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83"/>
  </p:notesMasterIdLst>
  <p:handoutMasterIdLst>
    <p:handoutMasterId r:id="rId84"/>
  </p:handoutMasterIdLst>
  <p:sldIdLst>
    <p:sldId id="350" r:id="rId2"/>
    <p:sldId id="351" r:id="rId3"/>
    <p:sldId id="352" r:id="rId4"/>
    <p:sldId id="256" r:id="rId5"/>
    <p:sldId id="287" r:id="rId6"/>
    <p:sldId id="314" r:id="rId7"/>
    <p:sldId id="315" r:id="rId8"/>
    <p:sldId id="313" r:id="rId9"/>
    <p:sldId id="324" r:id="rId10"/>
    <p:sldId id="304" r:id="rId11"/>
    <p:sldId id="276" r:id="rId12"/>
    <p:sldId id="299" r:id="rId13"/>
    <p:sldId id="300" r:id="rId14"/>
    <p:sldId id="297" r:id="rId15"/>
    <p:sldId id="298" r:id="rId16"/>
    <p:sldId id="303" r:id="rId17"/>
    <p:sldId id="338" r:id="rId18"/>
    <p:sldId id="290" r:id="rId19"/>
    <p:sldId id="325" r:id="rId20"/>
    <p:sldId id="332" r:id="rId21"/>
    <p:sldId id="274" r:id="rId22"/>
    <p:sldId id="302" r:id="rId23"/>
    <p:sldId id="301" r:id="rId24"/>
    <p:sldId id="307" r:id="rId25"/>
    <p:sldId id="308" r:id="rId26"/>
    <p:sldId id="273" r:id="rId27"/>
    <p:sldId id="326" r:id="rId28"/>
    <p:sldId id="312" r:id="rId29"/>
    <p:sldId id="294" r:id="rId30"/>
    <p:sldId id="284" r:id="rId31"/>
    <p:sldId id="327" r:id="rId32"/>
    <p:sldId id="328" r:id="rId33"/>
    <p:sldId id="329" r:id="rId34"/>
    <p:sldId id="330" r:id="rId35"/>
    <p:sldId id="275" r:id="rId36"/>
    <p:sldId id="305" r:id="rId37"/>
    <p:sldId id="263" r:id="rId38"/>
    <p:sldId id="331" r:id="rId39"/>
    <p:sldId id="264" r:id="rId40"/>
    <p:sldId id="265" r:id="rId41"/>
    <p:sldId id="333" r:id="rId42"/>
    <p:sldId id="269" r:id="rId43"/>
    <p:sldId id="270" r:id="rId44"/>
    <p:sldId id="271" r:id="rId45"/>
    <p:sldId id="295" r:id="rId46"/>
    <p:sldId id="278" r:id="rId47"/>
    <p:sldId id="334" r:id="rId48"/>
    <p:sldId id="268" r:id="rId49"/>
    <p:sldId id="311" r:id="rId50"/>
    <p:sldId id="282" r:id="rId51"/>
    <p:sldId id="316" r:id="rId52"/>
    <p:sldId id="277" r:id="rId53"/>
    <p:sldId id="267" r:id="rId54"/>
    <p:sldId id="266" r:id="rId55"/>
    <p:sldId id="288" r:id="rId56"/>
    <p:sldId id="289" r:id="rId57"/>
    <p:sldId id="258" r:id="rId58"/>
    <p:sldId id="259" r:id="rId59"/>
    <p:sldId id="310" r:id="rId60"/>
    <p:sldId id="309" r:id="rId61"/>
    <p:sldId id="335" r:id="rId62"/>
    <p:sldId id="260" r:id="rId63"/>
    <p:sldId id="261" r:id="rId64"/>
    <p:sldId id="336" r:id="rId65"/>
    <p:sldId id="280" r:id="rId66"/>
    <p:sldId id="281" r:id="rId67"/>
    <p:sldId id="317" r:id="rId68"/>
    <p:sldId id="323" r:id="rId69"/>
    <p:sldId id="339" r:id="rId70"/>
    <p:sldId id="340" r:id="rId71"/>
    <p:sldId id="337" r:id="rId72"/>
    <p:sldId id="320" r:id="rId73"/>
    <p:sldId id="321" r:id="rId74"/>
    <p:sldId id="341" r:id="rId75"/>
    <p:sldId id="346" r:id="rId76"/>
    <p:sldId id="342" r:id="rId77"/>
    <p:sldId id="343" r:id="rId78"/>
    <p:sldId id="344" r:id="rId79"/>
    <p:sldId id="347" r:id="rId80"/>
    <p:sldId id="348" r:id="rId81"/>
    <p:sldId id="349" r:id="rId82"/>
  </p:sldIdLst>
  <p:sldSz cx="9144000" cy="6858000" type="screen4x3"/>
  <p:notesSz cx="6858000" cy="9144000"/>
  <p:defaultTextStyle>
    <a:defPPr>
      <a:defRPr lang="en-US"/>
    </a:defPPr>
    <a:lvl1pPr algn="l" rtl="0" fontAlgn="base">
      <a:spcBef>
        <a:spcPct val="0"/>
      </a:spcBef>
      <a:spcAft>
        <a:spcPct val="0"/>
      </a:spcAft>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1pPr>
    <a:lvl2pPr marL="457200" algn="l" rtl="0" fontAlgn="base">
      <a:spcBef>
        <a:spcPct val="0"/>
      </a:spcBef>
      <a:spcAft>
        <a:spcPct val="0"/>
      </a:spcAft>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2pPr>
    <a:lvl3pPr marL="914400" algn="l" rtl="0" fontAlgn="base">
      <a:spcBef>
        <a:spcPct val="0"/>
      </a:spcBef>
      <a:spcAft>
        <a:spcPct val="0"/>
      </a:spcAft>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3pPr>
    <a:lvl4pPr marL="1371600" algn="l" rtl="0" fontAlgn="base">
      <a:spcBef>
        <a:spcPct val="0"/>
      </a:spcBef>
      <a:spcAft>
        <a:spcPct val="0"/>
      </a:spcAft>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4pPr>
    <a:lvl5pPr marL="1828800" algn="l" rtl="0" fontAlgn="base">
      <a:spcBef>
        <a:spcPct val="0"/>
      </a:spcBef>
      <a:spcAft>
        <a:spcPct val="0"/>
      </a:spcAft>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5pPr>
    <a:lvl6pPr marL="2286000" algn="l" defTabSz="914400" rtl="0" eaLnBrk="1" latinLnBrk="0" hangingPunct="1">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6pPr>
    <a:lvl7pPr marL="2743200" algn="l" defTabSz="914400" rtl="0" eaLnBrk="1" latinLnBrk="0" hangingPunct="1">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7pPr>
    <a:lvl8pPr marL="3200400" algn="l" defTabSz="914400" rtl="0" eaLnBrk="1" latinLnBrk="0" hangingPunct="1">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8pPr>
    <a:lvl9pPr marL="3657600" algn="l" defTabSz="914400" rtl="0" eaLnBrk="1" latinLnBrk="0" hangingPunct="1">
      <a:defRPr sz="4800" b="1" kern="1200" baseline="30000">
        <a:solidFill>
          <a:srgbClr val="FFFF00"/>
        </a:solidFill>
        <a:effectLst>
          <a:outerShdw blurRad="38100" dist="38100" dir="2700000" algn="tl">
            <a:srgbClr val="000000">
              <a:alpha val="43137"/>
            </a:srgbClr>
          </a:outerShdw>
        </a:effectLst>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CC99"/>
    <a:srgbClr val="00FFCC"/>
    <a:srgbClr val="FF3300"/>
    <a:srgbClr val="CC9900"/>
    <a:srgbClr val="FFFF00"/>
    <a:srgbClr val="0066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285" autoAdjust="0"/>
  </p:normalViewPr>
  <p:slideViewPr>
    <p:cSldViewPr>
      <p:cViewPr>
        <p:scale>
          <a:sx n="50" d="100"/>
          <a:sy n="50" d="100"/>
        </p:scale>
        <p:origin x="3944" y="1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576" y="6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ltLang="en-US"/>
          </a:p>
        </p:txBody>
      </p:sp>
      <p:sp>
        <p:nvSpPr>
          <p:cNvPr id="2314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ltLang="en-US"/>
          </a:p>
        </p:txBody>
      </p:sp>
      <p:sp>
        <p:nvSpPr>
          <p:cNvPr id="2314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ltLang="en-US"/>
          </a:p>
        </p:txBody>
      </p:sp>
      <p:sp>
        <p:nvSpPr>
          <p:cNvPr id="23142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A2B7C30B-CE77-CE47-B125-B0E25B2CA848}" type="slidenum">
              <a:rPr lang="en-US" altLang="en-US"/>
              <a:pPr/>
              <a:t>‹#›</a:t>
            </a:fld>
            <a:endParaRPr lang="en-US" altLang="en-US"/>
          </a:p>
        </p:txBody>
      </p:sp>
    </p:spTree>
    <p:extLst>
      <p:ext uri="{BB962C8B-B14F-4D97-AF65-F5344CB8AC3E}">
        <p14:creationId xmlns:p14="http://schemas.microsoft.com/office/powerpoint/2010/main" val="651431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ltLang="en-US"/>
          </a:p>
        </p:txBody>
      </p:sp>
      <p:sp>
        <p:nvSpPr>
          <p:cNvPr id="1402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ltLang="en-US"/>
          </a:p>
        </p:txBody>
      </p:sp>
      <p:sp>
        <p:nvSpPr>
          <p:cNvPr id="1402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402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02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ltLang="en-US"/>
          </a:p>
        </p:txBody>
      </p:sp>
      <p:sp>
        <p:nvSpPr>
          <p:cNvPr id="1402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9F9A4C3D-ED52-0B4D-B52F-AC9DA4CAF9AD}" type="slidenum">
              <a:rPr lang="en-US" altLang="en-US"/>
              <a:pPr/>
              <a:t>‹#›</a:t>
            </a:fld>
            <a:endParaRPr lang="en-US" altLang="en-US"/>
          </a:p>
        </p:txBody>
      </p:sp>
    </p:spTree>
    <p:extLst>
      <p:ext uri="{BB962C8B-B14F-4D97-AF65-F5344CB8AC3E}">
        <p14:creationId xmlns:p14="http://schemas.microsoft.com/office/powerpoint/2010/main" val="2532851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C174B-F5C3-0F48-BE61-85581137563E}" type="slidenum">
              <a:rPr lang="en-US" altLang="en-US"/>
              <a:pPr/>
              <a:t>1</a:t>
            </a:fld>
            <a:endParaRPr lang="en-US" altLang="en-US"/>
          </a:p>
        </p:txBody>
      </p:sp>
      <p:sp>
        <p:nvSpPr>
          <p:cNvPr id="240642" name="Rectangle 2"/>
          <p:cNvSpPr>
            <a:spLocks noChangeArrowheads="1" noTextEdit="1"/>
          </p:cNvSpPr>
          <p:nvPr>
            <p:ph type="sldImg"/>
          </p:nvPr>
        </p:nvSpPr>
        <p:spPr>
          <a:xfrm>
            <a:off x="1144588" y="685800"/>
            <a:ext cx="4572000" cy="3429000"/>
          </a:xfrm>
          <a:ln/>
        </p:spPr>
      </p:sp>
      <p:sp>
        <p:nvSpPr>
          <p:cNvPr id="240643" name="Rectangle 3"/>
          <p:cNvSpPr>
            <a:spLocks noGrp="1" noChangeArrowheads="1"/>
          </p:cNvSpPr>
          <p:nvPr>
            <p:ph type="body" idx="1"/>
          </p:nvPr>
        </p:nvSpPr>
        <p:spPr>
          <a:xfrm>
            <a:off x="912813" y="4343400"/>
            <a:ext cx="5032375" cy="4114800"/>
          </a:xfrm>
        </p:spPr>
        <p:txBody>
          <a:bodyPr/>
          <a:lstStyle/>
          <a:p>
            <a:r>
              <a:rPr lang="en-US" altLang="en-US" b="1"/>
              <a:t>1. UGA Logo</a:t>
            </a:r>
          </a:p>
        </p:txBody>
      </p:sp>
    </p:spTree>
    <p:extLst>
      <p:ext uri="{BB962C8B-B14F-4D97-AF65-F5344CB8AC3E}">
        <p14:creationId xmlns:p14="http://schemas.microsoft.com/office/powerpoint/2010/main" val="74441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8F90F-CA1B-2140-B80E-2239811D54EB}" type="slidenum">
              <a:rPr lang="en-US" altLang="en-US"/>
              <a:pPr/>
              <a:t>10</a:t>
            </a:fld>
            <a:endParaRPr lang="en-US" alt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b="1"/>
              <a:t>10.  Chart contrasting photosynthesis and respiration:</a:t>
            </a:r>
            <a:r>
              <a:rPr lang="en-US" altLang="en-US"/>
              <a:t> This chart again summarizes what is happening during photosynthesis and respiration.  Note the nitrogen and inorganic salts entering from the roots and combining with the sugars and taking part in all sorts of biosynthetic activity in the plant.  Also note how water and carbon dioxide generated during respiration are recycled back into photosynthesis.  Excess water is excreted by the plant through the leaves and stems.</a:t>
            </a:r>
          </a:p>
        </p:txBody>
      </p:sp>
    </p:spTree>
    <p:extLst>
      <p:ext uri="{BB962C8B-B14F-4D97-AF65-F5344CB8AC3E}">
        <p14:creationId xmlns:p14="http://schemas.microsoft.com/office/powerpoint/2010/main" val="1562064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E1C5C-B20F-1A4F-B4CD-C044468A89FE}" type="slidenum">
              <a:rPr lang="en-US" altLang="en-US"/>
              <a:pPr/>
              <a:t>11</a:t>
            </a:fld>
            <a:endParaRPr lang="en-US" alt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b="1"/>
              <a:t>11. Differences between photosynthesis and respiration:</a:t>
            </a:r>
            <a:r>
              <a:rPr lang="en-US" altLang="en-US"/>
              <a:t> Now let’s look at some of the differences between photosynthesis and respiration. (</a:t>
            </a:r>
            <a:r>
              <a:rPr lang="en-US" altLang="en-US" b="1"/>
              <a:t>#</a:t>
            </a:r>
            <a:r>
              <a:rPr lang="en-US" altLang="en-US"/>
              <a:t>) First, photosynthesis occurs only in the light.  It occurs only in cells containing chloroplasts, it produces energy, and it increases dry weight. (</a:t>
            </a:r>
            <a:r>
              <a:rPr lang="en-US" altLang="en-US" b="1"/>
              <a:t>#</a:t>
            </a:r>
            <a:r>
              <a:rPr lang="en-US" altLang="en-US"/>
              <a:t>) Respiration, on the other hand, occurs in both light and dark, so when the plant shuts down its photosynthesis at night, respiration still goes on.  Respiration occurs in all living cells, not just those containing chlorophyll.  Respiration uses energy to manufacture food substances. As a result, dry weight decreases.</a:t>
            </a:r>
          </a:p>
        </p:txBody>
      </p:sp>
    </p:spTree>
    <p:extLst>
      <p:ext uri="{BB962C8B-B14F-4D97-AF65-F5344CB8AC3E}">
        <p14:creationId xmlns:p14="http://schemas.microsoft.com/office/powerpoint/2010/main" val="63174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8DBB0-0493-A44C-AB97-78D1A585698B}" type="slidenum">
              <a:rPr lang="en-US" altLang="en-US"/>
              <a:pPr/>
              <a:t>12</a:t>
            </a:fld>
            <a:endParaRPr lang="en-US" alt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b="1"/>
              <a:t>12.  Cross section of a leaf:</a:t>
            </a:r>
            <a:r>
              <a:rPr lang="en-US" altLang="en-US"/>
              <a:t> Now let’s focus on the leaf and where photosynthesis occurs.  If we cut a leaf and look at it under a microscope, this is the way it might look.  Note the vein in the center through which water and nutrients are moving upward from the root.  Plants also have an upper and lower epidermis, just like we have skin.</a:t>
            </a:r>
          </a:p>
        </p:txBody>
      </p:sp>
    </p:spTree>
    <p:extLst>
      <p:ext uri="{BB962C8B-B14F-4D97-AF65-F5344CB8AC3E}">
        <p14:creationId xmlns:p14="http://schemas.microsoft.com/office/powerpoint/2010/main" val="56657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ACDE-B227-7849-84A7-3BB84EFD441A}" type="slidenum">
              <a:rPr lang="en-US" altLang="en-US"/>
              <a:pPr/>
              <a:t>13</a:t>
            </a:fld>
            <a:endParaRPr lang="en-US" alt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b="1"/>
              <a:t>13.  Closer cross-section of the leaf</a:t>
            </a:r>
            <a:r>
              <a:rPr lang="en-US" altLang="en-US"/>
              <a:t>.  If we examine the leaf closer, we see a number of closely spaced cells just under the upper epidermis.  These cells, called palisade cells, contain numerous chloroplasts (the black dots on the diagram) that house the chlorophyll molecule. The chloroplasts  are arranged near the upper surface where they can most efficiently trap light. The spongy tissue lower in the leaf also contain chloroplasts, although they are not as numerous.</a:t>
            </a:r>
          </a:p>
          <a:p>
            <a:endParaRPr lang="en-US" altLang="en-US"/>
          </a:p>
        </p:txBody>
      </p:sp>
    </p:spTree>
    <p:extLst>
      <p:ext uri="{BB962C8B-B14F-4D97-AF65-F5344CB8AC3E}">
        <p14:creationId xmlns:p14="http://schemas.microsoft.com/office/powerpoint/2010/main" val="51094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41EC2-2304-5D4A-8AA4-8906A0A87110}" type="slidenum">
              <a:rPr lang="en-US" altLang="en-US"/>
              <a:pPr/>
              <a:t>14</a:t>
            </a:fld>
            <a:endParaRPr lang="en-US" alt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en-US" b="1"/>
              <a:t>14.  Close-up of cell containing chloroplasts</a:t>
            </a:r>
            <a:r>
              <a:rPr lang="en-US" altLang="en-US"/>
              <a:t>.  Looking a little closer at a single cell,  note how the cholorplasts line up along the cell wall, again, where they can most efficiently trap light as it passes through the leaf.</a:t>
            </a:r>
          </a:p>
        </p:txBody>
      </p:sp>
    </p:spTree>
    <p:extLst>
      <p:ext uri="{BB962C8B-B14F-4D97-AF65-F5344CB8AC3E}">
        <p14:creationId xmlns:p14="http://schemas.microsoft.com/office/powerpoint/2010/main" val="183684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8D052-3110-1947-8A4F-2B06EDC213B6}" type="slidenum">
              <a:rPr lang="en-US" altLang="en-US"/>
              <a:pPr/>
              <a:t>15</a:t>
            </a:fld>
            <a:endParaRPr lang="en-US" alt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b="1"/>
              <a:t>15.  Close-up of chloroplast.</a:t>
            </a:r>
            <a:r>
              <a:rPr lang="en-US" altLang="en-US"/>
              <a:t>  Chloroplasts have a very complex structure, consisting of stroma, lamellae and grana.  Chlorophyll is a component of the grana where the conversion of light energy to chemical energy occurs. </a:t>
            </a:r>
          </a:p>
          <a:p>
            <a:endParaRPr lang="en-US" altLang="en-US"/>
          </a:p>
        </p:txBody>
      </p:sp>
    </p:spTree>
    <p:extLst>
      <p:ext uri="{BB962C8B-B14F-4D97-AF65-F5344CB8AC3E}">
        <p14:creationId xmlns:p14="http://schemas.microsoft.com/office/powerpoint/2010/main" val="175005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957B4-3501-D540-AA3C-DD259048C0EA}" type="slidenum">
              <a:rPr lang="en-US" altLang="en-US"/>
              <a:pPr/>
              <a:t>16</a:t>
            </a:fld>
            <a:endParaRPr lang="en-US" alt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ltLang="en-US" b="1"/>
              <a:t>16.  Stomate on the leaf.</a:t>
            </a:r>
            <a:r>
              <a:rPr lang="en-US" altLang="en-US"/>
              <a:t>  The stomata (plural) on the leaf epidermis are the pores through which gases and water move in and out of the leaf.  Just as we perspire, plants transpire and lose moisture through their leaf surfaces.  This has a cooling effect on the plant. </a:t>
            </a:r>
          </a:p>
        </p:txBody>
      </p:sp>
    </p:spTree>
    <p:extLst>
      <p:ext uri="{BB962C8B-B14F-4D97-AF65-F5344CB8AC3E}">
        <p14:creationId xmlns:p14="http://schemas.microsoft.com/office/powerpoint/2010/main" val="118732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F81B2-B935-1E44-A8A9-F2A0C57E6B32}" type="slidenum">
              <a:rPr lang="en-US" altLang="en-US"/>
              <a:pPr/>
              <a:t>17</a:t>
            </a:fld>
            <a:endParaRPr lang="en-US" alt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ltLang="en-US" b="1"/>
              <a:t>17.  Stomata on the leaf - opening and closing</a:t>
            </a:r>
            <a:r>
              <a:rPr lang="en-US" altLang="en-US"/>
              <a:t>.  The opening and closing of the stomata are governed by guard cells containing chloroplasts.  The guard cells swell and shrink in response to changes in osmotic pressure.  In general, the stomata are open during the day and closed at night. An exception might occur on a hot, dry, windy day when the stomata close to prevent excess water loss.</a:t>
            </a:r>
          </a:p>
        </p:txBody>
      </p:sp>
    </p:spTree>
    <p:extLst>
      <p:ext uri="{BB962C8B-B14F-4D97-AF65-F5344CB8AC3E}">
        <p14:creationId xmlns:p14="http://schemas.microsoft.com/office/powerpoint/2010/main" val="103114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50843-D8C5-D749-ABC6-A1F9A3A0871A}" type="slidenum">
              <a:rPr lang="en-US" altLang="en-US"/>
              <a:pPr/>
              <a:t>18</a:t>
            </a:fld>
            <a:endParaRPr lang="en-US" alt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en-US" b="1"/>
              <a:t>18.  Number of stomata on leaf surface</a:t>
            </a:r>
            <a:r>
              <a:rPr lang="en-US" altLang="en-US"/>
              <a:t>.  There may be thousands of stomata per square inch of leaf surface. Some plants have stomata only on the lower epidermis while some have them on both the upper and lower epidermis.  The number of stomata per leaf is genetically determined.</a:t>
            </a:r>
          </a:p>
        </p:txBody>
      </p:sp>
    </p:spTree>
    <p:extLst>
      <p:ext uri="{BB962C8B-B14F-4D97-AF65-F5344CB8AC3E}">
        <p14:creationId xmlns:p14="http://schemas.microsoft.com/office/powerpoint/2010/main" val="24968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C28F-7F41-E742-B696-092CB53EE25F}" type="slidenum">
              <a:rPr lang="en-US" altLang="en-US"/>
              <a:pPr/>
              <a:t>19</a:t>
            </a:fld>
            <a:endParaRPr lang="en-US" alt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b="1"/>
              <a:t>19.  Movement of substances within the plant</a:t>
            </a:r>
            <a:r>
              <a:rPr lang="en-US" altLang="en-US"/>
              <a:t>. Atmospheric elements and water move in and out of the plant via the stomata. (</a:t>
            </a:r>
            <a:r>
              <a:rPr lang="en-US" altLang="en-US" b="1"/>
              <a:t>#</a:t>
            </a:r>
            <a:r>
              <a:rPr lang="en-US" altLang="en-US"/>
              <a:t>) Water, as well as nutrients, also move internally in the plant via a vascular transport system called the </a:t>
            </a:r>
            <a:r>
              <a:rPr lang="en-US" altLang="en-US" b="1"/>
              <a:t>xylem</a:t>
            </a:r>
            <a:r>
              <a:rPr lang="en-US" altLang="en-US"/>
              <a:t>. (</a:t>
            </a:r>
            <a:r>
              <a:rPr lang="en-US" altLang="en-US" b="1"/>
              <a:t>#</a:t>
            </a:r>
            <a:r>
              <a:rPr lang="en-US" altLang="en-US"/>
              <a:t>) On the other hand, growth substances produced by the plant during respiration are transported to other areas, such as developing leaves, fruit, flowers or roots via another vascular transport system called the </a:t>
            </a:r>
            <a:r>
              <a:rPr lang="en-US" altLang="en-US" b="1"/>
              <a:t>phloem.</a:t>
            </a:r>
          </a:p>
        </p:txBody>
      </p:sp>
    </p:spTree>
    <p:extLst>
      <p:ext uri="{BB962C8B-B14F-4D97-AF65-F5344CB8AC3E}">
        <p14:creationId xmlns:p14="http://schemas.microsoft.com/office/powerpoint/2010/main" val="34680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8817E-CEAD-3845-96DA-1F6A7FD038A8}" type="slidenum">
              <a:rPr lang="en-US" altLang="en-US"/>
              <a:pPr/>
              <a:t>2</a:t>
            </a:fld>
            <a:endParaRPr lang="en-US" altLang="en-US"/>
          </a:p>
        </p:txBody>
      </p:sp>
      <p:sp>
        <p:nvSpPr>
          <p:cNvPr id="242690" name="Rectangle 2"/>
          <p:cNvSpPr>
            <a:spLocks noChangeArrowheads="1" noTextEdit="1"/>
          </p:cNvSpPr>
          <p:nvPr>
            <p:ph type="sldImg"/>
          </p:nvPr>
        </p:nvSpPr>
        <p:spPr>
          <a:xfrm>
            <a:off x="1144588" y="685800"/>
            <a:ext cx="4572000" cy="3429000"/>
          </a:xfrm>
          <a:ln/>
        </p:spPr>
      </p:sp>
      <p:sp>
        <p:nvSpPr>
          <p:cNvPr id="242691" name="Rectangle 3"/>
          <p:cNvSpPr>
            <a:spLocks noGrp="1" noChangeArrowheads="1"/>
          </p:cNvSpPr>
          <p:nvPr>
            <p:ph type="body" idx="1"/>
          </p:nvPr>
        </p:nvSpPr>
        <p:spPr>
          <a:xfrm>
            <a:off x="912813" y="4343400"/>
            <a:ext cx="5032375" cy="4114800"/>
          </a:xfrm>
        </p:spPr>
        <p:txBody>
          <a:bodyPr/>
          <a:lstStyle/>
          <a:p>
            <a:r>
              <a:rPr lang="en-US" altLang="en-US" b="1"/>
              <a:t>2. UGA Cooperative Extension</a:t>
            </a:r>
            <a:r>
              <a:rPr lang="en-US" altLang="en-US"/>
              <a:t> Web address </a:t>
            </a:r>
            <a:r>
              <a:rPr lang="en-US" altLang="en-US" b="1">
                <a:solidFill>
                  <a:srgbClr val="3399FF"/>
                </a:solidFill>
                <a:effectLst>
                  <a:outerShdw blurRad="38100" dist="38100" dir="2700000" algn="tl">
                    <a:srgbClr val="C0C0C0"/>
                  </a:outerShdw>
                </a:effectLst>
              </a:rPr>
              <a:t>www.ugaextension.com</a:t>
            </a:r>
          </a:p>
        </p:txBody>
      </p:sp>
    </p:spTree>
    <p:extLst>
      <p:ext uri="{BB962C8B-B14F-4D97-AF65-F5344CB8AC3E}">
        <p14:creationId xmlns:p14="http://schemas.microsoft.com/office/powerpoint/2010/main" val="8831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5B548-F274-494A-BA7E-B036918C9481}" type="slidenum">
              <a:rPr lang="en-US" altLang="en-US"/>
              <a:pPr/>
              <a:t>20</a:t>
            </a:fld>
            <a:endParaRPr lang="en-US" alt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ltLang="en-US" b="1"/>
              <a:t>20.  Cross-section of a woody plant.</a:t>
            </a:r>
            <a:r>
              <a:rPr lang="en-US" altLang="en-US"/>
              <a:t>  On a woody plant, the xylem is the heartwood (sapwood) or internal part of the stem.  It is generated to the inside of the cambium, the area of the stem undergoing rapid cell division and growth. As the plant ages and stems become woody, the xylem often consists of dead cells that simply serve as the aquaducts for transporting water and nutrients upward.  On the outside of the cambium is the phloem which transports the food substances throughout the plant.  As the plant ages, the phloem becomes the bark.  When a tree is girdled and bark is removed to the cambium, the phloem tissue is removed.  This prevents the movement of food substances downward in the plant to the root.  The tree continues to absorb water and nutrients to sustain the top, but because food can no longer reach the roots, the roots gradually deplete their food reserves, waste away and shut down.  Then the tree dies, sometimes several months after the injury occurred.</a:t>
            </a:r>
          </a:p>
        </p:txBody>
      </p:sp>
    </p:spTree>
    <p:extLst>
      <p:ext uri="{BB962C8B-B14F-4D97-AF65-F5344CB8AC3E}">
        <p14:creationId xmlns:p14="http://schemas.microsoft.com/office/powerpoint/2010/main" val="40377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8C7127E-EFED-AD4F-966B-C7C0D7439F2C}" type="slidenum">
              <a:rPr lang="en-US" altLang="en-US"/>
              <a:pPr/>
              <a:t>21</a:t>
            </a:fld>
            <a:endParaRPr lang="en-US" alt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b="1"/>
              <a:t>21. Environmental Effects on Plant Growth: Light</a:t>
            </a:r>
            <a:r>
              <a:rPr lang="en-US" altLang="en-US"/>
              <a:t> -</a:t>
            </a:r>
            <a:r>
              <a:rPr lang="en-US" altLang="en-US" b="1"/>
              <a:t>Facts about light</a:t>
            </a:r>
            <a:r>
              <a:rPr lang="en-US" altLang="en-US"/>
              <a:t>.  Now let’s look at some environmental factors and their effect on plant growth.  Light is an environmental factor that has one of the most pronounced effects on plant growth and life in general, so we will spend a considerable amount of this session talking about light and its many effects on plants.  First, let’s review some of the basic facts about light (read and discuss list).(</a:t>
            </a:r>
            <a:r>
              <a:rPr lang="en-US" altLang="en-US" b="1"/>
              <a:t>#</a:t>
            </a:r>
            <a:r>
              <a:rPr lang="en-US" altLang="en-US"/>
              <a:t>)(</a:t>
            </a:r>
            <a:r>
              <a:rPr lang="en-US" altLang="en-US" b="1"/>
              <a:t>#</a:t>
            </a:r>
            <a:r>
              <a:rPr lang="en-US" altLang="en-US"/>
              <a:t>)(</a:t>
            </a:r>
            <a:r>
              <a:rPr lang="en-US" altLang="en-US" b="1"/>
              <a:t>#</a:t>
            </a:r>
            <a:r>
              <a:rPr lang="en-US" altLang="en-US"/>
              <a:t>)(</a:t>
            </a:r>
            <a:r>
              <a:rPr lang="en-US" altLang="en-US" b="1"/>
              <a:t>#</a:t>
            </a:r>
            <a:r>
              <a:rPr lang="en-US" altLang="en-US"/>
              <a:t>)(</a:t>
            </a:r>
            <a:r>
              <a:rPr lang="en-US" altLang="en-US" b="1"/>
              <a:t>#</a:t>
            </a:r>
            <a:r>
              <a:rPr lang="en-US" altLang="en-US"/>
              <a:t>)(</a:t>
            </a:r>
            <a:r>
              <a:rPr lang="en-US" altLang="en-US" b="1"/>
              <a:t>#</a:t>
            </a:r>
            <a:r>
              <a:rPr lang="en-US" altLang="en-US"/>
              <a:t>)</a:t>
            </a:r>
          </a:p>
        </p:txBody>
      </p:sp>
      <p:sp>
        <p:nvSpPr>
          <p:cNvPr id="159748" name="Text Box 4"/>
          <p:cNvSpPr txBox="1">
            <a:spLocks noChangeArrowheads="1"/>
          </p:cNvSpPr>
          <p:nvPr/>
        </p:nvSpPr>
        <p:spPr bwMode="auto">
          <a:xfrm>
            <a:off x="914400" y="43434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C0C0C0"/>
                </a:outerShdw>
              </a:effectLst>
            </a:endParaRPr>
          </a:p>
        </p:txBody>
      </p:sp>
    </p:spTree>
    <p:extLst>
      <p:ext uri="{BB962C8B-B14F-4D97-AF65-F5344CB8AC3E}">
        <p14:creationId xmlns:p14="http://schemas.microsoft.com/office/powerpoint/2010/main" val="148855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438C6-2F39-B346-AF41-93AF324A5EC2}" type="slidenum">
              <a:rPr lang="en-US" altLang="en-US"/>
              <a:pPr/>
              <a:t>22</a:t>
            </a:fld>
            <a:endParaRPr lang="en-US" alt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b="1"/>
              <a:t>22.  Light energy from the sun.</a:t>
            </a:r>
            <a:r>
              <a:rPr lang="en-US" altLang="en-US"/>
              <a:t>  Light energy from the sun is emitted in a series of wavelengths. Wavelengths of similar frequency combine to form pulses or photons of light energy. (</a:t>
            </a:r>
            <a:r>
              <a:rPr lang="en-US" altLang="en-US" b="1"/>
              <a:t>#</a:t>
            </a:r>
            <a:r>
              <a:rPr lang="en-US" altLang="en-US"/>
              <a:t>) Fortunately, about 80% of the light energy from the sun is prevented from reaching the earth by the upper atmosphere.  Many of the extremely penetrating rays, such as cosmic, x-rays and some ultraviolet rays are reflected back into space.(</a:t>
            </a:r>
            <a:r>
              <a:rPr lang="en-US" altLang="en-US" b="1"/>
              <a:t>#</a:t>
            </a:r>
            <a:r>
              <a:rPr lang="en-US" altLang="en-US"/>
              <a:t>) Only about 20% of the sun’s radiant energy reaches the earth’s surface. About 98% of this energy is absorbed by the earth or re-radiated back as heat energy.(</a:t>
            </a:r>
            <a:r>
              <a:rPr lang="en-US" altLang="en-US" b="1"/>
              <a:t>#</a:t>
            </a:r>
            <a:r>
              <a:rPr lang="en-US" altLang="en-US"/>
              <a:t>) Only about 1 to 2% of the sun’s radiant energy is actually used by plants in photosynthesis.</a:t>
            </a:r>
          </a:p>
        </p:txBody>
      </p:sp>
    </p:spTree>
    <p:extLst>
      <p:ext uri="{BB962C8B-B14F-4D97-AF65-F5344CB8AC3E}">
        <p14:creationId xmlns:p14="http://schemas.microsoft.com/office/powerpoint/2010/main" val="383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98EF0-D851-F34D-BC78-9584ECE78D92}" type="slidenum">
              <a:rPr lang="en-US" altLang="en-US"/>
              <a:pPr/>
              <a:t>23</a:t>
            </a:fld>
            <a:endParaRPr lang="en-US" alt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ltLang="en-US" b="1"/>
              <a:t>23.  Light striking leaf surface</a:t>
            </a:r>
            <a:r>
              <a:rPr lang="en-US" altLang="en-US"/>
              <a:t>.  Of the 1 to 2 % of the light reaching the leaf surface, 80 to 85% of the light is absorbed by the leaf, then re-radiated as heat energy or reflected back from the leaf. About 5% of the light striking the leaf passes through the leaf and is not utilized.  Only ½ to 1% of the light reaching the leaf is actually used to drive the photosynthetic mechanism. Chlorophyll is a very efficient light receptor that transforms light energy into chemical energy.</a:t>
            </a:r>
          </a:p>
        </p:txBody>
      </p:sp>
    </p:spTree>
    <p:extLst>
      <p:ext uri="{BB962C8B-B14F-4D97-AF65-F5344CB8AC3E}">
        <p14:creationId xmlns:p14="http://schemas.microsoft.com/office/powerpoint/2010/main" val="98151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AFA02-8475-9146-95F0-55B5A26CA6DB}" type="slidenum">
              <a:rPr lang="en-US" altLang="en-US"/>
              <a:pPr/>
              <a:t>24</a:t>
            </a:fld>
            <a:endParaRPr lang="en-US" alt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b="1"/>
              <a:t>24.  Electromagnetic spectrum</a:t>
            </a:r>
            <a:r>
              <a:rPr lang="en-US" altLang="en-US"/>
              <a:t>.  You may recall studying the electromagnetic spectrum in high school biology class.  Light energy from the sun is emitted in various wavelengths, ranging from the very short and penetrating cosmic rays to gamma rays, x-rays and ultraviolet rays to the very long radio waves. It is only a narrow band of this electromagnetic spectrum that is visible light.  If this visible light is passed through a prism, we find it is broken out into a series of colored wavelengths, ranging from violet on one end to infra-red on the other. Scientists during the middle part of the past century made a very interesting discovery - that plants absorb light primarily in two regions of the visible spectrum - the red area and the blue area (point out peaks on the graph).</a:t>
            </a:r>
          </a:p>
        </p:txBody>
      </p:sp>
    </p:spTree>
    <p:extLst>
      <p:ext uri="{BB962C8B-B14F-4D97-AF65-F5344CB8AC3E}">
        <p14:creationId xmlns:p14="http://schemas.microsoft.com/office/powerpoint/2010/main" val="370449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3E725-6FA4-7540-940C-7F80D5E25E42}" type="slidenum">
              <a:rPr lang="en-US" altLang="en-US"/>
              <a:pPr/>
              <a:t>25</a:t>
            </a:fld>
            <a:endParaRPr lang="en-US" alt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ltLang="en-US" b="1"/>
              <a:t>25.  Light wavelength absorption</a:t>
            </a:r>
            <a:r>
              <a:rPr lang="en-US" altLang="en-US"/>
              <a:t>.  In one study, when light was passed through a leaf, then through a prism, it was observed that the blue and red regions of the spectrum were missing.  (#)Therefore, the plants were absorbing these light frequencies. This was a breakthrough discovery because scientists learned that they could enhance growth by giving plants light energy in both the blue and red regions of the spectrum.(#) This was the basis for the development of so-called “plant gro-lights” or “full spectrum lights”.  These bulbs are specially manufactured to emit light in both the red and blue regions of the spectrum.  On a comparison basis, standard flourescent bulbs emit light primarily in the blue region of the spectrum, while incandescent bulbs emit light primarily in the red region of the spectrum.  It’s difficult to grow plants under either of these bulbs alone.  Often a combination of the two provide the best growth</a:t>
            </a:r>
          </a:p>
        </p:txBody>
      </p:sp>
    </p:spTree>
    <p:extLst>
      <p:ext uri="{BB962C8B-B14F-4D97-AF65-F5344CB8AC3E}">
        <p14:creationId xmlns:p14="http://schemas.microsoft.com/office/powerpoint/2010/main" val="597200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681D1-F7A8-5048-984F-D2292E76A9E6}" type="slidenum">
              <a:rPr lang="en-US" altLang="en-US"/>
              <a:pPr/>
              <a:t>26</a:t>
            </a:fld>
            <a:endParaRPr lang="en-US" alt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ltLang="en-US" b="1"/>
              <a:t>26.  Measuring light</a:t>
            </a:r>
            <a:r>
              <a:rPr lang="en-US" altLang="en-US"/>
              <a:t>. Today, we use a rather primitive Old English unit to measure light intensity.  It’s called a FOOT CANDLE. (#) A foot candle is defined as the unit of light, or illuminance, emitted by a candle on a 1 foot square surface that is 1 foot from a candle.</a:t>
            </a:r>
          </a:p>
        </p:txBody>
      </p:sp>
    </p:spTree>
    <p:extLst>
      <p:ext uri="{BB962C8B-B14F-4D97-AF65-F5344CB8AC3E}">
        <p14:creationId xmlns:p14="http://schemas.microsoft.com/office/powerpoint/2010/main" val="195251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78D80-5AEA-1941-81A6-58372A077926}" type="slidenum">
              <a:rPr lang="en-US" altLang="en-US"/>
              <a:pPr/>
              <a:t>27</a:t>
            </a:fld>
            <a:endParaRPr lang="en-US" alt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b="1"/>
              <a:t>27.  Various light intensities</a:t>
            </a:r>
            <a:r>
              <a:rPr lang="en-US" altLang="en-US"/>
              <a:t>.  On a bright sunny day, light intensity outdoors is in the range of 10,000 foot candles.  On a cloudy day,  light intensity may be between 500 to 2,000 foot candles. A conference room may be lit with 20 to 30 foot candles of light energy while stores may have 30 to 100 foot candles of light energy.   Church chapels are often dimly lit.(#) Plants vary greatly in their light requirement. Most require between 50 and 1,000 ft. candles of light for optimum growth.</a:t>
            </a:r>
          </a:p>
        </p:txBody>
      </p:sp>
    </p:spTree>
    <p:extLst>
      <p:ext uri="{BB962C8B-B14F-4D97-AF65-F5344CB8AC3E}">
        <p14:creationId xmlns:p14="http://schemas.microsoft.com/office/powerpoint/2010/main" val="153069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BD0CD-FF47-5647-BCDC-751ED576ADC0}" type="slidenum">
              <a:rPr lang="en-US" altLang="en-US"/>
              <a:pPr/>
              <a:t>28</a:t>
            </a:fld>
            <a:endParaRPr lang="en-US" alt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ltLang="en-US" b="1"/>
              <a:t>28.  Seed germination with light</a:t>
            </a:r>
            <a:r>
              <a:rPr lang="en-US" altLang="en-US"/>
              <a:t>.  Generally to geminate seedlings indoors and to prevent the seedling from stretching, at least 1,000 foot candles of light energy are needed.  This can be achieved by placing two 40-watt full-spectrum bulbs about 6 inches from the seedlings.</a:t>
            </a:r>
          </a:p>
        </p:txBody>
      </p:sp>
    </p:spTree>
    <p:extLst>
      <p:ext uri="{BB962C8B-B14F-4D97-AF65-F5344CB8AC3E}">
        <p14:creationId xmlns:p14="http://schemas.microsoft.com/office/powerpoint/2010/main" val="2104287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A98BE-FBE8-4F42-89DB-5CD56D360A4E}" type="slidenum">
              <a:rPr lang="en-US" altLang="en-US"/>
              <a:pPr/>
              <a:t>29</a:t>
            </a:fld>
            <a:endParaRPr lang="en-US" alt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ltLang="en-US" b="1"/>
              <a:t>29.</a:t>
            </a:r>
            <a:r>
              <a:rPr lang="en-US" altLang="en-US"/>
              <a:t>  </a:t>
            </a:r>
            <a:r>
              <a:rPr lang="en-US" altLang="en-US" b="1"/>
              <a:t>Light levels of various bulbs.</a:t>
            </a:r>
            <a:r>
              <a:rPr lang="en-US" altLang="en-US"/>
              <a:t> Various charts and tables are available which show the level of foot candle energy emitted by different bulbs. This assists flower growers and interior plant managers in determining the distance the bulbs should be from the plants to deliver various light intensities</a:t>
            </a:r>
          </a:p>
        </p:txBody>
      </p:sp>
    </p:spTree>
    <p:extLst>
      <p:ext uri="{BB962C8B-B14F-4D97-AF65-F5344CB8AC3E}">
        <p14:creationId xmlns:p14="http://schemas.microsoft.com/office/powerpoint/2010/main" val="199331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3D5B3-3282-5240-B526-A33E3C044652}" type="slidenum">
              <a:rPr lang="en-US" altLang="en-US"/>
              <a:pPr/>
              <a:t>3</a:t>
            </a:fld>
            <a:endParaRPr lang="en-US" altLang="en-US"/>
          </a:p>
        </p:txBody>
      </p:sp>
      <p:sp>
        <p:nvSpPr>
          <p:cNvPr id="244738" name="Rectangle 2"/>
          <p:cNvSpPr>
            <a:spLocks noChangeArrowheads="1" noTextEdit="1"/>
          </p:cNvSpPr>
          <p:nvPr>
            <p:ph type="sldImg"/>
          </p:nvPr>
        </p:nvSpPr>
        <p:spPr>
          <a:xfrm>
            <a:off x="1144588" y="685800"/>
            <a:ext cx="4572000" cy="3429000"/>
          </a:xfrm>
          <a:ln/>
        </p:spPr>
      </p:sp>
      <p:sp>
        <p:nvSpPr>
          <p:cNvPr id="244739" name="Rectangle 3"/>
          <p:cNvSpPr>
            <a:spLocks noGrp="1" noChangeArrowheads="1"/>
          </p:cNvSpPr>
          <p:nvPr>
            <p:ph type="body" idx="1"/>
          </p:nvPr>
        </p:nvSpPr>
        <p:spPr>
          <a:xfrm>
            <a:off x="912813" y="4343400"/>
            <a:ext cx="5032375" cy="4114800"/>
          </a:xfrm>
        </p:spPr>
        <p:txBody>
          <a:bodyPr/>
          <a:lstStyle/>
          <a:p>
            <a:r>
              <a:rPr lang="en-US" altLang="en-US" b="1"/>
              <a:t>3. Georgia Master Gardener Logo</a:t>
            </a:r>
          </a:p>
        </p:txBody>
      </p:sp>
    </p:spTree>
    <p:extLst>
      <p:ext uri="{BB962C8B-B14F-4D97-AF65-F5344CB8AC3E}">
        <p14:creationId xmlns:p14="http://schemas.microsoft.com/office/powerpoint/2010/main" val="47514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16990-E177-1D4E-B075-07D2A24FCE9A}" type="slidenum">
              <a:rPr lang="en-US" altLang="en-US"/>
              <a:pPr/>
              <a:t>30</a:t>
            </a:fld>
            <a:endParaRPr lang="en-US" alt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ltLang="en-US" b="1"/>
              <a:t>30.  Light levels for maintenance vs. optimum growth</a:t>
            </a:r>
            <a:r>
              <a:rPr lang="en-US" altLang="en-US"/>
              <a:t>.   Growers of foliage plants have tables available to them that show the light requirements of various plants.  The light intensity required for maintenance is lower than that required for optimum growth.  Foliage plants produced outdoors in central Florida are usually light acclimated before they are sold by gradually reducing the light level they are provided several weeks before they are sold.   This slows their growth and makes them better able to adapt to interior light levels, which are usually much lower than the light levels where they were produced. </a:t>
            </a:r>
          </a:p>
        </p:txBody>
      </p:sp>
    </p:spTree>
    <p:extLst>
      <p:ext uri="{BB962C8B-B14F-4D97-AF65-F5344CB8AC3E}">
        <p14:creationId xmlns:p14="http://schemas.microsoft.com/office/powerpoint/2010/main" val="876866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94B1F-8CE8-9D47-8EC8-369BBC02C29E}" type="slidenum">
              <a:rPr lang="en-US" altLang="en-US"/>
              <a:pPr/>
              <a:t>31</a:t>
            </a:fld>
            <a:endParaRPr lang="en-US" alt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ltLang="en-US" b="1"/>
              <a:t>31.  Low light foliage plants.  </a:t>
            </a:r>
            <a:r>
              <a:rPr lang="en-US" altLang="en-US"/>
              <a:t>Foliage plants have been categorized as to whether they require low light, medium light or high light levels.  Here are a few foliage plants known to adapt well to low light levels in the range of 50 to 100 ft. candles</a:t>
            </a:r>
          </a:p>
        </p:txBody>
      </p:sp>
    </p:spTree>
    <p:extLst>
      <p:ext uri="{BB962C8B-B14F-4D97-AF65-F5344CB8AC3E}">
        <p14:creationId xmlns:p14="http://schemas.microsoft.com/office/powerpoint/2010/main" val="1454664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36A92-4087-D141-8A21-B3B91DD1A3AB}" type="slidenum">
              <a:rPr lang="en-US" altLang="en-US"/>
              <a:pPr/>
              <a:t>32</a:t>
            </a:fld>
            <a:endParaRPr lang="en-US" alt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ltLang="en-US" b="1"/>
              <a:t>32.  Medium light foliage plants</a:t>
            </a:r>
            <a:r>
              <a:rPr lang="en-US" altLang="en-US"/>
              <a:t>.  Here are some common foliage plants that require medium light levels, in the range of 100 - to 200 ft. candles for best growth.  When provided lower light levels, they grow and flower poorly. </a:t>
            </a:r>
          </a:p>
        </p:txBody>
      </p:sp>
    </p:spTree>
    <p:extLst>
      <p:ext uri="{BB962C8B-B14F-4D97-AF65-F5344CB8AC3E}">
        <p14:creationId xmlns:p14="http://schemas.microsoft.com/office/powerpoint/2010/main" val="1592935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0F505-9F73-974A-8139-E225E672A5C4}" type="slidenum">
              <a:rPr lang="en-US" altLang="en-US"/>
              <a:pPr/>
              <a:t>33</a:t>
            </a:fld>
            <a:endParaRPr lang="en-US" alt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ltLang="en-US" b="1"/>
              <a:t>33.  High light foliage plants</a:t>
            </a:r>
            <a:r>
              <a:rPr lang="en-US" altLang="en-US"/>
              <a:t>.  A few foliage plants require rather high light intensities, greater than 200 ft. candles, to grow and flower well in interior environments. African violets, for instance, require plenty of bright light, but not direct sunlight, so they are usually placed in a north facing window.  Gloxinia and zebra plants are difficult to re-flower unless they are provided light intensities over 200 ft. candles.  At lower light levels they will remain vegetative.</a:t>
            </a:r>
          </a:p>
        </p:txBody>
      </p:sp>
    </p:spTree>
    <p:extLst>
      <p:ext uri="{BB962C8B-B14F-4D97-AF65-F5344CB8AC3E}">
        <p14:creationId xmlns:p14="http://schemas.microsoft.com/office/powerpoint/2010/main" val="1928561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47385-DF52-694C-AA42-F284B1194028}" type="slidenum">
              <a:rPr lang="en-US" altLang="en-US"/>
              <a:pPr/>
              <a:t>34</a:t>
            </a:fld>
            <a:endParaRPr lang="en-US" alt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ltLang="en-US" b="1"/>
              <a:t>34.  Light requirements of woody ornamentals</a:t>
            </a:r>
            <a:r>
              <a:rPr lang="en-US" altLang="en-US"/>
              <a:t>.  Like foliage plants, woody ornamentals vary greatly in their light requirements.  (#) Some plants are well adapted to lower light levels of a shaded area and will flower well in the shade, (#) (#)while others flower poorly in shade.  This variation in light requirement is genetically determined by the plants evolution in its native environment. That’s why we should always try to approximate the growing conditions of a plants native environment. </a:t>
            </a:r>
          </a:p>
          <a:p>
            <a:endParaRPr lang="en-US" altLang="en-US"/>
          </a:p>
        </p:txBody>
      </p:sp>
    </p:spTree>
    <p:extLst>
      <p:ext uri="{BB962C8B-B14F-4D97-AF65-F5344CB8AC3E}">
        <p14:creationId xmlns:p14="http://schemas.microsoft.com/office/powerpoint/2010/main" val="1357084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470CA-CF8A-8F4B-8763-CC1AEF9BDA68}" type="slidenum">
              <a:rPr lang="en-US" altLang="en-US"/>
              <a:pPr/>
              <a:t>35</a:t>
            </a:fld>
            <a:endParaRPr lang="en-US" alt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ltLang="en-US" b="1"/>
              <a:t>35.  Light level effect on plants.  </a:t>
            </a:r>
            <a:r>
              <a:rPr lang="en-US" altLang="en-US"/>
              <a:t> Light level influences plant morphology.  For instance, (#) leaves given high light levels will become smaller and thicker.  Chlorosis (yellowing) and brown spots may also occur.  A dracaena (corn plant) set outside in direct sun will often develop brown spots on its leaves when moved back inside.  (#) Under low light levels leaves become large and thin so they can more efficiently trap light.  A classic example is a dogwood tree.  When you see dogwoods in their native habitat growing as an under-story plant under taller trees, their leaves will be large and thin and they are arranged in flat planes so they can efficiently trap the filtered sunlight.  In full sun, however, dogwood leaves become smaller and thicker and you’ll often notice them pointing downward to escape intense sunlight.  Have you heard of shade-cured tobacco?  Tobacco grown under shade cloth develops larger and thinner leaves - these supposedly make the best cigars.    Still another symptom of too little light is internode stretching.  You may have tried to start vegetable transplants indoors in late winter.  If they do not receive enough light, the young seedlings will stretch and become spindly.  (Suggestion: Collect and show branches from a Dwarf Yaupon Holly - one in the shade and another in the sun.  This plant is able to adapt to shade or full sun by changing its leaf morphology - shade leaves will be larger and thinner than those in full sun).</a:t>
            </a:r>
          </a:p>
        </p:txBody>
      </p:sp>
    </p:spTree>
    <p:extLst>
      <p:ext uri="{BB962C8B-B14F-4D97-AF65-F5344CB8AC3E}">
        <p14:creationId xmlns:p14="http://schemas.microsoft.com/office/powerpoint/2010/main" val="102032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AB7D3-801A-9D47-987D-3F6952A7B6C4}" type="slidenum">
              <a:rPr lang="en-US" altLang="en-US"/>
              <a:pPr/>
              <a:t>36</a:t>
            </a:fld>
            <a:endParaRPr lang="en-US" alt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ltLang="en-US" b="1"/>
              <a:t>36.  Etiolation</a:t>
            </a:r>
            <a:r>
              <a:rPr lang="en-US" altLang="en-US"/>
              <a:t>.  Stretching of seedlings in response to insufficient light is called etiolation.  Stems become whitish and spindly, leaves do not fully expand, the root system develops poorly and the tissue becomes very succulent.  Increasing light intensity by moving plants to an outdoor greenhouse or hotbed or by providing supplemental light from full-spectrum bulbs will help avoid this problem.</a:t>
            </a:r>
          </a:p>
        </p:txBody>
      </p:sp>
    </p:spTree>
    <p:extLst>
      <p:ext uri="{BB962C8B-B14F-4D97-AF65-F5344CB8AC3E}">
        <p14:creationId xmlns:p14="http://schemas.microsoft.com/office/powerpoint/2010/main" val="1164663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EEAD7-F33A-0343-AEBB-4E03D5C52978}" type="slidenum">
              <a:rPr lang="en-US" altLang="en-US"/>
              <a:pPr/>
              <a:t>37</a:t>
            </a:fld>
            <a:endParaRPr lang="en-US" alt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b="1"/>
              <a:t>37.  Phototropism</a:t>
            </a:r>
            <a:r>
              <a:rPr lang="en-US" altLang="en-US"/>
              <a:t>.  Now let’s talk about another light effect on plant morphology - PHOTOTROPISM.. (#)  Phototropism is the movement of plants in response to a non-uniform moving light source.  You may be familiar with the way sunflowers or chrysanthemums tend to rotate their flowers and follow the sun throughout the day.  This is phototropism.</a:t>
            </a:r>
          </a:p>
        </p:txBody>
      </p:sp>
    </p:spTree>
    <p:extLst>
      <p:ext uri="{BB962C8B-B14F-4D97-AF65-F5344CB8AC3E}">
        <p14:creationId xmlns:p14="http://schemas.microsoft.com/office/powerpoint/2010/main" val="189178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39BA-1D56-E249-94EE-DD5D9A42B70C}" type="slidenum">
              <a:rPr lang="en-US" altLang="en-US"/>
              <a:pPr/>
              <a:t>38</a:t>
            </a:fld>
            <a:endParaRPr lang="en-US" alt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ltLang="en-US" b="1"/>
              <a:t>38.  Phototropism experiment.  </a:t>
            </a:r>
            <a:r>
              <a:rPr lang="en-US" altLang="en-US"/>
              <a:t>The mechanism for phototropism was explained by F.W. Went in a 1928 experiment with oat seedlings. (#) He discovered that when oat seedlings were lighted from one direction, they bent toward the light source (#) (a).  If he removed the terminal part of the seedling, it did not bend toward the light  (b). Therefore, he concluded that there is some sort of stimulus produced in the terminal buds of plants that governs their movement toward light. (#) He next inserted a small mica chip into the stem a short distance back form the tip on the side opposite the light source and found that the seedling would again not bend toward the light (c). (#) However, when the mica chip was inserted into the stem on the side of the light source, it bent toward the light (d).  He concluded that there was some stimulus produced in the terminal bud that moved downward in the stem on the side opposite the light source.  The stimulus caused the cells along the side of the stem opposite the light source to elongate and push the plant toward the light. (#) It was later discovered that this stimulus was auxin, a natural plant growth hormone produced in the terminal bud of plants.  (#) It is thought that the light receptor that drives this reaction is either Beta Carotene or Riboflavin.</a:t>
            </a:r>
          </a:p>
        </p:txBody>
      </p:sp>
    </p:spTree>
    <p:extLst>
      <p:ext uri="{BB962C8B-B14F-4D97-AF65-F5344CB8AC3E}">
        <p14:creationId xmlns:p14="http://schemas.microsoft.com/office/powerpoint/2010/main" val="1249235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BF840-82D5-024D-BD7F-F5BBA90797C2}" type="slidenum">
              <a:rPr lang="en-US" altLang="en-US"/>
              <a:pPr/>
              <a:t>39</a:t>
            </a:fld>
            <a:endParaRPr lang="en-US" alt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ltLang="en-US" b="1"/>
              <a:t>39.  Photoperiodism</a:t>
            </a:r>
            <a:r>
              <a:rPr lang="en-US" altLang="en-US"/>
              <a:t>.  Another light effect that has had a pronounced effect on the floriculture industry is call PHOTOPERIODISM, the response of plants to lengths of day and night. (#) It was discovered in 1906 by Garner and Allard, researchers at the U.S. Agricultural Research Station in Beltsville, MD. (#) They observed that a variety of tobacco, called Maryland Mammoth, flowered only in late fall or winter.</a:t>
            </a:r>
          </a:p>
        </p:txBody>
      </p:sp>
    </p:spTree>
    <p:extLst>
      <p:ext uri="{BB962C8B-B14F-4D97-AF65-F5344CB8AC3E}">
        <p14:creationId xmlns:p14="http://schemas.microsoft.com/office/powerpoint/2010/main" val="209530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6E122-D957-F949-B70A-1E256BD57C32}" type="slidenum">
              <a:rPr lang="en-US" altLang="en-US"/>
              <a:pPr/>
              <a:t>4</a:t>
            </a:fld>
            <a:endParaRPr lang="en-US" alt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b="1"/>
              <a:t>4.  Introduction:</a:t>
            </a:r>
            <a:r>
              <a:rPr lang="en-US" altLang="en-US"/>
              <a:t> </a:t>
            </a:r>
            <a:r>
              <a:rPr lang="en-US" altLang="en-US" b="1"/>
              <a:t>(#)</a:t>
            </a:r>
            <a:r>
              <a:rPr lang="en-US" altLang="en-US"/>
              <a:t> We will begin this unit by defining what plant physiology is. </a:t>
            </a:r>
            <a:r>
              <a:rPr lang="en-US" altLang="en-US" b="1"/>
              <a:t>(#) </a:t>
            </a:r>
            <a:r>
              <a:rPr lang="en-US" altLang="en-US"/>
              <a:t>Then we’ll talk about some early pioneers that set the stage for our understanding of plant physiology.  (#) Next we’ll talk about some environmental effects on plant growth and how they influence the physiology of the plant in such dynamic processes as photosynthesis and respiration and light induced responses of plants, such as phototropism and photoperiodism.  We’ll also examine the effects of light on other growth processes, such as seed germination.</a:t>
            </a:r>
          </a:p>
          <a:p>
            <a:endParaRPr lang="en-US" altLang="en-US"/>
          </a:p>
        </p:txBody>
      </p:sp>
    </p:spTree>
    <p:extLst>
      <p:ext uri="{BB962C8B-B14F-4D97-AF65-F5344CB8AC3E}">
        <p14:creationId xmlns:p14="http://schemas.microsoft.com/office/powerpoint/2010/main" val="1344419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23D28-7874-E440-A207-E1A2D7DEED23}" type="slidenum">
              <a:rPr lang="en-US" altLang="en-US"/>
              <a:pPr/>
              <a:t>40</a:t>
            </a:fld>
            <a:endParaRPr lang="en-US" alt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ltLang="en-US" b="1"/>
              <a:t>40.  Photoperiodism (cont.).</a:t>
            </a:r>
            <a:r>
              <a:rPr lang="en-US" altLang="en-US"/>
              <a:t>  They tried to force the plant to flower in a greenhouse by changing the temperature, the amount of fertilizer or by changing light level. But the plant remained vegetative and would not flower.  (#)Then they discovered that if they pulled black cloth over the plant at 4 pm in the afternoon and gave it a long period of uninterrupted darkness, it would flower.  They concluded that the length of the night influenced floral initiation.  This discovery was a major breakthrough for the floriculture industry, because many plants could now be flowered out of season by changing the length of day and night.  Soon cook-book formulas were developed for major floriculture crops that showed the critical night length and duration required for floral initiation. </a:t>
            </a:r>
          </a:p>
        </p:txBody>
      </p:sp>
    </p:spTree>
    <p:extLst>
      <p:ext uri="{BB962C8B-B14F-4D97-AF65-F5344CB8AC3E}">
        <p14:creationId xmlns:p14="http://schemas.microsoft.com/office/powerpoint/2010/main" val="1302021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A71D-992F-9F41-B7DF-16C4D0AE9A3A}" type="slidenum">
              <a:rPr lang="en-US" altLang="en-US"/>
              <a:pPr/>
              <a:t>41</a:t>
            </a:fld>
            <a:endParaRPr lang="en-US" alt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ltLang="en-US" b="1"/>
              <a:t>41.  Three photoperiodic responses.</a:t>
            </a:r>
            <a:r>
              <a:rPr lang="en-US" altLang="en-US"/>
              <a:t>   Plants could now be categorized into three photoperiodic groups: Short day plants, long day plants and day neutral plants</a:t>
            </a:r>
          </a:p>
        </p:txBody>
      </p:sp>
    </p:spTree>
    <p:extLst>
      <p:ext uri="{BB962C8B-B14F-4D97-AF65-F5344CB8AC3E}">
        <p14:creationId xmlns:p14="http://schemas.microsoft.com/office/powerpoint/2010/main" val="220752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120F9-F6C6-AF49-8E86-884FCED81F34}" type="slidenum">
              <a:rPr lang="en-US" altLang="en-US"/>
              <a:pPr/>
              <a:t>42</a:t>
            </a:fld>
            <a:endParaRPr lang="en-US" alt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ltLang="en-US" b="1"/>
              <a:t>42.  Short day plants.</a:t>
            </a:r>
            <a:r>
              <a:rPr lang="en-US" altLang="en-US"/>
              <a:t>  Short day plants initiate floral buds when the day length is shorter than some critical minimum and the night length is longer than a critical night length.  The night length is most critical.  Plants must be provided a period of uninterrupted darkness that exceeds the critical minimum in order to initiate floral organs.  (#) Some plants known to be short day or long night plants include poinsettias, chrysanthemums, aster, goldenrod, ragweed, christmas cactus and variegated spider plant.</a:t>
            </a:r>
          </a:p>
        </p:txBody>
      </p:sp>
    </p:spTree>
    <p:extLst>
      <p:ext uri="{BB962C8B-B14F-4D97-AF65-F5344CB8AC3E}">
        <p14:creationId xmlns:p14="http://schemas.microsoft.com/office/powerpoint/2010/main" val="1480286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4B593-6B34-6E4B-9540-57192A8B6CD0}" type="slidenum">
              <a:rPr lang="en-US" altLang="en-US"/>
              <a:pPr/>
              <a:t>43</a:t>
            </a:fld>
            <a:endParaRPr lang="en-US" alt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ltLang="en-US" b="1"/>
              <a:t>43.  Long day plants.</a:t>
            </a:r>
            <a:r>
              <a:rPr lang="en-US" altLang="en-US"/>
              <a:t>   Other flowering plants, classified as long-day plants, require a night period of uninterrupted darkness shorter than some critical minimum. (#) Examples are hollyhock, radish, beet, spinach, iris and red clover. </a:t>
            </a:r>
          </a:p>
        </p:txBody>
      </p:sp>
    </p:spTree>
    <p:extLst>
      <p:ext uri="{BB962C8B-B14F-4D97-AF65-F5344CB8AC3E}">
        <p14:creationId xmlns:p14="http://schemas.microsoft.com/office/powerpoint/2010/main" val="575423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D689C-6673-3148-8AFE-54AD86500091}" type="slidenum">
              <a:rPr lang="en-US" altLang="en-US"/>
              <a:pPr/>
              <a:t>44</a:t>
            </a:fld>
            <a:endParaRPr lang="en-US" alt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ltLang="en-US" b="1"/>
              <a:t>44.  Day neutral plants.</a:t>
            </a:r>
            <a:r>
              <a:rPr lang="en-US" altLang="en-US"/>
              <a:t>  Then there are a number day neutral plants that flower over a wide range of photoperiods. (#) Examples include cabbage, carrots, tulips, hyacinths, daffodils and tomatoes.  That’s why you can grow tomatoes in a greenhouse in winter.  They flower during the short days of fall and winter as well as the long days of summer, provided temperature is sufficient.  The length of the photoperiod has no effect on their flowering and fruiting. (#) Most woody ornamentals are day neutral.</a:t>
            </a:r>
          </a:p>
        </p:txBody>
      </p:sp>
    </p:spTree>
    <p:extLst>
      <p:ext uri="{BB962C8B-B14F-4D97-AF65-F5344CB8AC3E}">
        <p14:creationId xmlns:p14="http://schemas.microsoft.com/office/powerpoint/2010/main" val="1030355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3321E-4DA8-FE4B-94A1-AD97287538A5}" type="slidenum">
              <a:rPr lang="en-US" altLang="en-US"/>
              <a:pPr/>
              <a:t>45</a:t>
            </a:fld>
            <a:endParaRPr lang="en-US" alt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ltLang="en-US" b="1"/>
              <a:t>45.  Chrysanthemum lighting regime</a:t>
            </a:r>
            <a:r>
              <a:rPr lang="en-US" altLang="en-US"/>
              <a:t>.  Once the critical night length was determined for our major floriculture crops, growers were provided cook-book production schedules they could use to force plants to flower or to keep them vegetative.  For instance, chrysanthemum is a short day plant. It has a critical night length that must equal or exceed 9 ½ hours in order to initiate flower buds. (#) So if it were provided 14 ½ hours of light (#) and 9 ½ hours of darkness, what would it do? (Flower). (#) If it were given 15 hours of light (#) and 9 hours of dark, what would it do? (Remain vegetative because the critical night length is shorter than the critical minimum).  What if the plant were given 9 hours of light (#) and 15 hours of dark? (Flower). (#) How about 9 hours of light, (#) 7 hours of dark, (#) 1 hour of light in the middle of the night, (#) then 7 more hours of darkness? (It would remain vegetative because the length of any one dark period was less than the 9 ½ hour critical minimum).  (#) Finally, what if the plant were given 9 hours of light, (#) 4 hours of darkness, (#)1 hour of light (#) then 10 hours of darkness?  (It would flower because the one dark period exceeds the critical minimum for flower initiation). (#) It was found that as little as 10 foot candles of light flashing for a few brief seconds is enough to interrupt the floral initiation process. (Suggestion: discuss Christmas cactus: They are short day plants - keep them outdoors as long as possible in the fall, then move them into a room where they get no supplemental lighting at night if you want to initiate flower buds.  Passing cars or streetlights can interrupt the flowering response.  Once flower buds are initiated, you can move the plant into other rooms of the house where it is lighted at night, because the supplemental light will not inhibit flowering once the buds are set).</a:t>
            </a:r>
          </a:p>
        </p:txBody>
      </p:sp>
    </p:spTree>
    <p:extLst>
      <p:ext uri="{BB962C8B-B14F-4D97-AF65-F5344CB8AC3E}">
        <p14:creationId xmlns:p14="http://schemas.microsoft.com/office/powerpoint/2010/main" val="2031755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9EB5F-FC10-E144-9F82-2E99078F57FE}" type="slidenum">
              <a:rPr lang="en-US" altLang="en-US"/>
              <a:pPr/>
              <a:t>46</a:t>
            </a:fld>
            <a:endParaRPr lang="en-US" alt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ltLang="en-US" b="1"/>
              <a:t>46.  Light effect on seed germination</a:t>
            </a:r>
            <a:r>
              <a:rPr lang="en-US" altLang="en-US"/>
              <a:t>. Still another effect on light on plants occurs during seed germination.  Some seeds require light to germinate while others require darkness.  Lettuce seed, for instance, requires light for best germination, so it is barely covered with soil when planted.  Pansy seed, on the other hand, requires darkness for germination, so it is best to cover the seeding flat with a moist folded newspaper to block out light while the seeds geminate.  Once the seeds germinate, remove the newspaper and provide the seedlings normal light levels. This light response, like others, is genetically determined.  Most seed catalogs and seed packets list the light requirement of seeds during germination. For best results, know whether the seed you purchase requires light or darkness for germination.</a:t>
            </a:r>
          </a:p>
        </p:txBody>
      </p:sp>
    </p:spTree>
    <p:extLst>
      <p:ext uri="{BB962C8B-B14F-4D97-AF65-F5344CB8AC3E}">
        <p14:creationId xmlns:p14="http://schemas.microsoft.com/office/powerpoint/2010/main" val="576679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8BD9E-9861-D244-8F05-225014F30514}" type="slidenum">
              <a:rPr lang="en-US" altLang="en-US"/>
              <a:pPr/>
              <a:t>47</a:t>
            </a:fld>
            <a:endParaRPr lang="en-US" alt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ltLang="en-US" b="1"/>
              <a:t>47.  Let’s take a break.</a:t>
            </a:r>
            <a:r>
              <a:rPr lang="en-US" altLang="en-US"/>
              <a:t>  Now we come to your favorite part of today’s program</a:t>
            </a:r>
          </a:p>
        </p:txBody>
      </p:sp>
    </p:spTree>
    <p:extLst>
      <p:ext uri="{BB962C8B-B14F-4D97-AF65-F5344CB8AC3E}">
        <p14:creationId xmlns:p14="http://schemas.microsoft.com/office/powerpoint/2010/main" val="662506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8BCBD-A506-714E-ACC4-4193E1B2C61C}" type="slidenum">
              <a:rPr lang="en-US" altLang="en-US"/>
              <a:pPr/>
              <a:t>48</a:t>
            </a:fld>
            <a:endParaRPr lang="en-US" alt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ltLang="en-US" b="1"/>
              <a:t>48. Environmental Effects on Plant Growth: Temperature </a:t>
            </a:r>
            <a:r>
              <a:rPr lang="en-US" altLang="en-US"/>
              <a:t>Now let’s discuss another environmental factor that has a pronounced effect on plant physiology and plant growth - Temperature. </a:t>
            </a:r>
          </a:p>
          <a:p>
            <a:r>
              <a:rPr lang="en-US" altLang="en-US"/>
              <a:t> Temperature .............. (read list).(#)(#)(#)(#)(#)</a:t>
            </a:r>
          </a:p>
        </p:txBody>
      </p:sp>
    </p:spTree>
    <p:extLst>
      <p:ext uri="{BB962C8B-B14F-4D97-AF65-F5344CB8AC3E}">
        <p14:creationId xmlns:p14="http://schemas.microsoft.com/office/powerpoint/2010/main" val="42220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F8D33-6E67-914F-A976-63E78DA8B0C9}" type="slidenum">
              <a:rPr lang="en-US" altLang="en-US"/>
              <a:pPr/>
              <a:t>49</a:t>
            </a:fld>
            <a:endParaRPr lang="en-US" alt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ltLang="en-US" b="1"/>
              <a:t>49.  Cold Hardiness Map</a:t>
            </a:r>
            <a:r>
              <a:rPr lang="en-US" altLang="en-US"/>
              <a:t>.  Temperature influences the cold hardiness of a plant and its ability to withstand the average minimum temperature of a region.  Although winter hardiness is genetically determined, it is influenced by the duration of cool temperatures. Cool temperatures also acclimate plants and prepare them for winter dormancy.  Many woody plants, for example, need 2 to 4 weeks of cool temperatures to achieve maximum hardiness.  This chart shows the cold hardiness zones of Georgia, based on the average minimum temperature in a region.  You should not attempt to grow plants rated for hardiness zone 8 in zone 7 because they often will be damaged or killed by winter cold.  Zone 6 plants are fine for zone 7, provided they are also heat hardy and adapted to the soils of the area.  Most good plant books list the most northern cold hardiness zone recommended for the species described.</a:t>
            </a:r>
          </a:p>
        </p:txBody>
      </p:sp>
    </p:spTree>
    <p:extLst>
      <p:ext uri="{BB962C8B-B14F-4D97-AF65-F5344CB8AC3E}">
        <p14:creationId xmlns:p14="http://schemas.microsoft.com/office/powerpoint/2010/main" val="93284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3C364-0DA2-8340-B95E-6DCD0E74D592}" type="slidenum">
              <a:rPr lang="en-US" altLang="en-US"/>
              <a:pPr/>
              <a:t>5</a:t>
            </a:fld>
            <a:endParaRPr lang="en-US" alt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b="1"/>
              <a:t>5.  Definition:</a:t>
            </a:r>
            <a:r>
              <a:rPr lang="en-US" altLang="en-US"/>
              <a:t> Can anyone provide, in their own words, a definition for plant physiology?  What do you think plant physiology is? (Take a few minutes and stimulate audience response).  (</a:t>
            </a:r>
            <a:r>
              <a:rPr lang="en-US" altLang="en-US" b="1"/>
              <a:t>#</a:t>
            </a:r>
            <a:r>
              <a:rPr lang="en-US" altLang="en-US"/>
              <a:t>) There are many definitions for plant physiology.  It is described as the essential life processes that determine how plants grow and develop.  It’s all those so-called “behind the scenes” physiological reactions that determine plant growth. (</a:t>
            </a:r>
            <a:r>
              <a:rPr lang="en-US" altLang="en-US" b="1"/>
              <a:t>#</a:t>
            </a:r>
            <a:r>
              <a:rPr lang="en-US" altLang="en-US"/>
              <a:t>)  There were two early pioneers of plant physiology that laid the groundwork for our understanding of plant physiology: (</a:t>
            </a:r>
            <a:r>
              <a:rPr lang="en-US" altLang="en-US" b="1"/>
              <a:t>#</a:t>
            </a:r>
            <a:r>
              <a:rPr lang="en-US" altLang="en-US"/>
              <a:t>) Van Helmont and (</a:t>
            </a:r>
            <a:r>
              <a:rPr lang="en-US" altLang="en-US" b="1"/>
              <a:t>#</a:t>
            </a:r>
            <a:r>
              <a:rPr lang="en-US" altLang="en-US"/>
              <a:t>) Joseph Priestly.</a:t>
            </a:r>
          </a:p>
          <a:p>
            <a:endParaRPr lang="en-US" altLang="en-US"/>
          </a:p>
        </p:txBody>
      </p:sp>
    </p:spTree>
    <p:extLst>
      <p:ext uri="{BB962C8B-B14F-4D97-AF65-F5344CB8AC3E}">
        <p14:creationId xmlns:p14="http://schemas.microsoft.com/office/powerpoint/2010/main" val="19794729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16ECF-1498-6E45-A48F-511DC90A0F6B}" type="slidenum">
              <a:rPr lang="en-US" altLang="en-US"/>
              <a:pPr/>
              <a:t>50</a:t>
            </a:fld>
            <a:endParaRPr lang="en-US" alt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ltLang="en-US" b="1"/>
              <a:t>50.  Root Hardiness.</a:t>
            </a:r>
            <a:r>
              <a:rPr lang="en-US" altLang="en-US"/>
              <a:t> Roots do not go dormant like the top and do not become cold hardy.  They continue to grow all winter long.  This is of particular concern to growers of container ornamentals.  During the cold winter months, nurserymen will jam containers together and put a border row of pots filled with sand along the perimeter to help shield the roots from freezing temperatures.  Garden center managers will often bury pots in piles of sawdust for extra protection.   Some growers cover entire blocks of plants with white plastic to protect them from freezing.  This chart shows the root killing temperatures for several of our common ornamental plants.  Fortunately, our soils in the South seldom freeze due to their large mass, but when roots are above ground in containers, they are most vulnerable to freeze injury</a:t>
            </a:r>
          </a:p>
        </p:txBody>
      </p:sp>
    </p:spTree>
    <p:extLst>
      <p:ext uri="{BB962C8B-B14F-4D97-AF65-F5344CB8AC3E}">
        <p14:creationId xmlns:p14="http://schemas.microsoft.com/office/powerpoint/2010/main" val="1682400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50C7A-21BA-CA43-81FA-F0CAFD1506CD}" type="slidenum">
              <a:rPr lang="en-US" altLang="en-US"/>
              <a:pPr/>
              <a:t>51</a:t>
            </a:fld>
            <a:endParaRPr lang="en-US" alt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ltLang="en-US" b="1"/>
              <a:t>51.  Heat Hardiness Map. </a:t>
            </a:r>
            <a:r>
              <a:rPr lang="en-US" altLang="en-US"/>
              <a:t>  Recently, a heat zone map has been developed for the U.S. based on historical data and number of days above 86 </a:t>
            </a:r>
            <a:r>
              <a:rPr lang="en-US" altLang="en-US" baseline="30000"/>
              <a:t>o</a:t>
            </a:r>
            <a:r>
              <a:rPr lang="en-US" altLang="en-US"/>
              <a:t>F. in various regions.  Heat hardiness helps us determine how far south a particularly plant species will grow.  An example is Colorado Blue Spruce.  This plant is extremely cold hardy, but the north Georgia mountains are the southern limit of its heat hardiness.   So heat zones, although adding confusion to the plant selection process, will ultimately help us fine tune our plant selections for each region of the country</a:t>
            </a:r>
          </a:p>
        </p:txBody>
      </p:sp>
    </p:spTree>
    <p:extLst>
      <p:ext uri="{BB962C8B-B14F-4D97-AF65-F5344CB8AC3E}">
        <p14:creationId xmlns:p14="http://schemas.microsoft.com/office/powerpoint/2010/main" val="195267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05B21-B942-6D49-B93F-456B26C1C9A9}" type="slidenum">
              <a:rPr lang="en-US" altLang="en-US"/>
              <a:pPr/>
              <a:t>52</a:t>
            </a:fld>
            <a:endParaRPr lang="en-US" alt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ltLang="en-US" b="1"/>
              <a:t>52.  Heat Zone Wall Chart</a:t>
            </a:r>
            <a:r>
              <a:rPr lang="en-US" altLang="en-US"/>
              <a:t>.  You can obtain a copy of the heat zone map for the U.S. from the American Horticulture Society in Alexandria, VA.  It can also be downloaded from their web site at www.ahs.org</a:t>
            </a:r>
          </a:p>
        </p:txBody>
      </p:sp>
    </p:spTree>
    <p:extLst>
      <p:ext uri="{BB962C8B-B14F-4D97-AF65-F5344CB8AC3E}">
        <p14:creationId xmlns:p14="http://schemas.microsoft.com/office/powerpoint/2010/main" val="501960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21836-DC99-414E-9666-64ABCC1CB5C4}" type="slidenum">
              <a:rPr lang="en-US" altLang="en-US"/>
              <a:pPr/>
              <a:t>53</a:t>
            </a:fld>
            <a:endParaRPr lang="en-US" alt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ltLang="en-US" b="1"/>
              <a:t>53. Environmental Effects on Plant Growth:  Water - the lifeblood of plants</a:t>
            </a:r>
            <a:r>
              <a:rPr lang="en-US" altLang="en-US"/>
              <a:t>.  Now let’s move on to a discussion of another major environmental factor that influences plant physiology and plant growth - WATER.  Water has many functions in the plant.  (#)It is the substance in which most chemical reactions take place. (#) It is responsible for the translocation of nutrients and food substances within the plant, (#)and it helps cool the plant via transpiration. Just as we perspire, plants transpire moisture through their leaf surfaces.  Moisture cools the plant as it evaporates from the leaf surfaces.</a:t>
            </a:r>
          </a:p>
        </p:txBody>
      </p:sp>
    </p:spTree>
    <p:extLst>
      <p:ext uri="{BB962C8B-B14F-4D97-AF65-F5344CB8AC3E}">
        <p14:creationId xmlns:p14="http://schemas.microsoft.com/office/powerpoint/2010/main" val="1137047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7EB3E-4653-6C46-B622-6D581462FC4B}" type="slidenum">
              <a:rPr lang="en-US" altLang="en-US"/>
              <a:pPr/>
              <a:t>54</a:t>
            </a:fld>
            <a:endParaRPr lang="en-US" alt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ltLang="en-US" b="1"/>
              <a:t>54.  Amount of water in plants</a:t>
            </a:r>
            <a:r>
              <a:rPr lang="en-US" altLang="en-US"/>
              <a:t>.  Water is a major component of plants. It’s estimated that land plants require about 400 lbs. of water for each pound of dry matter they produce. (#)An apple tree needs about 50 gallons of water for each bushel of apples it produces. (#) In fact, fruit are largely water: an apple is about 84% water, a banana 75% water and a peach 87% water.</a:t>
            </a:r>
          </a:p>
        </p:txBody>
      </p:sp>
    </p:spTree>
    <p:extLst>
      <p:ext uri="{BB962C8B-B14F-4D97-AF65-F5344CB8AC3E}">
        <p14:creationId xmlns:p14="http://schemas.microsoft.com/office/powerpoint/2010/main" val="2042866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F2209-1E2D-534B-A48B-2E007528C9DA}" type="slidenum">
              <a:rPr lang="en-US" altLang="en-US"/>
              <a:pPr/>
              <a:t>55</a:t>
            </a:fld>
            <a:endParaRPr lang="en-US" alt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ltLang="en-US" b="1"/>
              <a:t>55.  Water loss from plants.   </a:t>
            </a:r>
            <a:r>
              <a:rPr lang="en-US" altLang="en-US"/>
              <a:t>Plants vary tremendously in the amounts of water they funnel through their systems each day.  Here are some estimated daily water use figures for various plants on a mid-summer day.  Temperature, of course, influences the rate of water loss</a:t>
            </a:r>
          </a:p>
        </p:txBody>
      </p:sp>
    </p:spTree>
    <p:extLst>
      <p:ext uri="{BB962C8B-B14F-4D97-AF65-F5344CB8AC3E}">
        <p14:creationId xmlns:p14="http://schemas.microsoft.com/office/powerpoint/2010/main" val="490767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2CF46-4052-3147-BED7-275EF516EBC4}" type="slidenum">
              <a:rPr lang="en-US" altLang="en-US"/>
              <a:pPr/>
              <a:t>56</a:t>
            </a:fld>
            <a:endParaRPr lang="en-US" alt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ltLang="en-US" b="1"/>
              <a:t>56.  Water loss from plants.   </a:t>
            </a:r>
            <a:r>
              <a:rPr lang="en-US" altLang="en-US"/>
              <a:t>Plants vary tremendously in the amounts of water they funnel through their systems each day.  Here are some estimated daily water use figures for various plants on a mid-summer day.  Temperature, of course, influences the rate of water loss</a:t>
            </a:r>
          </a:p>
        </p:txBody>
      </p:sp>
    </p:spTree>
    <p:extLst>
      <p:ext uri="{BB962C8B-B14F-4D97-AF65-F5344CB8AC3E}">
        <p14:creationId xmlns:p14="http://schemas.microsoft.com/office/powerpoint/2010/main" val="1995831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39B97-03A2-AE4E-836C-C4D8B72230C0}" type="slidenum">
              <a:rPr lang="en-US" altLang="en-US"/>
              <a:pPr/>
              <a:t>57</a:t>
            </a:fld>
            <a:endParaRPr lang="en-US" alt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ltLang="en-US" b="1"/>
              <a:t>57.  Water movement up a tall tree.</a:t>
            </a:r>
            <a:r>
              <a:rPr lang="en-US" altLang="en-US"/>
              <a:t>  Have you every wondered how water moves to the top of some of our tallest trees, like the Sequoias or Redwoods of California? (#) Root pressure has not been found in many tree species, and in those it has been found, only enough pressure has been measured to push water to a height of 64 feet</a:t>
            </a:r>
          </a:p>
        </p:txBody>
      </p:sp>
    </p:spTree>
    <p:extLst>
      <p:ext uri="{BB962C8B-B14F-4D97-AF65-F5344CB8AC3E}">
        <p14:creationId xmlns:p14="http://schemas.microsoft.com/office/powerpoint/2010/main" val="252950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9F05B-2F94-F147-8150-845705822CA7}" type="slidenum">
              <a:rPr lang="en-US" altLang="en-US"/>
              <a:pPr/>
              <a:t>58</a:t>
            </a:fld>
            <a:endParaRPr lang="en-US" altLang="en-US"/>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ltLang="en-US" b="1"/>
              <a:t>58. Transpiration-Cohesion-Tension</a:t>
            </a:r>
            <a:r>
              <a:rPr lang="en-US" altLang="en-US"/>
              <a:t>.  The fact is that water isn’t pumped up in a tree, it’s pulled up in the plant via a transpiration-cohesion-tension mechanism.   As transpiration occurs and water is lost, additional water is pulled upward through the xylem to the plant part where transpiration is occurring. This may be developing leaves, fruit, flowers or stems. </a:t>
            </a:r>
          </a:p>
          <a:p>
            <a:endParaRPr lang="en-US" altLang="en-US"/>
          </a:p>
        </p:txBody>
      </p:sp>
    </p:spTree>
    <p:extLst>
      <p:ext uri="{BB962C8B-B14F-4D97-AF65-F5344CB8AC3E}">
        <p14:creationId xmlns:p14="http://schemas.microsoft.com/office/powerpoint/2010/main" val="14652521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3266E-865B-2B4E-A337-ECB51C3B6BF0}" type="slidenum">
              <a:rPr lang="en-US" altLang="en-US"/>
              <a:pPr/>
              <a:t>59</a:t>
            </a:fld>
            <a:endParaRPr lang="en-US" alt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ltLang="en-US" b="1"/>
              <a:t>59.  </a:t>
            </a:r>
            <a:r>
              <a:rPr lang="en-US" altLang="en-US"/>
              <a:t>(#)</a:t>
            </a:r>
            <a:r>
              <a:rPr lang="en-US" altLang="en-US" b="1"/>
              <a:t>Transpiration Cohesion/Tension.</a:t>
            </a:r>
            <a:r>
              <a:rPr lang="en-US" altLang="en-US"/>
              <a:t>   Water molecules tend to cohere or link together to form long chains.  As transpiration occurs, the remaining water molecules near the site of transpiration are placed under increased tension. This establishes a vapor pressure deficit within the plant and pulls additional water upward to relieve the tension.</a:t>
            </a:r>
          </a:p>
        </p:txBody>
      </p:sp>
    </p:spTree>
    <p:extLst>
      <p:ext uri="{BB962C8B-B14F-4D97-AF65-F5344CB8AC3E}">
        <p14:creationId xmlns:p14="http://schemas.microsoft.com/office/powerpoint/2010/main" val="129808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6E067-F5E8-434C-BBF7-DCF3B5E708B8}" type="slidenum">
              <a:rPr lang="en-US" altLang="en-US"/>
              <a:pPr/>
              <a:t>6</a:t>
            </a:fld>
            <a:endParaRPr lang="en-US" alt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b="1"/>
              <a:t>6.  Van Helmont Experiment:</a:t>
            </a:r>
            <a:r>
              <a:rPr lang="en-US" altLang="en-US"/>
              <a:t> Until Van Helmont in the late 17</a:t>
            </a:r>
            <a:r>
              <a:rPr lang="en-US" altLang="en-US" baseline="30000"/>
              <a:t>th</a:t>
            </a:r>
            <a:r>
              <a:rPr lang="en-US" altLang="en-US"/>
              <a:t> century showed otherwise,  it was thought that plants grew by consuming soil.  Van Helmont, a French chemist, proved this theory wrong with a very simple experiment.(</a:t>
            </a:r>
            <a:r>
              <a:rPr lang="en-US" altLang="en-US" b="1"/>
              <a:t>#</a:t>
            </a:r>
            <a:r>
              <a:rPr lang="en-US" altLang="en-US"/>
              <a:t>)  He planted a willow tree seedling in a container. (</a:t>
            </a:r>
            <a:r>
              <a:rPr lang="en-US" altLang="en-US" b="1"/>
              <a:t>#</a:t>
            </a:r>
            <a:r>
              <a:rPr lang="en-US" altLang="en-US"/>
              <a:t>) He weighed the seedling before planting and found it to weigh 6 ounces. (</a:t>
            </a:r>
            <a:r>
              <a:rPr lang="en-US" altLang="en-US" b="1"/>
              <a:t>#</a:t>
            </a:r>
            <a:r>
              <a:rPr lang="en-US" altLang="en-US"/>
              <a:t>) He weighed the container and soil and found it to weigh approximately 200 lbs. (</a:t>
            </a:r>
            <a:r>
              <a:rPr lang="en-US" altLang="en-US" b="1"/>
              <a:t>#</a:t>
            </a:r>
            <a:r>
              <a:rPr lang="en-US" altLang="en-US"/>
              <a:t>) He kept the plant in the container for five years, adding only water for sustenance. (</a:t>
            </a:r>
            <a:r>
              <a:rPr lang="en-US" altLang="en-US" b="1"/>
              <a:t>#</a:t>
            </a:r>
            <a:r>
              <a:rPr lang="en-US" altLang="en-US"/>
              <a:t>)(</a:t>
            </a:r>
            <a:r>
              <a:rPr lang="en-US" altLang="en-US" b="1"/>
              <a:t>#</a:t>
            </a:r>
            <a:r>
              <a:rPr lang="en-US" altLang="en-US"/>
              <a:t>)(</a:t>
            </a:r>
            <a:r>
              <a:rPr lang="en-US" altLang="en-US" b="1"/>
              <a:t>#</a:t>
            </a:r>
            <a:r>
              <a:rPr lang="en-US" altLang="en-US"/>
              <a:t>) Then he re-weighed the tree and found it had gained 162 lbs, 12 ounces in mass, while the soil had lost only 4 ounces in weight. (</a:t>
            </a:r>
            <a:r>
              <a:rPr lang="en-US" altLang="en-US" b="1"/>
              <a:t>#</a:t>
            </a:r>
            <a:r>
              <a:rPr lang="en-US" altLang="en-US"/>
              <a:t>) So he concluded from this that plants do not consume soil but derive their nutrition from the water applied to them.  Although today we know this is not entirely true, Van Helmont’s research challenged other scientists to explain what these growth factors really were.</a:t>
            </a:r>
          </a:p>
        </p:txBody>
      </p:sp>
    </p:spTree>
    <p:extLst>
      <p:ext uri="{BB962C8B-B14F-4D97-AF65-F5344CB8AC3E}">
        <p14:creationId xmlns:p14="http://schemas.microsoft.com/office/powerpoint/2010/main" val="1845054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08D77-022D-5441-BEBD-B06D1B1246EE}" type="slidenum">
              <a:rPr lang="en-US" altLang="en-US"/>
              <a:pPr/>
              <a:t>60</a:t>
            </a:fld>
            <a:endParaRPr lang="en-US" alt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ltLang="en-US" b="1"/>
              <a:t>60.  Diagram of the root</a:t>
            </a:r>
            <a:r>
              <a:rPr lang="en-US" altLang="en-US"/>
              <a:t>.  Water moves into the root through the intercellular spaces between the root cells.  The fine, white roots growing from the primary and secondary roots most actively absorb water and nutrients.   Root hairs tend to anchor the plant and are not principally responsible for water absorption.   The water moves into the internal portion of the root, called the Xylem. In old woody plants, the xylem is simply dead cells called vessel elements that serve as the duct system through which the water moves. As water moves inward,  it transports with it nutrient elements that are involved in food production and in all sorts of chemical reactions in the plant.</a:t>
            </a:r>
          </a:p>
        </p:txBody>
      </p:sp>
    </p:spTree>
    <p:extLst>
      <p:ext uri="{BB962C8B-B14F-4D97-AF65-F5344CB8AC3E}">
        <p14:creationId xmlns:p14="http://schemas.microsoft.com/office/powerpoint/2010/main" val="708528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98371-9323-0F49-9A79-263FA038DC1C}" type="slidenum">
              <a:rPr lang="en-US" altLang="en-US"/>
              <a:pPr/>
              <a:t>61</a:t>
            </a:fld>
            <a:endParaRPr lang="en-US" alt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ltLang="en-US" b="1"/>
              <a:t>61. Environmental Effects on Plant Growth: Nutrient Elements</a:t>
            </a:r>
            <a:r>
              <a:rPr lang="en-US" altLang="en-US"/>
              <a:t>-</a:t>
            </a:r>
            <a:r>
              <a:rPr lang="en-US" altLang="en-US" b="1"/>
              <a:t>Sixteen essential nutrients for plant growth.</a:t>
            </a:r>
            <a:r>
              <a:rPr lang="en-US" altLang="en-US"/>
              <a:t>  The last environmental influence on plant physiology and plant growth and development that we will discuss in this session is the nutrient content of the soil.  There are sixteen elements known to be essential for plant growth. (#) These include the atmospheric elements - carbon, hydrogen and oxygen; (#) the primary plant nutrients - nitrogen, phosphorous and potassium; (#) the secondary plant nutrients - calcium, magnesium and sulfur; (#) and the minor or micro-nutrients required in small quantities but still essential.  These include iron, copper, zinc, boron, manganese, molybdenum and boron.  All of these sixteen nutrients are essential for some life process in the plant, and no other nutrient element can substitute for them.  Each plays a unique role in the life processes of the plant.</a:t>
            </a:r>
          </a:p>
        </p:txBody>
      </p:sp>
    </p:spTree>
    <p:extLst>
      <p:ext uri="{BB962C8B-B14F-4D97-AF65-F5344CB8AC3E}">
        <p14:creationId xmlns:p14="http://schemas.microsoft.com/office/powerpoint/2010/main" val="4496265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4DEFC-F88A-2D41-8302-F7E8D3564669}" type="slidenum">
              <a:rPr lang="en-US" altLang="en-US"/>
              <a:pPr/>
              <a:t>62</a:t>
            </a:fld>
            <a:endParaRPr lang="en-US" alt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altLang="en-US" b="1"/>
              <a:t>62.  Nutrient function: (#)  </a:t>
            </a:r>
            <a:r>
              <a:rPr lang="en-US" altLang="en-US"/>
              <a:t>Nitrogen, for instance, is an essential component of proteins, amino acids, chlorophyll and many organic acids.  (#) Phosphorous is heavily involved in the energy producing compounds in the plant and it plays an important role in DNA manufacturer.  (#) Sulfur is a component of many proteins and other organic compounds.</a:t>
            </a:r>
          </a:p>
        </p:txBody>
      </p:sp>
    </p:spTree>
    <p:extLst>
      <p:ext uri="{BB962C8B-B14F-4D97-AF65-F5344CB8AC3E}">
        <p14:creationId xmlns:p14="http://schemas.microsoft.com/office/powerpoint/2010/main" val="2026728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481AF-6BDA-774D-8955-C10B15AA03B6}" type="slidenum">
              <a:rPr lang="en-US" altLang="en-US"/>
              <a:pPr/>
              <a:t>63</a:t>
            </a:fld>
            <a:endParaRPr lang="en-US" alt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ltLang="en-US" b="1"/>
              <a:t>63.  Nutrient function (cont.).</a:t>
            </a:r>
            <a:r>
              <a:rPr lang="en-US" altLang="en-US"/>
              <a:t>   (#) Without calcium the plant would not be able to stand upright.  Calcium is a key player in calcium pectate formation which makes cell walls rigid and strong.  (#) Iron is a component of many enzymes that drive chemical reactions, and magnesium is a component of the chlorophyll molecule.  (#) Without magnesium, there would be no chlorophyll to drive photosynthesis. (#) Each of the trace elements also serves some essential function in various chemical reactions within the plant.  When one of the trace elements is deficient, the plant often becomes anemic looking.</a:t>
            </a:r>
          </a:p>
        </p:txBody>
      </p:sp>
    </p:spTree>
    <p:extLst>
      <p:ext uri="{BB962C8B-B14F-4D97-AF65-F5344CB8AC3E}">
        <p14:creationId xmlns:p14="http://schemas.microsoft.com/office/powerpoint/2010/main" val="1993253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DF279-CFE4-E744-AB6D-5378DB7D1E1D}" type="slidenum">
              <a:rPr lang="en-US" altLang="en-US"/>
              <a:pPr/>
              <a:t>64</a:t>
            </a:fld>
            <a:endParaRPr lang="en-US" alt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ltLang="en-US" b="1"/>
              <a:t>64.  The chlorophyll molecule</a:t>
            </a:r>
            <a:r>
              <a:rPr lang="en-US" altLang="en-US"/>
              <a:t>.   This is the chemical structure of the chlorophyll molecule.  Note the key role magnesium plays in the formation of this molecule.  Nitrogen, carbon, hydrogen and oxygen are also key ingredients of this important molecule.  Much of the hydrogen and oxygen comes from water,  and much of the carbon comes from atmospheric CO</a:t>
            </a:r>
            <a:r>
              <a:rPr lang="en-US" altLang="en-US" baseline="-25000"/>
              <a:t>2</a:t>
            </a:r>
            <a:r>
              <a:rPr lang="en-US" altLang="en-US"/>
              <a:t>.</a:t>
            </a:r>
          </a:p>
        </p:txBody>
      </p:sp>
    </p:spTree>
    <p:extLst>
      <p:ext uri="{BB962C8B-B14F-4D97-AF65-F5344CB8AC3E}">
        <p14:creationId xmlns:p14="http://schemas.microsoft.com/office/powerpoint/2010/main" val="20144170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99983-0D60-724D-BF9D-37E27F5C2484}" type="slidenum">
              <a:rPr lang="en-US" altLang="en-US"/>
              <a:pPr/>
              <a:t>65</a:t>
            </a:fld>
            <a:endParaRPr lang="en-US" alt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ltLang="en-US" b="1"/>
              <a:t>65.  Forms of nutrient elements absorbed by plants.</a:t>
            </a:r>
            <a:r>
              <a:rPr lang="en-US" altLang="en-US"/>
              <a:t>  Nutrient elements are held in the soil and soil solution in combination with other elements, such as hydrogen and oxygen. These complexes are called “ions”.  Some ions are positively charged while others are negatively charged.  Some nutrient elements move directly into the plant, while others are absorbed as ionic complexes</a:t>
            </a:r>
          </a:p>
        </p:txBody>
      </p:sp>
    </p:spTree>
    <p:extLst>
      <p:ext uri="{BB962C8B-B14F-4D97-AF65-F5344CB8AC3E}">
        <p14:creationId xmlns:p14="http://schemas.microsoft.com/office/powerpoint/2010/main" val="1227698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A8EE4-2994-4C40-87FD-1DE0F8CA17CB}" type="slidenum">
              <a:rPr lang="en-US" altLang="en-US"/>
              <a:pPr/>
              <a:t>66</a:t>
            </a:fld>
            <a:endParaRPr lang="en-US" altLang="en-US"/>
          </a:p>
        </p:txBody>
      </p:sp>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ltLang="en-US" b="1"/>
              <a:t>66.  Forms of nutrient elements absorbed by plants (cont.).</a:t>
            </a:r>
            <a:r>
              <a:rPr lang="en-US" altLang="en-US"/>
              <a:t>  The rate of movement of nutrient elements into the plant are influenced by a number of factors, including their availability in the soil solution, how tightly they might be held by the soil particles and the pH of the soil</a:t>
            </a:r>
          </a:p>
        </p:txBody>
      </p:sp>
    </p:spTree>
    <p:extLst>
      <p:ext uri="{BB962C8B-B14F-4D97-AF65-F5344CB8AC3E}">
        <p14:creationId xmlns:p14="http://schemas.microsoft.com/office/powerpoint/2010/main" val="8975568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813C6-A7E8-9F4D-88BB-499255214F83}" type="slidenum">
              <a:rPr lang="en-US" altLang="en-US"/>
              <a:pPr/>
              <a:t>67</a:t>
            </a:fld>
            <a:endParaRPr lang="en-US" alt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ltLang="en-US" b="1"/>
              <a:t>67.  Soil pH effect on nutrient availability.</a:t>
            </a:r>
            <a:r>
              <a:rPr lang="en-US" altLang="en-US"/>
              <a:t>  Soil pH has a pronounced effect on nutrient availability in the soil solution. (#)(#) The greatest number of essential nutrients are available at a pH range between 5.2 and 6.5.  Above and below this range, some nutrients may be tightly held by the soil particles and rendered unavailable to the plant.   Look at iron and manganese, for instance.  These nutrients are likely to be deficient in the plant when the soil pH rises above 6.5.  At a pH above 8.0, many minor nutrients become deficient while aluminum may reach toxic levels.</a:t>
            </a:r>
          </a:p>
        </p:txBody>
      </p:sp>
    </p:spTree>
    <p:extLst>
      <p:ext uri="{BB962C8B-B14F-4D97-AF65-F5344CB8AC3E}">
        <p14:creationId xmlns:p14="http://schemas.microsoft.com/office/powerpoint/2010/main" val="13134632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4ACD2-4690-8B4F-81D0-5A9F6BA2EF30}" type="slidenum">
              <a:rPr lang="en-US" altLang="en-US"/>
              <a:pPr/>
              <a:t>68</a:t>
            </a:fld>
            <a:endParaRPr lang="en-US" altLang="en-US"/>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tLang="en-US" b="1"/>
              <a:t>68.  Putting it all together. </a:t>
            </a:r>
            <a:r>
              <a:rPr lang="en-US" altLang="en-US"/>
              <a:t>  Now let’s summarize today’s program by putting it all together.(#)(#)</a:t>
            </a:r>
          </a:p>
        </p:txBody>
      </p:sp>
    </p:spTree>
    <p:extLst>
      <p:ext uri="{BB962C8B-B14F-4D97-AF65-F5344CB8AC3E}">
        <p14:creationId xmlns:p14="http://schemas.microsoft.com/office/powerpoint/2010/main" val="1392956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C15DC-235F-BB49-9603-7A53E6E018C3}" type="slidenum">
              <a:rPr lang="en-US" altLang="en-US"/>
              <a:pPr/>
              <a:t>69</a:t>
            </a:fld>
            <a:endParaRPr lang="en-US" altLang="en-US"/>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ltLang="en-US" b="1"/>
              <a:t>69. Summary.</a:t>
            </a:r>
            <a:r>
              <a:rPr lang="en-US" altLang="en-US"/>
              <a:t>  Read statements and ask if there are any questions</a:t>
            </a:r>
          </a:p>
        </p:txBody>
      </p:sp>
    </p:spTree>
    <p:extLst>
      <p:ext uri="{BB962C8B-B14F-4D97-AF65-F5344CB8AC3E}">
        <p14:creationId xmlns:p14="http://schemas.microsoft.com/office/powerpoint/2010/main" val="169652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122B3-7636-9A43-B47B-F19CA477B554}" type="slidenum">
              <a:rPr lang="en-US" altLang="en-US"/>
              <a:pPr/>
              <a:t>7</a:t>
            </a:fld>
            <a:endParaRPr lang="en-US" alt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b="1"/>
              <a:t>7.  Joseph Priestly Experiment</a:t>
            </a:r>
            <a:r>
              <a:rPr lang="en-US" altLang="en-US"/>
              <a:t>: About 100 years after Van Helmont, Joseph Priestly did another simple experiment that led to a major discovery.  (</a:t>
            </a:r>
            <a:r>
              <a:rPr lang="en-US" altLang="en-US" b="1"/>
              <a:t>#</a:t>
            </a:r>
            <a:r>
              <a:rPr lang="en-US" altLang="en-US"/>
              <a:t>) He placed a mouse in a bell jar and sealed out the outside atmosphere. (</a:t>
            </a:r>
            <a:r>
              <a:rPr lang="en-US" altLang="en-US" b="1"/>
              <a:t>#</a:t>
            </a:r>
            <a:r>
              <a:rPr lang="en-US" altLang="en-US"/>
              <a:t>) The mouse soon died. (</a:t>
            </a:r>
            <a:r>
              <a:rPr lang="en-US" altLang="en-US" b="1"/>
              <a:t>#</a:t>
            </a:r>
            <a:r>
              <a:rPr lang="en-US" altLang="en-US"/>
              <a:t>) Similarly, he placed a plant in a bell jar and sealed out the outside atmosphere. (</a:t>
            </a:r>
            <a:r>
              <a:rPr lang="en-US" altLang="en-US" b="1"/>
              <a:t>#</a:t>
            </a:r>
            <a:r>
              <a:rPr lang="en-US" altLang="en-US"/>
              <a:t>) It also withered and died.</a:t>
            </a:r>
          </a:p>
        </p:txBody>
      </p:sp>
    </p:spTree>
    <p:extLst>
      <p:ext uri="{BB962C8B-B14F-4D97-AF65-F5344CB8AC3E}">
        <p14:creationId xmlns:p14="http://schemas.microsoft.com/office/powerpoint/2010/main" val="164093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454E0-E257-9C4C-A2B3-76AF5C62D565}" type="slidenum">
              <a:rPr lang="en-US" altLang="en-US"/>
              <a:pPr/>
              <a:t>70</a:t>
            </a:fld>
            <a:endParaRPr lang="en-US" altLang="en-US"/>
          </a:p>
        </p:txBody>
      </p:sp>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ltLang="en-US" b="1"/>
              <a:t>70.  Summary</a:t>
            </a:r>
            <a:r>
              <a:rPr lang="en-US" altLang="en-US"/>
              <a:t>.  Read statements and ask for questions.</a:t>
            </a:r>
          </a:p>
        </p:txBody>
      </p:sp>
    </p:spTree>
    <p:extLst>
      <p:ext uri="{BB962C8B-B14F-4D97-AF65-F5344CB8AC3E}">
        <p14:creationId xmlns:p14="http://schemas.microsoft.com/office/powerpoint/2010/main" val="13558147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DAD26-5109-F143-B10A-E30C48D62AB4}" type="slidenum">
              <a:rPr lang="en-US" altLang="en-US"/>
              <a:pPr/>
              <a:t>71</a:t>
            </a:fld>
            <a:endParaRPr lang="en-US" alt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b="1"/>
              <a:t>71.  Post-test.</a:t>
            </a:r>
            <a:r>
              <a:rPr lang="en-US" altLang="en-US"/>
              <a:t>  Now let’s test your recall by answering the following questions.  (Your option as to whether you want participants to record their answers on paper of simply responding as a group to each question). Read each question and ask for a response.</a:t>
            </a:r>
          </a:p>
          <a:p>
            <a:endParaRPr lang="en-US" altLang="en-US"/>
          </a:p>
          <a:p>
            <a:r>
              <a:rPr lang="en-US" altLang="en-US"/>
              <a:t>Answers: </a:t>
            </a:r>
          </a:p>
          <a:p>
            <a:endParaRPr lang="en-US" altLang="en-US"/>
          </a:p>
          <a:p>
            <a:r>
              <a:rPr lang="en-US" altLang="en-US"/>
              <a:t>1.   Chlorophyll</a:t>
            </a:r>
          </a:p>
          <a:p>
            <a:r>
              <a:rPr lang="en-US" altLang="en-US"/>
              <a:t>2.   Light</a:t>
            </a:r>
          </a:p>
          <a:p>
            <a:r>
              <a:rPr lang="en-US" altLang="en-US"/>
              <a:t>3.   Water, carbon dioxide, light, carbohydrates, oxygen, energy.</a:t>
            </a:r>
          </a:p>
          <a:p>
            <a:r>
              <a:rPr lang="en-US" altLang="en-US"/>
              <a:t>4.   Amino acids, proteins</a:t>
            </a:r>
          </a:p>
          <a:p>
            <a:r>
              <a:rPr lang="en-US" altLang="en-US"/>
              <a:t>5.   Respiration</a:t>
            </a:r>
          </a:p>
          <a:p>
            <a:r>
              <a:rPr lang="en-US" altLang="en-US"/>
              <a:t>6.   Internode stretching, spindly, succulent growth, large leaves, thin leaves</a:t>
            </a:r>
          </a:p>
        </p:txBody>
      </p:sp>
    </p:spTree>
    <p:extLst>
      <p:ext uri="{BB962C8B-B14F-4D97-AF65-F5344CB8AC3E}">
        <p14:creationId xmlns:p14="http://schemas.microsoft.com/office/powerpoint/2010/main" val="230331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E4DF5-2943-374B-A881-C63D4982134F}" type="slidenum">
              <a:rPr lang="en-US" altLang="en-US"/>
              <a:pPr/>
              <a:t>72</a:t>
            </a:fld>
            <a:endParaRPr lang="en-US" altLang="en-US"/>
          </a:p>
        </p:txBody>
      </p:sp>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ltLang="en-US" b="1"/>
              <a:t>72. Post-Test.</a:t>
            </a:r>
          </a:p>
          <a:p>
            <a:r>
              <a:rPr lang="en-US" altLang="en-US"/>
              <a:t>7.   Short day</a:t>
            </a:r>
          </a:p>
          <a:p>
            <a:r>
              <a:rPr lang="en-US" altLang="en-US"/>
              <a:t>8.   Foot candle</a:t>
            </a:r>
          </a:p>
          <a:p>
            <a:r>
              <a:rPr lang="en-US" altLang="en-US"/>
              <a:t>9.   Red and blue</a:t>
            </a:r>
          </a:p>
          <a:p>
            <a:r>
              <a:rPr lang="en-US" altLang="en-US"/>
              <a:t>10. Phototropism: the bending toward light</a:t>
            </a:r>
          </a:p>
          <a:p>
            <a:r>
              <a:rPr lang="en-US" altLang="en-US"/>
              <a:t>      Photoperiodium: the effect of night length on floral initiation.</a:t>
            </a:r>
          </a:p>
          <a:p>
            <a:r>
              <a:rPr lang="en-US" altLang="en-US"/>
              <a:t>11. A low-light response resulting in smaller leaves, weak stems and internode stretching.</a:t>
            </a:r>
          </a:p>
          <a:p>
            <a:r>
              <a:rPr lang="en-US" altLang="en-US"/>
              <a:t>12. Root hairs</a:t>
            </a:r>
          </a:p>
        </p:txBody>
      </p:sp>
    </p:spTree>
    <p:extLst>
      <p:ext uri="{BB962C8B-B14F-4D97-AF65-F5344CB8AC3E}">
        <p14:creationId xmlns:p14="http://schemas.microsoft.com/office/powerpoint/2010/main" val="14188289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689AD-8942-4346-99F1-160D52562B57}" type="slidenum">
              <a:rPr lang="en-US" altLang="en-US"/>
              <a:pPr/>
              <a:t>73</a:t>
            </a:fld>
            <a:endParaRPr lang="en-US" alt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ltLang="en-US" b="1"/>
              <a:t>73. Post-test.</a:t>
            </a:r>
          </a:p>
          <a:p>
            <a:r>
              <a:rPr lang="en-US" altLang="en-US"/>
              <a:t>13. Xylem, phloem</a:t>
            </a:r>
          </a:p>
          <a:p>
            <a:r>
              <a:rPr lang="en-US" altLang="en-US"/>
              <a:t>14. Transpiration</a:t>
            </a:r>
          </a:p>
          <a:p>
            <a:r>
              <a:rPr lang="en-US" altLang="en-US"/>
              <a:t>15. Takes part in chemical reactions, transports nutrients, cools the plant via transpiration.</a:t>
            </a:r>
          </a:p>
          <a:p>
            <a:r>
              <a:rPr lang="en-US" altLang="en-US"/>
              <a:t>16. Pulled up via diffusion pressure deficit established when water vapor is lost through the        stomata.</a:t>
            </a:r>
          </a:p>
          <a:p>
            <a:r>
              <a:rPr lang="en-US" altLang="en-US"/>
              <a:t>17. 5.2 to 6.5</a:t>
            </a:r>
          </a:p>
          <a:p>
            <a:r>
              <a:rPr lang="en-US" altLang="en-US"/>
              <a:t>18. Primary: N, P, K</a:t>
            </a:r>
          </a:p>
          <a:p>
            <a:r>
              <a:rPr lang="en-US" altLang="en-US"/>
              <a:t>      Secondary: Ca, Mg, S</a:t>
            </a:r>
          </a:p>
          <a:p>
            <a:r>
              <a:rPr lang="en-US" altLang="en-US"/>
              <a:t>      Micro: Fe, Mn, Mo, B. Cl, Zn, Cu</a:t>
            </a:r>
          </a:p>
        </p:txBody>
      </p:sp>
    </p:spTree>
    <p:extLst>
      <p:ext uri="{BB962C8B-B14F-4D97-AF65-F5344CB8AC3E}">
        <p14:creationId xmlns:p14="http://schemas.microsoft.com/office/powerpoint/2010/main" val="6004018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35B72-BEF7-C149-9C17-ED5431F6D9D9}" type="slidenum">
              <a:rPr lang="en-US" altLang="en-US"/>
              <a:pPr/>
              <a:t>74</a:t>
            </a:fld>
            <a:endParaRPr lang="en-US" altLang="en-US"/>
          </a:p>
        </p:txBody>
      </p:sp>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ltLang="en-US" b="1"/>
              <a:t>74. Post-test.</a:t>
            </a:r>
          </a:p>
          <a:p>
            <a:r>
              <a:rPr lang="en-US" altLang="en-US"/>
              <a:t>19. The ability of a plant to adapt to temperature extremes in a geographical area, including  winter cold and summer heat.</a:t>
            </a:r>
          </a:p>
          <a:p>
            <a:r>
              <a:rPr lang="en-US" altLang="en-US"/>
              <a:t>20.  Zone may vary by location of training</a:t>
            </a:r>
          </a:p>
        </p:txBody>
      </p:sp>
    </p:spTree>
    <p:extLst>
      <p:ext uri="{BB962C8B-B14F-4D97-AF65-F5344CB8AC3E}">
        <p14:creationId xmlns:p14="http://schemas.microsoft.com/office/powerpoint/2010/main" val="20754672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0D57C-14BF-3C4D-97EE-8157A814CAB7}" type="slidenum">
              <a:rPr lang="en-US" altLang="en-US"/>
              <a:pPr/>
              <a:t>75</a:t>
            </a:fld>
            <a:endParaRPr lang="en-US" alt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ltLang="en-US" b="1"/>
              <a:t>75. Answers</a:t>
            </a:r>
          </a:p>
        </p:txBody>
      </p:sp>
    </p:spTree>
    <p:extLst>
      <p:ext uri="{BB962C8B-B14F-4D97-AF65-F5344CB8AC3E}">
        <p14:creationId xmlns:p14="http://schemas.microsoft.com/office/powerpoint/2010/main" val="8010076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C0E8-BA77-BA4E-A656-D289644525B6}" type="slidenum">
              <a:rPr lang="en-US" altLang="en-US"/>
              <a:pPr/>
              <a:t>76</a:t>
            </a:fld>
            <a:endParaRPr lang="en-US" altLang="en-US"/>
          </a:p>
        </p:txBody>
      </p:sp>
      <p:sp>
        <p:nvSpPr>
          <p:cNvPr id="2181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b="1"/>
              <a:t>76.  Post-test.</a:t>
            </a:r>
            <a:r>
              <a:rPr lang="en-US" altLang="en-US"/>
              <a:t>  Now let’s test your recall by answering the following questions.  (Your option as to whether you want participants to record their answers on paper of simply responding as a group to each question). Read each question and ask for a response.</a:t>
            </a:r>
          </a:p>
          <a:p>
            <a:endParaRPr lang="en-US" altLang="en-US"/>
          </a:p>
          <a:p>
            <a:r>
              <a:rPr lang="en-US" altLang="en-US"/>
              <a:t>Answers: </a:t>
            </a:r>
          </a:p>
          <a:p>
            <a:endParaRPr lang="en-US" altLang="en-US"/>
          </a:p>
          <a:p>
            <a:r>
              <a:rPr lang="en-US" altLang="en-US"/>
              <a:t>1.   Chlorophyll</a:t>
            </a:r>
          </a:p>
          <a:p>
            <a:r>
              <a:rPr lang="en-US" altLang="en-US"/>
              <a:t>2.   Light</a:t>
            </a:r>
          </a:p>
          <a:p>
            <a:r>
              <a:rPr lang="en-US" altLang="en-US"/>
              <a:t>3.   Water, carbon dioxide, light, carbohydrates, oxygen, energy.</a:t>
            </a:r>
          </a:p>
          <a:p>
            <a:r>
              <a:rPr lang="en-US" altLang="en-US"/>
              <a:t>4.   Respiration</a:t>
            </a:r>
          </a:p>
        </p:txBody>
      </p:sp>
    </p:spTree>
    <p:extLst>
      <p:ext uri="{BB962C8B-B14F-4D97-AF65-F5344CB8AC3E}">
        <p14:creationId xmlns:p14="http://schemas.microsoft.com/office/powerpoint/2010/main" val="21081077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F5439-1C23-9647-AAD4-63F82D24415D}" type="slidenum">
              <a:rPr lang="en-US" altLang="en-US"/>
              <a:pPr/>
              <a:t>77</a:t>
            </a:fld>
            <a:endParaRPr lang="en-US" altLang="en-US"/>
          </a:p>
        </p:txBody>
      </p:sp>
      <p:sp>
        <p:nvSpPr>
          <p:cNvPr id="2201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b="1"/>
              <a:t>77. Post-Test.</a:t>
            </a:r>
          </a:p>
          <a:p>
            <a:r>
              <a:rPr lang="en-US" altLang="en-US"/>
              <a:t>5</a:t>
            </a:r>
            <a:r>
              <a:rPr lang="en-US" altLang="en-US" b="1"/>
              <a:t>. </a:t>
            </a:r>
            <a:r>
              <a:rPr lang="en-US" altLang="en-US">
                <a:solidFill>
                  <a:schemeClr val="accent1"/>
                </a:solidFill>
                <a:effectLst>
                  <a:outerShdw blurRad="38100" dist="38100" dir="2700000" algn="tl">
                    <a:srgbClr val="C0C0C0"/>
                  </a:outerShdw>
                </a:effectLst>
              </a:rPr>
              <a:t>Thinner leaves, larger leaves, internode stretching</a:t>
            </a:r>
            <a:endParaRPr lang="en-US" altLang="en-US"/>
          </a:p>
          <a:p>
            <a:r>
              <a:rPr lang="en-US" altLang="en-US"/>
              <a:t>6.   Short day</a:t>
            </a:r>
          </a:p>
          <a:p>
            <a:r>
              <a:rPr lang="en-US" altLang="en-US"/>
              <a:t>7.   Foot candle</a:t>
            </a:r>
          </a:p>
          <a:p>
            <a:r>
              <a:rPr lang="en-US" altLang="en-US"/>
              <a:t>8.   Red and blue</a:t>
            </a:r>
          </a:p>
          <a:p>
            <a:r>
              <a:rPr lang="en-US" altLang="en-US"/>
              <a:t>9.   </a:t>
            </a:r>
            <a:r>
              <a:rPr lang="en-US" altLang="en-US">
                <a:solidFill>
                  <a:schemeClr val="accent1"/>
                </a:solidFill>
                <a:effectLst>
                  <a:outerShdw blurRad="38100" dist="38100" dir="2700000" algn="tl">
                    <a:srgbClr val="C0C0C0"/>
                  </a:outerShdw>
                </a:effectLst>
              </a:rPr>
              <a:t>Bulbs that emit light in the red and blue regions of the spectrum</a:t>
            </a:r>
          </a:p>
          <a:p>
            <a:pPr>
              <a:spcBef>
                <a:spcPct val="0"/>
              </a:spcBef>
            </a:pPr>
            <a:endParaRPr lang="en-US" altLang="en-US"/>
          </a:p>
        </p:txBody>
      </p:sp>
    </p:spTree>
    <p:extLst>
      <p:ext uri="{BB962C8B-B14F-4D97-AF65-F5344CB8AC3E}">
        <p14:creationId xmlns:p14="http://schemas.microsoft.com/office/powerpoint/2010/main" val="17820485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CDFE4-94BE-BB4E-987A-7B38C9ADCAB7}" type="slidenum">
              <a:rPr lang="en-US" altLang="en-US"/>
              <a:pPr/>
              <a:t>78</a:t>
            </a:fld>
            <a:endParaRPr lang="en-US" altLang="en-US"/>
          </a:p>
        </p:txBody>
      </p:sp>
      <p:sp>
        <p:nvSpPr>
          <p:cNvPr id="2222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2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b="1"/>
              <a:t>78. Post-test.</a:t>
            </a:r>
          </a:p>
          <a:p>
            <a:r>
              <a:rPr lang="en-US" altLang="en-US"/>
              <a:t>10.  Phototropism: the bending toward light</a:t>
            </a:r>
          </a:p>
          <a:p>
            <a:r>
              <a:rPr lang="en-US" altLang="en-US"/>
              <a:t>      Photoperiodism: the effect of night length on floral initiation.</a:t>
            </a:r>
          </a:p>
          <a:p>
            <a:r>
              <a:rPr lang="en-US" altLang="en-US"/>
              <a:t>11. A low-light response resulting in smaller leaves, weak stems and internode stretching.</a:t>
            </a:r>
          </a:p>
          <a:p>
            <a:r>
              <a:rPr lang="en-US" altLang="en-US"/>
              <a:t>12. </a:t>
            </a:r>
            <a:r>
              <a:rPr lang="en-US" altLang="en-US">
                <a:solidFill>
                  <a:schemeClr val="accent1"/>
                </a:solidFill>
                <a:effectLst>
                  <a:outerShdw blurRad="38100" dist="38100" dir="2700000" algn="tl">
                    <a:srgbClr val="C0C0C0"/>
                  </a:outerShdw>
                </a:effectLst>
              </a:rPr>
              <a:t>intercellular spaces between the root cells</a:t>
            </a:r>
            <a:r>
              <a:rPr lang="en-US" altLang="en-US"/>
              <a:t> </a:t>
            </a:r>
          </a:p>
          <a:p>
            <a:r>
              <a:rPr lang="en-US" altLang="en-US"/>
              <a:t>13. Xylem, phloem</a:t>
            </a:r>
          </a:p>
        </p:txBody>
      </p:sp>
    </p:spTree>
    <p:extLst>
      <p:ext uri="{BB962C8B-B14F-4D97-AF65-F5344CB8AC3E}">
        <p14:creationId xmlns:p14="http://schemas.microsoft.com/office/powerpoint/2010/main" val="20833749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04F7B-E375-6446-AD2B-268CBBD9CD5A}" type="slidenum">
              <a:rPr lang="en-US" altLang="en-US"/>
              <a:pPr/>
              <a:t>79</a:t>
            </a:fld>
            <a:endParaRPr lang="en-US" altLang="en-US"/>
          </a:p>
        </p:txBody>
      </p:sp>
      <p:sp>
        <p:nvSpPr>
          <p:cNvPr id="234498" name="Rectangle 2"/>
          <p:cNvSpPr>
            <a:spLocks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ltLang="en-US" b="1"/>
              <a:t>79.</a:t>
            </a:r>
            <a:r>
              <a:rPr lang="en-US" altLang="en-US"/>
              <a:t> </a:t>
            </a:r>
            <a:r>
              <a:rPr lang="en-US" altLang="en-US" b="1"/>
              <a:t>Post-test.</a:t>
            </a:r>
            <a:endParaRPr lang="en-US" altLang="en-US"/>
          </a:p>
          <a:p>
            <a:r>
              <a:rPr lang="en-US" altLang="en-US"/>
              <a:t>14. Transpiration</a:t>
            </a:r>
          </a:p>
          <a:p>
            <a:r>
              <a:rPr lang="en-US" altLang="en-US"/>
              <a:t>15. Takes part in chemical reactions, transports nutrients, cools the plant via transpiration.</a:t>
            </a:r>
          </a:p>
          <a:p>
            <a:r>
              <a:rPr lang="en-US" altLang="en-US"/>
              <a:t>16. Pulled up via diffusion pressure deficit established when water vapor is lost through the stomata.</a:t>
            </a:r>
          </a:p>
          <a:p>
            <a:r>
              <a:rPr lang="en-US" altLang="en-US"/>
              <a:t>17. 5.2 to 6.5</a:t>
            </a:r>
          </a:p>
          <a:p>
            <a:endParaRPr lang="en-US" altLang="en-US"/>
          </a:p>
        </p:txBody>
      </p:sp>
    </p:spTree>
    <p:extLst>
      <p:ext uri="{BB962C8B-B14F-4D97-AF65-F5344CB8AC3E}">
        <p14:creationId xmlns:p14="http://schemas.microsoft.com/office/powerpoint/2010/main" val="56155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37ADA-C532-1D4C-A2AA-485A2BDC5C4A}" type="slidenum">
              <a:rPr lang="en-US" altLang="en-US"/>
              <a:pPr/>
              <a:t>8</a:t>
            </a:fld>
            <a:endParaRPr lang="en-US" alt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b="1"/>
              <a:t>8.  Joseph Priestly Experiment (continued):</a:t>
            </a:r>
            <a:r>
              <a:rPr lang="en-US" altLang="en-US"/>
              <a:t> Then, as you might expect, (</a:t>
            </a:r>
            <a:r>
              <a:rPr lang="en-US" altLang="en-US" b="1"/>
              <a:t>#</a:t>
            </a:r>
            <a:r>
              <a:rPr lang="en-US" altLang="en-US"/>
              <a:t>)(</a:t>
            </a:r>
            <a:r>
              <a:rPr lang="en-US" altLang="en-US" b="1"/>
              <a:t>#</a:t>
            </a:r>
            <a:r>
              <a:rPr lang="en-US" altLang="en-US"/>
              <a:t>)(</a:t>
            </a:r>
            <a:r>
              <a:rPr lang="en-US" altLang="en-US" b="1"/>
              <a:t>#</a:t>
            </a:r>
            <a:r>
              <a:rPr lang="en-US" altLang="en-US"/>
              <a:t>)  he put the mouse and plant together in a sealed bell jar and found that they both survived longer than when they were alone in the bell jar.  He concluded from this study that there is some symbiotic relationship between plants and animals.  Although he was unable to explain, at the time, what was being exchanged between plants and animals, we know today that plants give off oxygen that animals utilize and animals breath out carbon dioxide that plants utilize. So plants and animals have a shared co-existence on earth and help support each other. (</a:t>
            </a:r>
            <a:r>
              <a:rPr lang="en-US" altLang="en-US" b="1"/>
              <a:t>#</a:t>
            </a:r>
            <a:r>
              <a:rPr lang="en-US" altLang="en-US"/>
              <a:t>) This laid the groundwork for our present day understanding of photosynthesis, which can be summarized and simplified with the following equation: It’s the process by which (</a:t>
            </a:r>
            <a:r>
              <a:rPr lang="en-US" altLang="en-US" b="1"/>
              <a:t>#</a:t>
            </a:r>
            <a:r>
              <a:rPr lang="en-US" altLang="en-US"/>
              <a:t>) carbon dioxide and (</a:t>
            </a:r>
            <a:r>
              <a:rPr lang="en-US" altLang="en-US" b="1"/>
              <a:t>#</a:t>
            </a:r>
            <a:r>
              <a:rPr lang="en-US" altLang="en-US"/>
              <a:t>) water combine, (</a:t>
            </a:r>
            <a:r>
              <a:rPr lang="en-US" altLang="en-US" b="1"/>
              <a:t>#</a:t>
            </a:r>
            <a:r>
              <a:rPr lang="en-US" altLang="en-US"/>
              <a:t>)(</a:t>
            </a:r>
            <a:r>
              <a:rPr lang="en-US" altLang="en-US" b="1"/>
              <a:t>#</a:t>
            </a:r>
            <a:r>
              <a:rPr lang="en-US" altLang="en-US"/>
              <a:t>) in the presence of light,(</a:t>
            </a:r>
            <a:r>
              <a:rPr lang="en-US" altLang="en-US" b="1"/>
              <a:t>#</a:t>
            </a:r>
            <a:r>
              <a:rPr lang="en-US" altLang="en-US"/>
              <a:t>) with chlorophyll as the light receptor, (</a:t>
            </a:r>
            <a:r>
              <a:rPr lang="en-US" altLang="en-US" b="1"/>
              <a:t>#</a:t>
            </a:r>
            <a:r>
              <a:rPr lang="en-US" altLang="en-US"/>
              <a:t>) to produce a carbohydrate, (</a:t>
            </a:r>
            <a:r>
              <a:rPr lang="en-US" altLang="en-US" b="1"/>
              <a:t>#</a:t>
            </a:r>
            <a:r>
              <a:rPr lang="en-US" altLang="en-US"/>
              <a:t>) give off oxygen (</a:t>
            </a:r>
            <a:r>
              <a:rPr lang="en-US" altLang="en-US" b="1"/>
              <a:t>#</a:t>
            </a:r>
            <a:r>
              <a:rPr lang="en-US" altLang="en-US"/>
              <a:t>) and store energy.  Light energy is converted into chemical energy as it is absorbed by the chlorophyll  pigment.</a:t>
            </a:r>
          </a:p>
          <a:p>
            <a:endParaRPr lang="en-US" altLang="en-US"/>
          </a:p>
        </p:txBody>
      </p:sp>
    </p:spTree>
    <p:extLst>
      <p:ext uri="{BB962C8B-B14F-4D97-AF65-F5344CB8AC3E}">
        <p14:creationId xmlns:p14="http://schemas.microsoft.com/office/powerpoint/2010/main" val="9141394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F0956-AD15-9E46-9F26-F8CB97E5392B}" type="slidenum">
              <a:rPr lang="en-US" altLang="en-US"/>
              <a:pPr/>
              <a:t>80</a:t>
            </a:fld>
            <a:endParaRPr lang="en-US" altLang="en-US"/>
          </a:p>
        </p:txBody>
      </p:sp>
      <p:sp>
        <p:nvSpPr>
          <p:cNvPr id="235522" name="Rectangle 1026"/>
          <p:cNvSpPr>
            <a:spLocks noChangeArrowheads="1" noTextEdit="1"/>
          </p:cNvSpPr>
          <p:nvPr>
            <p:ph type="sldImg"/>
          </p:nvPr>
        </p:nvSpPr>
        <p:spPr>
          <a:ln/>
        </p:spPr>
      </p:sp>
      <p:sp>
        <p:nvSpPr>
          <p:cNvPr id="235523" name="Rectangle 1027"/>
          <p:cNvSpPr>
            <a:spLocks noGrp="1" noChangeArrowheads="1"/>
          </p:cNvSpPr>
          <p:nvPr>
            <p:ph type="body" idx="1"/>
          </p:nvPr>
        </p:nvSpPr>
        <p:spPr/>
        <p:txBody>
          <a:bodyPr/>
          <a:lstStyle/>
          <a:p>
            <a:r>
              <a:rPr lang="en-US" altLang="en-US" b="1"/>
              <a:t>80.</a:t>
            </a:r>
            <a:r>
              <a:rPr lang="en-US" altLang="en-US"/>
              <a:t> </a:t>
            </a:r>
            <a:r>
              <a:rPr lang="en-US" altLang="en-US" b="1"/>
              <a:t>Post-test.</a:t>
            </a:r>
            <a:endParaRPr lang="en-US" altLang="en-US"/>
          </a:p>
          <a:p>
            <a:r>
              <a:rPr lang="en-US" altLang="en-US"/>
              <a:t>18. Primary: N, P, K</a:t>
            </a:r>
          </a:p>
          <a:p>
            <a:r>
              <a:rPr lang="en-US" altLang="en-US"/>
              <a:t>      Secondary: Ca, Mg, S</a:t>
            </a:r>
          </a:p>
          <a:p>
            <a:r>
              <a:rPr lang="en-US" altLang="en-US"/>
              <a:t>      Micro: Fe, Mn, Mo, B. Cl, Zn, Cu</a:t>
            </a:r>
          </a:p>
          <a:p>
            <a:r>
              <a:rPr lang="en-US" altLang="en-US"/>
              <a:t>19. </a:t>
            </a:r>
            <a:r>
              <a:rPr lang="en-US" altLang="en-US">
                <a:solidFill>
                  <a:schemeClr val="accent1"/>
                </a:solidFill>
                <a:effectLst>
                  <a:outerShdw blurRad="38100" dist="38100" dir="2700000" algn="tl">
                    <a:srgbClr val="C0C0C0"/>
                  </a:outerShdw>
                </a:effectLst>
              </a:rPr>
              <a:t>The ability of a plant to adapt to temperature extremes in a region</a:t>
            </a:r>
            <a:endParaRPr lang="en-US" altLang="en-US"/>
          </a:p>
          <a:p>
            <a:r>
              <a:rPr lang="en-US" altLang="en-US"/>
              <a:t>20. (</a:t>
            </a:r>
            <a:r>
              <a:rPr lang="en-US" altLang="en-US">
                <a:solidFill>
                  <a:schemeClr val="accent1"/>
                </a:solidFill>
                <a:effectLst>
                  <a:outerShdw blurRad="38100" dist="38100" dir="2700000" algn="tl">
                    <a:srgbClr val="C0C0C0"/>
                  </a:outerShdw>
                </a:effectLst>
              </a:rPr>
              <a:t>Many possible answers)</a:t>
            </a:r>
          </a:p>
          <a:p>
            <a:endParaRPr lang="en-US" altLang="en-US"/>
          </a:p>
          <a:p>
            <a:endParaRPr lang="en-US" altLang="en-US"/>
          </a:p>
        </p:txBody>
      </p:sp>
    </p:spTree>
    <p:extLst>
      <p:ext uri="{BB962C8B-B14F-4D97-AF65-F5344CB8AC3E}">
        <p14:creationId xmlns:p14="http://schemas.microsoft.com/office/powerpoint/2010/main" val="19371338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FA74C-4F73-3C4B-B1FE-AE5F9C0A48AD}" type="slidenum">
              <a:rPr lang="en-US" altLang="en-US"/>
              <a:pPr/>
              <a:t>81</a:t>
            </a:fld>
            <a:endParaRPr lang="en-US" altLang="en-US"/>
          </a:p>
        </p:txBody>
      </p:sp>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ltLang="en-US" b="1"/>
              <a:t>81. Credit slide</a:t>
            </a:r>
          </a:p>
          <a:p>
            <a:endParaRPr lang="en-US" altLang="en-US"/>
          </a:p>
          <a:p>
            <a:endParaRPr lang="en-US" altLang="en-US"/>
          </a:p>
        </p:txBody>
      </p:sp>
    </p:spTree>
    <p:extLst>
      <p:ext uri="{BB962C8B-B14F-4D97-AF65-F5344CB8AC3E}">
        <p14:creationId xmlns:p14="http://schemas.microsoft.com/office/powerpoint/2010/main" val="155583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6CABC-BF23-B34E-BB9D-93A030CA1493}" type="slidenum">
              <a:rPr lang="en-US" altLang="en-US"/>
              <a:pPr/>
              <a:t>9</a:t>
            </a:fld>
            <a:endParaRPr lang="en-US" alt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b="1"/>
              <a:t>9.  Photosynthesis:</a:t>
            </a:r>
            <a:r>
              <a:rPr lang="en-US" altLang="en-US"/>
              <a:t> It was not until World War II that scientists began to unravel the mysteries of photosynthesis. (</a:t>
            </a:r>
            <a:r>
              <a:rPr lang="en-US" altLang="en-US" b="1"/>
              <a:t>#</a:t>
            </a:r>
            <a:r>
              <a:rPr lang="en-US" altLang="en-US"/>
              <a:t>)(</a:t>
            </a:r>
            <a:r>
              <a:rPr lang="en-US" altLang="en-US" b="1"/>
              <a:t>#</a:t>
            </a:r>
            <a:r>
              <a:rPr lang="en-US" altLang="en-US"/>
              <a:t>) Photosynthesis is an energy generating process. (</a:t>
            </a:r>
            <a:r>
              <a:rPr lang="en-US" altLang="en-US" b="1"/>
              <a:t>#</a:t>
            </a:r>
            <a:r>
              <a:rPr lang="en-US" altLang="en-US"/>
              <a:t>) Light energy is used to make an energy generating molecule called ATP.  The ATP and hydrogens from water combine with carbon dioxide to form a simple sugar (C</a:t>
            </a:r>
            <a:r>
              <a:rPr lang="en-US" altLang="en-US" baseline="-25000"/>
              <a:t>6</a:t>
            </a:r>
            <a:r>
              <a:rPr lang="en-US" altLang="en-US"/>
              <a:t>H</a:t>
            </a:r>
            <a:r>
              <a:rPr lang="en-US" altLang="en-US" baseline="-25000"/>
              <a:t>12</a:t>
            </a:r>
            <a:r>
              <a:rPr lang="en-US" altLang="en-US"/>
              <a:t>O</a:t>
            </a:r>
            <a:r>
              <a:rPr lang="en-US" altLang="en-US" baseline="-25000"/>
              <a:t>6</a:t>
            </a:r>
            <a:r>
              <a:rPr lang="en-US" altLang="en-US"/>
              <a:t>). (</a:t>
            </a:r>
            <a:r>
              <a:rPr lang="en-US" altLang="en-US" b="1"/>
              <a:t>#</a:t>
            </a:r>
            <a:r>
              <a:rPr lang="en-US" altLang="en-US"/>
              <a:t>) The plant then breaks down this sugar(#), via respiration,  to make glucose, sucrose, starch, amino acids or oils or whatever growth substances the plant needs at the time. (</a:t>
            </a:r>
            <a:r>
              <a:rPr lang="en-US" altLang="en-US" b="1"/>
              <a:t>#</a:t>
            </a:r>
            <a:r>
              <a:rPr lang="en-US" altLang="en-US"/>
              <a:t>) (</a:t>
            </a:r>
            <a:r>
              <a:rPr lang="en-US" altLang="en-US" b="1"/>
              <a:t>#</a:t>
            </a:r>
            <a:r>
              <a:rPr lang="en-US" altLang="en-US"/>
              <a:t>) Glucose also is broken down via respiration to produce additional ATP to drive other biochemical processes within the plant. Looking at the two processes another way,(</a:t>
            </a:r>
            <a:r>
              <a:rPr lang="en-US" altLang="en-US" b="1"/>
              <a:t>#</a:t>
            </a:r>
            <a:r>
              <a:rPr lang="en-US" altLang="en-US"/>
              <a:t>) photosynthesis is a building up of energy (</a:t>
            </a:r>
            <a:r>
              <a:rPr lang="en-US" altLang="en-US" b="1"/>
              <a:t>#</a:t>
            </a:r>
            <a:r>
              <a:rPr lang="en-US" altLang="en-US"/>
              <a:t>) and respiration is a break-down process whereby the products of photosynthesis are broken down and re-combined with other substances from the atmosphere and soil to form plant growth substances.</a:t>
            </a:r>
          </a:p>
        </p:txBody>
      </p:sp>
    </p:spTree>
    <p:extLst>
      <p:ext uri="{BB962C8B-B14F-4D97-AF65-F5344CB8AC3E}">
        <p14:creationId xmlns:p14="http://schemas.microsoft.com/office/powerpoint/2010/main" val="84416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47B988-F667-AD45-AE10-9E4A3085D863}" type="slidenum">
              <a:rPr lang="en-US" altLang="en-US"/>
              <a:pPr/>
              <a:t>‹#›</a:t>
            </a:fld>
            <a:endParaRPr lang="en-US" altLang="en-US"/>
          </a:p>
        </p:txBody>
      </p:sp>
    </p:spTree>
    <p:extLst>
      <p:ext uri="{BB962C8B-B14F-4D97-AF65-F5344CB8AC3E}">
        <p14:creationId xmlns:p14="http://schemas.microsoft.com/office/powerpoint/2010/main" val="1230951929"/>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222A70-1996-1F4A-91DB-D772B4DD47AC}" type="slidenum">
              <a:rPr lang="en-US" altLang="en-US"/>
              <a:pPr/>
              <a:t>‹#›</a:t>
            </a:fld>
            <a:endParaRPr lang="en-US" altLang="en-US"/>
          </a:p>
        </p:txBody>
      </p:sp>
    </p:spTree>
    <p:extLst>
      <p:ext uri="{BB962C8B-B14F-4D97-AF65-F5344CB8AC3E}">
        <p14:creationId xmlns:p14="http://schemas.microsoft.com/office/powerpoint/2010/main" val="273470480"/>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ABC244-2DDD-8245-A0BD-459F73258F28}" type="slidenum">
              <a:rPr lang="en-US" altLang="en-US"/>
              <a:pPr/>
              <a:t>‹#›</a:t>
            </a:fld>
            <a:endParaRPr lang="en-US" altLang="en-US"/>
          </a:p>
        </p:txBody>
      </p:sp>
    </p:spTree>
    <p:extLst>
      <p:ext uri="{BB962C8B-B14F-4D97-AF65-F5344CB8AC3E}">
        <p14:creationId xmlns:p14="http://schemas.microsoft.com/office/powerpoint/2010/main" val="603352780"/>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DAD8AE2E-F651-B945-868E-A0BA2F6D56EE}" type="slidenum">
              <a:rPr lang="en-US" altLang="en-US"/>
              <a:pPr/>
              <a:t>‹#›</a:t>
            </a:fld>
            <a:endParaRPr lang="en-US" altLang="en-US"/>
          </a:p>
        </p:txBody>
      </p:sp>
    </p:spTree>
    <p:extLst>
      <p:ext uri="{BB962C8B-B14F-4D97-AF65-F5344CB8AC3E}">
        <p14:creationId xmlns:p14="http://schemas.microsoft.com/office/powerpoint/2010/main" val="13239232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6388A3-3ABC-1A4C-B425-CEEECCC96B9E}" type="slidenum">
              <a:rPr lang="en-US" altLang="en-US"/>
              <a:pPr/>
              <a:t>‹#›</a:t>
            </a:fld>
            <a:endParaRPr lang="en-US" altLang="en-US"/>
          </a:p>
        </p:txBody>
      </p:sp>
    </p:spTree>
    <p:extLst>
      <p:ext uri="{BB962C8B-B14F-4D97-AF65-F5344CB8AC3E}">
        <p14:creationId xmlns:p14="http://schemas.microsoft.com/office/powerpoint/2010/main" val="189909915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F44882-3C58-B649-BBD1-994CA0150502}" type="slidenum">
              <a:rPr lang="en-US" altLang="en-US"/>
              <a:pPr/>
              <a:t>‹#›</a:t>
            </a:fld>
            <a:endParaRPr lang="en-US" altLang="en-US"/>
          </a:p>
        </p:txBody>
      </p:sp>
    </p:spTree>
    <p:extLst>
      <p:ext uri="{BB962C8B-B14F-4D97-AF65-F5344CB8AC3E}">
        <p14:creationId xmlns:p14="http://schemas.microsoft.com/office/powerpoint/2010/main" val="11000230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0C90860-2919-364C-8B35-0796F76CD96F}" type="slidenum">
              <a:rPr lang="en-US" altLang="en-US"/>
              <a:pPr/>
              <a:t>‹#›</a:t>
            </a:fld>
            <a:endParaRPr lang="en-US" altLang="en-US"/>
          </a:p>
        </p:txBody>
      </p:sp>
    </p:spTree>
    <p:extLst>
      <p:ext uri="{BB962C8B-B14F-4D97-AF65-F5344CB8AC3E}">
        <p14:creationId xmlns:p14="http://schemas.microsoft.com/office/powerpoint/2010/main" val="197277010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BD1D94F-18D2-2643-812D-23C8E28C4EAB}" type="slidenum">
              <a:rPr lang="en-US" altLang="en-US"/>
              <a:pPr/>
              <a:t>‹#›</a:t>
            </a:fld>
            <a:endParaRPr lang="en-US" altLang="en-US"/>
          </a:p>
        </p:txBody>
      </p:sp>
    </p:spTree>
    <p:extLst>
      <p:ext uri="{BB962C8B-B14F-4D97-AF65-F5344CB8AC3E}">
        <p14:creationId xmlns:p14="http://schemas.microsoft.com/office/powerpoint/2010/main" val="134706147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62CD378-6428-E14E-877E-EA30C937F025}" type="slidenum">
              <a:rPr lang="en-US" altLang="en-US"/>
              <a:pPr/>
              <a:t>‹#›</a:t>
            </a:fld>
            <a:endParaRPr lang="en-US" altLang="en-US"/>
          </a:p>
        </p:txBody>
      </p:sp>
    </p:spTree>
    <p:extLst>
      <p:ext uri="{BB962C8B-B14F-4D97-AF65-F5344CB8AC3E}">
        <p14:creationId xmlns:p14="http://schemas.microsoft.com/office/powerpoint/2010/main" val="128958684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A621AD7-D7F6-9341-B8CB-BFE8D704080F}" type="slidenum">
              <a:rPr lang="en-US" altLang="en-US"/>
              <a:pPr/>
              <a:t>‹#›</a:t>
            </a:fld>
            <a:endParaRPr lang="en-US" altLang="en-US"/>
          </a:p>
        </p:txBody>
      </p:sp>
    </p:spTree>
    <p:extLst>
      <p:ext uri="{BB962C8B-B14F-4D97-AF65-F5344CB8AC3E}">
        <p14:creationId xmlns:p14="http://schemas.microsoft.com/office/powerpoint/2010/main" val="168112158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CCAC0A-2061-5C46-AFC8-2A80C63D013E}" type="slidenum">
              <a:rPr lang="en-US" altLang="en-US"/>
              <a:pPr/>
              <a:t>‹#›</a:t>
            </a:fld>
            <a:endParaRPr lang="en-US" altLang="en-US"/>
          </a:p>
        </p:txBody>
      </p:sp>
    </p:spTree>
    <p:extLst>
      <p:ext uri="{BB962C8B-B14F-4D97-AF65-F5344CB8AC3E}">
        <p14:creationId xmlns:p14="http://schemas.microsoft.com/office/powerpoint/2010/main" val="168118709"/>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C24B93-8674-5445-99F2-3361D67E9D71}" type="slidenum">
              <a:rPr lang="en-US" altLang="en-US"/>
              <a:pPr/>
              <a:t>‹#›</a:t>
            </a:fld>
            <a:endParaRPr lang="en-US" altLang="en-US"/>
          </a:p>
        </p:txBody>
      </p:sp>
    </p:spTree>
    <p:extLst>
      <p:ext uri="{BB962C8B-B14F-4D97-AF65-F5344CB8AC3E}">
        <p14:creationId xmlns:p14="http://schemas.microsoft.com/office/powerpoint/2010/main" val="163014635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baseline="0">
                <a:solidFill>
                  <a:schemeClr val="tx1"/>
                </a:solidFill>
                <a:effectLs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baseline="0">
                <a:solidFill>
                  <a:schemeClr val="tx1"/>
                </a:solidFill>
                <a:effectLs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baseline="0">
                <a:solidFill>
                  <a:schemeClr val="tx1"/>
                </a:solidFill>
                <a:effectLst/>
              </a:defRPr>
            </a:lvl1pPr>
          </a:lstStyle>
          <a:p>
            <a:fld id="{CB0420CC-994B-1B45-B6EB-5C5E5D5EA7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1.bin"/><Relationship Id="rId5" Type="http://schemas.openxmlformats.org/officeDocument/2006/relationships/image" Target="../media/image29.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0066FF">
                <a:gamma/>
                <a:tint val="50980"/>
                <a:invGamma/>
              </a:srgbClr>
            </a:gs>
            <a:gs pos="100000">
              <a:srgbClr val="0066FF"/>
            </a:gs>
          </a:gsLst>
          <a:lin ang="5400000" scaled="1"/>
        </a:gradFill>
        <a:effectLst/>
      </p:bgPr>
    </p:bg>
    <p:spTree>
      <p:nvGrpSpPr>
        <p:cNvPr id="1" name=""/>
        <p:cNvGrpSpPr/>
        <p:nvPr/>
      </p:nvGrpSpPr>
      <p:grpSpPr>
        <a:xfrm>
          <a:off x="0" y="0"/>
          <a:ext cx="0" cy="0"/>
          <a:chOff x="0" y="0"/>
          <a:chExt cx="0" cy="0"/>
        </a:xfrm>
      </p:grpSpPr>
      <p:pic>
        <p:nvPicPr>
          <p:cNvPr id="23961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26" descr="C:\gary\phys8.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85800"/>
            <a:ext cx="5314950" cy="5602288"/>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5" name="Rectangle 7"/>
          <p:cNvSpPr>
            <a:spLocks noGrp="1" noChangeArrowheads="1"/>
          </p:cNvSpPr>
          <p:nvPr>
            <p:ph type="title"/>
          </p:nvPr>
        </p:nvSpPr>
        <p:spPr>
          <a:xfrm>
            <a:off x="228600" y="304800"/>
            <a:ext cx="8229600" cy="1447800"/>
          </a:xfrm>
        </p:spPr>
        <p:txBody>
          <a:bodyPr/>
          <a:lstStyle/>
          <a:p>
            <a:r>
              <a:rPr lang="en-US" altLang="en-US" sz="4800" b="1">
                <a:solidFill>
                  <a:srgbClr val="FFFF00"/>
                </a:solidFill>
                <a:effectLst>
                  <a:outerShdw blurRad="38100" dist="38100" dir="2700000" algn="tl">
                    <a:srgbClr val="000000"/>
                  </a:outerShdw>
                </a:effectLst>
              </a:rPr>
              <a:t>Photosynthesis vs. Respiration</a:t>
            </a:r>
          </a:p>
        </p:txBody>
      </p:sp>
      <p:sp>
        <p:nvSpPr>
          <p:cNvPr id="22536" name="Rectangle 8"/>
          <p:cNvSpPr>
            <a:spLocks noGrp="1" noChangeArrowheads="1"/>
          </p:cNvSpPr>
          <p:nvPr>
            <p:ph type="body" sz="half" idx="1"/>
          </p:nvPr>
        </p:nvSpPr>
        <p:spPr>
          <a:xfrm>
            <a:off x="304800" y="1981200"/>
            <a:ext cx="4267200" cy="4114800"/>
          </a:xfrm>
        </p:spPr>
        <p:txBody>
          <a:bodyPr/>
          <a:lstStyle/>
          <a:p>
            <a:pPr>
              <a:buFontTx/>
              <a:buNone/>
            </a:pPr>
            <a:r>
              <a:rPr lang="en-US" altLang="en-US" b="1">
                <a:solidFill>
                  <a:srgbClr val="FFFF00"/>
                </a:solidFill>
                <a:effectLst>
                  <a:outerShdw blurRad="38100" dist="38100" dir="2700000" algn="tl">
                    <a:srgbClr val="000000"/>
                  </a:outerShdw>
                </a:effectLst>
              </a:rPr>
              <a:t>   </a:t>
            </a:r>
            <a:r>
              <a:rPr lang="en-US" altLang="en-US" b="1" u="sng">
                <a:solidFill>
                  <a:srgbClr val="FFFF00"/>
                </a:solidFill>
                <a:effectLst>
                  <a:outerShdw blurRad="38100" dist="38100" dir="2700000" algn="tl">
                    <a:srgbClr val="000000"/>
                  </a:outerShdw>
                </a:effectLst>
              </a:rPr>
              <a:t>Photosynthesis</a:t>
            </a:r>
          </a:p>
          <a:p>
            <a:r>
              <a:rPr lang="en-US" altLang="en-US" sz="2800" b="1">
                <a:solidFill>
                  <a:schemeClr val="bg1"/>
                </a:solidFill>
                <a:effectLst>
                  <a:outerShdw blurRad="38100" dist="38100" dir="2700000" algn="tl">
                    <a:srgbClr val="000000"/>
                  </a:outerShdw>
                </a:effectLst>
              </a:rPr>
              <a:t>Occurs only in light</a:t>
            </a:r>
          </a:p>
          <a:p>
            <a:r>
              <a:rPr lang="en-US" altLang="en-US" sz="2800" b="1">
                <a:solidFill>
                  <a:schemeClr val="bg1"/>
                </a:solidFill>
                <a:effectLst>
                  <a:outerShdw blurRad="38100" dist="38100" dir="2700000" algn="tl">
                    <a:srgbClr val="000000"/>
                  </a:outerShdw>
                </a:effectLst>
              </a:rPr>
              <a:t>Occurs only in cells containing chlorophyll</a:t>
            </a:r>
          </a:p>
          <a:p>
            <a:r>
              <a:rPr lang="en-US" altLang="en-US" sz="2800" b="1">
                <a:solidFill>
                  <a:schemeClr val="bg1"/>
                </a:solidFill>
                <a:effectLst>
                  <a:outerShdw blurRad="38100" dist="38100" dir="2700000" algn="tl">
                    <a:srgbClr val="000000"/>
                  </a:outerShdw>
                </a:effectLst>
              </a:rPr>
              <a:t>Produces energy (ATP)</a:t>
            </a:r>
          </a:p>
          <a:p>
            <a:r>
              <a:rPr lang="en-US" altLang="en-US" sz="2800" b="1">
                <a:solidFill>
                  <a:schemeClr val="bg1"/>
                </a:solidFill>
                <a:effectLst>
                  <a:outerShdw blurRad="38100" dist="38100" dir="2700000" algn="tl">
                    <a:srgbClr val="000000"/>
                  </a:outerShdw>
                </a:effectLst>
              </a:rPr>
              <a:t>Increases dry weight</a:t>
            </a:r>
          </a:p>
          <a:p>
            <a:endParaRPr lang="en-US" altLang="en-US" sz="2800" b="1">
              <a:solidFill>
                <a:schemeClr val="bg1"/>
              </a:solidFill>
              <a:effectLst>
                <a:outerShdw blurRad="38100" dist="38100" dir="2700000" algn="tl">
                  <a:srgbClr val="000000"/>
                </a:outerShdw>
              </a:effectLst>
            </a:endParaRPr>
          </a:p>
        </p:txBody>
      </p:sp>
      <p:sp>
        <p:nvSpPr>
          <p:cNvPr id="22537" name="Rectangle 9"/>
          <p:cNvSpPr>
            <a:spLocks noGrp="1" noChangeArrowheads="1"/>
          </p:cNvSpPr>
          <p:nvPr>
            <p:ph type="body" sz="half" idx="2"/>
          </p:nvPr>
        </p:nvSpPr>
        <p:spPr>
          <a:xfrm>
            <a:off x="4648200" y="1981200"/>
            <a:ext cx="4267200" cy="4114800"/>
          </a:xfrm>
        </p:spPr>
        <p:txBody>
          <a:bodyPr/>
          <a:lstStyle/>
          <a:p>
            <a:pPr>
              <a:buFontTx/>
              <a:buNone/>
            </a:pPr>
            <a:r>
              <a:rPr lang="en-US" altLang="en-US" b="1">
                <a:solidFill>
                  <a:srgbClr val="FFFF00"/>
                </a:solidFill>
                <a:effectLst>
                  <a:outerShdw blurRad="38100" dist="38100" dir="2700000" algn="tl">
                    <a:srgbClr val="000000"/>
                  </a:outerShdw>
                </a:effectLst>
              </a:rPr>
              <a:t>   </a:t>
            </a:r>
            <a:r>
              <a:rPr lang="en-US" altLang="en-US" b="1" u="sng">
                <a:solidFill>
                  <a:srgbClr val="FFFF00"/>
                </a:solidFill>
                <a:effectLst>
                  <a:outerShdw blurRad="38100" dist="38100" dir="2700000" algn="tl">
                    <a:srgbClr val="000000"/>
                  </a:outerShdw>
                </a:effectLst>
              </a:rPr>
              <a:t>Respiration</a:t>
            </a:r>
          </a:p>
          <a:p>
            <a:r>
              <a:rPr lang="en-US" altLang="en-US" sz="2800" b="1">
                <a:solidFill>
                  <a:schemeClr val="bg1"/>
                </a:solidFill>
                <a:effectLst>
                  <a:outerShdw blurRad="38100" dist="38100" dir="2700000" algn="tl">
                    <a:srgbClr val="000000"/>
                  </a:outerShdw>
                </a:effectLst>
              </a:rPr>
              <a:t>Occurs in light or dark</a:t>
            </a:r>
          </a:p>
          <a:p>
            <a:r>
              <a:rPr lang="en-US" altLang="en-US" sz="2800" b="1">
                <a:solidFill>
                  <a:schemeClr val="bg1"/>
                </a:solidFill>
                <a:effectLst>
                  <a:outerShdw blurRad="38100" dist="38100" dir="2700000" algn="tl">
                    <a:srgbClr val="000000"/>
                  </a:outerShdw>
                </a:effectLst>
              </a:rPr>
              <a:t>Occurs in all living cells</a:t>
            </a:r>
          </a:p>
          <a:p>
            <a:r>
              <a:rPr lang="en-US" altLang="en-US" sz="2800" b="1">
                <a:solidFill>
                  <a:schemeClr val="bg1"/>
                </a:solidFill>
                <a:effectLst>
                  <a:outerShdw blurRad="38100" dist="38100" dir="2700000" algn="tl">
                    <a:srgbClr val="000000"/>
                  </a:outerShdw>
                </a:effectLst>
              </a:rPr>
              <a:t>Uses energy (ATP)</a:t>
            </a:r>
          </a:p>
          <a:p>
            <a:r>
              <a:rPr lang="en-US" altLang="en-US" sz="2800" b="1">
                <a:solidFill>
                  <a:schemeClr val="bg1"/>
                </a:solidFill>
                <a:effectLst>
                  <a:outerShdw blurRad="38100" dist="38100" dir="2700000" algn="tl">
                    <a:srgbClr val="000000"/>
                  </a:outerShdw>
                </a:effectLst>
              </a:rPr>
              <a:t>Decreases dry weight</a:t>
            </a:r>
          </a:p>
        </p:txBody>
      </p:sp>
      <p:sp>
        <p:nvSpPr>
          <p:cNvPr id="22540" name="Line 12"/>
          <p:cNvSpPr>
            <a:spLocks noChangeShapeType="1"/>
          </p:cNvSpPr>
          <p:nvPr/>
        </p:nvSpPr>
        <p:spPr bwMode="auto">
          <a:xfrm>
            <a:off x="381000" y="1447800"/>
            <a:ext cx="7924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500"/>
                                        <p:tgtEl>
                                          <p:spTgt spid="22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dissolve">
                                      <p:cBhvr>
                                        <p:cTn id="12"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2253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1027" descr="C:\gary\phys3.tif"/>
          <p:cNvPicPr>
            <a:picLocks noChangeAspect="1" noChangeArrowheads="1"/>
          </p:cNvPicPr>
          <p:nvPr/>
        </p:nvPicPr>
        <p:blipFill>
          <a:blip r:embed="rId3">
            <a:extLst>
              <a:ext uri="{28A0092B-C50C-407E-A947-70E740481C1C}">
                <a14:useLocalDpi xmlns:a14="http://schemas.microsoft.com/office/drawing/2010/main" val="0"/>
              </a:ext>
            </a:extLst>
          </a:blip>
          <a:srcRect l="1776"/>
          <a:stretch>
            <a:fillRect/>
          </a:stretch>
        </p:blipFill>
        <p:spPr bwMode="auto">
          <a:xfrm>
            <a:off x="228600" y="1676400"/>
            <a:ext cx="8534400" cy="3322638"/>
          </a:xfrm>
          <a:prstGeom prst="rect">
            <a:avLst/>
          </a:prstGeom>
          <a:solidFill>
            <a:srgbClr val="0099FF"/>
          </a:solidFill>
          <a:ln w="57150">
            <a:solidFill>
              <a:srgbClr val="0099FF"/>
            </a:solidFill>
            <a:miter lim="800000"/>
            <a:headEnd/>
            <a:tailEnd/>
          </a:ln>
        </p:spPr>
      </p:pic>
      <p:sp>
        <p:nvSpPr>
          <p:cNvPr id="66565" name="Text Box 1029"/>
          <p:cNvSpPr txBox="1">
            <a:spLocks noChangeArrowheads="1"/>
          </p:cNvSpPr>
          <p:nvPr/>
        </p:nvSpPr>
        <p:spPr bwMode="auto">
          <a:xfrm>
            <a:off x="1905000" y="45720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aseline="0">
                <a:effectLst>
                  <a:outerShdw blurRad="38100" dist="38100" dir="2700000" algn="tl">
                    <a:srgbClr val="000000"/>
                  </a:outerShdw>
                </a:effectLst>
              </a:rPr>
              <a:t>Cross-section of Leaf</a:t>
            </a:r>
          </a:p>
        </p:txBody>
      </p:sp>
      <p:sp>
        <p:nvSpPr>
          <p:cNvPr id="66566" name="Line 1030"/>
          <p:cNvSpPr>
            <a:spLocks noChangeShapeType="1"/>
          </p:cNvSpPr>
          <p:nvPr/>
        </p:nvSpPr>
        <p:spPr bwMode="auto">
          <a:xfrm>
            <a:off x="1981200" y="1143000"/>
            <a:ext cx="45720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026" descr="C:\gary\phys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648575" cy="4522788"/>
          </a:xfrm>
          <a:prstGeom prst="rect">
            <a:avLst/>
          </a:prstGeom>
          <a:solidFill>
            <a:srgbClr val="0099FF"/>
          </a:solidFill>
          <a:ln w="57150">
            <a:solidFill>
              <a:srgbClr val="0099FF"/>
            </a:solidFill>
            <a:miter lim="800000"/>
            <a:headEnd/>
            <a:tailEnd/>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1028" descr="C:\gary\phys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5257800" cy="5140325"/>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64519" name="Text Box 1031"/>
          <p:cNvSpPr txBox="1">
            <a:spLocks noChangeArrowheads="1"/>
          </p:cNvSpPr>
          <p:nvPr/>
        </p:nvSpPr>
        <p:spPr bwMode="auto">
          <a:xfrm>
            <a:off x="4419600" y="1295400"/>
            <a:ext cx="1295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3200">
              <a:solidFill>
                <a:schemeClr val="bg1"/>
              </a:solidFill>
              <a:effectLst>
                <a:outerShdw blurRad="38100" dist="38100" dir="2700000" algn="tl">
                  <a:srgbClr val="000000"/>
                </a:outerShdw>
              </a:effectLst>
            </a:endParaRPr>
          </a:p>
        </p:txBody>
      </p:sp>
      <p:sp>
        <p:nvSpPr>
          <p:cNvPr id="64520" name="Text Box 1032"/>
          <p:cNvSpPr txBox="1">
            <a:spLocks noChangeArrowheads="1"/>
          </p:cNvSpPr>
          <p:nvPr/>
        </p:nvSpPr>
        <p:spPr bwMode="auto">
          <a:xfrm>
            <a:off x="3048000" y="7620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chemeClr val="tx1"/>
                </a:solidFill>
                <a:effectLst>
                  <a:outerShdw blurRad="38100" dist="38100" dir="2700000" algn="tl">
                    <a:srgbClr val="FFFFFF"/>
                  </a:outerShdw>
                </a:effectLst>
              </a:rPr>
              <a:t>NUCLEAR MEMBRANE</a:t>
            </a:r>
          </a:p>
        </p:txBody>
      </p:sp>
      <p:sp>
        <p:nvSpPr>
          <p:cNvPr id="64522" name="Text Box 1034"/>
          <p:cNvSpPr txBox="1">
            <a:spLocks noChangeArrowheads="1"/>
          </p:cNvSpPr>
          <p:nvPr/>
        </p:nvSpPr>
        <p:spPr bwMode="auto">
          <a:xfrm>
            <a:off x="2438400" y="12954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chemeClr val="tx1"/>
                </a:solidFill>
                <a:effectLst>
                  <a:outerShdw blurRad="38100" dist="38100" dir="2700000" algn="tl">
                    <a:srgbClr val="FFFFFF"/>
                  </a:outerShdw>
                </a:effectLst>
              </a:rPr>
              <a:t>VACUOLE</a:t>
            </a:r>
          </a:p>
        </p:txBody>
      </p:sp>
      <p:sp>
        <p:nvSpPr>
          <p:cNvPr id="64524" name="Text Box 1036"/>
          <p:cNvSpPr txBox="1">
            <a:spLocks noChangeArrowheads="1"/>
          </p:cNvSpPr>
          <p:nvPr/>
        </p:nvSpPr>
        <p:spPr bwMode="auto">
          <a:xfrm>
            <a:off x="2514600" y="44196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chemeClr val="tx1"/>
                </a:solidFill>
                <a:effectLst>
                  <a:outerShdw blurRad="38100" dist="38100" dir="2700000" algn="tl">
                    <a:srgbClr val="FFFFFF"/>
                  </a:outerShdw>
                </a:effectLst>
              </a:rPr>
              <a:t>NUCLEUS</a:t>
            </a:r>
          </a:p>
        </p:txBody>
      </p:sp>
      <p:sp>
        <p:nvSpPr>
          <p:cNvPr id="64525" name="Text Box 1037"/>
          <p:cNvSpPr txBox="1">
            <a:spLocks noChangeArrowheads="1"/>
          </p:cNvSpPr>
          <p:nvPr/>
        </p:nvSpPr>
        <p:spPr bwMode="auto">
          <a:xfrm>
            <a:off x="2514600" y="49530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400">
                <a:solidFill>
                  <a:schemeClr val="tx1"/>
                </a:solidFill>
                <a:effectLst>
                  <a:outerShdw blurRad="38100" dist="38100" dir="2700000" algn="tl">
                    <a:srgbClr val="FFFFFF"/>
                  </a:outerShdw>
                </a:effectLst>
              </a:rPr>
              <a:t>NUCLEOLUS</a:t>
            </a:r>
          </a:p>
        </p:txBody>
      </p:sp>
      <p:sp>
        <p:nvSpPr>
          <p:cNvPr id="64526" name="Text Box 1038"/>
          <p:cNvSpPr txBox="1">
            <a:spLocks noChangeArrowheads="1"/>
          </p:cNvSpPr>
          <p:nvPr/>
        </p:nvSpPr>
        <p:spPr bwMode="auto">
          <a:xfrm>
            <a:off x="5105400" y="41910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chemeClr val="tx1"/>
                </a:solidFill>
                <a:effectLst>
                  <a:outerShdw blurRad="38100" dist="38100" dir="2700000" algn="tl">
                    <a:srgbClr val="FFFFFF"/>
                  </a:outerShdw>
                </a:effectLst>
              </a:rPr>
              <a:t>CELL WALL</a:t>
            </a:r>
          </a:p>
        </p:txBody>
      </p:sp>
      <p:sp>
        <p:nvSpPr>
          <p:cNvPr id="64527" name="Text Box 1039"/>
          <p:cNvSpPr txBox="1">
            <a:spLocks noChangeArrowheads="1"/>
          </p:cNvSpPr>
          <p:nvPr/>
        </p:nvSpPr>
        <p:spPr bwMode="auto">
          <a:xfrm>
            <a:off x="4876800" y="45720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chemeClr val="tx1"/>
                </a:solidFill>
                <a:effectLst>
                  <a:outerShdw blurRad="38100" dist="38100" dir="2700000" algn="tl">
                    <a:srgbClr val="FFFFFF"/>
                  </a:outerShdw>
                </a:effectLst>
              </a:rPr>
              <a:t>CYTOPLASM</a:t>
            </a:r>
          </a:p>
        </p:txBody>
      </p:sp>
      <p:sp>
        <p:nvSpPr>
          <p:cNvPr id="64528" name="Text Box 1040"/>
          <p:cNvSpPr txBox="1">
            <a:spLocks noChangeArrowheads="1"/>
          </p:cNvSpPr>
          <p:nvPr/>
        </p:nvSpPr>
        <p:spPr bwMode="auto">
          <a:xfrm>
            <a:off x="4495800" y="5105400"/>
            <a:ext cx="2362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3200">
              <a:solidFill>
                <a:schemeClr val="bg1"/>
              </a:solidFill>
              <a:effectLst>
                <a:outerShdw blurRad="38100" dist="38100" dir="2700000" algn="tl">
                  <a:srgbClr val="000000"/>
                </a:outerShdw>
              </a:effectLst>
            </a:endParaRPr>
          </a:p>
        </p:txBody>
      </p:sp>
      <p:sp>
        <p:nvSpPr>
          <p:cNvPr id="64529" name="Text Box 1041"/>
          <p:cNvSpPr txBox="1">
            <a:spLocks noChangeArrowheads="1"/>
          </p:cNvSpPr>
          <p:nvPr/>
        </p:nvSpPr>
        <p:spPr bwMode="auto">
          <a:xfrm>
            <a:off x="4495800" y="4953000"/>
            <a:ext cx="236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chemeClr val="tx1"/>
                </a:solidFill>
                <a:effectLst>
                  <a:outerShdw blurRad="38100" dist="38100" dir="2700000" algn="tl">
                    <a:srgbClr val="FFFFFF"/>
                  </a:outerShdw>
                </a:effectLst>
              </a:rPr>
              <a:t>CHLOROPLAST</a:t>
            </a:r>
          </a:p>
        </p:txBody>
      </p:sp>
      <p:sp>
        <p:nvSpPr>
          <p:cNvPr id="64530" name="Text Box 1042"/>
          <p:cNvSpPr txBox="1">
            <a:spLocks noChangeArrowheads="1"/>
          </p:cNvSpPr>
          <p:nvPr/>
        </p:nvSpPr>
        <p:spPr bwMode="auto">
          <a:xfrm>
            <a:off x="4648200" y="1143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chemeClr val="tx1"/>
                </a:solidFill>
                <a:effectLst>
                  <a:outerShdw blurRad="38100" dist="38100" dir="2700000" algn="tl">
                    <a:srgbClr val="FFFFFF"/>
                  </a:outerShdw>
                </a:effectLst>
              </a:rPr>
              <a:t>PLASMA MEMBRANE</a:t>
            </a: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C:\gary\phys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6553200" cy="494665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65541" name="Text Box 5"/>
          <p:cNvSpPr txBox="1">
            <a:spLocks noChangeArrowheads="1"/>
          </p:cNvSpPr>
          <p:nvPr/>
        </p:nvSpPr>
        <p:spPr bwMode="auto">
          <a:xfrm>
            <a:off x="1447800" y="5943600"/>
            <a:ext cx="624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effectLst>
                  <a:outerShdw blurRad="38100" dist="38100" dir="2700000" algn="tl">
                    <a:srgbClr val="000000"/>
                  </a:outerShdw>
                </a:effectLst>
              </a:rPr>
              <a:t>Chloroplast</a:t>
            </a: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026" descr="C:\gary\phys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598988" cy="2979738"/>
          </a:xfrm>
          <a:prstGeom prst="rect">
            <a:avLst/>
          </a:prstGeom>
          <a:solidFill>
            <a:srgbClr val="0099FF"/>
          </a:solidFill>
          <a:ln w="57150">
            <a:solidFill>
              <a:srgbClr val="0099FF"/>
            </a:solidFill>
            <a:miter lim="800000"/>
            <a:headEnd/>
            <a:tailEnd/>
          </a:ln>
        </p:spPr>
      </p:pic>
      <p:sp>
        <p:nvSpPr>
          <p:cNvPr id="70659" name="Text Box 1027"/>
          <p:cNvSpPr txBox="1">
            <a:spLocks noChangeArrowheads="1"/>
          </p:cNvSpPr>
          <p:nvPr/>
        </p:nvSpPr>
        <p:spPr bwMode="auto">
          <a:xfrm>
            <a:off x="0" y="4800600"/>
            <a:ext cx="90678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5000"/>
              </a:lnSpc>
              <a:spcBef>
                <a:spcPct val="50000"/>
              </a:spcBef>
            </a:pPr>
            <a:r>
              <a:rPr lang="en-US" altLang="en-US" sz="3200" baseline="0">
                <a:effectLst>
                  <a:outerShdw blurRad="38100" dist="38100" dir="2700000" algn="tl">
                    <a:srgbClr val="000000"/>
                  </a:outerShdw>
                </a:effectLst>
              </a:rPr>
              <a:t>Gas and Water Exchange </a:t>
            </a:r>
          </a:p>
          <a:p>
            <a:pPr algn="ctr">
              <a:lnSpc>
                <a:spcPct val="55000"/>
              </a:lnSpc>
              <a:spcBef>
                <a:spcPct val="50000"/>
              </a:spcBef>
            </a:pPr>
            <a:r>
              <a:rPr lang="en-US" altLang="en-US" sz="3200" baseline="0">
                <a:effectLst>
                  <a:outerShdw blurRad="38100" dist="38100" dir="2700000" algn="tl">
                    <a:srgbClr val="000000"/>
                  </a:outerShdw>
                </a:effectLst>
              </a:rPr>
              <a:t>Through Stomata (Stomate, singular)</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026" descr="C:\gary\phys2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3657600" cy="3554413"/>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pic>
        <p:nvPicPr>
          <p:cNvPr id="130051" name="Picture 1027" descr="C:\gary\phys26.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76600"/>
            <a:ext cx="5165725" cy="3249613"/>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130052" name="Text Box 1028"/>
          <p:cNvSpPr txBox="1">
            <a:spLocks noChangeArrowheads="1"/>
          </p:cNvSpPr>
          <p:nvPr/>
        </p:nvSpPr>
        <p:spPr bwMode="auto">
          <a:xfrm>
            <a:off x="4343400" y="1143000"/>
            <a:ext cx="41148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pPr>
            <a:r>
              <a:rPr lang="en-US" altLang="en-US" sz="4000" baseline="0">
                <a:effectLst>
                  <a:outerShdw blurRad="38100" dist="38100" dir="2700000" algn="tl">
                    <a:srgbClr val="000000"/>
                  </a:outerShdw>
                </a:effectLst>
              </a:rPr>
              <a:t>Stomata on the </a:t>
            </a:r>
          </a:p>
          <a:p>
            <a:pPr algn="ctr">
              <a:lnSpc>
                <a:spcPct val="60000"/>
              </a:lnSpc>
              <a:spcBef>
                <a:spcPct val="50000"/>
              </a:spcBef>
            </a:pPr>
            <a:r>
              <a:rPr lang="en-US" altLang="en-US" sz="4000" baseline="0">
                <a:effectLst>
                  <a:outerShdw blurRad="38100" dist="38100" dir="2700000" algn="tl">
                    <a:srgbClr val="000000"/>
                  </a:outerShdw>
                </a:effectLst>
              </a:rPr>
              <a:t>Leaf Surface</a:t>
            </a:r>
          </a:p>
        </p:txBody>
      </p:sp>
      <p:sp>
        <p:nvSpPr>
          <p:cNvPr id="130053" name="Line 1029"/>
          <p:cNvSpPr>
            <a:spLocks noChangeShapeType="1"/>
          </p:cNvSpPr>
          <p:nvPr/>
        </p:nvSpPr>
        <p:spPr bwMode="auto">
          <a:xfrm>
            <a:off x="4953000" y="2286000"/>
            <a:ext cx="2895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381000"/>
            <a:ext cx="8001000" cy="1143000"/>
          </a:xfrm>
        </p:spPr>
        <p:txBody>
          <a:bodyPr/>
          <a:lstStyle/>
          <a:p>
            <a:r>
              <a:rPr lang="en-US" altLang="en-US" sz="4800" b="1">
                <a:solidFill>
                  <a:srgbClr val="FFFF00"/>
                </a:solidFill>
                <a:effectLst>
                  <a:outerShdw blurRad="38100" dist="38100" dir="2700000" algn="tl">
                    <a:srgbClr val="000000"/>
                  </a:outerShdw>
                </a:effectLst>
              </a:rPr>
              <a:t>Number of Stomata Per Square Inch of Leaf Surface</a:t>
            </a:r>
          </a:p>
        </p:txBody>
      </p:sp>
      <p:graphicFrame>
        <p:nvGraphicFramePr>
          <p:cNvPr id="57389" name="Group 45"/>
          <p:cNvGraphicFramePr>
            <a:graphicFrameLocks noGrp="1"/>
          </p:cNvGraphicFramePr>
          <p:nvPr>
            <p:ph type="tbl" idx="1"/>
          </p:nvPr>
        </p:nvGraphicFramePr>
        <p:xfrm>
          <a:off x="228600" y="2133600"/>
          <a:ext cx="8610600" cy="4448175"/>
        </p:xfrm>
        <a:graphic>
          <a:graphicData uri="http://schemas.openxmlformats.org/drawingml/2006/table">
            <a:tbl>
              <a:tblPr/>
              <a:tblGrid>
                <a:gridCol w="2870200"/>
                <a:gridCol w="2870200"/>
                <a:gridCol w="2870200"/>
              </a:tblGrid>
              <a:tr h="5461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Plant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Upper Epidermis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Lower Epidermis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Apple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250,000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Bean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26,000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160,000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Corn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39,000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64,000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Black Oak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375,000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Orange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290,000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Pumpkin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175,000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Sunflower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55,000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90" name="Line 46"/>
          <p:cNvSpPr>
            <a:spLocks noChangeShapeType="1"/>
          </p:cNvSpPr>
          <p:nvPr/>
        </p:nvSpPr>
        <p:spPr bwMode="auto">
          <a:xfrm>
            <a:off x="685800" y="1752600"/>
            <a:ext cx="7696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026"/>
          <p:cNvSpPr txBox="1">
            <a:spLocks noChangeArrowheads="1"/>
          </p:cNvSpPr>
          <p:nvPr/>
        </p:nvSpPr>
        <p:spPr bwMode="auto">
          <a:xfrm>
            <a:off x="914400" y="228600"/>
            <a:ext cx="7315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baseline="0">
                <a:solidFill>
                  <a:schemeClr val="bg1"/>
                </a:solidFill>
                <a:effectLst>
                  <a:outerShdw blurRad="38100" dist="38100" dir="2700000" algn="tl">
                    <a:srgbClr val="000000"/>
                  </a:outerShdw>
                </a:effectLst>
              </a:rPr>
              <a:t>Atmospheric elements (carbon, hydrogen, and oxygen) and water vapor move in and out of leaf through the </a:t>
            </a:r>
            <a:r>
              <a:rPr lang="en-US" altLang="en-US" sz="3200" baseline="0">
                <a:effectLst>
                  <a:outerShdw blurRad="38100" dist="38100" dir="2700000" algn="tl">
                    <a:srgbClr val="000000"/>
                  </a:outerShdw>
                </a:effectLst>
              </a:rPr>
              <a:t>STOMATA</a:t>
            </a:r>
          </a:p>
        </p:txBody>
      </p:sp>
      <p:sp>
        <p:nvSpPr>
          <p:cNvPr id="105475" name="Text Box 1027"/>
          <p:cNvSpPr txBox="1">
            <a:spLocks noChangeArrowheads="1"/>
          </p:cNvSpPr>
          <p:nvPr/>
        </p:nvSpPr>
        <p:spPr bwMode="auto">
          <a:xfrm>
            <a:off x="304800" y="2362200"/>
            <a:ext cx="8610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baseline="0">
                <a:solidFill>
                  <a:schemeClr val="bg1"/>
                </a:solidFill>
                <a:effectLst>
                  <a:outerShdw blurRad="38100" dist="38100" dir="2700000" algn="tl">
                    <a:srgbClr val="000000"/>
                  </a:outerShdw>
                </a:effectLst>
              </a:rPr>
              <a:t>Water and nutrients (N, P, K, Ca, Mg, Fe etc.) move upward in the plant to areas undergoing respiration and food manufacture via the </a:t>
            </a:r>
            <a:r>
              <a:rPr lang="en-US" altLang="en-US" sz="3200" baseline="0">
                <a:effectLst>
                  <a:outerShdw blurRad="38100" dist="38100" dir="2700000" algn="tl">
                    <a:srgbClr val="000000"/>
                  </a:outerShdw>
                </a:effectLst>
              </a:rPr>
              <a:t>XYLEM</a:t>
            </a:r>
          </a:p>
        </p:txBody>
      </p:sp>
      <p:sp>
        <p:nvSpPr>
          <p:cNvPr id="105476" name="Text Box 1028"/>
          <p:cNvSpPr txBox="1">
            <a:spLocks noChangeArrowheads="1"/>
          </p:cNvSpPr>
          <p:nvPr/>
        </p:nvSpPr>
        <p:spPr bwMode="auto">
          <a:xfrm>
            <a:off x="457200" y="4572000"/>
            <a:ext cx="822960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altLang="en-US" sz="3200" baseline="0">
                <a:solidFill>
                  <a:schemeClr val="bg1"/>
                </a:solidFill>
                <a:effectLst>
                  <a:outerShdw blurRad="38100" dist="38100" dir="2700000" algn="tl">
                    <a:srgbClr val="000000"/>
                  </a:outerShdw>
                </a:effectLst>
              </a:rPr>
              <a:t>Carbohydrates, starch, water, proteins, amino acids,  oils etc.  move to areas where needed for growth or to the root for storage via the </a:t>
            </a:r>
          </a:p>
          <a:p>
            <a:pPr algn="ctr">
              <a:lnSpc>
                <a:spcPct val="80000"/>
              </a:lnSpc>
              <a:spcBef>
                <a:spcPct val="50000"/>
              </a:spcBef>
            </a:pPr>
            <a:r>
              <a:rPr lang="en-US" altLang="en-US" sz="3200" baseline="0">
                <a:effectLst>
                  <a:outerShdw blurRad="38100" dist="38100" dir="2700000" algn="tl">
                    <a:srgbClr val="000000"/>
                  </a:outerShdw>
                </a:effectLst>
              </a:rPr>
              <a:t>PHLOEM</a:t>
            </a:r>
            <a:r>
              <a:rPr lang="en-US" altLang="en-US" sz="3200" baseline="0">
                <a:solidFill>
                  <a:schemeClr val="bg1"/>
                </a:solidFill>
                <a:effectLst>
                  <a:outerShdw blurRad="38100" dist="38100" dir="2700000" algn="tl">
                    <a:srgbClr val="000000"/>
                  </a:outerShdw>
                </a:effectLst>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dissolve">
                                      <p:cBhvr>
                                        <p:cTn id="7" dur="500"/>
                                        <p:tgtEl>
                                          <p:spTgt spid="105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dissolve">
                                      <p:cBhvr>
                                        <p:cTn id="12"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P spid="10547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241667"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sz="2400" b="0" baseline="0">
              <a:solidFill>
                <a:schemeClr val="tx1"/>
              </a:solidFill>
              <a:effectLst/>
              <a:latin typeface="Times" charset="0"/>
            </a:endParaRPr>
          </a:p>
        </p:txBody>
      </p:sp>
      <p:sp>
        <p:nvSpPr>
          <p:cNvPr id="241668"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sz="2400" b="0" baseline="0">
              <a:solidFill>
                <a:schemeClr val="tx1"/>
              </a:solidFill>
              <a:effectLst/>
              <a:latin typeface="Times" charset="0"/>
            </a:endParaRPr>
          </a:p>
        </p:txBody>
      </p:sp>
      <p:sp>
        <p:nvSpPr>
          <p:cNvPr id="241669" name="Rectangle 5"/>
          <p:cNvSpPr>
            <a:spLocks noChangeArrowheads="1"/>
          </p:cNvSpPr>
          <p:nvPr/>
        </p:nvSpPr>
        <p:spPr bwMode="auto">
          <a:xfrm>
            <a:off x="12954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r>
              <a:rPr lang="en-US" altLang="en-US" sz="2800" baseline="0">
                <a:solidFill>
                  <a:srgbClr val="3399FF"/>
                </a:solidFill>
                <a:effectLst>
                  <a:outerShdw blurRad="38100" dist="38100" dir="2700000" algn="tl">
                    <a:srgbClr val="C0C0C0"/>
                  </a:outerShdw>
                </a:effectLst>
                <a:latin typeface="Arial" charset="0"/>
              </a:rPr>
              <a:t>www.ugaextension.com</a:t>
            </a: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026" descr="C:\gary\phys18.tif"/>
          <p:cNvPicPr>
            <a:picLocks noChangeAspect="1" noChangeArrowheads="1"/>
          </p:cNvPicPr>
          <p:nvPr/>
        </p:nvPicPr>
        <p:blipFill>
          <a:blip r:embed="rId3">
            <a:extLst>
              <a:ext uri="{28A0092B-C50C-407E-A947-70E740481C1C}">
                <a14:useLocalDpi xmlns:a14="http://schemas.microsoft.com/office/drawing/2010/main" val="0"/>
              </a:ext>
            </a:extLst>
          </a:blip>
          <a:srcRect b="613"/>
          <a:stretch>
            <a:fillRect/>
          </a:stretch>
        </p:blipFill>
        <p:spPr bwMode="auto">
          <a:xfrm>
            <a:off x="1295400" y="1828800"/>
            <a:ext cx="6819900" cy="4114800"/>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123908" name="Text Box 1028"/>
          <p:cNvSpPr txBox="1">
            <a:spLocks noChangeArrowheads="1"/>
          </p:cNvSpPr>
          <p:nvPr/>
        </p:nvSpPr>
        <p:spPr bwMode="auto">
          <a:xfrm>
            <a:off x="1295400" y="457200"/>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aseline="0">
                <a:effectLst>
                  <a:outerShdw blurRad="38100" dist="38100" dir="2700000" algn="tl">
                    <a:srgbClr val="000000"/>
                  </a:outerShdw>
                </a:effectLst>
              </a:rPr>
              <a:t>Cross-section of a Woody Plant</a:t>
            </a:r>
          </a:p>
        </p:txBody>
      </p:sp>
      <p:sp>
        <p:nvSpPr>
          <p:cNvPr id="123909" name="Line 1029"/>
          <p:cNvSpPr>
            <a:spLocks noChangeShapeType="1"/>
          </p:cNvSpPr>
          <p:nvPr/>
        </p:nvSpPr>
        <p:spPr bwMode="auto">
          <a:xfrm>
            <a:off x="1371600" y="1143000"/>
            <a:ext cx="6781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7543800" cy="1447800"/>
          </a:xfrm>
        </p:spPr>
        <p:txBody>
          <a:bodyPr/>
          <a:lstStyle/>
          <a:p>
            <a:r>
              <a:rPr lang="en-US" altLang="en-US" sz="6000" b="1">
                <a:solidFill>
                  <a:srgbClr val="FFFF00"/>
                </a:solidFill>
                <a:effectLst>
                  <a:outerShdw blurRad="38100" dist="38100" dir="2700000" algn="tl">
                    <a:srgbClr val="000000"/>
                  </a:outerShdw>
                </a:effectLst>
              </a:rPr>
              <a:t>Light</a:t>
            </a:r>
          </a:p>
        </p:txBody>
      </p:sp>
      <p:sp>
        <p:nvSpPr>
          <p:cNvPr id="20483" name="Rectangle 3"/>
          <p:cNvSpPr>
            <a:spLocks noGrp="1" noChangeArrowheads="1"/>
          </p:cNvSpPr>
          <p:nvPr>
            <p:ph type="body" idx="1"/>
          </p:nvPr>
        </p:nvSpPr>
        <p:spPr>
          <a:xfrm>
            <a:off x="304800" y="1676400"/>
            <a:ext cx="8839200" cy="4114800"/>
          </a:xfrm>
        </p:spPr>
        <p:txBody>
          <a:bodyPr/>
          <a:lstStyle/>
          <a:p>
            <a:pPr>
              <a:lnSpc>
                <a:spcPct val="90000"/>
              </a:lnSpc>
              <a:buClr>
                <a:srgbClr val="FFFF00"/>
              </a:buClr>
              <a:buFont typeface="Wingdings" charset="2"/>
              <a:buChar char="q"/>
            </a:pPr>
            <a:r>
              <a:rPr lang="en-US" altLang="en-US" b="1">
                <a:solidFill>
                  <a:schemeClr val="bg1"/>
                </a:solidFill>
              </a:rPr>
              <a:t> All life on earth depends directly or indirectly on radiant energy from the sun.</a:t>
            </a:r>
          </a:p>
          <a:p>
            <a:pPr>
              <a:lnSpc>
                <a:spcPct val="90000"/>
              </a:lnSpc>
              <a:buClr>
                <a:srgbClr val="FFFF00"/>
              </a:buClr>
              <a:buFont typeface="Wingdings" charset="2"/>
              <a:buChar char="q"/>
            </a:pPr>
            <a:r>
              <a:rPr lang="en-US" altLang="en-US" b="1">
                <a:solidFill>
                  <a:schemeClr val="bg1"/>
                </a:solidFill>
              </a:rPr>
              <a:t> Each year 3.5 million kilowatts of electrical energy strike the earth.</a:t>
            </a:r>
          </a:p>
          <a:p>
            <a:pPr>
              <a:lnSpc>
                <a:spcPct val="90000"/>
              </a:lnSpc>
              <a:buClr>
                <a:srgbClr val="FFFF00"/>
              </a:buClr>
              <a:buFont typeface="Wingdings" charset="2"/>
              <a:buChar char="q"/>
            </a:pPr>
            <a:r>
              <a:rPr lang="en-US" altLang="en-US" b="1">
                <a:solidFill>
                  <a:schemeClr val="bg1"/>
                </a:solidFill>
              </a:rPr>
              <a:t> Light influences all biological processes.</a:t>
            </a:r>
          </a:p>
          <a:p>
            <a:pPr>
              <a:lnSpc>
                <a:spcPct val="90000"/>
              </a:lnSpc>
              <a:buClr>
                <a:srgbClr val="FFFF00"/>
              </a:buClr>
              <a:buFont typeface="Wingdings" charset="2"/>
              <a:buChar char="q"/>
            </a:pPr>
            <a:r>
              <a:rPr lang="en-US" altLang="en-US" b="1">
                <a:solidFill>
                  <a:schemeClr val="bg1"/>
                </a:solidFill>
              </a:rPr>
              <a:t> Light regulates the earth’s temperature.</a:t>
            </a:r>
          </a:p>
          <a:p>
            <a:pPr>
              <a:lnSpc>
                <a:spcPct val="90000"/>
              </a:lnSpc>
              <a:buClr>
                <a:srgbClr val="FFFF00"/>
              </a:buClr>
              <a:buFont typeface="Wingdings" charset="2"/>
              <a:buChar char="q"/>
            </a:pPr>
            <a:r>
              <a:rPr lang="en-US" altLang="en-US" b="1">
                <a:solidFill>
                  <a:schemeClr val="bg1"/>
                </a:solidFill>
              </a:rPr>
              <a:t> Light provides the energy for rain, wind and ocean currents.</a:t>
            </a:r>
          </a:p>
          <a:p>
            <a:pPr>
              <a:lnSpc>
                <a:spcPct val="90000"/>
              </a:lnSpc>
              <a:buClr>
                <a:srgbClr val="FFFF00"/>
              </a:buClr>
              <a:buFont typeface="Wingdings" charset="2"/>
              <a:buChar char="q"/>
            </a:pPr>
            <a:r>
              <a:rPr lang="en-US" altLang="en-US" b="1">
                <a:solidFill>
                  <a:schemeClr val="bg1"/>
                </a:solidFill>
              </a:rPr>
              <a:t> Light travels 93 million miles from the sun to earth at a speed of 186,000 miles per second</a:t>
            </a:r>
            <a:r>
              <a:rPr lang="en-US" altLang="en-US" sz="2800" b="1">
                <a:solidFill>
                  <a:schemeClr val="bg1"/>
                </a:solidFill>
              </a:rPr>
              <a:t>.</a:t>
            </a:r>
          </a:p>
        </p:txBody>
      </p:sp>
      <p:sp>
        <p:nvSpPr>
          <p:cNvPr id="20485" name="Line 5"/>
          <p:cNvSpPr>
            <a:spLocks noChangeShapeType="1"/>
          </p:cNvSpPr>
          <p:nvPr/>
        </p:nvSpPr>
        <p:spPr bwMode="auto">
          <a:xfrm>
            <a:off x="3200400" y="1295400"/>
            <a:ext cx="2209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ssolve">
                                      <p:cBhvr>
                                        <p:cTn id="22" dur="5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dissolve">
                                      <p:cBhvr>
                                        <p:cTn id="27" dur="500"/>
                                        <p:tgtEl>
                                          <p:spTgt spid="204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dissolve">
                                      <p:cBhvr>
                                        <p:cTn id="32"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gary\phys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4230688" cy="4398963"/>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69635" name="Text Box 3"/>
          <p:cNvSpPr txBox="1">
            <a:spLocks noChangeArrowheads="1"/>
          </p:cNvSpPr>
          <p:nvPr/>
        </p:nvSpPr>
        <p:spPr bwMode="auto">
          <a:xfrm>
            <a:off x="5181600" y="533400"/>
            <a:ext cx="3048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aseline="0">
                <a:solidFill>
                  <a:schemeClr val="bg1"/>
                </a:solidFill>
                <a:effectLst>
                  <a:outerShdw blurRad="38100" dist="38100" dir="2700000" algn="tl">
                    <a:srgbClr val="000000"/>
                  </a:outerShdw>
                </a:effectLst>
              </a:rPr>
              <a:t>Light from the sun is emitted in a series of wavelengths.  Wavelengths of similar proportion combine into pulses of light called </a:t>
            </a:r>
            <a:r>
              <a:rPr lang="en-US" altLang="en-US" sz="2800" baseline="0">
                <a:effectLst>
                  <a:outerShdw blurRad="38100" dist="38100" dir="2700000" algn="tl">
                    <a:srgbClr val="000000"/>
                  </a:outerShdw>
                </a:effectLst>
              </a:rPr>
              <a:t>photons</a:t>
            </a:r>
            <a:r>
              <a:rPr lang="en-US" altLang="en-US" sz="2800" baseline="0">
                <a:solidFill>
                  <a:schemeClr val="bg1"/>
                </a:solidFill>
                <a:effectLst>
                  <a:outerShdw blurRad="38100" dist="38100" dir="2700000" algn="tl">
                    <a:srgbClr val="000000"/>
                  </a:outerShdw>
                </a:effectLst>
              </a:rPr>
              <a:t>.</a:t>
            </a:r>
          </a:p>
        </p:txBody>
      </p:sp>
      <p:sp>
        <p:nvSpPr>
          <p:cNvPr id="69636" name="Text Box 4"/>
          <p:cNvSpPr txBox="1">
            <a:spLocks noChangeArrowheads="1"/>
          </p:cNvSpPr>
          <p:nvPr/>
        </p:nvSpPr>
        <p:spPr bwMode="auto">
          <a:xfrm>
            <a:off x="3124200" y="457200"/>
            <a:ext cx="2057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pPr>
            <a:r>
              <a:rPr lang="en-US" altLang="en-US" sz="1600" baseline="0">
                <a:solidFill>
                  <a:schemeClr val="tx1"/>
                </a:solidFill>
                <a:effectLst>
                  <a:outerShdw blurRad="38100" dist="38100" dir="2700000" algn="tl">
                    <a:srgbClr val="FFFFFF"/>
                  </a:outerShdw>
                </a:effectLst>
              </a:rPr>
              <a:t>80% of light from the sun is absorbed or scattered by the upper atmosphere</a:t>
            </a:r>
          </a:p>
        </p:txBody>
      </p:sp>
      <p:sp>
        <p:nvSpPr>
          <p:cNvPr id="69637" name="Text Box 5"/>
          <p:cNvSpPr txBox="1">
            <a:spLocks noChangeArrowheads="1"/>
          </p:cNvSpPr>
          <p:nvPr/>
        </p:nvSpPr>
        <p:spPr bwMode="auto">
          <a:xfrm>
            <a:off x="762000" y="4800600"/>
            <a:ext cx="4191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pPr>
            <a:r>
              <a:rPr lang="en-US" altLang="en-US" sz="1800" baseline="0">
                <a:solidFill>
                  <a:schemeClr val="bg1"/>
                </a:solidFill>
                <a:effectLst>
                  <a:outerShdw blurRad="38100" dist="38100" dir="2700000" algn="tl">
                    <a:srgbClr val="000000"/>
                  </a:outerShdw>
                </a:effectLst>
              </a:rPr>
              <a:t>Of the 20% of light reaching the earth’s surface, about 98% is absorbed by the earth and re-radiated as heat energy</a:t>
            </a:r>
          </a:p>
        </p:txBody>
      </p:sp>
      <p:sp>
        <p:nvSpPr>
          <p:cNvPr id="69638" name="Text Box 6"/>
          <p:cNvSpPr txBox="1">
            <a:spLocks noChangeArrowheads="1"/>
          </p:cNvSpPr>
          <p:nvPr/>
        </p:nvSpPr>
        <p:spPr bwMode="auto">
          <a:xfrm>
            <a:off x="685800" y="5715000"/>
            <a:ext cx="419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pPr>
            <a:r>
              <a:rPr lang="en-US" altLang="en-US" sz="2000" baseline="0">
                <a:effectLst>
                  <a:outerShdw blurRad="38100" dist="38100" dir="2700000" algn="tl">
                    <a:srgbClr val="000000"/>
                  </a:outerShdw>
                </a:effectLst>
              </a:rPr>
              <a:t>Only 1 to 2% of the light from the sun is used by plants in photosynthesis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dissolve">
                                      <p:cBhvr>
                                        <p:cTn id="12" dur="500"/>
                                        <p:tgtEl>
                                          <p:spTgt spid="69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638"/>
                                        </p:tgtEl>
                                        <p:attrNameLst>
                                          <p:attrName>style.visibility</p:attrName>
                                        </p:attrNameLst>
                                      </p:cBhvr>
                                      <p:to>
                                        <p:strVal val="visible"/>
                                      </p:to>
                                    </p:set>
                                    <p:animEffect transition="in" filter="dissolve">
                                      <p:cBhvr>
                                        <p:cTn id="17"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utoUpdateAnimBg="0"/>
      <p:bldP spid="69637" grpId="0" autoUpdateAnimBg="0"/>
      <p:bldP spid="6963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gary\phys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620000" cy="462280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68611" name="Text Box 3"/>
          <p:cNvSpPr txBox="1">
            <a:spLocks noChangeArrowheads="1"/>
          </p:cNvSpPr>
          <p:nvPr/>
        </p:nvSpPr>
        <p:spPr bwMode="auto">
          <a:xfrm>
            <a:off x="609600" y="990600"/>
            <a:ext cx="2667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2000" baseline="0">
                <a:solidFill>
                  <a:schemeClr val="tx1"/>
                </a:solidFill>
                <a:effectLst>
                  <a:outerShdw blurRad="38100" dist="38100" dir="2700000" algn="tl">
                    <a:srgbClr val="FFFFFF"/>
                  </a:outerShdw>
                </a:effectLst>
              </a:rPr>
              <a:t>Light strikes leaf </a:t>
            </a:r>
          </a:p>
          <a:p>
            <a:pPr algn="ctr">
              <a:lnSpc>
                <a:spcPct val="50000"/>
              </a:lnSpc>
              <a:spcBef>
                <a:spcPct val="50000"/>
              </a:spcBef>
            </a:pPr>
            <a:r>
              <a:rPr lang="en-US" altLang="en-US" sz="2000" baseline="0">
                <a:solidFill>
                  <a:schemeClr val="tx1"/>
                </a:solidFill>
                <a:effectLst>
                  <a:outerShdw blurRad="38100" dist="38100" dir="2700000" algn="tl">
                    <a:srgbClr val="FFFFFF"/>
                  </a:outerShdw>
                </a:effectLst>
              </a:rPr>
              <a:t>100%</a:t>
            </a:r>
          </a:p>
          <a:p>
            <a:pPr>
              <a:lnSpc>
                <a:spcPct val="50000"/>
              </a:lnSpc>
              <a:spcBef>
                <a:spcPct val="50000"/>
              </a:spcBef>
            </a:pPr>
            <a:endParaRPr lang="en-US" altLang="en-US" sz="2000" baseline="0">
              <a:solidFill>
                <a:schemeClr val="tx1"/>
              </a:solidFill>
              <a:effectLst>
                <a:outerShdw blurRad="38100" dist="38100" dir="2700000" algn="tl">
                  <a:srgbClr val="FFFFFF"/>
                </a:outerShdw>
              </a:effectLst>
            </a:endParaRPr>
          </a:p>
        </p:txBody>
      </p:sp>
      <p:sp>
        <p:nvSpPr>
          <p:cNvPr id="68612" name="Text Box 4"/>
          <p:cNvSpPr txBox="1">
            <a:spLocks noChangeArrowheads="1"/>
          </p:cNvSpPr>
          <p:nvPr/>
        </p:nvSpPr>
        <p:spPr bwMode="auto">
          <a:xfrm>
            <a:off x="5410200" y="1066800"/>
            <a:ext cx="22098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2800">
                <a:solidFill>
                  <a:schemeClr val="tx1"/>
                </a:solidFill>
                <a:effectLst>
                  <a:outerShdw blurRad="38100" dist="38100" dir="2700000" algn="tl">
                    <a:srgbClr val="FFFFFF"/>
                  </a:outerShdw>
                </a:effectLst>
              </a:rPr>
              <a:t>Reflected light</a:t>
            </a:r>
          </a:p>
          <a:p>
            <a:pPr algn="ctr">
              <a:lnSpc>
                <a:spcPct val="50000"/>
              </a:lnSpc>
              <a:spcBef>
                <a:spcPct val="50000"/>
              </a:spcBef>
            </a:pPr>
            <a:r>
              <a:rPr lang="en-US" altLang="en-US" sz="2800">
                <a:solidFill>
                  <a:schemeClr val="tx1"/>
                </a:solidFill>
                <a:effectLst>
                  <a:outerShdw blurRad="38100" dist="38100" dir="2700000" algn="tl">
                    <a:srgbClr val="FFFFFF"/>
                  </a:outerShdw>
                </a:effectLst>
              </a:rPr>
              <a:t>10-15%</a:t>
            </a:r>
          </a:p>
        </p:txBody>
      </p:sp>
      <p:sp>
        <p:nvSpPr>
          <p:cNvPr id="68616" name="Text Box 8"/>
          <p:cNvSpPr txBox="1">
            <a:spLocks noChangeArrowheads="1"/>
          </p:cNvSpPr>
          <p:nvPr/>
        </p:nvSpPr>
        <p:spPr bwMode="auto">
          <a:xfrm>
            <a:off x="838200" y="5029200"/>
            <a:ext cx="24384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2800">
                <a:solidFill>
                  <a:schemeClr val="tx1"/>
                </a:solidFill>
                <a:effectLst>
                  <a:outerShdw blurRad="38100" dist="38100" dir="2700000" algn="tl">
                    <a:srgbClr val="FFFFFF"/>
                  </a:outerShdw>
                </a:effectLst>
              </a:rPr>
              <a:t>Transmitted light </a:t>
            </a:r>
          </a:p>
          <a:p>
            <a:pPr algn="ctr">
              <a:lnSpc>
                <a:spcPct val="50000"/>
              </a:lnSpc>
              <a:spcBef>
                <a:spcPct val="50000"/>
              </a:spcBef>
            </a:pPr>
            <a:r>
              <a:rPr lang="en-US" altLang="en-US" sz="2800">
                <a:solidFill>
                  <a:schemeClr val="tx1"/>
                </a:solidFill>
                <a:effectLst>
                  <a:outerShdw blurRad="38100" dist="38100" dir="2700000" algn="tl">
                    <a:srgbClr val="FFFFFF"/>
                  </a:outerShdw>
                </a:effectLst>
              </a:rPr>
              <a:t> 5%</a:t>
            </a:r>
          </a:p>
        </p:txBody>
      </p:sp>
      <p:sp>
        <p:nvSpPr>
          <p:cNvPr id="68617" name="Text Box 9"/>
          <p:cNvSpPr txBox="1">
            <a:spLocks noChangeArrowheads="1"/>
          </p:cNvSpPr>
          <p:nvPr/>
        </p:nvSpPr>
        <p:spPr bwMode="auto">
          <a:xfrm>
            <a:off x="3429000" y="3581400"/>
            <a:ext cx="19050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3200">
                <a:solidFill>
                  <a:schemeClr val="tx1"/>
                </a:solidFill>
                <a:effectLst>
                  <a:outerShdw blurRad="38100" dist="38100" dir="2700000" algn="tl">
                    <a:srgbClr val="FFFFFF"/>
                  </a:outerShdw>
                </a:effectLst>
              </a:rPr>
              <a:t>Absorbed light</a:t>
            </a:r>
          </a:p>
          <a:p>
            <a:pPr algn="ctr">
              <a:lnSpc>
                <a:spcPct val="50000"/>
              </a:lnSpc>
              <a:spcBef>
                <a:spcPct val="50000"/>
              </a:spcBef>
            </a:pPr>
            <a:r>
              <a:rPr lang="en-US" altLang="en-US" sz="3200">
                <a:solidFill>
                  <a:schemeClr val="tx1"/>
                </a:solidFill>
                <a:effectLst>
                  <a:outerShdw blurRad="38100" dist="38100" dir="2700000" algn="tl">
                    <a:srgbClr val="FFFFFF"/>
                  </a:outerShdw>
                </a:effectLst>
              </a:rPr>
              <a:t>80-85%</a:t>
            </a:r>
          </a:p>
        </p:txBody>
      </p:sp>
      <p:sp>
        <p:nvSpPr>
          <p:cNvPr id="68619" name="Text Box 11"/>
          <p:cNvSpPr txBox="1">
            <a:spLocks noChangeArrowheads="1"/>
          </p:cNvSpPr>
          <p:nvPr/>
        </p:nvSpPr>
        <p:spPr bwMode="auto">
          <a:xfrm>
            <a:off x="6172200" y="4572000"/>
            <a:ext cx="24384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5000"/>
              </a:lnSpc>
              <a:spcBef>
                <a:spcPct val="50000"/>
              </a:spcBef>
            </a:pPr>
            <a:r>
              <a:rPr lang="en-US" altLang="en-US" sz="2800">
                <a:solidFill>
                  <a:schemeClr val="tx1"/>
                </a:solidFill>
                <a:effectLst>
                  <a:outerShdw blurRad="38100" dist="38100" dir="2700000" algn="tl">
                    <a:srgbClr val="FFFFFF"/>
                  </a:outerShdw>
                </a:effectLst>
              </a:rPr>
              <a:t>Only 0.5-3.5% of total light energy used in photosynthesis</a:t>
            </a:r>
          </a:p>
        </p:txBody>
      </p:sp>
      <p:sp>
        <p:nvSpPr>
          <p:cNvPr id="68622" name="Text Box 14"/>
          <p:cNvSpPr txBox="1">
            <a:spLocks noChangeArrowheads="1"/>
          </p:cNvSpPr>
          <p:nvPr/>
        </p:nvSpPr>
        <p:spPr bwMode="auto">
          <a:xfrm>
            <a:off x="6019800" y="3200400"/>
            <a:ext cx="23622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pPr>
            <a:r>
              <a:rPr lang="en-US" altLang="en-US" sz="2800">
                <a:solidFill>
                  <a:schemeClr val="tx1"/>
                </a:solidFill>
                <a:effectLst>
                  <a:outerShdw blurRad="38100" dist="38100" dir="2700000" algn="tl">
                    <a:srgbClr val="FFFFFF"/>
                  </a:outerShdw>
                </a:effectLst>
              </a:rPr>
              <a:t>Most of absorbed energy lost in heat and in evaporation of water</a:t>
            </a: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026" descr="C:\gary\phys1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019925" cy="4830763"/>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74755" name="Text Box 1027"/>
          <p:cNvSpPr txBox="1">
            <a:spLocks noChangeArrowheads="1"/>
          </p:cNvSpPr>
          <p:nvPr/>
        </p:nvSpPr>
        <p:spPr bwMode="auto">
          <a:xfrm>
            <a:off x="1066800" y="304800"/>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aseline="0">
                <a:effectLst>
                  <a:outerShdw blurRad="38100" dist="38100" dir="2700000" algn="tl">
                    <a:srgbClr val="000000"/>
                  </a:outerShdw>
                </a:effectLst>
              </a:rPr>
              <a:t>The Electromagnetic Spectrum</a:t>
            </a:r>
          </a:p>
        </p:txBody>
      </p:sp>
      <p:sp>
        <p:nvSpPr>
          <p:cNvPr id="74756" name="Line 1028"/>
          <p:cNvSpPr>
            <a:spLocks noChangeShapeType="1"/>
          </p:cNvSpPr>
          <p:nvPr/>
        </p:nvSpPr>
        <p:spPr bwMode="auto">
          <a:xfrm>
            <a:off x="1143000" y="1066800"/>
            <a:ext cx="6781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gary\phys1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
            <a:ext cx="7083425" cy="337185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75779" name="Text Box 3"/>
          <p:cNvSpPr txBox="1">
            <a:spLocks noChangeArrowheads="1"/>
          </p:cNvSpPr>
          <p:nvPr/>
        </p:nvSpPr>
        <p:spPr bwMode="auto">
          <a:xfrm>
            <a:off x="-762000" y="4191000"/>
            <a:ext cx="10363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3200" baseline="0">
                <a:effectLst>
                  <a:outerShdw blurRad="38100" dist="38100" dir="2700000" algn="tl">
                    <a:srgbClr val="000000"/>
                  </a:outerShdw>
                </a:effectLst>
              </a:rPr>
              <a:t>Plants absorb light in two regions </a:t>
            </a:r>
          </a:p>
          <a:p>
            <a:pPr algn="ctr">
              <a:lnSpc>
                <a:spcPct val="50000"/>
              </a:lnSpc>
              <a:spcBef>
                <a:spcPct val="50000"/>
              </a:spcBef>
            </a:pPr>
            <a:r>
              <a:rPr lang="en-US" altLang="en-US" sz="3200" baseline="0">
                <a:effectLst>
                  <a:outerShdw blurRad="38100" dist="38100" dir="2700000" algn="tl">
                    <a:srgbClr val="000000"/>
                  </a:outerShdw>
                </a:effectLst>
              </a:rPr>
              <a:t>of the visible spectrum:</a:t>
            </a:r>
          </a:p>
          <a:p>
            <a:pPr algn="ctr">
              <a:lnSpc>
                <a:spcPct val="50000"/>
              </a:lnSpc>
              <a:spcBef>
                <a:spcPct val="50000"/>
              </a:spcBef>
            </a:pPr>
            <a:r>
              <a:rPr lang="en-US" altLang="en-US" sz="3200" baseline="0">
                <a:solidFill>
                  <a:srgbClr val="FF3300"/>
                </a:solidFill>
                <a:effectLst>
                  <a:outerShdw blurRad="38100" dist="38100" dir="2700000" algn="tl">
                    <a:srgbClr val="000000"/>
                  </a:outerShdw>
                </a:effectLst>
              </a:rPr>
              <a:t>RED</a:t>
            </a:r>
            <a:r>
              <a:rPr lang="en-US" altLang="en-US" sz="3200" baseline="0">
                <a:effectLst>
                  <a:outerShdw blurRad="38100" dist="38100" dir="2700000" algn="tl">
                    <a:srgbClr val="000000"/>
                  </a:outerShdw>
                </a:effectLst>
              </a:rPr>
              <a:t> and </a:t>
            </a:r>
            <a:r>
              <a:rPr lang="en-US" altLang="en-US" sz="3200" baseline="0">
                <a:solidFill>
                  <a:srgbClr val="0099FF"/>
                </a:solidFill>
                <a:effectLst>
                  <a:outerShdw blurRad="38100" dist="38100" dir="2700000" algn="tl">
                    <a:srgbClr val="000000"/>
                  </a:outerShdw>
                </a:effectLst>
              </a:rPr>
              <a:t>BLUE</a:t>
            </a:r>
          </a:p>
        </p:txBody>
      </p:sp>
      <p:sp>
        <p:nvSpPr>
          <p:cNvPr id="75780" name="Text Box 4"/>
          <p:cNvSpPr txBox="1">
            <a:spLocks noChangeArrowheads="1"/>
          </p:cNvSpPr>
          <p:nvPr/>
        </p:nvSpPr>
        <p:spPr bwMode="auto">
          <a:xfrm>
            <a:off x="533400" y="5715000"/>
            <a:ext cx="78486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5000"/>
              </a:lnSpc>
              <a:spcBef>
                <a:spcPct val="50000"/>
              </a:spcBef>
            </a:pPr>
            <a:r>
              <a:rPr lang="en-US" altLang="en-US" sz="3200" baseline="0">
                <a:solidFill>
                  <a:schemeClr val="bg1"/>
                </a:solidFill>
                <a:effectLst>
                  <a:outerShdw blurRad="38100" dist="38100" dir="2700000" algn="tl">
                    <a:srgbClr val="000000"/>
                  </a:outerShdw>
                </a:effectLst>
              </a:rPr>
              <a:t>This is the basis for Gro- Lights or </a:t>
            </a:r>
          </a:p>
          <a:p>
            <a:pPr algn="ctr">
              <a:lnSpc>
                <a:spcPct val="55000"/>
              </a:lnSpc>
              <a:spcBef>
                <a:spcPct val="50000"/>
              </a:spcBef>
            </a:pPr>
            <a:r>
              <a:rPr lang="en-US" altLang="en-US" sz="3200" baseline="0">
                <a:solidFill>
                  <a:schemeClr val="bg1"/>
                </a:solidFill>
                <a:effectLst>
                  <a:outerShdw blurRad="38100" dist="38100" dir="2700000" algn="tl">
                    <a:srgbClr val="000000"/>
                  </a:outerShdw>
                </a:effectLst>
              </a:rPr>
              <a:t>Full-Spectrum Lights for Plants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dissolve">
                                      <p:cBhvr>
                                        <p:cTn id="12"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P spid="7578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609600"/>
            <a:ext cx="7924800" cy="1371600"/>
          </a:xfrm>
        </p:spPr>
        <p:txBody>
          <a:bodyPr/>
          <a:lstStyle/>
          <a:p>
            <a:pPr>
              <a:lnSpc>
                <a:spcPct val="110000"/>
              </a:lnSpc>
            </a:pPr>
            <a:r>
              <a:rPr lang="en-US" altLang="en-US" sz="5400" b="1">
                <a:solidFill>
                  <a:srgbClr val="FFFF00"/>
                </a:solidFill>
                <a:effectLst>
                  <a:outerShdw blurRad="38100" dist="38100" dir="2700000" algn="tl">
                    <a:srgbClr val="000000"/>
                  </a:outerShdw>
                </a:effectLst>
              </a:rPr>
              <a:t>Measuring Light</a:t>
            </a:r>
            <a:r>
              <a:rPr lang="en-US" altLang="en-US" b="1">
                <a:solidFill>
                  <a:srgbClr val="FFFF00"/>
                </a:solidFill>
                <a:effectLst>
                  <a:outerShdw blurRad="38100" dist="38100" dir="2700000" algn="tl">
                    <a:srgbClr val="000000"/>
                  </a:outerShdw>
                </a:effectLst>
              </a:rPr>
              <a:t/>
            </a:r>
            <a:br>
              <a:rPr lang="en-US" altLang="en-US" b="1">
                <a:solidFill>
                  <a:srgbClr val="FFFF00"/>
                </a:solidFill>
                <a:effectLst>
                  <a:outerShdw blurRad="38100" dist="38100" dir="2700000" algn="tl">
                    <a:srgbClr val="000000"/>
                  </a:outerShdw>
                </a:effectLst>
              </a:rPr>
            </a:br>
            <a:r>
              <a:rPr lang="en-US" altLang="en-US" sz="4800" b="1">
                <a:solidFill>
                  <a:srgbClr val="FFFF00"/>
                </a:solidFill>
                <a:effectLst>
                  <a:outerShdw blurRad="38100" dist="38100" dir="2700000" algn="tl">
                    <a:srgbClr val="000000"/>
                  </a:outerShdw>
                </a:effectLst>
              </a:rPr>
              <a:t>Foot Candles (fc)</a:t>
            </a:r>
          </a:p>
        </p:txBody>
      </p:sp>
      <p:sp>
        <p:nvSpPr>
          <p:cNvPr id="19459" name="Rectangle 3"/>
          <p:cNvSpPr>
            <a:spLocks noGrp="1" noChangeArrowheads="1"/>
          </p:cNvSpPr>
          <p:nvPr>
            <p:ph type="body" idx="1"/>
          </p:nvPr>
        </p:nvSpPr>
        <p:spPr>
          <a:xfrm>
            <a:off x="685800" y="2438400"/>
            <a:ext cx="7772400" cy="2286000"/>
          </a:xfrm>
        </p:spPr>
        <p:txBody>
          <a:bodyPr/>
          <a:lstStyle/>
          <a:p>
            <a:pPr algn="ctr">
              <a:lnSpc>
                <a:spcPct val="90000"/>
              </a:lnSpc>
              <a:buFontTx/>
              <a:buNone/>
            </a:pPr>
            <a:r>
              <a:rPr lang="en-US" altLang="en-US" sz="4400" b="1">
                <a:solidFill>
                  <a:schemeClr val="bg1"/>
                </a:solidFill>
                <a:effectLst>
                  <a:outerShdw blurRad="38100" dist="38100" dir="2700000" algn="tl">
                    <a:srgbClr val="000000"/>
                  </a:outerShdw>
                </a:effectLst>
              </a:rPr>
              <a:t>A foot candle is the amount of light (illuminance) from a standard candle received on a 1 square foot surface that is 1 foot from a candle.</a:t>
            </a:r>
          </a:p>
          <a:p>
            <a:pPr algn="ctr">
              <a:lnSpc>
                <a:spcPct val="90000"/>
              </a:lnSpc>
              <a:buFontTx/>
              <a:buNone/>
            </a:pPr>
            <a:endParaRPr lang="en-US" altLang="en-US" sz="4400" b="1">
              <a:solidFill>
                <a:schemeClr val="bg1"/>
              </a:solidFill>
              <a:effectLst>
                <a:outerShdw blurRad="38100" dist="38100" dir="2700000" algn="tl">
                  <a:srgbClr val="000000"/>
                </a:outerShdw>
              </a:effectLst>
            </a:endParaRPr>
          </a:p>
        </p:txBody>
      </p:sp>
      <p:sp>
        <p:nvSpPr>
          <p:cNvPr id="19460" name="Line 4"/>
          <p:cNvSpPr>
            <a:spLocks noChangeShapeType="1"/>
          </p:cNvSpPr>
          <p:nvPr/>
        </p:nvSpPr>
        <p:spPr bwMode="auto">
          <a:xfrm flipV="1">
            <a:off x="1981200" y="1371600"/>
            <a:ext cx="5105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Text Box 1026"/>
          <p:cNvSpPr txBox="1">
            <a:spLocks noChangeArrowheads="1"/>
          </p:cNvSpPr>
          <p:nvPr/>
        </p:nvSpPr>
        <p:spPr bwMode="auto">
          <a:xfrm>
            <a:off x="0" y="381000"/>
            <a:ext cx="91440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5000"/>
              </a:lnSpc>
              <a:spcBef>
                <a:spcPct val="50000"/>
              </a:spcBef>
            </a:pPr>
            <a:r>
              <a:rPr lang="en-US" altLang="en-US" sz="5400" baseline="0">
                <a:effectLst>
                  <a:outerShdw blurRad="38100" dist="38100" dir="2700000" algn="tl">
                    <a:srgbClr val="000000"/>
                  </a:outerShdw>
                </a:effectLst>
              </a:rPr>
              <a:t>Average Light Intensities </a:t>
            </a:r>
          </a:p>
          <a:p>
            <a:pPr algn="ctr">
              <a:lnSpc>
                <a:spcPct val="55000"/>
              </a:lnSpc>
              <a:spcBef>
                <a:spcPct val="50000"/>
              </a:spcBef>
            </a:pPr>
            <a:r>
              <a:rPr lang="en-US" altLang="en-US" sz="5400" baseline="0">
                <a:effectLst>
                  <a:outerShdw blurRad="38100" dist="38100" dir="2700000" algn="tl">
                    <a:srgbClr val="000000"/>
                  </a:outerShdw>
                </a:effectLst>
              </a:rPr>
              <a:t>for Various Locations</a:t>
            </a:r>
          </a:p>
        </p:txBody>
      </p:sp>
      <p:sp>
        <p:nvSpPr>
          <p:cNvPr id="106499" name="Line 1027"/>
          <p:cNvSpPr>
            <a:spLocks noChangeShapeType="1"/>
          </p:cNvSpPr>
          <p:nvPr/>
        </p:nvSpPr>
        <p:spPr bwMode="auto">
          <a:xfrm>
            <a:off x="914400" y="1828800"/>
            <a:ext cx="7391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6500" name="Rectangle 1028"/>
          <p:cNvSpPr>
            <a:spLocks noGrp="1" noChangeArrowheads="1"/>
          </p:cNvSpPr>
          <p:nvPr>
            <p:ph type="title"/>
          </p:nvPr>
        </p:nvSpPr>
        <p:spPr>
          <a:xfrm>
            <a:off x="533400" y="5486400"/>
            <a:ext cx="7772400" cy="1143000"/>
          </a:xfrm>
        </p:spPr>
        <p:txBody>
          <a:bodyPr/>
          <a:lstStyle/>
          <a:p>
            <a:r>
              <a:rPr lang="en-US" altLang="en-US">
                <a:solidFill>
                  <a:srgbClr val="FFFF00"/>
                </a:solidFill>
                <a:effectLst>
                  <a:outerShdw blurRad="38100" dist="38100" dir="2700000" algn="tl">
                    <a:srgbClr val="000000"/>
                  </a:outerShdw>
                </a:effectLst>
              </a:rPr>
              <a:t>Plants: 50 to 1,000 ft. candles</a:t>
            </a:r>
          </a:p>
        </p:txBody>
      </p:sp>
      <p:sp>
        <p:nvSpPr>
          <p:cNvPr id="106501" name="Rectangle 1029"/>
          <p:cNvSpPr>
            <a:spLocks noGrp="1" noChangeArrowheads="1"/>
          </p:cNvSpPr>
          <p:nvPr>
            <p:ph type="body" idx="1"/>
          </p:nvPr>
        </p:nvSpPr>
        <p:spPr>
          <a:xfrm>
            <a:off x="838200" y="1905000"/>
            <a:ext cx="7772400" cy="4114800"/>
          </a:xfrm>
        </p:spPr>
        <p:txBody>
          <a:bodyPr/>
          <a:lstStyle/>
          <a:p>
            <a:pPr>
              <a:buClr>
                <a:srgbClr val="FFFF00"/>
              </a:buClr>
              <a:buFont typeface="Wingdings" charset="2"/>
              <a:buChar char="q"/>
            </a:pPr>
            <a:r>
              <a:rPr lang="en-US" altLang="en-US">
                <a:solidFill>
                  <a:schemeClr val="bg1"/>
                </a:solidFill>
                <a:effectLst>
                  <a:outerShdw blurRad="38100" dist="38100" dir="2700000" algn="tl">
                    <a:srgbClr val="000000"/>
                  </a:outerShdw>
                </a:effectLst>
              </a:rPr>
              <a:t> </a:t>
            </a:r>
            <a:r>
              <a:rPr lang="en-US" altLang="en-US" b="1">
                <a:solidFill>
                  <a:schemeClr val="bg1"/>
                </a:solidFill>
                <a:effectLst>
                  <a:outerShdw blurRad="38100" dist="38100" dir="2700000" algn="tl">
                    <a:srgbClr val="000000"/>
                  </a:outerShdw>
                </a:effectLst>
              </a:rPr>
              <a:t>Sunny day -			10,000 fc</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Cloudy day -			500-2,000 fc</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Conference room - 	20-30 fc</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Reading in home - 	20-30 fc</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Stores - 			30-100 fc</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Church chapels -		5-10 fc</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dissolve">
                                      <p:cBhvr>
                                        <p:cTn id="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r>
              <a:rPr lang="en-US" altLang="en-US" sz="6000" b="1">
                <a:solidFill>
                  <a:srgbClr val="FFFF00"/>
                </a:solidFill>
                <a:effectLst>
                  <a:outerShdw blurRad="38100" dist="38100" dir="2700000" algn="tl">
                    <a:srgbClr val="000000"/>
                  </a:outerShdw>
                </a:effectLst>
              </a:rPr>
              <a:t>Seed</a:t>
            </a:r>
            <a:r>
              <a:rPr lang="en-US" altLang="en-US" sz="5400" b="1">
                <a:solidFill>
                  <a:srgbClr val="FFFF00"/>
                </a:solidFill>
                <a:effectLst>
                  <a:outerShdw blurRad="38100" dist="38100" dir="2700000" algn="tl">
                    <a:srgbClr val="000000"/>
                  </a:outerShdw>
                </a:effectLst>
              </a:rPr>
              <a:t> </a:t>
            </a:r>
            <a:r>
              <a:rPr lang="en-US" altLang="en-US" sz="6000" b="1">
                <a:solidFill>
                  <a:srgbClr val="FFFF00"/>
                </a:solidFill>
                <a:effectLst>
                  <a:outerShdw blurRad="38100" dist="38100" dir="2700000" algn="tl">
                    <a:srgbClr val="000000"/>
                  </a:outerShdw>
                </a:effectLst>
              </a:rPr>
              <a:t>Germination</a:t>
            </a:r>
          </a:p>
        </p:txBody>
      </p:sp>
      <p:sp>
        <p:nvSpPr>
          <p:cNvPr id="79875" name="Rectangle 1027"/>
          <p:cNvSpPr>
            <a:spLocks noGrp="1" noChangeArrowheads="1"/>
          </p:cNvSpPr>
          <p:nvPr>
            <p:ph type="body" idx="1"/>
          </p:nvPr>
        </p:nvSpPr>
        <p:spPr>
          <a:xfrm>
            <a:off x="762000" y="2133600"/>
            <a:ext cx="7772400" cy="3962400"/>
          </a:xfrm>
        </p:spPr>
        <p:txBody>
          <a:bodyPr/>
          <a:lstStyle/>
          <a:p>
            <a:pPr algn="ctr">
              <a:buFontTx/>
              <a:buNone/>
            </a:pPr>
            <a:r>
              <a:rPr lang="en-US" altLang="en-US" sz="4800" b="1">
                <a:solidFill>
                  <a:schemeClr val="bg1"/>
                </a:solidFill>
                <a:effectLst>
                  <a:outerShdw blurRad="38100" dist="38100" dir="2700000" algn="tl">
                    <a:srgbClr val="000000"/>
                  </a:outerShdw>
                </a:effectLst>
              </a:rPr>
              <a:t>Two 40 watt bulbs placed </a:t>
            </a:r>
          </a:p>
          <a:p>
            <a:pPr algn="ctr">
              <a:buFontTx/>
              <a:buNone/>
            </a:pPr>
            <a:r>
              <a:rPr lang="en-US" altLang="en-US" sz="4800" b="1">
                <a:solidFill>
                  <a:schemeClr val="bg1"/>
                </a:solidFill>
                <a:effectLst>
                  <a:outerShdw blurRad="38100" dist="38100" dir="2700000" algn="tl">
                    <a:srgbClr val="000000"/>
                  </a:outerShdw>
                </a:effectLst>
              </a:rPr>
              <a:t>6 inches from the seedlings provides 1,000 ft. candles</a:t>
            </a:r>
          </a:p>
        </p:txBody>
      </p:sp>
      <p:sp>
        <p:nvSpPr>
          <p:cNvPr id="79876" name="Line 1028"/>
          <p:cNvSpPr>
            <a:spLocks noChangeShapeType="1"/>
          </p:cNvSpPr>
          <p:nvPr/>
        </p:nvSpPr>
        <p:spPr bwMode="auto">
          <a:xfrm>
            <a:off x="1600200" y="1676400"/>
            <a:ext cx="6019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533400"/>
            <a:ext cx="9144000" cy="1143000"/>
          </a:xfrm>
        </p:spPr>
        <p:txBody>
          <a:bodyPr/>
          <a:lstStyle/>
          <a:p>
            <a:pPr>
              <a:lnSpc>
                <a:spcPct val="75000"/>
              </a:lnSpc>
            </a:pPr>
            <a:r>
              <a:rPr lang="en-US" altLang="en-US" sz="4800" b="1">
                <a:solidFill>
                  <a:srgbClr val="FFFF00"/>
                </a:solidFill>
                <a:effectLst>
                  <a:outerShdw blurRad="38100" dist="38100" dir="2700000" algn="tl">
                    <a:srgbClr val="000000"/>
                  </a:outerShdw>
                </a:effectLst>
              </a:rPr>
              <a:t>Placement of Medium-light Plants Under Various Lamps for Maximum Growth</a:t>
            </a:r>
          </a:p>
        </p:txBody>
      </p:sp>
      <p:graphicFrame>
        <p:nvGraphicFramePr>
          <p:cNvPr id="61506" name="Group 66"/>
          <p:cNvGraphicFramePr>
            <a:graphicFrameLocks noGrp="1"/>
          </p:cNvGraphicFramePr>
          <p:nvPr>
            <p:ph type="tbl" idx="1"/>
          </p:nvPr>
        </p:nvGraphicFramePr>
        <p:xfrm>
          <a:off x="228600" y="2286000"/>
          <a:ext cx="8763000" cy="3863975"/>
        </p:xfrm>
        <a:graphic>
          <a:graphicData uri="http://schemas.openxmlformats.org/drawingml/2006/table">
            <a:tbl>
              <a:tblPr/>
              <a:tblGrid>
                <a:gridCol w="3200400"/>
                <a:gridCol w="3505200"/>
                <a:gridCol w="2057400"/>
              </a:tblGrid>
              <a:tr h="56673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Type of lamp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Distance: </a:t>
                      </a:r>
                      <a:r>
                        <a:rPr kumimoji="0" lang="en-US" altLang="en-US" sz="2400" b="1" i="0" u="none" strike="noStrike" cap="none" normalizeH="0" baseline="0">
                          <a:ln>
                            <a:noFill/>
                          </a:ln>
                          <a:solidFill>
                            <a:srgbClr val="FFFF00"/>
                          </a:solidFill>
                          <a:effectLst>
                            <a:outerShdw blurRad="38100" dist="38100" dir="2700000" algn="tl">
                              <a:srgbClr val="000000"/>
                            </a:outerShdw>
                          </a:effectLst>
                          <a:latin typeface="Times New Roman" charset="0"/>
                        </a:rPr>
                        <a:t>plant to lamp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Footcandles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Cool 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11.75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Warm 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11.75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Gro-Lux </a:t>
                      </a: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Plant Light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7.88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Mercury (400w)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4 ft. 11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4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Incandescent, standard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11.75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4" name="Line 44"/>
          <p:cNvSpPr>
            <a:spLocks noChangeShapeType="1"/>
          </p:cNvSpPr>
          <p:nvPr/>
        </p:nvSpPr>
        <p:spPr bwMode="auto">
          <a:xfrm>
            <a:off x="2057400" y="1981200"/>
            <a:ext cx="5029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07" name="Text Box 67"/>
          <p:cNvSpPr txBox="1">
            <a:spLocks noChangeArrowheads="1"/>
          </p:cNvSpPr>
          <p:nvPr/>
        </p:nvSpPr>
        <p:spPr bwMode="auto">
          <a:xfrm>
            <a:off x="304800" y="6445250"/>
            <a:ext cx="4343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Source: H. M Cathey</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0066FF">
                <a:gamma/>
                <a:tint val="50980"/>
                <a:invGamma/>
              </a:srgbClr>
            </a:gs>
            <a:gs pos="100000">
              <a:srgbClr val="0066FF"/>
            </a:gs>
          </a:gsLst>
          <a:lin ang="5400000" scaled="1"/>
        </a:gradFill>
        <a:effectLst/>
      </p:bgPr>
    </p:bg>
    <p:spTree>
      <p:nvGrpSpPr>
        <p:cNvPr id="1" name=""/>
        <p:cNvGrpSpPr/>
        <p:nvPr/>
      </p:nvGrpSpPr>
      <p:grpSpPr>
        <a:xfrm>
          <a:off x="0" y="0"/>
          <a:ext cx="0" cy="0"/>
          <a:chOff x="0" y="0"/>
          <a:chExt cx="0" cy="0"/>
        </a:xfrm>
      </p:grpSpPr>
      <p:pic>
        <p:nvPicPr>
          <p:cNvPr id="243714"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667375" cy="555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533400"/>
            <a:ext cx="9144000" cy="1143000"/>
          </a:xfrm>
        </p:spPr>
        <p:txBody>
          <a:bodyPr/>
          <a:lstStyle/>
          <a:p>
            <a:pPr>
              <a:lnSpc>
                <a:spcPct val="85000"/>
              </a:lnSpc>
            </a:pPr>
            <a:r>
              <a:rPr lang="en-US" altLang="en-US" b="1">
                <a:solidFill>
                  <a:srgbClr val="FFFF00"/>
                </a:solidFill>
                <a:effectLst>
                  <a:outerShdw blurRad="38100" dist="38100" dir="2700000" algn="tl">
                    <a:srgbClr val="000000"/>
                  </a:outerShdw>
                </a:effectLst>
              </a:rPr>
              <a:t>Recommended Light Intensities for Maintenance and Growth of Selected Foliage Plants (foot candles)</a:t>
            </a:r>
          </a:p>
        </p:txBody>
      </p:sp>
      <p:graphicFrame>
        <p:nvGraphicFramePr>
          <p:cNvPr id="30783" name="Group 63"/>
          <p:cNvGraphicFramePr>
            <a:graphicFrameLocks noGrp="1"/>
          </p:cNvGraphicFramePr>
          <p:nvPr>
            <p:ph type="tbl" idx="1"/>
          </p:nvPr>
        </p:nvGraphicFramePr>
        <p:xfrm>
          <a:off x="228600" y="2438400"/>
          <a:ext cx="8686800" cy="4114800"/>
        </p:xfrm>
        <a:graphic>
          <a:graphicData uri="http://schemas.openxmlformats.org/drawingml/2006/table">
            <a:tbl>
              <a:tblPr/>
              <a:tblGrid>
                <a:gridCol w="2895600"/>
                <a:gridCol w="2895600"/>
                <a:gridCol w="2895600"/>
              </a:tblGrid>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Maintenance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Optimum Growth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Asparagus fern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100-500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200-400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Shefflera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150-200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200-400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Parlor Palm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50-75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75-100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Ty Plant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75-100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100-150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Dracaena marginata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100-150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200</a:t>
                      </a:r>
                      <a:r>
                        <a:rPr kumimoji="0" lang="en-US" altLang="en-US" sz="2400" b="1" i="0" u="none" strike="noStrike" cap="none" normalizeH="0" baseline="30000">
                          <a:ln>
                            <a:noFill/>
                          </a:ln>
                          <a:solidFill>
                            <a:schemeClr val="bg1"/>
                          </a:solidFill>
                          <a:effectLst>
                            <a:outerShdw blurRad="38100" dist="38100" dir="2700000" algn="tl">
                              <a:srgbClr val="000000"/>
                            </a:outerShdw>
                          </a:effectLst>
                          <a:latin typeface="Times New Roman"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Weeping Fig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100-150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150-400</a:t>
                      </a:r>
                      <a:r>
                        <a:rPr kumimoji="0" lang="en-US" altLang="en-US" sz="2400" b="1" i="0" u="none" strike="noStrike" cap="none" normalizeH="0" baseline="30000">
                          <a:ln>
                            <a:noFill/>
                          </a:ln>
                          <a:solidFill>
                            <a:schemeClr val="bg1"/>
                          </a:solidFill>
                          <a:effectLst>
                            <a:outerShdw blurRad="38100" dist="38100" dir="2700000" algn="tl">
                              <a:srgbClr val="000000"/>
                            </a:outerShdw>
                          </a:effectLst>
                          <a:latin typeface="Times New Roman"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Boston Fern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50-100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outerShdw blurRad="38100" dist="38100" dir="2700000" algn="tl">
                              <a:srgbClr val="000000"/>
                            </a:outerShdw>
                          </a:effectLst>
                          <a:latin typeface="Times New Roman" charset="0"/>
                        </a:rPr>
                        <a:t>150-200</a:t>
                      </a:r>
                      <a:r>
                        <a:rPr kumimoji="0" lang="en-US" altLang="en-US" sz="2400" b="1" i="0" u="none" strike="noStrike" cap="none" normalizeH="0" baseline="30000">
                          <a:ln>
                            <a:noFill/>
                          </a:ln>
                          <a:solidFill>
                            <a:schemeClr val="bg1"/>
                          </a:solidFill>
                          <a:effectLst>
                            <a:outerShdw blurRad="38100" dist="38100" dir="2700000" algn="tl">
                              <a:srgbClr val="000000"/>
                            </a:outerShdw>
                          </a:effectLst>
                          <a:latin typeface="Times New Roman"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71" name="Line 51"/>
          <p:cNvSpPr>
            <a:spLocks noChangeShapeType="1"/>
          </p:cNvSpPr>
          <p:nvPr/>
        </p:nvSpPr>
        <p:spPr bwMode="auto">
          <a:xfrm>
            <a:off x="1066800" y="2057400"/>
            <a:ext cx="68580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381000"/>
            <a:ext cx="8686800" cy="1143000"/>
          </a:xfrm>
        </p:spPr>
        <p:txBody>
          <a:bodyPr/>
          <a:lstStyle/>
          <a:p>
            <a:r>
              <a:rPr lang="en-US" altLang="en-US" sz="4000" b="1">
                <a:solidFill>
                  <a:srgbClr val="FFFF00"/>
                </a:solidFill>
                <a:effectLst>
                  <a:outerShdw blurRad="38100" dist="38100" dir="2700000" algn="tl">
                    <a:srgbClr val="000000"/>
                  </a:outerShdw>
                </a:effectLst>
              </a:rPr>
              <a:t>Low Light Foliage Plants (50 to 100 fc)</a:t>
            </a:r>
          </a:p>
        </p:txBody>
      </p:sp>
      <p:sp>
        <p:nvSpPr>
          <p:cNvPr id="109590" name="Rectangle 22"/>
          <p:cNvSpPr>
            <a:spLocks noGrp="1" noChangeArrowheads="1"/>
          </p:cNvSpPr>
          <p:nvPr>
            <p:ph type="body" sz="half" idx="1"/>
          </p:nvPr>
        </p:nvSpPr>
        <p:spPr>
          <a:xfrm>
            <a:off x="381000" y="1981200"/>
            <a:ext cx="4114800" cy="4114800"/>
          </a:xfrm>
        </p:spPr>
        <p:txBody>
          <a:bodyPr/>
          <a:lstStyle/>
          <a:p>
            <a:pPr>
              <a:buClr>
                <a:srgbClr val="FFFF00"/>
              </a:buClr>
              <a:buFont typeface="Wingdings" charset="2"/>
              <a:buChar char="q"/>
            </a:pPr>
            <a:r>
              <a:rPr lang="en-US" altLang="en-US">
                <a:solidFill>
                  <a:schemeClr val="bg1"/>
                </a:solidFill>
                <a:effectLst>
                  <a:outerShdw blurRad="38100" dist="38100" dir="2700000" algn="tl">
                    <a:srgbClr val="000000"/>
                  </a:outerShdw>
                </a:effectLst>
              </a:rPr>
              <a:t> </a:t>
            </a:r>
            <a:r>
              <a:rPr lang="en-US" altLang="en-US" b="1">
                <a:solidFill>
                  <a:schemeClr val="bg1"/>
                </a:solidFill>
                <a:effectLst>
                  <a:outerShdw blurRad="38100" dist="38100" dir="2700000" algn="tl">
                    <a:srgbClr val="000000"/>
                  </a:outerShdw>
                </a:effectLst>
              </a:rPr>
              <a:t>Chinese evergreen</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Cast iron plant</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Parlor palm</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Jade plant</a:t>
            </a:r>
          </a:p>
        </p:txBody>
      </p:sp>
      <p:sp>
        <p:nvSpPr>
          <p:cNvPr id="109591" name="Rectangle 23"/>
          <p:cNvSpPr>
            <a:spLocks noGrp="1" noChangeArrowheads="1"/>
          </p:cNvSpPr>
          <p:nvPr>
            <p:ph type="body" sz="half" idx="2"/>
          </p:nvPr>
        </p:nvSpPr>
        <p:spPr>
          <a:xfrm>
            <a:off x="4648200" y="1981200"/>
            <a:ext cx="4495800" cy="4114800"/>
          </a:xfrm>
        </p:spPr>
        <p:txBody>
          <a:bodyPr/>
          <a:lstStyle/>
          <a:p>
            <a:pPr>
              <a:buClr>
                <a:srgbClr val="FFFF00"/>
              </a:buClr>
              <a:buFont typeface="Wingdings" charset="2"/>
              <a:buChar char="q"/>
            </a:pPr>
            <a:r>
              <a:rPr lang="en-US" altLang="en-US">
                <a:solidFill>
                  <a:schemeClr val="bg1"/>
                </a:solidFill>
                <a:effectLst>
                  <a:outerShdw blurRad="38100" dist="38100" dir="2700000" algn="tl">
                    <a:srgbClr val="000000"/>
                  </a:outerShdw>
                </a:effectLst>
              </a:rPr>
              <a:t> </a:t>
            </a:r>
            <a:r>
              <a:rPr lang="en-US" altLang="en-US" b="1">
                <a:solidFill>
                  <a:schemeClr val="bg1"/>
                </a:solidFill>
                <a:effectLst>
                  <a:outerShdw blurRad="38100" dist="38100" dir="2700000" algn="tl">
                    <a:srgbClr val="000000"/>
                  </a:outerShdw>
                </a:effectLst>
              </a:rPr>
              <a:t>English ivy</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Birdnest sansevieria</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Snake plant</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Bamboo palm</a:t>
            </a:r>
          </a:p>
        </p:txBody>
      </p:sp>
      <p:sp>
        <p:nvSpPr>
          <p:cNvPr id="109592" name="Line 24"/>
          <p:cNvSpPr>
            <a:spLocks noChangeShapeType="1"/>
          </p:cNvSpPr>
          <p:nvPr/>
        </p:nvSpPr>
        <p:spPr bwMode="auto">
          <a:xfrm>
            <a:off x="381000" y="1371600"/>
            <a:ext cx="8229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0" y="7620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4000" baseline="0">
                <a:effectLst>
                  <a:outerShdw blurRad="38100" dist="38100" dir="2700000" algn="tl">
                    <a:srgbClr val="000000"/>
                  </a:outerShdw>
                </a:effectLst>
              </a:rPr>
              <a:t>Medium Light Foliage Plants </a:t>
            </a:r>
          </a:p>
          <a:p>
            <a:pPr algn="ctr">
              <a:lnSpc>
                <a:spcPct val="50000"/>
              </a:lnSpc>
              <a:spcBef>
                <a:spcPct val="50000"/>
              </a:spcBef>
            </a:pPr>
            <a:r>
              <a:rPr lang="en-US" altLang="en-US" sz="4000" baseline="0">
                <a:effectLst>
                  <a:outerShdw blurRad="38100" dist="38100" dir="2700000" algn="tl">
                    <a:srgbClr val="000000"/>
                  </a:outerShdw>
                </a:effectLst>
              </a:rPr>
              <a:t>(100 to 200 fc)</a:t>
            </a:r>
          </a:p>
        </p:txBody>
      </p:sp>
      <p:sp>
        <p:nvSpPr>
          <p:cNvPr id="113667" name="Line 3"/>
          <p:cNvSpPr>
            <a:spLocks noChangeShapeType="1"/>
          </p:cNvSpPr>
          <p:nvPr/>
        </p:nvSpPr>
        <p:spPr bwMode="auto">
          <a:xfrm>
            <a:off x="1219200" y="1828800"/>
            <a:ext cx="5943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3668" name="Rectangle 4"/>
          <p:cNvSpPr>
            <a:spLocks noGrp="1" noChangeArrowheads="1"/>
          </p:cNvSpPr>
          <p:nvPr>
            <p:ph type="title"/>
          </p:nvPr>
        </p:nvSpPr>
        <p:spPr>
          <a:xfrm>
            <a:off x="762000" y="6858000"/>
            <a:ext cx="7772400" cy="1143000"/>
          </a:xfrm>
        </p:spPr>
        <p:txBody>
          <a:bodyPr/>
          <a:lstStyle/>
          <a:p>
            <a:endParaRPr lang="en-US" altLang="en-US"/>
          </a:p>
        </p:txBody>
      </p:sp>
      <p:sp>
        <p:nvSpPr>
          <p:cNvPr id="113669" name="Rectangle 5"/>
          <p:cNvSpPr>
            <a:spLocks noGrp="1" noChangeArrowheads="1"/>
          </p:cNvSpPr>
          <p:nvPr>
            <p:ph type="body" sz="half" idx="1"/>
          </p:nvPr>
        </p:nvSpPr>
        <p:spPr/>
        <p:txBody>
          <a:bodyPr/>
          <a:lstStyle/>
          <a:p>
            <a:pPr>
              <a:buClr>
                <a:srgbClr val="FFFF00"/>
              </a:buClr>
              <a:buFont typeface="Wingdings" charset="2"/>
              <a:buChar char="q"/>
            </a:pPr>
            <a:r>
              <a:rPr lang="en-US" altLang="en-US" sz="2800">
                <a:solidFill>
                  <a:schemeClr val="bg1"/>
                </a:solidFill>
                <a:effectLst>
                  <a:outerShdw blurRad="38100" dist="38100" dir="2700000" algn="tl">
                    <a:srgbClr val="000000"/>
                  </a:outerShdw>
                </a:effectLst>
              </a:rPr>
              <a:t> </a:t>
            </a:r>
            <a:r>
              <a:rPr lang="en-US" altLang="en-US" b="1">
                <a:solidFill>
                  <a:schemeClr val="bg1"/>
                </a:solidFill>
                <a:effectLst>
                  <a:outerShdw blurRad="38100" dist="38100" dir="2700000" algn="tl">
                    <a:srgbClr val="000000"/>
                  </a:outerShdw>
                </a:effectLst>
              </a:rPr>
              <a:t>Wandering Jew</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Rex Begonia</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Schefflera</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Areca Palm</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Dracaena</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Weeping Fig</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False Aralia </a:t>
            </a:r>
          </a:p>
        </p:txBody>
      </p:sp>
      <p:sp>
        <p:nvSpPr>
          <p:cNvPr id="113670" name="Rectangle 6"/>
          <p:cNvSpPr>
            <a:spLocks noGrp="1" noChangeArrowheads="1"/>
          </p:cNvSpPr>
          <p:nvPr>
            <p:ph type="body" sz="half" idx="2"/>
          </p:nvPr>
        </p:nvSpPr>
        <p:spPr/>
        <p:txBody>
          <a:bodyPr/>
          <a:lstStyle/>
          <a:p>
            <a:pPr>
              <a:buClr>
                <a:srgbClr val="FFFF00"/>
              </a:buClr>
              <a:buFont typeface="Wingdings" charset="2"/>
              <a:buChar char="q"/>
            </a:pPr>
            <a:r>
              <a:rPr lang="en-US" altLang="en-US">
                <a:solidFill>
                  <a:schemeClr val="bg1"/>
                </a:solidFill>
                <a:effectLst>
                  <a:outerShdw blurRad="38100" dist="38100" dir="2700000" algn="tl">
                    <a:srgbClr val="000000"/>
                  </a:outerShdw>
                </a:effectLst>
              </a:rPr>
              <a:t> </a:t>
            </a:r>
            <a:r>
              <a:rPr lang="en-US" altLang="en-US" b="1">
                <a:solidFill>
                  <a:schemeClr val="bg1"/>
                </a:solidFill>
                <a:effectLst>
                  <a:outerShdw blurRad="38100" dist="38100" dir="2700000" algn="tl">
                    <a:srgbClr val="000000"/>
                  </a:outerShdw>
                </a:effectLst>
              </a:rPr>
              <a:t>Boston Fern</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Philodendron</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Aluminum Plant</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Spider Plant</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Pothos</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Nephytis</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Christmas Cactus</a:t>
            </a: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026"/>
          <p:cNvSpPr txBox="1">
            <a:spLocks noChangeArrowheads="1"/>
          </p:cNvSpPr>
          <p:nvPr/>
        </p:nvSpPr>
        <p:spPr bwMode="auto">
          <a:xfrm>
            <a:off x="609600" y="838200"/>
            <a:ext cx="77724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4000" baseline="0">
                <a:effectLst>
                  <a:outerShdw blurRad="38100" dist="38100" dir="2700000" algn="tl">
                    <a:srgbClr val="000000"/>
                  </a:outerShdw>
                </a:effectLst>
              </a:rPr>
              <a:t>High Light Foliage Plants </a:t>
            </a:r>
          </a:p>
          <a:p>
            <a:pPr algn="ctr">
              <a:lnSpc>
                <a:spcPct val="50000"/>
              </a:lnSpc>
              <a:spcBef>
                <a:spcPct val="50000"/>
              </a:spcBef>
            </a:pPr>
            <a:r>
              <a:rPr lang="en-US" altLang="en-US" sz="4000" baseline="0">
                <a:effectLst>
                  <a:outerShdw blurRad="38100" dist="38100" dir="2700000" algn="tl">
                    <a:srgbClr val="000000"/>
                  </a:outerShdw>
                </a:effectLst>
              </a:rPr>
              <a:t>(200+ fc)</a:t>
            </a:r>
          </a:p>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14691" name="Line 1027"/>
          <p:cNvSpPr>
            <a:spLocks noChangeShapeType="1"/>
          </p:cNvSpPr>
          <p:nvPr/>
        </p:nvSpPr>
        <p:spPr bwMode="auto">
          <a:xfrm>
            <a:off x="1828800" y="2057400"/>
            <a:ext cx="5257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692" name="Rectangle 1028"/>
          <p:cNvSpPr>
            <a:spLocks noGrp="1" noChangeArrowheads="1"/>
          </p:cNvSpPr>
          <p:nvPr>
            <p:ph type="title"/>
          </p:nvPr>
        </p:nvSpPr>
        <p:spPr>
          <a:xfrm>
            <a:off x="609600" y="5715000"/>
            <a:ext cx="7772400" cy="1143000"/>
          </a:xfrm>
        </p:spPr>
        <p:txBody>
          <a:bodyPr/>
          <a:lstStyle/>
          <a:p>
            <a:endParaRPr lang="en-US" altLang="en-US"/>
          </a:p>
        </p:txBody>
      </p:sp>
      <p:sp>
        <p:nvSpPr>
          <p:cNvPr id="114693" name="Rectangle 1029"/>
          <p:cNvSpPr>
            <a:spLocks noGrp="1" noChangeArrowheads="1"/>
          </p:cNvSpPr>
          <p:nvPr>
            <p:ph type="body" sz="half" idx="1"/>
          </p:nvPr>
        </p:nvSpPr>
        <p:spPr>
          <a:xfrm>
            <a:off x="533400" y="2438400"/>
            <a:ext cx="4495800" cy="4114800"/>
          </a:xfrm>
        </p:spPr>
        <p:txBody>
          <a:bodyPr/>
          <a:lstStyle/>
          <a:p>
            <a:pPr>
              <a:buClr>
                <a:srgbClr val="FFFF00"/>
              </a:buClr>
              <a:buFont typeface="Wingdings" charset="2"/>
              <a:buChar char="q"/>
            </a:pPr>
            <a:r>
              <a:rPr lang="en-US" altLang="en-US" sz="2800"/>
              <a:t> </a:t>
            </a:r>
            <a:r>
              <a:rPr lang="en-US" altLang="en-US" b="1">
                <a:solidFill>
                  <a:schemeClr val="bg1"/>
                </a:solidFill>
                <a:effectLst>
                  <a:outerShdw blurRad="38100" dist="38100" dir="2700000" algn="tl">
                    <a:srgbClr val="000000"/>
                  </a:outerShdw>
                </a:effectLst>
              </a:rPr>
              <a:t>Zebra Plant</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Norfolk Island Pine</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Croton</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Ti Plant</a:t>
            </a:r>
          </a:p>
          <a:p>
            <a:pPr>
              <a:buClr>
                <a:srgbClr val="FFFF00"/>
              </a:buClr>
              <a:buFont typeface="Wingdings" charset="2"/>
              <a:buChar char="q"/>
            </a:pPr>
            <a:endParaRPr lang="en-US" altLang="en-US" b="1">
              <a:solidFill>
                <a:schemeClr val="bg1"/>
              </a:solidFill>
              <a:effectLst>
                <a:outerShdw blurRad="38100" dist="38100" dir="2700000" algn="tl">
                  <a:srgbClr val="000000"/>
                </a:outerShdw>
              </a:effectLst>
            </a:endParaRPr>
          </a:p>
        </p:txBody>
      </p:sp>
      <p:sp>
        <p:nvSpPr>
          <p:cNvPr id="114694" name="Rectangle 1030"/>
          <p:cNvSpPr>
            <a:spLocks noGrp="1" noChangeArrowheads="1"/>
          </p:cNvSpPr>
          <p:nvPr>
            <p:ph type="body" sz="half" idx="2"/>
          </p:nvPr>
        </p:nvSpPr>
        <p:spPr>
          <a:xfrm>
            <a:off x="4648200" y="2438400"/>
            <a:ext cx="3810000" cy="4114800"/>
          </a:xfrm>
        </p:spPr>
        <p:txBody>
          <a:bodyPr/>
          <a:lstStyle/>
          <a:p>
            <a:pPr>
              <a:buClr>
                <a:srgbClr val="FFFF00"/>
              </a:buClr>
              <a:buFont typeface="Wingdings" charset="2"/>
              <a:buChar char="q"/>
            </a:pPr>
            <a:r>
              <a:rPr lang="en-US" altLang="en-US" sz="2800"/>
              <a:t> </a:t>
            </a:r>
            <a:r>
              <a:rPr lang="en-US" altLang="en-US" b="1">
                <a:solidFill>
                  <a:schemeClr val="bg1"/>
                </a:solidFill>
                <a:effectLst>
                  <a:outerShdw blurRad="38100" dist="38100" dir="2700000" algn="tl">
                    <a:srgbClr val="000000"/>
                  </a:outerShdw>
                </a:effectLst>
              </a:rPr>
              <a:t>African Violet</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Cactus</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Gloxinia</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Geranium</a:t>
            </a: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33400" y="228600"/>
            <a:ext cx="9677400" cy="1143000"/>
          </a:xfrm>
        </p:spPr>
        <p:txBody>
          <a:bodyPr/>
          <a:lstStyle/>
          <a:p>
            <a:r>
              <a:rPr lang="en-US" altLang="en-US" sz="4800" b="1">
                <a:solidFill>
                  <a:srgbClr val="FFFF00"/>
                </a:solidFill>
                <a:effectLst>
                  <a:outerShdw blurRad="38100" dist="38100" dir="2700000" algn="tl">
                    <a:srgbClr val="000000"/>
                  </a:outerShdw>
                </a:effectLst>
              </a:rPr>
              <a:t>Light Adaptability of </a:t>
            </a:r>
            <a:br>
              <a:rPr lang="en-US" altLang="en-US" sz="4800" b="1">
                <a:solidFill>
                  <a:srgbClr val="FFFF00"/>
                </a:solidFill>
                <a:effectLst>
                  <a:outerShdw blurRad="38100" dist="38100" dir="2700000" algn="tl">
                    <a:srgbClr val="000000"/>
                  </a:outerShdw>
                </a:effectLst>
              </a:rPr>
            </a:br>
            <a:r>
              <a:rPr lang="en-US" altLang="en-US" sz="4800" b="1">
                <a:solidFill>
                  <a:srgbClr val="FFFF00"/>
                </a:solidFill>
                <a:effectLst>
                  <a:outerShdw blurRad="38100" dist="38100" dir="2700000" algn="tl">
                    <a:srgbClr val="000000"/>
                  </a:outerShdw>
                </a:effectLst>
              </a:rPr>
              <a:t>Woody Ornamentals</a:t>
            </a:r>
          </a:p>
        </p:txBody>
      </p:sp>
      <p:sp>
        <p:nvSpPr>
          <p:cNvPr id="117778" name="Rectangle 18"/>
          <p:cNvSpPr>
            <a:spLocks noGrp="1" noChangeArrowheads="1"/>
          </p:cNvSpPr>
          <p:nvPr>
            <p:ph type="body" idx="1"/>
          </p:nvPr>
        </p:nvSpPr>
        <p:spPr>
          <a:xfrm>
            <a:off x="609600" y="2438400"/>
            <a:ext cx="1828800" cy="4114800"/>
          </a:xfrm>
        </p:spPr>
        <p:txBody>
          <a:bodyPr/>
          <a:lstStyle/>
          <a:p>
            <a:pPr>
              <a:buClr>
                <a:srgbClr val="FFFF00"/>
              </a:buClr>
              <a:buFont typeface="Wingdings" charset="2"/>
              <a:buChar char="§"/>
            </a:pPr>
            <a:r>
              <a:rPr lang="en-US" altLang="en-US" sz="2400">
                <a:solidFill>
                  <a:schemeClr val="bg1"/>
                </a:solidFill>
                <a:effectLst>
                  <a:outerShdw blurRad="38100" dist="38100" dir="2700000" algn="tl">
                    <a:srgbClr val="000000"/>
                  </a:outerShdw>
                </a:effectLst>
              </a:rPr>
              <a:t> </a:t>
            </a:r>
            <a:r>
              <a:rPr lang="en-US" altLang="en-US" sz="2400" b="1">
                <a:solidFill>
                  <a:schemeClr val="bg1"/>
                </a:solidFill>
                <a:effectLst>
                  <a:outerShdw blurRad="38100" dist="38100" dir="2700000" algn="tl">
                    <a:srgbClr val="000000"/>
                  </a:outerShdw>
                </a:effectLst>
              </a:rPr>
              <a:t>Aucuba</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Azalea</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Camellia</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Cleyera</a:t>
            </a:r>
          </a:p>
          <a:p>
            <a:pPr>
              <a:buClr>
                <a:srgbClr val="FFFF00"/>
              </a:buClr>
              <a:buFont typeface="Wingdings" charset="2"/>
              <a:buChar char="§"/>
            </a:pPr>
            <a:r>
              <a:rPr lang="en-US" altLang="en-US" sz="2400" b="1">
                <a:solidFill>
                  <a:schemeClr val="bg1"/>
                </a:solidFill>
              </a:rPr>
              <a:t>Gardenia</a:t>
            </a:r>
          </a:p>
          <a:p>
            <a:pPr>
              <a:buClr>
                <a:srgbClr val="FFFF00"/>
              </a:buClr>
              <a:buFont typeface="Wingdings" charset="2"/>
              <a:buChar char="§"/>
            </a:pPr>
            <a:r>
              <a:rPr lang="en-US" altLang="en-US" sz="2400" b="1">
                <a:solidFill>
                  <a:schemeClr val="bg1"/>
                </a:solidFill>
              </a:rPr>
              <a:t> Hosta</a:t>
            </a:r>
          </a:p>
          <a:p>
            <a:pPr>
              <a:buClr>
                <a:srgbClr val="FFFF00"/>
              </a:buClr>
              <a:buFont typeface="Wingdings" charset="2"/>
              <a:buChar char="§"/>
            </a:pPr>
            <a:r>
              <a:rPr lang="en-US" altLang="en-US" sz="2400" b="1">
                <a:solidFill>
                  <a:schemeClr val="bg1"/>
                </a:solidFill>
              </a:rPr>
              <a:t> Nandina</a:t>
            </a:r>
          </a:p>
          <a:p>
            <a:pPr>
              <a:buClr>
                <a:srgbClr val="FFFF00"/>
              </a:buClr>
              <a:buFont typeface="Wingdings" charset="2"/>
              <a:buChar char="§"/>
            </a:pPr>
            <a:r>
              <a:rPr lang="en-US" altLang="en-US" sz="2400" b="1">
                <a:solidFill>
                  <a:schemeClr val="bg1"/>
                </a:solidFill>
              </a:rPr>
              <a:t> Yew</a:t>
            </a:r>
          </a:p>
          <a:p>
            <a:pPr>
              <a:buClr>
                <a:srgbClr val="FFFF00"/>
              </a:buClr>
              <a:buFont typeface="Wingdings" charset="2"/>
              <a:buChar char="§"/>
            </a:pPr>
            <a:endParaRPr lang="en-US" altLang="en-US" sz="2400" b="1">
              <a:solidFill>
                <a:schemeClr val="bg1"/>
              </a:solidFill>
              <a:effectLst>
                <a:outerShdw blurRad="38100" dist="38100" dir="2700000" algn="tl">
                  <a:srgbClr val="000000"/>
                </a:outerShdw>
              </a:effectLst>
            </a:endParaRPr>
          </a:p>
        </p:txBody>
      </p:sp>
      <p:sp>
        <p:nvSpPr>
          <p:cNvPr id="117779" name="Rectangle 19"/>
          <p:cNvSpPr>
            <a:spLocks noGrp="1" noChangeArrowheads="1"/>
          </p:cNvSpPr>
          <p:nvPr>
            <p:ph type="body" sz="half" idx="4294967295"/>
          </p:nvPr>
        </p:nvSpPr>
        <p:spPr>
          <a:xfrm>
            <a:off x="5943600" y="2438400"/>
            <a:ext cx="3200400" cy="4114800"/>
          </a:xfrm>
        </p:spPr>
        <p:txBody>
          <a:bodyPr/>
          <a:lstStyle/>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Rose</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Clematis</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Forsythia</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Hydrangea</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Hibiscus</a:t>
            </a:r>
          </a:p>
          <a:p>
            <a:pPr>
              <a:buClr>
                <a:srgbClr val="FFFF00"/>
              </a:buClr>
              <a:buFont typeface="Wingdings" charset="2"/>
              <a:buChar char="§"/>
            </a:pPr>
            <a:r>
              <a:rPr lang="en-US" altLang="en-US" sz="2400" b="1">
                <a:solidFill>
                  <a:schemeClr val="bg1"/>
                </a:solidFill>
                <a:effectLst>
                  <a:outerShdw blurRad="38100" dist="38100" dir="2700000" algn="tl">
                    <a:srgbClr val="000000"/>
                  </a:outerShdw>
                </a:effectLst>
              </a:rPr>
              <a:t> Flowering Cherry</a:t>
            </a:r>
          </a:p>
        </p:txBody>
      </p:sp>
      <p:sp>
        <p:nvSpPr>
          <p:cNvPr id="117780" name="Text Box 20"/>
          <p:cNvSpPr txBox="1">
            <a:spLocks noChangeArrowheads="1"/>
          </p:cNvSpPr>
          <p:nvPr/>
        </p:nvSpPr>
        <p:spPr bwMode="auto">
          <a:xfrm>
            <a:off x="5867400" y="2438400"/>
            <a:ext cx="29718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3200">
              <a:solidFill>
                <a:schemeClr val="bg1"/>
              </a:solidFill>
              <a:effectLst>
                <a:outerShdw blurRad="38100" dist="38100" dir="2700000" algn="tl">
                  <a:srgbClr val="000000"/>
                </a:outerShdw>
              </a:effectLst>
            </a:endParaRPr>
          </a:p>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17783" name="Text Box 23"/>
          <p:cNvSpPr txBox="1">
            <a:spLocks noChangeArrowheads="1"/>
          </p:cNvSpPr>
          <p:nvPr/>
        </p:nvSpPr>
        <p:spPr bwMode="auto">
          <a:xfrm>
            <a:off x="3124200" y="2438400"/>
            <a:ext cx="1981200"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FFFF00"/>
              </a:buClr>
              <a:buFont typeface="Wingdings" charset="2"/>
              <a:buChar char="§"/>
            </a:pPr>
            <a:r>
              <a:rPr lang="en-US" altLang="en-US" sz="2400" b="0" baseline="0">
                <a:solidFill>
                  <a:schemeClr val="bg1"/>
                </a:solidFill>
                <a:effectLst>
                  <a:outerShdw blurRad="38100" dist="38100" dir="2700000" algn="tl">
                    <a:srgbClr val="000000"/>
                  </a:outerShdw>
                </a:effectLst>
              </a:rPr>
              <a:t> </a:t>
            </a:r>
            <a:r>
              <a:rPr lang="en-US" altLang="en-US" sz="2400" baseline="0">
                <a:solidFill>
                  <a:schemeClr val="bg1"/>
                </a:solidFill>
                <a:effectLst>
                  <a:outerShdw blurRad="38100" dist="38100" dir="2700000" algn="tl">
                    <a:srgbClr val="000000"/>
                  </a:outerShdw>
                </a:effectLst>
              </a:rPr>
              <a:t>Azalea</a:t>
            </a:r>
          </a:p>
          <a:p>
            <a:pPr>
              <a:spcBef>
                <a:spcPct val="20000"/>
              </a:spcBef>
              <a:buClr>
                <a:srgbClr val="FFFF00"/>
              </a:buClr>
              <a:buFont typeface="Wingdings" charset="2"/>
              <a:buChar char="§"/>
            </a:pPr>
            <a:r>
              <a:rPr lang="en-US" altLang="en-US" sz="2400" baseline="0">
                <a:solidFill>
                  <a:schemeClr val="bg1"/>
                </a:solidFill>
                <a:effectLst>
                  <a:outerShdw blurRad="38100" dist="38100" dir="2700000" algn="tl">
                    <a:srgbClr val="000000"/>
                  </a:outerShdw>
                </a:effectLst>
              </a:rPr>
              <a:t> Hosta</a:t>
            </a:r>
          </a:p>
          <a:p>
            <a:pPr>
              <a:spcBef>
                <a:spcPct val="20000"/>
              </a:spcBef>
              <a:buClr>
                <a:srgbClr val="FFFF00"/>
              </a:buClr>
              <a:buFont typeface="Wingdings" charset="2"/>
              <a:buChar char="§"/>
            </a:pPr>
            <a:r>
              <a:rPr lang="en-US" altLang="en-US" sz="2400" baseline="0">
                <a:solidFill>
                  <a:schemeClr val="bg1"/>
                </a:solidFill>
                <a:effectLst>
                  <a:outerShdw blurRad="38100" dist="38100" dir="2700000" algn="tl">
                    <a:srgbClr val="000000"/>
                  </a:outerShdw>
                </a:effectLst>
              </a:rPr>
              <a:t> Camellia</a:t>
            </a:r>
          </a:p>
          <a:p>
            <a:pPr>
              <a:spcBef>
                <a:spcPct val="20000"/>
              </a:spcBef>
              <a:buClr>
                <a:srgbClr val="FFFF00"/>
              </a:buClr>
              <a:buFont typeface="Wingdings" charset="2"/>
              <a:buChar char="§"/>
            </a:pPr>
            <a:r>
              <a:rPr lang="en-US" altLang="en-US" sz="2400" baseline="0">
                <a:solidFill>
                  <a:schemeClr val="bg1"/>
                </a:solidFill>
                <a:effectLst>
                  <a:outerShdw blurRad="38100" dist="38100" dir="2700000" algn="tl">
                    <a:srgbClr val="000000"/>
                  </a:outerShdw>
                </a:effectLst>
              </a:rPr>
              <a:t>  Dogwood</a:t>
            </a:r>
          </a:p>
          <a:p>
            <a:pPr>
              <a:spcBef>
                <a:spcPct val="20000"/>
              </a:spcBef>
              <a:buClr>
                <a:srgbClr val="FFFF00"/>
              </a:buClr>
              <a:buFont typeface="Wingdings" charset="2"/>
              <a:buChar char="§"/>
            </a:pPr>
            <a:r>
              <a:rPr lang="en-US" altLang="en-US" sz="2400" baseline="0">
                <a:solidFill>
                  <a:schemeClr val="bg1"/>
                </a:solidFill>
                <a:effectLst>
                  <a:outerShdw blurRad="38100" dist="38100" dir="2700000" algn="tl">
                    <a:srgbClr val="000000"/>
                  </a:outerShdw>
                </a:effectLst>
              </a:rPr>
              <a:t>  Gardenia</a:t>
            </a:r>
          </a:p>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17784" name="Text Box 24"/>
          <p:cNvSpPr txBox="1">
            <a:spLocks noChangeArrowheads="1"/>
          </p:cNvSpPr>
          <p:nvPr/>
        </p:nvSpPr>
        <p:spPr bwMode="auto">
          <a:xfrm>
            <a:off x="533400" y="19812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effectLst>
                  <a:outerShdw blurRad="38100" dist="38100" dir="2700000" algn="tl">
                    <a:srgbClr val="000000"/>
                  </a:outerShdw>
                </a:effectLst>
              </a:rPr>
              <a:t>Adapted to Shade</a:t>
            </a:r>
          </a:p>
        </p:txBody>
      </p:sp>
      <p:sp>
        <p:nvSpPr>
          <p:cNvPr id="117785" name="Text Box 25"/>
          <p:cNvSpPr txBox="1">
            <a:spLocks noChangeArrowheads="1"/>
          </p:cNvSpPr>
          <p:nvPr/>
        </p:nvSpPr>
        <p:spPr bwMode="auto">
          <a:xfrm>
            <a:off x="5791200" y="19812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effectLst>
                  <a:outerShdw blurRad="38100" dist="38100" dir="2700000" algn="tl">
                    <a:srgbClr val="000000"/>
                  </a:outerShdw>
                </a:effectLst>
              </a:rPr>
              <a:t>Flower Poorly in Shade</a:t>
            </a:r>
          </a:p>
        </p:txBody>
      </p:sp>
      <p:sp>
        <p:nvSpPr>
          <p:cNvPr id="117786" name="Text Box 26"/>
          <p:cNvSpPr txBox="1">
            <a:spLocks noChangeArrowheads="1"/>
          </p:cNvSpPr>
          <p:nvPr/>
        </p:nvSpPr>
        <p:spPr bwMode="auto">
          <a:xfrm>
            <a:off x="2971800" y="19812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effectLst>
                  <a:outerShdw blurRad="38100" dist="38100" dir="2700000" algn="tl">
                    <a:srgbClr val="000000"/>
                  </a:outerShdw>
                </a:effectLst>
              </a:rPr>
              <a:t>Flower Well in Shade</a:t>
            </a:r>
          </a:p>
        </p:txBody>
      </p:sp>
      <p:sp>
        <p:nvSpPr>
          <p:cNvPr id="117787" name="Line 27"/>
          <p:cNvSpPr>
            <a:spLocks noChangeShapeType="1"/>
          </p:cNvSpPr>
          <p:nvPr/>
        </p:nvSpPr>
        <p:spPr bwMode="auto">
          <a:xfrm>
            <a:off x="609600" y="2362200"/>
            <a:ext cx="1905000"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788" name="Line 28"/>
          <p:cNvSpPr>
            <a:spLocks noChangeShapeType="1"/>
          </p:cNvSpPr>
          <p:nvPr/>
        </p:nvSpPr>
        <p:spPr bwMode="auto">
          <a:xfrm>
            <a:off x="3048000" y="2362200"/>
            <a:ext cx="2438400"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789" name="Line 29"/>
          <p:cNvSpPr>
            <a:spLocks noChangeShapeType="1"/>
          </p:cNvSpPr>
          <p:nvPr/>
        </p:nvSpPr>
        <p:spPr bwMode="auto">
          <a:xfrm>
            <a:off x="5867400" y="2362200"/>
            <a:ext cx="2590800"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790" name="Line 30"/>
          <p:cNvSpPr>
            <a:spLocks noChangeShapeType="1"/>
          </p:cNvSpPr>
          <p:nvPr/>
        </p:nvSpPr>
        <p:spPr bwMode="auto">
          <a:xfrm>
            <a:off x="1524000" y="1600200"/>
            <a:ext cx="57150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78"/>
                                        </p:tgtEl>
                                        <p:attrNameLst>
                                          <p:attrName>style.visibility</p:attrName>
                                        </p:attrNameLst>
                                      </p:cBhvr>
                                      <p:to>
                                        <p:strVal val="visible"/>
                                      </p:to>
                                    </p:set>
                                    <p:animEffect transition="in" filter="dissolve">
                                      <p:cBhvr>
                                        <p:cTn id="7" dur="500"/>
                                        <p:tgtEl>
                                          <p:spTgt spid="117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83"/>
                                        </p:tgtEl>
                                        <p:attrNameLst>
                                          <p:attrName>style.visibility</p:attrName>
                                        </p:attrNameLst>
                                      </p:cBhvr>
                                      <p:to>
                                        <p:strVal val="visible"/>
                                      </p:to>
                                    </p:set>
                                    <p:animEffect transition="in" filter="dissolve">
                                      <p:cBhvr>
                                        <p:cTn id="12" dur="500"/>
                                        <p:tgtEl>
                                          <p:spTgt spid="117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7779"/>
                                        </p:tgtEl>
                                        <p:attrNameLst>
                                          <p:attrName>style.visibility</p:attrName>
                                        </p:attrNameLst>
                                      </p:cBhvr>
                                      <p:to>
                                        <p:strVal val="visible"/>
                                      </p:to>
                                    </p:set>
                                    <p:animEffect transition="in" filter="dissolve">
                                      <p:cBhvr>
                                        <p:cTn id="17" dur="500"/>
                                        <p:tgtEl>
                                          <p:spTgt spid="117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8" grpId="0" autoUpdateAnimBg="0"/>
      <p:bldP spid="117779" grpId="0" autoUpdateAnimBg="0"/>
      <p:bldP spid="11778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685800" y="304800"/>
            <a:ext cx="7772400" cy="1447800"/>
          </a:xfrm>
        </p:spPr>
        <p:txBody>
          <a:bodyPr/>
          <a:lstStyle/>
          <a:p>
            <a:r>
              <a:rPr lang="en-US" altLang="en-US" sz="5400" b="1">
                <a:solidFill>
                  <a:srgbClr val="FFFF00"/>
                </a:solidFill>
                <a:effectLst>
                  <a:outerShdw blurRad="38100" dist="38100" dir="2700000" algn="tl">
                    <a:srgbClr val="000000"/>
                  </a:outerShdw>
                </a:effectLst>
              </a:rPr>
              <a:t>Effects of Light on Plants</a:t>
            </a:r>
          </a:p>
        </p:txBody>
      </p:sp>
      <p:sp>
        <p:nvSpPr>
          <p:cNvPr id="21507" name="Rectangle 1027"/>
          <p:cNvSpPr>
            <a:spLocks noGrp="1" noChangeArrowheads="1"/>
          </p:cNvSpPr>
          <p:nvPr>
            <p:ph type="body" idx="1"/>
          </p:nvPr>
        </p:nvSpPr>
        <p:spPr>
          <a:xfrm>
            <a:off x="838200" y="1600200"/>
            <a:ext cx="7772400" cy="2590800"/>
          </a:xfrm>
        </p:spPr>
        <p:txBody>
          <a:bodyPr/>
          <a:lstStyle/>
          <a:p>
            <a:pPr algn="ctr">
              <a:lnSpc>
                <a:spcPct val="90000"/>
              </a:lnSpc>
              <a:buFontTx/>
              <a:buNone/>
            </a:pPr>
            <a:r>
              <a:rPr lang="en-US" altLang="en-US" sz="3600" b="1">
                <a:solidFill>
                  <a:srgbClr val="FFFF00"/>
                </a:solidFill>
                <a:effectLst>
                  <a:outerShdw blurRad="38100" dist="38100" dir="2700000" algn="tl">
                    <a:srgbClr val="000000"/>
                  </a:outerShdw>
                </a:effectLst>
              </a:rPr>
              <a:t>Very High Light</a:t>
            </a:r>
            <a:r>
              <a:rPr lang="en-US" altLang="en-US" sz="3600" b="1">
                <a:solidFill>
                  <a:srgbClr val="FFFF00"/>
                </a:solidFill>
              </a:rPr>
              <a:t>:</a:t>
            </a:r>
          </a:p>
          <a:p>
            <a:pPr algn="ctr">
              <a:lnSpc>
                <a:spcPct val="90000"/>
              </a:lnSpc>
              <a:buFontTx/>
              <a:buNone/>
            </a:pPr>
            <a:r>
              <a:rPr lang="en-US" altLang="en-US" sz="3600" b="1">
                <a:solidFill>
                  <a:schemeClr val="bg1"/>
                </a:solidFill>
                <a:effectLst>
                  <a:outerShdw blurRad="38100" dist="38100" dir="2700000" algn="tl">
                    <a:srgbClr val="000000"/>
                  </a:outerShdw>
                </a:effectLst>
              </a:rPr>
              <a:t>Leaves smaller/thicker</a:t>
            </a:r>
          </a:p>
          <a:p>
            <a:pPr algn="ctr">
              <a:lnSpc>
                <a:spcPct val="90000"/>
              </a:lnSpc>
              <a:buFontTx/>
              <a:buNone/>
            </a:pPr>
            <a:r>
              <a:rPr lang="en-US" altLang="en-US" sz="3600" b="1">
                <a:solidFill>
                  <a:schemeClr val="bg1"/>
                </a:solidFill>
                <a:effectLst>
                  <a:outerShdw blurRad="38100" dist="38100" dir="2700000" algn="tl">
                    <a:srgbClr val="000000"/>
                  </a:outerShdw>
                </a:effectLst>
              </a:rPr>
              <a:t>Chlorosis (overall yellowing)</a:t>
            </a:r>
          </a:p>
          <a:p>
            <a:pPr algn="ctr">
              <a:lnSpc>
                <a:spcPct val="90000"/>
              </a:lnSpc>
              <a:buFontTx/>
              <a:buNone/>
            </a:pPr>
            <a:r>
              <a:rPr lang="en-US" altLang="en-US" sz="3600" b="1">
                <a:solidFill>
                  <a:schemeClr val="bg1"/>
                </a:solidFill>
                <a:effectLst>
                  <a:outerShdw blurRad="38100" dist="38100" dir="2700000" algn="tl">
                    <a:srgbClr val="000000"/>
                  </a:outerShdw>
                </a:effectLst>
              </a:rPr>
              <a:t>Brown Spots</a:t>
            </a:r>
          </a:p>
          <a:p>
            <a:pPr algn="ctr">
              <a:lnSpc>
                <a:spcPct val="90000"/>
              </a:lnSpc>
              <a:buFontTx/>
              <a:buNone/>
            </a:pPr>
            <a:endParaRPr lang="en-US" altLang="en-US" sz="3600" b="1">
              <a:solidFill>
                <a:schemeClr val="bg1"/>
              </a:solidFill>
              <a:effectLst>
                <a:outerShdw blurRad="38100" dist="38100" dir="2700000" algn="tl">
                  <a:srgbClr val="000000"/>
                </a:outerShdw>
              </a:effectLst>
            </a:endParaRPr>
          </a:p>
        </p:txBody>
      </p:sp>
      <p:sp>
        <p:nvSpPr>
          <p:cNvPr id="21508" name="Line 1028"/>
          <p:cNvSpPr>
            <a:spLocks noChangeShapeType="1"/>
          </p:cNvSpPr>
          <p:nvPr/>
        </p:nvSpPr>
        <p:spPr bwMode="auto">
          <a:xfrm>
            <a:off x="838200" y="1447800"/>
            <a:ext cx="7467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4" name="Text Box 1034"/>
          <p:cNvSpPr txBox="1">
            <a:spLocks noChangeArrowheads="1"/>
          </p:cNvSpPr>
          <p:nvPr/>
        </p:nvSpPr>
        <p:spPr bwMode="auto">
          <a:xfrm>
            <a:off x="609600" y="4343400"/>
            <a:ext cx="784860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pPr>
            <a:r>
              <a:rPr lang="en-US" altLang="en-US" sz="3600" baseline="0">
                <a:effectLst>
                  <a:outerShdw blurRad="38100" dist="38100" dir="2700000" algn="tl">
                    <a:srgbClr val="000000"/>
                  </a:outerShdw>
                </a:effectLst>
              </a:rPr>
              <a:t>Very Low Light:</a:t>
            </a:r>
          </a:p>
          <a:p>
            <a:pPr algn="ctr">
              <a:lnSpc>
                <a:spcPct val="90000"/>
              </a:lnSpc>
              <a:spcBef>
                <a:spcPct val="20000"/>
              </a:spcBef>
            </a:pPr>
            <a:r>
              <a:rPr lang="en-US" altLang="en-US" sz="3600" baseline="0">
                <a:solidFill>
                  <a:schemeClr val="bg1"/>
                </a:solidFill>
                <a:effectLst>
                  <a:outerShdw blurRad="38100" dist="38100" dir="2700000" algn="tl">
                    <a:srgbClr val="000000"/>
                  </a:outerShdw>
                </a:effectLst>
              </a:rPr>
              <a:t>Leaves larger/thinner</a:t>
            </a:r>
          </a:p>
          <a:p>
            <a:pPr algn="ctr">
              <a:lnSpc>
                <a:spcPct val="90000"/>
              </a:lnSpc>
              <a:spcBef>
                <a:spcPct val="20000"/>
              </a:spcBef>
            </a:pPr>
            <a:r>
              <a:rPr lang="en-US" altLang="en-US" sz="3600" baseline="0">
                <a:solidFill>
                  <a:schemeClr val="bg1"/>
                </a:solidFill>
                <a:effectLst>
                  <a:outerShdw blurRad="38100" dist="38100" dir="2700000" algn="tl">
                    <a:srgbClr val="000000"/>
                  </a:outerShdw>
                </a:effectLst>
              </a:rPr>
              <a:t>Greater internode length - stretching</a:t>
            </a:r>
          </a:p>
          <a:p>
            <a:pPr>
              <a:spcBef>
                <a:spcPct val="50000"/>
              </a:spcBef>
            </a:pPr>
            <a:endParaRPr lang="en-US" altLang="en-US" sz="3600">
              <a:solidFill>
                <a:schemeClr val="bg1"/>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dissolve">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4"/>
                                        </p:tgtEl>
                                        <p:attrNameLst>
                                          <p:attrName>style.visibility</p:attrName>
                                        </p:attrNameLst>
                                      </p:cBhvr>
                                      <p:to>
                                        <p:strVal val="visible"/>
                                      </p:to>
                                    </p:set>
                                    <p:animEffect transition="in" filter="dissolve">
                                      <p:cBhvr>
                                        <p:cTn id="1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1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026" descr="C:\gary\phys9.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1700213" cy="5883275"/>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72708" name="Text Box 1028"/>
          <p:cNvSpPr txBox="1">
            <a:spLocks noChangeArrowheads="1"/>
          </p:cNvSpPr>
          <p:nvPr/>
        </p:nvSpPr>
        <p:spPr bwMode="auto">
          <a:xfrm>
            <a:off x="4267200" y="4038600"/>
            <a:ext cx="3810000"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r>
              <a:rPr lang="en-US" altLang="en-US" sz="3600">
                <a:effectLst>
                  <a:outerShdw blurRad="38100" dist="38100" dir="2700000" algn="tl">
                    <a:srgbClr val="000000"/>
                  </a:outerShdw>
                </a:effectLst>
              </a:rPr>
              <a:t>ETIOLATION</a:t>
            </a:r>
            <a:r>
              <a:rPr lang="en-US" altLang="en-US" sz="3600" baseline="0">
                <a:effectLst>
                  <a:outerShdw blurRad="38100" dist="38100" dir="2700000" algn="tl">
                    <a:srgbClr val="000000"/>
                  </a:outerShdw>
                </a:effectLst>
              </a:rPr>
              <a:t> </a:t>
            </a:r>
          </a:p>
          <a:p>
            <a:pPr>
              <a:lnSpc>
                <a:spcPct val="70000"/>
              </a:lnSpc>
              <a:spcBef>
                <a:spcPct val="50000"/>
              </a:spcBef>
            </a:pPr>
            <a:r>
              <a:rPr lang="en-US" altLang="en-US" sz="3200">
                <a:solidFill>
                  <a:schemeClr val="bg1"/>
                </a:solidFill>
                <a:effectLst>
                  <a:outerShdw blurRad="38100" dist="38100" dir="2700000" algn="tl">
                    <a:srgbClr val="000000"/>
                  </a:outerShdw>
                </a:effectLst>
              </a:rPr>
              <a:t>Whitish, spindly stems.</a:t>
            </a:r>
          </a:p>
          <a:p>
            <a:pPr>
              <a:lnSpc>
                <a:spcPct val="110000"/>
              </a:lnSpc>
              <a:spcBef>
                <a:spcPct val="50000"/>
              </a:spcBef>
            </a:pPr>
            <a:r>
              <a:rPr lang="en-US" altLang="en-US" sz="3200">
                <a:solidFill>
                  <a:schemeClr val="bg1"/>
                </a:solidFill>
                <a:effectLst>
                  <a:outerShdw blurRad="38100" dist="38100" dir="2700000" algn="tl">
                    <a:srgbClr val="000000"/>
                  </a:outerShdw>
                </a:effectLst>
              </a:rPr>
              <a:t>Leaves not fully expanded.</a:t>
            </a:r>
          </a:p>
          <a:p>
            <a:pPr>
              <a:lnSpc>
                <a:spcPct val="110000"/>
              </a:lnSpc>
              <a:spcBef>
                <a:spcPct val="50000"/>
              </a:spcBef>
            </a:pPr>
            <a:r>
              <a:rPr lang="en-US" altLang="en-US" sz="3200">
                <a:solidFill>
                  <a:schemeClr val="bg1"/>
                </a:solidFill>
                <a:effectLst>
                  <a:outerShdw blurRad="38100" dist="38100" dir="2700000" algn="tl">
                    <a:srgbClr val="000000"/>
                  </a:outerShdw>
                </a:effectLst>
              </a:rPr>
              <a:t>Root system develops poorly.</a:t>
            </a:r>
          </a:p>
          <a:p>
            <a:pPr>
              <a:lnSpc>
                <a:spcPct val="35000"/>
              </a:lnSpc>
              <a:spcBef>
                <a:spcPct val="50000"/>
              </a:spcBef>
            </a:pPr>
            <a:r>
              <a:rPr lang="en-US" altLang="en-US" sz="3200">
                <a:solidFill>
                  <a:schemeClr val="bg1"/>
                </a:solidFill>
                <a:effectLst>
                  <a:outerShdw blurRad="38100" dist="38100" dir="2700000" algn="tl">
                    <a:srgbClr val="000000"/>
                  </a:outerShdw>
                </a:effectLst>
              </a:rPr>
              <a:t>All tissue highly succulent</a:t>
            </a:r>
            <a:r>
              <a:rPr lang="en-US" altLang="en-US" sz="3200">
                <a:solidFill>
                  <a:schemeClr val="tx1"/>
                </a:solidFill>
                <a:effectLst>
                  <a:outerShdw blurRad="38100" dist="38100" dir="2700000" algn="tl">
                    <a:srgbClr val="FFFFFF"/>
                  </a:outerShdw>
                </a:effectLst>
              </a:rPr>
              <a:t>.</a:t>
            </a:r>
            <a:endParaRPr lang="en-US" altLang="en-US" sz="3200" baseline="0">
              <a:solidFill>
                <a:schemeClr val="tx1"/>
              </a:solidFill>
              <a:effectLst>
                <a:outerShdw blurRad="38100" dist="38100" dir="2700000" algn="tl">
                  <a:srgbClr val="FFFFFF"/>
                </a:outerShdw>
              </a:effectLst>
            </a:endParaRPr>
          </a:p>
        </p:txBody>
      </p:sp>
      <p:pic>
        <p:nvPicPr>
          <p:cNvPr id="72709" name="Picture 1029" descr="C:\gary\phys10.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38200"/>
            <a:ext cx="2325688" cy="2865438"/>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1447800"/>
          </a:xfrm>
        </p:spPr>
        <p:txBody>
          <a:bodyPr/>
          <a:lstStyle/>
          <a:p>
            <a:r>
              <a:rPr lang="en-US" altLang="en-US" sz="6000" b="1">
                <a:solidFill>
                  <a:srgbClr val="FFFF00"/>
                </a:solidFill>
                <a:effectLst>
                  <a:outerShdw blurRad="38100" dist="38100" dir="2700000" algn="tl">
                    <a:srgbClr val="000000"/>
                  </a:outerShdw>
                </a:effectLst>
              </a:rPr>
              <a:t>Phototropism</a:t>
            </a:r>
          </a:p>
        </p:txBody>
      </p:sp>
      <p:sp>
        <p:nvSpPr>
          <p:cNvPr id="9219" name="Rectangle 3"/>
          <p:cNvSpPr>
            <a:spLocks noGrp="1" noChangeArrowheads="1"/>
          </p:cNvSpPr>
          <p:nvPr>
            <p:ph type="body" idx="1"/>
          </p:nvPr>
        </p:nvSpPr>
        <p:spPr>
          <a:xfrm>
            <a:off x="381000" y="2362200"/>
            <a:ext cx="8229600" cy="3733800"/>
          </a:xfrm>
        </p:spPr>
        <p:txBody>
          <a:bodyPr/>
          <a:lstStyle/>
          <a:p>
            <a:pPr algn="ctr">
              <a:buFontTx/>
              <a:buNone/>
            </a:pPr>
            <a:r>
              <a:rPr lang="en-US" altLang="en-US" sz="4000" b="1">
                <a:solidFill>
                  <a:schemeClr val="bg1"/>
                </a:solidFill>
                <a:effectLst>
                  <a:outerShdw blurRad="38100" dist="38100" dir="2700000" algn="tl">
                    <a:srgbClr val="000000"/>
                  </a:outerShdw>
                </a:effectLst>
              </a:rPr>
              <a:t>A change in the manner of growth of a plant in response to non-uniform illumination.  An auxin-related response causing bending toward the strongest light.</a:t>
            </a:r>
          </a:p>
        </p:txBody>
      </p:sp>
      <p:sp>
        <p:nvSpPr>
          <p:cNvPr id="9220" name="Line 4"/>
          <p:cNvSpPr>
            <a:spLocks noChangeShapeType="1"/>
          </p:cNvSpPr>
          <p:nvPr/>
        </p:nvSpPr>
        <p:spPr bwMode="auto">
          <a:xfrm flipH="1">
            <a:off x="2514600" y="16002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21" name="Line 5"/>
          <p:cNvSpPr>
            <a:spLocks noChangeShapeType="1"/>
          </p:cNvSpPr>
          <p:nvPr/>
        </p:nvSpPr>
        <p:spPr bwMode="auto">
          <a:xfrm flipV="1">
            <a:off x="2362200" y="1828800"/>
            <a:ext cx="4419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2051" descr="C:\gary\phys2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2081213" cy="2689225"/>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pic>
        <p:nvPicPr>
          <p:cNvPr id="122888" name="Picture 2056" descr="C:\gary\phys19.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762000"/>
            <a:ext cx="2030413" cy="267335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122889" name="Text Box 2057"/>
          <p:cNvSpPr txBox="1">
            <a:spLocks noChangeArrowheads="1"/>
          </p:cNvSpPr>
          <p:nvPr/>
        </p:nvSpPr>
        <p:spPr bwMode="auto">
          <a:xfrm>
            <a:off x="609600" y="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baseline="0">
                <a:effectLst>
                  <a:outerShdw blurRad="38100" dist="38100" dir="2700000" algn="tl">
                    <a:srgbClr val="000000"/>
                  </a:outerShdw>
                </a:effectLst>
              </a:rPr>
              <a:t>Phototropism: F.W. Went Expt. - 1928</a:t>
            </a:r>
          </a:p>
        </p:txBody>
      </p:sp>
      <p:sp>
        <p:nvSpPr>
          <p:cNvPr id="122890" name="Text Box 2058"/>
          <p:cNvSpPr txBox="1">
            <a:spLocks noChangeArrowheads="1"/>
          </p:cNvSpPr>
          <p:nvPr/>
        </p:nvSpPr>
        <p:spPr bwMode="auto">
          <a:xfrm>
            <a:off x="5638800" y="1371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5000"/>
              </a:lnSpc>
              <a:spcBef>
                <a:spcPct val="50000"/>
              </a:spcBef>
            </a:pPr>
            <a:endParaRPr lang="en-US" altLang="en-US" sz="3200" baseline="0">
              <a:effectLst>
                <a:outerShdw blurRad="38100" dist="38100" dir="2700000" algn="tl">
                  <a:srgbClr val="000000"/>
                </a:outerShdw>
              </a:effectLst>
            </a:endParaRPr>
          </a:p>
        </p:txBody>
      </p:sp>
      <p:sp>
        <p:nvSpPr>
          <p:cNvPr id="122891" name="Text Box 2059"/>
          <p:cNvSpPr txBox="1">
            <a:spLocks noChangeArrowheads="1"/>
          </p:cNvSpPr>
          <p:nvPr/>
        </p:nvSpPr>
        <p:spPr bwMode="auto">
          <a:xfrm>
            <a:off x="5486400" y="4343400"/>
            <a:ext cx="32004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5000"/>
              </a:lnSpc>
              <a:spcBef>
                <a:spcPct val="50000"/>
              </a:spcBef>
            </a:pPr>
            <a:r>
              <a:rPr lang="en-US" altLang="en-US" sz="3200" u="sng" baseline="0">
                <a:effectLst>
                  <a:outerShdw blurRad="38100" dist="38100" dir="2700000" algn="tl">
                    <a:srgbClr val="000000"/>
                  </a:outerShdw>
                </a:effectLst>
              </a:rPr>
              <a:t>Light Receptor</a:t>
            </a:r>
          </a:p>
          <a:p>
            <a:pPr algn="ctr">
              <a:lnSpc>
                <a:spcPct val="65000"/>
              </a:lnSpc>
              <a:spcBef>
                <a:spcPct val="50000"/>
              </a:spcBef>
            </a:pPr>
            <a:r>
              <a:rPr lang="en-US" altLang="en-US" sz="3200" baseline="0">
                <a:solidFill>
                  <a:schemeClr val="bg1"/>
                </a:solidFill>
                <a:effectLst>
                  <a:outerShdw blurRad="38100" dist="38100" dir="2700000" algn="tl">
                    <a:srgbClr val="000000"/>
                  </a:outerShdw>
                </a:effectLst>
              </a:rPr>
              <a:t>Beta carotene</a:t>
            </a:r>
          </a:p>
          <a:p>
            <a:pPr algn="ctr">
              <a:lnSpc>
                <a:spcPct val="65000"/>
              </a:lnSpc>
              <a:spcBef>
                <a:spcPct val="50000"/>
              </a:spcBef>
            </a:pPr>
            <a:r>
              <a:rPr lang="en-US" altLang="en-US" sz="3200" baseline="0">
                <a:solidFill>
                  <a:schemeClr val="bg1"/>
                </a:solidFill>
                <a:effectLst>
                  <a:outerShdw blurRad="38100" dist="38100" dir="2700000" algn="tl">
                    <a:srgbClr val="000000"/>
                  </a:outerShdw>
                </a:effectLst>
              </a:rPr>
              <a:t>or Riboflavin</a:t>
            </a:r>
          </a:p>
        </p:txBody>
      </p:sp>
      <p:sp>
        <p:nvSpPr>
          <p:cNvPr id="122894" name="Text Box 2062"/>
          <p:cNvSpPr txBox="1">
            <a:spLocks noChangeArrowheads="1"/>
          </p:cNvSpPr>
          <p:nvPr/>
        </p:nvSpPr>
        <p:spPr bwMode="auto">
          <a:xfrm>
            <a:off x="5410200" y="838200"/>
            <a:ext cx="3505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aseline="0">
                <a:effectLst>
                  <a:outerShdw blurRad="38100" dist="38100" dir="2700000" algn="tl">
                    <a:srgbClr val="000000"/>
                  </a:outerShdw>
                </a:effectLst>
              </a:rPr>
              <a:t>Auxin produced in the tip moves downward on the side of the stem opposite the illuminance, causing cell elongation</a:t>
            </a:r>
          </a:p>
        </p:txBody>
      </p:sp>
      <p:sp>
        <p:nvSpPr>
          <p:cNvPr id="122896" name="Text Box 2064"/>
          <p:cNvSpPr txBox="1">
            <a:spLocks noChangeArrowheads="1"/>
          </p:cNvSpPr>
          <p:nvPr/>
        </p:nvSpPr>
        <p:spPr bwMode="auto">
          <a:xfrm>
            <a:off x="3505200" y="60960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pic>
        <p:nvPicPr>
          <p:cNvPr id="122900" name="Picture 2068" descr="C:\gary\phys22.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33800"/>
            <a:ext cx="2092325" cy="266700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pic>
        <p:nvPicPr>
          <p:cNvPr id="122901" name="Picture 2069" descr="C:\gary\phys23.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733800"/>
            <a:ext cx="2154238" cy="266700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anim calcmode="lin" valueType="num">
                                      <p:cBhvr additive="base">
                                        <p:cTn id="7" dur="500"/>
                                        <p:tgtEl>
                                          <p:spTgt spid="122888"/>
                                        </p:tgtEl>
                                        <p:attrNameLst>
                                          <p:attrName>ppt_y</p:attrName>
                                        </p:attrNameLst>
                                      </p:cBhvr>
                                      <p:tavLst>
                                        <p:tav tm="0">
                                          <p:val>
                                            <p:strVal val="#ppt_y+#ppt_h*1.125000"/>
                                          </p:val>
                                        </p:tav>
                                        <p:tav tm="100000">
                                          <p:val>
                                            <p:strVal val="#ppt_y"/>
                                          </p:val>
                                        </p:tav>
                                      </p:tavLst>
                                    </p:anim>
                                    <p:animEffect transition="in" filter="wipe(up)">
                                      <p:cBhvr>
                                        <p:cTn id="8" dur="500"/>
                                        <p:tgtEl>
                                          <p:spTgt spid="122888"/>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22883"/>
                                        </p:tgtEl>
                                        <p:attrNameLst>
                                          <p:attrName>style.visibility</p:attrName>
                                        </p:attrNameLst>
                                      </p:cBhvr>
                                      <p:to>
                                        <p:strVal val="visible"/>
                                      </p:to>
                                    </p:set>
                                    <p:anim calcmode="lin" valueType="num">
                                      <p:cBhvr additive="base">
                                        <p:cTn id="13" dur="500"/>
                                        <p:tgtEl>
                                          <p:spTgt spid="122883"/>
                                        </p:tgtEl>
                                        <p:attrNameLst>
                                          <p:attrName>ppt_y</p:attrName>
                                        </p:attrNameLst>
                                      </p:cBhvr>
                                      <p:tavLst>
                                        <p:tav tm="0">
                                          <p:val>
                                            <p:strVal val="#ppt_y+#ppt_h*1.125000"/>
                                          </p:val>
                                        </p:tav>
                                        <p:tav tm="100000">
                                          <p:val>
                                            <p:strVal val="#ppt_y"/>
                                          </p:val>
                                        </p:tav>
                                      </p:tavLst>
                                    </p:anim>
                                    <p:animEffect transition="in" filter="wipe(up)">
                                      <p:cBhvr>
                                        <p:cTn id="14" dur="500"/>
                                        <p:tgtEl>
                                          <p:spTgt spid="12288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22900"/>
                                        </p:tgtEl>
                                        <p:attrNameLst>
                                          <p:attrName>style.visibility</p:attrName>
                                        </p:attrNameLst>
                                      </p:cBhvr>
                                      <p:to>
                                        <p:strVal val="visible"/>
                                      </p:to>
                                    </p:set>
                                    <p:anim calcmode="lin" valueType="num">
                                      <p:cBhvr additive="base">
                                        <p:cTn id="19" dur="500"/>
                                        <p:tgtEl>
                                          <p:spTgt spid="122900"/>
                                        </p:tgtEl>
                                        <p:attrNameLst>
                                          <p:attrName>ppt_y</p:attrName>
                                        </p:attrNameLst>
                                      </p:cBhvr>
                                      <p:tavLst>
                                        <p:tav tm="0">
                                          <p:val>
                                            <p:strVal val="#ppt_y+#ppt_h*1.125000"/>
                                          </p:val>
                                        </p:tav>
                                        <p:tav tm="100000">
                                          <p:val>
                                            <p:strVal val="#ppt_y"/>
                                          </p:val>
                                        </p:tav>
                                      </p:tavLst>
                                    </p:anim>
                                    <p:animEffect transition="in" filter="wipe(up)">
                                      <p:cBhvr>
                                        <p:cTn id="20" dur="500"/>
                                        <p:tgtEl>
                                          <p:spTgt spid="1229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22901"/>
                                        </p:tgtEl>
                                        <p:attrNameLst>
                                          <p:attrName>style.visibility</p:attrName>
                                        </p:attrNameLst>
                                      </p:cBhvr>
                                      <p:to>
                                        <p:strVal val="visible"/>
                                      </p:to>
                                    </p:set>
                                    <p:anim calcmode="lin" valueType="num">
                                      <p:cBhvr additive="base">
                                        <p:cTn id="25" dur="500"/>
                                        <p:tgtEl>
                                          <p:spTgt spid="122901"/>
                                        </p:tgtEl>
                                        <p:attrNameLst>
                                          <p:attrName>ppt_y</p:attrName>
                                        </p:attrNameLst>
                                      </p:cBhvr>
                                      <p:tavLst>
                                        <p:tav tm="0">
                                          <p:val>
                                            <p:strVal val="#ppt_y+#ppt_h*1.125000"/>
                                          </p:val>
                                        </p:tav>
                                        <p:tav tm="100000">
                                          <p:val>
                                            <p:strVal val="#ppt_y"/>
                                          </p:val>
                                        </p:tav>
                                      </p:tavLst>
                                    </p:anim>
                                    <p:animEffect transition="in" filter="wipe(up)">
                                      <p:cBhvr>
                                        <p:cTn id="26" dur="500"/>
                                        <p:tgtEl>
                                          <p:spTgt spid="1229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2894"/>
                                        </p:tgtEl>
                                        <p:attrNameLst>
                                          <p:attrName>style.visibility</p:attrName>
                                        </p:attrNameLst>
                                      </p:cBhvr>
                                      <p:to>
                                        <p:strVal val="visible"/>
                                      </p:to>
                                    </p:set>
                                    <p:animEffect transition="in" filter="dissolve">
                                      <p:cBhvr>
                                        <p:cTn id="31" dur="500"/>
                                        <p:tgtEl>
                                          <p:spTgt spid="1228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2891"/>
                                        </p:tgtEl>
                                        <p:attrNameLst>
                                          <p:attrName>style.visibility</p:attrName>
                                        </p:attrNameLst>
                                      </p:cBhvr>
                                      <p:to>
                                        <p:strVal val="visible"/>
                                      </p:to>
                                    </p:set>
                                    <p:animEffect transition="in" filter="dissolve">
                                      <p:cBhvr>
                                        <p:cTn id="36"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1" grpId="0" autoUpdateAnimBg="0"/>
      <p:bldP spid="12289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685800" y="228600"/>
            <a:ext cx="7772400" cy="1524000"/>
          </a:xfrm>
        </p:spPr>
        <p:txBody>
          <a:bodyPr/>
          <a:lstStyle/>
          <a:p>
            <a:r>
              <a:rPr lang="en-US" altLang="en-US" sz="5400" b="1">
                <a:solidFill>
                  <a:srgbClr val="FFFF00"/>
                </a:solidFill>
                <a:effectLst>
                  <a:outerShdw blurRad="38100" dist="38100" dir="2700000" algn="tl">
                    <a:srgbClr val="000000"/>
                  </a:outerShdw>
                </a:effectLst>
              </a:rPr>
              <a:t>Photoperiodism</a:t>
            </a:r>
          </a:p>
        </p:txBody>
      </p:sp>
      <p:sp>
        <p:nvSpPr>
          <p:cNvPr id="10247" name="Rectangle 7"/>
          <p:cNvSpPr>
            <a:spLocks noGrp="1" noChangeArrowheads="1"/>
          </p:cNvSpPr>
          <p:nvPr>
            <p:ph type="body" idx="1"/>
          </p:nvPr>
        </p:nvSpPr>
        <p:spPr>
          <a:xfrm>
            <a:off x="0" y="1676400"/>
            <a:ext cx="8458200" cy="2057400"/>
          </a:xfrm>
        </p:spPr>
        <p:txBody>
          <a:bodyPr/>
          <a:lstStyle/>
          <a:p>
            <a:pPr algn="ctr">
              <a:buFontTx/>
              <a:buNone/>
            </a:pPr>
            <a:r>
              <a:rPr lang="en-US" altLang="en-US" sz="4000" b="1">
                <a:solidFill>
                  <a:schemeClr val="bg1"/>
                </a:solidFill>
                <a:effectLst>
                  <a:outerShdw blurRad="38100" dist="38100" dir="2700000" algn="tl">
                    <a:srgbClr val="000000"/>
                  </a:outerShdw>
                </a:effectLst>
              </a:rPr>
              <a:t>The response of plants to the </a:t>
            </a:r>
          </a:p>
          <a:p>
            <a:pPr algn="ctr">
              <a:buFontTx/>
              <a:buNone/>
            </a:pPr>
            <a:r>
              <a:rPr lang="en-US" altLang="en-US" sz="4000" b="1">
                <a:solidFill>
                  <a:schemeClr val="bg1"/>
                </a:solidFill>
                <a:effectLst>
                  <a:outerShdw blurRad="38100" dist="38100" dir="2700000" algn="tl">
                    <a:srgbClr val="000000"/>
                  </a:outerShdw>
                </a:effectLst>
              </a:rPr>
              <a:t>lengths of day or night</a:t>
            </a:r>
          </a:p>
          <a:p>
            <a:pPr algn="ctr">
              <a:buFontTx/>
              <a:buNone/>
            </a:pPr>
            <a:endParaRPr lang="en-US" altLang="en-US" sz="4000" b="1">
              <a:solidFill>
                <a:schemeClr val="bg1"/>
              </a:solidFill>
              <a:effectLst>
                <a:outerShdw blurRad="38100" dist="38100" dir="2700000" algn="tl">
                  <a:srgbClr val="000000"/>
                </a:outerShdw>
              </a:effectLst>
            </a:endParaRPr>
          </a:p>
          <a:p>
            <a:pPr>
              <a:buFont typeface="Wingdings" charset="2"/>
              <a:buNone/>
            </a:pPr>
            <a:endParaRPr lang="en-US" altLang="en-US" sz="4000"/>
          </a:p>
        </p:txBody>
      </p:sp>
      <p:sp>
        <p:nvSpPr>
          <p:cNvPr id="10249" name="Line 9"/>
          <p:cNvSpPr>
            <a:spLocks noChangeShapeType="1"/>
          </p:cNvSpPr>
          <p:nvPr/>
        </p:nvSpPr>
        <p:spPr bwMode="auto">
          <a:xfrm>
            <a:off x="2133600" y="1447800"/>
            <a:ext cx="4876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1" name="Text Box 11"/>
          <p:cNvSpPr txBox="1">
            <a:spLocks noChangeArrowheads="1"/>
          </p:cNvSpPr>
          <p:nvPr/>
        </p:nvSpPr>
        <p:spPr bwMode="auto">
          <a:xfrm>
            <a:off x="990600" y="3505200"/>
            <a:ext cx="71628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Font typeface="Wingdings" charset="2"/>
              <a:buNone/>
            </a:pPr>
            <a:r>
              <a:rPr lang="en-US" altLang="en-US" sz="3600" baseline="0">
                <a:solidFill>
                  <a:schemeClr val="bg1"/>
                </a:solidFill>
                <a:effectLst>
                  <a:outerShdw blurRad="38100" dist="38100" dir="2700000" algn="tl">
                    <a:srgbClr val="000000"/>
                  </a:outerShdw>
                </a:effectLst>
              </a:rPr>
              <a:t>Discovered 1906:  Garner and Allard Maryland Mammoth Tobacco</a:t>
            </a:r>
          </a:p>
          <a:p>
            <a:pPr algn="ctr">
              <a:lnSpc>
                <a:spcPct val="90000"/>
              </a:lnSpc>
              <a:spcBef>
                <a:spcPct val="20000"/>
              </a:spcBef>
              <a:buFont typeface="Wingdings" charset="2"/>
              <a:buNone/>
            </a:pPr>
            <a:endParaRPr lang="en-US" altLang="en-US" sz="3600" baseline="0">
              <a:solidFill>
                <a:schemeClr val="bg1"/>
              </a:solidFill>
              <a:effectLst>
                <a:outerShdw blurRad="38100" dist="38100" dir="2700000" algn="tl">
                  <a:srgbClr val="000000"/>
                </a:outerShdw>
              </a:effectLst>
            </a:endParaRPr>
          </a:p>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0252" name="Text Box 12"/>
          <p:cNvSpPr txBox="1">
            <a:spLocks noChangeArrowheads="1"/>
          </p:cNvSpPr>
          <p:nvPr/>
        </p:nvSpPr>
        <p:spPr bwMode="auto">
          <a:xfrm>
            <a:off x="381000" y="5257800"/>
            <a:ext cx="81534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Font typeface="Wingdings" charset="2"/>
              <a:buNone/>
            </a:pPr>
            <a:r>
              <a:rPr lang="en-US" altLang="en-US" sz="3600" baseline="0">
                <a:solidFill>
                  <a:schemeClr val="bg1"/>
                </a:solidFill>
                <a:effectLst>
                  <a:outerShdw blurRad="38100" dist="38100" dir="2700000" algn="tl">
                    <a:srgbClr val="000000"/>
                  </a:outerShdw>
                </a:effectLst>
              </a:rPr>
              <a:t>In the field:  Grew 10 to 15 feet tall –would not flower until late fall or winter</a:t>
            </a:r>
          </a:p>
          <a:p>
            <a:pPr>
              <a:lnSpc>
                <a:spcPct val="90000"/>
              </a:lnSpc>
              <a:spcBef>
                <a:spcPct val="20000"/>
              </a:spcBef>
            </a:pPr>
            <a:endParaRPr lang="en-US" altLang="en-US" sz="3600" b="0" baseline="0">
              <a:solidFill>
                <a:schemeClr val="tx1"/>
              </a:solidFill>
              <a:effectLst/>
            </a:endParaRPr>
          </a:p>
          <a:p>
            <a:pPr>
              <a:spcBef>
                <a:spcPct val="50000"/>
              </a:spcBef>
            </a:pPr>
            <a:endParaRPr lang="en-US" altLang="en-US" sz="3200">
              <a:solidFill>
                <a:schemeClr val="bg1"/>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dissolve">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ssolve">
                                      <p:cBhvr>
                                        <p:cTn id="1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utoUpdateAnimBg="0"/>
      <p:bldP spid="1025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14400" y="304800"/>
            <a:ext cx="7772400" cy="1143000"/>
          </a:xfrm>
        </p:spPr>
        <p:txBody>
          <a:bodyPr/>
          <a:lstStyle/>
          <a:p>
            <a:r>
              <a:rPr lang="en-US" altLang="en-US" sz="6000" b="1">
                <a:solidFill>
                  <a:srgbClr val="FFFF00"/>
                </a:solidFill>
                <a:effectLst>
                  <a:outerShdw blurRad="38100" dist="38100" dir="2700000" algn="tl">
                    <a:srgbClr val="000000"/>
                  </a:outerShdw>
                </a:effectLst>
              </a:rPr>
              <a:t>Plant Physiology</a:t>
            </a:r>
          </a:p>
        </p:txBody>
      </p:sp>
      <p:sp>
        <p:nvSpPr>
          <p:cNvPr id="2051" name="Rectangle 3"/>
          <p:cNvSpPr>
            <a:spLocks noGrp="1" noChangeArrowheads="1"/>
          </p:cNvSpPr>
          <p:nvPr>
            <p:ph type="body" idx="1"/>
          </p:nvPr>
        </p:nvSpPr>
        <p:spPr>
          <a:xfrm>
            <a:off x="990600" y="2057400"/>
            <a:ext cx="7772400" cy="4114800"/>
          </a:xfrm>
        </p:spPr>
        <p:txBody>
          <a:bodyPr/>
          <a:lstStyle/>
          <a:p>
            <a:pPr>
              <a:buClr>
                <a:srgbClr val="FFFF00"/>
              </a:buClr>
              <a:buFont typeface="Wingdings" charset="2"/>
              <a:buChar char="q"/>
            </a:pPr>
            <a:r>
              <a:rPr lang="en-US" altLang="en-US"/>
              <a:t>  </a:t>
            </a:r>
            <a:r>
              <a:rPr lang="en-US" altLang="en-US" b="1">
                <a:solidFill>
                  <a:schemeClr val="bg1"/>
                </a:solidFill>
                <a:effectLst>
                  <a:outerShdw blurRad="38100" dist="38100" dir="2700000" algn="tl">
                    <a:srgbClr val="000000"/>
                  </a:outerShdw>
                </a:effectLst>
              </a:rPr>
              <a:t>Definition</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The Early Years</a:t>
            </a:r>
          </a:p>
          <a:p>
            <a:pPr>
              <a:buClr>
                <a:srgbClr val="FFFF00"/>
              </a:buClr>
              <a:buFont typeface="Wingdings" charset="2"/>
              <a:buChar char="q"/>
            </a:pPr>
            <a:r>
              <a:rPr lang="en-US" altLang="en-US" b="1">
                <a:solidFill>
                  <a:schemeClr val="bg1"/>
                </a:solidFill>
                <a:effectLst>
                  <a:outerShdw blurRad="38100" dist="38100" dir="2700000" algn="tl">
                    <a:srgbClr val="000000"/>
                  </a:outerShdw>
                </a:effectLst>
              </a:rPr>
              <a:t>  Environmental Effects on Plant Growth</a:t>
            </a:r>
          </a:p>
          <a:p>
            <a:pPr lvl="1">
              <a:buClr>
                <a:srgbClr val="FFFF00"/>
              </a:buClr>
            </a:pPr>
            <a:r>
              <a:rPr lang="en-US" altLang="en-US" sz="3200" b="1">
                <a:solidFill>
                  <a:schemeClr val="bg1"/>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Light</a:t>
            </a:r>
          </a:p>
          <a:p>
            <a:pPr lvl="2">
              <a:buClr>
                <a:srgbClr val="FFFF00"/>
              </a:buClr>
              <a:buFont typeface="Wingdings" charset="2"/>
              <a:buChar char="§"/>
            </a:pPr>
            <a:r>
              <a:rPr lang="en-US" altLang="en-US" sz="3200" b="1">
                <a:solidFill>
                  <a:schemeClr val="bg1"/>
                </a:solidFill>
                <a:effectLst>
                  <a:outerShdw blurRad="38100" dist="38100" dir="2700000" algn="tl">
                    <a:srgbClr val="000000"/>
                  </a:outerShdw>
                </a:effectLst>
              </a:rPr>
              <a:t> Photosynthesis/Respiration</a:t>
            </a:r>
          </a:p>
          <a:p>
            <a:pPr lvl="2">
              <a:buClr>
                <a:srgbClr val="FFFF00"/>
              </a:buClr>
              <a:buFont typeface="Wingdings" charset="2"/>
              <a:buChar char="§"/>
            </a:pPr>
            <a:r>
              <a:rPr lang="en-US" altLang="en-US" sz="3200" b="1">
                <a:solidFill>
                  <a:schemeClr val="bg1"/>
                </a:solidFill>
                <a:effectLst>
                  <a:outerShdw blurRad="38100" dist="38100" dir="2700000" algn="tl">
                    <a:srgbClr val="000000"/>
                  </a:outerShdw>
                </a:effectLst>
              </a:rPr>
              <a:t>  Phototropism/Photoperiodism</a:t>
            </a:r>
          </a:p>
          <a:p>
            <a:pPr lvl="2">
              <a:buClr>
                <a:srgbClr val="FFFF00"/>
              </a:buClr>
              <a:buFont typeface="Wingdings" charset="2"/>
              <a:buChar char="§"/>
            </a:pPr>
            <a:r>
              <a:rPr lang="en-US" altLang="en-US" sz="3200" b="1">
                <a:solidFill>
                  <a:schemeClr val="bg1"/>
                </a:solidFill>
                <a:effectLst>
                  <a:outerShdw blurRad="38100" dist="38100" dir="2700000" algn="tl">
                    <a:srgbClr val="000000"/>
                  </a:outerShdw>
                </a:effectLst>
              </a:rPr>
              <a:t>  Other</a:t>
            </a:r>
          </a:p>
        </p:txBody>
      </p:sp>
      <p:sp>
        <p:nvSpPr>
          <p:cNvPr id="2052" name="Line 4"/>
          <p:cNvSpPr>
            <a:spLocks noChangeShapeType="1"/>
          </p:cNvSpPr>
          <p:nvPr/>
        </p:nvSpPr>
        <p:spPr bwMode="auto">
          <a:xfrm>
            <a:off x="2057400" y="1371600"/>
            <a:ext cx="5410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dissolve">
                                      <p:cBhvr>
                                        <p:cTn id="17" dur="500"/>
                                        <p:tgtEl>
                                          <p:spTgt spid="205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51">
                                            <p:txEl>
                                              <p:pRg st="3" end="3"/>
                                            </p:txEl>
                                          </p:spTgt>
                                        </p:tgtEl>
                                        <p:attrNameLst>
                                          <p:attrName>style.visibility</p:attrName>
                                        </p:attrNameLst>
                                      </p:cBhvr>
                                      <p:to>
                                        <p:strVal val="visible"/>
                                      </p:to>
                                    </p:set>
                                    <p:animEffect transition="in" filter="dissolve">
                                      <p:cBhvr>
                                        <p:cTn id="20" dur="500"/>
                                        <p:tgtEl>
                                          <p:spTgt spid="205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animEffect transition="in" filter="dissolve">
                                      <p:cBhvr>
                                        <p:cTn id="23" dur="500"/>
                                        <p:tgtEl>
                                          <p:spTgt spid="2051">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51">
                                            <p:txEl>
                                              <p:pRg st="5" end="5"/>
                                            </p:txEl>
                                          </p:spTgt>
                                        </p:tgtEl>
                                        <p:attrNameLst>
                                          <p:attrName>style.visibility</p:attrName>
                                        </p:attrNameLst>
                                      </p:cBhvr>
                                      <p:to>
                                        <p:strVal val="visible"/>
                                      </p:to>
                                    </p:set>
                                    <p:animEffect transition="in" filter="dissolve">
                                      <p:cBhvr>
                                        <p:cTn id="26" dur="500"/>
                                        <p:tgtEl>
                                          <p:spTgt spid="2051">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051">
                                            <p:txEl>
                                              <p:pRg st="6" end="6"/>
                                            </p:txEl>
                                          </p:spTgt>
                                        </p:tgtEl>
                                        <p:attrNameLst>
                                          <p:attrName>style.visibility</p:attrName>
                                        </p:attrNameLst>
                                      </p:cBhvr>
                                      <p:to>
                                        <p:strVal val="visible"/>
                                      </p:to>
                                    </p:set>
                                    <p:animEffect transition="in" filter="dissolve">
                                      <p:cBhvr>
                                        <p:cTn id="29" dur="500"/>
                                        <p:tgtEl>
                                          <p:spTgt spid="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990600" y="0"/>
            <a:ext cx="6781800" cy="1752600"/>
          </a:xfrm>
        </p:spPr>
        <p:txBody>
          <a:bodyPr/>
          <a:lstStyle/>
          <a:p>
            <a:r>
              <a:rPr lang="en-US" altLang="en-US" sz="6600" b="1">
                <a:solidFill>
                  <a:srgbClr val="FFFF00"/>
                </a:solidFill>
                <a:effectLst>
                  <a:outerShdw blurRad="38100" dist="38100" dir="2700000" algn="tl">
                    <a:srgbClr val="000000"/>
                  </a:outerShdw>
                </a:effectLst>
              </a:rPr>
              <a:t>Photoperiodism</a:t>
            </a:r>
          </a:p>
        </p:txBody>
      </p:sp>
      <p:sp>
        <p:nvSpPr>
          <p:cNvPr id="11267" name="Rectangle 3"/>
          <p:cNvSpPr>
            <a:spLocks noGrp="1" noChangeArrowheads="1"/>
          </p:cNvSpPr>
          <p:nvPr>
            <p:ph type="body" idx="4294967295"/>
          </p:nvPr>
        </p:nvSpPr>
        <p:spPr>
          <a:xfrm>
            <a:off x="228600" y="1981200"/>
            <a:ext cx="8610600" cy="1676400"/>
          </a:xfrm>
        </p:spPr>
        <p:txBody>
          <a:bodyPr/>
          <a:lstStyle/>
          <a:p>
            <a:pPr algn="ctr">
              <a:buFontTx/>
              <a:buNone/>
            </a:pPr>
            <a:r>
              <a:rPr lang="en-US" altLang="en-US" b="1">
                <a:solidFill>
                  <a:schemeClr val="bg1"/>
                </a:solidFill>
                <a:effectLst>
                  <a:outerShdw blurRad="38100" dist="38100" dir="2700000" algn="tl">
                    <a:srgbClr val="000000"/>
                  </a:outerShdw>
                </a:effectLst>
              </a:rPr>
              <a:t>In the greenhouse, the tobacco would not flower by changing temperature or fertilizer level or with supplemental lighting.</a:t>
            </a:r>
          </a:p>
          <a:p>
            <a:pPr algn="ctr">
              <a:buFontTx/>
              <a:buNone/>
            </a:pPr>
            <a:endParaRPr lang="en-US" altLang="en-US" b="1">
              <a:solidFill>
                <a:schemeClr val="bg1"/>
              </a:solidFill>
              <a:effectLst>
                <a:outerShdw blurRad="38100" dist="38100" dir="2700000" algn="tl">
                  <a:srgbClr val="000000"/>
                </a:outerShdw>
              </a:effectLst>
            </a:endParaRPr>
          </a:p>
        </p:txBody>
      </p:sp>
      <p:sp>
        <p:nvSpPr>
          <p:cNvPr id="11274" name="Line 10"/>
          <p:cNvSpPr>
            <a:spLocks noChangeShapeType="1"/>
          </p:cNvSpPr>
          <p:nvPr/>
        </p:nvSpPr>
        <p:spPr bwMode="auto">
          <a:xfrm flipV="1">
            <a:off x="1600200" y="1447800"/>
            <a:ext cx="5638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 name="Text Box 11"/>
          <p:cNvSpPr txBox="1">
            <a:spLocks noChangeArrowheads="1"/>
          </p:cNvSpPr>
          <p:nvPr/>
        </p:nvSpPr>
        <p:spPr bwMode="auto">
          <a:xfrm>
            <a:off x="304800" y="4267200"/>
            <a:ext cx="82296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pPr>
            <a:r>
              <a:rPr lang="en-US" altLang="en-US" sz="3600" baseline="0">
                <a:effectLst>
                  <a:outerShdw blurRad="38100" dist="38100" dir="2700000" algn="tl">
                    <a:srgbClr val="000000"/>
                  </a:outerShdw>
                </a:effectLst>
              </a:rPr>
              <a:t>Discovery:</a:t>
            </a:r>
            <a:r>
              <a:rPr lang="en-US" altLang="en-US" sz="3600" baseline="0">
                <a:solidFill>
                  <a:schemeClr val="bg1"/>
                </a:solidFill>
                <a:effectLst>
                  <a:outerShdw blurRad="38100" dist="38100" dir="2700000" algn="tl">
                    <a:srgbClr val="000000"/>
                  </a:outerShdw>
                </a:effectLst>
              </a:rPr>
              <a:t>  </a:t>
            </a:r>
          </a:p>
          <a:p>
            <a:pPr algn="ctr">
              <a:lnSpc>
                <a:spcPct val="90000"/>
              </a:lnSpc>
              <a:spcBef>
                <a:spcPct val="20000"/>
              </a:spcBef>
            </a:pPr>
            <a:r>
              <a:rPr lang="en-US" altLang="en-US" sz="3600" baseline="0">
                <a:solidFill>
                  <a:schemeClr val="bg1"/>
                </a:solidFill>
                <a:effectLst>
                  <a:outerShdw blurRad="38100" dist="38100" dir="2700000" algn="tl">
                    <a:srgbClr val="000000"/>
                  </a:outerShdw>
                </a:effectLst>
              </a:rPr>
              <a:t>A dark period 4 pm to 9 am is necessary for flowering.</a:t>
            </a:r>
          </a:p>
          <a:p>
            <a:pPr>
              <a:spcBef>
                <a:spcPct val="50000"/>
              </a:spcBef>
            </a:pPr>
            <a:endParaRPr lang="en-US" altLang="en-US" sz="3200">
              <a:solidFill>
                <a:schemeClr val="bg1"/>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dissolve">
                                      <p:cBhvr>
                                        <p:cTn id="7"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026"/>
          <p:cNvSpPr txBox="1">
            <a:spLocks noChangeArrowheads="1"/>
          </p:cNvSpPr>
          <p:nvPr/>
        </p:nvSpPr>
        <p:spPr bwMode="auto">
          <a:xfrm>
            <a:off x="533400" y="838200"/>
            <a:ext cx="7924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24931" name="Text Box 1027"/>
          <p:cNvSpPr txBox="1">
            <a:spLocks noChangeArrowheads="1"/>
          </p:cNvSpPr>
          <p:nvPr/>
        </p:nvSpPr>
        <p:spPr bwMode="auto">
          <a:xfrm>
            <a:off x="457200" y="609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baseline="0">
                <a:effectLst>
                  <a:outerShdw blurRad="38100" dist="38100" dir="2700000" algn="tl">
                    <a:srgbClr val="000000"/>
                  </a:outerShdw>
                </a:effectLst>
              </a:rPr>
              <a:t>Three Photoperiodic Responses of Plants</a:t>
            </a:r>
          </a:p>
        </p:txBody>
      </p:sp>
      <p:sp>
        <p:nvSpPr>
          <p:cNvPr id="124934" name="Text Box 1030"/>
          <p:cNvSpPr txBox="1">
            <a:spLocks noChangeArrowheads="1"/>
          </p:cNvSpPr>
          <p:nvPr/>
        </p:nvSpPr>
        <p:spPr bwMode="auto">
          <a:xfrm>
            <a:off x="914400" y="20574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3200" baseline="0">
              <a:solidFill>
                <a:schemeClr val="bg1"/>
              </a:solidFill>
              <a:effectLst>
                <a:outerShdw blurRad="38100" dist="38100" dir="2700000" algn="tl">
                  <a:srgbClr val="000000"/>
                </a:outerShdw>
              </a:effectLst>
            </a:endParaRPr>
          </a:p>
        </p:txBody>
      </p:sp>
      <p:sp>
        <p:nvSpPr>
          <p:cNvPr id="124935" name="Line 1031"/>
          <p:cNvSpPr>
            <a:spLocks noChangeShapeType="1"/>
          </p:cNvSpPr>
          <p:nvPr/>
        </p:nvSpPr>
        <p:spPr bwMode="auto">
          <a:xfrm>
            <a:off x="609600" y="1371600"/>
            <a:ext cx="7924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4936" name="Text Box 1032"/>
          <p:cNvSpPr txBox="1">
            <a:spLocks noChangeArrowheads="1"/>
          </p:cNvSpPr>
          <p:nvPr/>
        </p:nvSpPr>
        <p:spPr bwMode="auto">
          <a:xfrm>
            <a:off x="838200" y="1905000"/>
            <a:ext cx="7315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6000">
                <a:solidFill>
                  <a:schemeClr val="bg1"/>
                </a:solidFill>
                <a:effectLst>
                  <a:outerShdw blurRad="38100" dist="38100" dir="2700000" algn="tl">
                    <a:srgbClr val="000000"/>
                  </a:outerShdw>
                </a:effectLst>
              </a:rPr>
              <a:t>Short Day Plants</a:t>
            </a:r>
          </a:p>
          <a:p>
            <a:pPr algn="ctr">
              <a:spcBef>
                <a:spcPct val="50000"/>
              </a:spcBef>
            </a:pPr>
            <a:r>
              <a:rPr lang="en-US" altLang="en-US" sz="6000">
                <a:solidFill>
                  <a:schemeClr val="bg1"/>
                </a:solidFill>
                <a:effectLst>
                  <a:outerShdw blurRad="38100" dist="38100" dir="2700000" algn="tl">
                    <a:srgbClr val="000000"/>
                  </a:outerShdw>
                </a:effectLst>
              </a:rPr>
              <a:t>Long Day Plants</a:t>
            </a:r>
          </a:p>
          <a:p>
            <a:pPr algn="ctr">
              <a:spcBef>
                <a:spcPct val="50000"/>
              </a:spcBef>
            </a:pPr>
            <a:r>
              <a:rPr lang="en-US" altLang="en-US" sz="6000">
                <a:solidFill>
                  <a:schemeClr val="bg1"/>
                </a:solidFill>
                <a:effectLst>
                  <a:outerShdw blurRad="38100" dist="38100" dir="2700000" algn="tl">
                    <a:srgbClr val="000000"/>
                  </a:outerShdw>
                </a:effectLst>
              </a:rPr>
              <a:t>Day Neutral Plants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24934"/>
                                        </p:tgtEl>
                                        <p:attrNameLst>
                                          <p:attrName>style.visibility</p:attrName>
                                        </p:attrNameLst>
                                      </p:cBhvr>
                                      <p:to>
                                        <p:strVal val="visible"/>
                                      </p:to>
                                    </p:set>
                                    <p:anim calcmode="lin" valueType="num">
                                      <p:cBhvr additive="base">
                                        <p:cTn id="7" dur="500" fill="hold"/>
                                        <p:tgtEl>
                                          <p:spTgt spid="124934"/>
                                        </p:tgtEl>
                                        <p:attrNameLst>
                                          <p:attrName>ppt_x</p:attrName>
                                        </p:attrNameLst>
                                      </p:cBhvr>
                                      <p:tavLst>
                                        <p:tav tm="0">
                                          <p:val>
                                            <p:strVal val="#ppt_x"/>
                                          </p:val>
                                        </p:tav>
                                        <p:tav tm="100000">
                                          <p:val>
                                            <p:strVal val="#ppt_x"/>
                                          </p:val>
                                        </p:tav>
                                      </p:tavLst>
                                    </p:anim>
                                    <p:anim calcmode="lin" valueType="num">
                                      <p:cBhvr additive="base">
                                        <p:cTn id="8" dur="500" fill="hold"/>
                                        <p:tgtEl>
                                          <p:spTgt spid="124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524000"/>
          </a:xfrm>
        </p:spPr>
        <p:txBody>
          <a:bodyPr/>
          <a:lstStyle/>
          <a:p>
            <a:r>
              <a:rPr lang="en-US" altLang="en-US" b="1">
                <a:solidFill>
                  <a:srgbClr val="FFFF00"/>
                </a:solidFill>
                <a:effectLst>
                  <a:outerShdw blurRad="38100" dist="38100" dir="2700000" algn="tl">
                    <a:srgbClr val="000000"/>
                  </a:outerShdw>
                </a:effectLst>
              </a:rPr>
              <a:t>Three Photoperiodic Responses</a:t>
            </a:r>
          </a:p>
        </p:txBody>
      </p:sp>
      <p:sp>
        <p:nvSpPr>
          <p:cNvPr id="15363" name="Rectangle 3"/>
          <p:cNvSpPr>
            <a:spLocks noGrp="1" noChangeArrowheads="1"/>
          </p:cNvSpPr>
          <p:nvPr>
            <p:ph type="body" idx="1"/>
          </p:nvPr>
        </p:nvSpPr>
        <p:spPr>
          <a:xfrm>
            <a:off x="762000" y="1295400"/>
            <a:ext cx="7772400" cy="3048000"/>
          </a:xfrm>
        </p:spPr>
        <p:txBody>
          <a:bodyPr/>
          <a:lstStyle/>
          <a:p>
            <a:pPr>
              <a:lnSpc>
                <a:spcPct val="90000"/>
              </a:lnSpc>
              <a:buFontTx/>
              <a:buNone/>
            </a:pPr>
            <a:r>
              <a:rPr lang="en-US" altLang="en-US" sz="4000" b="1">
                <a:solidFill>
                  <a:srgbClr val="FFFF00"/>
                </a:solidFill>
                <a:effectLst>
                  <a:outerShdw blurRad="38100" dist="38100" dir="2700000" algn="tl">
                    <a:srgbClr val="000000"/>
                  </a:outerShdw>
                </a:effectLst>
              </a:rPr>
              <a:t>Short Day Plants</a:t>
            </a:r>
            <a:r>
              <a:rPr lang="en-US" altLang="en-US" sz="4000" b="1">
                <a:solidFill>
                  <a:schemeClr val="bg1"/>
                </a:solidFill>
                <a:effectLst>
                  <a:outerShdw blurRad="38100" dist="38100" dir="2700000" algn="tl">
                    <a:srgbClr val="000000"/>
                  </a:outerShdw>
                </a:effectLst>
              </a:rPr>
              <a:t>:</a:t>
            </a:r>
            <a:r>
              <a:rPr lang="en-US" altLang="en-US" sz="4000" b="1">
                <a:solidFill>
                  <a:schemeClr val="bg1"/>
                </a:solidFill>
              </a:rPr>
              <a:t>  </a:t>
            </a:r>
            <a:r>
              <a:rPr lang="en-US" altLang="en-US" sz="4000" b="1">
                <a:solidFill>
                  <a:schemeClr val="bg1"/>
                </a:solidFill>
                <a:effectLst>
                  <a:outerShdw blurRad="38100" dist="38100" dir="2700000" algn="tl">
                    <a:srgbClr val="000000"/>
                  </a:outerShdw>
                </a:effectLst>
              </a:rPr>
              <a:t>Initiate flower buds when day length is shorter than the critical day length or when the dark period is longer than the critical night length.</a:t>
            </a:r>
          </a:p>
        </p:txBody>
      </p:sp>
      <p:sp>
        <p:nvSpPr>
          <p:cNvPr id="15366" name="Line 6"/>
          <p:cNvSpPr>
            <a:spLocks noChangeShapeType="1"/>
          </p:cNvSpPr>
          <p:nvPr/>
        </p:nvSpPr>
        <p:spPr bwMode="auto">
          <a:xfrm>
            <a:off x="838200" y="1143000"/>
            <a:ext cx="7467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67" name="Text Box 7"/>
          <p:cNvSpPr txBox="1">
            <a:spLocks noChangeArrowheads="1"/>
          </p:cNvSpPr>
          <p:nvPr/>
        </p:nvSpPr>
        <p:spPr bwMode="auto">
          <a:xfrm>
            <a:off x="1524000" y="4114800"/>
            <a:ext cx="57912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20000"/>
              </a:spcBef>
            </a:pPr>
            <a:r>
              <a:rPr lang="en-US" altLang="en-US" sz="2800" baseline="0">
                <a:effectLst>
                  <a:outerShdw blurRad="38100" dist="38100" dir="2700000" algn="tl">
                    <a:srgbClr val="000000"/>
                  </a:outerShdw>
                </a:effectLst>
              </a:rPr>
              <a:t>Poinsettia</a:t>
            </a:r>
          </a:p>
          <a:p>
            <a:pPr algn="ctr">
              <a:lnSpc>
                <a:spcPct val="70000"/>
              </a:lnSpc>
              <a:spcBef>
                <a:spcPct val="20000"/>
              </a:spcBef>
            </a:pPr>
            <a:r>
              <a:rPr lang="en-US" altLang="en-US" sz="2800" baseline="0">
                <a:effectLst>
                  <a:outerShdw blurRad="38100" dist="38100" dir="2700000" algn="tl">
                    <a:srgbClr val="000000"/>
                  </a:outerShdw>
                </a:effectLst>
              </a:rPr>
              <a:t>Chrysanthemum</a:t>
            </a:r>
          </a:p>
          <a:p>
            <a:pPr algn="ctr">
              <a:lnSpc>
                <a:spcPct val="70000"/>
              </a:lnSpc>
              <a:spcBef>
                <a:spcPct val="20000"/>
              </a:spcBef>
            </a:pPr>
            <a:r>
              <a:rPr lang="en-US" altLang="en-US" sz="2800" baseline="0">
                <a:effectLst>
                  <a:outerShdw blurRad="38100" dist="38100" dir="2700000" algn="tl">
                    <a:srgbClr val="000000"/>
                  </a:outerShdw>
                </a:effectLst>
              </a:rPr>
              <a:t>Aster</a:t>
            </a:r>
          </a:p>
          <a:p>
            <a:pPr algn="ctr">
              <a:lnSpc>
                <a:spcPct val="70000"/>
              </a:lnSpc>
              <a:spcBef>
                <a:spcPct val="20000"/>
              </a:spcBef>
            </a:pPr>
            <a:r>
              <a:rPr lang="en-US" altLang="en-US" sz="2800" baseline="0">
                <a:effectLst>
                  <a:outerShdw blurRad="38100" dist="38100" dir="2700000" algn="tl">
                    <a:srgbClr val="000000"/>
                  </a:outerShdw>
                </a:effectLst>
              </a:rPr>
              <a:t>Goldenrod</a:t>
            </a:r>
          </a:p>
          <a:p>
            <a:pPr algn="ctr">
              <a:lnSpc>
                <a:spcPct val="70000"/>
              </a:lnSpc>
              <a:spcBef>
                <a:spcPct val="20000"/>
              </a:spcBef>
            </a:pPr>
            <a:r>
              <a:rPr lang="en-US" altLang="en-US" sz="2800" baseline="0">
                <a:effectLst>
                  <a:outerShdw blurRad="38100" dist="38100" dir="2700000" algn="tl">
                    <a:srgbClr val="000000"/>
                  </a:outerShdw>
                </a:effectLst>
              </a:rPr>
              <a:t>Ragweed</a:t>
            </a:r>
          </a:p>
          <a:p>
            <a:pPr algn="ctr">
              <a:lnSpc>
                <a:spcPct val="70000"/>
              </a:lnSpc>
              <a:spcBef>
                <a:spcPct val="20000"/>
              </a:spcBef>
            </a:pPr>
            <a:r>
              <a:rPr lang="en-US" altLang="en-US" sz="2800" baseline="0">
                <a:effectLst>
                  <a:outerShdw blurRad="38100" dist="38100" dir="2700000" algn="tl">
                    <a:srgbClr val="000000"/>
                  </a:outerShdw>
                </a:effectLst>
              </a:rPr>
              <a:t>Christmas Cactus</a:t>
            </a:r>
          </a:p>
          <a:p>
            <a:pPr algn="ctr">
              <a:lnSpc>
                <a:spcPct val="70000"/>
              </a:lnSpc>
              <a:spcBef>
                <a:spcPct val="20000"/>
              </a:spcBef>
            </a:pPr>
            <a:r>
              <a:rPr lang="en-US" altLang="en-US" sz="2800" baseline="0">
                <a:effectLst>
                  <a:outerShdw blurRad="38100" dist="38100" dir="2700000" algn="tl">
                    <a:srgbClr val="000000"/>
                  </a:outerShdw>
                </a:effectLst>
              </a:rPr>
              <a:t>Variegated Spider Plant</a:t>
            </a:r>
          </a:p>
          <a:p>
            <a:pPr>
              <a:spcBef>
                <a:spcPct val="50000"/>
              </a:spcBef>
            </a:pPr>
            <a:endParaRPr lang="en-US" altLang="en-US" sz="3200">
              <a:solidFill>
                <a:schemeClr val="bg1"/>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dissolv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altLang="en-US" b="1">
                <a:solidFill>
                  <a:srgbClr val="FFFF00"/>
                </a:solidFill>
                <a:effectLst>
                  <a:outerShdw blurRad="38100" dist="38100" dir="2700000" algn="tl">
                    <a:srgbClr val="000000"/>
                  </a:outerShdw>
                </a:effectLst>
              </a:rPr>
              <a:t>Three Photoperiodic Responses</a:t>
            </a:r>
          </a:p>
        </p:txBody>
      </p:sp>
      <p:sp>
        <p:nvSpPr>
          <p:cNvPr id="16387" name="Rectangle 3"/>
          <p:cNvSpPr>
            <a:spLocks noGrp="1" noChangeArrowheads="1"/>
          </p:cNvSpPr>
          <p:nvPr>
            <p:ph type="body" idx="1"/>
          </p:nvPr>
        </p:nvSpPr>
        <p:spPr>
          <a:xfrm>
            <a:off x="685800" y="1600200"/>
            <a:ext cx="7772400" cy="2667000"/>
          </a:xfrm>
        </p:spPr>
        <p:txBody>
          <a:bodyPr/>
          <a:lstStyle/>
          <a:p>
            <a:pPr>
              <a:buFontTx/>
              <a:buNone/>
            </a:pPr>
            <a:r>
              <a:rPr lang="en-US" altLang="en-US" b="1">
                <a:solidFill>
                  <a:srgbClr val="FFFF00"/>
                </a:solidFill>
                <a:effectLst>
                  <a:outerShdw blurRad="38100" dist="38100" dir="2700000" algn="tl">
                    <a:srgbClr val="000000"/>
                  </a:outerShdw>
                </a:effectLst>
              </a:rPr>
              <a:t>Long Day Plants:</a:t>
            </a:r>
            <a:r>
              <a:rPr lang="en-US" altLang="en-US" sz="2800"/>
              <a:t>  </a:t>
            </a:r>
            <a:r>
              <a:rPr lang="en-US" altLang="en-US" b="1">
                <a:solidFill>
                  <a:schemeClr val="bg1"/>
                </a:solidFill>
                <a:effectLst>
                  <a:outerShdw blurRad="38100" dist="38100" dir="2700000" algn="tl">
                    <a:srgbClr val="000000"/>
                  </a:outerShdw>
                </a:effectLst>
              </a:rPr>
              <a:t>Initiate flower buds when the day length is longer than the critical day length or when the dark period is shorter than the critical night length.</a:t>
            </a:r>
          </a:p>
        </p:txBody>
      </p:sp>
      <p:sp>
        <p:nvSpPr>
          <p:cNvPr id="16388" name="Line 4"/>
          <p:cNvSpPr>
            <a:spLocks noChangeShapeType="1"/>
          </p:cNvSpPr>
          <p:nvPr/>
        </p:nvSpPr>
        <p:spPr bwMode="auto">
          <a:xfrm>
            <a:off x="838200" y="1219200"/>
            <a:ext cx="7467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9" name="Text Box 5"/>
          <p:cNvSpPr txBox="1">
            <a:spLocks noChangeArrowheads="1"/>
          </p:cNvSpPr>
          <p:nvPr/>
        </p:nvSpPr>
        <p:spPr bwMode="auto">
          <a:xfrm>
            <a:off x="762000" y="4114800"/>
            <a:ext cx="7543800"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pPr>
            <a:r>
              <a:rPr lang="en-US" altLang="en-US" sz="2800" baseline="0">
                <a:effectLst>
                  <a:outerShdw blurRad="38100" dist="38100" dir="2700000" algn="tl">
                    <a:srgbClr val="000000"/>
                  </a:outerShdw>
                </a:effectLst>
              </a:rPr>
              <a:t>Hollyhock</a:t>
            </a:r>
          </a:p>
          <a:p>
            <a:pPr algn="ctr">
              <a:lnSpc>
                <a:spcPct val="80000"/>
              </a:lnSpc>
              <a:spcBef>
                <a:spcPct val="20000"/>
              </a:spcBef>
            </a:pPr>
            <a:r>
              <a:rPr lang="en-US" altLang="en-US" sz="2800" baseline="0">
                <a:effectLst>
                  <a:outerShdw blurRad="38100" dist="38100" dir="2700000" algn="tl">
                    <a:srgbClr val="000000"/>
                  </a:outerShdw>
                </a:effectLst>
              </a:rPr>
              <a:t>Radish</a:t>
            </a:r>
          </a:p>
          <a:p>
            <a:pPr algn="ctr">
              <a:lnSpc>
                <a:spcPct val="80000"/>
              </a:lnSpc>
              <a:spcBef>
                <a:spcPct val="20000"/>
              </a:spcBef>
            </a:pPr>
            <a:r>
              <a:rPr lang="en-US" altLang="en-US" sz="2800" baseline="0">
                <a:effectLst>
                  <a:outerShdw blurRad="38100" dist="38100" dir="2700000" algn="tl">
                    <a:srgbClr val="000000"/>
                  </a:outerShdw>
                </a:effectLst>
              </a:rPr>
              <a:t>Beets</a:t>
            </a:r>
          </a:p>
          <a:p>
            <a:pPr algn="ctr">
              <a:lnSpc>
                <a:spcPct val="80000"/>
              </a:lnSpc>
              <a:spcBef>
                <a:spcPct val="20000"/>
              </a:spcBef>
            </a:pPr>
            <a:r>
              <a:rPr lang="en-US" altLang="en-US" sz="2800" baseline="0">
                <a:effectLst>
                  <a:outerShdw blurRad="38100" dist="38100" dir="2700000" algn="tl">
                    <a:srgbClr val="000000"/>
                  </a:outerShdw>
                </a:effectLst>
              </a:rPr>
              <a:t>Spinach</a:t>
            </a:r>
          </a:p>
          <a:p>
            <a:pPr algn="ctr">
              <a:lnSpc>
                <a:spcPct val="80000"/>
              </a:lnSpc>
              <a:spcBef>
                <a:spcPct val="20000"/>
              </a:spcBef>
            </a:pPr>
            <a:r>
              <a:rPr lang="en-US" altLang="en-US" sz="2800" baseline="0">
                <a:effectLst>
                  <a:outerShdw blurRad="38100" dist="38100" dir="2700000" algn="tl">
                    <a:srgbClr val="000000"/>
                  </a:outerShdw>
                </a:effectLst>
              </a:rPr>
              <a:t>Iris</a:t>
            </a:r>
          </a:p>
          <a:p>
            <a:pPr algn="ctr">
              <a:lnSpc>
                <a:spcPct val="80000"/>
              </a:lnSpc>
              <a:spcBef>
                <a:spcPct val="20000"/>
              </a:spcBef>
            </a:pPr>
            <a:r>
              <a:rPr lang="en-US" altLang="en-US" sz="2800" baseline="0">
                <a:effectLst>
                  <a:outerShdw blurRad="38100" dist="38100" dir="2700000" algn="tl">
                    <a:srgbClr val="000000"/>
                  </a:outerShdw>
                </a:effectLst>
              </a:rPr>
              <a:t>Red Clover</a:t>
            </a:r>
          </a:p>
          <a:p>
            <a:pPr>
              <a:spcBef>
                <a:spcPct val="50000"/>
              </a:spcBef>
            </a:pPr>
            <a:endParaRPr lang="en-US" altLang="en-US" sz="3200">
              <a:solidFill>
                <a:schemeClr val="bg1"/>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dissolve">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b="1">
                <a:solidFill>
                  <a:srgbClr val="FFFF00"/>
                </a:solidFill>
                <a:effectLst>
                  <a:outerShdw blurRad="38100" dist="38100" dir="2700000" algn="tl">
                    <a:srgbClr val="000000"/>
                  </a:outerShdw>
                </a:effectLst>
              </a:rPr>
              <a:t>Three Photoperiodic Responses</a:t>
            </a:r>
          </a:p>
        </p:txBody>
      </p:sp>
      <p:sp>
        <p:nvSpPr>
          <p:cNvPr id="17411" name="Rectangle 3"/>
          <p:cNvSpPr>
            <a:spLocks noGrp="1" noChangeArrowheads="1"/>
          </p:cNvSpPr>
          <p:nvPr>
            <p:ph type="body" idx="1"/>
          </p:nvPr>
        </p:nvSpPr>
        <p:spPr>
          <a:xfrm>
            <a:off x="685800" y="1981200"/>
            <a:ext cx="7772400" cy="1447800"/>
          </a:xfrm>
        </p:spPr>
        <p:txBody>
          <a:bodyPr/>
          <a:lstStyle/>
          <a:p>
            <a:pPr>
              <a:buFontTx/>
              <a:buNone/>
            </a:pPr>
            <a:r>
              <a:rPr lang="en-US" altLang="en-US" sz="3600" b="1">
                <a:solidFill>
                  <a:srgbClr val="FFFF00"/>
                </a:solidFill>
                <a:effectLst>
                  <a:outerShdw blurRad="38100" dist="38100" dir="2700000" algn="tl">
                    <a:srgbClr val="000000"/>
                  </a:outerShdw>
                </a:effectLst>
              </a:rPr>
              <a:t>Day Neutral:</a:t>
            </a:r>
            <a:r>
              <a:rPr lang="en-US" altLang="en-US"/>
              <a:t>  </a:t>
            </a:r>
            <a:r>
              <a:rPr lang="en-US" altLang="en-US" sz="3600" b="1">
                <a:solidFill>
                  <a:schemeClr val="bg1"/>
                </a:solidFill>
                <a:effectLst>
                  <a:outerShdw blurRad="38100" dist="38100" dir="2700000" algn="tl">
                    <a:srgbClr val="000000"/>
                  </a:outerShdw>
                </a:effectLst>
              </a:rPr>
              <a:t>Flower over a wide range of photoperiods.</a:t>
            </a:r>
          </a:p>
        </p:txBody>
      </p:sp>
      <p:sp>
        <p:nvSpPr>
          <p:cNvPr id="17412" name="Line 4"/>
          <p:cNvSpPr>
            <a:spLocks noChangeShapeType="1"/>
          </p:cNvSpPr>
          <p:nvPr/>
        </p:nvSpPr>
        <p:spPr bwMode="auto">
          <a:xfrm>
            <a:off x="838200" y="1524000"/>
            <a:ext cx="7467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13" name="Text Box 5"/>
          <p:cNvSpPr txBox="1">
            <a:spLocks noChangeArrowheads="1"/>
          </p:cNvSpPr>
          <p:nvPr/>
        </p:nvSpPr>
        <p:spPr bwMode="auto">
          <a:xfrm>
            <a:off x="1447800" y="3276600"/>
            <a:ext cx="55626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pPr>
            <a:r>
              <a:rPr lang="en-US" altLang="en-US" sz="3200" baseline="0">
                <a:effectLst>
                  <a:outerShdw blurRad="38100" dist="38100" dir="2700000" algn="tl">
                    <a:srgbClr val="000000"/>
                  </a:outerShdw>
                </a:effectLst>
              </a:rPr>
              <a:t>   Cabbage	Hyacinths</a:t>
            </a:r>
          </a:p>
          <a:p>
            <a:pPr algn="ctr">
              <a:lnSpc>
                <a:spcPct val="80000"/>
              </a:lnSpc>
              <a:spcBef>
                <a:spcPct val="20000"/>
              </a:spcBef>
            </a:pPr>
            <a:r>
              <a:rPr lang="en-US" altLang="en-US" sz="3200" baseline="0">
                <a:effectLst>
                  <a:outerShdw blurRad="38100" dist="38100" dir="2700000" algn="tl">
                    <a:srgbClr val="000000"/>
                  </a:outerShdw>
                </a:effectLst>
              </a:rPr>
              <a:t> Carrots	       Daffodils</a:t>
            </a:r>
          </a:p>
          <a:p>
            <a:pPr algn="ctr">
              <a:lnSpc>
                <a:spcPct val="80000"/>
              </a:lnSpc>
              <a:spcBef>
                <a:spcPct val="20000"/>
              </a:spcBef>
            </a:pPr>
            <a:r>
              <a:rPr lang="en-US" altLang="en-US" sz="3200" baseline="0">
                <a:effectLst>
                  <a:outerShdw blurRad="38100" dist="38100" dir="2700000" algn="tl">
                    <a:srgbClr val="000000"/>
                  </a:outerShdw>
                </a:effectLst>
              </a:rPr>
              <a:t>  Tulips	        Tomatoes</a:t>
            </a:r>
          </a:p>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7414" name="Text Box 6"/>
          <p:cNvSpPr txBox="1">
            <a:spLocks noChangeArrowheads="1"/>
          </p:cNvSpPr>
          <p:nvPr/>
        </p:nvSpPr>
        <p:spPr bwMode="auto">
          <a:xfrm>
            <a:off x="381000" y="53340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baseline="0">
                <a:effectLst>
                  <a:outerShdw blurRad="38100" dist="38100" dir="2700000" algn="tl">
                    <a:srgbClr val="000000"/>
                  </a:outerShdw>
                </a:effectLst>
              </a:rPr>
              <a:t>Most woody ornamentals are day neutral</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ssolve">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2133600"/>
            <a:ext cx="800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3200">
              <a:solidFill>
                <a:schemeClr val="bg1"/>
              </a:solidFill>
              <a:effectLst>
                <a:outerShdw blurRad="38100" dist="38100" dir="2700000" algn="tl">
                  <a:srgbClr val="C0C0C0"/>
                </a:outerShdw>
              </a:effectLst>
            </a:endParaRPr>
          </a:p>
        </p:txBody>
      </p:sp>
      <p:sp>
        <p:nvSpPr>
          <p:cNvPr id="62467" name="Rectangle 3"/>
          <p:cNvSpPr>
            <a:spLocks noChangeArrowheads="1"/>
          </p:cNvSpPr>
          <p:nvPr/>
        </p:nvSpPr>
        <p:spPr bwMode="auto">
          <a:xfrm>
            <a:off x="685800" y="2971800"/>
            <a:ext cx="800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8" name="Rectangle 4"/>
          <p:cNvSpPr>
            <a:spLocks noChangeArrowheads="1"/>
          </p:cNvSpPr>
          <p:nvPr/>
        </p:nvSpPr>
        <p:spPr bwMode="auto">
          <a:xfrm>
            <a:off x="609600" y="3810000"/>
            <a:ext cx="800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9" name="Rectangle 5"/>
          <p:cNvSpPr>
            <a:spLocks noChangeArrowheads="1"/>
          </p:cNvSpPr>
          <p:nvPr/>
        </p:nvSpPr>
        <p:spPr bwMode="auto">
          <a:xfrm>
            <a:off x="609600" y="4648200"/>
            <a:ext cx="800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0" name="Rectangle 6"/>
          <p:cNvSpPr>
            <a:spLocks noChangeArrowheads="1"/>
          </p:cNvSpPr>
          <p:nvPr/>
        </p:nvSpPr>
        <p:spPr bwMode="auto">
          <a:xfrm>
            <a:off x="609600" y="5486400"/>
            <a:ext cx="800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1" name="Line 7"/>
          <p:cNvSpPr>
            <a:spLocks noChangeShapeType="1"/>
          </p:cNvSpPr>
          <p:nvPr/>
        </p:nvSpPr>
        <p:spPr bwMode="auto">
          <a:xfrm>
            <a:off x="5105400" y="21336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72" name="Line 8"/>
          <p:cNvSpPr>
            <a:spLocks noChangeShapeType="1"/>
          </p:cNvSpPr>
          <p:nvPr/>
        </p:nvSpPr>
        <p:spPr bwMode="auto">
          <a:xfrm>
            <a:off x="5562600" y="29718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73" name="Line 9"/>
          <p:cNvSpPr>
            <a:spLocks noChangeShapeType="1"/>
          </p:cNvSpPr>
          <p:nvPr/>
        </p:nvSpPr>
        <p:spPr bwMode="auto">
          <a:xfrm>
            <a:off x="3200400" y="38100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74" name="Text Box 10"/>
          <p:cNvSpPr txBox="1">
            <a:spLocks noChangeArrowheads="1"/>
          </p:cNvSpPr>
          <p:nvPr/>
        </p:nvSpPr>
        <p:spPr bwMode="auto">
          <a:xfrm>
            <a:off x="16764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14 ½ hours or less</a:t>
            </a:r>
          </a:p>
        </p:txBody>
      </p:sp>
      <p:sp>
        <p:nvSpPr>
          <p:cNvPr id="62475" name="Text Box 11"/>
          <p:cNvSpPr txBox="1">
            <a:spLocks noChangeArrowheads="1"/>
          </p:cNvSpPr>
          <p:nvPr/>
        </p:nvSpPr>
        <p:spPr bwMode="auto">
          <a:xfrm>
            <a:off x="5410200" y="1676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9 ½</a:t>
            </a:r>
            <a:r>
              <a:rPr lang="en-US" altLang="en-US" sz="3600" baseline="0">
                <a:effectLst>
                  <a:outerShdw blurRad="38100" dist="38100" dir="2700000" algn="tl">
                    <a:srgbClr val="000000"/>
                  </a:outerShdw>
                </a:effectLst>
              </a:rPr>
              <a:t> </a:t>
            </a:r>
            <a:r>
              <a:rPr lang="en-US" altLang="en-US" sz="3600">
                <a:effectLst>
                  <a:outerShdw blurRad="38100" dist="38100" dir="2700000" algn="tl">
                    <a:srgbClr val="000000"/>
                  </a:outerShdw>
                </a:effectLst>
              </a:rPr>
              <a:t>hours or more</a:t>
            </a:r>
          </a:p>
        </p:txBody>
      </p:sp>
      <p:sp>
        <p:nvSpPr>
          <p:cNvPr id="62477" name="Text Box 13"/>
          <p:cNvSpPr txBox="1">
            <a:spLocks noChangeArrowheads="1"/>
          </p:cNvSpPr>
          <p:nvPr/>
        </p:nvSpPr>
        <p:spPr bwMode="auto">
          <a:xfrm>
            <a:off x="2209800" y="2743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15 hours</a:t>
            </a:r>
          </a:p>
        </p:txBody>
      </p:sp>
      <p:sp>
        <p:nvSpPr>
          <p:cNvPr id="62478" name="Text Box 14"/>
          <p:cNvSpPr txBox="1">
            <a:spLocks noChangeArrowheads="1"/>
          </p:cNvSpPr>
          <p:nvPr/>
        </p:nvSpPr>
        <p:spPr bwMode="auto">
          <a:xfrm>
            <a:off x="6324600" y="2743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9 hours</a:t>
            </a:r>
          </a:p>
        </p:txBody>
      </p:sp>
      <p:sp>
        <p:nvSpPr>
          <p:cNvPr id="62480" name="Text Box 16"/>
          <p:cNvSpPr txBox="1">
            <a:spLocks noChangeArrowheads="1"/>
          </p:cNvSpPr>
          <p:nvPr/>
        </p:nvSpPr>
        <p:spPr bwMode="auto">
          <a:xfrm>
            <a:off x="1447800" y="3581400"/>
            <a:ext cx="14478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9 hours</a:t>
            </a:r>
          </a:p>
        </p:txBody>
      </p:sp>
      <p:sp>
        <p:nvSpPr>
          <p:cNvPr id="62482" name="Text Box 18"/>
          <p:cNvSpPr txBox="1">
            <a:spLocks noChangeArrowheads="1"/>
          </p:cNvSpPr>
          <p:nvPr/>
        </p:nvSpPr>
        <p:spPr bwMode="auto">
          <a:xfrm>
            <a:off x="5257800" y="3581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15 hours</a:t>
            </a:r>
          </a:p>
        </p:txBody>
      </p:sp>
      <p:sp>
        <p:nvSpPr>
          <p:cNvPr id="62484" name="Line 20"/>
          <p:cNvSpPr>
            <a:spLocks noChangeShapeType="1"/>
          </p:cNvSpPr>
          <p:nvPr/>
        </p:nvSpPr>
        <p:spPr bwMode="auto">
          <a:xfrm>
            <a:off x="3200400" y="4876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85" name="Line 21"/>
          <p:cNvSpPr>
            <a:spLocks noChangeShapeType="1"/>
          </p:cNvSpPr>
          <p:nvPr/>
        </p:nvSpPr>
        <p:spPr bwMode="auto">
          <a:xfrm>
            <a:off x="3200400" y="4876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88" name="Line 24"/>
          <p:cNvSpPr>
            <a:spLocks noChangeShapeType="1"/>
          </p:cNvSpPr>
          <p:nvPr/>
        </p:nvSpPr>
        <p:spPr bwMode="auto">
          <a:xfrm>
            <a:off x="3200400" y="46482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90" name="Line 26"/>
          <p:cNvSpPr>
            <a:spLocks noChangeShapeType="1"/>
          </p:cNvSpPr>
          <p:nvPr/>
        </p:nvSpPr>
        <p:spPr bwMode="auto">
          <a:xfrm>
            <a:off x="5562600" y="46482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93" name="Line 29"/>
          <p:cNvSpPr>
            <a:spLocks noChangeShapeType="1"/>
          </p:cNvSpPr>
          <p:nvPr/>
        </p:nvSpPr>
        <p:spPr bwMode="auto">
          <a:xfrm>
            <a:off x="6172200" y="46482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494" name="Text Box 30"/>
          <p:cNvSpPr txBox="1">
            <a:spLocks noChangeArrowheads="1"/>
          </p:cNvSpPr>
          <p:nvPr/>
        </p:nvSpPr>
        <p:spPr bwMode="auto">
          <a:xfrm>
            <a:off x="1447800" y="4419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9 hours</a:t>
            </a:r>
          </a:p>
        </p:txBody>
      </p:sp>
      <p:sp>
        <p:nvSpPr>
          <p:cNvPr id="62495" name="Text Box 31"/>
          <p:cNvSpPr txBox="1">
            <a:spLocks noChangeArrowheads="1"/>
          </p:cNvSpPr>
          <p:nvPr/>
        </p:nvSpPr>
        <p:spPr bwMode="auto">
          <a:xfrm>
            <a:off x="3733800" y="4419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7 hours</a:t>
            </a:r>
          </a:p>
        </p:txBody>
      </p:sp>
      <p:sp>
        <p:nvSpPr>
          <p:cNvPr id="62496" name="Text Box 32"/>
          <p:cNvSpPr txBox="1">
            <a:spLocks noChangeArrowheads="1"/>
          </p:cNvSpPr>
          <p:nvPr/>
        </p:nvSpPr>
        <p:spPr bwMode="auto">
          <a:xfrm>
            <a:off x="6629400" y="4419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7 hours</a:t>
            </a:r>
          </a:p>
        </p:txBody>
      </p:sp>
      <p:sp>
        <p:nvSpPr>
          <p:cNvPr id="62497" name="Text Box 33"/>
          <p:cNvSpPr txBox="1">
            <a:spLocks noChangeArrowheads="1"/>
          </p:cNvSpPr>
          <p:nvPr/>
        </p:nvSpPr>
        <p:spPr bwMode="auto">
          <a:xfrm>
            <a:off x="5486400" y="4419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1 hr.</a:t>
            </a:r>
          </a:p>
        </p:txBody>
      </p:sp>
      <p:sp>
        <p:nvSpPr>
          <p:cNvPr id="62499" name="Line 35"/>
          <p:cNvSpPr>
            <a:spLocks noChangeShapeType="1"/>
          </p:cNvSpPr>
          <p:nvPr/>
        </p:nvSpPr>
        <p:spPr bwMode="auto">
          <a:xfrm>
            <a:off x="3200400" y="54864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505" name="Line 41"/>
          <p:cNvSpPr>
            <a:spLocks noChangeShapeType="1"/>
          </p:cNvSpPr>
          <p:nvPr/>
        </p:nvSpPr>
        <p:spPr bwMode="auto">
          <a:xfrm>
            <a:off x="5257800" y="54864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507" name="Line 43"/>
          <p:cNvSpPr>
            <a:spLocks noChangeShapeType="1"/>
          </p:cNvSpPr>
          <p:nvPr/>
        </p:nvSpPr>
        <p:spPr bwMode="auto">
          <a:xfrm>
            <a:off x="4648200" y="5562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510" name="Line 46"/>
          <p:cNvSpPr>
            <a:spLocks noChangeShapeType="1"/>
          </p:cNvSpPr>
          <p:nvPr/>
        </p:nvSpPr>
        <p:spPr bwMode="auto">
          <a:xfrm>
            <a:off x="4648200" y="54864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511" name="Text Box 47"/>
          <p:cNvSpPr txBox="1">
            <a:spLocks noChangeArrowheads="1"/>
          </p:cNvSpPr>
          <p:nvPr/>
        </p:nvSpPr>
        <p:spPr bwMode="auto">
          <a:xfrm>
            <a:off x="1447800" y="5257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9 hours</a:t>
            </a:r>
          </a:p>
        </p:txBody>
      </p:sp>
      <p:sp>
        <p:nvSpPr>
          <p:cNvPr id="62512" name="Text Box 48"/>
          <p:cNvSpPr txBox="1">
            <a:spLocks noChangeArrowheads="1"/>
          </p:cNvSpPr>
          <p:nvPr/>
        </p:nvSpPr>
        <p:spPr bwMode="auto">
          <a:xfrm>
            <a:off x="3429000" y="5257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4 hours</a:t>
            </a:r>
          </a:p>
        </p:txBody>
      </p:sp>
      <p:sp>
        <p:nvSpPr>
          <p:cNvPr id="62513" name="Text Box 49"/>
          <p:cNvSpPr txBox="1">
            <a:spLocks noChangeArrowheads="1"/>
          </p:cNvSpPr>
          <p:nvPr/>
        </p:nvSpPr>
        <p:spPr bwMode="auto">
          <a:xfrm>
            <a:off x="4572000" y="5257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1 hr.</a:t>
            </a:r>
          </a:p>
        </p:txBody>
      </p:sp>
      <p:sp>
        <p:nvSpPr>
          <p:cNvPr id="62514" name="Text Box 50"/>
          <p:cNvSpPr txBox="1">
            <a:spLocks noChangeArrowheads="1"/>
          </p:cNvSpPr>
          <p:nvPr/>
        </p:nvSpPr>
        <p:spPr bwMode="auto">
          <a:xfrm>
            <a:off x="6248400" y="5257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10 hours</a:t>
            </a:r>
          </a:p>
        </p:txBody>
      </p:sp>
      <p:sp>
        <p:nvSpPr>
          <p:cNvPr id="62515" name="Text Box 51"/>
          <p:cNvSpPr txBox="1">
            <a:spLocks noChangeArrowheads="1"/>
          </p:cNvSpPr>
          <p:nvPr/>
        </p:nvSpPr>
        <p:spPr bwMode="auto">
          <a:xfrm>
            <a:off x="533400" y="6248400"/>
            <a:ext cx="75438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pPr>
            <a:endParaRPr lang="en-US" altLang="en-US" sz="3200">
              <a:effectLst>
                <a:outerShdw blurRad="38100" dist="38100" dir="2700000" algn="tl">
                  <a:srgbClr val="000000"/>
                </a:outerShdw>
              </a:effectLst>
            </a:endParaRPr>
          </a:p>
        </p:txBody>
      </p:sp>
      <p:sp>
        <p:nvSpPr>
          <p:cNvPr id="62516" name="Text Box 52"/>
          <p:cNvSpPr txBox="1">
            <a:spLocks noChangeArrowheads="1"/>
          </p:cNvSpPr>
          <p:nvPr/>
        </p:nvSpPr>
        <p:spPr bwMode="auto">
          <a:xfrm>
            <a:off x="609600" y="914400"/>
            <a:ext cx="8229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en-US" altLang="en-US" sz="3600">
                <a:solidFill>
                  <a:schemeClr val="bg1"/>
                </a:solidFill>
                <a:effectLst>
                  <a:outerShdw blurRad="38100" dist="38100" dir="2700000" algn="tl">
                    <a:srgbClr val="000000"/>
                  </a:outerShdw>
                </a:effectLst>
              </a:rPr>
              <a:t>Initiate flowers when daylength is 14 hours or less or the length of the dark period is 9 ½ hours or more</a:t>
            </a:r>
          </a:p>
        </p:txBody>
      </p:sp>
      <p:sp>
        <p:nvSpPr>
          <p:cNvPr id="62517" name="Text Box 53"/>
          <p:cNvSpPr txBox="1">
            <a:spLocks noChangeArrowheads="1"/>
          </p:cNvSpPr>
          <p:nvPr/>
        </p:nvSpPr>
        <p:spPr bwMode="auto">
          <a:xfrm>
            <a:off x="1219200" y="4572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400">
                <a:effectLst>
                  <a:outerShdw blurRad="38100" dist="38100" dir="2700000" algn="tl">
                    <a:srgbClr val="000000"/>
                  </a:outerShdw>
                </a:effectLst>
              </a:rPr>
              <a:t>Chrysanthemum:  Short Day Plant</a:t>
            </a:r>
          </a:p>
        </p:txBody>
      </p:sp>
      <p:sp>
        <p:nvSpPr>
          <p:cNvPr id="62518" name="Text Box 54"/>
          <p:cNvSpPr txBox="1">
            <a:spLocks noChangeArrowheads="1"/>
          </p:cNvSpPr>
          <p:nvPr/>
        </p:nvSpPr>
        <p:spPr bwMode="auto">
          <a:xfrm>
            <a:off x="2438400" y="2209800"/>
            <a:ext cx="1143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tx1"/>
                </a:solidFill>
                <a:effectLst>
                  <a:outerShdw blurRad="38100" dist="38100" dir="2700000" algn="tl">
                    <a:srgbClr val="FFFFFF"/>
                  </a:outerShdw>
                </a:effectLst>
              </a:rPr>
              <a:t>light</a:t>
            </a:r>
          </a:p>
        </p:txBody>
      </p:sp>
      <p:sp>
        <p:nvSpPr>
          <p:cNvPr id="62519" name="Rectangle 55"/>
          <p:cNvSpPr>
            <a:spLocks noChangeArrowheads="1"/>
          </p:cNvSpPr>
          <p:nvPr/>
        </p:nvSpPr>
        <p:spPr bwMode="auto">
          <a:xfrm>
            <a:off x="2438400" y="3124200"/>
            <a:ext cx="703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chemeClr val="tx1"/>
                </a:solidFill>
                <a:effectLst>
                  <a:outerShdw blurRad="38100" dist="38100" dir="2700000" algn="tl">
                    <a:srgbClr val="FFFFFF"/>
                  </a:outerShdw>
                </a:effectLst>
              </a:rPr>
              <a:t>light</a:t>
            </a:r>
          </a:p>
        </p:txBody>
      </p:sp>
      <p:sp>
        <p:nvSpPr>
          <p:cNvPr id="62520" name="Rectangle 56"/>
          <p:cNvSpPr>
            <a:spLocks noChangeArrowheads="1"/>
          </p:cNvSpPr>
          <p:nvPr/>
        </p:nvSpPr>
        <p:spPr bwMode="auto">
          <a:xfrm>
            <a:off x="1524000" y="3886200"/>
            <a:ext cx="703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chemeClr val="tx1"/>
                </a:solidFill>
                <a:effectLst>
                  <a:outerShdw blurRad="38100" dist="38100" dir="2700000" algn="tl">
                    <a:srgbClr val="FFFFFF"/>
                  </a:outerShdw>
                </a:effectLst>
              </a:rPr>
              <a:t>light</a:t>
            </a:r>
          </a:p>
        </p:txBody>
      </p:sp>
      <p:sp>
        <p:nvSpPr>
          <p:cNvPr id="62521" name="Rectangle 57"/>
          <p:cNvSpPr>
            <a:spLocks noChangeArrowheads="1"/>
          </p:cNvSpPr>
          <p:nvPr/>
        </p:nvSpPr>
        <p:spPr bwMode="auto">
          <a:xfrm>
            <a:off x="1524000" y="4724400"/>
            <a:ext cx="703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chemeClr val="tx1"/>
                </a:solidFill>
                <a:effectLst>
                  <a:outerShdw blurRad="38100" dist="38100" dir="2700000" algn="tl">
                    <a:srgbClr val="FFFFFF"/>
                  </a:outerShdw>
                </a:effectLst>
              </a:rPr>
              <a:t>light</a:t>
            </a:r>
          </a:p>
        </p:txBody>
      </p:sp>
      <p:sp>
        <p:nvSpPr>
          <p:cNvPr id="62522" name="Rectangle 58"/>
          <p:cNvSpPr>
            <a:spLocks noChangeArrowheads="1"/>
          </p:cNvSpPr>
          <p:nvPr/>
        </p:nvSpPr>
        <p:spPr bwMode="auto">
          <a:xfrm>
            <a:off x="1524000" y="5562600"/>
            <a:ext cx="703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200">
                <a:solidFill>
                  <a:schemeClr val="tx1"/>
                </a:solidFill>
                <a:effectLst>
                  <a:outerShdw blurRad="38100" dist="38100" dir="2700000" algn="tl">
                    <a:srgbClr val="FFFFFF"/>
                  </a:outerShdw>
                </a:effectLst>
              </a:rPr>
              <a:t>light</a:t>
            </a:r>
          </a:p>
        </p:txBody>
      </p:sp>
      <p:sp>
        <p:nvSpPr>
          <p:cNvPr id="62523" name="Rectangle 59"/>
          <p:cNvSpPr>
            <a:spLocks noChangeArrowheads="1"/>
          </p:cNvSpPr>
          <p:nvPr/>
        </p:nvSpPr>
        <p:spPr bwMode="auto">
          <a:xfrm>
            <a:off x="5562600" y="4724400"/>
            <a:ext cx="7032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800">
                <a:solidFill>
                  <a:schemeClr val="tx1"/>
                </a:solidFill>
                <a:effectLst>
                  <a:outerShdw blurRad="38100" dist="38100" dir="2700000" algn="tl">
                    <a:srgbClr val="FFFFFF"/>
                  </a:outerShdw>
                </a:effectLst>
              </a:rPr>
              <a:t>light</a:t>
            </a:r>
          </a:p>
        </p:txBody>
      </p:sp>
      <p:sp>
        <p:nvSpPr>
          <p:cNvPr id="62524" name="Rectangle 60"/>
          <p:cNvSpPr>
            <a:spLocks noChangeArrowheads="1"/>
          </p:cNvSpPr>
          <p:nvPr/>
        </p:nvSpPr>
        <p:spPr bwMode="auto">
          <a:xfrm>
            <a:off x="4648200" y="5562600"/>
            <a:ext cx="654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a:solidFill>
                  <a:schemeClr val="tx1"/>
                </a:solidFill>
                <a:effectLst>
                  <a:outerShdw blurRad="38100" dist="38100" dir="2700000" algn="tl">
                    <a:srgbClr val="FFFFFF"/>
                  </a:outerShdw>
                </a:effectLst>
              </a:rPr>
              <a:t>light</a:t>
            </a:r>
          </a:p>
        </p:txBody>
      </p:sp>
      <p:sp>
        <p:nvSpPr>
          <p:cNvPr id="62527" name="Text Box 63"/>
          <p:cNvSpPr txBox="1">
            <a:spLocks noChangeArrowheads="1"/>
          </p:cNvSpPr>
          <p:nvPr/>
        </p:nvSpPr>
        <p:spPr bwMode="auto">
          <a:xfrm>
            <a:off x="6705600" y="2209800"/>
            <a:ext cx="762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tx1"/>
                </a:solidFill>
                <a:effectLst>
                  <a:outerShdw blurRad="38100" dist="38100" dir="2700000" algn="tl">
                    <a:srgbClr val="FFFFFF"/>
                  </a:outerShdw>
                </a:effectLst>
              </a:rPr>
              <a:t>dark</a:t>
            </a:r>
          </a:p>
        </p:txBody>
      </p:sp>
      <p:sp>
        <p:nvSpPr>
          <p:cNvPr id="62528" name="Rectangle 64"/>
          <p:cNvSpPr>
            <a:spLocks noChangeArrowheads="1"/>
          </p:cNvSpPr>
          <p:nvPr/>
        </p:nvSpPr>
        <p:spPr bwMode="auto">
          <a:xfrm>
            <a:off x="6705600" y="3124200"/>
            <a:ext cx="7318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en-US" sz="3200">
                <a:solidFill>
                  <a:schemeClr val="tx1"/>
                </a:solidFill>
                <a:effectLst>
                  <a:outerShdw blurRad="38100" dist="38100" dir="2700000" algn="tl">
                    <a:srgbClr val="FFFFFF"/>
                  </a:outerShdw>
                </a:effectLst>
              </a:rPr>
              <a:t>dark</a:t>
            </a:r>
          </a:p>
        </p:txBody>
      </p:sp>
      <p:sp>
        <p:nvSpPr>
          <p:cNvPr id="62529" name="Rectangle 65"/>
          <p:cNvSpPr>
            <a:spLocks noChangeArrowheads="1"/>
          </p:cNvSpPr>
          <p:nvPr/>
        </p:nvSpPr>
        <p:spPr bwMode="auto">
          <a:xfrm>
            <a:off x="5562600" y="3886200"/>
            <a:ext cx="7318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en-US" sz="3200">
                <a:solidFill>
                  <a:schemeClr val="tx1"/>
                </a:solidFill>
                <a:effectLst>
                  <a:outerShdw blurRad="38100" dist="38100" dir="2700000" algn="tl">
                    <a:srgbClr val="FFFFFF"/>
                  </a:outerShdw>
                </a:effectLst>
              </a:rPr>
              <a:t>dark</a:t>
            </a:r>
          </a:p>
        </p:txBody>
      </p:sp>
      <p:sp>
        <p:nvSpPr>
          <p:cNvPr id="62530" name="Rectangle 66"/>
          <p:cNvSpPr>
            <a:spLocks noChangeArrowheads="1"/>
          </p:cNvSpPr>
          <p:nvPr/>
        </p:nvSpPr>
        <p:spPr bwMode="auto">
          <a:xfrm>
            <a:off x="4038600" y="4724400"/>
            <a:ext cx="7318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en-US" sz="3200">
                <a:solidFill>
                  <a:schemeClr val="tx1"/>
                </a:solidFill>
                <a:effectLst>
                  <a:outerShdw blurRad="38100" dist="38100" dir="2700000" algn="tl">
                    <a:srgbClr val="FFFFFF"/>
                  </a:outerShdw>
                </a:effectLst>
              </a:rPr>
              <a:t>dark</a:t>
            </a:r>
          </a:p>
        </p:txBody>
      </p:sp>
      <p:sp>
        <p:nvSpPr>
          <p:cNvPr id="62531" name="Rectangle 67"/>
          <p:cNvSpPr>
            <a:spLocks noChangeArrowheads="1"/>
          </p:cNvSpPr>
          <p:nvPr/>
        </p:nvSpPr>
        <p:spPr bwMode="auto">
          <a:xfrm>
            <a:off x="6934200" y="4724400"/>
            <a:ext cx="7318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en-US" sz="3200">
                <a:solidFill>
                  <a:schemeClr val="tx1"/>
                </a:solidFill>
                <a:effectLst>
                  <a:outerShdw blurRad="38100" dist="38100" dir="2700000" algn="tl">
                    <a:srgbClr val="FFFFFF"/>
                  </a:outerShdw>
                </a:effectLst>
              </a:rPr>
              <a:t>dark</a:t>
            </a:r>
          </a:p>
        </p:txBody>
      </p:sp>
      <p:sp>
        <p:nvSpPr>
          <p:cNvPr id="62532" name="Rectangle 68"/>
          <p:cNvSpPr>
            <a:spLocks noChangeArrowheads="1"/>
          </p:cNvSpPr>
          <p:nvPr/>
        </p:nvSpPr>
        <p:spPr bwMode="auto">
          <a:xfrm>
            <a:off x="3657600" y="5562600"/>
            <a:ext cx="7318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en-US" sz="3200">
                <a:solidFill>
                  <a:schemeClr val="tx1"/>
                </a:solidFill>
                <a:effectLst>
                  <a:outerShdw blurRad="38100" dist="38100" dir="2700000" algn="tl">
                    <a:srgbClr val="FFFFFF"/>
                  </a:outerShdw>
                </a:effectLst>
              </a:rPr>
              <a:t>dark</a:t>
            </a:r>
          </a:p>
        </p:txBody>
      </p:sp>
      <p:sp>
        <p:nvSpPr>
          <p:cNvPr id="62533" name="Rectangle 69"/>
          <p:cNvSpPr>
            <a:spLocks noChangeArrowheads="1"/>
          </p:cNvSpPr>
          <p:nvPr/>
        </p:nvSpPr>
        <p:spPr bwMode="auto">
          <a:xfrm>
            <a:off x="6553200" y="5562600"/>
            <a:ext cx="7318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en-US" sz="3200">
                <a:solidFill>
                  <a:schemeClr val="tx1"/>
                </a:solidFill>
                <a:effectLst>
                  <a:outerShdw blurRad="38100" dist="38100" dir="2700000" algn="tl">
                    <a:srgbClr val="FFFFFF"/>
                  </a:outerShdw>
                </a:effectLst>
              </a:rPr>
              <a:t>dark</a:t>
            </a:r>
          </a:p>
        </p:txBody>
      </p:sp>
      <p:sp>
        <p:nvSpPr>
          <p:cNvPr id="62534" name="Text Box 70"/>
          <p:cNvSpPr txBox="1">
            <a:spLocks noChangeArrowheads="1"/>
          </p:cNvSpPr>
          <p:nvPr/>
        </p:nvSpPr>
        <p:spPr bwMode="auto">
          <a:xfrm>
            <a:off x="0" y="61722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000" baseline="0">
                <a:effectLst>
                  <a:outerShdw blurRad="38100" dist="38100" dir="2700000" algn="tl">
                    <a:srgbClr val="000000"/>
                  </a:outerShdw>
                </a:effectLst>
              </a:rPr>
              <a:t>10 ft. candles of light = 60 watt bulbs, 4 feet apart, 4 feet above plants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74"/>
                                        </p:tgtEl>
                                        <p:attrNameLst>
                                          <p:attrName>style.visibility</p:attrName>
                                        </p:attrNameLst>
                                      </p:cBhvr>
                                      <p:to>
                                        <p:strVal val="visible"/>
                                      </p:to>
                                    </p:set>
                                    <p:anim calcmode="lin" valueType="num">
                                      <p:cBhvr additive="base">
                                        <p:cTn id="7" dur="500" fill="hold"/>
                                        <p:tgtEl>
                                          <p:spTgt spid="62474"/>
                                        </p:tgtEl>
                                        <p:attrNameLst>
                                          <p:attrName>ppt_x</p:attrName>
                                        </p:attrNameLst>
                                      </p:cBhvr>
                                      <p:tavLst>
                                        <p:tav tm="0">
                                          <p:val>
                                            <p:strVal val="0-#ppt_w/2"/>
                                          </p:val>
                                        </p:tav>
                                        <p:tav tm="100000">
                                          <p:val>
                                            <p:strVal val="#ppt_x"/>
                                          </p:val>
                                        </p:tav>
                                      </p:tavLst>
                                    </p:anim>
                                    <p:anim calcmode="lin" valueType="num">
                                      <p:cBhvr additive="base">
                                        <p:cTn id="8" dur="500" fill="hold"/>
                                        <p:tgtEl>
                                          <p:spTgt spid="62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75"/>
                                        </p:tgtEl>
                                        <p:attrNameLst>
                                          <p:attrName>style.visibility</p:attrName>
                                        </p:attrNameLst>
                                      </p:cBhvr>
                                      <p:to>
                                        <p:strVal val="visible"/>
                                      </p:to>
                                    </p:set>
                                    <p:anim calcmode="lin" valueType="num">
                                      <p:cBhvr additive="base">
                                        <p:cTn id="13" dur="500" fill="hold"/>
                                        <p:tgtEl>
                                          <p:spTgt spid="62475"/>
                                        </p:tgtEl>
                                        <p:attrNameLst>
                                          <p:attrName>ppt_x</p:attrName>
                                        </p:attrNameLst>
                                      </p:cBhvr>
                                      <p:tavLst>
                                        <p:tav tm="0">
                                          <p:val>
                                            <p:strVal val="1+#ppt_w/2"/>
                                          </p:val>
                                        </p:tav>
                                        <p:tav tm="100000">
                                          <p:val>
                                            <p:strVal val="#ppt_x"/>
                                          </p:val>
                                        </p:tav>
                                      </p:tavLst>
                                    </p:anim>
                                    <p:anim calcmode="lin" valueType="num">
                                      <p:cBhvr additive="base">
                                        <p:cTn id="14" dur="500" fill="hold"/>
                                        <p:tgtEl>
                                          <p:spTgt spid="624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77"/>
                                        </p:tgtEl>
                                        <p:attrNameLst>
                                          <p:attrName>style.visibility</p:attrName>
                                        </p:attrNameLst>
                                      </p:cBhvr>
                                      <p:to>
                                        <p:strVal val="visible"/>
                                      </p:to>
                                    </p:set>
                                    <p:anim calcmode="lin" valueType="num">
                                      <p:cBhvr additive="base">
                                        <p:cTn id="19" dur="500" fill="hold"/>
                                        <p:tgtEl>
                                          <p:spTgt spid="62477"/>
                                        </p:tgtEl>
                                        <p:attrNameLst>
                                          <p:attrName>ppt_x</p:attrName>
                                        </p:attrNameLst>
                                      </p:cBhvr>
                                      <p:tavLst>
                                        <p:tav tm="0">
                                          <p:val>
                                            <p:strVal val="0-#ppt_w/2"/>
                                          </p:val>
                                        </p:tav>
                                        <p:tav tm="100000">
                                          <p:val>
                                            <p:strVal val="#ppt_x"/>
                                          </p:val>
                                        </p:tav>
                                      </p:tavLst>
                                    </p:anim>
                                    <p:anim calcmode="lin" valueType="num">
                                      <p:cBhvr additive="base">
                                        <p:cTn id="20" dur="500" fill="hold"/>
                                        <p:tgtEl>
                                          <p:spTgt spid="624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2478"/>
                                        </p:tgtEl>
                                        <p:attrNameLst>
                                          <p:attrName>style.visibility</p:attrName>
                                        </p:attrNameLst>
                                      </p:cBhvr>
                                      <p:to>
                                        <p:strVal val="visible"/>
                                      </p:to>
                                    </p:set>
                                    <p:anim calcmode="lin" valueType="num">
                                      <p:cBhvr additive="base">
                                        <p:cTn id="25" dur="500" fill="hold"/>
                                        <p:tgtEl>
                                          <p:spTgt spid="62478"/>
                                        </p:tgtEl>
                                        <p:attrNameLst>
                                          <p:attrName>ppt_x</p:attrName>
                                        </p:attrNameLst>
                                      </p:cBhvr>
                                      <p:tavLst>
                                        <p:tav tm="0">
                                          <p:val>
                                            <p:strVal val="1+#ppt_w/2"/>
                                          </p:val>
                                        </p:tav>
                                        <p:tav tm="100000">
                                          <p:val>
                                            <p:strVal val="#ppt_x"/>
                                          </p:val>
                                        </p:tav>
                                      </p:tavLst>
                                    </p:anim>
                                    <p:anim calcmode="lin" valueType="num">
                                      <p:cBhvr additive="base">
                                        <p:cTn id="26" dur="500" fill="hold"/>
                                        <p:tgtEl>
                                          <p:spTgt spid="6247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480"/>
                                        </p:tgtEl>
                                        <p:attrNameLst>
                                          <p:attrName>style.visibility</p:attrName>
                                        </p:attrNameLst>
                                      </p:cBhvr>
                                      <p:to>
                                        <p:strVal val="visible"/>
                                      </p:to>
                                    </p:set>
                                    <p:anim calcmode="lin" valueType="num">
                                      <p:cBhvr additive="base">
                                        <p:cTn id="31" dur="500" fill="hold"/>
                                        <p:tgtEl>
                                          <p:spTgt spid="62480"/>
                                        </p:tgtEl>
                                        <p:attrNameLst>
                                          <p:attrName>ppt_x</p:attrName>
                                        </p:attrNameLst>
                                      </p:cBhvr>
                                      <p:tavLst>
                                        <p:tav tm="0">
                                          <p:val>
                                            <p:strVal val="0-#ppt_w/2"/>
                                          </p:val>
                                        </p:tav>
                                        <p:tav tm="100000">
                                          <p:val>
                                            <p:strVal val="#ppt_x"/>
                                          </p:val>
                                        </p:tav>
                                      </p:tavLst>
                                    </p:anim>
                                    <p:anim calcmode="lin" valueType="num">
                                      <p:cBhvr additive="base">
                                        <p:cTn id="32" dur="500" fill="hold"/>
                                        <p:tgtEl>
                                          <p:spTgt spid="6248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2482"/>
                                        </p:tgtEl>
                                        <p:attrNameLst>
                                          <p:attrName>style.visibility</p:attrName>
                                        </p:attrNameLst>
                                      </p:cBhvr>
                                      <p:to>
                                        <p:strVal val="visible"/>
                                      </p:to>
                                    </p:set>
                                    <p:anim calcmode="lin" valueType="num">
                                      <p:cBhvr additive="base">
                                        <p:cTn id="37" dur="500" fill="hold"/>
                                        <p:tgtEl>
                                          <p:spTgt spid="62482"/>
                                        </p:tgtEl>
                                        <p:attrNameLst>
                                          <p:attrName>ppt_x</p:attrName>
                                        </p:attrNameLst>
                                      </p:cBhvr>
                                      <p:tavLst>
                                        <p:tav tm="0">
                                          <p:val>
                                            <p:strVal val="1+#ppt_w/2"/>
                                          </p:val>
                                        </p:tav>
                                        <p:tav tm="100000">
                                          <p:val>
                                            <p:strVal val="#ppt_x"/>
                                          </p:val>
                                        </p:tav>
                                      </p:tavLst>
                                    </p:anim>
                                    <p:anim calcmode="lin" valueType="num">
                                      <p:cBhvr additive="base">
                                        <p:cTn id="38" dur="500" fill="hold"/>
                                        <p:tgtEl>
                                          <p:spTgt spid="6248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2494"/>
                                        </p:tgtEl>
                                        <p:attrNameLst>
                                          <p:attrName>style.visibility</p:attrName>
                                        </p:attrNameLst>
                                      </p:cBhvr>
                                      <p:to>
                                        <p:strVal val="visible"/>
                                      </p:to>
                                    </p:set>
                                    <p:anim calcmode="lin" valueType="num">
                                      <p:cBhvr additive="base">
                                        <p:cTn id="43" dur="500" fill="hold"/>
                                        <p:tgtEl>
                                          <p:spTgt spid="62494"/>
                                        </p:tgtEl>
                                        <p:attrNameLst>
                                          <p:attrName>ppt_x</p:attrName>
                                        </p:attrNameLst>
                                      </p:cBhvr>
                                      <p:tavLst>
                                        <p:tav tm="0">
                                          <p:val>
                                            <p:strVal val="0-#ppt_w/2"/>
                                          </p:val>
                                        </p:tav>
                                        <p:tav tm="100000">
                                          <p:val>
                                            <p:strVal val="#ppt_x"/>
                                          </p:val>
                                        </p:tav>
                                      </p:tavLst>
                                    </p:anim>
                                    <p:anim calcmode="lin" valueType="num">
                                      <p:cBhvr additive="base">
                                        <p:cTn id="44" dur="500" fill="hold"/>
                                        <p:tgtEl>
                                          <p:spTgt spid="6249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495"/>
                                        </p:tgtEl>
                                        <p:attrNameLst>
                                          <p:attrName>style.visibility</p:attrName>
                                        </p:attrNameLst>
                                      </p:cBhvr>
                                      <p:to>
                                        <p:strVal val="visible"/>
                                      </p:to>
                                    </p:set>
                                    <p:anim calcmode="lin" valueType="num">
                                      <p:cBhvr additive="base">
                                        <p:cTn id="49" dur="500" fill="hold"/>
                                        <p:tgtEl>
                                          <p:spTgt spid="62495"/>
                                        </p:tgtEl>
                                        <p:attrNameLst>
                                          <p:attrName>ppt_x</p:attrName>
                                        </p:attrNameLst>
                                      </p:cBhvr>
                                      <p:tavLst>
                                        <p:tav tm="0">
                                          <p:val>
                                            <p:strVal val="0-#ppt_w/2"/>
                                          </p:val>
                                        </p:tav>
                                        <p:tav tm="100000">
                                          <p:val>
                                            <p:strVal val="#ppt_x"/>
                                          </p:val>
                                        </p:tav>
                                      </p:tavLst>
                                    </p:anim>
                                    <p:anim calcmode="lin" valueType="num">
                                      <p:cBhvr additive="base">
                                        <p:cTn id="50" dur="500" fill="hold"/>
                                        <p:tgtEl>
                                          <p:spTgt spid="6249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2497"/>
                                        </p:tgtEl>
                                        <p:attrNameLst>
                                          <p:attrName>style.visibility</p:attrName>
                                        </p:attrNameLst>
                                      </p:cBhvr>
                                      <p:to>
                                        <p:strVal val="visible"/>
                                      </p:to>
                                    </p:set>
                                    <p:anim calcmode="lin" valueType="num">
                                      <p:cBhvr additive="base">
                                        <p:cTn id="55" dur="500" fill="hold"/>
                                        <p:tgtEl>
                                          <p:spTgt spid="62497"/>
                                        </p:tgtEl>
                                        <p:attrNameLst>
                                          <p:attrName>ppt_x</p:attrName>
                                        </p:attrNameLst>
                                      </p:cBhvr>
                                      <p:tavLst>
                                        <p:tav tm="0">
                                          <p:val>
                                            <p:strVal val="1+#ppt_w/2"/>
                                          </p:val>
                                        </p:tav>
                                        <p:tav tm="100000">
                                          <p:val>
                                            <p:strVal val="#ppt_x"/>
                                          </p:val>
                                        </p:tav>
                                      </p:tavLst>
                                    </p:anim>
                                    <p:anim calcmode="lin" valueType="num">
                                      <p:cBhvr additive="base">
                                        <p:cTn id="56" dur="500" fill="hold"/>
                                        <p:tgtEl>
                                          <p:spTgt spid="6249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2496"/>
                                        </p:tgtEl>
                                        <p:attrNameLst>
                                          <p:attrName>style.visibility</p:attrName>
                                        </p:attrNameLst>
                                      </p:cBhvr>
                                      <p:to>
                                        <p:strVal val="visible"/>
                                      </p:to>
                                    </p:set>
                                    <p:anim calcmode="lin" valueType="num">
                                      <p:cBhvr additive="base">
                                        <p:cTn id="61" dur="500" fill="hold"/>
                                        <p:tgtEl>
                                          <p:spTgt spid="62496"/>
                                        </p:tgtEl>
                                        <p:attrNameLst>
                                          <p:attrName>ppt_x</p:attrName>
                                        </p:attrNameLst>
                                      </p:cBhvr>
                                      <p:tavLst>
                                        <p:tav tm="0">
                                          <p:val>
                                            <p:strVal val="1+#ppt_w/2"/>
                                          </p:val>
                                        </p:tav>
                                        <p:tav tm="100000">
                                          <p:val>
                                            <p:strVal val="#ppt_x"/>
                                          </p:val>
                                        </p:tav>
                                      </p:tavLst>
                                    </p:anim>
                                    <p:anim calcmode="lin" valueType="num">
                                      <p:cBhvr additive="base">
                                        <p:cTn id="62" dur="500" fill="hold"/>
                                        <p:tgtEl>
                                          <p:spTgt spid="6249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2511"/>
                                        </p:tgtEl>
                                        <p:attrNameLst>
                                          <p:attrName>style.visibility</p:attrName>
                                        </p:attrNameLst>
                                      </p:cBhvr>
                                      <p:to>
                                        <p:strVal val="visible"/>
                                      </p:to>
                                    </p:set>
                                    <p:anim calcmode="lin" valueType="num">
                                      <p:cBhvr additive="base">
                                        <p:cTn id="67" dur="500" fill="hold"/>
                                        <p:tgtEl>
                                          <p:spTgt spid="62511"/>
                                        </p:tgtEl>
                                        <p:attrNameLst>
                                          <p:attrName>ppt_x</p:attrName>
                                        </p:attrNameLst>
                                      </p:cBhvr>
                                      <p:tavLst>
                                        <p:tav tm="0">
                                          <p:val>
                                            <p:strVal val="0-#ppt_w/2"/>
                                          </p:val>
                                        </p:tav>
                                        <p:tav tm="100000">
                                          <p:val>
                                            <p:strVal val="#ppt_x"/>
                                          </p:val>
                                        </p:tav>
                                      </p:tavLst>
                                    </p:anim>
                                    <p:anim calcmode="lin" valueType="num">
                                      <p:cBhvr additive="base">
                                        <p:cTn id="68" dur="500" fill="hold"/>
                                        <p:tgtEl>
                                          <p:spTgt spid="62511"/>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2512"/>
                                        </p:tgtEl>
                                        <p:attrNameLst>
                                          <p:attrName>style.visibility</p:attrName>
                                        </p:attrNameLst>
                                      </p:cBhvr>
                                      <p:to>
                                        <p:strVal val="visible"/>
                                      </p:to>
                                    </p:set>
                                    <p:anim calcmode="lin" valueType="num">
                                      <p:cBhvr additive="base">
                                        <p:cTn id="73" dur="500" fill="hold"/>
                                        <p:tgtEl>
                                          <p:spTgt spid="62512"/>
                                        </p:tgtEl>
                                        <p:attrNameLst>
                                          <p:attrName>ppt_x</p:attrName>
                                        </p:attrNameLst>
                                      </p:cBhvr>
                                      <p:tavLst>
                                        <p:tav tm="0">
                                          <p:val>
                                            <p:strVal val="0-#ppt_w/2"/>
                                          </p:val>
                                        </p:tav>
                                        <p:tav tm="100000">
                                          <p:val>
                                            <p:strVal val="#ppt_x"/>
                                          </p:val>
                                        </p:tav>
                                      </p:tavLst>
                                    </p:anim>
                                    <p:anim calcmode="lin" valueType="num">
                                      <p:cBhvr additive="base">
                                        <p:cTn id="74" dur="500" fill="hold"/>
                                        <p:tgtEl>
                                          <p:spTgt spid="6251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62513"/>
                                        </p:tgtEl>
                                        <p:attrNameLst>
                                          <p:attrName>style.visibility</p:attrName>
                                        </p:attrNameLst>
                                      </p:cBhvr>
                                      <p:to>
                                        <p:strVal val="visible"/>
                                      </p:to>
                                    </p:set>
                                    <p:anim calcmode="lin" valueType="num">
                                      <p:cBhvr additive="base">
                                        <p:cTn id="79" dur="500" fill="hold"/>
                                        <p:tgtEl>
                                          <p:spTgt spid="62513"/>
                                        </p:tgtEl>
                                        <p:attrNameLst>
                                          <p:attrName>ppt_x</p:attrName>
                                        </p:attrNameLst>
                                      </p:cBhvr>
                                      <p:tavLst>
                                        <p:tav tm="0">
                                          <p:val>
                                            <p:strVal val="1+#ppt_w/2"/>
                                          </p:val>
                                        </p:tav>
                                        <p:tav tm="100000">
                                          <p:val>
                                            <p:strVal val="#ppt_x"/>
                                          </p:val>
                                        </p:tav>
                                      </p:tavLst>
                                    </p:anim>
                                    <p:anim calcmode="lin" valueType="num">
                                      <p:cBhvr additive="base">
                                        <p:cTn id="80" dur="500" fill="hold"/>
                                        <p:tgtEl>
                                          <p:spTgt spid="6251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2514"/>
                                        </p:tgtEl>
                                        <p:attrNameLst>
                                          <p:attrName>style.visibility</p:attrName>
                                        </p:attrNameLst>
                                      </p:cBhvr>
                                      <p:to>
                                        <p:strVal val="visible"/>
                                      </p:to>
                                    </p:set>
                                    <p:anim calcmode="lin" valueType="num">
                                      <p:cBhvr additive="base">
                                        <p:cTn id="85" dur="500" fill="hold"/>
                                        <p:tgtEl>
                                          <p:spTgt spid="62514"/>
                                        </p:tgtEl>
                                        <p:attrNameLst>
                                          <p:attrName>ppt_x</p:attrName>
                                        </p:attrNameLst>
                                      </p:cBhvr>
                                      <p:tavLst>
                                        <p:tav tm="0">
                                          <p:val>
                                            <p:strVal val="1+#ppt_w/2"/>
                                          </p:val>
                                        </p:tav>
                                        <p:tav tm="100000">
                                          <p:val>
                                            <p:strVal val="#ppt_x"/>
                                          </p:val>
                                        </p:tav>
                                      </p:tavLst>
                                    </p:anim>
                                    <p:anim calcmode="lin" valueType="num">
                                      <p:cBhvr additive="base">
                                        <p:cTn id="86" dur="500" fill="hold"/>
                                        <p:tgtEl>
                                          <p:spTgt spid="62514"/>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nodePh="1">
                                  <p:stCondLst>
                                    <p:cond delay="0"/>
                                  </p:stCondLst>
                                  <p:endCondLst>
                                    <p:cond evt="begin" delay="0">
                                      <p:tn val="89"/>
                                    </p:cond>
                                  </p:endCondLst>
                                  <p:childTnLst>
                                    <p:set>
                                      <p:cBhvr>
                                        <p:cTn id="90" dur="1" fill="hold">
                                          <p:stCondLst>
                                            <p:cond delay="0"/>
                                          </p:stCondLst>
                                        </p:cTn>
                                        <p:tgtEl>
                                          <p:spTgt spid="62515"/>
                                        </p:tgtEl>
                                        <p:attrNameLst>
                                          <p:attrName>style.visibility</p:attrName>
                                        </p:attrNameLst>
                                      </p:cBhvr>
                                      <p:to>
                                        <p:strVal val="visible"/>
                                      </p:to>
                                    </p:set>
                                    <p:anim calcmode="lin" valueType="num">
                                      <p:cBhvr additive="base">
                                        <p:cTn id="91" dur="500" fill="hold"/>
                                        <p:tgtEl>
                                          <p:spTgt spid="62515"/>
                                        </p:tgtEl>
                                        <p:attrNameLst>
                                          <p:attrName>ppt_x</p:attrName>
                                        </p:attrNameLst>
                                      </p:cBhvr>
                                      <p:tavLst>
                                        <p:tav tm="0">
                                          <p:val>
                                            <p:strVal val="#ppt_x"/>
                                          </p:val>
                                        </p:tav>
                                        <p:tav tm="100000">
                                          <p:val>
                                            <p:strVal val="#ppt_x"/>
                                          </p:val>
                                        </p:tav>
                                      </p:tavLst>
                                    </p:anim>
                                    <p:anim calcmode="lin" valueType="num">
                                      <p:cBhvr additive="base">
                                        <p:cTn id="92" dur="500" fill="hold"/>
                                        <p:tgtEl>
                                          <p:spTgt spid="62515"/>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2534"/>
                                        </p:tgtEl>
                                        <p:attrNameLst>
                                          <p:attrName>style.visibility</p:attrName>
                                        </p:attrNameLst>
                                      </p:cBhvr>
                                      <p:to>
                                        <p:strVal val="visible"/>
                                      </p:to>
                                    </p:set>
                                    <p:animEffect transition="in" filter="dissolve">
                                      <p:cBhvr>
                                        <p:cTn id="97" dur="500"/>
                                        <p:tgtEl>
                                          <p:spTgt spid="6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4" grpId="0" autoUpdateAnimBg="0"/>
      <p:bldP spid="62475" grpId="0" autoUpdateAnimBg="0"/>
      <p:bldP spid="62477" grpId="0" autoUpdateAnimBg="0"/>
      <p:bldP spid="62478" grpId="0" autoUpdateAnimBg="0"/>
      <p:bldP spid="62480" grpId="0" autoUpdateAnimBg="0"/>
      <p:bldP spid="62482" grpId="0" autoUpdateAnimBg="0"/>
      <p:bldP spid="62494" grpId="0" autoUpdateAnimBg="0"/>
      <p:bldP spid="62495" grpId="0" autoUpdateAnimBg="0"/>
      <p:bldP spid="62496" grpId="0" autoUpdateAnimBg="0"/>
      <p:bldP spid="62497" grpId="0" autoUpdateAnimBg="0"/>
      <p:bldP spid="62511" grpId="0" autoUpdateAnimBg="0"/>
      <p:bldP spid="62512" grpId="0" autoUpdateAnimBg="0"/>
      <p:bldP spid="62513" grpId="0" autoUpdateAnimBg="0"/>
      <p:bldP spid="62514" grpId="0" autoUpdateAnimBg="0"/>
      <p:bldP spid="62515" grpId="0" autoUpdateAnimBg="0"/>
      <p:bldP spid="6253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09600" y="304800"/>
            <a:ext cx="7772400" cy="1143000"/>
          </a:xfrm>
        </p:spPr>
        <p:txBody>
          <a:bodyPr/>
          <a:lstStyle/>
          <a:p>
            <a:r>
              <a:rPr lang="en-US" altLang="en-US" sz="5400" b="1">
                <a:solidFill>
                  <a:srgbClr val="FFFF00"/>
                </a:solidFill>
                <a:effectLst>
                  <a:outerShdw blurRad="38100" dist="38100" dir="2700000" algn="tl">
                    <a:srgbClr val="000000"/>
                  </a:outerShdw>
                </a:effectLst>
              </a:rPr>
              <a:t>Effect of Light on Seed Germination</a:t>
            </a:r>
          </a:p>
        </p:txBody>
      </p:sp>
      <p:sp>
        <p:nvSpPr>
          <p:cNvPr id="24579" name="Rectangle 1027"/>
          <p:cNvSpPr>
            <a:spLocks noGrp="1" noChangeArrowheads="1"/>
          </p:cNvSpPr>
          <p:nvPr>
            <p:ph type="body" sz="half" idx="1"/>
          </p:nvPr>
        </p:nvSpPr>
        <p:spPr/>
        <p:txBody>
          <a:bodyPr/>
          <a:lstStyle/>
          <a:p>
            <a:pPr lvl="1" algn="ctr">
              <a:lnSpc>
                <a:spcPct val="90000"/>
              </a:lnSpc>
              <a:buFontTx/>
              <a:buNone/>
            </a:pPr>
            <a:r>
              <a:rPr lang="en-US" altLang="en-US" b="1" u="sng">
                <a:solidFill>
                  <a:srgbClr val="FFFF00"/>
                </a:solidFill>
                <a:effectLst>
                  <a:outerShdw blurRad="38100" dist="38100" dir="2700000" algn="tl">
                    <a:srgbClr val="000000"/>
                  </a:outerShdw>
                </a:effectLst>
              </a:rPr>
              <a:t>Common Name</a:t>
            </a:r>
          </a:p>
          <a:p>
            <a:pPr lvl="1" algn="ctr">
              <a:lnSpc>
                <a:spcPct val="90000"/>
              </a:lnSpc>
              <a:buFontTx/>
              <a:buNone/>
            </a:pPr>
            <a:r>
              <a:rPr lang="en-US" altLang="en-US" b="1">
                <a:solidFill>
                  <a:schemeClr val="bg1"/>
                </a:solidFill>
                <a:effectLst>
                  <a:outerShdw blurRad="38100" dist="38100" dir="2700000" algn="tl">
                    <a:srgbClr val="000000"/>
                  </a:outerShdw>
                </a:effectLst>
              </a:rPr>
              <a:t>Lettuce</a:t>
            </a:r>
          </a:p>
          <a:p>
            <a:pPr lvl="1" algn="ctr">
              <a:lnSpc>
                <a:spcPct val="90000"/>
              </a:lnSpc>
              <a:buFontTx/>
              <a:buNone/>
            </a:pPr>
            <a:r>
              <a:rPr lang="en-US" altLang="en-US" b="1">
                <a:solidFill>
                  <a:schemeClr val="bg1"/>
                </a:solidFill>
                <a:effectLst>
                  <a:outerShdw blurRad="38100" dist="38100" dir="2700000" algn="tl">
                    <a:srgbClr val="000000"/>
                  </a:outerShdw>
                </a:effectLst>
              </a:rPr>
              <a:t>Ageratum</a:t>
            </a:r>
          </a:p>
          <a:p>
            <a:pPr lvl="1" algn="ctr">
              <a:lnSpc>
                <a:spcPct val="90000"/>
              </a:lnSpc>
              <a:buFontTx/>
              <a:buNone/>
            </a:pPr>
            <a:r>
              <a:rPr lang="en-US" altLang="en-US" b="1">
                <a:solidFill>
                  <a:schemeClr val="bg1"/>
                </a:solidFill>
                <a:effectLst>
                  <a:outerShdw blurRad="38100" dist="38100" dir="2700000" algn="tl">
                    <a:srgbClr val="000000"/>
                  </a:outerShdw>
                </a:effectLst>
              </a:rPr>
              <a:t>Coleus</a:t>
            </a:r>
          </a:p>
          <a:p>
            <a:pPr lvl="1" algn="ctr">
              <a:lnSpc>
                <a:spcPct val="90000"/>
              </a:lnSpc>
              <a:buFontTx/>
              <a:buNone/>
            </a:pPr>
            <a:r>
              <a:rPr lang="en-US" altLang="en-US" b="1">
                <a:solidFill>
                  <a:schemeClr val="bg1"/>
                </a:solidFill>
                <a:effectLst>
                  <a:outerShdw blurRad="38100" dist="38100" dir="2700000" algn="tl">
                    <a:srgbClr val="000000"/>
                  </a:outerShdw>
                </a:effectLst>
              </a:rPr>
              <a:t>Dusty Miller</a:t>
            </a:r>
          </a:p>
          <a:p>
            <a:pPr lvl="1" algn="ctr">
              <a:lnSpc>
                <a:spcPct val="90000"/>
              </a:lnSpc>
              <a:buFontTx/>
              <a:buNone/>
            </a:pPr>
            <a:r>
              <a:rPr lang="en-US" altLang="en-US" b="1">
                <a:solidFill>
                  <a:schemeClr val="bg1"/>
                </a:solidFill>
                <a:effectLst>
                  <a:outerShdw blurRad="38100" dist="38100" dir="2700000" algn="tl">
                    <a:srgbClr val="000000"/>
                  </a:outerShdw>
                </a:effectLst>
              </a:rPr>
              <a:t>Gomphrena </a:t>
            </a:r>
          </a:p>
          <a:p>
            <a:pPr lvl="1" algn="ctr">
              <a:lnSpc>
                <a:spcPct val="90000"/>
              </a:lnSpc>
              <a:buFontTx/>
              <a:buNone/>
            </a:pPr>
            <a:r>
              <a:rPr lang="en-US" altLang="en-US" b="1">
                <a:solidFill>
                  <a:schemeClr val="bg1"/>
                </a:solidFill>
                <a:effectLst>
                  <a:outerShdw blurRad="38100" dist="38100" dir="2700000" algn="tl">
                    <a:srgbClr val="000000"/>
                  </a:outerShdw>
                </a:effectLst>
              </a:rPr>
              <a:t>Pansy</a:t>
            </a:r>
          </a:p>
          <a:p>
            <a:pPr lvl="1" algn="ctr">
              <a:lnSpc>
                <a:spcPct val="90000"/>
              </a:lnSpc>
              <a:buFontTx/>
              <a:buNone/>
            </a:pPr>
            <a:r>
              <a:rPr lang="en-US" altLang="en-US" b="1">
                <a:solidFill>
                  <a:schemeClr val="bg1"/>
                </a:solidFill>
                <a:effectLst>
                  <a:outerShdw blurRad="38100" dist="38100" dir="2700000" algn="tl">
                    <a:srgbClr val="000000"/>
                  </a:outerShdw>
                </a:effectLst>
              </a:rPr>
              <a:t>Petunia</a:t>
            </a:r>
          </a:p>
          <a:p>
            <a:pPr lvl="1" algn="ctr">
              <a:lnSpc>
                <a:spcPct val="90000"/>
              </a:lnSpc>
              <a:buFontTx/>
              <a:buNone/>
            </a:pPr>
            <a:r>
              <a:rPr lang="en-US" altLang="en-US" b="1">
                <a:solidFill>
                  <a:schemeClr val="bg1"/>
                </a:solidFill>
                <a:effectLst>
                  <a:outerShdw blurRad="38100" dist="38100" dir="2700000" algn="tl">
                    <a:srgbClr val="000000"/>
                  </a:outerShdw>
                </a:effectLst>
              </a:rPr>
              <a:t>Snapdragon</a:t>
            </a:r>
          </a:p>
        </p:txBody>
      </p:sp>
      <p:sp>
        <p:nvSpPr>
          <p:cNvPr id="24580" name="Rectangle 1028"/>
          <p:cNvSpPr>
            <a:spLocks noGrp="1" noChangeArrowheads="1"/>
          </p:cNvSpPr>
          <p:nvPr>
            <p:ph type="body" sz="half" idx="2"/>
          </p:nvPr>
        </p:nvSpPr>
        <p:spPr/>
        <p:txBody>
          <a:bodyPr/>
          <a:lstStyle/>
          <a:p>
            <a:pPr algn="ctr">
              <a:lnSpc>
                <a:spcPct val="90000"/>
              </a:lnSpc>
              <a:buFontTx/>
              <a:buNone/>
            </a:pPr>
            <a:r>
              <a:rPr lang="en-US" altLang="en-US" sz="2800" b="1" u="sng">
                <a:solidFill>
                  <a:srgbClr val="FFFF00"/>
                </a:solidFill>
                <a:effectLst>
                  <a:outerShdw blurRad="38100" dist="38100" dir="2700000" algn="tl">
                    <a:srgbClr val="000000"/>
                  </a:outerShdw>
                </a:effectLst>
              </a:rPr>
              <a:t>Light Requirement</a:t>
            </a:r>
          </a:p>
          <a:p>
            <a:pPr algn="ctr">
              <a:lnSpc>
                <a:spcPct val="90000"/>
              </a:lnSpc>
              <a:buFontTx/>
              <a:buNone/>
            </a:pPr>
            <a:r>
              <a:rPr lang="en-US" altLang="en-US" sz="2800" b="1">
                <a:solidFill>
                  <a:schemeClr val="bg1"/>
                </a:solidFill>
                <a:effectLst>
                  <a:outerShdw blurRad="38100" dist="38100" dir="2700000" algn="tl">
                    <a:srgbClr val="000000"/>
                  </a:outerShdw>
                </a:effectLst>
              </a:rPr>
              <a:t>Light</a:t>
            </a:r>
          </a:p>
          <a:p>
            <a:pPr algn="ctr">
              <a:lnSpc>
                <a:spcPct val="90000"/>
              </a:lnSpc>
              <a:buFontTx/>
              <a:buNone/>
            </a:pPr>
            <a:r>
              <a:rPr lang="en-US" altLang="en-US" sz="2800" b="1">
                <a:solidFill>
                  <a:schemeClr val="bg1"/>
                </a:solidFill>
                <a:effectLst>
                  <a:outerShdw blurRad="38100" dist="38100" dir="2700000" algn="tl">
                    <a:srgbClr val="000000"/>
                  </a:outerShdw>
                </a:effectLst>
              </a:rPr>
              <a:t>Light</a:t>
            </a:r>
          </a:p>
          <a:p>
            <a:pPr algn="ctr">
              <a:lnSpc>
                <a:spcPct val="90000"/>
              </a:lnSpc>
              <a:buFontTx/>
              <a:buNone/>
            </a:pPr>
            <a:r>
              <a:rPr lang="en-US" altLang="en-US" sz="2800" b="1">
                <a:solidFill>
                  <a:schemeClr val="bg1"/>
                </a:solidFill>
                <a:effectLst>
                  <a:outerShdw blurRad="38100" dist="38100" dir="2700000" algn="tl">
                    <a:srgbClr val="000000"/>
                  </a:outerShdw>
                </a:effectLst>
              </a:rPr>
              <a:t>Light</a:t>
            </a:r>
          </a:p>
          <a:p>
            <a:pPr algn="ctr">
              <a:lnSpc>
                <a:spcPct val="90000"/>
              </a:lnSpc>
              <a:buFontTx/>
              <a:buNone/>
            </a:pPr>
            <a:r>
              <a:rPr lang="en-US" altLang="en-US" sz="2800" b="1">
                <a:solidFill>
                  <a:schemeClr val="bg1"/>
                </a:solidFill>
                <a:effectLst>
                  <a:outerShdw blurRad="38100" dist="38100" dir="2700000" algn="tl">
                    <a:srgbClr val="000000"/>
                  </a:outerShdw>
                </a:effectLst>
              </a:rPr>
              <a:t>Dark</a:t>
            </a:r>
          </a:p>
          <a:p>
            <a:pPr algn="ctr">
              <a:lnSpc>
                <a:spcPct val="90000"/>
              </a:lnSpc>
              <a:buFontTx/>
              <a:buNone/>
            </a:pPr>
            <a:r>
              <a:rPr lang="en-US" altLang="en-US" sz="2800" b="1">
                <a:solidFill>
                  <a:schemeClr val="bg1"/>
                </a:solidFill>
                <a:effectLst>
                  <a:outerShdw blurRad="38100" dist="38100" dir="2700000" algn="tl">
                    <a:srgbClr val="000000"/>
                  </a:outerShdw>
                </a:effectLst>
              </a:rPr>
              <a:t>Dark</a:t>
            </a:r>
          </a:p>
          <a:p>
            <a:pPr algn="ctr">
              <a:lnSpc>
                <a:spcPct val="90000"/>
              </a:lnSpc>
              <a:buFontTx/>
              <a:buNone/>
            </a:pPr>
            <a:r>
              <a:rPr lang="en-US" altLang="en-US" sz="2800" b="1">
                <a:solidFill>
                  <a:schemeClr val="bg1"/>
                </a:solidFill>
                <a:effectLst>
                  <a:outerShdw blurRad="38100" dist="38100" dir="2700000" algn="tl">
                    <a:srgbClr val="000000"/>
                  </a:outerShdw>
                </a:effectLst>
              </a:rPr>
              <a:t>Dark</a:t>
            </a:r>
          </a:p>
          <a:p>
            <a:pPr algn="ctr">
              <a:lnSpc>
                <a:spcPct val="90000"/>
              </a:lnSpc>
              <a:buFontTx/>
              <a:buNone/>
            </a:pPr>
            <a:r>
              <a:rPr lang="en-US" altLang="en-US" sz="2800" b="1">
                <a:solidFill>
                  <a:schemeClr val="bg1"/>
                </a:solidFill>
                <a:effectLst>
                  <a:outerShdw blurRad="38100" dist="38100" dir="2700000" algn="tl">
                    <a:srgbClr val="000000"/>
                  </a:outerShdw>
                </a:effectLst>
              </a:rPr>
              <a:t>Light</a:t>
            </a:r>
          </a:p>
          <a:p>
            <a:pPr algn="ctr">
              <a:lnSpc>
                <a:spcPct val="90000"/>
              </a:lnSpc>
              <a:buFontTx/>
              <a:buNone/>
            </a:pPr>
            <a:r>
              <a:rPr lang="en-US" altLang="en-US" sz="2400" b="1">
                <a:solidFill>
                  <a:schemeClr val="bg1"/>
                </a:solidFill>
                <a:effectLst>
                  <a:outerShdw blurRad="38100" dist="38100" dir="2700000" algn="tl">
                    <a:srgbClr val="000000"/>
                  </a:outerShdw>
                </a:effectLst>
              </a:rPr>
              <a:t>Light</a:t>
            </a:r>
          </a:p>
        </p:txBody>
      </p:sp>
      <p:sp>
        <p:nvSpPr>
          <p:cNvPr id="24581" name="Line 1029"/>
          <p:cNvSpPr>
            <a:spLocks noChangeShapeType="1"/>
          </p:cNvSpPr>
          <p:nvPr/>
        </p:nvSpPr>
        <p:spPr bwMode="auto">
          <a:xfrm>
            <a:off x="2590800" y="1676400"/>
            <a:ext cx="3886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1026"/>
          <p:cNvGraphicFramePr>
            <a:graphicFrameLocks noChangeAspect="1"/>
          </p:cNvGraphicFramePr>
          <p:nvPr/>
        </p:nvGraphicFramePr>
        <p:xfrm>
          <a:off x="1143000" y="685800"/>
          <a:ext cx="6858000" cy="5143500"/>
        </p:xfrm>
        <a:graphic>
          <a:graphicData uri="http://schemas.openxmlformats.org/presentationml/2006/ole">
            <mc:AlternateContent xmlns:mc="http://schemas.openxmlformats.org/markup-compatibility/2006">
              <mc:Choice xmlns:v="urn:schemas-microsoft-com:vml" Requires="v">
                <p:oleObj spid="_x0000_s125955" name="Slide" r:id="rId4" imgW="4572000" imgH="3429000" progId="PowerPoint.Slide.8">
                  <p:embed/>
                </p:oleObj>
              </mc:Choice>
              <mc:Fallback>
                <p:oleObj name="Slide" r:id="rId4" imgW="4572000" imgH="3429000" progId="PowerPoint.Slide.8">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5143500"/>
                      </a:xfrm>
                      <a:prstGeom prst="rect">
                        <a:avLst/>
                      </a:prstGeom>
                      <a:noFill/>
                      <a:ln w="76200">
                        <a:solidFill>
                          <a:schemeClr val="bg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0"/>
            <a:ext cx="8153400" cy="1524000"/>
          </a:xfrm>
        </p:spPr>
        <p:txBody>
          <a:bodyPr/>
          <a:lstStyle/>
          <a:p>
            <a:r>
              <a:rPr lang="en-US" altLang="en-US" sz="5400" b="1">
                <a:solidFill>
                  <a:srgbClr val="FFFF00"/>
                </a:solidFill>
                <a:effectLst>
                  <a:outerShdw blurRad="38100" dist="38100" dir="2700000" algn="tl">
                    <a:srgbClr val="000000"/>
                  </a:outerShdw>
                </a:effectLst>
              </a:rPr>
              <a:t>Temperature</a:t>
            </a:r>
          </a:p>
        </p:txBody>
      </p:sp>
      <p:sp>
        <p:nvSpPr>
          <p:cNvPr id="14339" name="Rectangle 3"/>
          <p:cNvSpPr>
            <a:spLocks noGrp="1" noChangeArrowheads="1"/>
          </p:cNvSpPr>
          <p:nvPr>
            <p:ph type="body" idx="1"/>
          </p:nvPr>
        </p:nvSpPr>
        <p:spPr>
          <a:xfrm>
            <a:off x="228600" y="1600200"/>
            <a:ext cx="9144000" cy="4114800"/>
          </a:xfrm>
        </p:spPr>
        <p:txBody>
          <a:bodyPr/>
          <a:lstStyle/>
          <a:p>
            <a:pPr>
              <a:lnSpc>
                <a:spcPct val="70000"/>
              </a:lnSpc>
              <a:buClr>
                <a:srgbClr val="FFFF00"/>
              </a:buClr>
              <a:buFont typeface="Wingdings" charset="2"/>
              <a:buChar char="q"/>
            </a:pPr>
            <a:r>
              <a:rPr lang="en-US" altLang="en-US" sz="2800" b="1">
                <a:solidFill>
                  <a:schemeClr val="bg1"/>
                </a:solidFill>
                <a:effectLst>
                  <a:outerShdw blurRad="38100" dist="38100" dir="2700000" algn="tl">
                    <a:srgbClr val="000000"/>
                  </a:outerShdw>
                </a:effectLst>
              </a:rPr>
              <a:t> Governs the rate of photosynthesis and respiration.</a:t>
            </a:r>
          </a:p>
          <a:p>
            <a:pPr>
              <a:lnSpc>
                <a:spcPct val="70000"/>
              </a:lnSpc>
              <a:buClr>
                <a:srgbClr val="FFFF00"/>
              </a:buClr>
              <a:buFont typeface="Wingdings" charset="2"/>
              <a:buChar char="q"/>
            </a:pPr>
            <a:endParaRPr lang="en-US" altLang="en-US" sz="2800" b="1">
              <a:solidFill>
                <a:schemeClr val="bg1"/>
              </a:solidFill>
              <a:effectLst>
                <a:outerShdw blurRad="38100" dist="38100" dir="2700000" algn="tl">
                  <a:srgbClr val="000000"/>
                </a:outerShdw>
              </a:effectLst>
            </a:endParaRPr>
          </a:p>
          <a:p>
            <a:pPr>
              <a:lnSpc>
                <a:spcPct val="70000"/>
              </a:lnSpc>
              <a:buClr>
                <a:srgbClr val="FFFF00"/>
              </a:buClr>
              <a:buFont typeface="Wingdings" charset="2"/>
              <a:buChar char="q"/>
            </a:pPr>
            <a:r>
              <a:rPr lang="en-US" altLang="en-US" sz="2800" b="1">
                <a:solidFill>
                  <a:schemeClr val="bg1"/>
                </a:solidFill>
                <a:effectLst>
                  <a:outerShdw blurRad="38100" dist="38100" dir="2700000" algn="tl">
                    <a:srgbClr val="000000"/>
                  </a:outerShdw>
                </a:effectLst>
              </a:rPr>
              <a:t> Influences fall color - sugars to starch, chlorophyll ceases function and carotenoids (orange) and anthocyanins (red) become evident.</a:t>
            </a:r>
          </a:p>
          <a:p>
            <a:pPr>
              <a:lnSpc>
                <a:spcPct val="70000"/>
              </a:lnSpc>
              <a:buClr>
                <a:srgbClr val="FFFF00"/>
              </a:buClr>
              <a:buFont typeface="Wingdings" charset="2"/>
              <a:buChar char="q"/>
            </a:pPr>
            <a:endParaRPr lang="en-US" altLang="en-US" sz="2800" b="1">
              <a:solidFill>
                <a:schemeClr val="bg1"/>
              </a:solidFill>
              <a:effectLst>
                <a:outerShdw blurRad="38100" dist="38100" dir="2700000" algn="tl">
                  <a:srgbClr val="000000"/>
                </a:outerShdw>
              </a:effectLst>
            </a:endParaRPr>
          </a:p>
          <a:p>
            <a:pPr>
              <a:lnSpc>
                <a:spcPct val="70000"/>
              </a:lnSpc>
              <a:buClr>
                <a:srgbClr val="FFFF00"/>
              </a:buClr>
              <a:buFont typeface="Wingdings" charset="2"/>
              <a:buChar char="q"/>
            </a:pPr>
            <a:r>
              <a:rPr lang="en-US" altLang="en-US" sz="2800" b="1">
                <a:solidFill>
                  <a:schemeClr val="bg1"/>
                </a:solidFill>
                <a:effectLst>
                  <a:outerShdw blurRad="38100" dist="38100" dir="2700000" algn="tl">
                    <a:srgbClr val="000000"/>
                  </a:outerShdw>
                </a:effectLst>
              </a:rPr>
              <a:t> Influences leaf fall and dormancy.</a:t>
            </a:r>
          </a:p>
          <a:p>
            <a:pPr>
              <a:lnSpc>
                <a:spcPct val="70000"/>
              </a:lnSpc>
              <a:buClr>
                <a:srgbClr val="FFFF00"/>
              </a:buClr>
              <a:buFont typeface="Wingdings" charset="2"/>
              <a:buChar char="q"/>
            </a:pPr>
            <a:endParaRPr lang="en-US" altLang="en-US" sz="2800" b="1">
              <a:solidFill>
                <a:schemeClr val="bg1"/>
              </a:solidFill>
              <a:effectLst>
                <a:outerShdw blurRad="38100" dist="38100" dir="2700000" algn="tl">
                  <a:srgbClr val="000000"/>
                </a:outerShdw>
              </a:effectLst>
            </a:endParaRPr>
          </a:p>
          <a:p>
            <a:pPr>
              <a:lnSpc>
                <a:spcPct val="80000"/>
              </a:lnSpc>
              <a:buClr>
                <a:srgbClr val="FFFF00"/>
              </a:buClr>
              <a:buFont typeface="Wingdings" charset="2"/>
              <a:buChar char="q"/>
            </a:pPr>
            <a:r>
              <a:rPr lang="en-US" altLang="en-US" sz="2800" b="1">
                <a:solidFill>
                  <a:schemeClr val="bg1"/>
                </a:solidFill>
                <a:effectLst>
                  <a:outerShdw blurRad="38100" dist="38100" dir="2700000" algn="tl">
                    <a:srgbClr val="000000"/>
                  </a:outerShdw>
                </a:effectLst>
              </a:rPr>
              <a:t> Influences fruiting plants.  Many horticultural plants have a cold or chilling requirement.                       (peaches 350-1200 hours below 45 degrees F).</a:t>
            </a:r>
          </a:p>
          <a:p>
            <a:pPr>
              <a:lnSpc>
                <a:spcPct val="80000"/>
              </a:lnSpc>
              <a:buClr>
                <a:srgbClr val="FFFF00"/>
              </a:buClr>
              <a:buFont typeface="Wingdings" charset="2"/>
              <a:buChar char="q"/>
            </a:pPr>
            <a:endParaRPr lang="en-US" altLang="en-US" sz="2800" b="1">
              <a:solidFill>
                <a:schemeClr val="bg1"/>
              </a:solidFill>
              <a:effectLst>
                <a:outerShdw blurRad="38100" dist="38100" dir="2700000" algn="tl">
                  <a:srgbClr val="000000"/>
                </a:outerShdw>
              </a:effectLst>
            </a:endParaRPr>
          </a:p>
          <a:p>
            <a:pPr>
              <a:lnSpc>
                <a:spcPct val="70000"/>
              </a:lnSpc>
              <a:buClr>
                <a:srgbClr val="FFFF00"/>
              </a:buClr>
              <a:buFont typeface="Wingdings" charset="2"/>
              <a:buChar char="q"/>
            </a:pPr>
            <a:r>
              <a:rPr lang="en-US" altLang="en-US" sz="2800" b="1">
                <a:solidFill>
                  <a:schemeClr val="bg1"/>
                </a:solidFill>
                <a:effectLst>
                  <a:outerShdw blurRad="38100" dist="38100" dir="2700000" algn="tl">
                    <a:srgbClr val="000000"/>
                  </a:outerShdw>
                </a:effectLst>
              </a:rPr>
              <a:t> </a:t>
            </a:r>
            <a:r>
              <a:rPr lang="en-US" altLang="en-US" sz="2600" b="1">
                <a:solidFill>
                  <a:schemeClr val="bg1"/>
                </a:solidFill>
                <a:effectLst>
                  <a:outerShdw blurRad="38100" dist="38100" dir="2700000" algn="tl">
                    <a:srgbClr val="000000"/>
                  </a:outerShdw>
                </a:effectLst>
              </a:rPr>
              <a:t>Influences hardiness (flowers&lt;roots&lt;leaves&lt;stems).</a:t>
            </a:r>
          </a:p>
          <a:p>
            <a:pPr>
              <a:lnSpc>
                <a:spcPct val="85000"/>
              </a:lnSpc>
              <a:buFont typeface="Wingdings" charset="2"/>
              <a:buNone/>
            </a:pPr>
            <a:endParaRPr lang="en-US" altLang="en-US" sz="2600" b="1">
              <a:solidFill>
                <a:schemeClr val="bg1"/>
              </a:solidFill>
              <a:effectLst>
                <a:outerShdw blurRad="38100" dist="38100" dir="2700000" algn="tl">
                  <a:srgbClr val="000000"/>
                </a:outerShdw>
              </a:effectLst>
            </a:endParaRPr>
          </a:p>
        </p:txBody>
      </p:sp>
      <p:sp>
        <p:nvSpPr>
          <p:cNvPr id="14340" name="Line 4"/>
          <p:cNvSpPr>
            <a:spLocks noChangeShapeType="1"/>
          </p:cNvSpPr>
          <p:nvPr/>
        </p:nvSpPr>
        <p:spPr bwMode="auto">
          <a:xfrm>
            <a:off x="2438400" y="1295400"/>
            <a:ext cx="3962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dissolve">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dissolve">
                                      <p:cBhvr>
                                        <p:cTn id="17" dur="500"/>
                                        <p:tgtEl>
                                          <p:spTgt spid="143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dissolve">
                                      <p:cBhvr>
                                        <p:cTn id="22" dur="500"/>
                                        <p:tgtEl>
                                          <p:spTgt spid="1433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dissolve">
                                      <p:cBhvr>
                                        <p:cTn id="2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gary\phys1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4887913" cy="5715000"/>
          </a:xfrm>
          <a:prstGeom prst="rect">
            <a:avLst/>
          </a:prstGeom>
          <a:solidFill>
            <a:srgbClr val="0099FF"/>
          </a:solidFill>
          <a:ln w="57150">
            <a:solidFill>
              <a:srgbClr val="0099FF"/>
            </a:solidFill>
            <a:miter lim="800000"/>
            <a:headEnd/>
            <a:tailEnd/>
          </a:ln>
        </p:spPr>
      </p:pic>
      <p:sp>
        <p:nvSpPr>
          <p:cNvPr id="78851" name="Text Box 3"/>
          <p:cNvSpPr txBox="1">
            <a:spLocks noChangeArrowheads="1"/>
          </p:cNvSpPr>
          <p:nvPr/>
        </p:nvSpPr>
        <p:spPr bwMode="auto">
          <a:xfrm>
            <a:off x="2057400" y="228600"/>
            <a:ext cx="579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5400">
                <a:effectLst>
                  <a:outerShdw blurRad="38100" dist="38100" dir="2700000" algn="tl">
                    <a:srgbClr val="000000"/>
                  </a:outerShdw>
                </a:effectLst>
              </a:rPr>
              <a:t>Plant Hardiness Zones</a:t>
            </a:r>
          </a:p>
        </p:txBody>
      </p:sp>
      <p:sp>
        <p:nvSpPr>
          <p:cNvPr id="78853" name="Text Box 5"/>
          <p:cNvSpPr txBox="1">
            <a:spLocks noChangeArrowheads="1"/>
          </p:cNvSpPr>
          <p:nvPr/>
        </p:nvSpPr>
        <p:spPr bwMode="auto">
          <a:xfrm>
            <a:off x="5486400" y="1066800"/>
            <a:ext cx="3429000"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a:effectLst>
                  <a:outerShdw blurRad="38100" dist="38100" dir="2700000" algn="tl">
                    <a:srgbClr val="000000"/>
                  </a:outerShdw>
                </a:effectLst>
              </a:rPr>
              <a:t>Range of Average Annual Minimum Temperatures for Each Zone</a:t>
            </a:r>
          </a:p>
          <a:p>
            <a:pPr algn="ctr">
              <a:spcBef>
                <a:spcPct val="50000"/>
              </a:spcBef>
            </a:pPr>
            <a:r>
              <a:rPr lang="en-US" altLang="en-US" sz="3200">
                <a:solidFill>
                  <a:schemeClr val="bg1"/>
                </a:solidFill>
                <a:effectLst>
                  <a:outerShdw blurRad="38100" dist="38100" dir="2700000" algn="tl">
                    <a:srgbClr val="000000"/>
                  </a:outerShdw>
                </a:effectLst>
              </a:rPr>
              <a:t>Zone     Range in Degrees F</a:t>
            </a:r>
          </a:p>
          <a:p>
            <a:pPr>
              <a:spcBef>
                <a:spcPct val="50000"/>
              </a:spcBef>
            </a:pPr>
            <a:r>
              <a:rPr lang="en-US" altLang="en-US" sz="3200">
                <a:solidFill>
                  <a:schemeClr val="bg1"/>
                </a:solidFill>
                <a:effectLst>
                  <a:outerShdw blurRad="38100" dist="38100" dir="2700000" algn="tl">
                    <a:srgbClr val="000000"/>
                  </a:outerShdw>
                </a:effectLst>
              </a:rPr>
              <a:t>    6b               0  to  –5</a:t>
            </a:r>
          </a:p>
          <a:p>
            <a:pPr>
              <a:lnSpc>
                <a:spcPct val="70000"/>
              </a:lnSpc>
              <a:spcBef>
                <a:spcPct val="40000"/>
              </a:spcBef>
            </a:pPr>
            <a:r>
              <a:rPr lang="en-US" altLang="en-US" sz="3200">
                <a:solidFill>
                  <a:schemeClr val="bg1"/>
                </a:solidFill>
                <a:effectLst>
                  <a:outerShdw blurRad="38100" dist="38100" dir="2700000" algn="tl">
                    <a:srgbClr val="000000"/>
                  </a:outerShdw>
                </a:effectLst>
              </a:rPr>
              <a:t>    7a               5  to  0</a:t>
            </a:r>
          </a:p>
          <a:p>
            <a:pPr>
              <a:lnSpc>
                <a:spcPct val="70000"/>
              </a:lnSpc>
              <a:spcBef>
                <a:spcPct val="40000"/>
              </a:spcBef>
            </a:pPr>
            <a:r>
              <a:rPr lang="en-US" altLang="en-US" sz="3200">
                <a:solidFill>
                  <a:schemeClr val="bg1"/>
                </a:solidFill>
                <a:effectLst>
                  <a:outerShdw blurRad="38100" dist="38100" dir="2700000" algn="tl">
                    <a:srgbClr val="000000"/>
                  </a:outerShdw>
                </a:effectLst>
              </a:rPr>
              <a:t>    7b             10  to  5</a:t>
            </a:r>
          </a:p>
          <a:p>
            <a:pPr>
              <a:lnSpc>
                <a:spcPct val="70000"/>
              </a:lnSpc>
              <a:spcBef>
                <a:spcPct val="40000"/>
              </a:spcBef>
            </a:pPr>
            <a:r>
              <a:rPr lang="en-US" altLang="en-US" sz="3200">
                <a:solidFill>
                  <a:schemeClr val="bg1"/>
                </a:solidFill>
                <a:effectLst>
                  <a:outerShdw blurRad="38100" dist="38100" dir="2700000" algn="tl">
                    <a:srgbClr val="000000"/>
                  </a:outerShdw>
                </a:effectLst>
              </a:rPr>
              <a:t>    8a              15  to  10</a:t>
            </a:r>
          </a:p>
          <a:p>
            <a:pPr>
              <a:lnSpc>
                <a:spcPct val="70000"/>
              </a:lnSpc>
              <a:spcBef>
                <a:spcPct val="40000"/>
              </a:spcBef>
            </a:pPr>
            <a:r>
              <a:rPr lang="en-US" altLang="en-US" sz="3200">
                <a:solidFill>
                  <a:schemeClr val="bg1"/>
                </a:solidFill>
                <a:effectLst>
                  <a:outerShdw blurRad="38100" dist="38100" dir="2700000" algn="tl">
                    <a:srgbClr val="000000"/>
                  </a:outerShdw>
                </a:effectLst>
              </a:rPr>
              <a:t>    8b              20  to  15</a:t>
            </a:r>
          </a:p>
          <a:p>
            <a:pPr>
              <a:spcBef>
                <a:spcPct val="50000"/>
              </a:spcBef>
            </a:pPr>
            <a:endParaRPr lang="en-US" altLang="en-US" sz="3200" baseline="0">
              <a:solidFill>
                <a:schemeClr val="bg1"/>
              </a:solidFill>
              <a:effectLst>
                <a:outerShdw blurRad="38100" dist="38100" dir="2700000" algn="tl">
                  <a:srgbClr val="000000"/>
                </a:outerShdw>
              </a:effectLst>
            </a:endParaRPr>
          </a:p>
          <a:p>
            <a:pPr algn="ctr">
              <a:spcBef>
                <a:spcPct val="50000"/>
              </a:spcBef>
            </a:pPr>
            <a:endParaRPr lang="en-US" altLang="en-US" sz="3200" baseline="0">
              <a:solidFill>
                <a:schemeClr val="bg1"/>
              </a:solidFill>
              <a:effectLst>
                <a:outerShdw blurRad="38100" dist="38100" dir="2700000" algn="tl">
                  <a:srgbClr val="000000"/>
                </a:outerShdw>
              </a:effectLst>
            </a:endParaRPr>
          </a:p>
          <a:p>
            <a:pPr>
              <a:spcBef>
                <a:spcPct val="50000"/>
              </a:spcBef>
            </a:pPr>
            <a:endParaRPr lang="en-US" altLang="en-US" sz="3200" baseline="0">
              <a:solidFill>
                <a:schemeClr val="bg1"/>
              </a:solidFill>
              <a:effectLst>
                <a:outerShdw blurRad="38100" dist="38100" dir="2700000" algn="tl">
                  <a:srgbClr val="000000"/>
                </a:outerShdw>
              </a:effectLst>
            </a:endParaRPr>
          </a:p>
        </p:txBody>
      </p:sp>
      <p:sp>
        <p:nvSpPr>
          <p:cNvPr id="78854" name="Line 6"/>
          <p:cNvSpPr>
            <a:spLocks noChangeShapeType="1"/>
          </p:cNvSpPr>
          <p:nvPr/>
        </p:nvSpPr>
        <p:spPr bwMode="auto">
          <a:xfrm flipV="1">
            <a:off x="2667000" y="609600"/>
            <a:ext cx="4495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8855" name="Line 7"/>
          <p:cNvSpPr>
            <a:spLocks noChangeShapeType="1"/>
          </p:cNvSpPr>
          <p:nvPr/>
        </p:nvSpPr>
        <p:spPr bwMode="auto">
          <a:xfrm>
            <a:off x="5562600" y="2514600"/>
            <a:ext cx="685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8857" name="Line 9"/>
          <p:cNvSpPr>
            <a:spLocks noChangeShapeType="1"/>
          </p:cNvSpPr>
          <p:nvPr/>
        </p:nvSpPr>
        <p:spPr bwMode="auto">
          <a:xfrm>
            <a:off x="6477000" y="2514600"/>
            <a:ext cx="2209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457200"/>
            <a:ext cx="7848600" cy="1143000"/>
          </a:xfrm>
        </p:spPr>
        <p:txBody>
          <a:bodyPr/>
          <a:lstStyle/>
          <a:p>
            <a:pPr>
              <a:lnSpc>
                <a:spcPct val="85000"/>
              </a:lnSpc>
            </a:pPr>
            <a:r>
              <a:rPr lang="en-US" altLang="en-US" sz="6000" b="1">
                <a:solidFill>
                  <a:srgbClr val="FFFF00"/>
                </a:solidFill>
                <a:effectLst>
                  <a:outerShdw blurRad="38100" dist="38100" dir="2700000" algn="tl">
                    <a:srgbClr val="000000"/>
                  </a:outerShdw>
                </a:effectLst>
              </a:rPr>
              <a:t>Plant Physiology</a:t>
            </a:r>
          </a:p>
        </p:txBody>
      </p:sp>
      <p:sp>
        <p:nvSpPr>
          <p:cNvPr id="33795" name="Rectangle 3"/>
          <p:cNvSpPr>
            <a:spLocks noGrp="1" noChangeArrowheads="1"/>
          </p:cNvSpPr>
          <p:nvPr>
            <p:ph type="body" idx="1"/>
          </p:nvPr>
        </p:nvSpPr>
        <p:spPr>
          <a:xfrm>
            <a:off x="685800" y="2895600"/>
            <a:ext cx="7848600" cy="4267200"/>
          </a:xfrm>
        </p:spPr>
        <p:txBody>
          <a:bodyPr/>
          <a:lstStyle/>
          <a:p>
            <a:pPr>
              <a:buFontTx/>
              <a:buNone/>
            </a:pPr>
            <a:endParaRPr lang="en-US" altLang="en-US"/>
          </a:p>
          <a:p>
            <a:pPr algn="ctr">
              <a:buFontTx/>
              <a:buNone/>
            </a:pPr>
            <a:r>
              <a:rPr lang="en-US" altLang="en-US" sz="4400" b="1" u="sng">
                <a:solidFill>
                  <a:srgbClr val="FFFF00"/>
                </a:solidFill>
                <a:effectLst>
                  <a:outerShdw blurRad="38100" dist="38100" dir="2700000" algn="tl">
                    <a:srgbClr val="000000"/>
                  </a:outerShdw>
                </a:effectLst>
              </a:rPr>
              <a:t>The Early Years</a:t>
            </a:r>
          </a:p>
          <a:p>
            <a:pPr algn="ctr">
              <a:buFontTx/>
              <a:buNone/>
            </a:pPr>
            <a:r>
              <a:rPr lang="en-US" altLang="en-US" sz="4400" b="1">
                <a:solidFill>
                  <a:schemeClr val="bg1"/>
                </a:solidFill>
                <a:effectLst>
                  <a:outerShdw blurRad="38100" dist="38100" dir="2700000" algn="tl">
                    <a:srgbClr val="000000"/>
                  </a:outerShdw>
                </a:effectLst>
              </a:rPr>
              <a:t>Van Helmont</a:t>
            </a:r>
          </a:p>
          <a:p>
            <a:pPr algn="ctr">
              <a:buFontTx/>
              <a:buNone/>
            </a:pPr>
            <a:r>
              <a:rPr lang="en-US" altLang="en-US" sz="4400" b="1">
                <a:solidFill>
                  <a:schemeClr val="bg1"/>
                </a:solidFill>
                <a:effectLst>
                  <a:outerShdw blurRad="38100" dist="38100" dir="2700000" algn="tl">
                    <a:srgbClr val="000000"/>
                  </a:outerShdw>
                </a:effectLst>
              </a:rPr>
              <a:t>Joseph Priestly</a:t>
            </a:r>
          </a:p>
        </p:txBody>
      </p:sp>
      <p:sp>
        <p:nvSpPr>
          <p:cNvPr id="33797" name="Line 5"/>
          <p:cNvSpPr>
            <a:spLocks noChangeShapeType="1"/>
          </p:cNvSpPr>
          <p:nvPr/>
        </p:nvSpPr>
        <p:spPr bwMode="auto">
          <a:xfrm>
            <a:off x="1752600" y="1524000"/>
            <a:ext cx="53340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9" name="Text Box 7"/>
          <p:cNvSpPr txBox="1">
            <a:spLocks noChangeArrowheads="1"/>
          </p:cNvSpPr>
          <p:nvPr/>
        </p:nvSpPr>
        <p:spPr bwMode="auto">
          <a:xfrm>
            <a:off x="0" y="1981200"/>
            <a:ext cx="883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solidFill>
                  <a:schemeClr val="bg1"/>
                </a:solidFill>
                <a:effectLst>
                  <a:outerShdw blurRad="38100" dist="38100" dir="2700000" algn="tl">
                    <a:srgbClr val="000000"/>
                  </a:outerShdw>
                </a:effectLst>
              </a:rPr>
              <a:t>Essential life processes that determine how plants grow and develop</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dissolve">
                                      <p:cBhvr>
                                        <p:cTn id="7" dur="5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dissolve">
                                      <p:cBhvr>
                                        <p:cTn id="2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04800"/>
            <a:ext cx="8686800" cy="1143000"/>
          </a:xfrm>
        </p:spPr>
        <p:txBody>
          <a:bodyPr/>
          <a:lstStyle/>
          <a:p>
            <a:r>
              <a:rPr lang="en-US" altLang="en-US" sz="5400" b="1">
                <a:solidFill>
                  <a:srgbClr val="FFFF00"/>
                </a:solidFill>
                <a:effectLst>
                  <a:outerShdw blurRad="38100" dist="38100" dir="2700000" algn="tl">
                    <a:srgbClr val="000000"/>
                  </a:outerShdw>
                </a:effectLst>
              </a:rPr>
              <a:t>Root Killing Temp.</a:t>
            </a:r>
            <a:r>
              <a:rPr lang="en-US" altLang="en-US" sz="5400" b="1" baseline="30000">
                <a:solidFill>
                  <a:srgbClr val="FFFF00"/>
                </a:solidFill>
                <a:effectLst>
                  <a:outerShdw blurRad="38100" dist="38100" dir="2700000" algn="tl">
                    <a:srgbClr val="000000"/>
                  </a:outerShdw>
                </a:effectLst>
              </a:rPr>
              <a:t> </a:t>
            </a:r>
            <a:r>
              <a:rPr lang="en-US" altLang="en-US" sz="5400" b="1">
                <a:solidFill>
                  <a:srgbClr val="FFFF00"/>
                </a:solidFill>
                <a:effectLst>
                  <a:outerShdw blurRad="38100" dist="38100" dir="2700000" algn="tl">
                    <a:srgbClr val="000000"/>
                  </a:outerShdw>
                </a:effectLst>
              </a:rPr>
              <a:t>of Selected Landscape Plants</a:t>
            </a:r>
          </a:p>
        </p:txBody>
      </p:sp>
      <p:sp>
        <p:nvSpPr>
          <p:cNvPr id="28675" name="Rectangle 3"/>
          <p:cNvSpPr>
            <a:spLocks noGrp="1" noChangeArrowheads="1"/>
          </p:cNvSpPr>
          <p:nvPr>
            <p:ph type="body" sz="half" idx="1"/>
          </p:nvPr>
        </p:nvSpPr>
        <p:spPr>
          <a:xfrm>
            <a:off x="1066800" y="2057400"/>
            <a:ext cx="4876800" cy="4114800"/>
          </a:xfrm>
        </p:spPr>
        <p:txBody>
          <a:bodyPr/>
          <a:lstStyle/>
          <a:p>
            <a:pPr>
              <a:buFontTx/>
              <a:buNone/>
            </a:pPr>
            <a:r>
              <a:rPr lang="en-US" altLang="en-US" b="1">
                <a:solidFill>
                  <a:srgbClr val="FFFF00"/>
                </a:solidFill>
                <a:effectLst>
                  <a:outerShdw blurRad="38100" dist="38100" dir="2700000" algn="tl">
                    <a:srgbClr val="000000"/>
                  </a:outerShdw>
                </a:effectLst>
              </a:rPr>
              <a:t>		   Species</a:t>
            </a:r>
          </a:p>
          <a:p>
            <a:pPr>
              <a:buFontTx/>
              <a:buNone/>
            </a:pPr>
            <a:r>
              <a:rPr lang="en-US" altLang="en-US" b="1">
                <a:solidFill>
                  <a:schemeClr val="bg1"/>
                </a:solidFill>
                <a:effectLst>
                  <a:outerShdw blurRad="38100" dist="38100" dir="2700000" algn="tl">
                    <a:srgbClr val="000000"/>
                  </a:outerShdw>
                </a:effectLst>
              </a:rPr>
              <a:t>Southern Magnolia</a:t>
            </a:r>
          </a:p>
          <a:p>
            <a:pPr>
              <a:buFontTx/>
              <a:buNone/>
            </a:pPr>
            <a:r>
              <a:rPr lang="en-US" altLang="en-US" b="1">
                <a:solidFill>
                  <a:schemeClr val="bg1"/>
                </a:solidFill>
                <a:effectLst>
                  <a:outerShdw blurRad="38100" dist="38100" dir="2700000" algn="tl">
                    <a:srgbClr val="000000"/>
                  </a:outerShdw>
                </a:effectLst>
              </a:rPr>
              <a:t>Flowering Dogwood</a:t>
            </a:r>
          </a:p>
          <a:p>
            <a:pPr>
              <a:buFontTx/>
              <a:buNone/>
            </a:pPr>
            <a:r>
              <a:rPr lang="en-US" altLang="en-US" b="1">
                <a:solidFill>
                  <a:schemeClr val="bg1"/>
                </a:solidFill>
                <a:effectLst>
                  <a:outerShdw blurRad="38100" dist="38100" dir="2700000" algn="tl">
                    <a:srgbClr val="000000"/>
                  </a:outerShdw>
                </a:effectLst>
              </a:rPr>
              <a:t>Boxwood</a:t>
            </a:r>
          </a:p>
          <a:p>
            <a:pPr>
              <a:buFontTx/>
              <a:buNone/>
            </a:pPr>
            <a:r>
              <a:rPr lang="en-US" altLang="en-US" b="1">
                <a:solidFill>
                  <a:schemeClr val="bg1"/>
                </a:solidFill>
                <a:effectLst>
                  <a:outerShdw blurRad="38100" dist="38100" dir="2700000" algn="tl">
                    <a:srgbClr val="000000"/>
                  </a:outerShdw>
                </a:effectLst>
              </a:rPr>
              <a:t>Japanese Andromeda</a:t>
            </a:r>
          </a:p>
          <a:p>
            <a:pPr>
              <a:buFontTx/>
              <a:buNone/>
            </a:pPr>
            <a:r>
              <a:rPr lang="en-US" altLang="en-US" b="1">
                <a:solidFill>
                  <a:schemeClr val="bg1"/>
                </a:solidFill>
                <a:effectLst>
                  <a:outerShdw blurRad="38100" dist="38100" dir="2700000" algn="tl">
                    <a:srgbClr val="000000"/>
                  </a:outerShdw>
                </a:effectLst>
              </a:rPr>
              <a:t>Horizontal Juniper</a:t>
            </a:r>
          </a:p>
        </p:txBody>
      </p:sp>
      <p:sp>
        <p:nvSpPr>
          <p:cNvPr id="28676" name="Rectangle 4"/>
          <p:cNvSpPr>
            <a:spLocks noGrp="1" noChangeArrowheads="1"/>
          </p:cNvSpPr>
          <p:nvPr>
            <p:ph type="body" sz="half" idx="2"/>
          </p:nvPr>
        </p:nvSpPr>
        <p:spPr>
          <a:xfrm>
            <a:off x="5562600" y="2133600"/>
            <a:ext cx="3810000" cy="4114800"/>
          </a:xfrm>
        </p:spPr>
        <p:txBody>
          <a:bodyPr/>
          <a:lstStyle/>
          <a:p>
            <a:pPr>
              <a:buFontTx/>
              <a:buNone/>
            </a:pPr>
            <a:r>
              <a:rPr lang="en-US" altLang="en-US" b="1" baseline="30000">
                <a:solidFill>
                  <a:srgbClr val="FFFF00"/>
                </a:solidFill>
                <a:effectLst>
                  <a:outerShdw blurRad="38100" dist="38100" dir="2700000" algn="tl">
                    <a:srgbClr val="000000"/>
                  </a:outerShdw>
                </a:effectLst>
              </a:rPr>
              <a:t>		o</a:t>
            </a:r>
            <a:r>
              <a:rPr lang="en-US" altLang="en-US" b="1">
                <a:solidFill>
                  <a:srgbClr val="FFFF00"/>
                </a:solidFill>
                <a:effectLst>
                  <a:outerShdw blurRad="38100" dist="38100" dir="2700000" algn="tl">
                    <a:srgbClr val="000000"/>
                  </a:outerShdw>
                </a:effectLst>
              </a:rPr>
              <a:t>F</a:t>
            </a:r>
            <a:endParaRPr lang="en-US" altLang="en-US" sz="2800" b="1">
              <a:solidFill>
                <a:srgbClr val="FFFF00"/>
              </a:solidFill>
              <a:effectLst>
                <a:outerShdw blurRad="38100" dist="38100" dir="2700000" algn="tl">
                  <a:srgbClr val="000000"/>
                </a:outerShdw>
              </a:effectLst>
            </a:endParaRPr>
          </a:p>
          <a:p>
            <a:pPr>
              <a:buFontTx/>
              <a:buNone/>
            </a:pPr>
            <a:r>
              <a:rPr lang="en-US" altLang="en-US" b="1">
                <a:solidFill>
                  <a:schemeClr val="bg1"/>
                </a:solidFill>
                <a:effectLst>
                  <a:outerShdw blurRad="38100" dist="38100" dir="2700000" algn="tl">
                    <a:srgbClr val="000000"/>
                  </a:outerShdw>
                </a:effectLst>
              </a:rPr>
              <a:t>		23</a:t>
            </a:r>
          </a:p>
          <a:p>
            <a:pPr>
              <a:buFontTx/>
              <a:buNone/>
            </a:pPr>
            <a:r>
              <a:rPr lang="en-US" altLang="en-US" b="1">
                <a:solidFill>
                  <a:schemeClr val="bg1"/>
                </a:solidFill>
                <a:effectLst>
                  <a:outerShdw blurRad="38100" dist="38100" dir="2700000" algn="tl">
                    <a:srgbClr val="000000"/>
                  </a:outerShdw>
                </a:effectLst>
              </a:rPr>
              <a:t>		20</a:t>
            </a:r>
          </a:p>
          <a:p>
            <a:pPr>
              <a:buFontTx/>
              <a:buNone/>
            </a:pPr>
            <a:r>
              <a:rPr lang="en-US" altLang="en-US" b="1">
                <a:solidFill>
                  <a:schemeClr val="bg1"/>
                </a:solidFill>
                <a:effectLst>
                  <a:outerShdw blurRad="38100" dist="38100" dir="2700000" algn="tl">
                    <a:srgbClr val="000000"/>
                  </a:outerShdw>
                </a:effectLst>
              </a:rPr>
              <a:t>		15</a:t>
            </a:r>
          </a:p>
          <a:p>
            <a:pPr>
              <a:buFontTx/>
              <a:buNone/>
            </a:pPr>
            <a:r>
              <a:rPr lang="en-US" altLang="en-US" b="1">
                <a:solidFill>
                  <a:schemeClr val="bg1"/>
                </a:solidFill>
                <a:effectLst>
                  <a:outerShdw blurRad="38100" dist="38100" dir="2700000" algn="tl">
                    <a:srgbClr val="000000"/>
                  </a:outerShdw>
                </a:effectLst>
              </a:rPr>
              <a:t>		10</a:t>
            </a:r>
          </a:p>
          <a:p>
            <a:pPr>
              <a:buFontTx/>
              <a:buNone/>
            </a:pPr>
            <a:r>
              <a:rPr lang="en-US" altLang="en-US" b="1">
                <a:solidFill>
                  <a:schemeClr val="bg1"/>
                </a:solidFill>
                <a:effectLst>
                  <a:outerShdw blurRad="38100" dist="38100" dir="2700000" algn="tl">
                    <a:srgbClr val="000000"/>
                  </a:outerShdw>
                </a:effectLst>
              </a:rPr>
              <a:t>		0</a:t>
            </a:r>
          </a:p>
        </p:txBody>
      </p:sp>
      <p:sp>
        <p:nvSpPr>
          <p:cNvPr id="28677" name="Line 5"/>
          <p:cNvSpPr>
            <a:spLocks noChangeShapeType="1"/>
          </p:cNvSpPr>
          <p:nvPr/>
        </p:nvSpPr>
        <p:spPr bwMode="auto">
          <a:xfrm flipV="1">
            <a:off x="457200" y="1752600"/>
            <a:ext cx="7772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78" name="Line 6"/>
          <p:cNvSpPr>
            <a:spLocks noChangeShapeType="1"/>
          </p:cNvSpPr>
          <p:nvPr/>
        </p:nvSpPr>
        <p:spPr bwMode="auto">
          <a:xfrm>
            <a:off x="2362200" y="2667000"/>
            <a:ext cx="1295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80" name="Line 8"/>
          <p:cNvSpPr>
            <a:spLocks noChangeShapeType="1"/>
          </p:cNvSpPr>
          <p:nvPr/>
        </p:nvSpPr>
        <p:spPr bwMode="auto">
          <a:xfrm>
            <a:off x="6477000" y="2667000"/>
            <a:ext cx="685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1028" descr="C:\gary\phys16.tif"/>
          <p:cNvPicPr>
            <a:picLocks noChangeAspect="1" noChangeArrowheads="1"/>
          </p:cNvPicPr>
          <p:nvPr/>
        </p:nvPicPr>
        <p:blipFill>
          <a:blip r:embed="rId3">
            <a:extLst>
              <a:ext uri="{28A0092B-C50C-407E-A947-70E740481C1C}">
                <a14:useLocalDpi xmlns:a14="http://schemas.microsoft.com/office/drawing/2010/main" val="0"/>
              </a:ext>
            </a:extLst>
          </a:blip>
          <a:srcRect l="12308" t="10078" r="9230" b="10738"/>
          <a:stretch>
            <a:fillRect/>
          </a:stretch>
        </p:blipFill>
        <p:spPr bwMode="auto">
          <a:xfrm>
            <a:off x="1066800" y="1524000"/>
            <a:ext cx="3886200" cy="419100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93189" name="Text Box 1029"/>
          <p:cNvSpPr txBox="1">
            <a:spLocks noChangeArrowheads="1"/>
          </p:cNvSpPr>
          <p:nvPr/>
        </p:nvSpPr>
        <p:spPr bwMode="auto">
          <a:xfrm>
            <a:off x="2057400" y="3048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5400">
                <a:effectLst>
                  <a:outerShdw blurRad="38100" dist="38100" dir="2700000" algn="tl">
                    <a:srgbClr val="000000"/>
                  </a:outerShdw>
                </a:effectLst>
              </a:rPr>
              <a:t>Heat Zone Map For Georgia</a:t>
            </a:r>
          </a:p>
        </p:txBody>
      </p:sp>
      <p:sp>
        <p:nvSpPr>
          <p:cNvPr id="93190" name="Text Box 1030"/>
          <p:cNvSpPr txBox="1">
            <a:spLocks noChangeArrowheads="1"/>
          </p:cNvSpPr>
          <p:nvPr/>
        </p:nvSpPr>
        <p:spPr bwMode="auto">
          <a:xfrm>
            <a:off x="5562600" y="1676400"/>
            <a:ext cx="32004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5000"/>
              </a:lnSpc>
              <a:spcBef>
                <a:spcPct val="10000"/>
              </a:spcBef>
            </a:pPr>
            <a:r>
              <a:rPr lang="en-US" altLang="en-US" sz="3600">
                <a:effectLst>
                  <a:outerShdw blurRad="38100" dist="38100" dir="2700000" algn="tl">
                    <a:srgbClr val="000000"/>
                  </a:outerShdw>
                </a:effectLst>
              </a:rPr>
              <a:t>Ave. no. of days per year above </a:t>
            </a:r>
          </a:p>
          <a:p>
            <a:pPr algn="ctr">
              <a:lnSpc>
                <a:spcPct val="75000"/>
              </a:lnSpc>
              <a:spcBef>
                <a:spcPct val="10000"/>
              </a:spcBef>
            </a:pPr>
            <a:r>
              <a:rPr lang="en-US" altLang="en-US" sz="3600">
                <a:effectLst>
                  <a:outerShdw blurRad="38100" dist="38100" dir="2700000" algn="tl">
                    <a:srgbClr val="000000"/>
                  </a:outerShdw>
                </a:effectLst>
              </a:rPr>
              <a:t>86 degrees F</a:t>
            </a:r>
          </a:p>
          <a:p>
            <a:pPr>
              <a:lnSpc>
                <a:spcPct val="70000"/>
              </a:lnSpc>
              <a:spcBef>
                <a:spcPct val="50000"/>
              </a:spcBef>
            </a:pPr>
            <a:r>
              <a:rPr lang="en-US" altLang="en-US" sz="3600">
                <a:solidFill>
                  <a:schemeClr val="bg1"/>
                </a:solidFill>
                <a:effectLst>
                  <a:outerShdw blurRad="38100" dist="38100" dir="2700000" algn="tl">
                    <a:srgbClr val="000000"/>
                  </a:outerShdw>
                </a:effectLst>
              </a:rPr>
              <a:t>Zone     Ave. No. Days</a:t>
            </a:r>
          </a:p>
          <a:p>
            <a:pPr>
              <a:lnSpc>
                <a:spcPct val="65000"/>
              </a:lnSpc>
              <a:spcBef>
                <a:spcPct val="40000"/>
              </a:spcBef>
            </a:pPr>
            <a:r>
              <a:rPr lang="en-US" altLang="en-US" sz="3600">
                <a:solidFill>
                  <a:schemeClr val="bg1"/>
                </a:solidFill>
                <a:effectLst>
                  <a:outerShdw blurRad="38100" dist="38100" dir="2700000" algn="tl">
                    <a:srgbClr val="000000"/>
                  </a:outerShdw>
                </a:effectLst>
              </a:rPr>
              <a:t>   5             30 – 45</a:t>
            </a:r>
          </a:p>
          <a:p>
            <a:pPr>
              <a:lnSpc>
                <a:spcPct val="65000"/>
              </a:lnSpc>
              <a:spcBef>
                <a:spcPct val="40000"/>
              </a:spcBef>
            </a:pPr>
            <a:r>
              <a:rPr lang="en-US" altLang="en-US" sz="3600">
                <a:solidFill>
                  <a:schemeClr val="bg1"/>
                </a:solidFill>
                <a:effectLst>
                  <a:outerShdw blurRad="38100" dist="38100" dir="2700000" algn="tl">
                    <a:srgbClr val="000000"/>
                  </a:outerShdw>
                </a:effectLst>
              </a:rPr>
              <a:t>   6             45 – 60</a:t>
            </a:r>
          </a:p>
          <a:p>
            <a:pPr>
              <a:lnSpc>
                <a:spcPct val="65000"/>
              </a:lnSpc>
              <a:spcBef>
                <a:spcPct val="40000"/>
              </a:spcBef>
            </a:pPr>
            <a:r>
              <a:rPr lang="en-US" altLang="en-US" sz="3600">
                <a:solidFill>
                  <a:schemeClr val="bg1"/>
                </a:solidFill>
                <a:effectLst>
                  <a:outerShdw blurRad="38100" dist="38100" dir="2700000" algn="tl">
                    <a:srgbClr val="000000"/>
                  </a:outerShdw>
                </a:effectLst>
              </a:rPr>
              <a:t>   7              69 – 90</a:t>
            </a:r>
          </a:p>
          <a:p>
            <a:pPr>
              <a:lnSpc>
                <a:spcPct val="65000"/>
              </a:lnSpc>
              <a:spcBef>
                <a:spcPct val="40000"/>
              </a:spcBef>
            </a:pPr>
            <a:r>
              <a:rPr lang="en-US" altLang="en-US" sz="3600">
                <a:solidFill>
                  <a:schemeClr val="bg1"/>
                </a:solidFill>
                <a:effectLst>
                  <a:outerShdw blurRad="38100" dist="38100" dir="2700000" algn="tl">
                    <a:srgbClr val="000000"/>
                  </a:outerShdw>
                </a:effectLst>
              </a:rPr>
              <a:t>   8             90 – 120</a:t>
            </a:r>
          </a:p>
          <a:p>
            <a:pPr>
              <a:lnSpc>
                <a:spcPct val="65000"/>
              </a:lnSpc>
              <a:spcBef>
                <a:spcPct val="40000"/>
              </a:spcBef>
            </a:pPr>
            <a:r>
              <a:rPr lang="en-US" altLang="en-US" sz="3600">
                <a:solidFill>
                  <a:schemeClr val="bg1"/>
                </a:solidFill>
                <a:effectLst>
                  <a:outerShdw blurRad="38100" dist="38100" dir="2700000" algn="tl">
                    <a:srgbClr val="000000"/>
                  </a:outerShdw>
                </a:effectLst>
              </a:rPr>
              <a:t>   9            120 - 150</a:t>
            </a:r>
          </a:p>
          <a:p>
            <a:pPr>
              <a:lnSpc>
                <a:spcPct val="70000"/>
              </a:lnSpc>
              <a:spcBef>
                <a:spcPct val="50000"/>
              </a:spcBef>
            </a:pPr>
            <a:r>
              <a:rPr lang="en-US" altLang="en-US" sz="3600">
                <a:solidFill>
                  <a:schemeClr val="bg1"/>
                </a:solidFill>
                <a:effectLst>
                  <a:outerShdw blurRad="38100" dist="38100" dir="2700000" algn="tl">
                    <a:srgbClr val="000000"/>
                  </a:outerShdw>
                </a:effectLst>
              </a:rPr>
              <a:t>   </a:t>
            </a:r>
            <a:endParaRPr lang="en-US" altLang="en-US" sz="3600" baseline="0">
              <a:solidFill>
                <a:schemeClr val="bg1"/>
              </a:solidFill>
              <a:effectLst>
                <a:outerShdw blurRad="38100" dist="38100" dir="2700000" algn="tl">
                  <a:srgbClr val="000000"/>
                </a:outerShdw>
              </a:effectLst>
            </a:endParaRPr>
          </a:p>
        </p:txBody>
      </p:sp>
      <p:sp>
        <p:nvSpPr>
          <p:cNvPr id="93192" name="Line 1032"/>
          <p:cNvSpPr>
            <a:spLocks noChangeShapeType="1"/>
          </p:cNvSpPr>
          <p:nvPr/>
        </p:nvSpPr>
        <p:spPr bwMode="auto">
          <a:xfrm>
            <a:off x="2133600" y="762000"/>
            <a:ext cx="5638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194" name="Line 1034"/>
          <p:cNvSpPr>
            <a:spLocks noChangeShapeType="1"/>
          </p:cNvSpPr>
          <p:nvPr/>
        </p:nvSpPr>
        <p:spPr bwMode="auto">
          <a:xfrm>
            <a:off x="5638800" y="2895600"/>
            <a:ext cx="609600"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195" name="Line 1035"/>
          <p:cNvSpPr>
            <a:spLocks noChangeShapeType="1"/>
          </p:cNvSpPr>
          <p:nvPr/>
        </p:nvSpPr>
        <p:spPr bwMode="auto">
          <a:xfrm>
            <a:off x="6705600" y="2895600"/>
            <a:ext cx="1828800"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a:lnSpc>
                <a:spcPct val="110000"/>
              </a:lnSpc>
            </a:pPr>
            <a:r>
              <a:rPr lang="en-US" altLang="en-US"/>
              <a:t> </a:t>
            </a:r>
            <a:br>
              <a:rPr lang="en-US" altLang="en-US"/>
            </a:br>
            <a:r>
              <a:rPr lang="en-US" altLang="en-US"/>
              <a:t/>
            </a:r>
            <a:br>
              <a:rPr lang="en-US" altLang="en-US"/>
            </a:br>
            <a:r>
              <a:rPr lang="en-US" altLang="en-US" sz="5400" b="1">
                <a:solidFill>
                  <a:srgbClr val="FFFF00"/>
                </a:solidFill>
              </a:rPr>
              <a:t>Heat-Zone Map of U.S.</a:t>
            </a:r>
            <a:br>
              <a:rPr lang="en-US" altLang="en-US" sz="5400" b="1">
                <a:solidFill>
                  <a:srgbClr val="FFFF00"/>
                </a:solidFill>
              </a:rPr>
            </a:br>
            <a:r>
              <a:rPr lang="en-US" altLang="en-US" b="1">
                <a:solidFill>
                  <a:srgbClr val="FFFF00"/>
                </a:solidFill>
                <a:effectLst>
                  <a:outerShdw blurRad="38100" dist="38100" dir="2700000" algn="tl">
                    <a:srgbClr val="000000"/>
                  </a:outerShdw>
                </a:effectLst>
              </a:rPr>
              <a:t>Full –color Poster - $14.95 each</a:t>
            </a:r>
            <a:br>
              <a:rPr lang="en-US" altLang="en-US" b="1">
                <a:solidFill>
                  <a:srgbClr val="FFFF00"/>
                </a:solidFill>
                <a:effectLst>
                  <a:outerShdw blurRad="38100" dist="38100" dir="2700000" algn="tl">
                    <a:srgbClr val="000000"/>
                  </a:outerShdw>
                </a:effectLst>
              </a:rPr>
            </a:br>
            <a:r>
              <a:rPr lang="en-US" altLang="en-US" b="1">
                <a:solidFill>
                  <a:srgbClr val="FFFF00"/>
                </a:solidFill>
                <a:effectLst>
                  <a:outerShdw blurRad="38100" dist="38100" dir="2700000" algn="tl">
                    <a:srgbClr val="000000"/>
                  </a:outerShdw>
                </a:effectLst>
              </a:rPr>
              <a:t/>
            </a:r>
            <a:br>
              <a:rPr lang="en-US" altLang="en-US" b="1">
                <a:solidFill>
                  <a:srgbClr val="FFFF00"/>
                </a:solidFill>
                <a:effectLst>
                  <a:outerShdw blurRad="38100" dist="38100" dir="2700000" algn="tl">
                    <a:srgbClr val="000000"/>
                  </a:outerShdw>
                </a:effectLst>
              </a:rPr>
            </a:br>
            <a:r>
              <a:rPr lang="en-US" altLang="en-US" b="1" u="sng">
                <a:solidFill>
                  <a:srgbClr val="FFFF00"/>
                </a:solidFill>
                <a:effectLst>
                  <a:outerShdw blurRad="38100" dist="38100" dir="2700000" algn="tl">
                    <a:srgbClr val="000000"/>
                  </a:outerShdw>
                </a:effectLst>
              </a:rPr>
              <a:t>Available from:</a:t>
            </a:r>
          </a:p>
        </p:txBody>
      </p:sp>
      <p:sp>
        <p:nvSpPr>
          <p:cNvPr id="23555" name="Rectangle 1027"/>
          <p:cNvSpPr>
            <a:spLocks noGrp="1" noChangeArrowheads="1"/>
          </p:cNvSpPr>
          <p:nvPr>
            <p:ph type="body" idx="1"/>
          </p:nvPr>
        </p:nvSpPr>
        <p:spPr>
          <a:xfrm>
            <a:off x="685800" y="3429000"/>
            <a:ext cx="7772400" cy="4114800"/>
          </a:xfrm>
        </p:spPr>
        <p:txBody>
          <a:bodyPr/>
          <a:lstStyle/>
          <a:p>
            <a:pPr algn="ctr">
              <a:buFontTx/>
              <a:buNone/>
            </a:pPr>
            <a:r>
              <a:rPr lang="en-US" altLang="en-US" b="1">
                <a:solidFill>
                  <a:schemeClr val="bg1"/>
                </a:solidFill>
              </a:rPr>
              <a:t>American Horticultural Society</a:t>
            </a:r>
          </a:p>
          <a:p>
            <a:pPr algn="ctr">
              <a:buFontTx/>
              <a:buNone/>
            </a:pPr>
            <a:r>
              <a:rPr lang="en-US" altLang="en-US" b="1">
                <a:solidFill>
                  <a:schemeClr val="bg1"/>
                </a:solidFill>
              </a:rPr>
              <a:t>Gardener’s Information Service</a:t>
            </a:r>
          </a:p>
          <a:p>
            <a:pPr algn="ctr">
              <a:buFontTx/>
              <a:buNone/>
            </a:pPr>
            <a:r>
              <a:rPr lang="en-US" altLang="en-US" b="1">
                <a:solidFill>
                  <a:schemeClr val="bg1"/>
                </a:solidFill>
              </a:rPr>
              <a:t>7931 Boulevard Dr.</a:t>
            </a:r>
          </a:p>
          <a:p>
            <a:pPr algn="ctr">
              <a:buFontTx/>
              <a:buNone/>
            </a:pPr>
            <a:r>
              <a:rPr lang="en-US" altLang="en-US" b="1">
                <a:solidFill>
                  <a:schemeClr val="bg1"/>
                </a:solidFill>
              </a:rPr>
              <a:t>Alexandria, VA 22305-1300</a:t>
            </a:r>
          </a:p>
          <a:p>
            <a:pPr algn="ctr">
              <a:buFontTx/>
              <a:buNone/>
            </a:pPr>
            <a:r>
              <a:rPr lang="en-US" altLang="en-US" b="1">
                <a:solidFill>
                  <a:schemeClr val="bg1"/>
                </a:solidFill>
              </a:rPr>
              <a:t>www.ahs.org</a:t>
            </a:r>
          </a:p>
        </p:txBody>
      </p:sp>
      <p:sp>
        <p:nvSpPr>
          <p:cNvPr id="23556" name="Line 1028"/>
          <p:cNvSpPr>
            <a:spLocks noChangeShapeType="1"/>
          </p:cNvSpPr>
          <p:nvPr/>
        </p:nvSpPr>
        <p:spPr bwMode="auto">
          <a:xfrm>
            <a:off x="1143000" y="1219200"/>
            <a:ext cx="6781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81000"/>
            <a:ext cx="7772400" cy="1371600"/>
          </a:xfrm>
        </p:spPr>
        <p:txBody>
          <a:bodyPr/>
          <a:lstStyle/>
          <a:p>
            <a:r>
              <a:rPr lang="en-US" altLang="en-US" sz="5400" b="1">
                <a:solidFill>
                  <a:srgbClr val="FFFF00"/>
                </a:solidFill>
                <a:effectLst>
                  <a:outerShdw blurRad="38100" dist="38100" dir="2700000" algn="tl">
                    <a:srgbClr val="000000"/>
                  </a:outerShdw>
                </a:effectLst>
              </a:rPr>
              <a:t>Water</a:t>
            </a:r>
            <a:r>
              <a:rPr lang="en-US" altLang="en-US" b="1">
                <a:solidFill>
                  <a:srgbClr val="FFFF00"/>
                </a:solidFill>
                <a:effectLst>
                  <a:outerShdw blurRad="38100" dist="38100" dir="2700000" algn="tl">
                    <a:srgbClr val="000000"/>
                  </a:outerShdw>
                </a:effectLst>
              </a:rPr>
              <a:t/>
            </a:r>
            <a:br>
              <a:rPr lang="en-US" altLang="en-US" b="1">
                <a:solidFill>
                  <a:srgbClr val="FFFF00"/>
                </a:solidFill>
                <a:effectLst>
                  <a:outerShdw blurRad="38100" dist="38100" dir="2700000" algn="tl">
                    <a:srgbClr val="000000"/>
                  </a:outerShdw>
                </a:effectLst>
              </a:rPr>
            </a:br>
            <a:r>
              <a:rPr lang="en-US" altLang="en-US" sz="4000" b="1">
                <a:solidFill>
                  <a:srgbClr val="FFFF00"/>
                </a:solidFill>
                <a:effectLst>
                  <a:outerShdw blurRad="38100" dist="38100" dir="2700000" algn="tl">
                    <a:srgbClr val="000000"/>
                  </a:outerShdw>
                </a:effectLst>
              </a:rPr>
              <a:t>The lifeblood of plants</a:t>
            </a:r>
            <a:br>
              <a:rPr lang="en-US" altLang="en-US" sz="4000" b="1">
                <a:solidFill>
                  <a:srgbClr val="FFFF00"/>
                </a:solidFill>
                <a:effectLst>
                  <a:outerShdw blurRad="38100" dist="38100" dir="2700000" algn="tl">
                    <a:srgbClr val="000000"/>
                  </a:outerShdw>
                </a:effectLst>
              </a:rPr>
            </a:br>
            <a:r>
              <a:rPr lang="en-US" altLang="en-US" sz="4000" b="1">
                <a:solidFill>
                  <a:schemeClr val="bg1"/>
                </a:solidFill>
                <a:effectLst>
                  <a:outerShdw blurRad="38100" dist="38100" dir="2700000" algn="tl">
                    <a:srgbClr val="000000"/>
                  </a:outerShdw>
                </a:effectLst>
              </a:rPr>
              <a:t>Water is essential for:</a:t>
            </a:r>
            <a:r>
              <a:rPr lang="en-US" altLang="en-US" sz="4000" b="1">
                <a:solidFill>
                  <a:srgbClr val="FFFF00"/>
                </a:solidFill>
                <a:effectLst>
                  <a:outerShdw blurRad="38100" dist="38100" dir="2700000" algn="tl">
                    <a:srgbClr val="000000"/>
                  </a:outerShdw>
                </a:effectLst>
              </a:rPr>
              <a:t> </a:t>
            </a:r>
          </a:p>
        </p:txBody>
      </p:sp>
      <p:sp>
        <p:nvSpPr>
          <p:cNvPr id="13315" name="Rectangle 3"/>
          <p:cNvSpPr>
            <a:spLocks noGrp="1" noChangeArrowheads="1"/>
          </p:cNvSpPr>
          <p:nvPr>
            <p:ph type="body" idx="1"/>
          </p:nvPr>
        </p:nvSpPr>
        <p:spPr>
          <a:xfrm>
            <a:off x="533400" y="2590800"/>
            <a:ext cx="8001000" cy="3276600"/>
          </a:xfrm>
        </p:spPr>
        <p:txBody>
          <a:bodyPr/>
          <a:lstStyle/>
          <a:p>
            <a:pPr algn="ctr">
              <a:lnSpc>
                <a:spcPct val="50000"/>
              </a:lnSpc>
              <a:buFontTx/>
              <a:buNone/>
            </a:pPr>
            <a:endParaRPr lang="en-US" altLang="en-US" sz="4000" b="1">
              <a:solidFill>
                <a:schemeClr val="bg1"/>
              </a:solidFill>
              <a:effectLst>
                <a:outerShdw blurRad="38100" dist="38100" dir="2700000" algn="tl">
                  <a:srgbClr val="000000"/>
                </a:outerShdw>
              </a:effectLst>
            </a:endParaRPr>
          </a:p>
          <a:p>
            <a:pPr algn="ctr">
              <a:lnSpc>
                <a:spcPct val="50000"/>
              </a:lnSpc>
              <a:buFontTx/>
              <a:buNone/>
            </a:pPr>
            <a:r>
              <a:rPr lang="en-US" altLang="en-US" sz="4000" b="1">
                <a:solidFill>
                  <a:schemeClr val="bg1"/>
                </a:solidFill>
                <a:effectLst>
                  <a:outerShdw blurRad="38100" dist="38100" dir="2700000" algn="tl">
                    <a:srgbClr val="000000"/>
                  </a:outerShdw>
                </a:effectLst>
              </a:rPr>
              <a:t>Chemical reactions in the plant</a:t>
            </a:r>
          </a:p>
          <a:p>
            <a:pPr algn="ctr">
              <a:lnSpc>
                <a:spcPct val="50000"/>
              </a:lnSpc>
              <a:buFontTx/>
              <a:buNone/>
            </a:pPr>
            <a:endParaRPr lang="en-US" altLang="en-US" sz="4000" b="1">
              <a:solidFill>
                <a:schemeClr val="bg1"/>
              </a:solidFill>
              <a:effectLst>
                <a:outerShdw blurRad="38100" dist="38100" dir="2700000" algn="tl">
                  <a:srgbClr val="000000"/>
                </a:outerShdw>
              </a:effectLst>
            </a:endParaRPr>
          </a:p>
          <a:p>
            <a:pPr algn="ctr">
              <a:lnSpc>
                <a:spcPct val="50000"/>
              </a:lnSpc>
              <a:buFontTx/>
              <a:buNone/>
            </a:pPr>
            <a:r>
              <a:rPr lang="en-US" altLang="en-US" sz="4000" b="1">
                <a:solidFill>
                  <a:schemeClr val="bg1"/>
                </a:solidFill>
                <a:effectLst>
                  <a:outerShdw blurRad="38100" dist="38100" dir="2700000" algn="tl">
                    <a:srgbClr val="000000"/>
                  </a:outerShdw>
                </a:effectLst>
              </a:rPr>
              <a:t>Translocation of nutrients</a:t>
            </a:r>
          </a:p>
          <a:p>
            <a:pPr algn="ctr">
              <a:lnSpc>
                <a:spcPct val="50000"/>
              </a:lnSpc>
              <a:buFontTx/>
              <a:buNone/>
            </a:pPr>
            <a:endParaRPr lang="en-US" altLang="en-US" sz="4000" b="1">
              <a:solidFill>
                <a:schemeClr val="bg1"/>
              </a:solidFill>
              <a:effectLst>
                <a:outerShdw blurRad="38100" dist="38100" dir="2700000" algn="tl">
                  <a:srgbClr val="000000"/>
                </a:outerShdw>
              </a:effectLst>
            </a:endParaRPr>
          </a:p>
          <a:p>
            <a:pPr algn="ctr">
              <a:lnSpc>
                <a:spcPct val="50000"/>
              </a:lnSpc>
              <a:buFontTx/>
              <a:buNone/>
            </a:pPr>
            <a:r>
              <a:rPr lang="en-US" altLang="en-US" sz="4000" b="1">
                <a:solidFill>
                  <a:schemeClr val="bg1"/>
                </a:solidFill>
                <a:effectLst>
                  <a:outerShdw blurRad="38100" dist="38100" dir="2700000" algn="tl">
                    <a:srgbClr val="000000"/>
                  </a:outerShdw>
                </a:effectLst>
              </a:rPr>
              <a:t>Transpiration</a:t>
            </a:r>
          </a:p>
          <a:p>
            <a:pPr algn="ctr">
              <a:lnSpc>
                <a:spcPct val="50000"/>
              </a:lnSpc>
              <a:buFontTx/>
              <a:buNone/>
            </a:pPr>
            <a:endParaRPr lang="en-US" altLang="en-US" sz="4000" b="1">
              <a:solidFill>
                <a:schemeClr val="bg1"/>
              </a:solidFill>
              <a:effectLst>
                <a:outerShdw blurRad="38100" dist="38100" dir="2700000" algn="tl">
                  <a:srgbClr val="000000"/>
                </a:outerShdw>
              </a:effectLst>
            </a:endParaRPr>
          </a:p>
        </p:txBody>
      </p:sp>
      <p:sp>
        <p:nvSpPr>
          <p:cNvPr id="13317" name="Line 5"/>
          <p:cNvSpPr>
            <a:spLocks noChangeShapeType="1"/>
          </p:cNvSpPr>
          <p:nvPr/>
        </p:nvSpPr>
        <p:spPr bwMode="auto">
          <a:xfrm>
            <a:off x="3657600" y="838200"/>
            <a:ext cx="1752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dissolve">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dissolve">
                                      <p:cBhvr>
                                        <p:cTn id="12" dur="500"/>
                                        <p:tgtEl>
                                          <p:spTgt spid="1331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animEffect transition="in" filter="dissolve">
                                      <p:cBhvr>
                                        <p:cTn id="1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0"/>
            <a:ext cx="7772400" cy="1524000"/>
          </a:xfrm>
        </p:spPr>
        <p:txBody>
          <a:bodyPr/>
          <a:lstStyle/>
          <a:p>
            <a:r>
              <a:rPr lang="en-US" altLang="en-US" sz="5400" b="1">
                <a:solidFill>
                  <a:srgbClr val="FFFF00"/>
                </a:solidFill>
                <a:effectLst>
                  <a:outerShdw blurRad="38100" dist="38100" dir="2700000" algn="tl">
                    <a:srgbClr val="000000"/>
                  </a:outerShdw>
                </a:effectLst>
              </a:rPr>
              <a:t>Water</a:t>
            </a:r>
            <a:r>
              <a:rPr lang="en-US" altLang="en-US" b="1">
                <a:solidFill>
                  <a:srgbClr val="FFFF00"/>
                </a:solidFill>
                <a:effectLst>
                  <a:outerShdw blurRad="38100" dist="38100" dir="2700000" algn="tl">
                    <a:srgbClr val="000000"/>
                  </a:outerShdw>
                </a:effectLst>
              </a:rPr>
              <a:t/>
            </a:r>
            <a:br>
              <a:rPr lang="en-US" altLang="en-US" b="1">
                <a:solidFill>
                  <a:srgbClr val="FFFF00"/>
                </a:solidFill>
                <a:effectLst>
                  <a:outerShdw blurRad="38100" dist="38100" dir="2700000" algn="tl">
                    <a:srgbClr val="000000"/>
                  </a:outerShdw>
                </a:effectLst>
              </a:rPr>
            </a:br>
            <a:r>
              <a:rPr lang="en-US" altLang="en-US" sz="4000" b="1">
                <a:solidFill>
                  <a:srgbClr val="FFFF00"/>
                </a:solidFill>
                <a:effectLst>
                  <a:outerShdw blurRad="38100" dist="38100" dir="2700000" algn="tl">
                    <a:srgbClr val="000000"/>
                  </a:outerShdw>
                </a:effectLst>
              </a:rPr>
              <a:t>The lifeblood of plants</a:t>
            </a:r>
          </a:p>
        </p:txBody>
      </p:sp>
      <p:sp>
        <p:nvSpPr>
          <p:cNvPr id="12291" name="Rectangle 3"/>
          <p:cNvSpPr>
            <a:spLocks noGrp="1" noChangeArrowheads="1"/>
          </p:cNvSpPr>
          <p:nvPr>
            <p:ph type="body" idx="1"/>
          </p:nvPr>
        </p:nvSpPr>
        <p:spPr>
          <a:xfrm>
            <a:off x="685800" y="1752600"/>
            <a:ext cx="7772400" cy="2057400"/>
          </a:xfrm>
        </p:spPr>
        <p:txBody>
          <a:bodyPr/>
          <a:lstStyle/>
          <a:p>
            <a:pPr algn="ctr">
              <a:lnSpc>
                <a:spcPct val="80000"/>
              </a:lnSpc>
              <a:buFontTx/>
              <a:buNone/>
            </a:pPr>
            <a:r>
              <a:rPr lang="en-US" altLang="en-US" sz="3600" b="1">
                <a:solidFill>
                  <a:schemeClr val="bg1"/>
                </a:solidFill>
                <a:effectLst>
                  <a:outerShdw blurRad="38100" dist="38100" dir="2700000" algn="tl">
                    <a:srgbClr val="000000"/>
                  </a:outerShdw>
                </a:effectLst>
              </a:rPr>
              <a:t>Land plants require about 400 pounds of water for each pound of dry matter processed.</a:t>
            </a:r>
          </a:p>
          <a:p>
            <a:pPr algn="ctr">
              <a:lnSpc>
                <a:spcPct val="80000"/>
              </a:lnSpc>
              <a:buFontTx/>
              <a:buNone/>
            </a:pPr>
            <a:endParaRPr lang="en-US" altLang="en-US" sz="3600" b="1">
              <a:solidFill>
                <a:schemeClr val="bg1"/>
              </a:solidFill>
              <a:effectLst>
                <a:outerShdw blurRad="38100" dist="38100" dir="2700000" algn="tl">
                  <a:srgbClr val="000000"/>
                </a:outerShdw>
              </a:effectLst>
            </a:endParaRPr>
          </a:p>
          <a:p>
            <a:pPr algn="ctr">
              <a:lnSpc>
                <a:spcPct val="80000"/>
              </a:lnSpc>
              <a:buFontTx/>
              <a:buNone/>
            </a:pPr>
            <a:endParaRPr lang="en-US" altLang="en-US" sz="3600" b="1">
              <a:solidFill>
                <a:schemeClr val="bg1"/>
              </a:solidFill>
              <a:effectLst>
                <a:outerShdw blurRad="38100" dist="38100" dir="2700000" algn="tl">
                  <a:srgbClr val="000000"/>
                </a:outerShdw>
              </a:effectLst>
            </a:endParaRPr>
          </a:p>
        </p:txBody>
      </p:sp>
      <p:sp>
        <p:nvSpPr>
          <p:cNvPr id="12293" name="Line 5"/>
          <p:cNvSpPr>
            <a:spLocks noChangeShapeType="1"/>
          </p:cNvSpPr>
          <p:nvPr/>
        </p:nvSpPr>
        <p:spPr bwMode="auto">
          <a:xfrm>
            <a:off x="3657600" y="838200"/>
            <a:ext cx="1981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94" name="Text Box 6"/>
          <p:cNvSpPr txBox="1">
            <a:spLocks noChangeArrowheads="1"/>
          </p:cNvSpPr>
          <p:nvPr/>
        </p:nvSpPr>
        <p:spPr bwMode="auto">
          <a:xfrm>
            <a:off x="838200" y="3429000"/>
            <a:ext cx="746760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pPr>
            <a:r>
              <a:rPr lang="en-US" altLang="en-US" sz="3600" baseline="0">
                <a:solidFill>
                  <a:schemeClr val="bg1"/>
                </a:solidFill>
                <a:effectLst>
                  <a:outerShdw blurRad="38100" dist="38100" dir="2700000" algn="tl">
                    <a:srgbClr val="000000"/>
                  </a:outerShdw>
                </a:effectLst>
              </a:rPr>
              <a:t>An apple tree needs 50 gallons of water per bushel of apples.</a:t>
            </a:r>
          </a:p>
          <a:p>
            <a:pPr>
              <a:spcBef>
                <a:spcPct val="50000"/>
              </a:spcBef>
            </a:pPr>
            <a:endParaRPr lang="en-US" altLang="en-US" sz="3600">
              <a:solidFill>
                <a:schemeClr val="bg1"/>
              </a:solidFill>
              <a:effectLst>
                <a:outerShdw blurRad="38100" dist="38100" dir="2700000" algn="tl">
                  <a:srgbClr val="000000"/>
                </a:outerShdw>
              </a:effectLst>
            </a:endParaRPr>
          </a:p>
        </p:txBody>
      </p:sp>
      <p:sp>
        <p:nvSpPr>
          <p:cNvPr id="12295" name="Text Box 7"/>
          <p:cNvSpPr txBox="1">
            <a:spLocks noChangeArrowheads="1"/>
          </p:cNvSpPr>
          <p:nvPr/>
        </p:nvSpPr>
        <p:spPr bwMode="auto">
          <a:xfrm>
            <a:off x="1371600" y="4953000"/>
            <a:ext cx="586740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pPr>
            <a:r>
              <a:rPr lang="en-US" altLang="en-US" sz="3600" baseline="0">
                <a:solidFill>
                  <a:schemeClr val="bg1"/>
                </a:solidFill>
                <a:effectLst>
                  <a:outerShdw blurRad="38100" dist="38100" dir="2700000" algn="tl">
                    <a:srgbClr val="000000"/>
                  </a:outerShdw>
                </a:effectLst>
              </a:rPr>
              <a:t>Fresh apple =84% water</a:t>
            </a:r>
          </a:p>
          <a:p>
            <a:pPr algn="ctr">
              <a:lnSpc>
                <a:spcPct val="80000"/>
              </a:lnSpc>
              <a:spcBef>
                <a:spcPct val="20000"/>
              </a:spcBef>
            </a:pPr>
            <a:r>
              <a:rPr lang="en-US" altLang="en-US" sz="3600" baseline="0">
                <a:solidFill>
                  <a:schemeClr val="bg1"/>
                </a:solidFill>
                <a:effectLst>
                  <a:outerShdw blurRad="38100" dist="38100" dir="2700000" algn="tl">
                    <a:srgbClr val="000000"/>
                  </a:outerShdw>
                </a:effectLst>
              </a:rPr>
              <a:t>Banana=75% water</a:t>
            </a:r>
          </a:p>
          <a:p>
            <a:pPr algn="ctr">
              <a:lnSpc>
                <a:spcPct val="80000"/>
              </a:lnSpc>
              <a:spcBef>
                <a:spcPct val="20000"/>
              </a:spcBef>
            </a:pPr>
            <a:r>
              <a:rPr lang="en-US" altLang="en-US" sz="3600" baseline="0">
                <a:solidFill>
                  <a:schemeClr val="bg1"/>
                </a:solidFill>
                <a:effectLst>
                  <a:outerShdw blurRad="38100" dist="38100" dir="2700000" algn="tl">
                    <a:srgbClr val="000000"/>
                  </a:outerShdw>
                </a:effectLst>
              </a:rPr>
              <a:t>Peach=87% water</a:t>
            </a:r>
          </a:p>
          <a:p>
            <a:pPr>
              <a:spcBef>
                <a:spcPct val="50000"/>
              </a:spcBef>
            </a:pPr>
            <a:endParaRPr lang="en-US" altLang="en-US" sz="3600">
              <a:solidFill>
                <a:schemeClr val="bg1"/>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dissolve">
                                      <p:cBhvr>
                                        <p:cTn id="1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a:xfrm>
            <a:off x="0" y="304800"/>
            <a:ext cx="9144000" cy="1143000"/>
          </a:xfrm>
        </p:spPr>
        <p:txBody>
          <a:bodyPr/>
          <a:lstStyle/>
          <a:p>
            <a:r>
              <a:rPr lang="en-US" altLang="en-US" sz="4800" b="1">
                <a:solidFill>
                  <a:srgbClr val="FFFF00"/>
                </a:solidFill>
                <a:effectLst>
                  <a:outerShdw blurRad="38100" dist="38100" dir="2700000" algn="tl">
                    <a:srgbClr val="000000"/>
                  </a:outerShdw>
                </a:effectLst>
              </a:rPr>
              <a:t>Rates of Water Loss per Day </a:t>
            </a:r>
            <a:br>
              <a:rPr lang="en-US" altLang="en-US" sz="4800" b="1">
                <a:solidFill>
                  <a:srgbClr val="FFFF00"/>
                </a:solidFill>
                <a:effectLst>
                  <a:outerShdw blurRad="38100" dist="38100" dir="2700000" algn="tl">
                    <a:srgbClr val="000000"/>
                  </a:outerShdw>
                </a:effectLst>
              </a:rPr>
            </a:br>
            <a:r>
              <a:rPr lang="en-US" altLang="en-US" sz="4800" b="1">
                <a:solidFill>
                  <a:srgbClr val="FFFF00"/>
                </a:solidFill>
                <a:effectLst>
                  <a:outerShdw blurRad="38100" dist="38100" dir="2700000" algn="tl">
                    <a:srgbClr val="000000"/>
                  </a:outerShdw>
                </a:effectLst>
              </a:rPr>
              <a:t>in Mid-summer</a:t>
            </a:r>
          </a:p>
        </p:txBody>
      </p:sp>
      <p:sp>
        <p:nvSpPr>
          <p:cNvPr id="55299" name="Rectangle 1027"/>
          <p:cNvSpPr>
            <a:spLocks noGrp="1" noChangeArrowheads="1"/>
          </p:cNvSpPr>
          <p:nvPr>
            <p:ph type="body" sz="half" idx="1"/>
          </p:nvPr>
        </p:nvSpPr>
        <p:spPr>
          <a:xfrm>
            <a:off x="304800" y="2057400"/>
            <a:ext cx="5334000" cy="4114800"/>
          </a:xfrm>
        </p:spPr>
        <p:txBody>
          <a:bodyPr/>
          <a:lstStyle/>
          <a:p>
            <a:pPr>
              <a:buFontTx/>
              <a:buNone/>
            </a:pPr>
            <a:r>
              <a:rPr lang="en-US" altLang="en-US" b="1">
                <a:solidFill>
                  <a:srgbClr val="FFFF00"/>
                </a:solidFill>
                <a:effectLst>
                  <a:outerShdw blurRad="38100" dist="38100" dir="2700000" algn="tl">
                    <a:srgbClr val="000000"/>
                  </a:outerShdw>
                </a:effectLst>
              </a:rPr>
              <a:t>              Plant</a:t>
            </a:r>
          </a:p>
          <a:p>
            <a:pPr>
              <a:buFontTx/>
              <a:buNone/>
            </a:pPr>
            <a:r>
              <a:rPr lang="en-US" altLang="en-US" sz="2800" b="1">
                <a:solidFill>
                  <a:schemeClr val="bg1"/>
                </a:solidFill>
                <a:effectLst>
                  <a:outerShdw blurRad="38100" dist="38100" dir="2700000" algn="tl">
                    <a:srgbClr val="000000"/>
                  </a:outerShdw>
                </a:effectLst>
              </a:rPr>
              <a:t>A single corn plant</a:t>
            </a:r>
          </a:p>
          <a:p>
            <a:pPr>
              <a:buFontTx/>
              <a:buNone/>
            </a:pPr>
            <a:r>
              <a:rPr lang="en-US" altLang="en-US" sz="2800" b="1">
                <a:solidFill>
                  <a:schemeClr val="bg1"/>
                </a:solidFill>
                <a:effectLst>
                  <a:outerShdw blurRad="38100" dist="38100" dir="2700000" algn="tl">
                    <a:srgbClr val="000000"/>
                  </a:outerShdw>
                </a:effectLst>
              </a:rPr>
              <a:t>A single giant ragweed plant</a:t>
            </a:r>
          </a:p>
          <a:p>
            <a:pPr>
              <a:buFontTx/>
              <a:buNone/>
            </a:pPr>
            <a:r>
              <a:rPr lang="en-US" altLang="en-US" sz="2800" b="1">
                <a:solidFill>
                  <a:schemeClr val="bg1"/>
                </a:solidFill>
                <a:effectLst>
                  <a:outerShdw blurRad="38100" dist="38100" dir="2700000" algn="tl">
                    <a:srgbClr val="000000"/>
                  </a:outerShdw>
                </a:effectLst>
              </a:rPr>
              <a:t>A single young 10-ft apple tree</a:t>
            </a:r>
          </a:p>
          <a:p>
            <a:pPr>
              <a:buFontTx/>
              <a:buNone/>
            </a:pPr>
            <a:r>
              <a:rPr lang="en-US" altLang="en-US" sz="2800" b="1">
                <a:solidFill>
                  <a:schemeClr val="bg1"/>
                </a:solidFill>
                <a:effectLst>
                  <a:outerShdw blurRad="38100" dist="38100" dir="2700000" algn="tl">
                    <a:srgbClr val="000000"/>
                  </a:outerShdw>
                </a:effectLst>
              </a:rPr>
              <a:t>A 12-foot columnar cactus</a:t>
            </a:r>
          </a:p>
          <a:p>
            <a:pPr>
              <a:buFontTx/>
              <a:buNone/>
            </a:pPr>
            <a:r>
              <a:rPr lang="en-US" altLang="en-US" sz="2800" b="1">
                <a:solidFill>
                  <a:schemeClr val="bg1"/>
                </a:solidFill>
                <a:effectLst>
                  <a:outerShdw blurRad="38100" dist="38100" dir="2700000" algn="tl">
                    <a:srgbClr val="000000"/>
                  </a:outerShdw>
                </a:effectLst>
              </a:rPr>
              <a:t>A coconut palm in moist tropics</a:t>
            </a:r>
          </a:p>
          <a:p>
            <a:pPr>
              <a:buFontTx/>
              <a:buNone/>
            </a:pPr>
            <a:r>
              <a:rPr lang="en-US" altLang="en-US" sz="2800" b="1">
                <a:solidFill>
                  <a:schemeClr val="bg1"/>
                </a:solidFill>
                <a:effectLst>
                  <a:outerShdw blurRad="38100" dist="38100" dir="2700000" algn="tl">
                    <a:srgbClr val="000000"/>
                  </a:outerShdw>
                </a:effectLst>
              </a:rPr>
              <a:t>A date palm in a desert oasis</a:t>
            </a:r>
          </a:p>
        </p:txBody>
      </p:sp>
      <p:sp>
        <p:nvSpPr>
          <p:cNvPr id="55300" name="Rectangle 1028"/>
          <p:cNvSpPr>
            <a:spLocks noGrp="1" noChangeArrowheads="1"/>
          </p:cNvSpPr>
          <p:nvPr>
            <p:ph type="body" sz="half" idx="2"/>
          </p:nvPr>
        </p:nvSpPr>
        <p:spPr>
          <a:xfrm>
            <a:off x="4648200" y="2133600"/>
            <a:ext cx="4495800" cy="4114800"/>
          </a:xfrm>
        </p:spPr>
        <p:txBody>
          <a:bodyPr/>
          <a:lstStyle/>
          <a:p>
            <a:pPr>
              <a:buFontTx/>
              <a:buNone/>
            </a:pPr>
            <a:r>
              <a:rPr lang="en-US" altLang="en-US" sz="3000" b="1">
                <a:solidFill>
                  <a:srgbClr val="FFFF00"/>
                </a:solidFill>
                <a:effectLst>
                  <a:outerShdw blurRad="38100" dist="38100" dir="2700000" algn="tl">
                    <a:srgbClr val="000000"/>
                  </a:outerShdw>
                </a:effectLst>
              </a:rPr>
              <a:t>Water Loss (in quarts)</a:t>
            </a:r>
          </a:p>
          <a:p>
            <a:pPr algn="ctr">
              <a:buFontTx/>
              <a:buNone/>
            </a:pPr>
            <a:r>
              <a:rPr lang="en-US" altLang="en-US" sz="2800" b="1">
                <a:solidFill>
                  <a:schemeClr val="bg1"/>
                </a:solidFill>
              </a:rPr>
              <a:t>3-4</a:t>
            </a:r>
          </a:p>
          <a:p>
            <a:pPr algn="ctr">
              <a:buFontTx/>
              <a:buNone/>
            </a:pPr>
            <a:r>
              <a:rPr lang="en-US" altLang="en-US" sz="2800" b="1">
                <a:solidFill>
                  <a:schemeClr val="bg1"/>
                </a:solidFill>
              </a:rPr>
              <a:t>6-7</a:t>
            </a:r>
          </a:p>
          <a:p>
            <a:pPr algn="ctr">
              <a:buFontTx/>
              <a:buNone/>
            </a:pPr>
            <a:r>
              <a:rPr lang="en-US" altLang="en-US" sz="2800" b="1">
                <a:solidFill>
                  <a:schemeClr val="bg1"/>
                </a:solidFill>
              </a:rPr>
              <a:t>10-20</a:t>
            </a:r>
          </a:p>
          <a:p>
            <a:pPr algn="ctr">
              <a:buFontTx/>
              <a:buNone/>
            </a:pPr>
            <a:r>
              <a:rPr lang="en-US" altLang="en-US" sz="2800" b="1">
                <a:solidFill>
                  <a:schemeClr val="bg1"/>
                </a:solidFill>
              </a:rPr>
              <a:t>0.02</a:t>
            </a:r>
          </a:p>
          <a:p>
            <a:pPr algn="ctr">
              <a:buFontTx/>
              <a:buNone/>
            </a:pPr>
            <a:r>
              <a:rPr lang="en-US" altLang="en-US" sz="2800" b="1">
                <a:solidFill>
                  <a:schemeClr val="bg1"/>
                </a:solidFill>
              </a:rPr>
              <a:t>70-80</a:t>
            </a:r>
          </a:p>
          <a:p>
            <a:pPr algn="ctr">
              <a:buFontTx/>
              <a:buNone/>
            </a:pPr>
            <a:r>
              <a:rPr lang="en-US" altLang="en-US" sz="2800" b="1">
                <a:solidFill>
                  <a:schemeClr val="bg1"/>
                </a:solidFill>
              </a:rPr>
              <a:t>400-500</a:t>
            </a:r>
          </a:p>
        </p:txBody>
      </p:sp>
      <p:sp>
        <p:nvSpPr>
          <p:cNvPr id="55301" name="Line 1029"/>
          <p:cNvSpPr>
            <a:spLocks noChangeShapeType="1"/>
          </p:cNvSpPr>
          <p:nvPr/>
        </p:nvSpPr>
        <p:spPr bwMode="auto">
          <a:xfrm>
            <a:off x="2590800" y="1600200"/>
            <a:ext cx="3962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5302" name="Line 1030"/>
          <p:cNvSpPr>
            <a:spLocks noChangeShapeType="1"/>
          </p:cNvSpPr>
          <p:nvPr/>
        </p:nvSpPr>
        <p:spPr bwMode="auto">
          <a:xfrm>
            <a:off x="1828800" y="2667000"/>
            <a:ext cx="914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5303" name="Line 1031"/>
          <p:cNvSpPr>
            <a:spLocks noChangeShapeType="1"/>
          </p:cNvSpPr>
          <p:nvPr/>
        </p:nvSpPr>
        <p:spPr bwMode="auto">
          <a:xfrm>
            <a:off x="4800600" y="2667000"/>
            <a:ext cx="3581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0" y="0"/>
            <a:ext cx="9144000" cy="1143000"/>
          </a:xfrm>
        </p:spPr>
        <p:txBody>
          <a:bodyPr/>
          <a:lstStyle/>
          <a:p>
            <a:r>
              <a:rPr lang="en-US" altLang="en-US" b="1">
                <a:solidFill>
                  <a:srgbClr val="FFFF00"/>
                </a:solidFill>
                <a:effectLst>
                  <a:outerShdw blurRad="38100" dist="38100" dir="2700000" algn="tl">
                    <a:srgbClr val="000000"/>
                  </a:outerShdw>
                </a:effectLst>
              </a:rPr>
              <a:t>Estimated Water Losses from Single Plants During a Growing Season</a:t>
            </a:r>
          </a:p>
        </p:txBody>
      </p:sp>
      <p:graphicFrame>
        <p:nvGraphicFramePr>
          <p:cNvPr id="56401" name="Group 1105"/>
          <p:cNvGraphicFramePr>
            <a:graphicFrameLocks noGrp="1"/>
          </p:cNvGraphicFramePr>
          <p:nvPr>
            <p:ph type="tbl" idx="1"/>
          </p:nvPr>
        </p:nvGraphicFramePr>
        <p:xfrm>
          <a:off x="228600" y="1600200"/>
          <a:ext cx="8610600" cy="4946650"/>
        </p:xfrm>
        <a:graphic>
          <a:graphicData uri="http://schemas.openxmlformats.org/drawingml/2006/table">
            <a:tbl>
              <a:tblPr/>
              <a:tblGrid>
                <a:gridCol w="3151188"/>
                <a:gridCol w="3076575"/>
                <a:gridCol w="2382837"/>
              </a:tblGrid>
              <a:tr h="9144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Plant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FF00"/>
                          </a:solidFill>
                          <a:effectLst>
                            <a:outerShdw blurRad="38100" dist="38100" dir="2700000" algn="tl">
                              <a:srgbClr val="000000"/>
                            </a:outerShdw>
                          </a:effectLst>
                          <a:latin typeface="Times New Roman" charset="0"/>
                        </a:rPr>
                        <a:t>Water Loss    (Gallons)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Tomato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Corn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Sunflower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Giant ragweed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Mature apple tree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1,800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Coconut palm, moist tropics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4,200</a:t>
                      </a:r>
                    </a:p>
                    <a:p>
                      <a:pPr marL="0" marR="0" lvl="0" indent="0" algn="ctr" defTabSz="914400" rtl="0" eaLnBrk="1" fontAlgn="base" latinLnBrk="0" hangingPunct="1">
                        <a:lnSpc>
                          <a:spcPct val="80000"/>
                        </a:lnSpc>
                        <a:spcBef>
                          <a:spcPct val="20000"/>
                        </a:spcBef>
                        <a:spcAft>
                          <a:spcPct val="0"/>
                        </a:spcAft>
                        <a:buClrTx/>
                        <a:buSzTx/>
                        <a:buFontTx/>
                        <a:buNone/>
                        <a:tabLst/>
                      </a:pPr>
                      <a:endPar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Date palm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outerShdw blurRad="38100" dist="38100" dir="2700000" algn="tl">
                              <a:srgbClr val="000000"/>
                            </a:outerShdw>
                          </a:effectLst>
                          <a:latin typeface="Times New Roman" charset="0"/>
                        </a:rPr>
                        <a:t>35,000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89" name="Line 1093"/>
          <p:cNvSpPr>
            <a:spLocks noChangeShapeType="1"/>
          </p:cNvSpPr>
          <p:nvPr/>
        </p:nvSpPr>
        <p:spPr bwMode="auto">
          <a:xfrm>
            <a:off x="609600" y="1295400"/>
            <a:ext cx="8077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57200"/>
            <a:ext cx="7772400" cy="1143000"/>
          </a:xfrm>
        </p:spPr>
        <p:txBody>
          <a:bodyPr/>
          <a:lstStyle/>
          <a:p>
            <a:r>
              <a:rPr lang="en-US" altLang="en-US" sz="4800" b="1">
                <a:solidFill>
                  <a:srgbClr val="FFFF00"/>
                </a:solidFill>
                <a:effectLst>
                  <a:outerShdw blurRad="38100" dist="38100" dir="2700000" algn="tl">
                    <a:srgbClr val="000000"/>
                  </a:outerShdw>
                </a:effectLst>
              </a:rPr>
              <a:t>Water Movement in Plants</a:t>
            </a:r>
          </a:p>
        </p:txBody>
      </p:sp>
      <p:sp>
        <p:nvSpPr>
          <p:cNvPr id="4099" name="Rectangle 3"/>
          <p:cNvSpPr>
            <a:spLocks noGrp="1" noChangeArrowheads="1"/>
          </p:cNvSpPr>
          <p:nvPr>
            <p:ph type="body" idx="4294967295"/>
          </p:nvPr>
        </p:nvSpPr>
        <p:spPr>
          <a:xfrm>
            <a:off x="304800" y="1828800"/>
            <a:ext cx="8610600" cy="1676400"/>
          </a:xfrm>
        </p:spPr>
        <p:txBody>
          <a:bodyPr/>
          <a:lstStyle/>
          <a:p>
            <a:pPr algn="ctr">
              <a:lnSpc>
                <a:spcPct val="85000"/>
              </a:lnSpc>
              <a:buFontTx/>
              <a:buNone/>
            </a:pPr>
            <a:r>
              <a:rPr lang="en-US" altLang="en-US" sz="3600" b="1">
                <a:solidFill>
                  <a:schemeClr val="bg1"/>
                </a:solidFill>
                <a:effectLst>
                  <a:outerShdw blurRad="38100" dist="38100" dir="2700000" algn="tl">
                    <a:srgbClr val="000000"/>
                  </a:outerShdw>
                </a:effectLst>
              </a:rPr>
              <a:t>How does water reach the top of our </a:t>
            </a:r>
          </a:p>
          <a:p>
            <a:pPr algn="ctr">
              <a:lnSpc>
                <a:spcPct val="85000"/>
              </a:lnSpc>
              <a:buFontTx/>
              <a:buNone/>
            </a:pPr>
            <a:r>
              <a:rPr lang="en-US" altLang="en-US" sz="3600" b="1">
                <a:solidFill>
                  <a:schemeClr val="bg1"/>
                </a:solidFill>
                <a:effectLst>
                  <a:outerShdw blurRad="38100" dist="38100" dir="2700000" algn="tl">
                    <a:srgbClr val="000000"/>
                  </a:outerShdw>
                </a:effectLst>
              </a:rPr>
              <a:t>tallest trees? </a:t>
            </a:r>
          </a:p>
        </p:txBody>
      </p:sp>
      <p:sp>
        <p:nvSpPr>
          <p:cNvPr id="4100" name="Line 4"/>
          <p:cNvSpPr>
            <a:spLocks noChangeShapeType="1"/>
          </p:cNvSpPr>
          <p:nvPr/>
        </p:nvSpPr>
        <p:spPr bwMode="auto">
          <a:xfrm>
            <a:off x="1066800" y="1447800"/>
            <a:ext cx="6934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01" name="Text Box 5"/>
          <p:cNvSpPr txBox="1">
            <a:spLocks noChangeArrowheads="1"/>
          </p:cNvSpPr>
          <p:nvPr/>
        </p:nvSpPr>
        <p:spPr bwMode="auto">
          <a:xfrm>
            <a:off x="228600" y="3810000"/>
            <a:ext cx="86106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20000"/>
              </a:spcBef>
            </a:pPr>
            <a:r>
              <a:rPr lang="en-US" altLang="en-US" sz="3600" baseline="0">
                <a:effectLst>
                  <a:outerShdw blurRad="38100" dist="38100" dir="2700000" algn="tl">
                    <a:srgbClr val="000000"/>
                  </a:outerShdw>
                </a:effectLst>
              </a:rPr>
              <a:t>Root pressure – not found in many species.</a:t>
            </a:r>
          </a:p>
          <a:p>
            <a:pPr algn="ctr">
              <a:lnSpc>
                <a:spcPct val="85000"/>
              </a:lnSpc>
              <a:spcBef>
                <a:spcPct val="20000"/>
              </a:spcBef>
            </a:pPr>
            <a:r>
              <a:rPr lang="en-US" altLang="en-US" sz="3600" baseline="0">
                <a:effectLst>
                  <a:outerShdw blurRad="38100" dist="38100" dir="2700000" algn="tl">
                    <a:srgbClr val="000000"/>
                  </a:outerShdw>
                </a:effectLst>
              </a:rPr>
              <a:t>In those species where it has been found, only enough pressure has been measured </a:t>
            </a:r>
          </a:p>
          <a:p>
            <a:pPr algn="ctr">
              <a:lnSpc>
                <a:spcPct val="85000"/>
              </a:lnSpc>
              <a:spcBef>
                <a:spcPct val="20000"/>
              </a:spcBef>
            </a:pPr>
            <a:r>
              <a:rPr lang="en-US" altLang="en-US" sz="3600" baseline="0">
                <a:effectLst>
                  <a:outerShdw blurRad="38100" dist="38100" dir="2700000" algn="tl">
                    <a:srgbClr val="000000"/>
                  </a:outerShdw>
                </a:effectLst>
              </a:rPr>
              <a:t>to push water to a height of 64 feet.</a:t>
            </a:r>
          </a:p>
          <a:p>
            <a:pPr>
              <a:spcBef>
                <a:spcPct val="50000"/>
              </a:spcBef>
            </a:pPr>
            <a:endParaRPr lang="en-US" altLang="en-US" sz="3600" baseline="0">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4800" b="1">
                <a:solidFill>
                  <a:srgbClr val="FFFF00"/>
                </a:solidFill>
                <a:effectLst>
                  <a:outerShdw blurRad="38100" dist="38100" dir="2700000" algn="tl">
                    <a:srgbClr val="000000"/>
                  </a:outerShdw>
                </a:effectLst>
              </a:rPr>
              <a:t>Water Movement in Plants</a:t>
            </a:r>
          </a:p>
        </p:txBody>
      </p:sp>
      <p:sp>
        <p:nvSpPr>
          <p:cNvPr id="5124" name="Line 4"/>
          <p:cNvSpPr>
            <a:spLocks noChangeShapeType="1"/>
          </p:cNvSpPr>
          <p:nvPr/>
        </p:nvSpPr>
        <p:spPr bwMode="auto">
          <a:xfrm>
            <a:off x="1066800" y="1524000"/>
            <a:ext cx="7010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7" name="Text Box 7"/>
          <p:cNvSpPr txBox="1">
            <a:spLocks noChangeArrowheads="1"/>
          </p:cNvSpPr>
          <p:nvPr/>
        </p:nvSpPr>
        <p:spPr bwMode="auto">
          <a:xfrm>
            <a:off x="228600" y="2057400"/>
            <a:ext cx="8915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pPr>
            <a:r>
              <a:rPr lang="en-US" altLang="en-US" sz="3600" baseline="0">
                <a:solidFill>
                  <a:schemeClr val="bg1"/>
                </a:solidFill>
                <a:effectLst>
                  <a:outerShdw blurRad="38100" dist="38100" dir="2700000" algn="tl">
                    <a:srgbClr val="000000"/>
                  </a:outerShdw>
                </a:effectLst>
              </a:rPr>
              <a:t>Water is pulled up in the xylem by a transpiration-cohesion-tension mechanism.  </a:t>
            </a:r>
          </a:p>
        </p:txBody>
      </p:sp>
      <p:sp>
        <p:nvSpPr>
          <p:cNvPr id="5128" name="Text Box 8"/>
          <p:cNvSpPr txBox="1">
            <a:spLocks noChangeArrowheads="1"/>
          </p:cNvSpPr>
          <p:nvPr/>
        </p:nvSpPr>
        <p:spPr bwMode="auto">
          <a:xfrm>
            <a:off x="533400" y="3505200"/>
            <a:ext cx="8305800"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pPr>
            <a:r>
              <a:rPr lang="en-US" altLang="en-US" sz="3600" baseline="0">
                <a:solidFill>
                  <a:schemeClr val="bg1"/>
                </a:solidFill>
                <a:effectLst>
                  <a:outerShdw blurRad="38100" dist="38100" dir="2700000" algn="tl">
                    <a:srgbClr val="000000"/>
                  </a:outerShdw>
                </a:effectLst>
              </a:rPr>
              <a:t>Transpirational loss of water causes additional water to be pulled up through the xylem to replace the water lost.</a:t>
            </a:r>
          </a:p>
          <a:p>
            <a:pPr>
              <a:spcBef>
                <a:spcPct val="50000"/>
              </a:spcBef>
            </a:pPr>
            <a:endParaRPr lang="en-US" altLang="en-US" sz="2400" b="0" baseline="0">
              <a:solidFill>
                <a:schemeClr val="tx1"/>
              </a:solidFill>
              <a:effectLst/>
            </a:endParaRPr>
          </a:p>
          <a:p>
            <a:pPr>
              <a:spcBef>
                <a:spcPct val="50000"/>
              </a:spcBef>
            </a:pPr>
            <a:endParaRPr lang="en-US" altLang="en-US">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ssolve">
                                      <p:cBhvr>
                                        <p:cTn id="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gary\phys1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3998913" cy="5622925"/>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77827" name="Text Box 3"/>
          <p:cNvSpPr txBox="1">
            <a:spLocks noChangeArrowheads="1"/>
          </p:cNvSpPr>
          <p:nvPr/>
        </p:nvSpPr>
        <p:spPr bwMode="auto">
          <a:xfrm>
            <a:off x="5334000" y="609600"/>
            <a:ext cx="3429000" cy="550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5000"/>
              </a:lnSpc>
              <a:spcBef>
                <a:spcPct val="50000"/>
              </a:spcBef>
            </a:pPr>
            <a:r>
              <a:rPr lang="en-US" altLang="en-US" sz="3200" baseline="0">
                <a:effectLst>
                  <a:outerShdw blurRad="38100" dist="38100" dir="2700000" algn="tl">
                    <a:srgbClr val="000000"/>
                  </a:outerShdw>
                </a:effectLst>
              </a:rPr>
              <a:t>Transpiraton</a:t>
            </a:r>
          </a:p>
          <a:p>
            <a:pPr algn="ctr">
              <a:lnSpc>
                <a:spcPct val="55000"/>
              </a:lnSpc>
              <a:spcBef>
                <a:spcPct val="50000"/>
              </a:spcBef>
            </a:pPr>
            <a:r>
              <a:rPr lang="en-US" altLang="en-US" sz="3200" baseline="0">
                <a:effectLst>
                  <a:outerShdw blurRad="38100" dist="38100" dir="2700000" algn="tl">
                    <a:srgbClr val="000000"/>
                  </a:outerShdw>
                </a:effectLst>
              </a:rPr>
              <a:t>Cohesion/Tension</a:t>
            </a:r>
          </a:p>
          <a:p>
            <a:pPr algn="ctr">
              <a:spcBef>
                <a:spcPct val="50000"/>
              </a:spcBef>
            </a:pPr>
            <a:r>
              <a:rPr lang="en-US" altLang="en-US" sz="3200" baseline="0">
                <a:solidFill>
                  <a:schemeClr val="bg1"/>
                </a:solidFill>
                <a:effectLst>
                  <a:outerShdw blurRad="38100" dist="38100" dir="2700000" algn="tl">
                    <a:srgbClr val="000000"/>
                  </a:outerShdw>
                </a:effectLst>
              </a:rPr>
              <a:t>Water is pulled upward in the plant by a vapor pressure deficit established through the transpiration of water from the leaves.</a:t>
            </a:r>
          </a:p>
        </p:txBody>
      </p:sp>
      <p:sp>
        <p:nvSpPr>
          <p:cNvPr id="77829" name="Text Box 5"/>
          <p:cNvSpPr txBox="1">
            <a:spLocks noChangeArrowheads="1"/>
          </p:cNvSpPr>
          <p:nvPr/>
        </p:nvSpPr>
        <p:spPr bwMode="auto">
          <a:xfrm>
            <a:off x="2514600" y="27432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solidFill>
                  <a:schemeClr val="tx1"/>
                </a:solidFill>
                <a:effectLst>
                  <a:outerShdw blurRad="38100" dist="38100" dir="2700000" algn="tl">
                    <a:srgbClr val="FFFFFF"/>
                  </a:outerShdw>
                </a:effectLst>
              </a:rPr>
              <a:t>H</a:t>
            </a:r>
          </a:p>
        </p:txBody>
      </p:sp>
      <p:sp>
        <p:nvSpPr>
          <p:cNvPr id="77830" name="Text Box 6"/>
          <p:cNvSpPr txBox="1">
            <a:spLocks noChangeArrowheads="1"/>
          </p:cNvSpPr>
          <p:nvPr/>
        </p:nvSpPr>
        <p:spPr bwMode="auto">
          <a:xfrm>
            <a:off x="3200400" y="2743200"/>
            <a:ext cx="22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solidFill>
                  <a:schemeClr val="tx1"/>
                </a:solidFill>
                <a:effectLst>
                  <a:outerShdw blurRad="38100" dist="38100" dir="2700000" algn="tl">
                    <a:srgbClr val="FFFFFF"/>
                  </a:outerShdw>
                </a:effectLst>
              </a:rPr>
              <a:t>H</a:t>
            </a:r>
          </a:p>
        </p:txBody>
      </p:sp>
      <p:sp>
        <p:nvSpPr>
          <p:cNvPr id="77831" name="Text Box 7"/>
          <p:cNvSpPr txBox="1">
            <a:spLocks noChangeArrowheads="1"/>
          </p:cNvSpPr>
          <p:nvPr/>
        </p:nvSpPr>
        <p:spPr bwMode="auto">
          <a:xfrm>
            <a:off x="3962400" y="2743200"/>
            <a:ext cx="22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solidFill>
                  <a:schemeClr val="tx1"/>
                </a:solidFill>
                <a:effectLst>
                  <a:outerShdw blurRad="38100" dist="38100" dir="2700000" algn="tl">
                    <a:srgbClr val="FFFFFF"/>
                  </a:outerShdw>
                </a:effectLst>
              </a:rPr>
              <a:t>H</a:t>
            </a:r>
          </a:p>
        </p:txBody>
      </p:sp>
      <p:sp>
        <p:nvSpPr>
          <p:cNvPr id="77832" name="Text Box 8"/>
          <p:cNvSpPr txBox="1">
            <a:spLocks noChangeArrowheads="1"/>
          </p:cNvSpPr>
          <p:nvPr/>
        </p:nvSpPr>
        <p:spPr bwMode="auto">
          <a:xfrm>
            <a:off x="2819400" y="23622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aseline="0">
                <a:solidFill>
                  <a:schemeClr val="tx1"/>
                </a:solidFill>
                <a:effectLst>
                  <a:outerShdw blurRad="38100" dist="38100" dir="2700000" algn="tl">
                    <a:srgbClr val="FFFFFF"/>
                  </a:outerShdw>
                </a:effectLst>
              </a:rPr>
              <a:t>o</a:t>
            </a:r>
          </a:p>
        </p:txBody>
      </p:sp>
      <p:sp>
        <p:nvSpPr>
          <p:cNvPr id="77833" name="Text Box 9"/>
          <p:cNvSpPr txBox="1">
            <a:spLocks noChangeArrowheads="1"/>
          </p:cNvSpPr>
          <p:nvPr/>
        </p:nvSpPr>
        <p:spPr bwMode="auto">
          <a:xfrm>
            <a:off x="3505200" y="2362200"/>
            <a:ext cx="6096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aseline="0">
                <a:solidFill>
                  <a:schemeClr val="tx1"/>
                </a:solidFill>
                <a:effectLst>
                  <a:outerShdw blurRad="38100" dist="38100" dir="2700000" algn="tl">
                    <a:srgbClr val="FFFFFF"/>
                  </a:outerShdw>
                </a:effectLst>
              </a:rPr>
              <a:t>o</a:t>
            </a:r>
          </a:p>
          <a:p>
            <a:pPr>
              <a:spcBef>
                <a:spcPct val="50000"/>
              </a:spcBef>
            </a:pPr>
            <a:endParaRPr lang="en-US" altLang="en-US" sz="3200">
              <a:solidFill>
                <a:schemeClr val="bg1"/>
              </a:solidFill>
              <a:effectLst>
                <a:outerShdw blurRad="38100" dist="38100" dir="2700000" algn="tl">
                  <a:srgbClr val="000000"/>
                </a:outerShdw>
              </a:effectLst>
            </a:endParaRPr>
          </a:p>
        </p:txBody>
      </p:sp>
      <p:sp>
        <p:nvSpPr>
          <p:cNvPr id="77834" name="Line 10"/>
          <p:cNvSpPr>
            <a:spLocks noChangeShapeType="1"/>
          </p:cNvSpPr>
          <p:nvPr/>
        </p:nvSpPr>
        <p:spPr bwMode="auto">
          <a:xfrm flipH="1">
            <a:off x="2743200" y="27432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7835" name="Line 11"/>
          <p:cNvSpPr>
            <a:spLocks noChangeShapeType="1"/>
          </p:cNvSpPr>
          <p:nvPr/>
        </p:nvSpPr>
        <p:spPr bwMode="auto">
          <a:xfrm>
            <a:off x="3124200" y="27432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7836" name="Line 12"/>
          <p:cNvSpPr>
            <a:spLocks noChangeShapeType="1"/>
          </p:cNvSpPr>
          <p:nvPr/>
        </p:nvSpPr>
        <p:spPr bwMode="auto">
          <a:xfrm flipH="1">
            <a:off x="3505200" y="2819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7837" name="Line 13"/>
          <p:cNvSpPr>
            <a:spLocks noChangeShapeType="1"/>
          </p:cNvSpPr>
          <p:nvPr/>
        </p:nvSpPr>
        <p:spPr bwMode="auto">
          <a:xfrm>
            <a:off x="3810000" y="27432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050"/>
          <p:cNvSpPr>
            <a:spLocks noChangeArrowheads="1"/>
          </p:cNvSpPr>
          <p:nvPr/>
        </p:nvSpPr>
        <p:spPr bwMode="auto">
          <a:xfrm>
            <a:off x="1752600" y="4038600"/>
            <a:ext cx="1447800" cy="1447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9900"/>
          </a:solidFill>
          <a:ln w="571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39" name="AutoShape 2051"/>
          <p:cNvSpPr>
            <a:spLocks noChangeArrowheads="1"/>
          </p:cNvSpPr>
          <p:nvPr/>
        </p:nvSpPr>
        <p:spPr bwMode="auto">
          <a:xfrm>
            <a:off x="5562600" y="3962400"/>
            <a:ext cx="1447800" cy="1447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9900"/>
          </a:solidFill>
          <a:ln w="5715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0" name="Line 2052"/>
          <p:cNvSpPr>
            <a:spLocks noChangeShapeType="1"/>
          </p:cNvSpPr>
          <p:nvPr/>
        </p:nvSpPr>
        <p:spPr bwMode="auto">
          <a:xfrm>
            <a:off x="3810000" y="4724400"/>
            <a:ext cx="12192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41" name="Text Box 2053"/>
          <p:cNvSpPr txBox="1">
            <a:spLocks noChangeArrowheads="1"/>
          </p:cNvSpPr>
          <p:nvPr/>
        </p:nvSpPr>
        <p:spPr bwMode="auto">
          <a:xfrm>
            <a:off x="685800" y="304800"/>
            <a:ext cx="7924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aseline="0">
                <a:effectLst>
                  <a:outerShdw blurRad="38100" dist="38100" dir="2700000" algn="tl">
                    <a:srgbClr val="000000"/>
                  </a:outerShdw>
                </a:effectLst>
              </a:rPr>
              <a:t>Van Helmont Experiment</a:t>
            </a:r>
          </a:p>
        </p:txBody>
      </p:sp>
      <p:sp>
        <p:nvSpPr>
          <p:cNvPr id="91142" name="Line 2054"/>
          <p:cNvSpPr>
            <a:spLocks noChangeShapeType="1"/>
          </p:cNvSpPr>
          <p:nvPr/>
        </p:nvSpPr>
        <p:spPr bwMode="auto">
          <a:xfrm flipV="1">
            <a:off x="1524000" y="1066800"/>
            <a:ext cx="6400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91143" name="Picture 2055" descr="C:\gary\plant1a.gif"/>
          <p:cNvPicPr>
            <a:picLocks noChangeAspect="1" noChangeArrowheads="1"/>
          </p:cNvPicPr>
          <p:nvPr/>
        </p:nvPicPr>
        <p:blipFill>
          <a:blip r:embed="rId3">
            <a:extLst>
              <a:ext uri="{28A0092B-C50C-407E-A947-70E740481C1C}">
                <a14:useLocalDpi xmlns:a14="http://schemas.microsoft.com/office/drawing/2010/main" val="0"/>
              </a:ext>
            </a:extLst>
          </a:blip>
          <a:srcRect b="13513"/>
          <a:stretch>
            <a:fillRect/>
          </a:stretch>
        </p:blipFill>
        <p:spPr bwMode="auto">
          <a:xfrm>
            <a:off x="2057400" y="2819400"/>
            <a:ext cx="91598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2056" descr="C:\gary\tree2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3436938" cy="3463925"/>
          </a:xfrm>
          <a:prstGeom prst="rect">
            <a:avLst/>
          </a:prstGeom>
          <a:noFill/>
          <a:extLst>
            <a:ext uri="{909E8E84-426E-40DD-AFC4-6F175D3DCCD1}">
              <a14:hiddenFill xmlns:a14="http://schemas.microsoft.com/office/drawing/2010/main">
                <a:solidFill>
                  <a:srgbClr val="FFFFFF"/>
                </a:solidFill>
              </a14:hiddenFill>
            </a:ext>
          </a:extLst>
        </p:spPr>
      </p:pic>
      <p:sp>
        <p:nvSpPr>
          <p:cNvPr id="91145" name="Text Box 2057"/>
          <p:cNvSpPr txBox="1">
            <a:spLocks noChangeArrowheads="1"/>
          </p:cNvSpPr>
          <p:nvPr/>
        </p:nvSpPr>
        <p:spPr bwMode="auto">
          <a:xfrm>
            <a:off x="3886200" y="4343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5 years</a:t>
            </a:r>
          </a:p>
        </p:txBody>
      </p:sp>
      <p:sp>
        <p:nvSpPr>
          <p:cNvPr id="91153" name="Text Box 2065"/>
          <p:cNvSpPr txBox="1">
            <a:spLocks noChangeArrowheads="1"/>
          </p:cNvSpPr>
          <p:nvPr/>
        </p:nvSpPr>
        <p:spPr bwMode="auto">
          <a:xfrm>
            <a:off x="1981200" y="4419600"/>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solidFill>
                  <a:schemeClr val="bg1"/>
                </a:solidFill>
                <a:effectLst>
                  <a:outerShdw blurRad="38100" dist="38100" dir="2700000" algn="tl">
                    <a:srgbClr val="000000"/>
                  </a:outerShdw>
                </a:effectLst>
              </a:rPr>
              <a:t>200 lbs.</a:t>
            </a:r>
          </a:p>
        </p:txBody>
      </p:sp>
      <p:sp>
        <p:nvSpPr>
          <p:cNvPr id="91154" name="Text Box 2066"/>
          <p:cNvSpPr txBox="1">
            <a:spLocks noChangeArrowheads="1"/>
          </p:cNvSpPr>
          <p:nvPr/>
        </p:nvSpPr>
        <p:spPr bwMode="auto">
          <a:xfrm>
            <a:off x="4572000" y="4038600"/>
            <a:ext cx="35814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pPr>
            <a:endParaRPr lang="en-US" altLang="en-US" sz="2800">
              <a:solidFill>
                <a:schemeClr val="bg1"/>
              </a:solidFill>
              <a:effectLst>
                <a:outerShdw blurRad="38100" dist="38100" dir="2700000" algn="tl">
                  <a:srgbClr val="000000"/>
                </a:outerShdw>
              </a:effectLst>
            </a:endParaRPr>
          </a:p>
          <a:p>
            <a:pPr algn="ctr">
              <a:lnSpc>
                <a:spcPct val="70000"/>
              </a:lnSpc>
              <a:spcBef>
                <a:spcPct val="50000"/>
              </a:spcBef>
            </a:pPr>
            <a:r>
              <a:rPr lang="en-US" altLang="en-US" sz="2800">
                <a:solidFill>
                  <a:schemeClr val="bg1"/>
                </a:solidFill>
                <a:effectLst>
                  <a:outerShdw blurRad="38100" dist="38100" dir="2700000" algn="tl">
                    <a:srgbClr val="000000"/>
                  </a:outerShdw>
                </a:effectLst>
              </a:rPr>
              <a:t>199 lbs.</a:t>
            </a:r>
          </a:p>
          <a:p>
            <a:pPr algn="ctr">
              <a:lnSpc>
                <a:spcPct val="70000"/>
              </a:lnSpc>
              <a:spcBef>
                <a:spcPct val="50000"/>
              </a:spcBef>
            </a:pPr>
            <a:r>
              <a:rPr lang="en-US" altLang="en-US" sz="2800">
                <a:solidFill>
                  <a:schemeClr val="bg1"/>
                </a:solidFill>
                <a:effectLst>
                  <a:outerShdw blurRad="38100" dist="38100" dir="2700000" algn="tl">
                    <a:srgbClr val="000000"/>
                  </a:outerShdw>
                </a:effectLst>
              </a:rPr>
              <a:t>12 oz.</a:t>
            </a:r>
          </a:p>
        </p:txBody>
      </p:sp>
      <p:sp>
        <p:nvSpPr>
          <p:cNvPr id="91158" name="Text Box 2070"/>
          <p:cNvSpPr txBox="1">
            <a:spLocks noChangeArrowheads="1"/>
          </p:cNvSpPr>
          <p:nvPr/>
        </p:nvSpPr>
        <p:spPr bwMode="auto">
          <a:xfrm>
            <a:off x="2971800" y="3429000"/>
            <a:ext cx="914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bg1"/>
                </a:solidFill>
                <a:effectLst>
                  <a:outerShdw blurRad="38100" dist="38100" dir="2700000" algn="tl">
                    <a:srgbClr val="000000"/>
                  </a:outerShdw>
                </a:effectLst>
              </a:rPr>
              <a:t>6 oz.</a:t>
            </a:r>
          </a:p>
        </p:txBody>
      </p:sp>
      <p:sp>
        <p:nvSpPr>
          <p:cNvPr id="91159" name="Text Box 2071"/>
          <p:cNvSpPr txBox="1">
            <a:spLocks noChangeArrowheads="1"/>
          </p:cNvSpPr>
          <p:nvPr/>
        </p:nvSpPr>
        <p:spPr bwMode="auto">
          <a:xfrm>
            <a:off x="7086600" y="3505200"/>
            <a:ext cx="1371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bg1"/>
                </a:solidFill>
                <a:effectLst>
                  <a:outerShdw blurRad="38100" dist="38100" dir="2700000" algn="tl">
                    <a:srgbClr val="000000"/>
                  </a:outerShdw>
                </a:effectLst>
              </a:rPr>
              <a:t>163 lbs.</a:t>
            </a:r>
          </a:p>
        </p:txBody>
      </p:sp>
      <p:sp>
        <p:nvSpPr>
          <p:cNvPr id="91160" name="Text Box 2072"/>
          <p:cNvSpPr txBox="1">
            <a:spLocks noChangeArrowheads="1"/>
          </p:cNvSpPr>
          <p:nvPr/>
        </p:nvSpPr>
        <p:spPr bwMode="auto">
          <a:xfrm>
            <a:off x="1295400" y="59436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aseline="0">
                <a:effectLst>
                  <a:outerShdw blurRad="38100" dist="38100" dir="2700000" algn="tl">
                    <a:srgbClr val="000000"/>
                  </a:outerShdw>
                </a:effectLst>
              </a:rPr>
              <a:t>Conclusion</a:t>
            </a:r>
            <a:r>
              <a:rPr lang="en-US" altLang="en-US" sz="3200" baseline="0">
                <a:solidFill>
                  <a:schemeClr val="bg1"/>
                </a:solidFill>
                <a:effectLst>
                  <a:outerShdw blurRad="38100" dist="38100" dir="2700000" algn="tl">
                    <a:srgbClr val="000000"/>
                  </a:outerShdw>
                </a:effectLst>
              </a:rPr>
              <a:t>: Plants don’t consume soil</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dissolve">
                                      <p:cBhvr>
                                        <p:cTn id="7" dur="500"/>
                                        <p:tgtEl>
                                          <p:spTgt spid="91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58"/>
                                        </p:tgtEl>
                                        <p:attrNameLst>
                                          <p:attrName>style.visibility</p:attrName>
                                        </p:attrNameLst>
                                      </p:cBhvr>
                                      <p:to>
                                        <p:strVal val="visible"/>
                                      </p:to>
                                    </p:set>
                                    <p:animEffect transition="in" filter="dissolve">
                                      <p:cBhvr>
                                        <p:cTn id="12" dur="500"/>
                                        <p:tgtEl>
                                          <p:spTgt spid="91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153"/>
                                        </p:tgtEl>
                                        <p:attrNameLst>
                                          <p:attrName>style.visibility</p:attrName>
                                        </p:attrNameLst>
                                      </p:cBhvr>
                                      <p:to>
                                        <p:strVal val="visible"/>
                                      </p:to>
                                    </p:set>
                                    <p:animEffect transition="in" filter="dissolve">
                                      <p:cBhvr>
                                        <p:cTn id="17" dur="500"/>
                                        <p:tgtEl>
                                          <p:spTgt spid="911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145"/>
                                        </p:tgtEl>
                                        <p:attrNameLst>
                                          <p:attrName>style.visibility</p:attrName>
                                        </p:attrNameLst>
                                      </p:cBhvr>
                                      <p:to>
                                        <p:strVal val="visible"/>
                                      </p:to>
                                    </p:set>
                                    <p:animEffect transition="in" filter="dissolve">
                                      <p:cBhvr>
                                        <p:cTn id="22" dur="500"/>
                                        <p:tgtEl>
                                          <p:spTgt spid="911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1144"/>
                                        </p:tgtEl>
                                        <p:attrNameLst>
                                          <p:attrName>style.visibility</p:attrName>
                                        </p:attrNameLst>
                                      </p:cBhvr>
                                      <p:to>
                                        <p:strVal val="visible"/>
                                      </p:to>
                                    </p:set>
                                    <p:animEffect transition="in" filter="dissolve">
                                      <p:cBhvr>
                                        <p:cTn id="27" dur="500"/>
                                        <p:tgtEl>
                                          <p:spTgt spid="911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1159"/>
                                        </p:tgtEl>
                                        <p:attrNameLst>
                                          <p:attrName>style.visibility</p:attrName>
                                        </p:attrNameLst>
                                      </p:cBhvr>
                                      <p:to>
                                        <p:strVal val="visible"/>
                                      </p:to>
                                    </p:set>
                                    <p:animEffect transition="in" filter="dissolve">
                                      <p:cBhvr>
                                        <p:cTn id="32" dur="500"/>
                                        <p:tgtEl>
                                          <p:spTgt spid="91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1154"/>
                                        </p:tgtEl>
                                        <p:attrNameLst>
                                          <p:attrName>style.visibility</p:attrName>
                                        </p:attrNameLst>
                                      </p:cBhvr>
                                      <p:to>
                                        <p:strVal val="visible"/>
                                      </p:to>
                                    </p:set>
                                    <p:animEffect transition="in" filter="dissolve">
                                      <p:cBhvr>
                                        <p:cTn id="37" dur="500"/>
                                        <p:tgtEl>
                                          <p:spTgt spid="911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1160"/>
                                        </p:tgtEl>
                                        <p:attrNameLst>
                                          <p:attrName>style.visibility</p:attrName>
                                        </p:attrNameLst>
                                      </p:cBhvr>
                                      <p:to>
                                        <p:strVal val="visible"/>
                                      </p:to>
                                    </p:set>
                                    <p:animEffect transition="in" filter="dissolve">
                                      <p:cBhvr>
                                        <p:cTn id="42" dur="500"/>
                                        <p:tgtEl>
                                          <p:spTgt spid="91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autoUpdateAnimBg="0"/>
      <p:bldP spid="91153" grpId="0" autoUpdateAnimBg="0"/>
      <p:bldP spid="91154" grpId="0" autoUpdateAnimBg="0"/>
      <p:bldP spid="91158" grpId="0" autoUpdateAnimBg="0"/>
      <p:bldP spid="91159" grpId="0" autoUpdateAnimBg="0"/>
      <p:bldP spid="9116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026" descr="C:\gary\phys1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4773613" cy="632460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76803" name="Text Box 1027"/>
          <p:cNvSpPr txBox="1">
            <a:spLocks noChangeArrowheads="1"/>
          </p:cNvSpPr>
          <p:nvPr/>
        </p:nvSpPr>
        <p:spPr bwMode="auto">
          <a:xfrm>
            <a:off x="5943600" y="914400"/>
            <a:ext cx="2971800"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pPr>
            <a:r>
              <a:rPr lang="en-US" altLang="en-US" sz="3200" baseline="0">
                <a:effectLst>
                  <a:outerShdw blurRad="38100" dist="38100" dir="2700000" algn="tl">
                    <a:srgbClr val="000000"/>
                  </a:outerShdw>
                </a:effectLst>
              </a:rPr>
              <a:t>Water moves into the plant via intercellular spaces between the root cells.  It then moves into the vessel elements of the Xylem and is pulled upward in the plant</a:t>
            </a:r>
          </a:p>
        </p:txBody>
      </p:sp>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26"/>
          <p:cNvSpPr txBox="1">
            <a:spLocks noChangeArrowheads="1"/>
          </p:cNvSpPr>
          <p:nvPr/>
        </p:nvSpPr>
        <p:spPr bwMode="auto">
          <a:xfrm>
            <a:off x="0" y="304800"/>
            <a:ext cx="8839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altLang="en-US" sz="4400" baseline="0">
                <a:effectLst>
                  <a:outerShdw blurRad="38100" dist="38100" dir="2700000" algn="tl">
                    <a:srgbClr val="000000"/>
                  </a:outerShdw>
                </a:effectLst>
              </a:rPr>
              <a:t>Sixteen Essential Nutrients </a:t>
            </a:r>
          </a:p>
          <a:p>
            <a:pPr algn="ctr">
              <a:lnSpc>
                <a:spcPct val="50000"/>
              </a:lnSpc>
              <a:spcBef>
                <a:spcPct val="50000"/>
              </a:spcBef>
            </a:pPr>
            <a:r>
              <a:rPr lang="en-US" altLang="en-US" sz="4400" baseline="0">
                <a:effectLst>
                  <a:outerShdw blurRad="38100" dist="38100" dir="2700000" algn="tl">
                    <a:srgbClr val="000000"/>
                  </a:outerShdw>
                </a:effectLst>
              </a:rPr>
              <a:t>for Plant Growth</a:t>
            </a:r>
          </a:p>
        </p:txBody>
      </p:sp>
      <p:sp>
        <p:nvSpPr>
          <p:cNvPr id="126979" name="Text Box 1027"/>
          <p:cNvSpPr txBox="1">
            <a:spLocks noChangeArrowheads="1"/>
          </p:cNvSpPr>
          <p:nvPr/>
        </p:nvSpPr>
        <p:spPr bwMode="auto">
          <a:xfrm>
            <a:off x="304800" y="2133600"/>
            <a:ext cx="4191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45000"/>
              </a:lnSpc>
              <a:spcBef>
                <a:spcPct val="50000"/>
              </a:spcBef>
            </a:pPr>
            <a:r>
              <a:rPr lang="en-US" altLang="en-US" sz="2400" u="sng" baseline="0">
                <a:effectLst>
                  <a:outerShdw blurRad="38100" dist="38100" dir="2700000" algn="tl">
                    <a:srgbClr val="000000"/>
                  </a:outerShdw>
                </a:effectLst>
              </a:rPr>
              <a:t>Atmospheric Nutrients</a:t>
            </a:r>
          </a:p>
          <a:p>
            <a:pPr algn="ctr">
              <a:lnSpc>
                <a:spcPct val="45000"/>
              </a:lnSpc>
              <a:spcBef>
                <a:spcPct val="50000"/>
              </a:spcBef>
            </a:pPr>
            <a:r>
              <a:rPr lang="en-US" altLang="en-US" sz="2400" baseline="0">
                <a:effectLst>
                  <a:outerShdw blurRad="38100" dist="38100" dir="2700000" algn="tl">
                    <a:srgbClr val="000000"/>
                  </a:outerShdw>
                </a:effectLst>
              </a:rPr>
              <a:t>C</a:t>
            </a:r>
            <a:r>
              <a:rPr lang="en-US" altLang="en-US" sz="2400" baseline="0">
                <a:solidFill>
                  <a:schemeClr val="bg1"/>
                </a:solidFill>
                <a:effectLst>
                  <a:outerShdw blurRad="38100" dist="38100" dir="2700000" algn="tl">
                    <a:srgbClr val="000000"/>
                  </a:outerShdw>
                </a:effectLst>
              </a:rPr>
              <a:t>  - Carbon   </a:t>
            </a:r>
            <a:r>
              <a:rPr lang="en-US" altLang="en-US" sz="2400" baseline="0">
                <a:effectLst>
                  <a:outerShdw blurRad="38100" dist="38100" dir="2700000" algn="tl">
                    <a:srgbClr val="000000"/>
                  </a:outerShdw>
                </a:effectLst>
              </a:rPr>
              <a:t>H</a:t>
            </a:r>
            <a:r>
              <a:rPr lang="en-US" altLang="en-US" sz="2400" baseline="0">
                <a:solidFill>
                  <a:schemeClr val="bg1"/>
                </a:solidFill>
                <a:effectLst>
                  <a:outerShdw blurRad="38100" dist="38100" dir="2700000" algn="tl">
                    <a:srgbClr val="000000"/>
                  </a:outerShdw>
                </a:effectLst>
              </a:rPr>
              <a:t> – Hydrogen</a:t>
            </a:r>
          </a:p>
          <a:p>
            <a:pPr algn="ctr">
              <a:lnSpc>
                <a:spcPct val="45000"/>
              </a:lnSpc>
              <a:spcBef>
                <a:spcPct val="50000"/>
              </a:spcBef>
            </a:pPr>
            <a:r>
              <a:rPr lang="en-US" altLang="en-US" sz="2400" baseline="0">
                <a:effectLst>
                  <a:outerShdw blurRad="38100" dist="38100" dir="2700000" algn="tl">
                    <a:srgbClr val="000000"/>
                  </a:outerShdw>
                </a:effectLst>
              </a:rPr>
              <a:t>O</a:t>
            </a:r>
            <a:r>
              <a:rPr lang="en-US" altLang="en-US" sz="2400" baseline="0">
                <a:solidFill>
                  <a:schemeClr val="bg1"/>
                </a:solidFill>
                <a:effectLst>
                  <a:outerShdw blurRad="38100" dist="38100" dir="2700000" algn="tl">
                    <a:srgbClr val="000000"/>
                  </a:outerShdw>
                </a:effectLst>
              </a:rPr>
              <a:t> - Oxygen</a:t>
            </a:r>
          </a:p>
        </p:txBody>
      </p:sp>
      <p:sp>
        <p:nvSpPr>
          <p:cNvPr id="126980" name="Text Box 1028"/>
          <p:cNvSpPr txBox="1">
            <a:spLocks noChangeArrowheads="1"/>
          </p:cNvSpPr>
          <p:nvPr/>
        </p:nvSpPr>
        <p:spPr bwMode="auto">
          <a:xfrm>
            <a:off x="4267200" y="2057400"/>
            <a:ext cx="46482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5000"/>
              </a:lnSpc>
              <a:spcBef>
                <a:spcPct val="50000"/>
              </a:spcBef>
            </a:pPr>
            <a:r>
              <a:rPr lang="en-US" altLang="en-US" sz="2400" u="sng" baseline="0">
                <a:effectLst>
                  <a:outerShdw blurRad="38100" dist="38100" dir="2700000" algn="tl">
                    <a:srgbClr val="000000"/>
                  </a:outerShdw>
                </a:effectLst>
              </a:rPr>
              <a:t>Primary Nutrients</a:t>
            </a:r>
          </a:p>
          <a:p>
            <a:pPr algn="ctr">
              <a:lnSpc>
                <a:spcPct val="65000"/>
              </a:lnSpc>
              <a:spcBef>
                <a:spcPct val="50000"/>
              </a:spcBef>
            </a:pPr>
            <a:r>
              <a:rPr lang="en-US" altLang="en-US" sz="2400" baseline="0">
                <a:effectLst>
                  <a:outerShdw blurRad="38100" dist="38100" dir="2700000" algn="tl">
                    <a:srgbClr val="000000"/>
                  </a:outerShdw>
                </a:effectLst>
              </a:rPr>
              <a:t>N </a:t>
            </a:r>
            <a:r>
              <a:rPr lang="en-US" altLang="en-US" sz="2400" baseline="0">
                <a:solidFill>
                  <a:schemeClr val="bg1"/>
                </a:solidFill>
                <a:effectLst>
                  <a:outerShdw blurRad="38100" dist="38100" dir="2700000" algn="tl">
                    <a:srgbClr val="000000"/>
                  </a:outerShdw>
                </a:effectLst>
              </a:rPr>
              <a:t>– Nitrogen   </a:t>
            </a:r>
            <a:r>
              <a:rPr lang="en-US" altLang="en-US" sz="2400" baseline="0">
                <a:effectLst>
                  <a:outerShdw blurRad="38100" dist="38100" dir="2700000" algn="tl">
                    <a:srgbClr val="000000"/>
                  </a:outerShdw>
                </a:effectLst>
              </a:rPr>
              <a:t>P</a:t>
            </a:r>
            <a:r>
              <a:rPr lang="en-US" altLang="en-US" sz="2400" baseline="0">
                <a:solidFill>
                  <a:schemeClr val="bg1"/>
                </a:solidFill>
                <a:effectLst>
                  <a:outerShdw blurRad="38100" dist="38100" dir="2700000" algn="tl">
                    <a:srgbClr val="000000"/>
                  </a:outerShdw>
                </a:effectLst>
              </a:rPr>
              <a:t> – Phosphorus</a:t>
            </a:r>
          </a:p>
          <a:p>
            <a:pPr algn="ctr">
              <a:lnSpc>
                <a:spcPct val="65000"/>
              </a:lnSpc>
              <a:spcBef>
                <a:spcPct val="50000"/>
              </a:spcBef>
            </a:pPr>
            <a:r>
              <a:rPr lang="en-US" altLang="en-US" sz="2400" baseline="0">
                <a:effectLst>
                  <a:outerShdw blurRad="38100" dist="38100" dir="2700000" algn="tl">
                    <a:srgbClr val="000000"/>
                  </a:outerShdw>
                </a:effectLst>
              </a:rPr>
              <a:t>K</a:t>
            </a:r>
            <a:r>
              <a:rPr lang="en-US" altLang="en-US" sz="2400" baseline="0">
                <a:solidFill>
                  <a:schemeClr val="bg1"/>
                </a:solidFill>
                <a:effectLst>
                  <a:outerShdw blurRad="38100" dist="38100" dir="2700000" algn="tl">
                    <a:srgbClr val="000000"/>
                  </a:outerShdw>
                </a:effectLst>
              </a:rPr>
              <a:t> - Potassium</a:t>
            </a:r>
          </a:p>
        </p:txBody>
      </p:sp>
      <p:sp>
        <p:nvSpPr>
          <p:cNvPr id="126981" name="Text Box 1029"/>
          <p:cNvSpPr txBox="1">
            <a:spLocks noChangeArrowheads="1"/>
          </p:cNvSpPr>
          <p:nvPr/>
        </p:nvSpPr>
        <p:spPr bwMode="auto">
          <a:xfrm>
            <a:off x="2362200" y="3581400"/>
            <a:ext cx="4724400"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5000"/>
              </a:lnSpc>
              <a:spcBef>
                <a:spcPct val="50000"/>
              </a:spcBef>
            </a:pPr>
            <a:r>
              <a:rPr lang="en-US" altLang="en-US" sz="2400" u="sng" baseline="0">
                <a:effectLst>
                  <a:outerShdw blurRad="38100" dist="38100" dir="2700000" algn="tl">
                    <a:srgbClr val="000000"/>
                  </a:outerShdw>
                </a:effectLst>
              </a:rPr>
              <a:t>Secondary Nutrients</a:t>
            </a:r>
          </a:p>
          <a:p>
            <a:pPr algn="ctr">
              <a:lnSpc>
                <a:spcPct val="65000"/>
              </a:lnSpc>
              <a:spcBef>
                <a:spcPct val="50000"/>
              </a:spcBef>
            </a:pPr>
            <a:r>
              <a:rPr lang="en-US" altLang="en-US" sz="2400" baseline="0">
                <a:effectLst>
                  <a:outerShdw blurRad="38100" dist="38100" dir="2700000" algn="tl">
                    <a:srgbClr val="000000"/>
                  </a:outerShdw>
                </a:effectLst>
              </a:rPr>
              <a:t>Ca</a:t>
            </a:r>
            <a:r>
              <a:rPr lang="en-US" altLang="en-US" sz="2400" baseline="0">
                <a:solidFill>
                  <a:schemeClr val="bg1"/>
                </a:solidFill>
                <a:effectLst>
                  <a:outerShdw blurRad="38100" dist="38100" dir="2700000" algn="tl">
                    <a:srgbClr val="000000"/>
                  </a:outerShdw>
                </a:effectLst>
              </a:rPr>
              <a:t> – Calcium  </a:t>
            </a:r>
            <a:r>
              <a:rPr lang="en-US" altLang="en-US" sz="2400" baseline="0">
                <a:effectLst>
                  <a:outerShdw blurRad="38100" dist="38100" dir="2700000" algn="tl">
                    <a:srgbClr val="000000"/>
                  </a:outerShdw>
                </a:effectLst>
              </a:rPr>
              <a:t>Mg</a:t>
            </a:r>
            <a:r>
              <a:rPr lang="en-US" altLang="en-US" sz="2400" baseline="0">
                <a:solidFill>
                  <a:schemeClr val="bg1"/>
                </a:solidFill>
                <a:effectLst>
                  <a:outerShdw blurRad="38100" dist="38100" dir="2700000" algn="tl">
                    <a:srgbClr val="000000"/>
                  </a:outerShdw>
                </a:effectLst>
              </a:rPr>
              <a:t> - Magnesium</a:t>
            </a:r>
          </a:p>
          <a:p>
            <a:pPr algn="ctr">
              <a:lnSpc>
                <a:spcPct val="65000"/>
              </a:lnSpc>
              <a:spcBef>
                <a:spcPct val="50000"/>
              </a:spcBef>
            </a:pPr>
            <a:r>
              <a:rPr lang="en-US" altLang="en-US" sz="2400" baseline="0">
                <a:effectLst>
                  <a:outerShdw blurRad="38100" dist="38100" dir="2700000" algn="tl">
                    <a:srgbClr val="000000"/>
                  </a:outerShdw>
                </a:effectLst>
              </a:rPr>
              <a:t>S</a:t>
            </a:r>
            <a:r>
              <a:rPr lang="en-US" altLang="en-US" sz="2400" baseline="0">
                <a:solidFill>
                  <a:schemeClr val="bg1"/>
                </a:solidFill>
                <a:effectLst>
                  <a:outerShdw blurRad="38100" dist="38100" dir="2700000" algn="tl">
                    <a:srgbClr val="000000"/>
                  </a:outerShdw>
                </a:effectLst>
              </a:rPr>
              <a:t> - Sulphur</a:t>
            </a:r>
          </a:p>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26982" name="Text Box 1030"/>
          <p:cNvSpPr txBox="1">
            <a:spLocks noChangeArrowheads="1"/>
          </p:cNvSpPr>
          <p:nvPr/>
        </p:nvSpPr>
        <p:spPr bwMode="auto">
          <a:xfrm>
            <a:off x="685800" y="5334000"/>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3200">
              <a:solidFill>
                <a:schemeClr val="bg1"/>
              </a:solidFill>
              <a:effectLst>
                <a:outerShdw blurRad="38100" dist="38100" dir="2700000" algn="tl">
                  <a:srgbClr val="000000"/>
                </a:outerShdw>
              </a:effectLst>
            </a:endParaRPr>
          </a:p>
        </p:txBody>
      </p:sp>
      <p:sp>
        <p:nvSpPr>
          <p:cNvPr id="126983" name="Text Box 1031"/>
          <p:cNvSpPr txBox="1">
            <a:spLocks noChangeArrowheads="1"/>
          </p:cNvSpPr>
          <p:nvPr/>
        </p:nvSpPr>
        <p:spPr bwMode="auto">
          <a:xfrm>
            <a:off x="0" y="5205413"/>
            <a:ext cx="96012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5000"/>
              </a:lnSpc>
              <a:spcBef>
                <a:spcPct val="50000"/>
              </a:spcBef>
            </a:pPr>
            <a:r>
              <a:rPr lang="en-US" altLang="en-US" sz="2400" u="sng" baseline="0">
                <a:effectLst>
                  <a:outerShdw blurRad="38100" dist="38100" dir="2700000" algn="tl">
                    <a:srgbClr val="000000"/>
                  </a:outerShdw>
                </a:effectLst>
              </a:rPr>
              <a:t>Micro Nutrients</a:t>
            </a:r>
          </a:p>
          <a:p>
            <a:pPr algn="ctr">
              <a:lnSpc>
                <a:spcPct val="65000"/>
              </a:lnSpc>
              <a:spcBef>
                <a:spcPct val="50000"/>
              </a:spcBef>
            </a:pPr>
            <a:r>
              <a:rPr lang="en-US" altLang="en-US" sz="2400" baseline="0">
                <a:effectLst>
                  <a:outerShdw blurRad="38100" dist="38100" dir="2700000" algn="tl">
                    <a:srgbClr val="000000"/>
                  </a:outerShdw>
                </a:effectLst>
              </a:rPr>
              <a:t>Fe</a:t>
            </a:r>
            <a:r>
              <a:rPr lang="en-US" altLang="en-US" sz="2400" baseline="0">
                <a:solidFill>
                  <a:schemeClr val="bg1"/>
                </a:solidFill>
                <a:effectLst>
                  <a:outerShdw blurRad="38100" dist="38100" dir="2700000" algn="tl">
                    <a:srgbClr val="000000"/>
                  </a:outerShdw>
                </a:effectLst>
              </a:rPr>
              <a:t> – Iron     </a:t>
            </a:r>
            <a:r>
              <a:rPr lang="en-US" altLang="en-US" sz="2400" baseline="0">
                <a:effectLst>
                  <a:outerShdw blurRad="38100" dist="38100" dir="2700000" algn="tl">
                    <a:srgbClr val="000000"/>
                  </a:outerShdw>
                </a:effectLst>
              </a:rPr>
              <a:t>Cu</a:t>
            </a:r>
            <a:r>
              <a:rPr lang="en-US" altLang="en-US" sz="2400" baseline="0">
                <a:solidFill>
                  <a:schemeClr val="bg1"/>
                </a:solidFill>
                <a:effectLst>
                  <a:outerShdw blurRad="38100" dist="38100" dir="2700000" algn="tl">
                    <a:srgbClr val="000000"/>
                  </a:outerShdw>
                </a:effectLst>
              </a:rPr>
              <a:t> – Copper     </a:t>
            </a:r>
            <a:r>
              <a:rPr lang="en-US" altLang="en-US" sz="2400" baseline="0">
                <a:effectLst>
                  <a:outerShdw blurRad="38100" dist="38100" dir="2700000" algn="tl">
                    <a:srgbClr val="000000"/>
                  </a:outerShdw>
                </a:effectLst>
              </a:rPr>
              <a:t>Zn </a:t>
            </a:r>
            <a:r>
              <a:rPr lang="en-US" altLang="en-US" sz="2400" baseline="0">
                <a:solidFill>
                  <a:schemeClr val="bg1"/>
                </a:solidFill>
                <a:effectLst>
                  <a:outerShdw blurRad="38100" dist="38100" dir="2700000" algn="tl">
                    <a:srgbClr val="000000"/>
                  </a:outerShdw>
                </a:effectLst>
              </a:rPr>
              <a:t>– Zinc     </a:t>
            </a:r>
            <a:r>
              <a:rPr lang="en-US" altLang="en-US" sz="2400" baseline="0">
                <a:effectLst>
                  <a:outerShdw blurRad="38100" dist="38100" dir="2700000" algn="tl">
                    <a:srgbClr val="000000"/>
                  </a:outerShdw>
                </a:effectLst>
              </a:rPr>
              <a:t>B</a:t>
            </a:r>
            <a:r>
              <a:rPr lang="en-US" altLang="en-US" sz="2400" baseline="0">
                <a:solidFill>
                  <a:schemeClr val="bg1"/>
                </a:solidFill>
                <a:effectLst>
                  <a:outerShdw blurRad="38100" dist="38100" dir="2700000" algn="tl">
                    <a:srgbClr val="000000"/>
                  </a:outerShdw>
                </a:effectLst>
              </a:rPr>
              <a:t> – Boron</a:t>
            </a:r>
          </a:p>
          <a:p>
            <a:pPr algn="ctr">
              <a:lnSpc>
                <a:spcPct val="65000"/>
              </a:lnSpc>
              <a:spcBef>
                <a:spcPct val="50000"/>
              </a:spcBef>
            </a:pPr>
            <a:r>
              <a:rPr lang="en-US" altLang="en-US" sz="2400" baseline="0">
                <a:effectLst>
                  <a:outerShdw blurRad="38100" dist="38100" dir="2700000" algn="tl">
                    <a:srgbClr val="000000"/>
                  </a:outerShdw>
                </a:effectLst>
              </a:rPr>
              <a:t>Mn</a:t>
            </a:r>
            <a:r>
              <a:rPr lang="en-US" altLang="en-US" sz="2400" baseline="0">
                <a:solidFill>
                  <a:schemeClr val="bg1"/>
                </a:solidFill>
                <a:effectLst>
                  <a:outerShdw blurRad="38100" dist="38100" dir="2700000" algn="tl">
                    <a:srgbClr val="000000"/>
                  </a:outerShdw>
                </a:effectLst>
              </a:rPr>
              <a:t> – Manganese     </a:t>
            </a:r>
            <a:r>
              <a:rPr lang="en-US" altLang="en-US" sz="2400" baseline="0">
                <a:effectLst>
                  <a:outerShdw blurRad="38100" dist="38100" dir="2700000" algn="tl">
                    <a:srgbClr val="000000"/>
                  </a:outerShdw>
                </a:effectLst>
              </a:rPr>
              <a:t>Mo </a:t>
            </a:r>
            <a:r>
              <a:rPr lang="en-US" altLang="en-US" sz="2400" baseline="0">
                <a:solidFill>
                  <a:schemeClr val="bg1"/>
                </a:solidFill>
                <a:effectLst>
                  <a:outerShdw blurRad="38100" dist="38100" dir="2700000" algn="tl">
                    <a:srgbClr val="000000"/>
                  </a:outerShdw>
                </a:effectLst>
              </a:rPr>
              <a:t>– Molybdenum     </a:t>
            </a:r>
            <a:r>
              <a:rPr lang="en-US" altLang="en-US" sz="2400" baseline="0">
                <a:effectLst>
                  <a:outerShdw blurRad="38100" dist="38100" dir="2700000" algn="tl">
                    <a:srgbClr val="000000"/>
                  </a:outerShdw>
                </a:effectLst>
              </a:rPr>
              <a:t>Cl</a:t>
            </a:r>
            <a:r>
              <a:rPr lang="en-US" altLang="en-US" sz="2400" baseline="0">
                <a:solidFill>
                  <a:schemeClr val="bg1"/>
                </a:solidFill>
                <a:effectLst>
                  <a:outerShdw blurRad="38100" dist="38100" dir="2700000" algn="tl">
                    <a:srgbClr val="000000"/>
                  </a:outerShdw>
                </a:effectLst>
              </a:rPr>
              <a:t> - Chlorine</a:t>
            </a:r>
          </a:p>
        </p:txBody>
      </p:sp>
      <p:sp>
        <p:nvSpPr>
          <p:cNvPr id="126984" name="Line 1032"/>
          <p:cNvSpPr>
            <a:spLocks noChangeShapeType="1"/>
          </p:cNvSpPr>
          <p:nvPr/>
        </p:nvSpPr>
        <p:spPr bwMode="auto">
          <a:xfrm>
            <a:off x="1219200" y="1524000"/>
            <a:ext cx="64770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dissolve">
                                      <p:cBhvr>
                                        <p:cTn id="7" dur="500"/>
                                        <p:tgtEl>
                                          <p:spTgt spid="126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80"/>
                                        </p:tgtEl>
                                        <p:attrNameLst>
                                          <p:attrName>style.visibility</p:attrName>
                                        </p:attrNameLst>
                                      </p:cBhvr>
                                      <p:to>
                                        <p:strVal val="visible"/>
                                      </p:to>
                                    </p:set>
                                    <p:animEffect transition="in" filter="dissolve">
                                      <p:cBhvr>
                                        <p:cTn id="12" dur="500"/>
                                        <p:tgtEl>
                                          <p:spTgt spid="1269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981"/>
                                        </p:tgtEl>
                                        <p:attrNameLst>
                                          <p:attrName>style.visibility</p:attrName>
                                        </p:attrNameLst>
                                      </p:cBhvr>
                                      <p:to>
                                        <p:strVal val="visible"/>
                                      </p:to>
                                    </p:set>
                                    <p:animEffect transition="in" filter="dissolve">
                                      <p:cBhvr>
                                        <p:cTn id="17" dur="500"/>
                                        <p:tgtEl>
                                          <p:spTgt spid="1269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6983"/>
                                        </p:tgtEl>
                                        <p:attrNameLst>
                                          <p:attrName>style.visibility</p:attrName>
                                        </p:attrNameLst>
                                      </p:cBhvr>
                                      <p:to>
                                        <p:strVal val="visible"/>
                                      </p:to>
                                    </p:set>
                                    <p:animEffect transition="in" filter="dissolve">
                                      <p:cBhvr>
                                        <p:cTn id="22"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P spid="126980" grpId="0" autoUpdateAnimBg="0"/>
      <p:bldP spid="126981" grpId="0" autoUpdateAnimBg="0"/>
      <p:bldP spid="12698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09600" y="228600"/>
            <a:ext cx="7772400" cy="1143000"/>
          </a:xfrm>
        </p:spPr>
        <p:txBody>
          <a:bodyPr/>
          <a:lstStyle/>
          <a:p>
            <a:pPr>
              <a:lnSpc>
                <a:spcPct val="90000"/>
              </a:lnSpc>
            </a:pPr>
            <a:r>
              <a:rPr lang="en-US" altLang="en-US" b="1">
                <a:solidFill>
                  <a:srgbClr val="FFFF00"/>
                </a:solidFill>
                <a:effectLst>
                  <a:outerShdw blurRad="38100" dist="38100" dir="2700000" algn="tl">
                    <a:srgbClr val="000000"/>
                  </a:outerShdw>
                </a:effectLst>
              </a:rPr>
              <a:t>Each Nutrient Has An Important Function In Plants</a:t>
            </a:r>
          </a:p>
        </p:txBody>
      </p:sp>
      <p:sp>
        <p:nvSpPr>
          <p:cNvPr id="6149" name="Rectangle 5"/>
          <p:cNvSpPr>
            <a:spLocks noGrp="1" noChangeArrowheads="1"/>
          </p:cNvSpPr>
          <p:nvPr>
            <p:ph type="body" idx="1"/>
          </p:nvPr>
        </p:nvSpPr>
        <p:spPr>
          <a:xfrm>
            <a:off x="685800" y="1600200"/>
            <a:ext cx="7772400" cy="4114800"/>
          </a:xfrm>
        </p:spPr>
        <p:txBody>
          <a:bodyPr/>
          <a:lstStyle/>
          <a:p>
            <a:pPr>
              <a:lnSpc>
                <a:spcPct val="90000"/>
              </a:lnSpc>
              <a:buFont typeface="Wingdings" charset="2"/>
              <a:buChar char="q"/>
            </a:pPr>
            <a:r>
              <a:rPr lang="en-US" altLang="en-US" b="1">
                <a:solidFill>
                  <a:srgbClr val="FFFF00"/>
                </a:solidFill>
                <a:effectLst>
                  <a:outerShdw blurRad="38100" dist="38100" dir="2700000" algn="tl">
                    <a:srgbClr val="000000"/>
                  </a:outerShdw>
                </a:effectLst>
              </a:rPr>
              <a:t> Nitrogen </a:t>
            </a:r>
          </a:p>
          <a:p>
            <a:pPr lvl="1">
              <a:lnSpc>
                <a:spcPct val="90000"/>
              </a:lnSpc>
            </a:pPr>
            <a:r>
              <a:rPr lang="en-US" altLang="en-US" sz="3200" b="1">
                <a:solidFill>
                  <a:schemeClr val="bg1"/>
                </a:solidFill>
                <a:effectLst>
                  <a:outerShdw blurRad="38100" dist="38100" dir="2700000" algn="tl">
                    <a:srgbClr val="000000"/>
                  </a:outerShdw>
                </a:effectLst>
              </a:rPr>
              <a:t>An essential component of proteins, amino acids, chlorophyll and many other organic compounds</a:t>
            </a:r>
          </a:p>
          <a:p>
            <a:pPr>
              <a:lnSpc>
                <a:spcPct val="90000"/>
              </a:lnSpc>
              <a:buFont typeface="Wingdings" charset="2"/>
              <a:buChar char="q"/>
            </a:pPr>
            <a:r>
              <a:rPr lang="en-US" altLang="en-US" b="1">
                <a:solidFill>
                  <a:srgbClr val="FFFF00"/>
                </a:solidFill>
                <a:effectLst>
                  <a:outerShdw blurRad="38100" dist="38100" dir="2700000" algn="tl">
                    <a:srgbClr val="000000"/>
                  </a:outerShdw>
                </a:effectLst>
              </a:rPr>
              <a:t> Phosphorus</a:t>
            </a:r>
          </a:p>
          <a:p>
            <a:pPr lvl="1">
              <a:lnSpc>
                <a:spcPct val="90000"/>
              </a:lnSpc>
            </a:pPr>
            <a:r>
              <a:rPr lang="en-US" altLang="en-US" sz="3200" b="1">
                <a:solidFill>
                  <a:schemeClr val="bg1"/>
                </a:solidFill>
                <a:effectLst>
                  <a:outerShdw blurRad="38100" dist="38100" dir="2700000" algn="tl">
                    <a:srgbClr val="000000"/>
                  </a:outerShdw>
                </a:effectLst>
              </a:rPr>
              <a:t>A component of phosphorylated sugars (ATP, DPM, DNA)</a:t>
            </a:r>
          </a:p>
          <a:p>
            <a:pPr>
              <a:lnSpc>
                <a:spcPct val="90000"/>
              </a:lnSpc>
              <a:buFont typeface="Wingdings" charset="2"/>
              <a:buChar char="q"/>
            </a:pPr>
            <a:r>
              <a:rPr lang="en-US" altLang="en-US" b="1">
                <a:solidFill>
                  <a:srgbClr val="FFFF00"/>
                </a:solidFill>
                <a:effectLst>
                  <a:outerShdw blurRad="38100" dist="38100" dir="2700000" algn="tl">
                    <a:srgbClr val="000000"/>
                  </a:outerShdw>
                </a:effectLst>
              </a:rPr>
              <a:t> Sulphur</a:t>
            </a:r>
          </a:p>
          <a:p>
            <a:pPr lvl="1">
              <a:lnSpc>
                <a:spcPct val="90000"/>
              </a:lnSpc>
            </a:pPr>
            <a:r>
              <a:rPr lang="en-US" altLang="en-US" sz="3200" b="1">
                <a:solidFill>
                  <a:schemeClr val="bg1"/>
                </a:solidFill>
                <a:effectLst>
                  <a:outerShdw blurRad="38100" dist="38100" dir="2700000" algn="tl">
                    <a:srgbClr val="000000"/>
                  </a:outerShdw>
                </a:effectLst>
              </a:rPr>
              <a:t>A component of proteins and many other substances</a:t>
            </a:r>
          </a:p>
        </p:txBody>
      </p:sp>
      <p:sp>
        <p:nvSpPr>
          <p:cNvPr id="6152" name="Line 8"/>
          <p:cNvSpPr>
            <a:spLocks noChangeShapeType="1"/>
          </p:cNvSpPr>
          <p:nvPr/>
        </p:nvSpPr>
        <p:spPr bwMode="auto">
          <a:xfrm>
            <a:off x="914400" y="1524000"/>
            <a:ext cx="7010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9">
                                            <p:txEl>
                                              <p:pRg st="1" end="1"/>
                                            </p:txEl>
                                          </p:spTgt>
                                        </p:tgtEl>
                                        <p:attrNameLst>
                                          <p:attrName>style.visibility</p:attrName>
                                        </p:attrNameLst>
                                      </p:cBhvr>
                                      <p:to>
                                        <p:strVal val="visible"/>
                                      </p:to>
                                    </p:set>
                                    <p:animEffect transition="in" filter="dissolve">
                                      <p:cBhvr>
                                        <p:cTn id="10" dur="500"/>
                                        <p:tgtEl>
                                          <p:spTgt spid="614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animEffect transition="in" filter="dissolve">
                                      <p:cBhvr>
                                        <p:cTn id="15" dur="500"/>
                                        <p:tgtEl>
                                          <p:spTgt spid="614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49">
                                            <p:txEl>
                                              <p:pRg st="3" end="3"/>
                                            </p:txEl>
                                          </p:spTgt>
                                        </p:tgtEl>
                                        <p:attrNameLst>
                                          <p:attrName>style.visibility</p:attrName>
                                        </p:attrNameLst>
                                      </p:cBhvr>
                                      <p:to>
                                        <p:strVal val="visible"/>
                                      </p:to>
                                    </p:set>
                                    <p:animEffect transition="in" filter="dissolve">
                                      <p:cBhvr>
                                        <p:cTn id="18" dur="500"/>
                                        <p:tgtEl>
                                          <p:spTgt spid="614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149">
                                            <p:txEl>
                                              <p:pRg st="4" end="4"/>
                                            </p:txEl>
                                          </p:spTgt>
                                        </p:tgtEl>
                                        <p:attrNameLst>
                                          <p:attrName>style.visibility</p:attrName>
                                        </p:attrNameLst>
                                      </p:cBhvr>
                                      <p:to>
                                        <p:strVal val="visible"/>
                                      </p:to>
                                    </p:set>
                                    <p:animEffect transition="in" filter="dissolve">
                                      <p:cBhvr>
                                        <p:cTn id="23" dur="500"/>
                                        <p:tgtEl>
                                          <p:spTgt spid="614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49">
                                            <p:txEl>
                                              <p:pRg st="5" end="5"/>
                                            </p:txEl>
                                          </p:spTgt>
                                        </p:tgtEl>
                                        <p:attrNameLst>
                                          <p:attrName>style.visibility</p:attrName>
                                        </p:attrNameLst>
                                      </p:cBhvr>
                                      <p:to>
                                        <p:strVal val="visible"/>
                                      </p:to>
                                    </p:set>
                                    <p:animEffect transition="in" filter="dissolve">
                                      <p:cBhvr>
                                        <p:cTn id="26" dur="500"/>
                                        <p:tgtEl>
                                          <p:spTgt spid="6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0"/>
            <a:ext cx="7696200" cy="1828800"/>
          </a:xfrm>
        </p:spPr>
        <p:txBody>
          <a:bodyPr/>
          <a:lstStyle/>
          <a:p>
            <a:pPr>
              <a:lnSpc>
                <a:spcPct val="90000"/>
              </a:lnSpc>
            </a:pPr>
            <a:r>
              <a:rPr lang="en-US" altLang="en-US" b="1">
                <a:solidFill>
                  <a:srgbClr val="FFFF00"/>
                </a:solidFill>
                <a:effectLst>
                  <a:outerShdw blurRad="38100" dist="38100" dir="2700000" algn="tl">
                    <a:srgbClr val="000000"/>
                  </a:outerShdw>
                </a:effectLst>
              </a:rPr>
              <a:t>Each Nutrient Has An Important Function In Plants</a:t>
            </a:r>
          </a:p>
        </p:txBody>
      </p:sp>
      <p:sp>
        <p:nvSpPr>
          <p:cNvPr id="7171" name="Rectangle 3"/>
          <p:cNvSpPr>
            <a:spLocks noGrp="1" noChangeArrowheads="1"/>
          </p:cNvSpPr>
          <p:nvPr>
            <p:ph type="body" idx="1"/>
          </p:nvPr>
        </p:nvSpPr>
        <p:spPr>
          <a:xfrm>
            <a:off x="304800" y="1905000"/>
            <a:ext cx="8229600" cy="4114800"/>
          </a:xfrm>
        </p:spPr>
        <p:txBody>
          <a:bodyPr/>
          <a:lstStyle/>
          <a:p>
            <a:pPr>
              <a:lnSpc>
                <a:spcPct val="90000"/>
              </a:lnSpc>
              <a:buFont typeface="Wingdings" charset="2"/>
              <a:buChar char="q"/>
            </a:pPr>
            <a:r>
              <a:rPr lang="en-US" altLang="en-US" sz="2400" b="1">
                <a:solidFill>
                  <a:srgbClr val="FFFF00"/>
                </a:solidFill>
                <a:effectLst>
                  <a:outerShdw blurRad="38100" dist="38100" dir="2700000" algn="tl">
                    <a:srgbClr val="000000"/>
                  </a:outerShdw>
                </a:effectLst>
              </a:rPr>
              <a:t> </a:t>
            </a:r>
            <a:r>
              <a:rPr lang="en-US" altLang="en-US" sz="2800" b="1">
                <a:solidFill>
                  <a:srgbClr val="FFFF00"/>
                </a:solidFill>
                <a:effectLst>
                  <a:outerShdw blurRad="38100" dist="38100" dir="2700000" algn="tl">
                    <a:srgbClr val="000000"/>
                  </a:outerShdw>
                </a:effectLst>
              </a:rPr>
              <a:t>Calcium</a:t>
            </a:r>
          </a:p>
          <a:p>
            <a:pPr lvl="1">
              <a:lnSpc>
                <a:spcPct val="85000"/>
              </a:lnSpc>
            </a:pPr>
            <a:r>
              <a:rPr lang="en-US" altLang="en-US" b="1">
                <a:solidFill>
                  <a:schemeClr val="bg1"/>
                </a:solidFill>
                <a:effectLst>
                  <a:outerShdw blurRad="38100" dist="38100" dir="2700000" algn="tl">
                    <a:srgbClr val="000000"/>
                  </a:outerShdw>
                </a:effectLst>
              </a:rPr>
              <a:t>Necessary in calcium pectate in cell walls</a:t>
            </a:r>
          </a:p>
          <a:p>
            <a:pPr>
              <a:lnSpc>
                <a:spcPct val="90000"/>
              </a:lnSpc>
              <a:buFont typeface="Wingdings" charset="2"/>
              <a:buChar char="q"/>
            </a:pPr>
            <a:r>
              <a:rPr lang="en-US" altLang="en-US" sz="2800" b="1">
                <a:solidFill>
                  <a:srgbClr val="FFFF00"/>
                </a:solidFill>
                <a:effectLst>
                  <a:outerShdw blurRad="38100" dist="38100" dir="2700000" algn="tl">
                    <a:srgbClr val="000000"/>
                  </a:outerShdw>
                </a:effectLst>
              </a:rPr>
              <a:t> Iron</a:t>
            </a:r>
          </a:p>
          <a:p>
            <a:pPr lvl="1">
              <a:lnSpc>
                <a:spcPct val="90000"/>
              </a:lnSpc>
            </a:pPr>
            <a:r>
              <a:rPr lang="en-US" altLang="en-US" b="1">
                <a:solidFill>
                  <a:schemeClr val="bg1"/>
                </a:solidFill>
                <a:effectLst>
                  <a:outerShdw blurRad="38100" dist="38100" dir="2700000" algn="tl">
                    <a:srgbClr val="000000"/>
                  </a:outerShdw>
                </a:effectLst>
              </a:rPr>
              <a:t>A constituent of important enzymes</a:t>
            </a:r>
          </a:p>
          <a:p>
            <a:pPr>
              <a:lnSpc>
                <a:spcPct val="90000"/>
              </a:lnSpc>
              <a:buFont typeface="Wingdings" charset="2"/>
              <a:buChar char="q"/>
            </a:pPr>
            <a:r>
              <a:rPr lang="en-US" altLang="en-US" sz="2800" b="1">
                <a:solidFill>
                  <a:srgbClr val="FFFF00"/>
                </a:solidFill>
                <a:effectLst>
                  <a:outerShdw blurRad="38100" dist="38100" dir="2700000" algn="tl">
                    <a:srgbClr val="000000"/>
                  </a:outerShdw>
                </a:effectLst>
              </a:rPr>
              <a:t> Magnesium</a:t>
            </a:r>
          </a:p>
          <a:p>
            <a:pPr lvl="1">
              <a:lnSpc>
                <a:spcPct val="90000"/>
              </a:lnSpc>
            </a:pPr>
            <a:r>
              <a:rPr lang="en-US" altLang="en-US" b="1">
                <a:solidFill>
                  <a:schemeClr val="bg1"/>
                </a:solidFill>
                <a:effectLst>
                  <a:outerShdw blurRad="38100" dist="38100" dir="2700000" algn="tl">
                    <a:srgbClr val="000000"/>
                  </a:outerShdw>
                </a:effectLst>
              </a:rPr>
              <a:t>A part of the chlorophyll molecule</a:t>
            </a:r>
          </a:p>
          <a:p>
            <a:pPr lvl="1">
              <a:lnSpc>
                <a:spcPct val="90000"/>
              </a:lnSpc>
            </a:pPr>
            <a:endParaRPr lang="en-US" altLang="en-US" b="1">
              <a:solidFill>
                <a:schemeClr val="bg1"/>
              </a:solidFill>
              <a:effectLst>
                <a:outerShdw blurRad="38100" dist="38100" dir="2700000" algn="tl">
                  <a:srgbClr val="000000"/>
                </a:outerShdw>
              </a:effectLst>
            </a:endParaRPr>
          </a:p>
          <a:p>
            <a:pPr algn="ctr">
              <a:lnSpc>
                <a:spcPct val="90000"/>
              </a:lnSpc>
              <a:buFontTx/>
              <a:buNone/>
            </a:pPr>
            <a:r>
              <a:rPr lang="en-US" altLang="en-US" sz="2800" b="1">
                <a:solidFill>
                  <a:srgbClr val="FFFF00"/>
                </a:solidFill>
                <a:effectLst>
                  <a:outerShdw blurRad="38100" dist="38100" dir="2700000" algn="tl">
                    <a:srgbClr val="000000"/>
                  </a:outerShdw>
                </a:effectLst>
              </a:rPr>
              <a:t>Trace or minor elements are essential in many chemical reactions</a:t>
            </a:r>
          </a:p>
          <a:p>
            <a:pPr lvl="1">
              <a:lnSpc>
                <a:spcPct val="90000"/>
              </a:lnSpc>
              <a:buFontTx/>
              <a:buNone/>
            </a:pPr>
            <a:endParaRPr lang="en-US" altLang="en-US" b="1">
              <a:solidFill>
                <a:srgbClr val="FFFF00"/>
              </a:solidFill>
              <a:effectLst>
                <a:outerShdw blurRad="38100" dist="38100" dir="2700000" algn="tl">
                  <a:srgbClr val="000000"/>
                </a:outerShdw>
              </a:effectLst>
            </a:endParaRPr>
          </a:p>
          <a:p>
            <a:pPr lvl="4">
              <a:lnSpc>
                <a:spcPct val="90000"/>
              </a:lnSpc>
            </a:pPr>
            <a:endParaRPr lang="en-US" altLang="en-US" sz="2800" b="1">
              <a:solidFill>
                <a:srgbClr val="FFFF00"/>
              </a:solidFill>
              <a:effectLst>
                <a:outerShdw blurRad="38100" dist="38100" dir="2700000" algn="tl">
                  <a:srgbClr val="000000"/>
                </a:outerShdw>
              </a:effectLst>
            </a:endParaRPr>
          </a:p>
        </p:txBody>
      </p:sp>
      <p:sp>
        <p:nvSpPr>
          <p:cNvPr id="7178" name="Line 10"/>
          <p:cNvSpPr>
            <a:spLocks noChangeShapeType="1"/>
          </p:cNvSpPr>
          <p:nvPr/>
        </p:nvSpPr>
        <p:spPr bwMode="auto">
          <a:xfrm>
            <a:off x="914400" y="1524000"/>
            <a:ext cx="70104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dissolve">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dissolve">
                                      <p:cBhvr>
                                        <p:cTn id="15" dur="500"/>
                                        <p:tgtEl>
                                          <p:spTgt spid="717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dissolve">
                                      <p:cBhvr>
                                        <p:cTn id="18" dur="500"/>
                                        <p:tgtEl>
                                          <p:spTgt spid="717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dissolve">
                                      <p:cBhvr>
                                        <p:cTn id="23" dur="500"/>
                                        <p:tgtEl>
                                          <p:spTgt spid="7171">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dissolve">
                                      <p:cBhvr>
                                        <p:cTn id="26" dur="500"/>
                                        <p:tgtEl>
                                          <p:spTgt spid="717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Effect transition="in" filter="dissolve">
                                      <p:cBhvr>
                                        <p:cTn id="31"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026" descr="C:\gary\phys2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879850" cy="472440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128003" name="Text Box 1027"/>
          <p:cNvSpPr txBox="1">
            <a:spLocks noChangeArrowheads="1"/>
          </p:cNvSpPr>
          <p:nvPr/>
        </p:nvSpPr>
        <p:spPr bwMode="auto">
          <a:xfrm>
            <a:off x="1981200" y="45720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aseline="0">
                <a:effectLst>
                  <a:outerShdw blurRad="38100" dist="38100" dir="2700000" algn="tl">
                    <a:srgbClr val="000000"/>
                  </a:outerShdw>
                </a:effectLst>
              </a:rPr>
              <a:t>The Chlorophyll Molecule</a:t>
            </a:r>
          </a:p>
        </p:txBody>
      </p:sp>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r>
              <a:rPr lang="en-US" altLang="en-US" sz="4800" b="1">
                <a:solidFill>
                  <a:srgbClr val="FFFF00"/>
                </a:solidFill>
                <a:effectLst>
                  <a:outerShdw blurRad="38100" dist="38100" dir="2700000" algn="tl">
                    <a:srgbClr val="000000"/>
                  </a:outerShdw>
                </a:effectLst>
              </a:rPr>
              <a:t>Forms of Elements Used </a:t>
            </a:r>
            <a:br>
              <a:rPr lang="en-US" altLang="en-US" sz="4800" b="1">
                <a:solidFill>
                  <a:srgbClr val="FFFF00"/>
                </a:solidFill>
                <a:effectLst>
                  <a:outerShdw blurRad="38100" dist="38100" dir="2700000" algn="tl">
                    <a:srgbClr val="000000"/>
                  </a:outerShdw>
                </a:effectLst>
              </a:rPr>
            </a:br>
            <a:r>
              <a:rPr lang="en-US" altLang="en-US" sz="4800" b="1">
                <a:solidFill>
                  <a:srgbClr val="FFFF00"/>
                </a:solidFill>
                <a:effectLst>
                  <a:outerShdw blurRad="38100" dist="38100" dir="2700000" algn="tl">
                    <a:srgbClr val="000000"/>
                  </a:outerShdw>
                </a:effectLst>
              </a:rPr>
              <a:t>By Plants</a:t>
            </a:r>
            <a:br>
              <a:rPr lang="en-US" altLang="en-US" sz="4800" b="1">
                <a:solidFill>
                  <a:srgbClr val="FFFF00"/>
                </a:solidFill>
                <a:effectLst>
                  <a:outerShdw blurRad="38100" dist="38100" dir="2700000" algn="tl">
                    <a:srgbClr val="000000"/>
                  </a:outerShdw>
                </a:effectLst>
              </a:rPr>
            </a:br>
            <a:endParaRPr lang="en-US" altLang="en-US" sz="4800" b="1">
              <a:solidFill>
                <a:srgbClr val="FFFF00"/>
              </a:solidFill>
              <a:effectLst>
                <a:outerShdw blurRad="38100" dist="38100" dir="2700000" algn="tl">
                  <a:srgbClr val="000000"/>
                </a:outerShdw>
              </a:effectLst>
            </a:endParaRPr>
          </a:p>
        </p:txBody>
      </p:sp>
      <p:sp>
        <p:nvSpPr>
          <p:cNvPr id="26630" name="Rectangle 6"/>
          <p:cNvSpPr>
            <a:spLocks noGrp="1" noChangeArrowheads="1"/>
          </p:cNvSpPr>
          <p:nvPr>
            <p:ph type="body" sz="half" idx="1"/>
          </p:nvPr>
        </p:nvSpPr>
        <p:spPr/>
        <p:txBody>
          <a:bodyPr/>
          <a:lstStyle/>
          <a:p>
            <a:pPr>
              <a:lnSpc>
                <a:spcPct val="90000"/>
              </a:lnSpc>
              <a:buFontTx/>
              <a:buNone/>
            </a:pPr>
            <a:r>
              <a:rPr lang="en-US" altLang="en-US" b="1">
                <a:solidFill>
                  <a:schemeClr val="bg1"/>
                </a:solidFill>
                <a:effectLst>
                  <a:outerShdw blurRad="38100" dist="38100" dir="2700000" algn="tl">
                    <a:srgbClr val="000000"/>
                  </a:outerShdw>
                </a:effectLst>
              </a:rPr>
              <a:t>Nitrogen</a:t>
            </a:r>
          </a:p>
          <a:p>
            <a:pPr>
              <a:lnSpc>
                <a:spcPct val="90000"/>
              </a:lnSpc>
              <a:buFontTx/>
              <a:buNone/>
            </a:pPr>
            <a:r>
              <a:rPr lang="en-US" altLang="en-US" b="1">
                <a:solidFill>
                  <a:schemeClr val="bg1"/>
                </a:solidFill>
                <a:effectLst>
                  <a:outerShdw blurRad="38100" dist="38100" dir="2700000" algn="tl">
                    <a:srgbClr val="000000"/>
                  </a:outerShdw>
                </a:effectLst>
              </a:rPr>
              <a:t>Phosphorus</a:t>
            </a:r>
          </a:p>
          <a:p>
            <a:pPr>
              <a:lnSpc>
                <a:spcPct val="90000"/>
              </a:lnSpc>
              <a:buFontTx/>
              <a:buNone/>
            </a:pPr>
            <a:r>
              <a:rPr lang="en-US" altLang="en-US" b="1">
                <a:solidFill>
                  <a:schemeClr val="bg1"/>
                </a:solidFill>
                <a:effectLst>
                  <a:outerShdw blurRad="38100" dist="38100" dir="2700000" algn="tl">
                    <a:srgbClr val="000000"/>
                  </a:outerShdw>
                </a:effectLst>
              </a:rPr>
              <a:t>Potassium</a:t>
            </a:r>
          </a:p>
          <a:p>
            <a:pPr>
              <a:lnSpc>
                <a:spcPct val="90000"/>
              </a:lnSpc>
              <a:buFontTx/>
              <a:buNone/>
            </a:pPr>
            <a:r>
              <a:rPr lang="en-US" altLang="en-US" b="1">
                <a:solidFill>
                  <a:schemeClr val="bg1"/>
                </a:solidFill>
                <a:effectLst>
                  <a:outerShdw blurRad="38100" dist="38100" dir="2700000" algn="tl">
                    <a:srgbClr val="000000"/>
                  </a:outerShdw>
                </a:effectLst>
              </a:rPr>
              <a:t>Iron</a:t>
            </a:r>
          </a:p>
          <a:p>
            <a:pPr>
              <a:lnSpc>
                <a:spcPct val="90000"/>
              </a:lnSpc>
              <a:buFontTx/>
              <a:buNone/>
            </a:pPr>
            <a:r>
              <a:rPr lang="en-US" altLang="en-US" b="1">
                <a:solidFill>
                  <a:schemeClr val="bg1"/>
                </a:solidFill>
                <a:effectLst>
                  <a:outerShdw blurRad="38100" dist="38100" dir="2700000" algn="tl">
                    <a:srgbClr val="000000"/>
                  </a:outerShdw>
                </a:effectLst>
              </a:rPr>
              <a:t>Molybdenum</a:t>
            </a:r>
          </a:p>
          <a:p>
            <a:pPr>
              <a:lnSpc>
                <a:spcPct val="90000"/>
              </a:lnSpc>
              <a:buFontTx/>
              <a:buNone/>
            </a:pPr>
            <a:r>
              <a:rPr lang="en-US" altLang="en-US" b="1">
                <a:solidFill>
                  <a:schemeClr val="bg1"/>
                </a:solidFill>
                <a:effectLst>
                  <a:outerShdw blurRad="38100" dist="38100" dir="2700000" algn="tl">
                    <a:srgbClr val="000000"/>
                  </a:outerShdw>
                </a:effectLst>
              </a:rPr>
              <a:t>Manganese</a:t>
            </a:r>
          </a:p>
          <a:p>
            <a:pPr>
              <a:lnSpc>
                <a:spcPct val="90000"/>
              </a:lnSpc>
              <a:buFontTx/>
              <a:buNone/>
            </a:pPr>
            <a:r>
              <a:rPr lang="en-US" altLang="en-US" b="1">
                <a:solidFill>
                  <a:schemeClr val="bg1"/>
                </a:solidFill>
                <a:effectLst>
                  <a:outerShdw blurRad="38100" dist="38100" dir="2700000" algn="tl">
                    <a:srgbClr val="000000"/>
                  </a:outerShdw>
                </a:effectLst>
              </a:rPr>
              <a:t>Copper</a:t>
            </a:r>
          </a:p>
          <a:p>
            <a:pPr>
              <a:lnSpc>
                <a:spcPct val="90000"/>
              </a:lnSpc>
              <a:buFontTx/>
              <a:buNone/>
            </a:pPr>
            <a:r>
              <a:rPr lang="en-US" altLang="en-US" b="1">
                <a:solidFill>
                  <a:schemeClr val="bg1"/>
                </a:solidFill>
                <a:effectLst>
                  <a:outerShdw blurRad="38100" dist="38100" dir="2700000" algn="tl">
                    <a:srgbClr val="000000"/>
                  </a:outerShdw>
                </a:effectLst>
              </a:rPr>
              <a:t>Carbon</a:t>
            </a:r>
          </a:p>
          <a:p>
            <a:pPr>
              <a:lnSpc>
                <a:spcPct val="90000"/>
              </a:lnSpc>
              <a:buFontTx/>
              <a:buNone/>
            </a:pPr>
            <a:endParaRPr lang="en-US" altLang="en-US" b="1">
              <a:solidFill>
                <a:schemeClr val="bg1"/>
              </a:solidFill>
              <a:effectLst>
                <a:outerShdw blurRad="38100" dist="38100" dir="2700000" algn="tl">
                  <a:srgbClr val="000000"/>
                </a:outerShdw>
              </a:effectLst>
            </a:endParaRPr>
          </a:p>
        </p:txBody>
      </p:sp>
      <p:sp>
        <p:nvSpPr>
          <p:cNvPr id="26631" name="Rectangle 7"/>
          <p:cNvSpPr>
            <a:spLocks noGrp="1" noChangeArrowheads="1"/>
          </p:cNvSpPr>
          <p:nvPr>
            <p:ph type="body" sz="half" idx="2"/>
          </p:nvPr>
        </p:nvSpPr>
        <p:spPr/>
        <p:txBody>
          <a:bodyPr/>
          <a:lstStyle/>
          <a:p>
            <a:pPr>
              <a:lnSpc>
                <a:spcPct val="90000"/>
              </a:lnSpc>
              <a:buFontTx/>
              <a:buNone/>
            </a:pPr>
            <a:r>
              <a:rPr lang="en-US" altLang="en-US" b="1">
                <a:solidFill>
                  <a:schemeClr val="bg1"/>
                </a:solidFill>
                <a:effectLst>
                  <a:outerShdw blurRad="38100" dist="38100" dir="2700000" algn="tl">
                    <a:srgbClr val="000000"/>
                  </a:outerShdw>
                </a:effectLst>
              </a:rPr>
              <a:t>NH4</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NO2</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NO</a:t>
            </a:r>
            <a:r>
              <a:rPr lang="en-US" altLang="en-US" b="1" baseline="-25000">
                <a:solidFill>
                  <a:schemeClr val="bg1"/>
                </a:solidFill>
                <a:effectLst>
                  <a:outerShdw blurRad="38100" dist="38100" dir="2700000" algn="tl">
                    <a:srgbClr val="000000"/>
                  </a:outerShdw>
                </a:effectLst>
              </a:rPr>
              <a:t>3</a:t>
            </a:r>
            <a:r>
              <a:rPr lang="en-US" altLang="en-US" b="1" baseline="30000">
                <a:solidFill>
                  <a:schemeClr val="bg1"/>
                </a:solidFill>
                <a:effectLst>
                  <a:outerShdw blurRad="38100" dist="38100" dir="2700000" algn="tl">
                    <a:srgbClr val="000000"/>
                  </a:outerShdw>
                </a:effectLst>
              </a:rPr>
              <a:t>-</a:t>
            </a:r>
          </a:p>
          <a:p>
            <a:pPr>
              <a:lnSpc>
                <a:spcPct val="90000"/>
              </a:lnSpc>
              <a:buFontTx/>
              <a:buNone/>
            </a:pPr>
            <a:r>
              <a:rPr lang="en-US" altLang="en-US" b="1">
                <a:solidFill>
                  <a:schemeClr val="bg1"/>
                </a:solidFill>
                <a:effectLst>
                  <a:outerShdw blurRad="38100" dist="38100" dir="2700000" algn="tl">
                    <a:srgbClr val="000000"/>
                  </a:outerShdw>
                </a:effectLst>
              </a:rPr>
              <a:t>HPO</a:t>
            </a:r>
            <a:r>
              <a:rPr lang="en-US" altLang="en-US" b="1" baseline="-25000">
                <a:solidFill>
                  <a:schemeClr val="bg1"/>
                </a:solidFill>
                <a:effectLst>
                  <a:outerShdw blurRad="38100" dist="38100" dir="2700000" algn="tl">
                    <a:srgbClr val="000000"/>
                  </a:outerShdw>
                </a:effectLst>
              </a:rPr>
              <a:t>4</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H</a:t>
            </a:r>
            <a:r>
              <a:rPr lang="en-US" altLang="en-US" b="1" baseline="-25000">
                <a:solidFill>
                  <a:schemeClr val="bg1"/>
                </a:solidFill>
                <a:effectLst>
                  <a:outerShdw blurRad="38100" dist="38100" dir="2700000" algn="tl">
                    <a:srgbClr val="000000"/>
                  </a:outerShdw>
                </a:effectLst>
              </a:rPr>
              <a:t>2</a:t>
            </a:r>
            <a:r>
              <a:rPr lang="en-US" altLang="en-US" b="1">
                <a:solidFill>
                  <a:schemeClr val="bg1"/>
                </a:solidFill>
                <a:effectLst>
                  <a:outerShdw blurRad="38100" dist="38100" dir="2700000" algn="tl">
                    <a:srgbClr val="000000"/>
                  </a:outerShdw>
                </a:effectLst>
              </a:rPr>
              <a:t>PO</a:t>
            </a:r>
            <a:r>
              <a:rPr lang="en-US" altLang="en-US" b="1" baseline="-25000">
                <a:solidFill>
                  <a:schemeClr val="bg1"/>
                </a:solidFill>
                <a:effectLst>
                  <a:outerShdw blurRad="38100" dist="38100" dir="2700000" algn="tl">
                    <a:srgbClr val="000000"/>
                  </a:outerShdw>
                </a:effectLst>
              </a:rPr>
              <a:t>4</a:t>
            </a:r>
            <a:r>
              <a:rPr lang="en-US" altLang="en-US" b="1" baseline="30000">
                <a:solidFill>
                  <a:schemeClr val="bg1"/>
                </a:solidFill>
                <a:effectLst>
                  <a:outerShdw blurRad="38100" dist="38100" dir="2700000" algn="tl">
                    <a:srgbClr val="000000"/>
                  </a:outerShdw>
                </a:effectLst>
              </a:rPr>
              <a:t>-</a:t>
            </a:r>
          </a:p>
          <a:p>
            <a:pPr>
              <a:lnSpc>
                <a:spcPct val="90000"/>
              </a:lnSpc>
              <a:buFontTx/>
              <a:buNone/>
            </a:pPr>
            <a:r>
              <a:rPr lang="en-US" altLang="en-US" b="1">
                <a:solidFill>
                  <a:schemeClr val="bg1"/>
                </a:solidFill>
                <a:effectLst>
                  <a:outerShdw blurRad="38100" dist="38100" dir="2700000" algn="tl">
                    <a:srgbClr val="000000"/>
                  </a:outerShdw>
                </a:effectLst>
              </a:rPr>
              <a:t>K</a:t>
            </a:r>
            <a:r>
              <a:rPr lang="en-US" altLang="en-US" b="1" baseline="30000">
                <a:solidFill>
                  <a:schemeClr val="bg1"/>
                </a:solidFill>
                <a:effectLst>
                  <a:outerShdw blurRad="38100" dist="38100" dir="2700000" algn="tl">
                    <a:srgbClr val="000000"/>
                  </a:outerShdw>
                </a:effectLst>
              </a:rPr>
              <a:t>+</a:t>
            </a:r>
          </a:p>
          <a:p>
            <a:pPr>
              <a:lnSpc>
                <a:spcPct val="90000"/>
              </a:lnSpc>
              <a:buFontTx/>
              <a:buNone/>
            </a:pPr>
            <a:r>
              <a:rPr lang="en-US" altLang="en-US" b="1">
                <a:solidFill>
                  <a:schemeClr val="bg1"/>
                </a:solidFill>
                <a:effectLst>
                  <a:outerShdw blurRad="38100" dist="38100" dir="2700000" algn="tl">
                    <a:srgbClr val="000000"/>
                  </a:outerShdw>
                </a:effectLst>
              </a:rPr>
              <a:t>Fe</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Fe</a:t>
            </a:r>
            <a:r>
              <a:rPr lang="en-US" altLang="en-US" b="1" baseline="30000">
                <a:solidFill>
                  <a:schemeClr val="bg1"/>
                </a:solidFill>
                <a:effectLst>
                  <a:outerShdw blurRad="38100" dist="38100" dir="2700000" algn="tl">
                    <a:srgbClr val="000000"/>
                  </a:outerShdw>
                </a:effectLst>
              </a:rPr>
              <a:t>+++</a:t>
            </a:r>
          </a:p>
          <a:p>
            <a:pPr>
              <a:lnSpc>
                <a:spcPct val="90000"/>
              </a:lnSpc>
              <a:buFontTx/>
              <a:buNone/>
            </a:pPr>
            <a:r>
              <a:rPr lang="en-US" altLang="en-US" b="1">
                <a:solidFill>
                  <a:schemeClr val="bg1"/>
                </a:solidFill>
                <a:effectLst>
                  <a:outerShdw blurRad="38100" dist="38100" dir="2700000" algn="tl">
                    <a:srgbClr val="000000"/>
                  </a:outerShdw>
                </a:effectLst>
              </a:rPr>
              <a:t>MoO</a:t>
            </a:r>
            <a:r>
              <a:rPr lang="en-US" altLang="en-US" b="1" baseline="-25000">
                <a:solidFill>
                  <a:schemeClr val="bg1"/>
                </a:solidFill>
                <a:effectLst>
                  <a:outerShdw blurRad="38100" dist="38100" dir="2700000" algn="tl">
                    <a:srgbClr val="000000"/>
                  </a:outerShdw>
                </a:effectLst>
              </a:rPr>
              <a:t>4</a:t>
            </a:r>
            <a:r>
              <a:rPr lang="en-US" altLang="en-US" b="1" baseline="30000">
                <a:solidFill>
                  <a:schemeClr val="bg1"/>
                </a:solidFill>
                <a:effectLst>
                  <a:outerShdw blurRad="38100" dist="38100" dir="2700000" algn="tl">
                    <a:srgbClr val="000000"/>
                  </a:outerShdw>
                </a:effectLst>
              </a:rPr>
              <a:t>--</a:t>
            </a:r>
          </a:p>
          <a:p>
            <a:pPr>
              <a:lnSpc>
                <a:spcPct val="90000"/>
              </a:lnSpc>
              <a:buFontTx/>
              <a:buNone/>
            </a:pPr>
            <a:r>
              <a:rPr lang="en-US" altLang="en-US" b="1">
                <a:solidFill>
                  <a:schemeClr val="bg1"/>
                </a:solidFill>
                <a:effectLst>
                  <a:outerShdw blurRad="38100" dist="38100" dir="2700000" algn="tl">
                    <a:srgbClr val="000000"/>
                  </a:outerShdw>
                </a:effectLst>
              </a:rPr>
              <a:t>Mn</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Mn</a:t>
            </a:r>
            <a:r>
              <a:rPr lang="en-US" altLang="en-US" b="1" baseline="30000">
                <a:solidFill>
                  <a:schemeClr val="bg1"/>
                </a:solidFill>
                <a:effectLst>
                  <a:outerShdw blurRad="38100" dist="38100" dir="2700000" algn="tl">
                    <a:srgbClr val="000000"/>
                  </a:outerShdw>
                </a:effectLst>
              </a:rPr>
              <a:t>++++</a:t>
            </a:r>
          </a:p>
          <a:p>
            <a:pPr>
              <a:lnSpc>
                <a:spcPct val="90000"/>
              </a:lnSpc>
              <a:buFontTx/>
              <a:buNone/>
            </a:pPr>
            <a:r>
              <a:rPr lang="en-US" altLang="en-US" b="1">
                <a:solidFill>
                  <a:schemeClr val="bg1"/>
                </a:solidFill>
                <a:effectLst>
                  <a:outerShdw blurRad="38100" dist="38100" dir="2700000" algn="tl">
                    <a:srgbClr val="000000"/>
                  </a:outerShdw>
                </a:effectLst>
              </a:rPr>
              <a:t>Cu</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Cu</a:t>
            </a:r>
            <a:r>
              <a:rPr lang="en-US" altLang="en-US" b="1" baseline="30000">
                <a:solidFill>
                  <a:schemeClr val="bg1"/>
                </a:solidFill>
                <a:effectLst>
                  <a:outerShdw blurRad="38100" dist="38100" dir="2700000" algn="tl">
                    <a:srgbClr val="000000"/>
                  </a:outerShdw>
                </a:effectLst>
              </a:rPr>
              <a:t>++</a:t>
            </a:r>
          </a:p>
          <a:p>
            <a:pPr>
              <a:lnSpc>
                <a:spcPct val="90000"/>
              </a:lnSpc>
              <a:buFontTx/>
              <a:buNone/>
            </a:pPr>
            <a:r>
              <a:rPr lang="en-US" altLang="en-US" b="1">
                <a:solidFill>
                  <a:schemeClr val="bg1"/>
                </a:solidFill>
                <a:effectLst>
                  <a:outerShdw blurRad="38100" dist="38100" dir="2700000" algn="tl">
                    <a:srgbClr val="000000"/>
                  </a:outerShdw>
                </a:effectLst>
              </a:rPr>
              <a:t>CO</a:t>
            </a:r>
            <a:r>
              <a:rPr lang="en-US" altLang="en-US" b="1" baseline="-25000">
                <a:solidFill>
                  <a:schemeClr val="bg1"/>
                </a:solidFill>
                <a:effectLst>
                  <a:outerShdw blurRad="38100" dist="38100" dir="2700000" algn="tl">
                    <a:srgbClr val="000000"/>
                  </a:outerShdw>
                </a:effectLst>
              </a:rPr>
              <a:t>3</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HCO</a:t>
            </a:r>
            <a:r>
              <a:rPr lang="en-US" altLang="en-US" b="1" baseline="-25000">
                <a:solidFill>
                  <a:schemeClr val="bg1"/>
                </a:solidFill>
                <a:effectLst>
                  <a:outerShdw blurRad="38100" dist="38100" dir="2700000" algn="tl">
                    <a:srgbClr val="000000"/>
                  </a:outerShdw>
                </a:effectLst>
              </a:rPr>
              <a:t>3</a:t>
            </a:r>
            <a:r>
              <a:rPr lang="en-US" altLang="en-US" b="1" baseline="30000">
                <a:solidFill>
                  <a:schemeClr val="bg1"/>
                </a:solidFill>
                <a:effectLst>
                  <a:outerShdw blurRad="38100" dist="38100" dir="2700000" algn="tl">
                    <a:srgbClr val="000000"/>
                  </a:outerShdw>
                </a:effectLst>
              </a:rPr>
              <a:t>-</a:t>
            </a:r>
          </a:p>
          <a:p>
            <a:pPr>
              <a:lnSpc>
                <a:spcPct val="90000"/>
              </a:lnSpc>
            </a:pPr>
            <a:endParaRPr lang="en-US" altLang="en-US" b="1" baseline="30000">
              <a:solidFill>
                <a:schemeClr val="bg1"/>
              </a:solidFill>
              <a:effectLst>
                <a:outerShdw blurRad="38100" dist="38100" dir="2700000" algn="tl">
                  <a:srgbClr val="000000"/>
                </a:outerShdw>
              </a:effectLst>
            </a:endParaRPr>
          </a:p>
        </p:txBody>
      </p:sp>
      <p:sp>
        <p:nvSpPr>
          <p:cNvPr id="26632" name="Line 8"/>
          <p:cNvSpPr>
            <a:spLocks noChangeShapeType="1"/>
          </p:cNvSpPr>
          <p:nvPr/>
        </p:nvSpPr>
        <p:spPr bwMode="auto">
          <a:xfrm>
            <a:off x="1447800" y="1600200"/>
            <a:ext cx="6324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4800" b="1">
                <a:solidFill>
                  <a:srgbClr val="FFFF00"/>
                </a:solidFill>
                <a:effectLst>
                  <a:outerShdw blurRad="38100" dist="38100" dir="2700000" algn="tl">
                    <a:srgbClr val="000000"/>
                  </a:outerShdw>
                </a:effectLst>
              </a:rPr>
              <a:t>Forms of Elements Used </a:t>
            </a:r>
            <a:br>
              <a:rPr lang="en-US" altLang="en-US" sz="4800" b="1">
                <a:solidFill>
                  <a:srgbClr val="FFFF00"/>
                </a:solidFill>
                <a:effectLst>
                  <a:outerShdw blurRad="38100" dist="38100" dir="2700000" algn="tl">
                    <a:srgbClr val="000000"/>
                  </a:outerShdw>
                </a:effectLst>
              </a:rPr>
            </a:br>
            <a:r>
              <a:rPr lang="en-US" altLang="en-US" sz="4800" b="1">
                <a:solidFill>
                  <a:srgbClr val="FFFF00"/>
                </a:solidFill>
                <a:effectLst>
                  <a:outerShdw blurRad="38100" dist="38100" dir="2700000" algn="tl">
                    <a:srgbClr val="000000"/>
                  </a:outerShdw>
                </a:effectLst>
              </a:rPr>
              <a:t>By Plants</a:t>
            </a:r>
            <a:br>
              <a:rPr lang="en-US" altLang="en-US" sz="4800" b="1">
                <a:solidFill>
                  <a:srgbClr val="FFFF00"/>
                </a:solidFill>
                <a:effectLst>
                  <a:outerShdw blurRad="38100" dist="38100" dir="2700000" algn="tl">
                    <a:srgbClr val="000000"/>
                  </a:outerShdw>
                </a:effectLst>
              </a:rPr>
            </a:br>
            <a:endParaRPr lang="en-US" altLang="en-US" sz="4800" b="1">
              <a:solidFill>
                <a:srgbClr val="FFFF00"/>
              </a:solidFill>
              <a:effectLst>
                <a:outerShdw blurRad="38100" dist="38100" dir="2700000" algn="tl">
                  <a:srgbClr val="000000"/>
                </a:outerShdw>
              </a:effectLst>
            </a:endParaRPr>
          </a:p>
        </p:txBody>
      </p:sp>
      <p:sp>
        <p:nvSpPr>
          <p:cNvPr id="27651" name="Rectangle 3"/>
          <p:cNvSpPr>
            <a:spLocks noGrp="1" noChangeArrowheads="1"/>
          </p:cNvSpPr>
          <p:nvPr>
            <p:ph type="body" sz="half" idx="1"/>
          </p:nvPr>
        </p:nvSpPr>
        <p:spPr>
          <a:xfrm>
            <a:off x="1828800" y="2057400"/>
            <a:ext cx="3810000" cy="4114800"/>
          </a:xfrm>
        </p:spPr>
        <p:txBody>
          <a:bodyPr/>
          <a:lstStyle/>
          <a:p>
            <a:pPr>
              <a:buFontTx/>
              <a:buNone/>
            </a:pPr>
            <a:r>
              <a:rPr lang="en-US" altLang="en-US" b="1">
                <a:solidFill>
                  <a:schemeClr val="bg1"/>
                </a:solidFill>
                <a:effectLst>
                  <a:outerShdw blurRad="38100" dist="38100" dir="2700000" algn="tl">
                    <a:srgbClr val="000000"/>
                  </a:outerShdw>
                </a:effectLst>
              </a:rPr>
              <a:t>Calcium</a:t>
            </a:r>
          </a:p>
          <a:p>
            <a:pPr>
              <a:buFontTx/>
              <a:buNone/>
            </a:pPr>
            <a:r>
              <a:rPr lang="en-US" altLang="en-US" b="1">
                <a:solidFill>
                  <a:schemeClr val="bg1"/>
                </a:solidFill>
                <a:effectLst>
                  <a:outerShdw blurRad="38100" dist="38100" dir="2700000" algn="tl">
                    <a:srgbClr val="000000"/>
                  </a:outerShdw>
                </a:effectLst>
              </a:rPr>
              <a:t>Magnesium</a:t>
            </a:r>
          </a:p>
          <a:p>
            <a:pPr>
              <a:buFontTx/>
              <a:buNone/>
            </a:pPr>
            <a:r>
              <a:rPr lang="en-US" altLang="en-US" b="1">
                <a:solidFill>
                  <a:schemeClr val="bg1"/>
                </a:solidFill>
                <a:effectLst>
                  <a:outerShdw blurRad="38100" dist="38100" dir="2700000" algn="tl">
                    <a:srgbClr val="000000"/>
                  </a:outerShdw>
                </a:effectLst>
              </a:rPr>
              <a:t>Sulfur</a:t>
            </a:r>
          </a:p>
          <a:p>
            <a:pPr>
              <a:buFontTx/>
              <a:buNone/>
            </a:pPr>
            <a:r>
              <a:rPr lang="en-US" altLang="en-US" b="1">
                <a:solidFill>
                  <a:schemeClr val="bg1"/>
                </a:solidFill>
                <a:effectLst>
                  <a:outerShdw blurRad="38100" dist="38100" dir="2700000" algn="tl">
                    <a:srgbClr val="000000"/>
                  </a:outerShdw>
                </a:effectLst>
              </a:rPr>
              <a:t>Zinc</a:t>
            </a:r>
          </a:p>
          <a:p>
            <a:pPr>
              <a:buFontTx/>
              <a:buNone/>
            </a:pPr>
            <a:r>
              <a:rPr lang="en-US" altLang="en-US" b="1">
                <a:solidFill>
                  <a:schemeClr val="bg1"/>
                </a:solidFill>
                <a:effectLst>
                  <a:outerShdw blurRad="38100" dist="38100" dir="2700000" algn="tl">
                    <a:srgbClr val="000000"/>
                  </a:outerShdw>
                </a:effectLst>
              </a:rPr>
              <a:t>Boron</a:t>
            </a:r>
          </a:p>
          <a:p>
            <a:pPr>
              <a:buFontTx/>
              <a:buNone/>
            </a:pPr>
            <a:r>
              <a:rPr lang="en-US" altLang="en-US" b="1">
                <a:solidFill>
                  <a:schemeClr val="bg1"/>
                </a:solidFill>
                <a:effectLst>
                  <a:outerShdw blurRad="38100" dist="38100" dir="2700000" algn="tl">
                    <a:srgbClr val="000000"/>
                  </a:outerShdw>
                </a:effectLst>
              </a:rPr>
              <a:t>Chlorine</a:t>
            </a:r>
          </a:p>
          <a:p>
            <a:pPr>
              <a:buFontTx/>
              <a:buNone/>
            </a:pPr>
            <a:r>
              <a:rPr lang="en-US" altLang="en-US" b="1">
                <a:solidFill>
                  <a:schemeClr val="bg1"/>
                </a:solidFill>
                <a:effectLst>
                  <a:outerShdw blurRad="38100" dist="38100" dir="2700000" algn="tl">
                    <a:srgbClr val="000000"/>
                  </a:outerShdw>
                </a:effectLst>
              </a:rPr>
              <a:t>Water</a:t>
            </a:r>
          </a:p>
        </p:txBody>
      </p:sp>
      <p:sp>
        <p:nvSpPr>
          <p:cNvPr id="27652" name="Rectangle 4"/>
          <p:cNvSpPr>
            <a:spLocks noGrp="1" noChangeArrowheads="1"/>
          </p:cNvSpPr>
          <p:nvPr>
            <p:ph type="body" sz="half" idx="2"/>
          </p:nvPr>
        </p:nvSpPr>
        <p:spPr>
          <a:xfrm>
            <a:off x="5105400" y="2057400"/>
            <a:ext cx="3810000" cy="4114800"/>
          </a:xfrm>
        </p:spPr>
        <p:txBody>
          <a:bodyPr/>
          <a:lstStyle/>
          <a:p>
            <a:pPr>
              <a:buFontTx/>
              <a:buNone/>
            </a:pPr>
            <a:r>
              <a:rPr lang="en-US" altLang="en-US" b="1">
                <a:solidFill>
                  <a:schemeClr val="bg1"/>
                </a:solidFill>
                <a:effectLst>
                  <a:outerShdw blurRad="38100" dist="38100" dir="2700000" algn="tl">
                    <a:srgbClr val="000000"/>
                  </a:outerShdw>
                </a:effectLst>
              </a:rPr>
              <a:t>Ca</a:t>
            </a:r>
            <a:r>
              <a:rPr lang="en-US" altLang="en-US" b="1" baseline="30000">
                <a:solidFill>
                  <a:schemeClr val="bg1"/>
                </a:solidFill>
                <a:effectLst>
                  <a:outerShdw blurRad="38100" dist="38100" dir="2700000" algn="tl">
                    <a:srgbClr val="000000"/>
                  </a:outerShdw>
                </a:effectLst>
              </a:rPr>
              <a:t>++</a:t>
            </a:r>
          </a:p>
          <a:p>
            <a:pPr>
              <a:buFontTx/>
              <a:buNone/>
            </a:pPr>
            <a:r>
              <a:rPr lang="en-US" altLang="en-US" b="1">
                <a:solidFill>
                  <a:schemeClr val="bg1"/>
                </a:solidFill>
                <a:effectLst>
                  <a:outerShdw blurRad="38100" dist="38100" dir="2700000" algn="tl">
                    <a:srgbClr val="000000"/>
                  </a:outerShdw>
                </a:effectLst>
              </a:rPr>
              <a:t>Mg</a:t>
            </a:r>
            <a:r>
              <a:rPr lang="en-US" altLang="en-US" b="1" baseline="30000">
                <a:solidFill>
                  <a:schemeClr val="bg1"/>
                </a:solidFill>
                <a:effectLst>
                  <a:outerShdw blurRad="38100" dist="38100" dir="2700000" algn="tl">
                    <a:srgbClr val="000000"/>
                  </a:outerShdw>
                </a:effectLst>
              </a:rPr>
              <a:t>++</a:t>
            </a:r>
          </a:p>
          <a:p>
            <a:pPr>
              <a:buFontTx/>
              <a:buNone/>
            </a:pPr>
            <a:r>
              <a:rPr lang="en-US" altLang="en-US" b="1">
                <a:solidFill>
                  <a:schemeClr val="bg1"/>
                </a:solidFill>
                <a:effectLst>
                  <a:outerShdw blurRad="38100" dist="38100" dir="2700000" algn="tl">
                    <a:srgbClr val="000000"/>
                  </a:outerShdw>
                </a:effectLst>
              </a:rPr>
              <a:t>SO</a:t>
            </a:r>
            <a:r>
              <a:rPr lang="en-US" altLang="en-US" b="1" baseline="-25000">
                <a:solidFill>
                  <a:schemeClr val="bg1"/>
                </a:solidFill>
                <a:effectLst>
                  <a:outerShdw blurRad="38100" dist="38100" dir="2700000" algn="tl">
                    <a:srgbClr val="000000"/>
                  </a:outerShdw>
                </a:effectLst>
              </a:rPr>
              <a:t>3</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SO</a:t>
            </a:r>
            <a:r>
              <a:rPr lang="en-US" altLang="en-US" b="1" baseline="-25000">
                <a:solidFill>
                  <a:schemeClr val="bg1"/>
                </a:solidFill>
                <a:effectLst>
                  <a:outerShdw blurRad="38100" dist="38100" dir="2700000" algn="tl">
                    <a:srgbClr val="000000"/>
                  </a:outerShdw>
                </a:effectLst>
              </a:rPr>
              <a:t>4</a:t>
            </a:r>
            <a:r>
              <a:rPr lang="en-US" altLang="en-US" b="1" baseline="30000">
                <a:solidFill>
                  <a:schemeClr val="bg1"/>
                </a:solidFill>
                <a:effectLst>
                  <a:outerShdw blurRad="38100" dist="38100" dir="2700000" algn="tl">
                    <a:srgbClr val="000000"/>
                  </a:outerShdw>
                </a:effectLst>
              </a:rPr>
              <a:t>--</a:t>
            </a:r>
          </a:p>
          <a:p>
            <a:pPr>
              <a:buFontTx/>
              <a:buNone/>
            </a:pPr>
            <a:r>
              <a:rPr lang="en-US" altLang="en-US" b="1">
                <a:solidFill>
                  <a:schemeClr val="bg1"/>
                </a:solidFill>
                <a:effectLst>
                  <a:outerShdw blurRad="38100" dist="38100" dir="2700000" algn="tl">
                    <a:srgbClr val="000000"/>
                  </a:outerShdw>
                </a:effectLst>
              </a:rPr>
              <a:t>Zn</a:t>
            </a:r>
            <a:r>
              <a:rPr lang="en-US" altLang="en-US" b="1" baseline="30000">
                <a:solidFill>
                  <a:schemeClr val="bg1"/>
                </a:solidFill>
                <a:effectLst>
                  <a:outerShdw blurRad="38100" dist="38100" dir="2700000" algn="tl">
                    <a:srgbClr val="000000"/>
                  </a:outerShdw>
                </a:effectLst>
              </a:rPr>
              <a:t>++</a:t>
            </a:r>
          </a:p>
          <a:p>
            <a:pPr>
              <a:buFontTx/>
              <a:buNone/>
            </a:pPr>
            <a:r>
              <a:rPr lang="en-US" altLang="en-US" b="1">
                <a:solidFill>
                  <a:schemeClr val="bg1"/>
                </a:solidFill>
                <a:effectLst>
                  <a:outerShdw blurRad="38100" dist="38100" dir="2700000" algn="tl">
                    <a:srgbClr val="000000"/>
                  </a:outerShdw>
                </a:effectLst>
              </a:rPr>
              <a:t>BO</a:t>
            </a:r>
            <a:r>
              <a:rPr lang="en-US" altLang="en-US" b="1" baseline="-25000">
                <a:solidFill>
                  <a:schemeClr val="bg1"/>
                </a:solidFill>
                <a:effectLst>
                  <a:outerShdw blurRad="38100" dist="38100" dir="2700000" algn="tl">
                    <a:srgbClr val="000000"/>
                  </a:outerShdw>
                </a:effectLst>
              </a:rPr>
              <a:t>3</a:t>
            </a:r>
            <a:r>
              <a:rPr lang="en-US" altLang="en-US" b="1" baseline="30000">
                <a:solidFill>
                  <a:schemeClr val="bg1"/>
                </a:solidFill>
                <a:effectLst>
                  <a:outerShdw blurRad="38100" dist="38100" dir="2700000" algn="tl">
                    <a:srgbClr val="000000"/>
                  </a:outerShdw>
                </a:effectLst>
              </a:rPr>
              <a:t>---</a:t>
            </a:r>
          </a:p>
          <a:p>
            <a:pPr>
              <a:buFontTx/>
              <a:buNone/>
            </a:pPr>
            <a:r>
              <a:rPr lang="en-US" altLang="en-US" b="1">
                <a:solidFill>
                  <a:schemeClr val="bg1"/>
                </a:solidFill>
                <a:effectLst>
                  <a:outerShdw blurRad="38100" dist="38100" dir="2700000" algn="tl">
                    <a:srgbClr val="000000"/>
                  </a:outerShdw>
                </a:effectLst>
              </a:rPr>
              <a:t>Cl</a:t>
            </a:r>
            <a:r>
              <a:rPr lang="en-US" altLang="en-US" b="1" baseline="30000">
                <a:solidFill>
                  <a:schemeClr val="bg1"/>
                </a:solidFill>
                <a:effectLst>
                  <a:outerShdw blurRad="38100" dist="38100" dir="2700000" algn="tl">
                    <a:srgbClr val="000000"/>
                  </a:outerShdw>
                </a:effectLst>
              </a:rPr>
              <a:t>-</a:t>
            </a:r>
          </a:p>
          <a:p>
            <a:pPr>
              <a:buFontTx/>
              <a:buNone/>
            </a:pPr>
            <a:r>
              <a:rPr lang="en-US" altLang="en-US" b="1">
                <a:solidFill>
                  <a:schemeClr val="bg1"/>
                </a:solidFill>
                <a:effectLst>
                  <a:outerShdw blurRad="38100" dist="38100" dir="2700000" algn="tl">
                    <a:srgbClr val="000000"/>
                  </a:outerShdw>
                </a:effectLst>
              </a:rPr>
              <a:t>H</a:t>
            </a:r>
            <a:r>
              <a:rPr lang="en-US" altLang="en-US" b="1" baseline="30000">
                <a:solidFill>
                  <a:schemeClr val="bg1"/>
                </a:solidFill>
                <a:effectLst>
                  <a:outerShdw blurRad="38100" dist="38100" dir="2700000" algn="tl">
                    <a:srgbClr val="000000"/>
                  </a:outerShdw>
                </a:effectLst>
              </a:rPr>
              <a:t>+</a:t>
            </a:r>
            <a:r>
              <a:rPr lang="en-US" altLang="en-US" b="1">
                <a:solidFill>
                  <a:schemeClr val="bg1"/>
                </a:solidFill>
                <a:effectLst>
                  <a:outerShdw blurRad="38100" dist="38100" dir="2700000" algn="tl">
                    <a:srgbClr val="000000"/>
                  </a:outerShdw>
                </a:effectLst>
              </a:rPr>
              <a:t>,  OH</a:t>
            </a:r>
            <a:r>
              <a:rPr lang="en-US" altLang="en-US" b="1" baseline="30000">
                <a:solidFill>
                  <a:schemeClr val="bg1"/>
                </a:solidFill>
                <a:effectLst>
                  <a:outerShdw blurRad="38100" dist="38100" dir="2700000" algn="tl">
                    <a:srgbClr val="000000"/>
                  </a:outerShdw>
                </a:effectLst>
              </a:rPr>
              <a:t>-</a:t>
            </a:r>
          </a:p>
        </p:txBody>
      </p:sp>
      <p:sp>
        <p:nvSpPr>
          <p:cNvPr id="27653" name="Line 5"/>
          <p:cNvSpPr>
            <a:spLocks noChangeShapeType="1"/>
          </p:cNvSpPr>
          <p:nvPr/>
        </p:nvSpPr>
        <p:spPr bwMode="auto">
          <a:xfrm>
            <a:off x="1371600" y="1600200"/>
            <a:ext cx="6324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gary\phys1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539038" cy="563245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94211" name="Text Box 3"/>
          <p:cNvSpPr txBox="1">
            <a:spLocks noChangeArrowheads="1"/>
          </p:cNvSpPr>
          <p:nvPr/>
        </p:nvSpPr>
        <p:spPr bwMode="auto">
          <a:xfrm>
            <a:off x="1066800" y="2286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aseline="0">
                <a:effectLst>
                  <a:outerShdw blurRad="38100" dist="38100" dir="2700000" algn="tl">
                    <a:srgbClr val="000000"/>
                  </a:outerShdw>
                </a:effectLst>
              </a:rPr>
              <a:t>   pH Effect on Nutrient Availability </a:t>
            </a:r>
          </a:p>
        </p:txBody>
      </p:sp>
      <p:sp>
        <p:nvSpPr>
          <p:cNvPr id="94212" name="Line 4"/>
          <p:cNvSpPr>
            <a:spLocks noChangeShapeType="1"/>
          </p:cNvSpPr>
          <p:nvPr/>
        </p:nvSpPr>
        <p:spPr bwMode="auto">
          <a:xfrm>
            <a:off x="2362200" y="762000"/>
            <a:ext cx="0" cy="563880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4213" name="Line 5"/>
          <p:cNvSpPr>
            <a:spLocks noChangeShapeType="1"/>
          </p:cNvSpPr>
          <p:nvPr/>
        </p:nvSpPr>
        <p:spPr bwMode="auto">
          <a:xfrm>
            <a:off x="3733800" y="762000"/>
            <a:ext cx="0" cy="563880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0-#ppt_w/2"/>
                                          </p:val>
                                        </p:tav>
                                        <p:tav tm="100000">
                                          <p:val>
                                            <p:strVal val="#ppt_x"/>
                                          </p:val>
                                        </p:tav>
                                      </p:tavLst>
                                    </p:anim>
                                    <p:anim calcmode="lin" valueType="num">
                                      <p:cBhvr additive="base">
                                        <p:cTn id="8"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3"/>
                                        </p:tgtEl>
                                        <p:attrNameLst>
                                          <p:attrName>style.visibility</p:attrName>
                                        </p:attrNameLst>
                                      </p:cBhvr>
                                      <p:to>
                                        <p:strVal val="visible"/>
                                      </p:to>
                                    </p:set>
                                    <p:anim calcmode="lin" valueType="num">
                                      <p:cBhvr additive="base">
                                        <p:cTn id="13" dur="500" fill="hold"/>
                                        <p:tgtEl>
                                          <p:spTgt spid="94213"/>
                                        </p:tgtEl>
                                        <p:attrNameLst>
                                          <p:attrName>ppt_x</p:attrName>
                                        </p:attrNameLst>
                                      </p:cBhvr>
                                      <p:tavLst>
                                        <p:tav tm="0">
                                          <p:val>
                                            <p:strVal val="0-#ppt_w/2"/>
                                          </p:val>
                                        </p:tav>
                                        <p:tav tm="100000">
                                          <p:val>
                                            <p:strVal val="#ppt_x"/>
                                          </p:val>
                                        </p:tav>
                                      </p:tavLst>
                                    </p:anim>
                                    <p:anim calcmode="lin" valueType="num">
                                      <p:cBhvr additive="base">
                                        <p:cTn id="14" dur="500" fill="hold"/>
                                        <p:tgtEl>
                                          <p:spTgt spid="94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026"/>
          <p:cNvSpPr txBox="1">
            <a:spLocks noChangeArrowheads="1"/>
          </p:cNvSpPr>
          <p:nvPr/>
        </p:nvSpPr>
        <p:spPr bwMode="auto">
          <a:xfrm>
            <a:off x="914400" y="1524000"/>
            <a:ext cx="6705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5000"/>
              </a:lnSpc>
              <a:spcBef>
                <a:spcPct val="50000"/>
              </a:spcBef>
            </a:pPr>
            <a:r>
              <a:rPr lang="en-US" altLang="en-US" sz="9600" i="1" baseline="0">
                <a:effectLst>
                  <a:outerShdw blurRad="38100" dist="38100" dir="2700000" algn="tl">
                    <a:srgbClr val="000000"/>
                  </a:outerShdw>
                </a:effectLst>
              </a:rPr>
              <a:t>Let’s Put </a:t>
            </a:r>
          </a:p>
          <a:p>
            <a:pPr algn="ctr">
              <a:lnSpc>
                <a:spcPct val="55000"/>
              </a:lnSpc>
              <a:spcBef>
                <a:spcPct val="50000"/>
              </a:spcBef>
            </a:pPr>
            <a:r>
              <a:rPr lang="en-US" altLang="en-US" sz="9600" i="1" baseline="0">
                <a:effectLst>
                  <a:outerShdw blurRad="38100" dist="38100" dir="2700000" algn="tl">
                    <a:srgbClr val="000000"/>
                  </a:outerShdw>
                </a:effectLst>
              </a:rPr>
              <a:t>it All </a:t>
            </a:r>
          </a:p>
          <a:p>
            <a:pPr algn="ctr">
              <a:lnSpc>
                <a:spcPct val="55000"/>
              </a:lnSpc>
              <a:spcBef>
                <a:spcPct val="50000"/>
              </a:spcBef>
            </a:pPr>
            <a:r>
              <a:rPr lang="en-US" altLang="en-US" sz="9600" i="1" baseline="0">
                <a:effectLst>
                  <a:outerShdw blurRad="38100" dist="38100" dir="2700000" algn="tl">
                    <a:srgbClr val="000000"/>
                  </a:outerShdw>
                </a:effectLst>
              </a:rPr>
              <a:t>Together</a:t>
            </a:r>
          </a:p>
        </p:txBody>
      </p:sp>
    </p:spTree>
  </p:cSld>
  <p:clrMapOvr>
    <a:masterClrMapping/>
  </p:clrMapOvr>
  <p:transition spd="slow">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1026"/>
          <p:cNvSpPr txBox="1">
            <a:spLocks noChangeArrowheads="1"/>
          </p:cNvSpPr>
          <p:nvPr/>
        </p:nvSpPr>
        <p:spPr bwMode="auto">
          <a:xfrm>
            <a:off x="609600" y="304800"/>
            <a:ext cx="8077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2"/>
              <a:buChar char="q"/>
            </a:pPr>
            <a:r>
              <a:rPr lang="en-US" altLang="en-US" sz="3200" baseline="0">
                <a:effectLst>
                  <a:outerShdw blurRad="38100" dist="38100" dir="2700000" algn="tl">
                    <a:srgbClr val="000000"/>
                  </a:outerShdw>
                </a:effectLst>
              </a:rPr>
              <a:t> Water and nutrients move into the plant primarily through the intercellular spaces between the root cells.   They move into the internal vascular system called the xylem and are pulled upward in the plant via cohesion and tension resulting from transpirational water loss through the stomata.</a:t>
            </a:r>
          </a:p>
        </p:txBody>
      </p:sp>
      <p:sp>
        <p:nvSpPr>
          <p:cNvPr id="134147" name="Text Box 1027"/>
          <p:cNvSpPr txBox="1">
            <a:spLocks noChangeArrowheads="1"/>
          </p:cNvSpPr>
          <p:nvPr/>
        </p:nvSpPr>
        <p:spPr bwMode="auto">
          <a:xfrm>
            <a:off x="685800" y="4343400"/>
            <a:ext cx="7391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2"/>
              <a:buChar char="q"/>
            </a:pPr>
            <a:r>
              <a:rPr lang="en-US" altLang="en-US" sz="3200" baseline="0">
                <a:effectLst>
                  <a:outerShdw blurRad="38100" dist="38100" dir="2700000" algn="tl">
                    <a:srgbClr val="000000"/>
                  </a:outerShdw>
                </a:effectLst>
              </a:rPr>
              <a:t> Water and nutrients take part in the food manufacturing process during respiration.  Photosynthesis produces the energy for this to occur.</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p:cTn id="7" dur="500" fill="hold"/>
                                        <p:tgtEl>
                                          <p:spTgt spid="134147"/>
                                        </p:tgtEl>
                                        <p:attrNameLst>
                                          <p:attrName>ppt_w</p:attrName>
                                        </p:attrNameLst>
                                      </p:cBhvr>
                                      <p:tavLst>
                                        <p:tav tm="0">
                                          <p:val>
                                            <p:fltVal val="0"/>
                                          </p:val>
                                        </p:tav>
                                        <p:tav tm="100000">
                                          <p:val>
                                            <p:strVal val="#ppt_w"/>
                                          </p:val>
                                        </p:tav>
                                      </p:tavLst>
                                    </p:anim>
                                    <p:anim calcmode="lin" valueType="num">
                                      <p:cBhvr>
                                        <p:cTn id="8" dur="500" fill="hold"/>
                                        <p:tgtEl>
                                          <p:spTgt spid="134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609600" y="0"/>
            <a:ext cx="7772400" cy="1143000"/>
          </a:xfrm>
        </p:spPr>
        <p:txBody>
          <a:bodyPr/>
          <a:lstStyle/>
          <a:p>
            <a:pPr>
              <a:spcBef>
                <a:spcPct val="50000"/>
              </a:spcBef>
            </a:pPr>
            <a:r>
              <a:rPr lang="en-US" altLang="en-US" sz="4000" b="1">
                <a:solidFill>
                  <a:srgbClr val="FFFF00"/>
                </a:solidFill>
                <a:effectLst>
                  <a:outerShdw blurRad="38100" dist="38100" dir="2700000" algn="tl">
                    <a:srgbClr val="000000"/>
                  </a:outerShdw>
                </a:effectLst>
              </a:rPr>
              <a:t>Joseph Priestly Experiment</a:t>
            </a:r>
          </a:p>
        </p:txBody>
      </p:sp>
      <p:sp>
        <p:nvSpPr>
          <p:cNvPr id="92163" name="AutoShape 3"/>
          <p:cNvSpPr>
            <a:spLocks noChangeArrowheads="1"/>
          </p:cNvSpPr>
          <p:nvPr/>
        </p:nvSpPr>
        <p:spPr bwMode="auto">
          <a:xfrm rot="16200000">
            <a:off x="4953000" y="1752600"/>
            <a:ext cx="2362200" cy="1295400"/>
          </a:xfrm>
          <a:prstGeom prst="flowChartDelay">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tLang="en-US" sz="3200">
              <a:solidFill>
                <a:schemeClr val="bg1"/>
              </a:solidFill>
              <a:effectLst>
                <a:outerShdw blurRad="38100" dist="38100" dir="2700000" algn="tl">
                  <a:srgbClr val="000000"/>
                </a:outerShdw>
              </a:effectLst>
            </a:endParaRPr>
          </a:p>
        </p:txBody>
      </p:sp>
      <p:sp>
        <p:nvSpPr>
          <p:cNvPr id="92164" name="AutoShape 4"/>
          <p:cNvSpPr>
            <a:spLocks noChangeArrowheads="1"/>
          </p:cNvSpPr>
          <p:nvPr/>
        </p:nvSpPr>
        <p:spPr bwMode="auto">
          <a:xfrm rot="16200000">
            <a:off x="1524000" y="1752600"/>
            <a:ext cx="2209800" cy="1295400"/>
          </a:xfrm>
          <a:prstGeom prst="flowChartDelay">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tLang="en-US" sz="3200">
              <a:solidFill>
                <a:schemeClr val="bg1"/>
              </a:solidFill>
              <a:effectLst>
                <a:outerShdw blurRad="38100" dist="38100" dir="2700000" algn="tl">
                  <a:srgbClr val="000000"/>
                </a:outerShdw>
              </a:effectLst>
            </a:endParaRPr>
          </a:p>
        </p:txBody>
      </p:sp>
      <p:sp>
        <p:nvSpPr>
          <p:cNvPr id="92165" name="AutoShape 5"/>
          <p:cNvSpPr>
            <a:spLocks noChangeArrowheads="1"/>
          </p:cNvSpPr>
          <p:nvPr/>
        </p:nvSpPr>
        <p:spPr bwMode="auto">
          <a:xfrm rot="16200000">
            <a:off x="4953000" y="4191000"/>
            <a:ext cx="2209800" cy="1295400"/>
          </a:xfrm>
          <a:prstGeom prst="flowChartDelay">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tLang="en-US" sz="3200">
              <a:solidFill>
                <a:schemeClr val="bg1"/>
              </a:solidFill>
              <a:effectLst>
                <a:outerShdw blurRad="38100" dist="38100" dir="2700000" algn="tl">
                  <a:srgbClr val="000000"/>
                </a:outerShdw>
              </a:effectLst>
            </a:endParaRPr>
          </a:p>
        </p:txBody>
      </p:sp>
      <p:sp>
        <p:nvSpPr>
          <p:cNvPr id="92166" name="AutoShape 6"/>
          <p:cNvSpPr>
            <a:spLocks noChangeArrowheads="1"/>
          </p:cNvSpPr>
          <p:nvPr/>
        </p:nvSpPr>
        <p:spPr bwMode="auto">
          <a:xfrm rot="16200000">
            <a:off x="1524000" y="4267200"/>
            <a:ext cx="2209800" cy="1295400"/>
          </a:xfrm>
          <a:prstGeom prst="flowChartDelay">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tLang="en-US" sz="3200">
              <a:solidFill>
                <a:schemeClr val="bg1"/>
              </a:solidFill>
              <a:effectLst>
                <a:outerShdw blurRad="38100" dist="38100" dir="2700000" algn="tl">
                  <a:srgbClr val="000000"/>
                </a:outerShdw>
              </a:effectLst>
            </a:endParaRPr>
          </a:p>
        </p:txBody>
      </p:sp>
      <p:sp>
        <p:nvSpPr>
          <p:cNvPr id="92167" name="Line 7"/>
          <p:cNvSpPr>
            <a:spLocks noChangeShapeType="1"/>
          </p:cNvSpPr>
          <p:nvPr/>
        </p:nvSpPr>
        <p:spPr bwMode="auto">
          <a:xfrm>
            <a:off x="3733800" y="2438400"/>
            <a:ext cx="1447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168" name="Line 8"/>
          <p:cNvSpPr>
            <a:spLocks noChangeShapeType="1"/>
          </p:cNvSpPr>
          <p:nvPr/>
        </p:nvSpPr>
        <p:spPr bwMode="auto">
          <a:xfrm>
            <a:off x="3657600" y="5029200"/>
            <a:ext cx="1447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170" name="Line 10"/>
          <p:cNvSpPr>
            <a:spLocks noChangeShapeType="1"/>
          </p:cNvSpPr>
          <p:nvPr/>
        </p:nvSpPr>
        <p:spPr bwMode="auto">
          <a:xfrm>
            <a:off x="1752600" y="990600"/>
            <a:ext cx="5562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92175" name="Picture 15" descr="C:\gary\plant1a.gif"/>
          <p:cNvPicPr>
            <a:picLocks noChangeAspect="1" noChangeArrowheads="1"/>
          </p:cNvPicPr>
          <p:nvPr/>
        </p:nvPicPr>
        <p:blipFill>
          <a:blip r:embed="rId3">
            <a:extLst>
              <a:ext uri="{28A0092B-C50C-407E-A947-70E740481C1C}">
                <a14:useLocalDpi xmlns:a14="http://schemas.microsoft.com/office/drawing/2010/main" val="0"/>
              </a:ext>
            </a:extLst>
          </a:blip>
          <a:srcRect b="29054"/>
          <a:stretch>
            <a:fillRect/>
          </a:stretch>
        </p:blipFill>
        <p:spPr bwMode="auto">
          <a:xfrm>
            <a:off x="2057400" y="4114800"/>
            <a:ext cx="118268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2179" name="Picture 19" descr="C:\gary\plant2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572000"/>
            <a:ext cx="1255713" cy="1195388"/>
          </a:xfrm>
          <a:prstGeom prst="rect">
            <a:avLst/>
          </a:prstGeom>
          <a:noFill/>
          <a:extLst>
            <a:ext uri="{909E8E84-426E-40DD-AFC4-6F175D3DCCD1}">
              <a14:hiddenFill xmlns:a14="http://schemas.microsoft.com/office/drawing/2010/main">
                <a:solidFill>
                  <a:srgbClr val="FFFFFF"/>
                </a:solidFill>
              </a14:hiddenFill>
            </a:ext>
          </a:extLst>
        </p:spPr>
      </p:pic>
      <p:sp>
        <p:nvSpPr>
          <p:cNvPr id="92180" name="AutoShape 20"/>
          <p:cNvSpPr>
            <a:spLocks noChangeArrowheads="1"/>
          </p:cNvSpPr>
          <p:nvPr/>
        </p:nvSpPr>
        <p:spPr bwMode="auto">
          <a:xfrm>
            <a:off x="2362200" y="5334000"/>
            <a:ext cx="457200" cy="381000"/>
          </a:xfrm>
          <a:prstGeom prst="flowChartManualOperation">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3200">
              <a:solidFill>
                <a:srgbClr val="CC9900"/>
              </a:solidFill>
              <a:effectLst>
                <a:outerShdw blurRad="38100" dist="38100" dir="2700000" algn="tl">
                  <a:srgbClr val="000000"/>
                </a:outerShdw>
              </a:effectLst>
            </a:endParaRPr>
          </a:p>
        </p:txBody>
      </p:sp>
      <p:sp>
        <p:nvSpPr>
          <p:cNvPr id="92181" name="AutoShape 21"/>
          <p:cNvSpPr>
            <a:spLocks noChangeArrowheads="1"/>
          </p:cNvSpPr>
          <p:nvPr/>
        </p:nvSpPr>
        <p:spPr bwMode="auto">
          <a:xfrm>
            <a:off x="5562600" y="5029200"/>
            <a:ext cx="457200" cy="381000"/>
          </a:xfrm>
          <a:prstGeom prst="flowChartManualOperation">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3200">
              <a:solidFill>
                <a:srgbClr val="CC9900"/>
              </a:solidFill>
              <a:effectLst>
                <a:outerShdw blurRad="38100" dist="38100" dir="2700000" algn="tl">
                  <a:srgbClr val="000000"/>
                </a:outerShdw>
              </a:effectLst>
            </a:endParaRPr>
          </a:p>
        </p:txBody>
      </p:sp>
      <p:pic>
        <p:nvPicPr>
          <p:cNvPr id="92189" name="Picture 29" descr="A:\mouse2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43200"/>
            <a:ext cx="1003300" cy="712788"/>
          </a:xfrm>
          <a:prstGeom prst="rect">
            <a:avLst/>
          </a:prstGeom>
          <a:noFill/>
          <a:extLst>
            <a:ext uri="{909E8E84-426E-40DD-AFC4-6F175D3DCCD1}">
              <a14:hiddenFill xmlns:a14="http://schemas.microsoft.com/office/drawing/2010/main">
                <a:solidFill>
                  <a:srgbClr val="FFFFFF"/>
                </a:solidFill>
              </a14:hiddenFill>
            </a:ext>
          </a:extLst>
        </p:spPr>
      </p:pic>
      <p:pic>
        <p:nvPicPr>
          <p:cNvPr id="92190" name="Picture 30" descr="A:\mouse2b.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895600"/>
            <a:ext cx="1127125"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89"/>
                                        </p:tgtEl>
                                        <p:attrNameLst>
                                          <p:attrName>style.visibility</p:attrName>
                                        </p:attrNameLst>
                                      </p:cBhvr>
                                      <p:to>
                                        <p:strVal val="visible"/>
                                      </p:to>
                                    </p:set>
                                    <p:animEffect transition="in" filter="dissolve">
                                      <p:cBhvr>
                                        <p:cTn id="7" dur="500"/>
                                        <p:tgtEl>
                                          <p:spTgt spid="92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190"/>
                                        </p:tgtEl>
                                        <p:attrNameLst>
                                          <p:attrName>style.visibility</p:attrName>
                                        </p:attrNameLst>
                                      </p:cBhvr>
                                      <p:to>
                                        <p:strVal val="visible"/>
                                      </p:to>
                                    </p:set>
                                    <p:animEffect transition="in" filter="dissolve">
                                      <p:cBhvr>
                                        <p:cTn id="12" dur="500"/>
                                        <p:tgtEl>
                                          <p:spTgt spid="92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2175"/>
                                        </p:tgtEl>
                                        <p:attrNameLst>
                                          <p:attrName>style.visibility</p:attrName>
                                        </p:attrNameLst>
                                      </p:cBhvr>
                                      <p:to>
                                        <p:strVal val="visible"/>
                                      </p:to>
                                    </p:set>
                                    <p:animEffect transition="in" filter="dissolve">
                                      <p:cBhvr>
                                        <p:cTn id="17" dur="500"/>
                                        <p:tgtEl>
                                          <p:spTgt spid="921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2179"/>
                                        </p:tgtEl>
                                        <p:attrNameLst>
                                          <p:attrName>style.visibility</p:attrName>
                                        </p:attrNameLst>
                                      </p:cBhvr>
                                      <p:to>
                                        <p:strVal val="visible"/>
                                      </p:to>
                                    </p:set>
                                    <p:animEffect transition="in" filter="dissolve">
                                      <p:cBhvr>
                                        <p:cTn id="22" dur="500"/>
                                        <p:tgtEl>
                                          <p:spTgt spid="92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1026"/>
          <p:cNvSpPr txBox="1">
            <a:spLocks noChangeArrowheads="1"/>
          </p:cNvSpPr>
          <p:nvPr/>
        </p:nvSpPr>
        <p:spPr bwMode="auto">
          <a:xfrm>
            <a:off x="533400" y="457200"/>
            <a:ext cx="8153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2"/>
              <a:buChar char="q"/>
            </a:pPr>
            <a:r>
              <a:rPr lang="en-US" altLang="en-US" sz="3200" baseline="0">
                <a:effectLst>
                  <a:outerShdw blurRad="38100" dist="38100" dir="2700000" algn="tl">
                    <a:srgbClr val="000000"/>
                  </a:outerShdw>
                </a:effectLst>
              </a:rPr>
              <a:t> Growth substances, such as amino acids, proteins and oils, are transported to other areas of the plant (ie. developing fruit, flowers, leaves or roots) via the phloem.</a:t>
            </a:r>
          </a:p>
        </p:txBody>
      </p:sp>
      <p:sp>
        <p:nvSpPr>
          <p:cNvPr id="135171" name="Text Box 1027"/>
          <p:cNvSpPr txBox="1">
            <a:spLocks noChangeArrowheads="1"/>
          </p:cNvSpPr>
          <p:nvPr/>
        </p:nvSpPr>
        <p:spPr bwMode="auto">
          <a:xfrm>
            <a:off x="609600" y="2743200"/>
            <a:ext cx="7010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2"/>
              <a:buChar char="q"/>
            </a:pPr>
            <a:r>
              <a:rPr lang="en-US" altLang="en-US" sz="3200" baseline="0">
                <a:effectLst>
                  <a:outerShdw blurRad="38100" dist="38100" dir="2700000" algn="tl">
                    <a:srgbClr val="000000"/>
                  </a:outerShdw>
                </a:effectLst>
              </a:rPr>
              <a:t> Carbon dioxide, oxygen and  water vapor move in and out of the plant via the stomata or breathing structures on the leaves.</a:t>
            </a:r>
          </a:p>
        </p:txBody>
      </p:sp>
      <p:sp>
        <p:nvSpPr>
          <p:cNvPr id="135172" name="Text Box 1028"/>
          <p:cNvSpPr txBox="1">
            <a:spLocks noChangeArrowheads="1"/>
          </p:cNvSpPr>
          <p:nvPr/>
        </p:nvSpPr>
        <p:spPr bwMode="auto">
          <a:xfrm>
            <a:off x="685800" y="5029200"/>
            <a:ext cx="8458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2"/>
              <a:buChar char="q"/>
            </a:pPr>
            <a:r>
              <a:rPr lang="en-US" altLang="en-US" sz="3200" baseline="0">
                <a:effectLst>
                  <a:outerShdw blurRad="38100" dist="38100" dir="2700000" algn="tl">
                    <a:srgbClr val="000000"/>
                  </a:outerShdw>
                </a:effectLst>
              </a:rPr>
              <a:t> Light and temperature have a pronounced effect on the rate of  photosysthesis and respiration.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 calcmode="lin" valueType="num">
                                      <p:cBhvr>
                                        <p:cTn id="7" dur="500" fill="hold"/>
                                        <p:tgtEl>
                                          <p:spTgt spid="135171"/>
                                        </p:tgtEl>
                                        <p:attrNameLst>
                                          <p:attrName>ppt_w</p:attrName>
                                        </p:attrNameLst>
                                      </p:cBhvr>
                                      <p:tavLst>
                                        <p:tav tm="0">
                                          <p:val>
                                            <p:fltVal val="0"/>
                                          </p:val>
                                        </p:tav>
                                        <p:tav tm="100000">
                                          <p:val>
                                            <p:strVal val="#ppt_w"/>
                                          </p:val>
                                        </p:tav>
                                      </p:tavLst>
                                    </p:anim>
                                    <p:anim calcmode="lin" valueType="num">
                                      <p:cBhvr>
                                        <p:cTn id="8" dur="500" fill="hold"/>
                                        <p:tgtEl>
                                          <p:spTgt spid="13517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5172"/>
                                        </p:tgtEl>
                                        <p:attrNameLst>
                                          <p:attrName>style.visibility</p:attrName>
                                        </p:attrNameLst>
                                      </p:cBhvr>
                                      <p:to>
                                        <p:strVal val="visible"/>
                                      </p:to>
                                    </p:set>
                                    <p:anim calcmode="lin" valueType="num">
                                      <p:cBhvr>
                                        <p:cTn id="13" dur="500" fill="hold"/>
                                        <p:tgtEl>
                                          <p:spTgt spid="135172"/>
                                        </p:tgtEl>
                                        <p:attrNameLst>
                                          <p:attrName>ppt_w</p:attrName>
                                        </p:attrNameLst>
                                      </p:cBhvr>
                                      <p:tavLst>
                                        <p:tav tm="0">
                                          <p:val>
                                            <p:fltVal val="0"/>
                                          </p:val>
                                        </p:tav>
                                        <p:tav tm="100000">
                                          <p:val>
                                            <p:strVal val="#ppt_w"/>
                                          </p:val>
                                        </p:tav>
                                      </p:tavLst>
                                    </p:anim>
                                    <p:anim calcmode="lin" valueType="num">
                                      <p:cBhvr>
                                        <p:cTn id="14" dur="500" fill="hold"/>
                                        <p:tgtEl>
                                          <p:spTgt spid="1351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utoUpdateAnimBg="0"/>
      <p:bldP spid="135172"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xfrm>
            <a:off x="0" y="457200"/>
            <a:ext cx="9144000" cy="1143000"/>
          </a:xfrm>
        </p:spPr>
        <p:txBody>
          <a:bodyPr/>
          <a:lstStyle/>
          <a:p>
            <a:pPr>
              <a:lnSpc>
                <a:spcPct val="75000"/>
              </a:lnSpc>
            </a:pPr>
            <a:r>
              <a:rPr lang="en-US" altLang="en-US" sz="5400">
                <a:solidFill>
                  <a:srgbClr val="FFFF00"/>
                </a:solidFill>
                <a:effectLst>
                  <a:outerShdw blurRad="38100" dist="38100" dir="2700000" algn="tl">
                    <a:srgbClr val="000000"/>
                  </a:outerShdw>
                </a:effectLst>
              </a:rPr>
              <a:t>Please Answer the Following </a:t>
            </a:r>
            <a:br>
              <a:rPr lang="en-US" altLang="en-US" sz="5400">
                <a:solidFill>
                  <a:srgbClr val="FFFF00"/>
                </a:solidFill>
                <a:effectLst>
                  <a:outerShdw blurRad="38100" dist="38100" dir="2700000" algn="tl">
                    <a:srgbClr val="000000"/>
                  </a:outerShdw>
                </a:effectLst>
              </a:rPr>
            </a:br>
            <a:r>
              <a:rPr lang="en-US" altLang="en-US" sz="5400">
                <a:solidFill>
                  <a:srgbClr val="FFFF00"/>
                </a:solidFill>
                <a:effectLst>
                  <a:outerShdw blurRad="38100" dist="38100" dir="2700000" algn="tl">
                    <a:srgbClr val="000000"/>
                  </a:outerShdw>
                </a:effectLst>
              </a:rPr>
              <a:t>Questions</a:t>
            </a:r>
          </a:p>
        </p:txBody>
      </p:sp>
      <p:sp>
        <p:nvSpPr>
          <p:cNvPr id="129028" name="Rectangle 4"/>
          <p:cNvSpPr>
            <a:spLocks noGrp="1" noChangeArrowheads="1"/>
          </p:cNvSpPr>
          <p:nvPr>
            <p:ph type="body" idx="1"/>
          </p:nvPr>
        </p:nvSpPr>
        <p:spPr>
          <a:xfrm>
            <a:off x="685800" y="1905000"/>
            <a:ext cx="7772400" cy="4114800"/>
          </a:xfrm>
        </p:spPr>
        <p:txBody>
          <a:bodyPr/>
          <a:lstStyle/>
          <a:p>
            <a:pPr marL="609600" indent="-609600">
              <a:lnSpc>
                <a:spcPct val="90000"/>
              </a:lnSpc>
              <a:buClr>
                <a:srgbClr val="FFFF00"/>
              </a:buClr>
              <a:buFontTx/>
              <a:buAutoNum type="arabicPeriod"/>
            </a:pPr>
            <a:r>
              <a:rPr lang="en-US" altLang="en-US" sz="2400" b="1">
                <a:solidFill>
                  <a:schemeClr val="bg1"/>
                </a:solidFill>
                <a:effectLst>
                  <a:outerShdw blurRad="38100" dist="38100" dir="2700000" algn="tl">
                    <a:srgbClr val="000000"/>
                  </a:outerShdw>
                </a:effectLst>
              </a:rPr>
              <a:t>The pigment responsible for photosynthesis is   ____________.  </a:t>
            </a:r>
          </a:p>
          <a:p>
            <a:pPr marL="609600" indent="-609600">
              <a:lnSpc>
                <a:spcPct val="90000"/>
              </a:lnSpc>
              <a:buClr>
                <a:srgbClr val="FFFF00"/>
              </a:buClr>
              <a:buFontTx/>
              <a:buAutoNum type="arabicPeriod"/>
            </a:pPr>
            <a:r>
              <a:rPr lang="en-US" altLang="en-US" sz="2400" b="1">
                <a:solidFill>
                  <a:schemeClr val="bg1"/>
                </a:solidFill>
                <a:effectLst>
                  <a:outerShdw blurRad="38100" dist="38100" dir="2700000" algn="tl">
                    <a:srgbClr val="000000"/>
                  </a:outerShdw>
                </a:effectLst>
              </a:rPr>
              <a:t>The catalyst for photosynthesis is _______.</a:t>
            </a:r>
          </a:p>
          <a:p>
            <a:pPr marL="609600" indent="-609600">
              <a:lnSpc>
                <a:spcPct val="90000"/>
              </a:lnSpc>
              <a:buClr>
                <a:srgbClr val="FFFF00"/>
              </a:buClr>
              <a:buFontTx/>
              <a:buAutoNum type="arabicPeriod"/>
            </a:pPr>
            <a:r>
              <a:rPr lang="en-US" altLang="en-US" sz="2400" b="1">
                <a:solidFill>
                  <a:schemeClr val="bg1"/>
                </a:solidFill>
                <a:effectLst>
                  <a:outerShdw blurRad="38100" dist="38100" dir="2700000" algn="tl">
                    <a:srgbClr val="000000"/>
                  </a:outerShdw>
                </a:effectLst>
              </a:rPr>
              <a:t> Arrange the following to describe photosynthesis:</a:t>
            </a:r>
          </a:p>
          <a:p>
            <a:pPr marL="609600" indent="-609600">
              <a:lnSpc>
                <a:spcPct val="90000"/>
              </a:lnSpc>
              <a:buClr>
                <a:srgbClr val="FFFF00"/>
              </a:buClr>
              <a:buFontTx/>
              <a:buNone/>
            </a:pPr>
            <a:r>
              <a:rPr lang="en-US" altLang="en-US" sz="2400" b="1">
                <a:solidFill>
                  <a:schemeClr val="bg1"/>
                </a:solidFill>
                <a:effectLst>
                  <a:outerShdw blurRad="38100" dist="38100" dir="2700000" algn="tl">
                    <a:srgbClr val="000000"/>
                  </a:outerShdw>
                </a:effectLst>
              </a:rPr>
              <a:t>	</a:t>
            </a:r>
            <a:r>
              <a:rPr lang="en-US" altLang="en-US" sz="2400" b="1">
                <a:solidFill>
                  <a:srgbClr val="FFFF00"/>
                </a:solidFill>
                <a:effectLst>
                  <a:outerShdw blurRad="38100" dist="38100" dir="2700000" algn="tl">
                    <a:srgbClr val="000000"/>
                  </a:outerShdw>
                </a:effectLst>
              </a:rPr>
              <a:t>Water,  Carbohydrates,  Light,  Oxygen,  Energy,  Carbon Dioxide</a:t>
            </a:r>
          </a:p>
          <a:p>
            <a:pPr marL="609600" indent="-609600">
              <a:lnSpc>
                <a:spcPct val="90000"/>
              </a:lnSpc>
              <a:buClr>
                <a:srgbClr val="FFFF00"/>
              </a:buClr>
              <a:buFontTx/>
              <a:buAutoNum type="arabicPeriod" startAt="4"/>
            </a:pPr>
            <a:r>
              <a:rPr lang="en-US" altLang="en-US" sz="2400" b="1">
                <a:solidFill>
                  <a:schemeClr val="bg1"/>
                </a:solidFill>
                <a:effectLst>
                  <a:outerShdw blurRad="38100" dist="38100" dir="2700000" algn="tl">
                    <a:srgbClr val="000000"/>
                  </a:outerShdw>
                </a:effectLst>
              </a:rPr>
              <a:t>The process by which carbohydrates are broken down and combined with nutrient elements to form growth substances is called ___________.</a:t>
            </a:r>
          </a:p>
          <a:p>
            <a:pPr marL="609600" indent="-609600">
              <a:lnSpc>
                <a:spcPct val="90000"/>
              </a:lnSpc>
              <a:buClr>
                <a:srgbClr val="FFFF00"/>
              </a:buClr>
              <a:buFontTx/>
              <a:buAutoNum type="arabicPeriod" startAt="4"/>
            </a:pPr>
            <a:r>
              <a:rPr lang="en-US" altLang="en-US" sz="2400" b="1">
                <a:solidFill>
                  <a:schemeClr val="bg1"/>
                </a:solidFill>
                <a:effectLst>
                  <a:outerShdw blurRad="38100" dist="38100" dir="2700000" algn="tl">
                    <a:srgbClr val="000000"/>
                  </a:outerShdw>
                </a:effectLst>
              </a:rPr>
              <a:t>Describe two symptoms of insufficient light on plants.</a:t>
            </a:r>
          </a:p>
          <a:p>
            <a:pPr marL="609600" indent="-609600">
              <a:lnSpc>
                <a:spcPct val="90000"/>
              </a:lnSpc>
              <a:buClr>
                <a:srgbClr val="FFFF00"/>
              </a:buClr>
              <a:buFontTx/>
              <a:buNone/>
            </a:pPr>
            <a:r>
              <a:rPr lang="en-US" altLang="en-US" sz="2400" b="1">
                <a:solidFill>
                  <a:schemeClr val="bg1"/>
                </a:solidFill>
              </a:rPr>
              <a:t> </a:t>
            </a:r>
          </a:p>
        </p:txBody>
      </p:sp>
      <p:sp>
        <p:nvSpPr>
          <p:cNvPr id="129029" name="Line 5"/>
          <p:cNvSpPr>
            <a:spLocks noChangeShapeType="1"/>
          </p:cNvSpPr>
          <p:nvPr/>
        </p:nvSpPr>
        <p:spPr bwMode="auto">
          <a:xfrm flipH="1">
            <a:off x="609600" y="1752600"/>
            <a:ext cx="7848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dissolve">
                                      <p:cBhvr>
                                        <p:cTn id="7" dur="500"/>
                                        <p:tgtEl>
                                          <p:spTgt spid="129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8">
                                            <p:txEl>
                                              <p:pRg st="1" end="1"/>
                                            </p:txEl>
                                          </p:spTgt>
                                        </p:tgtEl>
                                        <p:attrNameLst>
                                          <p:attrName>style.visibility</p:attrName>
                                        </p:attrNameLst>
                                      </p:cBhvr>
                                      <p:to>
                                        <p:strVal val="visible"/>
                                      </p:to>
                                    </p:set>
                                    <p:animEffect transition="in" filter="dissolve">
                                      <p:cBhvr>
                                        <p:cTn id="12" dur="500"/>
                                        <p:tgtEl>
                                          <p:spTgt spid="129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28">
                                            <p:txEl>
                                              <p:pRg st="2" end="2"/>
                                            </p:txEl>
                                          </p:spTgt>
                                        </p:tgtEl>
                                        <p:attrNameLst>
                                          <p:attrName>style.visibility</p:attrName>
                                        </p:attrNameLst>
                                      </p:cBhvr>
                                      <p:to>
                                        <p:strVal val="visible"/>
                                      </p:to>
                                    </p:set>
                                    <p:animEffect transition="in" filter="dissolve">
                                      <p:cBhvr>
                                        <p:cTn id="17" dur="500"/>
                                        <p:tgtEl>
                                          <p:spTgt spid="129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9028">
                                            <p:txEl>
                                              <p:pRg st="3" end="3"/>
                                            </p:txEl>
                                          </p:spTgt>
                                        </p:tgtEl>
                                        <p:attrNameLst>
                                          <p:attrName>style.visibility</p:attrName>
                                        </p:attrNameLst>
                                      </p:cBhvr>
                                      <p:to>
                                        <p:strVal val="visible"/>
                                      </p:to>
                                    </p:set>
                                    <p:animEffect transition="in" filter="dissolve">
                                      <p:cBhvr>
                                        <p:cTn id="22" dur="500"/>
                                        <p:tgtEl>
                                          <p:spTgt spid="129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028">
                                            <p:txEl>
                                              <p:pRg st="4" end="4"/>
                                            </p:txEl>
                                          </p:spTgt>
                                        </p:tgtEl>
                                        <p:attrNameLst>
                                          <p:attrName>style.visibility</p:attrName>
                                        </p:attrNameLst>
                                      </p:cBhvr>
                                      <p:to>
                                        <p:strVal val="visible"/>
                                      </p:to>
                                    </p:set>
                                    <p:animEffect transition="in" filter="dissolve">
                                      <p:cBhvr>
                                        <p:cTn id="27" dur="500"/>
                                        <p:tgtEl>
                                          <p:spTgt spid="129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9028">
                                            <p:txEl>
                                              <p:pRg st="5" end="5"/>
                                            </p:txEl>
                                          </p:spTgt>
                                        </p:tgtEl>
                                        <p:attrNameLst>
                                          <p:attrName>style.visibility</p:attrName>
                                        </p:attrNameLst>
                                      </p:cBhvr>
                                      <p:to>
                                        <p:strVal val="visible"/>
                                      </p:to>
                                    </p:set>
                                    <p:animEffect transition="in" filter="dissolve">
                                      <p:cBhvr>
                                        <p:cTn id="32" dur="500"/>
                                        <p:tgtEl>
                                          <p:spTgt spid="129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9028">
                                            <p:txEl>
                                              <p:pRg st="6" end="6"/>
                                            </p:txEl>
                                          </p:spTgt>
                                        </p:tgtEl>
                                        <p:attrNameLst>
                                          <p:attrName>style.visibility</p:attrName>
                                        </p:attrNameLst>
                                      </p:cBhvr>
                                      <p:to>
                                        <p:strVal val="visible"/>
                                      </p:to>
                                    </p:set>
                                    <p:animEffect transition="in" filter="dissolve">
                                      <p:cBhvr>
                                        <p:cTn id="37" dur="500"/>
                                        <p:tgtEl>
                                          <p:spTgt spid="129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8305800" y="6858000"/>
            <a:ext cx="7772400" cy="1143000"/>
          </a:xfrm>
        </p:spPr>
        <p:txBody>
          <a:bodyPr/>
          <a:lstStyle/>
          <a:p>
            <a:endParaRPr lang="en-US" altLang="en-US"/>
          </a:p>
        </p:txBody>
      </p:sp>
      <p:sp>
        <p:nvSpPr>
          <p:cNvPr id="97283" name="Rectangle 3"/>
          <p:cNvSpPr>
            <a:spLocks noGrp="1" noChangeArrowheads="1"/>
          </p:cNvSpPr>
          <p:nvPr>
            <p:ph type="body" idx="1"/>
          </p:nvPr>
        </p:nvSpPr>
        <p:spPr>
          <a:xfrm>
            <a:off x="685800" y="1600200"/>
            <a:ext cx="7772400" cy="4114800"/>
          </a:xfrm>
        </p:spPr>
        <p:txBody>
          <a:bodyPr/>
          <a:lstStyle/>
          <a:p>
            <a:pPr marL="609600" indent="-609600">
              <a:lnSpc>
                <a:spcPct val="90000"/>
              </a:lnSpc>
              <a:buClr>
                <a:srgbClr val="FFFF00"/>
              </a:buClr>
              <a:buFontTx/>
              <a:buNone/>
            </a:pPr>
            <a:r>
              <a:rPr lang="en-US" altLang="en-US" sz="2800" b="1">
                <a:solidFill>
                  <a:srgbClr val="FFFF00"/>
                </a:solidFill>
                <a:effectLst>
                  <a:outerShdw blurRad="38100" dist="38100" dir="2700000" algn="tl">
                    <a:srgbClr val="000000"/>
                  </a:outerShdw>
                </a:effectLst>
              </a:rPr>
              <a:t> 7.  </a:t>
            </a:r>
            <a:r>
              <a:rPr lang="en-US" altLang="en-US" sz="2800" b="1">
                <a:solidFill>
                  <a:schemeClr val="bg1"/>
                </a:solidFill>
                <a:effectLst>
                  <a:outerShdw blurRad="38100" dist="38100" dir="2700000" algn="tl">
                    <a:srgbClr val="000000"/>
                  </a:outerShdw>
                </a:effectLst>
              </a:rPr>
              <a:t>What is the unit used to measure light?</a:t>
            </a:r>
          </a:p>
          <a:p>
            <a:pPr marL="609600" indent="-609600">
              <a:lnSpc>
                <a:spcPct val="90000"/>
              </a:lnSpc>
              <a:buClr>
                <a:srgbClr val="FFFF00"/>
              </a:buClr>
              <a:buFontTx/>
              <a:buNone/>
            </a:pPr>
            <a:r>
              <a:rPr lang="en-US" altLang="en-US" sz="2800" b="1">
                <a:solidFill>
                  <a:srgbClr val="FFFF00"/>
                </a:solidFill>
                <a:effectLst>
                  <a:outerShdw blurRad="38100" dist="38100" dir="2700000" algn="tl">
                    <a:srgbClr val="000000"/>
                  </a:outerShdw>
                </a:effectLst>
              </a:rPr>
              <a:t> 8.</a:t>
            </a:r>
            <a:r>
              <a:rPr lang="en-US" altLang="en-US" sz="2800" b="1">
                <a:solidFill>
                  <a:schemeClr val="bg1"/>
                </a:solidFill>
                <a:effectLst>
                  <a:outerShdw blurRad="38100" dist="38100" dir="2700000" algn="tl">
                    <a:srgbClr val="000000"/>
                  </a:outerShdw>
                </a:effectLst>
              </a:rPr>
              <a:t>   In what regions of the visible spectrum do  plants  absorb light most efficiently?</a:t>
            </a:r>
          </a:p>
          <a:p>
            <a:pPr marL="609600" indent="-609600">
              <a:lnSpc>
                <a:spcPct val="90000"/>
              </a:lnSpc>
              <a:buClr>
                <a:srgbClr val="FFFF00"/>
              </a:buClr>
              <a:buFontTx/>
              <a:buNone/>
            </a:pPr>
            <a:r>
              <a:rPr lang="en-US" altLang="en-US" sz="2800" b="1">
                <a:solidFill>
                  <a:srgbClr val="FFFF00"/>
                </a:solidFill>
                <a:effectLst>
                  <a:outerShdw blurRad="38100" dist="38100" dir="2700000" algn="tl">
                    <a:srgbClr val="000000"/>
                  </a:outerShdw>
                </a:effectLst>
              </a:rPr>
              <a:t> 9.</a:t>
            </a:r>
            <a:r>
              <a:rPr lang="en-US" altLang="en-US" sz="2800" b="1">
                <a:solidFill>
                  <a:schemeClr val="bg1"/>
                </a:solidFill>
                <a:effectLst>
                  <a:outerShdw blurRad="38100" dist="38100" dir="2700000" algn="tl">
                    <a:srgbClr val="000000"/>
                  </a:outerShdw>
                </a:effectLst>
              </a:rPr>
              <a:t>  What are full-spectrum light bulbs?</a:t>
            </a:r>
            <a:endParaRPr lang="en-US" altLang="en-US" sz="2800" b="1">
              <a:solidFill>
                <a:srgbClr val="FFFF00"/>
              </a:solidFill>
              <a:effectLst>
                <a:outerShdw blurRad="38100" dist="38100" dir="2700000" algn="tl">
                  <a:srgbClr val="000000"/>
                </a:outerShdw>
              </a:effectLst>
            </a:endParaRPr>
          </a:p>
          <a:p>
            <a:pPr marL="609600" indent="-609600">
              <a:lnSpc>
                <a:spcPct val="90000"/>
              </a:lnSpc>
              <a:buClr>
                <a:srgbClr val="FFFF00"/>
              </a:buClr>
              <a:buFontTx/>
              <a:buNone/>
            </a:pPr>
            <a:r>
              <a:rPr lang="en-US" altLang="en-US" sz="2800" b="1">
                <a:solidFill>
                  <a:srgbClr val="FFFF00"/>
                </a:solidFill>
                <a:effectLst>
                  <a:outerShdw blurRad="38100" dist="38100" dir="2700000" algn="tl">
                    <a:srgbClr val="000000"/>
                  </a:outerShdw>
                </a:effectLst>
              </a:rPr>
              <a:t>10.   </a:t>
            </a:r>
            <a:r>
              <a:rPr lang="en-US" altLang="en-US" sz="2800" b="1">
                <a:solidFill>
                  <a:schemeClr val="bg1"/>
                </a:solidFill>
                <a:effectLst>
                  <a:outerShdw blurRad="38100" dist="38100" dir="2700000" algn="tl">
                    <a:srgbClr val="000000"/>
                  </a:outerShdw>
                </a:effectLst>
              </a:rPr>
              <a:t>Define the following:</a:t>
            </a:r>
          </a:p>
          <a:p>
            <a:pPr marL="609600" indent="-609600">
              <a:lnSpc>
                <a:spcPct val="90000"/>
              </a:lnSpc>
              <a:buClr>
                <a:srgbClr val="FFFF00"/>
              </a:buClr>
              <a:buFontTx/>
              <a:buNone/>
            </a:pPr>
            <a:r>
              <a:rPr lang="en-US" altLang="en-US" sz="2800" b="1">
                <a:solidFill>
                  <a:schemeClr val="bg1"/>
                </a:solidFill>
                <a:effectLst>
                  <a:outerShdw blurRad="38100" dist="38100" dir="2700000" algn="tl">
                    <a:srgbClr val="000000"/>
                  </a:outerShdw>
                </a:effectLst>
              </a:rPr>
              <a:t>			</a:t>
            </a:r>
            <a:r>
              <a:rPr lang="en-US" altLang="en-US" sz="2800" b="1">
                <a:solidFill>
                  <a:srgbClr val="FFFF00"/>
                </a:solidFill>
                <a:effectLst>
                  <a:outerShdw blurRad="38100" dist="38100" dir="2700000" algn="tl">
                    <a:srgbClr val="000000"/>
                  </a:outerShdw>
                </a:effectLst>
              </a:rPr>
              <a:t>Phototropism</a:t>
            </a:r>
          </a:p>
          <a:p>
            <a:pPr marL="609600" indent="-609600">
              <a:lnSpc>
                <a:spcPct val="90000"/>
              </a:lnSpc>
              <a:buClr>
                <a:srgbClr val="FFFF00"/>
              </a:buClr>
              <a:buFontTx/>
              <a:buNone/>
            </a:pPr>
            <a:r>
              <a:rPr lang="en-US" altLang="en-US" sz="2800" b="1">
                <a:solidFill>
                  <a:srgbClr val="FFFF00"/>
                </a:solidFill>
                <a:effectLst>
                  <a:outerShdw blurRad="38100" dist="38100" dir="2700000" algn="tl">
                    <a:srgbClr val="000000"/>
                  </a:outerShdw>
                </a:effectLst>
              </a:rPr>
              <a:t>			Photoperiodism</a:t>
            </a:r>
          </a:p>
          <a:p>
            <a:pPr marL="609600" indent="-609600">
              <a:lnSpc>
                <a:spcPct val="90000"/>
              </a:lnSpc>
              <a:buClr>
                <a:srgbClr val="FFFF00"/>
              </a:buClr>
              <a:buFontTx/>
              <a:buNone/>
            </a:pPr>
            <a:r>
              <a:rPr lang="en-US" altLang="en-US" sz="2800" b="1">
                <a:solidFill>
                  <a:srgbClr val="FFFF00"/>
                </a:solidFill>
                <a:effectLst>
                  <a:outerShdw blurRad="38100" dist="38100" dir="2700000" algn="tl">
                    <a:srgbClr val="000000"/>
                  </a:outerShdw>
                </a:effectLst>
              </a:rPr>
              <a:t>11.  </a:t>
            </a:r>
            <a:r>
              <a:rPr lang="en-US" altLang="en-US" sz="2800" b="1">
                <a:solidFill>
                  <a:schemeClr val="bg1"/>
                </a:solidFill>
                <a:effectLst>
                  <a:outerShdw blurRad="38100" dist="38100" dir="2700000" algn="tl">
                    <a:srgbClr val="000000"/>
                  </a:outerShdw>
                </a:effectLst>
              </a:rPr>
              <a:t>Define etiolation.</a:t>
            </a:r>
          </a:p>
          <a:p>
            <a:pPr marL="609600" indent="-609600">
              <a:lnSpc>
                <a:spcPct val="90000"/>
              </a:lnSpc>
              <a:buClr>
                <a:srgbClr val="FFFF00"/>
              </a:buClr>
              <a:buFontTx/>
              <a:buNone/>
            </a:pPr>
            <a:r>
              <a:rPr lang="en-US" altLang="en-US" sz="2800" b="1">
                <a:solidFill>
                  <a:srgbClr val="FFFF00"/>
                </a:solidFill>
                <a:effectLst>
                  <a:outerShdw blurRad="38100" dist="38100" dir="2700000" algn="tl">
                    <a:srgbClr val="000000"/>
                  </a:outerShdw>
                </a:effectLst>
              </a:rPr>
              <a:t>12.  </a:t>
            </a:r>
            <a:r>
              <a:rPr lang="en-US" altLang="en-US" sz="2800" b="1">
                <a:solidFill>
                  <a:schemeClr val="bg1"/>
                </a:solidFill>
                <a:effectLst>
                  <a:outerShdw blurRad="38100" dist="38100" dir="2700000" algn="tl">
                    <a:srgbClr val="000000"/>
                  </a:outerShdw>
                </a:effectLst>
              </a:rPr>
              <a:t>Water enters the plant primarily through the ______.</a:t>
            </a:r>
          </a:p>
          <a:p>
            <a:pPr marL="609600" indent="-609600">
              <a:lnSpc>
                <a:spcPct val="90000"/>
              </a:lnSpc>
              <a:buClr>
                <a:srgbClr val="FFFF00"/>
              </a:buClr>
              <a:buFontTx/>
              <a:buNone/>
            </a:pPr>
            <a:r>
              <a:rPr lang="en-US" altLang="en-US" sz="2800" b="1">
                <a:solidFill>
                  <a:schemeClr val="bg1"/>
                </a:solidFill>
                <a:effectLst>
                  <a:outerShdw blurRad="38100" dist="38100" dir="2700000" algn="tl">
                    <a:srgbClr val="000000"/>
                  </a:outerShdw>
                </a:effectLst>
              </a:rPr>
              <a:t> </a:t>
            </a:r>
          </a:p>
          <a:p>
            <a:pPr marL="609600" indent="-609600">
              <a:lnSpc>
                <a:spcPct val="90000"/>
              </a:lnSpc>
              <a:buClr>
                <a:srgbClr val="FFFF00"/>
              </a:buClr>
              <a:buFontTx/>
              <a:buNone/>
            </a:pPr>
            <a:endParaRPr lang="en-US" altLang="en-US" sz="2800" b="1">
              <a:solidFill>
                <a:schemeClr val="bg1"/>
              </a:solidFill>
              <a:effectLst>
                <a:outerShdw blurRad="38100" dist="38100" dir="2700000" algn="tl">
                  <a:srgbClr val="000000"/>
                </a:outerShdw>
              </a:effectLst>
            </a:endParaRPr>
          </a:p>
        </p:txBody>
      </p:sp>
      <p:sp>
        <p:nvSpPr>
          <p:cNvPr id="97284" name="Text Box 4"/>
          <p:cNvSpPr txBox="1">
            <a:spLocks noChangeArrowheads="1"/>
          </p:cNvSpPr>
          <p:nvPr/>
        </p:nvSpPr>
        <p:spPr bwMode="auto">
          <a:xfrm>
            <a:off x="762000" y="228600"/>
            <a:ext cx="7391400"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pPr>
            <a:r>
              <a:rPr lang="en-US" altLang="en-US" sz="2800" baseline="0">
                <a:solidFill>
                  <a:srgbClr val="FFFF00"/>
                </a:solidFill>
                <a:effectLst>
                  <a:outerShdw blurRad="38100" dist="38100" dir="2700000" algn="tl">
                    <a:srgbClr val="000000"/>
                  </a:outerShdw>
                </a:effectLst>
              </a:rPr>
              <a:t>6.</a:t>
            </a:r>
            <a:r>
              <a:rPr lang="en-US" altLang="en-US" sz="2800" baseline="0">
                <a:solidFill>
                  <a:schemeClr val="bg1"/>
                </a:solidFill>
                <a:effectLst>
                  <a:outerShdw blurRad="38100" dist="38100" dir="2700000" algn="tl">
                    <a:srgbClr val="000000"/>
                  </a:outerShdw>
                </a:effectLst>
              </a:rPr>
              <a:t>   Poinsettias require a long night period in order to initiate flowers.  They are referred to as _____ ______ plants.</a:t>
            </a:r>
          </a:p>
          <a:p>
            <a:pPr>
              <a:spcBef>
                <a:spcPct val="50000"/>
              </a:spcBef>
            </a:pPr>
            <a:endParaRPr lang="en-US" altLang="en-US" sz="4800">
              <a:solidFill>
                <a:srgbClr val="FFFF00"/>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dissolve">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dissolve">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dissolve">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dissolve">
                                      <p:cBhvr>
                                        <p:cTn id="22" dur="500"/>
                                        <p:tgtEl>
                                          <p:spTgt spid="97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dissolve">
                                      <p:cBhvr>
                                        <p:cTn id="27" dur="500"/>
                                        <p:tgtEl>
                                          <p:spTgt spid="972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Effect transition="in" filter="dissolve">
                                      <p:cBhvr>
                                        <p:cTn id="32" dur="500"/>
                                        <p:tgtEl>
                                          <p:spTgt spid="972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Effect transition="in" filter="dissolve">
                                      <p:cBhvr>
                                        <p:cTn id="37" dur="500"/>
                                        <p:tgtEl>
                                          <p:spTgt spid="972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7283">
                                            <p:txEl>
                                              <p:pRg st="7" end="7"/>
                                            </p:txEl>
                                          </p:spTgt>
                                        </p:tgtEl>
                                        <p:attrNameLst>
                                          <p:attrName>style.visibility</p:attrName>
                                        </p:attrNameLst>
                                      </p:cBhvr>
                                      <p:to>
                                        <p:strVal val="visible"/>
                                      </p:to>
                                    </p:set>
                                    <p:animEffect transition="in" filter="dissolve">
                                      <p:cBhvr>
                                        <p:cTn id="42" dur="500"/>
                                        <p:tgtEl>
                                          <p:spTgt spid="9728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7283">
                                            <p:txEl>
                                              <p:pRg st="8" end="8"/>
                                            </p:txEl>
                                          </p:spTgt>
                                        </p:tgtEl>
                                        <p:attrNameLst>
                                          <p:attrName>style.visibility</p:attrName>
                                        </p:attrNameLst>
                                      </p:cBhvr>
                                      <p:to>
                                        <p:strVal val="visible"/>
                                      </p:to>
                                    </p:set>
                                    <p:animEffect transition="in" filter="dissolve">
                                      <p:cBhvr>
                                        <p:cTn id="47" dur="500"/>
                                        <p:tgtEl>
                                          <p:spTgt spid="97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body" idx="4294967295"/>
          </p:nvPr>
        </p:nvSpPr>
        <p:spPr>
          <a:xfrm>
            <a:off x="1371600" y="1905000"/>
            <a:ext cx="7772400" cy="4114800"/>
          </a:xfrm>
        </p:spPr>
        <p:txBody>
          <a:bodyPr/>
          <a:lstStyle/>
          <a:p>
            <a:pPr marL="609600" indent="-609600">
              <a:lnSpc>
                <a:spcPct val="90000"/>
              </a:lnSpc>
              <a:buClr>
                <a:srgbClr val="FFFF00"/>
              </a:buClr>
              <a:buSzPct val="105000"/>
              <a:buFontTx/>
              <a:buNone/>
            </a:pPr>
            <a:r>
              <a:rPr lang="en-US" altLang="en-US" sz="2800" b="1">
                <a:solidFill>
                  <a:srgbClr val="FFFF00"/>
                </a:solidFill>
                <a:effectLst>
                  <a:outerShdw blurRad="38100" dist="38100" dir="2700000" algn="tl">
                    <a:srgbClr val="000000"/>
                  </a:outerShdw>
                </a:effectLst>
              </a:rPr>
              <a:t>14.</a:t>
            </a:r>
            <a:r>
              <a:rPr lang="en-US" altLang="en-US" sz="2800" b="1">
                <a:solidFill>
                  <a:schemeClr val="bg1"/>
                </a:solidFill>
                <a:effectLst>
                  <a:outerShdw blurRad="38100" dist="38100" dir="2700000" algn="tl">
                    <a:srgbClr val="000000"/>
                  </a:outerShdw>
                </a:effectLst>
              </a:rPr>
              <a:t>  The loss of water through the leaves is called __________.</a:t>
            </a:r>
          </a:p>
          <a:p>
            <a:pPr marL="609600" indent="-609600">
              <a:lnSpc>
                <a:spcPct val="90000"/>
              </a:lnSpc>
              <a:buClr>
                <a:srgbClr val="FFFF00"/>
              </a:buClr>
              <a:buSzPct val="105000"/>
              <a:buFontTx/>
              <a:buNone/>
            </a:pPr>
            <a:r>
              <a:rPr lang="en-US" altLang="en-US" sz="2800" b="1">
                <a:solidFill>
                  <a:srgbClr val="FFFF00"/>
                </a:solidFill>
                <a:effectLst>
                  <a:outerShdw blurRad="38100" dist="38100" dir="2700000" algn="tl">
                    <a:srgbClr val="000000"/>
                  </a:outerShdw>
                </a:effectLst>
              </a:rPr>
              <a:t>15.</a:t>
            </a:r>
            <a:r>
              <a:rPr lang="en-US" altLang="en-US" sz="2800" b="1">
                <a:solidFill>
                  <a:schemeClr val="bg1"/>
                </a:solidFill>
                <a:effectLst>
                  <a:outerShdw blurRad="38100" dist="38100" dir="2700000" algn="tl">
                    <a:srgbClr val="000000"/>
                  </a:outerShdw>
                </a:effectLst>
              </a:rPr>
              <a:t>  List two functions of water in plants.</a:t>
            </a:r>
          </a:p>
          <a:p>
            <a:pPr marL="609600" indent="-609600">
              <a:lnSpc>
                <a:spcPct val="90000"/>
              </a:lnSpc>
              <a:buClr>
                <a:srgbClr val="FFFF00"/>
              </a:buClr>
              <a:buSzPct val="105000"/>
              <a:buFontTx/>
              <a:buNone/>
            </a:pPr>
            <a:r>
              <a:rPr lang="en-US" altLang="en-US" sz="2800" b="1">
                <a:solidFill>
                  <a:srgbClr val="FFFF00"/>
                </a:solidFill>
                <a:effectLst>
                  <a:outerShdw blurRad="38100" dist="38100" dir="2700000" algn="tl">
                    <a:srgbClr val="000000"/>
                  </a:outerShdw>
                </a:effectLst>
              </a:rPr>
              <a:t>16.</a:t>
            </a:r>
            <a:r>
              <a:rPr lang="en-US" altLang="en-US" sz="2800" b="1">
                <a:solidFill>
                  <a:schemeClr val="bg1"/>
                </a:solidFill>
                <a:effectLst>
                  <a:outerShdw blurRad="38100" dist="38100" dir="2700000" algn="tl">
                    <a:srgbClr val="000000"/>
                  </a:outerShdw>
                </a:effectLst>
              </a:rPr>
              <a:t>  How does water move to the top of a tree 250  feet tall?</a:t>
            </a:r>
          </a:p>
          <a:p>
            <a:pPr marL="609600" indent="-609600">
              <a:lnSpc>
                <a:spcPct val="90000"/>
              </a:lnSpc>
              <a:buClr>
                <a:srgbClr val="FFFF00"/>
              </a:buClr>
              <a:buSzPct val="105000"/>
              <a:buFontTx/>
              <a:buAutoNum type="arabicPeriod" startAt="17"/>
            </a:pPr>
            <a:r>
              <a:rPr lang="en-US" altLang="en-US" sz="2800" b="1">
                <a:solidFill>
                  <a:schemeClr val="bg1"/>
                </a:solidFill>
                <a:effectLst>
                  <a:outerShdw blurRad="38100" dist="38100" dir="2700000" algn="tl">
                    <a:srgbClr val="000000"/>
                  </a:outerShdw>
                </a:effectLst>
              </a:rPr>
              <a:t>What is the most desirable pH range for ornamental plants?  Why?</a:t>
            </a:r>
          </a:p>
          <a:p>
            <a:pPr marL="609600" indent="-609600">
              <a:lnSpc>
                <a:spcPct val="90000"/>
              </a:lnSpc>
              <a:buClr>
                <a:srgbClr val="FFFF00"/>
              </a:buClr>
              <a:buSzPct val="105000"/>
              <a:buFontTx/>
              <a:buAutoNum type="arabicPeriod" startAt="17"/>
            </a:pPr>
            <a:r>
              <a:rPr lang="en-US" altLang="en-US" sz="2800" b="1">
                <a:solidFill>
                  <a:schemeClr val="bg1"/>
                </a:solidFill>
                <a:effectLst>
                  <a:outerShdw blurRad="38100" dist="38100" dir="2700000" algn="tl">
                    <a:srgbClr val="000000"/>
                  </a:outerShdw>
                </a:effectLst>
              </a:rPr>
              <a:t> List three primary nutrients:</a:t>
            </a:r>
          </a:p>
          <a:p>
            <a:pPr marL="609600" indent="-609600">
              <a:lnSpc>
                <a:spcPct val="90000"/>
              </a:lnSpc>
              <a:buClr>
                <a:srgbClr val="FFFF00"/>
              </a:buClr>
              <a:buSzPct val="105000"/>
              <a:buFontTx/>
              <a:buNone/>
            </a:pPr>
            <a:r>
              <a:rPr lang="en-US" altLang="en-US" sz="2800" b="1">
                <a:solidFill>
                  <a:schemeClr val="bg1"/>
                </a:solidFill>
                <a:effectLst>
                  <a:outerShdw blurRad="38100" dist="38100" dir="2700000" algn="tl">
                    <a:srgbClr val="000000"/>
                  </a:outerShdw>
                </a:effectLst>
              </a:rPr>
              <a:t>	 List one secondary nutrient:</a:t>
            </a:r>
          </a:p>
          <a:p>
            <a:pPr marL="609600" indent="-609600">
              <a:lnSpc>
                <a:spcPct val="90000"/>
              </a:lnSpc>
              <a:buClr>
                <a:srgbClr val="FFFF00"/>
              </a:buClr>
              <a:buSzPct val="105000"/>
              <a:buFontTx/>
              <a:buNone/>
            </a:pPr>
            <a:r>
              <a:rPr lang="en-US" altLang="en-US" sz="2800" b="1">
                <a:solidFill>
                  <a:schemeClr val="bg1"/>
                </a:solidFill>
                <a:effectLst>
                  <a:outerShdw blurRad="38100" dist="38100" dir="2700000" algn="tl">
                    <a:srgbClr val="000000"/>
                  </a:outerShdw>
                </a:effectLst>
              </a:rPr>
              <a:t>	 List three micronutrients:</a:t>
            </a:r>
          </a:p>
          <a:p>
            <a:pPr marL="609600" indent="-609600">
              <a:lnSpc>
                <a:spcPct val="90000"/>
              </a:lnSpc>
              <a:buClr>
                <a:srgbClr val="FFFF00"/>
              </a:buClr>
              <a:buSzPct val="105000"/>
              <a:buFontTx/>
              <a:buNone/>
            </a:pPr>
            <a:endParaRPr lang="en-US" altLang="en-US" sz="2800" b="1">
              <a:solidFill>
                <a:schemeClr val="bg1"/>
              </a:solidFill>
              <a:effectLst>
                <a:outerShdw blurRad="38100" dist="38100" dir="2700000" algn="tl">
                  <a:srgbClr val="000000"/>
                </a:outerShdw>
              </a:effectLst>
            </a:endParaRPr>
          </a:p>
          <a:p>
            <a:pPr marL="609600" indent="-609600">
              <a:lnSpc>
                <a:spcPct val="90000"/>
              </a:lnSpc>
              <a:buClr>
                <a:srgbClr val="FFFF00"/>
              </a:buClr>
              <a:buSzPct val="105000"/>
              <a:buFontTx/>
              <a:buNone/>
            </a:pPr>
            <a:r>
              <a:rPr lang="en-US" altLang="en-US" sz="2800" b="1">
                <a:solidFill>
                  <a:schemeClr val="bg1"/>
                </a:solidFill>
                <a:effectLst>
                  <a:outerShdw blurRad="38100" dist="38100" dir="2700000" algn="tl">
                    <a:srgbClr val="000000"/>
                  </a:outerShdw>
                </a:effectLst>
              </a:rPr>
              <a:t> </a:t>
            </a:r>
          </a:p>
        </p:txBody>
      </p:sp>
      <p:sp>
        <p:nvSpPr>
          <p:cNvPr id="98308" name="Text Box 4"/>
          <p:cNvSpPr txBox="1">
            <a:spLocks noChangeArrowheads="1"/>
          </p:cNvSpPr>
          <p:nvPr/>
        </p:nvSpPr>
        <p:spPr bwMode="auto">
          <a:xfrm>
            <a:off x="838200" y="609600"/>
            <a:ext cx="7848600"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buSzPct val="105000"/>
              <a:buFontTx/>
              <a:buAutoNum type="arabicPeriod" startAt="13"/>
            </a:pPr>
            <a:r>
              <a:rPr lang="en-US" altLang="en-US" sz="2800" baseline="0">
                <a:solidFill>
                  <a:schemeClr val="bg1"/>
                </a:solidFill>
                <a:effectLst>
                  <a:outerShdw blurRad="38100" dist="38100" dir="2700000" algn="tl">
                    <a:srgbClr val="000000"/>
                  </a:outerShdw>
                </a:effectLst>
              </a:rPr>
              <a:t> Water and nutrients move within the plant via     the ______ while growth substances move via the  _______.</a:t>
            </a:r>
          </a:p>
          <a:p>
            <a:pPr>
              <a:spcBef>
                <a:spcPct val="50000"/>
              </a:spcBef>
            </a:pPr>
            <a:endParaRPr lang="en-US" altLang="en-US" sz="4800">
              <a:solidFill>
                <a:srgbClr val="FFFF00"/>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dissolv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dissolve">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dissolve">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dissolve">
                                      <p:cBhvr>
                                        <p:cTn id="22" dur="500"/>
                                        <p:tgtEl>
                                          <p:spTgt spid="98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dissolve">
                                      <p:cBhvr>
                                        <p:cTn id="27" dur="500"/>
                                        <p:tgtEl>
                                          <p:spTgt spid="98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8307">
                                            <p:txEl>
                                              <p:pRg st="5" end="5"/>
                                            </p:txEl>
                                          </p:spTgt>
                                        </p:tgtEl>
                                        <p:attrNameLst>
                                          <p:attrName>style.visibility</p:attrName>
                                        </p:attrNameLst>
                                      </p:cBhvr>
                                      <p:to>
                                        <p:strVal val="visible"/>
                                      </p:to>
                                    </p:set>
                                    <p:animEffect transition="in" filter="dissolve">
                                      <p:cBhvr>
                                        <p:cTn id="32" dur="500"/>
                                        <p:tgtEl>
                                          <p:spTgt spid="983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8307">
                                            <p:txEl>
                                              <p:pRg st="6" end="6"/>
                                            </p:txEl>
                                          </p:spTgt>
                                        </p:tgtEl>
                                        <p:attrNameLst>
                                          <p:attrName>style.visibility</p:attrName>
                                        </p:attrNameLst>
                                      </p:cBhvr>
                                      <p:to>
                                        <p:strVal val="visible"/>
                                      </p:to>
                                    </p:set>
                                    <p:animEffect transition="in" filter="dissolve">
                                      <p:cBhvr>
                                        <p:cTn id="37" dur="500"/>
                                        <p:tgtEl>
                                          <p:spTgt spid="983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8307">
                                            <p:txEl>
                                              <p:pRg st="8" end="8"/>
                                            </p:txEl>
                                          </p:spTgt>
                                        </p:tgtEl>
                                        <p:attrNameLst>
                                          <p:attrName>style.visibility</p:attrName>
                                        </p:attrNameLst>
                                      </p:cBhvr>
                                      <p:to>
                                        <p:strVal val="visible"/>
                                      </p:to>
                                    </p:set>
                                    <p:animEffect transition="in" filter="dissolve">
                                      <p:cBhvr>
                                        <p:cTn id="42" dur="500"/>
                                        <p:tgtEl>
                                          <p:spTgt spid="98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533400" y="1447800"/>
            <a:ext cx="7772400" cy="4114800"/>
          </a:xfrm>
        </p:spPr>
        <p:txBody>
          <a:bodyPr/>
          <a:lstStyle/>
          <a:p>
            <a:pPr marL="609600" indent="-609600">
              <a:buClr>
                <a:srgbClr val="FFFF00"/>
              </a:buClr>
              <a:buSzPct val="105000"/>
              <a:buFontTx/>
              <a:buNone/>
            </a:pPr>
            <a:r>
              <a:rPr lang="en-US" altLang="en-US" sz="2800" b="1">
                <a:solidFill>
                  <a:srgbClr val="FFFF00"/>
                </a:solidFill>
                <a:effectLst>
                  <a:outerShdw blurRad="38100" dist="38100" dir="2700000" algn="tl">
                    <a:srgbClr val="000000"/>
                  </a:outerShdw>
                </a:effectLst>
              </a:rPr>
              <a:t>20.</a:t>
            </a:r>
            <a:r>
              <a:rPr lang="en-US" altLang="en-US" sz="2800" b="1">
                <a:solidFill>
                  <a:schemeClr val="bg1"/>
                </a:solidFill>
                <a:effectLst>
                  <a:outerShdw blurRad="38100" dist="38100" dir="2700000" algn="tl">
                    <a:srgbClr val="000000"/>
                  </a:outerShdw>
                </a:effectLst>
              </a:rPr>
              <a:t>   In what hardiness zone do you live?</a:t>
            </a:r>
          </a:p>
        </p:txBody>
      </p:sp>
      <p:sp>
        <p:nvSpPr>
          <p:cNvPr id="138244" name="Text Box 4"/>
          <p:cNvSpPr txBox="1">
            <a:spLocks noChangeArrowheads="1"/>
          </p:cNvSpPr>
          <p:nvPr/>
        </p:nvSpPr>
        <p:spPr bwMode="auto">
          <a:xfrm>
            <a:off x="533400" y="914400"/>
            <a:ext cx="78486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spcBef>
                <a:spcPct val="20000"/>
              </a:spcBef>
              <a:buClr>
                <a:srgbClr val="FFFF00"/>
              </a:buClr>
              <a:buFontTx/>
              <a:buAutoNum type="arabicPeriod" startAt="19"/>
            </a:pPr>
            <a:r>
              <a:rPr lang="en-US" altLang="en-US" sz="2800" baseline="0">
                <a:solidFill>
                  <a:schemeClr val="bg1"/>
                </a:solidFill>
                <a:effectLst>
                  <a:outerShdw blurRad="38100" dist="38100" dir="2700000" algn="tl">
                    <a:srgbClr val="000000"/>
                  </a:outerShdw>
                </a:effectLst>
              </a:rPr>
              <a:t>  Define plant hardiness.</a:t>
            </a:r>
          </a:p>
          <a:p>
            <a:pPr>
              <a:spcBef>
                <a:spcPct val="20000"/>
              </a:spcBef>
              <a:buClr>
                <a:srgbClr val="FFFF00"/>
              </a:buClr>
              <a:buFontTx/>
              <a:buAutoNum type="arabicPeriod" startAt="19"/>
            </a:pPr>
            <a:endParaRPr lang="en-US" altLang="en-US" sz="2800" baseline="0">
              <a:solidFill>
                <a:schemeClr val="bg1"/>
              </a:solidFill>
              <a:effectLst>
                <a:outerShdw blurRad="38100" dist="38100" dir="2700000" algn="tl">
                  <a:srgbClr val="000000"/>
                </a:outerShdw>
              </a:effectLst>
            </a:endParaRPr>
          </a:p>
          <a:p>
            <a:pPr>
              <a:spcBef>
                <a:spcPct val="20000"/>
              </a:spcBef>
              <a:buClr>
                <a:srgbClr val="FFFF00"/>
              </a:buClr>
              <a:buFontTx/>
              <a:buAutoNum type="arabicPeriod" startAt="19"/>
            </a:pPr>
            <a:endParaRPr lang="en-US" altLang="en-US" sz="2800" baseline="0">
              <a:solidFill>
                <a:schemeClr val="bg1"/>
              </a:solidFill>
              <a:effectLst>
                <a:outerShdw blurRad="38100" dist="38100" dir="2700000" algn="tl">
                  <a:srgbClr val="000000"/>
                </a:outerShdw>
              </a:effectLst>
            </a:endParaRPr>
          </a:p>
          <a:p>
            <a:pPr>
              <a:spcBef>
                <a:spcPct val="50000"/>
              </a:spcBef>
            </a:pPr>
            <a:endParaRPr lang="en-US" altLang="en-US" sz="4800">
              <a:solidFill>
                <a:srgbClr val="FFFF00"/>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dissolve">
                                      <p:cBhvr>
                                        <p:cTn id="7" dur="500"/>
                                        <p:tgtEl>
                                          <p:spTgt spid="138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1026"/>
          <p:cNvSpPr txBox="1">
            <a:spLocks noChangeArrowheads="1"/>
          </p:cNvSpPr>
          <p:nvPr/>
        </p:nvSpPr>
        <p:spPr bwMode="auto">
          <a:xfrm>
            <a:off x="0" y="1676400"/>
            <a:ext cx="8839200"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40000"/>
              </a:lnSpc>
              <a:spcBef>
                <a:spcPct val="50000"/>
              </a:spcBef>
            </a:pPr>
            <a:r>
              <a:rPr lang="en-US" altLang="en-US" sz="8800" baseline="0">
                <a:effectLst>
                  <a:outerShdw blurRad="38100" dist="38100" dir="2700000" algn="tl">
                    <a:srgbClr val="000000"/>
                  </a:outerShdw>
                </a:effectLst>
              </a:rPr>
              <a:t>Trade Papers</a:t>
            </a:r>
          </a:p>
          <a:p>
            <a:pPr algn="ctr">
              <a:lnSpc>
                <a:spcPct val="40000"/>
              </a:lnSpc>
              <a:spcBef>
                <a:spcPct val="50000"/>
              </a:spcBef>
            </a:pPr>
            <a:r>
              <a:rPr lang="en-US" altLang="en-US" sz="8800" baseline="0">
                <a:effectLst>
                  <a:outerShdw blurRad="38100" dist="38100" dir="2700000" algn="tl">
                    <a:srgbClr val="000000"/>
                  </a:outerShdw>
                </a:effectLst>
              </a:rPr>
              <a:t>and</a:t>
            </a:r>
          </a:p>
          <a:p>
            <a:pPr algn="ctr">
              <a:lnSpc>
                <a:spcPct val="40000"/>
              </a:lnSpc>
              <a:spcBef>
                <a:spcPct val="50000"/>
              </a:spcBef>
            </a:pPr>
            <a:r>
              <a:rPr lang="en-US" altLang="en-US" sz="8800" baseline="0">
                <a:effectLst>
                  <a:outerShdw blurRad="38100" dist="38100" dir="2700000" algn="tl">
                    <a:srgbClr val="000000"/>
                  </a:outerShdw>
                </a:effectLst>
              </a:rPr>
              <a:t>Check Your </a:t>
            </a:r>
          </a:p>
          <a:p>
            <a:pPr algn="ctr">
              <a:lnSpc>
                <a:spcPct val="40000"/>
              </a:lnSpc>
              <a:spcBef>
                <a:spcPct val="50000"/>
              </a:spcBef>
            </a:pPr>
            <a:r>
              <a:rPr lang="en-US" altLang="en-US" sz="8800" baseline="0">
                <a:effectLst>
                  <a:outerShdw blurRad="38100" dist="38100" dir="2700000" algn="tl">
                    <a:srgbClr val="000000"/>
                  </a:outerShdw>
                </a:effectLst>
              </a:rPr>
              <a:t>Answers</a:t>
            </a:r>
          </a:p>
        </p:txBody>
      </p:sp>
    </p:spTree>
  </p:cSld>
  <p:clrMapOvr>
    <a:masterClrMapping/>
  </p:clrMapOvr>
  <p:transition spd="slow">
    <p:fade thruBlk="1"/>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457200"/>
            <a:ext cx="9144000" cy="1143000"/>
          </a:xfrm>
        </p:spPr>
        <p:txBody>
          <a:bodyPr/>
          <a:lstStyle/>
          <a:p>
            <a:pPr>
              <a:lnSpc>
                <a:spcPct val="75000"/>
              </a:lnSpc>
            </a:pPr>
            <a:r>
              <a:rPr lang="en-US" altLang="en-US" sz="8000">
                <a:solidFill>
                  <a:srgbClr val="FFFF00"/>
                </a:solidFill>
                <a:effectLst>
                  <a:outerShdw blurRad="38100" dist="38100" dir="2700000" algn="tl">
                    <a:srgbClr val="000000"/>
                  </a:outerShdw>
                </a:effectLst>
              </a:rPr>
              <a:t>Answers</a:t>
            </a:r>
          </a:p>
        </p:txBody>
      </p:sp>
      <p:sp>
        <p:nvSpPr>
          <p:cNvPr id="217091" name="Rectangle 3"/>
          <p:cNvSpPr>
            <a:spLocks noGrp="1" noChangeArrowheads="1"/>
          </p:cNvSpPr>
          <p:nvPr>
            <p:ph type="body" idx="1"/>
          </p:nvPr>
        </p:nvSpPr>
        <p:spPr>
          <a:xfrm>
            <a:off x="685800" y="1905000"/>
            <a:ext cx="7772400" cy="4114800"/>
          </a:xfrm>
        </p:spPr>
        <p:txBody>
          <a:bodyPr/>
          <a:lstStyle/>
          <a:p>
            <a:pPr marL="609600" indent="-609600">
              <a:buClr>
                <a:srgbClr val="FFFF00"/>
              </a:buClr>
              <a:buFontTx/>
              <a:buNone/>
            </a:pPr>
            <a:r>
              <a:rPr lang="en-US" altLang="en-US" sz="2800" b="1">
                <a:solidFill>
                  <a:schemeClr val="bg1"/>
                </a:solidFill>
              </a:rPr>
              <a:t> </a:t>
            </a:r>
          </a:p>
        </p:txBody>
      </p:sp>
      <p:sp>
        <p:nvSpPr>
          <p:cNvPr id="217092" name="Line 4"/>
          <p:cNvSpPr>
            <a:spLocks noChangeShapeType="1"/>
          </p:cNvSpPr>
          <p:nvPr/>
        </p:nvSpPr>
        <p:spPr bwMode="auto">
          <a:xfrm flipH="1">
            <a:off x="2819400" y="1524000"/>
            <a:ext cx="3505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7093" name="Text Box 5"/>
          <p:cNvSpPr txBox="1">
            <a:spLocks noChangeArrowheads="1"/>
          </p:cNvSpPr>
          <p:nvPr/>
        </p:nvSpPr>
        <p:spPr bwMode="auto">
          <a:xfrm>
            <a:off x="1066800" y="23622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chlorophyll</a:t>
            </a:r>
          </a:p>
        </p:txBody>
      </p:sp>
      <p:sp>
        <p:nvSpPr>
          <p:cNvPr id="217094" name="Text Box 6"/>
          <p:cNvSpPr txBox="1">
            <a:spLocks noChangeArrowheads="1"/>
          </p:cNvSpPr>
          <p:nvPr/>
        </p:nvSpPr>
        <p:spPr bwMode="auto">
          <a:xfrm>
            <a:off x="5410200" y="2819400"/>
            <a:ext cx="2590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accent1"/>
                </a:solidFill>
                <a:effectLst>
                  <a:outerShdw blurRad="38100" dist="38100" dir="2700000" algn="tl">
                    <a:srgbClr val="000000"/>
                  </a:outerShdw>
                </a:effectLst>
              </a:rPr>
              <a:t>light</a:t>
            </a:r>
          </a:p>
        </p:txBody>
      </p:sp>
      <p:sp>
        <p:nvSpPr>
          <p:cNvPr id="217095" name="Text Box 7"/>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baseline="0">
                <a:effectLst>
                  <a:outerShdw blurRad="38100" dist="38100" dir="2700000" algn="tl">
                    <a:srgbClr val="000000"/>
                  </a:outerShdw>
                </a:effectLst>
              </a:rPr>
              <a:t>1.</a:t>
            </a:r>
            <a:r>
              <a:rPr lang="en-US" altLang="en-US" sz="2400" baseline="0">
                <a:solidFill>
                  <a:schemeClr val="bg1"/>
                </a:solidFill>
                <a:effectLst>
                  <a:outerShdw blurRad="38100" dist="38100" dir="2700000" algn="tl">
                    <a:srgbClr val="000000"/>
                  </a:outerShdw>
                </a:effectLst>
              </a:rPr>
              <a:t>   The pigment responsible for photosynthesis is</a:t>
            </a:r>
          </a:p>
        </p:txBody>
      </p:sp>
      <p:sp>
        <p:nvSpPr>
          <p:cNvPr id="217096" name="Text Box 8"/>
          <p:cNvSpPr txBox="1">
            <a:spLocks noChangeArrowheads="1"/>
          </p:cNvSpPr>
          <p:nvPr/>
        </p:nvSpPr>
        <p:spPr bwMode="auto">
          <a:xfrm>
            <a:off x="609600" y="26670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baseline="0">
                <a:effectLst>
                  <a:outerShdw blurRad="38100" dist="38100" dir="2700000" algn="tl">
                    <a:srgbClr val="000000"/>
                  </a:outerShdw>
                </a:effectLst>
              </a:rPr>
              <a:t>2.</a:t>
            </a:r>
            <a:r>
              <a:rPr lang="en-US" altLang="en-US" sz="2400" baseline="0">
                <a:solidFill>
                  <a:schemeClr val="bg1"/>
                </a:solidFill>
                <a:effectLst>
                  <a:outerShdw blurRad="38100" dist="38100" dir="2700000" algn="tl">
                    <a:srgbClr val="000000"/>
                  </a:outerShdw>
                </a:effectLst>
              </a:rPr>
              <a:t>  The catalyst for photosynthesis is</a:t>
            </a:r>
          </a:p>
        </p:txBody>
      </p:sp>
      <p:sp>
        <p:nvSpPr>
          <p:cNvPr id="217097" name="Text Box 9"/>
          <p:cNvSpPr txBox="1">
            <a:spLocks noChangeArrowheads="1"/>
          </p:cNvSpPr>
          <p:nvPr/>
        </p:nvSpPr>
        <p:spPr bwMode="auto">
          <a:xfrm>
            <a:off x="609600" y="3200400"/>
            <a:ext cx="74676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pPr>
            <a:r>
              <a:rPr lang="en-US" altLang="en-US" baseline="0">
                <a:solidFill>
                  <a:srgbClr val="FFFF00"/>
                </a:solidFill>
                <a:effectLst>
                  <a:outerShdw blurRad="38100" dist="38100" dir="2700000" algn="tl">
                    <a:srgbClr val="000000"/>
                  </a:outerShdw>
                </a:effectLst>
              </a:rPr>
              <a:t>3.</a:t>
            </a:r>
            <a:r>
              <a:rPr lang="en-US" altLang="en-US" baseline="0">
                <a:solidFill>
                  <a:schemeClr val="bg1"/>
                </a:solidFill>
                <a:effectLst>
                  <a:outerShdw blurRad="38100" dist="38100" dir="2700000" algn="tl">
                    <a:srgbClr val="000000"/>
                  </a:outerShdw>
                </a:effectLst>
              </a:rPr>
              <a:t>  Arrange the following to describe photosynthesis:</a:t>
            </a:r>
          </a:p>
          <a:p>
            <a:pPr>
              <a:lnSpc>
                <a:spcPct val="90000"/>
              </a:lnSpc>
              <a:spcBef>
                <a:spcPct val="20000"/>
              </a:spcBef>
              <a:buClr>
                <a:srgbClr val="FFFF00"/>
              </a:buClr>
            </a:pPr>
            <a:r>
              <a:rPr lang="en-US" altLang="en-US" baseline="0">
                <a:solidFill>
                  <a:schemeClr val="bg1"/>
                </a:solidFill>
                <a:effectLst>
                  <a:outerShdw blurRad="38100" dist="38100" dir="2700000" algn="tl">
                    <a:srgbClr val="000000"/>
                  </a:outerShdw>
                </a:effectLst>
              </a:rPr>
              <a:t>	</a:t>
            </a:r>
            <a:r>
              <a:rPr lang="en-US" altLang="en-US" baseline="0">
                <a:solidFill>
                  <a:srgbClr val="FFFF00"/>
                </a:solidFill>
                <a:effectLst>
                  <a:outerShdw blurRad="38100" dist="38100" dir="2700000" algn="tl">
                    <a:srgbClr val="000000"/>
                  </a:outerShdw>
                </a:effectLst>
              </a:rPr>
              <a:t>Water,  Carbohydrates,  Light,  Oxygen,  Energy,  Carbon Dioxide</a:t>
            </a:r>
          </a:p>
          <a:p>
            <a:pPr>
              <a:spcBef>
                <a:spcPct val="50000"/>
              </a:spcBef>
            </a:pPr>
            <a:endParaRPr lang="en-US" altLang="en-US" sz="4800">
              <a:solidFill>
                <a:srgbClr val="FFFF00"/>
              </a:solidFill>
              <a:effectLst>
                <a:outerShdw blurRad="38100" dist="38100" dir="2700000" algn="tl">
                  <a:srgbClr val="000000"/>
                </a:outerShdw>
              </a:effectLst>
            </a:endParaRPr>
          </a:p>
        </p:txBody>
      </p:sp>
      <p:sp>
        <p:nvSpPr>
          <p:cNvPr id="217098" name="Text Box 10"/>
          <p:cNvSpPr txBox="1">
            <a:spLocks noChangeArrowheads="1"/>
          </p:cNvSpPr>
          <p:nvPr/>
        </p:nvSpPr>
        <p:spPr bwMode="auto">
          <a:xfrm>
            <a:off x="990600" y="4419600"/>
            <a:ext cx="7391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FF00"/>
              </a:buClr>
            </a:pPr>
            <a:r>
              <a:rPr lang="en-US" altLang="en-US" sz="2400" baseline="0">
                <a:solidFill>
                  <a:schemeClr val="accent1"/>
                </a:solidFill>
                <a:effectLst>
                  <a:outerShdw blurRad="38100" dist="38100" dir="2700000" algn="tl">
                    <a:srgbClr val="000000"/>
                  </a:outerShdw>
                </a:effectLst>
              </a:rPr>
              <a:t>Carbon Dioxide, Water, Light, Carbohydrates, Oxygen,  Energy </a:t>
            </a:r>
          </a:p>
        </p:txBody>
      </p:sp>
      <p:sp>
        <p:nvSpPr>
          <p:cNvPr id="217099" name="Text Box 11"/>
          <p:cNvSpPr txBox="1">
            <a:spLocks noChangeArrowheads="1"/>
          </p:cNvSpPr>
          <p:nvPr/>
        </p:nvSpPr>
        <p:spPr bwMode="auto">
          <a:xfrm>
            <a:off x="685800" y="5257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spcBef>
                <a:spcPct val="50000"/>
              </a:spcBef>
            </a:pPr>
            <a:endParaRPr lang="en-US" altLang="en-US" sz="4800">
              <a:solidFill>
                <a:srgbClr val="FFFF00"/>
              </a:solidFill>
              <a:effectLst>
                <a:outerShdw blurRad="38100" dist="38100" dir="2700000" algn="tl">
                  <a:srgbClr val="000000"/>
                </a:outerShdw>
              </a:effectLst>
            </a:endParaRPr>
          </a:p>
        </p:txBody>
      </p:sp>
      <p:sp>
        <p:nvSpPr>
          <p:cNvPr id="217100" name="Text Box 12"/>
          <p:cNvSpPr txBox="1">
            <a:spLocks noChangeArrowheads="1"/>
          </p:cNvSpPr>
          <p:nvPr/>
        </p:nvSpPr>
        <p:spPr bwMode="auto">
          <a:xfrm>
            <a:off x="685800" y="5257800"/>
            <a:ext cx="70104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pPr>
            <a:r>
              <a:rPr lang="en-US" altLang="en-US" baseline="0">
                <a:solidFill>
                  <a:srgbClr val="FFFF00"/>
                </a:solidFill>
                <a:effectLst>
                  <a:outerShdw blurRad="38100" dist="38100" dir="2700000" algn="tl">
                    <a:srgbClr val="000000"/>
                  </a:outerShdw>
                </a:effectLst>
              </a:rPr>
              <a:t>4.</a:t>
            </a:r>
            <a:r>
              <a:rPr lang="en-US" altLang="en-US" baseline="0">
                <a:solidFill>
                  <a:schemeClr val="bg1"/>
                </a:solidFill>
                <a:effectLst>
                  <a:outerShdw blurRad="38100" dist="38100" dir="2700000" algn="tl">
                    <a:srgbClr val="000000"/>
                  </a:outerShdw>
                </a:effectLst>
              </a:rPr>
              <a:t>   The process by which carbohydrates are broken down and combined with nutrient elements to form plant growth substances is called</a:t>
            </a:r>
          </a:p>
          <a:p>
            <a:pPr>
              <a:spcBef>
                <a:spcPct val="50000"/>
              </a:spcBef>
            </a:pPr>
            <a:endParaRPr lang="en-US" altLang="en-US" sz="4800">
              <a:solidFill>
                <a:srgbClr val="FFFF00"/>
              </a:solidFill>
              <a:effectLst>
                <a:outerShdw blurRad="38100" dist="38100" dir="2700000" algn="tl">
                  <a:srgbClr val="000000"/>
                </a:outerShdw>
              </a:effectLst>
            </a:endParaRPr>
          </a:p>
        </p:txBody>
      </p:sp>
      <p:sp>
        <p:nvSpPr>
          <p:cNvPr id="217101" name="Text Box 13"/>
          <p:cNvSpPr txBox="1">
            <a:spLocks noChangeArrowheads="1"/>
          </p:cNvSpPr>
          <p:nvPr/>
        </p:nvSpPr>
        <p:spPr bwMode="auto">
          <a:xfrm>
            <a:off x="1143000" y="6400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respiration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095"/>
                                        </p:tgtEl>
                                        <p:attrNameLst>
                                          <p:attrName>style.visibility</p:attrName>
                                        </p:attrNameLst>
                                      </p:cBhvr>
                                      <p:to>
                                        <p:strVal val="visible"/>
                                      </p:to>
                                    </p:set>
                                    <p:animEffect transition="in" filter="dissolve">
                                      <p:cBhvr>
                                        <p:cTn id="7" dur="500"/>
                                        <p:tgtEl>
                                          <p:spTgt spid="2170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093"/>
                                        </p:tgtEl>
                                        <p:attrNameLst>
                                          <p:attrName>style.visibility</p:attrName>
                                        </p:attrNameLst>
                                      </p:cBhvr>
                                      <p:to>
                                        <p:strVal val="visible"/>
                                      </p:to>
                                    </p:set>
                                    <p:animEffect transition="in" filter="dissolve">
                                      <p:cBhvr>
                                        <p:cTn id="12" dur="500"/>
                                        <p:tgtEl>
                                          <p:spTgt spid="217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7096"/>
                                        </p:tgtEl>
                                        <p:attrNameLst>
                                          <p:attrName>style.visibility</p:attrName>
                                        </p:attrNameLst>
                                      </p:cBhvr>
                                      <p:to>
                                        <p:strVal val="visible"/>
                                      </p:to>
                                    </p:set>
                                    <p:animEffect transition="in" filter="dissolve">
                                      <p:cBhvr>
                                        <p:cTn id="17" dur="500"/>
                                        <p:tgtEl>
                                          <p:spTgt spid="2170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7094"/>
                                        </p:tgtEl>
                                        <p:attrNameLst>
                                          <p:attrName>style.visibility</p:attrName>
                                        </p:attrNameLst>
                                      </p:cBhvr>
                                      <p:to>
                                        <p:strVal val="visible"/>
                                      </p:to>
                                    </p:set>
                                    <p:animEffect transition="in" filter="dissolve">
                                      <p:cBhvr>
                                        <p:cTn id="22" dur="500"/>
                                        <p:tgtEl>
                                          <p:spTgt spid="2170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7097"/>
                                        </p:tgtEl>
                                        <p:attrNameLst>
                                          <p:attrName>style.visibility</p:attrName>
                                        </p:attrNameLst>
                                      </p:cBhvr>
                                      <p:to>
                                        <p:strVal val="visible"/>
                                      </p:to>
                                    </p:set>
                                    <p:animEffect transition="in" filter="dissolve">
                                      <p:cBhvr>
                                        <p:cTn id="27" dur="500"/>
                                        <p:tgtEl>
                                          <p:spTgt spid="2170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17098"/>
                                        </p:tgtEl>
                                        <p:attrNameLst>
                                          <p:attrName>style.visibility</p:attrName>
                                        </p:attrNameLst>
                                      </p:cBhvr>
                                      <p:to>
                                        <p:strVal val="visible"/>
                                      </p:to>
                                    </p:set>
                                    <p:anim calcmode="lin" valueType="num">
                                      <p:cBhvr additive="base">
                                        <p:cTn id="32" dur="500"/>
                                        <p:tgtEl>
                                          <p:spTgt spid="217098"/>
                                        </p:tgtEl>
                                        <p:attrNameLst>
                                          <p:attrName>ppt_y</p:attrName>
                                        </p:attrNameLst>
                                      </p:cBhvr>
                                      <p:tavLst>
                                        <p:tav tm="0">
                                          <p:val>
                                            <p:strVal val="#ppt_y+#ppt_h*1.125000"/>
                                          </p:val>
                                        </p:tav>
                                        <p:tav tm="100000">
                                          <p:val>
                                            <p:strVal val="#ppt_y"/>
                                          </p:val>
                                        </p:tav>
                                      </p:tavLst>
                                    </p:anim>
                                    <p:animEffect transition="in" filter="wipe(up)">
                                      <p:cBhvr>
                                        <p:cTn id="33" dur="500"/>
                                        <p:tgtEl>
                                          <p:spTgt spid="2170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17100"/>
                                        </p:tgtEl>
                                        <p:attrNameLst>
                                          <p:attrName>style.visibility</p:attrName>
                                        </p:attrNameLst>
                                      </p:cBhvr>
                                      <p:to>
                                        <p:strVal val="visible"/>
                                      </p:to>
                                    </p:set>
                                    <p:animEffect transition="in" filter="dissolve">
                                      <p:cBhvr>
                                        <p:cTn id="38" dur="500"/>
                                        <p:tgtEl>
                                          <p:spTgt spid="21710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7101"/>
                                        </p:tgtEl>
                                        <p:attrNameLst>
                                          <p:attrName>style.visibility</p:attrName>
                                        </p:attrNameLst>
                                      </p:cBhvr>
                                      <p:to>
                                        <p:strVal val="visible"/>
                                      </p:to>
                                    </p:set>
                                    <p:animEffect transition="in" filter="dissolve">
                                      <p:cBhvr>
                                        <p:cTn id="43" dur="500"/>
                                        <p:tgtEl>
                                          <p:spTgt spid="217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utoUpdateAnimBg="0"/>
      <p:bldP spid="217094" grpId="0" autoUpdateAnimBg="0"/>
      <p:bldP spid="217095" grpId="0" autoUpdateAnimBg="0"/>
      <p:bldP spid="217096" grpId="0" autoUpdateAnimBg="0"/>
      <p:bldP spid="217097" grpId="0" autoUpdateAnimBg="0"/>
      <p:bldP spid="217098" grpId="0" autoUpdateAnimBg="0"/>
      <p:bldP spid="217100" grpId="0" autoUpdateAnimBg="0"/>
      <p:bldP spid="217101"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1" name="Text Box 5"/>
          <p:cNvSpPr txBox="1">
            <a:spLocks noChangeArrowheads="1"/>
          </p:cNvSpPr>
          <p:nvPr/>
        </p:nvSpPr>
        <p:spPr bwMode="auto">
          <a:xfrm>
            <a:off x="228600" y="457200"/>
            <a:ext cx="8305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pPr>
            <a:endParaRPr lang="en-US" altLang="en-US" sz="4800">
              <a:solidFill>
                <a:srgbClr val="FFFF00"/>
              </a:solidFill>
              <a:effectLst>
                <a:outerShdw blurRad="38100" dist="38100" dir="2700000" algn="tl">
                  <a:srgbClr val="000000"/>
                </a:outerShdw>
              </a:effectLst>
            </a:endParaRPr>
          </a:p>
        </p:txBody>
      </p:sp>
      <p:sp>
        <p:nvSpPr>
          <p:cNvPr id="219142" name="Text Box 6"/>
          <p:cNvSpPr txBox="1">
            <a:spLocks noChangeArrowheads="1"/>
          </p:cNvSpPr>
          <p:nvPr/>
        </p:nvSpPr>
        <p:spPr bwMode="auto">
          <a:xfrm>
            <a:off x="838200" y="19050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219143" name="Text Box 7"/>
          <p:cNvSpPr txBox="1">
            <a:spLocks noChangeArrowheads="1"/>
          </p:cNvSpPr>
          <p:nvPr/>
        </p:nvSpPr>
        <p:spPr bwMode="auto">
          <a:xfrm>
            <a:off x="304800" y="685800"/>
            <a:ext cx="8001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pPr>
            <a:r>
              <a:rPr lang="en-US" altLang="en-US" baseline="0">
                <a:solidFill>
                  <a:srgbClr val="FFFF00"/>
                </a:solidFill>
                <a:effectLst>
                  <a:outerShdw blurRad="38100" dist="38100" dir="2700000" algn="tl">
                    <a:srgbClr val="000000"/>
                  </a:outerShdw>
                </a:effectLst>
              </a:rPr>
              <a:t>5.</a:t>
            </a:r>
            <a:r>
              <a:rPr lang="en-US" altLang="en-US" baseline="0">
                <a:solidFill>
                  <a:schemeClr val="bg1"/>
                </a:solidFill>
                <a:effectLst>
                  <a:outerShdw blurRad="38100" dist="38100" dir="2700000" algn="tl">
                    <a:srgbClr val="000000"/>
                  </a:outerShdw>
                </a:effectLst>
              </a:rPr>
              <a:t>  Describe two symptoms of insufficient light on plants.</a:t>
            </a:r>
          </a:p>
          <a:p>
            <a:pPr>
              <a:lnSpc>
                <a:spcPct val="90000"/>
              </a:lnSpc>
              <a:spcBef>
                <a:spcPct val="20000"/>
              </a:spcBef>
              <a:buClr>
                <a:srgbClr val="FFFF00"/>
              </a:buClr>
            </a:pPr>
            <a:r>
              <a:rPr lang="en-US" altLang="en-US" baseline="0">
                <a:solidFill>
                  <a:schemeClr val="bg1"/>
                </a:solidFill>
                <a:effectLst/>
              </a:rPr>
              <a:t> </a:t>
            </a:r>
          </a:p>
          <a:p>
            <a:pPr>
              <a:spcBef>
                <a:spcPct val="50000"/>
              </a:spcBef>
            </a:pPr>
            <a:endParaRPr lang="en-US" altLang="en-US" sz="4800">
              <a:solidFill>
                <a:srgbClr val="FFFF00"/>
              </a:solidFill>
              <a:effectLst>
                <a:outerShdw blurRad="38100" dist="38100" dir="2700000" algn="tl">
                  <a:srgbClr val="000000"/>
                </a:outerShdw>
              </a:effectLst>
            </a:endParaRPr>
          </a:p>
        </p:txBody>
      </p:sp>
      <p:sp>
        <p:nvSpPr>
          <p:cNvPr id="219144" name="Text Box 8"/>
          <p:cNvSpPr txBox="1">
            <a:spLocks noChangeArrowheads="1"/>
          </p:cNvSpPr>
          <p:nvPr/>
        </p:nvSpPr>
        <p:spPr bwMode="auto">
          <a:xfrm>
            <a:off x="68580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Thinner</a:t>
            </a:r>
            <a:r>
              <a:rPr lang="en-US" altLang="en-US" sz="3600" baseline="0">
                <a:solidFill>
                  <a:schemeClr val="accent1"/>
                </a:solidFill>
                <a:effectLst>
                  <a:outerShdw blurRad="38100" dist="38100" dir="2700000" algn="tl">
                    <a:srgbClr val="000000"/>
                  </a:outerShdw>
                </a:effectLst>
              </a:rPr>
              <a:t> </a:t>
            </a:r>
            <a:r>
              <a:rPr lang="en-US" altLang="en-US" sz="3600">
                <a:solidFill>
                  <a:schemeClr val="accent1"/>
                </a:solidFill>
                <a:effectLst>
                  <a:outerShdw blurRad="38100" dist="38100" dir="2700000" algn="tl">
                    <a:srgbClr val="000000"/>
                  </a:outerShdw>
                </a:effectLst>
              </a:rPr>
              <a:t>leaves, larger leaves, internode stretching</a:t>
            </a:r>
          </a:p>
        </p:txBody>
      </p:sp>
      <p:sp>
        <p:nvSpPr>
          <p:cNvPr id="219145" name="Text Box 9"/>
          <p:cNvSpPr txBox="1">
            <a:spLocks noChangeArrowheads="1"/>
          </p:cNvSpPr>
          <p:nvPr/>
        </p:nvSpPr>
        <p:spPr bwMode="auto">
          <a:xfrm>
            <a:off x="304800" y="1600200"/>
            <a:ext cx="78486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buFontTx/>
              <a:buAutoNum type="arabicPeriod" startAt="6"/>
            </a:pPr>
            <a:r>
              <a:rPr lang="en-US" altLang="en-US" baseline="0">
                <a:solidFill>
                  <a:schemeClr val="bg1"/>
                </a:solidFill>
                <a:effectLst>
                  <a:outerShdw blurRad="38100" dist="38100" dir="2700000" algn="tl">
                    <a:srgbClr val="000000"/>
                  </a:outerShdw>
                </a:effectLst>
              </a:rPr>
              <a:t>Poinsettias require a long night period in order to</a:t>
            </a:r>
          </a:p>
          <a:p>
            <a:pPr>
              <a:lnSpc>
                <a:spcPct val="90000"/>
              </a:lnSpc>
              <a:spcBef>
                <a:spcPct val="20000"/>
              </a:spcBef>
              <a:buClr>
                <a:srgbClr val="FFFF00"/>
              </a:buClr>
            </a:pPr>
            <a:r>
              <a:rPr lang="en-US" altLang="en-US" baseline="0">
                <a:solidFill>
                  <a:schemeClr val="bg1"/>
                </a:solidFill>
                <a:effectLst>
                  <a:outerShdw blurRad="38100" dist="38100" dir="2700000" algn="tl">
                    <a:srgbClr val="000000"/>
                  </a:outerShdw>
                </a:effectLst>
              </a:rPr>
              <a:t>      initiate flowers They are referred to as                  plants.</a:t>
            </a:r>
          </a:p>
          <a:p>
            <a:pPr>
              <a:spcBef>
                <a:spcPct val="50000"/>
              </a:spcBef>
            </a:pPr>
            <a:endParaRPr lang="en-US" altLang="en-US" baseline="0">
              <a:solidFill>
                <a:srgbClr val="FFFF00"/>
              </a:solidFill>
              <a:effectLst>
                <a:outerShdw blurRad="38100" dist="38100" dir="2700000" algn="tl">
                  <a:srgbClr val="000000"/>
                </a:outerShdw>
              </a:effectLst>
            </a:endParaRPr>
          </a:p>
          <a:p>
            <a:pPr>
              <a:spcBef>
                <a:spcPct val="50000"/>
              </a:spcBef>
            </a:pPr>
            <a:endParaRPr lang="en-US" altLang="en-US" sz="4800">
              <a:solidFill>
                <a:srgbClr val="FFFF00"/>
              </a:solidFill>
              <a:effectLst>
                <a:outerShdw blurRad="38100" dist="38100" dir="2700000" algn="tl">
                  <a:srgbClr val="000000"/>
                </a:outerShdw>
              </a:effectLst>
            </a:endParaRPr>
          </a:p>
        </p:txBody>
      </p:sp>
      <p:sp>
        <p:nvSpPr>
          <p:cNvPr id="219147" name="Text Box 11"/>
          <p:cNvSpPr txBox="1">
            <a:spLocks noChangeArrowheads="1"/>
          </p:cNvSpPr>
          <p:nvPr/>
        </p:nvSpPr>
        <p:spPr bwMode="auto">
          <a:xfrm>
            <a:off x="5943600" y="2133600"/>
            <a:ext cx="3581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accent1"/>
                </a:solidFill>
                <a:effectLst>
                  <a:outerShdw blurRad="38100" dist="38100" dir="2700000" algn="tl">
                    <a:srgbClr val="000000"/>
                  </a:outerShdw>
                </a:effectLst>
              </a:rPr>
              <a:t>short day</a:t>
            </a:r>
          </a:p>
        </p:txBody>
      </p:sp>
      <p:sp>
        <p:nvSpPr>
          <p:cNvPr id="219148" name="Text Box 12"/>
          <p:cNvSpPr txBox="1">
            <a:spLocks noChangeArrowheads="1"/>
          </p:cNvSpPr>
          <p:nvPr/>
        </p:nvSpPr>
        <p:spPr bwMode="auto">
          <a:xfrm>
            <a:off x="457200" y="2895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baseline="0">
                <a:effectLst>
                  <a:outerShdw blurRad="38100" dist="38100" dir="2700000" algn="tl">
                    <a:srgbClr val="000000"/>
                  </a:outerShdw>
                </a:effectLst>
              </a:rPr>
              <a:t>7.</a:t>
            </a:r>
            <a:r>
              <a:rPr lang="en-US" altLang="en-US" sz="2400" baseline="0">
                <a:solidFill>
                  <a:schemeClr val="bg1"/>
                </a:solidFill>
                <a:effectLst>
                  <a:outerShdw blurRad="38100" dist="38100" dir="2700000" algn="tl">
                    <a:srgbClr val="000000"/>
                  </a:outerShdw>
                </a:effectLst>
              </a:rPr>
              <a:t>  What is the unit used to measure light?</a:t>
            </a:r>
          </a:p>
        </p:txBody>
      </p:sp>
      <p:sp>
        <p:nvSpPr>
          <p:cNvPr id="219149" name="Text Box 13"/>
          <p:cNvSpPr txBox="1">
            <a:spLocks noChangeArrowheads="1"/>
          </p:cNvSpPr>
          <p:nvPr/>
        </p:nvSpPr>
        <p:spPr bwMode="auto">
          <a:xfrm>
            <a:off x="6019800" y="3048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Foot candle</a:t>
            </a:r>
          </a:p>
        </p:txBody>
      </p:sp>
      <p:sp>
        <p:nvSpPr>
          <p:cNvPr id="219150" name="Text Box 14"/>
          <p:cNvSpPr txBox="1">
            <a:spLocks noChangeArrowheads="1"/>
          </p:cNvSpPr>
          <p:nvPr/>
        </p:nvSpPr>
        <p:spPr bwMode="auto">
          <a:xfrm>
            <a:off x="457200" y="3429000"/>
            <a:ext cx="8001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65000"/>
              </a:lnSpc>
              <a:spcBef>
                <a:spcPct val="50000"/>
              </a:spcBef>
            </a:pPr>
            <a:r>
              <a:rPr lang="en-US" altLang="en-US" baseline="0">
                <a:solidFill>
                  <a:srgbClr val="FFFF00"/>
                </a:solidFill>
                <a:effectLst>
                  <a:outerShdw blurRad="38100" dist="38100" dir="2700000" algn="tl">
                    <a:srgbClr val="000000"/>
                  </a:outerShdw>
                </a:effectLst>
              </a:rPr>
              <a:t>8.</a:t>
            </a:r>
            <a:r>
              <a:rPr lang="en-US" altLang="en-US" baseline="0">
                <a:solidFill>
                  <a:schemeClr val="bg1"/>
                </a:solidFill>
                <a:effectLst>
                  <a:outerShdw blurRad="38100" dist="38100" dir="2700000" algn="tl">
                    <a:srgbClr val="000000"/>
                  </a:outerShdw>
                </a:effectLst>
              </a:rPr>
              <a:t>  In what regions of the visible spectrum do</a:t>
            </a:r>
          </a:p>
          <a:p>
            <a:pPr>
              <a:lnSpc>
                <a:spcPct val="65000"/>
              </a:lnSpc>
              <a:spcBef>
                <a:spcPct val="50000"/>
              </a:spcBef>
            </a:pPr>
            <a:r>
              <a:rPr lang="en-US" altLang="en-US" baseline="0">
                <a:solidFill>
                  <a:schemeClr val="bg1"/>
                </a:solidFill>
                <a:effectLst>
                  <a:outerShdw blurRad="38100" dist="38100" dir="2700000" algn="tl">
                    <a:srgbClr val="000000"/>
                  </a:outerShdw>
                </a:effectLst>
              </a:rPr>
              <a:t>     plants  absorb light most efficiently? </a:t>
            </a:r>
          </a:p>
        </p:txBody>
      </p:sp>
      <p:sp>
        <p:nvSpPr>
          <p:cNvPr id="219151" name="Text Box 15"/>
          <p:cNvSpPr txBox="1">
            <a:spLocks noChangeArrowheads="1"/>
          </p:cNvSpPr>
          <p:nvPr/>
        </p:nvSpPr>
        <p:spPr bwMode="auto">
          <a:xfrm>
            <a:off x="5715000" y="38862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red and  blue</a:t>
            </a:r>
          </a:p>
        </p:txBody>
      </p:sp>
      <p:sp>
        <p:nvSpPr>
          <p:cNvPr id="219152" name="Text Box 16"/>
          <p:cNvSpPr txBox="1">
            <a:spLocks noChangeArrowheads="1"/>
          </p:cNvSpPr>
          <p:nvPr/>
        </p:nvSpPr>
        <p:spPr bwMode="auto">
          <a:xfrm>
            <a:off x="457200" y="4267200"/>
            <a:ext cx="7162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pPr>
            <a:r>
              <a:rPr lang="en-US" altLang="en-US" baseline="0">
                <a:solidFill>
                  <a:srgbClr val="FFFF00"/>
                </a:solidFill>
                <a:effectLst>
                  <a:outerShdw blurRad="38100" dist="38100" dir="2700000" algn="tl">
                    <a:srgbClr val="000000"/>
                  </a:outerShdw>
                </a:effectLst>
              </a:rPr>
              <a:t>9.</a:t>
            </a:r>
            <a:r>
              <a:rPr lang="en-US" altLang="en-US" baseline="0">
                <a:solidFill>
                  <a:schemeClr val="bg1"/>
                </a:solidFill>
                <a:effectLst>
                  <a:outerShdw blurRad="38100" dist="38100" dir="2700000" algn="tl">
                    <a:srgbClr val="000000"/>
                  </a:outerShdw>
                </a:effectLst>
              </a:rPr>
              <a:t>  What are full-spectrum light bulbs?</a:t>
            </a:r>
            <a:endParaRPr lang="en-US" altLang="en-US" baseline="0">
              <a:solidFill>
                <a:srgbClr val="FFFF00"/>
              </a:solidFill>
              <a:effectLst>
                <a:outerShdw blurRad="38100" dist="38100" dir="2700000" algn="tl">
                  <a:srgbClr val="000000"/>
                </a:outerShdw>
              </a:effectLst>
            </a:endParaRPr>
          </a:p>
          <a:p>
            <a:pPr>
              <a:spcBef>
                <a:spcPct val="50000"/>
              </a:spcBef>
            </a:pPr>
            <a:endParaRPr lang="en-US" altLang="en-US">
              <a:solidFill>
                <a:srgbClr val="FFFF00"/>
              </a:solidFill>
              <a:effectLst>
                <a:outerShdw blurRad="38100" dist="38100" dir="2700000" algn="tl">
                  <a:srgbClr val="000000"/>
                </a:outerShdw>
              </a:effectLst>
            </a:endParaRPr>
          </a:p>
        </p:txBody>
      </p:sp>
      <p:sp>
        <p:nvSpPr>
          <p:cNvPr id="219153" name="Text Box 17"/>
          <p:cNvSpPr txBox="1">
            <a:spLocks noChangeArrowheads="1"/>
          </p:cNvSpPr>
          <p:nvPr/>
        </p:nvSpPr>
        <p:spPr bwMode="auto">
          <a:xfrm>
            <a:off x="914400" y="4800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600">
                <a:solidFill>
                  <a:schemeClr val="accent1"/>
                </a:solidFill>
                <a:effectLst>
                  <a:outerShdw blurRad="38100" dist="38100" dir="2700000" algn="tl">
                    <a:srgbClr val="000000"/>
                  </a:outerShdw>
                </a:effectLst>
              </a:rPr>
              <a:t>Bulbs that emit light in the red and blue regions of the </a:t>
            </a:r>
          </a:p>
          <a:p>
            <a:r>
              <a:rPr lang="en-US" altLang="en-US" sz="3600">
                <a:solidFill>
                  <a:schemeClr val="accent1"/>
                </a:solidFill>
                <a:effectLst>
                  <a:outerShdw blurRad="38100" dist="38100" dir="2700000" algn="tl">
                    <a:srgbClr val="000000"/>
                  </a:outerShdw>
                </a:effectLst>
              </a:rPr>
              <a:t>spectrum</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44"/>
                                        </p:tgtEl>
                                        <p:attrNameLst>
                                          <p:attrName>style.visibility</p:attrName>
                                        </p:attrNameLst>
                                      </p:cBhvr>
                                      <p:to>
                                        <p:strVal val="visible"/>
                                      </p:to>
                                    </p:set>
                                    <p:animEffect transition="in" filter="dissolve">
                                      <p:cBhvr>
                                        <p:cTn id="7" dur="500"/>
                                        <p:tgtEl>
                                          <p:spTgt spid="219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45"/>
                                        </p:tgtEl>
                                        <p:attrNameLst>
                                          <p:attrName>style.visibility</p:attrName>
                                        </p:attrNameLst>
                                      </p:cBhvr>
                                      <p:to>
                                        <p:strVal val="visible"/>
                                      </p:to>
                                    </p:set>
                                    <p:animEffect transition="in" filter="dissolve">
                                      <p:cBhvr>
                                        <p:cTn id="12" dur="500"/>
                                        <p:tgtEl>
                                          <p:spTgt spid="2191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47"/>
                                        </p:tgtEl>
                                        <p:attrNameLst>
                                          <p:attrName>style.visibility</p:attrName>
                                        </p:attrNameLst>
                                      </p:cBhvr>
                                      <p:to>
                                        <p:strVal val="visible"/>
                                      </p:to>
                                    </p:set>
                                    <p:animEffect transition="in" filter="dissolve">
                                      <p:cBhvr>
                                        <p:cTn id="17" dur="500"/>
                                        <p:tgtEl>
                                          <p:spTgt spid="219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9148"/>
                                        </p:tgtEl>
                                        <p:attrNameLst>
                                          <p:attrName>style.visibility</p:attrName>
                                        </p:attrNameLst>
                                      </p:cBhvr>
                                      <p:to>
                                        <p:strVal val="visible"/>
                                      </p:to>
                                    </p:set>
                                    <p:animEffect transition="in" filter="dissolve">
                                      <p:cBhvr>
                                        <p:cTn id="22" dur="500"/>
                                        <p:tgtEl>
                                          <p:spTgt spid="2191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9149"/>
                                        </p:tgtEl>
                                        <p:attrNameLst>
                                          <p:attrName>style.visibility</p:attrName>
                                        </p:attrNameLst>
                                      </p:cBhvr>
                                      <p:to>
                                        <p:strVal val="visible"/>
                                      </p:to>
                                    </p:set>
                                    <p:animEffect transition="in" filter="dissolve">
                                      <p:cBhvr>
                                        <p:cTn id="27" dur="500"/>
                                        <p:tgtEl>
                                          <p:spTgt spid="2191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9150"/>
                                        </p:tgtEl>
                                        <p:attrNameLst>
                                          <p:attrName>style.visibility</p:attrName>
                                        </p:attrNameLst>
                                      </p:cBhvr>
                                      <p:to>
                                        <p:strVal val="visible"/>
                                      </p:to>
                                    </p:set>
                                    <p:animEffect transition="in" filter="dissolve">
                                      <p:cBhvr>
                                        <p:cTn id="32" dur="500"/>
                                        <p:tgtEl>
                                          <p:spTgt spid="2191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9151"/>
                                        </p:tgtEl>
                                        <p:attrNameLst>
                                          <p:attrName>style.visibility</p:attrName>
                                        </p:attrNameLst>
                                      </p:cBhvr>
                                      <p:to>
                                        <p:strVal val="visible"/>
                                      </p:to>
                                    </p:set>
                                    <p:animEffect transition="in" filter="dissolve">
                                      <p:cBhvr>
                                        <p:cTn id="37" dur="500"/>
                                        <p:tgtEl>
                                          <p:spTgt spid="2191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9152"/>
                                        </p:tgtEl>
                                        <p:attrNameLst>
                                          <p:attrName>style.visibility</p:attrName>
                                        </p:attrNameLst>
                                      </p:cBhvr>
                                      <p:to>
                                        <p:strVal val="visible"/>
                                      </p:to>
                                    </p:set>
                                    <p:animEffect transition="in" filter="dissolve">
                                      <p:cBhvr>
                                        <p:cTn id="42" dur="500"/>
                                        <p:tgtEl>
                                          <p:spTgt spid="21915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9153"/>
                                        </p:tgtEl>
                                        <p:attrNameLst>
                                          <p:attrName>style.visibility</p:attrName>
                                        </p:attrNameLst>
                                      </p:cBhvr>
                                      <p:to>
                                        <p:strVal val="visible"/>
                                      </p:to>
                                    </p:set>
                                    <p:animEffect transition="in" filter="dissolve">
                                      <p:cBhvr>
                                        <p:cTn id="47" dur="500"/>
                                        <p:tgtEl>
                                          <p:spTgt spid="219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4" grpId="0" autoUpdateAnimBg="0"/>
      <p:bldP spid="219145" grpId="0" autoUpdateAnimBg="0"/>
      <p:bldP spid="219147" grpId="0" autoUpdateAnimBg="0"/>
      <p:bldP spid="219148" grpId="0" autoUpdateAnimBg="0"/>
      <p:bldP spid="219149" grpId="0" autoUpdateAnimBg="0"/>
      <p:bldP spid="219150" grpId="0" autoUpdateAnimBg="0"/>
      <p:bldP spid="219151" grpId="0" autoUpdateAnimBg="0"/>
      <p:bldP spid="219152" grpId="0" autoUpdateAnimBg="0"/>
      <p:bldP spid="21915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Text Box 5"/>
          <p:cNvSpPr txBox="1">
            <a:spLocks noChangeArrowheads="1"/>
          </p:cNvSpPr>
          <p:nvPr/>
        </p:nvSpPr>
        <p:spPr bwMode="auto">
          <a:xfrm>
            <a:off x="685800" y="7620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FF00"/>
              </a:buClr>
            </a:pPr>
            <a:r>
              <a:rPr lang="en-US" altLang="en-US" sz="2400" baseline="0">
                <a:effectLst>
                  <a:outerShdw blurRad="38100" dist="38100" dir="2700000" algn="tl">
                    <a:srgbClr val="000000"/>
                  </a:outerShdw>
                </a:effectLst>
              </a:rPr>
              <a:t>10.</a:t>
            </a:r>
            <a:r>
              <a:rPr lang="en-US" altLang="en-US" sz="2400" baseline="0">
                <a:solidFill>
                  <a:schemeClr val="bg1"/>
                </a:solidFill>
                <a:effectLst>
                  <a:outerShdw blurRad="38100" dist="38100" dir="2700000" algn="tl">
                    <a:srgbClr val="000000"/>
                  </a:outerShdw>
                </a:effectLst>
              </a:rPr>
              <a:t>  Define the following:</a:t>
            </a:r>
          </a:p>
          <a:p>
            <a:pPr>
              <a:lnSpc>
                <a:spcPct val="90000"/>
              </a:lnSpc>
              <a:spcBef>
                <a:spcPct val="20000"/>
              </a:spcBef>
              <a:buClr>
                <a:srgbClr val="FFFF00"/>
              </a:buClr>
            </a:pPr>
            <a:r>
              <a:rPr lang="en-US" altLang="en-US" sz="2400" baseline="0">
                <a:solidFill>
                  <a:schemeClr val="bg1"/>
                </a:solidFill>
                <a:effectLst>
                  <a:outerShdw blurRad="38100" dist="38100" dir="2700000" algn="tl">
                    <a:srgbClr val="000000"/>
                  </a:outerShdw>
                </a:effectLst>
              </a:rPr>
              <a:t>			</a:t>
            </a:r>
            <a:endParaRPr lang="en-US" altLang="en-US" sz="2400">
              <a:effectLst>
                <a:outerShdw blurRad="38100" dist="38100" dir="2700000" algn="tl">
                  <a:srgbClr val="000000"/>
                </a:outerShdw>
              </a:effectLst>
            </a:endParaRPr>
          </a:p>
        </p:txBody>
      </p:sp>
      <p:sp>
        <p:nvSpPr>
          <p:cNvPr id="221190" name="Text Box 6"/>
          <p:cNvSpPr txBox="1">
            <a:spLocks noChangeArrowheads="1"/>
          </p:cNvSpPr>
          <p:nvPr/>
        </p:nvSpPr>
        <p:spPr bwMode="auto">
          <a:xfrm>
            <a:off x="1143000" y="12954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Phototropism</a:t>
            </a:r>
            <a:r>
              <a:rPr lang="en-US" altLang="en-US" sz="3600">
                <a:solidFill>
                  <a:schemeClr val="accent1"/>
                </a:solidFill>
                <a:effectLst>
                  <a:outerShdw blurRad="38100" dist="38100" dir="2700000" algn="tl">
                    <a:srgbClr val="000000"/>
                  </a:outerShdw>
                </a:effectLst>
              </a:rPr>
              <a:t>: the bending of plants toward light</a:t>
            </a:r>
            <a:endParaRPr lang="en-US" altLang="en-US" sz="3600" baseline="0">
              <a:solidFill>
                <a:schemeClr val="accent1"/>
              </a:solidFill>
              <a:effectLst>
                <a:outerShdw blurRad="38100" dist="38100" dir="2700000" algn="tl">
                  <a:srgbClr val="000000"/>
                </a:outerShdw>
              </a:effectLst>
            </a:endParaRPr>
          </a:p>
        </p:txBody>
      </p:sp>
      <p:sp>
        <p:nvSpPr>
          <p:cNvPr id="221191" name="Text Box 7"/>
          <p:cNvSpPr txBox="1">
            <a:spLocks noChangeArrowheads="1"/>
          </p:cNvSpPr>
          <p:nvPr/>
        </p:nvSpPr>
        <p:spPr bwMode="auto">
          <a:xfrm>
            <a:off x="1143000" y="1905000"/>
            <a:ext cx="6629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pPr>
            <a:r>
              <a:rPr lang="en-US" altLang="en-US" sz="3600">
                <a:effectLst>
                  <a:outerShdw blurRad="38100" dist="38100" dir="2700000" algn="tl">
                    <a:srgbClr val="000000"/>
                  </a:outerShdw>
                </a:effectLst>
              </a:rPr>
              <a:t>Photoperiodism</a:t>
            </a:r>
            <a:r>
              <a:rPr lang="en-US" altLang="en-US" sz="3600">
                <a:solidFill>
                  <a:schemeClr val="accent1"/>
                </a:solidFill>
                <a:effectLst>
                  <a:outerShdw blurRad="38100" dist="38100" dir="2700000" algn="tl">
                    <a:srgbClr val="000000"/>
                  </a:outerShdw>
                </a:effectLst>
              </a:rPr>
              <a:t>: the flowering response of plants to the length of the dark period</a:t>
            </a:r>
            <a:endParaRPr lang="en-US" altLang="en-US" sz="3600" baseline="0">
              <a:solidFill>
                <a:schemeClr val="accent1"/>
              </a:solidFill>
              <a:effectLst>
                <a:outerShdw blurRad="38100" dist="38100" dir="2700000" algn="tl">
                  <a:srgbClr val="000000"/>
                </a:outerShdw>
              </a:effectLst>
            </a:endParaRPr>
          </a:p>
        </p:txBody>
      </p:sp>
      <p:sp>
        <p:nvSpPr>
          <p:cNvPr id="221192" name="Text Box 8"/>
          <p:cNvSpPr txBox="1">
            <a:spLocks noChangeArrowheads="1"/>
          </p:cNvSpPr>
          <p:nvPr/>
        </p:nvSpPr>
        <p:spPr bwMode="auto">
          <a:xfrm>
            <a:off x="762000" y="2590800"/>
            <a:ext cx="7924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FF00"/>
              </a:buClr>
            </a:pPr>
            <a:r>
              <a:rPr lang="en-US" altLang="en-US" sz="2400" baseline="0">
                <a:effectLst>
                  <a:outerShdw blurRad="38100" dist="38100" dir="2700000" algn="tl">
                    <a:srgbClr val="000000"/>
                  </a:outerShdw>
                </a:effectLst>
              </a:rPr>
              <a:t>11.</a:t>
            </a:r>
            <a:r>
              <a:rPr lang="en-US" altLang="en-US" sz="2400" baseline="0">
                <a:solidFill>
                  <a:schemeClr val="bg1"/>
                </a:solidFill>
                <a:effectLst>
                  <a:outerShdw blurRad="38100" dist="38100" dir="2700000" algn="tl">
                    <a:srgbClr val="000000"/>
                  </a:outerShdw>
                </a:effectLst>
              </a:rPr>
              <a:t>  Define etiolation.</a:t>
            </a:r>
          </a:p>
          <a:p>
            <a:pPr>
              <a:spcBef>
                <a:spcPct val="50000"/>
              </a:spcBef>
            </a:pPr>
            <a:endParaRPr lang="en-US" altLang="en-US" sz="2400">
              <a:effectLst>
                <a:outerShdw blurRad="38100" dist="38100" dir="2700000" algn="tl">
                  <a:srgbClr val="000000"/>
                </a:outerShdw>
              </a:effectLst>
            </a:endParaRPr>
          </a:p>
        </p:txBody>
      </p:sp>
      <p:sp>
        <p:nvSpPr>
          <p:cNvPr id="221193" name="Text Box 9"/>
          <p:cNvSpPr txBox="1">
            <a:spLocks noChangeArrowheads="1"/>
          </p:cNvSpPr>
          <p:nvPr/>
        </p:nvSpPr>
        <p:spPr bwMode="auto">
          <a:xfrm>
            <a:off x="1219200" y="30480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Internode stretching due to insufficient light</a:t>
            </a:r>
            <a:endParaRPr lang="en-US" altLang="en-US" sz="3600" baseline="0">
              <a:solidFill>
                <a:schemeClr val="accent1"/>
              </a:solidFill>
              <a:effectLst>
                <a:outerShdw blurRad="38100" dist="38100" dir="2700000" algn="tl">
                  <a:srgbClr val="000000"/>
                </a:outerShdw>
              </a:effectLst>
            </a:endParaRPr>
          </a:p>
        </p:txBody>
      </p:sp>
      <p:sp>
        <p:nvSpPr>
          <p:cNvPr id="221194" name="Text Box 10"/>
          <p:cNvSpPr txBox="1">
            <a:spLocks noChangeArrowheads="1"/>
          </p:cNvSpPr>
          <p:nvPr/>
        </p:nvSpPr>
        <p:spPr bwMode="auto">
          <a:xfrm>
            <a:off x="762000" y="3657600"/>
            <a:ext cx="75438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FF00"/>
              </a:buClr>
            </a:pPr>
            <a:r>
              <a:rPr lang="en-US" altLang="en-US" sz="2400" baseline="0">
                <a:effectLst>
                  <a:outerShdw blurRad="38100" dist="38100" dir="2700000" algn="tl">
                    <a:srgbClr val="000000"/>
                  </a:outerShdw>
                </a:effectLst>
              </a:rPr>
              <a:t>12.</a:t>
            </a:r>
            <a:r>
              <a:rPr lang="en-US" altLang="en-US" sz="2400" baseline="0">
                <a:solidFill>
                  <a:schemeClr val="bg1"/>
                </a:solidFill>
                <a:effectLst>
                  <a:outerShdw blurRad="38100" dist="38100" dir="2700000" algn="tl">
                    <a:srgbClr val="000000"/>
                  </a:outerShdw>
                </a:effectLst>
              </a:rPr>
              <a:t>  Water enters the plant primarily through the</a:t>
            </a:r>
            <a:endParaRPr lang="en-US" altLang="en-US" sz="2400">
              <a:effectLst>
                <a:outerShdw blurRad="38100" dist="38100" dir="2700000" algn="tl">
                  <a:srgbClr val="000000"/>
                </a:outerShdw>
              </a:effectLst>
            </a:endParaRPr>
          </a:p>
          <a:p>
            <a:pPr>
              <a:spcBef>
                <a:spcPct val="50000"/>
              </a:spcBef>
            </a:pPr>
            <a:endParaRPr lang="en-US" altLang="en-US">
              <a:effectLst>
                <a:outerShdw blurRad="38100" dist="38100" dir="2700000" algn="tl">
                  <a:srgbClr val="000000"/>
                </a:outerShdw>
              </a:effectLst>
            </a:endParaRPr>
          </a:p>
        </p:txBody>
      </p:sp>
      <p:sp>
        <p:nvSpPr>
          <p:cNvPr id="221195" name="Text Box 11"/>
          <p:cNvSpPr txBox="1">
            <a:spLocks noChangeArrowheads="1"/>
          </p:cNvSpPr>
          <p:nvPr/>
        </p:nvSpPr>
        <p:spPr bwMode="auto">
          <a:xfrm>
            <a:off x="1295400" y="4114800"/>
            <a:ext cx="8229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intercellular spaces between the root cells</a:t>
            </a:r>
          </a:p>
          <a:p>
            <a:pPr>
              <a:spcBef>
                <a:spcPct val="50000"/>
              </a:spcBef>
            </a:pPr>
            <a:endParaRPr lang="en-US" altLang="en-US">
              <a:effectLst>
                <a:outerShdw blurRad="38100" dist="38100" dir="2700000" algn="tl">
                  <a:srgbClr val="000000"/>
                </a:outerShdw>
              </a:effectLst>
            </a:endParaRPr>
          </a:p>
        </p:txBody>
      </p:sp>
      <p:sp>
        <p:nvSpPr>
          <p:cNvPr id="221196" name="Text Box 12"/>
          <p:cNvSpPr txBox="1">
            <a:spLocks noChangeArrowheads="1"/>
          </p:cNvSpPr>
          <p:nvPr/>
        </p:nvSpPr>
        <p:spPr bwMode="auto">
          <a:xfrm>
            <a:off x="762000" y="4572000"/>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buSzPct val="105000"/>
              <a:buFontTx/>
              <a:buAutoNum type="arabicPeriod" startAt="13"/>
            </a:pPr>
            <a:r>
              <a:rPr lang="en-US" altLang="en-US" baseline="0">
                <a:solidFill>
                  <a:schemeClr val="bg1"/>
                </a:solidFill>
                <a:effectLst>
                  <a:outerShdw blurRad="38100" dist="38100" dir="2700000" algn="tl">
                    <a:srgbClr val="000000"/>
                  </a:outerShdw>
                </a:effectLst>
              </a:rPr>
              <a:t> Water and nutrients move within the plant via the </a:t>
            </a:r>
          </a:p>
          <a:p>
            <a:pPr>
              <a:lnSpc>
                <a:spcPct val="90000"/>
              </a:lnSpc>
              <a:spcBef>
                <a:spcPct val="20000"/>
              </a:spcBef>
              <a:buClr>
                <a:srgbClr val="FFFF00"/>
              </a:buClr>
              <a:buSzPct val="105000"/>
            </a:pPr>
            <a:r>
              <a:rPr lang="en-US" altLang="en-US" baseline="0">
                <a:solidFill>
                  <a:schemeClr val="bg1"/>
                </a:solidFill>
                <a:effectLst>
                  <a:outerShdw blurRad="38100" dist="38100" dir="2700000" algn="tl">
                    <a:srgbClr val="000000"/>
                  </a:outerShdw>
                </a:effectLst>
              </a:rPr>
              <a:t>                  </a:t>
            </a:r>
          </a:p>
        </p:txBody>
      </p:sp>
      <p:sp>
        <p:nvSpPr>
          <p:cNvPr id="221197" name="Text Box 13"/>
          <p:cNvSpPr txBox="1">
            <a:spLocks noChangeArrowheads="1"/>
          </p:cNvSpPr>
          <p:nvPr/>
        </p:nvSpPr>
        <p:spPr bwMode="auto">
          <a:xfrm>
            <a:off x="1295400" y="5105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xylem</a:t>
            </a:r>
          </a:p>
        </p:txBody>
      </p:sp>
      <p:sp>
        <p:nvSpPr>
          <p:cNvPr id="221198" name="Text Box 14"/>
          <p:cNvSpPr txBox="1">
            <a:spLocks noChangeArrowheads="1"/>
          </p:cNvSpPr>
          <p:nvPr/>
        </p:nvSpPr>
        <p:spPr bwMode="auto">
          <a:xfrm>
            <a:off x="2133600" y="51054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bg1"/>
                </a:solidFill>
                <a:effectLst>
                  <a:outerShdw blurRad="38100" dist="38100" dir="2700000" algn="tl">
                    <a:srgbClr val="000000"/>
                  </a:outerShdw>
                </a:effectLst>
              </a:rPr>
              <a:t>while growth substances move via the</a:t>
            </a:r>
            <a:endParaRPr lang="en-US" altLang="en-US" sz="3600">
              <a:solidFill>
                <a:schemeClr val="accent1"/>
              </a:solidFill>
              <a:effectLst>
                <a:outerShdw blurRad="38100" dist="38100" dir="2700000" algn="tl">
                  <a:srgbClr val="000000"/>
                </a:outerShdw>
              </a:effectLst>
            </a:endParaRPr>
          </a:p>
        </p:txBody>
      </p:sp>
      <p:sp>
        <p:nvSpPr>
          <p:cNvPr id="221199" name="Text Box 15"/>
          <p:cNvSpPr txBox="1">
            <a:spLocks noChangeArrowheads="1"/>
          </p:cNvSpPr>
          <p:nvPr/>
        </p:nvSpPr>
        <p:spPr bwMode="auto">
          <a:xfrm>
            <a:off x="7086600" y="510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phloem</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90"/>
                                        </p:tgtEl>
                                        <p:attrNameLst>
                                          <p:attrName>style.visibility</p:attrName>
                                        </p:attrNameLst>
                                      </p:cBhvr>
                                      <p:to>
                                        <p:strVal val="visible"/>
                                      </p:to>
                                    </p:set>
                                    <p:animEffect transition="in" filter="dissolve">
                                      <p:cBhvr>
                                        <p:cTn id="7" dur="500"/>
                                        <p:tgtEl>
                                          <p:spTgt spid="221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1191"/>
                                        </p:tgtEl>
                                        <p:attrNameLst>
                                          <p:attrName>style.visibility</p:attrName>
                                        </p:attrNameLst>
                                      </p:cBhvr>
                                      <p:to>
                                        <p:strVal val="visible"/>
                                      </p:to>
                                    </p:set>
                                    <p:animEffect transition="in" filter="dissolve">
                                      <p:cBhvr>
                                        <p:cTn id="12" dur="500"/>
                                        <p:tgtEl>
                                          <p:spTgt spid="2211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1192"/>
                                        </p:tgtEl>
                                        <p:attrNameLst>
                                          <p:attrName>style.visibility</p:attrName>
                                        </p:attrNameLst>
                                      </p:cBhvr>
                                      <p:to>
                                        <p:strVal val="visible"/>
                                      </p:to>
                                    </p:set>
                                    <p:animEffect transition="in" filter="dissolve">
                                      <p:cBhvr>
                                        <p:cTn id="17" dur="500"/>
                                        <p:tgtEl>
                                          <p:spTgt spid="2211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1193"/>
                                        </p:tgtEl>
                                        <p:attrNameLst>
                                          <p:attrName>style.visibility</p:attrName>
                                        </p:attrNameLst>
                                      </p:cBhvr>
                                      <p:to>
                                        <p:strVal val="visible"/>
                                      </p:to>
                                    </p:set>
                                    <p:animEffect transition="in" filter="dissolve">
                                      <p:cBhvr>
                                        <p:cTn id="22" dur="500"/>
                                        <p:tgtEl>
                                          <p:spTgt spid="2211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1194"/>
                                        </p:tgtEl>
                                        <p:attrNameLst>
                                          <p:attrName>style.visibility</p:attrName>
                                        </p:attrNameLst>
                                      </p:cBhvr>
                                      <p:to>
                                        <p:strVal val="visible"/>
                                      </p:to>
                                    </p:set>
                                    <p:animEffect transition="in" filter="dissolve">
                                      <p:cBhvr>
                                        <p:cTn id="27" dur="500"/>
                                        <p:tgtEl>
                                          <p:spTgt spid="2211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1195"/>
                                        </p:tgtEl>
                                        <p:attrNameLst>
                                          <p:attrName>style.visibility</p:attrName>
                                        </p:attrNameLst>
                                      </p:cBhvr>
                                      <p:to>
                                        <p:strVal val="visible"/>
                                      </p:to>
                                    </p:set>
                                    <p:animEffect transition="in" filter="dissolve">
                                      <p:cBhvr>
                                        <p:cTn id="32" dur="500"/>
                                        <p:tgtEl>
                                          <p:spTgt spid="2211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1196"/>
                                        </p:tgtEl>
                                        <p:attrNameLst>
                                          <p:attrName>style.visibility</p:attrName>
                                        </p:attrNameLst>
                                      </p:cBhvr>
                                      <p:to>
                                        <p:strVal val="visible"/>
                                      </p:to>
                                    </p:set>
                                    <p:animEffect transition="in" filter="dissolve">
                                      <p:cBhvr>
                                        <p:cTn id="37" dur="500"/>
                                        <p:tgtEl>
                                          <p:spTgt spid="2211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1197"/>
                                        </p:tgtEl>
                                        <p:attrNameLst>
                                          <p:attrName>style.visibility</p:attrName>
                                        </p:attrNameLst>
                                      </p:cBhvr>
                                      <p:to>
                                        <p:strVal val="visible"/>
                                      </p:to>
                                    </p:set>
                                    <p:animEffect transition="in" filter="dissolve">
                                      <p:cBhvr>
                                        <p:cTn id="42" dur="500"/>
                                        <p:tgtEl>
                                          <p:spTgt spid="22119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1198"/>
                                        </p:tgtEl>
                                        <p:attrNameLst>
                                          <p:attrName>style.visibility</p:attrName>
                                        </p:attrNameLst>
                                      </p:cBhvr>
                                      <p:to>
                                        <p:strVal val="visible"/>
                                      </p:to>
                                    </p:set>
                                    <p:animEffect transition="in" filter="dissolve">
                                      <p:cBhvr>
                                        <p:cTn id="47" dur="500"/>
                                        <p:tgtEl>
                                          <p:spTgt spid="22119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1199"/>
                                        </p:tgtEl>
                                        <p:attrNameLst>
                                          <p:attrName>style.visibility</p:attrName>
                                        </p:attrNameLst>
                                      </p:cBhvr>
                                      <p:to>
                                        <p:strVal val="visible"/>
                                      </p:to>
                                    </p:set>
                                    <p:animEffect transition="in" filter="dissolve">
                                      <p:cBhvr>
                                        <p:cTn id="52" dur="500"/>
                                        <p:tgtEl>
                                          <p:spTgt spid="221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autoUpdateAnimBg="0"/>
      <p:bldP spid="221191" grpId="0" autoUpdateAnimBg="0"/>
      <p:bldP spid="221192" grpId="0" autoUpdateAnimBg="0"/>
      <p:bldP spid="221193" grpId="0" autoUpdateAnimBg="0"/>
      <p:bldP spid="221194" grpId="0" autoUpdateAnimBg="0"/>
      <p:bldP spid="221195" grpId="0" autoUpdateAnimBg="0"/>
      <p:bldP spid="221196" grpId="0" autoUpdateAnimBg="0"/>
      <p:bldP spid="221197" grpId="0" autoUpdateAnimBg="0"/>
      <p:bldP spid="221198" grpId="0" autoUpdateAnimBg="0"/>
      <p:bldP spid="22119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1026"/>
          <p:cNvSpPr txBox="1">
            <a:spLocks noChangeArrowheads="1"/>
          </p:cNvSpPr>
          <p:nvPr/>
        </p:nvSpPr>
        <p:spPr bwMode="auto">
          <a:xfrm>
            <a:off x="609600" y="533400"/>
            <a:ext cx="8001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FF00"/>
              </a:buClr>
              <a:buSzPct val="105000"/>
            </a:pPr>
            <a:r>
              <a:rPr lang="en-US" altLang="en-US" sz="2400" baseline="0">
                <a:effectLst>
                  <a:outerShdw blurRad="38100" dist="38100" dir="2700000" algn="tl">
                    <a:srgbClr val="000000"/>
                  </a:outerShdw>
                </a:effectLst>
              </a:rPr>
              <a:t>14.</a:t>
            </a:r>
            <a:r>
              <a:rPr lang="en-US" altLang="en-US" sz="2400" baseline="0">
                <a:solidFill>
                  <a:schemeClr val="bg1"/>
                </a:solidFill>
                <a:effectLst>
                  <a:outerShdw blurRad="38100" dist="38100" dir="2700000" algn="tl">
                    <a:srgbClr val="000000"/>
                  </a:outerShdw>
                </a:effectLst>
              </a:rPr>
              <a:t>  The loss of water through the leaves is called</a:t>
            </a:r>
            <a:endParaRPr lang="en-US" altLang="en-US" sz="2400">
              <a:effectLst>
                <a:outerShdw blurRad="38100" dist="38100" dir="2700000" algn="tl">
                  <a:srgbClr val="000000"/>
                </a:outerShdw>
              </a:effectLst>
            </a:endParaRPr>
          </a:p>
        </p:txBody>
      </p:sp>
      <p:sp>
        <p:nvSpPr>
          <p:cNvPr id="228355" name="Text Box 1027"/>
          <p:cNvSpPr txBox="1">
            <a:spLocks noChangeArrowheads="1"/>
          </p:cNvSpPr>
          <p:nvPr/>
        </p:nvSpPr>
        <p:spPr bwMode="auto">
          <a:xfrm>
            <a:off x="1219200" y="10668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transpiration</a:t>
            </a:r>
          </a:p>
        </p:txBody>
      </p:sp>
      <p:sp>
        <p:nvSpPr>
          <p:cNvPr id="228356" name="Text Box 1028"/>
          <p:cNvSpPr txBox="1">
            <a:spLocks noChangeArrowheads="1"/>
          </p:cNvSpPr>
          <p:nvPr/>
        </p:nvSpPr>
        <p:spPr bwMode="auto">
          <a:xfrm>
            <a:off x="609600" y="1447800"/>
            <a:ext cx="7772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FF00"/>
              </a:buClr>
              <a:buSzPct val="105000"/>
            </a:pPr>
            <a:r>
              <a:rPr lang="en-US" altLang="en-US" sz="2400" baseline="0">
                <a:effectLst>
                  <a:outerShdw blurRad="38100" dist="38100" dir="2700000" algn="tl">
                    <a:srgbClr val="000000"/>
                  </a:outerShdw>
                </a:effectLst>
              </a:rPr>
              <a:t>15.  </a:t>
            </a:r>
            <a:r>
              <a:rPr lang="en-US" altLang="en-US" sz="2400" baseline="0">
                <a:solidFill>
                  <a:schemeClr val="bg1"/>
                </a:solidFill>
                <a:effectLst>
                  <a:outerShdw blurRad="38100" dist="38100" dir="2700000" algn="tl">
                    <a:srgbClr val="000000"/>
                  </a:outerShdw>
                </a:effectLst>
              </a:rPr>
              <a:t>List two functions of water in plants.</a:t>
            </a:r>
          </a:p>
          <a:p>
            <a:pPr>
              <a:spcBef>
                <a:spcPct val="50000"/>
              </a:spcBef>
            </a:pPr>
            <a:endParaRPr lang="en-US" altLang="en-US" sz="2400" baseline="0">
              <a:effectLst>
                <a:outerShdw blurRad="38100" dist="38100" dir="2700000" algn="tl">
                  <a:srgbClr val="000000"/>
                </a:outerShdw>
              </a:effectLst>
            </a:endParaRPr>
          </a:p>
        </p:txBody>
      </p:sp>
      <p:sp>
        <p:nvSpPr>
          <p:cNvPr id="228357" name="Text Box 1029"/>
          <p:cNvSpPr txBox="1">
            <a:spLocks noChangeArrowheads="1"/>
          </p:cNvSpPr>
          <p:nvPr/>
        </p:nvSpPr>
        <p:spPr bwMode="auto">
          <a:xfrm>
            <a:off x="1143000" y="1600200"/>
            <a:ext cx="7772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45000"/>
              </a:lnSpc>
              <a:spcBef>
                <a:spcPct val="50000"/>
              </a:spcBef>
            </a:pPr>
            <a:endParaRPr lang="en-US" altLang="en-US" sz="3600">
              <a:solidFill>
                <a:schemeClr val="accent1"/>
              </a:solidFill>
              <a:effectLst>
                <a:outerShdw blurRad="38100" dist="38100" dir="2700000" algn="tl">
                  <a:srgbClr val="000000"/>
                </a:outerShdw>
              </a:effectLst>
            </a:endParaRPr>
          </a:p>
          <a:p>
            <a:pPr>
              <a:lnSpc>
                <a:spcPct val="45000"/>
              </a:lnSpc>
              <a:spcBef>
                <a:spcPct val="50000"/>
              </a:spcBef>
            </a:pPr>
            <a:r>
              <a:rPr lang="en-US" altLang="en-US" sz="3600">
                <a:solidFill>
                  <a:schemeClr val="accent1"/>
                </a:solidFill>
                <a:effectLst>
                  <a:outerShdw blurRad="38100" dist="38100" dir="2700000" algn="tl">
                    <a:srgbClr val="000000"/>
                  </a:outerShdw>
                </a:effectLst>
              </a:rPr>
              <a:t>Involved in chemical reactions, transports nutrients</a:t>
            </a:r>
            <a:endParaRPr lang="en-US" altLang="en-US" sz="3600" baseline="0">
              <a:solidFill>
                <a:schemeClr val="accent1"/>
              </a:solidFill>
              <a:effectLst>
                <a:outerShdw blurRad="38100" dist="38100" dir="2700000" algn="tl">
                  <a:srgbClr val="000000"/>
                </a:outerShdw>
              </a:effectLst>
            </a:endParaRPr>
          </a:p>
        </p:txBody>
      </p:sp>
      <p:sp>
        <p:nvSpPr>
          <p:cNvPr id="228358" name="Text Box 1030"/>
          <p:cNvSpPr txBox="1">
            <a:spLocks noChangeArrowheads="1"/>
          </p:cNvSpPr>
          <p:nvPr/>
        </p:nvSpPr>
        <p:spPr bwMode="auto">
          <a:xfrm>
            <a:off x="609600" y="2362200"/>
            <a:ext cx="7924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rgbClr val="FFFF00"/>
              </a:buClr>
              <a:buSzPct val="105000"/>
            </a:pPr>
            <a:r>
              <a:rPr lang="en-US" altLang="en-US" sz="2400" baseline="0">
                <a:effectLst>
                  <a:outerShdw blurRad="38100" dist="38100" dir="2700000" algn="tl">
                    <a:srgbClr val="000000"/>
                  </a:outerShdw>
                </a:effectLst>
              </a:rPr>
              <a:t>16.</a:t>
            </a:r>
            <a:r>
              <a:rPr lang="en-US" altLang="en-US" sz="2400" baseline="0">
                <a:solidFill>
                  <a:schemeClr val="bg1"/>
                </a:solidFill>
                <a:effectLst>
                  <a:outerShdw blurRad="38100" dist="38100" dir="2700000" algn="tl">
                    <a:srgbClr val="000000"/>
                  </a:outerShdw>
                </a:effectLst>
              </a:rPr>
              <a:t>  How does water move to the top of a tree 250  feet tall?</a:t>
            </a:r>
          </a:p>
          <a:p>
            <a:pPr>
              <a:spcBef>
                <a:spcPct val="50000"/>
              </a:spcBef>
            </a:pPr>
            <a:endParaRPr lang="en-US" altLang="en-US" sz="2400" baseline="0">
              <a:solidFill>
                <a:schemeClr val="bg1"/>
              </a:solidFill>
              <a:effectLst>
                <a:outerShdw blurRad="38100" dist="38100" dir="2700000" algn="tl">
                  <a:srgbClr val="000000"/>
                </a:outerShdw>
              </a:effectLst>
            </a:endParaRPr>
          </a:p>
        </p:txBody>
      </p:sp>
      <p:sp>
        <p:nvSpPr>
          <p:cNvPr id="228359" name="Text Box 1031"/>
          <p:cNvSpPr txBox="1">
            <a:spLocks noChangeArrowheads="1"/>
          </p:cNvSpPr>
          <p:nvPr/>
        </p:nvSpPr>
        <p:spPr bwMode="auto">
          <a:xfrm>
            <a:off x="1143000" y="2590800"/>
            <a:ext cx="73152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65000"/>
              </a:lnSpc>
              <a:spcBef>
                <a:spcPct val="50000"/>
              </a:spcBef>
            </a:pPr>
            <a:endParaRPr lang="en-US" altLang="en-US" sz="3600">
              <a:solidFill>
                <a:schemeClr val="accent1"/>
              </a:solidFill>
              <a:effectLst>
                <a:outerShdw blurRad="38100" dist="38100" dir="2700000" algn="tl">
                  <a:srgbClr val="000000"/>
                </a:outerShdw>
              </a:effectLst>
            </a:endParaRPr>
          </a:p>
          <a:p>
            <a:pPr>
              <a:lnSpc>
                <a:spcPct val="65000"/>
              </a:lnSpc>
              <a:spcBef>
                <a:spcPct val="50000"/>
              </a:spcBef>
            </a:pPr>
            <a:r>
              <a:rPr lang="en-US" altLang="en-US" sz="3600">
                <a:solidFill>
                  <a:schemeClr val="accent1"/>
                </a:solidFill>
                <a:effectLst>
                  <a:outerShdw blurRad="38100" dist="38100" dir="2700000" algn="tl">
                    <a:srgbClr val="000000"/>
                  </a:outerShdw>
                </a:effectLst>
              </a:rPr>
              <a:t>It is pulled upward in the plant to replace water that is transpired </a:t>
            </a:r>
            <a:endParaRPr lang="en-US" altLang="en-US" sz="3600" baseline="0">
              <a:solidFill>
                <a:schemeClr val="accent1"/>
              </a:solidFill>
              <a:effectLst>
                <a:outerShdw blurRad="38100" dist="38100" dir="2700000" algn="tl">
                  <a:srgbClr val="000000"/>
                </a:outerShdw>
              </a:effectLst>
            </a:endParaRPr>
          </a:p>
        </p:txBody>
      </p:sp>
      <p:sp>
        <p:nvSpPr>
          <p:cNvPr id="228360" name="Text Box 1032"/>
          <p:cNvSpPr txBox="1">
            <a:spLocks noChangeArrowheads="1"/>
          </p:cNvSpPr>
          <p:nvPr/>
        </p:nvSpPr>
        <p:spPr bwMode="auto">
          <a:xfrm>
            <a:off x="609600" y="3733800"/>
            <a:ext cx="74676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buSzPct val="105000"/>
              <a:buFontTx/>
              <a:buAutoNum type="arabicPeriod" startAt="17"/>
            </a:pPr>
            <a:r>
              <a:rPr lang="en-US" altLang="en-US" baseline="0">
                <a:solidFill>
                  <a:schemeClr val="bg1"/>
                </a:solidFill>
                <a:effectLst>
                  <a:outerShdw blurRad="38100" dist="38100" dir="2700000" algn="tl">
                    <a:srgbClr val="000000"/>
                  </a:outerShdw>
                </a:effectLst>
              </a:rPr>
              <a:t> What is the most desirable pH range for ornamental plants?  Why?</a:t>
            </a:r>
          </a:p>
          <a:p>
            <a:pPr>
              <a:spcBef>
                <a:spcPct val="50000"/>
              </a:spcBef>
            </a:pPr>
            <a:endParaRPr lang="en-US" altLang="en-US" baseline="0">
              <a:solidFill>
                <a:schemeClr val="bg1"/>
              </a:solidFill>
              <a:effectLst>
                <a:outerShdw blurRad="38100" dist="38100" dir="2700000" algn="tl">
                  <a:srgbClr val="000000"/>
                </a:outerShdw>
              </a:effectLst>
            </a:endParaRPr>
          </a:p>
        </p:txBody>
      </p:sp>
      <p:sp>
        <p:nvSpPr>
          <p:cNvPr id="228361" name="Text Box 1033"/>
          <p:cNvSpPr txBox="1">
            <a:spLocks noChangeArrowheads="1"/>
          </p:cNvSpPr>
          <p:nvPr/>
        </p:nvSpPr>
        <p:spPr bwMode="auto">
          <a:xfrm>
            <a:off x="1143000" y="4267200"/>
            <a:ext cx="6858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65000"/>
              </a:lnSpc>
              <a:spcBef>
                <a:spcPct val="50000"/>
              </a:spcBef>
            </a:pPr>
            <a:endParaRPr lang="en-US" altLang="en-US" sz="3600">
              <a:solidFill>
                <a:schemeClr val="accent1"/>
              </a:solidFill>
              <a:effectLst>
                <a:outerShdw blurRad="38100" dist="38100" dir="2700000" algn="tl">
                  <a:srgbClr val="000000"/>
                </a:outerShdw>
              </a:effectLst>
            </a:endParaRPr>
          </a:p>
          <a:p>
            <a:pPr>
              <a:lnSpc>
                <a:spcPct val="65000"/>
              </a:lnSpc>
              <a:spcBef>
                <a:spcPct val="50000"/>
              </a:spcBef>
            </a:pPr>
            <a:r>
              <a:rPr lang="en-US" altLang="en-US" sz="3600">
                <a:solidFill>
                  <a:schemeClr val="accent1"/>
                </a:solidFill>
                <a:effectLst>
                  <a:outerShdw blurRad="38100" dist="38100" dir="2700000" algn="tl">
                    <a:srgbClr val="000000"/>
                  </a:outerShdw>
                </a:effectLst>
              </a:rPr>
              <a:t>5.2 to 6.5 because the widest range of nutrients are available in this range</a:t>
            </a:r>
            <a:endParaRPr lang="en-US" altLang="en-US" sz="3600" baseline="0">
              <a:solidFill>
                <a:schemeClr val="accent1"/>
              </a:solidFill>
              <a:effectLst>
                <a:outerShdw blurRad="38100" dist="38100" dir="2700000" algn="tl">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55"/>
                                        </p:tgtEl>
                                        <p:attrNameLst>
                                          <p:attrName>style.visibility</p:attrName>
                                        </p:attrNameLst>
                                      </p:cBhvr>
                                      <p:to>
                                        <p:strVal val="visible"/>
                                      </p:to>
                                    </p:set>
                                    <p:animEffect transition="in" filter="dissolve">
                                      <p:cBhvr>
                                        <p:cTn id="7" dur="500"/>
                                        <p:tgtEl>
                                          <p:spTgt spid="228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356"/>
                                        </p:tgtEl>
                                        <p:attrNameLst>
                                          <p:attrName>style.visibility</p:attrName>
                                        </p:attrNameLst>
                                      </p:cBhvr>
                                      <p:to>
                                        <p:strVal val="visible"/>
                                      </p:to>
                                    </p:set>
                                    <p:animEffect transition="in" filter="dissolve">
                                      <p:cBhvr>
                                        <p:cTn id="12" dur="500"/>
                                        <p:tgtEl>
                                          <p:spTgt spid="2283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8357"/>
                                        </p:tgtEl>
                                        <p:attrNameLst>
                                          <p:attrName>style.visibility</p:attrName>
                                        </p:attrNameLst>
                                      </p:cBhvr>
                                      <p:to>
                                        <p:strVal val="visible"/>
                                      </p:to>
                                    </p:set>
                                    <p:animEffect transition="in" filter="dissolve">
                                      <p:cBhvr>
                                        <p:cTn id="17" dur="500"/>
                                        <p:tgtEl>
                                          <p:spTgt spid="228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8358"/>
                                        </p:tgtEl>
                                        <p:attrNameLst>
                                          <p:attrName>style.visibility</p:attrName>
                                        </p:attrNameLst>
                                      </p:cBhvr>
                                      <p:to>
                                        <p:strVal val="visible"/>
                                      </p:to>
                                    </p:set>
                                    <p:animEffect transition="in" filter="dissolve">
                                      <p:cBhvr>
                                        <p:cTn id="22" dur="500"/>
                                        <p:tgtEl>
                                          <p:spTgt spid="2283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8359"/>
                                        </p:tgtEl>
                                        <p:attrNameLst>
                                          <p:attrName>style.visibility</p:attrName>
                                        </p:attrNameLst>
                                      </p:cBhvr>
                                      <p:to>
                                        <p:strVal val="visible"/>
                                      </p:to>
                                    </p:set>
                                    <p:animEffect transition="in" filter="dissolve">
                                      <p:cBhvr>
                                        <p:cTn id="27" dur="500"/>
                                        <p:tgtEl>
                                          <p:spTgt spid="2283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8360"/>
                                        </p:tgtEl>
                                        <p:attrNameLst>
                                          <p:attrName>style.visibility</p:attrName>
                                        </p:attrNameLst>
                                      </p:cBhvr>
                                      <p:to>
                                        <p:strVal val="visible"/>
                                      </p:to>
                                    </p:set>
                                    <p:animEffect transition="in" filter="dissolve">
                                      <p:cBhvr>
                                        <p:cTn id="32" dur="500"/>
                                        <p:tgtEl>
                                          <p:spTgt spid="2283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8361"/>
                                        </p:tgtEl>
                                        <p:attrNameLst>
                                          <p:attrName>style.visibility</p:attrName>
                                        </p:attrNameLst>
                                      </p:cBhvr>
                                      <p:to>
                                        <p:strVal val="visible"/>
                                      </p:to>
                                    </p:set>
                                    <p:animEffect transition="in" filter="dissolve">
                                      <p:cBhvr>
                                        <p:cTn id="37" dur="500"/>
                                        <p:tgtEl>
                                          <p:spTgt spid="228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utoUpdateAnimBg="0"/>
      <p:bldP spid="228356" grpId="0" autoUpdateAnimBg="0"/>
      <p:bldP spid="228357" grpId="0" autoUpdateAnimBg="0"/>
      <p:bldP spid="228358" grpId="0" autoUpdateAnimBg="0"/>
      <p:bldP spid="228359" grpId="0" autoUpdateAnimBg="0"/>
      <p:bldP spid="228360" grpId="0" autoUpdateAnimBg="0"/>
      <p:bldP spid="22836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AutoShape 1029"/>
          <p:cNvSpPr>
            <a:spLocks noChangeArrowheads="1"/>
          </p:cNvSpPr>
          <p:nvPr/>
        </p:nvSpPr>
        <p:spPr bwMode="auto">
          <a:xfrm rot="16200000">
            <a:off x="685800" y="2209800"/>
            <a:ext cx="3124200" cy="2057400"/>
          </a:xfrm>
          <a:prstGeom prst="flowChartDelay">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9" name="Text Box 1031"/>
          <p:cNvSpPr txBox="1">
            <a:spLocks noChangeArrowheads="1"/>
          </p:cNvSpPr>
          <p:nvPr/>
        </p:nvSpPr>
        <p:spPr bwMode="auto">
          <a:xfrm>
            <a:off x="1219200" y="304800"/>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baseline="0">
                <a:effectLst>
                  <a:outerShdw blurRad="38100" dist="38100" dir="2700000" algn="tl">
                    <a:srgbClr val="000000"/>
                  </a:outerShdw>
                </a:effectLst>
              </a:rPr>
              <a:t>Joseph Priestly Experiment</a:t>
            </a:r>
          </a:p>
        </p:txBody>
      </p:sp>
      <p:sp>
        <p:nvSpPr>
          <p:cNvPr id="90120" name="Text Box 1032"/>
          <p:cNvSpPr txBox="1">
            <a:spLocks noChangeArrowheads="1"/>
          </p:cNvSpPr>
          <p:nvPr/>
        </p:nvSpPr>
        <p:spPr bwMode="auto">
          <a:xfrm>
            <a:off x="1447800" y="5105400"/>
            <a:ext cx="6019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a:effectLst>
                  <a:outerShdw blurRad="38100" dist="38100" dir="2700000" algn="tl">
                    <a:srgbClr val="000000"/>
                  </a:outerShdw>
                </a:effectLst>
              </a:rPr>
              <a:t>Photosynthesis</a:t>
            </a:r>
          </a:p>
        </p:txBody>
      </p:sp>
      <p:sp>
        <p:nvSpPr>
          <p:cNvPr id="90121" name="Text Box 1033"/>
          <p:cNvSpPr txBox="1">
            <a:spLocks noChangeArrowheads="1"/>
          </p:cNvSpPr>
          <p:nvPr/>
        </p:nvSpPr>
        <p:spPr bwMode="auto">
          <a:xfrm>
            <a:off x="914400" y="5867400"/>
            <a:ext cx="990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6Co</a:t>
            </a:r>
            <a:r>
              <a:rPr lang="en-US" altLang="en-US" sz="3200" baseline="-2000">
                <a:effectLst>
                  <a:outerShdw blurRad="38100" dist="38100" dir="2700000" algn="tl">
                    <a:srgbClr val="000000"/>
                  </a:outerShdw>
                </a:effectLst>
              </a:rPr>
              <a:t>2</a:t>
            </a:r>
          </a:p>
        </p:txBody>
      </p:sp>
      <p:sp>
        <p:nvSpPr>
          <p:cNvPr id="90122" name="Text Box 1034"/>
          <p:cNvSpPr txBox="1">
            <a:spLocks noChangeArrowheads="1"/>
          </p:cNvSpPr>
          <p:nvPr/>
        </p:nvSpPr>
        <p:spPr bwMode="auto">
          <a:xfrm>
            <a:off x="1676400" y="5867400"/>
            <a:ext cx="1600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  6H</a:t>
            </a:r>
            <a:r>
              <a:rPr lang="en-US" altLang="en-US" sz="3200" baseline="-2000">
                <a:effectLst>
                  <a:outerShdw blurRad="38100" dist="38100" dir="2700000" algn="tl">
                    <a:srgbClr val="000000"/>
                  </a:outerShdw>
                </a:effectLst>
              </a:rPr>
              <a:t>2</a:t>
            </a:r>
            <a:r>
              <a:rPr lang="en-US" altLang="en-US" sz="3200">
                <a:effectLst>
                  <a:outerShdw blurRad="38100" dist="38100" dir="2700000" algn="tl">
                    <a:srgbClr val="000000"/>
                  </a:outerShdw>
                </a:effectLst>
              </a:rPr>
              <a:t>O</a:t>
            </a:r>
          </a:p>
        </p:txBody>
      </p:sp>
      <p:sp>
        <p:nvSpPr>
          <p:cNvPr id="90123" name="Line 1035"/>
          <p:cNvSpPr>
            <a:spLocks noChangeShapeType="1"/>
          </p:cNvSpPr>
          <p:nvPr/>
        </p:nvSpPr>
        <p:spPr bwMode="auto">
          <a:xfrm>
            <a:off x="2971800" y="5943600"/>
            <a:ext cx="1447800"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24" name="Text Box 1036"/>
          <p:cNvSpPr txBox="1">
            <a:spLocks noChangeArrowheads="1"/>
          </p:cNvSpPr>
          <p:nvPr/>
        </p:nvSpPr>
        <p:spPr bwMode="auto">
          <a:xfrm>
            <a:off x="3124200" y="5638800"/>
            <a:ext cx="1676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bg1"/>
                </a:solidFill>
                <a:effectLst>
                  <a:outerShdw blurRad="38100" dist="38100" dir="2700000" algn="tl">
                    <a:srgbClr val="000000"/>
                  </a:outerShdw>
                </a:effectLst>
              </a:rPr>
              <a:t>Light</a:t>
            </a:r>
          </a:p>
        </p:txBody>
      </p:sp>
      <p:sp>
        <p:nvSpPr>
          <p:cNvPr id="90125" name="Text Box 1037"/>
          <p:cNvSpPr txBox="1">
            <a:spLocks noChangeArrowheads="1"/>
          </p:cNvSpPr>
          <p:nvPr/>
        </p:nvSpPr>
        <p:spPr bwMode="auto">
          <a:xfrm>
            <a:off x="2819400" y="6019800"/>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chemeClr val="bg1"/>
                </a:solidFill>
                <a:effectLst>
                  <a:outerShdw blurRad="38100" dist="38100" dir="2700000" algn="tl">
                    <a:srgbClr val="000000"/>
                  </a:outerShdw>
                </a:effectLst>
              </a:rPr>
              <a:t>Chlorophyll</a:t>
            </a:r>
          </a:p>
        </p:txBody>
      </p:sp>
      <p:sp>
        <p:nvSpPr>
          <p:cNvPr id="90126" name="Text Box 1038"/>
          <p:cNvSpPr txBox="1">
            <a:spLocks noChangeArrowheads="1"/>
          </p:cNvSpPr>
          <p:nvPr/>
        </p:nvSpPr>
        <p:spPr bwMode="auto">
          <a:xfrm>
            <a:off x="4648200" y="5791200"/>
            <a:ext cx="1447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C</a:t>
            </a:r>
            <a:r>
              <a:rPr lang="en-US" altLang="en-US" sz="3200" baseline="-4000">
                <a:effectLst>
                  <a:outerShdw blurRad="38100" dist="38100" dir="2700000" algn="tl">
                    <a:srgbClr val="000000"/>
                  </a:outerShdw>
                </a:effectLst>
              </a:rPr>
              <a:t>6</a:t>
            </a:r>
            <a:r>
              <a:rPr lang="en-US" altLang="en-US" sz="3200">
                <a:effectLst>
                  <a:outerShdw blurRad="38100" dist="38100" dir="2700000" algn="tl">
                    <a:srgbClr val="000000"/>
                  </a:outerShdw>
                </a:effectLst>
              </a:rPr>
              <a:t>H</a:t>
            </a:r>
            <a:r>
              <a:rPr lang="en-US" altLang="en-US" sz="3200" baseline="-4000">
                <a:effectLst>
                  <a:outerShdw blurRad="38100" dist="38100" dir="2700000" algn="tl">
                    <a:srgbClr val="000000"/>
                  </a:outerShdw>
                </a:effectLst>
              </a:rPr>
              <a:t>12</a:t>
            </a:r>
            <a:r>
              <a:rPr lang="en-US" altLang="en-US" sz="3200">
                <a:effectLst>
                  <a:outerShdw blurRad="38100" dist="38100" dir="2700000" algn="tl">
                    <a:srgbClr val="000000"/>
                  </a:outerShdw>
                </a:effectLst>
              </a:rPr>
              <a:t>O</a:t>
            </a:r>
            <a:r>
              <a:rPr lang="en-US" altLang="en-US" sz="3200" baseline="-4000">
                <a:effectLst>
                  <a:outerShdw blurRad="38100" dist="38100" dir="2700000" algn="tl">
                    <a:srgbClr val="000000"/>
                  </a:outerShdw>
                </a:effectLst>
              </a:rPr>
              <a:t>6</a:t>
            </a:r>
          </a:p>
        </p:txBody>
      </p:sp>
      <p:sp>
        <p:nvSpPr>
          <p:cNvPr id="90127" name="Text Box 1039"/>
          <p:cNvSpPr txBox="1">
            <a:spLocks noChangeArrowheads="1"/>
          </p:cNvSpPr>
          <p:nvPr/>
        </p:nvSpPr>
        <p:spPr bwMode="auto">
          <a:xfrm>
            <a:off x="6019800" y="5791200"/>
            <a:ext cx="990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 O</a:t>
            </a:r>
            <a:r>
              <a:rPr lang="en-US" altLang="en-US" sz="3200" baseline="-4000">
                <a:effectLst>
                  <a:outerShdw blurRad="38100" dist="38100" dir="2700000" algn="tl">
                    <a:srgbClr val="000000"/>
                  </a:outerShdw>
                </a:effectLst>
              </a:rPr>
              <a:t>2</a:t>
            </a:r>
          </a:p>
        </p:txBody>
      </p:sp>
      <p:sp>
        <p:nvSpPr>
          <p:cNvPr id="90128" name="Text Box 1040"/>
          <p:cNvSpPr txBox="1">
            <a:spLocks noChangeArrowheads="1"/>
          </p:cNvSpPr>
          <p:nvPr/>
        </p:nvSpPr>
        <p:spPr bwMode="auto">
          <a:xfrm>
            <a:off x="6858000" y="5791200"/>
            <a:ext cx="1524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 energy</a:t>
            </a:r>
          </a:p>
        </p:txBody>
      </p:sp>
      <p:sp>
        <p:nvSpPr>
          <p:cNvPr id="90130" name="Line 1042"/>
          <p:cNvSpPr>
            <a:spLocks noChangeShapeType="1"/>
          </p:cNvSpPr>
          <p:nvPr/>
        </p:nvSpPr>
        <p:spPr bwMode="auto">
          <a:xfrm>
            <a:off x="3810000" y="3429000"/>
            <a:ext cx="15240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31" name="Line 1043"/>
          <p:cNvSpPr>
            <a:spLocks noChangeShapeType="1"/>
          </p:cNvSpPr>
          <p:nvPr/>
        </p:nvSpPr>
        <p:spPr bwMode="auto">
          <a:xfrm>
            <a:off x="1752600" y="990600"/>
            <a:ext cx="5562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32" name="AutoShape 1044"/>
          <p:cNvSpPr>
            <a:spLocks noChangeArrowheads="1"/>
          </p:cNvSpPr>
          <p:nvPr/>
        </p:nvSpPr>
        <p:spPr bwMode="auto">
          <a:xfrm rot="16200000">
            <a:off x="5105400" y="2133600"/>
            <a:ext cx="3124200" cy="2057400"/>
          </a:xfrm>
          <a:prstGeom prst="flowChartDelay">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90134" name="Picture 1046" descr="C:\gary\plant1a.gif"/>
          <p:cNvPicPr>
            <a:picLocks noChangeAspect="1" noChangeArrowheads="1"/>
          </p:cNvPicPr>
          <p:nvPr/>
        </p:nvPicPr>
        <p:blipFill>
          <a:blip r:embed="rId3">
            <a:extLst>
              <a:ext uri="{28A0092B-C50C-407E-A947-70E740481C1C}">
                <a14:useLocalDpi xmlns:a14="http://schemas.microsoft.com/office/drawing/2010/main" val="0"/>
              </a:ext>
            </a:extLst>
          </a:blip>
          <a:srcRect b="29054"/>
          <a:stretch>
            <a:fillRect/>
          </a:stretch>
        </p:blipFill>
        <p:spPr bwMode="auto">
          <a:xfrm>
            <a:off x="1219200" y="2362200"/>
            <a:ext cx="1182688" cy="1219200"/>
          </a:xfrm>
          <a:prstGeom prst="rect">
            <a:avLst/>
          </a:prstGeom>
          <a:noFill/>
          <a:extLst>
            <a:ext uri="{909E8E84-426E-40DD-AFC4-6F175D3DCCD1}">
              <a14:hiddenFill xmlns:a14="http://schemas.microsoft.com/office/drawing/2010/main">
                <a:solidFill>
                  <a:srgbClr val="FFFFFF"/>
                </a:solidFill>
              </a14:hiddenFill>
            </a:ext>
          </a:extLst>
        </p:spPr>
      </p:pic>
      <p:sp>
        <p:nvSpPr>
          <p:cNvPr id="90135" name="AutoShape 1047"/>
          <p:cNvSpPr>
            <a:spLocks noChangeArrowheads="1"/>
          </p:cNvSpPr>
          <p:nvPr/>
        </p:nvSpPr>
        <p:spPr bwMode="auto">
          <a:xfrm>
            <a:off x="1524000" y="3581400"/>
            <a:ext cx="457200" cy="381000"/>
          </a:xfrm>
          <a:prstGeom prst="flowChartManualOperation">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3200">
              <a:solidFill>
                <a:srgbClr val="CC9900"/>
              </a:solidFill>
              <a:effectLst>
                <a:outerShdw blurRad="38100" dist="38100" dir="2700000" algn="tl">
                  <a:srgbClr val="000000"/>
                </a:outerShdw>
              </a:effectLst>
            </a:endParaRPr>
          </a:p>
        </p:txBody>
      </p:sp>
      <p:sp>
        <p:nvSpPr>
          <p:cNvPr id="90136" name="AutoShape 1048"/>
          <p:cNvSpPr>
            <a:spLocks noChangeArrowheads="1"/>
          </p:cNvSpPr>
          <p:nvPr/>
        </p:nvSpPr>
        <p:spPr bwMode="auto">
          <a:xfrm>
            <a:off x="5867400" y="3581400"/>
            <a:ext cx="457200" cy="381000"/>
          </a:xfrm>
          <a:prstGeom prst="flowChartManualOperation">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3200">
              <a:solidFill>
                <a:srgbClr val="CC9900"/>
              </a:solidFill>
              <a:effectLst>
                <a:outerShdw blurRad="38100" dist="38100" dir="2700000" algn="tl">
                  <a:srgbClr val="000000"/>
                </a:outerShdw>
              </a:effectLst>
            </a:endParaRPr>
          </a:p>
        </p:txBody>
      </p:sp>
      <p:pic>
        <p:nvPicPr>
          <p:cNvPr id="90138" name="Picture 1050" descr="C:\gary\plant1a.gif"/>
          <p:cNvPicPr>
            <a:picLocks noChangeAspect="1" noChangeArrowheads="1"/>
          </p:cNvPicPr>
          <p:nvPr/>
        </p:nvPicPr>
        <p:blipFill>
          <a:blip r:embed="rId3">
            <a:extLst>
              <a:ext uri="{28A0092B-C50C-407E-A947-70E740481C1C}">
                <a14:useLocalDpi xmlns:a14="http://schemas.microsoft.com/office/drawing/2010/main" val="0"/>
              </a:ext>
            </a:extLst>
          </a:blip>
          <a:srcRect b="29054"/>
          <a:stretch>
            <a:fillRect/>
          </a:stretch>
        </p:blipFill>
        <p:spPr bwMode="auto">
          <a:xfrm>
            <a:off x="5562600" y="2362200"/>
            <a:ext cx="118268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0144" name="Picture 1056" descr="A:\mouse2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0"/>
            <a:ext cx="1003300" cy="712788"/>
          </a:xfrm>
          <a:prstGeom prst="rect">
            <a:avLst/>
          </a:prstGeom>
          <a:noFill/>
          <a:extLst>
            <a:ext uri="{909E8E84-426E-40DD-AFC4-6F175D3DCCD1}">
              <a14:hiddenFill xmlns:a14="http://schemas.microsoft.com/office/drawing/2010/main">
                <a:solidFill>
                  <a:srgbClr val="FFFFFF"/>
                </a:solidFill>
              </a14:hiddenFill>
            </a:ext>
          </a:extLst>
        </p:spPr>
      </p:pic>
      <p:pic>
        <p:nvPicPr>
          <p:cNvPr id="90145" name="Picture 1057" descr="A:\mouse2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810000"/>
            <a:ext cx="1003300" cy="712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134"/>
                                        </p:tgtEl>
                                        <p:attrNameLst>
                                          <p:attrName>style.visibility</p:attrName>
                                        </p:attrNameLst>
                                      </p:cBhvr>
                                      <p:to>
                                        <p:strVal val="visible"/>
                                      </p:to>
                                    </p:set>
                                    <p:animEffect transition="in" filter="dissolve">
                                      <p:cBhvr>
                                        <p:cTn id="7" dur="500"/>
                                        <p:tgtEl>
                                          <p:spTgt spid="90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0144"/>
                                        </p:tgtEl>
                                        <p:attrNameLst>
                                          <p:attrName>style.visibility</p:attrName>
                                        </p:attrNameLst>
                                      </p:cBhvr>
                                      <p:to>
                                        <p:strVal val="visible"/>
                                      </p:to>
                                    </p:set>
                                    <p:animEffect transition="in" filter="dissolve">
                                      <p:cBhvr>
                                        <p:cTn id="12" dur="500"/>
                                        <p:tgtEl>
                                          <p:spTgt spid="901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0138"/>
                                        </p:tgtEl>
                                        <p:attrNameLst>
                                          <p:attrName>style.visibility</p:attrName>
                                        </p:attrNameLst>
                                      </p:cBhvr>
                                      <p:to>
                                        <p:strVal val="visible"/>
                                      </p:to>
                                    </p:set>
                                    <p:animEffect transition="in" filter="dissolve">
                                      <p:cBhvr>
                                        <p:cTn id="17" dur="500"/>
                                        <p:tgtEl>
                                          <p:spTgt spid="901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0145"/>
                                        </p:tgtEl>
                                        <p:attrNameLst>
                                          <p:attrName>style.visibility</p:attrName>
                                        </p:attrNameLst>
                                      </p:cBhvr>
                                      <p:to>
                                        <p:strVal val="visible"/>
                                      </p:to>
                                    </p:set>
                                    <p:animEffect transition="in" filter="dissolve">
                                      <p:cBhvr>
                                        <p:cTn id="22" dur="500"/>
                                        <p:tgtEl>
                                          <p:spTgt spid="901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20"/>
                                        </p:tgtEl>
                                        <p:attrNameLst>
                                          <p:attrName>style.visibility</p:attrName>
                                        </p:attrNameLst>
                                      </p:cBhvr>
                                      <p:to>
                                        <p:strVal val="visible"/>
                                      </p:to>
                                    </p:set>
                                    <p:animEffect transition="in" filter="dissolve">
                                      <p:cBhvr>
                                        <p:cTn id="27" dur="500"/>
                                        <p:tgtEl>
                                          <p:spTgt spid="901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0121"/>
                                        </p:tgtEl>
                                        <p:attrNameLst>
                                          <p:attrName>style.visibility</p:attrName>
                                        </p:attrNameLst>
                                      </p:cBhvr>
                                      <p:to>
                                        <p:strVal val="visible"/>
                                      </p:to>
                                    </p:set>
                                    <p:animEffect transition="in" filter="dissolve">
                                      <p:cBhvr>
                                        <p:cTn id="32" dur="500"/>
                                        <p:tgtEl>
                                          <p:spTgt spid="901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0122"/>
                                        </p:tgtEl>
                                        <p:attrNameLst>
                                          <p:attrName>style.visibility</p:attrName>
                                        </p:attrNameLst>
                                      </p:cBhvr>
                                      <p:to>
                                        <p:strVal val="visible"/>
                                      </p:to>
                                    </p:set>
                                    <p:animEffect transition="in" filter="dissolve">
                                      <p:cBhvr>
                                        <p:cTn id="37" dur="500"/>
                                        <p:tgtEl>
                                          <p:spTgt spid="901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0123"/>
                                        </p:tgtEl>
                                        <p:attrNameLst>
                                          <p:attrName>style.visibility</p:attrName>
                                        </p:attrNameLst>
                                      </p:cBhvr>
                                      <p:to>
                                        <p:strVal val="visible"/>
                                      </p:to>
                                    </p:set>
                                    <p:animEffect transition="in" filter="dissolve">
                                      <p:cBhvr>
                                        <p:cTn id="42" dur="500"/>
                                        <p:tgtEl>
                                          <p:spTgt spid="901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0124"/>
                                        </p:tgtEl>
                                        <p:attrNameLst>
                                          <p:attrName>style.visibility</p:attrName>
                                        </p:attrNameLst>
                                      </p:cBhvr>
                                      <p:to>
                                        <p:strVal val="visible"/>
                                      </p:to>
                                    </p:set>
                                    <p:animEffect transition="in" filter="dissolve">
                                      <p:cBhvr>
                                        <p:cTn id="47" dur="500"/>
                                        <p:tgtEl>
                                          <p:spTgt spid="901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0125"/>
                                        </p:tgtEl>
                                        <p:attrNameLst>
                                          <p:attrName>style.visibility</p:attrName>
                                        </p:attrNameLst>
                                      </p:cBhvr>
                                      <p:to>
                                        <p:strVal val="visible"/>
                                      </p:to>
                                    </p:set>
                                    <p:animEffect transition="in" filter="dissolve">
                                      <p:cBhvr>
                                        <p:cTn id="52" dur="500"/>
                                        <p:tgtEl>
                                          <p:spTgt spid="901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0126"/>
                                        </p:tgtEl>
                                        <p:attrNameLst>
                                          <p:attrName>style.visibility</p:attrName>
                                        </p:attrNameLst>
                                      </p:cBhvr>
                                      <p:to>
                                        <p:strVal val="visible"/>
                                      </p:to>
                                    </p:set>
                                    <p:animEffect transition="in" filter="dissolve">
                                      <p:cBhvr>
                                        <p:cTn id="57" dur="500"/>
                                        <p:tgtEl>
                                          <p:spTgt spid="901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0127"/>
                                        </p:tgtEl>
                                        <p:attrNameLst>
                                          <p:attrName>style.visibility</p:attrName>
                                        </p:attrNameLst>
                                      </p:cBhvr>
                                      <p:to>
                                        <p:strVal val="visible"/>
                                      </p:to>
                                    </p:set>
                                    <p:animEffect transition="in" filter="dissolve">
                                      <p:cBhvr>
                                        <p:cTn id="62" dur="500"/>
                                        <p:tgtEl>
                                          <p:spTgt spid="901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0128"/>
                                        </p:tgtEl>
                                        <p:attrNameLst>
                                          <p:attrName>style.visibility</p:attrName>
                                        </p:attrNameLst>
                                      </p:cBhvr>
                                      <p:to>
                                        <p:strVal val="visible"/>
                                      </p:to>
                                    </p:set>
                                    <p:animEffect transition="in" filter="dissolve">
                                      <p:cBhvr>
                                        <p:cTn id="67" dur="500"/>
                                        <p:tgtEl>
                                          <p:spTgt spid="90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autoUpdateAnimBg="0"/>
      <p:bldP spid="90121" grpId="0" autoUpdateAnimBg="0"/>
      <p:bldP spid="90122" grpId="0" autoUpdateAnimBg="0"/>
      <p:bldP spid="90123" grpId="0" animBg="1"/>
      <p:bldP spid="90124" grpId="0" autoUpdateAnimBg="0"/>
      <p:bldP spid="90125" grpId="0" autoUpdateAnimBg="0"/>
      <p:bldP spid="90126" grpId="0" autoUpdateAnimBg="0"/>
      <p:bldP spid="90127" grpId="0" autoUpdateAnimBg="0"/>
      <p:bldP spid="90128"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533400" y="457200"/>
            <a:ext cx="7467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90000"/>
              </a:lnSpc>
              <a:spcBef>
                <a:spcPct val="20000"/>
              </a:spcBef>
              <a:buClr>
                <a:srgbClr val="FFFF00"/>
              </a:buClr>
              <a:buSzPct val="105000"/>
            </a:pPr>
            <a:r>
              <a:rPr lang="en-US" altLang="en-US" baseline="0">
                <a:solidFill>
                  <a:srgbClr val="FFFF00"/>
                </a:solidFill>
                <a:effectLst>
                  <a:outerShdw blurRad="38100" dist="38100" dir="2700000" algn="tl">
                    <a:srgbClr val="000000"/>
                  </a:outerShdw>
                </a:effectLst>
              </a:rPr>
              <a:t>18. </a:t>
            </a:r>
            <a:r>
              <a:rPr lang="en-US" altLang="en-US" baseline="0">
                <a:solidFill>
                  <a:schemeClr val="bg1"/>
                </a:solidFill>
                <a:effectLst>
                  <a:outerShdw blurRad="38100" dist="38100" dir="2700000" algn="tl">
                    <a:srgbClr val="000000"/>
                  </a:outerShdw>
                </a:effectLst>
              </a:rPr>
              <a:t> List three primary nutrients: </a:t>
            </a:r>
          </a:p>
          <a:p>
            <a:pPr>
              <a:lnSpc>
                <a:spcPct val="90000"/>
              </a:lnSpc>
              <a:spcBef>
                <a:spcPct val="20000"/>
              </a:spcBef>
              <a:buClr>
                <a:srgbClr val="FFFF00"/>
              </a:buClr>
              <a:buSzPct val="105000"/>
            </a:pPr>
            <a:endParaRPr lang="en-US" altLang="en-US" baseline="0">
              <a:solidFill>
                <a:schemeClr val="bg1"/>
              </a:solidFill>
              <a:effectLst>
                <a:outerShdw blurRad="38100" dist="38100" dir="2700000" algn="tl">
                  <a:srgbClr val="000000"/>
                </a:outerShdw>
              </a:effectLst>
            </a:endParaRPr>
          </a:p>
          <a:p>
            <a:pPr>
              <a:spcBef>
                <a:spcPct val="50000"/>
              </a:spcBef>
            </a:pPr>
            <a:endParaRPr lang="en-US" altLang="en-US" baseline="0">
              <a:solidFill>
                <a:srgbClr val="FFFF00"/>
              </a:solidFill>
              <a:effectLst>
                <a:outerShdw blurRad="38100" dist="38100" dir="2700000" algn="tl">
                  <a:srgbClr val="000000"/>
                </a:outerShdw>
              </a:effectLst>
            </a:endParaRPr>
          </a:p>
        </p:txBody>
      </p:sp>
      <p:sp>
        <p:nvSpPr>
          <p:cNvPr id="229379" name="Text Box 3"/>
          <p:cNvSpPr txBox="1">
            <a:spLocks noChangeArrowheads="1"/>
          </p:cNvSpPr>
          <p:nvPr/>
        </p:nvSpPr>
        <p:spPr bwMode="auto">
          <a:xfrm>
            <a:off x="3581400" y="9144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 nitrogen, phosphorous, potassium</a:t>
            </a:r>
          </a:p>
        </p:txBody>
      </p:sp>
      <p:sp>
        <p:nvSpPr>
          <p:cNvPr id="229380" name="Text Box 4"/>
          <p:cNvSpPr txBox="1">
            <a:spLocks noChangeArrowheads="1"/>
          </p:cNvSpPr>
          <p:nvPr/>
        </p:nvSpPr>
        <p:spPr bwMode="auto">
          <a:xfrm>
            <a:off x="1066800" y="1295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bg1"/>
                </a:solidFill>
                <a:effectLst>
                  <a:outerShdw blurRad="38100" dist="38100" dir="2700000" algn="tl">
                    <a:srgbClr val="000000"/>
                  </a:outerShdw>
                </a:effectLst>
              </a:rPr>
              <a:t>List one secondary nutrient: </a:t>
            </a:r>
          </a:p>
        </p:txBody>
      </p:sp>
      <p:sp>
        <p:nvSpPr>
          <p:cNvPr id="229381" name="Text Box 5"/>
          <p:cNvSpPr txBox="1">
            <a:spLocks noChangeArrowheads="1"/>
          </p:cNvSpPr>
          <p:nvPr/>
        </p:nvSpPr>
        <p:spPr bwMode="auto">
          <a:xfrm>
            <a:off x="1828800" y="24384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000000"/>
                </a:outerShdw>
              </a:effectLst>
            </a:endParaRPr>
          </a:p>
        </p:txBody>
      </p:sp>
      <p:sp>
        <p:nvSpPr>
          <p:cNvPr id="229382" name="Text Box 6"/>
          <p:cNvSpPr txBox="1">
            <a:spLocks noChangeArrowheads="1"/>
          </p:cNvSpPr>
          <p:nvPr/>
        </p:nvSpPr>
        <p:spPr bwMode="auto">
          <a:xfrm>
            <a:off x="3657600" y="1676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calcium</a:t>
            </a:r>
          </a:p>
        </p:txBody>
      </p:sp>
      <p:sp>
        <p:nvSpPr>
          <p:cNvPr id="229383" name="Text Box 7"/>
          <p:cNvSpPr txBox="1">
            <a:spLocks noChangeArrowheads="1"/>
          </p:cNvSpPr>
          <p:nvPr/>
        </p:nvSpPr>
        <p:spPr bwMode="auto">
          <a:xfrm>
            <a:off x="1143000" y="2133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bg1"/>
                </a:solidFill>
                <a:effectLst>
                  <a:outerShdw blurRad="38100" dist="38100" dir="2700000" algn="tl">
                    <a:srgbClr val="000000"/>
                  </a:outerShdw>
                </a:effectLst>
              </a:rPr>
              <a:t>List three micronutrients:</a:t>
            </a:r>
          </a:p>
        </p:txBody>
      </p:sp>
      <p:sp>
        <p:nvSpPr>
          <p:cNvPr id="229384" name="Text Box 8"/>
          <p:cNvSpPr txBox="1">
            <a:spLocks noChangeArrowheads="1"/>
          </p:cNvSpPr>
          <p:nvPr/>
        </p:nvSpPr>
        <p:spPr bwMode="auto">
          <a:xfrm>
            <a:off x="3581400" y="25146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iron, manganese, zinc</a:t>
            </a:r>
          </a:p>
        </p:txBody>
      </p:sp>
      <p:sp>
        <p:nvSpPr>
          <p:cNvPr id="229385" name="Text Box 9"/>
          <p:cNvSpPr txBox="1">
            <a:spLocks noChangeArrowheads="1"/>
          </p:cNvSpPr>
          <p:nvPr/>
        </p:nvSpPr>
        <p:spPr bwMode="auto">
          <a:xfrm>
            <a:off x="609600" y="2895600"/>
            <a:ext cx="6629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spcBef>
                <a:spcPct val="20000"/>
              </a:spcBef>
              <a:buClr>
                <a:srgbClr val="FFFF00"/>
              </a:buClr>
              <a:buFontTx/>
              <a:buAutoNum type="arabicPeriod" startAt="19"/>
            </a:pPr>
            <a:r>
              <a:rPr lang="en-US" altLang="en-US" baseline="0">
                <a:solidFill>
                  <a:schemeClr val="bg1"/>
                </a:solidFill>
                <a:effectLst>
                  <a:outerShdw blurRad="38100" dist="38100" dir="2700000" algn="tl">
                    <a:srgbClr val="000000"/>
                  </a:outerShdw>
                </a:effectLst>
              </a:rPr>
              <a:t>Define plant hardiness.</a:t>
            </a:r>
          </a:p>
          <a:p>
            <a:pPr>
              <a:spcBef>
                <a:spcPct val="50000"/>
              </a:spcBef>
            </a:pPr>
            <a:endParaRPr lang="en-US" altLang="en-US">
              <a:solidFill>
                <a:srgbClr val="FFFF00"/>
              </a:solidFill>
              <a:effectLst>
                <a:outerShdw blurRad="38100" dist="38100" dir="2700000" algn="tl">
                  <a:srgbClr val="000000"/>
                </a:outerShdw>
              </a:effectLst>
            </a:endParaRPr>
          </a:p>
        </p:txBody>
      </p:sp>
      <p:sp>
        <p:nvSpPr>
          <p:cNvPr id="229386" name="Text Box 10"/>
          <p:cNvSpPr txBox="1">
            <a:spLocks noChangeArrowheads="1"/>
          </p:cNvSpPr>
          <p:nvPr/>
        </p:nvSpPr>
        <p:spPr bwMode="auto">
          <a:xfrm>
            <a:off x="1143000" y="3200400"/>
            <a:ext cx="73914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65000"/>
              </a:lnSpc>
              <a:spcBef>
                <a:spcPct val="50000"/>
              </a:spcBef>
            </a:pPr>
            <a:endParaRPr lang="en-US" altLang="en-US" sz="3600">
              <a:solidFill>
                <a:schemeClr val="accent1"/>
              </a:solidFill>
              <a:effectLst>
                <a:outerShdw blurRad="38100" dist="38100" dir="2700000" algn="tl">
                  <a:srgbClr val="000000"/>
                </a:outerShdw>
              </a:effectLst>
            </a:endParaRPr>
          </a:p>
          <a:p>
            <a:pPr>
              <a:lnSpc>
                <a:spcPct val="65000"/>
              </a:lnSpc>
              <a:spcBef>
                <a:spcPct val="50000"/>
              </a:spcBef>
            </a:pPr>
            <a:r>
              <a:rPr lang="en-US" altLang="en-US" sz="3600">
                <a:solidFill>
                  <a:schemeClr val="accent1"/>
                </a:solidFill>
                <a:effectLst>
                  <a:outerShdw blurRad="38100" dist="38100" dir="2700000" algn="tl">
                    <a:srgbClr val="000000"/>
                  </a:outerShdw>
                </a:effectLst>
              </a:rPr>
              <a:t>The ability of a plant to adapt to temperature extremes in a region</a:t>
            </a:r>
            <a:endParaRPr lang="en-US" altLang="en-US" sz="3600" baseline="0">
              <a:solidFill>
                <a:schemeClr val="accent1"/>
              </a:solidFill>
              <a:effectLst>
                <a:outerShdw blurRad="38100" dist="38100" dir="2700000" algn="tl">
                  <a:srgbClr val="000000"/>
                </a:outerShdw>
              </a:effectLst>
            </a:endParaRPr>
          </a:p>
        </p:txBody>
      </p:sp>
      <p:sp>
        <p:nvSpPr>
          <p:cNvPr id="229387" name="Text Box 11"/>
          <p:cNvSpPr txBox="1">
            <a:spLocks noChangeArrowheads="1"/>
          </p:cNvSpPr>
          <p:nvPr/>
        </p:nvSpPr>
        <p:spPr bwMode="auto">
          <a:xfrm>
            <a:off x="685800" y="434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20.</a:t>
            </a:r>
            <a:r>
              <a:rPr lang="en-US" altLang="en-US" sz="3600">
                <a:solidFill>
                  <a:schemeClr val="bg1"/>
                </a:solidFill>
                <a:effectLst>
                  <a:outerShdw blurRad="38100" dist="38100" dir="2700000" algn="tl">
                    <a:srgbClr val="000000"/>
                  </a:outerShdw>
                </a:effectLst>
              </a:rPr>
              <a:t>  In what hardiness zone do you live?</a:t>
            </a:r>
          </a:p>
        </p:txBody>
      </p:sp>
      <p:sp>
        <p:nvSpPr>
          <p:cNvPr id="229388" name="Text Box 12"/>
          <p:cNvSpPr txBox="1">
            <a:spLocks noChangeArrowheads="1"/>
          </p:cNvSpPr>
          <p:nvPr/>
        </p:nvSpPr>
        <p:spPr bwMode="auto">
          <a:xfrm>
            <a:off x="1219200" y="48006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accent1"/>
                </a:solidFill>
                <a:effectLst>
                  <a:outerShdw blurRad="38100" dist="38100" dir="2700000" algn="tl">
                    <a:srgbClr val="000000"/>
                  </a:outerShdw>
                </a:effectLst>
              </a:rPr>
              <a:t>Many possible answers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dissolve">
                                      <p:cBhvr>
                                        <p:cTn id="7" dur="500"/>
                                        <p:tgtEl>
                                          <p:spTgt spid="229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9380"/>
                                        </p:tgtEl>
                                        <p:attrNameLst>
                                          <p:attrName>style.visibility</p:attrName>
                                        </p:attrNameLst>
                                      </p:cBhvr>
                                      <p:to>
                                        <p:strVal val="visible"/>
                                      </p:to>
                                    </p:set>
                                    <p:animEffect transition="in" filter="dissolve">
                                      <p:cBhvr>
                                        <p:cTn id="12" dur="500"/>
                                        <p:tgtEl>
                                          <p:spTgt spid="2293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9382"/>
                                        </p:tgtEl>
                                        <p:attrNameLst>
                                          <p:attrName>style.visibility</p:attrName>
                                        </p:attrNameLst>
                                      </p:cBhvr>
                                      <p:to>
                                        <p:strVal val="visible"/>
                                      </p:to>
                                    </p:set>
                                    <p:animEffect transition="in" filter="dissolve">
                                      <p:cBhvr>
                                        <p:cTn id="17" dur="500"/>
                                        <p:tgtEl>
                                          <p:spTgt spid="229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9383"/>
                                        </p:tgtEl>
                                        <p:attrNameLst>
                                          <p:attrName>style.visibility</p:attrName>
                                        </p:attrNameLst>
                                      </p:cBhvr>
                                      <p:to>
                                        <p:strVal val="visible"/>
                                      </p:to>
                                    </p:set>
                                    <p:animEffect transition="in" filter="dissolve">
                                      <p:cBhvr>
                                        <p:cTn id="22" dur="500"/>
                                        <p:tgtEl>
                                          <p:spTgt spid="2293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9384"/>
                                        </p:tgtEl>
                                        <p:attrNameLst>
                                          <p:attrName>style.visibility</p:attrName>
                                        </p:attrNameLst>
                                      </p:cBhvr>
                                      <p:to>
                                        <p:strVal val="visible"/>
                                      </p:to>
                                    </p:set>
                                    <p:animEffect transition="in" filter="dissolve">
                                      <p:cBhvr>
                                        <p:cTn id="27" dur="500"/>
                                        <p:tgtEl>
                                          <p:spTgt spid="2293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9385"/>
                                        </p:tgtEl>
                                        <p:attrNameLst>
                                          <p:attrName>style.visibility</p:attrName>
                                        </p:attrNameLst>
                                      </p:cBhvr>
                                      <p:to>
                                        <p:strVal val="visible"/>
                                      </p:to>
                                    </p:set>
                                    <p:animEffect transition="in" filter="dissolve">
                                      <p:cBhvr>
                                        <p:cTn id="32" dur="500"/>
                                        <p:tgtEl>
                                          <p:spTgt spid="2293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9386"/>
                                        </p:tgtEl>
                                        <p:attrNameLst>
                                          <p:attrName>style.visibility</p:attrName>
                                        </p:attrNameLst>
                                      </p:cBhvr>
                                      <p:to>
                                        <p:strVal val="visible"/>
                                      </p:to>
                                    </p:set>
                                    <p:animEffect transition="in" filter="dissolve">
                                      <p:cBhvr>
                                        <p:cTn id="37" dur="500"/>
                                        <p:tgtEl>
                                          <p:spTgt spid="2293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9387"/>
                                        </p:tgtEl>
                                        <p:attrNameLst>
                                          <p:attrName>style.visibility</p:attrName>
                                        </p:attrNameLst>
                                      </p:cBhvr>
                                      <p:to>
                                        <p:strVal val="visible"/>
                                      </p:to>
                                    </p:set>
                                    <p:animEffect transition="in" filter="dissolve">
                                      <p:cBhvr>
                                        <p:cTn id="42" dur="500"/>
                                        <p:tgtEl>
                                          <p:spTgt spid="2293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9388"/>
                                        </p:tgtEl>
                                        <p:attrNameLst>
                                          <p:attrName>style.visibility</p:attrName>
                                        </p:attrNameLst>
                                      </p:cBhvr>
                                      <p:to>
                                        <p:strVal val="visible"/>
                                      </p:to>
                                    </p:set>
                                    <p:animEffect transition="in" filter="dissolve">
                                      <p:cBhvr>
                                        <p:cTn id="47" dur="500"/>
                                        <p:tgtEl>
                                          <p:spTgt spid="229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utoUpdateAnimBg="0"/>
      <p:bldP spid="229380" grpId="0" autoUpdateAnimBg="0"/>
      <p:bldP spid="229382" grpId="0" autoUpdateAnimBg="0"/>
      <p:bldP spid="229383" grpId="0" autoUpdateAnimBg="0"/>
      <p:bldP spid="229384" grpId="0" autoUpdateAnimBg="0"/>
      <p:bldP spid="229385" grpId="0" autoUpdateAnimBg="0"/>
      <p:bldP spid="229386" grpId="0" autoUpdateAnimBg="0"/>
      <p:bldP spid="229387" grpId="0" autoUpdateAnimBg="0"/>
      <p:bldP spid="229388"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Text Box 3"/>
          <p:cNvSpPr txBox="1">
            <a:spLocks noChangeArrowheads="1"/>
          </p:cNvSpPr>
          <p:nvPr/>
        </p:nvSpPr>
        <p:spPr bwMode="auto">
          <a:xfrm>
            <a:off x="3886200" y="304800"/>
            <a:ext cx="48768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endParaRPr lang="en-US" altLang="en-US" sz="4400" i="1">
              <a:effectLst>
                <a:outerShdw blurRad="38100" dist="38100" dir="2700000" algn="tl">
                  <a:srgbClr val="000000"/>
                </a:outerShdw>
              </a:effectLst>
            </a:endParaRPr>
          </a:p>
          <a:p>
            <a:pPr algn="ctr">
              <a:lnSpc>
                <a:spcPct val="60000"/>
              </a:lnSpc>
              <a:spcBef>
                <a:spcPct val="50000"/>
              </a:spcBef>
            </a:pPr>
            <a:r>
              <a:rPr lang="en-US" altLang="en-US" sz="4400" i="1">
                <a:solidFill>
                  <a:schemeClr val="bg1"/>
                </a:solidFill>
                <a:effectLst>
                  <a:outerShdw blurRad="38100" dist="38100" dir="2700000" algn="tl">
                    <a:srgbClr val="000000"/>
                  </a:outerShdw>
                </a:effectLst>
              </a:rPr>
              <a:t>Author:</a:t>
            </a:r>
          </a:p>
          <a:p>
            <a:pPr algn="ctr">
              <a:lnSpc>
                <a:spcPct val="60000"/>
              </a:lnSpc>
              <a:spcBef>
                <a:spcPct val="50000"/>
              </a:spcBef>
            </a:pPr>
            <a:r>
              <a:rPr lang="en-US" altLang="en-US" sz="4400" i="1">
                <a:solidFill>
                  <a:srgbClr val="FFCC00"/>
                </a:solidFill>
                <a:effectLst>
                  <a:outerShdw blurRad="38100" dist="38100" dir="2700000" algn="tl">
                    <a:srgbClr val="000000"/>
                  </a:outerShdw>
                </a:effectLst>
              </a:rPr>
              <a:t>Dr. Gary L. Wade</a:t>
            </a:r>
          </a:p>
          <a:p>
            <a:pPr algn="ctr">
              <a:lnSpc>
                <a:spcPct val="60000"/>
              </a:lnSpc>
              <a:spcBef>
                <a:spcPct val="50000"/>
              </a:spcBef>
            </a:pPr>
            <a:r>
              <a:rPr lang="en-US" altLang="en-US" sz="4400" i="1">
                <a:solidFill>
                  <a:srgbClr val="FFCC00"/>
                </a:solidFill>
                <a:effectLst>
                  <a:outerShdw blurRad="38100" dist="38100" dir="2700000" algn="tl">
                    <a:srgbClr val="000000"/>
                  </a:outerShdw>
                </a:effectLst>
              </a:rPr>
              <a:t>Extension Horticulturist</a:t>
            </a:r>
          </a:p>
          <a:p>
            <a:pPr algn="ctr">
              <a:lnSpc>
                <a:spcPct val="60000"/>
              </a:lnSpc>
              <a:spcBef>
                <a:spcPct val="50000"/>
              </a:spcBef>
            </a:pPr>
            <a:r>
              <a:rPr lang="en-US" altLang="en-US" sz="4400" i="1">
                <a:solidFill>
                  <a:srgbClr val="FFCC00"/>
                </a:solidFill>
                <a:effectLst>
                  <a:outerShdw blurRad="38100" dist="38100" dir="2700000" algn="tl">
                    <a:srgbClr val="000000"/>
                  </a:outerShdw>
                </a:effectLst>
              </a:rPr>
              <a:t>The University of Georgia</a:t>
            </a:r>
          </a:p>
          <a:p>
            <a:pPr algn="ctr">
              <a:lnSpc>
                <a:spcPct val="60000"/>
              </a:lnSpc>
              <a:spcBef>
                <a:spcPct val="50000"/>
              </a:spcBef>
            </a:pPr>
            <a:r>
              <a:rPr lang="en-US" altLang="en-US" sz="4400" i="1">
                <a:solidFill>
                  <a:srgbClr val="FFCC00"/>
                </a:solidFill>
                <a:effectLst>
                  <a:outerShdw blurRad="38100" dist="38100" dir="2700000" algn="tl">
                    <a:srgbClr val="000000"/>
                  </a:outerShdw>
                </a:effectLst>
              </a:rPr>
              <a:t>College of Agricultural</a:t>
            </a:r>
          </a:p>
          <a:p>
            <a:pPr algn="ctr">
              <a:lnSpc>
                <a:spcPct val="60000"/>
              </a:lnSpc>
              <a:spcBef>
                <a:spcPct val="50000"/>
              </a:spcBef>
            </a:pPr>
            <a:r>
              <a:rPr lang="en-US" altLang="en-US" sz="4400" i="1">
                <a:solidFill>
                  <a:srgbClr val="FFCC00"/>
                </a:solidFill>
                <a:effectLst>
                  <a:outerShdw blurRad="38100" dist="38100" dir="2700000" algn="tl">
                    <a:srgbClr val="000000"/>
                  </a:outerShdw>
                </a:effectLst>
              </a:rPr>
              <a:t>and Environmental Sciences</a:t>
            </a:r>
          </a:p>
        </p:txBody>
      </p:sp>
      <p:sp>
        <p:nvSpPr>
          <p:cNvPr id="232452" name="Text Box 4"/>
          <p:cNvSpPr txBox="1">
            <a:spLocks noChangeArrowheads="1"/>
          </p:cNvSpPr>
          <p:nvPr/>
        </p:nvSpPr>
        <p:spPr bwMode="auto">
          <a:xfrm>
            <a:off x="685800" y="3962400"/>
            <a:ext cx="8153400"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endParaRPr lang="en-US" altLang="en-US">
              <a:effectLst>
                <a:outerShdw blurRad="38100" dist="38100" dir="2700000" algn="tl">
                  <a:srgbClr val="000000"/>
                </a:outerShdw>
              </a:effectLst>
            </a:endParaRPr>
          </a:p>
          <a:p>
            <a:pPr algn="ctr">
              <a:lnSpc>
                <a:spcPct val="85000"/>
              </a:lnSpc>
              <a:spcBef>
                <a:spcPct val="50000"/>
              </a:spcBef>
            </a:pPr>
            <a:r>
              <a:rPr lang="en-US" altLang="en-US" sz="3600">
                <a:solidFill>
                  <a:schemeClr val="bg1"/>
                </a:solidFill>
                <a:effectLst>
                  <a:outerShdw blurRad="38100" dist="38100" dir="2700000" algn="tl">
                    <a:srgbClr val="000000"/>
                  </a:outerShdw>
                </a:effectLst>
              </a:rPr>
              <a:t>Special appreciation to Sharlys Crisafulli , </a:t>
            </a:r>
          </a:p>
          <a:p>
            <a:pPr algn="ctr">
              <a:lnSpc>
                <a:spcPct val="85000"/>
              </a:lnSpc>
              <a:spcBef>
                <a:spcPct val="50000"/>
              </a:spcBef>
            </a:pPr>
            <a:r>
              <a:rPr lang="en-US" altLang="en-US" sz="3600">
                <a:solidFill>
                  <a:schemeClr val="bg1"/>
                </a:solidFill>
                <a:effectLst>
                  <a:outerShdw blurRad="38100" dist="38100" dir="2700000" algn="tl">
                    <a:srgbClr val="000000"/>
                  </a:outerShdw>
                </a:effectLst>
              </a:rPr>
              <a:t>Clarke County Master Gardener, for helping edit and</a:t>
            </a:r>
          </a:p>
          <a:p>
            <a:pPr algn="ctr">
              <a:lnSpc>
                <a:spcPct val="85000"/>
              </a:lnSpc>
              <a:spcBef>
                <a:spcPct val="50000"/>
              </a:spcBef>
            </a:pPr>
            <a:r>
              <a:rPr lang="en-US" altLang="en-US" sz="3600">
                <a:solidFill>
                  <a:schemeClr val="bg1"/>
                </a:solidFill>
                <a:effectLst>
                  <a:outerShdw blurRad="38100" dist="38100" dir="2700000" algn="tl">
                    <a:srgbClr val="000000"/>
                  </a:outerShdw>
                </a:effectLst>
              </a:rPr>
              <a:t> format this presentation</a:t>
            </a:r>
          </a:p>
        </p:txBody>
      </p:sp>
      <p:pic>
        <p:nvPicPr>
          <p:cNvPr id="232453" name="Picture 5"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3429000" cy="3360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026"/>
          <p:cNvSpPr txBox="1">
            <a:spLocks noChangeArrowheads="1"/>
          </p:cNvSpPr>
          <p:nvPr/>
        </p:nvSpPr>
        <p:spPr bwMode="auto">
          <a:xfrm>
            <a:off x="457200" y="4572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5400">
                <a:effectLst>
                  <a:outerShdw blurRad="38100" dist="38100" dir="2700000" algn="tl">
                    <a:srgbClr val="000000"/>
                  </a:outerShdw>
                </a:effectLst>
              </a:rPr>
              <a:t>Photosynthesis</a:t>
            </a:r>
            <a:r>
              <a:rPr lang="en-US" altLang="en-US" sz="5400">
                <a:solidFill>
                  <a:schemeClr val="bg1"/>
                </a:solidFill>
                <a:effectLst>
                  <a:outerShdw blurRad="38100" dist="38100" dir="2700000" algn="tl">
                    <a:srgbClr val="000000"/>
                  </a:outerShdw>
                </a:effectLst>
              </a:rPr>
              <a:t>: A Building Up Process</a:t>
            </a:r>
            <a:endParaRPr lang="en-US" altLang="en-US" sz="5400" baseline="0">
              <a:solidFill>
                <a:schemeClr val="bg1"/>
              </a:solidFill>
              <a:effectLst>
                <a:outerShdw blurRad="38100" dist="38100" dir="2700000" algn="tl">
                  <a:srgbClr val="000000"/>
                </a:outerShdw>
              </a:effectLst>
            </a:endParaRPr>
          </a:p>
        </p:txBody>
      </p:sp>
      <p:sp>
        <p:nvSpPr>
          <p:cNvPr id="104451" name="Text Box 1027"/>
          <p:cNvSpPr txBox="1">
            <a:spLocks noChangeArrowheads="1"/>
          </p:cNvSpPr>
          <p:nvPr/>
        </p:nvSpPr>
        <p:spPr bwMode="auto">
          <a:xfrm>
            <a:off x="533400" y="57150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5400">
                <a:effectLst>
                  <a:outerShdw blurRad="38100" dist="38100" dir="2700000" algn="tl">
                    <a:srgbClr val="000000"/>
                  </a:outerShdw>
                </a:effectLst>
              </a:rPr>
              <a:t>Respiration</a:t>
            </a:r>
            <a:r>
              <a:rPr lang="en-US" altLang="en-US" sz="5400">
                <a:solidFill>
                  <a:schemeClr val="bg1"/>
                </a:solidFill>
                <a:effectLst>
                  <a:outerShdw blurRad="38100" dist="38100" dir="2700000" algn="tl">
                    <a:srgbClr val="000000"/>
                  </a:outerShdw>
                </a:effectLst>
              </a:rPr>
              <a:t>: A Break-down Process</a:t>
            </a:r>
          </a:p>
        </p:txBody>
      </p:sp>
      <p:sp>
        <p:nvSpPr>
          <p:cNvPr id="104452" name="Text Box 1028"/>
          <p:cNvSpPr txBox="1">
            <a:spLocks noChangeArrowheads="1"/>
          </p:cNvSpPr>
          <p:nvPr/>
        </p:nvSpPr>
        <p:spPr bwMode="auto">
          <a:xfrm>
            <a:off x="457200" y="6096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aseline="0">
                <a:solidFill>
                  <a:schemeClr val="bg1"/>
                </a:solidFill>
                <a:effectLst>
                  <a:outerShdw blurRad="38100" dist="38100" dir="2700000" algn="tl">
                    <a:srgbClr val="000000"/>
                  </a:outerShdw>
                </a:effectLst>
              </a:rPr>
              <a:t>6 Co</a:t>
            </a:r>
            <a:r>
              <a:rPr lang="en-US" altLang="en-US" sz="3200" baseline="-25000">
                <a:solidFill>
                  <a:schemeClr val="bg1"/>
                </a:solidFill>
                <a:effectLst>
                  <a:outerShdw blurRad="38100" dist="38100" dir="2700000" algn="tl">
                    <a:srgbClr val="000000"/>
                  </a:outerShdw>
                </a:effectLst>
              </a:rPr>
              <a:t>2</a:t>
            </a:r>
            <a:r>
              <a:rPr lang="en-US" altLang="en-US" sz="3200" baseline="0">
                <a:solidFill>
                  <a:schemeClr val="bg1"/>
                </a:solidFill>
                <a:effectLst>
                  <a:outerShdw blurRad="38100" dist="38100" dir="2700000" algn="tl">
                    <a:srgbClr val="000000"/>
                  </a:outerShdw>
                </a:effectLst>
              </a:rPr>
              <a:t> + 6H</a:t>
            </a:r>
            <a:r>
              <a:rPr lang="en-US" altLang="en-US" sz="3200" baseline="-25000">
                <a:solidFill>
                  <a:schemeClr val="bg1"/>
                </a:solidFill>
                <a:effectLst>
                  <a:outerShdw blurRad="38100" dist="38100" dir="2700000" algn="tl">
                    <a:srgbClr val="000000"/>
                  </a:outerShdw>
                </a:effectLst>
              </a:rPr>
              <a:t>2</a:t>
            </a:r>
            <a:r>
              <a:rPr lang="en-US" altLang="en-US" sz="3200" baseline="0">
                <a:solidFill>
                  <a:schemeClr val="bg1"/>
                </a:solidFill>
                <a:effectLst>
                  <a:outerShdw blurRad="38100" dist="38100" dir="2700000" algn="tl">
                    <a:srgbClr val="000000"/>
                  </a:outerShdw>
                </a:effectLst>
              </a:rPr>
              <a:t>O</a:t>
            </a:r>
          </a:p>
        </p:txBody>
      </p:sp>
      <p:sp>
        <p:nvSpPr>
          <p:cNvPr id="104453" name="Text Box 1029"/>
          <p:cNvSpPr txBox="1">
            <a:spLocks noChangeArrowheads="1"/>
          </p:cNvSpPr>
          <p:nvPr/>
        </p:nvSpPr>
        <p:spPr bwMode="auto">
          <a:xfrm>
            <a:off x="4343400" y="6096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aseline="0">
                <a:solidFill>
                  <a:schemeClr val="bg1"/>
                </a:solidFill>
                <a:effectLst>
                  <a:outerShdw blurRad="38100" dist="38100" dir="2700000" algn="tl">
                    <a:srgbClr val="000000"/>
                  </a:outerShdw>
                </a:effectLst>
              </a:rPr>
              <a:t>C</a:t>
            </a:r>
            <a:r>
              <a:rPr lang="en-US" altLang="en-US" sz="3200" baseline="-25000">
                <a:solidFill>
                  <a:schemeClr val="bg1"/>
                </a:solidFill>
                <a:effectLst>
                  <a:outerShdw blurRad="38100" dist="38100" dir="2700000" algn="tl">
                    <a:srgbClr val="000000"/>
                  </a:outerShdw>
                </a:effectLst>
              </a:rPr>
              <a:t>6</a:t>
            </a:r>
            <a:r>
              <a:rPr lang="en-US" altLang="en-US" sz="3200" baseline="0">
                <a:solidFill>
                  <a:schemeClr val="bg1"/>
                </a:solidFill>
                <a:effectLst>
                  <a:outerShdw blurRad="38100" dist="38100" dir="2700000" algn="tl">
                    <a:srgbClr val="000000"/>
                  </a:outerShdw>
                </a:effectLst>
              </a:rPr>
              <a:t>H</a:t>
            </a:r>
            <a:r>
              <a:rPr lang="en-US" altLang="en-US" sz="3200" baseline="-25000">
                <a:solidFill>
                  <a:schemeClr val="bg1"/>
                </a:solidFill>
                <a:effectLst>
                  <a:outerShdw blurRad="38100" dist="38100" dir="2700000" algn="tl">
                    <a:srgbClr val="000000"/>
                  </a:outerShdw>
                </a:effectLst>
              </a:rPr>
              <a:t>12</a:t>
            </a:r>
            <a:r>
              <a:rPr lang="en-US" altLang="en-US" sz="3200" baseline="0">
                <a:solidFill>
                  <a:schemeClr val="bg1"/>
                </a:solidFill>
                <a:effectLst>
                  <a:outerShdw blurRad="38100" dist="38100" dir="2700000" algn="tl">
                    <a:srgbClr val="000000"/>
                  </a:outerShdw>
                </a:effectLst>
              </a:rPr>
              <a:t>O</a:t>
            </a:r>
            <a:r>
              <a:rPr lang="en-US" altLang="en-US" sz="3200" baseline="-25000">
                <a:solidFill>
                  <a:schemeClr val="bg1"/>
                </a:solidFill>
                <a:effectLst>
                  <a:outerShdw blurRad="38100" dist="38100" dir="2700000" algn="tl">
                    <a:srgbClr val="000000"/>
                  </a:outerShdw>
                </a:effectLst>
              </a:rPr>
              <a:t>6</a:t>
            </a:r>
            <a:r>
              <a:rPr lang="en-US" altLang="en-US" sz="3200" baseline="0">
                <a:solidFill>
                  <a:schemeClr val="bg1"/>
                </a:solidFill>
                <a:effectLst>
                  <a:outerShdw blurRad="38100" dist="38100" dir="2700000" algn="tl">
                    <a:srgbClr val="000000"/>
                  </a:outerShdw>
                </a:effectLst>
              </a:rPr>
              <a:t> + O</a:t>
            </a:r>
            <a:r>
              <a:rPr lang="en-US" altLang="en-US" sz="3200" baseline="-25000">
                <a:solidFill>
                  <a:schemeClr val="bg1"/>
                </a:solidFill>
                <a:effectLst>
                  <a:outerShdw blurRad="38100" dist="38100" dir="2700000" algn="tl">
                    <a:srgbClr val="000000"/>
                  </a:outerShdw>
                </a:effectLst>
              </a:rPr>
              <a:t>2 </a:t>
            </a:r>
            <a:r>
              <a:rPr lang="en-US" altLang="en-US" sz="3200" baseline="0">
                <a:solidFill>
                  <a:schemeClr val="bg1"/>
                </a:solidFill>
                <a:effectLst>
                  <a:outerShdw blurRad="38100" dist="38100" dir="2700000" algn="tl">
                    <a:srgbClr val="000000"/>
                  </a:outerShdw>
                </a:effectLst>
              </a:rPr>
              <a:t>+ energy</a:t>
            </a:r>
          </a:p>
        </p:txBody>
      </p:sp>
      <p:sp>
        <p:nvSpPr>
          <p:cNvPr id="104454" name="Line 1030"/>
          <p:cNvSpPr>
            <a:spLocks noChangeShapeType="1"/>
          </p:cNvSpPr>
          <p:nvPr/>
        </p:nvSpPr>
        <p:spPr bwMode="auto">
          <a:xfrm>
            <a:off x="3124200" y="914400"/>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55" name="Text Box 1031"/>
          <p:cNvSpPr txBox="1">
            <a:spLocks noChangeArrowheads="1"/>
          </p:cNvSpPr>
          <p:nvPr/>
        </p:nvSpPr>
        <p:spPr bwMode="auto">
          <a:xfrm>
            <a:off x="3276600" y="4572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aseline="0">
                <a:effectLst>
                  <a:outerShdw blurRad="38100" dist="38100" dir="2700000" algn="tl">
                    <a:srgbClr val="000000"/>
                  </a:outerShdw>
                </a:effectLst>
              </a:rPr>
              <a:t>light</a:t>
            </a:r>
          </a:p>
        </p:txBody>
      </p:sp>
      <p:sp>
        <p:nvSpPr>
          <p:cNvPr id="104457" name="Text Box 1033"/>
          <p:cNvSpPr txBox="1">
            <a:spLocks noChangeArrowheads="1"/>
          </p:cNvSpPr>
          <p:nvPr/>
        </p:nvSpPr>
        <p:spPr bwMode="auto">
          <a:xfrm>
            <a:off x="2971800" y="10668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800" baseline="0">
                <a:effectLst>
                  <a:outerShdw blurRad="38100" dist="38100" dir="2700000" algn="tl">
                    <a:srgbClr val="000000"/>
                  </a:outerShdw>
                </a:effectLst>
              </a:rPr>
              <a:t>Chlorophyll</a:t>
            </a:r>
          </a:p>
        </p:txBody>
      </p:sp>
      <p:sp>
        <p:nvSpPr>
          <p:cNvPr id="104458" name="Line 1034"/>
          <p:cNvSpPr>
            <a:spLocks noChangeShapeType="1"/>
          </p:cNvSpPr>
          <p:nvPr/>
        </p:nvSpPr>
        <p:spPr bwMode="auto">
          <a:xfrm>
            <a:off x="5105400" y="1371600"/>
            <a:ext cx="0" cy="838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59" name="Text Box 1035"/>
          <p:cNvSpPr txBox="1">
            <a:spLocks noChangeArrowheads="1"/>
          </p:cNvSpPr>
          <p:nvPr/>
        </p:nvSpPr>
        <p:spPr bwMode="auto">
          <a:xfrm>
            <a:off x="3200400" y="2362200"/>
            <a:ext cx="38100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5000"/>
              </a:lnSpc>
              <a:spcBef>
                <a:spcPct val="45000"/>
              </a:spcBef>
            </a:pPr>
            <a:r>
              <a:rPr lang="en-US" altLang="en-US" sz="2800" baseline="0">
                <a:solidFill>
                  <a:schemeClr val="bg1"/>
                </a:solidFill>
                <a:effectLst>
                  <a:outerShdw blurRad="38100" dist="38100" dir="2700000" algn="tl">
                    <a:srgbClr val="000000"/>
                  </a:outerShdw>
                </a:effectLst>
              </a:rPr>
              <a:t>Glucose</a:t>
            </a:r>
          </a:p>
          <a:p>
            <a:pPr algn="ctr">
              <a:lnSpc>
                <a:spcPct val="55000"/>
              </a:lnSpc>
              <a:spcBef>
                <a:spcPct val="45000"/>
              </a:spcBef>
            </a:pPr>
            <a:r>
              <a:rPr lang="en-US" altLang="en-US" sz="2800" baseline="0">
                <a:solidFill>
                  <a:schemeClr val="bg1"/>
                </a:solidFill>
                <a:effectLst>
                  <a:outerShdw blurRad="38100" dist="38100" dir="2700000" algn="tl">
                    <a:srgbClr val="000000"/>
                  </a:outerShdw>
                </a:effectLst>
              </a:rPr>
              <a:t>Sucrose</a:t>
            </a:r>
          </a:p>
          <a:p>
            <a:pPr algn="ctr">
              <a:lnSpc>
                <a:spcPct val="55000"/>
              </a:lnSpc>
              <a:spcBef>
                <a:spcPct val="45000"/>
              </a:spcBef>
            </a:pPr>
            <a:r>
              <a:rPr lang="en-US" altLang="en-US" sz="2800" baseline="0">
                <a:solidFill>
                  <a:schemeClr val="bg1"/>
                </a:solidFill>
                <a:effectLst>
                  <a:outerShdw blurRad="38100" dist="38100" dir="2700000" algn="tl">
                    <a:srgbClr val="000000"/>
                  </a:outerShdw>
                </a:effectLst>
              </a:rPr>
              <a:t>Starch</a:t>
            </a:r>
          </a:p>
          <a:p>
            <a:pPr algn="ctr">
              <a:lnSpc>
                <a:spcPct val="55000"/>
              </a:lnSpc>
              <a:spcBef>
                <a:spcPct val="45000"/>
              </a:spcBef>
            </a:pPr>
            <a:r>
              <a:rPr lang="en-US" altLang="en-US" sz="2800" baseline="0">
                <a:solidFill>
                  <a:schemeClr val="bg1"/>
                </a:solidFill>
                <a:effectLst>
                  <a:outerShdw blurRad="38100" dist="38100" dir="2700000" algn="tl">
                    <a:srgbClr val="000000"/>
                  </a:outerShdw>
                </a:effectLst>
              </a:rPr>
              <a:t>Amino Acids</a:t>
            </a:r>
          </a:p>
          <a:p>
            <a:pPr algn="ctr">
              <a:lnSpc>
                <a:spcPct val="55000"/>
              </a:lnSpc>
              <a:spcBef>
                <a:spcPct val="45000"/>
              </a:spcBef>
            </a:pPr>
            <a:r>
              <a:rPr lang="en-US" altLang="en-US" sz="2800" baseline="0">
                <a:solidFill>
                  <a:schemeClr val="bg1"/>
                </a:solidFill>
                <a:effectLst>
                  <a:outerShdw blurRad="38100" dist="38100" dir="2700000" algn="tl">
                    <a:srgbClr val="000000"/>
                  </a:outerShdw>
                </a:effectLst>
              </a:rPr>
              <a:t>Oils</a:t>
            </a:r>
          </a:p>
        </p:txBody>
      </p:sp>
      <p:sp>
        <p:nvSpPr>
          <p:cNvPr id="104465" name="Line 1041"/>
          <p:cNvSpPr>
            <a:spLocks noChangeShapeType="1"/>
          </p:cNvSpPr>
          <p:nvPr/>
        </p:nvSpPr>
        <p:spPr bwMode="auto">
          <a:xfrm>
            <a:off x="1371600" y="1905000"/>
            <a:ext cx="27432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66" name="Text Box 1042"/>
          <p:cNvSpPr txBox="1">
            <a:spLocks noChangeArrowheads="1"/>
          </p:cNvSpPr>
          <p:nvPr/>
        </p:nvSpPr>
        <p:spPr bwMode="auto">
          <a:xfrm>
            <a:off x="1524000" y="14478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aseline="0">
                <a:effectLst>
                  <a:outerShdw blurRad="38100" dist="38100" dir="2700000" algn="tl">
                    <a:srgbClr val="000000"/>
                  </a:outerShdw>
                </a:effectLst>
              </a:rPr>
              <a:t>Photosynthesis</a:t>
            </a:r>
          </a:p>
        </p:txBody>
      </p:sp>
      <p:sp>
        <p:nvSpPr>
          <p:cNvPr id="104467" name="Line 1043"/>
          <p:cNvSpPr>
            <a:spLocks noChangeShapeType="1"/>
          </p:cNvSpPr>
          <p:nvPr/>
        </p:nvSpPr>
        <p:spPr bwMode="auto">
          <a:xfrm>
            <a:off x="5867400" y="2514600"/>
            <a:ext cx="4572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68" name="Text Box 1044"/>
          <p:cNvSpPr txBox="1">
            <a:spLocks noChangeArrowheads="1"/>
          </p:cNvSpPr>
          <p:nvPr/>
        </p:nvSpPr>
        <p:spPr bwMode="auto">
          <a:xfrm>
            <a:off x="6400800" y="236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400">
                <a:effectLst>
                  <a:outerShdw blurRad="38100" dist="38100" dir="2700000" algn="tl">
                    <a:srgbClr val="000000"/>
                  </a:outerShdw>
                </a:effectLst>
              </a:rPr>
              <a:t>ATP</a:t>
            </a:r>
          </a:p>
        </p:txBody>
      </p:sp>
      <p:sp>
        <p:nvSpPr>
          <p:cNvPr id="104469" name="Text Box 1045"/>
          <p:cNvSpPr txBox="1">
            <a:spLocks noChangeArrowheads="1"/>
          </p:cNvSpPr>
          <p:nvPr/>
        </p:nvSpPr>
        <p:spPr bwMode="auto">
          <a:xfrm>
            <a:off x="5334000" y="1600200"/>
            <a:ext cx="2286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a:effectLst>
                  <a:outerShdw blurRad="38100" dist="38100" dir="2700000" algn="tl">
                    <a:srgbClr val="000000"/>
                  </a:outerShdw>
                </a:effectLst>
              </a:rPr>
              <a:t>Respiration</a:t>
            </a:r>
          </a:p>
        </p:txBody>
      </p:sp>
      <p:sp>
        <p:nvSpPr>
          <p:cNvPr id="104470" name="Text Box 1046"/>
          <p:cNvSpPr txBox="1">
            <a:spLocks noChangeArrowheads="1"/>
          </p:cNvSpPr>
          <p:nvPr/>
        </p:nvSpPr>
        <p:spPr bwMode="auto">
          <a:xfrm>
            <a:off x="7315200" y="1219200"/>
            <a:ext cx="990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(ATP)</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65"/>
                                        </p:tgtEl>
                                        <p:attrNameLst>
                                          <p:attrName>style.visibility</p:attrName>
                                        </p:attrNameLst>
                                      </p:cBhvr>
                                      <p:to>
                                        <p:strVal val="visible"/>
                                      </p:to>
                                    </p:set>
                                    <p:animEffect transition="in" filter="dissolve">
                                      <p:cBhvr>
                                        <p:cTn id="7" dur="500"/>
                                        <p:tgtEl>
                                          <p:spTgt spid="104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466"/>
                                        </p:tgtEl>
                                        <p:attrNameLst>
                                          <p:attrName>style.visibility</p:attrName>
                                        </p:attrNameLst>
                                      </p:cBhvr>
                                      <p:to>
                                        <p:strVal val="visible"/>
                                      </p:to>
                                    </p:set>
                                    <p:animEffect transition="in" filter="dissolve">
                                      <p:cBhvr>
                                        <p:cTn id="12" dur="500"/>
                                        <p:tgtEl>
                                          <p:spTgt spid="1044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470"/>
                                        </p:tgtEl>
                                        <p:attrNameLst>
                                          <p:attrName>style.visibility</p:attrName>
                                        </p:attrNameLst>
                                      </p:cBhvr>
                                      <p:to>
                                        <p:strVal val="visible"/>
                                      </p:to>
                                    </p:set>
                                    <p:animEffect transition="in" filter="dissolve">
                                      <p:cBhvr>
                                        <p:cTn id="17" dur="500"/>
                                        <p:tgtEl>
                                          <p:spTgt spid="1044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458"/>
                                        </p:tgtEl>
                                        <p:attrNameLst>
                                          <p:attrName>style.visibility</p:attrName>
                                        </p:attrNameLst>
                                      </p:cBhvr>
                                      <p:to>
                                        <p:strVal val="visible"/>
                                      </p:to>
                                    </p:set>
                                    <p:animEffect transition="in" filter="dissolve">
                                      <p:cBhvr>
                                        <p:cTn id="22" dur="500"/>
                                        <p:tgtEl>
                                          <p:spTgt spid="104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4469"/>
                                        </p:tgtEl>
                                        <p:attrNameLst>
                                          <p:attrName>style.visibility</p:attrName>
                                        </p:attrNameLst>
                                      </p:cBhvr>
                                      <p:to>
                                        <p:strVal val="visible"/>
                                      </p:to>
                                    </p:set>
                                    <p:animEffect transition="in" filter="dissolve">
                                      <p:cBhvr>
                                        <p:cTn id="27" dur="500"/>
                                        <p:tgtEl>
                                          <p:spTgt spid="1044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4459"/>
                                        </p:tgtEl>
                                        <p:attrNameLst>
                                          <p:attrName>style.visibility</p:attrName>
                                        </p:attrNameLst>
                                      </p:cBhvr>
                                      <p:to>
                                        <p:strVal val="visible"/>
                                      </p:to>
                                    </p:set>
                                    <p:animEffect transition="in" filter="dissolve">
                                      <p:cBhvr>
                                        <p:cTn id="32" dur="500"/>
                                        <p:tgtEl>
                                          <p:spTgt spid="1044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4467"/>
                                        </p:tgtEl>
                                        <p:attrNameLst>
                                          <p:attrName>style.visibility</p:attrName>
                                        </p:attrNameLst>
                                      </p:cBhvr>
                                      <p:to>
                                        <p:strVal val="visible"/>
                                      </p:to>
                                    </p:set>
                                    <p:animEffect transition="in" filter="dissolve">
                                      <p:cBhvr>
                                        <p:cTn id="37" dur="500"/>
                                        <p:tgtEl>
                                          <p:spTgt spid="1044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4468"/>
                                        </p:tgtEl>
                                        <p:attrNameLst>
                                          <p:attrName>style.visibility</p:attrName>
                                        </p:attrNameLst>
                                      </p:cBhvr>
                                      <p:to>
                                        <p:strVal val="visible"/>
                                      </p:to>
                                    </p:set>
                                    <p:animEffect transition="in" filter="dissolve">
                                      <p:cBhvr>
                                        <p:cTn id="42" dur="500"/>
                                        <p:tgtEl>
                                          <p:spTgt spid="1044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4450"/>
                                        </p:tgtEl>
                                        <p:attrNameLst>
                                          <p:attrName>style.visibility</p:attrName>
                                        </p:attrNameLst>
                                      </p:cBhvr>
                                      <p:to>
                                        <p:strVal val="visible"/>
                                      </p:to>
                                    </p:set>
                                    <p:animEffect transition="in" filter="dissolve">
                                      <p:cBhvr>
                                        <p:cTn id="47" dur="500"/>
                                        <p:tgtEl>
                                          <p:spTgt spid="1044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4451"/>
                                        </p:tgtEl>
                                        <p:attrNameLst>
                                          <p:attrName>style.visibility</p:attrName>
                                        </p:attrNameLst>
                                      </p:cBhvr>
                                      <p:to>
                                        <p:strVal val="visible"/>
                                      </p:to>
                                    </p:set>
                                    <p:animEffect transition="in" filter="dissolve">
                                      <p:cBhvr>
                                        <p:cTn id="52"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1" grpId="0" autoUpdateAnimBg="0"/>
      <p:bldP spid="104458" grpId="0" animBg="1"/>
      <p:bldP spid="104459" grpId="0" autoUpdateAnimBg="0"/>
      <p:bldP spid="104465" grpId="0" animBg="1"/>
      <p:bldP spid="104466" grpId="0" autoUpdateAnimBg="0"/>
      <p:bldP spid="104467" grpId="0" animBg="1"/>
      <p:bldP spid="104468" grpId="0" autoUpdateAnimBg="0"/>
      <p:bldP spid="104469" grpId="0" autoUpdateAnimBg="0"/>
      <p:bldP spid="104470"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800" b="1" i="0" u="none" strike="noStrike" cap="none" normalizeH="0" baseline="30000">
            <a:ln>
              <a:noFill/>
            </a:ln>
            <a:solidFill>
              <a:srgbClr val="FFFF00"/>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800" b="1" i="0" u="none" strike="noStrike" cap="none" normalizeH="0" baseline="30000">
            <a:ln>
              <a:noFill/>
            </a:ln>
            <a:solidFill>
              <a:srgbClr val="FFFF00"/>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9866</Words>
  <Application>Microsoft Macintosh PowerPoint</Application>
  <PresentationFormat>On-screen Show (4:3)</PresentationFormat>
  <Paragraphs>866</Paragraphs>
  <Slides>81</Slides>
  <Notes>81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7" baseType="lpstr">
      <vt:lpstr>Times New Roman</vt:lpstr>
      <vt:lpstr>Wingdings</vt:lpstr>
      <vt:lpstr>Times</vt:lpstr>
      <vt:lpstr>Arial</vt:lpstr>
      <vt:lpstr>Default Design</vt:lpstr>
      <vt:lpstr>Microsoft PowerPoint Slide</vt:lpstr>
      <vt:lpstr>PowerPoint Presentation</vt:lpstr>
      <vt:lpstr>PowerPoint Presentation</vt:lpstr>
      <vt:lpstr>PowerPoint Presentation</vt:lpstr>
      <vt:lpstr>Plant Physiology</vt:lpstr>
      <vt:lpstr>Plant Physiology</vt:lpstr>
      <vt:lpstr>PowerPoint Presentation</vt:lpstr>
      <vt:lpstr>Joseph Priestly Experiment</vt:lpstr>
      <vt:lpstr>PowerPoint Presentation</vt:lpstr>
      <vt:lpstr>PowerPoint Presentation</vt:lpstr>
      <vt:lpstr>PowerPoint Presentation</vt:lpstr>
      <vt:lpstr>Photosynthesis vs. Respiration</vt:lpstr>
      <vt:lpstr>PowerPoint Presentation</vt:lpstr>
      <vt:lpstr>PowerPoint Presentation</vt:lpstr>
      <vt:lpstr>PowerPoint Presentation</vt:lpstr>
      <vt:lpstr>PowerPoint Presentation</vt:lpstr>
      <vt:lpstr>PowerPoint Presentation</vt:lpstr>
      <vt:lpstr>PowerPoint Presentation</vt:lpstr>
      <vt:lpstr>Number of Stomata Per Square Inch of Leaf Surface</vt:lpstr>
      <vt:lpstr>PowerPoint Presentation</vt:lpstr>
      <vt:lpstr>PowerPoint Presentation</vt:lpstr>
      <vt:lpstr>Light</vt:lpstr>
      <vt:lpstr>PowerPoint Presentation</vt:lpstr>
      <vt:lpstr>PowerPoint Presentation</vt:lpstr>
      <vt:lpstr>PowerPoint Presentation</vt:lpstr>
      <vt:lpstr>PowerPoint Presentation</vt:lpstr>
      <vt:lpstr>Measuring Light Foot Candles (fc)</vt:lpstr>
      <vt:lpstr>Plants: 50 to 1,000 ft. candles</vt:lpstr>
      <vt:lpstr>Seed Germination</vt:lpstr>
      <vt:lpstr>Placement of Medium-light Plants Under Various Lamps for Maximum Growth</vt:lpstr>
      <vt:lpstr>Recommended Light Intensities for Maintenance and Growth of Selected Foliage Plants (foot candles)</vt:lpstr>
      <vt:lpstr>Low Light Foliage Plants (50 to 100 fc)</vt:lpstr>
      <vt:lpstr>PowerPoint Presentation</vt:lpstr>
      <vt:lpstr>PowerPoint Presentation</vt:lpstr>
      <vt:lpstr>Light Adaptability of  Woody Ornamentals</vt:lpstr>
      <vt:lpstr>Effects of Light on Plants</vt:lpstr>
      <vt:lpstr>PowerPoint Presentation</vt:lpstr>
      <vt:lpstr>Phototropism</vt:lpstr>
      <vt:lpstr>PowerPoint Presentation</vt:lpstr>
      <vt:lpstr>Photoperiodism</vt:lpstr>
      <vt:lpstr>Photoperiodism</vt:lpstr>
      <vt:lpstr>PowerPoint Presentation</vt:lpstr>
      <vt:lpstr>Three Photoperiodic Responses</vt:lpstr>
      <vt:lpstr>Three Photoperiodic Responses</vt:lpstr>
      <vt:lpstr>Three Photoperiodic Responses</vt:lpstr>
      <vt:lpstr>PowerPoint Presentation</vt:lpstr>
      <vt:lpstr>Effect of Light on Seed Germination</vt:lpstr>
      <vt:lpstr>PowerPoint Presentation</vt:lpstr>
      <vt:lpstr>Temperature</vt:lpstr>
      <vt:lpstr>PowerPoint Presentation</vt:lpstr>
      <vt:lpstr>Root Killing Temp. of Selected Landscape Plants</vt:lpstr>
      <vt:lpstr>PowerPoint Presentation</vt:lpstr>
      <vt:lpstr>   Heat-Zone Map of U.S. Full –color Poster - $14.95 each  Available from:</vt:lpstr>
      <vt:lpstr>Water The lifeblood of plants Water is essential for: </vt:lpstr>
      <vt:lpstr>Water The lifeblood of plants</vt:lpstr>
      <vt:lpstr>Rates of Water Loss per Day  in Mid-summer</vt:lpstr>
      <vt:lpstr>Estimated Water Losses from Single Plants During a Growing Season</vt:lpstr>
      <vt:lpstr>Water Movement in Plants</vt:lpstr>
      <vt:lpstr>Water Movement in Plants</vt:lpstr>
      <vt:lpstr>PowerPoint Presentation</vt:lpstr>
      <vt:lpstr>PowerPoint Presentation</vt:lpstr>
      <vt:lpstr>PowerPoint Presentation</vt:lpstr>
      <vt:lpstr>Each Nutrient Has An Important Function In Plants</vt:lpstr>
      <vt:lpstr>Each Nutrient Has An Important Function In Plants</vt:lpstr>
      <vt:lpstr>PowerPoint Presentation</vt:lpstr>
      <vt:lpstr>Forms of Elements Used  By Plants </vt:lpstr>
      <vt:lpstr>Forms of Elements Used  By Plants </vt:lpstr>
      <vt:lpstr>PowerPoint Presentation</vt:lpstr>
      <vt:lpstr>PowerPoint Presentation</vt:lpstr>
      <vt:lpstr>PowerPoint Presentation</vt:lpstr>
      <vt:lpstr>PowerPoint Presentation</vt:lpstr>
      <vt:lpstr>Please Answer the Following  Questions</vt:lpstr>
      <vt:lpstr>PowerPoint Presentation</vt:lpstr>
      <vt:lpstr>PowerPoint Presentation</vt:lpstr>
      <vt:lpstr>PowerPoint Presentation</vt:lpstr>
      <vt:lpstr>PowerPoint Presentation</vt:lpstr>
      <vt:lpstr>Answers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2015-09-08T05:48:08Z</dcterms:created>
  <dcterms:modified xsi:type="dcterms:W3CDTF">2015-09-08T05:48:16Z</dcterms:modified>
</cp:coreProperties>
</file>