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135"/>
  </p:notesMasterIdLst>
  <p:sldIdLst>
    <p:sldId id="264" r:id="rId2"/>
    <p:sldId id="538" r:id="rId3"/>
    <p:sldId id="593" r:id="rId4"/>
    <p:sldId id="592" r:id="rId5"/>
    <p:sldId id="590" r:id="rId6"/>
    <p:sldId id="539" r:id="rId7"/>
    <p:sldId id="659" r:id="rId8"/>
    <p:sldId id="658" r:id="rId9"/>
    <p:sldId id="660" r:id="rId10"/>
    <p:sldId id="607" r:id="rId11"/>
    <p:sldId id="608" r:id="rId12"/>
    <p:sldId id="609" r:id="rId13"/>
    <p:sldId id="611" r:id="rId14"/>
    <p:sldId id="612" r:id="rId15"/>
    <p:sldId id="615" r:id="rId16"/>
    <p:sldId id="616" r:id="rId17"/>
    <p:sldId id="617" r:id="rId18"/>
    <p:sldId id="618" r:id="rId19"/>
    <p:sldId id="619" r:id="rId20"/>
    <p:sldId id="621" r:id="rId21"/>
    <p:sldId id="623" r:id="rId22"/>
    <p:sldId id="624" r:id="rId23"/>
    <p:sldId id="625" r:id="rId24"/>
    <p:sldId id="626" r:id="rId25"/>
    <p:sldId id="630" r:id="rId26"/>
    <p:sldId id="628" r:id="rId27"/>
    <p:sldId id="629" r:id="rId28"/>
    <p:sldId id="631" r:id="rId29"/>
    <p:sldId id="632" r:id="rId30"/>
    <p:sldId id="633" r:id="rId31"/>
    <p:sldId id="634" r:id="rId32"/>
    <p:sldId id="635" r:id="rId33"/>
    <p:sldId id="640" r:id="rId34"/>
    <p:sldId id="649" r:id="rId35"/>
    <p:sldId id="651" r:id="rId36"/>
    <p:sldId id="655" r:id="rId37"/>
    <p:sldId id="661" r:id="rId38"/>
    <p:sldId id="591" r:id="rId39"/>
    <p:sldId id="587" r:id="rId40"/>
    <p:sldId id="589" r:id="rId41"/>
    <p:sldId id="588" r:id="rId42"/>
    <p:sldId id="657" r:id="rId43"/>
    <p:sldId id="281" r:id="rId44"/>
    <p:sldId id="505" r:id="rId45"/>
    <p:sldId id="506" r:id="rId46"/>
    <p:sldId id="499" r:id="rId47"/>
    <p:sldId id="458" r:id="rId48"/>
    <p:sldId id="546" r:id="rId49"/>
    <p:sldId id="547" r:id="rId50"/>
    <p:sldId id="548" r:id="rId51"/>
    <p:sldId id="549" r:id="rId52"/>
    <p:sldId id="550" r:id="rId53"/>
    <p:sldId id="551" r:id="rId54"/>
    <p:sldId id="543" r:id="rId55"/>
    <p:sldId id="545" r:id="rId56"/>
    <p:sldId id="342" r:id="rId57"/>
    <p:sldId id="465" r:id="rId58"/>
    <p:sldId id="462" r:id="rId59"/>
    <p:sldId id="594" r:id="rId60"/>
    <p:sldId id="460" r:id="rId61"/>
    <p:sldId id="461" r:id="rId62"/>
    <p:sldId id="454" r:id="rId63"/>
    <p:sldId id="334" r:id="rId64"/>
    <p:sldId id="447" r:id="rId65"/>
    <p:sldId id="580" r:id="rId66"/>
    <p:sldId id="336" r:id="rId67"/>
    <p:sldId id="464" r:id="rId68"/>
    <p:sldId id="581" r:id="rId69"/>
    <p:sldId id="582" r:id="rId70"/>
    <p:sldId id="583" r:id="rId71"/>
    <p:sldId id="584" r:id="rId72"/>
    <p:sldId id="561" r:id="rId73"/>
    <p:sldId id="585" r:id="rId74"/>
    <p:sldId id="586" r:id="rId75"/>
    <p:sldId id="500" r:id="rId76"/>
    <p:sldId id="540" r:id="rId77"/>
    <p:sldId id="541" r:id="rId78"/>
    <p:sldId id="467" r:id="rId79"/>
    <p:sldId id="449" r:id="rId80"/>
    <p:sldId id="343" r:id="rId81"/>
    <p:sldId id="262" r:id="rId82"/>
    <p:sldId id="530" r:id="rId83"/>
    <p:sldId id="528" r:id="rId84"/>
    <p:sldId id="527" r:id="rId85"/>
    <p:sldId id="526" r:id="rId86"/>
    <p:sldId id="532" r:id="rId87"/>
    <p:sldId id="504" r:id="rId88"/>
    <p:sldId id="544" r:id="rId89"/>
    <p:sldId id="370" r:id="rId90"/>
    <p:sldId id="482" r:id="rId91"/>
    <p:sldId id="367" r:id="rId92"/>
    <p:sldId id="338" r:id="rId93"/>
    <p:sldId id="552" r:id="rId94"/>
    <p:sldId id="390" r:id="rId95"/>
    <p:sldId id="595" r:id="rId96"/>
    <p:sldId id="529" r:id="rId97"/>
    <p:sldId id="663" r:id="rId98"/>
    <p:sldId id="419" r:id="rId99"/>
    <p:sldId id="287" r:id="rId100"/>
    <p:sldId id="520" r:id="rId101"/>
    <p:sldId id="432" r:id="rId102"/>
    <p:sldId id="433" r:id="rId103"/>
    <p:sldId id="431" r:id="rId104"/>
    <p:sldId id="437" r:id="rId105"/>
    <p:sldId id="439" r:id="rId106"/>
    <p:sldId id="427" r:id="rId107"/>
    <p:sldId id="333" r:id="rId108"/>
    <p:sldId id="542" r:id="rId109"/>
    <p:sldId id="510" r:id="rId110"/>
    <p:sldId id="435" r:id="rId111"/>
    <p:sldId id="502" r:id="rId112"/>
    <p:sldId id="503" r:id="rId113"/>
    <p:sldId id="473" r:id="rId114"/>
    <p:sldId id="446" r:id="rId115"/>
    <p:sldId id="445" r:id="rId116"/>
    <p:sldId id="578" r:id="rId117"/>
    <p:sldId id="664" r:id="rId118"/>
    <p:sldId id="386" r:id="rId119"/>
    <p:sldId id="443" r:id="rId120"/>
    <p:sldId id="396" r:id="rId121"/>
    <p:sldId id="470" r:id="rId122"/>
    <p:sldId id="285" r:id="rId123"/>
    <p:sldId id="496" r:id="rId124"/>
    <p:sldId id="596" r:id="rId125"/>
    <p:sldId id="533" r:id="rId126"/>
    <p:sldId id="412" r:id="rId127"/>
    <p:sldId id="601" r:id="rId128"/>
    <p:sldId id="602" r:id="rId129"/>
    <p:sldId id="603" r:id="rId130"/>
    <p:sldId id="604" r:id="rId131"/>
    <p:sldId id="605" r:id="rId132"/>
    <p:sldId id="662" r:id="rId133"/>
    <p:sldId id="665" r:id="rId134"/>
  </p:sldIdLst>
  <p:sldSz cx="9144000" cy="6858000" type="screen4x3"/>
  <p:notesSz cx="6858000" cy="9144000"/>
  <p:defaultTextStyle>
    <a:defPPr>
      <a:defRPr lang="en-US"/>
    </a:defPPr>
    <a:lvl1pPr algn="ctr" rtl="0" fontAlgn="base">
      <a:spcBef>
        <a:spcPct val="0"/>
      </a:spcBef>
      <a:spcAft>
        <a:spcPct val="0"/>
      </a:spcAft>
      <a:defRPr sz="4400" b="1" kern="1200">
        <a:solidFill>
          <a:srgbClr val="FFFF00"/>
        </a:solidFill>
        <a:latin typeface="Times New Roman" charset="0"/>
        <a:ea typeface="+mn-ea"/>
        <a:cs typeface="+mn-cs"/>
      </a:defRPr>
    </a:lvl1pPr>
    <a:lvl2pPr marL="457200" algn="ctr" rtl="0" fontAlgn="base">
      <a:spcBef>
        <a:spcPct val="0"/>
      </a:spcBef>
      <a:spcAft>
        <a:spcPct val="0"/>
      </a:spcAft>
      <a:defRPr sz="4400" b="1" kern="1200">
        <a:solidFill>
          <a:srgbClr val="FFFF00"/>
        </a:solidFill>
        <a:latin typeface="Times New Roman" charset="0"/>
        <a:ea typeface="+mn-ea"/>
        <a:cs typeface="+mn-cs"/>
      </a:defRPr>
    </a:lvl2pPr>
    <a:lvl3pPr marL="914400" algn="ctr" rtl="0" fontAlgn="base">
      <a:spcBef>
        <a:spcPct val="0"/>
      </a:spcBef>
      <a:spcAft>
        <a:spcPct val="0"/>
      </a:spcAft>
      <a:defRPr sz="4400" b="1" kern="1200">
        <a:solidFill>
          <a:srgbClr val="FFFF00"/>
        </a:solidFill>
        <a:latin typeface="Times New Roman" charset="0"/>
        <a:ea typeface="+mn-ea"/>
        <a:cs typeface="+mn-cs"/>
      </a:defRPr>
    </a:lvl3pPr>
    <a:lvl4pPr marL="1371600" algn="ctr" rtl="0" fontAlgn="base">
      <a:spcBef>
        <a:spcPct val="0"/>
      </a:spcBef>
      <a:spcAft>
        <a:spcPct val="0"/>
      </a:spcAft>
      <a:defRPr sz="4400" b="1" kern="1200">
        <a:solidFill>
          <a:srgbClr val="FFFF00"/>
        </a:solidFill>
        <a:latin typeface="Times New Roman" charset="0"/>
        <a:ea typeface="+mn-ea"/>
        <a:cs typeface="+mn-cs"/>
      </a:defRPr>
    </a:lvl4pPr>
    <a:lvl5pPr marL="1828800" algn="ctr" rtl="0" fontAlgn="base">
      <a:spcBef>
        <a:spcPct val="0"/>
      </a:spcBef>
      <a:spcAft>
        <a:spcPct val="0"/>
      </a:spcAft>
      <a:defRPr sz="4400" b="1" kern="1200">
        <a:solidFill>
          <a:srgbClr val="FFFF00"/>
        </a:solidFill>
        <a:latin typeface="Times New Roman" charset="0"/>
        <a:ea typeface="+mn-ea"/>
        <a:cs typeface="+mn-cs"/>
      </a:defRPr>
    </a:lvl5pPr>
    <a:lvl6pPr marL="2286000" algn="l" defTabSz="914400" rtl="0" eaLnBrk="1" latinLnBrk="0" hangingPunct="1">
      <a:defRPr sz="4400" b="1" kern="1200">
        <a:solidFill>
          <a:srgbClr val="FFFF00"/>
        </a:solidFill>
        <a:latin typeface="Times New Roman" charset="0"/>
        <a:ea typeface="+mn-ea"/>
        <a:cs typeface="+mn-cs"/>
      </a:defRPr>
    </a:lvl6pPr>
    <a:lvl7pPr marL="2743200" algn="l" defTabSz="914400" rtl="0" eaLnBrk="1" latinLnBrk="0" hangingPunct="1">
      <a:defRPr sz="4400" b="1" kern="1200">
        <a:solidFill>
          <a:srgbClr val="FFFF00"/>
        </a:solidFill>
        <a:latin typeface="Times New Roman" charset="0"/>
        <a:ea typeface="+mn-ea"/>
        <a:cs typeface="+mn-cs"/>
      </a:defRPr>
    </a:lvl7pPr>
    <a:lvl8pPr marL="3200400" algn="l" defTabSz="914400" rtl="0" eaLnBrk="1" latinLnBrk="0" hangingPunct="1">
      <a:defRPr sz="4400" b="1" kern="1200">
        <a:solidFill>
          <a:srgbClr val="FFFF00"/>
        </a:solidFill>
        <a:latin typeface="Times New Roman" charset="0"/>
        <a:ea typeface="+mn-ea"/>
        <a:cs typeface="+mn-cs"/>
      </a:defRPr>
    </a:lvl8pPr>
    <a:lvl9pPr marL="3657600" algn="l" defTabSz="914400" rtl="0" eaLnBrk="1" latinLnBrk="0" hangingPunct="1">
      <a:defRPr sz="4400" b="1" kern="1200">
        <a:solidFill>
          <a:srgbClr val="FFFF00"/>
        </a:solidFill>
        <a:latin typeface="Times New Roman" charset="0"/>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FF00FF"/>
    <a:srgbClr val="FFFF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3" autoAdjust="0"/>
    <p:restoredTop sz="89614" autoAdjust="0"/>
  </p:normalViewPr>
  <p:slideViewPr>
    <p:cSldViewPr>
      <p:cViewPr>
        <p:scale>
          <a:sx n="75" d="100"/>
          <a:sy n="75" d="100"/>
        </p:scale>
        <p:origin x="3192" y="1072"/>
      </p:cViewPr>
      <p:guideLst>
        <p:guide orient="horz" pos="2064"/>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Lst>
  </p:outlineViewPr>
  <p:notesTextViewPr>
    <p:cViewPr>
      <p:scale>
        <a:sx n="100" d="100"/>
        <a:sy n="100" d="100"/>
      </p:scale>
      <p:origin x="0" y="0"/>
    </p:cViewPr>
  </p:notesTextViewPr>
  <p:sorterViewPr>
    <p:cViewPr>
      <p:scale>
        <a:sx n="100" d="100"/>
        <a:sy n="100" d="100"/>
      </p:scale>
      <p:origin x="0" y="30786"/>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notesMaster" Target="notesMasters/notesMaster1.xml"/><Relationship Id="rId136" Type="http://schemas.openxmlformats.org/officeDocument/2006/relationships/presProps" Target="presProps.xml"/><Relationship Id="rId137" Type="http://schemas.openxmlformats.org/officeDocument/2006/relationships/viewProps" Target="viewProps.xml"/><Relationship Id="rId138" Type="http://schemas.openxmlformats.org/officeDocument/2006/relationships/theme" Target="theme/theme1.xml"/><Relationship Id="rId13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13" Type="http://schemas.openxmlformats.org/officeDocument/2006/relationships/slide" Target="slides/slide51.xml"/><Relationship Id="rId14" Type="http://schemas.openxmlformats.org/officeDocument/2006/relationships/slide" Target="slides/slide54.xml"/><Relationship Id="rId15" Type="http://schemas.openxmlformats.org/officeDocument/2006/relationships/slide" Target="slides/slide55.xml"/><Relationship Id="rId16" Type="http://schemas.openxmlformats.org/officeDocument/2006/relationships/slide" Target="slides/slide57.xml"/><Relationship Id="rId17" Type="http://schemas.openxmlformats.org/officeDocument/2006/relationships/slide" Target="slides/slide58.xml"/><Relationship Id="rId18" Type="http://schemas.openxmlformats.org/officeDocument/2006/relationships/slide" Target="slides/slide59.xml"/><Relationship Id="rId19" Type="http://schemas.openxmlformats.org/officeDocument/2006/relationships/slide" Target="slides/slide60.xml"/><Relationship Id="rId63" Type="http://schemas.openxmlformats.org/officeDocument/2006/relationships/slide" Target="slides/slide109.xml"/><Relationship Id="rId64" Type="http://schemas.openxmlformats.org/officeDocument/2006/relationships/slide" Target="slides/slide110.xml"/><Relationship Id="rId65" Type="http://schemas.openxmlformats.org/officeDocument/2006/relationships/slide" Target="slides/slide111.xml"/><Relationship Id="rId66" Type="http://schemas.openxmlformats.org/officeDocument/2006/relationships/slide" Target="slides/slide112.xml"/><Relationship Id="rId67" Type="http://schemas.openxmlformats.org/officeDocument/2006/relationships/slide" Target="slides/slide113.xml"/><Relationship Id="rId68" Type="http://schemas.openxmlformats.org/officeDocument/2006/relationships/slide" Target="slides/slide114.xml"/><Relationship Id="rId69" Type="http://schemas.openxmlformats.org/officeDocument/2006/relationships/slide" Target="slides/slide115.xml"/><Relationship Id="rId50" Type="http://schemas.openxmlformats.org/officeDocument/2006/relationships/slide" Target="slides/slide95.xml"/><Relationship Id="rId51" Type="http://schemas.openxmlformats.org/officeDocument/2006/relationships/slide" Target="slides/slide96.xml"/><Relationship Id="rId52" Type="http://schemas.openxmlformats.org/officeDocument/2006/relationships/slide" Target="slides/slide97.xml"/><Relationship Id="rId53" Type="http://schemas.openxmlformats.org/officeDocument/2006/relationships/slide" Target="slides/slide98.xml"/><Relationship Id="rId54" Type="http://schemas.openxmlformats.org/officeDocument/2006/relationships/slide" Target="slides/slide99.xml"/><Relationship Id="rId55" Type="http://schemas.openxmlformats.org/officeDocument/2006/relationships/slide" Target="slides/slide101.xml"/><Relationship Id="rId56" Type="http://schemas.openxmlformats.org/officeDocument/2006/relationships/slide" Target="slides/slide102.xml"/><Relationship Id="rId57" Type="http://schemas.openxmlformats.org/officeDocument/2006/relationships/slide" Target="slides/slide103.xml"/><Relationship Id="rId58" Type="http://schemas.openxmlformats.org/officeDocument/2006/relationships/slide" Target="slides/slide104.xml"/><Relationship Id="rId59" Type="http://schemas.openxmlformats.org/officeDocument/2006/relationships/slide" Target="slides/slide105.xml"/><Relationship Id="rId40" Type="http://schemas.openxmlformats.org/officeDocument/2006/relationships/slide" Target="slides/slide85.xml"/><Relationship Id="rId41" Type="http://schemas.openxmlformats.org/officeDocument/2006/relationships/slide" Target="slides/slide86.xml"/><Relationship Id="rId42" Type="http://schemas.openxmlformats.org/officeDocument/2006/relationships/slide" Target="slides/slide87.xml"/><Relationship Id="rId43" Type="http://schemas.openxmlformats.org/officeDocument/2006/relationships/slide" Target="slides/slide88.xml"/><Relationship Id="rId44" Type="http://schemas.openxmlformats.org/officeDocument/2006/relationships/slide" Target="slides/slide89.xml"/><Relationship Id="rId45" Type="http://schemas.openxmlformats.org/officeDocument/2006/relationships/slide" Target="slides/slide90.xml"/><Relationship Id="rId46" Type="http://schemas.openxmlformats.org/officeDocument/2006/relationships/slide" Target="slides/slide91.xml"/><Relationship Id="rId47" Type="http://schemas.openxmlformats.org/officeDocument/2006/relationships/slide" Target="slides/slide92.xml"/><Relationship Id="rId48" Type="http://schemas.openxmlformats.org/officeDocument/2006/relationships/slide" Target="slides/slide93.xml"/><Relationship Id="rId49" Type="http://schemas.openxmlformats.org/officeDocument/2006/relationships/slide" Target="slides/slide94.xml"/><Relationship Id="rId1" Type="http://schemas.openxmlformats.org/officeDocument/2006/relationships/slide" Target="slides/slide1.xml"/><Relationship Id="rId2" Type="http://schemas.openxmlformats.org/officeDocument/2006/relationships/slide" Target="slides/slide2.xml"/><Relationship Id="rId3" Type="http://schemas.openxmlformats.org/officeDocument/2006/relationships/slide" Target="slides/slide6.xml"/><Relationship Id="rId4" Type="http://schemas.openxmlformats.org/officeDocument/2006/relationships/slide" Target="slides/slide26.xml"/><Relationship Id="rId5" Type="http://schemas.openxmlformats.org/officeDocument/2006/relationships/slide" Target="slides/slide43.xml"/><Relationship Id="rId6" Type="http://schemas.openxmlformats.org/officeDocument/2006/relationships/slide" Target="slides/slide44.xml"/><Relationship Id="rId7" Type="http://schemas.openxmlformats.org/officeDocument/2006/relationships/slide" Target="slides/slide45.xml"/><Relationship Id="rId8" Type="http://schemas.openxmlformats.org/officeDocument/2006/relationships/slide" Target="slides/slide46.xml"/><Relationship Id="rId9" Type="http://schemas.openxmlformats.org/officeDocument/2006/relationships/slide" Target="slides/slide47.xml"/><Relationship Id="rId30" Type="http://schemas.openxmlformats.org/officeDocument/2006/relationships/slide" Target="slides/slide72.xml"/><Relationship Id="rId31" Type="http://schemas.openxmlformats.org/officeDocument/2006/relationships/slide" Target="slides/slide73.xml"/><Relationship Id="rId32" Type="http://schemas.openxmlformats.org/officeDocument/2006/relationships/slide" Target="slides/slide74.xml"/><Relationship Id="rId33" Type="http://schemas.openxmlformats.org/officeDocument/2006/relationships/slide" Target="slides/slide76.xml"/><Relationship Id="rId34" Type="http://schemas.openxmlformats.org/officeDocument/2006/relationships/slide" Target="slides/slide77.xml"/><Relationship Id="rId35" Type="http://schemas.openxmlformats.org/officeDocument/2006/relationships/slide" Target="slides/slide78.xml"/><Relationship Id="rId36" Type="http://schemas.openxmlformats.org/officeDocument/2006/relationships/slide" Target="slides/slide79.xml"/><Relationship Id="rId37" Type="http://schemas.openxmlformats.org/officeDocument/2006/relationships/slide" Target="slides/slide80.xml"/><Relationship Id="rId38" Type="http://schemas.openxmlformats.org/officeDocument/2006/relationships/slide" Target="slides/slide81.xml"/><Relationship Id="rId39" Type="http://schemas.openxmlformats.org/officeDocument/2006/relationships/slide" Target="slides/slide82.xml"/><Relationship Id="rId70" Type="http://schemas.openxmlformats.org/officeDocument/2006/relationships/slide" Target="slides/slide117.xml"/><Relationship Id="rId71" Type="http://schemas.openxmlformats.org/officeDocument/2006/relationships/slide" Target="slides/slide118.xml"/><Relationship Id="rId72" Type="http://schemas.openxmlformats.org/officeDocument/2006/relationships/slide" Target="slides/slide120.xml"/><Relationship Id="rId20" Type="http://schemas.openxmlformats.org/officeDocument/2006/relationships/slide" Target="slides/slide61.xml"/><Relationship Id="rId21" Type="http://schemas.openxmlformats.org/officeDocument/2006/relationships/slide" Target="slides/slide63.xml"/><Relationship Id="rId22" Type="http://schemas.openxmlformats.org/officeDocument/2006/relationships/slide" Target="slides/slide64.xml"/><Relationship Id="rId23" Type="http://schemas.openxmlformats.org/officeDocument/2006/relationships/slide" Target="slides/slide65.xml"/><Relationship Id="rId24" Type="http://schemas.openxmlformats.org/officeDocument/2006/relationships/slide" Target="slides/slide66.xml"/><Relationship Id="rId25" Type="http://schemas.openxmlformats.org/officeDocument/2006/relationships/slide" Target="slides/slide67.xml"/><Relationship Id="rId26" Type="http://schemas.openxmlformats.org/officeDocument/2006/relationships/slide" Target="slides/slide68.xml"/><Relationship Id="rId27" Type="http://schemas.openxmlformats.org/officeDocument/2006/relationships/slide" Target="slides/slide69.xml"/><Relationship Id="rId28" Type="http://schemas.openxmlformats.org/officeDocument/2006/relationships/slide" Target="slides/slide70.xml"/><Relationship Id="rId29" Type="http://schemas.openxmlformats.org/officeDocument/2006/relationships/slide" Target="slides/slide71.xml"/><Relationship Id="rId73" Type="http://schemas.openxmlformats.org/officeDocument/2006/relationships/slide" Target="slides/slide121.xml"/><Relationship Id="rId74" Type="http://schemas.openxmlformats.org/officeDocument/2006/relationships/slide" Target="slides/slide122.xml"/><Relationship Id="rId75" Type="http://schemas.openxmlformats.org/officeDocument/2006/relationships/slide" Target="slides/slide123.xml"/><Relationship Id="rId76" Type="http://schemas.openxmlformats.org/officeDocument/2006/relationships/slide" Target="slides/slide125.xml"/><Relationship Id="rId77" Type="http://schemas.openxmlformats.org/officeDocument/2006/relationships/slide" Target="slides/slide126.xml"/><Relationship Id="rId78" Type="http://schemas.openxmlformats.org/officeDocument/2006/relationships/slide" Target="slides/slide130.xml"/><Relationship Id="rId60" Type="http://schemas.openxmlformats.org/officeDocument/2006/relationships/slide" Target="slides/slide106.xml"/><Relationship Id="rId61" Type="http://schemas.openxmlformats.org/officeDocument/2006/relationships/slide" Target="slides/slide107.xml"/><Relationship Id="rId62" Type="http://schemas.openxmlformats.org/officeDocument/2006/relationships/slide" Target="slides/slide108.xml"/><Relationship Id="rId10" Type="http://schemas.openxmlformats.org/officeDocument/2006/relationships/slide" Target="slides/slide48.xml"/><Relationship Id="rId11" Type="http://schemas.openxmlformats.org/officeDocument/2006/relationships/slide" Target="slides/slide49.xml"/><Relationship Id="rId12"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i="1">
                <a:solidFill>
                  <a:schemeClr val="tx1"/>
                </a:solidFill>
              </a:defRPr>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i="1">
                <a:solidFill>
                  <a:schemeClr val="tx1"/>
                </a:solidFill>
              </a:defRPr>
            </a:lvl1pPr>
          </a:lstStyle>
          <a:p>
            <a:endParaRPr lang="en-US" altLang="en-US"/>
          </a:p>
        </p:txBody>
      </p:sp>
      <p:sp>
        <p:nvSpPr>
          <p:cNvPr id="30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i="1">
                <a:solidFill>
                  <a:schemeClr val="tx1"/>
                </a:solidFill>
              </a:defRPr>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i="1">
                <a:solidFill>
                  <a:schemeClr val="tx1"/>
                </a:solidFill>
              </a:defRPr>
            </a:lvl1pPr>
          </a:lstStyle>
          <a:p>
            <a:fld id="{E56362C2-24E6-914D-82BE-D0DFAC3F6AAD}" type="slidenum">
              <a:rPr lang="en-US" altLang="en-US"/>
              <a:pPr/>
              <a:t>‹#›</a:t>
            </a:fld>
            <a:endParaRPr lang="en-US" altLang="en-US"/>
          </a:p>
        </p:txBody>
      </p:sp>
    </p:spTree>
    <p:extLst>
      <p:ext uri="{BB962C8B-B14F-4D97-AF65-F5344CB8AC3E}">
        <p14:creationId xmlns:p14="http://schemas.microsoft.com/office/powerpoint/2010/main" val="6121404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FA0DE4-EDAD-5946-B200-0E03A3C7B19D}" type="slidenum">
              <a:rPr lang="en-US" altLang="en-US"/>
              <a:pPr/>
              <a:t>1</a:t>
            </a:fld>
            <a:endParaRPr lang="en-US" altLang="en-US"/>
          </a:p>
        </p:txBody>
      </p:sp>
      <p:sp>
        <p:nvSpPr>
          <p:cNvPr id="588802" name="Rectangle 2"/>
          <p:cNvSpPr>
            <a:spLocks noChangeArrowheads="1" noTextEdit="1"/>
          </p:cNvSpPr>
          <p:nvPr>
            <p:ph type="sldImg"/>
          </p:nvPr>
        </p:nvSpPr>
        <p:spPr>
          <a:ln/>
        </p:spPr>
      </p:sp>
      <p:sp>
        <p:nvSpPr>
          <p:cNvPr id="588803" name="Rectangle 3"/>
          <p:cNvSpPr>
            <a:spLocks noGrp="1" noChangeArrowheads="1"/>
          </p:cNvSpPr>
          <p:nvPr>
            <p:ph type="body" idx="1"/>
          </p:nvPr>
        </p:nvSpPr>
        <p:spPr/>
        <p:txBody>
          <a:bodyPr/>
          <a:lstStyle/>
          <a:p>
            <a:r>
              <a:rPr lang="en-US" altLang="en-US" b="1" i="1"/>
              <a:t>Note to the presenter:</a:t>
            </a:r>
            <a:r>
              <a:rPr lang="en-US" altLang="en-US"/>
              <a:t>  We are providing an exceptionally long set of PowerPoint slides.  The presenter should review the slide set, download it on a computer, and reduce the program to the time period allotted. This gives Agents, speakers, and others who are using this material the ability to customize the type of plants and scope of the talk. This program is designed to be interactive. By this we mean that the participants in the classroom are expected to share their own gardening experiences with the presenter, and each other, as the talk progresses.   This is why we list the cultural aspects in a list on the slide.  This talk will quickly become a very boring review of one flower after another if the speaker just reads the slides and does not allow experiences to be shared.  Involve your audience!  Most, if not all, of your student gardeners have experience in this area. A word of caution, the presenter must act as mediator and make sure that the length of question/answer time does not interfere with the overall schedule. Alternatively, questions and comments may be reserved for the end of the lecture and addressed as time permits.</a:t>
            </a:r>
          </a:p>
          <a:p>
            <a:r>
              <a:rPr lang="en-US" altLang="en-US"/>
              <a:t>The presenter should review this text, then review the “terms” provided on the slides with the audience to be sure everyone understand the ‘jargon’.  Proceed to the script entries provided for the flower slides which contains tips and specific suggestions for each recommended plant.  The reviewer should quickly mention these points and then ask the audience to share their experiences growing that specimen. Encourage participants to keep comments short and to the point. </a:t>
            </a:r>
            <a:r>
              <a:rPr lang="en-US" altLang="en-US" b="1"/>
              <a:t>This is a two-hour program on perennials (one minute per slide average).</a:t>
            </a:r>
            <a:r>
              <a:rPr lang="en-US" altLang="en-US"/>
              <a:t> </a:t>
            </a:r>
          </a:p>
        </p:txBody>
      </p:sp>
    </p:spTree>
    <p:extLst>
      <p:ext uri="{BB962C8B-B14F-4D97-AF65-F5344CB8AC3E}">
        <p14:creationId xmlns:p14="http://schemas.microsoft.com/office/powerpoint/2010/main" val="179784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39A611-67CE-2F46-AF7E-E2E859A27600}" type="slidenum">
              <a:rPr lang="en-US" altLang="en-US"/>
              <a:pPr/>
              <a:t>10</a:t>
            </a:fld>
            <a:endParaRPr lang="en-US" altLang="en-US"/>
          </a:p>
        </p:txBody>
      </p:sp>
      <p:sp>
        <p:nvSpPr>
          <p:cNvPr id="598018" name="Rectangle 1026"/>
          <p:cNvSpPr>
            <a:spLocks noChangeArrowheads="1" noTextEdit="1"/>
          </p:cNvSpPr>
          <p:nvPr>
            <p:ph type="sldImg"/>
          </p:nvPr>
        </p:nvSpPr>
        <p:spPr>
          <a:ln/>
        </p:spPr>
      </p:sp>
      <p:sp>
        <p:nvSpPr>
          <p:cNvPr id="598019" name="Rectangle 1027"/>
          <p:cNvSpPr>
            <a:spLocks noGrp="1" noChangeArrowheads="1"/>
          </p:cNvSpPr>
          <p:nvPr>
            <p:ph type="body" idx="1"/>
          </p:nvPr>
        </p:nvSpPr>
        <p:spPr/>
        <p:txBody>
          <a:bodyPr/>
          <a:lstStyle/>
          <a:p>
            <a:r>
              <a:rPr lang="en-US" altLang="en-US" b="1"/>
              <a:t>Evaporation Chart:</a:t>
            </a:r>
            <a:r>
              <a:rPr lang="en-US" altLang="en-US"/>
              <a:t>  In Georgia, summer evaporation rates can be quite high and newly planted perennials may not be able to keep up with the heavy water demand.  This may also cause a homeowner to use much more water than is necessary in a well-planned perennial planting.  Note how the evaporation rates, and hence the water demand, drops off in October.  This is the best time to plant! </a:t>
            </a:r>
          </a:p>
        </p:txBody>
      </p:sp>
    </p:spTree>
    <p:extLst>
      <p:ext uri="{BB962C8B-B14F-4D97-AF65-F5344CB8AC3E}">
        <p14:creationId xmlns:p14="http://schemas.microsoft.com/office/powerpoint/2010/main" val="1366564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64B4F-21F9-0141-87B5-EB7C4578C6CD}" type="slidenum">
              <a:rPr lang="en-US" altLang="en-US"/>
              <a:pPr/>
              <a:t>100</a:t>
            </a:fld>
            <a:endParaRPr lang="en-US" altLang="en-US"/>
          </a:p>
        </p:txBody>
      </p:sp>
      <p:sp>
        <p:nvSpPr>
          <p:cNvPr id="690178" name="Rectangle 2"/>
          <p:cNvSpPr>
            <a:spLocks noChangeArrowheads="1" noTextEdit="1"/>
          </p:cNvSpPr>
          <p:nvPr>
            <p:ph type="sldImg"/>
          </p:nvPr>
        </p:nvSpPr>
        <p:spPr>
          <a:ln/>
        </p:spPr>
      </p:sp>
      <p:sp>
        <p:nvSpPr>
          <p:cNvPr id="690179" name="Rectangle 3"/>
          <p:cNvSpPr>
            <a:spLocks noGrp="1" noChangeArrowheads="1"/>
          </p:cNvSpPr>
          <p:nvPr>
            <p:ph type="body" idx="1"/>
          </p:nvPr>
        </p:nvSpPr>
        <p:spPr/>
        <p:txBody>
          <a:bodyPr/>
          <a:lstStyle/>
          <a:p>
            <a:r>
              <a:rPr lang="en-US" altLang="en-US" b="1" i="1"/>
              <a:t>Polygonum aubertii</a:t>
            </a:r>
            <a:r>
              <a:rPr lang="en-US" altLang="en-US" b="1"/>
              <a:t>:</a:t>
            </a:r>
            <a:r>
              <a:rPr lang="en-US" altLang="en-US"/>
              <a:t> The Silver Fleece Vine is an aggressive, long-lived plant often used on fences, trellises, and railings where the soil is poor and the growing conditions worse.  It sends up clouds of delicate white flowers from May until September.  It grows quickly and may require cutting back every three to five years.  Deer hate it. </a:t>
            </a:r>
          </a:p>
        </p:txBody>
      </p:sp>
    </p:spTree>
    <p:extLst>
      <p:ext uri="{BB962C8B-B14F-4D97-AF65-F5344CB8AC3E}">
        <p14:creationId xmlns:p14="http://schemas.microsoft.com/office/powerpoint/2010/main" val="16129015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C7FA2C-3D9B-BB47-B340-38F47CE4B117}" type="slidenum">
              <a:rPr lang="en-US" altLang="en-US"/>
              <a:pPr/>
              <a:t>101</a:t>
            </a:fld>
            <a:endParaRPr lang="en-US" altLang="en-US"/>
          </a:p>
        </p:txBody>
      </p:sp>
      <p:sp>
        <p:nvSpPr>
          <p:cNvPr id="691202" name="Rectangle 2"/>
          <p:cNvSpPr>
            <a:spLocks noChangeArrowheads="1" noTextEdit="1"/>
          </p:cNvSpPr>
          <p:nvPr>
            <p:ph type="sldImg"/>
          </p:nvPr>
        </p:nvSpPr>
        <p:spPr>
          <a:ln/>
        </p:spPr>
      </p:sp>
      <p:sp>
        <p:nvSpPr>
          <p:cNvPr id="691203" name="Rectangle 3"/>
          <p:cNvSpPr>
            <a:spLocks noGrp="1" noChangeArrowheads="1"/>
          </p:cNvSpPr>
          <p:nvPr>
            <p:ph type="body" idx="1"/>
          </p:nvPr>
        </p:nvSpPr>
        <p:spPr/>
        <p:txBody>
          <a:bodyPr/>
          <a:lstStyle/>
          <a:p>
            <a:r>
              <a:rPr lang="en-US" altLang="en-US" b="1" i="1"/>
              <a:t>Clematis hybrida</a:t>
            </a:r>
            <a:r>
              <a:rPr lang="en-US" altLang="en-US" b="1"/>
              <a:t>:</a:t>
            </a:r>
            <a:r>
              <a:rPr lang="en-US" altLang="en-US"/>
              <a:t>  Deer love it. Our popular Clematis is available in many colors and varieties.  All but a few are difficult to establish.  However, once established, they hold their own.  In late April, dig a deep hole and fill it with rich organic soils.  Once your Clematis is planted; water it in and mulch it with 4 to 6 inches of compost, leaving a well where the stem rises up.  Stake it and direct the stake towards a trellis or railing.  Water regularly.  Fertilize two weeks after planting, then every three weeks until July.  Then stop fertilizing. If watered weekly from then on, your vine will survive the summer and bring you years of color.</a:t>
            </a:r>
          </a:p>
        </p:txBody>
      </p:sp>
    </p:spTree>
    <p:extLst>
      <p:ext uri="{BB962C8B-B14F-4D97-AF65-F5344CB8AC3E}">
        <p14:creationId xmlns:p14="http://schemas.microsoft.com/office/powerpoint/2010/main" val="67918853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A52B4A-D89F-964C-A3BE-D33769B0E1EC}" type="slidenum">
              <a:rPr lang="en-US" altLang="en-US"/>
              <a:pPr/>
              <a:t>102</a:t>
            </a:fld>
            <a:endParaRPr lang="en-US" altLang="en-US"/>
          </a:p>
        </p:txBody>
      </p:sp>
      <p:sp>
        <p:nvSpPr>
          <p:cNvPr id="692226" name="Rectangle 2"/>
          <p:cNvSpPr>
            <a:spLocks noChangeArrowheads="1" noTextEdit="1"/>
          </p:cNvSpPr>
          <p:nvPr>
            <p:ph type="sldImg"/>
          </p:nvPr>
        </p:nvSpPr>
        <p:spPr>
          <a:ln/>
        </p:spPr>
      </p:sp>
      <p:sp>
        <p:nvSpPr>
          <p:cNvPr id="692227" name="Rectangle 3"/>
          <p:cNvSpPr>
            <a:spLocks noGrp="1" noChangeArrowheads="1"/>
          </p:cNvSpPr>
          <p:nvPr>
            <p:ph type="body" idx="1"/>
          </p:nvPr>
        </p:nvSpPr>
        <p:spPr/>
        <p:txBody>
          <a:bodyPr/>
          <a:lstStyle/>
          <a:p>
            <a:r>
              <a:rPr lang="en-US" altLang="en-US" b="1" i="1"/>
              <a:t>Clematis paniculata</a:t>
            </a:r>
            <a:r>
              <a:rPr lang="en-US" altLang="en-US" b="1"/>
              <a:t>:</a:t>
            </a:r>
            <a:r>
              <a:rPr lang="en-US" altLang="en-US"/>
              <a:t>  Deer hate it.  This is a long-lived native vine that is everything a hybrid Clematis is not.  It is an aggressive vine that spreads 10-12 feet in a season.  Summer Sweet blooms in late August.  It is so easy to establish, that some gardeners literally rip the large roots out of the ground and transplant them with the cut end exposed to sun.  New shoots emerge quickly.  It is a pleasant green vine throughout most of the summer.  Flowers are borne so profuse that they hide the vine.  The plant is tough as nails.  It can be cut back to within a foot of the ground and will spring back each year as if nothing happened.  Re-seeding can be an issue, making the plant quite invasive if not carefully tended.  Aphids, when they find it, are a problem unless the lady bugs get there too. </a:t>
            </a:r>
          </a:p>
        </p:txBody>
      </p:sp>
    </p:spTree>
    <p:extLst>
      <p:ext uri="{BB962C8B-B14F-4D97-AF65-F5344CB8AC3E}">
        <p14:creationId xmlns:p14="http://schemas.microsoft.com/office/powerpoint/2010/main" val="124614074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E09391-07F7-D34B-B7FC-A7AAABE9E79A}" type="slidenum">
              <a:rPr lang="en-US" altLang="en-US"/>
              <a:pPr/>
              <a:t>103</a:t>
            </a:fld>
            <a:endParaRPr lang="en-US" altLang="en-US"/>
          </a:p>
        </p:txBody>
      </p:sp>
      <p:sp>
        <p:nvSpPr>
          <p:cNvPr id="693250" name="Rectangle 2"/>
          <p:cNvSpPr>
            <a:spLocks noChangeArrowheads="1" noTextEdit="1"/>
          </p:cNvSpPr>
          <p:nvPr>
            <p:ph type="sldImg"/>
          </p:nvPr>
        </p:nvSpPr>
        <p:spPr>
          <a:ln/>
        </p:spPr>
      </p:sp>
      <p:sp>
        <p:nvSpPr>
          <p:cNvPr id="693251" name="Rectangle 3"/>
          <p:cNvSpPr>
            <a:spLocks noGrp="1" noChangeArrowheads="1"/>
          </p:cNvSpPr>
          <p:nvPr>
            <p:ph type="body" idx="1"/>
          </p:nvPr>
        </p:nvSpPr>
        <p:spPr/>
        <p:txBody>
          <a:bodyPr/>
          <a:lstStyle/>
          <a:p>
            <a:r>
              <a:rPr lang="en-US" altLang="en-US" b="1" i="1"/>
              <a:t>Trachelospermum asiaticum</a:t>
            </a:r>
            <a:r>
              <a:rPr lang="en-US" altLang="en-US" b="1"/>
              <a:t>:</a:t>
            </a:r>
            <a:r>
              <a:rPr lang="en-US" altLang="en-US"/>
              <a:t>  Summer Jasmine is a traditional evergreen vine used on patios and mailboxes throughout the South.  Its dark green leaves are elegant, and the flowers are very fragrant.  When planted on a trellis near the house, the fragrance can be intoxicating at night.  It is easily propagated from stem cuttings and easily grown once established, making it a perfect specimen for a Georgia garden.  It can get quite large.  Happily, deer do not bother this plant. </a:t>
            </a:r>
          </a:p>
        </p:txBody>
      </p:sp>
    </p:spTree>
    <p:extLst>
      <p:ext uri="{BB962C8B-B14F-4D97-AF65-F5344CB8AC3E}">
        <p14:creationId xmlns:p14="http://schemas.microsoft.com/office/powerpoint/2010/main" val="162700928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770877-0E9F-B84E-8A42-EA81C8285B02}" type="slidenum">
              <a:rPr lang="en-US" altLang="en-US"/>
              <a:pPr/>
              <a:t>104</a:t>
            </a:fld>
            <a:endParaRPr lang="en-US" altLang="en-US"/>
          </a:p>
        </p:txBody>
      </p:sp>
      <p:sp>
        <p:nvSpPr>
          <p:cNvPr id="694274" name="Rectangle 2"/>
          <p:cNvSpPr>
            <a:spLocks noChangeArrowheads="1" noTextEdit="1"/>
          </p:cNvSpPr>
          <p:nvPr>
            <p:ph type="sldImg"/>
          </p:nvPr>
        </p:nvSpPr>
        <p:spPr>
          <a:ln/>
        </p:spPr>
      </p:sp>
      <p:sp>
        <p:nvSpPr>
          <p:cNvPr id="694275" name="Rectangle 3"/>
          <p:cNvSpPr>
            <a:spLocks noGrp="1" noChangeArrowheads="1"/>
          </p:cNvSpPr>
          <p:nvPr>
            <p:ph type="body" idx="1"/>
          </p:nvPr>
        </p:nvSpPr>
        <p:spPr/>
        <p:txBody>
          <a:bodyPr/>
          <a:lstStyle/>
          <a:p>
            <a:r>
              <a:rPr lang="en-US" altLang="en-US" b="1" i="1"/>
              <a:t>Lonicera sempervirens</a:t>
            </a:r>
            <a:r>
              <a:rPr lang="en-US" altLang="en-US"/>
              <a:t>:  Another native that is fairly deer resistant. The Woodbine, or Trumpet Honeysuckle, is a good hummingbird attracting perennial vine.  It will grow well in partial shade or full sun if watered.  It can look ratty if not trimmed every year or so, as dead wood does persist.  Colors range from deep red to a peachy orange, as seen in this slide.  Long-lived and tough, this is a plant that belongs near the barn, the garage or somewhere away from the house. </a:t>
            </a:r>
          </a:p>
        </p:txBody>
      </p:sp>
    </p:spTree>
    <p:extLst>
      <p:ext uri="{BB962C8B-B14F-4D97-AF65-F5344CB8AC3E}">
        <p14:creationId xmlns:p14="http://schemas.microsoft.com/office/powerpoint/2010/main" val="123577574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7DE50-D142-6044-AB54-40ABBDAB50AF}" type="slidenum">
              <a:rPr lang="en-US" altLang="en-US"/>
              <a:pPr/>
              <a:t>105</a:t>
            </a:fld>
            <a:endParaRPr lang="en-US" altLang="en-US"/>
          </a:p>
        </p:txBody>
      </p:sp>
      <p:sp>
        <p:nvSpPr>
          <p:cNvPr id="695298" name="Rectangle 2"/>
          <p:cNvSpPr>
            <a:spLocks noChangeArrowheads="1" noTextEdit="1"/>
          </p:cNvSpPr>
          <p:nvPr>
            <p:ph type="sldImg"/>
          </p:nvPr>
        </p:nvSpPr>
        <p:spPr>
          <a:ln/>
        </p:spPr>
      </p:sp>
      <p:sp>
        <p:nvSpPr>
          <p:cNvPr id="695299" name="Rectangle 3"/>
          <p:cNvSpPr>
            <a:spLocks noGrp="1" noChangeArrowheads="1"/>
          </p:cNvSpPr>
          <p:nvPr>
            <p:ph type="body" idx="1"/>
          </p:nvPr>
        </p:nvSpPr>
        <p:spPr/>
        <p:txBody>
          <a:bodyPr/>
          <a:lstStyle/>
          <a:p>
            <a:r>
              <a:rPr lang="en-US" altLang="en-US" b="1" i="1"/>
              <a:t>Campsis radicans</a:t>
            </a:r>
            <a:r>
              <a:rPr lang="en-US" altLang="en-US" b="1"/>
              <a:t>:</a:t>
            </a:r>
            <a:r>
              <a:rPr lang="en-US" altLang="en-US"/>
              <a:t>  Trumpet Vine is a tough, aggressive, native vine.  It can be a weed if not handled properly.  Once established, treat it like a grape vine by cutting it back every year to thumb-sized wood.  It will bloom profusely each year if pruned, fertilized, and watered.  Remove seed pods in mid-summer to prevent seed dispersal and invasion into other areas.  New cultivars are emerging which will likely increase the plant’s popularity. </a:t>
            </a:r>
          </a:p>
        </p:txBody>
      </p:sp>
    </p:spTree>
    <p:extLst>
      <p:ext uri="{BB962C8B-B14F-4D97-AF65-F5344CB8AC3E}">
        <p14:creationId xmlns:p14="http://schemas.microsoft.com/office/powerpoint/2010/main" val="136857927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D85A7-4B64-0D43-BC9F-93F936BC271E}" type="slidenum">
              <a:rPr lang="en-US" altLang="en-US"/>
              <a:pPr/>
              <a:t>106</a:t>
            </a:fld>
            <a:endParaRPr lang="en-US" altLang="en-US"/>
          </a:p>
        </p:txBody>
      </p:sp>
      <p:sp>
        <p:nvSpPr>
          <p:cNvPr id="696322" name="Rectangle 2"/>
          <p:cNvSpPr>
            <a:spLocks noChangeArrowheads="1" noTextEdit="1"/>
          </p:cNvSpPr>
          <p:nvPr>
            <p:ph type="sldImg"/>
          </p:nvPr>
        </p:nvSpPr>
        <p:spPr>
          <a:ln/>
        </p:spPr>
      </p:sp>
      <p:sp>
        <p:nvSpPr>
          <p:cNvPr id="696323" name="Rectangle 3"/>
          <p:cNvSpPr>
            <a:spLocks noGrp="1" noChangeArrowheads="1"/>
          </p:cNvSpPr>
          <p:nvPr>
            <p:ph type="body" idx="1"/>
          </p:nvPr>
        </p:nvSpPr>
        <p:spPr/>
        <p:txBody>
          <a:bodyPr/>
          <a:lstStyle/>
          <a:p>
            <a:r>
              <a:rPr lang="en-US" altLang="en-US" b="1" i="1"/>
              <a:t>Anisostichus capreolata</a:t>
            </a:r>
            <a:r>
              <a:rPr lang="en-US" altLang="en-US" b="1"/>
              <a:t>:  </a:t>
            </a:r>
            <a:r>
              <a:rPr lang="en-US" altLang="en-US"/>
              <a:t>Cross Vine is a native vine that deer will not eat.  It grows rapidly and aggressively.  Flowers display patches of showy orange, yellow, and deep reds.  It blooms only when the vine reaches the top of whatever it’s growing on, whether that is an oak tree 60 feet tall or a roof.  On fences and trellises, it blooms within two years.   It needs full sun to bloom profusely, but it will also bloom in partial shade. </a:t>
            </a:r>
          </a:p>
        </p:txBody>
      </p:sp>
    </p:spTree>
    <p:extLst>
      <p:ext uri="{BB962C8B-B14F-4D97-AF65-F5344CB8AC3E}">
        <p14:creationId xmlns:p14="http://schemas.microsoft.com/office/powerpoint/2010/main" val="1446468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7D3D0C-E009-2440-894A-289FB83977D3}" type="slidenum">
              <a:rPr lang="en-US" altLang="en-US"/>
              <a:pPr/>
              <a:t>107</a:t>
            </a:fld>
            <a:endParaRPr lang="en-US" altLang="en-US"/>
          </a:p>
        </p:txBody>
      </p:sp>
      <p:sp>
        <p:nvSpPr>
          <p:cNvPr id="697346" name="Rectangle 2"/>
          <p:cNvSpPr>
            <a:spLocks noChangeArrowheads="1" noTextEdit="1"/>
          </p:cNvSpPr>
          <p:nvPr>
            <p:ph type="sldImg"/>
          </p:nvPr>
        </p:nvSpPr>
        <p:spPr>
          <a:ln/>
        </p:spPr>
      </p:sp>
      <p:sp>
        <p:nvSpPr>
          <p:cNvPr id="697347" name="Rectangle 3"/>
          <p:cNvSpPr>
            <a:spLocks noGrp="1" noChangeArrowheads="1"/>
          </p:cNvSpPr>
          <p:nvPr>
            <p:ph type="body" idx="1"/>
          </p:nvPr>
        </p:nvSpPr>
        <p:spPr/>
        <p:txBody>
          <a:bodyPr/>
          <a:lstStyle/>
          <a:p>
            <a:r>
              <a:rPr lang="en-US" altLang="en-US" b="1"/>
              <a:t>Perennial Groundcovers</a:t>
            </a:r>
            <a:r>
              <a:rPr lang="en-US" altLang="en-US"/>
              <a:t> </a:t>
            </a:r>
          </a:p>
        </p:txBody>
      </p:sp>
    </p:spTree>
    <p:extLst>
      <p:ext uri="{BB962C8B-B14F-4D97-AF65-F5344CB8AC3E}">
        <p14:creationId xmlns:p14="http://schemas.microsoft.com/office/powerpoint/2010/main" val="44222464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7A9116-44DB-0747-935C-5A9BF04303C2}" type="slidenum">
              <a:rPr lang="en-US" altLang="en-US"/>
              <a:pPr/>
              <a:t>108</a:t>
            </a:fld>
            <a:endParaRPr lang="en-US" altLang="en-US"/>
          </a:p>
        </p:txBody>
      </p:sp>
      <p:sp>
        <p:nvSpPr>
          <p:cNvPr id="698370" name="Rectangle 2"/>
          <p:cNvSpPr>
            <a:spLocks noChangeArrowheads="1" noTextEdit="1"/>
          </p:cNvSpPr>
          <p:nvPr>
            <p:ph type="sldImg"/>
          </p:nvPr>
        </p:nvSpPr>
        <p:spPr>
          <a:ln/>
        </p:spPr>
      </p:sp>
      <p:sp>
        <p:nvSpPr>
          <p:cNvPr id="698371" name="Rectangle 3"/>
          <p:cNvSpPr>
            <a:spLocks noGrp="1" noChangeArrowheads="1"/>
          </p:cNvSpPr>
          <p:nvPr>
            <p:ph type="body" idx="1"/>
          </p:nvPr>
        </p:nvSpPr>
        <p:spPr/>
        <p:txBody>
          <a:bodyPr/>
          <a:lstStyle/>
          <a:p>
            <a:r>
              <a:rPr lang="en-US" altLang="en-US" b="1" i="1"/>
              <a:t>Verbena canadensis</a:t>
            </a:r>
            <a:r>
              <a:rPr lang="en-US" altLang="en-US" b="1"/>
              <a:t>:</a:t>
            </a:r>
            <a:r>
              <a:rPr lang="en-US" altLang="en-US"/>
              <a:t>  Rose Verbena, made famous by Drs. Dirr and Armitage, is an easy-care ground-covering verbena that establishes quickly in March and provides deep purple color all spring.  Flowering declines mid-summer unless watered and fertilized. You can take a paper plate, place it over the plant’s center and trim the stems that protrude.  This will regenerate a flush of color in late August and September. Thrips, mites, and whiteflies can be a problem.</a:t>
            </a:r>
          </a:p>
        </p:txBody>
      </p:sp>
    </p:spTree>
    <p:extLst>
      <p:ext uri="{BB962C8B-B14F-4D97-AF65-F5344CB8AC3E}">
        <p14:creationId xmlns:p14="http://schemas.microsoft.com/office/powerpoint/2010/main" val="2877347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16A27A-86DA-6B40-B1BA-5DF2FF7865E1}" type="slidenum">
              <a:rPr lang="en-US" altLang="en-US"/>
              <a:pPr/>
              <a:t>109</a:t>
            </a:fld>
            <a:endParaRPr lang="en-US" altLang="en-US"/>
          </a:p>
        </p:txBody>
      </p:sp>
      <p:sp>
        <p:nvSpPr>
          <p:cNvPr id="699394" name="Rectangle 2"/>
          <p:cNvSpPr>
            <a:spLocks noChangeArrowheads="1" noTextEdit="1"/>
          </p:cNvSpPr>
          <p:nvPr>
            <p:ph type="sldImg"/>
          </p:nvPr>
        </p:nvSpPr>
        <p:spPr>
          <a:ln/>
        </p:spPr>
      </p:sp>
      <p:sp>
        <p:nvSpPr>
          <p:cNvPr id="699395" name="Rectangle 3"/>
          <p:cNvSpPr>
            <a:spLocks noGrp="1" noChangeArrowheads="1"/>
          </p:cNvSpPr>
          <p:nvPr>
            <p:ph type="body" idx="1"/>
          </p:nvPr>
        </p:nvSpPr>
        <p:spPr/>
        <p:txBody>
          <a:bodyPr/>
          <a:lstStyle/>
          <a:p>
            <a:r>
              <a:rPr lang="en-US" altLang="en-US" b="1" i="1"/>
              <a:t>Ajuga repens</a:t>
            </a:r>
            <a:r>
              <a:rPr lang="en-US" altLang="en-US" b="1"/>
              <a:t>:</a:t>
            </a:r>
            <a:r>
              <a:rPr lang="en-US" altLang="en-US"/>
              <a:t> Bugle Weed is an heirloom plant that spreads rapidly and has few problems over-coming Georgia’s environmental challenges.  In March and April, it bursts forth with sky blue flowers that Swallowtail butterflies love.  The foliage of the cultivar ‘Bronzed Beauty’, shown here, is typical of the nice rosettes that form.  It is easily propagated and maintained if watered and fertilized during the hot mid-summer. </a:t>
            </a:r>
          </a:p>
        </p:txBody>
      </p:sp>
    </p:spTree>
    <p:extLst>
      <p:ext uri="{BB962C8B-B14F-4D97-AF65-F5344CB8AC3E}">
        <p14:creationId xmlns:p14="http://schemas.microsoft.com/office/powerpoint/2010/main" val="411990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11E725-7588-3342-B323-1C7336D77545}" type="slidenum">
              <a:rPr lang="en-US" altLang="en-US"/>
              <a:pPr/>
              <a:t>11</a:t>
            </a:fld>
            <a:endParaRPr lang="en-US" altLang="en-US"/>
          </a:p>
        </p:txBody>
      </p:sp>
      <p:sp>
        <p:nvSpPr>
          <p:cNvPr id="599042" name="Rectangle 2"/>
          <p:cNvSpPr>
            <a:spLocks noChangeArrowheads="1" noTextEdit="1"/>
          </p:cNvSpPr>
          <p:nvPr>
            <p:ph type="sldImg"/>
          </p:nvPr>
        </p:nvSpPr>
        <p:spPr>
          <a:ln/>
        </p:spPr>
      </p:sp>
      <p:sp>
        <p:nvSpPr>
          <p:cNvPr id="599043" name="Rectangle 3"/>
          <p:cNvSpPr>
            <a:spLocks noGrp="1" noChangeArrowheads="1"/>
          </p:cNvSpPr>
          <p:nvPr>
            <p:ph type="body" idx="1"/>
          </p:nvPr>
        </p:nvSpPr>
        <p:spPr/>
        <p:txBody>
          <a:bodyPr/>
          <a:lstStyle/>
          <a:p>
            <a:r>
              <a:rPr lang="en-US" altLang="en-US" b="1"/>
              <a:t>Heat Zone Map:</a:t>
            </a:r>
            <a:r>
              <a:rPr lang="en-US" altLang="en-US"/>
              <a:t>  Some perennials are very sensitive to our long, summer heat waves.  The USDA heat zone map gives a ranking of the amount of summer heat different regions of the U.S experience.  As new publications become available, perennials will be listed with a heat tolerance code, similar to the USDA cold hardiness map zone codes. </a:t>
            </a:r>
          </a:p>
        </p:txBody>
      </p:sp>
    </p:spTree>
    <p:extLst>
      <p:ext uri="{BB962C8B-B14F-4D97-AF65-F5344CB8AC3E}">
        <p14:creationId xmlns:p14="http://schemas.microsoft.com/office/powerpoint/2010/main" val="112436506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876C8-D992-FB41-9104-E596E5EB04F5}" type="slidenum">
              <a:rPr lang="en-US" altLang="en-US"/>
              <a:pPr/>
              <a:t>110</a:t>
            </a:fld>
            <a:endParaRPr lang="en-US" altLang="en-US"/>
          </a:p>
        </p:txBody>
      </p:sp>
      <p:sp>
        <p:nvSpPr>
          <p:cNvPr id="700418" name="Rectangle 2"/>
          <p:cNvSpPr>
            <a:spLocks noChangeArrowheads="1" noTextEdit="1"/>
          </p:cNvSpPr>
          <p:nvPr>
            <p:ph type="sldImg"/>
          </p:nvPr>
        </p:nvSpPr>
        <p:spPr>
          <a:ln/>
        </p:spPr>
      </p:sp>
      <p:sp>
        <p:nvSpPr>
          <p:cNvPr id="700419" name="Rectangle 3"/>
          <p:cNvSpPr>
            <a:spLocks noGrp="1" noChangeArrowheads="1"/>
          </p:cNvSpPr>
          <p:nvPr>
            <p:ph type="body" idx="1"/>
          </p:nvPr>
        </p:nvSpPr>
        <p:spPr/>
        <p:txBody>
          <a:bodyPr/>
          <a:lstStyle/>
          <a:p>
            <a:r>
              <a:rPr lang="en-US" altLang="en-US" b="1" i="1"/>
              <a:t>Ajuga repens</a:t>
            </a:r>
            <a:r>
              <a:rPr lang="en-US" altLang="en-US" b="1"/>
              <a:t> ‘Gaiety’:</a:t>
            </a:r>
            <a:r>
              <a:rPr lang="en-US" altLang="en-US"/>
              <a:t>  Gaiety is a variegated variety of Ajuga that is not quite as vigorous as the green form.  It also needs more sunlight and water, and is more susceptible to diseases than the green form.  When grown in well-drained soils in partial sun, it does just fine. </a:t>
            </a:r>
          </a:p>
        </p:txBody>
      </p:sp>
    </p:spTree>
    <p:extLst>
      <p:ext uri="{BB962C8B-B14F-4D97-AF65-F5344CB8AC3E}">
        <p14:creationId xmlns:p14="http://schemas.microsoft.com/office/powerpoint/2010/main" val="83801357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D963B-587B-8B4D-9940-2A99212440CA}" type="slidenum">
              <a:rPr lang="en-US" altLang="en-US"/>
              <a:pPr/>
              <a:t>111</a:t>
            </a:fld>
            <a:endParaRPr lang="en-US" altLang="en-US"/>
          </a:p>
        </p:txBody>
      </p:sp>
      <p:sp>
        <p:nvSpPr>
          <p:cNvPr id="701442" name="Rectangle 2"/>
          <p:cNvSpPr>
            <a:spLocks noChangeArrowheads="1" noTextEdit="1"/>
          </p:cNvSpPr>
          <p:nvPr>
            <p:ph type="sldImg"/>
          </p:nvPr>
        </p:nvSpPr>
        <p:spPr>
          <a:ln/>
        </p:spPr>
      </p:sp>
      <p:sp>
        <p:nvSpPr>
          <p:cNvPr id="701443" name="Rectangle 3"/>
          <p:cNvSpPr>
            <a:spLocks noGrp="1" noChangeArrowheads="1"/>
          </p:cNvSpPr>
          <p:nvPr>
            <p:ph type="body" idx="1"/>
          </p:nvPr>
        </p:nvSpPr>
        <p:spPr/>
        <p:txBody>
          <a:bodyPr/>
          <a:lstStyle/>
          <a:p>
            <a:r>
              <a:rPr lang="en-US" altLang="en-US" b="1" i="1"/>
              <a:t>Bergenia cordifolia</a:t>
            </a:r>
            <a:r>
              <a:rPr lang="en-US" altLang="en-US" b="1"/>
              <a:t>:</a:t>
            </a:r>
            <a:r>
              <a:rPr lang="en-US" altLang="en-US"/>
              <a:t>  Pigsqueak is rarely used in Georgia because it is often lost the first season.  Gardeners seldom give it time to get established in areas where the light levels are sufficient to maintain growth.  Partial sun, or dappled sunlight under oaks is exactly where the plant likes to be.  It must be kept moist and free of leaves and weeds that can cover it up.  For the effort, it has wonderful pink to purple flowers in May and June and displays waxy, robust foliage all season long.  This is a handsome ground cover worth the extra effort of establishment.  The name comes from the fact that two of its leaves rubbed together make a squeak like a baby pig.  Warning: Kids love this! </a:t>
            </a:r>
          </a:p>
        </p:txBody>
      </p:sp>
    </p:spTree>
    <p:extLst>
      <p:ext uri="{BB962C8B-B14F-4D97-AF65-F5344CB8AC3E}">
        <p14:creationId xmlns:p14="http://schemas.microsoft.com/office/powerpoint/2010/main" val="129633077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3DFE7-AFBD-A54D-8C67-CC8641FDBD88}" type="slidenum">
              <a:rPr lang="en-US" altLang="en-US"/>
              <a:pPr/>
              <a:t>112</a:t>
            </a:fld>
            <a:endParaRPr lang="en-US" altLang="en-US"/>
          </a:p>
        </p:txBody>
      </p:sp>
      <p:sp>
        <p:nvSpPr>
          <p:cNvPr id="702466" name="Rectangle 2"/>
          <p:cNvSpPr>
            <a:spLocks noChangeArrowheads="1" noTextEdit="1"/>
          </p:cNvSpPr>
          <p:nvPr>
            <p:ph type="sldImg"/>
          </p:nvPr>
        </p:nvSpPr>
        <p:spPr>
          <a:ln/>
        </p:spPr>
      </p:sp>
      <p:sp>
        <p:nvSpPr>
          <p:cNvPr id="702467" name="Rectangle 3"/>
          <p:cNvSpPr>
            <a:spLocks noGrp="1" noChangeArrowheads="1"/>
          </p:cNvSpPr>
          <p:nvPr>
            <p:ph type="body" idx="1"/>
          </p:nvPr>
        </p:nvSpPr>
        <p:spPr/>
        <p:txBody>
          <a:bodyPr/>
          <a:lstStyle/>
          <a:p>
            <a:r>
              <a:rPr lang="en-US" altLang="en-US" b="1" i="1"/>
              <a:t>Sedum kamtschaticum</a:t>
            </a:r>
            <a:r>
              <a:rPr lang="en-US" altLang="en-US" b="1"/>
              <a:t>:</a:t>
            </a:r>
            <a:r>
              <a:rPr lang="en-US" altLang="en-US"/>
              <a:t> This is a solid Garden Sedum that forms a great 6-inch tall groundcover in full sun or partial shade.  Yellow blooms in May are quite profuse when grown in sunlight.  It is easy to establish in March, and it will require very little care once established.  Fertilize after bloom, and water in thoroughly.</a:t>
            </a:r>
          </a:p>
        </p:txBody>
      </p:sp>
    </p:spTree>
    <p:extLst>
      <p:ext uri="{BB962C8B-B14F-4D97-AF65-F5344CB8AC3E}">
        <p14:creationId xmlns:p14="http://schemas.microsoft.com/office/powerpoint/2010/main" val="120966938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EF10E-64C6-F344-8A5D-2867BD064787}" type="slidenum">
              <a:rPr lang="en-US" altLang="en-US"/>
              <a:pPr/>
              <a:t>113</a:t>
            </a:fld>
            <a:endParaRPr lang="en-US" altLang="en-US"/>
          </a:p>
        </p:txBody>
      </p:sp>
      <p:sp>
        <p:nvSpPr>
          <p:cNvPr id="703490" name="Rectangle 2"/>
          <p:cNvSpPr>
            <a:spLocks noChangeArrowheads="1" noTextEdit="1"/>
          </p:cNvSpPr>
          <p:nvPr>
            <p:ph type="sldImg"/>
          </p:nvPr>
        </p:nvSpPr>
        <p:spPr>
          <a:ln/>
        </p:spPr>
      </p:sp>
      <p:sp>
        <p:nvSpPr>
          <p:cNvPr id="703491" name="Rectangle 3"/>
          <p:cNvSpPr>
            <a:spLocks noGrp="1" noChangeArrowheads="1"/>
          </p:cNvSpPr>
          <p:nvPr>
            <p:ph type="body" idx="1"/>
          </p:nvPr>
        </p:nvSpPr>
        <p:spPr/>
        <p:txBody>
          <a:bodyPr/>
          <a:lstStyle/>
          <a:p>
            <a:r>
              <a:rPr lang="en-US" altLang="en-US" b="1" i="1"/>
              <a:t>Liriope muscari</a:t>
            </a:r>
            <a:r>
              <a:rPr lang="en-US" altLang="en-US" b="1"/>
              <a:t>:</a:t>
            </a:r>
            <a:r>
              <a:rPr lang="en-US" altLang="en-US"/>
              <a:t>  Lily Turf is a tough, traditional plant that many gardeners do not consider a perennial.  Yet, its flowers are beautiful in August, rivaling other perennials at that time of year.  It is easy to divide and re-establish, and needs only fertilizer in early spring before new shoot emergence to do well.  The variegated forms are showy and do well in small colonies.  The plant is quite invasive from seed and is currently listed on the Invasive Exotics List.</a:t>
            </a:r>
          </a:p>
        </p:txBody>
      </p:sp>
    </p:spTree>
    <p:extLst>
      <p:ext uri="{BB962C8B-B14F-4D97-AF65-F5344CB8AC3E}">
        <p14:creationId xmlns:p14="http://schemas.microsoft.com/office/powerpoint/2010/main" val="68561712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7CAF6-6D40-2E40-9722-9CD526B1C750}" type="slidenum">
              <a:rPr lang="en-US" altLang="en-US"/>
              <a:pPr/>
              <a:t>114</a:t>
            </a:fld>
            <a:endParaRPr lang="en-US" altLang="en-US"/>
          </a:p>
        </p:txBody>
      </p:sp>
      <p:sp>
        <p:nvSpPr>
          <p:cNvPr id="704514" name="Rectangle 2"/>
          <p:cNvSpPr>
            <a:spLocks noChangeArrowheads="1" noTextEdit="1"/>
          </p:cNvSpPr>
          <p:nvPr>
            <p:ph type="sldImg"/>
          </p:nvPr>
        </p:nvSpPr>
        <p:spPr>
          <a:ln/>
        </p:spPr>
      </p:sp>
      <p:sp>
        <p:nvSpPr>
          <p:cNvPr id="704515" name="Rectangle 3"/>
          <p:cNvSpPr>
            <a:spLocks noGrp="1" noChangeArrowheads="1"/>
          </p:cNvSpPr>
          <p:nvPr>
            <p:ph type="body" idx="1"/>
          </p:nvPr>
        </p:nvSpPr>
        <p:spPr/>
        <p:txBody>
          <a:bodyPr/>
          <a:lstStyle/>
          <a:p>
            <a:r>
              <a:rPr lang="en-US" altLang="en-US" b="1" i="1"/>
              <a:t>Ceratostigma plumbaginoides</a:t>
            </a:r>
            <a:r>
              <a:rPr lang="en-US" altLang="en-US" b="1"/>
              <a:t>:</a:t>
            </a:r>
            <a:r>
              <a:rPr lang="en-US" altLang="en-US"/>
              <a:t>  Perennial Plumbago makes a great groundcover in full sun.  It sports sky-blue flowers all summer, and its foliage turns bright red and orange in fall.  It can tolerate dry soils and grows around rock and gravel.  However, it can be invasive in good garden soil.  Start plants in March or April, and water thoroughly during establishment. </a:t>
            </a:r>
          </a:p>
        </p:txBody>
      </p:sp>
    </p:spTree>
    <p:extLst>
      <p:ext uri="{BB962C8B-B14F-4D97-AF65-F5344CB8AC3E}">
        <p14:creationId xmlns:p14="http://schemas.microsoft.com/office/powerpoint/2010/main" val="191725372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542543-451A-F146-B7B8-E8B14EBE2836}" type="slidenum">
              <a:rPr lang="en-US" altLang="en-US"/>
              <a:pPr/>
              <a:t>115</a:t>
            </a:fld>
            <a:endParaRPr lang="en-US" altLang="en-US"/>
          </a:p>
        </p:txBody>
      </p:sp>
      <p:sp>
        <p:nvSpPr>
          <p:cNvPr id="705538" name="Rectangle 2"/>
          <p:cNvSpPr>
            <a:spLocks noChangeArrowheads="1" noTextEdit="1"/>
          </p:cNvSpPr>
          <p:nvPr>
            <p:ph type="sldImg"/>
          </p:nvPr>
        </p:nvSpPr>
        <p:spPr>
          <a:ln/>
        </p:spPr>
      </p:sp>
      <p:sp>
        <p:nvSpPr>
          <p:cNvPr id="705539" name="Rectangle 3"/>
          <p:cNvSpPr>
            <a:spLocks noGrp="1" noChangeArrowheads="1"/>
          </p:cNvSpPr>
          <p:nvPr>
            <p:ph type="body" idx="1"/>
          </p:nvPr>
        </p:nvSpPr>
        <p:spPr/>
        <p:txBody>
          <a:bodyPr/>
          <a:lstStyle/>
          <a:p>
            <a:r>
              <a:rPr lang="en-US" altLang="en-US" b="1" i="1"/>
              <a:t>Bellis perennis</a:t>
            </a:r>
            <a:r>
              <a:rPr lang="en-US" altLang="en-US" b="1"/>
              <a:t>:</a:t>
            </a:r>
            <a:r>
              <a:rPr lang="en-US" altLang="en-US"/>
              <a:t>  English Daisies are available in many colors and sizes and have many uses in the landscape.  Use them for walkway borders, specimen plants in large containers, and rock garden focal points.  At first glance, one might think this delicate plant could not possibly survive, much less be invasive in the garden.  In rock gardens and poor soils it does well, sporting pink and yellow daisy-like flowers in May.  In good garden soil, they come up everywhere!  However, they are easily divided and controlled.  Drought may kill this plant.</a:t>
            </a:r>
          </a:p>
        </p:txBody>
      </p:sp>
    </p:spTree>
    <p:extLst>
      <p:ext uri="{BB962C8B-B14F-4D97-AF65-F5344CB8AC3E}">
        <p14:creationId xmlns:p14="http://schemas.microsoft.com/office/powerpoint/2010/main" val="29114880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174E7B-788E-5C49-AD42-C5A22D654DFF}" type="slidenum">
              <a:rPr lang="en-US" altLang="en-US"/>
              <a:pPr/>
              <a:t>116</a:t>
            </a:fld>
            <a:endParaRPr lang="en-US" altLang="en-US"/>
          </a:p>
        </p:txBody>
      </p:sp>
      <p:sp>
        <p:nvSpPr>
          <p:cNvPr id="706562" name="Rectangle 2"/>
          <p:cNvSpPr>
            <a:spLocks noChangeArrowheads="1" noTextEdit="1"/>
          </p:cNvSpPr>
          <p:nvPr>
            <p:ph type="sldImg"/>
          </p:nvPr>
        </p:nvSpPr>
        <p:spPr>
          <a:ln/>
        </p:spPr>
      </p:sp>
      <p:sp>
        <p:nvSpPr>
          <p:cNvPr id="706563" name="Rectangle 3"/>
          <p:cNvSpPr>
            <a:spLocks noGrp="1" noChangeArrowheads="1"/>
          </p:cNvSpPr>
          <p:nvPr>
            <p:ph type="body" idx="1"/>
          </p:nvPr>
        </p:nvSpPr>
        <p:spPr/>
        <p:txBody>
          <a:bodyPr/>
          <a:lstStyle/>
          <a:p>
            <a:r>
              <a:rPr lang="en-US" altLang="en-US" b="1" i="1"/>
              <a:t>Iberis sempervirens</a:t>
            </a:r>
            <a:r>
              <a:rPr lang="en-US" altLang="en-US" b="1"/>
              <a:t>:</a:t>
            </a:r>
            <a:r>
              <a:rPr lang="en-US" altLang="en-US"/>
              <a:t>  Candytuft is a traditional perennial that blooms in early March.  An evergreen plant most of the year, one is greeted with a display of titanium white flowers in early March.  This is a very tough perennial that is long-lived and deer resistant.  To get a catalog-perfect display of white flowers, the plant needs to be trimmed evenly just after flowering, given a crew cut, so that all new growth will be about the same height.  Some irrigation in August is helpful.  Fertilize in February and again in June.</a:t>
            </a:r>
          </a:p>
        </p:txBody>
      </p:sp>
    </p:spTree>
    <p:extLst>
      <p:ext uri="{BB962C8B-B14F-4D97-AF65-F5344CB8AC3E}">
        <p14:creationId xmlns:p14="http://schemas.microsoft.com/office/powerpoint/2010/main" val="137021776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15C140-1EA9-894A-91DB-999B0AD7D8BE}" type="slidenum">
              <a:rPr lang="en-US" altLang="en-US"/>
              <a:pPr/>
              <a:t>117</a:t>
            </a:fld>
            <a:endParaRPr lang="en-US" altLang="en-US"/>
          </a:p>
        </p:txBody>
      </p:sp>
      <p:sp>
        <p:nvSpPr>
          <p:cNvPr id="707586" name="Rectangle 2"/>
          <p:cNvSpPr>
            <a:spLocks noChangeArrowheads="1" noTextEdit="1"/>
          </p:cNvSpPr>
          <p:nvPr>
            <p:ph type="sldImg"/>
          </p:nvPr>
        </p:nvSpPr>
        <p:spPr>
          <a:ln/>
        </p:spPr>
      </p:sp>
      <p:sp>
        <p:nvSpPr>
          <p:cNvPr id="707587" name="Rectangle 3"/>
          <p:cNvSpPr>
            <a:spLocks noGrp="1" noChangeArrowheads="1"/>
          </p:cNvSpPr>
          <p:nvPr>
            <p:ph type="body" idx="1"/>
          </p:nvPr>
        </p:nvSpPr>
        <p:spPr/>
        <p:txBody>
          <a:bodyPr/>
          <a:lstStyle/>
          <a:p>
            <a:r>
              <a:rPr lang="en-US" altLang="en-US" b="1" i="1"/>
              <a:t>Houttuynia cordata</a:t>
            </a:r>
            <a:r>
              <a:rPr lang="en-US" altLang="en-US" b="1"/>
              <a:t>:</a:t>
            </a:r>
            <a:r>
              <a:rPr lang="en-US" altLang="en-US"/>
              <a:t>  Some garden pros hate Chameleon Plant, other swear by it.  It is a vigorous, low-growing, variegated groundcover that tolerates shade well, and can take over any site that has some moisture in the soil year-round. A mud-puddle will become a carpet of gold and green!  In dry areas it declines and fades away.  Where it grows, it is very aggressive, overcoming Crabgrass, Dandelions, and Thistles.  Only Kudzu can cover up this plant.  For poor, wet ground, this is a great plant.  It does not climb, and to the chagrin of some, deer don’t bother it. </a:t>
            </a:r>
          </a:p>
        </p:txBody>
      </p:sp>
    </p:spTree>
    <p:extLst>
      <p:ext uri="{BB962C8B-B14F-4D97-AF65-F5344CB8AC3E}">
        <p14:creationId xmlns:p14="http://schemas.microsoft.com/office/powerpoint/2010/main" val="178289680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399EB-AA2E-BE45-BD95-B1E1C924A5E9}" type="slidenum">
              <a:rPr lang="en-US" altLang="en-US"/>
              <a:pPr/>
              <a:t>118</a:t>
            </a:fld>
            <a:endParaRPr lang="en-US" altLang="en-US"/>
          </a:p>
        </p:txBody>
      </p:sp>
      <p:sp>
        <p:nvSpPr>
          <p:cNvPr id="708610" name="Rectangle 2"/>
          <p:cNvSpPr>
            <a:spLocks noChangeArrowheads="1" noTextEdit="1"/>
          </p:cNvSpPr>
          <p:nvPr>
            <p:ph type="sldImg"/>
          </p:nvPr>
        </p:nvSpPr>
        <p:spPr>
          <a:ln/>
        </p:spPr>
      </p:sp>
      <p:sp>
        <p:nvSpPr>
          <p:cNvPr id="708611" name="Rectangle 3"/>
          <p:cNvSpPr>
            <a:spLocks noGrp="1" noChangeArrowheads="1"/>
          </p:cNvSpPr>
          <p:nvPr>
            <p:ph type="body" idx="1"/>
          </p:nvPr>
        </p:nvSpPr>
        <p:spPr/>
        <p:txBody>
          <a:bodyPr/>
          <a:lstStyle/>
          <a:p>
            <a:r>
              <a:rPr lang="en-US" altLang="en-US" b="1" i="1"/>
              <a:t>Phlox subulata</a:t>
            </a:r>
            <a:r>
              <a:rPr lang="en-US" altLang="en-US" b="1"/>
              <a:t>:</a:t>
            </a:r>
            <a:r>
              <a:rPr lang="en-US" altLang="en-US"/>
              <a:t>  Old-fashioned Thrift is one of the most popular and common perennials grown in Georgia.  It tolerates drought, mowing, and total neglect, and still blooms every March.  It is easy to start from a cutting, but it can take a full year to produce a mature, blooming specimen.  Mites can devastate this perennial, and only frequent irrigation will control the population once established.  Fertilizing three times a summer and watering often will cause rampant growth, which is exactly what you want to grow a large colony quickly. </a:t>
            </a:r>
          </a:p>
        </p:txBody>
      </p:sp>
    </p:spTree>
    <p:extLst>
      <p:ext uri="{BB962C8B-B14F-4D97-AF65-F5344CB8AC3E}">
        <p14:creationId xmlns:p14="http://schemas.microsoft.com/office/powerpoint/2010/main" val="130722462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C1C6F-1832-9C43-8FA1-84A6F9486F0A}" type="slidenum">
              <a:rPr lang="en-US" altLang="en-US"/>
              <a:pPr/>
              <a:t>119</a:t>
            </a:fld>
            <a:endParaRPr lang="en-US" altLang="en-US"/>
          </a:p>
        </p:txBody>
      </p:sp>
      <p:sp>
        <p:nvSpPr>
          <p:cNvPr id="709634" name="Rectangle 2"/>
          <p:cNvSpPr>
            <a:spLocks noChangeArrowheads="1" noTextEdit="1"/>
          </p:cNvSpPr>
          <p:nvPr>
            <p:ph type="sldImg"/>
          </p:nvPr>
        </p:nvSpPr>
        <p:spPr>
          <a:ln/>
        </p:spPr>
      </p:sp>
      <p:sp>
        <p:nvSpPr>
          <p:cNvPr id="709635" name="Rectangle 3"/>
          <p:cNvSpPr>
            <a:spLocks noGrp="1" noChangeArrowheads="1"/>
          </p:cNvSpPr>
          <p:nvPr>
            <p:ph type="body" idx="1"/>
          </p:nvPr>
        </p:nvSpPr>
        <p:spPr/>
        <p:txBody>
          <a:bodyPr/>
          <a:lstStyle/>
          <a:p>
            <a:r>
              <a:rPr lang="en-US" altLang="en-US" b="1" i="1"/>
              <a:t>Dianthus gratianopolitanus</a:t>
            </a:r>
            <a:r>
              <a:rPr lang="en-US" altLang="en-US" b="1"/>
              <a:t>:</a:t>
            </a:r>
            <a:r>
              <a:rPr lang="en-US" altLang="en-US"/>
              <a:t>  The most popular cultivars of this group are Dianthus ‘Baths Pink’ and ‘Mountain Mist’.  This perennial spreads quickly and forms a nice, blue-green-gray groundcover.  The flowers range from deep pink to white and are fragrant.  Butterflies love them and deer leave it alone.  Perhaps the only downfall of the plant is that (after a few years) the plant becomes susceptible to root rots.  Plant them in well-drained soils, take cuttings yearly, and relocate colonies to avoid root rot problems. </a:t>
            </a:r>
          </a:p>
        </p:txBody>
      </p:sp>
    </p:spTree>
    <p:extLst>
      <p:ext uri="{BB962C8B-B14F-4D97-AF65-F5344CB8AC3E}">
        <p14:creationId xmlns:p14="http://schemas.microsoft.com/office/powerpoint/2010/main" val="1766529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A51E14-904C-A74B-968E-7EFB60D4AEEC}" type="slidenum">
              <a:rPr lang="en-US" altLang="en-US"/>
              <a:pPr/>
              <a:t>12</a:t>
            </a:fld>
            <a:endParaRPr lang="en-US" altLang="en-US"/>
          </a:p>
        </p:txBody>
      </p:sp>
      <p:sp>
        <p:nvSpPr>
          <p:cNvPr id="600066" name="Rectangle 2"/>
          <p:cNvSpPr>
            <a:spLocks noChangeArrowheads="1" noTextEdit="1"/>
          </p:cNvSpPr>
          <p:nvPr>
            <p:ph type="sldImg"/>
          </p:nvPr>
        </p:nvSpPr>
        <p:spPr>
          <a:ln/>
        </p:spPr>
      </p:sp>
      <p:sp>
        <p:nvSpPr>
          <p:cNvPr id="600067" name="Rectangle 3"/>
          <p:cNvSpPr>
            <a:spLocks noGrp="1" noChangeArrowheads="1"/>
          </p:cNvSpPr>
          <p:nvPr>
            <p:ph type="body" idx="1"/>
          </p:nvPr>
        </p:nvSpPr>
        <p:spPr/>
        <p:txBody>
          <a:bodyPr/>
          <a:lstStyle/>
          <a:p>
            <a:r>
              <a:rPr lang="en-US" altLang="en-US" b="1"/>
              <a:t>Cold Hardiness Map:</a:t>
            </a:r>
            <a:r>
              <a:rPr lang="en-US" altLang="en-US"/>
              <a:t>  The Cold Hardiness Zone map defines areas of the U.S. by how cold they become.  This guide is important in that it will help you select perennials that are tolerant of the amount of cold in your region.  Most gardening books list the hardiness zones a given perennial will live in and successfully over-winter. </a:t>
            </a:r>
          </a:p>
        </p:txBody>
      </p:sp>
    </p:spTree>
    <p:extLst>
      <p:ext uri="{BB962C8B-B14F-4D97-AF65-F5344CB8AC3E}">
        <p14:creationId xmlns:p14="http://schemas.microsoft.com/office/powerpoint/2010/main" val="14951047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EA467B-2A60-3449-9ABF-D530937E04F3}" type="slidenum">
              <a:rPr lang="en-US" altLang="en-US"/>
              <a:pPr/>
              <a:t>120</a:t>
            </a:fld>
            <a:endParaRPr lang="en-US" altLang="en-US"/>
          </a:p>
        </p:txBody>
      </p:sp>
      <p:sp>
        <p:nvSpPr>
          <p:cNvPr id="710658" name="Rectangle 2"/>
          <p:cNvSpPr>
            <a:spLocks noChangeArrowheads="1" noTextEdit="1"/>
          </p:cNvSpPr>
          <p:nvPr>
            <p:ph type="sldImg"/>
          </p:nvPr>
        </p:nvSpPr>
        <p:spPr>
          <a:ln/>
        </p:spPr>
      </p:sp>
      <p:sp>
        <p:nvSpPr>
          <p:cNvPr id="710659" name="Rectangle 3"/>
          <p:cNvSpPr>
            <a:spLocks noGrp="1" noChangeArrowheads="1"/>
          </p:cNvSpPr>
          <p:nvPr>
            <p:ph type="body" idx="1"/>
          </p:nvPr>
        </p:nvSpPr>
        <p:spPr/>
        <p:txBody>
          <a:bodyPr/>
          <a:lstStyle/>
          <a:p>
            <a:r>
              <a:rPr lang="en-US" altLang="en-US" b="1" i="1"/>
              <a:t>Physostegia virginiana</a:t>
            </a:r>
            <a:r>
              <a:rPr lang="en-US" altLang="en-US" b="1"/>
              <a:t>:</a:t>
            </a:r>
            <a:r>
              <a:rPr lang="en-US" altLang="en-US"/>
              <a:t>  Obedient Plant is not often considered a groundcover, but that is exactly what it is.  It is anything but obedient, taking yards, rather than feet, in good soil.  It grows to 3 to 4 feet tall in poor soil and sports bluish-pink flowers, occasionally white, and blooms last from July to September.  In good soil, tall stems (6 feet high) are not uncommon.  If a thick, tall, flowering ground cover that tolerates drought is what you want, this is your selection. </a:t>
            </a:r>
          </a:p>
        </p:txBody>
      </p:sp>
    </p:spTree>
    <p:extLst>
      <p:ext uri="{BB962C8B-B14F-4D97-AF65-F5344CB8AC3E}">
        <p14:creationId xmlns:p14="http://schemas.microsoft.com/office/powerpoint/2010/main" val="110746668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103D0E-3DFD-5746-B72A-0E251180F011}" type="slidenum">
              <a:rPr lang="en-US" altLang="en-US"/>
              <a:pPr/>
              <a:t>121</a:t>
            </a:fld>
            <a:endParaRPr lang="en-US" altLang="en-US"/>
          </a:p>
        </p:txBody>
      </p:sp>
      <p:sp>
        <p:nvSpPr>
          <p:cNvPr id="711682" name="Rectangle 2"/>
          <p:cNvSpPr>
            <a:spLocks noChangeArrowheads="1" noTextEdit="1"/>
          </p:cNvSpPr>
          <p:nvPr>
            <p:ph type="sldImg"/>
          </p:nvPr>
        </p:nvSpPr>
        <p:spPr>
          <a:ln/>
        </p:spPr>
      </p:sp>
      <p:sp>
        <p:nvSpPr>
          <p:cNvPr id="711683" name="Rectangle 3"/>
          <p:cNvSpPr>
            <a:spLocks noGrp="1" noChangeArrowheads="1"/>
          </p:cNvSpPr>
          <p:nvPr>
            <p:ph type="body" idx="1"/>
          </p:nvPr>
        </p:nvSpPr>
        <p:spPr/>
        <p:txBody>
          <a:bodyPr/>
          <a:lstStyle/>
          <a:p>
            <a:r>
              <a:rPr lang="en-US" altLang="en-US" b="1" i="1"/>
              <a:t>Achillea filipendula</a:t>
            </a:r>
            <a:r>
              <a:rPr lang="en-US" altLang="en-US" b="1"/>
              <a:t>:</a:t>
            </a:r>
            <a:r>
              <a:rPr lang="en-US" altLang="en-US"/>
              <a:t>  Fernleaf Yarrow is another perennial that is usually not thought of as groundcover.  It grows rampantly in good soil, taking every inch it can.  If planted in pure Georgia Piedmont clay, it will spread one foot per year, once established. Fertilize it at your own risk.  Fertility causes floppy stems that lie on the ground just as they bloom.  Without fertilizer, the stems remain erect.  A native of the prairie states, this plant has few pests, and deer leave it alone.  To many, it is a noxious weed.  However, the new pastel pink and red colors now on the market may change your opinion.</a:t>
            </a:r>
          </a:p>
        </p:txBody>
      </p:sp>
    </p:spTree>
    <p:extLst>
      <p:ext uri="{BB962C8B-B14F-4D97-AF65-F5344CB8AC3E}">
        <p14:creationId xmlns:p14="http://schemas.microsoft.com/office/powerpoint/2010/main" val="95175582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CB755B-61E8-9340-BCF8-C30B620E32B1}" type="slidenum">
              <a:rPr lang="en-US" altLang="en-US"/>
              <a:pPr/>
              <a:t>122</a:t>
            </a:fld>
            <a:endParaRPr lang="en-US" altLang="en-US"/>
          </a:p>
        </p:txBody>
      </p:sp>
      <p:sp>
        <p:nvSpPr>
          <p:cNvPr id="712706" name="Rectangle 2"/>
          <p:cNvSpPr>
            <a:spLocks noChangeArrowheads="1" noTextEdit="1"/>
          </p:cNvSpPr>
          <p:nvPr>
            <p:ph type="sldImg"/>
          </p:nvPr>
        </p:nvSpPr>
        <p:spPr>
          <a:ln/>
        </p:spPr>
      </p:sp>
      <p:sp>
        <p:nvSpPr>
          <p:cNvPr id="712707" name="Rectangle 3"/>
          <p:cNvSpPr>
            <a:spLocks noGrp="1" noChangeArrowheads="1"/>
          </p:cNvSpPr>
          <p:nvPr>
            <p:ph type="body" idx="1"/>
          </p:nvPr>
        </p:nvSpPr>
        <p:spPr/>
        <p:txBody>
          <a:bodyPr/>
          <a:lstStyle/>
          <a:p>
            <a:r>
              <a:rPr lang="en-US" altLang="en-US" b="1"/>
              <a:t>Unusual Perennials</a:t>
            </a:r>
            <a:r>
              <a:rPr lang="en-US" altLang="en-US"/>
              <a:t> </a:t>
            </a:r>
          </a:p>
        </p:txBody>
      </p:sp>
    </p:spTree>
    <p:extLst>
      <p:ext uri="{BB962C8B-B14F-4D97-AF65-F5344CB8AC3E}">
        <p14:creationId xmlns:p14="http://schemas.microsoft.com/office/powerpoint/2010/main" val="170194791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1366C2-BBE7-804D-A4F9-C3725A084EB4}" type="slidenum">
              <a:rPr lang="en-US" altLang="en-US"/>
              <a:pPr/>
              <a:t>123</a:t>
            </a:fld>
            <a:endParaRPr lang="en-US" altLang="en-US"/>
          </a:p>
        </p:txBody>
      </p:sp>
      <p:sp>
        <p:nvSpPr>
          <p:cNvPr id="713730" name="Rectangle 2"/>
          <p:cNvSpPr>
            <a:spLocks noChangeArrowheads="1" noTextEdit="1"/>
          </p:cNvSpPr>
          <p:nvPr>
            <p:ph type="sldImg"/>
          </p:nvPr>
        </p:nvSpPr>
        <p:spPr>
          <a:ln/>
        </p:spPr>
      </p:sp>
      <p:sp>
        <p:nvSpPr>
          <p:cNvPr id="713731" name="Rectangle 3"/>
          <p:cNvSpPr>
            <a:spLocks noGrp="1" noChangeArrowheads="1"/>
          </p:cNvSpPr>
          <p:nvPr>
            <p:ph type="body" idx="1"/>
          </p:nvPr>
        </p:nvSpPr>
        <p:spPr/>
        <p:txBody>
          <a:bodyPr/>
          <a:lstStyle/>
          <a:p>
            <a:r>
              <a:rPr lang="en-US" altLang="en-US" b="1" i="1"/>
              <a:t>Crinum ssp.</a:t>
            </a:r>
            <a:r>
              <a:rPr lang="en-US" altLang="en-US" b="1"/>
              <a:t>:</a:t>
            </a:r>
            <a:r>
              <a:rPr lang="en-US" altLang="en-US"/>
              <a:t>  Crinum Lilies are a favorite specimen plant on many Georgia farms and rural homes.  They form an upright mound of long leaves and have showy blossoms in May or June.  A few cultivars bloom in July.  Crinums are established by planting bulbs in the fall and allowing the foliage to remain all winter.  Do not mulch or cover the new plants.  Planting in well-drained soil is essential, as is frequent irrigation, which will prevent this plant from declining in drought.  The leaves that remain after bloom may look untidy.  This can be improved by cleaning out  the underlying older leaves and deadheading the spent stalks.  Deer leave it alone. </a:t>
            </a:r>
          </a:p>
        </p:txBody>
      </p:sp>
    </p:spTree>
    <p:extLst>
      <p:ext uri="{BB962C8B-B14F-4D97-AF65-F5344CB8AC3E}">
        <p14:creationId xmlns:p14="http://schemas.microsoft.com/office/powerpoint/2010/main" val="15649659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673880-CE67-ED4E-96DD-70929E2D554A}" type="slidenum">
              <a:rPr lang="en-US" altLang="en-US"/>
              <a:pPr/>
              <a:t>124</a:t>
            </a:fld>
            <a:endParaRPr lang="en-US" altLang="en-US"/>
          </a:p>
        </p:txBody>
      </p:sp>
      <p:sp>
        <p:nvSpPr>
          <p:cNvPr id="714754" name="Rectangle 2"/>
          <p:cNvSpPr>
            <a:spLocks noChangeArrowheads="1" noTextEdit="1"/>
          </p:cNvSpPr>
          <p:nvPr>
            <p:ph type="sldImg"/>
          </p:nvPr>
        </p:nvSpPr>
        <p:spPr>
          <a:ln/>
        </p:spPr>
      </p:sp>
      <p:sp>
        <p:nvSpPr>
          <p:cNvPr id="714755" name="Rectangle 3"/>
          <p:cNvSpPr>
            <a:spLocks noGrp="1" noChangeArrowheads="1"/>
          </p:cNvSpPr>
          <p:nvPr>
            <p:ph type="body" idx="1"/>
          </p:nvPr>
        </p:nvSpPr>
        <p:spPr/>
        <p:txBody>
          <a:bodyPr/>
          <a:lstStyle/>
          <a:p>
            <a:r>
              <a:rPr lang="en-US" altLang="en-US" b="1" i="1"/>
              <a:t>Eupatorium purpureum</a:t>
            </a:r>
            <a:r>
              <a:rPr lang="en-US" altLang="en-US" b="1"/>
              <a:t>:</a:t>
            </a:r>
            <a:r>
              <a:rPr lang="en-US" altLang="en-US"/>
              <a:t> Joe Pye Weed is a native plant that has received some attention from breeders.  There are many selections, and some are fantastic.  This is a vigorous, tall-growing plant that sports large sprays of pink to purple flowers in mid- to late summer.  It is ignored by deer and handles drought very well.  Tiger Swallowtail butterflies love this plant.  Establish as gallon plants in fall for best results. </a:t>
            </a:r>
          </a:p>
        </p:txBody>
      </p:sp>
    </p:spTree>
    <p:extLst>
      <p:ext uri="{BB962C8B-B14F-4D97-AF65-F5344CB8AC3E}">
        <p14:creationId xmlns:p14="http://schemas.microsoft.com/office/powerpoint/2010/main" val="171825462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0B1E3C-A2A5-5D41-932E-8C555AC84222}" type="slidenum">
              <a:rPr lang="en-US" altLang="en-US"/>
              <a:pPr/>
              <a:t>125</a:t>
            </a:fld>
            <a:endParaRPr lang="en-US" altLang="en-US"/>
          </a:p>
        </p:txBody>
      </p:sp>
      <p:sp>
        <p:nvSpPr>
          <p:cNvPr id="715778" name="Rectangle 2"/>
          <p:cNvSpPr>
            <a:spLocks noChangeArrowheads="1" noTextEdit="1"/>
          </p:cNvSpPr>
          <p:nvPr>
            <p:ph type="sldImg"/>
          </p:nvPr>
        </p:nvSpPr>
        <p:spPr>
          <a:ln/>
        </p:spPr>
      </p:sp>
      <p:sp>
        <p:nvSpPr>
          <p:cNvPr id="715779" name="Rectangle 3"/>
          <p:cNvSpPr>
            <a:spLocks noGrp="1" noChangeArrowheads="1"/>
          </p:cNvSpPr>
          <p:nvPr>
            <p:ph type="body" idx="1"/>
          </p:nvPr>
        </p:nvSpPr>
        <p:spPr/>
        <p:txBody>
          <a:bodyPr/>
          <a:lstStyle/>
          <a:p>
            <a:r>
              <a:rPr lang="en-US" altLang="en-US" b="1" i="1"/>
              <a:t>Tibouchina</a:t>
            </a:r>
            <a:r>
              <a:rPr lang="en-US" altLang="en-US" b="1"/>
              <a:t> ‘Athens Blue’:</a:t>
            </a:r>
            <a:r>
              <a:rPr lang="en-US" altLang="en-US"/>
              <a:t>  This plant has perennialized Athens for many years, but many people continue to think of the plant as an annual.  Selected by Dr. Armitage, this vigorous plant requires two things:  well drained soils (almost sandy) and full sun.  If allowed to dry down after the frost, then mulched heavily, it will return to grow bigger and better.  This selection comes up slowly in spring, so it misses the ‘last frost syndrome’ we Southerners sometimes experience.  Begin fertilizing after green shoots appear.  Georgia’s native Giant Sulfur butterflies will thank you in August. </a:t>
            </a:r>
          </a:p>
        </p:txBody>
      </p:sp>
    </p:spTree>
    <p:extLst>
      <p:ext uri="{BB962C8B-B14F-4D97-AF65-F5344CB8AC3E}">
        <p14:creationId xmlns:p14="http://schemas.microsoft.com/office/powerpoint/2010/main" val="149284755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D5F39-030A-2247-968D-13BE760BDFA1}" type="slidenum">
              <a:rPr lang="en-US" altLang="en-US"/>
              <a:pPr/>
              <a:t>126</a:t>
            </a:fld>
            <a:endParaRPr lang="en-US" altLang="en-US"/>
          </a:p>
        </p:txBody>
      </p:sp>
      <p:sp>
        <p:nvSpPr>
          <p:cNvPr id="716802" name="Rectangle 2"/>
          <p:cNvSpPr>
            <a:spLocks noChangeArrowheads="1" noTextEdit="1"/>
          </p:cNvSpPr>
          <p:nvPr>
            <p:ph type="sldImg"/>
          </p:nvPr>
        </p:nvSpPr>
        <p:spPr>
          <a:ln/>
        </p:spPr>
      </p:sp>
      <p:sp>
        <p:nvSpPr>
          <p:cNvPr id="716803" name="Rectangle 3"/>
          <p:cNvSpPr>
            <a:spLocks noGrp="1" noChangeArrowheads="1"/>
          </p:cNvSpPr>
          <p:nvPr>
            <p:ph type="body" idx="1"/>
          </p:nvPr>
        </p:nvSpPr>
        <p:spPr/>
        <p:txBody>
          <a:bodyPr/>
          <a:lstStyle/>
          <a:p>
            <a:r>
              <a:rPr lang="en-US" altLang="en-US" b="1" i="1"/>
              <a:t>Pulmonaria saccharata</a:t>
            </a:r>
            <a:r>
              <a:rPr lang="en-US" altLang="en-US" b="1"/>
              <a:t>:</a:t>
            </a:r>
            <a:r>
              <a:rPr lang="en-US" altLang="en-US"/>
              <a:t>  Bethlehem Sage is a fairly new perennial that is going to become popular as folks become familiar with it.  This plant has leopard-spotted foliage that stays nice all summer.  In spring, it has sky-blue flowers that fit perfectly into a woodland setting.  It goes well with small-leafed ferns and other woodland plants, such as Heuchera.  It does require good, organic soils, good drainage, and moist conditions.  Fertilize it early in February and again in July.  It spreads slowly.  Plant Bethlehem Sage in groups of 10 for best effect. </a:t>
            </a:r>
          </a:p>
        </p:txBody>
      </p:sp>
    </p:spTree>
    <p:extLst>
      <p:ext uri="{BB962C8B-B14F-4D97-AF65-F5344CB8AC3E}">
        <p14:creationId xmlns:p14="http://schemas.microsoft.com/office/powerpoint/2010/main" val="123735856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69CC0A-2305-AB4C-A68B-6595613F0284}" type="slidenum">
              <a:rPr lang="en-US" altLang="en-US"/>
              <a:pPr/>
              <a:t>127</a:t>
            </a:fld>
            <a:endParaRPr lang="en-US" altLang="en-US"/>
          </a:p>
        </p:txBody>
      </p:sp>
      <p:sp>
        <p:nvSpPr>
          <p:cNvPr id="717826" name="Rectangle 2"/>
          <p:cNvSpPr>
            <a:spLocks noChangeArrowheads="1" noTextEdit="1"/>
          </p:cNvSpPr>
          <p:nvPr>
            <p:ph type="sldImg"/>
          </p:nvPr>
        </p:nvSpPr>
        <p:spPr>
          <a:ln/>
        </p:spPr>
      </p:sp>
      <p:sp>
        <p:nvSpPr>
          <p:cNvPr id="717827" name="Rectangle 3"/>
          <p:cNvSpPr>
            <a:spLocks noGrp="1" noChangeArrowheads="1"/>
          </p:cNvSpPr>
          <p:nvPr>
            <p:ph type="body" idx="1"/>
          </p:nvPr>
        </p:nvSpPr>
        <p:spPr/>
        <p:txBody>
          <a:bodyPr/>
          <a:lstStyle/>
          <a:p>
            <a:r>
              <a:rPr lang="en-US" altLang="en-US" b="1" i="1"/>
              <a:t>Kalimeris pinnatifida</a:t>
            </a:r>
            <a:r>
              <a:rPr lang="en-US" altLang="en-US" b="1"/>
              <a:t>:</a:t>
            </a:r>
            <a:r>
              <a:rPr lang="en-US" altLang="en-US"/>
              <a:t>  Japanese Aster is a Georgia Gold Medal Winner.  It is drought resistant once established, and it will provide a huge display of white flowers all summer.  It is easy to establish if you purchase gallon-sized plants.  Fertility should be applied as shoots emerge in spring and again in June. </a:t>
            </a:r>
          </a:p>
        </p:txBody>
      </p:sp>
    </p:spTree>
    <p:extLst>
      <p:ext uri="{BB962C8B-B14F-4D97-AF65-F5344CB8AC3E}">
        <p14:creationId xmlns:p14="http://schemas.microsoft.com/office/powerpoint/2010/main" val="5373079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5C4F52-EA2F-A64C-B69A-AA76074A101F}" type="slidenum">
              <a:rPr lang="en-US" altLang="en-US"/>
              <a:pPr/>
              <a:t>128</a:t>
            </a:fld>
            <a:endParaRPr lang="en-US" altLang="en-US"/>
          </a:p>
        </p:txBody>
      </p:sp>
      <p:sp>
        <p:nvSpPr>
          <p:cNvPr id="718850" name="Rectangle 2"/>
          <p:cNvSpPr>
            <a:spLocks noChangeArrowheads="1" noTextEdit="1"/>
          </p:cNvSpPr>
          <p:nvPr>
            <p:ph type="sldImg"/>
          </p:nvPr>
        </p:nvSpPr>
        <p:spPr>
          <a:ln/>
        </p:spPr>
      </p:sp>
      <p:sp>
        <p:nvSpPr>
          <p:cNvPr id="718851" name="Rectangle 3"/>
          <p:cNvSpPr>
            <a:spLocks noGrp="1" noChangeArrowheads="1"/>
          </p:cNvSpPr>
          <p:nvPr>
            <p:ph type="body" idx="1"/>
          </p:nvPr>
        </p:nvSpPr>
        <p:spPr/>
        <p:txBody>
          <a:bodyPr/>
          <a:lstStyle/>
          <a:p>
            <a:r>
              <a:rPr lang="en-US" altLang="en-US" b="1" i="1"/>
              <a:t>Agapanthus praecox</a:t>
            </a:r>
            <a:r>
              <a:rPr lang="en-US" altLang="en-US" b="1"/>
              <a:t>:</a:t>
            </a:r>
            <a:r>
              <a:rPr lang="en-US" altLang="en-US"/>
              <a:t>  If you are interested in a challenge, Agapanthus will provide it.  This perennial is susceptible to wet feet and freezing temperatures.  It has, however, been grown successfully on sufficient numbers of south-facing foundations, south-facing patios, and other protected places.  The flowers are spectacular blue and graceful.  In California, this is a ‘must have’ plant.  If you wish to try this an a perennial, be sure it is in any soil at least 2 feet deep, and apply mulch at least 6 to 8 inches in late November. Be absolutely sure to cover the ground above the entire bulb with a thick layer of mulch.  Remove mulch in April after chance of frost. Leaf litter is not the best mulch as it stays too wet. Bark chips do nicely as they trap warmer air and allow drainage and drying.  Survival is a roll of the dice. </a:t>
            </a:r>
          </a:p>
        </p:txBody>
      </p:sp>
    </p:spTree>
    <p:extLst>
      <p:ext uri="{BB962C8B-B14F-4D97-AF65-F5344CB8AC3E}">
        <p14:creationId xmlns:p14="http://schemas.microsoft.com/office/powerpoint/2010/main" val="111030621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9CAD8A-0447-234C-AB5E-9E766B1F73AB}" type="slidenum">
              <a:rPr lang="en-US" altLang="en-US"/>
              <a:pPr/>
              <a:t>129</a:t>
            </a:fld>
            <a:endParaRPr lang="en-US" altLang="en-US"/>
          </a:p>
        </p:txBody>
      </p:sp>
      <p:sp>
        <p:nvSpPr>
          <p:cNvPr id="719874" name="Rectangle 2"/>
          <p:cNvSpPr>
            <a:spLocks noChangeArrowheads="1" noTextEdit="1"/>
          </p:cNvSpPr>
          <p:nvPr>
            <p:ph type="sldImg"/>
          </p:nvPr>
        </p:nvSpPr>
        <p:spPr>
          <a:ln/>
        </p:spPr>
      </p:sp>
      <p:sp>
        <p:nvSpPr>
          <p:cNvPr id="719875" name="Rectangle 3"/>
          <p:cNvSpPr>
            <a:spLocks noGrp="1" noChangeArrowheads="1"/>
          </p:cNvSpPr>
          <p:nvPr>
            <p:ph type="body" idx="1"/>
          </p:nvPr>
        </p:nvSpPr>
        <p:spPr/>
        <p:txBody>
          <a:bodyPr/>
          <a:lstStyle/>
          <a:p>
            <a:r>
              <a:rPr lang="en-US" altLang="en-US" b="1" i="1"/>
              <a:t>Dahlia ssp. </a:t>
            </a:r>
            <a:r>
              <a:rPr lang="en-US" altLang="en-US" b="1"/>
              <a:t>:</a:t>
            </a:r>
            <a:r>
              <a:rPr lang="en-US" altLang="en-US"/>
              <a:t>  This is a wildly popular plant due to its huge, colorful flowers.  Dahlia tubers are established in spring followed by a strict regime of water, fertilizer, and disbudding the rest of the summer.  Staking the large blooms is essential, and removing spent blooms will prevent disease. If over-watered, Dahlias rot faster than bruised summer peaches.  Mulch in summer is essential, and tubers should be dug in the northern part of the state for winter storage.  It is recommended you read up on this plant before planting. </a:t>
            </a:r>
          </a:p>
        </p:txBody>
      </p:sp>
    </p:spTree>
    <p:extLst>
      <p:ext uri="{BB962C8B-B14F-4D97-AF65-F5344CB8AC3E}">
        <p14:creationId xmlns:p14="http://schemas.microsoft.com/office/powerpoint/2010/main" val="1431079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FF82AF-2ACB-5647-B838-2B91374130AF}" type="slidenum">
              <a:rPr lang="en-US" altLang="en-US"/>
              <a:pPr/>
              <a:t>13</a:t>
            </a:fld>
            <a:endParaRPr lang="en-US" altLang="en-US"/>
          </a:p>
        </p:txBody>
      </p:sp>
      <p:sp>
        <p:nvSpPr>
          <p:cNvPr id="601090" name="Rectangle 2"/>
          <p:cNvSpPr>
            <a:spLocks noChangeArrowheads="1" noTextEdit="1"/>
          </p:cNvSpPr>
          <p:nvPr>
            <p:ph type="sldImg"/>
          </p:nvPr>
        </p:nvSpPr>
        <p:spPr>
          <a:ln/>
        </p:spPr>
      </p:sp>
      <p:sp>
        <p:nvSpPr>
          <p:cNvPr id="601091" name="Rectangle 3"/>
          <p:cNvSpPr>
            <a:spLocks noGrp="1" noChangeArrowheads="1"/>
          </p:cNvSpPr>
          <p:nvPr>
            <p:ph type="body" idx="1"/>
          </p:nvPr>
        </p:nvSpPr>
        <p:spPr/>
        <p:txBody>
          <a:bodyPr/>
          <a:lstStyle/>
          <a:p>
            <a:r>
              <a:rPr lang="en-US" altLang="en-US" b="1"/>
              <a:t>Soil Testing:</a:t>
            </a:r>
            <a:r>
              <a:rPr lang="en-US" altLang="en-US"/>
              <a:t>  Since perennials are expected to live in a certain area for a few years, it is very important to be sure the soil is amended to fit the needs of the plant.  In addition to organic matter, pay attention to the pH of the soil.  Too high or too low of a soil pH may affect nutrient uptake, stress the plant, and reduce the plant’s chances of surviving more than one year. </a:t>
            </a:r>
          </a:p>
        </p:txBody>
      </p:sp>
    </p:spTree>
    <p:extLst>
      <p:ext uri="{BB962C8B-B14F-4D97-AF65-F5344CB8AC3E}">
        <p14:creationId xmlns:p14="http://schemas.microsoft.com/office/powerpoint/2010/main" val="51904356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784EE-5FDC-F442-B58F-A448D44F7036}" type="slidenum">
              <a:rPr lang="en-US" altLang="en-US"/>
              <a:pPr/>
              <a:t>130</a:t>
            </a:fld>
            <a:endParaRPr lang="en-US" altLang="en-US"/>
          </a:p>
        </p:txBody>
      </p:sp>
      <p:sp>
        <p:nvSpPr>
          <p:cNvPr id="720898" name="Rectangle 2"/>
          <p:cNvSpPr>
            <a:spLocks noChangeArrowheads="1" noTextEdit="1"/>
          </p:cNvSpPr>
          <p:nvPr>
            <p:ph type="sldImg"/>
          </p:nvPr>
        </p:nvSpPr>
        <p:spPr>
          <a:ln/>
        </p:spPr>
      </p:sp>
      <p:sp>
        <p:nvSpPr>
          <p:cNvPr id="720899" name="Rectangle 3"/>
          <p:cNvSpPr>
            <a:spLocks noGrp="1" noChangeArrowheads="1"/>
          </p:cNvSpPr>
          <p:nvPr>
            <p:ph type="body" idx="1"/>
          </p:nvPr>
        </p:nvSpPr>
        <p:spPr/>
        <p:txBody>
          <a:bodyPr/>
          <a:lstStyle/>
          <a:p>
            <a:r>
              <a:rPr lang="en-US" altLang="en-US" b="1" i="1"/>
              <a:t>Antigonon leptopus</a:t>
            </a:r>
            <a:r>
              <a:rPr lang="en-US" altLang="en-US" b="1"/>
              <a:t>:</a:t>
            </a:r>
            <a:r>
              <a:rPr lang="en-US" altLang="en-US"/>
              <a:t>  The Coral Vine is a great example of a beautiful vine that is misunderstood.  Considered invasive in Florida, it rarely receives press coverage elsewhere, where it is not invasive.  It does well in north Georgia if placed in sandy, well-drained soils, and if mulched heavily in winter.  Fertility is needed early and in mid-summer for good growth.  The pink flowers are butterfly magnets and disease free if not exposed to drought.  Its habit is similar to silver fleece vine.  A very worthy vine if cared for properly. </a:t>
            </a:r>
          </a:p>
        </p:txBody>
      </p:sp>
    </p:spTree>
    <p:extLst>
      <p:ext uri="{BB962C8B-B14F-4D97-AF65-F5344CB8AC3E}">
        <p14:creationId xmlns:p14="http://schemas.microsoft.com/office/powerpoint/2010/main" val="3362092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7B63BD-FB88-6449-A7B7-C9E19D3AA3A0}" type="slidenum">
              <a:rPr lang="en-US" altLang="en-US"/>
              <a:pPr/>
              <a:t>131</a:t>
            </a:fld>
            <a:endParaRPr lang="en-US" altLang="en-US"/>
          </a:p>
        </p:txBody>
      </p:sp>
      <p:sp>
        <p:nvSpPr>
          <p:cNvPr id="721922" name="Rectangle 2"/>
          <p:cNvSpPr>
            <a:spLocks noChangeArrowheads="1" noTextEdit="1"/>
          </p:cNvSpPr>
          <p:nvPr>
            <p:ph type="sldImg"/>
          </p:nvPr>
        </p:nvSpPr>
        <p:spPr>
          <a:ln/>
        </p:spPr>
      </p:sp>
      <p:sp>
        <p:nvSpPr>
          <p:cNvPr id="721923" name="Rectangle 3"/>
          <p:cNvSpPr>
            <a:spLocks noGrp="1" noChangeArrowheads="1"/>
          </p:cNvSpPr>
          <p:nvPr>
            <p:ph type="body" idx="1"/>
          </p:nvPr>
        </p:nvSpPr>
        <p:spPr/>
        <p:txBody>
          <a:bodyPr/>
          <a:lstStyle/>
          <a:p>
            <a:r>
              <a:rPr lang="en-US" altLang="en-US" b="1" i="1"/>
              <a:t>Clerodendrum trichotomum</a:t>
            </a:r>
            <a:r>
              <a:rPr lang="en-US" altLang="en-US" b="1"/>
              <a:t>:</a:t>
            </a:r>
            <a:r>
              <a:rPr lang="en-US" altLang="en-US"/>
              <a:t>  The last perennial we will cover here is actually considered a small tree by some. Glory Bower is a traditional long-lived plant found in old Georgia homesteads that can take any environmental challenge.  The flowers are pink and red and profuse!  Butterflies love this plant.  The summer flower displays that occur when it is established in full-sun are spectacular.  It gets huge.  However, it can be trimmed back easily.  Consider it to be the size of a large fig tree with similar habit.  However, it will flower as a young plant, and it can be mowed or trimmed each year to form a neat colony.  Deer do not even approach it, as the leaves smell awful.</a:t>
            </a:r>
          </a:p>
        </p:txBody>
      </p:sp>
    </p:spTree>
    <p:extLst>
      <p:ext uri="{BB962C8B-B14F-4D97-AF65-F5344CB8AC3E}">
        <p14:creationId xmlns:p14="http://schemas.microsoft.com/office/powerpoint/2010/main" val="63952394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5699ED-87F2-8A44-9764-FF1BEE94B676}" type="slidenum">
              <a:rPr lang="en-US" altLang="en-US"/>
              <a:pPr/>
              <a:t>132</a:t>
            </a:fld>
            <a:endParaRPr lang="en-US" altLang="en-US"/>
          </a:p>
        </p:txBody>
      </p:sp>
      <p:sp>
        <p:nvSpPr>
          <p:cNvPr id="722946" name="Rectangle 2"/>
          <p:cNvSpPr>
            <a:spLocks noChangeArrowheads="1" noTextEdit="1"/>
          </p:cNvSpPr>
          <p:nvPr>
            <p:ph type="sldImg"/>
          </p:nvPr>
        </p:nvSpPr>
        <p:spPr>
          <a:ln/>
        </p:spPr>
      </p:sp>
      <p:sp>
        <p:nvSpPr>
          <p:cNvPr id="722947" name="Rectangle 3"/>
          <p:cNvSpPr>
            <a:spLocks noGrp="1" noChangeArrowheads="1"/>
          </p:cNvSpPr>
          <p:nvPr>
            <p:ph type="body" idx="1"/>
          </p:nvPr>
        </p:nvSpPr>
        <p:spPr/>
        <p:txBody>
          <a:bodyPr/>
          <a:lstStyle/>
          <a:p>
            <a:r>
              <a:rPr lang="en-US" altLang="en-US" b="1"/>
              <a:t>The End!</a:t>
            </a:r>
            <a:r>
              <a:rPr lang="en-US" altLang="en-US"/>
              <a:t> We hope this has introduced you to the world of perennials and the hundreds of choices you may make while planning your garden.  Happy Gardening. </a:t>
            </a:r>
          </a:p>
        </p:txBody>
      </p:sp>
    </p:spTree>
    <p:extLst>
      <p:ext uri="{BB962C8B-B14F-4D97-AF65-F5344CB8AC3E}">
        <p14:creationId xmlns:p14="http://schemas.microsoft.com/office/powerpoint/2010/main" val="32335760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487F1-617F-CE45-B83F-340BBDCA7FD2}" type="slidenum">
              <a:rPr lang="en-US" altLang="en-US"/>
              <a:pPr/>
              <a:t>133</a:t>
            </a:fld>
            <a:endParaRPr lang="en-US" altLang="en-US"/>
          </a:p>
        </p:txBody>
      </p:sp>
      <p:sp>
        <p:nvSpPr>
          <p:cNvPr id="727042" name="Rectangle 2"/>
          <p:cNvSpPr>
            <a:spLocks noChangeArrowheads="1" noTextEdit="1"/>
          </p:cNvSpPr>
          <p:nvPr>
            <p:ph type="sldImg"/>
          </p:nvPr>
        </p:nvSpPr>
        <p:spPr>
          <a:ln/>
        </p:spPr>
      </p:sp>
      <p:sp>
        <p:nvSpPr>
          <p:cNvPr id="727043" name="Rectangle 3"/>
          <p:cNvSpPr>
            <a:spLocks noGrp="1" noChangeArrowheads="1"/>
          </p:cNvSpPr>
          <p:nvPr>
            <p:ph type="body" idx="1"/>
          </p:nvPr>
        </p:nvSpPr>
        <p:spPr/>
        <p:txBody>
          <a:bodyPr/>
          <a:lstStyle/>
          <a:p>
            <a:r>
              <a:rPr lang="en-US" altLang="en-US"/>
              <a:t>DISCUSSION QUESTIONS</a:t>
            </a:r>
          </a:p>
          <a:p>
            <a:r>
              <a:rPr lang="en-US" altLang="en-US"/>
              <a:t>1. Give three examples of cool season annuals. </a:t>
            </a:r>
          </a:p>
          <a:p>
            <a:r>
              <a:rPr lang="en-US" altLang="en-US"/>
              <a:t>2. Why is good soil preparation important when planting a perennial bed?</a:t>
            </a:r>
          </a:p>
          <a:p>
            <a:r>
              <a:rPr lang="en-US" altLang="en-US"/>
              <a:t>3. Give three examples of spring-flowering bulbs that can be grown in full sun</a:t>
            </a:r>
          </a:p>
          <a:p>
            <a:r>
              <a:rPr lang="en-US" altLang="en-US"/>
              <a:t>4. What is the definition of deadheading plants?</a:t>
            </a:r>
          </a:p>
          <a:p>
            <a:r>
              <a:rPr lang="en-US" altLang="en-US"/>
              <a:t>5. What are the consequences of improper spacing?</a:t>
            </a:r>
          </a:p>
          <a:p>
            <a:r>
              <a:rPr lang="en-US" altLang="en-US"/>
              <a:t>6. When is the best time to water “established” perennials?</a:t>
            </a:r>
          </a:p>
          <a:p>
            <a:r>
              <a:rPr lang="en-US" altLang="en-US"/>
              <a:t>7. Why is Spring too late to plant most species of flowering bulbs? </a:t>
            </a:r>
          </a:p>
          <a:p>
            <a:r>
              <a:rPr lang="en-US" altLang="en-US"/>
              <a:t>8. Give three examples of summer flowering bulbs.</a:t>
            </a:r>
          </a:p>
          <a:p>
            <a:r>
              <a:rPr lang="en-US" altLang="en-US"/>
              <a:t>9. When is the best time to plant perennials and why?</a:t>
            </a:r>
          </a:p>
          <a:p>
            <a:r>
              <a:rPr lang="en-US" altLang="en-US"/>
              <a:t>10. What is the main advantage to mulching annuals, perennials and bulbs?</a:t>
            </a:r>
          </a:p>
          <a:p>
            <a:endParaRPr lang="en-US" altLang="en-US"/>
          </a:p>
        </p:txBody>
      </p:sp>
    </p:spTree>
    <p:extLst>
      <p:ext uri="{BB962C8B-B14F-4D97-AF65-F5344CB8AC3E}">
        <p14:creationId xmlns:p14="http://schemas.microsoft.com/office/powerpoint/2010/main" val="1537690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A1A15-9EB0-1F4E-8066-AB3BE268ABAC}" type="slidenum">
              <a:rPr lang="en-US" altLang="en-US"/>
              <a:pPr/>
              <a:t>14</a:t>
            </a:fld>
            <a:endParaRPr lang="en-US" altLang="en-US"/>
          </a:p>
        </p:txBody>
      </p:sp>
      <p:sp>
        <p:nvSpPr>
          <p:cNvPr id="602114" name="Rectangle 2"/>
          <p:cNvSpPr>
            <a:spLocks noChangeArrowheads="1" noTextEdit="1"/>
          </p:cNvSpPr>
          <p:nvPr>
            <p:ph type="sldImg"/>
          </p:nvPr>
        </p:nvSpPr>
        <p:spPr>
          <a:ln/>
        </p:spPr>
      </p:sp>
      <p:sp>
        <p:nvSpPr>
          <p:cNvPr id="602115" name="Rectangle 3"/>
          <p:cNvSpPr>
            <a:spLocks noGrp="1" noChangeArrowheads="1"/>
          </p:cNvSpPr>
          <p:nvPr>
            <p:ph type="body" idx="1"/>
          </p:nvPr>
        </p:nvSpPr>
        <p:spPr/>
        <p:txBody>
          <a:bodyPr/>
          <a:lstStyle/>
          <a:p>
            <a:r>
              <a:rPr lang="en-US" altLang="en-US" b="1"/>
              <a:t>Purchasing Perennials:</a:t>
            </a:r>
            <a:r>
              <a:rPr lang="en-US" altLang="en-US"/>
              <a:t>  Perennials can be a significant investment.  Therefore, be sure to evaluate your selections not only on their flower characteristics, but also on their health.  Is the plant leggy?  Is the root system in good condition?  Carefully remove the pot from the roots to inspect perennials in the garden center before you buy them.  If the roots are mushy or dark brown, it would be best to select another plant.  Also look for the presence of insects and signs of disease. </a:t>
            </a:r>
          </a:p>
        </p:txBody>
      </p:sp>
    </p:spTree>
    <p:extLst>
      <p:ext uri="{BB962C8B-B14F-4D97-AF65-F5344CB8AC3E}">
        <p14:creationId xmlns:p14="http://schemas.microsoft.com/office/powerpoint/2010/main" val="486589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B076A-7793-DA44-98FE-806FB9143E2F}" type="slidenum">
              <a:rPr lang="en-US" altLang="en-US"/>
              <a:pPr/>
              <a:t>15</a:t>
            </a:fld>
            <a:endParaRPr lang="en-US" altLang="en-US"/>
          </a:p>
        </p:txBody>
      </p:sp>
      <p:sp>
        <p:nvSpPr>
          <p:cNvPr id="603138" name="Rectangle 2"/>
          <p:cNvSpPr>
            <a:spLocks noChangeArrowheads="1" noTextEdit="1"/>
          </p:cNvSpPr>
          <p:nvPr>
            <p:ph type="sldImg"/>
          </p:nvPr>
        </p:nvSpPr>
        <p:spPr>
          <a:ln/>
        </p:spPr>
      </p:sp>
      <p:sp>
        <p:nvSpPr>
          <p:cNvPr id="603139" name="Rectangle 3"/>
          <p:cNvSpPr>
            <a:spLocks noGrp="1" noChangeArrowheads="1"/>
          </p:cNvSpPr>
          <p:nvPr>
            <p:ph type="body" idx="1"/>
          </p:nvPr>
        </p:nvSpPr>
        <p:spPr/>
        <p:txBody>
          <a:bodyPr/>
          <a:lstStyle/>
          <a:p>
            <a:r>
              <a:rPr lang="en-US" altLang="en-US" b="1"/>
              <a:t>Bed preparation:</a:t>
            </a:r>
            <a:r>
              <a:rPr lang="en-US" altLang="en-US"/>
              <a:t>  Just like annuals, perennials require careful bed preparation to establish successfully.  The same procedures of debris removal, amending, tilling, and adding fertility apply to perennials.  A tilling depth of 12 to 18 inches is recommended for long-term perennial beds.  Using a coarse grade compost or organic supplement may help the bed retain moisture longer.  Coarse granite sand also is a good amendment for perennial beds if drainage needs to be improved.</a:t>
            </a:r>
          </a:p>
        </p:txBody>
      </p:sp>
    </p:spTree>
    <p:extLst>
      <p:ext uri="{BB962C8B-B14F-4D97-AF65-F5344CB8AC3E}">
        <p14:creationId xmlns:p14="http://schemas.microsoft.com/office/powerpoint/2010/main" val="487410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4A3663-4E3B-0C48-855F-786076E2BA24}" type="slidenum">
              <a:rPr lang="en-US" altLang="en-US"/>
              <a:pPr/>
              <a:t>16</a:t>
            </a:fld>
            <a:endParaRPr lang="en-US" altLang="en-US"/>
          </a:p>
        </p:txBody>
      </p:sp>
      <p:sp>
        <p:nvSpPr>
          <p:cNvPr id="604162" name="Rectangle 2"/>
          <p:cNvSpPr>
            <a:spLocks noChangeArrowheads="1" noTextEdit="1"/>
          </p:cNvSpPr>
          <p:nvPr>
            <p:ph type="sldImg"/>
          </p:nvPr>
        </p:nvSpPr>
        <p:spPr>
          <a:ln/>
        </p:spPr>
      </p:sp>
      <p:sp>
        <p:nvSpPr>
          <p:cNvPr id="604163" name="Rectangle 3"/>
          <p:cNvSpPr>
            <a:spLocks noGrp="1" noChangeArrowheads="1"/>
          </p:cNvSpPr>
          <p:nvPr>
            <p:ph type="body" idx="1"/>
          </p:nvPr>
        </p:nvSpPr>
        <p:spPr/>
        <p:txBody>
          <a:bodyPr/>
          <a:lstStyle/>
          <a:p>
            <a:r>
              <a:rPr lang="en-US" altLang="en-US" b="1"/>
              <a:t>Mulch:  </a:t>
            </a:r>
            <a:r>
              <a:rPr lang="en-US" altLang="en-US"/>
              <a:t>How much mulch to apply depends upon your irrigation plans, your local soils, and the local weather.  If you are designing a low water-use bed, 4 to 6 inches of pine straw or pine bark will do nicely.  An average garden will require a 3 to 5 inch layer.  If you plan to irrigate often, then 2 to 3 inches of mulch will do. </a:t>
            </a:r>
          </a:p>
        </p:txBody>
      </p:sp>
    </p:spTree>
    <p:extLst>
      <p:ext uri="{BB962C8B-B14F-4D97-AF65-F5344CB8AC3E}">
        <p14:creationId xmlns:p14="http://schemas.microsoft.com/office/powerpoint/2010/main" val="1404181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87464B-971C-2648-8EB0-9E6BB0DA2D2B}" type="slidenum">
              <a:rPr lang="en-US" altLang="en-US"/>
              <a:pPr/>
              <a:t>17</a:t>
            </a:fld>
            <a:endParaRPr lang="en-US" altLang="en-US"/>
          </a:p>
        </p:txBody>
      </p:sp>
      <p:sp>
        <p:nvSpPr>
          <p:cNvPr id="605186" name="Rectangle 2"/>
          <p:cNvSpPr>
            <a:spLocks noChangeArrowheads="1" noTextEdit="1"/>
          </p:cNvSpPr>
          <p:nvPr>
            <p:ph type="sldImg"/>
          </p:nvPr>
        </p:nvSpPr>
        <p:spPr>
          <a:ln/>
        </p:spPr>
      </p:sp>
      <p:sp>
        <p:nvSpPr>
          <p:cNvPr id="605187" name="Rectangle 3"/>
          <p:cNvSpPr>
            <a:spLocks noGrp="1" noChangeArrowheads="1"/>
          </p:cNvSpPr>
          <p:nvPr>
            <p:ph type="body" idx="1"/>
          </p:nvPr>
        </p:nvSpPr>
        <p:spPr/>
        <p:txBody>
          <a:bodyPr/>
          <a:lstStyle/>
          <a:p>
            <a:r>
              <a:rPr lang="en-US" altLang="en-US" b="1"/>
              <a:t>Weed Control:</a:t>
            </a:r>
            <a:r>
              <a:rPr lang="en-US" altLang="en-US"/>
              <a:t>  Because perennials live their lives in one place, seasonal weeds can be a problem.   Weeds compete with perennials for water, nutrients, and sunlight.  Mulching helps prevent weeds, but weekly hand weeding may also be necessary. </a:t>
            </a:r>
          </a:p>
        </p:txBody>
      </p:sp>
    </p:spTree>
    <p:extLst>
      <p:ext uri="{BB962C8B-B14F-4D97-AF65-F5344CB8AC3E}">
        <p14:creationId xmlns:p14="http://schemas.microsoft.com/office/powerpoint/2010/main" val="1382908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524A6-EAEC-1E48-8B5E-17973DA7DB18}" type="slidenum">
              <a:rPr lang="en-US" altLang="en-US"/>
              <a:pPr/>
              <a:t>18</a:t>
            </a:fld>
            <a:endParaRPr lang="en-US" altLang="en-US"/>
          </a:p>
        </p:txBody>
      </p:sp>
      <p:sp>
        <p:nvSpPr>
          <p:cNvPr id="606210" name="Rectangle 2"/>
          <p:cNvSpPr>
            <a:spLocks noChangeArrowheads="1" noTextEdit="1"/>
          </p:cNvSpPr>
          <p:nvPr>
            <p:ph type="sldImg"/>
          </p:nvPr>
        </p:nvSpPr>
        <p:spPr>
          <a:ln/>
        </p:spPr>
      </p:sp>
      <p:sp>
        <p:nvSpPr>
          <p:cNvPr id="606211" name="Rectangle 3"/>
          <p:cNvSpPr>
            <a:spLocks noGrp="1" noChangeArrowheads="1"/>
          </p:cNvSpPr>
          <p:nvPr>
            <p:ph type="body" idx="1"/>
          </p:nvPr>
        </p:nvSpPr>
        <p:spPr/>
        <p:txBody>
          <a:bodyPr/>
          <a:lstStyle/>
          <a:p>
            <a:r>
              <a:rPr lang="en-US" altLang="en-US" b="1"/>
              <a:t>Herbicides:</a:t>
            </a:r>
            <a:r>
              <a:rPr lang="en-US" altLang="en-US"/>
              <a:t>  Post-emergent herbicides are applied after weeds appear. This table shows general herbicides suitable for most perennials.  However, you should consult with your local County Extension Agent for recommendations, and always read the labels to be sure your perennials are listed as compatible with that product.  When in doubt, find out! </a:t>
            </a:r>
          </a:p>
        </p:txBody>
      </p:sp>
    </p:spTree>
    <p:extLst>
      <p:ext uri="{BB962C8B-B14F-4D97-AF65-F5344CB8AC3E}">
        <p14:creationId xmlns:p14="http://schemas.microsoft.com/office/powerpoint/2010/main" val="335177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E3940-51CE-3D4C-A9AB-9146FD9E0D98}" type="slidenum">
              <a:rPr lang="en-US" altLang="en-US"/>
              <a:pPr/>
              <a:t>19</a:t>
            </a:fld>
            <a:endParaRPr lang="en-US" altLang="en-US"/>
          </a:p>
        </p:txBody>
      </p:sp>
      <p:sp>
        <p:nvSpPr>
          <p:cNvPr id="607234" name="Rectangle 2"/>
          <p:cNvSpPr>
            <a:spLocks noChangeArrowheads="1" noTextEdit="1"/>
          </p:cNvSpPr>
          <p:nvPr>
            <p:ph type="sldImg"/>
          </p:nvPr>
        </p:nvSpPr>
        <p:spPr>
          <a:ln/>
        </p:spPr>
      </p:sp>
      <p:sp>
        <p:nvSpPr>
          <p:cNvPr id="607235" name="Rectangle 3"/>
          <p:cNvSpPr>
            <a:spLocks noGrp="1" noChangeArrowheads="1"/>
          </p:cNvSpPr>
          <p:nvPr>
            <p:ph type="body" idx="1"/>
          </p:nvPr>
        </p:nvSpPr>
        <p:spPr/>
        <p:txBody>
          <a:bodyPr/>
          <a:lstStyle/>
          <a:p>
            <a:r>
              <a:rPr lang="en-US" altLang="en-US" b="1"/>
              <a:t>Fertilization:</a:t>
            </a:r>
            <a:r>
              <a:rPr lang="en-US" altLang="en-US"/>
              <a:t>   There are a few things to keep in mind before adding fertilizer to your perennial beds.  Fertility products can be formulated to deliver the plant food over a short-term or long-term period.  Be sure you use the type that fits your needs.  Spring growth may require fast acting fertilizer products, whereas summer fertilization may require slow-release.  Remember that shade and sandy soils require much different levels of fertility than sunny garden soil. </a:t>
            </a:r>
          </a:p>
        </p:txBody>
      </p:sp>
    </p:spTree>
    <p:extLst>
      <p:ext uri="{BB962C8B-B14F-4D97-AF65-F5344CB8AC3E}">
        <p14:creationId xmlns:p14="http://schemas.microsoft.com/office/powerpoint/2010/main" val="479560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E90FAF-53FE-6345-9934-372A8058079F}" type="slidenum">
              <a:rPr lang="en-US" altLang="en-US"/>
              <a:pPr/>
              <a:t>2</a:t>
            </a:fld>
            <a:endParaRPr lang="en-US" altLang="en-US"/>
          </a:p>
        </p:txBody>
      </p:sp>
      <p:sp>
        <p:nvSpPr>
          <p:cNvPr id="589826" name="Rectangle 2"/>
          <p:cNvSpPr>
            <a:spLocks noChangeArrowheads="1" noTextEdit="1"/>
          </p:cNvSpPr>
          <p:nvPr>
            <p:ph type="sldImg"/>
          </p:nvPr>
        </p:nvSpPr>
        <p:spPr>
          <a:ln/>
        </p:spPr>
      </p:sp>
      <p:sp>
        <p:nvSpPr>
          <p:cNvPr id="589827" name="Rectangle 3"/>
          <p:cNvSpPr>
            <a:spLocks noGrp="1" noChangeArrowheads="1"/>
          </p:cNvSpPr>
          <p:nvPr>
            <p:ph type="body" idx="1"/>
          </p:nvPr>
        </p:nvSpPr>
        <p:spPr/>
        <p:txBody>
          <a:bodyPr/>
          <a:lstStyle/>
          <a:p>
            <a:r>
              <a:rPr lang="en-US" altLang="en-US" b="1"/>
              <a:t>Review Terms: </a:t>
            </a:r>
            <a:r>
              <a:rPr lang="en-US" altLang="en-US"/>
              <a:t>On Slide </a:t>
            </a:r>
          </a:p>
        </p:txBody>
      </p:sp>
    </p:spTree>
    <p:extLst>
      <p:ext uri="{BB962C8B-B14F-4D97-AF65-F5344CB8AC3E}">
        <p14:creationId xmlns:p14="http://schemas.microsoft.com/office/powerpoint/2010/main" val="1208790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CE877-B264-8C40-8100-DFC3592A44FE}" type="slidenum">
              <a:rPr lang="en-US" altLang="en-US"/>
              <a:pPr/>
              <a:t>20</a:t>
            </a:fld>
            <a:endParaRPr lang="en-US" altLang="en-US"/>
          </a:p>
        </p:txBody>
      </p:sp>
      <p:sp>
        <p:nvSpPr>
          <p:cNvPr id="608258" name="Rectangle 2"/>
          <p:cNvSpPr>
            <a:spLocks noChangeArrowheads="1" noTextEdit="1"/>
          </p:cNvSpPr>
          <p:nvPr>
            <p:ph type="sldImg"/>
          </p:nvPr>
        </p:nvSpPr>
        <p:spPr>
          <a:ln/>
        </p:spPr>
      </p:sp>
      <p:sp>
        <p:nvSpPr>
          <p:cNvPr id="608259" name="Rectangle 3"/>
          <p:cNvSpPr>
            <a:spLocks noGrp="1" noChangeArrowheads="1"/>
          </p:cNvSpPr>
          <p:nvPr>
            <p:ph type="body" idx="1"/>
          </p:nvPr>
        </p:nvSpPr>
        <p:spPr/>
        <p:txBody>
          <a:bodyPr/>
          <a:lstStyle/>
          <a:p>
            <a:r>
              <a:rPr lang="en-US" altLang="en-US" b="1"/>
              <a:t>Fertilization Usage:</a:t>
            </a:r>
            <a:r>
              <a:rPr lang="en-US" altLang="en-US"/>
              <a:t>  Perennials are much like shrubs in that they may require high levels of fertility early in spring or summer, when they put on growth, and low fertility the remainder of the year.  The ability of a plant to take up nitrogen is also a function of season, once leaves are lost to frost, perennials do not need fertilizer. </a:t>
            </a:r>
          </a:p>
        </p:txBody>
      </p:sp>
    </p:spTree>
    <p:extLst>
      <p:ext uri="{BB962C8B-B14F-4D97-AF65-F5344CB8AC3E}">
        <p14:creationId xmlns:p14="http://schemas.microsoft.com/office/powerpoint/2010/main" val="472305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FD9FF-4C79-7746-AB8C-DB4CE3000074}" type="slidenum">
              <a:rPr lang="en-US" altLang="en-US"/>
              <a:pPr/>
              <a:t>21</a:t>
            </a:fld>
            <a:endParaRPr lang="en-US" altLang="en-US"/>
          </a:p>
        </p:txBody>
      </p:sp>
      <p:sp>
        <p:nvSpPr>
          <p:cNvPr id="609282" name="Rectangle 2"/>
          <p:cNvSpPr>
            <a:spLocks noChangeArrowheads="1" noTextEdit="1"/>
          </p:cNvSpPr>
          <p:nvPr>
            <p:ph type="sldImg"/>
          </p:nvPr>
        </p:nvSpPr>
        <p:spPr>
          <a:ln/>
        </p:spPr>
      </p:sp>
      <p:sp>
        <p:nvSpPr>
          <p:cNvPr id="609283" name="Rectangle 3"/>
          <p:cNvSpPr>
            <a:spLocks noGrp="1" noChangeArrowheads="1"/>
          </p:cNvSpPr>
          <p:nvPr>
            <p:ph type="body" idx="1"/>
          </p:nvPr>
        </p:nvSpPr>
        <p:spPr/>
        <p:txBody>
          <a:bodyPr/>
          <a:lstStyle/>
          <a:p>
            <a:r>
              <a:rPr lang="en-US" altLang="en-US" b="1"/>
              <a:t>Types Of Fertilizers</a:t>
            </a:r>
            <a:r>
              <a:rPr lang="en-US" altLang="en-US"/>
              <a:t>:  The most common type of fertilizer applied to perennial beds in the spring is the common 10-10-10 or 8-8-8, however other analyses are sometimes more suitable for a given species.  These are general-purpose fertilizers.  For summer-long fertility, slow release and organic materials do a very good job of supplying fertility.  For specific recommendations, contact your local county agent. </a:t>
            </a:r>
          </a:p>
        </p:txBody>
      </p:sp>
    </p:spTree>
    <p:extLst>
      <p:ext uri="{BB962C8B-B14F-4D97-AF65-F5344CB8AC3E}">
        <p14:creationId xmlns:p14="http://schemas.microsoft.com/office/powerpoint/2010/main" val="941281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D993A5-E734-1C45-B9E5-9B9E5D13BCCE}" type="slidenum">
              <a:rPr lang="en-US" altLang="en-US"/>
              <a:pPr/>
              <a:t>22</a:t>
            </a:fld>
            <a:endParaRPr lang="en-US" altLang="en-US"/>
          </a:p>
        </p:txBody>
      </p:sp>
      <p:sp>
        <p:nvSpPr>
          <p:cNvPr id="610306" name="Rectangle 2"/>
          <p:cNvSpPr>
            <a:spLocks noChangeArrowheads="1" noTextEdit="1"/>
          </p:cNvSpPr>
          <p:nvPr>
            <p:ph type="sldImg"/>
          </p:nvPr>
        </p:nvSpPr>
        <p:spPr>
          <a:ln/>
        </p:spPr>
      </p:sp>
      <p:sp>
        <p:nvSpPr>
          <p:cNvPr id="610307" name="Rectangle 3"/>
          <p:cNvSpPr>
            <a:spLocks noGrp="1" noChangeArrowheads="1"/>
          </p:cNvSpPr>
          <p:nvPr>
            <p:ph type="body" idx="1"/>
          </p:nvPr>
        </p:nvSpPr>
        <p:spPr/>
        <p:txBody>
          <a:bodyPr/>
          <a:lstStyle/>
          <a:p>
            <a:r>
              <a:rPr lang="en-US" altLang="en-US" b="1"/>
              <a:t>Reading A Fertilizer Bag:</a:t>
            </a:r>
            <a:r>
              <a:rPr lang="en-US" altLang="en-US"/>
              <a:t>  State law requires that product information and an accurate analysis be written on the bag of fertilizer.  On the label you will be told the ratio of fertilizer elements, the potential acidity or alkalinity, and whether or not the product has trace elements.</a:t>
            </a:r>
          </a:p>
          <a:p>
            <a:r>
              <a:rPr lang="en-US" altLang="en-US"/>
              <a:t>Be sure you read the product label and understand it before using the product. </a:t>
            </a:r>
          </a:p>
        </p:txBody>
      </p:sp>
    </p:spTree>
    <p:extLst>
      <p:ext uri="{BB962C8B-B14F-4D97-AF65-F5344CB8AC3E}">
        <p14:creationId xmlns:p14="http://schemas.microsoft.com/office/powerpoint/2010/main" val="1757778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6EA0CA-F276-A449-BBCE-D4926E63EA15}" type="slidenum">
              <a:rPr lang="en-US" altLang="en-US"/>
              <a:pPr/>
              <a:t>23</a:t>
            </a:fld>
            <a:endParaRPr lang="en-US" altLang="en-US"/>
          </a:p>
        </p:txBody>
      </p:sp>
      <p:sp>
        <p:nvSpPr>
          <p:cNvPr id="611330" name="Rectangle 2"/>
          <p:cNvSpPr>
            <a:spLocks noChangeArrowheads="1" noTextEdit="1"/>
          </p:cNvSpPr>
          <p:nvPr>
            <p:ph type="sldImg"/>
          </p:nvPr>
        </p:nvSpPr>
        <p:spPr>
          <a:ln/>
        </p:spPr>
      </p:sp>
      <p:sp>
        <p:nvSpPr>
          <p:cNvPr id="611331" name="Rectangle 3"/>
          <p:cNvSpPr>
            <a:spLocks noGrp="1" noChangeArrowheads="1"/>
          </p:cNvSpPr>
          <p:nvPr>
            <p:ph type="body" idx="1"/>
          </p:nvPr>
        </p:nvSpPr>
        <p:spPr/>
        <p:txBody>
          <a:bodyPr/>
          <a:lstStyle/>
          <a:p>
            <a:r>
              <a:rPr lang="en-US" altLang="en-US" b="1"/>
              <a:t>Rates of Fertilizer:</a:t>
            </a:r>
            <a:r>
              <a:rPr lang="en-US" altLang="en-US"/>
              <a:t> For dry fertilizers, it is easy to determine how much nitrogen you are going to need to apply. First, divide the percentage of N on the bag into 10.  The resulting number is the pounds of N to be applied per 100 sq ft. </a:t>
            </a:r>
          </a:p>
        </p:txBody>
      </p:sp>
    </p:spTree>
    <p:extLst>
      <p:ext uri="{BB962C8B-B14F-4D97-AF65-F5344CB8AC3E}">
        <p14:creationId xmlns:p14="http://schemas.microsoft.com/office/powerpoint/2010/main" val="42768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878070-304B-9445-9848-DAE123F38B7E}" type="slidenum">
              <a:rPr lang="en-US" altLang="en-US"/>
              <a:pPr/>
              <a:t>24</a:t>
            </a:fld>
            <a:endParaRPr lang="en-US" altLang="en-US"/>
          </a:p>
        </p:txBody>
      </p:sp>
      <p:sp>
        <p:nvSpPr>
          <p:cNvPr id="612354" name="Rectangle 2"/>
          <p:cNvSpPr>
            <a:spLocks noChangeArrowheads="1" noTextEdit="1"/>
          </p:cNvSpPr>
          <p:nvPr>
            <p:ph type="sldImg"/>
          </p:nvPr>
        </p:nvSpPr>
        <p:spPr>
          <a:ln/>
        </p:spPr>
      </p:sp>
      <p:sp>
        <p:nvSpPr>
          <p:cNvPr id="612355" name="Rectangle 3"/>
          <p:cNvSpPr>
            <a:spLocks noGrp="1" noChangeArrowheads="1"/>
          </p:cNvSpPr>
          <p:nvPr>
            <p:ph type="body" idx="1"/>
          </p:nvPr>
        </p:nvSpPr>
        <p:spPr/>
        <p:txBody>
          <a:bodyPr/>
          <a:lstStyle/>
          <a:p>
            <a:r>
              <a:rPr lang="en-US" altLang="en-US" b="1"/>
              <a:t>Fertilizer Calculation:</a:t>
            </a:r>
            <a:r>
              <a:rPr lang="en-US" altLang="en-US"/>
              <a:t>  Next determine the square footage of your bed (our example is 5’ by 50’ or 250 sq ft). In this example, we multiply 250 sq ft. x 0.6 (the application rate per 100 sq ft.) then divide into 100.  The resulting number is the amount of fertilizer to apply.  You can then adjust this into cups by multiplying the amount by 2, which equal 3 cups in this example. </a:t>
            </a:r>
          </a:p>
        </p:txBody>
      </p:sp>
    </p:spTree>
    <p:extLst>
      <p:ext uri="{BB962C8B-B14F-4D97-AF65-F5344CB8AC3E}">
        <p14:creationId xmlns:p14="http://schemas.microsoft.com/office/powerpoint/2010/main" val="1542405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BEF6DE-DF8A-C140-86A9-8306EDAD79D8}" type="slidenum">
              <a:rPr lang="en-US" altLang="en-US"/>
              <a:pPr/>
              <a:t>25</a:t>
            </a:fld>
            <a:endParaRPr lang="en-US" altLang="en-US"/>
          </a:p>
        </p:txBody>
      </p:sp>
      <p:sp>
        <p:nvSpPr>
          <p:cNvPr id="613378" name="Rectangle 2"/>
          <p:cNvSpPr>
            <a:spLocks noChangeArrowheads="1" noTextEdit="1"/>
          </p:cNvSpPr>
          <p:nvPr>
            <p:ph type="sldImg"/>
          </p:nvPr>
        </p:nvSpPr>
        <p:spPr>
          <a:ln/>
        </p:spPr>
      </p:sp>
      <p:sp>
        <p:nvSpPr>
          <p:cNvPr id="613379" name="Rectangle 3"/>
          <p:cNvSpPr>
            <a:spLocks noGrp="1" noChangeArrowheads="1"/>
          </p:cNvSpPr>
          <p:nvPr>
            <p:ph type="body" idx="1"/>
          </p:nvPr>
        </p:nvSpPr>
        <p:spPr/>
        <p:txBody>
          <a:bodyPr/>
          <a:lstStyle/>
          <a:p>
            <a:r>
              <a:rPr lang="en-US" altLang="en-US" b="1"/>
              <a:t>Nutrient Deficiencies:</a:t>
            </a:r>
            <a:r>
              <a:rPr lang="en-US" altLang="en-US"/>
              <a:t>  There are often times when perennials show signs of nutrient-related problems.  Periods of excessive rain or drought can affect levels of nutrients and nutrient uptake.  In winter, some perennials that have evergreen foliage can become purple or bronzed.  This may be a perfectly normal condition in the dead of winter, but a warning sign of deficiencies in late spring.   In summer, pale yellow leaves and weak, off-green growth may be signs of underfertilization or depleted fertility.  Calcium and magnesium may be depleted.  Only a soil test and a foliage test will determine the right ratio of nutrients to add to correct the problem. </a:t>
            </a:r>
          </a:p>
        </p:txBody>
      </p:sp>
    </p:spTree>
    <p:extLst>
      <p:ext uri="{BB962C8B-B14F-4D97-AF65-F5344CB8AC3E}">
        <p14:creationId xmlns:p14="http://schemas.microsoft.com/office/powerpoint/2010/main" val="942068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7AD27D-4337-A34A-9E69-322AA54660A5}" type="slidenum">
              <a:rPr lang="en-US" altLang="en-US"/>
              <a:pPr/>
              <a:t>26</a:t>
            </a:fld>
            <a:endParaRPr lang="en-US" altLang="en-US"/>
          </a:p>
        </p:txBody>
      </p:sp>
      <p:sp>
        <p:nvSpPr>
          <p:cNvPr id="614402" name="Rectangle 2"/>
          <p:cNvSpPr>
            <a:spLocks noChangeArrowheads="1" noTextEdit="1"/>
          </p:cNvSpPr>
          <p:nvPr>
            <p:ph type="sldImg"/>
          </p:nvPr>
        </p:nvSpPr>
        <p:spPr>
          <a:ln/>
        </p:spPr>
      </p:sp>
      <p:sp>
        <p:nvSpPr>
          <p:cNvPr id="614403" name="Rectangle 3"/>
          <p:cNvSpPr>
            <a:spLocks noGrp="1" noChangeArrowheads="1"/>
          </p:cNvSpPr>
          <p:nvPr>
            <p:ph type="body" idx="1"/>
          </p:nvPr>
        </p:nvSpPr>
        <p:spPr/>
        <p:txBody>
          <a:bodyPr/>
          <a:lstStyle/>
          <a:p>
            <a:r>
              <a:rPr lang="en-US" altLang="en-US" b="1"/>
              <a:t>Planning Maintenance:</a:t>
            </a:r>
            <a:r>
              <a:rPr lang="en-US" altLang="en-US"/>
              <a:t>  Perennial bed maintenance can be labor and time intensive.  Smart gardeners will do a few small tasks each day. Weeding and removing dead leaves and spent flowers will not be such a chore if these tasks are dealt with often. </a:t>
            </a:r>
          </a:p>
        </p:txBody>
      </p:sp>
    </p:spTree>
    <p:extLst>
      <p:ext uri="{BB962C8B-B14F-4D97-AF65-F5344CB8AC3E}">
        <p14:creationId xmlns:p14="http://schemas.microsoft.com/office/powerpoint/2010/main" val="2095279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3472B1-2BCE-7845-B9D9-AB5C2383BBCB}" type="slidenum">
              <a:rPr lang="en-US" altLang="en-US"/>
              <a:pPr/>
              <a:t>27</a:t>
            </a:fld>
            <a:endParaRPr lang="en-US" altLang="en-US"/>
          </a:p>
        </p:txBody>
      </p:sp>
      <p:sp>
        <p:nvSpPr>
          <p:cNvPr id="615426" name="Rectangle 2"/>
          <p:cNvSpPr>
            <a:spLocks noChangeArrowheads="1" noTextEdit="1"/>
          </p:cNvSpPr>
          <p:nvPr>
            <p:ph type="sldImg"/>
          </p:nvPr>
        </p:nvSpPr>
        <p:spPr>
          <a:ln/>
        </p:spPr>
      </p:sp>
      <p:sp>
        <p:nvSpPr>
          <p:cNvPr id="615427" name="Rectangle 3"/>
          <p:cNvSpPr>
            <a:spLocks noGrp="1" noChangeArrowheads="1"/>
          </p:cNvSpPr>
          <p:nvPr>
            <p:ph type="body" idx="1"/>
          </p:nvPr>
        </p:nvSpPr>
        <p:spPr/>
        <p:txBody>
          <a:bodyPr/>
          <a:lstStyle/>
          <a:p>
            <a:r>
              <a:rPr lang="en-US" altLang="en-US" b="1"/>
              <a:t>Deadheading:</a:t>
            </a:r>
            <a:r>
              <a:rPr lang="en-US" altLang="en-US"/>
              <a:t>  Removing spent flower heads is very important to most perennials.  For example, Echinaceae species will stall and not rebloom mid-summer if the spent flowers are not removed.  This is because too much food reserves go into the seeds, and our hot summers use up a great deal of sugars with respiration. Removing the flower head before it goes to seed saves photosynthate for growth. Many perennials, such as Coreopsis, will simply stop growing and stop putting up new flowers if they are not deadheaded.  For continuous bloom, and less disease, remove spent flowers regularly. </a:t>
            </a:r>
          </a:p>
        </p:txBody>
      </p:sp>
    </p:spTree>
    <p:extLst>
      <p:ext uri="{BB962C8B-B14F-4D97-AF65-F5344CB8AC3E}">
        <p14:creationId xmlns:p14="http://schemas.microsoft.com/office/powerpoint/2010/main" val="920418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189AA-2678-354A-9934-C0E4AAB4D390}" type="slidenum">
              <a:rPr lang="en-US" altLang="en-US"/>
              <a:pPr/>
              <a:t>28</a:t>
            </a:fld>
            <a:endParaRPr lang="en-US" altLang="en-US"/>
          </a:p>
        </p:txBody>
      </p:sp>
      <p:sp>
        <p:nvSpPr>
          <p:cNvPr id="616450" name="Rectangle 2"/>
          <p:cNvSpPr>
            <a:spLocks noChangeArrowheads="1" noTextEdit="1"/>
          </p:cNvSpPr>
          <p:nvPr>
            <p:ph type="sldImg"/>
          </p:nvPr>
        </p:nvSpPr>
        <p:spPr>
          <a:ln/>
        </p:spPr>
      </p:sp>
      <p:sp>
        <p:nvSpPr>
          <p:cNvPr id="616451" name="Rectangle 3"/>
          <p:cNvSpPr>
            <a:spLocks noGrp="1" noChangeArrowheads="1"/>
          </p:cNvSpPr>
          <p:nvPr>
            <p:ph type="body" idx="1"/>
          </p:nvPr>
        </p:nvSpPr>
        <p:spPr/>
        <p:txBody>
          <a:bodyPr/>
          <a:lstStyle/>
          <a:p>
            <a:r>
              <a:rPr lang="en-US" altLang="en-US" b="1"/>
              <a:t>Renovating Beds:</a:t>
            </a:r>
            <a:r>
              <a:rPr lang="en-US" altLang="en-US"/>
              <a:t>  In Georgia, it is recommended that perennial beds be dug up and renovated every three years.  This is a lot of work, but essential.  Renovation reduces soil compaction, adds back organic matter, increases plant spacing, and improves air circulation, thereby reducing disease and invigorating the planting. </a:t>
            </a:r>
          </a:p>
        </p:txBody>
      </p:sp>
    </p:spTree>
    <p:extLst>
      <p:ext uri="{BB962C8B-B14F-4D97-AF65-F5344CB8AC3E}">
        <p14:creationId xmlns:p14="http://schemas.microsoft.com/office/powerpoint/2010/main" val="1153877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6FA4B5-1FA2-3143-83E5-6756D3D9ED83}" type="slidenum">
              <a:rPr lang="en-US" altLang="en-US"/>
              <a:pPr/>
              <a:t>29</a:t>
            </a:fld>
            <a:endParaRPr lang="en-US" altLang="en-US"/>
          </a:p>
        </p:txBody>
      </p:sp>
      <p:sp>
        <p:nvSpPr>
          <p:cNvPr id="617474" name="Rectangle 2"/>
          <p:cNvSpPr>
            <a:spLocks noChangeArrowheads="1" noTextEdit="1"/>
          </p:cNvSpPr>
          <p:nvPr>
            <p:ph type="sldImg"/>
          </p:nvPr>
        </p:nvSpPr>
        <p:spPr>
          <a:ln/>
        </p:spPr>
      </p:sp>
      <p:sp>
        <p:nvSpPr>
          <p:cNvPr id="617475" name="Rectangle 3"/>
          <p:cNvSpPr>
            <a:spLocks noGrp="1" noChangeArrowheads="1"/>
          </p:cNvSpPr>
          <p:nvPr>
            <p:ph type="body" idx="1"/>
          </p:nvPr>
        </p:nvSpPr>
        <p:spPr/>
        <p:txBody>
          <a:bodyPr/>
          <a:lstStyle/>
          <a:p>
            <a:r>
              <a:rPr lang="en-US" altLang="en-US" b="1"/>
              <a:t>Renovating:</a:t>
            </a:r>
            <a:r>
              <a:rPr lang="en-US" altLang="en-US"/>
              <a:t>  As with initial planting, the same procedures of removing the plants, dead leaves, and mulch, then adding compost and amendments is followed.  Replanting is usually attempted the same day or the very next day.  Large gardens may require renovation in sections. </a:t>
            </a:r>
          </a:p>
        </p:txBody>
      </p:sp>
    </p:spTree>
    <p:extLst>
      <p:ext uri="{BB962C8B-B14F-4D97-AF65-F5344CB8AC3E}">
        <p14:creationId xmlns:p14="http://schemas.microsoft.com/office/powerpoint/2010/main" val="143982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BA8BC-D2DE-1E4F-9E9A-ED7A7CBCA957}" type="slidenum">
              <a:rPr lang="en-US" altLang="en-US"/>
              <a:pPr/>
              <a:t>3</a:t>
            </a:fld>
            <a:endParaRPr lang="en-US" altLang="en-US"/>
          </a:p>
        </p:txBody>
      </p:sp>
      <p:sp>
        <p:nvSpPr>
          <p:cNvPr id="590850" name="Rectangle 2"/>
          <p:cNvSpPr>
            <a:spLocks noChangeArrowheads="1" noTextEdit="1"/>
          </p:cNvSpPr>
          <p:nvPr>
            <p:ph type="sldImg"/>
          </p:nvPr>
        </p:nvSpPr>
        <p:spPr>
          <a:ln/>
        </p:spPr>
      </p:sp>
      <p:sp>
        <p:nvSpPr>
          <p:cNvPr id="590851" name="Rectangle 3"/>
          <p:cNvSpPr>
            <a:spLocks noGrp="1" noChangeArrowheads="1"/>
          </p:cNvSpPr>
          <p:nvPr>
            <p:ph type="body" idx="1"/>
          </p:nvPr>
        </p:nvSpPr>
        <p:spPr/>
        <p:txBody>
          <a:bodyPr/>
          <a:lstStyle/>
          <a:p>
            <a:r>
              <a:rPr lang="en-US" altLang="en-US" b="1"/>
              <a:t>Review Terms: </a:t>
            </a:r>
            <a:r>
              <a:rPr lang="en-US" altLang="en-US"/>
              <a:t>On Slide </a:t>
            </a:r>
          </a:p>
        </p:txBody>
      </p:sp>
    </p:spTree>
    <p:extLst>
      <p:ext uri="{BB962C8B-B14F-4D97-AF65-F5344CB8AC3E}">
        <p14:creationId xmlns:p14="http://schemas.microsoft.com/office/powerpoint/2010/main" val="944145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5F3A21-4296-9145-87BE-DA7E648C6C42}" type="slidenum">
              <a:rPr lang="en-US" altLang="en-US"/>
              <a:pPr/>
              <a:t>30</a:t>
            </a:fld>
            <a:endParaRPr lang="en-US" altLang="en-US"/>
          </a:p>
        </p:txBody>
      </p:sp>
      <p:sp>
        <p:nvSpPr>
          <p:cNvPr id="618498" name="Rectangle 2"/>
          <p:cNvSpPr>
            <a:spLocks noChangeArrowheads="1" noTextEdit="1"/>
          </p:cNvSpPr>
          <p:nvPr>
            <p:ph type="sldImg"/>
          </p:nvPr>
        </p:nvSpPr>
        <p:spPr>
          <a:ln/>
        </p:spPr>
      </p:sp>
      <p:sp>
        <p:nvSpPr>
          <p:cNvPr id="618499" name="Rectangle 3"/>
          <p:cNvSpPr>
            <a:spLocks noGrp="1" noChangeArrowheads="1"/>
          </p:cNvSpPr>
          <p:nvPr>
            <p:ph type="body" idx="1"/>
          </p:nvPr>
        </p:nvSpPr>
        <p:spPr/>
        <p:txBody>
          <a:bodyPr/>
          <a:lstStyle/>
          <a:p>
            <a:r>
              <a:rPr lang="en-US" altLang="en-US" b="1"/>
              <a:t>Methods of division:</a:t>
            </a:r>
            <a:r>
              <a:rPr lang="en-US" altLang="en-US"/>
              <a:t>  There are many methods to propagate perennials.  In this presentation, we will focus on the aspects of division as they relate to the renovation of beds. </a:t>
            </a:r>
          </a:p>
        </p:txBody>
      </p:sp>
    </p:spTree>
    <p:extLst>
      <p:ext uri="{BB962C8B-B14F-4D97-AF65-F5344CB8AC3E}">
        <p14:creationId xmlns:p14="http://schemas.microsoft.com/office/powerpoint/2010/main" val="13243688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7445BA-B9A6-0F4A-B31F-116DEDC967EE}" type="slidenum">
              <a:rPr lang="en-US" altLang="en-US"/>
              <a:pPr/>
              <a:t>31</a:t>
            </a:fld>
            <a:endParaRPr lang="en-US" altLang="en-US"/>
          </a:p>
        </p:txBody>
      </p:sp>
      <p:sp>
        <p:nvSpPr>
          <p:cNvPr id="619522" name="Rectangle 2"/>
          <p:cNvSpPr>
            <a:spLocks noChangeArrowheads="1" noTextEdit="1"/>
          </p:cNvSpPr>
          <p:nvPr>
            <p:ph type="sldImg"/>
          </p:nvPr>
        </p:nvSpPr>
        <p:spPr>
          <a:ln/>
        </p:spPr>
      </p:sp>
      <p:sp>
        <p:nvSpPr>
          <p:cNvPr id="619523" name="Rectangle 3"/>
          <p:cNvSpPr>
            <a:spLocks noGrp="1" noChangeArrowheads="1"/>
          </p:cNvSpPr>
          <p:nvPr>
            <p:ph type="body" idx="1"/>
          </p:nvPr>
        </p:nvSpPr>
        <p:spPr/>
        <p:txBody>
          <a:bodyPr/>
          <a:lstStyle/>
          <a:p>
            <a:r>
              <a:rPr lang="en-US" altLang="en-US" b="1"/>
              <a:t>Fibrous roots.</a:t>
            </a:r>
            <a:r>
              <a:rPr lang="en-US" altLang="en-US"/>
              <a:t>  Many perennials form colonies of plants that have interconnecting fibrous root systems.  Examples are Phlox, Salvia, Helianthus, and Eupatorium.  The only reliable method is to identify groups of growing points, and then divide the clump with a shovel.  Lift large sections of the root mass with a pitchfork or shovel.  Large clumps can then be pulled apart to obtain individual sections with growing points as seen here.</a:t>
            </a:r>
          </a:p>
        </p:txBody>
      </p:sp>
    </p:spTree>
    <p:extLst>
      <p:ext uri="{BB962C8B-B14F-4D97-AF65-F5344CB8AC3E}">
        <p14:creationId xmlns:p14="http://schemas.microsoft.com/office/powerpoint/2010/main" val="2146778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7AEE6-F8AD-9743-BEBC-AE4D3F49DCA2}" type="slidenum">
              <a:rPr lang="en-US" altLang="en-US"/>
              <a:pPr/>
              <a:t>32</a:t>
            </a:fld>
            <a:endParaRPr lang="en-US" altLang="en-US"/>
          </a:p>
        </p:txBody>
      </p:sp>
      <p:sp>
        <p:nvSpPr>
          <p:cNvPr id="620546" name="Rectangle 2"/>
          <p:cNvSpPr>
            <a:spLocks noChangeArrowheads="1" noTextEdit="1"/>
          </p:cNvSpPr>
          <p:nvPr>
            <p:ph type="sldImg"/>
          </p:nvPr>
        </p:nvSpPr>
        <p:spPr>
          <a:ln/>
        </p:spPr>
      </p:sp>
      <p:sp>
        <p:nvSpPr>
          <p:cNvPr id="620547" name="Rectangle 3"/>
          <p:cNvSpPr>
            <a:spLocks noGrp="1" noChangeArrowheads="1"/>
          </p:cNvSpPr>
          <p:nvPr>
            <p:ph type="body" idx="1"/>
          </p:nvPr>
        </p:nvSpPr>
        <p:spPr/>
        <p:txBody>
          <a:bodyPr/>
          <a:lstStyle/>
          <a:p>
            <a:r>
              <a:rPr lang="en-US" altLang="en-US" b="1"/>
              <a:t>Dividing Hostas:  </a:t>
            </a:r>
            <a:r>
              <a:rPr lang="en-US" altLang="en-US"/>
              <a:t>Hostas are particularly easy to divide, as the individual plants form separately and are easily separated.  Lift the entire colony.  Remove soil from the roots by applying a spray of water.  Clumps can be hand-pulled apart. </a:t>
            </a:r>
          </a:p>
        </p:txBody>
      </p:sp>
    </p:spTree>
    <p:extLst>
      <p:ext uri="{BB962C8B-B14F-4D97-AF65-F5344CB8AC3E}">
        <p14:creationId xmlns:p14="http://schemas.microsoft.com/office/powerpoint/2010/main" val="1026033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75BABB-4735-CA4B-AFC8-95F92D795C21}" type="slidenum">
              <a:rPr lang="en-US" altLang="en-US"/>
              <a:pPr/>
              <a:t>33</a:t>
            </a:fld>
            <a:endParaRPr lang="en-US" altLang="en-US"/>
          </a:p>
        </p:txBody>
      </p:sp>
      <p:sp>
        <p:nvSpPr>
          <p:cNvPr id="621570" name="Rectangle 2"/>
          <p:cNvSpPr>
            <a:spLocks noChangeArrowheads="1" noTextEdit="1"/>
          </p:cNvSpPr>
          <p:nvPr>
            <p:ph type="sldImg"/>
          </p:nvPr>
        </p:nvSpPr>
        <p:spPr>
          <a:ln/>
        </p:spPr>
      </p:sp>
      <p:sp>
        <p:nvSpPr>
          <p:cNvPr id="621571" name="Rectangle 3"/>
          <p:cNvSpPr>
            <a:spLocks noGrp="1" noChangeArrowheads="1"/>
          </p:cNvSpPr>
          <p:nvPr>
            <p:ph type="body" idx="1"/>
          </p:nvPr>
        </p:nvSpPr>
        <p:spPr/>
        <p:txBody>
          <a:bodyPr/>
          <a:lstStyle/>
          <a:p>
            <a:r>
              <a:rPr lang="en-US" altLang="en-US" b="1"/>
              <a:t>Dividing Rhizomatous Perennials:</a:t>
            </a:r>
            <a:r>
              <a:rPr lang="en-US" altLang="en-US"/>
              <a:t>  Many perennials, such as Iris, Canna, Daylily, and Blue Anise Sage, have rhizomes. These must be lifted, washed, and then hand cut.  Each section of root must have a new eye or growth area. </a:t>
            </a:r>
          </a:p>
        </p:txBody>
      </p:sp>
    </p:spTree>
    <p:extLst>
      <p:ext uri="{BB962C8B-B14F-4D97-AF65-F5344CB8AC3E}">
        <p14:creationId xmlns:p14="http://schemas.microsoft.com/office/powerpoint/2010/main" val="258828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CB41BE-5C51-A24D-8D65-6B8A28DA930C}" type="slidenum">
              <a:rPr lang="en-US" altLang="en-US"/>
              <a:pPr/>
              <a:t>34</a:t>
            </a:fld>
            <a:endParaRPr lang="en-US" altLang="en-US"/>
          </a:p>
        </p:txBody>
      </p:sp>
      <p:sp>
        <p:nvSpPr>
          <p:cNvPr id="622594" name="Rectangle 2"/>
          <p:cNvSpPr>
            <a:spLocks noChangeArrowheads="1" noTextEdit="1"/>
          </p:cNvSpPr>
          <p:nvPr>
            <p:ph type="sldImg"/>
          </p:nvPr>
        </p:nvSpPr>
        <p:spPr>
          <a:ln/>
        </p:spPr>
      </p:sp>
      <p:sp>
        <p:nvSpPr>
          <p:cNvPr id="622595" name="Rectangle 3"/>
          <p:cNvSpPr>
            <a:spLocks noGrp="1" noChangeArrowheads="1"/>
          </p:cNvSpPr>
          <p:nvPr>
            <p:ph type="body" idx="1"/>
          </p:nvPr>
        </p:nvSpPr>
        <p:spPr/>
        <p:txBody>
          <a:bodyPr/>
          <a:lstStyle/>
          <a:p>
            <a:r>
              <a:rPr lang="en-US" altLang="en-US" b="1"/>
              <a:t>Spreading Perennials:</a:t>
            </a:r>
            <a:r>
              <a:rPr lang="en-US" altLang="en-US"/>
              <a:t>  Spreading perennials can often be divided as large clumps.  Each clump is planted as a unit. Some perennials, such as Thrift and Dianthus, can also be propagated by making individual stem cuttings.  Section clusters are removed from the outer areas of the colony, reducing its size.  The sections are then pulled apart into individual stem pieces.  A rooting hormone may expedite root formation when applied to the base of the stems, but many perennials do not need a rooting hormone if cuttings are taken early spring or mid-fall.</a:t>
            </a:r>
          </a:p>
        </p:txBody>
      </p:sp>
    </p:spTree>
    <p:extLst>
      <p:ext uri="{BB962C8B-B14F-4D97-AF65-F5344CB8AC3E}">
        <p14:creationId xmlns:p14="http://schemas.microsoft.com/office/powerpoint/2010/main" val="1471256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8B729-4C8D-284A-9996-0F1BF3182B0D}" type="slidenum">
              <a:rPr lang="en-US" altLang="en-US"/>
              <a:pPr/>
              <a:t>35</a:t>
            </a:fld>
            <a:endParaRPr lang="en-US" altLang="en-US"/>
          </a:p>
        </p:txBody>
      </p:sp>
      <p:sp>
        <p:nvSpPr>
          <p:cNvPr id="623618" name="Rectangle 2"/>
          <p:cNvSpPr>
            <a:spLocks noChangeArrowheads="1" noTextEdit="1"/>
          </p:cNvSpPr>
          <p:nvPr>
            <p:ph type="sldImg"/>
          </p:nvPr>
        </p:nvSpPr>
        <p:spPr>
          <a:ln/>
        </p:spPr>
      </p:sp>
      <p:sp>
        <p:nvSpPr>
          <p:cNvPr id="623619" name="Rectangle 3"/>
          <p:cNvSpPr>
            <a:spLocks noGrp="1" noChangeArrowheads="1"/>
          </p:cNvSpPr>
          <p:nvPr>
            <p:ph type="body" idx="1"/>
          </p:nvPr>
        </p:nvSpPr>
        <p:spPr/>
        <p:txBody>
          <a:bodyPr/>
          <a:lstStyle/>
          <a:p>
            <a:r>
              <a:rPr lang="en-US" altLang="en-US" b="1"/>
              <a:t>Spreading Perennials:</a:t>
            </a:r>
            <a:r>
              <a:rPr lang="en-US" altLang="en-US"/>
              <a:t>  The individual sections are then placed in prepared soil, and the lower one-third of the stem buried. Cuttings are then watered thoroughly and kept moist for the next few weeks.  If this procedure is followed in fall, each stem will root and form a new plant by spring.  These can be re-dug in mid-summer and transplanted.  Shown here are Dianthus.</a:t>
            </a:r>
          </a:p>
        </p:txBody>
      </p:sp>
    </p:spTree>
    <p:extLst>
      <p:ext uri="{BB962C8B-B14F-4D97-AF65-F5344CB8AC3E}">
        <p14:creationId xmlns:p14="http://schemas.microsoft.com/office/powerpoint/2010/main" val="1277250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448601-1BCC-D548-A535-E1F7BE546C0C}" type="slidenum">
              <a:rPr lang="en-US" altLang="en-US"/>
              <a:pPr/>
              <a:t>36</a:t>
            </a:fld>
            <a:endParaRPr lang="en-US" altLang="en-US"/>
          </a:p>
        </p:txBody>
      </p:sp>
      <p:sp>
        <p:nvSpPr>
          <p:cNvPr id="624642" name="Rectangle 2"/>
          <p:cNvSpPr>
            <a:spLocks noChangeArrowheads="1" noTextEdit="1"/>
          </p:cNvSpPr>
          <p:nvPr>
            <p:ph type="sldImg"/>
          </p:nvPr>
        </p:nvSpPr>
        <p:spPr>
          <a:ln/>
        </p:spPr>
      </p:sp>
      <p:sp>
        <p:nvSpPr>
          <p:cNvPr id="624643" name="Rectangle 3"/>
          <p:cNvSpPr>
            <a:spLocks noGrp="1" noChangeArrowheads="1"/>
          </p:cNvSpPr>
          <p:nvPr>
            <p:ph type="body" idx="1"/>
          </p:nvPr>
        </p:nvSpPr>
        <p:spPr/>
        <p:txBody>
          <a:bodyPr/>
          <a:lstStyle/>
          <a:p>
            <a:r>
              <a:rPr lang="en-US" altLang="en-US" b="1"/>
              <a:t>The End Result:  </a:t>
            </a:r>
            <a:r>
              <a:rPr lang="en-US" altLang="en-US"/>
              <a:t>The resulting additional plants will provide an endless supply of new material to keep your perennial garden fresh and healthy. </a:t>
            </a:r>
          </a:p>
        </p:txBody>
      </p:sp>
    </p:spTree>
    <p:extLst>
      <p:ext uri="{BB962C8B-B14F-4D97-AF65-F5344CB8AC3E}">
        <p14:creationId xmlns:p14="http://schemas.microsoft.com/office/powerpoint/2010/main" val="4986180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95655-6A57-AC42-B228-9057EC3776EE}" type="slidenum">
              <a:rPr lang="en-US" altLang="en-US"/>
              <a:pPr/>
              <a:t>37</a:t>
            </a:fld>
            <a:endParaRPr lang="en-US" altLang="en-US"/>
          </a:p>
        </p:txBody>
      </p:sp>
      <p:sp>
        <p:nvSpPr>
          <p:cNvPr id="625666" name="Rectangle 2"/>
          <p:cNvSpPr>
            <a:spLocks noChangeArrowheads="1" noTextEdit="1"/>
          </p:cNvSpPr>
          <p:nvPr>
            <p:ph type="sldImg"/>
          </p:nvPr>
        </p:nvSpPr>
        <p:spPr>
          <a:ln/>
        </p:spPr>
      </p:sp>
      <p:sp>
        <p:nvSpPr>
          <p:cNvPr id="625667" name="Rectangle 3"/>
          <p:cNvSpPr>
            <a:spLocks noGrp="1" noChangeArrowheads="1"/>
          </p:cNvSpPr>
          <p:nvPr>
            <p:ph type="body" idx="1"/>
          </p:nvPr>
        </p:nvSpPr>
        <p:spPr/>
        <p:txBody>
          <a:bodyPr/>
          <a:lstStyle/>
          <a:p>
            <a:r>
              <a:rPr lang="en-US" altLang="en-US" b="1"/>
              <a:t>Selecting Perennials</a:t>
            </a:r>
            <a:r>
              <a:rPr lang="en-US" altLang="en-US"/>
              <a:t>:  There are over 2300 species of perennials from which to choose, thus  providing a wide variety of characteristics useful in garden design.  One way to keep up with new selections is to visit the University of Georgia Trial Gardens located on campus in Athens. </a:t>
            </a:r>
          </a:p>
        </p:txBody>
      </p:sp>
    </p:spTree>
    <p:extLst>
      <p:ext uri="{BB962C8B-B14F-4D97-AF65-F5344CB8AC3E}">
        <p14:creationId xmlns:p14="http://schemas.microsoft.com/office/powerpoint/2010/main" val="7919051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045D40-EDD9-6E4B-B5E4-F9CF721B3D11}" type="slidenum">
              <a:rPr lang="en-US" altLang="en-US"/>
              <a:pPr/>
              <a:t>38</a:t>
            </a:fld>
            <a:endParaRPr lang="en-US" altLang="en-US"/>
          </a:p>
        </p:txBody>
      </p:sp>
      <p:sp>
        <p:nvSpPr>
          <p:cNvPr id="626690" name="Rectangle 2"/>
          <p:cNvSpPr>
            <a:spLocks noChangeArrowheads="1" noTextEdit="1"/>
          </p:cNvSpPr>
          <p:nvPr>
            <p:ph type="sldImg"/>
          </p:nvPr>
        </p:nvSpPr>
        <p:spPr>
          <a:ln/>
        </p:spPr>
      </p:sp>
      <p:sp>
        <p:nvSpPr>
          <p:cNvPr id="626691" name="Rectangle 3"/>
          <p:cNvSpPr>
            <a:spLocks noGrp="1" noChangeArrowheads="1"/>
          </p:cNvSpPr>
          <p:nvPr>
            <p:ph type="body" idx="1"/>
          </p:nvPr>
        </p:nvSpPr>
        <p:spPr/>
        <p:txBody>
          <a:bodyPr/>
          <a:lstStyle/>
          <a:p>
            <a:r>
              <a:rPr lang="en-US" altLang="en-US" b="1"/>
              <a:t>Considerations:</a:t>
            </a:r>
            <a:r>
              <a:rPr lang="en-US" altLang="en-US"/>
              <a:t> On slide</a:t>
            </a:r>
          </a:p>
        </p:txBody>
      </p:sp>
    </p:spTree>
    <p:extLst>
      <p:ext uri="{BB962C8B-B14F-4D97-AF65-F5344CB8AC3E}">
        <p14:creationId xmlns:p14="http://schemas.microsoft.com/office/powerpoint/2010/main" val="15938636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B86348-55C2-4B4F-AD01-F8395A9CEF67}" type="slidenum">
              <a:rPr lang="en-US" altLang="en-US"/>
              <a:pPr/>
              <a:t>39</a:t>
            </a:fld>
            <a:endParaRPr lang="en-US" altLang="en-US"/>
          </a:p>
        </p:txBody>
      </p:sp>
      <p:sp>
        <p:nvSpPr>
          <p:cNvPr id="627714" name="Rectangle 2"/>
          <p:cNvSpPr>
            <a:spLocks noChangeArrowheads="1" noTextEdit="1"/>
          </p:cNvSpPr>
          <p:nvPr>
            <p:ph type="sldImg"/>
          </p:nvPr>
        </p:nvSpPr>
        <p:spPr>
          <a:ln/>
        </p:spPr>
      </p:sp>
      <p:sp>
        <p:nvSpPr>
          <p:cNvPr id="627715" name="Rectangle 3"/>
          <p:cNvSpPr>
            <a:spLocks noGrp="1" noChangeArrowheads="1"/>
          </p:cNvSpPr>
          <p:nvPr>
            <p:ph type="body" idx="1"/>
          </p:nvPr>
        </p:nvSpPr>
        <p:spPr/>
        <p:txBody>
          <a:bodyPr/>
          <a:lstStyle/>
          <a:p>
            <a:r>
              <a:rPr lang="en-US" altLang="en-US" b="1"/>
              <a:t>Considerations:</a:t>
            </a:r>
            <a:r>
              <a:rPr lang="en-US" altLang="en-US"/>
              <a:t> On slide</a:t>
            </a:r>
          </a:p>
        </p:txBody>
      </p:sp>
    </p:spTree>
    <p:extLst>
      <p:ext uri="{BB962C8B-B14F-4D97-AF65-F5344CB8AC3E}">
        <p14:creationId xmlns:p14="http://schemas.microsoft.com/office/powerpoint/2010/main" val="35553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191026-D9E0-0B48-9409-11D35931CFFC}" type="slidenum">
              <a:rPr lang="en-US" altLang="en-US"/>
              <a:pPr/>
              <a:t>4</a:t>
            </a:fld>
            <a:endParaRPr lang="en-US" altLang="en-US"/>
          </a:p>
        </p:txBody>
      </p:sp>
      <p:sp>
        <p:nvSpPr>
          <p:cNvPr id="591874" name="Rectangle 2"/>
          <p:cNvSpPr>
            <a:spLocks noChangeArrowheads="1" noTextEdit="1"/>
          </p:cNvSpPr>
          <p:nvPr>
            <p:ph type="sldImg"/>
          </p:nvPr>
        </p:nvSpPr>
        <p:spPr>
          <a:ln/>
        </p:spPr>
      </p:sp>
      <p:sp>
        <p:nvSpPr>
          <p:cNvPr id="591875" name="Rectangle 3"/>
          <p:cNvSpPr>
            <a:spLocks noGrp="1" noChangeArrowheads="1"/>
          </p:cNvSpPr>
          <p:nvPr>
            <p:ph type="body" idx="1"/>
          </p:nvPr>
        </p:nvSpPr>
        <p:spPr/>
        <p:txBody>
          <a:bodyPr/>
          <a:lstStyle/>
          <a:p>
            <a:r>
              <a:rPr lang="en-US" altLang="en-US" b="1"/>
              <a:t>Review Terms: </a:t>
            </a:r>
            <a:r>
              <a:rPr lang="en-US" altLang="en-US"/>
              <a:t>On Slide </a:t>
            </a:r>
          </a:p>
        </p:txBody>
      </p:sp>
    </p:spTree>
    <p:extLst>
      <p:ext uri="{BB962C8B-B14F-4D97-AF65-F5344CB8AC3E}">
        <p14:creationId xmlns:p14="http://schemas.microsoft.com/office/powerpoint/2010/main" val="4958096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2CBCF-123A-5748-8424-BB7293424C28}" type="slidenum">
              <a:rPr lang="en-US" altLang="en-US"/>
              <a:pPr/>
              <a:t>40</a:t>
            </a:fld>
            <a:endParaRPr lang="en-US" altLang="en-US"/>
          </a:p>
        </p:txBody>
      </p:sp>
      <p:sp>
        <p:nvSpPr>
          <p:cNvPr id="628738" name="Rectangle 2"/>
          <p:cNvSpPr>
            <a:spLocks noChangeArrowheads="1" noTextEdit="1"/>
          </p:cNvSpPr>
          <p:nvPr>
            <p:ph type="sldImg"/>
          </p:nvPr>
        </p:nvSpPr>
        <p:spPr>
          <a:ln/>
        </p:spPr>
      </p:sp>
      <p:sp>
        <p:nvSpPr>
          <p:cNvPr id="628739" name="Rectangle 3"/>
          <p:cNvSpPr>
            <a:spLocks noGrp="1" noChangeArrowheads="1"/>
          </p:cNvSpPr>
          <p:nvPr>
            <p:ph type="body" idx="1"/>
          </p:nvPr>
        </p:nvSpPr>
        <p:spPr/>
        <p:txBody>
          <a:bodyPr/>
          <a:lstStyle/>
          <a:p>
            <a:r>
              <a:rPr lang="en-US" altLang="en-US" b="1"/>
              <a:t>Considerations:</a:t>
            </a:r>
            <a:r>
              <a:rPr lang="en-US" altLang="en-US"/>
              <a:t> On slide</a:t>
            </a:r>
          </a:p>
        </p:txBody>
      </p:sp>
    </p:spTree>
    <p:extLst>
      <p:ext uri="{BB962C8B-B14F-4D97-AF65-F5344CB8AC3E}">
        <p14:creationId xmlns:p14="http://schemas.microsoft.com/office/powerpoint/2010/main" val="12234414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76D1B-F6C1-9042-BDB6-B09559A3538F}" type="slidenum">
              <a:rPr lang="en-US" altLang="en-US"/>
              <a:pPr/>
              <a:t>41</a:t>
            </a:fld>
            <a:endParaRPr lang="en-US" altLang="en-US"/>
          </a:p>
        </p:txBody>
      </p:sp>
      <p:sp>
        <p:nvSpPr>
          <p:cNvPr id="629762" name="Rectangle 2"/>
          <p:cNvSpPr>
            <a:spLocks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altLang="en-US" b="1"/>
              <a:t>Considerations:</a:t>
            </a:r>
            <a:r>
              <a:rPr lang="en-US" altLang="en-US"/>
              <a:t> On slide</a:t>
            </a:r>
          </a:p>
        </p:txBody>
      </p:sp>
    </p:spTree>
    <p:extLst>
      <p:ext uri="{BB962C8B-B14F-4D97-AF65-F5344CB8AC3E}">
        <p14:creationId xmlns:p14="http://schemas.microsoft.com/office/powerpoint/2010/main" val="225185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C7378D-C10A-A543-AE8E-C74DDDF73495}" type="slidenum">
              <a:rPr lang="en-US" altLang="en-US"/>
              <a:pPr/>
              <a:t>42</a:t>
            </a:fld>
            <a:endParaRPr lang="en-US" altLang="en-US"/>
          </a:p>
        </p:txBody>
      </p:sp>
      <p:sp>
        <p:nvSpPr>
          <p:cNvPr id="630786" name="Rectangle 2"/>
          <p:cNvSpPr>
            <a:spLocks noChangeArrowheads="1" noTextEdit="1"/>
          </p:cNvSpPr>
          <p:nvPr>
            <p:ph type="sldImg"/>
          </p:nvPr>
        </p:nvSpPr>
        <p:spPr>
          <a:ln/>
        </p:spPr>
      </p:sp>
      <p:sp>
        <p:nvSpPr>
          <p:cNvPr id="630787" name="Rectangle 3"/>
          <p:cNvSpPr>
            <a:spLocks noGrp="1" noChangeArrowheads="1"/>
          </p:cNvSpPr>
          <p:nvPr>
            <p:ph type="body" idx="1"/>
          </p:nvPr>
        </p:nvSpPr>
        <p:spPr/>
        <p:txBody>
          <a:bodyPr/>
          <a:lstStyle/>
          <a:p>
            <a:r>
              <a:rPr lang="en-US" altLang="en-US" b="1"/>
              <a:t>Invasive Plants:</a:t>
            </a:r>
            <a:r>
              <a:rPr lang="en-US" altLang="en-US"/>
              <a:t>  There are quite a few perennials that are so vigorous that they can become invasive. </a:t>
            </a:r>
            <a:r>
              <a:rPr lang="en-US" altLang="en-US" i="1"/>
              <a:t>Lythrum salicaria</a:t>
            </a:r>
            <a:r>
              <a:rPr lang="en-US" altLang="en-US"/>
              <a:t>, </a:t>
            </a:r>
            <a:r>
              <a:rPr lang="en-US" altLang="en-US" i="1"/>
              <a:t>Solidago</a:t>
            </a:r>
            <a:r>
              <a:rPr lang="en-US" altLang="en-US"/>
              <a:t> species, and </a:t>
            </a:r>
            <a:r>
              <a:rPr lang="en-US" altLang="en-US" i="1"/>
              <a:t>Physostegia virginiana </a:t>
            </a:r>
            <a:r>
              <a:rPr lang="en-US" altLang="en-US"/>
              <a:t>can be invasive in cultivated gardens, as can </a:t>
            </a:r>
            <a:r>
              <a:rPr lang="en-US" altLang="en-US" i="1"/>
              <a:t>Monarda </a:t>
            </a:r>
            <a:r>
              <a:rPr lang="en-US" altLang="en-US"/>
              <a:t>and </a:t>
            </a:r>
            <a:r>
              <a:rPr lang="en-US" altLang="en-US" i="1"/>
              <a:t>Oenothera</a:t>
            </a:r>
            <a:r>
              <a:rPr lang="en-US" altLang="en-US"/>
              <a:t>.  Many of these are native species to nearby states, but not native to Georgia.  Plants from other countries may also escape cultivation and become truly invasive and damaging to local environments.  Be sure the plants you select are not invasive. </a:t>
            </a:r>
          </a:p>
        </p:txBody>
      </p:sp>
    </p:spTree>
    <p:extLst>
      <p:ext uri="{BB962C8B-B14F-4D97-AF65-F5344CB8AC3E}">
        <p14:creationId xmlns:p14="http://schemas.microsoft.com/office/powerpoint/2010/main" val="8281595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C12564-A5E8-9C4D-AC34-884A4A74FB2A}" type="slidenum">
              <a:rPr lang="en-US" altLang="en-US"/>
              <a:pPr/>
              <a:t>43</a:t>
            </a:fld>
            <a:endParaRPr lang="en-US" altLang="en-US"/>
          </a:p>
        </p:txBody>
      </p:sp>
      <p:sp>
        <p:nvSpPr>
          <p:cNvPr id="631810" name="Rectangle 2"/>
          <p:cNvSpPr>
            <a:spLocks noChangeArrowheads="1" noTextEdit="1"/>
          </p:cNvSpPr>
          <p:nvPr>
            <p:ph type="sldImg"/>
          </p:nvPr>
        </p:nvSpPr>
        <p:spPr>
          <a:ln/>
        </p:spPr>
      </p:sp>
      <p:sp>
        <p:nvSpPr>
          <p:cNvPr id="631811" name="Rectangle 3"/>
          <p:cNvSpPr>
            <a:spLocks noGrp="1" noChangeArrowheads="1"/>
          </p:cNvSpPr>
          <p:nvPr>
            <p:ph type="body" idx="1"/>
          </p:nvPr>
        </p:nvSpPr>
        <p:spPr/>
        <p:txBody>
          <a:bodyPr/>
          <a:lstStyle/>
          <a:p>
            <a:r>
              <a:rPr lang="en-US" altLang="en-US" b="1"/>
              <a:t>Perennials For Sunny Locations</a:t>
            </a:r>
          </a:p>
        </p:txBody>
      </p:sp>
    </p:spTree>
    <p:extLst>
      <p:ext uri="{BB962C8B-B14F-4D97-AF65-F5344CB8AC3E}">
        <p14:creationId xmlns:p14="http://schemas.microsoft.com/office/powerpoint/2010/main" val="10364103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A39307-EAB9-1842-A898-5FBD119F5D70}" type="slidenum">
              <a:rPr lang="en-US" altLang="en-US"/>
              <a:pPr/>
              <a:t>44</a:t>
            </a:fld>
            <a:endParaRPr lang="en-US" altLang="en-US"/>
          </a:p>
        </p:txBody>
      </p:sp>
      <p:sp>
        <p:nvSpPr>
          <p:cNvPr id="632834" name="Rectangle 2"/>
          <p:cNvSpPr>
            <a:spLocks noChangeArrowheads="1" noTextEdit="1"/>
          </p:cNvSpPr>
          <p:nvPr>
            <p:ph type="sldImg"/>
          </p:nvPr>
        </p:nvSpPr>
        <p:spPr>
          <a:ln/>
        </p:spPr>
      </p:sp>
      <p:sp>
        <p:nvSpPr>
          <p:cNvPr id="632835" name="Rectangle 3"/>
          <p:cNvSpPr>
            <a:spLocks noGrp="1" noChangeArrowheads="1"/>
          </p:cNvSpPr>
          <p:nvPr>
            <p:ph type="body" idx="1"/>
          </p:nvPr>
        </p:nvSpPr>
        <p:spPr/>
        <p:txBody>
          <a:bodyPr/>
          <a:lstStyle/>
          <a:p>
            <a:r>
              <a:rPr lang="en-US" altLang="en-US" b="1" i="1"/>
              <a:t>Scabiosa caucasica</a:t>
            </a:r>
            <a:r>
              <a:rPr lang="en-US" altLang="en-US" b="1"/>
              <a:t>:</a:t>
            </a:r>
            <a:r>
              <a:rPr lang="en-US" altLang="en-US"/>
              <a:t>  Pincushion Flower is becoming a very popular perennial. However, it is a short-lived specimen poorly adapted to drought and heat; furthermore, it is likely to succumb to heavy soils in a wet winter.  To be successful, well-drained soils and a constant attention to this plant’s water requirements are essential.  Deadheading in summer helps to keep the plant vigorous. </a:t>
            </a:r>
          </a:p>
        </p:txBody>
      </p:sp>
    </p:spTree>
    <p:extLst>
      <p:ext uri="{BB962C8B-B14F-4D97-AF65-F5344CB8AC3E}">
        <p14:creationId xmlns:p14="http://schemas.microsoft.com/office/powerpoint/2010/main" val="709681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5AACD6-7615-4F4F-856B-1FAF578D8D79}" type="slidenum">
              <a:rPr lang="en-US" altLang="en-US"/>
              <a:pPr/>
              <a:t>45</a:t>
            </a:fld>
            <a:endParaRPr lang="en-US" altLang="en-US"/>
          </a:p>
        </p:txBody>
      </p:sp>
      <p:sp>
        <p:nvSpPr>
          <p:cNvPr id="633858" name="Rectangle 2"/>
          <p:cNvSpPr>
            <a:spLocks noChangeArrowheads="1" noTextEdit="1"/>
          </p:cNvSpPr>
          <p:nvPr>
            <p:ph type="sldImg"/>
          </p:nvPr>
        </p:nvSpPr>
        <p:spPr>
          <a:ln/>
        </p:spPr>
      </p:sp>
      <p:sp>
        <p:nvSpPr>
          <p:cNvPr id="633859" name="Rectangle 3"/>
          <p:cNvSpPr>
            <a:spLocks noGrp="1" noChangeArrowheads="1"/>
          </p:cNvSpPr>
          <p:nvPr>
            <p:ph type="body" idx="1"/>
          </p:nvPr>
        </p:nvSpPr>
        <p:spPr/>
        <p:txBody>
          <a:bodyPr/>
          <a:lstStyle/>
          <a:p>
            <a:r>
              <a:rPr lang="en-US" altLang="en-US" b="1" i="1"/>
              <a:t>Perovskia atriplicifolia</a:t>
            </a:r>
            <a:r>
              <a:rPr lang="en-US" altLang="en-US" b="1"/>
              <a:t>:</a:t>
            </a:r>
            <a:r>
              <a:rPr lang="en-US" altLang="en-US"/>
              <a:t>  Russian Sage is a good plant for dry sunny places, if well established before summer heat.  Fall planting is essential in well-drained soils.  Single plants do not look showy due to the diffuse nature of the flowers.  Professional landscapers use 10 to 12 plants on 10-inch centers for a strong color effect. </a:t>
            </a:r>
          </a:p>
        </p:txBody>
      </p:sp>
    </p:spTree>
    <p:extLst>
      <p:ext uri="{BB962C8B-B14F-4D97-AF65-F5344CB8AC3E}">
        <p14:creationId xmlns:p14="http://schemas.microsoft.com/office/powerpoint/2010/main" val="4938370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1AFF73-91EA-044C-823D-14EDB8B1A606}" type="slidenum">
              <a:rPr lang="en-US" altLang="en-US"/>
              <a:pPr/>
              <a:t>46</a:t>
            </a:fld>
            <a:endParaRPr lang="en-US" altLang="en-US"/>
          </a:p>
        </p:txBody>
      </p:sp>
      <p:sp>
        <p:nvSpPr>
          <p:cNvPr id="634882" name="Rectangle 2"/>
          <p:cNvSpPr>
            <a:spLocks noChangeArrowheads="1" noTextEdit="1"/>
          </p:cNvSpPr>
          <p:nvPr>
            <p:ph type="sldImg"/>
          </p:nvPr>
        </p:nvSpPr>
        <p:spPr>
          <a:ln/>
        </p:spPr>
      </p:sp>
      <p:sp>
        <p:nvSpPr>
          <p:cNvPr id="634883" name="Rectangle 3"/>
          <p:cNvSpPr>
            <a:spLocks noGrp="1" noChangeArrowheads="1"/>
          </p:cNvSpPr>
          <p:nvPr>
            <p:ph type="body" idx="1"/>
          </p:nvPr>
        </p:nvSpPr>
        <p:spPr/>
        <p:txBody>
          <a:bodyPr/>
          <a:lstStyle/>
          <a:p>
            <a:r>
              <a:rPr lang="en-US" altLang="en-US" b="1" i="1"/>
              <a:t>Dendranthemum</a:t>
            </a:r>
            <a:r>
              <a:rPr lang="en-US" altLang="en-US" b="1"/>
              <a:t> ‘Ryan’s Daisy’:</a:t>
            </a:r>
            <a:r>
              <a:rPr lang="en-US" altLang="en-US"/>
              <a:t>  This is but one of the many truly perennial chrysanthemums. Unlike garden mums, these perform reliably every season.  However, you must trim or pinch them back in late May, late June, and if weather is optimal, again in late July.  This will develop a bushy plant.  If not pinched, the plant will yield tall, floppy stems that lay on the ground just before blooms open.  Fertilize every three weeks until the first of August, then stop fertilizing altogether.  Water when plants become droopy. </a:t>
            </a:r>
          </a:p>
        </p:txBody>
      </p:sp>
    </p:spTree>
    <p:extLst>
      <p:ext uri="{BB962C8B-B14F-4D97-AF65-F5344CB8AC3E}">
        <p14:creationId xmlns:p14="http://schemas.microsoft.com/office/powerpoint/2010/main" val="20432604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7980E2-60B9-E244-94F5-AA6C9F625B98}" type="slidenum">
              <a:rPr lang="en-US" altLang="en-US"/>
              <a:pPr/>
              <a:t>47</a:t>
            </a:fld>
            <a:endParaRPr lang="en-US" altLang="en-US"/>
          </a:p>
        </p:txBody>
      </p:sp>
      <p:sp>
        <p:nvSpPr>
          <p:cNvPr id="635906" name="Rectangle 2"/>
          <p:cNvSpPr>
            <a:spLocks noChangeArrowheads="1" noTextEdit="1"/>
          </p:cNvSpPr>
          <p:nvPr>
            <p:ph type="sldImg"/>
          </p:nvPr>
        </p:nvSpPr>
        <p:spPr>
          <a:ln/>
        </p:spPr>
      </p:sp>
      <p:sp>
        <p:nvSpPr>
          <p:cNvPr id="635907" name="Rectangle 3"/>
          <p:cNvSpPr>
            <a:spLocks noGrp="1" noChangeArrowheads="1"/>
          </p:cNvSpPr>
          <p:nvPr>
            <p:ph type="body" idx="1"/>
          </p:nvPr>
        </p:nvSpPr>
        <p:spPr/>
        <p:txBody>
          <a:bodyPr/>
          <a:lstStyle/>
          <a:p>
            <a:r>
              <a:rPr lang="en-US" altLang="en-US" b="1" i="1"/>
              <a:t>Gaura lindheimeri</a:t>
            </a:r>
            <a:r>
              <a:rPr lang="en-US" altLang="en-US" b="1"/>
              <a:t>:</a:t>
            </a:r>
            <a:r>
              <a:rPr lang="en-US" altLang="en-US"/>
              <a:t>  Gaura is a good perennial for hot, dry places, but it does have some quirks.  For best results, Gaura requires well-drained soils.  In fact, it does best on top of soil mounds or raised beds.  The other issue is deadheading.  If you take off all of the flower stem just after the flowers are spent, diseases often destroy the plant.  So remove no more that the top half of the flower stem.  Then let the plant dry out for a few days, and then water and fertilize.  The next flush of flowers will be better than the first, and so on. Best when massed in large groups.</a:t>
            </a:r>
          </a:p>
        </p:txBody>
      </p:sp>
    </p:spTree>
    <p:extLst>
      <p:ext uri="{BB962C8B-B14F-4D97-AF65-F5344CB8AC3E}">
        <p14:creationId xmlns:p14="http://schemas.microsoft.com/office/powerpoint/2010/main" val="6676192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49D23-4D92-4342-8609-5A592B48213B}" type="slidenum">
              <a:rPr lang="en-US" altLang="en-US"/>
              <a:pPr/>
              <a:t>48</a:t>
            </a:fld>
            <a:endParaRPr lang="en-US" altLang="en-US"/>
          </a:p>
        </p:txBody>
      </p:sp>
      <p:sp>
        <p:nvSpPr>
          <p:cNvPr id="636930" name="Rectangle 2"/>
          <p:cNvSpPr>
            <a:spLocks noChangeArrowheads="1" noTextEdit="1"/>
          </p:cNvSpPr>
          <p:nvPr>
            <p:ph type="sldImg"/>
          </p:nvPr>
        </p:nvSpPr>
        <p:spPr>
          <a:ln/>
        </p:spPr>
      </p:sp>
      <p:sp>
        <p:nvSpPr>
          <p:cNvPr id="636931" name="Rectangle 3"/>
          <p:cNvSpPr>
            <a:spLocks noGrp="1" noChangeArrowheads="1"/>
          </p:cNvSpPr>
          <p:nvPr>
            <p:ph type="body" idx="1"/>
          </p:nvPr>
        </p:nvSpPr>
        <p:spPr/>
        <p:txBody>
          <a:bodyPr/>
          <a:lstStyle/>
          <a:p>
            <a:r>
              <a:rPr lang="en-US" altLang="en-US" b="1" i="1"/>
              <a:t>Veronica alpina</a:t>
            </a:r>
            <a:r>
              <a:rPr lang="en-US" altLang="en-US" b="1"/>
              <a:t>:</a:t>
            </a:r>
            <a:r>
              <a:rPr lang="en-US" altLang="en-US"/>
              <a:t>  There are many good cultivars of Speedwell. They are upright and will branch heavily if pinched.  Loved by bees, Veronica blooms all summer, and returns year after year if planted in well-drained soils.  Deadheading in August will generate an October flush of flowers. </a:t>
            </a:r>
          </a:p>
        </p:txBody>
      </p:sp>
    </p:spTree>
    <p:extLst>
      <p:ext uri="{BB962C8B-B14F-4D97-AF65-F5344CB8AC3E}">
        <p14:creationId xmlns:p14="http://schemas.microsoft.com/office/powerpoint/2010/main" val="750321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2DCBA-2A70-3640-81EF-3521076D6CF0}" type="slidenum">
              <a:rPr lang="en-US" altLang="en-US"/>
              <a:pPr/>
              <a:t>49</a:t>
            </a:fld>
            <a:endParaRPr lang="en-US" altLang="en-US"/>
          </a:p>
        </p:txBody>
      </p:sp>
      <p:sp>
        <p:nvSpPr>
          <p:cNvPr id="637954" name="Rectangle 2"/>
          <p:cNvSpPr>
            <a:spLocks noChangeArrowheads="1" noTextEdit="1"/>
          </p:cNvSpPr>
          <p:nvPr>
            <p:ph type="sldImg"/>
          </p:nvPr>
        </p:nvSpPr>
        <p:spPr>
          <a:ln/>
        </p:spPr>
      </p:sp>
      <p:sp>
        <p:nvSpPr>
          <p:cNvPr id="637955" name="Rectangle 3"/>
          <p:cNvSpPr>
            <a:spLocks noGrp="1" noChangeArrowheads="1"/>
          </p:cNvSpPr>
          <p:nvPr>
            <p:ph type="body" idx="1"/>
          </p:nvPr>
        </p:nvSpPr>
        <p:spPr/>
        <p:txBody>
          <a:bodyPr/>
          <a:lstStyle/>
          <a:p>
            <a:r>
              <a:rPr lang="en-US" altLang="en-US" b="1" i="1"/>
              <a:t>Phlox paniculata</a:t>
            </a:r>
            <a:r>
              <a:rPr lang="en-US" altLang="en-US" b="1"/>
              <a:t>:</a:t>
            </a:r>
            <a:r>
              <a:rPr lang="en-US" altLang="en-US"/>
              <a:t>  If you have a location free of deer, and you are willing to water frequently, Summer Phlox is an outstanding perennial.  Divide and plant them in fall and fertilize in March before the plants re-grow.  Deer wait until just before the nectar-swollen flower buds are open to graze the entire crop down to the ground.  Next to Hosta, this is their all-time favorite perennial.  If chewed, Phlox will re-branch and re-bloom.  Mildew is a problem, as is full sun and no water.  If you have no deer, the summer will be spent with fragrance, butterflies, and the colors of van Gogh. </a:t>
            </a:r>
          </a:p>
        </p:txBody>
      </p:sp>
    </p:spTree>
    <p:extLst>
      <p:ext uri="{BB962C8B-B14F-4D97-AF65-F5344CB8AC3E}">
        <p14:creationId xmlns:p14="http://schemas.microsoft.com/office/powerpoint/2010/main" val="491973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50E543-CE05-8546-8A24-D45998D8AC56}" type="slidenum">
              <a:rPr lang="en-US" altLang="en-US"/>
              <a:pPr/>
              <a:t>5</a:t>
            </a:fld>
            <a:endParaRPr lang="en-US" altLang="en-US"/>
          </a:p>
        </p:txBody>
      </p:sp>
      <p:sp>
        <p:nvSpPr>
          <p:cNvPr id="592898" name="Rectangle 1026"/>
          <p:cNvSpPr>
            <a:spLocks noChangeArrowheads="1" noTextEdit="1"/>
          </p:cNvSpPr>
          <p:nvPr>
            <p:ph type="sldImg"/>
          </p:nvPr>
        </p:nvSpPr>
        <p:spPr>
          <a:ln/>
        </p:spPr>
      </p:sp>
      <p:sp>
        <p:nvSpPr>
          <p:cNvPr id="592899" name="Rectangle 1027"/>
          <p:cNvSpPr>
            <a:spLocks noGrp="1" noChangeArrowheads="1"/>
          </p:cNvSpPr>
          <p:nvPr>
            <p:ph type="body" idx="1"/>
          </p:nvPr>
        </p:nvSpPr>
        <p:spPr/>
        <p:txBody>
          <a:bodyPr/>
          <a:lstStyle/>
          <a:p>
            <a:r>
              <a:rPr lang="en-US" altLang="en-US" b="1"/>
              <a:t>Review Terms: </a:t>
            </a:r>
            <a:r>
              <a:rPr lang="en-US" altLang="en-US"/>
              <a:t>On Slide </a:t>
            </a:r>
          </a:p>
        </p:txBody>
      </p:sp>
    </p:spTree>
    <p:extLst>
      <p:ext uri="{BB962C8B-B14F-4D97-AF65-F5344CB8AC3E}">
        <p14:creationId xmlns:p14="http://schemas.microsoft.com/office/powerpoint/2010/main" val="8358170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0D262-9B60-FC44-AF83-B04AD9A2ED14}" type="slidenum">
              <a:rPr lang="en-US" altLang="en-US"/>
              <a:pPr/>
              <a:t>50</a:t>
            </a:fld>
            <a:endParaRPr lang="en-US" altLang="en-US"/>
          </a:p>
        </p:txBody>
      </p:sp>
      <p:sp>
        <p:nvSpPr>
          <p:cNvPr id="638978" name="Rectangle 2"/>
          <p:cNvSpPr>
            <a:spLocks noChangeArrowheads="1" noTextEdit="1"/>
          </p:cNvSpPr>
          <p:nvPr>
            <p:ph type="sldImg"/>
          </p:nvPr>
        </p:nvSpPr>
        <p:spPr>
          <a:ln/>
        </p:spPr>
      </p:sp>
      <p:sp>
        <p:nvSpPr>
          <p:cNvPr id="638979" name="Rectangle 3"/>
          <p:cNvSpPr>
            <a:spLocks noGrp="1" noChangeArrowheads="1"/>
          </p:cNvSpPr>
          <p:nvPr>
            <p:ph type="body" idx="1"/>
          </p:nvPr>
        </p:nvSpPr>
        <p:spPr/>
        <p:txBody>
          <a:bodyPr/>
          <a:lstStyle/>
          <a:p>
            <a:r>
              <a:rPr lang="en-US" altLang="en-US" b="1" i="1"/>
              <a:t>Stokesia laevis</a:t>
            </a:r>
            <a:r>
              <a:rPr lang="en-US" altLang="en-US" b="1"/>
              <a:t>:</a:t>
            </a:r>
            <a:r>
              <a:rPr lang="en-US" altLang="en-US"/>
              <a:t>  Stoke’s Aster is a tough and long lasting perennial. The blue or white flowers appear in May and last two to three weeks.  Medium green foliage is all that is left for the rest of the season.  These plants can get large and spread slowly.  They work well just in front of bushes or against retaining walls, but they will disrupt the flow of color mid-summer if placed near the front of the garden.</a:t>
            </a:r>
          </a:p>
        </p:txBody>
      </p:sp>
    </p:spTree>
    <p:extLst>
      <p:ext uri="{BB962C8B-B14F-4D97-AF65-F5344CB8AC3E}">
        <p14:creationId xmlns:p14="http://schemas.microsoft.com/office/powerpoint/2010/main" val="7893467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1AD416-35D2-E14F-B76A-A46A0C5142C3}" type="slidenum">
              <a:rPr lang="en-US" altLang="en-US"/>
              <a:pPr/>
              <a:t>51</a:t>
            </a:fld>
            <a:endParaRPr lang="en-US" altLang="en-US"/>
          </a:p>
        </p:txBody>
      </p:sp>
      <p:sp>
        <p:nvSpPr>
          <p:cNvPr id="640002" name="Rectangle 2"/>
          <p:cNvSpPr>
            <a:spLocks noChangeArrowheads="1" noTextEdit="1"/>
          </p:cNvSpPr>
          <p:nvPr>
            <p:ph type="sldImg"/>
          </p:nvPr>
        </p:nvSpPr>
        <p:spPr>
          <a:ln/>
        </p:spPr>
      </p:sp>
      <p:sp>
        <p:nvSpPr>
          <p:cNvPr id="640003" name="Rectangle 3"/>
          <p:cNvSpPr>
            <a:spLocks noGrp="1" noChangeArrowheads="1"/>
          </p:cNvSpPr>
          <p:nvPr>
            <p:ph type="body" idx="1"/>
          </p:nvPr>
        </p:nvSpPr>
        <p:spPr/>
        <p:txBody>
          <a:bodyPr/>
          <a:lstStyle/>
          <a:p>
            <a:r>
              <a:rPr lang="en-US" altLang="en-US" b="1" i="1"/>
              <a:t>Liatris spicata</a:t>
            </a:r>
            <a:r>
              <a:rPr lang="en-US" altLang="en-US" b="1"/>
              <a:t>:</a:t>
            </a:r>
            <a:r>
              <a:rPr lang="en-US" altLang="en-US"/>
              <a:t>  A native plant that has been hybridized, it will grow just fine in Georgia.  The plant grows from a corm-like structure.  It spreads slowly if planted in good soil.  The colonies of interconnected corms must be dug and divided every three years.  Why?  As the colony gets older, it only takes one old, diseased corm to succumb and then transfer the disease via shared roots.  This will wipe out the entire group. The only way to prevent this is dividing every three years in fall during dry weather.  Then, if an old corm dies, other groups will remain viable. </a:t>
            </a:r>
          </a:p>
        </p:txBody>
      </p:sp>
    </p:spTree>
    <p:extLst>
      <p:ext uri="{BB962C8B-B14F-4D97-AF65-F5344CB8AC3E}">
        <p14:creationId xmlns:p14="http://schemas.microsoft.com/office/powerpoint/2010/main" val="15435834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84E7F0-BC45-F84A-AAB5-BC60B4676241}" type="slidenum">
              <a:rPr lang="en-US" altLang="en-US"/>
              <a:pPr/>
              <a:t>52</a:t>
            </a:fld>
            <a:endParaRPr lang="en-US" altLang="en-US"/>
          </a:p>
        </p:txBody>
      </p:sp>
      <p:sp>
        <p:nvSpPr>
          <p:cNvPr id="641026" name="Rectangle 2"/>
          <p:cNvSpPr>
            <a:spLocks noChangeArrowheads="1" noTextEdit="1"/>
          </p:cNvSpPr>
          <p:nvPr>
            <p:ph type="sldImg"/>
          </p:nvPr>
        </p:nvSpPr>
        <p:spPr>
          <a:ln/>
        </p:spPr>
      </p:sp>
      <p:sp>
        <p:nvSpPr>
          <p:cNvPr id="641027" name="Rectangle 3"/>
          <p:cNvSpPr>
            <a:spLocks noGrp="1" noChangeArrowheads="1"/>
          </p:cNvSpPr>
          <p:nvPr>
            <p:ph type="body" idx="1"/>
          </p:nvPr>
        </p:nvSpPr>
        <p:spPr/>
        <p:txBody>
          <a:bodyPr/>
          <a:lstStyle/>
          <a:p>
            <a:r>
              <a:rPr lang="en-US" altLang="en-US" b="1" i="1"/>
              <a:t>Artemesia ludoviciana</a:t>
            </a:r>
            <a:r>
              <a:rPr lang="en-US" altLang="en-US" b="1"/>
              <a:t>:</a:t>
            </a:r>
            <a:r>
              <a:rPr lang="en-US" altLang="en-US"/>
              <a:t>  Many gardeners loath Silver King Artemesia as it is very invasive.  However, unlike other Artemesias, this specimen is both drought and flood resistant.  It is very good for hot, dry locations where no watering is possible, and where soil fertility is poor.  In conjunction with fall planted </a:t>
            </a:r>
            <a:r>
              <a:rPr lang="en-US" altLang="en-US" i="1"/>
              <a:t>Kniphofia uvaria </a:t>
            </a:r>
            <a:r>
              <a:rPr lang="en-US" altLang="en-US"/>
              <a:t>(Red Hot Poker), and </a:t>
            </a:r>
            <a:r>
              <a:rPr lang="en-US" altLang="en-US" i="1"/>
              <a:t>Helianthus giganteus </a:t>
            </a:r>
            <a:r>
              <a:rPr lang="en-US" altLang="en-US"/>
              <a:t>or </a:t>
            </a:r>
            <a:r>
              <a:rPr lang="en-US" altLang="en-US" i="1"/>
              <a:t>H. angustifolia</a:t>
            </a:r>
            <a:r>
              <a:rPr lang="en-US" altLang="en-US"/>
              <a:t>, one can have beauty in desolate spots.  In this environment, it is a wonderful perennial. </a:t>
            </a:r>
          </a:p>
        </p:txBody>
      </p:sp>
    </p:spTree>
    <p:extLst>
      <p:ext uri="{BB962C8B-B14F-4D97-AF65-F5344CB8AC3E}">
        <p14:creationId xmlns:p14="http://schemas.microsoft.com/office/powerpoint/2010/main" val="14040169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BD58D5-5960-9440-8552-88440EE9A5CE}" type="slidenum">
              <a:rPr lang="en-US" altLang="en-US"/>
              <a:pPr/>
              <a:t>53</a:t>
            </a:fld>
            <a:endParaRPr lang="en-US" altLang="en-US"/>
          </a:p>
        </p:txBody>
      </p:sp>
      <p:sp>
        <p:nvSpPr>
          <p:cNvPr id="642050" name="Rectangle 2"/>
          <p:cNvSpPr>
            <a:spLocks noChangeArrowheads="1" noTextEdit="1"/>
          </p:cNvSpPr>
          <p:nvPr>
            <p:ph type="sldImg"/>
          </p:nvPr>
        </p:nvSpPr>
        <p:spPr>
          <a:ln/>
        </p:spPr>
      </p:sp>
      <p:sp>
        <p:nvSpPr>
          <p:cNvPr id="642051" name="Rectangle 3"/>
          <p:cNvSpPr>
            <a:spLocks noGrp="1" noChangeArrowheads="1"/>
          </p:cNvSpPr>
          <p:nvPr>
            <p:ph type="body" idx="1"/>
          </p:nvPr>
        </p:nvSpPr>
        <p:spPr/>
        <p:txBody>
          <a:bodyPr/>
          <a:lstStyle/>
          <a:p>
            <a:r>
              <a:rPr lang="en-US" altLang="en-US" b="1" i="1"/>
              <a:t>Saponaria ocymoides</a:t>
            </a:r>
            <a:r>
              <a:rPr lang="en-US" altLang="en-US" b="1"/>
              <a:t>:</a:t>
            </a:r>
            <a:r>
              <a:rPr lang="en-US" altLang="en-US"/>
              <a:t>  Soapwort is an old-fashioned plant with fragrant flowers and a tenacity to survive that rivals dandelions.  It is not the most beautiful plant in mid-summer, but its fragrant flowers and durability make it a gem for sunny, tough places.  The double flowering form is a bit less tolerant of drought.  Trim it back in July and fertilize it for a second flush of growth. </a:t>
            </a:r>
          </a:p>
        </p:txBody>
      </p:sp>
    </p:spTree>
    <p:extLst>
      <p:ext uri="{BB962C8B-B14F-4D97-AF65-F5344CB8AC3E}">
        <p14:creationId xmlns:p14="http://schemas.microsoft.com/office/powerpoint/2010/main" val="7625990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45DD9E-5A1B-1A48-B75B-8427689E3073}" type="slidenum">
              <a:rPr lang="en-US" altLang="en-US"/>
              <a:pPr/>
              <a:t>54</a:t>
            </a:fld>
            <a:endParaRPr lang="en-US" altLang="en-US"/>
          </a:p>
        </p:txBody>
      </p:sp>
      <p:sp>
        <p:nvSpPr>
          <p:cNvPr id="643074" name="Rectangle 2"/>
          <p:cNvSpPr>
            <a:spLocks noChangeArrowheads="1" noTextEdit="1"/>
          </p:cNvSpPr>
          <p:nvPr>
            <p:ph type="sldImg"/>
          </p:nvPr>
        </p:nvSpPr>
        <p:spPr>
          <a:ln/>
        </p:spPr>
      </p:sp>
      <p:sp>
        <p:nvSpPr>
          <p:cNvPr id="643075" name="Rectangle 3"/>
          <p:cNvSpPr>
            <a:spLocks noGrp="1" noChangeArrowheads="1"/>
          </p:cNvSpPr>
          <p:nvPr>
            <p:ph type="body" idx="1"/>
          </p:nvPr>
        </p:nvSpPr>
        <p:spPr/>
        <p:txBody>
          <a:bodyPr/>
          <a:lstStyle/>
          <a:p>
            <a:r>
              <a:rPr lang="en-US" altLang="en-US" b="1" i="1"/>
              <a:t>Oenothera speciosa</a:t>
            </a:r>
            <a:r>
              <a:rPr lang="en-US" altLang="en-US" b="1"/>
              <a:t>:</a:t>
            </a:r>
            <a:r>
              <a:rPr lang="en-US" altLang="en-US"/>
              <a:t>  A widespread perennial that survives our roadsides and old foundations.  One must be careful to plant this spring flowering perennial where it can spread without consequence.  Drought tolerant and persistent, it makes a nice color display in April and May </a:t>
            </a:r>
          </a:p>
        </p:txBody>
      </p:sp>
    </p:spTree>
    <p:extLst>
      <p:ext uri="{BB962C8B-B14F-4D97-AF65-F5344CB8AC3E}">
        <p14:creationId xmlns:p14="http://schemas.microsoft.com/office/powerpoint/2010/main" val="8194583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80FEB-E3CB-4843-94D5-121D984DC712}" type="slidenum">
              <a:rPr lang="en-US" altLang="en-US"/>
              <a:pPr/>
              <a:t>55</a:t>
            </a:fld>
            <a:endParaRPr lang="en-US" altLang="en-US"/>
          </a:p>
        </p:txBody>
      </p:sp>
      <p:sp>
        <p:nvSpPr>
          <p:cNvPr id="644098" name="Rectangle 2"/>
          <p:cNvSpPr>
            <a:spLocks noChangeArrowheads="1" noTextEdit="1"/>
          </p:cNvSpPr>
          <p:nvPr>
            <p:ph type="sldImg"/>
          </p:nvPr>
        </p:nvSpPr>
        <p:spPr>
          <a:ln/>
        </p:spPr>
      </p:sp>
      <p:sp>
        <p:nvSpPr>
          <p:cNvPr id="644099" name="Rectangle 3"/>
          <p:cNvSpPr>
            <a:spLocks noGrp="1" noChangeArrowheads="1"/>
          </p:cNvSpPr>
          <p:nvPr>
            <p:ph type="body" idx="1"/>
          </p:nvPr>
        </p:nvSpPr>
        <p:spPr/>
        <p:txBody>
          <a:bodyPr/>
          <a:lstStyle/>
          <a:p>
            <a:r>
              <a:rPr lang="en-US" altLang="en-US" b="1" i="1"/>
              <a:t>Paeonia hybrida</a:t>
            </a:r>
            <a:r>
              <a:rPr lang="en-US" altLang="en-US" b="1"/>
              <a:t>:</a:t>
            </a:r>
            <a:r>
              <a:rPr lang="en-US" altLang="en-US"/>
              <a:t> Peonies are difficult to grow in much of Georgia.  They must be planted shallow, and underlain with good, organic soils that drain well.  They will not perform well in shade or in areas that are bone dry all summer.  Removal of flowers before the senescence seems to improve vigor. </a:t>
            </a:r>
          </a:p>
        </p:txBody>
      </p:sp>
    </p:spTree>
    <p:extLst>
      <p:ext uri="{BB962C8B-B14F-4D97-AF65-F5344CB8AC3E}">
        <p14:creationId xmlns:p14="http://schemas.microsoft.com/office/powerpoint/2010/main" val="8230198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501F46-020C-B848-B1D9-CAC816E3C1B1}" type="slidenum">
              <a:rPr lang="en-US" altLang="en-US"/>
              <a:pPr/>
              <a:t>56</a:t>
            </a:fld>
            <a:endParaRPr lang="en-US" altLang="en-US"/>
          </a:p>
        </p:txBody>
      </p:sp>
      <p:sp>
        <p:nvSpPr>
          <p:cNvPr id="645122" name="Rectangle 2"/>
          <p:cNvSpPr>
            <a:spLocks noChangeArrowheads="1" noTextEdit="1"/>
          </p:cNvSpPr>
          <p:nvPr>
            <p:ph type="sldImg"/>
          </p:nvPr>
        </p:nvSpPr>
        <p:spPr>
          <a:ln/>
        </p:spPr>
      </p:sp>
      <p:sp>
        <p:nvSpPr>
          <p:cNvPr id="645123" name="Rectangle 3"/>
          <p:cNvSpPr>
            <a:spLocks noGrp="1" noChangeArrowheads="1"/>
          </p:cNvSpPr>
          <p:nvPr>
            <p:ph type="body" idx="1"/>
          </p:nvPr>
        </p:nvSpPr>
        <p:spPr/>
        <p:txBody>
          <a:bodyPr/>
          <a:lstStyle/>
          <a:p>
            <a:r>
              <a:rPr lang="en-US" altLang="en-US" b="1" i="1"/>
              <a:t>Chrysanthemum superbum</a:t>
            </a:r>
            <a:r>
              <a:rPr lang="en-US" altLang="en-US"/>
              <a:t>:  Shasta Daisies are beautiful perennials if grown properly.  Avoid fertilizing after March because it will cause long, floppy growth just before blooming. This plant does not respond well to trimming, so the best course of action is to fertilize it in October and again in late February.  Deadheading improves the plant’s survival in dry, hot summers. </a:t>
            </a:r>
          </a:p>
        </p:txBody>
      </p:sp>
    </p:spTree>
    <p:extLst>
      <p:ext uri="{BB962C8B-B14F-4D97-AF65-F5344CB8AC3E}">
        <p14:creationId xmlns:p14="http://schemas.microsoft.com/office/powerpoint/2010/main" val="5531040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91103-91B6-E54C-8DAF-B436E114E01E}" type="slidenum">
              <a:rPr lang="en-US" altLang="en-US"/>
              <a:pPr/>
              <a:t>57</a:t>
            </a:fld>
            <a:endParaRPr lang="en-US" altLang="en-US"/>
          </a:p>
        </p:txBody>
      </p:sp>
      <p:sp>
        <p:nvSpPr>
          <p:cNvPr id="646146" name="Rectangle 2"/>
          <p:cNvSpPr>
            <a:spLocks noChangeArrowheads="1" noTextEdit="1"/>
          </p:cNvSpPr>
          <p:nvPr>
            <p:ph type="sldImg"/>
          </p:nvPr>
        </p:nvSpPr>
        <p:spPr>
          <a:ln/>
        </p:spPr>
      </p:sp>
      <p:sp>
        <p:nvSpPr>
          <p:cNvPr id="646147" name="Rectangle 3"/>
          <p:cNvSpPr>
            <a:spLocks noGrp="1" noChangeArrowheads="1"/>
          </p:cNvSpPr>
          <p:nvPr>
            <p:ph type="body" idx="1"/>
          </p:nvPr>
        </p:nvSpPr>
        <p:spPr/>
        <p:txBody>
          <a:bodyPr/>
          <a:lstStyle/>
          <a:p>
            <a:r>
              <a:rPr lang="en-US" altLang="en-US" b="1" i="1"/>
              <a:t>Aster novae-angliae </a:t>
            </a:r>
            <a:r>
              <a:rPr lang="en-US" altLang="en-US" b="1"/>
              <a:t>‘Country Gardens’:  </a:t>
            </a:r>
            <a:r>
              <a:rPr lang="en-US" altLang="en-US"/>
              <a:t>Garden Asters require space and a long growing season to support a bushy, intense flower display.  There are many cultivars.  Unfortunately, most do not live up to the expectations of most gardeners because they do not branch when planted close together.  Leave three feet spacing between plants and use cultivars, such as ‘Country Garden’, which has an awesome flower display.  Good colonies of Aster can be divided every three to five years.</a:t>
            </a:r>
          </a:p>
        </p:txBody>
      </p:sp>
    </p:spTree>
    <p:extLst>
      <p:ext uri="{BB962C8B-B14F-4D97-AF65-F5344CB8AC3E}">
        <p14:creationId xmlns:p14="http://schemas.microsoft.com/office/powerpoint/2010/main" val="17113172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AAE6DA-890E-FC4F-AD4A-0BDC62FBB6F7}" type="slidenum">
              <a:rPr lang="en-US" altLang="en-US"/>
              <a:pPr/>
              <a:t>58</a:t>
            </a:fld>
            <a:endParaRPr lang="en-US" altLang="en-US"/>
          </a:p>
        </p:txBody>
      </p:sp>
      <p:sp>
        <p:nvSpPr>
          <p:cNvPr id="647170" name="Rectangle 2"/>
          <p:cNvSpPr>
            <a:spLocks noChangeArrowheads="1" noTextEdit="1"/>
          </p:cNvSpPr>
          <p:nvPr>
            <p:ph type="sldImg"/>
          </p:nvPr>
        </p:nvSpPr>
        <p:spPr>
          <a:ln/>
        </p:spPr>
      </p:sp>
      <p:sp>
        <p:nvSpPr>
          <p:cNvPr id="647171" name="Rectangle 3"/>
          <p:cNvSpPr>
            <a:spLocks noGrp="1" noChangeArrowheads="1"/>
          </p:cNvSpPr>
          <p:nvPr>
            <p:ph type="body" idx="1"/>
          </p:nvPr>
        </p:nvSpPr>
        <p:spPr/>
        <p:txBody>
          <a:bodyPr/>
          <a:lstStyle/>
          <a:p>
            <a:r>
              <a:rPr lang="en-US" altLang="en-US" b="1" i="1"/>
              <a:t>Aster novi-belgii</a:t>
            </a:r>
            <a:r>
              <a:rPr lang="en-US" altLang="en-US"/>
              <a:t>:  New York Aster has been hybridized extensively, and there are over a hundred cultivars from which to choose.  Some cultivars can get very large and bloom later than </a:t>
            </a:r>
            <a:r>
              <a:rPr lang="en-US" altLang="en-US" i="1"/>
              <a:t>A. novae-angliae</a:t>
            </a:r>
            <a:r>
              <a:rPr lang="en-US" altLang="en-US"/>
              <a:t>.  Worse yet, some can be very invasive and require staking.  It is best to say that Asters require some careful consideration before being placed in the garden. </a:t>
            </a:r>
          </a:p>
        </p:txBody>
      </p:sp>
    </p:spTree>
    <p:extLst>
      <p:ext uri="{BB962C8B-B14F-4D97-AF65-F5344CB8AC3E}">
        <p14:creationId xmlns:p14="http://schemas.microsoft.com/office/powerpoint/2010/main" val="8606373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64C8B-6900-BF4D-832D-06F048A3A322}" type="slidenum">
              <a:rPr lang="en-US" altLang="en-US"/>
              <a:pPr/>
              <a:t>59</a:t>
            </a:fld>
            <a:endParaRPr lang="en-US" altLang="en-US"/>
          </a:p>
        </p:txBody>
      </p:sp>
      <p:sp>
        <p:nvSpPr>
          <p:cNvPr id="648194" name="Rectangle 2"/>
          <p:cNvSpPr>
            <a:spLocks noChangeArrowheads="1" noTextEdit="1"/>
          </p:cNvSpPr>
          <p:nvPr>
            <p:ph type="sldImg"/>
          </p:nvPr>
        </p:nvSpPr>
        <p:spPr>
          <a:ln/>
        </p:spPr>
      </p:sp>
      <p:sp>
        <p:nvSpPr>
          <p:cNvPr id="648195" name="Rectangle 3"/>
          <p:cNvSpPr>
            <a:spLocks noGrp="1" noChangeArrowheads="1"/>
          </p:cNvSpPr>
          <p:nvPr>
            <p:ph type="body" idx="1"/>
          </p:nvPr>
        </p:nvSpPr>
        <p:spPr/>
        <p:txBody>
          <a:bodyPr/>
          <a:lstStyle/>
          <a:p>
            <a:r>
              <a:rPr lang="en-US" altLang="en-US" b="1" i="1"/>
              <a:t>Hemerocallis hybrida</a:t>
            </a:r>
            <a:r>
              <a:rPr lang="en-US" altLang="en-US" b="1"/>
              <a:t>:</a:t>
            </a:r>
            <a:r>
              <a:rPr lang="en-US" altLang="en-US"/>
              <a:t> There are thousands of Daylily hybrids from which to choose, and they grow well in full sun if irrigation is possible.  If not irrigated, they go dormant in summer.  In shade, they can survive drought intact, but blooms are smaller and fewer. Water and fertilize in August to revitalize the foliage before frost.  There are cultivars such as ‘Stella d’Oro’, which are described as ever-blooming.  In the South, this means sporadic flowering at best. </a:t>
            </a:r>
          </a:p>
        </p:txBody>
      </p:sp>
    </p:spTree>
    <p:extLst>
      <p:ext uri="{BB962C8B-B14F-4D97-AF65-F5344CB8AC3E}">
        <p14:creationId xmlns:p14="http://schemas.microsoft.com/office/powerpoint/2010/main" val="1429091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FCE70-C212-1746-8E79-BC1D3B89D433}" type="slidenum">
              <a:rPr lang="en-US" altLang="en-US"/>
              <a:pPr/>
              <a:t>6</a:t>
            </a:fld>
            <a:endParaRPr lang="en-US" altLang="en-US"/>
          </a:p>
        </p:txBody>
      </p:sp>
      <p:sp>
        <p:nvSpPr>
          <p:cNvPr id="593922" name="Rectangle 1026"/>
          <p:cNvSpPr>
            <a:spLocks noChangeArrowheads="1" noTextEdit="1"/>
          </p:cNvSpPr>
          <p:nvPr>
            <p:ph type="sldImg"/>
          </p:nvPr>
        </p:nvSpPr>
        <p:spPr>
          <a:ln/>
        </p:spPr>
      </p:sp>
      <p:sp>
        <p:nvSpPr>
          <p:cNvPr id="593923" name="Rectangle 1027"/>
          <p:cNvSpPr>
            <a:spLocks noGrp="1" noChangeArrowheads="1"/>
          </p:cNvSpPr>
          <p:nvPr>
            <p:ph type="body" idx="1"/>
          </p:nvPr>
        </p:nvSpPr>
        <p:spPr/>
        <p:txBody>
          <a:bodyPr/>
          <a:lstStyle/>
          <a:p>
            <a:r>
              <a:rPr lang="en-US" altLang="en-US" b="1"/>
              <a:t>Review Terms: </a:t>
            </a:r>
            <a:r>
              <a:rPr lang="en-US" altLang="en-US"/>
              <a:t>On Slide </a:t>
            </a:r>
          </a:p>
        </p:txBody>
      </p:sp>
    </p:spTree>
    <p:extLst>
      <p:ext uri="{BB962C8B-B14F-4D97-AF65-F5344CB8AC3E}">
        <p14:creationId xmlns:p14="http://schemas.microsoft.com/office/powerpoint/2010/main" val="8860360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FFC5B-EC1D-2846-9964-55EFF02040C7}" type="slidenum">
              <a:rPr lang="en-US" altLang="en-US"/>
              <a:pPr/>
              <a:t>60</a:t>
            </a:fld>
            <a:endParaRPr lang="en-US" altLang="en-US"/>
          </a:p>
        </p:txBody>
      </p:sp>
      <p:sp>
        <p:nvSpPr>
          <p:cNvPr id="649218" name="Rectangle 2"/>
          <p:cNvSpPr>
            <a:spLocks noChangeArrowheads="1" noTextEdit="1"/>
          </p:cNvSpPr>
          <p:nvPr>
            <p:ph type="sldImg"/>
          </p:nvPr>
        </p:nvSpPr>
        <p:spPr>
          <a:ln/>
        </p:spPr>
      </p:sp>
      <p:sp>
        <p:nvSpPr>
          <p:cNvPr id="649219" name="Rectangle 3"/>
          <p:cNvSpPr>
            <a:spLocks noGrp="1" noChangeArrowheads="1"/>
          </p:cNvSpPr>
          <p:nvPr>
            <p:ph type="body" idx="1"/>
          </p:nvPr>
        </p:nvSpPr>
        <p:spPr/>
        <p:txBody>
          <a:bodyPr/>
          <a:lstStyle/>
          <a:p>
            <a:r>
              <a:rPr lang="en-US" altLang="en-US" b="1" i="1"/>
              <a:t>Salvia leucantha</a:t>
            </a:r>
            <a:r>
              <a:rPr lang="en-US" altLang="en-US" b="1"/>
              <a:t>:</a:t>
            </a:r>
            <a:r>
              <a:rPr lang="en-US" altLang="en-US"/>
              <a:t>  Mexican Sage does very well in hot, dry, sunny locations, if established early in the spring.  It blooms late in the summer, August 15 through late September.  Intense plantings kept fertilized and watered will yield a spectacular flower display in fall. </a:t>
            </a:r>
          </a:p>
        </p:txBody>
      </p:sp>
    </p:spTree>
    <p:extLst>
      <p:ext uri="{BB962C8B-B14F-4D97-AF65-F5344CB8AC3E}">
        <p14:creationId xmlns:p14="http://schemas.microsoft.com/office/powerpoint/2010/main" val="12837660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6C0FB6-3401-B44C-B455-6787EC382087}" type="slidenum">
              <a:rPr lang="en-US" altLang="en-US"/>
              <a:pPr/>
              <a:t>61</a:t>
            </a:fld>
            <a:endParaRPr lang="en-US" altLang="en-US"/>
          </a:p>
        </p:txBody>
      </p:sp>
      <p:sp>
        <p:nvSpPr>
          <p:cNvPr id="650242" name="Rectangle 2"/>
          <p:cNvSpPr>
            <a:spLocks noChangeArrowheads="1" noTextEdit="1"/>
          </p:cNvSpPr>
          <p:nvPr>
            <p:ph type="sldImg"/>
          </p:nvPr>
        </p:nvSpPr>
        <p:spPr>
          <a:ln/>
        </p:spPr>
      </p:sp>
      <p:sp>
        <p:nvSpPr>
          <p:cNvPr id="650243" name="Rectangle 3"/>
          <p:cNvSpPr>
            <a:spLocks noGrp="1" noChangeArrowheads="1"/>
          </p:cNvSpPr>
          <p:nvPr>
            <p:ph type="body" idx="1"/>
          </p:nvPr>
        </p:nvSpPr>
        <p:spPr/>
        <p:txBody>
          <a:bodyPr/>
          <a:lstStyle/>
          <a:p>
            <a:r>
              <a:rPr lang="en-US" altLang="en-US" b="1" i="1"/>
              <a:t>Ruellia brittoniana</a:t>
            </a:r>
            <a:r>
              <a:rPr lang="en-US" altLang="en-US" b="1"/>
              <a:t>:</a:t>
            </a:r>
            <a:r>
              <a:rPr lang="en-US" altLang="en-US"/>
              <a:t> The Mexican Petunia is another late-blooming perennial.  This one is long-lived, tall, and can spread like a slow freight train.  Divide the plant every 5 years and enjoy the purple or pink flowers in August and September.  It is relatively pest free and suffers from few diseases. </a:t>
            </a:r>
          </a:p>
        </p:txBody>
      </p:sp>
    </p:spTree>
    <p:extLst>
      <p:ext uri="{BB962C8B-B14F-4D97-AF65-F5344CB8AC3E}">
        <p14:creationId xmlns:p14="http://schemas.microsoft.com/office/powerpoint/2010/main" val="4880698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F51060-0C31-3545-BB41-D69F38878143}" type="slidenum">
              <a:rPr lang="en-US" altLang="en-US"/>
              <a:pPr/>
              <a:t>62</a:t>
            </a:fld>
            <a:endParaRPr lang="en-US" altLang="en-US"/>
          </a:p>
        </p:txBody>
      </p:sp>
      <p:sp>
        <p:nvSpPr>
          <p:cNvPr id="651266" name="Rectangle 2"/>
          <p:cNvSpPr>
            <a:spLocks noChangeArrowheads="1" noTextEdit="1"/>
          </p:cNvSpPr>
          <p:nvPr>
            <p:ph type="sldImg"/>
          </p:nvPr>
        </p:nvSpPr>
        <p:spPr>
          <a:ln/>
        </p:spPr>
      </p:sp>
      <p:sp>
        <p:nvSpPr>
          <p:cNvPr id="651267" name="Rectangle 3"/>
          <p:cNvSpPr>
            <a:spLocks noGrp="1" noChangeArrowheads="1"/>
          </p:cNvSpPr>
          <p:nvPr>
            <p:ph type="body" idx="1"/>
          </p:nvPr>
        </p:nvSpPr>
        <p:spPr/>
        <p:txBody>
          <a:bodyPr/>
          <a:lstStyle/>
          <a:p>
            <a:r>
              <a:rPr lang="en-US" altLang="en-US" b="1" i="1"/>
              <a:t>Lilium speciosum</a:t>
            </a:r>
            <a:r>
              <a:rPr lang="en-US" altLang="en-US" b="1"/>
              <a:t>:</a:t>
            </a:r>
            <a:r>
              <a:rPr lang="en-US" altLang="en-US"/>
              <a:t>  Lilies are the gems of the garden, and they do fairly well in Georgia gardens.  There are hundreds of cultivars.  Lilies need well-drained, high organic content soils to perform well in full sun.  Water is essential, and drought can cause havoc.  Staking is recommended, and care should be taken not to crowd the plants. </a:t>
            </a:r>
          </a:p>
        </p:txBody>
      </p:sp>
    </p:spTree>
    <p:extLst>
      <p:ext uri="{BB962C8B-B14F-4D97-AF65-F5344CB8AC3E}">
        <p14:creationId xmlns:p14="http://schemas.microsoft.com/office/powerpoint/2010/main" val="17499714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252001-DCF5-DD4F-B8E2-227579014DC0}" type="slidenum">
              <a:rPr lang="en-US" altLang="en-US"/>
              <a:pPr/>
              <a:t>63</a:t>
            </a:fld>
            <a:endParaRPr lang="en-US" altLang="en-US"/>
          </a:p>
        </p:txBody>
      </p:sp>
      <p:sp>
        <p:nvSpPr>
          <p:cNvPr id="652290" name="Rectangle 2"/>
          <p:cNvSpPr>
            <a:spLocks noChangeArrowheads="1" noTextEdit="1"/>
          </p:cNvSpPr>
          <p:nvPr>
            <p:ph type="sldImg"/>
          </p:nvPr>
        </p:nvSpPr>
        <p:spPr>
          <a:ln/>
        </p:spPr>
      </p:sp>
      <p:sp>
        <p:nvSpPr>
          <p:cNvPr id="652291" name="Rectangle 3"/>
          <p:cNvSpPr>
            <a:spLocks noGrp="1" noChangeArrowheads="1"/>
          </p:cNvSpPr>
          <p:nvPr>
            <p:ph type="body" idx="1"/>
          </p:nvPr>
        </p:nvSpPr>
        <p:spPr/>
        <p:txBody>
          <a:bodyPr/>
          <a:lstStyle/>
          <a:p>
            <a:r>
              <a:rPr lang="en-US" altLang="en-US" b="1" i="1"/>
              <a:t>Allium</a:t>
            </a:r>
            <a:r>
              <a:rPr lang="en-US" altLang="en-US" b="1"/>
              <a:t> species:</a:t>
            </a:r>
            <a:r>
              <a:rPr lang="en-US" altLang="en-US"/>
              <a:t> There are many Allium species and cultivars from which to choose.  They are heat and drought tolerant, deer resistant, and have lovely blooms, usually in spring.  A few species spread by re-seeding, while most reproduce from bulbs. Even chives, shown here, can be a beautiful perennial if grown in groups of 8 to 10.  Fertilize in February and again in October for best results. </a:t>
            </a:r>
          </a:p>
        </p:txBody>
      </p:sp>
    </p:spTree>
    <p:extLst>
      <p:ext uri="{BB962C8B-B14F-4D97-AF65-F5344CB8AC3E}">
        <p14:creationId xmlns:p14="http://schemas.microsoft.com/office/powerpoint/2010/main" val="19820850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9FB3B3-C185-8C47-A524-7629CBC904D5}" type="slidenum">
              <a:rPr lang="en-US" altLang="en-US"/>
              <a:pPr/>
              <a:t>64</a:t>
            </a:fld>
            <a:endParaRPr lang="en-US" altLang="en-US"/>
          </a:p>
        </p:txBody>
      </p:sp>
      <p:sp>
        <p:nvSpPr>
          <p:cNvPr id="653314" name="Rectangle 2"/>
          <p:cNvSpPr>
            <a:spLocks noChangeArrowheads="1" noTextEdit="1"/>
          </p:cNvSpPr>
          <p:nvPr>
            <p:ph type="sldImg"/>
          </p:nvPr>
        </p:nvSpPr>
        <p:spPr>
          <a:ln/>
        </p:spPr>
      </p:sp>
      <p:sp>
        <p:nvSpPr>
          <p:cNvPr id="653315" name="Rectangle 3"/>
          <p:cNvSpPr>
            <a:spLocks noGrp="1" noChangeArrowheads="1"/>
          </p:cNvSpPr>
          <p:nvPr>
            <p:ph type="body" idx="1"/>
          </p:nvPr>
        </p:nvSpPr>
        <p:spPr/>
        <p:txBody>
          <a:bodyPr/>
          <a:lstStyle/>
          <a:p>
            <a:r>
              <a:rPr lang="en-US" altLang="en-US" b="1"/>
              <a:t>Perennials For Dry Sunny Places</a:t>
            </a:r>
          </a:p>
        </p:txBody>
      </p:sp>
    </p:spTree>
    <p:extLst>
      <p:ext uri="{BB962C8B-B14F-4D97-AF65-F5344CB8AC3E}">
        <p14:creationId xmlns:p14="http://schemas.microsoft.com/office/powerpoint/2010/main" val="11376241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ED54C4-E311-9F48-A77C-1968684F1FC4}" type="slidenum">
              <a:rPr lang="en-US" altLang="en-US"/>
              <a:pPr/>
              <a:t>65</a:t>
            </a:fld>
            <a:endParaRPr lang="en-US" altLang="en-US"/>
          </a:p>
        </p:txBody>
      </p:sp>
      <p:sp>
        <p:nvSpPr>
          <p:cNvPr id="654338" name="Rectangle 2"/>
          <p:cNvSpPr>
            <a:spLocks noChangeArrowheads="1" noTextEdit="1"/>
          </p:cNvSpPr>
          <p:nvPr>
            <p:ph type="sldImg"/>
          </p:nvPr>
        </p:nvSpPr>
        <p:spPr>
          <a:ln/>
        </p:spPr>
      </p:sp>
      <p:sp>
        <p:nvSpPr>
          <p:cNvPr id="654339" name="Rectangle 3"/>
          <p:cNvSpPr>
            <a:spLocks noGrp="1" noChangeArrowheads="1"/>
          </p:cNvSpPr>
          <p:nvPr>
            <p:ph type="body" idx="1"/>
          </p:nvPr>
        </p:nvSpPr>
        <p:spPr/>
        <p:txBody>
          <a:bodyPr/>
          <a:lstStyle/>
          <a:p>
            <a:r>
              <a:rPr lang="en-US" altLang="en-US" b="1" i="1"/>
              <a:t>Baptisia australis</a:t>
            </a:r>
            <a:r>
              <a:rPr lang="en-US" altLang="en-US" b="1"/>
              <a:t>:</a:t>
            </a:r>
            <a:r>
              <a:rPr lang="en-US" altLang="en-US"/>
              <a:t>  This plant is perhaps the toughest specimen in the garden.  It can handle anything our environment can throw at it.  Flowers form in late spring then fade away like daffodils by mid-summer to escape the dry, hot part of the summer.  The plants grow to be quite large, and emerge late, so most gardeners tend to forget how big they get.  They crowd other plants in their shade.  It is recommended you mark the site with something permanent so as not to forget they are there (or how large the plants can become by the end of a season). </a:t>
            </a:r>
            <a:r>
              <a:rPr lang="en-US" altLang="en-US">
                <a:ea typeface="Times New Roman" charset="0"/>
                <a:cs typeface="Times New Roman" charset="0"/>
              </a:rPr>
              <a:t>Some new cultivars have purple and white flowers, so there are more reasons to have this plant in your garden.</a:t>
            </a:r>
            <a:r>
              <a:rPr lang="en-US" altLang="en-US"/>
              <a:t> Be sure to mark the site where it is planted to prevent over-planting.</a:t>
            </a:r>
          </a:p>
        </p:txBody>
      </p:sp>
    </p:spTree>
    <p:extLst>
      <p:ext uri="{BB962C8B-B14F-4D97-AF65-F5344CB8AC3E}">
        <p14:creationId xmlns:p14="http://schemas.microsoft.com/office/powerpoint/2010/main" val="10013898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A4E412-60FA-D64F-9E1B-ED2BE39FAA2C}" type="slidenum">
              <a:rPr lang="en-US" altLang="en-US"/>
              <a:pPr/>
              <a:t>66</a:t>
            </a:fld>
            <a:endParaRPr lang="en-US" altLang="en-US"/>
          </a:p>
        </p:txBody>
      </p:sp>
      <p:sp>
        <p:nvSpPr>
          <p:cNvPr id="655362" name="Rectangle 2"/>
          <p:cNvSpPr>
            <a:spLocks noChangeArrowheads="1" noTextEdit="1"/>
          </p:cNvSpPr>
          <p:nvPr>
            <p:ph type="sldImg"/>
          </p:nvPr>
        </p:nvSpPr>
        <p:spPr>
          <a:ln/>
        </p:spPr>
      </p:sp>
      <p:sp>
        <p:nvSpPr>
          <p:cNvPr id="655363" name="Rectangle 3"/>
          <p:cNvSpPr>
            <a:spLocks noGrp="1" noChangeArrowheads="1"/>
          </p:cNvSpPr>
          <p:nvPr>
            <p:ph type="body" idx="1"/>
          </p:nvPr>
        </p:nvSpPr>
        <p:spPr/>
        <p:txBody>
          <a:bodyPr/>
          <a:lstStyle/>
          <a:p>
            <a:r>
              <a:rPr lang="en-US" altLang="en-US" b="1" i="1"/>
              <a:t>Baptisia tinctoria</a:t>
            </a:r>
            <a:r>
              <a:rPr lang="en-US" altLang="en-US" b="1"/>
              <a:t>:</a:t>
            </a:r>
            <a:r>
              <a:rPr lang="en-US" altLang="en-US"/>
              <a:t>  This species has a yellow flower that is quite nice in June and July.  You must grow them more densely than </a:t>
            </a:r>
            <a:r>
              <a:rPr lang="en-US" altLang="en-US" i="1"/>
              <a:t>B. australis</a:t>
            </a:r>
            <a:r>
              <a:rPr lang="en-US" altLang="en-US"/>
              <a:t>, to get a similar flower impact.  They are also easy to grow and pest free.  Like </a:t>
            </a:r>
            <a:r>
              <a:rPr lang="en-US" altLang="en-US" i="1"/>
              <a:t>B. australis</a:t>
            </a:r>
            <a:r>
              <a:rPr lang="en-US" altLang="en-US"/>
              <a:t>, you should mark the site where they grow to prevent over-planting in early spring because they come up very late in May.</a:t>
            </a:r>
          </a:p>
        </p:txBody>
      </p:sp>
    </p:spTree>
    <p:extLst>
      <p:ext uri="{BB962C8B-B14F-4D97-AF65-F5344CB8AC3E}">
        <p14:creationId xmlns:p14="http://schemas.microsoft.com/office/powerpoint/2010/main" val="5303716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512810-96B2-E741-A9D9-CD23573F76D4}" type="slidenum">
              <a:rPr lang="en-US" altLang="en-US"/>
              <a:pPr/>
              <a:t>67</a:t>
            </a:fld>
            <a:endParaRPr lang="en-US" altLang="en-US"/>
          </a:p>
        </p:txBody>
      </p:sp>
      <p:sp>
        <p:nvSpPr>
          <p:cNvPr id="656386" name="Rectangle 2"/>
          <p:cNvSpPr>
            <a:spLocks noChangeArrowheads="1" noTextEdit="1"/>
          </p:cNvSpPr>
          <p:nvPr>
            <p:ph type="sldImg"/>
          </p:nvPr>
        </p:nvSpPr>
        <p:spPr>
          <a:ln/>
        </p:spPr>
      </p:sp>
      <p:sp>
        <p:nvSpPr>
          <p:cNvPr id="656387" name="Rectangle 3"/>
          <p:cNvSpPr>
            <a:spLocks noGrp="1" noChangeArrowheads="1"/>
          </p:cNvSpPr>
          <p:nvPr>
            <p:ph type="body" idx="1"/>
          </p:nvPr>
        </p:nvSpPr>
        <p:spPr/>
        <p:txBody>
          <a:bodyPr/>
          <a:lstStyle/>
          <a:p>
            <a:r>
              <a:rPr lang="en-US" altLang="en-US" b="1" i="1"/>
              <a:t>Coreopsis grandiflora</a:t>
            </a:r>
            <a:r>
              <a:rPr lang="en-US" altLang="en-US" b="1"/>
              <a:t>:</a:t>
            </a:r>
            <a:r>
              <a:rPr lang="en-US" altLang="en-US"/>
              <a:t>  Tickseed is a popular, short-lived perennial, and people kill them by the millions.  Like their prairie ancestors, modern hybrids are susceptible to spider mites in late spring, and they decline rapidly in drought.  To successfully raise Tickseed in the South, one must keep them irrigated and well fertilized.  Deadheading is an absolute must.  Seeds developing during the hot, dry part of the summer will sap the strength from the mother plant.  Nine out of ten years, the mother plant will die if not deadheaded.  If you deadhead and care for it properly, it will live for four to five years before diseases catch up with it. </a:t>
            </a:r>
          </a:p>
        </p:txBody>
      </p:sp>
    </p:spTree>
    <p:extLst>
      <p:ext uri="{BB962C8B-B14F-4D97-AF65-F5344CB8AC3E}">
        <p14:creationId xmlns:p14="http://schemas.microsoft.com/office/powerpoint/2010/main" val="18986990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DE5C1-0EEF-B740-BD04-8F125BE4B7C4}" type="slidenum">
              <a:rPr lang="en-US" altLang="en-US"/>
              <a:pPr/>
              <a:t>68</a:t>
            </a:fld>
            <a:endParaRPr lang="en-US" altLang="en-US"/>
          </a:p>
        </p:txBody>
      </p:sp>
      <p:sp>
        <p:nvSpPr>
          <p:cNvPr id="657410" name="Rectangle 2"/>
          <p:cNvSpPr>
            <a:spLocks noChangeArrowheads="1" noTextEdit="1"/>
          </p:cNvSpPr>
          <p:nvPr>
            <p:ph type="sldImg"/>
          </p:nvPr>
        </p:nvSpPr>
        <p:spPr>
          <a:ln/>
        </p:spPr>
      </p:sp>
      <p:sp>
        <p:nvSpPr>
          <p:cNvPr id="657411" name="Rectangle 3"/>
          <p:cNvSpPr>
            <a:spLocks noGrp="1" noChangeArrowheads="1"/>
          </p:cNvSpPr>
          <p:nvPr>
            <p:ph type="body" idx="1"/>
          </p:nvPr>
        </p:nvSpPr>
        <p:spPr/>
        <p:txBody>
          <a:bodyPr/>
          <a:lstStyle/>
          <a:p>
            <a:r>
              <a:rPr lang="en-US" altLang="en-US" b="1" i="1"/>
              <a:t>Helianthus angustifolius</a:t>
            </a:r>
            <a:r>
              <a:rPr lang="en-US" altLang="en-US" b="1"/>
              <a:t>:</a:t>
            </a:r>
            <a:r>
              <a:rPr lang="en-US" altLang="en-US"/>
              <a:t>  The Swamp Sunflower is a huge plant.  Flower stalks may reach eight feet tall.  This is a spreading beast in good garden soil, but it will survive the hottest summer you can imagine in Georgia if some irrigation is provided.  The flowers are spectacular in August and September, and the plant has few pests or diseases.  Great for low-care landscapes as it will stay small (4 to 5 feet) when neglected.  Divide and transplant them in fall.</a:t>
            </a:r>
          </a:p>
        </p:txBody>
      </p:sp>
    </p:spTree>
    <p:extLst>
      <p:ext uri="{BB962C8B-B14F-4D97-AF65-F5344CB8AC3E}">
        <p14:creationId xmlns:p14="http://schemas.microsoft.com/office/powerpoint/2010/main" val="19762125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A8397B-DE9D-9A44-B937-8E88073DD64A}" type="slidenum">
              <a:rPr lang="en-US" altLang="en-US"/>
              <a:pPr/>
              <a:t>69</a:t>
            </a:fld>
            <a:endParaRPr lang="en-US" altLang="en-US"/>
          </a:p>
        </p:txBody>
      </p:sp>
      <p:sp>
        <p:nvSpPr>
          <p:cNvPr id="658434" name="Rectangle 2"/>
          <p:cNvSpPr>
            <a:spLocks noChangeArrowheads="1" noTextEdit="1"/>
          </p:cNvSpPr>
          <p:nvPr>
            <p:ph type="sldImg"/>
          </p:nvPr>
        </p:nvSpPr>
        <p:spPr>
          <a:ln/>
        </p:spPr>
      </p:sp>
      <p:sp>
        <p:nvSpPr>
          <p:cNvPr id="658435" name="Rectangle 3"/>
          <p:cNvSpPr>
            <a:spLocks noGrp="1" noChangeArrowheads="1"/>
          </p:cNvSpPr>
          <p:nvPr>
            <p:ph type="body" idx="1"/>
          </p:nvPr>
        </p:nvSpPr>
        <p:spPr/>
        <p:txBody>
          <a:bodyPr/>
          <a:lstStyle/>
          <a:p>
            <a:r>
              <a:rPr lang="en-US" altLang="en-US" b="1" i="1"/>
              <a:t>Kniphofia uvaria </a:t>
            </a:r>
            <a:r>
              <a:rPr lang="en-US" altLang="en-US" b="1"/>
              <a:t>(Tritoma):</a:t>
            </a:r>
            <a:r>
              <a:rPr lang="en-US" altLang="en-US"/>
              <a:t>  Red Hot Poker is a proper name for this late spring blooming perennial.  As tough as </a:t>
            </a:r>
            <a:r>
              <a:rPr lang="en-US" altLang="en-US" i="1"/>
              <a:t>Baptisia</a:t>
            </a:r>
            <a:r>
              <a:rPr lang="en-US" altLang="en-US"/>
              <a:t>, and very showy, one must establish it in fall to be successful.  Be sure to select grown plants in bloom, known divisions, or tissue cultured plants because seedling color and flower shape can vary dramatically.  Deer leave it alone! </a:t>
            </a:r>
          </a:p>
        </p:txBody>
      </p:sp>
    </p:spTree>
    <p:extLst>
      <p:ext uri="{BB962C8B-B14F-4D97-AF65-F5344CB8AC3E}">
        <p14:creationId xmlns:p14="http://schemas.microsoft.com/office/powerpoint/2010/main" val="1221503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DD2D9-182A-E945-A281-CE511B1D204A}" type="slidenum">
              <a:rPr lang="en-US" altLang="en-US"/>
              <a:pPr/>
              <a:t>7</a:t>
            </a:fld>
            <a:endParaRPr lang="en-US" altLang="en-US"/>
          </a:p>
        </p:txBody>
      </p:sp>
      <p:sp>
        <p:nvSpPr>
          <p:cNvPr id="594946" name="Rectangle 1026"/>
          <p:cNvSpPr>
            <a:spLocks noChangeArrowheads="1" noTextEdit="1"/>
          </p:cNvSpPr>
          <p:nvPr>
            <p:ph type="sldImg"/>
          </p:nvPr>
        </p:nvSpPr>
        <p:spPr>
          <a:ln/>
        </p:spPr>
      </p:sp>
      <p:sp>
        <p:nvSpPr>
          <p:cNvPr id="594947" name="Rectangle 1027"/>
          <p:cNvSpPr>
            <a:spLocks noGrp="1" noChangeArrowheads="1"/>
          </p:cNvSpPr>
          <p:nvPr>
            <p:ph type="body" idx="1"/>
          </p:nvPr>
        </p:nvSpPr>
        <p:spPr/>
        <p:txBody>
          <a:bodyPr/>
          <a:lstStyle/>
          <a:p>
            <a:r>
              <a:rPr lang="en-US" altLang="en-US" b="1"/>
              <a:t>Pre-planning An Installation Is Essential For Success</a:t>
            </a:r>
          </a:p>
        </p:txBody>
      </p:sp>
    </p:spTree>
    <p:extLst>
      <p:ext uri="{BB962C8B-B14F-4D97-AF65-F5344CB8AC3E}">
        <p14:creationId xmlns:p14="http://schemas.microsoft.com/office/powerpoint/2010/main" val="9567546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CEE40-16FB-7745-9006-A096358A1833}" type="slidenum">
              <a:rPr lang="en-US" altLang="en-US"/>
              <a:pPr/>
              <a:t>70</a:t>
            </a:fld>
            <a:endParaRPr lang="en-US" altLang="en-US"/>
          </a:p>
        </p:txBody>
      </p:sp>
      <p:sp>
        <p:nvSpPr>
          <p:cNvPr id="659458" name="Rectangle 2"/>
          <p:cNvSpPr>
            <a:spLocks noChangeArrowheads="1" noTextEdit="1"/>
          </p:cNvSpPr>
          <p:nvPr>
            <p:ph type="sldImg"/>
          </p:nvPr>
        </p:nvSpPr>
        <p:spPr>
          <a:ln/>
        </p:spPr>
      </p:sp>
      <p:sp>
        <p:nvSpPr>
          <p:cNvPr id="659459" name="Rectangle 3"/>
          <p:cNvSpPr>
            <a:spLocks noGrp="1" noChangeArrowheads="1"/>
          </p:cNvSpPr>
          <p:nvPr>
            <p:ph type="body" idx="1"/>
          </p:nvPr>
        </p:nvSpPr>
        <p:spPr/>
        <p:txBody>
          <a:bodyPr/>
          <a:lstStyle/>
          <a:p>
            <a:r>
              <a:rPr lang="en-US" altLang="en-US" b="1" i="1"/>
              <a:t>Salvia gauranitica</a:t>
            </a:r>
            <a:r>
              <a:rPr lang="en-US" altLang="en-US" b="1"/>
              <a:t>:  </a:t>
            </a:r>
            <a:r>
              <a:rPr lang="en-US" altLang="en-US"/>
              <a:t>Blue Anise Sage, or Brazilian Sage, is a gem in the garden.  It is a Georgia Gold Medal Winner.  Tough and durable, it blooms from May until November and attracts hummingbirds and butterflies.  It grows a thick storage root and persists even with tilling!  Full sun is preferred.  Mid-summer trimming, after the first flush of flowers, is essential for a glorious fall display.</a:t>
            </a:r>
          </a:p>
        </p:txBody>
      </p:sp>
    </p:spTree>
    <p:extLst>
      <p:ext uri="{BB962C8B-B14F-4D97-AF65-F5344CB8AC3E}">
        <p14:creationId xmlns:p14="http://schemas.microsoft.com/office/powerpoint/2010/main" val="20188572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DB48F1-37BE-DC46-A885-E5C91E659728}" type="slidenum">
              <a:rPr lang="en-US" altLang="en-US"/>
              <a:pPr/>
              <a:t>71</a:t>
            </a:fld>
            <a:endParaRPr lang="en-US" altLang="en-US"/>
          </a:p>
        </p:txBody>
      </p:sp>
      <p:sp>
        <p:nvSpPr>
          <p:cNvPr id="660482" name="Rectangle 2"/>
          <p:cNvSpPr>
            <a:spLocks noChangeArrowheads="1" noTextEdit="1"/>
          </p:cNvSpPr>
          <p:nvPr>
            <p:ph type="sldImg"/>
          </p:nvPr>
        </p:nvSpPr>
        <p:spPr>
          <a:ln/>
        </p:spPr>
      </p:sp>
      <p:sp>
        <p:nvSpPr>
          <p:cNvPr id="660483" name="Rectangle 3"/>
          <p:cNvSpPr>
            <a:spLocks noGrp="1" noChangeArrowheads="1"/>
          </p:cNvSpPr>
          <p:nvPr>
            <p:ph type="body" idx="1"/>
          </p:nvPr>
        </p:nvSpPr>
        <p:spPr/>
        <p:txBody>
          <a:bodyPr/>
          <a:lstStyle/>
          <a:p>
            <a:r>
              <a:rPr lang="en-US" altLang="en-US" b="1" i="1"/>
              <a:t>Lantana camara ‘‘</a:t>
            </a:r>
            <a:r>
              <a:rPr lang="en-US" altLang="en-US" b="1"/>
              <a:t>Miss Huff’:</a:t>
            </a:r>
            <a:r>
              <a:rPr lang="en-US" altLang="en-US"/>
              <a:t>  Miss Huff is the only truly hardy perennial lantana.  This plant grows to become a 6-foot mound in good soil, and possesses thousands of Swallowtail attracting flower clusters all summer.  It comes back to life late in the spring, so late that many gardeners mistakenly pull it up for dead in May.  Planting on 36 to 48 inch centers is essential as this plant spreads rapidly. It will overcome all but Helianthus and Artemesia. Do not cut back the stem until April to prevent cold injury, and mound up fall leaves in the bush during winter for a faster start. Be sure to remove those leaves and all debris to prevent summer leaf spot diseases. It is hardy to southern Illinois and Knoxville, TN. </a:t>
            </a:r>
          </a:p>
        </p:txBody>
      </p:sp>
    </p:spTree>
    <p:extLst>
      <p:ext uri="{BB962C8B-B14F-4D97-AF65-F5344CB8AC3E}">
        <p14:creationId xmlns:p14="http://schemas.microsoft.com/office/powerpoint/2010/main" val="6914554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B98372-A5BC-DB4F-8337-AF6B524046C7}" type="slidenum">
              <a:rPr lang="en-US" altLang="en-US"/>
              <a:pPr/>
              <a:t>72</a:t>
            </a:fld>
            <a:endParaRPr lang="en-US" altLang="en-US"/>
          </a:p>
        </p:txBody>
      </p:sp>
      <p:sp>
        <p:nvSpPr>
          <p:cNvPr id="661506" name="Rectangle 2"/>
          <p:cNvSpPr>
            <a:spLocks noChangeArrowheads="1" noTextEdit="1"/>
          </p:cNvSpPr>
          <p:nvPr>
            <p:ph type="sldImg"/>
          </p:nvPr>
        </p:nvSpPr>
        <p:spPr>
          <a:ln/>
        </p:spPr>
      </p:sp>
      <p:sp>
        <p:nvSpPr>
          <p:cNvPr id="661507" name="Rectangle 3"/>
          <p:cNvSpPr>
            <a:spLocks noGrp="1" noChangeArrowheads="1"/>
          </p:cNvSpPr>
          <p:nvPr>
            <p:ph type="body" idx="1"/>
          </p:nvPr>
        </p:nvSpPr>
        <p:spPr/>
        <p:txBody>
          <a:bodyPr/>
          <a:lstStyle/>
          <a:p>
            <a:r>
              <a:rPr lang="en-US" altLang="en-US" b="1" i="1"/>
              <a:t>Sedum spectabile</a:t>
            </a:r>
            <a:r>
              <a:rPr lang="en-US" altLang="en-US" b="1"/>
              <a:t> ‘Autumn Joy’:  </a:t>
            </a:r>
            <a:r>
              <a:rPr lang="en-US" altLang="en-US"/>
              <a:t>Most sedums do well in Georgia if given dry, sunny.  Sedum ‘Autumn Joy’ is a special plant.  It grows into well-behaved mounds of blue green foliage, topped with large clusters of pink flowers in August.  Few pests and almost no diseases affect this plant; however, deer have a keen interest in this plant.  Plants can be divided every four years or so, in early spring. </a:t>
            </a:r>
          </a:p>
        </p:txBody>
      </p:sp>
    </p:spTree>
    <p:extLst>
      <p:ext uri="{BB962C8B-B14F-4D97-AF65-F5344CB8AC3E}">
        <p14:creationId xmlns:p14="http://schemas.microsoft.com/office/powerpoint/2010/main" val="12577174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3B0053-143B-3641-AC23-C926A894FF34}" type="slidenum">
              <a:rPr lang="en-US" altLang="en-US"/>
              <a:pPr/>
              <a:t>73</a:t>
            </a:fld>
            <a:endParaRPr lang="en-US" altLang="en-US"/>
          </a:p>
        </p:txBody>
      </p:sp>
      <p:sp>
        <p:nvSpPr>
          <p:cNvPr id="662530" name="Rectangle 2"/>
          <p:cNvSpPr>
            <a:spLocks noChangeArrowheads="1" noTextEdit="1"/>
          </p:cNvSpPr>
          <p:nvPr>
            <p:ph type="sldImg"/>
          </p:nvPr>
        </p:nvSpPr>
        <p:spPr>
          <a:ln/>
        </p:spPr>
      </p:sp>
      <p:sp>
        <p:nvSpPr>
          <p:cNvPr id="662531" name="Rectangle 3"/>
          <p:cNvSpPr>
            <a:spLocks noGrp="1" noChangeArrowheads="1"/>
          </p:cNvSpPr>
          <p:nvPr>
            <p:ph type="body" idx="1"/>
          </p:nvPr>
        </p:nvSpPr>
        <p:spPr/>
        <p:txBody>
          <a:bodyPr/>
          <a:lstStyle/>
          <a:p>
            <a:r>
              <a:rPr lang="en-US" altLang="en-US" b="1" i="1"/>
              <a:t>Solidago</a:t>
            </a:r>
            <a:r>
              <a:rPr lang="en-US" altLang="en-US" b="1"/>
              <a:t>  ‘Peter Pan’:</a:t>
            </a:r>
            <a:r>
              <a:rPr lang="en-US" altLang="en-US"/>
              <a:t>  Peter Pan is one of the few Goldenrods that stays short and is moderately well behaved.  All Goldenrods will form runners and spread given enough time.  Goldenrods come into bloom mid August and, if planted densely, put on a good show.  Do not fertilize after the first week in May or the plants will get leggy, floppy stems.  Any other Solidago you wish to plant should be thoroughly researched as some can be horridly aggressive, with runners growing 6 to 8 feet in a season.</a:t>
            </a:r>
          </a:p>
        </p:txBody>
      </p:sp>
    </p:spTree>
    <p:extLst>
      <p:ext uri="{BB962C8B-B14F-4D97-AF65-F5344CB8AC3E}">
        <p14:creationId xmlns:p14="http://schemas.microsoft.com/office/powerpoint/2010/main" val="7752413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24E21-D815-E046-925F-DEF7E6603AD6}" type="slidenum">
              <a:rPr lang="en-US" altLang="en-US"/>
              <a:pPr/>
              <a:t>74</a:t>
            </a:fld>
            <a:endParaRPr lang="en-US" altLang="en-US"/>
          </a:p>
        </p:txBody>
      </p:sp>
      <p:sp>
        <p:nvSpPr>
          <p:cNvPr id="663554" name="Rectangle 2"/>
          <p:cNvSpPr>
            <a:spLocks noChangeArrowheads="1" noTextEdit="1"/>
          </p:cNvSpPr>
          <p:nvPr>
            <p:ph type="sldImg"/>
          </p:nvPr>
        </p:nvSpPr>
        <p:spPr>
          <a:ln/>
        </p:spPr>
      </p:sp>
      <p:sp>
        <p:nvSpPr>
          <p:cNvPr id="663555" name="Rectangle 3"/>
          <p:cNvSpPr>
            <a:spLocks noGrp="1" noChangeArrowheads="1"/>
          </p:cNvSpPr>
          <p:nvPr>
            <p:ph type="body" idx="1"/>
          </p:nvPr>
        </p:nvSpPr>
        <p:spPr/>
        <p:txBody>
          <a:bodyPr/>
          <a:lstStyle/>
          <a:p>
            <a:r>
              <a:rPr lang="en-US" altLang="en-US" b="1" i="1"/>
              <a:t>Iris ssp. </a:t>
            </a:r>
            <a:r>
              <a:rPr lang="en-US" altLang="en-US" b="1"/>
              <a:t> </a:t>
            </a:r>
            <a:r>
              <a:rPr lang="en-US" altLang="en-US"/>
              <a:t>German Irises are easy to grow and have showy blooms that appear in May.  They are easy to establish if you have well-drained soils and plant them shallow, with a portion of the rhizome above ground.  Coat hangers can be bent into AU@ and used as stakes to hold the rhizomes in place until rooted.  Iris borers can be a problem in large colonies.  Some folks claim blue and pink colored Irises turn white in Georgia clay.  In truth, white flowers result from reseeding, with the dominant white form winning out genetically. </a:t>
            </a:r>
          </a:p>
        </p:txBody>
      </p:sp>
    </p:spTree>
    <p:extLst>
      <p:ext uri="{BB962C8B-B14F-4D97-AF65-F5344CB8AC3E}">
        <p14:creationId xmlns:p14="http://schemas.microsoft.com/office/powerpoint/2010/main" val="6982679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12C882-26FE-244A-81CE-613E186378AF}" type="slidenum">
              <a:rPr lang="en-US" altLang="en-US"/>
              <a:pPr/>
              <a:t>75</a:t>
            </a:fld>
            <a:endParaRPr lang="en-US" altLang="en-US"/>
          </a:p>
        </p:txBody>
      </p:sp>
      <p:sp>
        <p:nvSpPr>
          <p:cNvPr id="664578" name="Rectangle 2"/>
          <p:cNvSpPr>
            <a:spLocks noChangeArrowheads="1" noTextEdit="1"/>
          </p:cNvSpPr>
          <p:nvPr>
            <p:ph type="sldImg"/>
          </p:nvPr>
        </p:nvSpPr>
        <p:spPr>
          <a:ln/>
        </p:spPr>
      </p:sp>
      <p:sp>
        <p:nvSpPr>
          <p:cNvPr id="664579" name="Rectangle 3"/>
          <p:cNvSpPr>
            <a:spLocks noGrp="1" noChangeArrowheads="1"/>
          </p:cNvSpPr>
          <p:nvPr>
            <p:ph type="body" idx="1"/>
          </p:nvPr>
        </p:nvSpPr>
        <p:spPr/>
        <p:txBody>
          <a:bodyPr/>
          <a:lstStyle/>
          <a:p>
            <a:r>
              <a:rPr lang="en-US" altLang="en-US" b="1" i="1"/>
              <a:t>Asclepias tuberosa</a:t>
            </a:r>
            <a:r>
              <a:rPr lang="en-US" altLang="en-US" b="1"/>
              <a:t>:</a:t>
            </a:r>
            <a:r>
              <a:rPr lang="en-US" altLang="en-US"/>
              <a:t>  Butterfly Weed is a native perennial that is a must-have in Georgia gardens.  It is the native food source for the Monarch caterpillar, and provides nectar to over 70 species of Georgia butterflies.  It is best grown from seed sown in fall and left exposed to the winter sun. The seeds need infrared light to germinate. You cannot transplant Asclepias from fields or roadsides in spring, summer, or fall as the root system will not re-develop in warm soils, and often rots within a few days.  December is best, and then with a healthy ball of soil.  Most roots are two to three feet deep in Georgia soils, so extraction is tough.  Leave flowers on for seeds, and worry not if caterpillars chew it down.  It will spring back and re-bloom even better a few weeks later.  Fertilize in February and May. </a:t>
            </a:r>
          </a:p>
        </p:txBody>
      </p:sp>
    </p:spTree>
    <p:extLst>
      <p:ext uri="{BB962C8B-B14F-4D97-AF65-F5344CB8AC3E}">
        <p14:creationId xmlns:p14="http://schemas.microsoft.com/office/powerpoint/2010/main" val="19392590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087573-F6EC-D44C-8D18-EC1385B052DC}" type="slidenum">
              <a:rPr lang="en-US" altLang="en-US"/>
              <a:pPr/>
              <a:t>76</a:t>
            </a:fld>
            <a:endParaRPr lang="en-US" altLang="en-US"/>
          </a:p>
        </p:txBody>
      </p:sp>
      <p:sp>
        <p:nvSpPr>
          <p:cNvPr id="665602" name="Rectangle 2"/>
          <p:cNvSpPr>
            <a:spLocks noChangeArrowheads="1" noTextEdit="1"/>
          </p:cNvSpPr>
          <p:nvPr>
            <p:ph type="sldImg"/>
          </p:nvPr>
        </p:nvSpPr>
        <p:spPr>
          <a:ln/>
        </p:spPr>
      </p:sp>
      <p:sp>
        <p:nvSpPr>
          <p:cNvPr id="665603" name="Rectangle 3"/>
          <p:cNvSpPr>
            <a:spLocks noGrp="1" noChangeArrowheads="1"/>
          </p:cNvSpPr>
          <p:nvPr>
            <p:ph type="body" idx="1"/>
          </p:nvPr>
        </p:nvSpPr>
        <p:spPr/>
        <p:txBody>
          <a:bodyPr/>
          <a:lstStyle/>
          <a:p>
            <a:r>
              <a:rPr lang="en-US" altLang="en-US" b="1" i="1"/>
              <a:t>Verbena bonariensis</a:t>
            </a:r>
            <a:r>
              <a:rPr lang="en-US" altLang="en-US" b="1"/>
              <a:t>:</a:t>
            </a:r>
            <a:r>
              <a:rPr lang="en-US" altLang="en-US"/>
              <a:t>  South American Verbena is easy to grow from fall planted seed.  It puts up wonderfully airy stems of nectar producing florets that attract butterflies and bees.  Tough as nails when cared for, it often succumbs to wet feet in winter and shading from larger perennials.  Plant 12 to 15 plants on 4 inch centers for best results, or spread seed densely in a 3'x3' bed area. </a:t>
            </a:r>
          </a:p>
        </p:txBody>
      </p:sp>
    </p:spTree>
    <p:extLst>
      <p:ext uri="{BB962C8B-B14F-4D97-AF65-F5344CB8AC3E}">
        <p14:creationId xmlns:p14="http://schemas.microsoft.com/office/powerpoint/2010/main" val="7673411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1EBB43-ABAF-9643-B1B0-3BB1F5430F1A}" type="slidenum">
              <a:rPr lang="en-US" altLang="en-US"/>
              <a:pPr/>
              <a:t>77</a:t>
            </a:fld>
            <a:endParaRPr lang="en-US" altLang="en-US"/>
          </a:p>
        </p:txBody>
      </p:sp>
      <p:sp>
        <p:nvSpPr>
          <p:cNvPr id="666626" name="Rectangle 2"/>
          <p:cNvSpPr>
            <a:spLocks noChangeArrowheads="1" noTextEdit="1"/>
          </p:cNvSpPr>
          <p:nvPr>
            <p:ph type="sldImg"/>
          </p:nvPr>
        </p:nvSpPr>
        <p:spPr>
          <a:ln/>
        </p:spPr>
      </p:sp>
      <p:sp>
        <p:nvSpPr>
          <p:cNvPr id="666627" name="Rectangle 3"/>
          <p:cNvSpPr>
            <a:spLocks noGrp="1" noChangeArrowheads="1"/>
          </p:cNvSpPr>
          <p:nvPr>
            <p:ph type="body" idx="1"/>
          </p:nvPr>
        </p:nvSpPr>
        <p:spPr/>
        <p:txBody>
          <a:bodyPr/>
          <a:lstStyle/>
          <a:p>
            <a:r>
              <a:rPr lang="en-US" altLang="en-US" b="1" i="1"/>
              <a:t>Verbena rigida</a:t>
            </a:r>
            <a:r>
              <a:rPr lang="en-US" altLang="en-US" b="1"/>
              <a:t>:  </a:t>
            </a:r>
            <a:r>
              <a:rPr lang="en-US" altLang="en-US"/>
              <a:t>Rigid Verbena grows easily along Georgia road sides, so being tough is not in question as it likes hot, dry locations.  It can be mowed twice a summer and re-flushed with fertilization and frequent irrigation.  The beautiful purple flowers attract Swallowtails and other butterflies.  However, the plant is aggressive and sends out runners. It can be invasive in certain areas.  </a:t>
            </a:r>
          </a:p>
        </p:txBody>
      </p:sp>
    </p:spTree>
    <p:extLst>
      <p:ext uri="{BB962C8B-B14F-4D97-AF65-F5344CB8AC3E}">
        <p14:creationId xmlns:p14="http://schemas.microsoft.com/office/powerpoint/2010/main" val="10633573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28926A-954A-3E4E-91B9-6E4ABAAD10FB}" type="slidenum">
              <a:rPr lang="en-US" altLang="en-US"/>
              <a:pPr/>
              <a:t>78</a:t>
            </a:fld>
            <a:endParaRPr lang="en-US" altLang="en-US"/>
          </a:p>
        </p:txBody>
      </p:sp>
      <p:sp>
        <p:nvSpPr>
          <p:cNvPr id="667650" name="Rectangle 2"/>
          <p:cNvSpPr>
            <a:spLocks noChangeArrowheads="1" noTextEdit="1"/>
          </p:cNvSpPr>
          <p:nvPr>
            <p:ph type="sldImg"/>
          </p:nvPr>
        </p:nvSpPr>
        <p:spPr>
          <a:ln/>
        </p:spPr>
      </p:sp>
      <p:sp>
        <p:nvSpPr>
          <p:cNvPr id="667651" name="Rectangle 3"/>
          <p:cNvSpPr>
            <a:spLocks noGrp="1" noChangeArrowheads="1"/>
          </p:cNvSpPr>
          <p:nvPr>
            <p:ph type="body" idx="1"/>
          </p:nvPr>
        </p:nvSpPr>
        <p:spPr/>
        <p:txBody>
          <a:bodyPr/>
          <a:lstStyle/>
          <a:p>
            <a:r>
              <a:rPr lang="en-US" altLang="en-US" b="1" i="1"/>
              <a:t>Echinacea purpurea</a:t>
            </a:r>
            <a:r>
              <a:rPr lang="en-US" altLang="en-US" b="1"/>
              <a:t>:</a:t>
            </a:r>
            <a:r>
              <a:rPr lang="en-US" altLang="en-US"/>
              <a:t>  Purple Coneflower is fantastically popular as a garden and medicinal plant.  It=s a great butterfly plant, and it is drought tolerant.  Well-drained soils and deadheading are required for them to survive the wet soils of winter. If allowed to self- seed over several generations, green-flowering mutants often appear and should be rogued out.  Native species of Purple Coneflower have drooping petals, whereas modern hybrids have horizontally held petals.  Unfortunately, deer love this plant too. </a:t>
            </a:r>
          </a:p>
        </p:txBody>
      </p:sp>
    </p:spTree>
    <p:extLst>
      <p:ext uri="{BB962C8B-B14F-4D97-AF65-F5344CB8AC3E}">
        <p14:creationId xmlns:p14="http://schemas.microsoft.com/office/powerpoint/2010/main" val="48881062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2250C-0354-1F41-A5C0-1F27BA00E5CE}" type="slidenum">
              <a:rPr lang="en-US" altLang="en-US"/>
              <a:pPr/>
              <a:t>79</a:t>
            </a:fld>
            <a:endParaRPr lang="en-US" altLang="en-US"/>
          </a:p>
        </p:txBody>
      </p:sp>
      <p:sp>
        <p:nvSpPr>
          <p:cNvPr id="668674" name="Rectangle 2"/>
          <p:cNvSpPr>
            <a:spLocks noChangeArrowheads="1" noTextEdit="1"/>
          </p:cNvSpPr>
          <p:nvPr>
            <p:ph type="sldImg"/>
          </p:nvPr>
        </p:nvSpPr>
        <p:spPr>
          <a:ln/>
        </p:spPr>
      </p:sp>
      <p:sp>
        <p:nvSpPr>
          <p:cNvPr id="668675" name="Rectangle 3"/>
          <p:cNvSpPr>
            <a:spLocks noGrp="1" noChangeArrowheads="1"/>
          </p:cNvSpPr>
          <p:nvPr>
            <p:ph type="body" idx="1"/>
          </p:nvPr>
        </p:nvSpPr>
        <p:spPr/>
        <p:txBody>
          <a:bodyPr/>
          <a:lstStyle/>
          <a:p>
            <a:r>
              <a:rPr lang="en-US" altLang="en-US" b="1" i="1"/>
              <a:t>Rudbeckia triloba</a:t>
            </a:r>
            <a:r>
              <a:rPr lang="en-US" altLang="en-US" b="1"/>
              <a:t>:</a:t>
            </a:r>
            <a:r>
              <a:rPr lang="en-US" altLang="en-US"/>
              <a:t>  Three-Lobed Coneflower is a perennial cousin of our annual Rudbeckia.  It is a wonderful plant, worthy of any garden.  Bright yellow flowers last most of the summer, and its height allows it to be a back-of-the-garden plant with fantastic color potential.  It is difficult to grow from seed, so purchase 4-inch plants.   Plant early and fertilize twice (before June). Cut back stems after seeds begin to develop, but leave 12 inches of stem attached so new rosettes can form at their base for next year. </a:t>
            </a:r>
          </a:p>
        </p:txBody>
      </p:sp>
    </p:spTree>
    <p:extLst>
      <p:ext uri="{BB962C8B-B14F-4D97-AF65-F5344CB8AC3E}">
        <p14:creationId xmlns:p14="http://schemas.microsoft.com/office/powerpoint/2010/main" val="1315207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36A7D-0491-9142-96AA-0BCE7639DD9A}" type="slidenum">
              <a:rPr lang="en-US" altLang="en-US"/>
              <a:pPr/>
              <a:t>8</a:t>
            </a:fld>
            <a:endParaRPr lang="en-US" altLang="en-US"/>
          </a:p>
        </p:txBody>
      </p:sp>
      <p:sp>
        <p:nvSpPr>
          <p:cNvPr id="595970" name="Rectangle 2"/>
          <p:cNvSpPr>
            <a:spLocks noChangeArrowheads="1" noTextEdit="1"/>
          </p:cNvSpPr>
          <p:nvPr>
            <p:ph type="sldImg"/>
          </p:nvPr>
        </p:nvSpPr>
        <p:spPr>
          <a:ln/>
        </p:spPr>
      </p:sp>
      <p:sp>
        <p:nvSpPr>
          <p:cNvPr id="595971" name="Rectangle 3"/>
          <p:cNvSpPr>
            <a:spLocks noGrp="1" noChangeArrowheads="1"/>
          </p:cNvSpPr>
          <p:nvPr>
            <p:ph type="body" idx="1"/>
          </p:nvPr>
        </p:nvSpPr>
        <p:spPr/>
        <p:txBody>
          <a:bodyPr/>
          <a:lstStyle/>
          <a:p>
            <a:r>
              <a:rPr lang="en-US" altLang="en-US" b="1"/>
              <a:t>Perennials Are Complex:</a:t>
            </a:r>
            <a:r>
              <a:rPr lang="en-US" altLang="en-US"/>
              <a:t>  Preplanning is the key to success when designing and installing a perennial bed.  Know your plant’s requirements.  Knowing the final size your perennial will assume can prevent disappointments should a vigorous plant overtake less vigorous specimens.</a:t>
            </a:r>
          </a:p>
          <a:p>
            <a:r>
              <a:rPr lang="en-US" altLang="en-US"/>
              <a:t>Knowing the soil type preference and the pH requirements for your perennial will assure the likelihood of survival year after year.  Knowing pests and disease tendencies will help you plan for problems that may arise in the future or may allow you to avoid disease prone specimens.     </a:t>
            </a:r>
          </a:p>
          <a:p>
            <a:r>
              <a:rPr lang="en-US" altLang="en-US"/>
              <a:t>Knowing the life span will help you plan replacements and establish where the plant will be placed.  Most long-lived plants will be placed towards the back and side of the garden, or in the middle, so as to allow replacement of less long-lived specimens without disturbing the more permanent specimens.  Knowing the bloom period is essential to planning a continuous bloom sequence.  Careful choices of species and hybrids can assure the gardener a season-long color display. </a:t>
            </a:r>
          </a:p>
        </p:txBody>
      </p:sp>
    </p:spTree>
    <p:extLst>
      <p:ext uri="{BB962C8B-B14F-4D97-AF65-F5344CB8AC3E}">
        <p14:creationId xmlns:p14="http://schemas.microsoft.com/office/powerpoint/2010/main" val="19653038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240872-5CA7-6D46-8F87-E169AD67D015}" type="slidenum">
              <a:rPr lang="en-US" altLang="en-US"/>
              <a:pPr/>
              <a:t>80</a:t>
            </a:fld>
            <a:endParaRPr lang="en-US" altLang="en-US"/>
          </a:p>
        </p:txBody>
      </p:sp>
      <p:sp>
        <p:nvSpPr>
          <p:cNvPr id="669698" name="Rectangle 2"/>
          <p:cNvSpPr>
            <a:spLocks noChangeArrowheads="1" noTextEdit="1"/>
          </p:cNvSpPr>
          <p:nvPr>
            <p:ph type="sldImg"/>
          </p:nvPr>
        </p:nvSpPr>
        <p:spPr>
          <a:ln/>
        </p:spPr>
      </p:sp>
      <p:sp>
        <p:nvSpPr>
          <p:cNvPr id="669699" name="Rectangle 3"/>
          <p:cNvSpPr>
            <a:spLocks noGrp="1" noChangeArrowheads="1"/>
          </p:cNvSpPr>
          <p:nvPr>
            <p:ph type="body" idx="1"/>
          </p:nvPr>
        </p:nvSpPr>
        <p:spPr/>
        <p:txBody>
          <a:bodyPr/>
          <a:lstStyle/>
          <a:p>
            <a:r>
              <a:rPr lang="en-US" altLang="en-US" b="1" i="1"/>
              <a:t>Delosperma cooperi:</a:t>
            </a:r>
            <a:r>
              <a:rPr lang="en-US" altLang="en-US"/>
              <a:t> The Hardy Ice Plant is an asset to gardeners with poor soils, dry locations, and slopes. This plant requires only a few inches of soil to do well.  It blooms early in spring and then sporadically the rest of the summer.  Fertilize in June and August, and do not worry when frost turns the turgid, green leaves to black mush.  The tiny gray leaves at the ends of the stems will burst forth in spring on schedule. </a:t>
            </a:r>
          </a:p>
        </p:txBody>
      </p:sp>
    </p:spTree>
    <p:extLst>
      <p:ext uri="{BB962C8B-B14F-4D97-AF65-F5344CB8AC3E}">
        <p14:creationId xmlns:p14="http://schemas.microsoft.com/office/powerpoint/2010/main" val="6481983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170501-6677-E941-BE47-C5189C922C65}" type="slidenum">
              <a:rPr lang="en-US" altLang="en-US"/>
              <a:pPr/>
              <a:t>81</a:t>
            </a:fld>
            <a:endParaRPr lang="en-US" altLang="en-US"/>
          </a:p>
        </p:txBody>
      </p:sp>
      <p:sp>
        <p:nvSpPr>
          <p:cNvPr id="670722" name="Rectangle 2"/>
          <p:cNvSpPr>
            <a:spLocks noChangeArrowheads="1" noTextEdit="1"/>
          </p:cNvSpPr>
          <p:nvPr>
            <p:ph type="sldImg"/>
          </p:nvPr>
        </p:nvSpPr>
        <p:spPr>
          <a:ln/>
        </p:spPr>
      </p:sp>
      <p:sp>
        <p:nvSpPr>
          <p:cNvPr id="670723" name="Rectangle 3"/>
          <p:cNvSpPr>
            <a:spLocks noGrp="1" noChangeArrowheads="1"/>
          </p:cNvSpPr>
          <p:nvPr>
            <p:ph type="body" idx="1"/>
          </p:nvPr>
        </p:nvSpPr>
        <p:spPr/>
        <p:txBody>
          <a:bodyPr/>
          <a:lstStyle/>
          <a:p>
            <a:r>
              <a:rPr lang="en-US" altLang="en-US" b="1"/>
              <a:t>Perennials For Shady Places</a:t>
            </a:r>
            <a:r>
              <a:rPr lang="en-US" altLang="en-US"/>
              <a:t> </a:t>
            </a:r>
          </a:p>
        </p:txBody>
      </p:sp>
    </p:spTree>
    <p:extLst>
      <p:ext uri="{BB962C8B-B14F-4D97-AF65-F5344CB8AC3E}">
        <p14:creationId xmlns:p14="http://schemas.microsoft.com/office/powerpoint/2010/main" val="856314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CE17B-E351-FD45-8704-A6CE4B16B090}" type="slidenum">
              <a:rPr lang="en-US" altLang="en-US"/>
              <a:pPr/>
              <a:t>82</a:t>
            </a:fld>
            <a:endParaRPr lang="en-US" altLang="en-US"/>
          </a:p>
        </p:txBody>
      </p:sp>
      <p:sp>
        <p:nvSpPr>
          <p:cNvPr id="671746" name="Rectangle 2"/>
          <p:cNvSpPr>
            <a:spLocks noChangeArrowheads="1" noTextEdit="1"/>
          </p:cNvSpPr>
          <p:nvPr>
            <p:ph type="sldImg"/>
          </p:nvPr>
        </p:nvSpPr>
        <p:spPr>
          <a:ln/>
        </p:spPr>
      </p:sp>
      <p:sp>
        <p:nvSpPr>
          <p:cNvPr id="671747" name="Rectangle 3"/>
          <p:cNvSpPr>
            <a:spLocks noGrp="1" noChangeArrowheads="1"/>
          </p:cNvSpPr>
          <p:nvPr>
            <p:ph type="body" idx="1"/>
          </p:nvPr>
        </p:nvSpPr>
        <p:spPr/>
        <p:txBody>
          <a:bodyPr/>
          <a:lstStyle/>
          <a:p>
            <a:r>
              <a:rPr lang="en-US" altLang="en-US" b="1" i="1"/>
              <a:t>Astilbe </a:t>
            </a:r>
            <a:r>
              <a:rPr lang="en-US" altLang="en-US" b="1"/>
              <a:t>x</a:t>
            </a:r>
            <a:r>
              <a:rPr lang="en-US" altLang="en-US" b="1" i="1"/>
              <a:t> ardensii</a:t>
            </a:r>
            <a:r>
              <a:rPr lang="en-US" altLang="en-US" b="1"/>
              <a:t>:  </a:t>
            </a:r>
            <a:r>
              <a:rPr lang="en-US" altLang="en-US"/>
              <a:t>False Spiraea is difficult to grow, but it makes an excellent shade garden plant if special care is given.  Drip irrigation is required as these plants need water and cool roots.  They must be kept moist in hot weather or they may expire quickly.  In full sun, death can occur in a matter of hours.  In shady locations, 4 to 6 inches of mulch is required over the drip lines to hold in the moisture and keep the soil cool.  Dappled sunlight is required during April, May and June to facilitate good bloom production.  Blooms may last a few weeks if conditions are right.  Fertilize in March just after bloom.  Deadhead immediately when the flowers fade. </a:t>
            </a:r>
          </a:p>
        </p:txBody>
      </p:sp>
    </p:spTree>
    <p:extLst>
      <p:ext uri="{BB962C8B-B14F-4D97-AF65-F5344CB8AC3E}">
        <p14:creationId xmlns:p14="http://schemas.microsoft.com/office/powerpoint/2010/main" val="3933837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13D3B5-BB6F-F14C-A813-8369629280E2}" type="slidenum">
              <a:rPr lang="en-US" altLang="en-US"/>
              <a:pPr/>
              <a:t>83</a:t>
            </a:fld>
            <a:endParaRPr lang="en-US" altLang="en-US"/>
          </a:p>
        </p:txBody>
      </p:sp>
      <p:sp>
        <p:nvSpPr>
          <p:cNvPr id="672770" name="Rectangle 2"/>
          <p:cNvSpPr>
            <a:spLocks noChangeArrowheads="1" noTextEdit="1"/>
          </p:cNvSpPr>
          <p:nvPr>
            <p:ph type="sldImg"/>
          </p:nvPr>
        </p:nvSpPr>
        <p:spPr>
          <a:ln/>
        </p:spPr>
      </p:sp>
      <p:sp>
        <p:nvSpPr>
          <p:cNvPr id="672771" name="Rectangle 3"/>
          <p:cNvSpPr>
            <a:spLocks noGrp="1" noChangeArrowheads="1"/>
          </p:cNvSpPr>
          <p:nvPr>
            <p:ph type="body" idx="1"/>
          </p:nvPr>
        </p:nvSpPr>
        <p:spPr/>
        <p:txBody>
          <a:bodyPr/>
          <a:lstStyle/>
          <a:p>
            <a:r>
              <a:rPr lang="en-US" altLang="en-US" b="1" i="1"/>
              <a:t>Bellamcanda chinensis </a:t>
            </a:r>
            <a:r>
              <a:rPr lang="en-US" altLang="en-US" b="1"/>
              <a:t>:</a:t>
            </a:r>
            <a:r>
              <a:rPr lang="en-US" altLang="en-US"/>
              <a:t>  The Blackberry Lily is a naturalized plant from China that does well here at the edges of woods.  It prefers highly organic soils and full sun.  It is drought tolerant and tough.  It re-seeds well, and if planted in dense groups, it can be very attractive by mid-summer.  It has few pests and is deer tolerant.  Butterflies love the flowers. The term Blackberry Lily comes from the seeds, which are revealed when the seedpod opens and the seeds are literally turned outside the pod shell.  The seed cluster looks like a blackberry fruit.  Plant seeds immediately upon harvest. </a:t>
            </a:r>
          </a:p>
        </p:txBody>
      </p:sp>
    </p:spTree>
    <p:extLst>
      <p:ext uri="{BB962C8B-B14F-4D97-AF65-F5344CB8AC3E}">
        <p14:creationId xmlns:p14="http://schemas.microsoft.com/office/powerpoint/2010/main" val="16453989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D2303-6819-2F4B-85E3-088FE53AD6DB}" type="slidenum">
              <a:rPr lang="en-US" altLang="en-US"/>
              <a:pPr/>
              <a:t>84</a:t>
            </a:fld>
            <a:endParaRPr lang="en-US" altLang="en-US"/>
          </a:p>
        </p:txBody>
      </p:sp>
      <p:sp>
        <p:nvSpPr>
          <p:cNvPr id="673794" name="Rectangle 2"/>
          <p:cNvSpPr>
            <a:spLocks noChangeArrowheads="1" noTextEdit="1"/>
          </p:cNvSpPr>
          <p:nvPr>
            <p:ph type="sldImg"/>
          </p:nvPr>
        </p:nvSpPr>
        <p:spPr>
          <a:ln/>
        </p:spPr>
      </p:sp>
      <p:sp>
        <p:nvSpPr>
          <p:cNvPr id="673795" name="Rectangle 3"/>
          <p:cNvSpPr>
            <a:spLocks noGrp="1" noChangeArrowheads="1"/>
          </p:cNvSpPr>
          <p:nvPr>
            <p:ph type="body" idx="1"/>
          </p:nvPr>
        </p:nvSpPr>
        <p:spPr/>
        <p:txBody>
          <a:bodyPr/>
          <a:lstStyle/>
          <a:p>
            <a:r>
              <a:rPr lang="en-US" altLang="en-US" b="1" i="1"/>
              <a:t>Monarda didyma</a:t>
            </a:r>
            <a:r>
              <a:rPr lang="en-US" altLang="en-US" b="1"/>
              <a:t>:</a:t>
            </a:r>
            <a:r>
              <a:rPr lang="en-US" altLang="en-US"/>
              <a:t> Bee Balm is a good garden plant that can be gorgeous if planted in partial sun, watered, and fertilized in early spring.  It is a good butterfly and hummingbird plant, and attracts bees as well.  However, it has a bad reputation for running rampant in any garden and becoming a pest.  Unless you have a lot of time to remove mats of runners, you may want to consider purchasing barriers or placing the plants in areas where it can spread without causing problems.  Mildew is a problem with most cultivars.  </a:t>
            </a:r>
          </a:p>
          <a:p>
            <a:r>
              <a:rPr lang="en-US" altLang="en-US"/>
              <a:t> </a:t>
            </a:r>
          </a:p>
        </p:txBody>
      </p:sp>
    </p:spTree>
    <p:extLst>
      <p:ext uri="{BB962C8B-B14F-4D97-AF65-F5344CB8AC3E}">
        <p14:creationId xmlns:p14="http://schemas.microsoft.com/office/powerpoint/2010/main" val="10728100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A7846D-FD54-694C-A301-888BDA01D9DE}" type="slidenum">
              <a:rPr lang="en-US" altLang="en-US"/>
              <a:pPr/>
              <a:t>85</a:t>
            </a:fld>
            <a:endParaRPr lang="en-US" altLang="en-US"/>
          </a:p>
        </p:txBody>
      </p:sp>
      <p:sp>
        <p:nvSpPr>
          <p:cNvPr id="674818" name="Rectangle 2"/>
          <p:cNvSpPr>
            <a:spLocks noChangeArrowheads="1" noTextEdit="1"/>
          </p:cNvSpPr>
          <p:nvPr>
            <p:ph type="sldImg"/>
          </p:nvPr>
        </p:nvSpPr>
        <p:spPr>
          <a:ln/>
        </p:spPr>
      </p:sp>
      <p:sp>
        <p:nvSpPr>
          <p:cNvPr id="674819" name="Rectangle 3"/>
          <p:cNvSpPr>
            <a:spLocks noGrp="1" noChangeArrowheads="1"/>
          </p:cNvSpPr>
          <p:nvPr>
            <p:ph type="body" idx="1"/>
          </p:nvPr>
        </p:nvSpPr>
        <p:spPr/>
        <p:txBody>
          <a:bodyPr/>
          <a:lstStyle/>
          <a:p>
            <a:r>
              <a:rPr lang="en-US" altLang="en-US" b="1" i="1"/>
              <a:t>Polygonatum odoratum</a:t>
            </a:r>
            <a:r>
              <a:rPr lang="en-US" altLang="en-US" b="1"/>
              <a:t>:</a:t>
            </a:r>
            <a:r>
              <a:rPr lang="en-US" altLang="en-US"/>
              <a:t>  Solomon’s Seal is wonderful in the garden.  It is tough, spreads slowly, and makes a nice colony of upright foliage.  Most cultivars have fragrant flowers that appear in May or June.  If given shade, the foliage stays beautiful all summer and fall.  The variegated form adds color to an otherwise dark green area.</a:t>
            </a:r>
          </a:p>
        </p:txBody>
      </p:sp>
    </p:spTree>
    <p:extLst>
      <p:ext uri="{BB962C8B-B14F-4D97-AF65-F5344CB8AC3E}">
        <p14:creationId xmlns:p14="http://schemas.microsoft.com/office/powerpoint/2010/main" val="4459109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B1C007-08AB-654E-96B6-B304EE8CF409}" type="slidenum">
              <a:rPr lang="en-US" altLang="en-US"/>
              <a:pPr/>
              <a:t>86</a:t>
            </a:fld>
            <a:endParaRPr lang="en-US" altLang="en-US"/>
          </a:p>
        </p:txBody>
      </p:sp>
      <p:sp>
        <p:nvSpPr>
          <p:cNvPr id="675842" name="Rectangle 2"/>
          <p:cNvSpPr>
            <a:spLocks noChangeArrowheads="1" noTextEdit="1"/>
          </p:cNvSpPr>
          <p:nvPr>
            <p:ph type="sldImg"/>
          </p:nvPr>
        </p:nvSpPr>
        <p:spPr>
          <a:ln/>
        </p:spPr>
      </p:sp>
      <p:sp>
        <p:nvSpPr>
          <p:cNvPr id="675843" name="Rectangle 3"/>
          <p:cNvSpPr>
            <a:spLocks noGrp="1" noChangeArrowheads="1"/>
          </p:cNvSpPr>
          <p:nvPr>
            <p:ph type="body" idx="1"/>
          </p:nvPr>
        </p:nvSpPr>
        <p:spPr/>
        <p:txBody>
          <a:bodyPr/>
          <a:lstStyle/>
          <a:p>
            <a:r>
              <a:rPr lang="en-US" altLang="en-US" b="1" i="1"/>
              <a:t>Heuchera americana </a:t>
            </a:r>
            <a:r>
              <a:rPr lang="en-US" altLang="en-US" b="1"/>
              <a:t>‘Palace Purple’:</a:t>
            </a:r>
            <a:r>
              <a:rPr lang="en-US" altLang="en-US"/>
              <a:t>  Coral Bells is one of the perennial plants of the year.  It has deep purple foliage when grown in shade.  It forms a wonderful groundcover if planted on 12-inch centers.  It requires frequent watering and organic soils to do well.   If grown in a sunny location, the leaves tend to fade out, and the plant may fail to survive to the next spring.  Drought is the enemy, especially if grown under trees.  Fertilize in March and again after bloom in June. </a:t>
            </a:r>
          </a:p>
        </p:txBody>
      </p:sp>
    </p:spTree>
    <p:extLst>
      <p:ext uri="{BB962C8B-B14F-4D97-AF65-F5344CB8AC3E}">
        <p14:creationId xmlns:p14="http://schemas.microsoft.com/office/powerpoint/2010/main" val="185539647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4B39C0-A540-F746-BC8F-1CC94B448A34}" type="slidenum">
              <a:rPr lang="en-US" altLang="en-US"/>
              <a:pPr/>
              <a:t>87</a:t>
            </a:fld>
            <a:endParaRPr lang="en-US" altLang="en-US"/>
          </a:p>
        </p:txBody>
      </p:sp>
      <p:sp>
        <p:nvSpPr>
          <p:cNvPr id="676866" name="Rectangle 2"/>
          <p:cNvSpPr>
            <a:spLocks noChangeArrowheads="1" noTextEdit="1"/>
          </p:cNvSpPr>
          <p:nvPr>
            <p:ph type="sldImg"/>
          </p:nvPr>
        </p:nvSpPr>
        <p:spPr>
          <a:ln/>
        </p:spPr>
      </p:sp>
      <p:sp>
        <p:nvSpPr>
          <p:cNvPr id="676867" name="Rectangle 3"/>
          <p:cNvSpPr>
            <a:spLocks noGrp="1" noChangeArrowheads="1"/>
          </p:cNvSpPr>
          <p:nvPr>
            <p:ph type="body" idx="1"/>
          </p:nvPr>
        </p:nvSpPr>
        <p:spPr/>
        <p:txBody>
          <a:bodyPr/>
          <a:lstStyle/>
          <a:p>
            <a:r>
              <a:rPr lang="en-US" altLang="en-US" b="1" i="1"/>
              <a:t>Heuchera x brizoides ‘</a:t>
            </a:r>
            <a:r>
              <a:rPr lang="en-US" altLang="en-US" b="1"/>
              <a:t>Jack Frost’:</a:t>
            </a:r>
            <a:r>
              <a:rPr lang="en-US" altLang="en-US"/>
              <a:t>  Silver Coral Bells is one of many Heuchera hybrids that have silvery foliage that compliments other shade garden plants very well.  Again, full sun scalds the foliage and drought will do in this plant.  These silver-foliage cultivars are vigorous and do well in Georgia gardens.  There are numerous selections, and each has a different leaf pattern. </a:t>
            </a:r>
          </a:p>
        </p:txBody>
      </p:sp>
    </p:spTree>
    <p:extLst>
      <p:ext uri="{BB962C8B-B14F-4D97-AF65-F5344CB8AC3E}">
        <p14:creationId xmlns:p14="http://schemas.microsoft.com/office/powerpoint/2010/main" val="3855085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6BF02-AB71-084B-B5D8-88DA81946AE0}" type="slidenum">
              <a:rPr lang="en-US" altLang="en-US"/>
              <a:pPr/>
              <a:t>88</a:t>
            </a:fld>
            <a:endParaRPr lang="en-US" altLang="en-US"/>
          </a:p>
        </p:txBody>
      </p:sp>
      <p:sp>
        <p:nvSpPr>
          <p:cNvPr id="677890" name="Rectangle 2"/>
          <p:cNvSpPr>
            <a:spLocks noChangeArrowheads="1" noTextEdit="1"/>
          </p:cNvSpPr>
          <p:nvPr>
            <p:ph type="sldImg"/>
          </p:nvPr>
        </p:nvSpPr>
        <p:spPr>
          <a:ln/>
        </p:spPr>
      </p:sp>
      <p:sp>
        <p:nvSpPr>
          <p:cNvPr id="677891" name="Rectangle 3"/>
          <p:cNvSpPr>
            <a:spLocks noGrp="1" noChangeArrowheads="1"/>
          </p:cNvSpPr>
          <p:nvPr>
            <p:ph type="body" idx="1"/>
          </p:nvPr>
        </p:nvSpPr>
        <p:spPr/>
        <p:txBody>
          <a:bodyPr/>
          <a:lstStyle/>
          <a:p>
            <a:r>
              <a:rPr lang="en-US" altLang="en-US" b="1" i="1"/>
              <a:t>Phlox stolonifera</a:t>
            </a:r>
            <a:r>
              <a:rPr lang="en-US" altLang="en-US" b="1"/>
              <a:t>:  </a:t>
            </a:r>
            <a:r>
              <a:rPr lang="en-US" altLang="en-US"/>
              <a:t>Woodland phlox is wonderful in a shady garden.  It also does well in full sun. It has blue flowers that appear in late April or May, and, if watered frequently in summer, it spreads by stolons to form a large colony in just a year or two.  Best established in early spring, the plants require a bit of care the first year.  In will bloom well in the second season. It attracts butterflies, brings bright color to dark areas, and is long lived. </a:t>
            </a:r>
          </a:p>
        </p:txBody>
      </p:sp>
    </p:spTree>
    <p:extLst>
      <p:ext uri="{BB962C8B-B14F-4D97-AF65-F5344CB8AC3E}">
        <p14:creationId xmlns:p14="http://schemas.microsoft.com/office/powerpoint/2010/main" val="15315918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693DD6-285C-9240-AE7E-40D8E259E3D6}" type="slidenum">
              <a:rPr lang="en-US" altLang="en-US"/>
              <a:pPr/>
              <a:t>89</a:t>
            </a:fld>
            <a:endParaRPr lang="en-US" altLang="en-US"/>
          </a:p>
        </p:txBody>
      </p:sp>
      <p:sp>
        <p:nvSpPr>
          <p:cNvPr id="678914" name="Rectangle 2"/>
          <p:cNvSpPr>
            <a:spLocks noChangeArrowheads="1" noTextEdit="1"/>
          </p:cNvSpPr>
          <p:nvPr>
            <p:ph type="sldImg"/>
          </p:nvPr>
        </p:nvSpPr>
        <p:spPr>
          <a:ln/>
        </p:spPr>
      </p:sp>
      <p:sp>
        <p:nvSpPr>
          <p:cNvPr id="678915" name="Rectangle 3"/>
          <p:cNvSpPr>
            <a:spLocks noGrp="1" noChangeArrowheads="1"/>
          </p:cNvSpPr>
          <p:nvPr>
            <p:ph type="body" idx="1"/>
          </p:nvPr>
        </p:nvSpPr>
        <p:spPr/>
        <p:txBody>
          <a:bodyPr/>
          <a:lstStyle/>
          <a:p>
            <a:r>
              <a:rPr lang="en-US" altLang="en-US" b="1" i="1"/>
              <a:t>Hosta ssp</a:t>
            </a:r>
            <a:r>
              <a:rPr lang="en-US" altLang="en-US" b="1"/>
              <a:t>:</a:t>
            </a:r>
            <a:r>
              <a:rPr lang="en-US" altLang="en-US"/>
              <a:t>  There are so many Hosta hybrids that it would take hours just to list them.  All do fairly well in Georgia if given shade, water, fertilizer, and highly organic soils.  Any other combination yields small, unhappy plants.  New cultivars, such as ‘Patriot’, have excellent variegation and are quite stunning in groups.  Divide them every 5 to 6 years.  Hosta are favorite forage for seer.  A plan to prevent foraging is recommended.  </a:t>
            </a:r>
          </a:p>
        </p:txBody>
      </p:sp>
    </p:spTree>
    <p:extLst>
      <p:ext uri="{BB962C8B-B14F-4D97-AF65-F5344CB8AC3E}">
        <p14:creationId xmlns:p14="http://schemas.microsoft.com/office/powerpoint/2010/main" val="1724675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12D391-A043-1C4A-9EFC-C26569EB4ED1}" type="slidenum">
              <a:rPr lang="en-US" altLang="en-US"/>
              <a:pPr/>
              <a:t>9</a:t>
            </a:fld>
            <a:endParaRPr lang="en-US" altLang="en-US"/>
          </a:p>
        </p:txBody>
      </p:sp>
      <p:sp>
        <p:nvSpPr>
          <p:cNvPr id="596994" name="Rectangle 2"/>
          <p:cNvSpPr>
            <a:spLocks noChangeArrowheads="1" noTextEdit="1"/>
          </p:cNvSpPr>
          <p:nvPr>
            <p:ph type="sldImg"/>
          </p:nvPr>
        </p:nvSpPr>
        <p:spPr>
          <a:ln/>
        </p:spPr>
      </p:sp>
      <p:sp>
        <p:nvSpPr>
          <p:cNvPr id="596995" name="Rectangle 3"/>
          <p:cNvSpPr>
            <a:spLocks noGrp="1" noChangeArrowheads="1"/>
          </p:cNvSpPr>
          <p:nvPr>
            <p:ph type="body" idx="1"/>
          </p:nvPr>
        </p:nvSpPr>
        <p:spPr/>
        <p:txBody>
          <a:bodyPr/>
          <a:lstStyle/>
          <a:p>
            <a:r>
              <a:rPr lang="en-US" altLang="en-US" b="1"/>
              <a:t>Fall Is For Planting:</a:t>
            </a:r>
            <a:r>
              <a:rPr lang="en-US" altLang="en-US"/>
              <a:t>  There are many reasons for planting in the fall. The most important reason is to give the new plants a chance to develop a great root system in the absence of high temperatures and evaporation rates.  This may take several months, and by having this occur in the winter months, the plant is not stressed, and a well-developed root system will be better able to withstand dry periods and times of high water loss due to high evaporation in summer. </a:t>
            </a:r>
          </a:p>
        </p:txBody>
      </p:sp>
    </p:spTree>
    <p:extLst>
      <p:ext uri="{BB962C8B-B14F-4D97-AF65-F5344CB8AC3E}">
        <p14:creationId xmlns:p14="http://schemas.microsoft.com/office/powerpoint/2010/main" val="4157820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AD3E2A-2A11-A848-A8FC-2930788B3565}" type="slidenum">
              <a:rPr lang="en-US" altLang="en-US"/>
              <a:pPr/>
              <a:t>90</a:t>
            </a:fld>
            <a:endParaRPr lang="en-US" altLang="en-US"/>
          </a:p>
        </p:txBody>
      </p:sp>
      <p:sp>
        <p:nvSpPr>
          <p:cNvPr id="679938" name="Rectangle 2"/>
          <p:cNvSpPr>
            <a:spLocks noChangeArrowheads="1" noTextEdit="1"/>
          </p:cNvSpPr>
          <p:nvPr>
            <p:ph type="sldImg"/>
          </p:nvPr>
        </p:nvSpPr>
        <p:spPr>
          <a:ln/>
        </p:spPr>
      </p:sp>
      <p:sp>
        <p:nvSpPr>
          <p:cNvPr id="679939" name="Rectangle 3"/>
          <p:cNvSpPr>
            <a:spLocks noGrp="1" noChangeArrowheads="1"/>
          </p:cNvSpPr>
          <p:nvPr>
            <p:ph type="body" idx="1"/>
          </p:nvPr>
        </p:nvSpPr>
        <p:spPr/>
        <p:txBody>
          <a:bodyPr/>
          <a:lstStyle/>
          <a:p>
            <a:r>
              <a:rPr lang="en-US" altLang="en-US" b="1" i="1"/>
              <a:t>Dicentra spectabilis</a:t>
            </a:r>
            <a:r>
              <a:rPr lang="en-US" altLang="en-US" b="1"/>
              <a:t>:</a:t>
            </a:r>
            <a:r>
              <a:rPr lang="en-US" altLang="en-US"/>
              <a:t>  A typical spring ephemeral, Bleeding Hearts are difficult to grow unless you have well-drained, highly organic soils, and you are willing to irrigate from April to June if drought persists.  Plant them shallow in heavy soils and keep them moist during the first five weeks.  After blooms and foliage recede in summer, it can withstand drought.  Fertilize before emergence in March and again in September, assuming you marked the spot where it grows. Avoid purchasig plants with yellowing, mottled leaves.  This is a symptom of a common virus.</a:t>
            </a:r>
          </a:p>
        </p:txBody>
      </p:sp>
    </p:spTree>
    <p:extLst>
      <p:ext uri="{BB962C8B-B14F-4D97-AF65-F5344CB8AC3E}">
        <p14:creationId xmlns:p14="http://schemas.microsoft.com/office/powerpoint/2010/main" val="20322776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A05F0-EDB9-C244-B848-C80FCF53DA3F}" type="slidenum">
              <a:rPr lang="en-US" altLang="en-US"/>
              <a:pPr/>
              <a:t>91</a:t>
            </a:fld>
            <a:endParaRPr lang="en-US" altLang="en-US"/>
          </a:p>
        </p:txBody>
      </p:sp>
      <p:sp>
        <p:nvSpPr>
          <p:cNvPr id="680962" name="Rectangle 2"/>
          <p:cNvSpPr>
            <a:spLocks noChangeArrowheads="1" noTextEdit="1"/>
          </p:cNvSpPr>
          <p:nvPr>
            <p:ph type="sldImg"/>
          </p:nvPr>
        </p:nvSpPr>
        <p:spPr>
          <a:ln/>
        </p:spPr>
      </p:sp>
      <p:sp>
        <p:nvSpPr>
          <p:cNvPr id="680963" name="Rectangle 3"/>
          <p:cNvSpPr>
            <a:spLocks noGrp="1" noChangeArrowheads="1"/>
          </p:cNvSpPr>
          <p:nvPr>
            <p:ph type="body" idx="1"/>
          </p:nvPr>
        </p:nvSpPr>
        <p:spPr/>
        <p:txBody>
          <a:bodyPr/>
          <a:lstStyle/>
          <a:p>
            <a:r>
              <a:rPr lang="en-US" altLang="en-US" b="1" i="1"/>
              <a:t>Helleborus orientalis</a:t>
            </a:r>
            <a:r>
              <a:rPr lang="en-US" altLang="en-US" b="1"/>
              <a:t>:</a:t>
            </a:r>
            <a:r>
              <a:rPr lang="en-US" altLang="en-US"/>
              <a:t>  Lenten Roses are early flowering plants that bloom from February to March.  Selections with much improved flower colors and patterns are now available on the market.  Lenten Rose spreads slowly, like a ground cover, by reseeding.  Once blooms are faded, the plants dark green foliage persists the rest of the season, and is fairly drought resistant. </a:t>
            </a:r>
          </a:p>
        </p:txBody>
      </p:sp>
    </p:spTree>
    <p:extLst>
      <p:ext uri="{BB962C8B-B14F-4D97-AF65-F5344CB8AC3E}">
        <p14:creationId xmlns:p14="http://schemas.microsoft.com/office/powerpoint/2010/main" val="7635622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8B640A-92D8-9844-9729-CC974A4F5862}" type="slidenum">
              <a:rPr lang="en-US" altLang="en-US"/>
              <a:pPr/>
              <a:t>92</a:t>
            </a:fld>
            <a:endParaRPr lang="en-US" altLang="en-US"/>
          </a:p>
        </p:txBody>
      </p:sp>
      <p:sp>
        <p:nvSpPr>
          <p:cNvPr id="681986" name="Rectangle 2"/>
          <p:cNvSpPr>
            <a:spLocks noChangeArrowheads="1" noTextEdit="1"/>
          </p:cNvSpPr>
          <p:nvPr>
            <p:ph type="sldImg"/>
          </p:nvPr>
        </p:nvSpPr>
        <p:spPr>
          <a:ln/>
        </p:spPr>
      </p:sp>
      <p:sp>
        <p:nvSpPr>
          <p:cNvPr id="681987" name="Rectangle 3"/>
          <p:cNvSpPr>
            <a:spLocks noGrp="1" noChangeArrowheads="1"/>
          </p:cNvSpPr>
          <p:nvPr>
            <p:ph type="body" idx="1"/>
          </p:nvPr>
        </p:nvSpPr>
        <p:spPr/>
        <p:txBody>
          <a:bodyPr/>
          <a:lstStyle/>
          <a:p>
            <a:r>
              <a:rPr lang="en-US" altLang="en-US" b="1" i="1"/>
              <a:t>Mertensia virginica</a:t>
            </a:r>
            <a:r>
              <a:rPr lang="en-US" altLang="en-US" b="1"/>
              <a:t>:</a:t>
            </a:r>
            <a:r>
              <a:rPr lang="en-US" altLang="en-US"/>
              <a:t>  Virginia Blue Bells are ideally suited for shady, tree-covered gardens.  Their natural habitat is woodlands.  Plant mature specimens purchased from nurseries in the fall.  Keep them moist during dry fall periods, and fertilize them in February.  After that, only water is needed.  The baby-blue flowers go well with Hellebores and Heuchera.  They spread slowly and are well-behaved.  Like daffodils, they recede once hot weather arrives. </a:t>
            </a:r>
          </a:p>
        </p:txBody>
      </p:sp>
    </p:spTree>
    <p:extLst>
      <p:ext uri="{BB962C8B-B14F-4D97-AF65-F5344CB8AC3E}">
        <p14:creationId xmlns:p14="http://schemas.microsoft.com/office/powerpoint/2010/main" val="197552475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A275B-C172-0243-A567-C475645E0DD3}" type="slidenum">
              <a:rPr lang="en-US" altLang="en-US"/>
              <a:pPr/>
              <a:t>93</a:t>
            </a:fld>
            <a:endParaRPr lang="en-US" altLang="en-US"/>
          </a:p>
        </p:txBody>
      </p:sp>
      <p:sp>
        <p:nvSpPr>
          <p:cNvPr id="683010" name="Rectangle 2"/>
          <p:cNvSpPr>
            <a:spLocks noChangeArrowheads="1" noTextEdit="1"/>
          </p:cNvSpPr>
          <p:nvPr>
            <p:ph type="sldImg"/>
          </p:nvPr>
        </p:nvSpPr>
        <p:spPr>
          <a:ln/>
        </p:spPr>
      </p:sp>
      <p:sp>
        <p:nvSpPr>
          <p:cNvPr id="683011" name="Rectangle 3"/>
          <p:cNvSpPr>
            <a:spLocks noGrp="1" noChangeArrowheads="1"/>
          </p:cNvSpPr>
          <p:nvPr>
            <p:ph type="body" idx="1"/>
          </p:nvPr>
        </p:nvSpPr>
        <p:spPr/>
        <p:txBody>
          <a:bodyPr/>
          <a:lstStyle/>
          <a:p>
            <a:r>
              <a:rPr lang="en-US" altLang="en-US" b="1" i="1"/>
              <a:t>Aquilegia canadensis</a:t>
            </a:r>
            <a:r>
              <a:rPr lang="en-US" altLang="en-US" b="1"/>
              <a:t>:  </a:t>
            </a:r>
            <a:r>
              <a:rPr lang="en-US" altLang="en-US"/>
              <a:t>The Native Columbine is easy to start from seed.  Just clear leaves away in November and spread harvested seeds liberally.  Plants bloom in April and May and provide wonderful color until June.  They re-seed, so a perpetual colony is possible if leaf litter is kept down.  Raking will help maintain a good colony. </a:t>
            </a:r>
          </a:p>
        </p:txBody>
      </p:sp>
    </p:spTree>
    <p:extLst>
      <p:ext uri="{BB962C8B-B14F-4D97-AF65-F5344CB8AC3E}">
        <p14:creationId xmlns:p14="http://schemas.microsoft.com/office/powerpoint/2010/main" val="39980698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8A4049-3C07-744B-8E94-2494F80065F3}" type="slidenum">
              <a:rPr lang="en-US" altLang="en-US"/>
              <a:pPr/>
              <a:t>94</a:t>
            </a:fld>
            <a:endParaRPr lang="en-US" altLang="en-US"/>
          </a:p>
        </p:txBody>
      </p:sp>
      <p:sp>
        <p:nvSpPr>
          <p:cNvPr id="684034" name="Rectangle 2"/>
          <p:cNvSpPr>
            <a:spLocks noChangeArrowheads="1" noTextEdit="1"/>
          </p:cNvSpPr>
          <p:nvPr>
            <p:ph type="sldImg"/>
          </p:nvPr>
        </p:nvSpPr>
        <p:spPr>
          <a:ln/>
        </p:spPr>
      </p:sp>
      <p:sp>
        <p:nvSpPr>
          <p:cNvPr id="684035" name="Rectangle 3"/>
          <p:cNvSpPr>
            <a:spLocks noGrp="1" noChangeArrowheads="1"/>
          </p:cNvSpPr>
          <p:nvPr>
            <p:ph type="body" idx="1"/>
          </p:nvPr>
        </p:nvSpPr>
        <p:spPr/>
        <p:txBody>
          <a:bodyPr/>
          <a:lstStyle/>
          <a:p>
            <a:r>
              <a:rPr lang="en-US" altLang="en-US" b="1" i="1"/>
              <a:t>Convallaria majalis</a:t>
            </a:r>
            <a:r>
              <a:rPr lang="en-US" altLang="en-US" b="1"/>
              <a:t>:</a:t>
            </a:r>
            <a:r>
              <a:rPr lang="en-US" altLang="en-US"/>
              <a:t> Lily-of-the-Valley is an old-fashioned plant with incredibly beautiful flowers and sweet fragrance. In Georgia they require full shade, good soil, and irrigation during their growing season from May until July.  However, they are very slow growing, so planting 8 buds per square foot is required for a nice ground cover effect.  This can be expensive. </a:t>
            </a:r>
          </a:p>
        </p:txBody>
      </p:sp>
    </p:spTree>
    <p:extLst>
      <p:ext uri="{BB962C8B-B14F-4D97-AF65-F5344CB8AC3E}">
        <p14:creationId xmlns:p14="http://schemas.microsoft.com/office/powerpoint/2010/main" val="796318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D7704-2530-904B-B3D4-545D43478EBA}" type="slidenum">
              <a:rPr lang="en-US" altLang="en-US"/>
              <a:pPr/>
              <a:t>95</a:t>
            </a:fld>
            <a:endParaRPr lang="en-US" altLang="en-US"/>
          </a:p>
        </p:txBody>
      </p:sp>
      <p:sp>
        <p:nvSpPr>
          <p:cNvPr id="685058" name="Rectangle 2"/>
          <p:cNvSpPr>
            <a:spLocks noChangeArrowheads="1" noTextEdit="1"/>
          </p:cNvSpPr>
          <p:nvPr>
            <p:ph type="sldImg"/>
          </p:nvPr>
        </p:nvSpPr>
        <p:spPr>
          <a:ln/>
        </p:spPr>
      </p:sp>
      <p:sp>
        <p:nvSpPr>
          <p:cNvPr id="685059" name="Rectangle 3"/>
          <p:cNvSpPr>
            <a:spLocks noGrp="1" noChangeArrowheads="1"/>
          </p:cNvSpPr>
          <p:nvPr>
            <p:ph type="body" idx="1"/>
          </p:nvPr>
        </p:nvSpPr>
        <p:spPr/>
        <p:txBody>
          <a:bodyPr/>
          <a:lstStyle/>
          <a:p>
            <a:r>
              <a:rPr lang="en-US" altLang="en-US" b="1" i="1"/>
              <a:t>Amsonia tabernaemontana</a:t>
            </a:r>
            <a:r>
              <a:rPr lang="en-US" altLang="en-US" b="1"/>
              <a:t>: </a:t>
            </a:r>
            <a:r>
              <a:rPr lang="en-US" altLang="en-US"/>
              <a:t>Blue Stars is a native plant that has diminutive stature in the woods, but becomes a large beauty under the care of a good gardener. It grows well in full sun or full shade.  Flowers are more spectacular the more sun the plant receives.  Plant on 12-inch centers, fertilize in February, and remove dead stalks in September.  This plant tolerates the worst conditions under trees and will grow in pure clay, so you can neglect it once established (2 years). Deer leave it alone too. </a:t>
            </a:r>
          </a:p>
        </p:txBody>
      </p:sp>
    </p:spTree>
    <p:extLst>
      <p:ext uri="{BB962C8B-B14F-4D97-AF65-F5344CB8AC3E}">
        <p14:creationId xmlns:p14="http://schemas.microsoft.com/office/powerpoint/2010/main" val="48965304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E8B866-3818-F44F-86FC-E73E9951690F}" type="slidenum">
              <a:rPr lang="en-US" altLang="en-US"/>
              <a:pPr/>
              <a:t>96</a:t>
            </a:fld>
            <a:endParaRPr lang="en-US" altLang="en-US"/>
          </a:p>
        </p:txBody>
      </p:sp>
      <p:sp>
        <p:nvSpPr>
          <p:cNvPr id="686082" name="Rectangle 2"/>
          <p:cNvSpPr>
            <a:spLocks noChangeArrowheads="1" noTextEdit="1"/>
          </p:cNvSpPr>
          <p:nvPr>
            <p:ph type="sldImg"/>
          </p:nvPr>
        </p:nvSpPr>
        <p:spPr>
          <a:ln/>
        </p:spPr>
      </p:sp>
      <p:sp>
        <p:nvSpPr>
          <p:cNvPr id="686083" name="Rectangle 3"/>
          <p:cNvSpPr>
            <a:spLocks noGrp="1" noChangeArrowheads="1"/>
          </p:cNvSpPr>
          <p:nvPr>
            <p:ph type="body" idx="1"/>
          </p:nvPr>
        </p:nvSpPr>
        <p:spPr/>
        <p:txBody>
          <a:bodyPr/>
          <a:lstStyle/>
          <a:p>
            <a:r>
              <a:rPr lang="en-US" altLang="en-US" b="1" i="1"/>
              <a:t>Tradescantia virginiana</a:t>
            </a:r>
            <a:r>
              <a:rPr lang="en-US" altLang="en-US" b="1"/>
              <a:t>:</a:t>
            </a:r>
            <a:r>
              <a:rPr lang="en-US" altLang="en-US"/>
              <a:t>  There are many cultivars of our native Spiderwort, and given how easy they are to grow, they are worth knowing.  Spiderwort prefers moist, sunny locations.  Areas around air conditioners, down-spouts and garden areas you can water easily are perfect spots.  Partial sun to full shade will do fine.  They require heavy feeding and watering all summer or they will go dormant like daffodils and re-emerge in September.  Divide the plant every three years. </a:t>
            </a:r>
          </a:p>
        </p:txBody>
      </p:sp>
    </p:spTree>
    <p:extLst>
      <p:ext uri="{BB962C8B-B14F-4D97-AF65-F5344CB8AC3E}">
        <p14:creationId xmlns:p14="http://schemas.microsoft.com/office/powerpoint/2010/main" val="44139201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4410C6-665F-314F-9989-FC02DFEB1A55}" type="slidenum">
              <a:rPr lang="en-US" altLang="en-US"/>
              <a:pPr/>
              <a:t>97</a:t>
            </a:fld>
            <a:endParaRPr lang="en-US" altLang="en-US"/>
          </a:p>
        </p:txBody>
      </p:sp>
      <p:sp>
        <p:nvSpPr>
          <p:cNvPr id="687106" name="Rectangle 2"/>
          <p:cNvSpPr>
            <a:spLocks noChangeArrowheads="1" noTextEdit="1"/>
          </p:cNvSpPr>
          <p:nvPr>
            <p:ph type="sldImg"/>
          </p:nvPr>
        </p:nvSpPr>
        <p:spPr>
          <a:ln/>
        </p:spPr>
      </p:sp>
      <p:sp>
        <p:nvSpPr>
          <p:cNvPr id="687107" name="Rectangle 3"/>
          <p:cNvSpPr>
            <a:spLocks noGrp="1" noChangeArrowheads="1"/>
          </p:cNvSpPr>
          <p:nvPr>
            <p:ph type="body" idx="1"/>
          </p:nvPr>
        </p:nvSpPr>
        <p:spPr/>
        <p:txBody>
          <a:bodyPr/>
          <a:lstStyle/>
          <a:p>
            <a:r>
              <a:rPr lang="en-US" altLang="en-US" b="1" i="1"/>
              <a:t>Oxalis regnelii</a:t>
            </a:r>
            <a:r>
              <a:rPr lang="en-US" altLang="en-US" b="1"/>
              <a:t>:  </a:t>
            </a:r>
            <a:r>
              <a:rPr lang="en-US" altLang="en-US"/>
              <a:t>Purple Oxalis is one of the best, shade tolerant perennials.  It imparts colors from a deep green to an intense grape-purple.  The flowers range from white to pink.  It is easy to establish in fall, simply by placing the scaly bulbs just under the surface of the soil and keeping them moist and covering them with leaves.  Remove the cover in March.  During drought they go dormant, eventually rise from the soil, and often bloom again in September. </a:t>
            </a:r>
          </a:p>
        </p:txBody>
      </p:sp>
    </p:spTree>
    <p:extLst>
      <p:ext uri="{BB962C8B-B14F-4D97-AF65-F5344CB8AC3E}">
        <p14:creationId xmlns:p14="http://schemas.microsoft.com/office/powerpoint/2010/main" val="106701213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9BBA04-5DB3-AA46-AD68-B9D828607CAF}" type="slidenum">
              <a:rPr lang="en-US" altLang="en-US"/>
              <a:pPr/>
              <a:t>98</a:t>
            </a:fld>
            <a:endParaRPr lang="en-US" altLang="en-US"/>
          </a:p>
        </p:txBody>
      </p:sp>
      <p:sp>
        <p:nvSpPr>
          <p:cNvPr id="688130" name="Rectangle 2"/>
          <p:cNvSpPr>
            <a:spLocks noChangeArrowheads="1" noTextEdit="1"/>
          </p:cNvSpPr>
          <p:nvPr>
            <p:ph type="sldImg"/>
          </p:nvPr>
        </p:nvSpPr>
        <p:spPr>
          <a:ln/>
        </p:spPr>
      </p:sp>
      <p:sp>
        <p:nvSpPr>
          <p:cNvPr id="688131" name="Rectangle 3"/>
          <p:cNvSpPr>
            <a:spLocks noGrp="1" noChangeArrowheads="1"/>
          </p:cNvSpPr>
          <p:nvPr>
            <p:ph type="body" idx="1"/>
          </p:nvPr>
        </p:nvSpPr>
        <p:spPr/>
        <p:txBody>
          <a:bodyPr/>
          <a:lstStyle/>
          <a:p>
            <a:r>
              <a:rPr lang="en-US" altLang="en-US" b="1" i="1"/>
              <a:t>Iris tectorum</a:t>
            </a:r>
            <a:r>
              <a:rPr lang="en-US" altLang="en-US" b="1"/>
              <a:t>:</a:t>
            </a:r>
            <a:r>
              <a:rPr lang="en-US" altLang="en-US"/>
              <a:t> The beauty of this iris in May is something to behold.  It grows in deep to partial shade, and can turn a dark corner of the woods into a sparkling field of white. It will grow happily in Piedmont clay with no fertility and withstands drought and cold. Fertilize this plant, and it will multiply and increase the joy.  The flowers are short-lived but worth having in the garden.  It does well under trees if established with care. </a:t>
            </a:r>
          </a:p>
        </p:txBody>
      </p:sp>
    </p:spTree>
    <p:extLst>
      <p:ext uri="{BB962C8B-B14F-4D97-AF65-F5344CB8AC3E}">
        <p14:creationId xmlns:p14="http://schemas.microsoft.com/office/powerpoint/2010/main" val="178456772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1DC8FD-09CD-7D4E-B0E1-BB87F28F29B2}" type="slidenum">
              <a:rPr lang="en-US" altLang="en-US"/>
              <a:pPr/>
              <a:t>99</a:t>
            </a:fld>
            <a:endParaRPr lang="en-US" altLang="en-US"/>
          </a:p>
        </p:txBody>
      </p:sp>
      <p:sp>
        <p:nvSpPr>
          <p:cNvPr id="689154" name="Rectangle 2"/>
          <p:cNvSpPr>
            <a:spLocks noChangeArrowheads="1" noTextEdit="1"/>
          </p:cNvSpPr>
          <p:nvPr>
            <p:ph type="sldImg"/>
          </p:nvPr>
        </p:nvSpPr>
        <p:spPr>
          <a:ln/>
        </p:spPr>
      </p:sp>
      <p:sp>
        <p:nvSpPr>
          <p:cNvPr id="689155" name="Rectangle 3"/>
          <p:cNvSpPr>
            <a:spLocks noGrp="1" noChangeArrowheads="1"/>
          </p:cNvSpPr>
          <p:nvPr>
            <p:ph type="body" idx="1"/>
          </p:nvPr>
        </p:nvSpPr>
        <p:spPr/>
        <p:txBody>
          <a:bodyPr/>
          <a:lstStyle/>
          <a:p>
            <a:r>
              <a:rPr lang="en-US" altLang="en-US" b="1"/>
              <a:t>Perennial Vines</a:t>
            </a:r>
            <a:r>
              <a:rPr lang="en-US" altLang="en-US"/>
              <a:t> </a:t>
            </a:r>
          </a:p>
        </p:txBody>
      </p:sp>
    </p:spTree>
    <p:extLst>
      <p:ext uri="{BB962C8B-B14F-4D97-AF65-F5344CB8AC3E}">
        <p14:creationId xmlns:p14="http://schemas.microsoft.com/office/powerpoint/2010/main" val="1473106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15016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521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8473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5625"/>
            <a:ext cx="3867150" cy="20986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76700"/>
            <a:ext cx="3867150" cy="21002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5406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9468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28650" y="1825625"/>
            <a:ext cx="7886700" cy="4351338"/>
          </a:xfrm>
          <a:prstGeom prst="rect">
            <a:avLst/>
          </a:prstGeom>
        </p:spPr>
        <p:txBody>
          <a:bodyPr/>
          <a:lstStyle/>
          <a:p>
            <a:endParaRPr lang="en-US"/>
          </a:p>
        </p:txBody>
      </p:sp>
    </p:spTree>
    <p:extLst>
      <p:ext uri="{BB962C8B-B14F-4D97-AF65-F5344CB8AC3E}">
        <p14:creationId xmlns:p14="http://schemas.microsoft.com/office/powerpoint/2010/main" val="918621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9216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21902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600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0593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2061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8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963496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988248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kern="1200">
          <a:solidFill>
            <a:srgbClr val="FFFF00"/>
          </a:solidFill>
          <a:latin typeface="+mj-lt"/>
          <a:ea typeface="+mj-ea"/>
          <a:cs typeface="+mj-cs"/>
        </a:defRPr>
      </a:lvl1pPr>
      <a:lvl2pPr algn="ctr" rtl="0" fontAlgn="base">
        <a:spcBef>
          <a:spcPct val="0"/>
        </a:spcBef>
        <a:spcAft>
          <a:spcPct val="0"/>
        </a:spcAft>
        <a:defRPr sz="4400">
          <a:solidFill>
            <a:srgbClr val="FFFF00"/>
          </a:solidFill>
          <a:latin typeface="Times New Roman" charset="0"/>
        </a:defRPr>
      </a:lvl2pPr>
      <a:lvl3pPr algn="ctr" rtl="0" fontAlgn="base">
        <a:spcBef>
          <a:spcPct val="0"/>
        </a:spcBef>
        <a:spcAft>
          <a:spcPct val="0"/>
        </a:spcAft>
        <a:defRPr sz="4400">
          <a:solidFill>
            <a:srgbClr val="FFFF00"/>
          </a:solidFill>
          <a:latin typeface="Times New Roman" charset="0"/>
        </a:defRPr>
      </a:lvl3pPr>
      <a:lvl4pPr algn="ctr" rtl="0" fontAlgn="base">
        <a:spcBef>
          <a:spcPct val="0"/>
        </a:spcBef>
        <a:spcAft>
          <a:spcPct val="0"/>
        </a:spcAft>
        <a:defRPr sz="4400">
          <a:solidFill>
            <a:srgbClr val="FFFF00"/>
          </a:solidFill>
          <a:latin typeface="Times New Roman" charset="0"/>
        </a:defRPr>
      </a:lvl4pPr>
      <a:lvl5pPr algn="ctr" rtl="0" fontAlgn="base">
        <a:spcBef>
          <a:spcPct val="0"/>
        </a:spcBef>
        <a:spcAft>
          <a:spcPct val="0"/>
        </a:spcAft>
        <a:defRPr sz="4400">
          <a:solidFill>
            <a:srgbClr val="FFFF00"/>
          </a:solidFill>
          <a:latin typeface="Times New Roman" charset="0"/>
        </a:defRPr>
      </a:lvl5pPr>
      <a:lvl6pPr marL="457200" algn="ctr" rtl="0" fontAlgn="base">
        <a:spcBef>
          <a:spcPct val="0"/>
        </a:spcBef>
        <a:spcAft>
          <a:spcPct val="0"/>
        </a:spcAft>
        <a:defRPr sz="4400">
          <a:solidFill>
            <a:srgbClr val="FFFF00"/>
          </a:solidFill>
          <a:latin typeface="Times New Roman" charset="0"/>
        </a:defRPr>
      </a:lvl6pPr>
      <a:lvl7pPr marL="914400" algn="ctr" rtl="0" fontAlgn="base">
        <a:spcBef>
          <a:spcPct val="0"/>
        </a:spcBef>
        <a:spcAft>
          <a:spcPct val="0"/>
        </a:spcAft>
        <a:defRPr sz="4400">
          <a:solidFill>
            <a:srgbClr val="FFFF00"/>
          </a:solidFill>
          <a:latin typeface="Times New Roman" charset="0"/>
        </a:defRPr>
      </a:lvl7pPr>
      <a:lvl8pPr marL="1371600" algn="ctr" rtl="0" fontAlgn="base">
        <a:spcBef>
          <a:spcPct val="0"/>
        </a:spcBef>
        <a:spcAft>
          <a:spcPct val="0"/>
        </a:spcAft>
        <a:defRPr sz="4400">
          <a:solidFill>
            <a:srgbClr val="FFFF00"/>
          </a:solidFill>
          <a:latin typeface="Times New Roman" charset="0"/>
        </a:defRPr>
      </a:lvl8pPr>
      <a:lvl9pPr marL="1828800" algn="ctr" rtl="0" fontAlgn="base">
        <a:spcBef>
          <a:spcPct val="0"/>
        </a:spcBef>
        <a:spcAft>
          <a:spcPct val="0"/>
        </a:spcAft>
        <a:defRPr sz="4400">
          <a:solidFill>
            <a:srgbClr val="FFFF00"/>
          </a:solidFill>
          <a:latin typeface="Times New Roman"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0.xml"/><Relationship Id="rId3" Type="http://schemas.openxmlformats.org/officeDocument/2006/relationships/image" Target="../media/image101.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1.xml"/><Relationship Id="rId3" Type="http://schemas.openxmlformats.org/officeDocument/2006/relationships/image" Target="../media/image102.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2.xml"/><Relationship Id="rId3" Type="http://schemas.openxmlformats.org/officeDocument/2006/relationships/image" Target="../media/image103.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3.xml"/><Relationship Id="rId3" Type="http://schemas.openxmlformats.org/officeDocument/2006/relationships/image" Target="../media/image104.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4.xml"/><Relationship Id="rId3" Type="http://schemas.openxmlformats.org/officeDocument/2006/relationships/image" Target="../media/image105.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5.xml"/><Relationship Id="rId3" Type="http://schemas.openxmlformats.org/officeDocument/2006/relationships/image" Target="../media/image106.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6.xml"/><Relationship Id="rId3" Type="http://schemas.openxmlformats.org/officeDocument/2006/relationships/image" Target="../media/image107.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7.xml"/><Relationship Id="rId3" Type="http://schemas.openxmlformats.org/officeDocument/2006/relationships/image" Target="../media/image108.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8.xml"/><Relationship Id="rId3" Type="http://schemas.openxmlformats.org/officeDocument/2006/relationships/image" Target="../media/image109.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9.xml"/><Relationship Id="rId3" Type="http://schemas.openxmlformats.org/officeDocument/2006/relationships/image" Target="../media/image1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0.xml"/><Relationship Id="rId3" Type="http://schemas.openxmlformats.org/officeDocument/2006/relationships/image" Target="../media/image111.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1.xml"/><Relationship Id="rId3" Type="http://schemas.openxmlformats.org/officeDocument/2006/relationships/image" Target="../media/image112.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2.xml"/><Relationship Id="rId3" Type="http://schemas.openxmlformats.org/officeDocument/2006/relationships/image" Target="../media/image113.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3.xml"/><Relationship Id="rId3" Type="http://schemas.openxmlformats.org/officeDocument/2006/relationships/image" Target="../media/image114.jpeg"/></Relationships>
</file>

<file path=ppt/slides/_rels/slide114.xml.rels><?xml version="1.0" encoding="UTF-8" standalone="yes"?>
<Relationships xmlns="http://schemas.openxmlformats.org/package/2006/relationships"><Relationship Id="rId3" Type="http://schemas.openxmlformats.org/officeDocument/2006/relationships/image" Target="../media/image115.jpeg"/><Relationship Id="rId4" Type="http://schemas.openxmlformats.org/officeDocument/2006/relationships/image" Target="../media/image116.jpeg"/><Relationship Id="rId1" Type="http://schemas.openxmlformats.org/officeDocument/2006/relationships/slideLayout" Target="../slideLayouts/slideLayout1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5.xml"/><Relationship Id="rId3" Type="http://schemas.openxmlformats.org/officeDocument/2006/relationships/image" Target="../media/image117.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6.xml"/><Relationship Id="rId3" Type="http://schemas.openxmlformats.org/officeDocument/2006/relationships/image" Target="../media/image118.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7.xml"/><Relationship Id="rId3" Type="http://schemas.openxmlformats.org/officeDocument/2006/relationships/image" Target="../media/image119.jpeg"/></Relationships>
</file>

<file path=ppt/slides/_rels/slide118.xml.rels><?xml version="1.0" encoding="UTF-8" standalone="yes"?>
<Relationships xmlns="http://schemas.openxmlformats.org/package/2006/relationships"><Relationship Id="rId3" Type="http://schemas.openxmlformats.org/officeDocument/2006/relationships/image" Target="../media/image120.jpeg"/><Relationship Id="rId4" Type="http://schemas.openxmlformats.org/officeDocument/2006/relationships/image" Target="../media/image121.jpeg"/><Relationship Id="rId1" Type="http://schemas.openxmlformats.org/officeDocument/2006/relationships/slideLayout" Target="../slideLayouts/slideLayout1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9.xml"/><Relationship Id="rId3" Type="http://schemas.openxmlformats.org/officeDocument/2006/relationships/image" Target="../media/image1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0.xml"/><Relationship Id="rId3" Type="http://schemas.openxmlformats.org/officeDocument/2006/relationships/image" Target="../media/image123.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1.xml"/><Relationship Id="rId3" Type="http://schemas.openxmlformats.org/officeDocument/2006/relationships/image" Target="../media/image124.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2.xml"/><Relationship Id="rId3" Type="http://schemas.openxmlformats.org/officeDocument/2006/relationships/image" Target="../media/image125.jpeg"/></Relationships>
</file>

<file path=ppt/slides/_rels/slide123.xml.rels><?xml version="1.0" encoding="UTF-8" standalone="yes"?>
<Relationships xmlns="http://schemas.openxmlformats.org/package/2006/relationships"><Relationship Id="rId3" Type="http://schemas.openxmlformats.org/officeDocument/2006/relationships/image" Target="../media/image126.jpeg"/><Relationship Id="rId4" Type="http://schemas.openxmlformats.org/officeDocument/2006/relationships/image" Target="../media/image127.jpeg"/><Relationship Id="rId1" Type="http://schemas.openxmlformats.org/officeDocument/2006/relationships/slideLayout" Target="../slideLayouts/slideLayout1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4.xml"/><Relationship Id="rId3" Type="http://schemas.openxmlformats.org/officeDocument/2006/relationships/image" Target="../media/image128.jpe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5.xml"/><Relationship Id="rId3" Type="http://schemas.openxmlformats.org/officeDocument/2006/relationships/image" Target="../media/image129.jpe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6.xml"/><Relationship Id="rId3" Type="http://schemas.openxmlformats.org/officeDocument/2006/relationships/image" Target="../media/image130.jpe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7.xml"/><Relationship Id="rId3" Type="http://schemas.openxmlformats.org/officeDocument/2006/relationships/image" Target="../media/image131.jpeg"/></Relationships>
</file>

<file path=ppt/slides/_rels/slide128.xml.rels><?xml version="1.0" encoding="UTF-8" standalone="yes"?>
<Relationships xmlns="http://schemas.openxmlformats.org/package/2006/relationships"><Relationship Id="rId3" Type="http://schemas.openxmlformats.org/officeDocument/2006/relationships/image" Target="../media/image132.jpeg"/><Relationship Id="rId4" Type="http://schemas.openxmlformats.org/officeDocument/2006/relationships/image" Target="../media/image133.jpeg"/><Relationship Id="rId1" Type="http://schemas.openxmlformats.org/officeDocument/2006/relationships/slideLayout" Target="../slideLayouts/slideLayout7.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9.xml"/><Relationship Id="rId3" Type="http://schemas.openxmlformats.org/officeDocument/2006/relationships/image" Target="../media/image13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0.xml"/><Relationship Id="rId3" Type="http://schemas.openxmlformats.org/officeDocument/2006/relationships/image" Target="../media/image135.jpe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1.xml"/><Relationship Id="rId3" Type="http://schemas.openxmlformats.org/officeDocument/2006/relationships/image" Target="../media/image136.jpe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2.xml"/><Relationship Id="rId3" Type="http://schemas.openxmlformats.org/officeDocument/2006/relationships/image" Target="../media/image137.jpe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23.jpeg"/><Relationship Id="rId5" Type="http://schemas.openxmlformats.org/officeDocument/2006/relationships/image" Target="../media/image34.jpeg"/><Relationship Id="rId6"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4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4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4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4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45.jpeg"/></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4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image" Target="../media/image4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5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51.jpeg"/></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image" Target="../media/image5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5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 Id="rId3" Type="http://schemas.openxmlformats.org/officeDocument/2006/relationships/image" Target="../media/image56.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image" Target="../media/image5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image" Target="../media/image58.jpeg"/></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1" Type="http://schemas.openxmlformats.org/officeDocument/2006/relationships/slideLayout" Target="../slideLayouts/slideLayout1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 Id="rId3" Type="http://schemas.openxmlformats.org/officeDocument/2006/relationships/image" Target="../media/image6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 Id="rId3" Type="http://schemas.openxmlformats.org/officeDocument/2006/relationships/image" Target="../media/image6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 Id="rId3" Type="http://schemas.openxmlformats.org/officeDocument/2006/relationships/image" Target="../media/image6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image" Target="../media/image64.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 Id="rId3" Type="http://schemas.openxmlformats.org/officeDocument/2006/relationships/image" Target="../media/image65.jpeg"/></Relationships>
</file>

<file path=ppt/slides/_rels/slide65.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jpeg"/><Relationship Id="rId1" Type="http://schemas.openxmlformats.org/officeDocument/2006/relationships/slideLayout" Target="../slideLayouts/slideLayout1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 Id="rId3" Type="http://schemas.openxmlformats.org/officeDocument/2006/relationships/image" Target="../media/image68.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 Id="rId3" Type="http://schemas.openxmlformats.org/officeDocument/2006/relationships/image" Target="../media/image69.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 Id="rId3" Type="http://schemas.openxmlformats.org/officeDocument/2006/relationships/image" Target="../media/image70.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 Id="rId3" Type="http://schemas.openxmlformats.org/officeDocument/2006/relationships/image" Target="../media/image7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image" Target="../media/image73.jpeg"/><Relationship Id="rId1" Type="http://schemas.openxmlformats.org/officeDocument/2006/relationships/slideLayout" Target="../slideLayouts/slideLayout1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 Id="rId3" Type="http://schemas.openxmlformats.org/officeDocument/2006/relationships/image" Target="../media/image74.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 Id="rId3" Type="http://schemas.openxmlformats.org/officeDocument/2006/relationships/image" Target="../media/image3.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Relationship Id="rId3" Type="http://schemas.openxmlformats.org/officeDocument/2006/relationships/image" Target="../media/image75.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Relationship Id="rId3" Type="http://schemas.openxmlformats.org/officeDocument/2006/relationships/image" Target="../media/image76.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77.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6.xml"/><Relationship Id="rId3" Type="http://schemas.openxmlformats.org/officeDocument/2006/relationships/image" Target="../media/image78.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7.xml"/><Relationship Id="rId3" Type="http://schemas.openxmlformats.org/officeDocument/2006/relationships/image" Target="../media/image79.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8.xml"/><Relationship Id="rId3" Type="http://schemas.openxmlformats.org/officeDocument/2006/relationships/image" Target="../media/image18.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Relationship Id="rId3" Type="http://schemas.openxmlformats.org/officeDocument/2006/relationships/image" Target="../media/image8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0.xml"/><Relationship Id="rId3" Type="http://schemas.openxmlformats.org/officeDocument/2006/relationships/image" Target="../media/image81.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1.xml"/><Relationship Id="rId3" Type="http://schemas.openxmlformats.org/officeDocument/2006/relationships/image" Target="../media/image82.jpeg"/></Relationships>
</file>

<file path=ppt/slides/_rels/slide82.xml.rels><?xml version="1.0" encoding="UTF-8" standalone="yes"?>
<Relationships xmlns="http://schemas.openxmlformats.org/package/2006/relationships"><Relationship Id="rId3" Type="http://schemas.openxmlformats.org/officeDocument/2006/relationships/image" Target="../media/image83.jpeg"/><Relationship Id="rId4" Type="http://schemas.openxmlformats.org/officeDocument/2006/relationships/image" Target="../media/image84.jpeg"/><Relationship Id="rId1" Type="http://schemas.openxmlformats.org/officeDocument/2006/relationships/slideLayout" Target="../slideLayouts/slideLayout1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3.xml"/><Relationship Id="rId3" Type="http://schemas.openxmlformats.org/officeDocument/2006/relationships/image" Target="../media/image85.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4.xml"/><Relationship Id="rId3" Type="http://schemas.openxmlformats.org/officeDocument/2006/relationships/image" Target="../media/image86.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5.xml"/><Relationship Id="rId3" Type="http://schemas.openxmlformats.org/officeDocument/2006/relationships/image" Target="../media/image87.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6.xml"/><Relationship Id="rId3" Type="http://schemas.openxmlformats.org/officeDocument/2006/relationships/image" Target="../media/image88.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7.xml"/><Relationship Id="rId3" Type="http://schemas.openxmlformats.org/officeDocument/2006/relationships/image" Target="../media/image89.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Relationship Id="rId3" Type="http://schemas.openxmlformats.org/officeDocument/2006/relationships/image" Target="../media/image90.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9.xml"/><Relationship Id="rId3" Type="http://schemas.openxmlformats.org/officeDocument/2006/relationships/image" Target="../media/image9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0.xml"/><Relationship Id="rId3" Type="http://schemas.openxmlformats.org/officeDocument/2006/relationships/image" Target="../media/image92.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1.xml"/><Relationship Id="rId3" Type="http://schemas.openxmlformats.org/officeDocument/2006/relationships/image" Target="../media/image93.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2.xml"/><Relationship Id="rId3" Type="http://schemas.openxmlformats.org/officeDocument/2006/relationships/image" Target="../media/image94.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3.xml"/><Relationship Id="rId3" Type="http://schemas.openxmlformats.org/officeDocument/2006/relationships/image" Target="../media/image95.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4.xml"/><Relationship Id="rId3" Type="http://schemas.openxmlformats.org/officeDocument/2006/relationships/image" Target="../media/image82.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5.xml"/><Relationship Id="rId3" Type="http://schemas.openxmlformats.org/officeDocument/2006/relationships/image" Target="../media/image96.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6.xml"/><Relationship Id="rId3" Type="http://schemas.openxmlformats.org/officeDocument/2006/relationships/image" Target="../media/image97.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7.xml"/><Relationship Id="rId3" Type="http://schemas.openxmlformats.org/officeDocument/2006/relationships/image" Target="../media/image98.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8.xml"/><Relationship Id="rId3" Type="http://schemas.openxmlformats.org/officeDocument/2006/relationships/image" Target="../media/image99.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9.xml"/><Relationship Id="rId3" Type="http://schemas.openxmlformats.org/officeDocument/2006/relationships/image" Target="../media/image10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Hort-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33400"/>
            <a:ext cx="14478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SEDUM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352800"/>
            <a:ext cx="3352800" cy="2362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80" name="Rectangle 16"/>
          <p:cNvSpPr>
            <a:spLocks noGrp="1" noChangeArrowheads="1"/>
          </p:cNvSpPr>
          <p:nvPr>
            <p:ph type="title"/>
          </p:nvPr>
        </p:nvSpPr>
        <p:spPr bwMode="auto">
          <a:xfrm>
            <a:off x="457200" y="228600"/>
            <a:ext cx="4800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algn="l">
              <a:lnSpc>
                <a:spcPct val="90000"/>
              </a:lnSpc>
            </a:pPr>
            <a:r>
              <a:rPr lang="en-US" altLang="en-US" sz="5400" b="1">
                <a:effectLst>
                  <a:outerShdw blurRad="38100" dist="38100" dir="2700000" algn="tl">
                    <a:srgbClr val="000000"/>
                  </a:outerShdw>
                </a:effectLst>
                <a:latin typeface="GoudyOlSt BT" charset="0"/>
              </a:rPr>
              <a:t>Part 2:</a:t>
            </a:r>
            <a:br>
              <a:rPr lang="en-US" altLang="en-US" sz="5400" b="1">
                <a:effectLst>
                  <a:outerShdw blurRad="38100" dist="38100" dir="2700000" algn="tl">
                    <a:srgbClr val="000000"/>
                  </a:outerShdw>
                </a:effectLst>
                <a:latin typeface="GoudyOlSt BT" charset="0"/>
              </a:rPr>
            </a:br>
            <a:r>
              <a:rPr lang="en-US" altLang="en-US" sz="5400" b="1">
                <a:effectLst>
                  <a:outerShdw blurRad="38100" dist="38100" dir="2700000" algn="tl">
                    <a:srgbClr val="000000"/>
                  </a:outerShdw>
                </a:effectLst>
                <a:latin typeface="GoudyOlSt BT" charset="0"/>
              </a:rPr>
              <a:t>Perennials </a:t>
            </a:r>
            <a:r>
              <a:rPr lang="en-US" altLang="en-US" sz="6000" b="1">
                <a:effectLst>
                  <a:outerShdw blurRad="38100" dist="38100" dir="2700000" algn="tl">
                    <a:srgbClr val="000000"/>
                  </a:outerShdw>
                </a:effectLst>
                <a:latin typeface="GoudyOlSt BT" charset="0"/>
              </a:rPr>
              <a:t/>
            </a:r>
            <a:br>
              <a:rPr lang="en-US" altLang="en-US" sz="6000" b="1">
                <a:effectLst>
                  <a:outerShdw blurRad="38100" dist="38100" dir="2700000" algn="tl">
                    <a:srgbClr val="000000"/>
                  </a:outerShdw>
                </a:effectLst>
                <a:latin typeface="GoudyOlSt BT" charset="0"/>
              </a:rPr>
            </a:br>
            <a:r>
              <a:rPr lang="en-US" altLang="en-US" sz="3600" b="1">
                <a:effectLst>
                  <a:outerShdw blurRad="38100" dist="38100" dir="2700000" algn="tl">
                    <a:srgbClr val="000000"/>
                  </a:outerShdw>
                </a:effectLst>
                <a:latin typeface="GoudyOlSt BT" charset="0"/>
              </a:rPr>
              <a:t>For Georgia Gardens</a:t>
            </a:r>
          </a:p>
        </p:txBody>
      </p:sp>
      <p:sp>
        <p:nvSpPr>
          <p:cNvPr id="11282" name="Rectangle 18"/>
          <p:cNvSpPr>
            <a:spLocks noChangeArrowheads="1"/>
          </p:cNvSpPr>
          <p:nvPr/>
        </p:nvSpPr>
        <p:spPr bwMode="auto">
          <a:xfrm>
            <a:off x="2514600" y="2209800"/>
            <a:ext cx="5676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gn="r">
              <a:lnSpc>
                <a:spcPct val="70000"/>
              </a:lnSpc>
              <a:spcBef>
                <a:spcPct val="20000"/>
              </a:spcBef>
            </a:pPr>
            <a:r>
              <a:rPr lang="en-US" altLang="en-US" sz="1800">
                <a:solidFill>
                  <a:schemeClr val="hlink"/>
                </a:solidFill>
                <a:latin typeface="Bernhard Modern Roman" charset="0"/>
              </a:rPr>
              <a:t>Paul A. Thomas and Bodie V. Pennisi </a:t>
            </a:r>
          </a:p>
          <a:p>
            <a:pPr algn="r">
              <a:lnSpc>
                <a:spcPct val="70000"/>
              </a:lnSpc>
              <a:spcBef>
                <a:spcPct val="20000"/>
              </a:spcBef>
            </a:pPr>
            <a:r>
              <a:rPr lang="en-US" altLang="en-US" sz="1800">
                <a:solidFill>
                  <a:schemeClr val="hlink"/>
                </a:solidFill>
                <a:latin typeface="Bernhard Modern Roman" charset="0"/>
              </a:rPr>
              <a:t>The University of Georgia </a:t>
            </a:r>
          </a:p>
          <a:p>
            <a:pPr algn="r">
              <a:lnSpc>
                <a:spcPct val="70000"/>
              </a:lnSpc>
              <a:spcBef>
                <a:spcPct val="20000"/>
              </a:spcBef>
            </a:pPr>
            <a:r>
              <a:rPr lang="en-US" altLang="en-US" sz="1800">
                <a:solidFill>
                  <a:schemeClr val="hlink"/>
                </a:solidFill>
                <a:latin typeface="Bernhard Modern Roman" charset="0"/>
              </a:rPr>
              <a:t>College Of Agricultural and Environmental Sciences</a:t>
            </a:r>
          </a:p>
          <a:p>
            <a:pPr algn="r">
              <a:lnSpc>
                <a:spcPct val="70000"/>
              </a:lnSpc>
              <a:spcBef>
                <a:spcPct val="20000"/>
              </a:spcBef>
            </a:pPr>
            <a:r>
              <a:rPr lang="en-US" altLang="en-US" sz="1800">
                <a:solidFill>
                  <a:schemeClr val="hlink"/>
                </a:solidFill>
                <a:latin typeface="Bernhard Modern Roman" charset="0"/>
              </a:rPr>
              <a:t>Department of Horticulture</a:t>
            </a:r>
          </a:p>
        </p:txBody>
      </p:sp>
      <p:pic>
        <p:nvPicPr>
          <p:cNvPr id="11283" name="Picture 19" descr="bdbdflbf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352800"/>
            <a:ext cx="3276600" cy="24590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84" name="Picture 20" descr="Phlox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886200"/>
            <a:ext cx="3225800" cy="24193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1026"/>
          <p:cNvSpPr>
            <a:spLocks noChangeArrowheads="1"/>
          </p:cNvSpPr>
          <p:nvPr>
            <p:ph type="title"/>
          </p:nvPr>
        </p:nvSpPr>
        <p:spPr bwMode="auto">
          <a:xfrm>
            <a:off x="0" y="0"/>
            <a:ext cx="9144000" cy="1143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altLang="en-US" b="1"/>
              <a:t>Evaporation Rates For Athens</a:t>
            </a:r>
          </a:p>
        </p:txBody>
      </p:sp>
      <p:graphicFrame>
        <p:nvGraphicFramePr>
          <p:cNvPr id="525315" name="Object 1027"/>
          <p:cNvGraphicFramePr>
            <a:graphicFrameLocks noChangeAspect="1"/>
          </p:cNvGraphicFramePr>
          <p:nvPr>
            <p:ph type="chart" idx="1"/>
          </p:nvPr>
        </p:nvGraphicFramePr>
        <p:xfrm>
          <a:off x="152400" y="2133600"/>
          <a:ext cx="8763000" cy="4279900"/>
        </p:xfrm>
        <a:graphic>
          <a:graphicData uri="http://schemas.openxmlformats.org/presentationml/2006/ole">
            <mc:AlternateContent xmlns:mc="http://schemas.openxmlformats.org/markup-compatibility/2006">
              <mc:Choice xmlns:v="urn:schemas-microsoft-com:vml" Requires="v">
                <p:oleObj spid="_x0000_s525322" name="Chart" r:id="rId4" imgW="9830184" imgH="4115250" progId="MSGraph.Chart.8">
                  <p:embed followColorScheme="full"/>
                </p:oleObj>
              </mc:Choice>
              <mc:Fallback>
                <p:oleObj name="Chart" r:id="rId4" imgW="9830184" imgH="4115250" progId="MSGraph.Chart.8">
                  <p:embed followColorScheme="full"/>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133600"/>
                        <a:ext cx="8763000" cy="4279900"/>
                      </a:xfrm>
                      <a:prstGeom prst="rect">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5316" name="Line 1028"/>
          <p:cNvSpPr>
            <a:spLocks noChangeShapeType="1"/>
          </p:cNvSpPr>
          <p:nvPr/>
        </p:nvSpPr>
        <p:spPr bwMode="auto">
          <a:xfrm flipH="1">
            <a:off x="3429000" y="2286000"/>
            <a:ext cx="3276600" cy="1676400"/>
          </a:xfrm>
          <a:prstGeom prst="line">
            <a:avLst/>
          </a:prstGeom>
          <a:noFill/>
          <a:ln w="53975">
            <a:solidFill>
              <a:srgbClr val="FF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5317" name="Text Box 1029"/>
          <p:cNvSpPr txBox="1">
            <a:spLocks noChangeArrowheads="1"/>
          </p:cNvSpPr>
          <p:nvPr/>
        </p:nvSpPr>
        <p:spPr bwMode="auto">
          <a:xfrm>
            <a:off x="6477000" y="1447800"/>
            <a:ext cx="215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3200">
                <a:solidFill>
                  <a:srgbClr val="FF6600"/>
                </a:solidFill>
              </a:rPr>
              <a:t>Start Here!</a:t>
            </a:r>
          </a:p>
        </p:txBody>
      </p:sp>
      <p:sp>
        <p:nvSpPr>
          <p:cNvPr id="525318" name="Text Box 1030"/>
          <p:cNvSpPr txBox="1">
            <a:spLocks noChangeArrowheads="1"/>
          </p:cNvSpPr>
          <p:nvPr/>
        </p:nvSpPr>
        <p:spPr bwMode="auto">
          <a:xfrm>
            <a:off x="2451100" y="914400"/>
            <a:ext cx="372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b="0"/>
              <a:t>*Average from 1953 to 1992</a:t>
            </a:r>
          </a:p>
        </p:txBody>
      </p:sp>
      <p:sp>
        <p:nvSpPr>
          <p:cNvPr id="525319" name="Rectangle 1031"/>
          <p:cNvSpPr>
            <a:spLocks noChangeArrowheads="1"/>
          </p:cNvSpPr>
          <p:nvPr/>
        </p:nvSpPr>
        <p:spPr bwMode="auto">
          <a:xfrm>
            <a:off x="2298700" y="1295400"/>
            <a:ext cx="3873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b="0"/>
              <a:t>**Average from 1971 to 1992</a:t>
            </a:r>
          </a:p>
        </p:txBody>
      </p:sp>
      <p:sp>
        <p:nvSpPr>
          <p:cNvPr id="525320" name="Text Box 1032"/>
          <p:cNvSpPr txBox="1">
            <a:spLocks noChangeArrowheads="1"/>
          </p:cNvSpPr>
          <p:nvPr/>
        </p:nvSpPr>
        <p:spPr bwMode="auto">
          <a:xfrm>
            <a:off x="7239000" y="4038600"/>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altLang="en-US" sz="1800">
                <a:solidFill>
                  <a:schemeClr val="tx1"/>
                </a:solidFill>
              </a:rPr>
              <a:t>*</a:t>
            </a:r>
          </a:p>
          <a:p>
            <a:pPr algn="l"/>
            <a:r>
              <a:rPr lang="en-US" altLang="en-US" sz="1800">
                <a:solidFill>
                  <a:schemeClr val="tx1"/>
                </a:solidFill>
              </a:rPr>
              <a:t>**</a:t>
            </a:r>
          </a:p>
        </p:txBody>
      </p:sp>
      <p:sp>
        <p:nvSpPr>
          <p:cNvPr id="525321" name="Text Box 1033"/>
          <p:cNvSpPr txBox="1">
            <a:spLocks noChangeArrowheads="1"/>
          </p:cNvSpPr>
          <p:nvPr/>
        </p:nvSpPr>
        <p:spPr bwMode="auto">
          <a:xfrm rot="10800000">
            <a:off x="152400" y="1828800"/>
            <a:ext cx="549275" cy="457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nchor="b">
            <a:spAutoFit/>
          </a:bodyPr>
          <a:lstStyle/>
          <a:p>
            <a:pPr algn="l"/>
            <a:r>
              <a:rPr lang="en-US" altLang="en-US" sz="2400" b="0">
                <a:solidFill>
                  <a:schemeClr val="tx1"/>
                </a:solidFill>
              </a:rPr>
              <a:t>Evaporative Water Loss - Inches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39" name="Picture 1027" descr="Image2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71600"/>
            <a:ext cx="3786188" cy="4800600"/>
          </a:xfrm>
          <a:prstGeom prst="rect">
            <a:avLst/>
          </a:prstGeom>
          <a:noFill/>
          <a:extLst>
            <a:ext uri="{909E8E84-426E-40DD-AFC4-6F175D3DCCD1}">
              <a14:hiddenFill xmlns:a14="http://schemas.microsoft.com/office/drawing/2010/main">
                <a:solidFill>
                  <a:srgbClr val="FFFFFF"/>
                </a:solidFill>
              </a14:hiddenFill>
            </a:ext>
          </a:extLst>
        </p:spPr>
      </p:pic>
      <p:sp>
        <p:nvSpPr>
          <p:cNvPr id="372740" name="Rectangle 1028"/>
          <p:cNvSpPr>
            <a:spLocks noChangeArrowheads="1"/>
          </p:cNvSpPr>
          <p:nvPr/>
        </p:nvSpPr>
        <p:spPr bwMode="auto">
          <a:xfrm>
            <a:off x="914400" y="11430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Trellis vine</a:t>
            </a:r>
          </a:p>
          <a:p>
            <a:pPr>
              <a:lnSpc>
                <a:spcPct val="70000"/>
              </a:lnSpc>
              <a:spcBef>
                <a:spcPct val="5000"/>
              </a:spcBef>
            </a:pPr>
            <a:r>
              <a:rPr lang="en-US" altLang="en-US" sz="2000">
                <a:solidFill>
                  <a:schemeClr val="bg1"/>
                </a:solidFill>
                <a:latin typeface="Bernhard Modern Roman" charset="0"/>
              </a:rPr>
              <a:t>	5 - 8 feet / season</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 </a:t>
            </a:r>
          </a:p>
          <a:p>
            <a:pPr>
              <a:lnSpc>
                <a:spcPct val="70000"/>
              </a:lnSpc>
              <a:spcBef>
                <a:spcPct val="5000"/>
              </a:spcBef>
            </a:pPr>
            <a:r>
              <a:rPr lang="en-US" altLang="en-US" sz="2000">
                <a:solidFill>
                  <a:schemeClr val="bg1"/>
                </a:solidFill>
                <a:latin typeface="Bernhard Modern Roman" charset="0"/>
              </a:rPr>
              <a:t>	Partial shade</a:t>
            </a:r>
          </a:p>
          <a:p>
            <a:pPr>
              <a:lnSpc>
                <a:spcPct val="70000"/>
              </a:lnSpc>
              <a:spcBef>
                <a:spcPct val="5000"/>
              </a:spcBef>
            </a:pPr>
            <a:endParaRPr lang="en-US" altLang="en-US" sz="2000">
              <a:solidFill>
                <a:schemeClr val="bg1"/>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24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Low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Spreads rapidly</a:t>
            </a:r>
          </a:p>
          <a:p>
            <a:pPr>
              <a:lnSpc>
                <a:spcPct val="70000"/>
              </a:lnSpc>
              <a:spcBef>
                <a:spcPct val="5000"/>
              </a:spcBef>
            </a:pPr>
            <a:endParaRPr lang="en-US" altLang="en-US">
              <a:solidFill>
                <a:schemeClr val="hlink"/>
              </a:solidFill>
              <a:latin typeface="GoudyOlSt BT" charset="0"/>
            </a:endParaRPr>
          </a:p>
        </p:txBody>
      </p:sp>
      <p:sp>
        <p:nvSpPr>
          <p:cNvPr id="372741" name="Rectangle 1029"/>
          <p:cNvSpPr>
            <a:spLocks noChangeArrowheads="1"/>
          </p:cNvSpPr>
          <p:nvPr/>
        </p:nvSpPr>
        <p:spPr bwMode="auto">
          <a:xfrm>
            <a:off x="2133600" y="304800"/>
            <a:ext cx="4849813"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Silver Fleece Vine</a:t>
            </a:r>
          </a:p>
        </p:txBody>
      </p:sp>
      <p:sp>
        <p:nvSpPr>
          <p:cNvPr id="372742" name="Rectangle 1030"/>
          <p:cNvSpPr>
            <a:spLocks noChangeArrowheads="1"/>
          </p:cNvSpPr>
          <p:nvPr/>
        </p:nvSpPr>
        <p:spPr bwMode="auto">
          <a:xfrm>
            <a:off x="5105400" y="6122988"/>
            <a:ext cx="2601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Polygonum aubretii</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Picture 2" descr="CLEMATIS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752600"/>
            <a:ext cx="5080000" cy="3876675"/>
          </a:xfrm>
          <a:prstGeom prst="rect">
            <a:avLst/>
          </a:prstGeom>
          <a:noFill/>
          <a:extLst>
            <a:ext uri="{909E8E84-426E-40DD-AFC4-6F175D3DCCD1}">
              <a14:hiddenFill xmlns:a14="http://schemas.microsoft.com/office/drawing/2010/main">
                <a:solidFill>
                  <a:srgbClr val="FFFFFF"/>
                </a:solidFill>
              </a14:hiddenFill>
            </a:ext>
          </a:extLst>
        </p:spPr>
      </p:pic>
      <p:sp>
        <p:nvSpPr>
          <p:cNvPr id="263172" name="Rectangle 4"/>
          <p:cNvSpPr>
            <a:spLocks noChangeArrowheads="1"/>
          </p:cNvSpPr>
          <p:nvPr/>
        </p:nvSpPr>
        <p:spPr bwMode="auto">
          <a:xfrm>
            <a:off x="762000" y="12954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Trellis vine</a:t>
            </a:r>
          </a:p>
          <a:p>
            <a:pPr>
              <a:lnSpc>
                <a:spcPct val="70000"/>
              </a:lnSpc>
              <a:spcBef>
                <a:spcPct val="5000"/>
              </a:spcBef>
            </a:pPr>
            <a:r>
              <a:rPr lang="en-US" altLang="en-US" sz="2000">
                <a:solidFill>
                  <a:schemeClr val="bg1"/>
                </a:solidFill>
                <a:latin typeface="Bernhard Modern Roman" charset="0"/>
              </a:rPr>
              <a:t>	4 - 6 feet / season</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r>
              <a:rPr lang="en-US" altLang="en-US" sz="2000">
                <a:solidFill>
                  <a:schemeClr val="bg1"/>
                </a:solidFill>
                <a:latin typeface="Bernhard Modern Roman" charset="0"/>
              </a:rPr>
              <a:t>	Partial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12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Heavy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r>
              <a:rPr lang="en-US" altLang="en-US" sz="2000">
                <a:solidFill>
                  <a:schemeClr val="bg1"/>
                </a:solidFill>
                <a:latin typeface="Bernhard Modern Roman" charset="0"/>
              </a:rPr>
              <a:t>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May - June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Declines in heat</a:t>
            </a:r>
          </a:p>
          <a:p>
            <a:pPr>
              <a:lnSpc>
                <a:spcPct val="70000"/>
              </a:lnSpc>
              <a:spcBef>
                <a:spcPct val="5000"/>
              </a:spcBef>
            </a:pPr>
            <a:endParaRPr lang="en-US" altLang="en-US">
              <a:solidFill>
                <a:schemeClr val="hlink"/>
              </a:solidFill>
              <a:latin typeface="GoudyOlSt BT" charset="0"/>
            </a:endParaRPr>
          </a:p>
        </p:txBody>
      </p:sp>
      <p:sp>
        <p:nvSpPr>
          <p:cNvPr id="263173" name="Rectangle 5"/>
          <p:cNvSpPr>
            <a:spLocks noChangeArrowheads="1"/>
          </p:cNvSpPr>
          <p:nvPr/>
        </p:nvSpPr>
        <p:spPr bwMode="auto">
          <a:xfrm>
            <a:off x="3454400" y="304800"/>
            <a:ext cx="244157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Clematis</a:t>
            </a:r>
          </a:p>
        </p:txBody>
      </p:sp>
      <p:sp>
        <p:nvSpPr>
          <p:cNvPr id="263174" name="Rectangle 6"/>
          <p:cNvSpPr>
            <a:spLocks noChangeArrowheads="1"/>
          </p:cNvSpPr>
          <p:nvPr/>
        </p:nvSpPr>
        <p:spPr bwMode="auto">
          <a:xfrm>
            <a:off x="4724400" y="5791200"/>
            <a:ext cx="1798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Clematis ssp.</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4" name="Picture 1026" descr="CLEMATIS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057400"/>
            <a:ext cx="5130800" cy="3848100"/>
          </a:xfrm>
          <a:prstGeom prst="rect">
            <a:avLst/>
          </a:prstGeom>
          <a:noFill/>
          <a:extLst>
            <a:ext uri="{909E8E84-426E-40DD-AFC4-6F175D3DCCD1}">
              <a14:hiddenFill xmlns:a14="http://schemas.microsoft.com/office/drawing/2010/main">
                <a:solidFill>
                  <a:srgbClr val="FFFFFF"/>
                </a:solidFill>
              </a14:hiddenFill>
            </a:ext>
          </a:extLst>
        </p:spPr>
      </p:pic>
      <p:sp>
        <p:nvSpPr>
          <p:cNvPr id="264195" name="Rectangle 1027"/>
          <p:cNvSpPr>
            <a:spLocks noChangeArrowheads="1"/>
          </p:cNvSpPr>
          <p:nvPr/>
        </p:nvSpPr>
        <p:spPr bwMode="auto">
          <a:xfrm>
            <a:off x="609600" y="9906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resistant</a:t>
            </a:r>
          </a:p>
          <a:p>
            <a:pPr>
              <a:lnSpc>
                <a:spcPct val="70000"/>
              </a:lnSpc>
              <a:spcBef>
                <a:spcPct val="5000"/>
              </a:spcBef>
            </a:pPr>
            <a:r>
              <a:rPr lang="en-US" altLang="en-US" sz="2000">
                <a:solidFill>
                  <a:schemeClr val="bg1"/>
                </a:solidFill>
                <a:latin typeface="Bernhard Modern Roman" charset="0"/>
              </a:rPr>
              <a:t>	10 - 12 feet/season</a:t>
            </a:r>
          </a:p>
          <a:p>
            <a:pPr>
              <a:lnSpc>
                <a:spcPct val="70000"/>
              </a:lnSpc>
              <a:spcBef>
                <a:spcPct val="5000"/>
              </a:spcBef>
            </a:pPr>
            <a:r>
              <a:rPr lang="en-US" altLang="en-US" sz="2000">
                <a:solidFill>
                  <a:schemeClr val="bg1"/>
                </a:solidFill>
                <a:latin typeface="Bernhard Modern Roman" charset="0"/>
              </a:rPr>
              <a:t>	</a:t>
            </a: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 to </a:t>
            </a:r>
          </a:p>
          <a:p>
            <a:pPr>
              <a:lnSpc>
                <a:spcPct val="70000"/>
              </a:lnSpc>
              <a:spcBef>
                <a:spcPct val="5000"/>
              </a:spcBef>
            </a:pPr>
            <a:r>
              <a:rPr lang="en-US" altLang="en-US" sz="2000">
                <a:solidFill>
                  <a:schemeClr val="bg1"/>
                </a:solidFill>
                <a:latin typeface="Bernhard Modern Roman" charset="0"/>
              </a:rPr>
              <a:t>	full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24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Low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August-September</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Cut back to thumb wood each winter</a:t>
            </a:r>
          </a:p>
          <a:p>
            <a:pPr>
              <a:lnSpc>
                <a:spcPct val="70000"/>
              </a:lnSpc>
              <a:spcBef>
                <a:spcPct val="5000"/>
              </a:spcBef>
            </a:pPr>
            <a:endParaRPr lang="en-US" altLang="en-US">
              <a:solidFill>
                <a:schemeClr val="hlink"/>
              </a:solidFill>
              <a:latin typeface="GoudyOlSt BT" charset="0"/>
            </a:endParaRPr>
          </a:p>
        </p:txBody>
      </p:sp>
      <p:sp>
        <p:nvSpPr>
          <p:cNvPr id="264196" name="Rectangle 1028"/>
          <p:cNvSpPr>
            <a:spLocks noChangeArrowheads="1"/>
          </p:cNvSpPr>
          <p:nvPr/>
        </p:nvSpPr>
        <p:spPr bwMode="auto">
          <a:xfrm>
            <a:off x="2652713" y="304800"/>
            <a:ext cx="4043362"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Summer Sweet</a:t>
            </a:r>
          </a:p>
        </p:txBody>
      </p:sp>
      <p:sp>
        <p:nvSpPr>
          <p:cNvPr id="264197" name="Rectangle 1029"/>
          <p:cNvSpPr>
            <a:spLocks noChangeArrowheads="1"/>
          </p:cNvSpPr>
          <p:nvPr/>
        </p:nvSpPr>
        <p:spPr bwMode="auto">
          <a:xfrm>
            <a:off x="4648200" y="5867400"/>
            <a:ext cx="2644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Clematis paniculata</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descr="XYZ"/>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a:stretch>
            <a:fillRect/>
          </a:stretch>
        </p:blipFill>
        <p:spPr bwMode="auto">
          <a:xfrm>
            <a:off x="3048000" y="1905000"/>
            <a:ext cx="5562600" cy="3824288"/>
          </a:xfrm>
          <a:prstGeom prst="rect">
            <a:avLst/>
          </a:prstGeom>
          <a:noFill/>
          <a:extLst>
            <a:ext uri="{909E8E84-426E-40DD-AFC4-6F175D3DCCD1}">
              <a14:hiddenFill xmlns:a14="http://schemas.microsoft.com/office/drawing/2010/main">
                <a:solidFill>
                  <a:srgbClr val="FFFFFF"/>
                </a:solidFill>
              </a14:hiddenFill>
            </a:ext>
          </a:extLst>
        </p:spPr>
      </p:pic>
      <p:sp>
        <p:nvSpPr>
          <p:cNvPr id="260099" name="Rectangle 3"/>
          <p:cNvSpPr>
            <a:spLocks noChangeArrowheads="1"/>
          </p:cNvSpPr>
          <p:nvPr/>
        </p:nvSpPr>
        <p:spPr bwMode="auto">
          <a:xfrm>
            <a:off x="533400" y="10668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Trellis vine</a:t>
            </a:r>
          </a:p>
          <a:p>
            <a:pPr>
              <a:lnSpc>
                <a:spcPct val="70000"/>
              </a:lnSpc>
              <a:spcBef>
                <a:spcPct val="5000"/>
              </a:spcBef>
            </a:pPr>
            <a:r>
              <a:rPr lang="en-US" altLang="en-US" sz="2000">
                <a:solidFill>
                  <a:schemeClr val="bg1"/>
                </a:solidFill>
                <a:latin typeface="Bernhard Modern Roman" charset="0"/>
              </a:rPr>
              <a:t>	Hedge mound</a:t>
            </a:r>
          </a:p>
          <a:p>
            <a:pPr>
              <a:lnSpc>
                <a:spcPct val="70000"/>
              </a:lnSpc>
              <a:spcBef>
                <a:spcPct val="5000"/>
              </a:spcBef>
            </a:pPr>
            <a:r>
              <a:rPr lang="en-US" altLang="en-US" sz="2000">
                <a:solidFill>
                  <a:schemeClr val="bg1"/>
                </a:solidFill>
                <a:latin typeface="Bernhard Modern Roman" charset="0"/>
              </a:rPr>
              <a:t>	6 - 8 feet/ season</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8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Heavy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July</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Zone 6 or higher</a:t>
            </a:r>
          </a:p>
          <a:p>
            <a:pPr>
              <a:lnSpc>
                <a:spcPct val="70000"/>
              </a:lnSpc>
              <a:spcBef>
                <a:spcPct val="5000"/>
              </a:spcBef>
            </a:pPr>
            <a:endParaRPr lang="en-US" altLang="en-US">
              <a:solidFill>
                <a:schemeClr val="hlink"/>
              </a:solidFill>
              <a:latin typeface="GoudyOlSt BT" charset="0"/>
            </a:endParaRPr>
          </a:p>
        </p:txBody>
      </p:sp>
      <p:sp>
        <p:nvSpPr>
          <p:cNvPr id="260100" name="Rectangle 4"/>
          <p:cNvSpPr>
            <a:spLocks noChangeArrowheads="1"/>
          </p:cNvSpPr>
          <p:nvPr/>
        </p:nvSpPr>
        <p:spPr bwMode="auto">
          <a:xfrm>
            <a:off x="2406650" y="304800"/>
            <a:ext cx="4538663"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Summer Jasmine</a:t>
            </a:r>
          </a:p>
        </p:txBody>
      </p:sp>
      <p:sp>
        <p:nvSpPr>
          <p:cNvPr id="260101" name="Rectangle 5"/>
          <p:cNvSpPr>
            <a:spLocks noChangeArrowheads="1"/>
          </p:cNvSpPr>
          <p:nvPr/>
        </p:nvSpPr>
        <p:spPr bwMode="auto">
          <a:xfrm>
            <a:off x="4038600" y="5943600"/>
            <a:ext cx="3652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Trachelospermum asiaticum</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3"/>
          <p:cNvSpPr>
            <a:spLocks noChangeArrowheads="1"/>
          </p:cNvSpPr>
          <p:nvPr/>
        </p:nvSpPr>
        <p:spPr bwMode="auto">
          <a:xfrm>
            <a:off x="1219200" y="381000"/>
            <a:ext cx="6723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a:latin typeface="GoudyOlSt BT" charset="0"/>
              </a:rPr>
              <a:t>Hummingbird Honeysuckle</a:t>
            </a:r>
          </a:p>
        </p:txBody>
      </p:sp>
      <p:pic>
        <p:nvPicPr>
          <p:cNvPr id="268294" name="Picture 6" descr="goodlonic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28800"/>
            <a:ext cx="5319713" cy="3990975"/>
          </a:xfrm>
          <a:prstGeom prst="rect">
            <a:avLst/>
          </a:prstGeom>
          <a:noFill/>
          <a:extLst>
            <a:ext uri="{909E8E84-426E-40DD-AFC4-6F175D3DCCD1}">
              <a14:hiddenFill xmlns:a14="http://schemas.microsoft.com/office/drawing/2010/main">
                <a:solidFill>
                  <a:srgbClr val="FFFFFF"/>
                </a:solidFill>
              </a14:hiddenFill>
            </a:ext>
          </a:extLst>
        </p:spPr>
      </p:pic>
      <p:sp>
        <p:nvSpPr>
          <p:cNvPr id="268296" name="Rectangle 8"/>
          <p:cNvSpPr>
            <a:spLocks noChangeArrowheads="1"/>
          </p:cNvSpPr>
          <p:nvPr/>
        </p:nvSpPr>
        <p:spPr bwMode="auto">
          <a:xfrm>
            <a:off x="533400" y="9144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Trellis vine</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4 - 6 feet/season</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r>
              <a:rPr lang="en-US" altLang="en-US" sz="2000">
                <a:solidFill>
                  <a:schemeClr val="bg1"/>
                </a:solidFill>
                <a:latin typeface="Bernhard Modern Roman" charset="0"/>
              </a:rPr>
              <a:t>	Partial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00FF"/>
                </a:solidFill>
                <a:latin typeface="Bernhard Modern Roman" charset="0"/>
              </a:rPr>
              <a:t>	</a:t>
            </a:r>
            <a:r>
              <a:rPr lang="en-US" altLang="en-US" sz="2000">
                <a:solidFill>
                  <a:schemeClr val="bg1"/>
                </a:solidFill>
                <a:latin typeface="Bernhard Modern Roman" charset="0"/>
              </a:rPr>
              <a:t>10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chemeClr val="bg1"/>
                </a:solidFill>
                <a:latin typeface="Bernhard Modern Roman" charset="0"/>
              </a:rPr>
              <a:t>	May- June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Trim @ 3 years to keep shape/vigor</a:t>
            </a:r>
          </a:p>
        </p:txBody>
      </p:sp>
      <p:sp>
        <p:nvSpPr>
          <p:cNvPr id="268297" name="Rectangle 9"/>
          <p:cNvSpPr>
            <a:spLocks noChangeArrowheads="1"/>
          </p:cNvSpPr>
          <p:nvPr/>
        </p:nvSpPr>
        <p:spPr bwMode="auto">
          <a:xfrm>
            <a:off x="4572000" y="5867400"/>
            <a:ext cx="2930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Lonicera sempervirens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ChangeArrowheads="1"/>
          </p:cNvSpPr>
          <p:nvPr/>
        </p:nvSpPr>
        <p:spPr bwMode="auto">
          <a:xfrm>
            <a:off x="2667000" y="381000"/>
            <a:ext cx="35734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a:latin typeface="GoudyOlSt BT" charset="0"/>
              </a:rPr>
              <a:t>Trumpet Vine</a:t>
            </a:r>
          </a:p>
        </p:txBody>
      </p:sp>
      <p:pic>
        <p:nvPicPr>
          <p:cNvPr id="280579" name="Picture 3" descr="CAMP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52600"/>
            <a:ext cx="5181600" cy="4200525"/>
          </a:xfrm>
          <a:prstGeom prst="rect">
            <a:avLst/>
          </a:prstGeom>
          <a:noFill/>
          <a:extLst>
            <a:ext uri="{909E8E84-426E-40DD-AFC4-6F175D3DCCD1}">
              <a14:hiddenFill xmlns:a14="http://schemas.microsoft.com/office/drawing/2010/main">
                <a:solidFill>
                  <a:srgbClr val="FFFFFF"/>
                </a:solidFill>
              </a14:hiddenFill>
            </a:ext>
          </a:extLst>
        </p:spPr>
      </p:pic>
      <p:sp>
        <p:nvSpPr>
          <p:cNvPr id="280580" name="Rectangle 4"/>
          <p:cNvSpPr>
            <a:spLocks noChangeArrowheads="1"/>
          </p:cNvSpPr>
          <p:nvPr/>
        </p:nvSpPr>
        <p:spPr bwMode="auto">
          <a:xfrm>
            <a:off x="381000" y="9906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8 - 10 feet/season</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24”-36”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July-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Trim to thumb wood @ 3 years &amp; every year after</a:t>
            </a:r>
          </a:p>
          <a:p>
            <a:pPr>
              <a:lnSpc>
                <a:spcPct val="70000"/>
              </a:lnSpc>
              <a:spcBef>
                <a:spcPct val="5000"/>
              </a:spcBef>
            </a:pPr>
            <a:endParaRPr lang="en-US" altLang="en-US">
              <a:solidFill>
                <a:schemeClr val="hlink"/>
              </a:solidFill>
              <a:latin typeface="GoudyOlSt BT" charset="0"/>
            </a:endParaRPr>
          </a:p>
        </p:txBody>
      </p:sp>
      <p:sp>
        <p:nvSpPr>
          <p:cNvPr id="280581" name="Rectangle 5"/>
          <p:cNvSpPr>
            <a:spLocks noChangeArrowheads="1"/>
          </p:cNvSpPr>
          <p:nvPr/>
        </p:nvSpPr>
        <p:spPr bwMode="auto">
          <a:xfrm>
            <a:off x="4800600" y="5943600"/>
            <a:ext cx="2341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Campsis radicans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descr="crosv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447800"/>
            <a:ext cx="4408488" cy="4622800"/>
          </a:xfrm>
          <a:prstGeom prst="rect">
            <a:avLst/>
          </a:prstGeom>
          <a:noFill/>
          <a:extLst>
            <a:ext uri="{909E8E84-426E-40DD-AFC4-6F175D3DCCD1}">
              <a14:hiddenFill xmlns:a14="http://schemas.microsoft.com/office/drawing/2010/main">
                <a:solidFill>
                  <a:srgbClr val="FFFFFF"/>
                </a:solidFill>
              </a14:hiddenFill>
            </a:ext>
          </a:extLst>
        </p:spPr>
      </p:pic>
      <p:sp>
        <p:nvSpPr>
          <p:cNvPr id="256003" name="Rectangle 3"/>
          <p:cNvSpPr>
            <a:spLocks noChangeArrowheads="1"/>
          </p:cNvSpPr>
          <p:nvPr/>
        </p:nvSpPr>
        <p:spPr bwMode="auto">
          <a:xfrm>
            <a:off x="762000" y="10668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Trellis vine</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8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Heavy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May-June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Prune @ 3 years and every other year there after </a:t>
            </a:r>
          </a:p>
          <a:p>
            <a:pPr>
              <a:lnSpc>
                <a:spcPct val="70000"/>
              </a:lnSpc>
              <a:spcBef>
                <a:spcPct val="5000"/>
              </a:spcBef>
            </a:pPr>
            <a:endParaRPr lang="en-US" altLang="en-US">
              <a:solidFill>
                <a:schemeClr val="hlink"/>
              </a:solidFill>
              <a:latin typeface="GoudyOlSt BT" charset="0"/>
            </a:endParaRPr>
          </a:p>
        </p:txBody>
      </p:sp>
      <p:sp>
        <p:nvSpPr>
          <p:cNvPr id="256004" name="Rectangle 4"/>
          <p:cNvSpPr>
            <a:spLocks noChangeArrowheads="1"/>
          </p:cNvSpPr>
          <p:nvPr/>
        </p:nvSpPr>
        <p:spPr bwMode="auto">
          <a:xfrm>
            <a:off x="3149600" y="304800"/>
            <a:ext cx="3049588"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Cross Vine</a:t>
            </a:r>
          </a:p>
        </p:txBody>
      </p:sp>
      <p:sp>
        <p:nvSpPr>
          <p:cNvPr id="256005" name="Rectangle 5"/>
          <p:cNvSpPr>
            <a:spLocks noChangeArrowheads="1"/>
          </p:cNvSpPr>
          <p:nvPr/>
        </p:nvSpPr>
        <p:spPr bwMode="auto">
          <a:xfrm>
            <a:off x="4495800" y="6096000"/>
            <a:ext cx="307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Anisostichus capreolata</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7" name="Rectangle 7"/>
          <p:cNvSpPr>
            <a:spLocks noChangeArrowheads="1"/>
          </p:cNvSpPr>
          <p:nvPr/>
        </p:nvSpPr>
        <p:spPr bwMode="auto">
          <a:xfrm>
            <a:off x="1558925" y="354013"/>
            <a:ext cx="6211888"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a:latin typeface="GoudyOlSt BT" charset="0"/>
              </a:rPr>
              <a:t>Perennial Ground Covers</a:t>
            </a:r>
          </a:p>
        </p:txBody>
      </p:sp>
      <p:pic>
        <p:nvPicPr>
          <p:cNvPr id="158732" name="Picture 12" descr="houtunnia"/>
          <p:cNvPicPr>
            <a:picLocks noChangeAspect="1" noChangeArrowheads="1"/>
          </p:cNvPicPr>
          <p:nvPr/>
        </p:nvPicPr>
        <p:blipFill>
          <a:blip r:embed="rId3">
            <a:lum bright="10000" contrast="30000"/>
            <a:extLst>
              <a:ext uri="{28A0092B-C50C-407E-A947-70E740481C1C}">
                <a14:useLocalDpi xmlns:a14="http://schemas.microsoft.com/office/drawing/2010/main" val="0"/>
              </a:ext>
            </a:extLst>
          </a:blip>
          <a:srcRect/>
          <a:stretch>
            <a:fillRect/>
          </a:stretch>
        </p:blipFill>
        <p:spPr bwMode="auto">
          <a:xfrm>
            <a:off x="1676400" y="1600200"/>
            <a:ext cx="5867400" cy="4400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1026"/>
          <p:cNvSpPr>
            <a:spLocks noChangeArrowheads="1"/>
          </p:cNvSpPr>
          <p:nvPr/>
        </p:nvSpPr>
        <p:spPr bwMode="auto">
          <a:xfrm>
            <a:off x="457200" y="10668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5 - 8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8-12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Heavy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March – October</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Water and fertilize in summer heat.  Trim when leggy.</a:t>
            </a:r>
          </a:p>
          <a:p>
            <a:pPr>
              <a:lnSpc>
                <a:spcPct val="70000"/>
              </a:lnSpc>
              <a:spcBef>
                <a:spcPct val="5000"/>
              </a:spcBef>
            </a:pPr>
            <a:endParaRPr lang="en-US" altLang="en-US">
              <a:solidFill>
                <a:schemeClr val="hlink"/>
              </a:solidFill>
              <a:latin typeface="GoudyOlSt BT" charset="0"/>
            </a:endParaRPr>
          </a:p>
        </p:txBody>
      </p:sp>
      <p:sp>
        <p:nvSpPr>
          <p:cNvPr id="399363" name="Rectangle 1027"/>
          <p:cNvSpPr>
            <a:spLocks noChangeArrowheads="1"/>
          </p:cNvSpPr>
          <p:nvPr/>
        </p:nvSpPr>
        <p:spPr bwMode="auto">
          <a:xfrm>
            <a:off x="2033588" y="304800"/>
            <a:ext cx="52832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Verbena canadensis</a:t>
            </a:r>
          </a:p>
        </p:txBody>
      </p:sp>
      <p:sp>
        <p:nvSpPr>
          <p:cNvPr id="399364" name="Rectangle 1028"/>
          <p:cNvSpPr>
            <a:spLocks noChangeArrowheads="1"/>
          </p:cNvSpPr>
          <p:nvPr/>
        </p:nvSpPr>
        <p:spPr bwMode="auto">
          <a:xfrm>
            <a:off x="3200400" y="5791200"/>
            <a:ext cx="519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Verbena canadensis</a:t>
            </a:r>
            <a:r>
              <a:rPr lang="en-US" altLang="en-US" sz="2400">
                <a:solidFill>
                  <a:schemeClr val="hlink"/>
                </a:solidFill>
                <a:latin typeface="GoudyOlSt BT" charset="0"/>
              </a:rPr>
              <a:t> ‘Homestead Purple’</a:t>
            </a:r>
          </a:p>
        </p:txBody>
      </p:sp>
      <p:pic>
        <p:nvPicPr>
          <p:cNvPr id="399365" name="Picture 1029" descr="MVC-314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447800"/>
            <a:ext cx="5638800" cy="422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1026"/>
          <p:cNvSpPr>
            <a:spLocks noChangeArrowheads="1"/>
          </p:cNvSpPr>
          <p:nvPr/>
        </p:nvSpPr>
        <p:spPr bwMode="auto">
          <a:xfrm>
            <a:off x="3200400" y="304800"/>
            <a:ext cx="33099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800">
                <a:latin typeface="GoudyOlSt BT" charset="0"/>
              </a:rPr>
              <a:t>Bugle Weed</a:t>
            </a:r>
          </a:p>
        </p:txBody>
      </p:sp>
      <p:pic>
        <p:nvPicPr>
          <p:cNvPr id="362499" name="Picture 1027" descr="aju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752600"/>
            <a:ext cx="5140325" cy="3854450"/>
          </a:xfrm>
          <a:prstGeom prst="rect">
            <a:avLst/>
          </a:prstGeom>
          <a:noFill/>
          <a:extLst>
            <a:ext uri="{909E8E84-426E-40DD-AFC4-6F175D3DCCD1}">
              <a14:hiddenFill xmlns:a14="http://schemas.microsoft.com/office/drawing/2010/main">
                <a:solidFill>
                  <a:srgbClr val="FFFFFF"/>
                </a:solidFill>
              </a14:hiddenFill>
            </a:ext>
          </a:extLst>
        </p:spPr>
      </p:pic>
      <p:sp>
        <p:nvSpPr>
          <p:cNvPr id="362500" name="Rectangle 1028"/>
          <p:cNvSpPr>
            <a:spLocks noChangeArrowheads="1"/>
          </p:cNvSpPr>
          <p:nvPr/>
        </p:nvSpPr>
        <p:spPr bwMode="auto">
          <a:xfrm>
            <a:off x="609600" y="11430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Spring flowers</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 to </a:t>
            </a:r>
          </a:p>
          <a:p>
            <a:pPr>
              <a:lnSpc>
                <a:spcPct val="70000"/>
              </a:lnSpc>
              <a:spcBef>
                <a:spcPct val="5000"/>
              </a:spcBef>
            </a:pPr>
            <a:r>
              <a:rPr lang="en-US" altLang="en-US" sz="2000">
                <a:solidFill>
                  <a:schemeClr val="bg1"/>
                </a:solidFill>
                <a:latin typeface="Bernhard Modern Roman" charset="0"/>
              </a:rPr>
              <a:t>	Full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4-6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Low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April-May</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May melt out in summer heat	</a:t>
            </a:r>
          </a:p>
          <a:p>
            <a:pPr>
              <a:lnSpc>
                <a:spcPct val="70000"/>
              </a:lnSpc>
              <a:spcBef>
                <a:spcPct val="5000"/>
              </a:spcBef>
            </a:pPr>
            <a:endParaRPr lang="en-US" altLang="en-US">
              <a:solidFill>
                <a:schemeClr val="hlink"/>
              </a:solidFill>
              <a:latin typeface="GoudyOlSt BT" charset="0"/>
            </a:endParaRPr>
          </a:p>
        </p:txBody>
      </p:sp>
      <p:sp>
        <p:nvSpPr>
          <p:cNvPr id="362501" name="Rectangle 1029"/>
          <p:cNvSpPr>
            <a:spLocks noChangeArrowheads="1"/>
          </p:cNvSpPr>
          <p:nvPr/>
        </p:nvSpPr>
        <p:spPr bwMode="auto">
          <a:xfrm>
            <a:off x="5181600" y="5665788"/>
            <a:ext cx="1787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Ajuga repens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338" name="Picture 2" descr="phys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4343400" cy="4770438"/>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526339" name="Text Box 3"/>
          <p:cNvSpPr txBox="1">
            <a:spLocks noChangeArrowheads="1"/>
          </p:cNvSpPr>
          <p:nvPr/>
        </p:nvSpPr>
        <p:spPr bwMode="auto">
          <a:xfrm>
            <a:off x="1676400" y="304800"/>
            <a:ext cx="601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5400" baseline="30000"/>
              <a:t>Heat Zone Map For Georgia</a:t>
            </a:r>
          </a:p>
        </p:txBody>
      </p:sp>
      <p:sp>
        <p:nvSpPr>
          <p:cNvPr id="526340" name="Text Box 4"/>
          <p:cNvSpPr txBox="1">
            <a:spLocks noChangeArrowheads="1"/>
          </p:cNvSpPr>
          <p:nvPr/>
        </p:nvSpPr>
        <p:spPr bwMode="auto">
          <a:xfrm>
            <a:off x="5410200" y="1524000"/>
            <a:ext cx="3733800" cy="453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10000"/>
              </a:spcBef>
            </a:pPr>
            <a:endParaRPr lang="en-US" altLang="en-US" sz="4000" baseline="30000"/>
          </a:p>
          <a:p>
            <a:pPr algn="l">
              <a:spcBef>
                <a:spcPct val="10000"/>
              </a:spcBef>
            </a:pPr>
            <a:r>
              <a:rPr lang="en-US" altLang="en-US" sz="4800" baseline="30000"/>
              <a:t>Days above 90</a:t>
            </a:r>
            <a:r>
              <a:rPr lang="en-US" altLang="en-US" sz="4800" baseline="78000"/>
              <a:t>o</a:t>
            </a:r>
            <a:r>
              <a:rPr lang="en-US" altLang="en-US" sz="4800" baseline="30000"/>
              <a:t>F.</a:t>
            </a:r>
          </a:p>
          <a:p>
            <a:pPr>
              <a:lnSpc>
                <a:spcPct val="75000"/>
              </a:lnSpc>
              <a:spcBef>
                <a:spcPct val="10000"/>
              </a:spcBef>
            </a:pPr>
            <a:endParaRPr lang="en-US" altLang="en-US" sz="3600" b="0" baseline="30000"/>
          </a:p>
          <a:p>
            <a:pPr algn="l">
              <a:lnSpc>
                <a:spcPct val="70000"/>
              </a:lnSpc>
              <a:spcBef>
                <a:spcPct val="50000"/>
              </a:spcBef>
            </a:pPr>
            <a:r>
              <a:rPr lang="en-US" altLang="en-US" sz="3600" baseline="30000">
                <a:solidFill>
                  <a:schemeClr val="hlink"/>
                </a:solidFill>
              </a:rPr>
              <a:t>Zone     Ave. No. Days</a:t>
            </a:r>
          </a:p>
          <a:p>
            <a:pPr algn="l">
              <a:lnSpc>
                <a:spcPct val="65000"/>
              </a:lnSpc>
              <a:spcBef>
                <a:spcPct val="40000"/>
              </a:spcBef>
            </a:pPr>
            <a:r>
              <a:rPr lang="en-US" altLang="en-US" sz="3600" b="0" baseline="30000">
                <a:solidFill>
                  <a:schemeClr val="bg1"/>
                </a:solidFill>
                <a:effectLst>
                  <a:outerShdw blurRad="38100" dist="38100" dir="2700000" algn="tl">
                    <a:srgbClr val="000000"/>
                  </a:outerShdw>
                </a:effectLst>
              </a:rPr>
              <a:t>   5             30 – 45</a:t>
            </a:r>
          </a:p>
          <a:p>
            <a:pPr algn="l">
              <a:lnSpc>
                <a:spcPct val="65000"/>
              </a:lnSpc>
              <a:spcBef>
                <a:spcPct val="40000"/>
              </a:spcBef>
            </a:pPr>
            <a:r>
              <a:rPr lang="en-US" altLang="en-US" sz="3600" b="0" baseline="30000">
                <a:solidFill>
                  <a:schemeClr val="bg1"/>
                </a:solidFill>
                <a:effectLst>
                  <a:outerShdw blurRad="38100" dist="38100" dir="2700000" algn="tl">
                    <a:srgbClr val="000000"/>
                  </a:outerShdw>
                </a:effectLst>
              </a:rPr>
              <a:t>   6             45 – 60</a:t>
            </a:r>
          </a:p>
          <a:p>
            <a:pPr algn="l">
              <a:lnSpc>
                <a:spcPct val="65000"/>
              </a:lnSpc>
              <a:spcBef>
                <a:spcPct val="40000"/>
              </a:spcBef>
            </a:pPr>
            <a:r>
              <a:rPr lang="en-US" altLang="en-US" sz="3600" b="0" baseline="30000">
                <a:solidFill>
                  <a:schemeClr val="bg1"/>
                </a:solidFill>
                <a:effectLst>
                  <a:outerShdw blurRad="38100" dist="38100" dir="2700000" algn="tl">
                    <a:srgbClr val="000000"/>
                  </a:outerShdw>
                </a:effectLst>
              </a:rPr>
              <a:t>   7              69 – 90</a:t>
            </a:r>
          </a:p>
          <a:p>
            <a:pPr algn="l">
              <a:lnSpc>
                <a:spcPct val="65000"/>
              </a:lnSpc>
              <a:spcBef>
                <a:spcPct val="40000"/>
              </a:spcBef>
            </a:pPr>
            <a:r>
              <a:rPr lang="en-US" altLang="en-US" sz="3600" b="0" baseline="30000">
                <a:solidFill>
                  <a:schemeClr val="bg1"/>
                </a:solidFill>
                <a:effectLst>
                  <a:outerShdw blurRad="38100" dist="38100" dir="2700000" algn="tl">
                    <a:srgbClr val="000000"/>
                  </a:outerShdw>
                </a:effectLst>
              </a:rPr>
              <a:t>   </a:t>
            </a:r>
            <a:r>
              <a:rPr lang="en-US" altLang="en-US" sz="3600" b="0" baseline="30000">
                <a:solidFill>
                  <a:schemeClr val="bg1"/>
                </a:solidFill>
              </a:rPr>
              <a:t>8             90 – 120</a:t>
            </a:r>
          </a:p>
          <a:p>
            <a:pPr algn="l">
              <a:lnSpc>
                <a:spcPct val="65000"/>
              </a:lnSpc>
              <a:spcBef>
                <a:spcPct val="40000"/>
              </a:spcBef>
            </a:pPr>
            <a:r>
              <a:rPr lang="en-US" altLang="en-US" sz="3600" b="0" baseline="30000">
                <a:solidFill>
                  <a:schemeClr val="bg1"/>
                </a:solidFill>
                <a:effectLst>
                  <a:outerShdw blurRad="38100" dist="38100" dir="2700000" algn="tl">
                    <a:srgbClr val="000000"/>
                  </a:outerShdw>
                </a:effectLst>
              </a:rPr>
              <a:t>   9            120 – 150</a:t>
            </a:r>
          </a:p>
          <a:p>
            <a:pPr algn="l">
              <a:lnSpc>
                <a:spcPct val="65000"/>
              </a:lnSpc>
              <a:spcBef>
                <a:spcPct val="40000"/>
              </a:spcBef>
            </a:pPr>
            <a:r>
              <a:rPr lang="en-US" altLang="en-US" sz="3600" b="0" baseline="30000">
                <a:solidFill>
                  <a:schemeClr val="bg1"/>
                </a:solidFill>
                <a:effectLst>
                  <a:outerShdw blurRad="38100" dist="38100" dir="2700000" algn="tl">
                    <a:srgbClr val="000000"/>
                  </a:outerShdw>
                </a:effectLst>
              </a:rPr>
              <a:t>  10           150 – 175</a:t>
            </a:r>
          </a:p>
          <a:p>
            <a:pPr algn="l">
              <a:lnSpc>
                <a:spcPct val="70000"/>
              </a:lnSpc>
              <a:spcBef>
                <a:spcPct val="50000"/>
              </a:spcBef>
            </a:pPr>
            <a:r>
              <a:rPr lang="en-US" altLang="en-US" sz="3600" baseline="30000">
                <a:solidFill>
                  <a:schemeClr val="bg1"/>
                </a:solidFill>
                <a:effectLst>
                  <a:outerShdw blurRad="38100" dist="38100" dir="2700000" algn="tl">
                    <a:srgbClr val="000000"/>
                  </a:outerShdw>
                </a:effectLst>
              </a:rPr>
              <a:t>   </a:t>
            </a:r>
          </a:p>
        </p:txBody>
      </p:sp>
      <p:sp>
        <p:nvSpPr>
          <p:cNvPr id="526341" name="Line 5"/>
          <p:cNvSpPr>
            <a:spLocks noChangeShapeType="1"/>
          </p:cNvSpPr>
          <p:nvPr/>
        </p:nvSpPr>
        <p:spPr bwMode="auto">
          <a:xfrm>
            <a:off x="1752600" y="838200"/>
            <a:ext cx="56388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5" name="Picture 5" descr="Image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752600"/>
            <a:ext cx="5600700" cy="3660775"/>
          </a:xfrm>
          <a:prstGeom prst="rect">
            <a:avLst/>
          </a:prstGeom>
          <a:noFill/>
          <a:extLst>
            <a:ext uri="{909E8E84-426E-40DD-AFC4-6F175D3DCCD1}">
              <a14:hiddenFill xmlns:a14="http://schemas.microsoft.com/office/drawing/2010/main">
                <a:solidFill>
                  <a:srgbClr val="FFFFFF"/>
                </a:solidFill>
              </a14:hiddenFill>
            </a:ext>
          </a:extLst>
        </p:spPr>
      </p:pic>
      <p:sp>
        <p:nvSpPr>
          <p:cNvPr id="266247" name="Rectangle 7"/>
          <p:cNvSpPr>
            <a:spLocks noChangeArrowheads="1"/>
          </p:cNvSpPr>
          <p:nvPr/>
        </p:nvSpPr>
        <p:spPr bwMode="auto">
          <a:xfrm>
            <a:off x="533400" y="11430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Spring flowers</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r>
              <a:rPr lang="en-US" altLang="en-US" sz="2000">
                <a:solidFill>
                  <a:schemeClr val="bg1"/>
                </a:solidFill>
                <a:latin typeface="Bernhard Modern Roman" charset="0"/>
              </a:rPr>
              <a:t>	partial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4 - 6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Low fertility</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chemeClr val="bg1"/>
                </a:solidFill>
                <a:latin typeface="Bernhard Modern Roman" charset="0"/>
              </a:rPr>
              <a:t>	April-May</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Melts out in summer heat</a:t>
            </a:r>
            <a:endParaRPr lang="en-US" altLang="en-US">
              <a:solidFill>
                <a:schemeClr val="hlink"/>
              </a:solidFill>
              <a:latin typeface="GoudyOlSt BT" charset="0"/>
            </a:endParaRPr>
          </a:p>
        </p:txBody>
      </p:sp>
      <p:sp>
        <p:nvSpPr>
          <p:cNvPr id="266248" name="Rectangle 8"/>
          <p:cNvSpPr>
            <a:spLocks noChangeArrowheads="1"/>
          </p:cNvSpPr>
          <p:nvPr/>
        </p:nvSpPr>
        <p:spPr bwMode="auto">
          <a:xfrm>
            <a:off x="1557338" y="304800"/>
            <a:ext cx="6240462"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Variegated Bugle Weed</a:t>
            </a:r>
          </a:p>
        </p:txBody>
      </p:sp>
      <p:sp>
        <p:nvSpPr>
          <p:cNvPr id="266249" name="Rectangle 9"/>
          <p:cNvSpPr>
            <a:spLocks noChangeArrowheads="1"/>
          </p:cNvSpPr>
          <p:nvPr/>
        </p:nvSpPr>
        <p:spPr bwMode="auto">
          <a:xfrm>
            <a:off x="4267200" y="5486400"/>
            <a:ext cx="2941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Ajuga repens ‘</a:t>
            </a:r>
            <a:r>
              <a:rPr lang="en-US" altLang="en-US" sz="2400">
                <a:solidFill>
                  <a:schemeClr val="hlink"/>
                </a:solidFill>
                <a:latin typeface="GoudyOlSt BT" charset="0"/>
              </a:rPr>
              <a:t>Gaiety</a:t>
            </a:r>
            <a:r>
              <a:rPr lang="en-US" altLang="en-US" sz="2400" i="1">
                <a:solidFill>
                  <a:schemeClr val="hlink"/>
                </a:solidFill>
                <a:latin typeface="GoudyOlSt BT" charset="0"/>
              </a:rPr>
              <a:t>’</a:t>
            </a:r>
            <a:r>
              <a:rPr lang="en-US" altLang="en-US" sz="2000" i="1">
                <a:solidFill>
                  <a:schemeClr val="hlink"/>
                </a:solidFill>
                <a:latin typeface="GoudyOlSt BT" charset="0"/>
              </a:rPr>
              <a:t>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2" name="Picture 2" descr="HOST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52600"/>
            <a:ext cx="5334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353283" name="Rectangle 3"/>
          <p:cNvSpPr>
            <a:spLocks noChangeArrowheads="1"/>
          </p:cNvSpPr>
          <p:nvPr/>
        </p:nvSpPr>
        <p:spPr bwMode="auto">
          <a:xfrm>
            <a:off x="533400" y="13716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8 - 10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6 - 8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r>
              <a:rPr lang="en-US" altLang="en-US" sz="2000">
                <a:solidFill>
                  <a:schemeClr val="bg1"/>
                </a:solidFill>
                <a:latin typeface="Bernhard Modern Roman" charset="0"/>
              </a:rPr>
              <a:t>	Well drained soils</a:t>
            </a:r>
          </a:p>
          <a:p>
            <a:pPr>
              <a:lnSpc>
                <a:spcPct val="70000"/>
              </a:lnSpc>
              <a:spcBef>
                <a:spcPct val="5000"/>
              </a:spcBef>
            </a:pPr>
            <a:r>
              <a:rPr lang="en-US" altLang="en-US" sz="2000">
                <a:solidFill>
                  <a:schemeClr val="bg1"/>
                </a:solidFill>
                <a:latin typeface="Bernhard Modern Roman" charset="0"/>
              </a:rPr>
              <a:t>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April-May</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Declines in heat</a:t>
            </a:r>
          </a:p>
          <a:p>
            <a:pPr>
              <a:lnSpc>
                <a:spcPct val="70000"/>
              </a:lnSpc>
              <a:spcBef>
                <a:spcPct val="5000"/>
              </a:spcBef>
            </a:pPr>
            <a:endParaRPr lang="en-US" altLang="en-US">
              <a:solidFill>
                <a:schemeClr val="hlink"/>
              </a:solidFill>
              <a:latin typeface="GoudyOlSt BT" charset="0"/>
            </a:endParaRPr>
          </a:p>
        </p:txBody>
      </p:sp>
      <p:sp>
        <p:nvSpPr>
          <p:cNvPr id="353284" name="Rectangle 4"/>
          <p:cNvSpPr>
            <a:spLocks noChangeArrowheads="1"/>
          </p:cNvSpPr>
          <p:nvPr/>
        </p:nvSpPr>
        <p:spPr bwMode="auto">
          <a:xfrm>
            <a:off x="3206750" y="304800"/>
            <a:ext cx="2938463"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Pigsqueak </a:t>
            </a:r>
          </a:p>
        </p:txBody>
      </p:sp>
      <p:sp>
        <p:nvSpPr>
          <p:cNvPr id="353285" name="Rectangle 5"/>
          <p:cNvSpPr>
            <a:spLocks noChangeArrowheads="1"/>
          </p:cNvSpPr>
          <p:nvPr/>
        </p:nvSpPr>
        <p:spPr bwMode="auto">
          <a:xfrm>
            <a:off x="4648200" y="5867400"/>
            <a:ext cx="2582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Bergenia cordifolia</a:t>
            </a:r>
            <a:r>
              <a:rPr lang="en-US" altLang="en-US" sz="2000" i="1">
                <a:solidFill>
                  <a:schemeClr val="hlink"/>
                </a:solidFill>
                <a:latin typeface="GoudyOlSt BT" charset="0"/>
              </a:rPr>
              <a:t> </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1026"/>
          <p:cNvSpPr>
            <a:spLocks noChangeArrowheads="1"/>
          </p:cNvSpPr>
          <p:nvPr/>
        </p:nvSpPr>
        <p:spPr bwMode="auto">
          <a:xfrm>
            <a:off x="1524000" y="304800"/>
            <a:ext cx="631031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800">
                <a:latin typeface="GoudyOlSt BT" charset="0"/>
              </a:rPr>
              <a:t>Kamtschatka Stonecrop</a:t>
            </a:r>
          </a:p>
        </p:txBody>
      </p:sp>
      <p:pic>
        <p:nvPicPr>
          <p:cNvPr id="354307" name="Picture 1027" descr="kamchatic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371600"/>
            <a:ext cx="3733800" cy="4724400"/>
          </a:xfrm>
          <a:prstGeom prst="rect">
            <a:avLst/>
          </a:prstGeom>
          <a:noFill/>
          <a:extLst>
            <a:ext uri="{909E8E84-426E-40DD-AFC4-6F175D3DCCD1}">
              <a14:hiddenFill xmlns:a14="http://schemas.microsoft.com/office/drawing/2010/main">
                <a:solidFill>
                  <a:srgbClr val="FFFFFF"/>
                </a:solidFill>
              </a14:hiddenFill>
            </a:ext>
          </a:extLst>
        </p:spPr>
      </p:pic>
      <p:sp>
        <p:nvSpPr>
          <p:cNvPr id="354308" name="Rectangle 1028"/>
          <p:cNvSpPr>
            <a:spLocks noChangeArrowheads="1"/>
          </p:cNvSpPr>
          <p:nvPr/>
        </p:nvSpPr>
        <p:spPr bwMode="auto">
          <a:xfrm>
            <a:off x="1066800" y="12954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6 - 8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4 - 6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Low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Well-drained soils</a:t>
            </a:r>
          </a:p>
          <a:p>
            <a:pPr>
              <a:lnSpc>
                <a:spcPct val="70000"/>
              </a:lnSpc>
              <a:spcBef>
                <a:spcPct val="5000"/>
              </a:spcBef>
            </a:pPr>
            <a:endParaRPr lang="en-US" altLang="en-US">
              <a:solidFill>
                <a:schemeClr val="hlink"/>
              </a:solidFill>
              <a:latin typeface="GoudyOlSt BT" charset="0"/>
            </a:endParaRPr>
          </a:p>
        </p:txBody>
      </p:sp>
      <p:sp>
        <p:nvSpPr>
          <p:cNvPr id="354309" name="Rectangle 1029"/>
          <p:cNvSpPr>
            <a:spLocks noChangeArrowheads="1"/>
          </p:cNvSpPr>
          <p:nvPr/>
        </p:nvSpPr>
        <p:spPr bwMode="auto">
          <a:xfrm>
            <a:off x="4572000" y="6096000"/>
            <a:ext cx="300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Sedum kamtschaticum</a:t>
            </a:r>
            <a:r>
              <a:rPr lang="en-US" altLang="en-US" sz="2000" i="1">
                <a:solidFill>
                  <a:schemeClr val="hlink"/>
                </a:solidFill>
                <a:latin typeface="GoudyOlSt BT" charset="0"/>
              </a:rPr>
              <a:t>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1027"/>
          <p:cNvSpPr>
            <a:spLocks noChangeArrowheads="1"/>
          </p:cNvSpPr>
          <p:nvPr/>
        </p:nvSpPr>
        <p:spPr bwMode="auto">
          <a:xfrm>
            <a:off x="2667000" y="228600"/>
            <a:ext cx="38925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800">
                <a:latin typeface="GoudyOlSt BT" charset="0"/>
              </a:rPr>
              <a:t>Monkey Grass</a:t>
            </a:r>
          </a:p>
        </p:txBody>
      </p:sp>
      <p:pic>
        <p:nvPicPr>
          <p:cNvPr id="323588" name="Picture 1028" descr="liriop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888" y="1371600"/>
            <a:ext cx="3543300" cy="4724400"/>
          </a:xfrm>
          <a:prstGeom prst="rect">
            <a:avLst/>
          </a:prstGeom>
          <a:noFill/>
          <a:extLst>
            <a:ext uri="{909E8E84-426E-40DD-AFC4-6F175D3DCCD1}">
              <a14:hiddenFill xmlns:a14="http://schemas.microsoft.com/office/drawing/2010/main">
                <a:solidFill>
                  <a:srgbClr val="FFFFFF"/>
                </a:solidFill>
              </a14:hiddenFill>
            </a:ext>
          </a:extLst>
        </p:spPr>
      </p:pic>
      <p:sp>
        <p:nvSpPr>
          <p:cNvPr id="323589" name="Rectangle 1029"/>
          <p:cNvSpPr>
            <a:spLocks noChangeArrowheads="1"/>
          </p:cNvSpPr>
          <p:nvPr/>
        </p:nvSpPr>
        <p:spPr bwMode="auto">
          <a:xfrm>
            <a:off x="533400" y="7620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Border planting</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12 - 15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r>
              <a:rPr lang="en-US" altLang="en-US" sz="2000">
                <a:solidFill>
                  <a:schemeClr val="bg1"/>
                </a:solidFill>
                <a:latin typeface="Bernhard Modern Roman" charset="0"/>
              </a:rPr>
              <a:t>	partial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5 - 8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July-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Slow growing, but the species can become invasive over time</a:t>
            </a:r>
          </a:p>
          <a:p>
            <a:pPr>
              <a:lnSpc>
                <a:spcPct val="70000"/>
              </a:lnSpc>
              <a:spcBef>
                <a:spcPct val="5000"/>
              </a:spcBef>
            </a:pPr>
            <a:endParaRPr lang="en-US" altLang="en-US">
              <a:solidFill>
                <a:schemeClr val="hlink"/>
              </a:solidFill>
              <a:latin typeface="GoudyOlSt BT" charset="0"/>
            </a:endParaRPr>
          </a:p>
        </p:txBody>
      </p:sp>
      <p:sp>
        <p:nvSpPr>
          <p:cNvPr id="323590" name="Rectangle 1030"/>
          <p:cNvSpPr>
            <a:spLocks noChangeArrowheads="1"/>
          </p:cNvSpPr>
          <p:nvPr/>
        </p:nvSpPr>
        <p:spPr bwMode="auto">
          <a:xfrm>
            <a:off x="5181600" y="6019800"/>
            <a:ext cx="2109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Liriope muscari</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8" name="Rectangle 4"/>
          <p:cNvSpPr>
            <a:spLocks noChangeArrowheads="1"/>
          </p:cNvSpPr>
          <p:nvPr/>
        </p:nvSpPr>
        <p:spPr bwMode="auto">
          <a:xfrm>
            <a:off x="533400" y="13716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a:t>
            </a:r>
          </a:p>
          <a:p>
            <a:pPr>
              <a:lnSpc>
                <a:spcPct val="70000"/>
              </a:lnSpc>
              <a:spcBef>
                <a:spcPct val="5000"/>
              </a:spcBef>
            </a:pPr>
            <a:r>
              <a:rPr lang="en-US" altLang="en-US" sz="2000">
                <a:solidFill>
                  <a:srgbClr val="FF00FF"/>
                </a:solidFill>
                <a:latin typeface="Bernhard Modern Roman" charset="0"/>
              </a:rPr>
              <a:t>	</a:t>
            </a:r>
            <a:r>
              <a:rPr lang="en-US" altLang="en-US" sz="2000">
                <a:solidFill>
                  <a:schemeClr val="bg1"/>
                </a:solidFill>
                <a:latin typeface="Bernhard Modern Roman" charset="0"/>
              </a:rPr>
              <a:t>Drought tolerant</a:t>
            </a:r>
            <a:r>
              <a:rPr lang="en-US" altLang="en-US" sz="2000">
                <a:solidFill>
                  <a:srgbClr val="FF00FF"/>
                </a:solidFill>
                <a:latin typeface="Bernhard Modern Roman" charset="0"/>
              </a:rPr>
              <a:t>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12 - 14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6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Spreads rapidly</a:t>
            </a:r>
          </a:p>
          <a:p>
            <a:pPr>
              <a:lnSpc>
                <a:spcPct val="70000"/>
              </a:lnSpc>
              <a:spcBef>
                <a:spcPct val="5000"/>
              </a:spcBef>
            </a:pPr>
            <a:endParaRPr lang="en-US" altLang="en-US">
              <a:solidFill>
                <a:schemeClr val="hlink"/>
              </a:solidFill>
              <a:latin typeface="GoudyOlSt BT" charset="0"/>
            </a:endParaRPr>
          </a:p>
        </p:txBody>
      </p:sp>
      <p:sp>
        <p:nvSpPr>
          <p:cNvPr id="287749" name="Rectangle 5"/>
          <p:cNvSpPr>
            <a:spLocks noChangeArrowheads="1"/>
          </p:cNvSpPr>
          <p:nvPr/>
        </p:nvSpPr>
        <p:spPr bwMode="auto">
          <a:xfrm>
            <a:off x="2003425" y="304800"/>
            <a:ext cx="5348288"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Perennial Plumbago</a:t>
            </a:r>
          </a:p>
        </p:txBody>
      </p:sp>
      <p:sp>
        <p:nvSpPr>
          <p:cNvPr id="287750" name="Rectangle 6"/>
          <p:cNvSpPr>
            <a:spLocks noChangeArrowheads="1"/>
          </p:cNvSpPr>
          <p:nvPr/>
        </p:nvSpPr>
        <p:spPr bwMode="auto">
          <a:xfrm>
            <a:off x="4419600" y="5894388"/>
            <a:ext cx="3811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Ceratostigma plumbaginoides</a:t>
            </a:r>
          </a:p>
        </p:txBody>
      </p:sp>
      <p:pic>
        <p:nvPicPr>
          <p:cNvPr id="287751" name="Picture 7" descr="Image253"/>
          <p:cNvPicPr>
            <a:picLocks noChangeAspect="1" noChangeArrowheads="1"/>
          </p:cNvPicPr>
          <p:nvPr/>
        </p:nvPicPr>
        <p:blipFill>
          <a:blip r:embed="rId3">
            <a:lum bright="8000" contrast="26000"/>
            <a:extLst>
              <a:ext uri="{28A0092B-C50C-407E-A947-70E740481C1C}">
                <a14:useLocalDpi xmlns:a14="http://schemas.microsoft.com/office/drawing/2010/main" val="0"/>
              </a:ext>
            </a:extLst>
          </a:blip>
          <a:srcRect/>
          <a:stretch>
            <a:fillRect/>
          </a:stretch>
        </p:blipFill>
        <p:spPr bwMode="auto">
          <a:xfrm>
            <a:off x="3276600" y="3124200"/>
            <a:ext cx="358140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287752" name="Picture 8" descr="FLO1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600200"/>
            <a:ext cx="3352800" cy="2460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descr="Englishdais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8800"/>
            <a:ext cx="5257800" cy="3943350"/>
          </a:xfrm>
          <a:prstGeom prst="rect">
            <a:avLst/>
          </a:prstGeom>
          <a:noFill/>
          <a:extLst>
            <a:ext uri="{909E8E84-426E-40DD-AFC4-6F175D3DCCD1}">
              <a14:hiddenFill xmlns:a14="http://schemas.microsoft.com/office/drawing/2010/main">
                <a:solidFill>
                  <a:srgbClr val="FFFFFF"/>
                </a:solidFill>
              </a14:hiddenFill>
            </a:ext>
          </a:extLst>
        </p:spPr>
      </p:pic>
      <p:sp>
        <p:nvSpPr>
          <p:cNvPr id="286723" name="Rectangle 3"/>
          <p:cNvSpPr>
            <a:spLocks noChangeArrowheads="1"/>
          </p:cNvSpPr>
          <p:nvPr/>
        </p:nvSpPr>
        <p:spPr bwMode="auto">
          <a:xfrm>
            <a:off x="533400" y="13716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chemeClr val="bg1"/>
              </a:solidFill>
              <a:latin typeface="Bernhard Modern Roman" charset="0"/>
            </a:endParaRPr>
          </a:p>
          <a:p>
            <a:pPr>
              <a:lnSpc>
                <a:spcPct val="70000"/>
              </a:lnSpc>
              <a:spcBef>
                <a:spcPct val="5000"/>
              </a:spcBef>
            </a:pPr>
            <a:r>
              <a:rPr lang="en-US" altLang="en-US" sz="2000">
                <a:solidFill>
                  <a:schemeClr val="bg1"/>
                </a:solidFill>
                <a:latin typeface="Bernhard Modern Roman" charset="0"/>
              </a:rPr>
              <a:t>	Nectar source</a:t>
            </a:r>
          </a:p>
          <a:p>
            <a:pPr>
              <a:lnSpc>
                <a:spcPct val="70000"/>
              </a:lnSpc>
              <a:spcBef>
                <a:spcPct val="5000"/>
              </a:spcBef>
            </a:pPr>
            <a:r>
              <a:rPr lang="en-US" altLang="en-US" sz="2000">
                <a:solidFill>
                  <a:schemeClr val="bg1"/>
                </a:solidFill>
                <a:latin typeface="Bernhard Modern Roman" charset="0"/>
              </a:rPr>
              <a:t>	4 - 6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6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Heavy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Spreads rapidly</a:t>
            </a:r>
          </a:p>
          <a:p>
            <a:pPr>
              <a:lnSpc>
                <a:spcPct val="70000"/>
              </a:lnSpc>
              <a:spcBef>
                <a:spcPct val="5000"/>
              </a:spcBef>
            </a:pPr>
            <a:endParaRPr lang="en-US" altLang="en-US">
              <a:solidFill>
                <a:schemeClr val="hlink"/>
              </a:solidFill>
              <a:latin typeface="GoudyOlSt BT" charset="0"/>
            </a:endParaRPr>
          </a:p>
        </p:txBody>
      </p:sp>
      <p:sp>
        <p:nvSpPr>
          <p:cNvPr id="286724" name="Rectangle 4"/>
          <p:cNvSpPr>
            <a:spLocks noChangeArrowheads="1"/>
          </p:cNvSpPr>
          <p:nvPr/>
        </p:nvSpPr>
        <p:spPr bwMode="auto">
          <a:xfrm>
            <a:off x="2652713" y="304800"/>
            <a:ext cx="40513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English Daisies</a:t>
            </a:r>
          </a:p>
        </p:txBody>
      </p:sp>
      <p:sp>
        <p:nvSpPr>
          <p:cNvPr id="286725" name="Rectangle 5"/>
          <p:cNvSpPr>
            <a:spLocks noChangeArrowheads="1"/>
          </p:cNvSpPr>
          <p:nvPr/>
        </p:nvSpPr>
        <p:spPr bwMode="auto">
          <a:xfrm>
            <a:off x="4648200" y="5867400"/>
            <a:ext cx="196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Bellis perennis</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090" name="Picture 2" descr="Ibe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447800"/>
            <a:ext cx="3486150" cy="4648200"/>
          </a:xfrm>
          <a:prstGeom prst="rect">
            <a:avLst/>
          </a:prstGeom>
          <a:noFill/>
          <a:extLst>
            <a:ext uri="{909E8E84-426E-40DD-AFC4-6F175D3DCCD1}">
              <a14:hiddenFill xmlns:a14="http://schemas.microsoft.com/office/drawing/2010/main">
                <a:solidFill>
                  <a:srgbClr val="FFFFFF"/>
                </a:solidFill>
              </a14:hiddenFill>
            </a:ext>
          </a:extLst>
        </p:spPr>
      </p:pic>
      <p:sp>
        <p:nvSpPr>
          <p:cNvPr id="473091" name="Rectangle 3"/>
          <p:cNvSpPr>
            <a:spLocks noGrp="1" noChangeArrowheads="1"/>
          </p:cNvSpPr>
          <p:nvPr>
            <p:ph/>
          </p:nvPr>
        </p:nvSpPr>
        <p:spPr bwMode="auto">
          <a:xfrm>
            <a:off x="914400" y="1066800"/>
            <a:ext cx="3200400" cy="5791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a:lnSpc>
                <a:spcPct val="70000"/>
              </a:lnSpc>
              <a:spcBef>
                <a:spcPct val="5000"/>
              </a:spcBef>
              <a:buFontTx/>
              <a:buNone/>
            </a:pPr>
            <a:endParaRPr lang="en-US" altLang="en-US" sz="2400" b="1">
              <a:solidFill>
                <a:srgbClr val="FF00FF"/>
              </a:solidFill>
              <a:latin typeface="Bernhard Modern Roman" charset="0"/>
            </a:endParaRPr>
          </a:p>
          <a:p>
            <a:pPr>
              <a:lnSpc>
                <a:spcPct val="70000"/>
              </a:lnSpc>
              <a:spcBef>
                <a:spcPct val="5000"/>
              </a:spcBef>
              <a:buFontTx/>
              <a:buNone/>
            </a:pPr>
            <a:r>
              <a:rPr lang="en-US" altLang="en-US" sz="2000" b="1">
                <a:solidFill>
                  <a:srgbClr val="FF00FF"/>
                </a:solidFill>
                <a:latin typeface="Bernhard Modern Roman" charset="0"/>
              </a:rPr>
              <a:t>Characteristics:  </a:t>
            </a:r>
            <a:endParaRPr lang="en-US" altLang="en-US" sz="2000" b="1">
              <a:solidFill>
                <a:srgbClr val="FFFF00"/>
              </a:solidFill>
              <a:latin typeface="Bernhard Modern Roman" charset="0"/>
            </a:endParaRPr>
          </a:p>
          <a:p>
            <a:pPr>
              <a:lnSpc>
                <a:spcPct val="70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Spring flower</a:t>
            </a:r>
          </a:p>
          <a:p>
            <a:pPr>
              <a:lnSpc>
                <a:spcPct val="70000"/>
              </a:lnSpc>
              <a:spcBef>
                <a:spcPct val="5000"/>
              </a:spcBef>
              <a:buFontTx/>
              <a:buNone/>
            </a:pPr>
            <a:r>
              <a:rPr lang="en-US" altLang="en-US" sz="2000" b="1">
                <a:solidFill>
                  <a:schemeClr val="bg1"/>
                </a:solidFill>
                <a:latin typeface="Bernhard Modern Roman" charset="0"/>
              </a:rPr>
              <a:t>	Drought tolerant</a:t>
            </a:r>
          </a:p>
          <a:p>
            <a:pPr>
              <a:lnSpc>
                <a:spcPct val="70000"/>
              </a:lnSpc>
              <a:spcBef>
                <a:spcPct val="5000"/>
              </a:spcBef>
              <a:buFontTx/>
              <a:buNone/>
            </a:pPr>
            <a:r>
              <a:rPr lang="en-US" altLang="en-US" sz="2000" b="1">
                <a:solidFill>
                  <a:schemeClr val="bg1"/>
                </a:solidFill>
                <a:latin typeface="Bernhard Modern Roman" charset="0"/>
              </a:rPr>
              <a:t>	8 - 12 inches tall</a:t>
            </a:r>
          </a:p>
          <a:p>
            <a:pPr>
              <a:lnSpc>
                <a:spcPct val="70000"/>
              </a:lnSpc>
              <a:spcBef>
                <a:spcPct val="5000"/>
              </a:spcBef>
              <a:buFontTx/>
              <a:buNone/>
            </a:pPr>
            <a:endParaRPr lang="en-US" altLang="en-US" sz="2000" b="1">
              <a:solidFill>
                <a:srgbClr val="FF00FF"/>
              </a:solidFill>
              <a:latin typeface="Bernhard Modern Roman" charset="0"/>
            </a:endParaRPr>
          </a:p>
          <a:p>
            <a:pPr>
              <a:lnSpc>
                <a:spcPct val="70000"/>
              </a:lnSpc>
              <a:spcBef>
                <a:spcPct val="5000"/>
              </a:spcBef>
              <a:buFontTx/>
              <a:buNone/>
            </a:pPr>
            <a:r>
              <a:rPr lang="en-US" altLang="en-US" sz="2000" b="1">
                <a:solidFill>
                  <a:srgbClr val="FF00FF"/>
                </a:solidFill>
                <a:latin typeface="Bernhard Modern Roman" charset="0"/>
              </a:rPr>
              <a:t>Location:</a:t>
            </a:r>
          </a:p>
          <a:p>
            <a:pPr>
              <a:lnSpc>
                <a:spcPct val="70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Full sun</a:t>
            </a:r>
          </a:p>
          <a:p>
            <a:pPr>
              <a:lnSpc>
                <a:spcPct val="70000"/>
              </a:lnSpc>
              <a:spcBef>
                <a:spcPct val="5000"/>
              </a:spcBef>
              <a:buFontTx/>
              <a:buNone/>
            </a:pPr>
            <a:endParaRPr lang="en-US" altLang="en-US" sz="2000" b="1">
              <a:solidFill>
                <a:srgbClr val="FFFF00"/>
              </a:solidFill>
              <a:latin typeface="Bernhard Modern Roman" charset="0"/>
            </a:endParaRPr>
          </a:p>
          <a:p>
            <a:pPr>
              <a:lnSpc>
                <a:spcPct val="70000"/>
              </a:lnSpc>
              <a:spcBef>
                <a:spcPct val="5000"/>
              </a:spcBef>
              <a:buFontTx/>
              <a:buNone/>
            </a:pPr>
            <a:r>
              <a:rPr lang="en-US" altLang="en-US" sz="2000" b="1">
                <a:solidFill>
                  <a:srgbClr val="FF00FF"/>
                </a:solidFill>
                <a:latin typeface="Bernhard Modern Roman" charset="0"/>
              </a:rPr>
              <a:t>Plant Spacing:</a:t>
            </a:r>
          </a:p>
          <a:p>
            <a:pPr>
              <a:lnSpc>
                <a:spcPct val="70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6 inch centers</a:t>
            </a:r>
          </a:p>
          <a:p>
            <a:pPr>
              <a:lnSpc>
                <a:spcPct val="70000"/>
              </a:lnSpc>
              <a:spcBef>
                <a:spcPct val="5000"/>
              </a:spcBef>
              <a:buFontTx/>
              <a:buNone/>
            </a:pPr>
            <a:endParaRPr lang="en-US" altLang="en-US" sz="2000" b="1">
              <a:solidFill>
                <a:srgbClr val="FFFF00"/>
              </a:solidFill>
              <a:latin typeface="Bernhard Modern Roman" charset="0"/>
            </a:endParaRPr>
          </a:p>
          <a:p>
            <a:pPr>
              <a:lnSpc>
                <a:spcPct val="70000"/>
              </a:lnSpc>
              <a:spcBef>
                <a:spcPct val="5000"/>
              </a:spcBef>
              <a:buFontTx/>
              <a:buNone/>
            </a:pPr>
            <a:r>
              <a:rPr lang="en-US" altLang="en-US" sz="2000" b="1">
                <a:solidFill>
                  <a:srgbClr val="FF00FF"/>
                </a:solidFill>
                <a:latin typeface="Bernhard Modern Roman" charset="0"/>
              </a:rPr>
              <a:t>Care and Feeding:  </a:t>
            </a:r>
          </a:p>
          <a:p>
            <a:pPr>
              <a:lnSpc>
                <a:spcPct val="70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Moderate fertility  </a:t>
            </a:r>
          </a:p>
          <a:p>
            <a:pPr>
              <a:lnSpc>
                <a:spcPct val="70000"/>
              </a:lnSpc>
              <a:spcBef>
                <a:spcPct val="5000"/>
              </a:spcBef>
              <a:buFontTx/>
              <a:buNone/>
            </a:pPr>
            <a:r>
              <a:rPr lang="en-US" altLang="en-US" sz="2000" b="1">
                <a:solidFill>
                  <a:schemeClr val="bg1"/>
                </a:solidFill>
                <a:latin typeface="Bernhard Modern Roman" charset="0"/>
              </a:rPr>
              <a:t>	Deer tolerant</a:t>
            </a:r>
          </a:p>
          <a:p>
            <a:pPr>
              <a:lnSpc>
                <a:spcPct val="70000"/>
              </a:lnSpc>
              <a:spcBef>
                <a:spcPct val="5000"/>
              </a:spcBef>
              <a:buFontTx/>
              <a:buNone/>
            </a:pPr>
            <a:endParaRPr lang="en-US" altLang="en-US" sz="2000" b="1">
              <a:solidFill>
                <a:srgbClr val="FFFF00"/>
              </a:solidFill>
              <a:latin typeface="Bernhard Modern Roman" charset="0"/>
            </a:endParaRPr>
          </a:p>
          <a:p>
            <a:pPr>
              <a:lnSpc>
                <a:spcPct val="70000"/>
              </a:lnSpc>
              <a:spcBef>
                <a:spcPct val="5000"/>
              </a:spcBef>
              <a:buFontTx/>
              <a:buNone/>
            </a:pPr>
            <a:r>
              <a:rPr lang="en-US" altLang="en-US" sz="2000" b="1">
                <a:solidFill>
                  <a:srgbClr val="FF00FF"/>
                </a:solidFill>
                <a:latin typeface="Bernhard Modern Roman" charset="0"/>
              </a:rPr>
              <a:t>Bloom Period:	</a:t>
            </a:r>
          </a:p>
          <a:p>
            <a:pPr>
              <a:lnSpc>
                <a:spcPct val="70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March-April</a:t>
            </a:r>
          </a:p>
          <a:p>
            <a:pPr>
              <a:lnSpc>
                <a:spcPct val="70000"/>
              </a:lnSpc>
              <a:spcBef>
                <a:spcPct val="5000"/>
              </a:spcBef>
              <a:buFontTx/>
              <a:buNone/>
            </a:pPr>
            <a:endParaRPr lang="en-US" altLang="en-US" sz="2000" b="1">
              <a:solidFill>
                <a:srgbClr val="FFFF00"/>
              </a:solidFill>
              <a:latin typeface="Bernhard Modern Roman" charset="0"/>
            </a:endParaRPr>
          </a:p>
          <a:p>
            <a:pPr>
              <a:lnSpc>
                <a:spcPct val="70000"/>
              </a:lnSpc>
              <a:spcBef>
                <a:spcPct val="5000"/>
              </a:spcBef>
              <a:buFontTx/>
              <a:buNone/>
            </a:pPr>
            <a:r>
              <a:rPr lang="en-US" altLang="en-US" sz="2000" b="1">
                <a:solidFill>
                  <a:srgbClr val="FF00FF"/>
                </a:solidFill>
                <a:latin typeface="Bernhard Modern Roman" charset="0"/>
              </a:rPr>
              <a:t>Culture Concerns:</a:t>
            </a:r>
          </a:p>
          <a:p>
            <a:pPr>
              <a:lnSpc>
                <a:spcPct val="70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Trim flat before mid summer growth flush</a:t>
            </a:r>
          </a:p>
          <a:p>
            <a:pPr>
              <a:lnSpc>
                <a:spcPct val="70000"/>
              </a:lnSpc>
              <a:spcBef>
                <a:spcPct val="5000"/>
              </a:spcBef>
              <a:buFontTx/>
              <a:buNone/>
            </a:pPr>
            <a:r>
              <a:rPr lang="en-US" altLang="en-US" sz="2000" b="1">
                <a:solidFill>
                  <a:schemeClr val="bg1"/>
                </a:solidFill>
                <a:latin typeface="Bernhard Modern Roman" charset="0"/>
              </a:rPr>
              <a:t>	for even blooms</a:t>
            </a:r>
            <a:endParaRPr lang="en-US" altLang="en-US" sz="2400" b="1">
              <a:solidFill>
                <a:schemeClr val="hlink"/>
              </a:solidFill>
              <a:latin typeface="GoudyOlSt BT" charset="0"/>
            </a:endParaRPr>
          </a:p>
        </p:txBody>
      </p:sp>
      <p:sp>
        <p:nvSpPr>
          <p:cNvPr id="473092" name="Rectangle 4"/>
          <p:cNvSpPr>
            <a:spLocks noChangeArrowheads="1"/>
          </p:cNvSpPr>
          <p:nvPr/>
        </p:nvSpPr>
        <p:spPr bwMode="auto">
          <a:xfrm>
            <a:off x="3292475" y="304800"/>
            <a:ext cx="2767013"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Candytuft</a:t>
            </a:r>
          </a:p>
        </p:txBody>
      </p:sp>
      <p:sp>
        <p:nvSpPr>
          <p:cNvPr id="473093" name="Rectangle 5"/>
          <p:cNvSpPr>
            <a:spLocks noChangeArrowheads="1"/>
          </p:cNvSpPr>
          <p:nvPr/>
        </p:nvSpPr>
        <p:spPr bwMode="auto">
          <a:xfrm>
            <a:off x="5105400" y="6046788"/>
            <a:ext cx="2527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Iberis sempervirens</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7778" name="Picture 2" descr="houtun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19250"/>
            <a:ext cx="5435600" cy="4076700"/>
          </a:xfrm>
          <a:prstGeom prst="rect">
            <a:avLst/>
          </a:prstGeom>
          <a:noFill/>
          <a:extLst>
            <a:ext uri="{909E8E84-426E-40DD-AFC4-6F175D3DCCD1}">
              <a14:hiddenFill xmlns:a14="http://schemas.microsoft.com/office/drawing/2010/main">
                <a:solidFill>
                  <a:srgbClr val="FFFFFF"/>
                </a:solidFill>
              </a14:hiddenFill>
            </a:ext>
          </a:extLst>
        </p:spPr>
      </p:pic>
      <p:sp>
        <p:nvSpPr>
          <p:cNvPr id="587779" name="Rectangle 3"/>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Groundcover</a:t>
            </a:r>
          </a:p>
          <a:p>
            <a:pPr>
              <a:lnSpc>
                <a:spcPct val="70000"/>
              </a:lnSpc>
              <a:spcBef>
                <a:spcPct val="5000"/>
              </a:spcBef>
            </a:pPr>
            <a:r>
              <a:rPr lang="en-US" altLang="en-US" sz="2000">
                <a:solidFill>
                  <a:schemeClr val="bg1"/>
                </a:solidFill>
                <a:latin typeface="Bernhard Modern Roman" charset="0"/>
              </a:rPr>
              <a:t>	6 - 8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Full/partial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8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Low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Inconspicuous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Can be invasive in moist sites</a:t>
            </a:r>
          </a:p>
          <a:p>
            <a:pPr>
              <a:lnSpc>
                <a:spcPct val="70000"/>
              </a:lnSpc>
              <a:spcBef>
                <a:spcPct val="5000"/>
              </a:spcBef>
            </a:pPr>
            <a:endParaRPr lang="en-US" altLang="en-US">
              <a:solidFill>
                <a:schemeClr val="hlink"/>
              </a:solidFill>
              <a:latin typeface="GoudyOlSt BT" charset="0"/>
            </a:endParaRPr>
          </a:p>
        </p:txBody>
      </p:sp>
      <p:sp>
        <p:nvSpPr>
          <p:cNvPr id="587780" name="Rectangle 4"/>
          <p:cNvSpPr>
            <a:spLocks noChangeArrowheads="1"/>
          </p:cNvSpPr>
          <p:nvPr/>
        </p:nvSpPr>
        <p:spPr bwMode="auto">
          <a:xfrm>
            <a:off x="2359025" y="304800"/>
            <a:ext cx="46355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Chameleon Plant</a:t>
            </a:r>
          </a:p>
        </p:txBody>
      </p:sp>
      <p:sp>
        <p:nvSpPr>
          <p:cNvPr id="587781" name="Rectangle 5"/>
          <p:cNvSpPr>
            <a:spLocks noChangeArrowheads="1"/>
          </p:cNvSpPr>
          <p:nvPr/>
        </p:nvSpPr>
        <p:spPr bwMode="auto">
          <a:xfrm>
            <a:off x="3810000" y="57150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Houttuynia cordata ‘Chameleon’</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6" name="Picture 4" descr="THR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990600"/>
            <a:ext cx="5715000" cy="3814763"/>
          </a:xfrm>
          <a:prstGeom prst="rect">
            <a:avLst/>
          </a:prstGeom>
          <a:noFill/>
          <a:extLst>
            <a:ext uri="{909E8E84-426E-40DD-AFC4-6F175D3DCCD1}">
              <a14:hiddenFill xmlns:a14="http://schemas.microsoft.com/office/drawing/2010/main">
                <a:solidFill>
                  <a:srgbClr val="FFFFFF"/>
                </a:solidFill>
              </a14:hiddenFill>
            </a:ext>
          </a:extLst>
        </p:spPr>
      </p:pic>
      <p:sp>
        <p:nvSpPr>
          <p:cNvPr id="212997" name="Rectangle 5"/>
          <p:cNvSpPr>
            <a:spLocks noChangeArrowheads="1"/>
          </p:cNvSpPr>
          <p:nvPr/>
        </p:nvSpPr>
        <p:spPr bwMode="auto">
          <a:xfrm>
            <a:off x="5334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3 - 6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4 inch pots on </a:t>
            </a:r>
          </a:p>
          <a:p>
            <a:pPr>
              <a:lnSpc>
                <a:spcPct val="70000"/>
              </a:lnSpc>
              <a:spcBef>
                <a:spcPct val="5000"/>
              </a:spcBef>
            </a:pPr>
            <a:r>
              <a:rPr lang="en-US" altLang="en-US" sz="2000">
                <a:solidFill>
                  <a:schemeClr val="bg1"/>
                </a:solidFill>
                <a:latin typeface="Bernhard Modern Roman" charset="0"/>
              </a:rPr>
              <a:t>	8 - 10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Heavy fertility</a:t>
            </a:r>
          </a:p>
          <a:p>
            <a:pPr>
              <a:lnSpc>
                <a:spcPct val="70000"/>
              </a:lnSpc>
              <a:spcBef>
                <a:spcPct val="5000"/>
              </a:spcBef>
            </a:pPr>
            <a:r>
              <a:rPr lang="en-US" altLang="en-US" sz="2000">
                <a:solidFill>
                  <a:schemeClr val="bg1"/>
                </a:solidFill>
                <a:latin typeface="Bernhard Modern Roman" charset="0"/>
              </a:rPr>
              <a:t>	Well-drained soils </a:t>
            </a:r>
          </a:p>
          <a:p>
            <a:pPr>
              <a:lnSpc>
                <a:spcPct val="70000"/>
              </a:lnSpc>
              <a:spcBef>
                <a:spcPct val="5000"/>
              </a:spcBef>
            </a:pPr>
            <a:r>
              <a:rPr lang="en-US" altLang="en-US" sz="2000">
                <a:solidFill>
                  <a:srgbClr val="FFFF00"/>
                </a:solidFill>
                <a:latin typeface="Bernhard Modern Roman" charset="0"/>
              </a:rPr>
              <a:t>	</a:t>
            </a: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March-April</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Mites</a:t>
            </a:r>
          </a:p>
          <a:p>
            <a:pPr>
              <a:lnSpc>
                <a:spcPct val="70000"/>
              </a:lnSpc>
              <a:spcBef>
                <a:spcPct val="5000"/>
              </a:spcBef>
            </a:pPr>
            <a:r>
              <a:rPr lang="en-US" altLang="en-US" sz="2000">
                <a:solidFill>
                  <a:schemeClr val="bg1"/>
                </a:solidFill>
                <a:latin typeface="Bernhard Modern Roman" charset="0"/>
              </a:rPr>
              <a:t>		</a:t>
            </a:r>
          </a:p>
        </p:txBody>
      </p:sp>
      <p:sp>
        <p:nvSpPr>
          <p:cNvPr id="212998" name="Rectangle 6"/>
          <p:cNvSpPr>
            <a:spLocks noChangeArrowheads="1"/>
          </p:cNvSpPr>
          <p:nvPr/>
        </p:nvSpPr>
        <p:spPr bwMode="auto">
          <a:xfrm>
            <a:off x="1143000" y="228600"/>
            <a:ext cx="173037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Thrift</a:t>
            </a:r>
          </a:p>
        </p:txBody>
      </p:sp>
      <p:sp>
        <p:nvSpPr>
          <p:cNvPr id="212999" name="Rectangle 7"/>
          <p:cNvSpPr>
            <a:spLocks noChangeArrowheads="1"/>
          </p:cNvSpPr>
          <p:nvPr/>
        </p:nvSpPr>
        <p:spPr bwMode="auto">
          <a:xfrm>
            <a:off x="4114800" y="5105400"/>
            <a:ext cx="2003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Phlox subulata</a:t>
            </a:r>
          </a:p>
        </p:txBody>
      </p:sp>
      <p:pic>
        <p:nvPicPr>
          <p:cNvPr id="213000" name="Picture 8" descr="PHLOX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581400"/>
            <a:ext cx="2171700" cy="2895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5" name="Picture 3" descr="DARKPIN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1295400"/>
            <a:ext cx="3486150" cy="4648200"/>
          </a:xfrm>
          <a:prstGeom prst="rect">
            <a:avLst/>
          </a:prstGeom>
          <a:noFill/>
          <a:extLst>
            <a:ext uri="{909E8E84-426E-40DD-AFC4-6F175D3DCCD1}">
              <a14:hiddenFill xmlns:a14="http://schemas.microsoft.com/office/drawing/2010/main">
                <a:solidFill>
                  <a:srgbClr val="FFFFFF"/>
                </a:solidFill>
              </a14:hiddenFill>
            </a:ext>
          </a:extLst>
        </p:spPr>
      </p:pic>
      <p:sp>
        <p:nvSpPr>
          <p:cNvPr id="284676" name="Rectangle 4"/>
          <p:cNvSpPr>
            <a:spLocks noGrp="1" noChangeArrowheads="1"/>
          </p:cNvSpPr>
          <p:nvPr>
            <p:ph/>
          </p:nvPr>
        </p:nvSpPr>
        <p:spPr bwMode="auto">
          <a:xfrm>
            <a:off x="1066800" y="914400"/>
            <a:ext cx="2971800" cy="5029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a:lnSpc>
                <a:spcPct val="70000"/>
              </a:lnSpc>
              <a:spcBef>
                <a:spcPct val="5000"/>
              </a:spcBef>
              <a:buFontTx/>
              <a:buNone/>
            </a:pPr>
            <a:endParaRPr lang="en-US" altLang="en-US" sz="2400" b="1">
              <a:solidFill>
                <a:srgbClr val="FF00FF"/>
              </a:solidFill>
              <a:latin typeface="Bernhard Modern Roman" charset="0"/>
            </a:endParaRPr>
          </a:p>
          <a:p>
            <a:pPr>
              <a:lnSpc>
                <a:spcPct val="70000"/>
              </a:lnSpc>
              <a:spcBef>
                <a:spcPct val="5000"/>
              </a:spcBef>
              <a:buFontTx/>
              <a:buNone/>
            </a:pPr>
            <a:r>
              <a:rPr lang="en-US" altLang="en-US" sz="2000" b="1">
                <a:solidFill>
                  <a:srgbClr val="FF00FF"/>
                </a:solidFill>
                <a:latin typeface="Bernhard Modern Roman" charset="0"/>
              </a:rPr>
              <a:t>Characteristics:  </a:t>
            </a:r>
            <a:endParaRPr lang="en-US" altLang="en-US" sz="2000" b="1">
              <a:solidFill>
                <a:srgbClr val="FFFF00"/>
              </a:solidFill>
              <a:latin typeface="Bernhard Modern Roman" charset="0"/>
            </a:endParaRPr>
          </a:p>
          <a:p>
            <a:pPr>
              <a:lnSpc>
                <a:spcPct val="70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Nectar source</a:t>
            </a:r>
          </a:p>
          <a:p>
            <a:pPr>
              <a:lnSpc>
                <a:spcPct val="70000"/>
              </a:lnSpc>
              <a:spcBef>
                <a:spcPct val="5000"/>
              </a:spcBef>
              <a:buFontTx/>
              <a:buNone/>
            </a:pPr>
            <a:r>
              <a:rPr lang="en-US" altLang="en-US" sz="2000" b="1">
                <a:solidFill>
                  <a:schemeClr val="bg1"/>
                </a:solidFill>
                <a:latin typeface="Bernhard Modern Roman" charset="0"/>
              </a:rPr>
              <a:t>	Drought tolerant</a:t>
            </a:r>
          </a:p>
          <a:p>
            <a:pPr>
              <a:lnSpc>
                <a:spcPct val="70000"/>
              </a:lnSpc>
              <a:spcBef>
                <a:spcPct val="5000"/>
              </a:spcBef>
              <a:buFontTx/>
              <a:buNone/>
            </a:pPr>
            <a:r>
              <a:rPr lang="en-US" altLang="en-US" sz="2000" b="1">
                <a:solidFill>
                  <a:schemeClr val="bg1"/>
                </a:solidFill>
                <a:latin typeface="Bernhard Modern Roman" charset="0"/>
              </a:rPr>
              <a:t>	Good winter foliage</a:t>
            </a:r>
          </a:p>
          <a:p>
            <a:pPr>
              <a:lnSpc>
                <a:spcPct val="70000"/>
              </a:lnSpc>
              <a:spcBef>
                <a:spcPct val="5000"/>
              </a:spcBef>
              <a:buFontTx/>
              <a:buNone/>
            </a:pPr>
            <a:r>
              <a:rPr lang="en-US" altLang="en-US" sz="2000" b="1">
                <a:solidFill>
                  <a:schemeClr val="bg1"/>
                </a:solidFill>
                <a:latin typeface="Bernhard Modern Roman" charset="0"/>
              </a:rPr>
              <a:t>	8 - 12 inches tall</a:t>
            </a:r>
          </a:p>
          <a:p>
            <a:pPr>
              <a:lnSpc>
                <a:spcPct val="70000"/>
              </a:lnSpc>
              <a:spcBef>
                <a:spcPct val="5000"/>
              </a:spcBef>
              <a:buFontTx/>
              <a:buNone/>
            </a:pPr>
            <a:r>
              <a:rPr lang="en-US" altLang="en-US" sz="2000" b="1">
                <a:solidFill>
                  <a:srgbClr val="FF00FF"/>
                </a:solidFill>
                <a:latin typeface="Bernhard Modern Roman" charset="0"/>
              </a:rPr>
              <a:t> </a:t>
            </a:r>
          </a:p>
          <a:p>
            <a:pPr>
              <a:lnSpc>
                <a:spcPct val="70000"/>
              </a:lnSpc>
              <a:spcBef>
                <a:spcPct val="5000"/>
              </a:spcBef>
              <a:buFontTx/>
              <a:buNone/>
            </a:pPr>
            <a:r>
              <a:rPr lang="en-US" altLang="en-US" sz="2000" b="1">
                <a:solidFill>
                  <a:srgbClr val="FF00FF"/>
                </a:solidFill>
                <a:latin typeface="Bernhard Modern Roman" charset="0"/>
              </a:rPr>
              <a:t>Location:</a:t>
            </a:r>
          </a:p>
          <a:p>
            <a:pPr>
              <a:lnSpc>
                <a:spcPct val="70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Full sun</a:t>
            </a:r>
          </a:p>
          <a:p>
            <a:pPr>
              <a:lnSpc>
                <a:spcPct val="70000"/>
              </a:lnSpc>
              <a:spcBef>
                <a:spcPct val="5000"/>
              </a:spcBef>
              <a:buFontTx/>
              <a:buNone/>
            </a:pPr>
            <a:endParaRPr lang="en-US" altLang="en-US" sz="2000" b="1">
              <a:solidFill>
                <a:srgbClr val="FFFF00"/>
              </a:solidFill>
              <a:latin typeface="Bernhard Modern Roman" charset="0"/>
            </a:endParaRPr>
          </a:p>
          <a:p>
            <a:pPr>
              <a:lnSpc>
                <a:spcPct val="70000"/>
              </a:lnSpc>
              <a:spcBef>
                <a:spcPct val="5000"/>
              </a:spcBef>
              <a:buFontTx/>
              <a:buNone/>
            </a:pPr>
            <a:r>
              <a:rPr lang="en-US" altLang="en-US" sz="2000" b="1">
                <a:solidFill>
                  <a:srgbClr val="FF00FF"/>
                </a:solidFill>
                <a:latin typeface="Bernhard Modern Roman" charset="0"/>
              </a:rPr>
              <a:t>Plant Spacing:</a:t>
            </a:r>
          </a:p>
          <a:p>
            <a:pPr>
              <a:lnSpc>
                <a:spcPct val="70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4 inch pots on </a:t>
            </a:r>
          </a:p>
          <a:p>
            <a:pPr>
              <a:lnSpc>
                <a:spcPct val="70000"/>
              </a:lnSpc>
              <a:spcBef>
                <a:spcPct val="5000"/>
              </a:spcBef>
              <a:buFontTx/>
              <a:buNone/>
            </a:pPr>
            <a:r>
              <a:rPr lang="en-US" altLang="en-US" sz="2000" b="1">
                <a:solidFill>
                  <a:schemeClr val="bg1"/>
                </a:solidFill>
                <a:latin typeface="Bernhard Modern Roman" charset="0"/>
              </a:rPr>
              <a:t>	8 - 10 inch centers</a:t>
            </a:r>
            <a:endParaRPr lang="en-US" altLang="en-US" sz="2000" b="1">
              <a:solidFill>
                <a:srgbClr val="FF00FF"/>
              </a:solidFill>
              <a:latin typeface="Bernhard Modern Roman" charset="0"/>
            </a:endParaRPr>
          </a:p>
          <a:p>
            <a:pPr>
              <a:lnSpc>
                <a:spcPct val="70000"/>
              </a:lnSpc>
              <a:spcBef>
                <a:spcPct val="5000"/>
              </a:spcBef>
              <a:buFontTx/>
              <a:buNone/>
            </a:pPr>
            <a:endParaRPr lang="en-US" altLang="en-US" sz="2000" b="1">
              <a:solidFill>
                <a:srgbClr val="FF00FF"/>
              </a:solidFill>
              <a:latin typeface="Bernhard Modern Roman" charset="0"/>
            </a:endParaRPr>
          </a:p>
          <a:p>
            <a:pPr>
              <a:lnSpc>
                <a:spcPct val="70000"/>
              </a:lnSpc>
              <a:spcBef>
                <a:spcPct val="5000"/>
              </a:spcBef>
              <a:buFontTx/>
              <a:buNone/>
            </a:pPr>
            <a:r>
              <a:rPr lang="en-US" altLang="en-US" sz="2000" b="1">
                <a:solidFill>
                  <a:srgbClr val="FF00FF"/>
                </a:solidFill>
                <a:latin typeface="Bernhard Modern Roman" charset="0"/>
              </a:rPr>
              <a:t>Care and Feeding:  </a:t>
            </a:r>
          </a:p>
          <a:p>
            <a:pPr>
              <a:lnSpc>
                <a:spcPct val="70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Moderate fertility  </a:t>
            </a:r>
          </a:p>
          <a:p>
            <a:pPr>
              <a:lnSpc>
                <a:spcPct val="70000"/>
              </a:lnSpc>
              <a:spcBef>
                <a:spcPct val="5000"/>
              </a:spcBef>
              <a:buFontTx/>
              <a:buNone/>
            </a:pPr>
            <a:r>
              <a:rPr lang="en-US" altLang="en-US" sz="2000" b="1">
                <a:solidFill>
                  <a:schemeClr val="bg1"/>
                </a:solidFill>
                <a:latin typeface="Bernhard Modern Roman" charset="0"/>
              </a:rPr>
              <a:t>	Deer tolerant</a:t>
            </a:r>
          </a:p>
          <a:p>
            <a:pPr>
              <a:lnSpc>
                <a:spcPct val="70000"/>
              </a:lnSpc>
              <a:spcBef>
                <a:spcPct val="5000"/>
              </a:spcBef>
              <a:buFontTx/>
              <a:buNone/>
            </a:pPr>
            <a:r>
              <a:rPr lang="en-US" altLang="en-US" sz="2000" b="1">
                <a:solidFill>
                  <a:schemeClr val="bg1"/>
                </a:solidFill>
                <a:latin typeface="Bernhard Modern Roman" charset="0"/>
              </a:rPr>
              <a:t>	Well-drained soils</a:t>
            </a:r>
          </a:p>
          <a:p>
            <a:pPr>
              <a:lnSpc>
                <a:spcPct val="70000"/>
              </a:lnSpc>
              <a:spcBef>
                <a:spcPct val="5000"/>
              </a:spcBef>
              <a:buFontTx/>
              <a:buNone/>
            </a:pPr>
            <a:endParaRPr lang="en-US" altLang="en-US" sz="2000" b="1">
              <a:solidFill>
                <a:srgbClr val="FFFF00"/>
              </a:solidFill>
              <a:latin typeface="Bernhard Modern Roman" charset="0"/>
            </a:endParaRPr>
          </a:p>
          <a:p>
            <a:pPr>
              <a:lnSpc>
                <a:spcPct val="70000"/>
              </a:lnSpc>
              <a:spcBef>
                <a:spcPct val="5000"/>
              </a:spcBef>
              <a:buFontTx/>
              <a:buNone/>
            </a:pPr>
            <a:r>
              <a:rPr lang="en-US" altLang="en-US" sz="2000" b="1">
                <a:solidFill>
                  <a:srgbClr val="FF00FF"/>
                </a:solidFill>
                <a:latin typeface="Bernhard Modern Roman" charset="0"/>
              </a:rPr>
              <a:t>Bloom Period:	</a:t>
            </a:r>
          </a:p>
          <a:p>
            <a:pPr>
              <a:lnSpc>
                <a:spcPct val="70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May-June</a:t>
            </a:r>
          </a:p>
          <a:p>
            <a:pPr>
              <a:lnSpc>
                <a:spcPct val="70000"/>
              </a:lnSpc>
              <a:spcBef>
                <a:spcPct val="5000"/>
              </a:spcBef>
              <a:buFontTx/>
              <a:buNone/>
            </a:pPr>
            <a:endParaRPr lang="en-US" altLang="en-US" sz="2000" b="1">
              <a:solidFill>
                <a:srgbClr val="FFFF00"/>
              </a:solidFill>
              <a:latin typeface="Bernhard Modern Roman" charset="0"/>
            </a:endParaRPr>
          </a:p>
          <a:p>
            <a:pPr>
              <a:lnSpc>
                <a:spcPct val="70000"/>
              </a:lnSpc>
              <a:spcBef>
                <a:spcPct val="5000"/>
              </a:spcBef>
              <a:buFontTx/>
              <a:buNone/>
            </a:pPr>
            <a:r>
              <a:rPr lang="en-US" altLang="en-US" sz="2000" b="1">
                <a:solidFill>
                  <a:srgbClr val="FF00FF"/>
                </a:solidFill>
                <a:latin typeface="Bernhard Modern Roman" charset="0"/>
              </a:rPr>
              <a:t>Culture Concerns:</a:t>
            </a:r>
          </a:p>
          <a:p>
            <a:pPr>
              <a:lnSpc>
                <a:spcPct val="70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Root rots in summer</a:t>
            </a:r>
          </a:p>
          <a:p>
            <a:pPr>
              <a:lnSpc>
                <a:spcPct val="70000"/>
              </a:lnSpc>
              <a:spcBef>
                <a:spcPct val="5000"/>
              </a:spcBef>
              <a:buFontTx/>
              <a:buNone/>
            </a:pPr>
            <a:endParaRPr lang="en-US" altLang="en-US" sz="2400" b="1">
              <a:solidFill>
                <a:schemeClr val="hlink"/>
              </a:solidFill>
              <a:latin typeface="GoudyOlSt BT" charset="0"/>
            </a:endParaRPr>
          </a:p>
        </p:txBody>
      </p:sp>
      <p:sp>
        <p:nvSpPr>
          <p:cNvPr id="284677" name="Rectangle 5"/>
          <p:cNvSpPr>
            <a:spLocks noChangeArrowheads="1"/>
          </p:cNvSpPr>
          <p:nvPr/>
        </p:nvSpPr>
        <p:spPr bwMode="auto">
          <a:xfrm>
            <a:off x="2514600" y="228600"/>
            <a:ext cx="4157663"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Cheddar Pinks </a:t>
            </a:r>
          </a:p>
        </p:txBody>
      </p:sp>
      <p:sp>
        <p:nvSpPr>
          <p:cNvPr id="284678" name="Rectangle 6"/>
          <p:cNvSpPr>
            <a:spLocks noChangeArrowheads="1"/>
          </p:cNvSpPr>
          <p:nvPr/>
        </p:nvSpPr>
        <p:spPr bwMode="auto">
          <a:xfrm>
            <a:off x="4419600" y="6019800"/>
            <a:ext cx="3630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Dianthuis gratianopolitanus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362" name="Picture 2" descr="phys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4887913" cy="5715000"/>
          </a:xfrm>
          <a:prstGeom prst="rect">
            <a:avLst/>
          </a:prstGeom>
          <a:solidFill>
            <a:srgbClr val="0099FF"/>
          </a:solidFill>
          <a:ln w="57150">
            <a:solidFill>
              <a:srgbClr val="0099FF"/>
            </a:solidFill>
            <a:miter lim="800000"/>
            <a:headEnd/>
            <a:tailEnd/>
          </a:ln>
        </p:spPr>
      </p:pic>
      <p:sp>
        <p:nvSpPr>
          <p:cNvPr id="527363" name="Text Box 3"/>
          <p:cNvSpPr txBox="1">
            <a:spLocks noChangeArrowheads="1"/>
          </p:cNvSpPr>
          <p:nvPr/>
        </p:nvSpPr>
        <p:spPr bwMode="auto">
          <a:xfrm>
            <a:off x="1981200" y="0"/>
            <a:ext cx="5791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5400" baseline="30000"/>
              <a:t>Cold</a:t>
            </a:r>
            <a:r>
              <a:rPr lang="en-US" altLang="en-US" sz="5400"/>
              <a:t> </a:t>
            </a:r>
            <a:r>
              <a:rPr lang="en-US" altLang="en-US" sz="5400" baseline="30000"/>
              <a:t>Hardiness Zones</a:t>
            </a:r>
          </a:p>
        </p:txBody>
      </p:sp>
      <p:sp>
        <p:nvSpPr>
          <p:cNvPr id="527364" name="Text Box 4"/>
          <p:cNvSpPr txBox="1">
            <a:spLocks noChangeArrowheads="1"/>
          </p:cNvSpPr>
          <p:nvPr/>
        </p:nvSpPr>
        <p:spPr bwMode="auto">
          <a:xfrm>
            <a:off x="5486400" y="1066800"/>
            <a:ext cx="3429000" cy="692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4000" baseline="30000"/>
              <a:t>Range of Average Annual Minimum Temperatures for Each Zone</a:t>
            </a:r>
          </a:p>
          <a:p>
            <a:pPr>
              <a:spcBef>
                <a:spcPct val="50000"/>
              </a:spcBef>
            </a:pPr>
            <a:endParaRPr lang="en-US" altLang="en-US" sz="4000" baseline="30000"/>
          </a:p>
          <a:p>
            <a:pPr>
              <a:spcBef>
                <a:spcPct val="50000"/>
              </a:spcBef>
            </a:pPr>
            <a:r>
              <a:rPr lang="en-US" altLang="en-US" sz="3200" baseline="30000">
                <a:solidFill>
                  <a:schemeClr val="bg1"/>
                </a:solidFill>
                <a:effectLst>
                  <a:outerShdw blurRad="38100" dist="38100" dir="2700000" algn="tl">
                    <a:srgbClr val="000000"/>
                  </a:outerShdw>
                </a:effectLst>
              </a:rPr>
              <a:t>Zone     Range in Degrees F</a:t>
            </a:r>
          </a:p>
          <a:p>
            <a:pPr algn="l">
              <a:spcBef>
                <a:spcPct val="50000"/>
              </a:spcBef>
            </a:pPr>
            <a:r>
              <a:rPr lang="en-US" altLang="en-US" sz="3200" baseline="30000">
                <a:solidFill>
                  <a:schemeClr val="bg1"/>
                </a:solidFill>
                <a:effectLst>
                  <a:outerShdw blurRad="38100" dist="38100" dir="2700000" algn="tl">
                    <a:srgbClr val="000000"/>
                  </a:outerShdw>
                </a:effectLst>
              </a:rPr>
              <a:t>    6b               0  to  –5</a:t>
            </a:r>
          </a:p>
          <a:p>
            <a:pPr algn="l">
              <a:lnSpc>
                <a:spcPct val="70000"/>
              </a:lnSpc>
              <a:spcBef>
                <a:spcPct val="40000"/>
              </a:spcBef>
            </a:pPr>
            <a:r>
              <a:rPr lang="en-US" altLang="en-US" sz="3200" baseline="30000">
                <a:solidFill>
                  <a:schemeClr val="bg1"/>
                </a:solidFill>
                <a:effectLst>
                  <a:outerShdw blurRad="38100" dist="38100" dir="2700000" algn="tl">
                    <a:srgbClr val="000000"/>
                  </a:outerShdw>
                </a:effectLst>
              </a:rPr>
              <a:t>    7a               5  to  0</a:t>
            </a:r>
          </a:p>
          <a:p>
            <a:pPr algn="l">
              <a:lnSpc>
                <a:spcPct val="70000"/>
              </a:lnSpc>
              <a:spcBef>
                <a:spcPct val="40000"/>
              </a:spcBef>
            </a:pPr>
            <a:r>
              <a:rPr lang="en-US" altLang="en-US" sz="3200" baseline="30000">
                <a:solidFill>
                  <a:schemeClr val="bg1"/>
                </a:solidFill>
                <a:effectLst>
                  <a:outerShdw blurRad="38100" dist="38100" dir="2700000" algn="tl">
                    <a:srgbClr val="000000"/>
                  </a:outerShdw>
                </a:effectLst>
              </a:rPr>
              <a:t>    7b             10  to  5</a:t>
            </a:r>
          </a:p>
          <a:p>
            <a:pPr algn="l">
              <a:lnSpc>
                <a:spcPct val="70000"/>
              </a:lnSpc>
              <a:spcBef>
                <a:spcPct val="40000"/>
              </a:spcBef>
            </a:pPr>
            <a:r>
              <a:rPr lang="en-US" altLang="en-US" sz="3200" baseline="30000">
                <a:solidFill>
                  <a:schemeClr val="bg1"/>
                </a:solidFill>
                <a:effectLst>
                  <a:outerShdw blurRad="38100" dist="38100" dir="2700000" algn="tl">
                    <a:srgbClr val="000000"/>
                  </a:outerShdw>
                </a:effectLst>
              </a:rPr>
              <a:t>    8a              15  to  10</a:t>
            </a:r>
          </a:p>
          <a:p>
            <a:pPr algn="l">
              <a:lnSpc>
                <a:spcPct val="70000"/>
              </a:lnSpc>
              <a:spcBef>
                <a:spcPct val="40000"/>
              </a:spcBef>
            </a:pPr>
            <a:r>
              <a:rPr lang="en-US" altLang="en-US" sz="3200" baseline="30000">
                <a:solidFill>
                  <a:schemeClr val="bg1"/>
                </a:solidFill>
                <a:effectLst>
                  <a:outerShdw blurRad="38100" dist="38100" dir="2700000" algn="tl">
                    <a:srgbClr val="000000"/>
                  </a:outerShdw>
                </a:effectLst>
              </a:rPr>
              <a:t>    8b              20  to  15</a:t>
            </a:r>
          </a:p>
          <a:p>
            <a:pPr algn="l">
              <a:spcBef>
                <a:spcPct val="50000"/>
              </a:spcBef>
            </a:pPr>
            <a:endParaRPr lang="en-US" altLang="en-US" sz="3200">
              <a:solidFill>
                <a:schemeClr val="bg1"/>
              </a:solidFill>
              <a:effectLst>
                <a:outerShdw blurRad="38100" dist="38100" dir="2700000" algn="tl">
                  <a:srgbClr val="000000"/>
                </a:outerShdw>
              </a:effectLst>
            </a:endParaRPr>
          </a:p>
          <a:p>
            <a:pPr>
              <a:spcBef>
                <a:spcPct val="50000"/>
              </a:spcBef>
            </a:pPr>
            <a:endParaRPr lang="en-US" altLang="en-US" sz="3200">
              <a:solidFill>
                <a:schemeClr val="bg1"/>
              </a:solidFill>
              <a:effectLst>
                <a:outerShdw blurRad="38100" dist="38100" dir="2700000" algn="tl">
                  <a:srgbClr val="000000"/>
                </a:outerShdw>
              </a:effectLst>
            </a:endParaRPr>
          </a:p>
          <a:p>
            <a:pPr algn="l">
              <a:spcBef>
                <a:spcPct val="50000"/>
              </a:spcBef>
            </a:pPr>
            <a:endParaRPr lang="en-US" altLang="en-US" sz="3200">
              <a:solidFill>
                <a:schemeClr val="bg1"/>
              </a:solidFill>
              <a:effectLst>
                <a:outerShdw blurRad="38100" dist="38100" dir="2700000" algn="tl">
                  <a:srgbClr val="000000"/>
                </a:outerShdw>
              </a:effectLst>
            </a:endParaRPr>
          </a:p>
        </p:txBody>
      </p:sp>
      <p:sp>
        <p:nvSpPr>
          <p:cNvPr id="527365" name="Line 5"/>
          <p:cNvSpPr>
            <a:spLocks noChangeShapeType="1"/>
          </p:cNvSpPr>
          <p:nvPr/>
        </p:nvSpPr>
        <p:spPr bwMode="auto">
          <a:xfrm flipV="1">
            <a:off x="2667000" y="609600"/>
            <a:ext cx="44196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7366" name="Line 6"/>
          <p:cNvSpPr>
            <a:spLocks noChangeShapeType="1"/>
          </p:cNvSpPr>
          <p:nvPr/>
        </p:nvSpPr>
        <p:spPr bwMode="auto">
          <a:xfrm>
            <a:off x="5638800" y="2971800"/>
            <a:ext cx="30480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fade thruBlk="1"/>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5" name="Picture 3" descr="Image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0"/>
            <a:ext cx="3548063" cy="4495800"/>
          </a:xfrm>
          <a:prstGeom prst="rect">
            <a:avLst/>
          </a:prstGeom>
          <a:noFill/>
          <a:extLst>
            <a:ext uri="{909E8E84-426E-40DD-AFC4-6F175D3DCCD1}">
              <a14:hiddenFill xmlns:a14="http://schemas.microsoft.com/office/drawing/2010/main">
                <a:solidFill>
                  <a:srgbClr val="FFFFFF"/>
                </a:solidFill>
              </a14:hiddenFill>
            </a:ext>
          </a:extLst>
        </p:spPr>
      </p:pic>
      <p:sp>
        <p:nvSpPr>
          <p:cNvPr id="223236" name="Rectangle 4"/>
          <p:cNvSpPr>
            <a:spLocks noChangeArrowheads="1"/>
          </p:cNvSpPr>
          <p:nvPr/>
        </p:nvSpPr>
        <p:spPr bwMode="auto">
          <a:xfrm>
            <a:off x="6096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Drought tolerant</a:t>
            </a:r>
          </a:p>
          <a:p>
            <a:pPr>
              <a:lnSpc>
                <a:spcPct val="70000"/>
              </a:lnSpc>
              <a:spcBef>
                <a:spcPct val="5000"/>
              </a:spcBef>
            </a:pPr>
            <a:r>
              <a:rPr lang="en-US" altLang="en-US" sz="2000">
                <a:solidFill>
                  <a:schemeClr val="bg1"/>
                </a:solidFill>
                <a:latin typeface="Bernhard Modern Roman" charset="0"/>
              </a:rPr>
              <a:t>	36 - 54 inches tall</a:t>
            </a:r>
          </a:p>
          <a:p>
            <a:pPr>
              <a:lnSpc>
                <a:spcPct val="70000"/>
              </a:lnSpc>
              <a:spcBef>
                <a:spcPct val="5000"/>
              </a:spcBef>
            </a:pPr>
            <a:r>
              <a:rPr lang="en-US" altLang="en-US" sz="2000">
                <a:solidFill>
                  <a:schemeClr val="bg1"/>
                </a:solidFill>
                <a:latin typeface="Bernhard Modern Roman" charset="0"/>
              </a:rPr>
              <a:t>	Cut flower</a:t>
            </a:r>
          </a:p>
          <a:p>
            <a:pPr>
              <a:lnSpc>
                <a:spcPct val="70000"/>
              </a:lnSpc>
              <a:spcBef>
                <a:spcPct val="5000"/>
              </a:spcBef>
            </a:pPr>
            <a:endParaRPr lang="en-US" altLang="en-US" sz="2000">
              <a:solidFill>
                <a:schemeClr val="bg1"/>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8 - 12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Low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July -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Aggressive growth</a:t>
            </a:r>
          </a:p>
          <a:p>
            <a:pPr>
              <a:lnSpc>
                <a:spcPct val="70000"/>
              </a:lnSpc>
              <a:spcBef>
                <a:spcPct val="5000"/>
              </a:spcBef>
            </a:pPr>
            <a:endParaRPr lang="en-US" altLang="en-US">
              <a:solidFill>
                <a:schemeClr val="hlink"/>
              </a:solidFill>
              <a:latin typeface="GoudyOlSt BT" charset="0"/>
            </a:endParaRPr>
          </a:p>
        </p:txBody>
      </p:sp>
      <p:sp>
        <p:nvSpPr>
          <p:cNvPr id="223237" name="Rectangle 5"/>
          <p:cNvSpPr>
            <a:spLocks noChangeArrowheads="1"/>
          </p:cNvSpPr>
          <p:nvPr/>
        </p:nvSpPr>
        <p:spPr bwMode="auto">
          <a:xfrm>
            <a:off x="2635250" y="304800"/>
            <a:ext cx="408305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Obedient Plant</a:t>
            </a:r>
          </a:p>
        </p:txBody>
      </p:sp>
      <p:sp>
        <p:nvSpPr>
          <p:cNvPr id="223238" name="Rectangle 6"/>
          <p:cNvSpPr>
            <a:spLocks noChangeArrowheads="1"/>
          </p:cNvSpPr>
          <p:nvPr/>
        </p:nvSpPr>
        <p:spPr bwMode="auto">
          <a:xfrm>
            <a:off x="4724400" y="6019800"/>
            <a:ext cx="3027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a:solidFill>
                  <a:schemeClr val="hlink"/>
                </a:solidFill>
                <a:latin typeface="GoudyOlSt BT" charset="0"/>
              </a:rPr>
              <a:t>Physostegia virginiana</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5" name="Picture 3" descr="Imag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600200"/>
            <a:ext cx="4953000" cy="4340225"/>
          </a:xfrm>
          <a:prstGeom prst="rect">
            <a:avLst/>
          </a:prstGeom>
          <a:noFill/>
          <a:extLst>
            <a:ext uri="{909E8E84-426E-40DD-AFC4-6F175D3DCCD1}">
              <a14:hiddenFill xmlns:a14="http://schemas.microsoft.com/office/drawing/2010/main">
                <a:solidFill>
                  <a:srgbClr val="FFFFFF"/>
                </a:solidFill>
              </a14:hiddenFill>
            </a:ext>
          </a:extLst>
        </p:spPr>
      </p:pic>
      <p:sp>
        <p:nvSpPr>
          <p:cNvPr id="320516" name="Rectangle 4"/>
          <p:cNvSpPr>
            <a:spLocks noChangeArrowheads="1"/>
          </p:cNvSpPr>
          <p:nvPr/>
        </p:nvSpPr>
        <p:spPr bwMode="auto">
          <a:xfrm>
            <a:off x="533400" y="13716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15 - 20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6 - 8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Low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July</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Aggressive, gets leggy if fertilized</a:t>
            </a:r>
          </a:p>
          <a:p>
            <a:pPr>
              <a:lnSpc>
                <a:spcPct val="70000"/>
              </a:lnSpc>
              <a:spcBef>
                <a:spcPct val="5000"/>
              </a:spcBef>
            </a:pPr>
            <a:endParaRPr lang="en-US" altLang="en-US">
              <a:solidFill>
                <a:schemeClr val="hlink"/>
              </a:solidFill>
              <a:latin typeface="GoudyOlSt BT" charset="0"/>
            </a:endParaRPr>
          </a:p>
        </p:txBody>
      </p:sp>
      <p:sp>
        <p:nvSpPr>
          <p:cNvPr id="320517" name="Rectangle 5"/>
          <p:cNvSpPr>
            <a:spLocks noChangeArrowheads="1"/>
          </p:cNvSpPr>
          <p:nvPr/>
        </p:nvSpPr>
        <p:spPr bwMode="auto">
          <a:xfrm>
            <a:off x="2619375" y="304800"/>
            <a:ext cx="411162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Golden Yarrow</a:t>
            </a:r>
          </a:p>
        </p:txBody>
      </p:sp>
      <p:sp>
        <p:nvSpPr>
          <p:cNvPr id="320518" name="Rectangle 6"/>
          <p:cNvSpPr>
            <a:spLocks noChangeArrowheads="1"/>
          </p:cNvSpPr>
          <p:nvPr/>
        </p:nvSpPr>
        <p:spPr bwMode="auto">
          <a:xfrm>
            <a:off x="4572000" y="6019800"/>
            <a:ext cx="2767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a:solidFill>
                  <a:schemeClr val="hlink"/>
                </a:solidFill>
                <a:latin typeface="GoudyOlSt BT" charset="0"/>
              </a:rPr>
              <a:t>Achillea filipendula</a:t>
            </a:r>
            <a:r>
              <a:rPr lang="en-US" altLang="en-US" sz="2000" i="1">
                <a:solidFill>
                  <a:schemeClr val="hlink"/>
                </a:solidFill>
                <a:latin typeface="GoudyOlSt BT" charset="0"/>
              </a:rPr>
              <a:t> </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6" name="Rectangle 8"/>
          <p:cNvSpPr>
            <a:spLocks noChangeArrowheads="1"/>
          </p:cNvSpPr>
          <p:nvPr/>
        </p:nvSpPr>
        <p:spPr bwMode="auto">
          <a:xfrm>
            <a:off x="2079625" y="304800"/>
            <a:ext cx="521017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Unusual Perennials</a:t>
            </a:r>
          </a:p>
        </p:txBody>
      </p:sp>
      <p:pic>
        <p:nvPicPr>
          <p:cNvPr id="78863" name="Picture 15" descr="blue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7800"/>
            <a:ext cx="6324600" cy="4743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ChangeArrowheads="1"/>
          </p:cNvSpPr>
          <p:nvPr/>
        </p:nvSpPr>
        <p:spPr bwMode="auto">
          <a:xfrm>
            <a:off x="2895600" y="381000"/>
            <a:ext cx="33226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800">
                <a:latin typeface="GoudyOlSt BT" charset="0"/>
              </a:rPr>
              <a:t>Crinum Lily</a:t>
            </a:r>
          </a:p>
        </p:txBody>
      </p:sp>
      <p:pic>
        <p:nvPicPr>
          <p:cNvPr id="347139" name="Picture 3" descr="Crinum 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763" y="1600200"/>
            <a:ext cx="3295650" cy="45291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47140" name="Picture 4" descr="FL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743200"/>
            <a:ext cx="2228850" cy="2971800"/>
          </a:xfrm>
          <a:prstGeom prst="rect">
            <a:avLst/>
          </a:prstGeom>
          <a:noFill/>
          <a:extLst>
            <a:ext uri="{909E8E84-426E-40DD-AFC4-6F175D3DCCD1}">
              <a14:hiddenFill xmlns:a14="http://schemas.microsoft.com/office/drawing/2010/main">
                <a:solidFill>
                  <a:srgbClr val="FFFFFF"/>
                </a:solidFill>
              </a14:hiddenFill>
            </a:ext>
          </a:extLst>
        </p:spPr>
      </p:pic>
      <p:sp>
        <p:nvSpPr>
          <p:cNvPr id="347141" name="Rectangle 5"/>
          <p:cNvSpPr>
            <a:spLocks noChangeArrowheads="1"/>
          </p:cNvSpPr>
          <p:nvPr/>
        </p:nvSpPr>
        <p:spPr bwMode="auto">
          <a:xfrm>
            <a:off x="533400" y="9906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36 - 50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Bulbs on 8”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Heavy fertility</a:t>
            </a:r>
          </a:p>
          <a:p>
            <a:pPr>
              <a:lnSpc>
                <a:spcPct val="70000"/>
              </a:lnSpc>
              <a:spcBef>
                <a:spcPct val="5000"/>
              </a:spcBef>
            </a:pPr>
            <a:r>
              <a:rPr lang="en-US" altLang="en-US" sz="2000">
                <a:solidFill>
                  <a:schemeClr val="bg1"/>
                </a:solidFill>
                <a:latin typeface="Bernhard Modern Roman" charset="0"/>
              </a:rPr>
              <a:t>	Well drained soils</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July</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Clean debris away  in winter – requires well-drained sites</a:t>
            </a:r>
          </a:p>
          <a:p>
            <a:pPr>
              <a:lnSpc>
                <a:spcPct val="70000"/>
              </a:lnSpc>
              <a:spcBef>
                <a:spcPct val="5000"/>
              </a:spcBef>
            </a:pPr>
            <a:endParaRPr lang="en-US" altLang="en-US">
              <a:solidFill>
                <a:schemeClr val="hlink"/>
              </a:solidFill>
              <a:latin typeface="GoudyOlSt BT" charset="0"/>
            </a:endParaRPr>
          </a:p>
        </p:txBody>
      </p:sp>
      <p:sp>
        <p:nvSpPr>
          <p:cNvPr id="347142" name="Rectangle 6"/>
          <p:cNvSpPr>
            <a:spLocks noChangeArrowheads="1"/>
          </p:cNvSpPr>
          <p:nvPr/>
        </p:nvSpPr>
        <p:spPr bwMode="auto">
          <a:xfrm>
            <a:off x="5791200" y="6096000"/>
            <a:ext cx="1673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Crinum ssp.</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ChangeArrowheads="1"/>
          </p:cNvSpPr>
          <p:nvPr/>
        </p:nvSpPr>
        <p:spPr bwMode="auto">
          <a:xfrm>
            <a:off x="457200" y="9906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24 - 54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00FF"/>
                </a:solidFill>
                <a:latin typeface="Bernhard Modern Roman" charset="0"/>
              </a:rPr>
              <a:t>	</a:t>
            </a:r>
            <a:r>
              <a:rPr lang="en-US" altLang="en-US" sz="2000">
                <a:solidFill>
                  <a:schemeClr val="bg1"/>
                </a:solidFill>
                <a:latin typeface="Bernhard Modern Roman" charset="0"/>
              </a:rPr>
              <a:t>Partial shade</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12 - 18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July -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Young plants may need staking</a:t>
            </a:r>
          </a:p>
        </p:txBody>
      </p:sp>
      <p:sp>
        <p:nvSpPr>
          <p:cNvPr id="514051" name="Rectangle 3"/>
          <p:cNvSpPr>
            <a:spLocks noChangeArrowheads="1"/>
          </p:cNvSpPr>
          <p:nvPr/>
        </p:nvSpPr>
        <p:spPr bwMode="auto">
          <a:xfrm>
            <a:off x="2795588" y="304800"/>
            <a:ext cx="3754437"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Joe Pye Weed</a:t>
            </a:r>
          </a:p>
        </p:txBody>
      </p:sp>
      <p:sp>
        <p:nvSpPr>
          <p:cNvPr id="514052" name="Rectangle 4"/>
          <p:cNvSpPr>
            <a:spLocks noChangeArrowheads="1"/>
          </p:cNvSpPr>
          <p:nvPr/>
        </p:nvSpPr>
        <p:spPr bwMode="auto">
          <a:xfrm>
            <a:off x="4495800" y="5943600"/>
            <a:ext cx="3095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Eupatorium purpureum</a:t>
            </a:r>
          </a:p>
        </p:txBody>
      </p:sp>
      <p:pic>
        <p:nvPicPr>
          <p:cNvPr id="514053" name="Picture 5" descr="Eupato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3276600" y="1828800"/>
            <a:ext cx="5422900" cy="40671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ChangeArrowheads="1"/>
          </p:cNvSpPr>
          <p:nvPr/>
        </p:nvSpPr>
        <p:spPr bwMode="auto">
          <a:xfrm>
            <a:off x="1295400" y="228600"/>
            <a:ext cx="66897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800">
                <a:latin typeface="GoudyOlSt BT" charset="0"/>
              </a:rPr>
              <a:t>Tibouchinia Athens Blue</a:t>
            </a:r>
          </a:p>
        </p:txBody>
      </p:sp>
      <p:pic>
        <p:nvPicPr>
          <p:cNvPr id="387075" name="Picture 3" descr="athens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0"/>
            <a:ext cx="3424238" cy="4565650"/>
          </a:xfrm>
          <a:prstGeom prst="rect">
            <a:avLst/>
          </a:prstGeom>
          <a:noFill/>
          <a:extLst>
            <a:ext uri="{909E8E84-426E-40DD-AFC4-6F175D3DCCD1}">
              <a14:hiddenFill xmlns:a14="http://schemas.microsoft.com/office/drawing/2010/main">
                <a:solidFill>
                  <a:srgbClr val="FFFFFF"/>
                </a:solidFill>
              </a14:hiddenFill>
            </a:ext>
          </a:extLst>
        </p:spPr>
      </p:pic>
      <p:sp>
        <p:nvSpPr>
          <p:cNvPr id="387077" name="Rectangle 5"/>
          <p:cNvSpPr>
            <a:spLocks noChangeArrowheads="1"/>
          </p:cNvSpPr>
          <p:nvPr/>
        </p:nvSpPr>
        <p:spPr bwMode="auto">
          <a:xfrm>
            <a:off x="3810000" y="6096000"/>
            <a:ext cx="4860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Tibouchina grandiflora ‘</a:t>
            </a:r>
            <a:r>
              <a:rPr lang="en-US" altLang="en-US" sz="2400">
                <a:solidFill>
                  <a:schemeClr val="hlink"/>
                </a:solidFill>
                <a:latin typeface="GoudyOlSt BT" charset="0"/>
              </a:rPr>
              <a:t>Athens Blue’</a:t>
            </a:r>
          </a:p>
        </p:txBody>
      </p:sp>
      <p:sp>
        <p:nvSpPr>
          <p:cNvPr id="387078" name="Rectangle 6"/>
          <p:cNvSpPr>
            <a:spLocks noChangeArrowheads="1"/>
          </p:cNvSpPr>
          <p:nvPr/>
        </p:nvSpPr>
        <p:spPr bwMode="auto">
          <a:xfrm>
            <a:off x="990600" y="9906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chemeClr val="bg1"/>
              </a:solidFill>
              <a:latin typeface="Bernhard Modern Roman" charset="0"/>
            </a:endParaRPr>
          </a:p>
          <a:p>
            <a:pPr>
              <a:lnSpc>
                <a:spcPct val="70000"/>
              </a:lnSpc>
              <a:spcBef>
                <a:spcPct val="5000"/>
              </a:spcBef>
            </a:pPr>
            <a:r>
              <a:rPr lang="en-US" altLang="en-US" sz="2000">
                <a:solidFill>
                  <a:schemeClr val="bg1"/>
                </a:solidFill>
                <a:latin typeface="Bernhard Modern Roman" charset="0"/>
              </a:rPr>
              <a:t>	Hardy to zone 7</a:t>
            </a:r>
          </a:p>
          <a:p>
            <a:pPr>
              <a:lnSpc>
                <a:spcPct val="70000"/>
              </a:lnSpc>
              <a:spcBef>
                <a:spcPct val="5000"/>
              </a:spcBef>
            </a:pPr>
            <a:r>
              <a:rPr lang="en-US" altLang="en-US" sz="2000">
                <a:solidFill>
                  <a:schemeClr val="bg1"/>
                </a:solidFill>
                <a:latin typeface="Bernhard Modern Roman" charset="0"/>
              </a:rPr>
              <a:t>	48 - 60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r>
              <a:rPr lang="en-US" altLang="en-US" sz="2000">
                <a:solidFill>
                  <a:schemeClr val="bg1"/>
                </a:solidFill>
                <a:latin typeface="Bernhard Modern Roman" charset="0"/>
              </a:rPr>
              <a:t>     Requires irrigation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12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Heavy fertility</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August - October</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Mulch heavily in winter.</a:t>
            </a:r>
          </a:p>
          <a:p>
            <a:pPr>
              <a:lnSpc>
                <a:spcPct val="70000"/>
              </a:lnSpc>
              <a:spcBef>
                <a:spcPct val="5000"/>
              </a:spcBef>
            </a:pPr>
            <a:endParaRPr lang="en-US" altLang="en-US">
              <a:solidFill>
                <a:schemeClr val="hlink"/>
              </a:solidFill>
              <a:latin typeface="GoudyOlSt BT"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descr="EPI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52600"/>
            <a:ext cx="5486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239620" name="Rectangle 4"/>
          <p:cNvSpPr>
            <a:spLocks noChangeArrowheads="1"/>
          </p:cNvSpPr>
          <p:nvPr/>
        </p:nvSpPr>
        <p:spPr bwMode="auto">
          <a:xfrm>
            <a:off x="457200" y="10668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Great foliage</a:t>
            </a:r>
          </a:p>
          <a:p>
            <a:pPr>
              <a:lnSpc>
                <a:spcPct val="70000"/>
              </a:lnSpc>
              <a:spcBef>
                <a:spcPct val="5000"/>
              </a:spcBef>
            </a:pPr>
            <a:r>
              <a:rPr lang="en-US" altLang="en-US" sz="2000">
                <a:solidFill>
                  <a:schemeClr val="bg1"/>
                </a:solidFill>
                <a:latin typeface="Bernhard Modern Roman" charset="0"/>
              </a:rPr>
              <a:t>	12 - 15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Part-full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14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r>
              <a:rPr lang="en-US" altLang="en-US" sz="2000">
                <a:solidFill>
                  <a:schemeClr val="bg1"/>
                </a:solidFill>
                <a:latin typeface="Bernhard Modern Roman" charset="0"/>
              </a:rPr>
              <a:t>	Organic soils</a:t>
            </a:r>
          </a:p>
          <a:p>
            <a:pPr>
              <a:lnSpc>
                <a:spcPct val="70000"/>
              </a:lnSpc>
              <a:spcBef>
                <a:spcPct val="5000"/>
              </a:spcBef>
            </a:pPr>
            <a:r>
              <a:rPr lang="en-US" altLang="en-US" sz="2000">
                <a:solidFill>
                  <a:schemeClr val="bg1"/>
                </a:solidFill>
                <a:latin typeface="Bernhard Modern Roman" charset="0"/>
              </a:rPr>
              <a:t>	Well-drained soils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Do not mulch heavily</a:t>
            </a:r>
          </a:p>
          <a:p>
            <a:pPr>
              <a:lnSpc>
                <a:spcPct val="70000"/>
              </a:lnSpc>
              <a:spcBef>
                <a:spcPct val="5000"/>
              </a:spcBef>
            </a:pPr>
            <a:endParaRPr lang="en-US" altLang="en-US">
              <a:solidFill>
                <a:schemeClr val="hlink"/>
              </a:solidFill>
              <a:latin typeface="GoudyOlSt BT" charset="0"/>
            </a:endParaRPr>
          </a:p>
        </p:txBody>
      </p:sp>
      <p:sp>
        <p:nvSpPr>
          <p:cNvPr id="239621" name="Rectangle 5"/>
          <p:cNvSpPr>
            <a:spLocks noChangeArrowheads="1"/>
          </p:cNvSpPr>
          <p:nvPr/>
        </p:nvSpPr>
        <p:spPr bwMode="auto">
          <a:xfrm>
            <a:off x="2532063" y="304800"/>
            <a:ext cx="429577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Bethlehem Sage</a:t>
            </a:r>
          </a:p>
        </p:txBody>
      </p:sp>
      <p:sp>
        <p:nvSpPr>
          <p:cNvPr id="239622" name="Rectangle 6"/>
          <p:cNvSpPr>
            <a:spLocks noChangeArrowheads="1"/>
          </p:cNvSpPr>
          <p:nvPr/>
        </p:nvSpPr>
        <p:spPr bwMode="auto">
          <a:xfrm>
            <a:off x="4724400" y="5818188"/>
            <a:ext cx="3027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Pulmonaria saccharata</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170" name="Picture 2" descr="Japa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76400"/>
            <a:ext cx="5486400" cy="4186238"/>
          </a:xfrm>
          <a:prstGeom prst="rect">
            <a:avLst/>
          </a:prstGeom>
          <a:noFill/>
          <a:extLst>
            <a:ext uri="{909E8E84-426E-40DD-AFC4-6F175D3DCCD1}">
              <a14:hiddenFill xmlns:a14="http://schemas.microsoft.com/office/drawing/2010/main">
                <a:solidFill>
                  <a:srgbClr val="FFFFFF"/>
                </a:solidFill>
              </a14:hiddenFill>
            </a:ext>
          </a:extLst>
        </p:spPr>
      </p:pic>
      <p:sp>
        <p:nvSpPr>
          <p:cNvPr id="519171" name="Rectangle 3"/>
          <p:cNvSpPr>
            <a:spLocks noChangeArrowheads="1"/>
          </p:cNvSpPr>
          <p:nvPr/>
        </p:nvSpPr>
        <p:spPr bwMode="auto">
          <a:xfrm>
            <a:off x="2667000" y="304800"/>
            <a:ext cx="3976688"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Japanese Aster</a:t>
            </a:r>
          </a:p>
        </p:txBody>
      </p:sp>
      <p:sp>
        <p:nvSpPr>
          <p:cNvPr id="519172" name="Rectangle 4"/>
          <p:cNvSpPr>
            <a:spLocks noChangeArrowheads="1"/>
          </p:cNvSpPr>
          <p:nvPr/>
        </p:nvSpPr>
        <p:spPr bwMode="auto">
          <a:xfrm>
            <a:off x="4452938" y="5943600"/>
            <a:ext cx="2806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2400" i="1">
                <a:solidFill>
                  <a:schemeClr val="hlink"/>
                </a:solidFill>
                <a:latin typeface="GoudyOlSt BT" charset="0"/>
              </a:rPr>
              <a:t>Kalimeris pinnatifida</a:t>
            </a:r>
          </a:p>
        </p:txBody>
      </p:sp>
      <p:sp>
        <p:nvSpPr>
          <p:cNvPr id="519173" name="Rectangle 5"/>
          <p:cNvSpPr>
            <a:spLocks noChangeArrowheads="1"/>
          </p:cNvSpPr>
          <p:nvPr/>
        </p:nvSpPr>
        <p:spPr bwMode="auto">
          <a:xfrm>
            <a:off x="381000" y="1143000"/>
            <a:ext cx="3200400" cy="482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l">
              <a:lnSpc>
                <a:spcPct val="30000"/>
              </a:lnSpc>
              <a:spcBef>
                <a:spcPct val="50000"/>
              </a:spcBef>
            </a:pPr>
            <a:endParaRPr lang="en-US" altLang="en-US" sz="2000">
              <a:solidFill>
                <a:srgbClr val="FF00FF"/>
              </a:solidFill>
              <a:latin typeface="Bernhard Modern Roman" charset="0"/>
            </a:endParaRPr>
          </a:p>
          <a:p>
            <a:pPr algn="l">
              <a:lnSpc>
                <a:spcPct val="30000"/>
              </a:lnSpc>
              <a:spcBef>
                <a:spcPct val="50000"/>
              </a:spcBef>
            </a:pPr>
            <a:r>
              <a:rPr lang="en-US" altLang="en-US" sz="2000">
                <a:solidFill>
                  <a:srgbClr val="FF00FF"/>
                </a:solidFill>
                <a:latin typeface="Bernhard Modern Roman" charset="0"/>
              </a:rPr>
              <a:t>Characteristics:  </a:t>
            </a:r>
            <a:endParaRPr lang="en-US" altLang="en-US" sz="2000">
              <a:latin typeface="Bernhard Modern Roman" charset="0"/>
            </a:endParaRPr>
          </a:p>
          <a:p>
            <a:pPr algn="l">
              <a:lnSpc>
                <a:spcPct val="30000"/>
              </a:lnSpc>
              <a:spcBef>
                <a:spcPct val="50000"/>
              </a:spcBef>
            </a:pPr>
            <a:r>
              <a:rPr lang="en-US" altLang="en-US" sz="2000">
                <a:solidFill>
                  <a:schemeClr val="bg1"/>
                </a:solidFill>
                <a:latin typeface="Bernhard Modern Roman" charset="0"/>
              </a:rPr>
              <a:t>   Very floriferous</a:t>
            </a:r>
          </a:p>
          <a:p>
            <a:pPr algn="l">
              <a:lnSpc>
                <a:spcPct val="30000"/>
              </a:lnSpc>
              <a:spcBef>
                <a:spcPct val="50000"/>
              </a:spcBef>
            </a:pPr>
            <a:r>
              <a:rPr lang="en-US" altLang="en-US" sz="2000">
                <a:solidFill>
                  <a:schemeClr val="bg1"/>
                </a:solidFill>
                <a:latin typeface="Bernhard Modern Roman" charset="0"/>
              </a:rPr>
              <a:t>   15 - 30 inches tall</a:t>
            </a:r>
          </a:p>
          <a:p>
            <a:pPr algn="l">
              <a:lnSpc>
                <a:spcPct val="30000"/>
              </a:lnSpc>
              <a:spcBef>
                <a:spcPct val="50000"/>
              </a:spcBef>
            </a:pPr>
            <a:endParaRPr lang="en-US" altLang="en-US" sz="2000">
              <a:solidFill>
                <a:srgbClr val="FF00FF"/>
              </a:solidFill>
              <a:latin typeface="Bernhard Modern Roman" charset="0"/>
            </a:endParaRPr>
          </a:p>
          <a:p>
            <a:pPr algn="l">
              <a:lnSpc>
                <a:spcPct val="30000"/>
              </a:lnSpc>
              <a:spcBef>
                <a:spcPct val="50000"/>
              </a:spcBef>
            </a:pPr>
            <a:r>
              <a:rPr lang="en-US" altLang="en-US" sz="2000">
                <a:solidFill>
                  <a:srgbClr val="FF00FF"/>
                </a:solidFill>
                <a:latin typeface="Bernhard Modern Roman" charset="0"/>
              </a:rPr>
              <a:t>Location:</a:t>
            </a:r>
          </a:p>
          <a:p>
            <a:pPr algn="l">
              <a:lnSpc>
                <a:spcPct val="30000"/>
              </a:lnSpc>
              <a:spcBef>
                <a:spcPct val="50000"/>
              </a:spcBef>
            </a:pPr>
            <a:r>
              <a:rPr lang="en-US" altLang="en-US" sz="2000">
                <a:solidFill>
                  <a:schemeClr val="bg1"/>
                </a:solidFill>
                <a:latin typeface="Bernhard Modern Roman" charset="0"/>
              </a:rPr>
              <a:t>   Full sun</a:t>
            </a:r>
          </a:p>
          <a:p>
            <a:pPr algn="l">
              <a:lnSpc>
                <a:spcPct val="30000"/>
              </a:lnSpc>
              <a:spcBef>
                <a:spcPct val="50000"/>
              </a:spcBef>
            </a:pPr>
            <a:endParaRPr lang="en-US" altLang="en-US" sz="2000">
              <a:latin typeface="Bernhard Modern Roman" charset="0"/>
            </a:endParaRPr>
          </a:p>
          <a:p>
            <a:pPr algn="l">
              <a:lnSpc>
                <a:spcPct val="30000"/>
              </a:lnSpc>
              <a:spcBef>
                <a:spcPct val="50000"/>
              </a:spcBef>
            </a:pPr>
            <a:r>
              <a:rPr lang="en-US" altLang="en-US" sz="2000">
                <a:solidFill>
                  <a:srgbClr val="FF00FF"/>
                </a:solidFill>
                <a:latin typeface="Bernhard Modern Roman" charset="0"/>
              </a:rPr>
              <a:t>Plant Spacing:</a:t>
            </a:r>
          </a:p>
          <a:p>
            <a:pPr algn="l">
              <a:lnSpc>
                <a:spcPct val="30000"/>
              </a:lnSpc>
              <a:spcBef>
                <a:spcPct val="50000"/>
              </a:spcBef>
            </a:pPr>
            <a:r>
              <a:rPr lang="en-US" altLang="en-US" sz="2000">
                <a:solidFill>
                  <a:schemeClr val="bg1"/>
                </a:solidFill>
                <a:latin typeface="Bernhard Modern Roman" charset="0"/>
              </a:rPr>
              <a:t>   10 inch centers</a:t>
            </a:r>
          </a:p>
          <a:p>
            <a:pPr algn="l">
              <a:lnSpc>
                <a:spcPct val="30000"/>
              </a:lnSpc>
              <a:spcBef>
                <a:spcPct val="50000"/>
              </a:spcBef>
            </a:pPr>
            <a:endParaRPr lang="en-US" altLang="en-US" sz="2000">
              <a:latin typeface="Bernhard Modern Roman" charset="0"/>
            </a:endParaRPr>
          </a:p>
          <a:p>
            <a:pPr algn="l">
              <a:lnSpc>
                <a:spcPct val="30000"/>
              </a:lnSpc>
              <a:spcBef>
                <a:spcPct val="50000"/>
              </a:spcBef>
            </a:pPr>
            <a:r>
              <a:rPr lang="en-US" altLang="en-US" sz="2000">
                <a:solidFill>
                  <a:srgbClr val="FF00FF"/>
                </a:solidFill>
                <a:latin typeface="Bernhard Modern Roman" charset="0"/>
              </a:rPr>
              <a:t>Care and Feeding:  </a:t>
            </a:r>
          </a:p>
          <a:p>
            <a:pPr algn="l">
              <a:lnSpc>
                <a:spcPct val="30000"/>
              </a:lnSpc>
              <a:spcBef>
                <a:spcPct val="50000"/>
              </a:spcBef>
            </a:pPr>
            <a:r>
              <a:rPr lang="en-US" altLang="en-US" sz="2000">
                <a:solidFill>
                  <a:schemeClr val="bg1"/>
                </a:solidFill>
                <a:latin typeface="Bernhard Modern Roman" charset="0"/>
              </a:rPr>
              <a:t>   Moderate fertility </a:t>
            </a:r>
          </a:p>
          <a:p>
            <a:pPr algn="l">
              <a:lnSpc>
                <a:spcPct val="30000"/>
              </a:lnSpc>
              <a:spcBef>
                <a:spcPct val="50000"/>
              </a:spcBef>
            </a:pPr>
            <a:r>
              <a:rPr lang="en-US" altLang="en-US" sz="2000">
                <a:solidFill>
                  <a:schemeClr val="bg1"/>
                </a:solidFill>
                <a:latin typeface="Bernhard Modern Roman" charset="0"/>
              </a:rPr>
              <a:t>   Well-drained soils</a:t>
            </a:r>
          </a:p>
          <a:p>
            <a:pPr algn="l">
              <a:lnSpc>
                <a:spcPct val="30000"/>
              </a:lnSpc>
              <a:spcBef>
                <a:spcPct val="50000"/>
              </a:spcBef>
            </a:pPr>
            <a:endParaRPr lang="en-US" altLang="en-US" sz="2000">
              <a:latin typeface="Bernhard Modern Roman" charset="0"/>
            </a:endParaRPr>
          </a:p>
          <a:p>
            <a:pPr algn="l">
              <a:lnSpc>
                <a:spcPct val="30000"/>
              </a:lnSpc>
              <a:spcBef>
                <a:spcPct val="50000"/>
              </a:spcBef>
            </a:pPr>
            <a:r>
              <a:rPr lang="en-US" altLang="en-US" sz="2000">
                <a:solidFill>
                  <a:srgbClr val="FF00FF"/>
                </a:solidFill>
                <a:latin typeface="Bernhard Modern Roman" charset="0"/>
              </a:rPr>
              <a:t>Bloom Period:	</a:t>
            </a:r>
          </a:p>
          <a:p>
            <a:pPr algn="l">
              <a:lnSpc>
                <a:spcPct val="30000"/>
              </a:lnSpc>
              <a:spcBef>
                <a:spcPct val="50000"/>
              </a:spcBef>
            </a:pPr>
            <a:r>
              <a:rPr lang="en-US" altLang="en-US" sz="2000">
                <a:solidFill>
                  <a:schemeClr val="bg1"/>
                </a:solidFill>
                <a:latin typeface="Bernhard Modern Roman" charset="0"/>
              </a:rPr>
              <a:t>   June – August</a:t>
            </a:r>
          </a:p>
          <a:p>
            <a:pPr algn="l">
              <a:lnSpc>
                <a:spcPct val="30000"/>
              </a:lnSpc>
              <a:spcBef>
                <a:spcPct val="50000"/>
              </a:spcBef>
            </a:pPr>
            <a:endParaRPr lang="en-US" altLang="en-US" sz="2000">
              <a:latin typeface="Bernhard Modern Roman" charset="0"/>
            </a:endParaRPr>
          </a:p>
          <a:p>
            <a:pPr algn="l">
              <a:lnSpc>
                <a:spcPct val="30000"/>
              </a:lnSpc>
              <a:spcBef>
                <a:spcPct val="50000"/>
              </a:spcBef>
            </a:pPr>
            <a:r>
              <a:rPr lang="en-US" altLang="en-US" sz="2000">
                <a:solidFill>
                  <a:srgbClr val="FF00FF"/>
                </a:solidFill>
                <a:latin typeface="Bernhard Modern Roman" charset="0"/>
              </a:rPr>
              <a:t>Culture Concerns:</a:t>
            </a:r>
          </a:p>
          <a:p>
            <a:pPr algn="l">
              <a:lnSpc>
                <a:spcPct val="30000"/>
              </a:lnSpc>
              <a:spcBef>
                <a:spcPct val="50000"/>
              </a:spcBef>
            </a:pPr>
            <a:r>
              <a:rPr lang="en-US" altLang="en-US" sz="2000">
                <a:solidFill>
                  <a:schemeClr val="bg1"/>
                </a:solidFill>
                <a:latin typeface="Bernhard Modern Roman" charset="0"/>
              </a:rPr>
              <a:t>   Do not mulch heavily</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0194" name="Picture 2" descr="Aga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371600"/>
            <a:ext cx="4648200" cy="4454525"/>
          </a:xfrm>
          <a:prstGeom prst="rect">
            <a:avLst/>
          </a:prstGeom>
          <a:noFill/>
          <a:extLst>
            <a:ext uri="{909E8E84-426E-40DD-AFC4-6F175D3DCCD1}">
              <a14:hiddenFill xmlns:a14="http://schemas.microsoft.com/office/drawing/2010/main">
                <a:solidFill>
                  <a:srgbClr val="FFFFFF"/>
                </a:solidFill>
              </a14:hiddenFill>
            </a:ext>
          </a:extLst>
        </p:spPr>
      </p:pic>
      <p:pic>
        <p:nvPicPr>
          <p:cNvPr id="520195" name="Picture 3" descr="Agapanclo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657600"/>
            <a:ext cx="2819400" cy="2424113"/>
          </a:xfrm>
          <a:prstGeom prst="rect">
            <a:avLst/>
          </a:prstGeom>
          <a:noFill/>
          <a:extLst>
            <a:ext uri="{909E8E84-426E-40DD-AFC4-6F175D3DCCD1}">
              <a14:hiddenFill xmlns:a14="http://schemas.microsoft.com/office/drawing/2010/main">
                <a:solidFill>
                  <a:srgbClr val="FFFFFF"/>
                </a:solidFill>
              </a14:hiddenFill>
            </a:ext>
          </a:extLst>
        </p:spPr>
      </p:pic>
      <p:sp>
        <p:nvSpPr>
          <p:cNvPr id="520196" name="Rectangle 4"/>
          <p:cNvSpPr>
            <a:spLocks noChangeArrowheads="1"/>
          </p:cNvSpPr>
          <p:nvPr/>
        </p:nvSpPr>
        <p:spPr bwMode="auto">
          <a:xfrm>
            <a:off x="3048000" y="228600"/>
            <a:ext cx="375285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Blue Nile Lily</a:t>
            </a:r>
          </a:p>
        </p:txBody>
      </p:sp>
      <p:sp>
        <p:nvSpPr>
          <p:cNvPr id="520197" name="Rectangle 5"/>
          <p:cNvSpPr>
            <a:spLocks noChangeArrowheads="1"/>
          </p:cNvSpPr>
          <p:nvPr/>
        </p:nvSpPr>
        <p:spPr bwMode="auto">
          <a:xfrm>
            <a:off x="457200" y="655638"/>
            <a:ext cx="2895600" cy="620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l">
              <a:lnSpc>
                <a:spcPct val="35000"/>
              </a:lnSpc>
              <a:spcBef>
                <a:spcPct val="50000"/>
              </a:spcBef>
            </a:pPr>
            <a:endParaRPr lang="en-US" altLang="en-US" sz="2000">
              <a:solidFill>
                <a:srgbClr val="FF00FF"/>
              </a:solidFill>
              <a:latin typeface="Bernhard Modern Roman" charset="0"/>
            </a:endParaRPr>
          </a:p>
          <a:p>
            <a:pPr algn="l">
              <a:lnSpc>
                <a:spcPct val="35000"/>
              </a:lnSpc>
              <a:spcBef>
                <a:spcPct val="50000"/>
              </a:spcBef>
            </a:pPr>
            <a:r>
              <a:rPr lang="en-US" altLang="en-US" sz="2000">
                <a:solidFill>
                  <a:srgbClr val="FF00FF"/>
                </a:solidFill>
                <a:latin typeface="Bernhard Modern Roman" charset="0"/>
              </a:rPr>
              <a:t>Characteristics:  </a:t>
            </a:r>
            <a:endParaRPr lang="en-US" altLang="en-US" sz="2000">
              <a:latin typeface="Bernhard Modern Roman" charset="0"/>
            </a:endParaRPr>
          </a:p>
          <a:p>
            <a:pPr algn="l">
              <a:lnSpc>
                <a:spcPct val="35000"/>
              </a:lnSpc>
              <a:spcBef>
                <a:spcPct val="50000"/>
              </a:spcBef>
            </a:pPr>
            <a:r>
              <a:rPr lang="en-US" altLang="en-US" sz="2000">
                <a:solidFill>
                  <a:schemeClr val="bg1"/>
                </a:solidFill>
                <a:latin typeface="Bernhard Modern Roman" charset="0"/>
              </a:rPr>
              <a:t>   Great flowers</a:t>
            </a:r>
          </a:p>
          <a:p>
            <a:pPr algn="l">
              <a:lnSpc>
                <a:spcPct val="35000"/>
              </a:lnSpc>
              <a:spcBef>
                <a:spcPct val="50000"/>
              </a:spcBef>
            </a:pPr>
            <a:r>
              <a:rPr lang="en-US" altLang="en-US" sz="2000">
                <a:solidFill>
                  <a:schemeClr val="bg1"/>
                </a:solidFill>
                <a:latin typeface="Bernhard Modern Roman" charset="0"/>
              </a:rPr>
              <a:t>   20 - 25 inches tall</a:t>
            </a:r>
          </a:p>
          <a:p>
            <a:pPr algn="l">
              <a:lnSpc>
                <a:spcPct val="35000"/>
              </a:lnSpc>
              <a:spcBef>
                <a:spcPct val="50000"/>
              </a:spcBef>
            </a:pPr>
            <a:endParaRPr lang="en-US" altLang="en-US" sz="2000">
              <a:solidFill>
                <a:srgbClr val="FF00FF"/>
              </a:solidFill>
              <a:latin typeface="Bernhard Modern Roman" charset="0"/>
            </a:endParaRPr>
          </a:p>
          <a:p>
            <a:pPr algn="l">
              <a:lnSpc>
                <a:spcPct val="35000"/>
              </a:lnSpc>
              <a:spcBef>
                <a:spcPct val="50000"/>
              </a:spcBef>
            </a:pPr>
            <a:r>
              <a:rPr lang="en-US" altLang="en-US" sz="2000">
                <a:solidFill>
                  <a:srgbClr val="FF00FF"/>
                </a:solidFill>
                <a:latin typeface="Bernhard Modern Roman" charset="0"/>
              </a:rPr>
              <a:t>Location:</a:t>
            </a:r>
          </a:p>
          <a:p>
            <a:pPr algn="l">
              <a:lnSpc>
                <a:spcPct val="35000"/>
              </a:lnSpc>
              <a:spcBef>
                <a:spcPct val="50000"/>
              </a:spcBef>
            </a:pPr>
            <a:r>
              <a:rPr lang="en-US" altLang="en-US" sz="2000">
                <a:solidFill>
                  <a:schemeClr val="bg1"/>
                </a:solidFill>
                <a:latin typeface="Bernhard Modern Roman" charset="0"/>
              </a:rPr>
              <a:t>   Part -</a:t>
            </a:r>
            <a:r>
              <a:rPr lang="en-US" altLang="en-US" sz="2000">
                <a:latin typeface="Bernhard Modern Roman" charset="0"/>
              </a:rPr>
              <a:t> </a:t>
            </a:r>
            <a:r>
              <a:rPr lang="en-US" altLang="en-US" sz="2000">
                <a:solidFill>
                  <a:schemeClr val="bg1"/>
                </a:solidFill>
                <a:latin typeface="Bernhard Modern Roman" charset="0"/>
              </a:rPr>
              <a:t>full sun</a:t>
            </a:r>
          </a:p>
          <a:p>
            <a:pPr algn="l">
              <a:lnSpc>
                <a:spcPct val="35000"/>
              </a:lnSpc>
              <a:spcBef>
                <a:spcPct val="50000"/>
              </a:spcBef>
            </a:pPr>
            <a:r>
              <a:rPr lang="en-US" altLang="en-US" sz="2000">
                <a:solidFill>
                  <a:schemeClr val="bg1"/>
                </a:solidFill>
                <a:latin typeface="Bernhard Modern Roman" charset="0"/>
              </a:rPr>
              <a:t>   Near foundations</a:t>
            </a:r>
          </a:p>
          <a:p>
            <a:pPr algn="l">
              <a:lnSpc>
                <a:spcPct val="35000"/>
              </a:lnSpc>
              <a:spcBef>
                <a:spcPct val="50000"/>
              </a:spcBef>
            </a:pPr>
            <a:endParaRPr lang="en-US" altLang="en-US" sz="2000">
              <a:latin typeface="Bernhard Modern Roman" charset="0"/>
            </a:endParaRPr>
          </a:p>
          <a:p>
            <a:pPr algn="l">
              <a:lnSpc>
                <a:spcPct val="35000"/>
              </a:lnSpc>
              <a:spcBef>
                <a:spcPct val="50000"/>
              </a:spcBef>
            </a:pPr>
            <a:r>
              <a:rPr lang="en-US" altLang="en-US" sz="2000">
                <a:solidFill>
                  <a:srgbClr val="FF00FF"/>
                </a:solidFill>
                <a:latin typeface="Bernhard Modern Roman" charset="0"/>
              </a:rPr>
              <a:t>Plant Spacing:</a:t>
            </a:r>
          </a:p>
          <a:p>
            <a:pPr algn="l">
              <a:lnSpc>
                <a:spcPct val="35000"/>
              </a:lnSpc>
              <a:spcBef>
                <a:spcPct val="50000"/>
              </a:spcBef>
            </a:pPr>
            <a:r>
              <a:rPr lang="en-US" altLang="en-US" sz="2000">
                <a:solidFill>
                  <a:schemeClr val="bg1"/>
                </a:solidFill>
                <a:latin typeface="Bernhard Modern Roman" charset="0"/>
              </a:rPr>
              <a:t>   14 inch centers</a:t>
            </a:r>
          </a:p>
          <a:p>
            <a:pPr algn="l">
              <a:lnSpc>
                <a:spcPct val="35000"/>
              </a:lnSpc>
              <a:spcBef>
                <a:spcPct val="50000"/>
              </a:spcBef>
            </a:pPr>
            <a:endParaRPr lang="en-US" altLang="en-US" sz="2000">
              <a:latin typeface="Bernhard Modern Roman" charset="0"/>
            </a:endParaRPr>
          </a:p>
          <a:p>
            <a:pPr algn="l">
              <a:lnSpc>
                <a:spcPct val="35000"/>
              </a:lnSpc>
              <a:spcBef>
                <a:spcPct val="50000"/>
              </a:spcBef>
            </a:pPr>
            <a:r>
              <a:rPr lang="en-US" altLang="en-US" sz="2000">
                <a:solidFill>
                  <a:srgbClr val="FF00FF"/>
                </a:solidFill>
                <a:latin typeface="Bernhard Modern Roman" charset="0"/>
              </a:rPr>
              <a:t>Care and Feeding:  </a:t>
            </a:r>
          </a:p>
          <a:p>
            <a:pPr algn="l">
              <a:lnSpc>
                <a:spcPct val="35000"/>
              </a:lnSpc>
              <a:spcBef>
                <a:spcPct val="50000"/>
              </a:spcBef>
            </a:pPr>
            <a:r>
              <a:rPr lang="en-US" altLang="en-US" sz="2000">
                <a:solidFill>
                  <a:schemeClr val="bg1"/>
                </a:solidFill>
                <a:latin typeface="Bernhard Modern Roman" charset="0"/>
              </a:rPr>
              <a:t>   Moderate fertility  </a:t>
            </a:r>
          </a:p>
          <a:p>
            <a:pPr algn="l">
              <a:lnSpc>
                <a:spcPct val="35000"/>
              </a:lnSpc>
              <a:spcBef>
                <a:spcPct val="50000"/>
              </a:spcBef>
            </a:pPr>
            <a:r>
              <a:rPr lang="en-US" altLang="en-US" sz="2000">
                <a:solidFill>
                  <a:schemeClr val="bg1"/>
                </a:solidFill>
                <a:latin typeface="Bernhard Modern Roman" charset="0"/>
              </a:rPr>
              <a:t>   No drought</a:t>
            </a:r>
          </a:p>
          <a:p>
            <a:pPr algn="l">
              <a:lnSpc>
                <a:spcPct val="35000"/>
              </a:lnSpc>
              <a:spcBef>
                <a:spcPct val="50000"/>
              </a:spcBef>
            </a:pPr>
            <a:r>
              <a:rPr lang="en-US" altLang="en-US" sz="2000">
                <a:solidFill>
                  <a:schemeClr val="bg1"/>
                </a:solidFill>
                <a:latin typeface="Bernhard Modern Roman" charset="0"/>
              </a:rPr>
              <a:t>   Organic soils</a:t>
            </a:r>
          </a:p>
          <a:p>
            <a:pPr algn="l">
              <a:lnSpc>
                <a:spcPct val="35000"/>
              </a:lnSpc>
              <a:spcBef>
                <a:spcPct val="50000"/>
              </a:spcBef>
            </a:pPr>
            <a:r>
              <a:rPr lang="en-US" altLang="en-US" sz="2000">
                <a:solidFill>
                  <a:schemeClr val="bg1"/>
                </a:solidFill>
                <a:latin typeface="Bernhard Modern Roman" charset="0"/>
              </a:rPr>
              <a:t>   Well-drained soils</a:t>
            </a:r>
          </a:p>
          <a:p>
            <a:pPr algn="l">
              <a:lnSpc>
                <a:spcPct val="35000"/>
              </a:lnSpc>
              <a:spcBef>
                <a:spcPct val="50000"/>
              </a:spcBef>
            </a:pPr>
            <a:endParaRPr lang="en-US" altLang="en-US" sz="2000">
              <a:latin typeface="Bernhard Modern Roman" charset="0"/>
            </a:endParaRPr>
          </a:p>
          <a:p>
            <a:pPr algn="l">
              <a:lnSpc>
                <a:spcPct val="35000"/>
              </a:lnSpc>
              <a:spcBef>
                <a:spcPct val="50000"/>
              </a:spcBef>
            </a:pPr>
            <a:r>
              <a:rPr lang="en-US" altLang="en-US" sz="2000">
                <a:solidFill>
                  <a:srgbClr val="FF00FF"/>
                </a:solidFill>
                <a:latin typeface="Bernhard Modern Roman" charset="0"/>
              </a:rPr>
              <a:t>Bloom Period: </a:t>
            </a:r>
          </a:p>
          <a:p>
            <a:pPr algn="l">
              <a:lnSpc>
                <a:spcPct val="35000"/>
              </a:lnSpc>
              <a:spcBef>
                <a:spcPct val="50000"/>
              </a:spcBef>
            </a:pPr>
            <a:r>
              <a:rPr lang="en-US" altLang="en-US" sz="2000">
                <a:solidFill>
                  <a:srgbClr val="FF00FF"/>
                </a:solidFill>
                <a:latin typeface="Bernhard Modern Roman" charset="0"/>
              </a:rPr>
              <a:t>   </a:t>
            </a:r>
            <a:r>
              <a:rPr lang="en-US" altLang="en-US" sz="2000">
                <a:solidFill>
                  <a:schemeClr val="bg1"/>
                </a:solidFill>
                <a:latin typeface="Bernhard Modern Roman" charset="0"/>
              </a:rPr>
              <a:t>May</a:t>
            </a:r>
            <a:r>
              <a:rPr lang="en-US" altLang="en-US" sz="2000">
                <a:solidFill>
                  <a:srgbClr val="FF00FF"/>
                </a:solidFill>
                <a:latin typeface="Bernhard Modern Roman" charset="0"/>
              </a:rPr>
              <a:t>-</a:t>
            </a:r>
            <a:r>
              <a:rPr lang="en-US" altLang="en-US" sz="2000">
                <a:solidFill>
                  <a:schemeClr val="bg1"/>
                </a:solidFill>
                <a:latin typeface="Bernhard Modern Roman" charset="0"/>
              </a:rPr>
              <a:t>June</a:t>
            </a:r>
          </a:p>
          <a:p>
            <a:pPr algn="l">
              <a:lnSpc>
                <a:spcPct val="35000"/>
              </a:lnSpc>
              <a:spcBef>
                <a:spcPct val="50000"/>
              </a:spcBef>
            </a:pPr>
            <a:endParaRPr lang="en-US" altLang="en-US" sz="2000">
              <a:latin typeface="Bernhard Modern Roman" charset="0"/>
            </a:endParaRPr>
          </a:p>
          <a:p>
            <a:pPr algn="l">
              <a:lnSpc>
                <a:spcPct val="35000"/>
              </a:lnSpc>
              <a:spcBef>
                <a:spcPct val="50000"/>
              </a:spcBef>
            </a:pPr>
            <a:r>
              <a:rPr lang="en-US" altLang="en-US" sz="2000">
                <a:solidFill>
                  <a:srgbClr val="FF00FF"/>
                </a:solidFill>
                <a:latin typeface="Bernhard Modern Roman" charset="0"/>
              </a:rPr>
              <a:t>Culture Concerns:</a:t>
            </a:r>
          </a:p>
          <a:p>
            <a:pPr algn="l">
              <a:lnSpc>
                <a:spcPct val="35000"/>
              </a:lnSpc>
              <a:spcBef>
                <a:spcPct val="50000"/>
              </a:spcBef>
            </a:pPr>
            <a:r>
              <a:rPr lang="en-US" altLang="en-US" sz="2000">
                <a:solidFill>
                  <a:schemeClr val="bg1"/>
                </a:solidFill>
                <a:latin typeface="Bernhard Modern Roman" charset="0"/>
              </a:rPr>
              <a:t>   Mulch heavily</a:t>
            </a:r>
          </a:p>
          <a:p>
            <a:pPr algn="l">
              <a:lnSpc>
                <a:spcPct val="35000"/>
              </a:lnSpc>
              <a:spcBef>
                <a:spcPct val="50000"/>
              </a:spcBef>
            </a:pPr>
            <a:endParaRPr lang="en-US" altLang="en-US" sz="2400">
              <a:solidFill>
                <a:schemeClr val="hlink"/>
              </a:solidFill>
              <a:latin typeface="GoudyOlSt BT" charset="0"/>
            </a:endParaRPr>
          </a:p>
        </p:txBody>
      </p:sp>
      <p:sp>
        <p:nvSpPr>
          <p:cNvPr id="520198" name="Rectangle 6"/>
          <p:cNvSpPr>
            <a:spLocks noChangeArrowheads="1"/>
          </p:cNvSpPr>
          <p:nvPr/>
        </p:nvSpPr>
        <p:spPr bwMode="auto">
          <a:xfrm>
            <a:off x="5035550" y="6096000"/>
            <a:ext cx="2679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2400" i="1">
                <a:solidFill>
                  <a:schemeClr val="hlink"/>
                </a:solidFill>
                <a:latin typeface="GoudyOlSt BT" charset="0"/>
              </a:rPr>
              <a:t>Agapanthus praecox</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1218" name="Picture 2" descr="Dahl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447800"/>
            <a:ext cx="5105400" cy="4616450"/>
          </a:xfrm>
          <a:prstGeom prst="rect">
            <a:avLst/>
          </a:prstGeom>
          <a:noFill/>
          <a:extLst>
            <a:ext uri="{909E8E84-426E-40DD-AFC4-6F175D3DCCD1}">
              <a14:hiddenFill xmlns:a14="http://schemas.microsoft.com/office/drawing/2010/main">
                <a:solidFill>
                  <a:srgbClr val="FFFFFF"/>
                </a:solidFill>
              </a14:hiddenFill>
            </a:ext>
          </a:extLst>
        </p:spPr>
      </p:pic>
      <p:sp>
        <p:nvSpPr>
          <p:cNvPr id="521219" name="Rectangle 3"/>
          <p:cNvSpPr>
            <a:spLocks noChangeArrowheads="1"/>
          </p:cNvSpPr>
          <p:nvPr/>
        </p:nvSpPr>
        <p:spPr bwMode="auto">
          <a:xfrm>
            <a:off x="2590800" y="381000"/>
            <a:ext cx="395922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Garden Dahlia</a:t>
            </a:r>
          </a:p>
        </p:txBody>
      </p:sp>
      <p:sp>
        <p:nvSpPr>
          <p:cNvPr id="521220" name="Rectangle 4"/>
          <p:cNvSpPr>
            <a:spLocks noChangeArrowheads="1"/>
          </p:cNvSpPr>
          <p:nvPr/>
        </p:nvSpPr>
        <p:spPr bwMode="auto">
          <a:xfrm>
            <a:off x="5218113" y="6172200"/>
            <a:ext cx="15525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2400" i="1">
                <a:solidFill>
                  <a:schemeClr val="hlink"/>
                </a:solidFill>
                <a:latin typeface="GoudyOlSt BT" charset="0"/>
              </a:rPr>
              <a:t>Dahlia ssp.</a:t>
            </a:r>
          </a:p>
        </p:txBody>
      </p:sp>
      <p:sp>
        <p:nvSpPr>
          <p:cNvPr id="521221" name="Rectangle 5"/>
          <p:cNvSpPr>
            <a:spLocks noChangeArrowheads="1"/>
          </p:cNvSpPr>
          <p:nvPr/>
        </p:nvSpPr>
        <p:spPr bwMode="auto">
          <a:xfrm>
            <a:off x="457200" y="914400"/>
            <a:ext cx="7696200"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l">
              <a:lnSpc>
                <a:spcPct val="30000"/>
              </a:lnSpc>
              <a:spcBef>
                <a:spcPct val="50000"/>
              </a:spcBef>
            </a:pPr>
            <a:endParaRPr lang="en-US" altLang="en-US" sz="2000">
              <a:solidFill>
                <a:srgbClr val="FF00FF"/>
              </a:solidFill>
              <a:latin typeface="Bernhard Modern Roman" charset="0"/>
            </a:endParaRPr>
          </a:p>
          <a:p>
            <a:pPr algn="l">
              <a:lnSpc>
                <a:spcPct val="30000"/>
              </a:lnSpc>
              <a:spcBef>
                <a:spcPct val="50000"/>
              </a:spcBef>
            </a:pPr>
            <a:r>
              <a:rPr lang="en-US" altLang="en-US" sz="2000">
                <a:solidFill>
                  <a:srgbClr val="FF00FF"/>
                </a:solidFill>
                <a:latin typeface="Bernhard Modern Roman" charset="0"/>
              </a:rPr>
              <a:t>Characteristics:  </a:t>
            </a:r>
            <a:endParaRPr lang="en-US" altLang="en-US" sz="2000">
              <a:latin typeface="Bernhard Modern Roman" charset="0"/>
            </a:endParaRPr>
          </a:p>
          <a:p>
            <a:pPr algn="l">
              <a:lnSpc>
                <a:spcPct val="30000"/>
              </a:lnSpc>
              <a:spcBef>
                <a:spcPct val="50000"/>
              </a:spcBef>
            </a:pPr>
            <a:r>
              <a:rPr lang="en-US" altLang="en-US" sz="2000">
                <a:solidFill>
                  <a:schemeClr val="bg1"/>
                </a:solidFill>
                <a:latin typeface="Bernhard Modern Roman" charset="0"/>
              </a:rPr>
              <a:t>   Large flowers</a:t>
            </a:r>
          </a:p>
          <a:p>
            <a:pPr algn="l">
              <a:lnSpc>
                <a:spcPct val="30000"/>
              </a:lnSpc>
              <a:spcBef>
                <a:spcPct val="50000"/>
              </a:spcBef>
            </a:pPr>
            <a:r>
              <a:rPr lang="en-US" altLang="en-US" sz="2000">
                <a:solidFill>
                  <a:schemeClr val="bg1"/>
                </a:solidFill>
                <a:latin typeface="Bernhard Modern Roman" charset="0"/>
              </a:rPr>
              <a:t>   12 - 25 inches tall</a:t>
            </a:r>
          </a:p>
          <a:p>
            <a:pPr algn="l">
              <a:lnSpc>
                <a:spcPct val="30000"/>
              </a:lnSpc>
              <a:spcBef>
                <a:spcPct val="50000"/>
              </a:spcBef>
            </a:pPr>
            <a:endParaRPr lang="en-US" altLang="en-US" sz="2000">
              <a:solidFill>
                <a:srgbClr val="FF00FF"/>
              </a:solidFill>
              <a:latin typeface="Bernhard Modern Roman" charset="0"/>
            </a:endParaRPr>
          </a:p>
          <a:p>
            <a:pPr algn="l">
              <a:lnSpc>
                <a:spcPct val="30000"/>
              </a:lnSpc>
              <a:spcBef>
                <a:spcPct val="50000"/>
              </a:spcBef>
            </a:pPr>
            <a:r>
              <a:rPr lang="en-US" altLang="en-US" sz="2000">
                <a:solidFill>
                  <a:srgbClr val="FF00FF"/>
                </a:solidFill>
                <a:latin typeface="Bernhard Modern Roman" charset="0"/>
              </a:rPr>
              <a:t>Location:</a:t>
            </a:r>
          </a:p>
          <a:p>
            <a:pPr algn="l">
              <a:lnSpc>
                <a:spcPct val="30000"/>
              </a:lnSpc>
              <a:spcBef>
                <a:spcPct val="50000"/>
              </a:spcBef>
            </a:pPr>
            <a:r>
              <a:rPr lang="en-US" altLang="en-US" sz="2000">
                <a:solidFill>
                  <a:schemeClr val="bg1"/>
                </a:solidFill>
                <a:latin typeface="Bernhard Modern Roman" charset="0"/>
              </a:rPr>
              <a:t>   Full sun </a:t>
            </a:r>
          </a:p>
          <a:p>
            <a:pPr algn="l">
              <a:lnSpc>
                <a:spcPct val="30000"/>
              </a:lnSpc>
              <a:spcBef>
                <a:spcPct val="50000"/>
              </a:spcBef>
            </a:pPr>
            <a:endParaRPr lang="en-US" altLang="en-US" sz="2000">
              <a:latin typeface="Bernhard Modern Roman" charset="0"/>
            </a:endParaRPr>
          </a:p>
          <a:p>
            <a:pPr algn="l">
              <a:lnSpc>
                <a:spcPct val="30000"/>
              </a:lnSpc>
              <a:spcBef>
                <a:spcPct val="50000"/>
              </a:spcBef>
            </a:pPr>
            <a:r>
              <a:rPr lang="en-US" altLang="en-US" sz="2000">
                <a:solidFill>
                  <a:srgbClr val="FF00FF"/>
                </a:solidFill>
                <a:latin typeface="Bernhard Modern Roman" charset="0"/>
              </a:rPr>
              <a:t>Plant Spacing:</a:t>
            </a:r>
          </a:p>
          <a:p>
            <a:pPr algn="l">
              <a:lnSpc>
                <a:spcPct val="30000"/>
              </a:lnSpc>
              <a:spcBef>
                <a:spcPct val="50000"/>
              </a:spcBef>
            </a:pPr>
            <a:r>
              <a:rPr lang="en-US" altLang="en-US" sz="2000">
                <a:solidFill>
                  <a:schemeClr val="bg1"/>
                </a:solidFill>
                <a:latin typeface="Bernhard Modern Roman" charset="0"/>
              </a:rPr>
              <a:t>   12 inch centers</a:t>
            </a:r>
          </a:p>
          <a:p>
            <a:pPr algn="l">
              <a:lnSpc>
                <a:spcPct val="30000"/>
              </a:lnSpc>
              <a:spcBef>
                <a:spcPct val="50000"/>
              </a:spcBef>
            </a:pPr>
            <a:endParaRPr lang="en-US" altLang="en-US" sz="2000">
              <a:latin typeface="Bernhard Modern Roman" charset="0"/>
            </a:endParaRPr>
          </a:p>
          <a:p>
            <a:pPr algn="l">
              <a:lnSpc>
                <a:spcPct val="30000"/>
              </a:lnSpc>
              <a:spcBef>
                <a:spcPct val="50000"/>
              </a:spcBef>
            </a:pPr>
            <a:r>
              <a:rPr lang="en-US" altLang="en-US" sz="2000">
                <a:solidFill>
                  <a:srgbClr val="FF00FF"/>
                </a:solidFill>
                <a:latin typeface="Bernhard Modern Roman" charset="0"/>
              </a:rPr>
              <a:t>Care and Feeding:  </a:t>
            </a:r>
          </a:p>
          <a:p>
            <a:pPr algn="l">
              <a:lnSpc>
                <a:spcPct val="30000"/>
              </a:lnSpc>
              <a:spcBef>
                <a:spcPct val="50000"/>
              </a:spcBef>
            </a:pPr>
            <a:r>
              <a:rPr lang="en-US" altLang="en-US" sz="2000">
                <a:solidFill>
                  <a:schemeClr val="bg1"/>
                </a:solidFill>
                <a:latin typeface="Bernhard Modern Roman" charset="0"/>
              </a:rPr>
              <a:t>   Moderate fertility  </a:t>
            </a:r>
          </a:p>
          <a:p>
            <a:pPr algn="l">
              <a:lnSpc>
                <a:spcPct val="30000"/>
              </a:lnSpc>
              <a:spcBef>
                <a:spcPct val="50000"/>
              </a:spcBef>
            </a:pPr>
            <a:r>
              <a:rPr lang="en-US" altLang="en-US" sz="2000">
                <a:solidFill>
                  <a:schemeClr val="bg1"/>
                </a:solidFill>
                <a:latin typeface="Bernhard Modern Roman" charset="0"/>
              </a:rPr>
              <a:t>   No drought</a:t>
            </a:r>
          </a:p>
          <a:p>
            <a:pPr algn="l">
              <a:lnSpc>
                <a:spcPct val="30000"/>
              </a:lnSpc>
              <a:spcBef>
                <a:spcPct val="50000"/>
              </a:spcBef>
            </a:pPr>
            <a:r>
              <a:rPr lang="en-US" altLang="en-US" sz="2000">
                <a:solidFill>
                  <a:schemeClr val="bg1"/>
                </a:solidFill>
                <a:latin typeface="Bernhard Modern Roman" charset="0"/>
              </a:rPr>
              <a:t>   Organic soils</a:t>
            </a:r>
          </a:p>
          <a:p>
            <a:pPr algn="l">
              <a:lnSpc>
                <a:spcPct val="30000"/>
              </a:lnSpc>
              <a:spcBef>
                <a:spcPct val="50000"/>
              </a:spcBef>
            </a:pPr>
            <a:r>
              <a:rPr lang="en-US" altLang="en-US" sz="2000">
                <a:solidFill>
                  <a:schemeClr val="bg1"/>
                </a:solidFill>
                <a:latin typeface="Bernhard Modern Roman" charset="0"/>
              </a:rPr>
              <a:t>   Well-drained soils</a:t>
            </a:r>
          </a:p>
          <a:p>
            <a:pPr algn="l">
              <a:lnSpc>
                <a:spcPct val="30000"/>
              </a:lnSpc>
              <a:spcBef>
                <a:spcPct val="50000"/>
              </a:spcBef>
            </a:pPr>
            <a:endParaRPr lang="en-US" altLang="en-US" sz="2000">
              <a:latin typeface="Bernhard Modern Roman" charset="0"/>
            </a:endParaRPr>
          </a:p>
          <a:p>
            <a:pPr algn="l">
              <a:lnSpc>
                <a:spcPct val="30000"/>
              </a:lnSpc>
              <a:spcBef>
                <a:spcPct val="50000"/>
              </a:spcBef>
            </a:pPr>
            <a:r>
              <a:rPr lang="en-US" altLang="en-US" sz="2000">
                <a:solidFill>
                  <a:srgbClr val="FF00FF"/>
                </a:solidFill>
                <a:latin typeface="Bernhard Modern Roman" charset="0"/>
              </a:rPr>
              <a:t>Bloom Period:	</a:t>
            </a:r>
          </a:p>
          <a:p>
            <a:pPr algn="l">
              <a:lnSpc>
                <a:spcPct val="30000"/>
              </a:lnSpc>
              <a:spcBef>
                <a:spcPct val="50000"/>
              </a:spcBef>
            </a:pPr>
            <a:r>
              <a:rPr lang="en-US" altLang="en-US" sz="2000">
                <a:solidFill>
                  <a:schemeClr val="bg1"/>
                </a:solidFill>
                <a:latin typeface="Bernhard Modern Roman" charset="0"/>
              </a:rPr>
              <a:t>   June - September</a:t>
            </a:r>
          </a:p>
          <a:p>
            <a:pPr algn="l">
              <a:lnSpc>
                <a:spcPct val="30000"/>
              </a:lnSpc>
              <a:spcBef>
                <a:spcPct val="50000"/>
              </a:spcBef>
            </a:pPr>
            <a:endParaRPr lang="en-US" altLang="en-US" sz="2000">
              <a:latin typeface="Bernhard Modern Roman" charset="0"/>
            </a:endParaRPr>
          </a:p>
          <a:p>
            <a:pPr algn="l">
              <a:lnSpc>
                <a:spcPct val="30000"/>
              </a:lnSpc>
              <a:spcBef>
                <a:spcPct val="50000"/>
              </a:spcBef>
            </a:pPr>
            <a:r>
              <a:rPr lang="en-US" altLang="en-US" sz="2000">
                <a:solidFill>
                  <a:srgbClr val="FF00FF"/>
                </a:solidFill>
                <a:latin typeface="Bernhard Modern Roman" charset="0"/>
              </a:rPr>
              <a:t>Culture Concerns:</a:t>
            </a:r>
          </a:p>
          <a:p>
            <a:pPr algn="l">
              <a:lnSpc>
                <a:spcPct val="30000"/>
              </a:lnSpc>
              <a:spcBef>
                <a:spcPct val="50000"/>
              </a:spcBef>
            </a:pPr>
            <a:r>
              <a:rPr lang="en-US" altLang="en-US" sz="2000">
                <a:solidFill>
                  <a:schemeClr val="bg1"/>
                </a:solidFill>
                <a:latin typeface="Bernhard Modern Roman" charset="0"/>
              </a:rPr>
              <a:t>   Mulch heavily or lift </a:t>
            </a:r>
          </a:p>
          <a:p>
            <a:pPr algn="l">
              <a:lnSpc>
                <a:spcPct val="30000"/>
              </a:lnSpc>
              <a:spcBef>
                <a:spcPct val="50000"/>
              </a:spcBef>
            </a:pPr>
            <a:r>
              <a:rPr lang="en-US" altLang="en-US" sz="2000">
                <a:solidFill>
                  <a:schemeClr val="bg1"/>
                </a:solidFill>
                <a:latin typeface="Bernhard Modern Roman" charset="0"/>
              </a:rPr>
              <a:t>   tubers in North Georgia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1" name="Text Box 3"/>
          <p:cNvSpPr txBox="1">
            <a:spLocks noChangeArrowheads="1"/>
          </p:cNvSpPr>
          <p:nvPr/>
        </p:nvSpPr>
        <p:spPr bwMode="auto">
          <a:xfrm>
            <a:off x="533400" y="1295400"/>
            <a:ext cx="5791200"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0000"/>
              </a:lnSpc>
              <a:spcBef>
                <a:spcPct val="50000"/>
              </a:spcBef>
            </a:pPr>
            <a:endParaRPr lang="en-US" altLang="en-US" sz="3600" b="0">
              <a:solidFill>
                <a:schemeClr val="bg1"/>
              </a:solidFill>
              <a:effectLst>
                <a:outerShdw blurRad="38100" dist="38100" dir="2700000" algn="tl">
                  <a:srgbClr val="000000"/>
                </a:outerShdw>
              </a:effectLst>
            </a:endParaRPr>
          </a:p>
          <a:p>
            <a:pPr algn="l">
              <a:lnSpc>
                <a:spcPct val="50000"/>
              </a:lnSpc>
              <a:spcBef>
                <a:spcPct val="50000"/>
              </a:spcBef>
            </a:pPr>
            <a:r>
              <a:rPr lang="en-US" altLang="en-US" sz="3600" b="0">
                <a:solidFill>
                  <a:schemeClr val="bg1"/>
                </a:solidFill>
                <a:effectLst>
                  <a:outerShdw blurRad="38100" dist="38100" dir="2700000" algn="tl">
                    <a:srgbClr val="000000"/>
                  </a:outerShdw>
                </a:effectLst>
              </a:rPr>
              <a:t>Most perennials </a:t>
            </a:r>
          </a:p>
          <a:p>
            <a:pPr algn="l">
              <a:lnSpc>
                <a:spcPct val="50000"/>
              </a:lnSpc>
              <a:spcBef>
                <a:spcPct val="50000"/>
              </a:spcBef>
            </a:pPr>
            <a:r>
              <a:rPr lang="en-US" altLang="en-US" sz="3600" b="0">
                <a:solidFill>
                  <a:schemeClr val="bg1"/>
                </a:solidFill>
                <a:effectLst>
                  <a:outerShdw blurRad="38100" dist="38100" dir="2700000" algn="tl">
                    <a:srgbClr val="000000"/>
                  </a:outerShdw>
                </a:effectLst>
              </a:rPr>
              <a:t>prefer a soil pH  </a:t>
            </a:r>
          </a:p>
          <a:p>
            <a:pPr algn="l">
              <a:lnSpc>
                <a:spcPct val="50000"/>
              </a:lnSpc>
              <a:spcBef>
                <a:spcPct val="50000"/>
              </a:spcBef>
            </a:pPr>
            <a:r>
              <a:rPr lang="en-US" altLang="en-US" sz="3600" b="0">
                <a:solidFill>
                  <a:schemeClr val="bg1"/>
                </a:solidFill>
                <a:effectLst>
                  <a:outerShdw blurRad="38100" dist="38100" dir="2700000" algn="tl">
                    <a:srgbClr val="000000"/>
                  </a:outerShdw>
                </a:effectLst>
              </a:rPr>
              <a:t>between 5.2 and 6.7  </a:t>
            </a:r>
          </a:p>
          <a:p>
            <a:pPr algn="l">
              <a:lnSpc>
                <a:spcPct val="50000"/>
              </a:lnSpc>
              <a:spcBef>
                <a:spcPct val="50000"/>
              </a:spcBef>
            </a:pPr>
            <a:r>
              <a:rPr lang="en-US" altLang="en-US" sz="3600" b="0">
                <a:solidFill>
                  <a:schemeClr val="bg1"/>
                </a:solidFill>
                <a:effectLst>
                  <a:outerShdw blurRad="38100" dist="38100" dir="2700000" algn="tl">
                    <a:srgbClr val="000000"/>
                  </a:outerShdw>
                </a:effectLst>
              </a:rPr>
              <a:t>and a well drained</a:t>
            </a:r>
          </a:p>
          <a:p>
            <a:pPr algn="l">
              <a:lnSpc>
                <a:spcPct val="50000"/>
              </a:lnSpc>
              <a:spcBef>
                <a:spcPct val="50000"/>
              </a:spcBef>
            </a:pPr>
            <a:r>
              <a:rPr lang="en-US" altLang="en-US" sz="3600" b="0">
                <a:solidFill>
                  <a:schemeClr val="bg1"/>
                </a:solidFill>
                <a:effectLst>
                  <a:outerShdw blurRad="38100" dist="38100" dir="2700000" algn="tl">
                    <a:srgbClr val="000000"/>
                  </a:outerShdw>
                </a:effectLst>
              </a:rPr>
              <a:t>soil.  Organic matter </a:t>
            </a:r>
          </a:p>
          <a:p>
            <a:pPr algn="l">
              <a:lnSpc>
                <a:spcPct val="50000"/>
              </a:lnSpc>
              <a:spcBef>
                <a:spcPct val="50000"/>
              </a:spcBef>
            </a:pPr>
            <a:r>
              <a:rPr lang="en-US" altLang="en-US" sz="3600" b="0">
                <a:solidFill>
                  <a:schemeClr val="bg1"/>
                </a:solidFill>
                <a:effectLst>
                  <a:outerShdw blurRad="38100" dist="38100" dir="2700000" algn="tl">
                    <a:srgbClr val="000000"/>
                  </a:outerShdw>
                </a:effectLst>
              </a:rPr>
              <a:t>is often added to</a:t>
            </a:r>
          </a:p>
          <a:p>
            <a:pPr algn="l">
              <a:lnSpc>
                <a:spcPct val="50000"/>
              </a:lnSpc>
              <a:spcBef>
                <a:spcPct val="50000"/>
              </a:spcBef>
            </a:pPr>
            <a:r>
              <a:rPr lang="en-US" altLang="en-US" sz="3600" b="0">
                <a:solidFill>
                  <a:schemeClr val="bg1"/>
                </a:solidFill>
                <a:effectLst>
                  <a:outerShdw blurRad="38100" dist="38100" dir="2700000" algn="tl">
                    <a:srgbClr val="000000"/>
                  </a:outerShdw>
                </a:effectLst>
              </a:rPr>
              <a:t>accomplish both </a:t>
            </a:r>
          </a:p>
          <a:p>
            <a:pPr algn="l">
              <a:lnSpc>
                <a:spcPct val="50000"/>
              </a:lnSpc>
              <a:spcBef>
                <a:spcPct val="50000"/>
              </a:spcBef>
            </a:pPr>
            <a:r>
              <a:rPr lang="en-US" altLang="en-US" sz="3600" b="0">
                <a:solidFill>
                  <a:schemeClr val="bg1"/>
                </a:solidFill>
                <a:effectLst>
                  <a:outerShdw blurRad="38100" dist="38100" dir="2700000" algn="tl">
                    <a:srgbClr val="000000"/>
                  </a:outerShdw>
                </a:effectLst>
              </a:rPr>
              <a:t>objectives.</a:t>
            </a:r>
          </a:p>
          <a:p>
            <a:pPr>
              <a:lnSpc>
                <a:spcPct val="50000"/>
              </a:lnSpc>
              <a:spcBef>
                <a:spcPct val="50000"/>
              </a:spcBef>
            </a:pPr>
            <a:endParaRPr lang="en-US" altLang="en-US" sz="3600" b="0">
              <a:solidFill>
                <a:schemeClr val="bg1"/>
              </a:solidFill>
              <a:effectLst>
                <a:outerShdw blurRad="38100" dist="38100" dir="2700000" algn="tl">
                  <a:srgbClr val="000000"/>
                </a:outerShdw>
              </a:effectLst>
            </a:endParaRPr>
          </a:p>
        </p:txBody>
      </p:sp>
      <p:sp>
        <p:nvSpPr>
          <p:cNvPr id="529413" name="Text Box 5"/>
          <p:cNvSpPr txBox="1">
            <a:spLocks noChangeArrowheads="1"/>
          </p:cNvSpPr>
          <p:nvPr/>
        </p:nvSpPr>
        <p:spPr bwMode="auto">
          <a:xfrm>
            <a:off x="2813050" y="304800"/>
            <a:ext cx="3632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5400"/>
              <a:t>Soil Testing</a:t>
            </a:r>
          </a:p>
        </p:txBody>
      </p:sp>
      <p:pic>
        <p:nvPicPr>
          <p:cNvPr id="529417" name="Picture 9" descr="salvia_nemorosa_east_friesl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76400"/>
            <a:ext cx="3619500" cy="497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42" name="Picture 2" descr="vbnfg"/>
          <p:cNvPicPr>
            <a:picLocks noChangeAspect="1" noChangeArrowheads="1"/>
          </p:cNvPicPr>
          <p:nvPr/>
        </p:nvPicPr>
        <p:blipFill>
          <a:blip r:embed="rId3">
            <a:lum contrast="34000"/>
            <a:extLst>
              <a:ext uri="{28A0092B-C50C-407E-A947-70E740481C1C}">
                <a14:useLocalDpi xmlns:a14="http://schemas.microsoft.com/office/drawing/2010/main" val="0"/>
              </a:ext>
            </a:extLst>
          </a:blip>
          <a:srcRect/>
          <a:stretch>
            <a:fillRect/>
          </a:stretch>
        </p:blipFill>
        <p:spPr bwMode="auto">
          <a:xfrm>
            <a:off x="3048000" y="1600200"/>
            <a:ext cx="5613400" cy="4210050"/>
          </a:xfrm>
          <a:prstGeom prst="rect">
            <a:avLst/>
          </a:prstGeom>
          <a:noFill/>
          <a:extLst>
            <a:ext uri="{909E8E84-426E-40DD-AFC4-6F175D3DCCD1}">
              <a14:hiddenFill xmlns:a14="http://schemas.microsoft.com/office/drawing/2010/main">
                <a:solidFill>
                  <a:srgbClr val="FFFFFF"/>
                </a:solidFill>
              </a14:hiddenFill>
            </a:ext>
          </a:extLst>
        </p:spPr>
      </p:pic>
      <p:sp>
        <p:nvSpPr>
          <p:cNvPr id="522243" name="Rectangle 3"/>
          <p:cNvSpPr>
            <a:spLocks noChangeArrowheads="1"/>
          </p:cNvSpPr>
          <p:nvPr/>
        </p:nvSpPr>
        <p:spPr bwMode="auto">
          <a:xfrm>
            <a:off x="3048000" y="304800"/>
            <a:ext cx="302577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Coral Vine</a:t>
            </a:r>
          </a:p>
        </p:txBody>
      </p:sp>
      <p:sp>
        <p:nvSpPr>
          <p:cNvPr id="522244" name="Rectangle 4"/>
          <p:cNvSpPr>
            <a:spLocks noChangeArrowheads="1"/>
          </p:cNvSpPr>
          <p:nvPr/>
        </p:nvSpPr>
        <p:spPr bwMode="auto">
          <a:xfrm>
            <a:off x="457200" y="1600200"/>
            <a:ext cx="2667000" cy="481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l">
              <a:lnSpc>
                <a:spcPct val="70000"/>
              </a:lnSpc>
              <a:spcBef>
                <a:spcPct val="50000"/>
              </a:spcBef>
            </a:pPr>
            <a:r>
              <a:rPr lang="en-US" altLang="en-US" sz="2000">
                <a:solidFill>
                  <a:srgbClr val="FF00FF"/>
                </a:solidFill>
                <a:latin typeface="Bernhard Modern Roman" charset="0"/>
              </a:rPr>
              <a:t>Characteristics:  </a:t>
            </a:r>
            <a:endParaRPr lang="en-US" altLang="en-US" sz="2000">
              <a:latin typeface="Bernhard Modern Roman" charset="0"/>
            </a:endParaRPr>
          </a:p>
          <a:p>
            <a:pPr algn="l">
              <a:lnSpc>
                <a:spcPct val="20000"/>
              </a:lnSpc>
              <a:spcBef>
                <a:spcPct val="50000"/>
              </a:spcBef>
            </a:pPr>
            <a:r>
              <a:rPr lang="en-US" altLang="en-US" sz="2000">
                <a:solidFill>
                  <a:schemeClr val="bg1"/>
                </a:solidFill>
                <a:latin typeface="Bernhard Modern Roman" charset="0"/>
              </a:rPr>
              <a:t>   Decorative foliage</a:t>
            </a:r>
          </a:p>
          <a:p>
            <a:pPr algn="l">
              <a:lnSpc>
                <a:spcPct val="20000"/>
              </a:lnSpc>
              <a:spcBef>
                <a:spcPct val="50000"/>
              </a:spcBef>
            </a:pPr>
            <a:r>
              <a:rPr lang="en-US" altLang="en-US" sz="2000">
                <a:solidFill>
                  <a:schemeClr val="bg1"/>
                </a:solidFill>
                <a:latin typeface="Bernhard Modern Roman" charset="0"/>
              </a:rPr>
              <a:t>   3 - 5 feet / season</a:t>
            </a:r>
          </a:p>
          <a:p>
            <a:pPr algn="l">
              <a:lnSpc>
                <a:spcPct val="20000"/>
              </a:lnSpc>
              <a:spcBef>
                <a:spcPct val="50000"/>
              </a:spcBef>
            </a:pPr>
            <a:endParaRPr lang="en-US" altLang="en-US" sz="2000">
              <a:solidFill>
                <a:srgbClr val="FF00FF"/>
              </a:solidFill>
              <a:latin typeface="Bernhard Modern Roman" charset="0"/>
            </a:endParaRPr>
          </a:p>
          <a:p>
            <a:pPr algn="l">
              <a:lnSpc>
                <a:spcPct val="20000"/>
              </a:lnSpc>
              <a:spcBef>
                <a:spcPct val="50000"/>
              </a:spcBef>
            </a:pPr>
            <a:r>
              <a:rPr lang="en-US" altLang="en-US" sz="2000">
                <a:solidFill>
                  <a:srgbClr val="FF00FF"/>
                </a:solidFill>
                <a:latin typeface="Bernhard Modern Roman" charset="0"/>
              </a:rPr>
              <a:t>Location:</a:t>
            </a:r>
          </a:p>
          <a:p>
            <a:pPr algn="l">
              <a:lnSpc>
                <a:spcPct val="20000"/>
              </a:lnSpc>
              <a:spcBef>
                <a:spcPct val="50000"/>
              </a:spcBef>
            </a:pPr>
            <a:r>
              <a:rPr lang="en-US" altLang="en-US" sz="2000">
                <a:solidFill>
                  <a:schemeClr val="bg1"/>
                </a:solidFill>
                <a:latin typeface="Bernhard Modern Roman" charset="0"/>
              </a:rPr>
              <a:t>   Part -</a:t>
            </a:r>
            <a:r>
              <a:rPr lang="en-US" altLang="en-US" sz="2000">
                <a:latin typeface="Bernhard Modern Roman" charset="0"/>
              </a:rPr>
              <a:t> </a:t>
            </a:r>
            <a:r>
              <a:rPr lang="en-US" altLang="en-US" sz="2000">
                <a:solidFill>
                  <a:schemeClr val="bg1"/>
                </a:solidFill>
                <a:latin typeface="Bernhard Modern Roman" charset="0"/>
              </a:rPr>
              <a:t>full sun</a:t>
            </a:r>
          </a:p>
          <a:p>
            <a:pPr algn="l">
              <a:lnSpc>
                <a:spcPct val="20000"/>
              </a:lnSpc>
              <a:spcBef>
                <a:spcPct val="50000"/>
              </a:spcBef>
            </a:pPr>
            <a:endParaRPr lang="en-US" altLang="en-US" sz="2000">
              <a:latin typeface="Bernhard Modern Roman" charset="0"/>
            </a:endParaRPr>
          </a:p>
          <a:p>
            <a:pPr algn="l">
              <a:lnSpc>
                <a:spcPct val="20000"/>
              </a:lnSpc>
              <a:spcBef>
                <a:spcPct val="50000"/>
              </a:spcBef>
            </a:pPr>
            <a:r>
              <a:rPr lang="en-US" altLang="en-US" sz="2000">
                <a:solidFill>
                  <a:srgbClr val="FF00FF"/>
                </a:solidFill>
                <a:latin typeface="Bernhard Modern Roman" charset="0"/>
              </a:rPr>
              <a:t>Plant Spacing:</a:t>
            </a:r>
          </a:p>
          <a:p>
            <a:pPr algn="l">
              <a:lnSpc>
                <a:spcPct val="20000"/>
              </a:lnSpc>
              <a:spcBef>
                <a:spcPct val="50000"/>
              </a:spcBef>
            </a:pPr>
            <a:r>
              <a:rPr lang="en-US" altLang="en-US" sz="2000">
                <a:solidFill>
                  <a:schemeClr val="bg1"/>
                </a:solidFill>
                <a:latin typeface="Bernhard Modern Roman" charset="0"/>
              </a:rPr>
              <a:t>   14 inch centers</a:t>
            </a:r>
          </a:p>
          <a:p>
            <a:pPr algn="l">
              <a:lnSpc>
                <a:spcPct val="20000"/>
              </a:lnSpc>
              <a:spcBef>
                <a:spcPct val="50000"/>
              </a:spcBef>
            </a:pPr>
            <a:endParaRPr lang="en-US" altLang="en-US" sz="2000">
              <a:latin typeface="Bernhard Modern Roman" charset="0"/>
            </a:endParaRPr>
          </a:p>
          <a:p>
            <a:pPr algn="l">
              <a:lnSpc>
                <a:spcPct val="20000"/>
              </a:lnSpc>
              <a:spcBef>
                <a:spcPct val="50000"/>
              </a:spcBef>
            </a:pPr>
            <a:r>
              <a:rPr lang="en-US" altLang="en-US" sz="2000">
                <a:solidFill>
                  <a:srgbClr val="FF00FF"/>
                </a:solidFill>
                <a:latin typeface="Bernhard Modern Roman" charset="0"/>
              </a:rPr>
              <a:t>Care and Feeding:  </a:t>
            </a:r>
          </a:p>
          <a:p>
            <a:pPr algn="l">
              <a:lnSpc>
                <a:spcPct val="20000"/>
              </a:lnSpc>
              <a:spcBef>
                <a:spcPct val="50000"/>
              </a:spcBef>
            </a:pPr>
            <a:r>
              <a:rPr lang="en-US" altLang="en-US" sz="2000">
                <a:solidFill>
                  <a:schemeClr val="bg1"/>
                </a:solidFill>
                <a:latin typeface="Bernhard Modern Roman" charset="0"/>
              </a:rPr>
              <a:t>   Moderate fertility  </a:t>
            </a:r>
          </a:p>
          <a:p>
            <a:pPr algn="l">
              <a:lnSpc>
                <a:spcPct val="20000"/>
              </a:lnSpc>
              <a:spcBef>
                <a:spcPct val="50000"/>
              </a:spcBef>
            </a:pPr>
            <a:r>
              <a:rPr lang="en-US" altLang="en-US" sz="2000">
                <a:solidFill>
                  <a:schemeClr val="bg1"/>
                </a:solidFill>
                <a:latin typeface="Bernhard Modern Roman" charset="0"/>
              </a:rPr>
              <a:t>   No drought</a:t>
            </a:r>
          </a:p>
          <a:p>
            <a:pPr algn="l">
              <a:lnSpc>
                <a:spcPct val="20000"/>
              </a:lnSpc>
              <a:spcBef>
                <a:spcPct val="50000"/>
              </a:spcBef>
            </a:pPr>
            <a:r>
              <a:rPr lang="en-US" altLang="en-US" sz="2000">
                <a:solidFill>
                  <a:schemeClr val="bg1"/>
                </a:solidFill>
                <a:latin typeface="Bernhard Modern Roman" charset="0"/>
              </a:rPr>
              <a:t>   Organic soils</a:t>
            </a:r>
          </a:p>
          <a:p>
            <a:pPr algn="l">
              <a:lnSpc>
                <a:spcPct val="20000"/>
              </a:lnSpc>
              <a:spcBef>
                <a:spcPct val="50000"/>
              </a:spcBef>
            </a:pPr>
            <a:r>
              <a:rPr lang="en-US" altLang="en-US" sz="2000">
                <a:solidFill>
                  <a:schemeClr val="bg1"/>
                </a:solidFill>
                <a:latin typeface="Bernhard Modern Roman" charset="0"/>
              </a:rPr>
              <a:t>   Well drained soils</a:t>
            </a:r>
          </a:p>
          <a:p>
            <a:pPr algn="l">
              <a:lnSpc>
                <a:spcPct val="20000"/>
              </a:lnSpc>
              <a:spcBef>
                <a:spcPct val="50000"/>
              </a:spcBef>
            </a:pPr>
            <a:endParaRPr lang="en-US" altLang="en-US" sz="2000">
              <a:latin typeface="Bernhard Modern Roman" charset="0"/>
            </a:endParaRPr>
          </a:p>
          <a:p>
            <a:pPr algn="l">
              <a:lnSpc>
                <a:spcPct val="20000"/>
              </a:lnSpc>
              <a:spcBef>
                <a:spcPct val="50000"/>
              </a:spcBef>
            </a:pPr>
            <a:r>
              <a:rPr lang="en-US" altLang="en-US" sz="2000">
                <a:solidFill>
                  <a:srgbClr val="FF00FF"/>
                </a:solidFill>
                <a:latin typeface="Bernhard Modern Roman" charset="0"/>
              </a:rPr>
              <a:t>Bloom Period:	</a:t>
            </a:r>
          </a:p>
          <a:p>
            <a:pPr algn="l">
              <a:lnSpc>
                <a:spcPct val="20000"/>
              </a:lnSpc>
              <a:spcBef>
                <a:spcPct val="50000"/>
              </a:spcBef>
            </a:pPr>
            <a:r>
              <a:rPr lang="en-US" altLang="en-US" sz="2000">
                <a:solidFill>
                  <a:schemeClr val="bg1"/>
                </a:solidFill>
                <a:latin typeface="Bernhard Modern Roman" charset="0"/>
              </a:rPr>
              <a:t>   July - August</a:t>
            </a:r>
          </a:p>
          <a:p>
            <a:pPr algn="l">
              <a:lnSpc>
                <a:spcPct val="20000"/>
              </a:lnSpc>
              <a:spcBef>
                <a:spcPct val="50000"/>
              </a:spcBef>
            </a:pPr>
            <a:endParaRPr lang="en-US" altLang="en-US" sz="2000">
              <a:latin typeface="Bernhard Modern Roman" charset="0"/>
            </a:endParaRPr>
          </a:p>
          <a:p>
            <a:pPr algn="l">
              <a:lnSpc>
                <a:spcPct val="20000"/>
              </a:lnSpc>
              <a:spcBef>
                <a:spcPct val="50000"/>
              </a:spcBef>
            </a:pPr>
            <a:r>
              <a:rPr lang="en-US" altLang="en-US" sz="2000">
                <a:solidFill>
                  <a:srgbClr val="FF00FF"/>
                </a:solidFill>
                <a:latin typeface="Bernhard Modern Roman" charset="0"/>
              </a:rPr>
              <a:t>Culture Concerns:</a:t>
            </a:r>
          </a:p>
          <a:p>
            <a:pPr algn="l">
              <a:lnSpc>
                <a:spcPct val="20000"/>
              </a:lnSpc>
              <a:spcBef>
                <a:spcPct val="50000"/>
              </a:spcBef>
            </a:pPr>
            <a:r>
              <a:rPr lang="en-US" altLang="en-US" sz="2000">
                <a:solidFill>
                  <a:schemeClr val="bg1"/>
                </a:solidFill>
                <a:latin typeface="Bernhard Modern Roman" charset="0"/>
              </a:rPr>
              <a:t>    Spindly in low light</a:t>
            </a:r>
          </a:p>
          <a:p>
            <a:pPr>
              <a:lnSpc>
                <a:spcPct val="20000"/>
              </a:lnSpc>
              <a:spcBef>
                <a:spcPct val="50000"/>
              </a:spcBef>
            </a:pPr>
            <a:endParaRPr lang="en-US" altLang="en-US" sz="2400">
              <a:solidFill>
                <a:schemeClr val="hlink"/>
              </a:solidFill>
              <a:latin typeface="GoudyOlSt BT" charset="0"/>
            </a:endParaRPr>
          </a:p>
        </p:txBody>
      </p:sp>
      <p:sp>
        <p:nvSpPr>
          <p:cNvPr id="522245" name="Rectangle 5"/>
          <p:cNvSpPr>
            <a:spLocks noChangeArrowheads="1"/>
          </p:cNvSpPr>
          <p:nvPr/>
        </p:nvSpPr>
        <p:spPr bwMode="auto">
          <a:xfrm>
            <a:off x="4727575" y="5867400"/>
            <a:ext cx="25701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2400" i="1">
                <a:solidFill>
                  <a:schemeClr val="hlink"/>
                </a:solidFill>
                <a:latin typeface="GoudyOlSt BT" charset="0"/>
              </a:rPr>
              <a:t>Antigonon leptopus</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3266" name="Picture 2" descr="Clerodendrum"/>
          <p:cNvPicPr>
            <a:picLocks noChangeAspect="1" noChangeArrowheads="1"/>
          </p:cNvPicPr>
          <p:nvPr/>
        </p:nvPicPr>
        <p:blipFill>
          <a:blip r:embed="rId3">
            <a:lum bright="-14000" contrast="52000"/>
            <a:extLst>
              <a:ext uri="{28A0092B-C50C-407E-A947-70E740481C1C}">
                <a14:useLocalDpi xmlns:a14="http://schemas.microsoft.com/office/drawing/2010/main" val="0"/>
              </a:ext>
            </a:extLst>
          </a:blip>
          <a:srcRect/>
          <a:stretch>
            <a:fillRect/>
          </a:stretch>
        </p:blipFill>
        <p:spPr bwMode="auto">
          <a:xfrm>
            <a:off x="3276600" y="1371600"/>
            <a:ext cx="5441950" cy="4329113"/>
          </a:xfrm>
          <a:prstGeom prst="rect">
            <a:avLst/>
          </a:prstGeom>
          <a:noFill/>
          <a:extLst>
            <a:ext uri="{909E8E84-426E-40DD-AFC4-6F175D3DCCD1}">
              <a14:hiddenFill xmlns:a14="http://schemas.microsoft.com/office/drawing/2010/main">
                <a:solidFill>
                  <a:srgbClr val="FFFFFF"/>
                </a:solidFill>
              </a14:hiddenFill>
            </a:ext>
          </a:extLst>
        </p:spPr>
      </p:pic>
      <p:sp>
        <p:nvSpPr>
          <p:cNvPr id="523267" name="Rectangle 3"/>
          <p:cNvSpPr>
            <a:spLocks noChangeArrowheads="1"/>
          </p:cNvSpPr>
          <p:nvPr/>
        </p:nvSpPr>
        <p:spPr bwMode="auto">
          <a:xfrm>
            <a:off x="1828800" y="228600"/>
            <a:ext cx="6224588"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Harlequin Glory Bower</a:t>
            </a:r>
          </a:p>
        </p:txBody>
      </p:sp>
      <p:sp>
        <p:nvSpPr>
          <p:cNvPr id="523268" name="Rectangle 4"/>
          <p:cNvSpPr>
            <a:spLocks noChangeArrowheads="1"/>
          </p:cNvSpPr>
          <p:nvPr/>
        </p:nvSpPr>
        <p:spPr bwMode="auto">
          <a:xfrm>
            <a:off x="381000" y="1143000"/>
            <a:ext cx="3352800" cy="548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l">
              <a:lnSpc>
                <a:spcPct val="20000"/>
              </a:lnSpc>
              <a:spcBef>
                <a:spcPct val="50000"/>
              </a:spcBef>
            </a:pPr>
            <a:endParaRPr lang="en-US" altLang="en-US" sz="2000">
              <a:solidFill>
                <a:srgbClr val="FF00FF"/>
              </a:solidFill>
              <a:latin typeface="Bernhard Modern Roman" charset="0"/>
            </a:endParaRPr>
          </a:p>
          <a:p>
            <a:pPr algn="l">
              <a:lnSpc>
                <a:spcPct val="30000"/>
              </a:lnSpc>
              <a:spcBef>
                <a:spcPct val="50000"/>
              </a:spcBef>
            </a:pPr>
            <a:r>
              <a:rPr lang="en-US" altLang="en-US" sz="2000">
                <a:solidFill>
                  <a:srgbClr val="FF00FF"/>
                </a:solidFill>
                <a:latin typeface="Bernhard Modern Roman" charset="0"/>
              </a:rPr>
              <a:t>Characteristics:  </a:t>
            </a:r>
            <a:endParaRPr lang="en-US" altLang="en-US" sz="2000">
              <a:latin typeface="Bernhard Modern Roman" charset="0"/>
            </a:endParaRPr>
          </a:p>
          <a:p>
            <a:pPr algn="l">
              <a:lnSpc>
                <a:spcPct val="30000"/>
              </a:lnSpc>
              <a:spcBef>
                <a:spcPct val="50000"/>
              </a:spcBef>
            </a:pPr>
            <a:r>
              <a:rPr lang="en-US" altLang="en-US" sz="2000">
                <a:solidFill>
                  <a:schemeClr val="bg1"/>
                </a:solidFill>
                <a:latin typeface="Bernhard Modern Roman" charset="0"/>
              </a:rPr>
              <a:t>   Drought tolerant</a:t>
            </a:r>
          </a:p>
          <a:p>
            <a:pPr algn="l">
              <a:lnSpc>
                <a:spcPct val="30000"/>
              </a:lnSpc>
              <a:spcBef>
                <a:spcPct val="50000"/>
              </a:spcBef>
            </a:pPr>
            <a:r>
              <a:rPr lang="en-US" altLang="en-US" sz="2000">
                <a:solidFill>
                  <a:schemeClr val="bg1"/>
                </a:solidFill>
                <a:latin typeface="Bernhard Modern Roman" charset="0"/>
              </a:rPr>
              <a:t>   60 - 120 inches tall!</a:t>
            </a:r>
          </a:p>
          <a:p>
            <a:pPr algn="l">
              <a:lnSpc>
                <a:spcPct val="30000"/>
              </a:lnSpc>
              <a:spcBef>
                <a:spcPct val="50000"/>
              </a:spcBef>
            </a:pPr>
            <a:endParaRPr lang="en-US" altLang="en-US" sz="2000">
              <a:solidFill>
                <a:srgbClr val="FF00FF"/>
              </a:solidFill>
              <a:latin typeface="Bernhard Modern Roman" charset="0"/>
            </a:endParaRPr>
          </a:p>
          <a:p>
            <a:pPr algn="l">
              <a:lnSpc>
                <a:spcPct val="30000"/>
              </a:lnSpc>
              <a:spcBef>
                <a:spcPct val="50000"/>
              </a:spcBef>
            </a:pPr>
            <a:r>
              <a:rPr lang="en-US" altLang="en-US" sz="2000">
                <a:solidFill>
                  <a:srgbClr val="FF00FF"/>
                </a:solidFill>
                <a:latin typeface="Bernhard Modern Roman" charset="0"/>
              </a:rPr>
              <a:t>Location:</a:t>
            </a:r>
          </a:p>
          <a:p>
            <a:pPr algn="l">
              <a:lnSpc>
                <a:spcPct val="30000"/>
              </a:lnSpc>
              <a:spcBef>
                <a:spcPct val="50000"/>
              </a:spcBef>
            </a:pPr>
            <a:r>
              <a:rPr lang="en-US" altLang="en-US" sz="2000">
                <a:solidFill>
                  <a:schemeClr val="bg1"/>
                </a:solidFill>
                <a:latin typeface="Bernhard Modern Roman" charset="0"/>
              </a:rPr>
              <a:t>   Full sun -</a:t>
            </a:r>
            <a:r>
              <a:rPr lang="en-US" altLang="en-US" sz="2000">
                <a:latin typeface="Bernhard Modern Roman" charset="0"/>
              </a:rPr>
              <a:t> </a:t>
            </a:r>
            <a:r>
              <a:rPr lang="en-US" altLang="en-US" sz="2000">
                <a:solidFill>
                  <a:schemeClr val="bg1"/>
                </a:solidFill>
                <a:latin typeface="Bernhard Modern Roman" charset="0"/>
              </a:rPr>
              <a:t>part shade</a:t>
            </a:r>
          </a:p>
          <a:p>
            <a:pPr algn="l">
              <a:lnSpc>
                <a:spcPct val="30000"/>
              </a:lnSpc>
              <a:spcBef>
                <a:spcPct val="50000"/>
              </a:spcBef>
            </a:pPr>
            <a:endParaRPr lang="en-US" altLang="en-US" sz="2000">
              <a:latin typeface="Bernhard Modern Roman" charset="0"/>
            </a:endParaRPr>
          </a:p>
          <a:p>
            <a:pPr algn="l">
              <a:lnSpc>
                <a:spcPct val="30000"/>
              </a:lnSpc>
              <a:spcBef>
                <a:spcPct val="50000"/>
              </a:spcBef>
            </a:pPr>
            <a:r>
              <a:rPr lang="en-US" altLang="en-US" sz="2000">
                <a:solidFill>
                  <a:srgbClr val="FF00FF"/>
                </a:solidFill>
                <a:latin typeface="Bernhard Modern Roman" charset="0"/>
              </a:rPr>
              <a:t>Plant Spacing:</a:t>
            </a:r>
          </a:p>
          <a:p>
            <a:pPr algn="l">
              <a:lnSpc>
                <a:spcPct val="30000"/>
              </a:lnSpc>
              <a:spcBef>
                <a:spcPct val="50000"/>
              </a:spcBef>
            </a:pPr>
            <a:r>
              <a:rPr lang="en-US" altLang="en-US" sz="2000">
                <a:solidFill>
                  <a:schemeClr val="bg1"/>
                </a:solidFill>
                <a:latin typeface="Bernhard Modern Roman" charset="0"/>
              </a:rPr>
              <a:t>   4 foot centers</a:t>
            </a:r>
          </a:p>
          <a:p>
            <a:pPr algn="l">
              <a:lnSpc>
                <a:spcPct val="30000"/>
              </a:lnSpc>
              <a:spcBef>
                <a:spcPct val="50000"/>
              </a:spcBef>
            </a:pPr>
            <a:endParaRPr lang="en-US" altLang="en-US" sz="2000">
              <a:latin typeface="Bernhard Modern Roman" charset="0"/>
            </a:endParaRPr>
          </a:p>
          <a:p>
            <a:pPr algn="l">
              <a:lnSpc>
                <a:spcPct val="30000"/>
              </a:lnSpc>
              <a:spcBef>
                <a:spcPct val="50000"/>
              </a:spcBef>
            </a:pPr>
            <a:r>
              <a:rPr lang="en-US" altLang="en-US" sz="2000">
                <a:solidFill>
                  <a:srgbClr val="FF00FF"/>
                </a:solidFill>
                <a:latin typeface="Bernhard Modern Roman" charset="0"/>
              </a:rPr>
              <a:t>Care and Feeding:  </a:t>
            </a:r>
          </a:p>
          <a:p>
            <a:pPr algn="l">
              <a:lnSpc>
                <a:spcPct val="30000"/>
              </a:lnSpc>
              <a:spcBef>
                <a:spcPct val="50000"/>
              </a:spcBef>
            </a:pPr>
            <a:r>
              <a:rPr lang="en-US" altLang="en-US" sz="2000">
                <a:solidFill>
                  <a:schemeClr val="bg1"/>
                </a:solidFill>
                <a:latin typeface="Bernhard Modern Roman" charset="0"/>
              </a:rPr>
              <a:t>   Moderate fertility  </a:t>
            </a:r>
          </a:p>
          <a:p>
            <a:pPr algn="l">
              <a:lnSpc>
                <a:spcPct val="30000"/>
              </a:lnSpc>
              <a:spcBef>
                <a:spcPct val="50000"/>
              </a:spcBef>
            </a:pPr>
            <a:r>
              <a:rPr lang="en-US" altLang="en-US" sz="2000">
                <a:solidFill>
                  <a:schemeClr val="bg1"/>
                </a:solidFill>
                <a:latin typeface="Bernhard Modern Roman" charset="0"/>
              </a:rPr>
              <a:t>   Well-drained soils</a:t>
            </a:r>
          </a:p>
          <a:p>
            <a:pPr algn="l">
              <a:lnSpc>
                <a:spcPct val="30000"/>
              </a:lnSpc>
              <a:spcBef>
                <a:spcPct val="50000"/>
              </a:spcBef>
            </a:pPr>
            <a:endParaRPr lang="en-US" altLang="en-US" sz="2000">
              <a:latin typeface="Bernhard Modern Roman" charset="0"/>
            </a:endParaRPr>
          </a:p>
          <a:p>
            <a:pPr algn="l">
              <a:lnSpc>
                <a:spcPct val="30000"/>
              </a:lnSpc>
              <a:spcBef>
                <a:spcPct val="50000"/>
              </a:spcBef>
            </a:pPr>
            <a:r>
              <a:rPr lang="en-US" altLang="en-US" sz="2000">
                <a:solidFill>
                  <a:srgbClr val="FF00FF"/>
                </a:solidFill>
                <a:latin typeface="Bernhard Modern Roman" charset="0"/>
              </a:rPr>
              <a:t>Bloom Period:	</a:t>
            </a:r>
          </a:p>
          <a:p>
            <a:pPr algn="l">
              <a:lnSpc>
                <a:spcPct val="30000"/>
              </a:lnSpc>
              <a:spcBef>
                <a:spcPct val="50000"/>
              </a:spcBef>
            </a:pPr>
            <a:r>
              <a:rPr lang="en-US" altLang="en-US" sz="2000">
                <a:solidFill>
                  <a:schemeClr val="bg1"/>
                </a:solidFill>
                <a:latin typeface="Bernhard Modern Roman" charset="0"/>
              </a:rPr>
              <a:t>   July – August </a:t>
            </a:r>
          </a:p>
          <a:p>
            <a:pPr algn="l">
              <a:lnSpc>
                <a:spcPct val="30000"/>
              </a:lnSpc>
              <a:spcBef>
                <a:spcPct val="50000"/>
              </a:spcBef>
            </a:pPr>
            <a:endParaRPr lang="en-US" altLang="en-US" sz="2000">
              <a:latin typeface="Bernhard Modern Roman" charset="0"/>
            </a:endParaRPr>
          </a:p>
          <a:p>
            <a:pPr algn="l">
              <a:lnSpc>
                <a:spcPct val="30000"/>
              </a:lnSpc>
              <a:spcBef>
                <a:spcPct val="50000"/>
              </a:spcBef>
            </a:pPr>
            <a:r>
              <a:rPr lang="en-US" altLang="en-US" sz="2000">
                <a:solidFill>
                  <a:srgbClr val="FF00FF"/>
                </a:solidFill>
                <a:latin typeface="Bernhard Modern Roman" charset="0"/>
              </a:rPr>
              <a:t>Culture Concerns:</a:t>
            </a:r>
          </a:p>
          <a:p>
            <a:pPr algn="l">
              <a:lnSpc>
                <a:spcPct val="30000"/>
              </a:lnSpc>
              <a:spcBef>
                <a:spcPct val="50000"/>
              </a:spcBef>
            </a:pPr>
            <a:r>
              <a:rPr lang="en-US" altLang="en-US" sz="2000">
                <a:solidFill>
                  <a:schemeClr val="bg1"/>
                </a:solidFill>
                <a:latin typeface="Bernhard Modern Roman" charset="0"/>
              </a:rPr>
              <a:t>   Spreads by runners.  Can</a:t>
            </a:r>
          </a:p>
          <a:p>
            <a:pPr algn="l">
              <a:lnSpc>
                <a:spcPct val="30000"/>
              </a:lnSpc>
              <a:spcBef>
                <a:spcPct val="50000"/>
              </a:spcBef>
            </a:pPr>
            <a:r>
              <a:rPr lang="en-US" altLang="en-US" sz="2000">
                <a:solidFill>
                  <a:schemeClr val="bg1"/>
                </a:solidFill>
                <a:latin typeface="Bernhard Modern Roman" charset="0"/>
              </a:rPr>
              <a:t>   get tree-like when mature</a:t>
            </a:r>
          </a:p>
          <a:p>
            <a:pPr algn="l">
              <a:lnSpc>
                <a:spcPct val="70000"/>
              </a:lnSpc>
              <a:spcBef>
                <a:spcPct val="50000"/>
              </a:spcBef>
            </a:pPr>
            <a:endParaRPr lang="en-US" altLang="en-US" sz="2400">
              <a:solidFill>
                <a:schemeClr val="hlink"/>
              </a:solidFill>
              <a:latin typeface="GoudyOlSt BT" charset="0"/>
            </a:endParaRPr>
          </a:p>
        </p:txBody>
      </p:sp>
      <p:sp>
        <p:nvSpPr>
          <p:cNvPr id="523269" name="Rectangle 5"/>
          <p:cNvSpPr>
            <a:spLocks noChangeArrowheads="1"/>
          </p:cNvSpPr>
          <p:nvPr/>
        </p:nvSpPr>
        <p:spPr bwMode="auto">
          <a:xfrm>
            <a:off x="4157663" y="5791200"/>
            <a:ext cx="358933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2400" i="1">
                <a:solidFill>
                  <a:schemeClr val="hlink"/>
                </a:solidFill>
                <a:latin typeface="GoudyOlSt BT" charset="0"/>
              </a:rPr>
              <a:t>Clerodendrum trichotomum</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Text Box 2"/>
          <p:cNvSpPr txBox="1">
            <a:spLocks noChangeArrowheads="1"/>
          </p:cNvSpPr>
          <p:nvPr/>
        </p:nvSpPr>
        <p:spPr bwMode="auto">
          <a:xfrm>
            <a:off x="1524000" y="5257800"/>
            <a:ext cx="63436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6000">
                <a:solidFill>
                  <a:schemeClr val="bg1"/>
                </a:solidFill>
              </a:rPr>
              <a:t>Happy Gardening!</a:t>
            </a:r>
          </a:p>
        </p:txBody>
      </p:sp>
      <p:pic>
        <p:nvPicPr>
          <p:cNvPr id="585732" name="Picture 4" descr="106-0695_I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57200"/>
            <a:ext cx="5562600" cy="4173538"/>
          </a:xfrm>
          <a:prstGeom prst="rect">
            <a:avLst/>
          </a:prstGeom>
          <a:noFill/>
          <a:extLst>
            <a:ext uri="{909E8E84-426E-40DD-AFC4-6F175D3DCCD1}">
              <a14:hiddenFill xmlns:a14="http://schemas.microsoft.com/office/drawing/2010/main">
                <a:solidFill>
                  <a:srgbClr val="FFFFFF"/>
                </a:solidFill>
              </a14:hiddenFill>
            </a:ext>
          </a:extLst>
        </p:spPr>
      </p:pic>
      <p:sp>
        <p:nvSpPr>
          <p:cNvPr id="585733" name="Rectangle 5"/>
          <p:cNvSpPr>
            <a:spLocks noChangeArrowheads="1"/>
          </p:cNvSpPr>
          <p:nvPr/>
        </p:nvSpPr>
        <p:spPr bwMode="auto">
          <a:xfrm>
            <a:off x="2768600" y="4648200"/>
            <a:ext cx="33258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2400" i="1">
                <a:solidFill>
                  <a:schemeClr val="hlink"/>
                </a:solidFill>
                <a:latin typeface="GoudyOlSt BT" charset="0"/>
              </a:rPr>
              <a:t>Cuphea</a:t>
            </a:r>
            <a:r>
              <a:rPr lang="en-US" altLang="en-US" sz="2400">
                <a:solidFill>
                  <a:schemeClr val="hlink"/>
                </a:solidFill>
                <a:latin typeface="GoudyOlSt BT" charset="0"/>
              </a:rPr>
              <a:t> ‘Georgia Scarlet’</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4" name="Rectangle 6"/>
          <p:cNvSpPr>
            <a:spLocks noGrp="1" noChangeArrowheads="1"/>
          </p:cNvSpPr>
          <p:nvPr>
            <p:ph type="title"/>
          </p:nvPr>
        </p:nvSpPr>
        <p:spPr bwMode="auto">
          <a:xfrm>
            <a:off x="457200" y="274638"/>
            <a:ext cx="8229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r>
              <a:rPr lang="en-US" altLang="en-US"/>
              <a:t>Questions?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ChangeArrowheads="1"/>
          </p:cNvSpPr>
          <p:nvPr/>
        </p:nvSpPr>
        <p:spPr bwMode="auto">
          <a:xfrm>
            <a:off x="1763713" y="457200"/>
            <a:ext cx="561498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Select Plants Carefully</a:t>
            </a:r>
          </a:p>
          <a:p>
            <a:r>
              <a:rPr lang="en-US" altLang="en-US"/>
              <a:t>When You Buy</a:t>
            </a:r>
          </a:p>
        </p:txBody>
      </p:sp>
      <p:pic>
        <p:nvPicPr>
          <p:cNvPr id="530435" name="Picture 3" descr="stacypans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24200"/>
            <a:ext cx="4114800" cy="3086100"/>
          </a:xfrm>
          <a:prstGeom prst="rect">
            <a:avLst/>
          </a:prstGeom>
          <a:noFill/>
          <a:extLst>
            <a:ext uri="{909E8E84-426E-40DD-AFC4-6F175D3DCCD1}">
              <a14:hiddenFill xmlns:a14="http://schemas.microsoft.com/office/drawing/2010/main">
                <a:solidFill>
                  <a:srgbClr val="FFFFFF"/>
                </a:solidFill>
              </a14:hiddenFill>
            </a:ext>
          </a:extLst>
        </p:spPr>
      </p:pic>
      <p:sp>
        <p:nvSpPr>
          <p:cNvPr id="530436" name="Text Box 4"/>
          <p:cNvSpPr txBox="1">
            <a:spLocks noChangeArrowheads="1"/>
          </p:cNvSpPr>
          <p:nvPr/>
        </p:nvSpPr>
        <p:spPr bwMode="auto">
          <a:xfrm>
            <a:off x="457200" y="2362200"/>
            <a:ext cx="372745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3600"/>
              <a:t>Overall Condition</a:t>
            </a:r>
          </a:p>
          <a:p>
            <a:pPr algn="l"/>
            <a:endParaRPr lang="en-US" altLang="en-US" sz="3600">
              <a:solidFill>
                <a:schemeClr val="bg1"/>
              </a:solidFill>
            </a:endParaRPr>
          </a:p>
          <a:p>
            <a:pPr algn="l"/>
            <a:r>
              <a:rPr lang="en-US" altLang="en-US" sz="3600" b="0">
                <a:solidFill>
                  <a:schemeClr val="bg1"/>
                </a:solidFill>
              </a:rPr>
              <a:t>Check Roots/</a:t>
            </a:r>
          </a:p>
          <a:p>
            <a:pPr algn="l"/>
            <a:r>
              <a:rPr lang="en-US" altLang="en-US" sz="3600" b="0">
                <a:solidFill>
                  <a:schemeClr val="bg1"/>
                </a:solidFill>
              </a:rPr>
              <a:t>Buds/Flowers</a:t>
            </a:r>
          </a:p>
          <a:p>
            <a:pPr algn="l"/>
            <a:endParaRPr lang="en-US" altLang="en-US" sz="3600" b="0">
              <a:solidFill>
                <a:schemeClr val="bg1"/>
              </a:solidFill>
            </a:endParaRPr>
          </a:p>
          <a:p>
            <a:pPr algn="l"/>
            <a:r>
              <a:rPr lang="en-US" altLang="en-US" sz="3600" b="0">
                <a:solidFill>
                  <a:schemeClr val="bg1"/>
                </a:solidFill>
              </a:rPr>
              <a:t>Scout For </a:t>
            </a:r>
          </a:p>
          <a:p>
            <a:pPr algn="l"/>
            <a:r>
              <a:rPr lang="en-US" altLang="en-US" sz="3600" b="0">
                <a:solidFill>
                  <a:schemeClr val="bg1"/>
                </a:solidFill>
              </a:rPr>
              <a:t>Insects/Disease</a:t>
            </a:r>
          </a:p>
          <a:p>
            <a:pPr algn="l"/>
            <a:endParaRPr lang="en-US" altLang="en-US" sz="2800">
              <a:solidFill>
                <a:schemeClr val="bg1"/>
              </a:solidFill>
            </a:endParaRPr>
          </a:p>
          <a:p>
            <a:pPr algn="l"/>
            <a:r>
              <a:rPr lang="en-US" altLang="en-US" sz="2800"/>
              <a:t>	</a:t>
            </a:r>
            <a:endParaRPr lang="en-US" altLang="en-US">
              <a:solidFill>
                <a:schemeClr val="tx1"/>
              </a:solidFill>
            </a:endParaRPr>
          </a:p>
        </p:txBody>
      </p:sp>
      <p:sp>
        <p:nvSpPr>
          <p:cNvPr id="530437" name="Line 5"/>
          <p:cNvSpPr>
            <a:spLocks noChangeShapeType="1"/>
          </p:cNvSpPr>
          <p:nvPr/>
        </p:nvSpPr>
        <p:spPr bwMode="auto">
          <a:xfrm>
            <a:off x="533400" y="1905000"/>
            <a:ext cx="8077200" cy="0"/>
          </a:xfrm>
          <a:prstGeom prst="line">
            <a:avLst/>
          </a:prstGeom>
          <a:noFill/>
          <a:ln w="5715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506" name="Picture 2" descr="perennialt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600" y="533400"/>
            <a:ext cx="5130800" cy="3848100"/>
          </a:xfrm>
          <a:prstGeom prst="rect">
            <a:avLst/>
          </a:prstGeom>
          <a:noFill/>
          <a:extLst>
            <a:ext uri="{909E8E84-426E-40DD-AFC4-6F175D3DCCD1}">
              <a14:hiddenFill xmlns:a14="http://schemas.microsoft.com/office/drawing/2010/main">
                <a:solidFill>
                  <a:srgbClr val="FFFFFF"/>
                </a:solidFill>
              </a14:hiddenFill>
            </a:ext>
          </a:extLst>
        </p:spPr>
      </p:pic>
      <p:sp>
        <p:nvSpPr>
          <p:cNvPr id="533507" name="Rectangle 3"/>
          <p:cNvSpPr>
            <a:spLocks noChangeArrowheads="1"/>
          </p:cNvSpPr>
          <p:nvPr/>
        </p:nvSpPr>
        <p:spPr bwMode="auto">
          <a:xfrm>
            <a:off x="1419225" y="4800600"/>
            <a:ext cx="630396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Just as with annuals, bed </a:t>
            </a:r>
          </a:p>
          <a:p>
            <a:r>
              <a:rPr lang="en-US" altLang="en-US"/>
              <a:t>preparation is essential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Text Box 1026"/>
          <p:cNvSpPr txBox="1">
            <a:spLocks noChangeArrowheads="1"/>
          </p:cNvSpPr>
          <p:nvPr/>
        </p:nvSpPr>
        <p:spPr bwMode="auto">
          <a:xfrm>
            <a:off x="685800" y="3810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How Much Mulch To Apply?</a:t>
            </a:r>
          </a:p>
        </p:txBody>
      </p:sp>
      <p:sp>
        <p:nvSpPr>
          <p:cNvPr id="534531" name="Line 1027"/>
          <p:cNvSpPr>
            <a:spLocks noChangeShapeType="1"/>
          </p:cNvSpPr>
          <p:nvPr/>
        </p:nvSpPr>
        <p:spPr bwMode="auto">
          <a:xfrm>
            <a:off x="1143000" y="1447800"/>
            <a:ext cx="6629400" cy="0"/>
          </a:xfrm>
          <a:prstGeom prst="line">
            <a:avLst/>
          </a:prstGeom>
          <a:noFill/>
          <a:ln w="5715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534532" name="Text Box 1028"/>
          <p:cNvSpPr txBox="1">
            <a:spLocks noChangeArrowheads="1"/>
          </p:cNvSpPr>
          <p:nvPr/>
        </p:nvSpPr>
        <p:spPr bwMode="auto">
          <a:xfrm>
            <a:off x="990600" y="2057400"/>
            <a:ext cx="655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solidFill>
                  <a:srgbClr val="00FF00"/>
                </a:solidFill>
              </a:rPr>
              <a:t>3 to 5 inches is sufficient in gardens!</a:t>
            </a:r>
          </a:p>
        </p:txBody>
      </p:sp>
      <p:sp>
        <p:nvSpPr>
          <p:cNvPr id="534533" name="Text Box 1029"/>
          <p:cNvSpPr txBox="1">
            <a:spLocks noChangeArrowheads="1"/>
          </p:cNvSpPr>
          <p:nvPr/>
        </p:nvSpPr>
        <p:spPr bwMode="auto">
          <a:xfrm>
            <a:off x="990600" y="3200400"/>
            <a:ext cx="69342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95000"/>
              </a:lnSpc>
              <a:spcBef>
                <a:spcPct val="50000"/>
              </a:spcBef>
            </a:pPr>
            <a:r>
              <a:rPr lang="en-US" altLang="en-US" sz="3200">
                <a:solidFill>
                  <a:schemeClr val="bg1"/>
                </a:solidFill>
              </a:rPr>
              <a:t>One bale of pine straw covers  50 – 80 sq. ft., depending on the bale size</a:t>
            </a:r>
          </a:p>
        </p:txBody>
      </p:sp>
      <p:sp>
        <p:nvSpPr>
          <p:cNvPr id="534534" name="Text Box 1030"/>
          <p:cNvSpPr txBox="1">
            <a:spLocks noChangeArrowheads="1"/>
          </p:cNvSpPr>
          <p:nvPr/>
        </p:nvSpPr>
        <p:spPr bwMode="auto">
          <a:xfrm>
            <a:off x="1066800" y="4572000"/>
            <a:ext cx="67056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3200">
                <a:solidFill>
                  <a:schemeClr val="bg1"/>
                </a:solidFill>
              </a:rPr>
              <a:t>Nine, 3 cu. ft. bags of pine bark mulch will cover 100 sq. ft. to a 3-inch depth</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4532"/>
                                        </p:tgtEl>
                                        <p:attrNameLst>
                                          <p:attrName>style.visibility</p:attrName>
                                        </p:attrNameLst>
                                      </p:cBhvr>
                                      <p:to>
                                        <p:strVal val="visible"/>
                                      </p:to>
                                    </p:set>
                                    <p:animEffect transition="in" filter="dissolve">
                                      <p:cBhvr>
                                        <p:cTn id="7" dur="500"/>
                                        <p:tgtEl>
                                          <p:spTgt spid="534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4533"/>
                                        </p:tgtEl>
                                        <p:attrNameLst>
                                          <p:attrName>style.visibility</p:attrName>
                                        </p:attrNameLst>
                                      </p:cBhvr>
                                      <p:to>
                                        <p:strVal val="visible"/>
                                      </p:to>
                                    </p:set>
                                    <p:animEffect transition="in" filter="dissolve">
                                      <p:cBhvr>
                                        <p:cTn id="12" dur="500"/>
                                        <p:tgtEl>
                                          <p:spTgt spid="5345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34534"/>
                                        </p:tgtEl>
                                        <p:attrNameLst>
                                          <p:attrName>style.visibility</p:attrName>
                                        </p:attrNameLst>
                                      </p:cBhvr>
                                      <p:to>
                                        <p:strVal val="visible"/>
                                      </p:to>
                                    </p:set>
                                    <p:animEffect transition="in" filter="dissolve">
                                      <p:cBhvr>
                                        <p:cTn id="17" dur="500"/>
                                        <p:tgtEl>
                                          <p:spTgt spid="534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2" grpId="0" autoUpdateAnimBg="0"/>
      <p:bldP spid="534533" grpId="0" autoUpdateAnimBg="0"/>
      <p:bldP spid="53453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ChangeArrowheads="1"/>
          </p:cNvSpPr>
          <p:nvPr/>
        </p:nvSpPr>
        <p:spPr bwMode="auto">
          <a:xfrm>
            <a:off x="1447800" y="381000"/>
            <a:ext cx="65944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a:t>Weed Control - Landscape</a:t>
            </a:r>
          </a:p>
        </p:txBody>
      </p:sp>
      <p:sp>
        <p:nvSpPr>
          <p:cNvPr id="535555" name="Line 3"/>
          <p:cNvSpPr>
            <a:spLocks noChangeShapeType="1"/>
          </p:cNvSpPr>
          <p:nvPr/>
        </p:nvSpPr>
        <p:spPr bwMode="auto">
          <a:xfrm>
            <a:off x="762000" y="1295400"/>
            <a:ext cx="8077200" cy="0"/>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535556" name="Picture 4" descr="pansy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52600"/>
            <a:ext cx="6781800" cy="4606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1026"/>
          <p:cNvSpPr>
            <a:spLocks noChangeArrowheads="1"/>
          </p:cNvSpPr>
          <p:nvPr/>
        </p:nvSpPr>
        <p:spPr bwMode="auto">
          <a:xfrm>
            <a:off x="685800" y="381000"/>
            <a:ext cx="80025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a:t>Pre &amp; Post Emergent Herbicides</a:t>
            </a:r>
          </a:p>
        </p:txBody>
      </p:sp>
      <p:sp>
        <p:nvSpPr>
          <p:cNvPr id="536579" name="Text Box 1027"/>
          <p:cNvSpPr txBox="1">
            <a:spLocks noChangeArrowheads="1"/>
          </p:cNvSpPr>
          <p:nvPr/>
        </p:nvSpPr>
        <p:spPr bwMode="auto">
          <a:xfrm>
            <a:off x="762000" y="1447800"/>
            <a:ext cx="292735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3200" b="0"/>
              <a:t>Pre-Emergent:</a:t>
            </a:r>
            <a:r>
              <a:rPr lang="en-US" altLang="en-US" sz="3200" b="0">
                <a:solidFill>
                  <a:schemeClr val="bg1"/>
                </a:solidFill>
              </a:rPr>
              <a:t>	</a:t>
            </a:r>
          </a:p>
          <a:p>
            <a:pPr algn="l"/>
            <a:r>
              <a:rPr lang="en-US" altLang="en-US" sz="3200" b="0">
                <a:solidFill>
                  <a:schemeClr val="bg1"/>
                </a:solidFill>
              </a:rPr>
              <a:t>	Betasan</a:t>
            </a:r>
          </a:p>
          <a:p>
            <a:pPr algn="l"/>
            <a:r>
              <a:rPr lang="en-US" altLang="en-US" sz="3200" b="0">
                <a:solidFill>
                  <a:schemeClr val="bg1"/>
                </a:solidFill>
              </a:rPr>
              <a:t>	Pendulum</a:t>
            </a:r>
          </a:p>
          <a:p>
            <a:pPr algn="l"/>
            <a:r>
              <a:rPr lang="en-US" altLang="en-US" sz="3200" b="0">
                <a:solidFill>
                  <a:schemeClr val="bg1"/>
                </a:solidFill>
              </a:rPr>
              <a:t>	Pennant</a:t>
            </a:r>
          </a:p>
          <a:p>
            <a:pPr algn="l"/>
            <a:r>
              <a:rPr lang="en-US" altLang="en-US" sz="3200" b="0">
                <a:solidFill>
                  <a:schemeClr val="bg1"/>
                </a:solidFill>
              </a:rPr>
              <a:t>	Surflan</a:t>
            </a:r>
          </a:p>
          <a:p>
            <a:pPr algn="l"/>
            <a:r>
              <a:rPr lang="en-US" altLang="en-US" sz="3200" b="0">
                <a:solidFill>
                  <a:schemeClr val="bg1"/>
                </a:solidFill>
              </a:rPr>
              <a:t>	XL</a:t>
            </a:r>
          </a:p>
          <a:p>
            <a:pPr algn="l"/>
            <a:endParaRPr lang="en-US" altLang="en-US" sz="3200" b="0">
              <a:solidFill>
                <a:schemeClr val="bg1"/>
              </a:solidFill>
            </a:endParaRPr>
          </a:p>
          <a:p>
            <a:pPr algn="l"/>
            <a:r>
              <a:rPr lang="en-US" altLang="en-US" sz="3200" b="0"/>
              <a:t>Post-Emergent:</a:t>
            </a:r>
          </a:p>
          <a:p>
            <a:pPr algn="l"/>
            <a:r>
              <a:rPr lang="en-US" altLang="en-US" sz="3200" b="0">
                <a:solidFill>
                  <a:schemeClr val="bg1"/>
                </a:solidFill>
              </a:rPr>
              <a:t>	Envoy</a:t>
            </a:r>
          </a:p>
          <a:p>
            <a:pPr algn="l"/>
            <a:r>
              <a:rPr lang="en-US" altLang="en-US" sz="3200" b="0">
                <a:solidFill>
                  <a:schemeClr val="bg1"/>
                </a:solidFill>
              </a:rPr>
              <a:t>	Vantage</a:t>
            </a:r>
          </a:p>
        </p:txBody>
      </p:sp>
      <p:sp>
        <p:nvSpPr>
          <p:cNvPr id="536580" name="Text Box 1028"/>
          <p:cNvSpPr txBox="1">
            <a:spLocks noChangeArrowheads="1"/>
          </p:cNvSpPr>
          <p:nvPr/>
        </p:nvSpPr>
        <p:spPr bwMode="auto">
          <a:xfrm>
            <a:off x="4419600" y="1447800"/>
            <a:ext cx="4486275"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3200" b="0"/>
              <a:t>Mulches &amp; Covers:</a:t>
            </a:r>
          </a:p>
          <a:p>
            <a:pPr algn="l"/>
            <a:r>
              <a:rPr lang="en-US" altLang="en-US" sz="3200" b="0"/>
              <a:t>	</a:t>
            </a:r>
            <a:r>
              <a:rPr lang="en-US" altLang="en-US" sz="3200" b="0">
                <a:solidFill>
                  <a:schemeClr val="bg1"/>
                </a:solidFill>
              </a:rPr>
              <a:t>Pine Straw</a:t>
            </a:r>
          </a:p>
          <a:p>
            <a:pPr algn="l"/>
            <a:r>
              <a:rPr lang="en-US" altLang="en-US" sz="3200" b="0">
                <a:solidFill>
                  <a:schemeClr val="bg1"/>
                </a:solidFill>
              </a:rPr>
              <a:t>	Pine Bark</a:t>
            </a:r>
          </a:p>
          <a:p>
            <a:pPr algn="l"/>
            <a:r>
              <a:rPr lang="en-US" altLang="en-US" sz="3200" b="0">
                <a:solidFill>
                  <a:schemeClr val="bg1"/>
                </a:solidFill>
              </a:rPr>
              <a:t>	Peanut Hulls </a:t>
            </a:r>
          </a:p>
          <a:p>
            <a:pPr algn="l"/>
            <a:r>
              <a:rPr lang="en-US" altLang="en-US" sz="3200" b="0">
                <a:solidFill>
                  <a:schemeClr val="bg1"/>
                </a:solidFill>
              </a:rPr>
              <a:t>	Compost</a:t>
            </a:r>
          </a:p>
          <a:p>
            <a:pPr algn="l"/>
            <a:endParaRPr lang="en-US" altLang="en-US" sz="3200" b="0">
              <a:solidFill>
                <a:schemeClr val="bg1"/>
              </a:solidFill>
            </a:endParaRPr>
          </a:p>
          <a:p>
            <a:pPr algn="l"/>
            <a:r>
              <a:rPr lang="en-US" altLang="en-US" sz="3200" b="0"/>
              <a:t>Non-Selective Herbicides:</a:t>
            </a:r>
          </a:p>
          <a:p>
            <a:pPr algn="l">
              <a:lnSpc>
                <a:spcPct val="50000"/>
              </a:lnSpc>
              <a:spcBef>
                <a:spcPct val="50000"/>
              </a:spcBef>
            </a:pPr>
            <a:r>
              <a:rPr lang="en-US" altLang="en-US" sz="3200" b="0">
                <a:solidFill>
                  <a:schemeClr val="bg1"/>
                </a:solidFill>
              </a:rPr>
              <a:t>	Round-Up Pro</a:t>
            </a:r>
          </a:p>
          <a:p>
            <a:pPr algn="l">
              <a:lnSpc>
                <a:spcPct val="50000"/>
              </a:lnSpc>
              <a:spcBef>
                <a:spcPct val="50000"/>
              </a:spcBef>
            </a:pPr>
            <a:r>
              <a:rPr lang="en-US" altLang="en-US" sz="3200" b="0">
                <a:solidFill>
                  <a:schemeClr val="bg1"/>
                </a:solidFill>
              </a:rPr>
              <a:t>	Reward</a:t>
            </a:r>
          </a:p>
          <a:p>
            <a:pPr algn="l">
              <a:lnSpc>
                <a:spcPct val="50000"/>
              </a:lnSpc>
              <a:spcBef>
                <a:spcPct val="50000"/>
              </a:spcBef>
            </a:pPr>
            <a:r>
              <a:rPr lang="en-US" altLang="en-US" sz="3200" b="0">
                <a:solidFill>
                  <a:schemeClr val="bg1"/>
                </a:solidFill>
              </a:rPr>
              <a:t>	Scythe</a:t>
            </a:r>
          </a:p>
          <a:p>
            <a:pPr algn="l"/>
            <a:endParaRPr lang="en-US" altLang="en-US" sz="3200" b="0">
              <a:solidFill>
                <a:schemeClr val="bg1"/>
              </a:solidFill>
            </a:endParaRPr>
          </a:p>
          <a:p>
            <a:pPr algn="l"/>
            <a:endParaRPr lang="en-US" altLang="en-US" sz="2400" b="0">
              <a:solidFill>
                <a:schemeClr val="bg1"/>
              </a:solidFill>
            </a:endParaRPr>
          </a:p>
          <a:p>
            <a:pPr algn="l"/>
            <a:endParaRPr lang="en-US" altLang="en-US" sz="2400" b="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Text Box 5122"/>
          <p:cNvSpPr txBox="1">
            <a:spLocks noChangeArrowheads="1"/>
          </p:cNvSpPr>
          <p:nvPr/>
        </p:nvSpPr>
        <p:spPr bwMode="auto">
          <a:xfrm>
            <a:off x="2971800" y="331788"/>
            <a:ext cx="31321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a:t>Fertilization</a:t>
            </a:r>
          </a:p>
        </p:txBody>
      </p:sp>
      <p:sp>
        <p:nvSpPr>
          <p:cNvPr id="537603" name="Rectangle 5123"/>
          <p:cNvSpPr>
            <a:spLocks noChangeArrowheads="1"/>
          </p:cNvSpPr>
          <p:nvPr/>
        </p:nvSpPr>
        <p:spPr bwMode="auto">
          <a:xfrm>
            <a:off x="762000" y="1371600"/>
            <a:ext cx="7162800" cy="598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l">
              <a:lnSpc>
                <a:spcPct val="90000"/>
              </a:lnSpc>
              <a:spcBef>
                <a:spcPct val="50000"/>
              </a:spcBef>
              <a:buClr>
                <a:srgbClr val="3399FF"/>
              </a:buClr>
              <a:buFont typeface="Wingdings" charset="2"/>
              <a:buChar char="§"/>
            </a:pPr>
            <a:r>
              <a:rPr lang="en-US" altLang="en-US" sz="2800" b="0">
                <a:solidFill>
                  <a:schemeClr val="bg1"/>
                </a:solidFill>
              </a:rPr>
              <a:t>  </a:t>
            </a:r>
            <a:r>
              <a:rPr lang="en-US" altLang="en-US" sz="2800" b="0">
                <a:solidFill>
                  <a:schemeClr val="hlink"/>
                </a:solidFill>
              </a:rPr>
              <a:t> </a:t>
            </a:r>
            <a:r>
              <a:rPr lang="en-US" altLang="en-US" sz="2800" b="0">
                <a:solidFill>
                  <a:schemeClr val="bg1"/>
                </a:solidFill>
              </a:rPr>
              <a:t>Fertilizers only last so long!</a:t>
            </a:r>
            <a:r>
              <a:rPr lang="en-US" altLang="en-US" sz="2800" b="0">
                <a:solidFill>
                  <a:schemeClr val="hlink"/>
                </a:solidFill>
              </a:rPr>
              <a:t> </a:t>
            </a:r>
            <a:r>
              <a:rPr lang="en-US" altLang="en-US" sz="2800" b="0">
                <a:solidFill>
                  <a:schemeClr val="bg1"/>
                </a:solidFill>
              </a:rPr>
              <a:t> </a:t>
            </a:r>
          </a:p>
          <a:p>
            <a:pPr algn="l">
              <a:lnSpc>
                <a:spcPct val="90000"/>
              </a:lnSpc>
              <a:spcBef>
                <a:spcPct val="50000"/>
              </a:spcBef>
              <a:buClr>
                <a:srgbClr val="3399FF"/>
              </a:buClr>
              <a:buFont typeface="Wingdings" charset="2"/>
              <a:buChar char="§"/>
            </a:pPr>
            <a:r>
              <a:rPr lang="en-US" altLang="en-US" sz="2800" b="0">
                <a:solidFill>
                  <a:schemeClr val="bg1"/>
                </a:solidFill>
              </a:rPr>
              <a:t>   Plants growing in shade require more	fertilizer than those growing in sun, due 	to competition from tree roots </a:t>
            </a:r>
          </a:p>
          <a:p>
            <a:pPr algn="l">
              <a:lnSpc>
                <a:spcPct val="90000"/>
              </a:lnSpc>
              <a:spcBef>
                <a:spcPct val="50000"/>
              </a:spcBef>
              <a:buClr>
                <a:srgbClr val="3399FF"/>
              </a:buClr>
              <a:buFont typeface="Wingdings" charset="2"/>
              <a:buChar char="§"/>
            </a:pPr>
            <a:r>
              <a:rPr lang="en-US" altLang="en-US" sz="2800" b="0">
                <a:solidFill>
                  <a:schemeClr val="bg1"/>
                </a:solidFill>
              </a:rPr>
              <a:t>   Plants growing in sandy soils require more 	frequent fertilization than those 	growing 	in clay soil</a:t>
            </a:r>
          </a:p>
          <a:p>
            <a:pPr algn="l">
              <a:lnSpc>
                <a:spcPct val="90000"/>
              </a:lnSpc>
              <a:spcBef>
                <a:spcPct val="50000"/>
              </a:spcBef>
              <a:buClr>
                <a:srgbClr val="3399FF"/>
              </a:buClr>
              <a:buFont typeface="Wingdings" charset="2"/>
              <a:buChar char="§"/>
            </a:pPr>
            <a:r>
              <a:rPr lang="en-US" altLang="en-US" sz="2800" b="0">
                <a:solidFill>
                  <a:schemeClr val="bg1"/>
                </a:solidFill>
              </a:rPr>
              <a:t>   Rainfall dramatically affects fertility levels 	in long-term gardens !</a:t>
            </a:r>
          </a:p>
          <a:p>
            <a:pPr algn="l">
              <a:lnSpc>
                <a:spcPct val="90000"/>
              </a:lnSpc>
              <a:spcBef>
                <a:spcPct val="50000"/>
              </a:spcBef>
              <a:buClr>
                <a:srgbClr val="3399FF"/>
              </a:buClr>
              <a:buFont typeface="Wingdings" charset="2"/>
              <a:buChar char="§"/>
            </a:pPr>
            <a:r>
              <a:rPr lang="en-US" altLang="en-US" sz="2800" b="0">
                <a:solidFill>
                  <a:schemeClr val="bg1"/>
                </a:solidFill>
              </a:rPr>
              <a:t>   Some plants like low fertility!</a:t>
            </a:r>
            <a:r>
              <a:rPr lang="en-US" altLang="en-US" sz="2800">
                <a:solidFill>
                  <a:schemeClr val="hlink"/>
                </a:solidFill>
              </a:rPr>
              <a:t> </a:t>
            </a:r>
          </a:p>
          <a:p>
            <a:pPr algn="l">
              <a:lnSpc>
                <a:spcPct val="90000"/>
              </a:lnSpc>
              <a:spcBef>
                <a:spcPct val="50000"/>
              </a:spcBef>
              <a:buClr>
                <a:srgbClr val="3399FF"/>
              </a:buClr>
              <a:buFont typeface="Wingdings" charset="2"/>
              <a:buChar char="§"/>
            </a:pPr>
            <a:endParaRPr lang="en-US" altLang="en-US" sz="2800" b="0">
              <a:solidFill>
                <a:schemeClr val="hlink"/>
              </a:solidFill>
            </a:endParaRPr>
          </a:p>
          <a:p>
            <a:pPr>
              <a:lnSpc>
                <a:spcPct val="90000"/>
              </a:lnSpc>
              <a:spcBef>
                <a:spcPct val="50000"/>
              </a:spcBef>
              <a:buClr>
                <a:srgbClr val="3399FF"/>
              </a:buClr>
              <a:buFont typeface="Wingdings" charset="2"/>
              <a:buChar char="§"/>
            </a:pPr>
            <a:endParaRPr lang="en-US" altLang="en-US" sz="2800" b="0">
              <a:solidFill>
                <a:schemeClr val="hlink"/>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Text Box 2"/>
          <p:cNvSpPr txBox="1">
            <a:spLocks noChangeArrowheads="1"/>
          </p:cNvSpPr>
          <p:nvPr/>
        </p:nvSpPr>
        <p:spPr bwMode="auto">
          <a:xfrm>
            <a:off x="2590800" y="304800"/>
            <a:ext cx="4021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000">
                <a:latin typeface="Bernhard Modern Roman" charset="0"/>
              </a:rPr>
              <a:t>Terms To Review</a:t>
            </a:r>
          </a:p>
        </p:txBody>
      </p:sp>
      <p:sp>
        <p:nvSpPr>
          <p:cNvPr id="395267" name="Text Box 3"/>
          <p:cNvSpPr txBox="1">
            <a:spLocks noChangeArrowheads="1"/>
          </p:cNvSpPr>
          <p:nvPr/>
        </p:nvSpPr>
        <p:spPr bwMode="auto">
          <a:xfrm>
            <a:off x="533400" y="1447800"/>
            <a:ext cx="82296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altLang="en-US" sz="2400" b="0">
                <a:latin typeface="Bernhard Modern Roman" charset="0"/>
              </a:rPr>
              <a:t>Perennial:</a:t>
            </a:r>
            <a:r>
              <a:rPr lang="en-US" altLang="en-US" sz="2400" b="0">
                <a:solidFill>
                  <a:schemeClr val="bg1"/>
                </a:solidFill>
                <a:latin typeface="Bernhard Modern Roman" charset="0"/>
              </a:rPr>
              <a:t>  		A plant which completes its life cycle in 			two or more years and can withstand 	both			summer and winter conditions.</a:t>
            </a:r>
            <a:endParaRPr lang="en-US" altLang="en-US" sz="2400" b="0">
              <a:latin typeface="Bernhard Modern Roman" charset="0"/>
            </a:endParaRPr>
          </a:p>
          <a:p>
            <a:pPr algn="l"/>
            <a:r>
              <a:rPr lang="en-US" altLang="en-US" sz="2400" b="0">
                <a:solidFill>
                  <a:schemeClr val="bg1"/>
                </a:solidFill>
                <a:latin typeface="Bernhard Modern Roman" charset="0"/>
              </a:rPr>
              <a:t>	</a:t>
            </a:r>
          </a:p>
          <a:p>
            <a:pPr algn="l"/>
            <a:r>
              <a:rPr lang="en-US" altLang="en-US" sz="2400" b="0">
                <a:latin typeface="Bernhard Modern Roman" charset="0"/>
              </a:rPr>
              <a:t>Tender Perennial:</a:t>
            </a:r>
            <a:r>
              <a:rPr lang="en-US" altLang="en-US" sz="2400" b="0">
                <a:solidFill>
                  <a:schemeClr val="bg1"/>
                </a:solidFill>
                <a:latin typeface="Bernhard Modern Roman" charset="0"/>
              </a:rPr>
              <a:t>  	Tender perennials are annuals which 				happens to over-winter. This definition is 			very weather dependent. Some tender 			perennials are annuals 7 out of 10 years!</a:t>
            </a:r>
          </a:p>
          <a:p>
            <a:pPr algn="l"/>
            <a:endParaRPr lang="en-US" altLang="en-US" sz="2400" b="0">
              <a:solidFill>
                <a:schemeClr val="bg1"/>
              </a:solidFill>
              <a:latin typeface="Bernhard Modern Roman" charset="0"/>
            </a:endParaRPr>
          </a:p>
          <a:p>
            <a:pPr algn="l"/>
            <a:r>
              <a:rPr lang="en-US" altLang="en-US" sz="2400" b="0">
                <a:latin typeface="Bernhard Modern Roman" charset="0"/>
              </a:rPr>
              <a:t>Annual:  		</a:t>
            </a:r>
            <a:r>
              <a:rPr lang="en-US" altLang="en-US" sz="2400" b="0">
                <a:solidFill>
                  <a:schemeClr val="bg1"/>
                </a:solidFill>
                <a:latin typeface="Bernhard Modern Roman" charset="0"/>
              </a:rPr>
              <a:t>A plant which completes its life cycle in 			less than one year.  Annuals are unable to 			withstand both summer’s heat and winter’s 			cold.</a:t>
            </a:r>
          </a:p>
          <a:p>
            <a:pPr algn="l"/>
            <a:endParaRPr lang="en-US" altLang="en-US" sz="2000" b="0">
              <a:solidFill>
                <a:schemeClr val="bg1"/>
              </a:solidFill>
              <a:latin typeface="Bernhard Modern Roman"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Line 2"/>
          <p:cNvSpPr>
            <a:spLocks noChangeShapeType="1"/>
          </p:cNvSpPr>
          <p:nvPr/>
        </p:nvSpPr>
        <p:spPr bwMode="auto">
          <a:xfrm flipV="1">
            <a:off x="4343400" y="990600"/>
            <a:ext cx="0" cy="762000"/>
          </a:xfrm>
          <a:prstGeom prst="line">
            <a:avLst/>
          </a:prstGeom>
          <a:noFill/>
          <a:ln w="3810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51" name="Line 3"/>
          <p:cNvSpPr>
            <a:spLocks noChangeShapeType="1"/>
          </p:cNvSpPr>
          <p:nvPr/>
        </p:nvSpPr>
        <p:spPr bwMode="auto">
          <a:xfrm flipV="1">
            <a:off x="7315200" y="990600"/>
            <a:ext cx="0" cy="2057400"/>
          </a:xfrm>
          <a:prstGeom prst="line">
            <a:avLst/>
          </a:prstGeom>
          <a:noFill/>
          <a:ln w="3810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52" name="Line 4"/>
          <p:cNvSpPr>
            <a:spLocks noChangeShapeType="1"/>
          </p:cNvSpPr>
          <p:nvPr/>
        </p:nvSpPr>
        <p:spPr bwMode="auto">
          <a:xfrm rot="4215320" flipH="1">
            <a:off x="7209632" y="4458494"/>
            <a:ext cx="1435100" cy="173037"/>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53" name="Line 5"/>
          <p:cNvSpPr>
            <a:spLocks noChangeShapeType="1"/>
          </p:cNvSpPr>
          <p:nvPr/>
        </p:nvSpPr>
        <p:spPr bwMode="auto">
          <a:xfrm rot="4348454" flipH="1">
            <a:off x="6403975" y="3044825"/>
            <a:ext cx="1847850" cy="2540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54" name="Line 6"/>
          <p:cNvSpPr>
            <a:spLocks noChangeShapeType="1"/>
          </p:cNvSpPr>
          <p:nvPr/>
        </p:nvSpPr>
        <p:spPr bwMode="auto">
          <a:xfrm rot="2556310">
            <a:off x="6172200" y="1828800"/>
            <a:ext cx="990600" cy="1588"/>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55" name="Line 7"/>
          <p:cNvSpPr>
            <a:spLocks noChangeShapeType="1"/>
          </p:cNvSpPr>
          <p:nvPr/>
        </p:nvSpPr>
        <p:spPr bwMode="auto">
          <a:xfrm rot="-1481861">
            <a:off x="5638800" y="1600200"/>
            <a:ext cx="688975" cy="17463"/>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56" name="Line 8"/>
          <p:cNvSpPr>
            <a:spLocks noChangeShapeType="1"/>
          </p:cNvSpPr>
          <p:nvPr/>
        </p:nvSpPr>
        <p:spPr bwMode="auto">
          <a:xfrm rot="23849355">
            <a:off x="4953000" y="1524000"/>
            <a:ext cx="838200" cy="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57" name="Line 9"/>
          <p:cNvSpPr>
            <a:spLocks noChangeShapeType="1"/>
          </p:cNvSpPr>
          <p:nvPr/>
        </p:nvSpPr>
        <p:spPr bwMode="auto">
          <a:xfrm rot="-2846224">
            <a:off x="4190206" y="1448594"/>
            <a:ext cx="919163" cy="155575"/>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58" name="Line 10"/>
          <p:cNvSpPr>
            <a:spLocks noChangeShapeType="1"/>
          </p:cNvSpPr>
          <p:nvPr/>
        </p:nvSpPr>
        <p:spPr bwMode="auto">
          <a:xfrm rot="40785970">
            <a:off x="3581400" y="2057400"/>
            <a:ext cx="838200" cy="1588"/>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59" name="Line 11"/>
          <p:cNvSpPr>
            <a:spLocks noChangeShapeType="1"/>
          </p:cNvSpPr>
          <p:nvPr/>
        </p:nvSpPr>
        <p:spPr bwMode="auto">
          <a:xfrm rot="-4480512">
            <a:off x="2014538" y="3611562"/>
            <a:ext cx="2662238" cy="11113"/>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60" name="Line 12"/>
          <p:cNvSpPr>
            <a:spLocks noChangeShapeType="1"/>
          </p:cNvSpPr>
          <p:nvPr/>
        </p:nvSpPr>
        <p:spPr bwMode="auto">
          <a:xfrm>
            <a:off x="1066800" y="5486400"/>
            <a:ext cx="1219200" cy="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61" name="Line 13"/>
          <p:cNvSpPr>
            <a:spLocks noChangeShapeType="1"/>
          </p:cNvSpPr>
          <p:nvPr/>
        </p:nvSpPr>
        <p:spPr bwMode="auto">
          <a:xfrm rot="-2205039">
            <a:off x="2162175" y="5195888"/>
            <a:ext cx="914400" cy="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62" name="Line 14"/>
          <p:cNvSpPr>
            <a:spLocks noChangeShapeType="1"/>
          </p:cNvSpPr>
          <p:nvPr/>
        </p:nvSpPr>
        <p:spPr bwMode="auto">
          <a:xfrm>
            <a:off x="1066800" y="5867400"/>
            <a:ext cx="7162800" cy="0"/>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63" name="Line 15"/>
          <p:cNvSpPr>
            <a:spLocks noChangeShapeType="1"/>
          </p:cNvSpPr>
          <p:nvPr/>
        </p:nvSpPr>
        <p:spPr bwMode="auto">
          <a:xfrm flipV="1">
            <a:off x="1066800" y="990600"/>
            <a:ext cx="0" cy="4876800"/>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64" name="Line 16"/>
          <p:cNvSpPr>
            <a:spLocks noChangeShapeType="1"/>
          </p:cNvSpPr>
          <p:nvPr/>
        </p:nvSpPr>
        <p:spPr bwMode="auto">
          <a:xfrm>
            <a:off x="762000" y="2133600"/>
            <a:ext cx="304800" cy="0"/>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65" name="Line 17"/>
          <p:cNvSpPr>
            <a:spLocks noChangeShapeType="1"/>
          </p:cNvSpPr>
          <p:nvPr/>
        </p:nvSpPr>
        <p:spPr bwMode="auto">
          <a:xfrm>
            <a:off x="762000" y="3429000"/>
            <a:ext cx="304800" cy="0"/>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66" name="Line 18"/>
          <p:cNvSpPr>
            <a:spLocks noChangeShapeType="1"/>
          </p:cNvSpPr>
          <p:nvPr/>
        </p:nvSpPr>
        <p:spPr bwMode="auto">
          <a:xfrm>
            <a:off x="762000" y="4876800"/>
            <a:ext cx="304800" cy="0"/>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67" name="Line 19"/>
          <p:cNvSpPr>
            <a:spLocks noChangeShapeType="1"/>
          </p:cNvSpPr>
          <p:nvPr/>
        </p:nvSpPr>
        <p:spPr bwMode="auto">
          <a:xfrm>
            <a:off x="1066800" y="5943600"/>
            <a:ext cx="0" cy="228600"/>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68" name="Line 20"/>
          <p:cNvSpPr>
            <a:spLocks noChangeShapeType="1"/>
          </p:cNvSpPr>
          <p:nvPr/>
        </p:nvSpPr>
        <p:spPr bwMode="auto">
          <a:xfrm>
            <a:off x="2286000" y="5943600"/>
            <a:ext cx="0" cy="228600"/>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69" name="Line 21"/>
          <p:cNvSpPr>
            <a:spLocks noChangeShapeType="1"/>
          </p:cNvSpPr>
          <p:nvPr/>
        </p:nvSpPr>
        <p:spPr bwMode="auto">
          <a:xfrm>
            <a:off x="2971800" y="5943600"/>
            <a:ext cx="0" cy="228600"/>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70" name="Line 22"/>
          <p:cNvSpPr>
            <a:spLocks noChangeShapeType="1"/>
          </p:cNvSpPr>
          <p:nvPr/>
        </p:nvSpPr>
        <p:spPr bwMode="auto">
          <a:xfrm>
            <a:off x="5638800" y="5943600"/>
            <a:ext cx="0" cy="228600"/>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71" name="Line 23"/>
          <p:cNvSpPr>
            <a:spLocks noChangeShapeType="1"/>
          </p:cNvSpPr>
          <p:nvPr/>
        </p:nvSpPr>
        <p:spPr bwMode="auto">
          <a:xfrm>
            <a:off x="6324600" y="5943600"/>
            <a:ext cx="0" cy="228600"/>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72" name="Line 24"/>
          <p:cNvSpPr>
            <a:spLocks noChangeShapeType="1"/>
          </p:cNvSpPr>
          <p:nvPr/>
        </p:nvSpPr>
        <p:spPr bwMode="auto">
          <a:xfrm>
            <a:off x="3657600" y="5943600"/>
            <a:ext cx="0" cy="228600"/>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73" name="Line 25"/>
          <p:cNvSpPr>
            <a:spLocks noChangeShapeType="1"/>
          </p:cNvSpPr>
          <p:nvPr/>
        </p:nvSpPr>
        <p:spPr bwMode="auto">
          <a:xfrm>
            <a:off x="4343400" y="5943600"/>
            <a:ext cx="0" cy="228600"/>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74" name="Line 26"/>
          <p:cNvSpPr>
            <a:spLocks noChangeShapeType="1"/>
          </p:cNvSpPr>
          <p:nvPr/>
        </p:nvSpPr>
        <p:spPr bwMode="auto">
          <a:xfrm>
            <a:off x="5029200" y="5943600"/>
            <a:ext cx="0" cy="228600"/>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75" name="Line 27"/>
          <p:cNvSpPr>
            <a:spLocks noChangeShapeType="1"/>
          </p:cNvSpPr>
          <p:nvPr/>
        </p:nvSpPr>
        <p:spPr bwMode="auto">
          <a:xfrm>
            <a:off x="7010400" y="5943600"/>
            <a:ext cx="0" cy="228600"/>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76" name="Line 28"/>
          <p:cNvSpPr>
            <a:spLocks noChangeShapeType="1"/>
          </p:cNvSpPr>
          <p:nvPr/>
        </p:nvSpPr>
        <p:spPr bwMode="auto">
          <a:xfrm>
            <a:off x="7620000" y="5943600"/>
            <a:ext cx="0" cy="228600"/>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77" name="Line 29"/>
          <p:cNvSpPr>
            <a:spLocks noChangeShapeType="1"/>
          </p:cNvSpPr>
          <p:nvPr/>
        </p:nvSpPr>
        <p:spPr bwMode="auto">
          <a:xfrm>
            <a:off x="8229600" y="5943600"/>
            <a:ext cx="0" cy="228600"/>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78" name="Text Box 30"/>
          <p:cNvSpPr txBox="1">
            <a:spLocks noChangeArrowheads="1"/>
          </p:cNvSpPr>
          <p:nvPr/>
        </p:nvSpPr>
        <p:spPr bwMode="auto">
          <a:xfrm>
            <a:off x="762000" y="6248400"/>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600">
                <a:solidFill>
                  <a:schemeClr val="bg1"/>
                </a:solidFill>
                <a:latin typeface="Tahoma" charset="0"/>
              </a:rPr>
              <a:t>JAN</a:t>
            </a:r>
          </a:p>
        </p:txBody>
      </p:sp>
      <p:sp>
        <p:nvSpPr>
          <p:cNvPr id="539679" name="Text Box 31"/>
          <p:cNvSpPr txBox="1">
            <a:spLocks noChangeArrowheads="1"/>
          </p:cNvSpPr>
          <p:nvPr/>
        </p:nvSpPr>
        <p:spPr bwMode="auto">
          <a:xfrm>
            <a:off x="1371600" y="6248400"/>
            <a:ext cx="10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600">
                <a:solidFill>
                  <a:schemeClr val="bg1"/>
                </a:solidFill>
                <a:latin typeface="Tahoma" charset="0"/>
              </a:rPr>
              <a:t>FEB</a:t>
            </a:r>
          </a:p>
        </p:txBody>
      </p:sp>
      <p:sp>
        <p:nvSpPr>
          <p:cNvPr id="539680" name="Text Box 32"/>
          <p:cNvSpPr txBox="1">
            <a:spLocks noChangeArrowheads="1"/>
          </p:cNvSpPr>
          <p:nvPr/>
        </p:nvSpPr>
        <p:spPr bwMode="auto">
          <a:xfrm>
            <a:off x="1981200" y="624840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600">
                <a:solidFill>
                  <a:schemeClr val="bg1"/>
                </a:solidFill>
                <a:latin typeface="Tahoma" charset="0"/>
              </a:rPr>
              <a:t>MAR</a:t>
            </a:r>
          </a:p>
        </p:txBody>
      </p:sp>
      <p:sp>
        <p:nvSpPr>
          <p:cNvPr id="539681" name="Rectangle 33"/>
          <p:cNvSpPr>
            <a:spLocks noChangeArrowheads="1"/>
          </p:cNvSpPr>
          <p:nvPr/>
        </p:nvSpPr>
        <p:spPr bwMode="auto">
          <a:xfrm>
            <a:off x="1524000" y="5410200"/>
            <a:ext cx="152400" cy="152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9682" name="Rectangle 34"/>
          <p:cNvSpPr>
            <a:spLocks noChangeArrowheads="1"/>
          </p:cNvSpPr>
          <p:nvPr/>
        </p:nvSpPr>
        <p:spPr bwMode="auto">
          <a:xfrm>
            <a:off x="2209800" y="5410200"/>
            <a:ext cx="152400" cy="152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9683" name="Rectangle 35"/>
          <p:cNvSpPr>
            <a:spLocks noChangeArrowheads="1"/>
          </p:cNvSpPr>
          <p:nvPr/>
        </p:nvSpPr>
        <p:spPr bwMode="auto">
          <a:xfrm>
            <a:off x="2895600" y="4800600"/>
            <a:ext cx="152400" cy="152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9684" name="Rectangle 36"/>
          <p:cNvSpPr>
            <a:spLocks noChangeArrowheads="1"/>
          </p:cNvSpPr>
          <p:nvPr/>
        </p:nvSpPr>
        <p:spPr bwMode="auto">
          <a:xfrm>
            <a:off x="3581400" y="2286000"/>
            <a:ext cx="152400" cy="152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9685" name="Line 37"/>
          <p:cNvSpPr>
            <a:spLocks noChangeShapeType="1"/>
          </p:cNvSpPr>
          <p:nvPr/>
        </p:nvSpPr>
        <p:spPr bwMode="auto">
          <a:xfrm>
            <a:off x="762000" y="990600"/>
            <a:ext cx="304800" cy="0"/>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86" name="Rectangle 38"/>
          <p:cNvSpPr>
            <a:spLocks noChangeArrowheads="1"/>
          </p:cNvSpPr>
          <p:nvPr/>
        </p:nvSpPr>
        <p:spPr bwMode="auto">
          <a:xfrm>
            <a:off x="4267200" y="1676400"/>
            <a:ext cx="152400" cy="152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9687" name="Rectangle 39"/>
          <p:cNvSpPr>
            <a:spLocks noChangeArrowheads="1"/>
          </p:cNvSpPr>
          <p:nvPr/>
        </p:nvSpPr>
        <p:spPr bwMode="auto">
          <a:xfrm>
            <a:off x="4953000" y="1143000"/>
            <a:ext cx="152400" cy="152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9688" name="Rectangle 40"/>
          <p:cNvSpPr>
            <a:spLocks noChangeArrowheads="1"/>
          </p:cNvSpPr>
          <p:nvPr/>
        </p:nvSpPr>
        <p:spPr bwMode="auto">
          <a:xfrm>
            <a:off x="6248400" y="1447800"/>
            <a:ext cx="152400" cy="152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9689" name="Rectangle 41"/>
          <p:cNvSpPr>
            <a:spLocks noChangeArrowheads="1"/>
          </p:cNvSpPr>
          <p:nvPr/>
        </p:nvSpPr>
        <p:spPr bwMode="auto">
          <a:xfrm>
            <a:off x="6934200" y="2057400"/>
            <a:ext cx="152400" cy="152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9690" name="Rectangle 42"/>
          <p:cNvSpPr>
            <a:spLocks noChangeArrowheads="1"/>
          </p:cNvSpPr>
          <p:nvPr/>
        </p:nvSpPr>
        <p:spPr bwMode="auto">
          <a:xfrm>
            <a:off x="8153400" y="5105400"/>
            <a:ext cx="152400" cy="152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9691" name="Rectangle 43"/>
          <p:cNvSpPr>
            <a:spLocks noChangeArrowheads="1"/>
          </p:cNvSpPr>
          <p:nvPr/>
        </p:nvSpPr>
        <p:spPr bwMode="auto">
          <a:xfrm>
            <a:off x="7543800" y="3810000"/>
            <a:ext cx="152400" cy="152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9692" name="Line 44"/>
          <p:cNvSpPr>
            <a:spLocks noChangeShapeType="1"/>
          </p:cNvSpPr>
          <p:nvPr/>
        </p:nvSpPr>
        <p:spPr bwMode="auto">
          <a:xfrm>
            <a:off x="8229600" y="990600"/>
            <a:ext cx="0" cy="4876800"/>
          </a:xfrm>
          <a:prstGeom prst="line">
            <a:avLst/>
          </a:prstGeom>
          <a:noFill/>
          <a:ln w="28575"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93" name="Text Box 4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t>Nitrogen Uptake Throughout the Year</a:t>
            </a:r>
          </a:p>
        </p:txBody>
      </p:sp>
      <p:sp>
        <p:nvSpPr>
          <p:cNvPr id="539694" name="Rectangle 46"/>
          <p:cNvSpPr>
            <a:spLocks noChangeArrowheads="1"/>
          </p:cNvSpPr>
          <p:nvPr/>
        </p:nvSpPr>
        <p:spPr bwMode="auto">
          <a:xfrm>
            <a:off x="5562600" y="1676400"/>
            <a:ext cx="152400" cy="152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9695" name="Line 47"/>
          <p:cNvSpPr>
            <a:spLocks noChangeShapeType="1"/>
          </p:cNvSpPr>
          <p:nvPr/>
        </p:nvSpPr>
        <p:spPr bwMode="auto">
          <a:xfrm flipV="1">
            <a:off x="2286000" y="990600"/>
            <a:ext cx="0" cy="4419600"/>
          </a:xfrm>
          <a:prstGeom prst="line">
            <a:avLst/>
          </a:prstGeom>
          <a:noFill/>
          <a:ln w="38100" cap="sq">
            <a:solidFill>
              <a:srgbClr val="0099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96" name="Line 48"/>
          <p:cNvSpPr>
            <a:spLocks noChangeShapeType="1"/>
          </p:cNvSpPr>
          <p:nvPr/>
        </p:nvSpPr>
        <p:spPr bwMode="auto">
          <a:xfrm flipV="1">
            <a:off x="2971800" y="990600"/>
            <a:ext cx="0" cy="3810000"/>
          </a:xfrm>
          <a:prstGeom prst="line">
            <a:avLst/>
          </a:prstGeom>
          <a:noFill/>
          <a:ln w="38100" cap="sq">
            <a:solidFill>
              <a:srgbClr val="0099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97" name="Line 49"/>
          <p:cNvSpPr>
            <a:spLocks noChangeShapeType="1"/>
          </p:cNvSpPr>
          <p:nvPr/>
        </p:nvSpPr>
        <p:spPr bwMode="auto">
          <a:xfrm flipV="1">
            <a:off x="3657600" y="990600"/>
            <a:ext cx="0" cy="1295400"/>
          </a:xfrm>
          <a:prstGeom prst="line">
            <a:avLst/>
          </a:prstGeom>
          <a:noFill/>
          <a:ln w="38100" cap="sq">
            <a:solidFill>
              <a:srgbClr val="0099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698" name="Text Box 50"/>
          <p:cNvSpPr txBox="1">
            <a:spLocks noChangeArrowheads="1"/>
          </p:cNvSpPr>
          <p:nvPr/>
        </p:nvSpPr>
        <p:spPr bwMode="auto">
          <a:xfrm>
            <a:off x="1066800" y="609600"/>
            <a:ext cx="365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2000" b="0">
                <a:solidFill>
                  <a:schemeClr val="bg1"/>
                </a:solidFill>
                <a:effectLst>
                  <a:outerShdw blurRad="38100" dist="38100" dir="2700000" algn="tl">
                    <a:srgbClr val="000000"/>
                  </a:outerShdw>
                </a:effectLst>
              </a:rPr>
              <a:t>% Nitrogen Uptake</a:t>
            </a:r>
          </a:p>
        </p:txBody>
      </p:sp>
      <p:sp>
        <p:nvSpPr>
          <p:cNvPr id="539699" name="Line 51"/>
          <p:cNvSpPr>
            <a:spLocks noChangeShapeType="1"/>
          </p:cNvSpPr>
          <p:nvPr/>
        </p:nvSpPr>
        <p:spPr bwMode="auto">
          <a:xfrm>
            <a:off x="1600200" y="5943600"/>
            <a:ext cx="0" cy="228600"/>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700" name="Line 52"/>
          <p:cNvSpPr>
            <a:spLocks noChangeShapeType="1"/>
          </p:cNvSpPr>
          <p:nvPr/>
        </p:nvSpPr>
        <p:spPr bwMode="auto">
          <a:xfrm>
            <a:off x="1066800" y="990600"/>
            <a:ext cx="7162800" cy="0"/>
          </a:xfrm>
          <a:prstGeom prst="line">
            <a:avLst/>
          </a:prstGeom>
          <a:noFill/>
          <a:ln w="28575"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9701" name="Text Box 53"/>
          <p:cNvSpPr txBox="1">
            <a:spLocks noChangeArrowheads="1"/>
          </p:cNvSpPr>
          <p:nvPr/>
        </p:nvSpPr>
        <p:spPr bwMode="auto">
          <a:xfrm rot="-5351205">
            <a:off x="-48419" y="2955132"/>
            <a:ext cx="4116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600">
                <a:latin typeface="Tahoma" charset="0"/>
              </a:rPr>
              <a:t>Bud Swell / Rossette Formation</a:t>
            </a:r>
          </a:p>
        </p:txBody>
      </p:sp>
      <p:sp>
        <p:nvSpPr>
          <p:cNvPr id="539702" name="Text Box 54"/>
          <p:cNvSpPr txBox="1">
            <a:spLocks noChangeArrowheads="1"/>
          </p:cNvSpPr>
          <p:nvPr/>
        </p:nvSpPr>
        <p:spPr bwMode="auto">
          <a:xfrm rot="-5388136">
            <a:off x="1349375" y="1698625"/>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600">
                <a:latin typeface="Tahoma" charset="0"/>
              </a:rPr>
              <a:t>RAPID SHOOT GROWTH</a:t>
            </a:r>
          </a:p>
        </p:txBody>
      </p:sp>
      <p:sp>
        <p:nvSpPr>
          <p:cNvPr id="539703" name="Text Box 55"/>
          <p:cNvSpPr txBox="1">
            <a:spLocks noChangeArrowheads="1"/>
          </p:cNvSpPr>
          <p:nvPr/>
        </p:nvSpPr>
        <p:spPr bwMode="auto">
          <a:xfrm>
            <a:off x="2590800" y="62484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600">
                <a:solidFill>
                  <a:schemeClr val="bg1"/>
                </a:solidFill>
                <a:latin typeface="Tahoma" charset="0"/>
              </a:rPr>
              <a:t>APR</a:t>
            </a:r>
          </a:p>
        </p:txBody>
      </p:sp>
      <p:sp>
        <p:nvSpPr>
          <p:cNvPr id="539704" name="Text Box 56"/>
          <p:cNvSpPr txBox="1">
            <a:spLocks noChangeArrowheads="1"/>
          </p:cNvSpPr>
          <p:nvPr/>
        </p:nvSpPr>
        <p:spPr bwMode="auto">
          <a:xfrm>
            <a:off x="3276600" y="624840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600">
                <a:solidFill>
                  <a:schemeClr val="bg1"/>
                </a:solidFill>
                <a:latin typeface="Tahoma" charset="0"/>
              </a:rPr>
              <a:t>MAY</a:t>
            </a:r>
          </a:p>
        </p:txBody>
      </p:sp>
      <p:sp>
        <p:nvSpPr>
          <p:cNvPr id="539705" name="Text Box 57"/>
          <p:cNvSpPr txBox="1">
            <a:spLocks noChangeArrowheads="1"/>
          </p:cNvSpPr>
          <p:nvPr/>
        </p:nvSpPr>
        <p:spPr bwMode="auto">
          <a:xfrm>
            <a:off x="228600" y="46482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800">
                <a:solidFill>
                  <a:schemeClr val="bg1"/>
                </a:solidFill>
                <a:latin typeface="Tahoma" charset="0"/>
              </a:rPr>
              <a:t>10</a:t>
            </a:r>
          </a:p>
        </p:txBody>
      </p:sp>
      <p:sp>
        <p:nvSpPr>
          <p:cNvPr id="539706" name="Text Box 58"/>
          <p:cNvSpPr txBox="1">
            <a:spLocks noChangeArrowheads="1"/>
          </p:cNvSpPr>
          <p:nvPr/>
        </p:nvSpPr>
        <p:spPr bwMode="auto">
          <a:xfrm rot="-5423153">
            <a:off x="2955925" y="3260725"/>
            <a:ext cx="289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en-US" sz="1600">
                <a:latin typeface="Tahoma" charset="0"/>
              </a:rPr>
              <a:t>GROWTH SLOWS</a:t>
            </a:r>
          </a:p>
        </p:txBody>
      </p:sp>
      <p:sp>
        <p:nvSpPr>
          <p:cNvPr id="539707" name="Text Box 59"/>
          <p:cNvSpPr txBox="1">
            <a:spLocks noChangeArrowheads="1"/>
          </p:cNvSpPr>
          <p:nvPr/>
        </p:nvSpPr>
        <p:spPr bwMode="auto">
          <a:xfrm rot="-5400000">
            <a:off x="6073775" y="4137025"/>
            <a:ext cx="251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altLang="en-US" sz="1600">
                <a:latin typeface="Tahoma" charset="0"/>
              </a:rPr>
              <a:t>LEAF FALL</a:t>
            </a:r>
          </a:p>
        </p:txBody>
      </p:sp>
      <p:sp>
        <p:nvSpPr>
          <p:cNvPr id="539708" name="Text Box 60"/>
          <p:cNvSpPr txBox="1">
            <a:spLocks noChangeArrowheads="1"/>
          </p:cNvSpPr>
          <p:nvPr/>
        </p:nvSpPr>
        <p:spPr bwMode="auto">
          <a:xfrm>
            <a:off x="4191000" y="4114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endParaRPr lang="en-US" altLang="en-US" sz="2400" b="0">
              <a:solidFill>
                <a:schemeClr val="tx1"/>
              </a:solidFill>
            </a:endParaRPr>
          </a:p>
        </p:txBody>
      </p:sp>
      <p:sp>
        <p:nvSpPr>
          <p:cNvPr id="539709" name="Text Box 61"/>
          <p:cNvSpPr txBox="1">
            <a:spLocks noChangeArrowheads="1"/>
          </p:cNvSpPr>
          <p:nvPr/>
        </p:nvSpPr>
        <p:spPr bwMode="auto">
          <a:xfrm>
            <a:off x="6172200" y="114300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a:latin typeface="Tahoma" charset="0"/>
              </a:rPr>
              <a:t>DORMANT</a:t>
            </a:r>
          </a:p>
        </p:txBody>
      </p:sp>
      <p:sp>
        <p:nvSpPr>
          <p:cNvPr id="539710" name="Text Box 62"/>
          <p:cNvSpPr txBox="1">
            <a:spLocks noChangeArrowheads="1"/>
          </p:cNvSpPr>
          <p:nvPr/>
        </p:nvSpPr>
        <p:spPr bwMode="auto">
          <a:xfrm>
            <a:off x="304800" y="3200400"/>
            <a:ext cx="625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altLang="en-US" sz="1800">
                <a:solidFill>
                  <a:schemeClr val="bg1"/>
                </a:solidFill>
                <a:latin typeface="Tahoma" charset="0"/>
              </a:rPr>
              <a:t>20</a:t>
            </a:r>
          </a:p>
        </p:txBody>
      </p:sp>
      <p:sp>
        <p:nvSpPr>
          <p:cNvPr id="539711" name="Text Box 63"/>
          <p:cNvSpPr txBox="1">
            <a:spLocks noChangeArrowheads="1"/>
          </p:cNvSpPr>
          <p:nvPr/>
        </p:nvSpPr>
        <p:spPr bwMode="auto">
          <a:xfrm>
            <a:off x="304800" y="19050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800">
                <a:solidFill>
                  <a:schemeClr val="bg1"/>
                </a:solidFill>
                <a:latin typeface="Tahoma" charset="0"/>
              </a:rPr>
              <a:t>30</a:t>
            </a:r>
          </a:p>
        </p:txBody>
      </p:sp>
      <p:sp>
        <p:nvSpPr>
          <p:cNvPr id="539712" name="Text Box 64"/>
          <p:cNvSpPr txBox="1">
            <a:spLocks noChangeArrowheads="1"/>
          </p:cNvSpPr>
          <p:nvPr/>
        </p:nvSpPr>
        <p:spPr bwMode="auto">
          <a:xfrm>
            <a:off x="304800" y="7620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800">
                <a:solidFill>
                  <a:schemeClr val="bg1"/>
                </a:solidFill>
                <a:latin typeface="Tahoma" charset="0"/>
              </a:rPr>
              <a:t>40</a:t>
            </a:r>
          </a:p>
        </p:txBody>
      </p:sp>
      <p:sp>
        <p:nvSpPr>
          <p:cNvPr id="539713" name="Text Box 65"/>
          <p:cNvSpPr txBox="1">
            <a:spLocks noChangeArrowheads="1"/>
          </p:cNvSpPr>
          <p:nvPr/>
        </p:nvSpPr>
        <p:spPr bwMode="auto">
          <a:xfrm>
            <a:off x="1066800" y="1143000"/>
            <a:ext cx="3048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400">
                <a:latin typeface="Tahoma" charset="0"/>
              </a:rPr>
              <a:t>DORMANT</a:t>
            </a:r>
          </a:p>
        </p:txBody>
      </p:sp>
      <p:sp>
        <p:nvSpPr>
          <p:cNvPr id="539714" name="Rectangle 66"/>
          <p:cNvSpPr>
            <a:spLocks noChangeArrowheads="1"/>
          </p:cNvSpPr>
          <p:nvPr/>
        </p:nvSpPr>
        <p:spPr bwMode="auto">
          <a:xfrm>
            <a:off x="4038600" y="6248400"/>
            <a:ext cx="593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600">
                <a:solidFill>
                  <a:schemeClr val="bg1"/>
                </a:solidFill>
                <a:latin typeface="Tahoma" charset="0"/>
              </a:rPr>
              <a:t>JUN</a:t>
            </a:r>
          </a:p>
        </p:txBody>
      </p:sp>
      <p:sp>
        <p:nvSpPr>
          <p:cNvPr id="539715" name="Text Box 67"/>
          <p:cNvSpPr txBox="1">
            <a:spLocks noChangeArrowheads="1"/>
          </p:cNvSpPr>
          <p:nvPr/>
        </p:nvSpPr>
        <p:spPr bwMode="auto">
          <a:xfrm>
            <a:off x="4800600" y="62484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600">
                <a:solidFill>
                  <a:schemeClr val="bg1"/>
                </a:solidFill>
                <a:latin typeface="Tahoma" charset="0"/>
              </a:rPr>
              <a:t>JUL</a:t>
            </a:r>
          </a:p>
        </p:txBody>
      </p:sp>
      <p:sp>
        <p:nvSpPr>
          <p:cNvPr id="539716" name="Text Box 68"/>
          <p:cNvSpPr txBox="1">
            <a:spLocks noChangeArrowheads="1"/>
          </p:cNvSpPr>
          <p:nvPr/>
        </p:nvSpPr>
        <p:spPr bwMode="auto">
          <a:xfrm>
            <a:off x="5334000" y="62484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600">
                <a:solidFill>
                  <a:schemeClr val="bg1"/>
                </a:solidFill>
                <a:latin typeface="Tahoma" charset="0"/>
              </a:rPr>
              <a:t>AUG</a:t>
            </a:r>
          </a:p>
        </p:txBody>
      </p:sp>
      <p:sp>
        <p:nvSpPr>
          <p:cNvPr id="539717" name="Text Box 69"/>
          <p:cNvSpPr txBox="1">
            <a:spLocks noChangeArrowheads="1"/>
          </p:cNvSpPr>
          <p:nvPr/>
        </p:nvSpPr>
        <p:spPr bwMode="auto">
          <a:xfrm>
            <a:off x="6019800" y="62484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600">
                <a:solidFill>
                  <a:schemeClr val="bg1"/>
                </a:solidFill>
                <a:latin typeface="Tahoma" charset="0"/>
              </a:rPr>
              <a:t>SEP</a:t>
            </a:r>
          </a:p>
        </p:txBody>
      </p:sp>
      <p:sp>
        <p:nvSpPr>
          <p:cNvPr id="539718" name="Text Box 70"/>
          <p:cNvSpPr txBox="1">
            <a:spLocks noChangeArrowheads="1"/>
          </p:cNvSpPr>
          <p:nvPr/>
        </p:nvSpPr>
        <p:spPr bwMode="auto">
          <a:xfrm>
            <a:off x="6705600" y="624840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600">
                <a:solidFill>
                  <a:schemeClr val="bg1"/>
                </a:solidFill>
                <a:latin typeface="Tahoma" charset="0"/>
              </a:rPr>
              <a:t>OCT</a:t>
            </a:r>
          </a:p>
        </p:txBody>
      </p:sp>
      <p:sp>
        <p:nvSpPr>
          <p:cNvPr id="539719" name="Text Box 71"/>
          <p:cNvSpPr txBox="1">
            <a:spLocks noChangeArrowheads="1"/>
          </p:cNvSpPr>
          <p:nvPr/>
        </p:nvSpPr>
        <p:spPr bwMode="auto">
          <a:xfrm>
            <a:off x="7315200" y="62484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600">
                <a:solidFill>
                  <a:schemeClr val="bg1"/>
                </a:solidFill>
                <a:latin typeface="Tahoma" charset="0"/>
              </a:rPr>
              <a:t>NOV</a:t>
            </a:r>
          </a:p>
        </p:txBody>
      </p:sp>
      <p:sp>
        <p:nvSpPr>
          <p:cNvPr id="539720" name="Text Box 72"/>
          <p:cNvSpPr txBox="1">
            <a:spLocks noChangeArrowheads="1"/>
          </p:cNvSpPr>
          <p:nvPr/>
        </p:nvSpPr>
        <p:spPr bwMode="auto">
          <a:xfrm>
            <a:off x="7924800" y="624840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1600">
                <a:solidFill>
                  <a:schemeClr val="bg1"/>
                </a:solidFill>
                <a:latin typeface="Tahoma" charset="0"/>
              </a:rPr>
              <a:t>DEC</a:t>
            </a:r>
          </a:p>
        </p:txBody>
      </p:sp>
      <p:sp>
        <p:nvSpPr>
          <p:cNvPr id="539721" name="Rectangle 73"/>
          <p:cNvSpPr>
            <a:spLocks noChangeArrowheads="1"/>
          </p:cNvSpPr>
          <p:nvPr/>
        </p:nvSpPr>
        <p:spPr bwMode="auto">
          <a:xfrm>
            <a:off x="4191000" y="4495800"/>
            <a:ext cx="2470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000">
                <a:solidFill>
                  <a:schemeClr val="hlink"/>
                </a:solidFill>
              </a:rPr>
              <a:t>Perennials</a:t>
            </a:r>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Text Box 2"/>
          <p:cNvSpPr txBox="1">
            <a:spLocks noChangeArrowheads="1"/>
          </p:cNvSpPr>
          <p:nvPr/>
        </p:nvSpPr>
        <p:spPr bwMode="auto">
          <a:xfrm>
            <a:off x="609600" y="381000"/>
            <a:ext cx="8001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4800"/>
              <a:t>Types of Fertilizer</a:t>
            </a:r>
          </a:p>
        </p:txBody>
      </p:sp>
      <p:sp>
        <p:nvSpPr>
          <p:cNvPr id="541699" name="Text Box 3"/>
          <p:cNvSpPr txBox="1">
            <a:spLocks noChangeArrowheads="1"/>
          </p:cNvSpPr>
          <p:nvPr/>
        </p:nvSpPr>
        <p:spPr bwMode="auto">
          <a:xfrm>
            <a:off x="609600" y="213360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45000"/>
              </a:lnSpc>
              <a:spcBef>
                <a:spcPct val="50000"/>
              </a:spcBef>
            </a:pPr>
            <a:r>
              <a:rPr lang="en-US" altLang="en-US" sz="4000" b="0">
                <a:solidFill>
                  <a:schemeClr val="bg1"/>
                </a:solidFill>
              </a:rPr>
              <a:t>Granular - General-purpose</a:t>
            </a:r>
          </a:p>
          <a:p>
            <a:pPr>
              <a:lnSpc>
                <a:spcPct val="45000"/>
              </a:lnSpc>
              <a:spcBef>
                <a:spcPct val="50000"/>
              </a:spcBef>
            </a:pPr>
            <a:r>
              <a:rPr lang="en-US" altLang="en-US" sz="4000" b="0">
                <a:solidFill>
                  <a:schemeClr val="bg1"/>
                </a:solidFill>
              </a:rPr>
              <a:t>(10-10-10, 16-4-8)</a:t>
            </a:r>
          </a:p>
        </p:txBody>
      </p:sp>
      <p:sp>
        <p:nvSpPr>
          <p:cNvPr id="541700" name="Text Box 4"/>
          <p:cNvSpPr txBox="1">
            <a:spLocks noChangeArrowheads="1"/>
          </p:cNvSpPr>
          <p:nvPr/>
        </p:nvSpPr>
        <p:spPr bwMode="auto">
          <a:xfrm>
            <a:off x="1905000" y="3497263"/>
            <a:ext cx="5791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endParaRPr lang="en-US" altLang="en-US" sz="2400" b="0">
              <a:solidFill>
                <a:schemeClr val="tx1"/>
              </a:solidFill>
            </a:endParaRPr>
          </a:p>
          <a:p>
            <a:pPr algn="l">
              <a:spcBef>
                <a:spcPct val="50000"/>
              </a:spcBef>
            </a:pPr>
            <a:endParaRPr lang="en-US" altLang="en-US" sz="2400" b="0">
              <a:solidFill>
                <a:schemeClr val="tx1"/>
              </a:solidFill>
            </a:endParaRPr>
          </a:p>
          <a:p>
            <a:pPr algn="l">
              <a:spcBef>
                <a:spcPct val="50000"/>
              </a:spcBef>
            </a:pPr>
            <a:endParaRPr lang="en-US" altLang="en-US" sz="2400" b="0">
              <a:solidFill>
                <a:schemeClr val="tx1"/>
              </a:solidFill>
            </a:endParaRPr>
          </a:p>
        </p:txBody>
      </p:sp>
      <p:sp>
        <p:nvSpPr>
          <p:cNvPr id="541701" name="Text Box 5"/>
          <p:cNvSpPr txBox="1">
            <a:spLocks noChangeArrowheads="1"/>
          </p:cNvSpPr>
          <p:nvPr/>
        </p:nvSpPr>
        <p:spPr bwMode="auto">
          <a:xfrm>
            <a:off x="1600200" y="3581400"/>
            <a:ext cx="6096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4000" b="0">
                <a:solidFill>
                  <a:schemeClr val="bg1"/>
                </a:solidFill>
              </a:rPr>
              <a:t>Slow-release</a:t>
            </a:r>
          </a:p>
        </p:txBody>
      </p:sp>
      <p:sp>
        <p:nvSpPr>
          <p:cNvPr id="541702" name="Text Box 6"/>
          <p:cNvSpPr txBox="1">
            <a:spLocks noChangeArrowheads="1"/>
          </p:cNvSpPr>
          <p:nvPr/>
        </p:nvSpPr>
        <p:spPr bwMode="auto">
          <a:xfrm>
            <a:off x="1524000" y="4419600"/>
            <a:ext cx="632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4000" b="0">
                <a:solidFill>
                  <a:schemeClr val="bg1"/>
                </a:solidFill>
              </a:rPr>
              <a:t>Organic</a:t>
            </a:r>
          </a:p>
        </p:txBody>
      </p:sp>
      <p:sp>
        <p:nvSpPr>
          <p:cNvPr id="541703" name="Text Box 7"/>
          <p:cNvSpPr txBox="1">
            <a:spLocks noChangeArrowheads="1"/>
          </p:cNvSpPr>
          <p:nvPr/>
        </p:nvSpPr>
        <p:spPr bwMode="auto">
          <a:xfrm>
            <a:off x="2057400" y="5257800"/>
            <a:ext cx="5257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4000" b="0">
                <a:solidFill>
                  <a:schemeClr val="bg1"/>
                </a:solidFill>
              </a:rPr>
              <a:t>Liquid</a:t>
            </a:r>
          </a:p>
        </p:txBody>
      </p:sp>
      <p:sp>
        <p:nvSpPr>
          <p:cNvPr id="541704" name="Line 8"/>
          <p:cNvSpPr>
            <a:spLocks noChangeShapeType="1"/>
          </p:cNvSpPr>
          <p:nvPr/>
        </p:nvSpPr>
        <p:spPr bwMode="auto">
          <a:xfrm>
            <a:off x="1600200" y="1447800"/>
            <a:ext cx="6019800" cy="0"/>
          </a:xfrm>
          <a:prstGeom prst="line">
            <a:avLst/>
          </a:prstGeom>
          <a:noFill/>
          <a:ln w="5715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1701"/>
                                        </p:tgtEl>
                                        <p:attrNameLst>
                                          <p:attrName>style.visibility</p:attrName>
                                        </p:attrNameLst>
                                      </p:cBhvr>
                                      <p:to>
                                        <p:strVal val="visible"/>
                                      </p:to>
                                    </p:set>
                                    <p:animEffect transition="in" filter="dissolve">
                                      <p:cBhvr>
                                        <p:cTn id="7" dur="500"/>
                                        <p:tgtEl>
                                          <p:spTgt spid="5417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1702"/>
                                        </p:tgtEl>
                                        <p:attrNameLst>
                                          <p:attrName>style.visibility</p:attrName>
                                        </p:attrNameLst>
                                      </p:cBhvr>
                                      <p:to>
                                        <p:strVal val="visible"/>
                                      </p:to>
                                    </p:set>
                                    <p:animEffect transition="in" filter="dissolve">
                                      <p:cBhvr>
                                        <p:cTn id="12" dur="500"/>
                                        <p:tgtEl>
                                          <p:spTgt spid="5417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1703"/>
                                        </p:tgtEl>
                                        <p:attrNameLst>
                                          <p:attrName>style.visibility</p:attrName>
                                        </p:attrNameLst>
                                      </p:cBhvr>
                                      <p:to>
                                        <p:strVal val="visible"/>
                                      </p:to>
                                    </p:set>
                                    <p:animEffect transition="in" filter="dissolve">
                                      <p:cBhvr>
                                        <p:cTn id="17" dur="500"/>
                                        <p:tgtEl>
                                          <p:spTgt spid="541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1" grpId="0" autoUpdateAnimBg="0"/>
      <p:bldP spid="541702" grpId="0" autoUpdateAnimBg="0"/>
      <p:bldP spid="54170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22" name="Picture 4098" descr="fertilizer label"/>
          <p:cNvPicPr>
            <a:picLocks noChangeAspect="1" noChangeArrowheads="1"/>
          </p:cNvPicPr>
          <p:nvPr/>
        </p:nvPicPr>
        <p:blipFill>
          <a:blip r:embed="rId3">
            <a:lum bright="-30000" contrast="36000"/>
            <a:extLst>
              <a:ext uri="{28A0092B-C50C-407E-A947-70E740481C1C}">
                <a14:useLocalDpi xmlns:a14="http://schemas.microsoft.com/office/drawing/2010/main" val="0"/>
              </a:ext>
            </a:extLst>
          </a:blip>
          <a:srcRect/>
          <a:stretch>
            <a:fillRect/>
          </a:stretch>
        </p:blipFill>
        <p:spPr bwMode="auto">
          <a:xfrm>
            <a:off x="1295400" y="2590800"/>
            <a:ext cx="6354763" cy="3132138"/>
          </a:xfrm>
          <a:prstGeom prst="rect">
            <a:avLst/>
          </a:prstGeom>
          <a:noFill/>
          <a:ln w="57150">
            <a:solidFill>
              <a:srgbClr val="00CCFF"/>
            </a:solidFill>
            <a:miter lim="800000"/>
            <a:headEnd/>
            <a:tailEnd/>
          </a:ln>
          <a:extLst>
            <a:ext uri="{909E8E84-426E-40DD-AFC4-6F175D3DCCD1}">
              <a14:hiddenFill xmlns:a14="http://schemas.microsoft.com/office/drawing/2010/main">
                <a:solidFill>
                  <a:srgbClr val="FFFFFF"/>
                </a:solidFill>
              </a14:hiddenFill>
            </a:ext>
          </a:extLst>
        </p:spPr>
      </p:pic>
      <p:sp>
        <p:nvSpPr>
          <p:cNvPr id="542723" name="Text Box 4099"/>
          <p:cNvSpPr txBox="1">
            <a:spLocks noChangeArrowheads="1"/>
          </p:cNvSpPr>
          <p:nvPr/>
        </p:nvSpPr>
        <p:spPr bwMode="auto">
          <a:xfrm>
            <a:off x="1066800" y="609600"/>
            <a:ext cx="6477000" cy="143192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Get the most nutrients you can for your dollar!</a:t>
            </a:r>
            <a:r>
              <a:rPr lang="en-US" altLang="en-US">
                <a:effectLst>
                  <a:outerShdw blurRad="38100" dist="38100" dir="2700000" algn="tl">
                    <a:srgbClr val="000000"/>
                  </a:outerShdw>
                </a:effectLst>
              </a:rPr>
              <a:t> </a:t>
            </a:r>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Text Box 2"/>
          <p:cNvSpPr txBox="1">
            <a:spLocks noChangeArrowheads="1"/>
          </p:cNvSpPr>
          <p:nvPr/>
        </p:nvSpPr>
        <p:spPr bwMode="auto">
          <a:xfrm>
            <a:off x="228600" y="533400"/>
            <a:ext cx="8915400" cy="155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75000"/>
              </a:lnSpc>
              <a:spcBef>
                <a:spcPct val="50000"/>
              </a:spcBef>
            </a:pPr>
            <a:r>
              <a:rPr lang="en-US" altLang="en-US" sz="4800">
                <a:solidFill>
                  <a:schemeClr val="bg1"/>
                </a:solidFill>
              </a:rPr>
              <a:t>                    16-4-</a:t>
            </a:r>
            <a:r>
              <a:rPr lang="en-US" altLang="en-US">
                <a:solidFill>
                  <a:schemeClr val="bg1"/>
                </a:solidFill>
              </a:rPr>
              <a:t> </a:t>
            </a:r>
            <a:r>
              <a:rPr lang="en-US" altLang="en-US" sz="4800">
                <a:solidFill>
                  <a:schemeClr val="bg1"/>
                </a:solidFill>
              </a:rPr>
              <a:t>8</a:t>
            </a:r>
          </a:p>
          <a:p>
            <a:pPr algn="l">
              <a:lnSpc>
                <a:spcPct val="75000"/>
              </a:lnSpc>
              <a:spcBef>
                <a:spcPct val="50000"/>
              </a:spcBef>
            </a:pPr>
            <a:r>
              <a:rPr lang="en-US" altLang="en-US" sz="4800"/>
              <a:t>  10/16 = 0.6 lbs. per 100 sq. ft.</a:t>
            </a:r>
          </a:p>
        </p:txBody>
      </p:sp>
      <p:sp>
        <p:nvSpPr>
          <p:cNvPr id="543747" name="Text Box 3"/>
          <p:cNvSpPr txBox="1">
            <a:spLocks noChangeArrowheads="1"/>
          </p:cNvSpPr>
          <p:nvPr/>
        </p:nvSpPr>
        <p:spPr bwMode="auto">
          <a:xfrm>
            <a:off x="1698625" y="3954463"/>
            <a:ext cx="5921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endParaRPr lang="en-US" altLang="en-US">
              <a:effectLst>
                <a:outerShdw blurRad="38100" dist="38100" dir="2700000" algn="tl">
                  <a:srgbClr val="000000"/>
                </a:outerShdw>
              </a:effectLst>
            </a:endParaRPr>
          </a:p>
        </p:txBody>
      </p:sp>
      <p:sp>
        <p:nvSpPr>
          <p:cNvPr id="543748" name="Text Box 4"/>
          <p:cNvSpPr txBox="1">
            <a:spLocks noChangeArrowheads="1"/>
          </p:cNvSpPr>
          <p:nvPr/>
        </p:nvSpPr>
        <p:spPr bwMode="auto">
          <a:xfrm>
            <a:off x="0" y="2590800"/>
            <a:ext cx="9144000" cy="316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105000"/>
              </a:lnSpc>
            </a:pPr>
            <a:r>
              <a:rPr lang="en-US" altLang="en-US"/>
              <a:t>                       </a:t>
            </a:r>
            <a:r>
              <a:rPr lang="en-US" altLang="en-US" sz="4800">
                <a:solidFill>
                  <a:schemeClr val="bg1"/>
                </a:solidFill>
              </a:rPr>
              <a:t>12-4-8</a:t>
            </a:r>
          </a:p>
          <a:p>
            <a:pPr algn="l">
              <a:lnSpc>
                <a:spcPct val="105000"/>
              </a:lnSpc>
            </a:pPr>
            <a:r>
              <a:rPr lang="en-US" altLang="en-US" sz="4800"/>
              <a:t>    10/12 = 0.8 lbs. per 100 sq. ft.</a:t>
            </a:r>
          </a:p>
          <a:p>
            <a:pPr algn="l">
              <a:lnSpc>
                <a:spcPct val="105000"/>
              </a:lnSpc>
            </a:pPr>
            <a:endParaRPr lang="en-US" altLang="en-US" sz="4800"/>
          </a:p>
          <a:p>
            <a:pPr algn="l">
              <a:lnSpc>
                <a:spcPct val="105000"/>
              </a:lnSpc>
            </a:pPr>
            <a:r>
              <a:rPr lang="en-US" altLang="en-US" sz="4800"/>
              <a:t>                  2 cups = 1 lb.</a:t>
            </a:r>
          </a:p>
        </p:txBody>
      </p:sp>
      <p:sp>
        <p:nvSpPr>
          <p:cNvPr id="543749" name="Text Box 5"/>
          <p:cNvSpPr txBox="1">
            <a:spLocks noChangeArrowheads="1"/>
          </p:cNvSpPr>
          <p:nvPr/>
        </p:nvSpPr>
        <p:spPr bwMode="auto">
          <a:xfrm>
            <a:off x="1447800" y="3429000"/>
            <a:ext cx="58070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endParaRPr lang="en-US" altLang="en-US">
              <a:effectLst>
                <a:outerShdw blurRad="38100" dist="38100" dir="2700000" algn="tl">
                  <a:srgbClr val="000000"/>
                </a:outerShdw>
              </a:effectLst>
            </a:endParaRPr>
          </a:p>
        </p:txBody>
      </p:sp>
      <p:sp>
        <p:nvSpPr>
          <p:cNvPr id="543750" name="Line 6"/>
          <p:cNvSpPr>
            <a:spLocks noChangeShapeType="1"/>
          </p:cNvSpPr>
          <p:nvPr/>
        </p:nvSpPr>
        <p:spPr bwMode="auto">
          <a:xfrm>
            <a:off x="3429000" y="1143000"/>
            <a:ext cx="1676400" cy="0"/>
          </a:xfrm>
          <a:prstGeom prst="line">
            <a:avLst/>
          </a:prstGeom>
          <a:noFill/>
          <a:ln w="5715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3751" name="Line 7"/>
          <p:cNvSpPr>
            <a:spLocks noChangeShapeType="1"/>
          </p:cNvSpPr>
          <p:nvPr/>
        </p:nvSpPr>
        <p:spPr bwMode="auto">
          <a:xfrm>
            <a:off x="3429000" y="3352800"/>
            <a:ext cx="1524000" cy="0"/>
          </a:xfrm>
          <a:prstGeom prst="line">
            <a:avLst/>
          </a:prstGeom>
          <a:noFill/>
          <a:ln w="5715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Line 2050"/>
          <p:cNvSpPr>
            <a:spLocks noChangeShapeType="1"/>
          </p:cNvSpPr>
          <p:nvPr/>
        </p:nvSpPr>
        <p:spPr bwMode="auto">
          <a:xfrm>
            <a:off x="1524000" y="2209800"/>
            <a:ext cx="6096000" cy="0"/>
          </a:xfrm>
          <a:prstGeom prst="line">
            <a:avLst/>
          </a:prstGeom>
          <a:noFill/>
          <a:ln w="5715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4771" name="AutoShape 2051"/>
          <p:cNvSpPr>
            <a:spLocks noChangeArrowheads="1"/>
          </p:cNvSpPr>
          <p:nvPr/>
        </p:nvSpPr>
        <p:spPr bwMode="auto">
          <a:xfrm rot="5400000">
            <a:off x="5257800" y="381000"/>
            <a:ext cx="1295400" cy="3429000"/>
          </a:xfrm>
          <a:prstGeom prst="flowChartDelay">
            <a:avLst/>
          </a:prstGeom>
          <a:solidFill>
            <a:srgbClr val="CC6600"/>
          </a:solidFill>
          <a:ln w="9525">
            <a:solidFill>
              <a:srgbClr val="CC66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4772" name="AutoShape 2052"/>
          <p:cNvSpPr>
            <a:spLocks noChangeArrowheads="1"/>
          </p:cNvSpPr>
          <p:nvPr/>
        </p:nvSpPr>
        <p:spPr bwMode="auto">
          <a:xfrm rot="5400000">
            <a:off x="2819400" y="152400"/>
            <a:ext cx="1828800" cy="4419600"/>
          </a:xfrm>
          <a:prstGeom prst="flowChartDelay">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cxnSp>
        <p:nvCxnSpPr>
          <p:cNvPr id="544773" name="AutoShape 2053"/>
          <p:cNvCxnSpPr>
            <a:cxnSpLocks noChangeShapeType="1"/>
          </p:cNvCxnSpPr>
          <p:nvPr/>
        </p:nvCxnSpPr>
        <p:spPr bwMode="auto">
          <a:xfrm>
            <a:off x="1524000" y="990600"/>
            <a:ext cx="6096000" cy="0"/>
          </a:xfrm>
          <a:prstGeom prst="straightConnector1">
            <a:avLst/>
          </a:prstGeom>
          <a:noFill/>
          <a:ln w="571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4774" name="AutoShape 2054"/>
          <p:cNvCxnSpPr>
            <a:cxnSpLocks noChangeShapeType="1"/>
          </p:cNvCxnSpPr>
          <p:nvPr/>
        </p:nvCxnSpPr>
        <p:spPr bwMode="auto">
          <a:xfrm>
            <a:off x="1143000" y="1371600"/>
            <a:ext cx="0" cy="1600200"/>
          </a:xfrm>
          <a:prstGeom prst="straightConnector1">
            <a:avLst/>
          </a:prstGeom>
          <a:noFill/>
          <a:ln w="571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44775" name="Text Box 2055"/>
          <p:cNvSpPr txBox="1">
            <a:spLocks noChangeArrowheads="1"/>
          </p:cNvSpPr>
          <p:nvPr/>
        </p:nvSpPr>
        <p:spPr bwMode="auto">
          <a:xfrm>
            <a:off x="3733800" y="304800"/>
            <a:ext cx="4267200" cy="70167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4000">
                <a:solidFill>
                  <a:schemeClr val="bg1"/>
                </a:solidFill>
              </a:rPr>
              <a:t>50 ft.</a:t>
            </a:r>
          </a:p>
        </p:txBody>
      </p:sp>
      <p:sp>
        <p:nvSpPr>
          <p:cNvPr id="544776" name="Text Box 2056"/>
          <p:cNvSpPr txBox="1">
            <a:spLocks noChangeArrowheads="1"/>
          </p:cNvSpPr>
          <p:nvPr/>
        </p:nvSpPr>
        <p:spPr bwMode="auto">
          <a:xfrm rot="16200000">
            <a:off x="510382" y="785018"/>
            <a:ext cx="1828800" cy="1935163"/>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4000">
                <a:solidFill>
                  <a:schemeClr val="bg1"/>
                </a:solidFill>
              </a:rPr>
              <a:t>5 ft.</a:t>
            </a:r>
          </a:p>
          <a:p>
            <a:pPr algn="l">
              <a:spcBef>
                <a:spcPct val="50000"/>
              </a:spcBef>
            </a:pPr>
            <a:endParaRPr lang="en-US" altLang="en-US" sz="5400"/>
          </a:p>
        </p:txBody>
      </p:sp>
      <p:sp>
        <p:nvSpPr>
          <p:cNvPr id="544777" name="Text Box 2057"/>
          <p:cNvSpPr txBox="1">
            <a:spLocks noChangeArrowheads="1"/>
          </p:cNvSpPr>
          <p:nvPr/>
        </p:nvSpPr>
        <p:spPr bwMode="auto">
          <a:xfrm>
            <a:off x="1447800" y="3276600"/>
            <a:ext cx="6248400" cy="64135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t>5 ft. x 50 ft. = 250 sq. ft.</a:t>
            </a:r>
          </a:p>
        </p:txBody>
      </p:sp>
      <p:sp>
        <p:nvSpPr>
          <p:cNvPr id="544778" name="Text Box 2058"/>
          <p:cNvSpPr txBox="1">
            <a:spLocks noChangeArrowheads="1"/>
          </p:cNvSpPr>
          <p:nvPr/>
        </p:nvSpPr>
        <p:spPr bwMode="auto">
          <a:xfrm>
            <a:off x="838200" y="4114800"/>
            <a:ext cx="7467600" cy="64135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t>16 - 4 - 8 = 0.6 lbs./100 sq. ft.</a:t>
            </a:r>
          </a:p>
        </p:txBody>
      </p:sp>
      <p:sp>
        <p:nvSpPr>
          <p:cNvPr id="544779" name="Text Box 2059"/>
          <p:cNvSpPr txBox="1">
            <a:spLocks noChangeArrowheads="1"/>
          </p:cNvSpPr>
          <p:nvPr/>
        </p:nvSpPr>
        <p:spPr bwMode="auto">
          <a:xfrm>
            <a:off x="228600" y="5029200"/>
            <a:ext cx="8686800" cy="62865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pPr>
            <a:r>
              <a:rPr lang="en-US" altLang="en-US" sz="3600"/>
              <a:t>250 sq ft x 0.6 / 100 sq ft. = Amt Apply</a:t>
            </a:r>
            <a:r>
              <a:rPr lang="en-US" altLang="en-US"/>
              <a:t> </a:t>
            </a:r>
          </a:p>
        </p:txBody>
      </p:sp>
      <p:sp>
        <p:nvSpPr>
          <p:cNvPr id="544780" name="Text Box 2060"/>
          <p:cNvSpPr txBox="1">
            <a:spLocks noChangeArrowheads="1"/>
          </p:cNvSpPr>
          <p:nvPr/>
        </p:nvSpPr>
        <p:spPr bwMode="auto">
          <a:xfrm>
            <a:off x="647700" y="5791200"/>
            <a:ext cx="7848600" cy="64135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t>Amt to Apply  = 1.5 lbs. (3 cups)</a:t>
            </a:r>
          </a:p>
        </p:txBody>
      </p:sp>
      <p:sp>
        <p:nvSpPr>
          <p:cNvPr id="544781" name="Oval 2061"/>
          <p:cNvSpPr>
            <a:spLocks noChangeArrowheads="1"/>
          </p:cNvSpPr>
          <p:nvPr/>
        </p:nvSpPr>
        <p:spPr bwMode="auto">
          <a:xfrm>
            <a:off x="4876800" y="2438400"/>
            <a:ext cx="381000" cy="381000"/>
          </a:xfrm>
          <a:prstGeom prst="ellipse">
            <a:avLst/>
          </a:prstGeom>
          <a:solidFill>
            <a:srgbClr val="00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4782" name="Oval 2062"/>
          <p:cNvSpPr>
            <a:spLocks noChangeArrowheads="1"/>
          </p:cNvSpPr>
          <p:nvPr/>
        </p:nvSpPr>
        <p:spPr bwMode="auto">
          <a:xfrm>
            <a:off x="5105400" y="1600200"/>
            <a:ext cx="381000" cy="381000"/>
          </a:xfrm>
          <a:prstGeom prst="ellipse">
            <a:avLst/>
          </a:prstGeom>
          <a:solidFill>
            <a:srgbClr val="00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4783" name="Oval 2063"/>
          <p:cNvSpPr>
            <a:spLocks noChangeArrowheads="1"/>
          </p:cNvSpPr>
          <p:nvPr/>
        </p:nvSpPr>
        <p:spPr bwMode="auto">
          <a:xfrm>
            <a:off x="5562600" y="2209800"/>
            <a:ext cx="381000" cy="381000"/>
          </a:xfrm>
          <a:prstGeom prst="ellipse">
            <a:avLst/>
          </a:prstGeom>
          <a:solidFill>
            <a:srgbClr val="00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4784" name="Oval 2064"/>
          <p:cNvSpPr>
            <a:spLocks noChangeArrowheads="1"/>
          </p:cNvSpPr>
          <p:nvPr/>
        </p:nvSpPr>
        <p:spPr bwMode="auto">
          <a:xfrm>
            <a:off x="5867400" y="1600200"/>
            <a:ext cx="381000" cy="381000"/>
          </a:xfrm>
          <a:prstGeom prst="ellipse">
            <a:avLst/>
          </a:prstGeom>
          <a:solidFill>
            <a:srgbClr val="00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4785" name="Oval 2065"/>
          <p:cNvSpPr>
            <a:spLocks noChangeArrowheads="1"/>
          </p:cNvSpPr>
          <p:nvPr/>
        </p:nvSpPr>
        <p:spPr bwMode="auto">
          <a:xfrm>
            <a:off x="6400800" y="2057400"/>
            <a:ext cx="381000" cy="381000"/>
          </a:xfrm>
          <a:prstGeom prst="ellipse">
            <a:avLst/>
          </a:prstGeom>
          <a:solidFill>
            <a:srgbClr val="00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4786" name="Oval 2066"/>
          <p:cNvSpPr>
            <a:spLocks noChangeArrowheads="1"/>
          </p:cNvSpPr>
          <p:nvPr/>
        </p:nvSpPr>
        <p:spPr bwMode="auto">
          <a:xfrm>
            <a:off x="7010400" y="1600200"/>
            <a:ext cx="381000" cy="381000"/>
          </a:xfrm>
          <a:prstGeom prst="ellipse">
            <a:avLst/>
          </a:prstGeom>
          <a:solidFill>
            <a:srgbClr val="00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4787" name="Oval 2067"/>
          <p:cNvSpPr>
            <a:spLocks noChangeArrowheads="1"/>
          </p:cNvSpPr>
          <p:nvPr/>
        </p:nvSpPr>
        <p:spPr bwMode="auto">
          <a:xfrm>
            <a:off x="4419600" y="1676400"/>
            <a:ext cx="381000" cy="381000"/>
          </a:xfrm>
          <a:prstGeom prst="ellipse">
            <a:avLst/>
          </a:prstGeom>
          <a:solidFill>
            <a:srgbClr val="00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4788" name="AutoShape 2068"/>
          <p:cNvSpPr>
            <a:spLocks noChangeArrowheads="1"/>
          </p:cNvSpPr>
          <p:nvPr/>
        </p:nvSpPr>
        <p:spPr bwMode="auto">
          <a:xfrm>
            <a:off x="1905000" y="2209800"/>
            <a:ext cx="457200" cy="457200"/>
          </a:xfrm>
          <a:prstGeom prst="flowChartExtra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4789" name="AutoShape 2069"/>
          <p:cNvSpPr>
            <a:spLocks noChangeArrowheads="1"/>
          </p:cNvSpPr>
          <p:nvPr/>
        </p:nvSpPr>
        <p:spPr bwMode="auto">
          <a:xfrm>
            <a:off x="2362200" y="1676400"/>
            <a:ext cx="457200" cy="457200"/>
          </a:xfrm>
          <a:prstGeom prst="flowChartExtra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4790" name="AutoShape 2070"/>
          <p:cNvSpPr>
            <a:spLocks noChangeArrowheads="1"/>
          </p:cNvSpPr>
          <p:nvPr/>
        </p:nvSpPr>
        <p:spPr bwMode="auto">
          <a:xfrm>
            <a:off x="2895600" y="2362200"/>
            <a:ext cx="457200" cy="457200"/>
          </a:xfrm>
          <a:prstGeom prst="flowChartExtra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4791" name="AutoShape 2071"/>
          <p:cNvSpPr>
            <a:spLocks noChangeArrowheads="1"/>
          </p:cNvSpPr>
          <p:nvPr/>
        </p:nvSpPr>
        <p:spPr bwMode="auto">
          <a:xfrm>
            <a:off x="3352800" y="1676400"/>
            <a:ext cx="457200" cy="457200"/>
          </a:xfrm>
          <a:prstGeom prst="flowChartExtra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4792" name="AutoShape 2072"/>
          <p:cNvSpPr>
            <a:spLocks noChangeArrowheads="1"/>
          </p:cNvSpPr>
          <p:nvPr/>
        </p:nvSpPr>
        <p:spPr bwMode="auto">
          <a:xfrm>
            <a:off x="3886200" y="2362200"/>
            <a:ext cx="457200" cy="457200"/>
          </a:xfrm>
          <a:prstGeom prst="flowChartExtra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4775"/>
                                        </p:tgtEl>
                                        <p:attrNameLst>
                                          <p:attrName>style.visibility</p:attrName>
                                        </p:attrNameLst>
                                      </p:cBhvr>
                                      <p:to>
                                        <p:strVal val="visible"/>
                                      </p:to>
                                    </p:set>
                                    <p:animEffect transition="in" filter="dissolve">
                                      <p:cBhvr>
                                        <p:cTn id="7" dur="500"/>
                                        <p:tgtEl>
                                          <p:spTgt spid="5447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4776"/>
                                        </p:tgtEl>
                                        <p:attrNameLst>
                                          <p:attrName>style.visibility</p:attrName>
                                        </p:attrNameLst>
                                      </p:cBhvr>
                                      <p:to>
                                        <p:strVal val="visible"/>
                                      </p:to>
                                    </p:set>
                                    <p:animEffect transition="in" filter="dissolve">
                                      <p:cBhvr>
                                        <p:cTn id="12" dur="500"/>
                                        <p:tgtEl>
                                          <p:spTgt spid="5447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4777"/>
                                        </p:tgtEl>
                                        <p:attrNameLst>
                                          <p:attrName>style.visibility</p:attrName>
                                        </p:attrNameLst>
                                      </p:cBhvr>
                                      <p:to>
                                        <p:strVal val="visible"/>
                                      </p:to>
                                    </p:set>
                                    <p:animEffect transition="in" filter="dissolve">
                                      <p:cBhvr>
                                        <p:cTn id="17" dur="500"/>
                                        <p:tgtEl>
                                          <p:spTgt spid="5447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44778"/>
                                        </p:tgtEl>
                                        <p:attrNameLst>
                                          <p:attrName>style.visibility</p:attrName>
                                        </p:attrNameLst>
                                      </p:cBhvr>
                                      <p:to>
                                        <p:strVal val="visible"/>
                                      </p:to>
                                    </p:set>
                                    <p:animEffect transition="in" filter="dissolve">
                                      <p:cBhvr>
                                        <p:cTn id="22" dur="500"/>
                                        <p:tgtEl>
                                          <p:spTgt spid="5447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44779"/>
                                        </p:tgtEl>
                                        <p:attrNameLst>
                                          <p:attrName>style.visibility</p:attrName>
                                        </p:attrNameLst>
                                      </p:cBhvr>
                                      <p:to>
                                        <p:strVal val="visible"/>
                                      </p:to>
                                    </p:set>
                                    <p:animEffect transition="in" filter="dissolve">
                                      <p:cBhvr>
                                        <p:cTn id="27" dur="500"/>
                                        <p:tgtEl>
                                          <p:spTgt spid="5447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44780"/>
                                        </p:tgtEl>
                                        <p:attrNameLst>
                                          <p:attrName>style.visibility</p:attrName>
                                        </p:attrNameLst>
                                      </p:cBhvr>
                                      <p:to>
                                        <p:strVal val="visible"/>
                                      </p:to>
                                    </p:set>
                                    <p:animEffect transition="in" filter="dissolve">
                                      <p:cBhvr>
                                        <p:cTn id="32" dur="500"/>
                                        <p:tgtEl>
                                          <p:spTgt spid="544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5" grpId="0" autoUpdateAnimBg="0"/>
      <p:bldP spid="544776" grpId="0" autoUpdateAnimBg="0"/>
      <p:bldP spid="544777" grpId="0" autoUpdateAnimBg="0"/>
      <p:bldP spid="544778" grpId="0" autoUpdateAnimBg="0"/>
      <p:bldP spid="544779" grpId="0" autoUpdateAnimBg="0"/>
      <p:bldP spid="54478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3074"/>
          <p:cNvSpPr>
            <a:spLocks noChangeArrowheads="1"/>
          </p:cNvSpPr>
          <p:nvPr/>
        </p:nvSpPr>
        <p:spPr bwMode="auto">
          <a:xfrm>
            <a:off x="457200" y="1524000"/>
            <a:ext cx="82296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defTabSz="692150">
              <a:defRPr sz="2400">
                <a:solidFill>
                  <a:schemeClr val="tx1"/>
                </a:solidFill>
                <a:latin typeface="Times New Roman" charset="0"/>
              </a:defRPr>
            </a:lvl1pPr>
            <a:lvl2pPr marL="576263" indent="58738" algn="l" defTabSz="692150">
              <a:defRPr sz="2400">
                <a:solidFill>
                  <a:schemeClr val="tx1"/>
                </a:solidFill>
                <a:latin typeface="Times New Roman" charset="0"/>
              </a:defRPr>
            </a:lvl2pPr>
            <a:lvl3pPr algn="l" defTabSz="692150">
              <a:defRPr sz="2400">
                <a:solidFill>
                  <a:schemeClr val="tx1"/>
                </a:solidFill>
                <a:latin typeface="Times New Roman" charset="0"/>
              </a:defRPr>
            </a:lvl3pPr>
            <a:lvl4pPr algn="l" defTabSz="692150">
              <a:defRPr sz="2400">
                <a:solidFill>
                  <a:schemeClr val="tx1"/>
                </a:solidFill>
                <a:latin typeface="Times New Roman" charset="0"/>
              </a:defRPr>
            </a:lvl4pPr>
            <a:lvl5pPr algn="l" defTabSz="692150">
              <a:defRPr sz="2400">
                <a:solidFill>
                  <a:schemeClr val="tx1"/>
                </a:solidFill>
                <a:latin typeface="Times New Roman" charset="0"/>
              </a:defRPr>
            </a:lvl5pPr>
            <a:lvl6pPr defTabSz="692150" fontAlgn="base">
              <a:spcBef>
                <a:spcPct val="0"/>
              </a:spcBef>
              <a:spcAft>
                <a:spcPct val="0"/>
              </a:spcAft>
              <a:defRPr sz="2400">
                <a:solidFill>
                  <a:schemeClr val="tx1"/>
                </a:solidFill>
                <a:latin typeface="Times New Roman" charset="0"/>
              </a:defRPr>
            </a:lvl6pPr>
            <a:lvl7pPr defTabSz="692150" fontAlgn="base">
              <a:spcBef>
                <a:spcPct val="0"/>
              </a:spcBef>
              <a:spcAft>
                <a:spcPct val="0"/>
              </a:spcAft>
              <a:defRPr sz="2400">
                <a:solidFill>
                  <a:schemeClr val="tx1"/>
                </a:solidFill>
                <a:latin typeface="Times New Roman" charset="0"/>
              </a:defRPr>
            </a:lvl7pPr>
            <a:lvl8pPr defTabSz="692150" fontAlgn="base">
              <a:spcBef>
                <a:spcPct val="0"/>
              </a:spcBef>
              <a:spcAft>
                <a:spcPct val="0"/>
              </a:spcAft>
              <a:defRPr sz="2400">
                <a:solidFill>
                  <a:schemeClr val="tx1"/>
                </a:solidFill>
                <a:latin typeface="Times New Roman" charset="0"/>
              </a:defRPr>
            </a:lvl8pPr>
            <a:lvl9pPr defTabSz="692150" fontAlgn="base">
              <a:spcBef>
                <a:spcPct val="0"/>
              </a:spcBef>
              <a:spcAft>
                <a:spcPct val="0"/>
              </a:spcAft>
              <a:defRPr sz="2400">
                <a:solidFill>
                  <a:schemeClr val="tx1"/>
                </a:solidFill>
                <a:latin typeface="Times New Roman" charset="0"/>
              </a:defRPr>
            </a:lvl9pPr>
          </a:lstStyle>
          <a:p>
            <a:pPr>
              <a:spcBef>
                <a:spcPct val="50000"/>
              </a:spcBef>
            </a:pPr>
            <a:r>
              <a:rPr lang="en-US" altLang="en-US" b="0">
                <a:solidFill>
                  <a:srgbClr val="FFFF00"/>
                </a:solidFill>
              </a:rPr>
              <a:t>Purpling of lower leaves - phosphorus deficiency</a:t>
            </a:r>
          </a:p>
          <a:p>
            <a:pPr lvl="1">
              <a:spcBef>
                <a:spcPct val="50000"/>
              </a:spcBef>
            </a:pPr>
            <a:r>
              <a:rPr lang="en-US" altLang="en-US" b="0">
                <a:solidFill>
                  <a:schemeClr val="bg1"/>
                </a:solidFill>
              </a:rPr>
              <a:t>	Can be caused by cold, keeping plants too wet.</a:t>
            </a:r>
          </a:p>
          <a:p>
            <a:pPr lvl="1">
              <a:spcBef>
                <a:spcPct val="50000"/>
              </a:spcBef>
            </a:pPr>
            <a:r>
              <a:rPr lang="en-US" altLang="en-US" b="0">
                <a:solidFill>
                  <a:schemeClr val="bg1"/>
                </a:solidFill>
              </a:rPr>
              <a:t>	Use a general fertilizer, do not direct supplement!</a:t>
            </a:r>
          </a:p>
          <a:p>
            <a:pPr>
              <a:spcBef>
                <a:spcPct val="50000"/>
              </a:spcBef>
            </a:pPr>
            <a:r>
              <a:rPr lang="en-US" altLang="en-US" b="0">
                <a:solidFill>
                  <a:srgbClr val="FFFF00"/>
                </a:solidFill>
              </a:rPr>
              <a:t>Chlorosis or yellowing upper leaves - iron deficiency, </a:t>
            </a:r>
          </a:p>
          <a:p>
            <a:pPr lvl="1">
              <a:spcBef>
                <a:spcPct val="50000"/>
              </a:spcBef>
            </a:pPr>
            <a:r>
              <a:rPr lang="en-US" altLang="en-US" b="0">
                <a:solidFill>
                  <a:schemeClr val="bg1"/>
                </a:solidFill>
              </a:rPr>
              <a:t>	pH is too high! </a:t>
            </a:r>
          </a:p>
          <a:p>
            <a:pPr lvl="1">
              <a:spcBef>
                <a:spcPct val="50000"/>
              </a:spcBef>
            </a:pPr>
            <a:r>
              <a:rPr lang="en-US" altLang="en-US" b="0">
                <a:solidFill>
                  <a:schemeClr val="bg1"/>
                </a:solidFill>
              </a:rPr>
              <a:t>	Iron sulfate can be added in increments to reduce pH.</a:t>
            </a:r>
          </a:p>
          <a:p>
            <a:pPr>
              <a:spcBef>
                <a:spcPct val="50000"/>
              </a:spcBef>
            </a:pPr>
            <a:r>
              <a:rPr lang="en-US" altLang="en-US" b="0">
                <a:solidFill>
                  <a:srgbClr val="FFFF00"/>
                </a:solidFill>
              </a:rPr>
              <a:t>Overall yellowing of lower leaves – magnesium deficiency</a:t>
            </a:r>
          </a:p>
          <a:p>
            <a:pPr>
              <a:spcBef>
                <a:spcPct val="50000"/>
              </a:spcBef>
            </a:pPr>
            <a:r>
              <a:rPr lang="en-US" altLang="en-US" b="0">
                <a:solidFill>
                  <a:schemeClr val="bg1"/>
                </a:solidFill>
              </a:rPr>
              <a:t>	Magnesium deficiency is very common in Georgia!</a:t>
            </a:r>
          </a:p>
          <a:p>
            <a:pPr>
              <a:spcBef>
                <a:spcPct val="50000"/>
              </a:spcBef>
            </a:pPr>
            <a:r>
              <a:rPr lang="en-US" altLang="en-US" b="0">
                <a:solidFill>
                  <a:schemeClr val="bg1"/>
                </a:solidFill>
              </a:rPr>
              <a:t>	Use magnesium sulfate to increase Mg!  </a:t>
            </a:r>
          </a:p>
        </p:txBody>
      </p:sp>
      <p:sp>
        <p:nvSpPr>
          <p:cNvPr id="548867" name="Text Box 3075"/>
          <p:cNvSpPr txBox="1">
            <a:spLocks noChangeArrowheads="1"/>
          </p:cNvSpPr>
          <p:nvPr/>
        </p:nvSpPr>
        <p:spPr bwMode="auto">
          <a:xfrm>
            <a:off x="1752600" y="152400"/>
            <a:ext cx="519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a:t>Nutrient Deficiencies</a:t>
            </a:r>
          </a:p>
        </p:txBody>
      </p:sp>
      <p:sp>
        <p:nvSpPr>
          <p:cNvPr id="548868" name="Line 3076"/>
          <p:cNvSpPr>
            <a:spLocks noChangeShapeType="1"/>
          </p:cNvSpPr>
          <p:nvPr/>
        </p:nvSpPr>
        <p:spPr bwMode="auto">
          <a:xfrm>
            <a:off x="1752600" y="1143000"/>
            <a:ext cx="56388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6818" name="Picture 2" descr="Image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219950" cy="4924425"/>
          </a:xfrm>
          <a:prstGeom prst="rect">
            <a:avLst/>
          </a:prstGeom>
          <a:noFill/>
          <a:extLst>
            <a:ext uri="{909E8E84-426E-40DD-AFC4-6F175D3DCCD1}">
              <a14:hiddenFill xmlns:a14="http://schemas.microsoft.com/office/drawing/2010/main">
                <a:solidFill>
                  <a:srgbClr val="FFFFFF"/>
                </a:solidFill>
              </a14:hiddenFill>
            </a:ext>
          </a:extLst>
        </p:spPr>
      </p:pic>
      <p:sp>
        <p:nvSpPr>
          <p:cNvPr id="546819" name="Rectangle 3"/>
          <p:cNvSpPr>
            <a:spLocks noChangeArrowheads="1"/>
          </p:cNvSpPr>
          <p:nvPr/>
        </p:nvSpPr>
        <p:spPr bwMode="auto">
          <a:xfrm>
            <a:off x="304800" y="457200"/>
            <a:ext cx="86455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a:t>Planning Maintenance Is The Key! </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6146"/>
          <p:cNvSpPr>
            <a:spLocks noChangeArrowheads="1"/>
          </p:cNvSpPr>
          <p:nvPr/>
        </p:nvSpPr>
        <p:spPr bwMode="auto">
          <a:xfrm>
            <a:off x="2911475" y="304800"/>
            <a:ext cx="3321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a:t>Deadheading</a:t>
            </a:r>
          </a:p>
        </p:txBody>
      </p:sp>
      <p:pic>
        <p:nvPicPr>
          <p:cNvPr id="547843" name="Picture 6147" descr="Image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276350"/>
            <a:ext cx="2616200" cy="4303713"/>
          </a:xfrm>
          <a:prstGeom prst="rect">
            <a:avLst/>
          </a:prstGeom>
          <a:noFill/>
          <a:extLst>
            <a:ext uri="{909E8E84-426E-40DD-AFC4-6F175D3DCCD1}">
              <a14:hiddenFill xmlns:a14="http://schemas.microsoft.com/office/drawing/2010/main">
                <a:solidFill>
                  <a:srgbClr val="FFFFFF"/>
                </a:solidFill>
              </a14:hiddenFill>
            </a:ext>
          </a:extLst>
        </p:spPr>
      </p:pic>
      <p:pic>
        <p:nvPicPr>
          <p:cNvPr id="547844" name="Picture 6148" descr="echinace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47800"/>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47845" name="Text Box 6149"/>
          <p:cNvSpPr txBox="1">
            <a:spLocks noChangeArrowheads="1"/>
          </p:cNvSpPr>
          <p:nvPr/>
        </p:nvSpPr>
        <p:spPr bwMode="auto">
          <a:xfrm>
            <a:off x="1600200" y="4343400"/>
            <a:ext cx="1411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000">
                <a:solidFill>
                  <a:schemeClr val="bg1"/>
                </a:solidFill>
              </a:rPr>
              <a:t>Echinaceae</a:t>
            </a:r>
          </a:p>
        </p:txBody>
      </p:sp>
      <p:sp>
        <p:nvSpPr>
          <p:cNvPr id="547846" name="Text Box 6150"/>
          <p:cNvSpPr txBox="1">
            <a:spLocks noChangeArrowheads="1"/>
          </p:cNvSpPr>
          <p:nvPr/>
        </p:nvSpPr>
        <p:spPr bwMode="auto">
          <a:xfrm>
            <a:off x="6400800" y="5715000"/>
            <a:ext cx="1425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000">
                <a:solidFill>
                  <a:schemeClr val="bg1"/>
                </a:solidFill>
              </a:rPr>
              <a:t>Verbascum</a:t>
            </a:r>
          </a:p>
        </p:txBody>
      </p:sp>
      <p:sp>
        <p:nvSpPr>
          <p:cNvPr id="547847" name="Text Box 6151"/>
          <p:cNvSpPr txBox="1">
            <a:spLocks noChangeArrowheads="1"/>
          </p:cNvSpPr>
          <p:nvPr/>
        </p:nvSpPr>
        <p:spPr bwMode="auto">
          <a:xfrm>
            <a:off x="685800" y="5257800"/>
            <a:ext cx="4449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a:solidFill>
                  <a:schemeClr val="hlink"/>
                </a:solidFill>
              </a:rPr>
              <a:t>Removing Spent Flowers </a:t>
            </a:r>
          </a:p>
          <a:p>
            <a:r>
              <a:rPr lang="en-US" altLang="en-US" sz="2400">
                <a:solidFill>
                  <a:schemeClr val="hlink"/>
                </a:solidFill>
              </a:rPr>
              <a:t>Is Essential For Some Perennials</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Text Box 2050"/>
          <p:cNvSpPr txBox="1">
            <a:spLocks noChangeArrowheads="1"/>
          </p:cNvSpPr>
          <p:nvPr/>
        </p:nvSpPr>
        <p:spPr bwMode="auto">
          <a:xfrm>
            <a:off x="1250950" y="304800"/>
            <a:ext cx="6642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a:t>Renovating Perennial Beds</a:t>
            </a:r>
          </a:p>
        </p:txBody>
      </p:sp>
      <p:sp>
        <p:nvSpPr>
          <p:cNvPr id="549891" name="Text Box 2051"/>
          <p:cNvSpPr txBox="1">
            <a:spLocks noChangeArrowheads="1"/>
          </p:cNvSpPr>
          <p:nvPr/>
        </p:nvSpPr>
        <p:spPr bwMode="auto">
          <a:xfrm>
            <a:off x="1046163" y="1981200"/>
            <a:ext cx="7050087"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3200" b="0">
                <a:solidFill>
                  <a:schemeClr val="bg1"/>
                </a:solidFill>
              </a:rPr>
              <a:t>Perennial beds need to be renovated about</a:t>
            </a:r>
          </a:p>
          <a:p>
            <a:pPr algn="l"/>
            <a:r>
              <a:rPr lang="en-US" altLang="en-US" sz="3200" b="0">
                <a:solidFill>
                  <a:schemeClr val="bg1"/>
                </a:solidFill>
              </a:rPr>
              <a:t>every three years in Georgia:   </a:t>
            </a:r>
          </a:p>
          <a:p>
            <a:pPr algn="l"/>
            <a:endParaRPr lang="en-US" altLang="en-US" sz="3200" b="0">
              <a:solidFill>
                <a:schemeClr val="bg1"/>
              </a:solidFill>
            </a:endParaRPr>
          </a:p>
          <a:p>
            <a:pPr lvl="1" algn="l">
              <a:lnSpc>
                <a:spcPct val="70000"/>
              </a:lnSpc>
            </a:pPr>
            <a:r>
              <a:rPr lang="en-US" altLang="en-US" sz="3200" b="0">
                <a:solidFill>
                  <a:schemeClr val="bg1"/>
                </a:solidFill>
              </a:rPr>
              <a:t>Soil compaction (from rain/people) </a:t>
            </a:r>
          </a:p>
          <a:p>
            <a:pPr lvl="1" algn="l">
              <a:lnSpc>
                <a:spcPct val="70000"/>
              </a:lnSpc>
            </a:pPr>
            <a:endParaRPr lang="en-US" altLang="en-US" sz="3200" b="0">
              <a:solidFill>
                <a:schemeClr val="bg1"/>
              </a:solidFill>
            </a:endParaRPr>
          </a:p>
          <a:p>
            <a:pPr lvl="1" algn="l">
              <a:lnSpc>
                <a:spcPct val="70000"/>
              </a:lnSpc>
            </a:pPr>
            <a:r>
              <a:rPr lang="en-US" altLang="en-US" sz="3200" b="0">
                <a:solidFill>
                  <a:schemeClr val="bg1"/>
                </a:solidFill>
              </a:rPr>
              <a:t>Loss of organic material</a:t>
            </a:r>
          </a:p>
          <a:p>
            <a:pPr lvl="1" algn="l">
              <a:lnSpc>
                <a:spcPct val="70000"/>
              </a:lnSpc>
            </a:pPr>
            <a:endParaRPr lang="en-US" altLang="en-US" sz="3200" b="0">
              <a:solidFill>
                <a:schemeClr val="bg1"/>
              </a:solidFill>
            </a:endParaRPr>
          </a:p>
          <a:p>
            <a:pPr lvl="1" algn="l">
              <a:lnSpc>
                <a:spcPct val="70000"/>
              </a:lnSpc>
            </a:pPr>
            <a:r>
              <a:rPr lang="en-US" altLang="en-US" sz="3200" b="0">
                <a:solidFill>
                  <a:schemeClr val="bg1"/>
                </a:solidFill>
              </a:rPr>
              <a:t>Dense growth of the perennial </a:t>
            </a:r>
          </a:p>
          <a:p>
            <a:pPr lvl="1" algn="l">
              <a:lnSpc>
                <a:spcPct val="70000"/>
              </a:lnSpc>
            </a:pPr>
            <a:endParaRPr lang="en-US" altLang="en-US" sz="3200" b="0">
              <a:solidFill>
                <a:schemeClr val="bg1"/>
              </a:solidFill>
            </a:endParaRPr>
          </a:p>
          <a:p>
            <a:pPr lvl="1" algn="l">
              <a:lnSpc>
                <a:spcPct val="70000"/>
              </a:lnSpc>
            </a:pPr>
            <a:r>
              <a:rPr lang="en-US" altLang="en-US" sz="3200" b="0">
                <a:solidFill>
                  <a:schemeClr val="bg1"/>
                </a:solidFill>
              </a:rPr>
              <a:t>Overall performance decline</a:t>
            </a:r>
          </a:p>
        </p:txBody>
      </p:sp>
      <p:sp>
        <p:nvSpPr>
          <p:cNvPr id="549892" name="Line 2052"/>
          <p:cNvSpPr>
            <a:spLocks noChangeShapeType="1"/>
          </p:cNvSpPr>
          <p:nvPr/>
        </p:nvSpPr>
        <p:spPr bwMode="auto">
          <a:xfrm>
            <a:off x="1752600" y="1447800"/>
            <a:ext cx="56388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Text Box 2"/>
          <p:cNvSpPr txBox="1">
            <a:spLocks noChangeArrowheads="1"/>
          </p:cNvSpPr>
          <p:nvPr/>
        </p:nvSpPr>
        <p:spPr bwMode="auto">
          <a:xfrm>
            <a:off x="638175" y="4191000"/>
            <a:ext cx="74358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3600" b="0">
                <a:solidFill>
                  <a:schemeClr val="bg1"/>
                </a:solidFill>
              </a:rPr>
              <a:t>Most perennial beds are renovated by </a:t>
            </a:r>
          </a:p>
          <a:p>
            <a:pPr algn="l"/>
            <a:r>
              <a:rPr lang="en-US" altLang="en-US" sz="3600" b="0">
                <a:solidFill>
                  <a:schemeClr val="bg1"/>
                </a:solidFill>
              </a:rPr>
              <a:t>complete removal of established plants,</a:t>
            </a:r>
          </a:p>
          <a:p>
            <a:pPr algn="l"/>
            <a:r>
              <a:rPr lang="en-US" altLang="en-US" sz="3600" b="0">
                <a:solidFill>
                  <a:schemeClr val="bg1"/>
                </a:solidFill>
              </a:rPr>
              <a:t>division, soil amending, and replanting</a:t>
            </a:r>
          </a:p>
        </p:txBody>
      </p:sp>
      <p:pic>
        <p:nvPicPr>
          <p:cNvPr id="550915" name="Picture 3" descr="Mvc-745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838200"/>
            <a:ext cx="4191000" cy="314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ChangeArrowheads="1"/>
          </p:cNvSpPr>
          <p:nvPr/>
        </p:nvSpPr>
        <p:spPr bwMode="auto">
          <a:xfrm>
            <a:off x="685800" y="1371600"/>
            <a:ext cx="80010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l">
              <a:spcBef>
                <a:spcPct val="50000"/>
              </a:spcBef>
            </a:pPr>
            <a:r>
              <a:rPr lang="en-US" altLang="en-US" sz="2400" b="0">
                <a:latin typeface="Bernhard Modern Roman" charset="0"/>
              </a:rPr>
              <a:t>Pinch at Transplant:</a:t>
            </a:r>
            <a:r>
              <a:rPr lang="en-US" altLang="en-US" sz="2400" b="0">
                <a:solidFill>
                  <a:schemeClr val="bg1"/>
                </a:solidFill>
                <a:latin typeface="Bernhard Modern Roman" charset="0"/>
              </a:rPr>
              <a:t>	Removal of top ¼ inch (+flowers) of the 			terminal growth.  This promotes early 			branching and yields a very nice looking 			perennial.</a:t>
            </a:r>
          </a:p>
          <a:p>
            <a:pPr algn="l">
              <a:spcBef>
                <a:spcPct val="50000"/>
              </a:spcBef>
            </a:pPr>
            <a:endParaRPr lang="en-US" altLang="en-US" sz="2400" b="0">
              <a:solidFill>
                <a:schemeClr val="bg1"/>
              </a:solidFill>
              <a:latin typeface="Bernhard Modern Roman" charset="0"/>
            </a:endParaRPr>
          </a:p>
          <a:p>
            <a:pPr algn="l">
              <a:spcBef>
                <a:spcPct val="50000"/>
              </a:spcBef>
            </a:pPr>
            <a:r>
              <a:rPr lang="en-US" altLang="en-US" sz="2400" b="0">
                <a:latin typeface="Bernhard Modern Roman" charset="0"/>
              </a:rPr>
              <a:t>Inconspicuous Bloom:</a:t>
            </a:r>
            <a:r>
              <a:rPr lang="en-US" altLang="en-US" sz="2400" b="0">
                <a:solidFill>
                  <a:schemeClr val="bg1"/>
                </a:solidFill>
                <a:latin typeface="Bernhard Modern Roman" charset="0"/>
              </a:rPr>
              <a:t>   Blooms not seen, are very small  or 			   are unimportant.</a:t>
            </a:r>
            <a:r>
              <a:rPr lang="en-US" altLang="en-US" sz="2400">
                <a:solidFill>
                  <a:schemeClr val="bg1"/>
                </a:solidFill>
                <a:latin typeface="Bernhard Modern Roman" charset="0"/>
              </a:rPr>
              <a:t> </a:t>
            </a:r>
            <a:r>
              <a:rPr lang="en-US" altLang="en-US" sz="2400" b="0">
                <a:solidFill>
                  <a:schemeClr val="bg1"/>
                </a:solidFill>
              </a:rPr>
              <a:t>Usually these plants 		               are selected for their foliage or form.</a:t>
            </a:r>
          </a:p>
          <a:p>
            <a:pPr algn="l">
              <a:spcBef>
                <a:spcPct val="50000"/>
              </a:spcBef>
            </a:pPr>
            <a:endParaRPr lang="en-US" altLang="en-US" sz="2400" b="0">
              <a:solidFill>
                <a:schemeClr val="bg1"/>
              </a:solidFill>
            </a:endParaRPr>
          </a:p>
          <a:p>
            <a:pPr algn="l">
              <a:spcBef>
                <a:spcPct val="50000"/>
              </a:spcBef>
            </a:pPr>
            <a:r>
              <a:rPr lang="en-US" altLang="en-US" sz="2400" b="0">
                <a:latin typeface="Bernhard Modern Roman" charset="0"/>
              </a:rPr>
              <a:t>Drought-Tolerant:</a:t>
            </a:r>
            <a:r>
              <a:rPr lang="en-US" altLang="en-US" sz="2400" b="0">
                <a:solidFill>
                  <a:schemeClr val="bg1"/>
                </a:solidFill>
                <a:latin typeface="Bernhard Modern Roman" charset="0"/>
              </a:rPr>
              <a:t>   Plant recovers and continues to grow and 		        blooms after prolonged drought.</a:t>
            </a:r>
          </a:p>
        </p:txBody>
      </p:sp>
      <p:sp>
        <p:nvSpPr>
          <p:cNvPr id="510979" name="Rectangle 3"/>
          <p:cNvSpPr>
            <a:spLocks noChangeArrowheads="1"/>
          </p:cNvSpPr>
          <p:nvPr/>
        </p:nvSpPr>
        <p:spPr bwMode="auto">
          <a:xfrm>
            <a:off x="2590800" y="381000"/>
            <a:ext cx="402113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000">
                <a:latin typeface="Bernhard Modern Roman" charset="0"/>
              </a:rPr>
              <a:t>Terms To Review</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1938" name="Picture 2" descr="hostadiv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733800"/>
            <a:ext cx="36068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551939" name="Picture 3" descr="digdayli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57200"/>
            <a:ext cx="34798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551940" name="Picture 4" descr="107-0718_IM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57200"/>
            <a:ext cx="3522663" cy="2641600"/>
          </a:xfrm>
          <a:prstGeom prst="rect">
            <a:avLst/>
          </a:prstGeom>
          <a:noFill/>
          <a:extLst>
            <a:ext uri="{909E8E84-426E-40DD-AFC4-6F175D3DCCD1}">
              <a14:hiddenFill xmlns:a14="http://schemas.microsoft.com/office/drawing/2010/main">
                <a:solidFill>
                  <a:srgbClr val="FFFFFF"/>
                </a:solidFill>
              </a14:hiddenFill>
            </a:ext>
          </a:extLst>
        </p:spPr>
      </p:pic>
      <p:pic>
        <p:nvPicPr>
          <p:cNvPr id="551941" name="Picture 5" descr="bathspla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810000"/>
            <a:ext cx="3505200" cy="2628900"/>
          </a:xfrm>
          <a:prstGeom prst="rect">
            <a:avLst/>
          </a:prstGeom>
          <a:noFill/>
          <a:extLst>
            <a:ext uri="{909E8E84-426E-40DD-AFC4-6F175D3DCCD1}">
              <a14:hiddenFill xmlns:a14="http://schemas.microsoft.com/office/drawing/2010/main">
                <a:solidFill>
                  <a:srgbClr val="FFFFFF"/>
                </a:solidFill>
              </a14:hiddenFill>
            </a:ext>
          </a:extLst>
        </p:spPr>
      </p:pic>
      <p:sp>
        <p:nvSpPr>
          <p:cNvPr id="551942" name="Rectangle 6"/>
          <p:cNvSpPr>
            <a:spLocks noChangeArrowheads="1"/>
          </p:cNvSpPr>
          <p:nvPr/>
        </p:nvSpPr>
        <p:spPr bwMode="auto">
          <a:xfrm>
            <a:off x="2122488" y="3078163"/>
            <a:ext cx="48990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000"/>
              <a:t>Methods For Division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62" name="Picture 2" descr="liftro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2798763" cy="3733800"/>
          </a:xfrm>
          <a:prstGeom prst="rect">
            <a:avLst/>
          </a:prstGeom>
          <a:noFill/>
          <a:extLst>
            <a:ext uri="{909E8E84-426E-40DD-AFC4-6F175D3DCCD1}">
              <a14:hiddenFill xmlns:a14="http://schemas.microsoft.com/office/drawing/2010/main">
                <a:solidFill>
                  <a:srgbClr val="FFFFFF"/>
                </a:solidFill>
              </a14:hiddenFill>
            </a:ext>
          </a:extLst>
        </p:spPr>
      </p:pic>
      <p:pic>
        <p:nvPicPr>
          <p:cNvPr id="552963" name="Picture 3" descr="pulla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28800"/>
            <a:ext cx="5003800" cy="3752850"/>
          </a:xfrm>
          <a:prstGeom prst="rect">
            <a:avLst/>
          </a:prstGeom>
          <a:noFill/>
          <a:extLst>
            <a:ext uri="{909E8E84-426E-40DD-AFC4-6F175D3DCCD1}">
              <a14:hiddenFill xmlns:a14="http://schemas.microsoft.com/office/drawing/2010/main">
                <a:solidFill>
                  <a:srgbClr val="FFFFFF"/>
                </a:solidFill>
              </a14:hiddenFill>
            </a:ext>
          </a:extLst>
        </p:spPr>
      </p:pic>
      <p:sp>
        <p:nvSpPr>
          <p:cNvPr id="552964" name="Text Box 4"/>
          <p:cNvSpPr txBox="1">
            <a:spLocks noChangeArrowheads="1"/>
          </p:cNvSpPr>
          <p:nvPr/>
        </p:nvSpPr>
        <p:spPr bwMode="auto">
          <a:xfrm>
            <a:off x="2025650" y="485775"/>
            <a:ext cx="54625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000"/>
              <a:t>Fibrous Root Perennials</a:t>
            </a:r>
          </a:p>
        </p:txBody>
      </p:sp>
      <p:sp>
        <p:nvSpPr>
          <p:cNvPr id="552965" name="Text Box 5"/>
          <p:cNvSpPr txBox="1">
            <a:spLocks noChangeArrowheads="1"/>
          </p:cNvSpPr>
          <p:nvPr/>
        </p:nvSpPr>
        <p:spPr bwMode="auto">
          <a:xfrm>
            <a:off x="957263" y="5562600"/>
            <a:ext cx="16367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2000" b="0">
                <a:solidFill>
                  <a:schemeClr val="bg1"/>
                </a:solidFill>
              </a:rPr>
              <a:t>Dig up colony</a:t>
            </a:r>
          </a:p>
        </p:txBody>
      </p:sp>
      <p:sp>
        <p:nvSpPr>
          <p:cNvPr id="552966" name="Text Box 6"/>
          <p:cNvSpPr txBox="1">
            <a:spLocks noChangeArrowheads="1"/>
          </p:cNvSpPr>
          <p:nvPr/>
        </p:nvSpPr>
        <p:spPr bwMode="auto">
          <a:xfrm>
            <a:off x="4267200" y="5715000"/>
            <a:ext cx="3262313"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2000" b="0">
                <a:solidFill>
                  <a:schemeClr val="bg1"/>
                </a:solidFill>
              </a:rPr>
              <a:t>Divide section of colony with </a:t>
            </a:r>
          </a:p>
          <a:p>
            <a:r>
              <a:rPr lang="en-US" altLang="en-US" sz="2000" b="0">
                <a:solidFill>
                  <a:schemeClr val="bg1"/>
                </a:solidFill>
              </a:rPr>
              <a:t>new growth or  runners.</a:t>
            </a:r>
          </a:p>
        </p:txBody>
      </p:sp>
      <p:sp>
        <p:nvSpPr>
          <p:cNvPr id="552967" name="AutoShape 7"/>
          <p:cNvSpPr>
            <a:spLocks noChangeArrowheads="1"/>
          </p:cNvSpPr>
          <p:nvPr/>
        </p:nvSpPr>
        <p:spPr bwMode="auto">
          <a:xfrm flipH="1">
            <a:off x="6477000" y="3276600"/>
            <a:ext cx="1219200" cy="228600"/>
          </a:xfrm>
          <a:prstGeom prst="rightArrow">
            <a:avLst>
              <a:gd name="adj1" fmla="val 50000"/>
              <a:gd name="adj2" fmla="val 133333"/>
            </a:avLst>
          </a:prstGeom>
          <a:solidFill>
            <a:srgbClr val="FFFFFF"/>
          </a:solidFill>
          <a:ln w="38100">
            <a:solidFill>
              <a:srgbClr val="FF66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986" name="Picture 2" descr="hostsclu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04850"/>
            <a:ext cx="3733800" cy="2571750"/>
          </a:xfrm>
          <a:prstGeom prst="rect">
            <a:avLst/>
          </a:prstGeom>
          <a:noFill/>
          <a:extLst>
            <a:ext uri="{909E8E84-426E-40DD-AFC4-6F175D3DCCD1}">
              <a14:hiddenFill xmlns:a14="http://schemas.microsoft.com/office/drawing/2010/main">
                <a:solidFill>
                  <a:srgbClr val="FFFFFF"/>
                </a:solidFill>
              </a14:hiddenFill>
            </a:ext>
          </a:extLst>
        </p:spPr>
      </p:pic>
      <p:sp>
        <p:nvSpPr>
          <p:cNvPr id="553987" name="Rectangle 3"/>
          <p:cNvSpPr>
            <a:spLocks noChangeArrowheads="1"/>
          </p:cNvSpPr>
          <p:nvPr/>
        </p:nvSpPr>
        <p:spPr bwMode="auto">
          <a:xfrm>
            <a:off x="2749550" y="0"/>
            <a:ext cx="3644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000"/>
              <a:t>Dividing Hostas</a:t>
            </a:r>
          </a:p>
        </p:txBody>
      </p:sp>
      <p:pic>
        <p:nvPicPr>
          <p:cNvPr id="553988" name="Picture 4" descr="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685800"/>
            <a:ext cx="37338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553989" name="Picture 5" descr="0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733800"/>
            <a:ext cx="3733800" cy="2625725"/>
          </a:xfrm>
          <a:prstGeom prst="rect">
            <a:avLst/>
          </a:prstGeom>
          <a:noFill/>
          <a:extLst>
            <a:ext uri="{909E8E84-426E-40DD-AFC4-6F175D3DCCD1}">
              <a14:hiddenFill xmlns:a14="http://schemas.microsoft.com/office/drawing/2010/main">
                <a:solidFill>
                  <a:srgbClr val="FFFFFF"/>
                </a:solidFill>
              </a14:hiddenFill>
            </a:ext>
          </a:extLst>
        </p:spPr>
      </p:pic>
      <p:pic>
        <p:nvPicPr>
          <p:cNvPr id="553990" name="Picture 6" descr="0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733800"/>
            <a:ext cx="3733800" cy="2598738"/>
          </a:xfrm>
          <a:prstGeom prst="rect">
            <a:avLst/>
          </a:prstGeom>
          <a:noFill/>
          <a:extLst>
            <a:ext uri="{909E8E84-426E-40DD-AFC4-6F175D3DCCD1}">
              <a14:hiddenFill xmlns:a14="http://schemas.microsoft.com/office/drawing/2010/main">
                <a:solidFill>
                  <a:srgbClr val="FFFFFF"/>
                </a:solidFill>
              </a14:hiddenFill>
            </a:ext>
          </a:extLst>
        </p:spPr>
      </p:pic>
      <p:sp>
        <p:nvSpPr>
          <p:cNvPr id="553991" name="Text Box 7"/>
          <p:cNvSpPr txBox="1">
            <a:spLocks noChangeArrowheads="1"/>
          </p:cNvSpPr>
          <p:nvPr/>
        </p:nvSpPr>
        <p:spPr bwMode="auto">
          <a:xfrm>
            <a:off x="6096000" y="3276600"/>
            <a:ext cx="14176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r>
              <a:rPr lang="en-US" altLang="en-US" sz="2000" b="0">
                <a:solidFill>
                  <a:schemeClr val="bg1"/>
                </a:solidFill>
              </a:rPr>
              <a:t>Wash Roots</a:t>
            </a:r>
          </a:p>
        </p:txBody>
      </p:sp>
      <p:sp>
        <p:nvSpPr>
          <p:cNvPr id="553992" name="Text Box 8"/>
          <p:cNvSpPr txBox="1">
            <a:spLocks noChangeArrowheads="1"/>
          </p:cNvSpPr>
          <p:nvPr/>
        </p:nvSpPr>
        <p:spPr bwMode="auto">
          <a:xfrm>
            <a:off x="1371600" y="6324600"/>
            <a:ext cx="18097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2000" b="0">
                <a:solidFill>
                  <a:schemeClr val="bg1"/>
                </a:solidFill>
              </a:rPr>
              <a:t>Divide Plantlets</a:t>
            </a:r>
          </a:p>
        </p:txBody>
      </p:sp>
      <p:sp>
        <p:nvSpPr>
          <p:cNvPr id="553993" name="Text Box 9"/>
          <p:cNvSpPr txBox="1">
            <a:spLocks noChangeArrowheads="1"/>
          </p:cNvSpPr>
          <p:nvPr/>
        </p:nvSpPr>
        <p:spPr bwMode="auto">
          <a:xfrm>
            <a:off x="1676400" y="3276600"/>
            <a:ext cx="13192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2000" b="0">
                <a:solidFill>
                  <a:schemeClr val="bg1"/>
                </a:solidFill>
              </a:rPr>
              <a:t>Dig colony</a:t>
            </a:r>
          </a:p>
        </p:txBody>
      </p:sp>
      <p:sp>
        <p:nvSpPr>
          <p:cNvPr id="553994" name="Text Box 10"/>
          <p:cNvSpPr txBox="1">
            <a:spLocks noChangeArrowheads="1"/>
          </p:cNvSpPr>
          <p:nvPr/>
        </p:nvSpPr>
        <p:spPr bwMode="auto">
          <a:xfrm>
            <a:off x="5883275" y="6324600"/>
            <a:ext cx="18526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2000" b="0">
                <a:solidFill>
                  <a:schemeClr val="bg1"/>
                </a:solidFill>
              </a:rPr>
              <a:t>Separated plants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9106" name="Picture 2" descr="cann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3403600" cy="2552700"/>
          </a:xfrm>
          <a:prstGeom prst="rect">
            <a:avLst/>
          </a:prstGeom>
          <a:noFill/>
          <a:extLst>
            <a:ext uri="{909E8E84-426E-40DD-AFC4-6F175D3DCCD1}">
              <a14:hiddenFill xmlns:a14="http://schemas.microsoft.com/office/drawing/2010/main">
                <a:solidFill>
                  <a:srgbClr val="FFFFFF"/>
                </a:solidFill>
              </a14:hiddenFill>
            </a:ext>
          </a:extLst>
        </p:spPr>
      </p:pic>
      <p:sp>
        <p:nvSpPr>
          <p:cNvPr id="559107" name="Rectangle 3"/>
          <p:cNvSpPr>
            <a:spLocks noChangeArrowheads="1"/>
          </p:cNvSpPr>
          <p:nvPr/>
        </p:nvSpPr>
        <p:spPr bwMode="auto">
          <a:xfrm>
            <a:off x="5715000" y="304800"/>
            <a:ext cx="31638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000"/>
              <a:t>Dividing </a:t>
            </a:r>
          </a:p>
          <a:p>
            <a:pPr algn="l"/>
            <a:r>
              <a:rPr lang="en-US" altLang="en-US" sz="4000"/>
              <a:t>Rhizomatous </a:t>
            </a:r>
          </a:p>
          <a:p>
            <a:pPr algn="l"/>
            <a:r>
              <a:rPr lang="en-US" altLang="en-US" sz="4000"/>
              <a:t>Perennials</a:t>
            </a:r>
          </a:p>
        </p:txBody>
      </p:sp>
      <p:pic>
        <p:nvPicPr>
          <p:cNvPr id="559108" name="Picture 4" descr="canac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2209800"/>
            <a:ext cx="38608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559109" name="Picture 5" descr="cannapre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733800"/>
            <a:ext cx="3429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559110" name="Text Box 6"/>
          <p:cNvSpPr txBox="1">
            <a:spLocks noChangeArrowheads="1"/>
          </p:cNvSpPr>
          <p:nvPr/>
        </p:nvSpPr>
        <p:spPr bwMode="auto">
          <a:xfrm>
            <a:off x="685800" y="3048000"/>
            <a:ext cx="1628775"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2000" b="0">
                <a:solidFill>
                  <a:schemeClr val="bg1"/>
                </a:solidFill>
              </a:rPr>
              <a:t> Dug roots are</a:t>
            </a:r>
          </a:p>
          <a:p>
            <a:r>
              <a:rPr lang="en-US" altLang="en-US" sz="2000" b="0">
                <a:solidFill>
                  <a:schemeClr val="bg1"/>
                </a:solidFill>
              </a:rPr>
              <a:t>separated into</a:t>
            </a:r>
          </a:p>
          <a:p>
            <a:r>
              <a:rPr lang="en-US" altLang="en-US" sz="2000" b="0">
                <a:solidFill>
                  <a:schemeClr val="bg1"/>
                </a:solidFill>
              </a:rPr>
              <a:t>small clusters</a:t>
            </a:r>
          </a:p>
        </p:txBody>
      </p:sp>
      <p:sp>
        <p:nvSpPr>
          <p:cNvPr id="559111" name="Text Box 7"/>
          <p:cNvSpPr txBox="1">
            <a:spLocks noChangeArrowheads="1"/>
          </p:cNvSpPr>
          <p:nvPr/>
        </p:nvSpPr>
        <p:spPr bwMode="auto">
          <a:xfrm>
            <a:off x="3352800" y="5257800"/>
            <a:ext cx="178435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2000" b="0">
                <a:solidFill>
                  <a:schemeClr val="bg1"/>
                </a:solidFill>
              </a:rPr>
              <a:t>Divide growing</a:t>
            </a:r>
          </a:p>
          <a:p>
            <a:r>
              <a:rPr lang="en-US" altLang="en-US" sz="2000" b="0">
                <a:solidFill>
                  <a:schemeClr val="bg1"/>
                </a:solidFill>
              </a:rPr>
              <a:t>points</a:t>
            </a:r>
          </a:p>
        </p:txBody>
      </p:sp>
      <p:sp>
        <p:nvSpPr>
          <p:cNvPr id="559112" name="Text Box 8"/>
          <p:cNvSpPr txBox="1">
            <a:spLocks noChangeArrowheads="1"/>
          </p:cNvSpPr>
          <p:nvPr/>
        </p:nvSpPr>
        <p:spPr bwMode="auto">
          <a:xfrm>
            <a:off x="6205538" y="6248400"/>
            <a:ext cx="20637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2000" b="0">
                <a:solidFill>
                  <a:schemeClr val="bg1"/>
                </a:solidFill>
              </a:rPr>
              <a:t>Separated sections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8322" name="Picture 2" descr="bathcutt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3581400" cy="2514600"/>
          </a:xfrm>
          <a:prstGeom prst="rect">
            <a:avLst/>
          </a:prstGeom>
          <a:noFill/>
          <a:extLst>
            <a:ext uri="{909E8E84-426E-40DD-AFC4-6F175D3DCCD1}">
              <a14:hiddenFill xmlns:a14="http://schemas.microsoft.com/office/drawing/2010/main">
                <a:solidFill>
                  <a:srgbClr val="FFFFFF"/>
                </a:solidFill>
              </a14:hiddenFill>
            </a:ext>
          </a:extLst>
        </p:spPr>
      </p:pic>
      <p:sp>
        <p:nvSpPr>
          <p:cNvPr id="568323" name="Rectangle 3"/>
          <p:cNvSpPr>
            <a:spLocks noChangeArrowheads="1"/>
          </p:cNvSpPr>
          <p:nvPr/>
        </p:nvSpPr>
        <p:spPr bwMode="auto">
          <a:xfrm>
            <a:off x="1162050" y="304800"/>
            <a:ext cx="68183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000"/>
              <a:t>Dividing Spreading Perennials</a:t>
            </a:r>
          </a:p>
        </p:txBody>
      </p:sp>
      <p:pic>
        <p:nvPicPr>
          <p:cNvPr id="568324" name="Picture 4" descr="bathspl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733800"/>
            <a:ext cx="35052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568325" name="Picture 5" descr="bathcutting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886200"/>
            <a:ext cx="35052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568326" name="Picture 6" descr="thriftseperat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066800"/>
            <a:ext cx="3505200" cy="2457450"/>
          </a:xfrm>
          <a:prstGeom prst="rect">
            <a:avLst/>
          </a:prstGeom>
          <a:noFill/>
          <a:extLst>
            <a:ext uri="{909E8E84-426E-40DD-AFC4-6F175D3DCCD1}">
              <a14:hiddenFill xmlns:a14="http://schemas.microsoft.com/office/drawing/2010/main">
                <a:solidFill>
                  <a:srgbClr val="FFFFFF"/>
                </a:solidFill>
              </a14:hiddenFill>
            </a:ext>
          </a:extLst>
        </p:spPr>
      </p:pic>
      <p:sp>
        <p:nvSpPr>
          <p:cNvPr id="568327" name="Text Box 7"/>
          <p:cNvSpPr txBox="1">
            <a:spLocks noChangeArrowheads="1"/>
          </p:cNvSpPr>
          <p:nvPr/>
        </p:nvSpPr>
        <p:spPr bwMode="auto">
          <a:xfrm>
            <a:off x="1371600" y="3276600"/>
            <a:ext cx="16843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2000" b="0">
                <a:solidFill>
                  <a:schemeClr val="bg1"/>
                </a:solidFill>
              </a:rPr>
              <a:t>Phlox subulata</a:t>
            </a:r>
          </a:p>
        </p:txBody>
      </p:sp>
      <p:sp>
        <p:nvSpPr>
          <p:cNvPr id="568328" name="Text Box 8"/>
          <p:cNvSpPr txBox="1">
            <a:spLocks noChangeArrowheads="1"/>
          </p:cNvSpPr>
          <p:nvPr/>
        </p:nvSpPr>
        <p:spPr bwMode="auto">
          <a:xfrm>
            <a:off x="1066800" y="6324600"/>
            <a:ext cx="25225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2000" b="0">
                <a:solidFill>
                  <a:schemeClr val="bg1"/>
                </a:solidFill>
              </a:rPr>
              <a:t>Dianthus ‘Bath’s Pink’</a:t>
            </a:r>
          </a:p>
        </p:txBody>
      </p:sp>
      <p:sp>
        <p:nvSpPr>
          <p:cNvPr id="568330" name="Line 10"/>
          <p:cNvSpPr>
            <a:spLocks noChangeShapeType="1"/>
          </p:cNvSpPr>
          <p:nvPr/>
        </p:nvSpPr>
        <p:spPr bwMode="auto">
          <a:xfrm>
            <a:off x="3657600" y="2438400"/>
            <a:ext cx="1524000" cy="0"/>
          </a:xfrm>
          <a:prstGeom prst="line">
            <a:avLst/>
          </a:prstGeom>
          <a:noFill/>
          <a:ln w="50800">
            <a:solidFill>
              <a:srgbClr val="FFFF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8331" name="Line 11"/>
          <p:cNvSpPr>
            <a:spLocks noChangeShapeType="1"/>
          </p:cNvSpPr>
          <p:nvPr/>
        </p:nvSpPr>
        <p:spPr bwMode="auto">
          <a:xfrm>
            <a:off x="3657600" y="4648200"/>
            <a:ext cx="1524000" cy="0"/>
          </a:xfrm>
          <a:prstGeom prst="line">
            <a:avLst/>
          </a:prstGeom>
          <a:noFill/>
          <a:ln w="50800">
            <a:solidFill>
              <a:srgbClr val="FFFF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0370" name="Picture 2" descr="linef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32766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570373" name="Picture 5" descr="plantbath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962400"/>
            <a:ext cx="34798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570374" name="Picture 6" descr="linebath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4350" y="2362200"/>
            <a:ext cx="3035300" cy="2276475"/>
          </a:xfrm>
          <a:prstGeom prst="rect">
            <a:avLst/>
          </a:prstGeom>
          <a:noFill/>
          <a:extLst>
            <a:ext uri="{909E8E84-426E-40DD-AFC4-6F175D3DCCD1}">
              <a14:hiddenFill xmlns:a14="http://schemas.microsoft.com/office/drawing/2010/main">
                <a:solidFill>
                  <a:srgbClr val="FFFFFF"/>
                </a:solidFill>
              </a14:hiddenFill>
            </a:ext>
          </a:extLst>
        </p:spPr>
      </p:pic>
      <p:sp>
        <p:nvSpPr>
          <p:cNvPr id="570375" name="Rectangle 7"/>
          <p:cNvSpPr>
            <a:spLocks noChangeArrowheads="1"/>
          </p:cNvSpPr>
          <p:nvPr/>
        </p:nvSpPr>
        <p:spPr bwMode="auto">
          <a:xfrm>
            <a:off x="5562600" y="381000"/>
            <a:ext cx="288131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000"/>
              <a:t>Multiplying </a:t>
            </a:r>
          </a:p>
          <a:p>
            <a:pPr algn="l"/>
            <a:r>
              <a:rPr lang="en-US" altLang="en-US" sz="4000"/>
              <a:t>Spreading </a:t>
            </a:r>
          </a:p>
          <a:p>
            <a:pPr algn="l"/>
            <a:r>
              <a:rPr lang="en-US" altLang="en-US" sz="4000"/>
              <a:t>Perennials</a:t>
            </a:r>
          </a:p>
        </p:txBody>
      </p:sp>
      <p:sp>
        <p:nvSpPr>
          <p:cNvPr id="570376" name="Text Box 8"/>
          <p:cNvSpPr txBox="1">
            <a:spLocks noChangeArrowheads="1"/>
          </p:cNvSpPr>
          <p:nvPr/>
        </p:nvSpPr>
        <p:spPr bwMode="auto">
          <a:xfrm>
            <a:off x="685800" y="2362200"/>
            <a:ext cx="21193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2000" b="0">
                <a:solidFill>
                  <a:schemeClr val="bg1"/>
                </a:solidFill>
              </a:rPr>
              <a:t>Furrow w/fertilizer</a:t>
            </a:r>
          </a:p>
        </p:txBody>
      </p:sp>
      <p:sp>
        <p:nvSpPr>
          <p:cNvPr id="570377" name="Text Box 9"/>
          <p:cNvSpPr txBox="1">
            <a:spLocks noChangeArrowheads="1"/>
          </p:cNvSpPr>
          <p:nvPr/>
        </p:nvSpPr>
        <p:spPr bwMode="auto">
          <a:xfrm>
            <a:off x="3687763" y="4114800"/>
            <a:ext cx="17684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2000" b="0">
                <a:solidFill>
                  <a:schemeClr val="bg1"/>
                </a:solidFill>
              </a:rPr>
              <a:t>Space divisions</a:t>
            </a:r>
          </a:p>
        </p:txBody>
      </p:sp>
      <p:sp>
        <p:nvSpPr>
          <p:cNvPr id="570378" name="Text Box 10"/>
          <p:cNvSpPr txBox="1">
            <a:spLocks noChangeArrowheads="1"/>
          </p:cNvSpPr>
          <p:nvPr/>
        </p:nvSpPr>
        <p:spPr bwMode="auto">
          <a:xfrm>
            <a:off x="6096000" y="5791200"/>
            <a:ext cx="18669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2000" b="0">
                <a:solidFill>
                  <a:schemeClr val="bg1"/>
                </a:solidFill>
              </a:rPr>
              <a:t>Cuttings Planted</a:t>
            </a:r>
          </a:p>
        </p:txBody>
      </p:sp>
      <p:sp>
        <p:nvSpPr>
          <p:cNvPr id="570379" name="Text Box 11"/>
          <p:cNvSpPr txBox="1">
            <a:spLocks noChangeArrowheads="1"/>
          </p:cNvSpPr>
          <p:nvPr/>
        </p:nvSpPr>
        <p:spPr bwMode="auto">
          <a:xfrm>
            <a:off x="381000" y="4191000"/>
            <a:ext cx="3689350"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l"/>
            <a:r>
              <a:rPr lang="en-US" altLang="en-US" sz="2400">
                <a:solidFill>
                  <a:schemeClr val="bg1"/>
                </a:solidFill>
              </a:rPr>
              <a:t>Many perennials </a:t>
            </a:r>
          </a:p>
          <a:p>
            <a:pPr algn="l"/>
            <a:r>
              <a:rPr lang="en-US" altLang="en-US" sz="2400">
                <a:solidFill>
                  <a:schemeClr val="bg1"/>
                </a:solidFill>
              </a:rPr>
              <a:t>may require a rooting </a:t>
            </a:r>
          </a:p>
          <a:p>
            <a:pPr algn="l"/>
            <a:r>
              <a:rPr lang="en-US" altLang="en-US" sz="2400">
                <a:solidFill>
                  <a:schemeClr val="bg1"/>
                </a:solidFill>
              </a:rPr>
              <a:t>powder to be applied to the base of the cutting to promote faster rooting.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4466" name="Picture 2" descr="101-0169_I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525" y="1371600"/>
            <a:ext cx="6584950" cy="4940300"/>
          </a:xfrm>
          <a:prstGeom prst="rect">
            <a:avLst/>
          </a:prstGeom>
          <a:noFill/>
          <a:extLst>
            <a:ext uri="{909E8E84-426E-40DD-AFC4-6F175D3DCCD1}">
              <a14:hiddenFill xmlns:a14="http://schemas.microsoft.com/office/drawing/2010/main">
                <a:solidFill>
                  <a:srgbClr val="FFFFFF"/>
                </a:solidFill>
              </a14:hiddenFill>
            </a:ext>
          </a:extLst>
        </p:spPr>
      </p:pic>
      <p:sp>
        <p:nvSpPr>
          <p:cNvPr id="574467" name="Rectangle 3"/>
          <p:cNvSpPr>
            <a:spLocks noChangeArrowheads="1"/>
          </p:cNvSpPr>
          <p:nvPr/>
        </p:nvSpPr>
        <p:spPr bwMode="auto">
          <a:xfrm>
            <a:off x="2573338" y="457200"/>
            <a:ext cx="3995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000"/>
              <a:t>The End Result!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706" name="Picture 1026" descr="trialgarden"/>
          <p:cNvPicPr>
            <a:picLocks noChangeAspect="1" noChangeArrowheads="1"/>
          </p:cNvPicPr>
          <p:nvPr/>
        </p:nvPicPr>
        <p:blipFill>
          <a:blip r:embed="rId3">
            <a:lum bright="-4000" contrast="12000"/>
            <a:extLst>
              <a:ext uri="{28A0092B-C50C-407E-A947-70E740481C1C}">
                <a14:useLocalDpi xmlns:a14="http://schemas.microsoft.com/office/drawing/2010/main" val="0"/>
              </a:ext>
            </a:extLst>
          </a:blip>
          <a:srcRect/>
          <a:stretch>
            <a:fillRect/>
          </a:stretch>
        </p:blipFill>
        <p:spPr bwMode="auto">
          <a:xfrm>
            <a:off x="1104900" y="1371600"/>
            <a:ext cx="6934200" cy="4672013"/>
          </a:xfrm>
          <a:prstGeom prst="rect">
            <a:avLst/>
          </a:prstGeom>
          <a:noFill/>
          <a:extLst>
            <a:ext uri="{909E8E84-426E-40DD-AFC4-6F175D3DCCD1}">
              <a14:hiddenFill xmlns:a14="http://schemas.microsoft.com/office/drawing/2010/main">
                <a:solidFill>
                  <a:srgbClr val="FFFFFF"/>
                </a:solidFill>
              </a14:hiddenFill>
            </a:ext>
          </a:extLst>
        </p:spPr>
      </p:pic>
      <p:sp>
        <p:nvSpPr>
          <p:cNvPr id="584707" name="Text Box 1027"/>
          <p:cNvSpPr txBox="1">
            <a:spLocks noChangeArrowheads="1"/>
          </p:cNvSpPr>
          <p:nvPr/>
        </p:nvSpPr>
        <p:spPr bwMode="auto">
          <a:xfrm>
            <a:off x="1966913" y="381000"/>
            <a:ext cx="521017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a:solidFill>
                  <a:schemeClr val="bg1"/>
                </a:solidFill>
                <a:latin typeface="GoudyOlSt BT" charset="0"/>
              </a:rPr>
              <a:t>Selecting Perennials</a:t>
            </a:r>
            <a:r>
              <a:rPr lang="en-US" altLang="en-US" i="1">
                <a:latin typeface="GoudyOlSt BT"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1026"/>
          <p:cNvSpPr>
            <a:spLocks noChangeArrowheads="1"/>
          </p:cNvSpPr>
          <p:nvPr/>
        </p:nvSpPr>
        <p:spPr bwMode="auto">
          <a:xfrm>
            <a:off x="952500" y="1600200"/>
            <a:ext cx="7239000" cy="479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l">
              <a:spcBef>
                <a:spcPct val="50000"/>
              </a:spcBef>
            </a:pPr>
            <a:r>
              <a:rPr lang="en-US" altLang="en-US" sz="2800" b="0">
                <a:solidFill>
                  <a:schemeClr val="bg1"/>
                </a:solidFill>
              </a:rPr>
              <a:t>Most perennials do not live forever.  In Georgia, most perennials live two to five years before perishing by disease, adverse weather or old age.  </a:t>
            </a:r>
          </a:p>
          <a:p>
            <a:pPr algn="l">
              <a:spcBef>
                <a:spcPct val="50000"/>
              </a:spcBef>
            </a:pPr>
            <a:endParaRPr lang="en-US" altLang="en-US" sz="2800" b="0">
              <a:solidFill>
                <a:schemeClr val="bg1"/>
              </a:solidFill>
            </a:endParaRPr>
          </a:p>
          <a:p>
            <a:pPr algn="l">
              <a:spcBef>
                <a:spcPct val="50000"/>
              </a:spcBef>
            </a:pPr>
            <a:r>
              <a:rPr lang="en-US" altLang="en-US" sz="2800" b="0">
                <a:solidFill>
                  <a:schemeClr val="bg1"/>
                </a:solidFill>
              </a:rPr>
              <a:t>Plants such as Hosta, Lantana ‘Miss Huff’, Ruellia, Tritoma, Iris, Thrift, Daylillies and Soapwort are examples of very long-lived perennials. Coreopsis, Rudbeckia, Echinacea, Scabiosa, some Salvias and some Phlox are good examples of short-lived perennials.</a:t>
            </a:r>
          </a:p>
        </p:txBody>
      </p:sp>
      <p:sp>
        <p:nvSpPr>
          <p:cNvPr id="508931" name="Rectangle 1027"/>
          <p:cNvSpPr>
            <a:spLocks noChangeArrowheads="1"/>
          </p:cNvSpPr>
          <p:nvPr/>
        </p:nvSpPr>
        <p:spPr bwMode="auto">
          <a:xfrm>
            <a:off x="1828800" y="457200"/>
            <a:ext cx="5489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000">
                <a:latin typeface="GoudyOlSt BT" charset="0"/>
              </a:rPr>
              <a:t>Selection Considerations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ChangeArrowheads="1"/>
          </p:cNvSpPr>
          <p:nvPr/>
        </p:nvSpPr>
        <p:spPr bwMode="auto">
          <a:xfrm>
            <a:off x="1828800" y="304800"/>
            <a:ext cx="5489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000">
                <a:latin typeface="GoudyOlSt BT" charset="0"/>
              </a:rPr>
              <a:t>Selection Considerations</a:t>
            </a:r>
          </a:p>
        </p:txBody>
      </p:sp>
      <p:sp>
        <p:nvSpPr>
          <p:cNvPr id="504835" name="Text Box 3"/>
          <p:cNvSpPr txBox="1">
            <a:spLocks noChangeArrowheads="1"/>
          </p:cNvSpPr>
          <p:nvPr/>
        </p:nvSpPr>
        <p:spPr bwMode="auto">
          <a:xfrm>
            <a:off x="876300" y="1219200"/>
            <a:ext cx="7391400" cy="582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l"/>
            <a:r>
              <a:rPr lang="en-US" altLang="en-US" sz="2800" b="0">
                <a:solidFill>
                  <a:schemeClr val="bg1"/>
                </a:solidFill>
              </a:rPr>
              <a:t>Perennials are not low maintenance, in fact, they are second only to roses in terms of yearly maintenance efforts.</a:t>
            </a:r>
          </a:p>
          <a:p>
            <a:pPr algn="l"/>
            <a:endParaRPr lang="en-US" altLang="en-US" sz="2800" b="0">
              <a:solidFill>
                <a:schemeClr val="bg1"/>
              </a:solidFill>
            </a:endParaRPr>
          </a:p>
          <a:p>
            <a:pPr algn="l"/>
            <a:r>
              <a:rPr lang="en-US" altLang="en-US" sz="2800" b="0">
                <a:solidFill>
                  <a:schemeClr val="bg1"/>
                </a:solidFill>
              </a:rPr>
              <a:t>Perennials require watering, fertilizing, shaping, deadheading, fall mulching, spring cleaning, dividing, replacing, and insect, disease, and weed control. </a:t>
            </a:r>
          </a:p>
          <a:p>
            <a:pPr algn="l"/>
            <a:r>
              <a:rPr lang="en-US" altLang="en-US" sz="2800" b="0">
                <a:solidFill>
                  <a:schemeClr val="bg1"/>
                </a:solidFill>
              </a:rPr>
              <a:t>  </a:t>
            </a:r>
          </a:p>
          <a:p>
            <a:pPr algn="l"/>
            <a:r>
              <a:rPr lang="en-US" altLang="en-US" sz="2800" b="0">
                <a:solidFill>
                  <a:schemeClr val="bg1"/>
                </a:solidFill>
              </a:rPr>
              <a:t>Some perennials grow best when divided every few years. Perennial bed renovation should be considered every 3 to 5 years for optimal growth.</a:t>
            </a:r>
          </a:p>
          <a:p>
            <a:pPr algn="l"/>
            <a:endParaRPr lang="en-US" altLang="en-US" sz="2000">
              <a:solidFill>
                <a:schemeClr val="bg1"/>
              </a:solidFill>
              <a:latin typeface="GoudyOlSt BT" charset="0"/>
            </a:endParaRPr>
          </a:p>
          <a:p>
            <a:pPr algn="l"/>
            <a:endParaRPr lang="en-US" altLang="en-US" sz="2000">
              <a:solidFill>
                <a:schemeClr val="bg1"/>
              </a:solidFill>
              <a:latin typeface="GoudyOlSt BT"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050"/>
          <p:cNvSpPr>
            <a:spLocks noChangeArrowheads="1"/>
          </p:cNvSpPr>
          <p:nvPr/>
        </p:nvSpPr>
        <p:spPr bwMode="auto">
          <a:xfrm>
            <a:off x="762000" y="1676400"/>
            <a:ext cx="7696200" cy="447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l">
              <a:spcBef>
                <a:spcPct val="50000"/>
              </a:spcBef>
            </a:pPr>
            <a:r>
              <a:rPr lang="en-US" altLang="en-US" sz="2400" b="0">
                <a:latin typeface="Bernhard Modern Roman" charset="0"/>
              </a:rPr>
              <a:t>Biennial:</a:t>
            </a:r>
            <a:r>
              <a:rPr lang="en-US" altLang="en-US" sz="2400" b="0">
                <a:solidFill>
                  <a:schemeClr val="bg1"/>
                </a:solidFill>
                <a:latin typeface="Bernhard Modern Roman" charset="0"/>
              </a:rPr>
              <a:t>  A plant which completes its life cycle in two   		        years, etc.  Usually requires one winter season.</a:t>
            </a:r>
          </a:p>
          <a:p>
            <a:pPr algn="l">
              <a:spcBef>
                <a:spcPct val="50000"/>
              </a:spcBef>
            </a:pPr>
            <a:endParaRPr lang="en-US" altLang="en-US" sz="2400" b="0">
              <a:solidFill>
                <a:schemeClr val="bg1"/>
              </a:solidFill>
              <a:latin typeface="Bernhard Modern Roman" charset="0"/>
            </a:endParaRPr>
          </a:p>
          <a:p>
            <a:pPr algn="l">
              <a:spcBef>
                <a:spcPct val="50000"/>
              </a:spcBef>
            </a:pPr>
            <a:r>
              <a:rPr lang="en-US" altLang="en-US" sz="2400" b="0">
                <a:latin typeface="Bernhard Modern Roman" charset="0"/>
              </a:rPr>
              <a:t>Deer Resistant:</a:t>
            </a:r>
            <a:r>
              <a:rPr lang="en-US" altLang="en-US" sz="2400" b="0">
                <a:solidFill>
                  <a:schemeClr val="bg1"/>
                </a:solidFill>
                <a:latin typeface="Bernhard Modern Roman" charset="0"/>
              </a:rPr>
              <a:t>   A plant not preferred by deer.   However, in 	drought, there are no guarantees.  Desperate deer will 	eat almost any plant. </a:t>
            </a:r>
          </a:p>
          <a:p>
            <a:pPr algn="l">
              <a:spcBef>
                <a:spcPct val="50000"/>
              </a:spcBef>
            </a:pPr>
            <a:endParaRPr lang="en-US" altLang="en-US" sz="2400" b="0">
              <a:latin typeface="Bernhard Modern Roman" charset="0"/>
            </a:endParaRPr>
          </a:p>
          <a:p>
            <a:pPr algn="l">
              <a:spcBef>
                <a:spcPct val="50000"/>
              </a:spcBef>
            </a:pPr>
            <a:r>
              <a:rPr lang="en-US" altLang="en-US" sz="2400" b="0">
                <a:latin typeface="Bernhard Modern Roman" charset="0"/>
              </a:rPr>
              <a:t>Bloom Period:</a:t>
            </a:r>
            <a:r>
              <a:rPr lang="en-US" altLang="en-US" sz="2400" b="0">
                <a:solidFill>
                  <a:schemeClr val="bg1"/>
                </a:solidFill>
                <a:latin typeface="Bernhard Modern Roman" charset="0"/>
              </a:rPr>
              <a:t>   An average time for the appearance of 	blooms. This is strongly affected by weather, light 	levels and soil conditions.</a:t>
            </a:r>
          </a:p>
        </p:txBody>
      </p:sp>
      <p:sp>
        <p:nvSpPr>
          <p:cNvPr id="509955" name="Text Box 2051"/>
          <p:cNvSpPr txBox="1">
            <a:spLocks noChangeArrowheads="1"/>
          </p:cNvSpPr>
          <p:nvPr/>
        </p:nvSpPr>
        <p:spPr bwMode="auto">
          <a:xfrm>
            <a:off x="2514600" y="381000"/>
            <a:ext cx="4021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000">
                <a:latin typeface="Bernhard Modern Roman" charset="0"/>
              </a:rPr>
              <a:t>Terms To Review</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3074"/>
          <p:cNvSpPr>
            <a:spLocks noChangeArrowheads="1"/>
          </p:cNvSpPr>
          <p:nvPr/>
        </p:nvSpPr>
        <p:spPr bwMode="auto">
          <a:xfrm>
            <a:off x="876300" y="1219200"/>
            <a:ext cx="7391400" cy="631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l">
              <a:spcBef>
                <a:spcPct val="50000"/>
              </a:spcBef>
            </a:pPr>
            <a:r>
              <a:rPr lang="en-US" altLang="en-US" sz="2800" b="0">
                <a:solidFill>
                  <a:schemeClr val="bg1"/>
                </a:solidFill>
              </a:rPr>
              <a:t>Many perennials start small and get large, or form big colonies.  Planning for growth is essential.  </a:t>
            </a:r>
          </a:p>
          <a:p>
            <a:pPr algn="l">
              <a:spcBef>
                <a:spcPct val="50000"/>
              </a:spcBef>
            </a:pPr>
            <a:endParaRPr lang="en-US" altLang="en-US" sz="2800" b="0">
              <a:solidFill>
                <a:schemeClr val="bg1"/>
              </a:solidFill>
            </a:endParaRPr>
          </a:p>
          <a:p>
            <a:pPr algn="l">
              <a:spcBef>
                <a:spcPct val="50000"/>
              </a:spcBef>
            </a:pPr>
            <a:r>
              <a:rPr lang="en-US" altLang="en-US" sz="2800" b="0">
                <a:solidFill>
                  <a:schemeClr val="bg1"/>
                </a:solidFill>
              </a:rPr>
              <a:t>Long-lived, vigorous species tend to “grow-over” less vigorous or short-lived species. </a:t>
            </a:r>
          </a:p>
          <a:p>
            <a:pPr algn="l">
              <a:spcBef>
                <a:spcPct val="50000"/>
              </a:spcBef>
            </a:pPr>
            <a:endParaRPr lang="en-US" altLang="en-US" sz="2800" b="0">
              <a:solidFill>
                <a:schemeClr val="bg1"/>
              </a:solidFill>
            </a:endParaRPr>
          </a:p>
          <a:p>
            <a:pPr algn="l">
              <a:spcBef>
                <a:spcPct val="50000"/>
              </a:spcBef>
            </a:pPr>
            <a:r>
              <a:rPr lang="en-US" altLang="en-US" sz="2800" b="0">
                <a:solidFill>
                  <a:schemeClr val="bg1"/>
                </a:solidFill>
              </a:rPr>
              <a:t>Within two or three years your garden can appear completely different due to this competition.  Always leave room for new growth when placing perennials.</a:t>
            </a:r>
            <a:r>
              <a:rPr lang="en-US" altLang="en-US" sz="2400" b="0">
                <a:solidFill>
                  <a:schemeClr val="bg1"/>
                </a:solidFill>
              </a:rPr>
              <a:t> </a:t>
            </a:r>
          </a:p>
          <a:p>
            <a:pPr algn="l">
              <a:spcBef>
                <a:spcPct val="50000"/>
              </a:spcBef>
            </a:pPr>
            <a:endParaRPr lang="en-US" altLang="en-US" sz="2400" b="0">
              <a:solidFill>
                <a:schemeClr val="bg1"/>
              </a:solidFill>
            </a:endParaRPr>
          </a:p>
          <a:p>
            <a:pPr algn="l">
              <a:spcBef>
                <a:spcPct val="50000"/>
              </a:spcBef>
            </a:pPr>
            <a:endParaRPr lang="en-US" altLang="en-US" sz="2400" b="0">
              <a:solidFill>
                <a:schemeClr val="bg1"/>
              </a:solidFill>
            </a:endParaRPr>
          </a:p>
        </p:txBody>
      </p:sp>
      <p:sp>
        <p:nvSpPr>
          <p:cNvPr id="506883" name="Rectangle 3075"/>
          <p:cNvSpPr>
            <a:spLocks noChangeArrowheads="1"/>
          </p:cNvSpPr>
          <p:nvPr/>
        </p:nvSpPr>
        <p:spPr bwMode="auto">
          <a:xfrm>
            <a:off x="1827213" y="304800"/>
            <a:ext cx="5489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000">
                <a:latin typeface="GoudyOlSt BT" charset="0"/>
              </a:rPr>
              <a:t>Selection Considerations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ChangeArrowheads="1"/>
          </p:cNvSpPr>
          <p:nvPr/>
        </p:nvSpPr>
        <p:spPr bwMode="auto">
          <a:xfrm>
            <a:off x="1066800" y="1524000"/>
            <a:ext cx="7010400" cy="558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l">
              <a:spcBef>
                <a:spcPct val="50000"/>
              </a:spcBef>
            </a:pPr>
            <a:r>
              <a:rPr lang="en-US" altLang="en-US" sz="2800" b="0">
                <a:solidFill>
                  <a:schemeClr val="bg1"/>
                </a:solidFill>
              </a:rPr>
              <a:t>Some perennials are vigorous, aggressive, or even invasive. Containers and in-ground barriers can contain “running” or aggressive species. </a:t>
            </a:r>
          </a:p>
          <a:p>
            <a:pPr algn="l">
              <a:spcBef>
                <a:spcPct val="50000"/>
              </a:spcBef>
            </a:pPr>
            <a:endParaRPr lang="en-US" altLang="en-US" sz="2800" b="0">
              <a:solidFill>
                <a:schemeClr val="bg1"/>
              </a:solidFill>
            </a:endParaRPr>
          </a:p>
          <a:p>
            <a:pPr algn="l">
              <a:spcBef>
                <a:spcPct val="50000"/>
              </a:spcBef>
            </a:pPr>
            <a:r>
              <a:rPr lang="en-US" altLang="en-US" sz="2800" b="0">
                <a:solidFill>
                  <a:schemeClr val="bg1"/>
                </a:solidFill>
              </a:rPr>
              <a:t>Reseeding is a major problem with only a few perennials. Removing spent flowers before they set seed prevents reseeding problems.</a:t>
            </a:r>
          </a:p>
          <a:p>
            <a:pPr algn="l">
              <a:spcBef>
                <a:spcPct val="50000"/>
              </a:spcBef>
            </a:pPr>
            <a:endParaRPr lang="en-US" altLang="en-US" sz="2800" b="0">
              <a:solidFill>
                <a:schemeClr val="bg1"/>
              </a:solidFill>
            </a:endParaRPr>
          </a:p>
          <a:p>
            <a:pPr algn="l">
              <a:spcBef>
                <a:spcPct val="50000"/>
              </a:spcBef>
            </a:pPr>
            <a:endParaRPr lang="en-US" altLang="en-US" sz="2400" b="0">
              <a:solidFill>
                <a:schemeClr val="bg1"/>
              </a:solidFill>
            </a:endParaRPr>
          </a:p>
          <a:p>
            <a:pPr algn="l">
              <a:spcBef>
                <a:spcPct val="50000"/>
              </a:spcBef>
            </a:pPr>
            <a:endParaRPr lang="en-US" altLang="en-US" sz="2000">
              <a:solidFill>
                <a:schemeClr val="bg1"/>
              </a:solidFill>
              <a:latin typeface="GoudyOlSt BT" charset="0"/>
            </a:endParaRPr>
          </a:p>
        </p:txBody>
      </p:sp>
      <p:sp>
        <p:nvSpPr>
          <p:cNvPr id="505859" name="Rectangle 3"/>
          <p:cNvSpPr>
            <a:spLocks noChangeArrowheads="1"/>
          </p:cNvSpPr>
          <p:nvPr/>
        </p:nvSpPr>
        <p:spPr bwMode="auto">
          <a:xfrm>
            <a:off x="1827213" y="381000"/>
            <a:ext cx="548957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000">
                <a:latin typeface="GoudyOlSt BT" charset="0"/>
              </a:rPr>
              <a:t>Selection Considerations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Text Box 1026"/>
          <p:cNvSpPr txBox="1">
            <a:spLocks noChangeArrowheads="1"/>
          </p:cNvSpPr>
          <p:nvPr/>
        </p:nvSpPr>
        <p:spPr bwMode="auto">
          <a:xfrm>
            <a:off x="3733800" y="1752600"/>
            <a:ext cx="4992688" cy="314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000">
                <a:latin typeface="GoudyOlSt BT" charset="0"/>
              </a:rPr>
              <a:t>Avoid Invasive Plants!</a:t>
            </a:r>
          </a:p>
          <a:p>
            <a:endParaRPr lang="en-US" altLang="en-US" sz="4000">
              <a:latin typeface="GoudyOlSt BT" charset="0"/>
            </a:endParaRPr>
          </a:p>
          <a:p>
            <a:endParaRPr lang="en-US" altLang="en-US" sz="4000">
              <a:latin typeface="GoudyOlSt BT" charset="0"/>
            </a:endParaRPr>
          </a:p>
          <a:p>
            <a:r>
              <a:rPr lang="en-US" altLang="en-US" sz="4000">
                <a:latin typeface="GoudyOlSt BT" charset="0"/>
              </a:rPr>
              <a:t>Use Native Plants </a:t>
            </a:r>
          </a:p>
          <a:p>
            <a:r>
              <a:rPr lang="en-US" altLang="en-US" sz="4000">
                <a:latin typeface="GoudyOlSt BT" charset="0"/>
              </a:rPr>
              <a:t>Whenever Possible!</a:t>
            </a:r>
          </a:p>
        </p:txBody>
      </p:sp>
      <p:pic>
        <p:nvPicPr>
          <p:cNvPr id="576515" name="Picture 1027" descr="alertsy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22388"/>
            <a:ext cx="2808288" cy="3906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2" name="Rectangle 10"/>
          <p:cNvSpPr>
            <a:spLocks noChangeArrowheads="1"/>
          </p:cNvSpPr>
          <p:nvPr/>
        </p:nvSpPr>
        <p:spPr bwMode="auto">
          <a:xfrm>
            <a:off x="504825" y="304800"/>
            <a:ext cx="835342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Perennials For Sunny Locations</a:t>
            </a:r>
          </a:p>
        </p:txBody>
      </p:sp>
      <p:pic>
        <p:nvPicPr>
          <p:cNvPr id="74768" name="Picture 16" descr="forsoothe"/>
          <p:cNvPicPr>
            <a:picLocks noChangeAspect="1" noChangeArrowheads="1"/>
          </p:cNvPicPr>
          <p:nvPr/>
        </p:nvPicPr>
        <p:blipFill>
          <a:blip r:embed="rId3">
            <a:lum bright="-6000" contrast="28000"/>
            <a:extLst>
              <a:ext uri="{28A0092B-C50C-407E-A947-70E740481C1C}">
                <a14:useLocalDpi xmlns:a14="http://schemas.microsoft.com/office/drawing/2010/main" val="0"/>
              </a:ext>
            </a:extLst>
          </a:blip>
          <a:srcRect/>
          <a:stretch>
            <a:fillRect/>
          </a:stretch>
        </p:blipFill>
        <p:spPr bwMode="auto">
          <a:xfrm>
            <a:off x="1295400" y="1371600"/>
            <a:ext cx="6553200" cy="4914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2057400" y="304800"/>
            <a:ext cx="499268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800">
                <a:latin typeface="GoudyOlSt BT" charset="0"/>
              </a:rPr>
              <a:t>Pincushion Flower</a:t>
            </a:r>
          </a:p>
        </p:txBody>
      </p:sp>
      <p:pic>
        <p:nvPicPr>
          <p:cNvPr id="356360" name="Picture 8" descr="scabiosa3"/>
          <p:cNvPicPr>
            <a:picLocks noChangeAspect="1" noChangeArrowheads="1"/>
          </p:cNvPicPr>
          <p:nvPr/>
        </p:nvPicPr>
        <p:blipFill>
          <a:blip r:embed="rId3">
            <a:lum bright="-2000" contrast="22000"/>
            <a:extLst>
              <a:ext uri="{28A0092B-C50C-407E-A947-70E740481C1C}">
                <a14:useLocalDpi xmlns:a14="http://schemas.microsoft.com/office/drawing/2010/main" val="0"/>
              </a:ext>
            </a:extLst>
          </a:blip>
          <a:srcRect/>
          <a:stretch>
            <a:fillRect/>
          </a:stretch>
        </p:blipFill>
        <p:spPr bwMode="auto">
          <a:xfrm>
            <a:off x="3505200" y="1600200"/>
            <a:ext cx="5270500" cy="4338638"/>
          </a:xfrm>
          <a:prstGeom prst="rect">
            <a:avLst/>
          </a:prstGeom>
          <a:noFill/>
          <a:extLst>
            <a:ext uri="{909E8E84-426E-40DD-AFC4-6F175D3DCCD1}">
              <a14:hiddenFill xmlns:a14="http://schemas.microsoft.com/office/drawing/2010/main">
                <a:solidFill>
                  <a:srgbClr val="FFFFFF"/>
                </a:solidFill>
              </a14:hiddenFill>
            </a:ext>
          </a:extLst>
        </p:spPr>
      </p:pic>
      <p:sp>
        <p:nvSpPr>
          <p:cNvPr id="356362" name="Rectangle 10"/>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Mounding</a:t>
            </a:r>
          </a:p>
          <a:p>
            <a:pPr>
              <a:lnSpc>
                <a:spcPct val="70000"/>
              </a:lnSpc>
              <a:spcBef>
                <a:spcPct val="5000"/>
              </a:spcBef>
            </a:pPr>
            <a:r>
              <a:rPr lang="en-US" altLang="en-US" sz="2000">
                <a:solidFill>
                  <a:schemeClr val="bg1"/>
                </a:solidFill>
                <a:latin typeface="Bernhard Modern Roman" charset="0"/>
              </a:rPr>
              <a:t>	15 - 18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8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April – June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Mites</a:t>
            </a:r>
          </a:p>
          <a:p>
            <a:pPr>
              <a:lnSpc>
                <a:spcPct val="70000"/>
              </a:lnSpc>
              <a:spcBef>
                <a:spcPct val="5000"/>
              </a:spcBef>
            </a:pPr>
            <a:r>
              <a:rPr lang="en-US" altLang="en-US" sz="2000">
                <a:solidFill>
                  <a:schemeClr val="bg1"/>
                </a:solidFill>
                <a:latin typeface="Bernhard Modern Roman" charset="0"/>
              </a:rPr>
              <a:t>	Well-drained soils</a:t>
            </a:r>
            <a:endParaRPr lang="en-US" altLang="en-US">
              <a:solidFill>
                <a:schemeClr val="hlink"/>
              </a:solidFill>
              <a:latin typeface="GoudyOlSt BT" charset="0"/>
            </a:endParaRPr>
          </a:p>
        </p:txBody>
      </p:sp>
      <p:sp>
        <p:nvSpPr>
          <p:cNvPr id="356363" name="Rectangle 11"/>
          <p:cNvSpPr>
            <a:spLocks noChangeArrowheads="1"/>
          </p:cNvSpPr>
          <p:nvPr/>
        </p:nvSpPr>
        <p:spPr bwMode="auto">
          <a:xfrm>
            <a:off x="4572000" y="5943600"/>
            <a:ext cx="2495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Scabiosa caucasica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1026"/>
          <p:cNvSpPr>
            <a:spLocks noChangeArrowheads="1"/>
          </p:cNvSpPr>
          <p:nvPr/>
        </p:nvSpPr>
        <p:spPr bwMode="auto">
          <a:xfrm>
            <a:off x="2362200" y="228600"/>
            <a:ext cx="35385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800">
                <a:latin typeface="GoudyOlSt BT" charset="0"/>
              </a:rPr>
              <a:t>Russian Sage</a:t>
            </a:r>
          </a:p>
        </p:txBody>
      </p:sp>
      <p:pic>
        <p:nvPicPr>
          <p:cNvPr id="357379" name="Picture 1027" descr="russ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95400"/>
            <a:ext cx="3592513" cy="4789488"/>
          </a:xfrm>
          <a:prstGeom prst="rect">
            <a:avLst/>
          </a:prstGeom>
          <a:noFill/>
          <a:extLst>
            <a:ext uri="{909E8E84-426E-40DD-AFC4-6F175D3DCCD1}">
              <a14:hiddenFill xmlns:a14="http://schemas.microsoft.com/office/drawing/2010/main">
                <a:solidFill>
                  <a:srgbClr val="FFFFFF"/>
                </a:solidFill>
              </a14:hiddenFill>
            </a:ext>
          </a:extLst>
        </p:spPr>
      </p:pic>
      <p:sp>
        <p:nvSpPr>
          <p:cNvPr id="357381" name="Rectangle 1029"/>
          <p:cNvSpPr>
            <a:spLocks noChangeArrowheads="1"/>
          </p:cNvSpPr>
          <p:nvPr/>
        </p:nvSpPr>
        <p:spPr bwMode="auto">
          <a:xfrm>
            <a:off x="7620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26 - 40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10 - 15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September</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Do not crowd with other plants</a:t>
            </a:r>
          </a:p>
          <a:p>
            <a:pPr>
              <a:lnSpc>
                <a:spcPct val="70000"/>
              </a:lnSpc>
              <a:spcBef>
                <a:spcPct val="5000"/>
              </a:spcBef>
            </a:pPr>
            <a:endParaRPr lang="en-US" altLang="en-US">
              <a:solidFill>
                <a:schemeClr val="hlink"/>
              </a:solidFill>
              <a:latin typeface="GoudyOlSt BT" charset="0"/>
            </a:endParaRPr>
          </a:p>
        </p:txBody>
      </p:sp>
      <p:sp>
        <p:nvSpPr>
          <p:cNvPr id="357382" name="Rectangle 1030"/>
          <p:cNvSpPr>
            <a:spLocks noChangeArrowheads="1"/>
          </p:cNvSpPr>
          <p:nvPr/>
        </p:nvSpPr>
        <p:spPr bwMode="auto">
          <a:xfrm>
            <a:off x="4876800" y="6046788"/>
            <a:ext cx="295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Perovskia atriplicifolia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ChangeArrowheads="1"/>
          </p:cNvSpPr>
          <p:nvPr/>
        </p:nvSpPr>
        <p:spPr bwMode="auto">
          <a:xfrm>
            <a:off x="990600" y="304800"/>
            <a:ext cx="70961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800">
                <a:latin typeface="GoudyOlSt BT" charset="0"/>
              </a:rPr>
              <a:t>Perennial Chrysanthemum</a:t>
            </a:r>
          </a:p>
        </p:txBody>
      </p:sp>
      <p:pic>
        <p:nvPicPr>
          <p:cNvPr id="350212" name="Picture 4" descr="CHRYS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828800"/>
            <a:ext cx="5562600" cy="3735388"/>
          </a:xfrm>
          <a:prstGeom prst="rect">
            <a:avLst/>
          </a:prstGeom>
          <a:noFill/>
          <a:extLst>
            <a:ext uri="{909E8E84-426E-40DD-AFC4-6F175D3DCCD1}">
              <a14:hiddenFill xmlns:a14="http://schemas.microsoft.com/office/drawing/2010/main">
                <a:solidFill>
                  <a:srgbClr val="FFFFFF"/>
                </a:solidFill>
              </a14:hiddenFill>
            </a:ext>
          </a:extLst>
        </p:spPr>
      </p:pic>
      <p:sp>
        <p:nvSpPr>
          <p:cNvPr id="350214" name="Rectangle 6"/>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a:t>
            </a:r>
          </a:p>
          <a:p>
            <a:pPr>
              <a:lnSpc>
                <a:spcPct val="70000"/>
              </a:lnSpc>
              <a:spcBef>
                <a:spcPct val="5000"/>
              </a:spcBef>
            </a:pPr>
            <a:r>
              <a:rPr lang="en-US" altLang="en-US" sz="2000">
                <a:solidFill>
                  <a:srgbClr val="FF00FF"/>
                </a:solidFill>
                <a:latin typeface="Bernhard Modern Roman" charset="0"/>
              </a:rPr>
              <a:t>	</a:t>
            </a:r>
            <a:r>
              <a:rPr lang="en-US" altLang="en-US" sz="2000">
                <a:solidFill>
                  <a:schemeClr val="bg1"/>
                </a:solidFill>
                <a:latin typeface="Bernhard Modern Roman" charset="0"/>
              </a:rPr>
              <a:t>Mounding </a:t>
            </a:r>
            <a:r>
              <a:rPr lang="en-US" altLang="en-US" sz="2000">
                <a:solidFill>
                  <a:srgbClr val="FF00FF"/>
                </a:solidFill>
                <a:latin typeface="Bernhard Modern Roman" charset="0"/>
              </a:rPr>
              <a:t>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Fall blooming</a:t>
            </a:r>
          </a:p>
          <a:p>
            <a:pPr>
              <a:lnSpc>
                <a:spcPct val="70000"/>
              </a:lnSpc>
              <a:spcBef>
                <a:spcPct val="5000"/>
              </a:spcBef>
            </a:pPr>
            <a:r>
              <a:rPr lang="en-US" altLang="en-US" sz="2000">
                <a:solidFill>
                  <a:schemeClr val="bg1"/>
                </a:solidFill>
                <a:latin typeface="Bernhard Modern Roman" charset="0"/>
              </a:rPr>
              <a:t>	24 - 36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15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Heavy fertility  </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August-September</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Stalls in drought</a:t>
            </a:r>
          </a:p>
          <a:p>
            <a:pPr>
              <a:lnSpc>
                <a:spcPct val="70000"/>
              </a:lnSpc>
              <a:spcBef>
                <a:spcPct val="5000"/>
              </a:spcBef>
            </a:pPr>
            <a:endParaRPr lang="en-US" altLang="en-US">
              <a:solidFill>
                <a:schemeClr val="hlink"/>
              </a:solidFill>
              <a:latin typeface="GoudyOlSt BT" charset="0"/>
            </a:endParaRPr>
          </a:p>
        </p:txBody>
      </p:sp>
      <p:sp>
        <p:nvSpPr>
          <p:cNvPr id="350215" name="Rectangle 7"/>
          <p:cNvSpPr>
            <a:spLocks noChangeArrowheads="1"/>
          </p:cNvSpPr>
          <p:nvPr/>
        </p:nvSpPr>
        <p:spPr bwMode="auto">
          <a:xfrm>
            <a:off x="3046413" y="5867400"/>
            <a:ext cx="5884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Dendranthemum </a:t>
            </a:r>
            <a:r>
              <a:rPr lang="en-US" altLang="en-US" sz="2400">
                <a:solidFill>
                  <a:schemeClr val="hlink"/>
                </a:solidFill>
                <a:latin typeface="GoudyOlSt BT" charset="0"/>
              </a:rPr>
              <a:t>x</a:t>
            </a:r>
            <a:r>
              <a:rPr lang="en-US" altLang="en-US" sz="2400" i="1">
                <a:solidFill>
                  <a:schemeClr val="hlink"/>
                </a:solidFill>
                <a:latin typeface="GoudyOlSt BT" charset="0"/>
              </a:rPr>
              <a:t> morifolium</a:t>
            </a:r>
            <a:r>
              <a:rPr lang="en-US" altLang="en-US" sz="2400">
                <a:solidFill>
                  <a:schemeClr val="hlink"/>
                </a:solidFill>
                <a:latin typeface="GoudyOlSt BT" charset="0"/>
              </a:rPr>
              <a:t> ‘Ryan’s Daisy’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8" name="Picture 4" descr="IDNF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057400"/>
            <a:ext cx="2743200" cy="3657600"/>
          </a:xfrm>
          <a:prstGeom prst="rect">
            <a:avLst/>
          </a:prstGeom>
          <a:noFill/>
          <a:extLst>
            <a:ext uri="{909E8E84-426E-40DD-AFC4-6F175D3DCCD1}">
              <a14:hiddenFill xmlns:a14="http://schemas.microsoft.com/office/drawing/2010/main">
                <a:solidFill>
                  <a:srgbClr val="FFFFFF"/>
                </a:solidFill>
              </a14:hiddenFill>
            </a:ext>
          </a:extLst>
        </p:spPr>
      </p:pic>
      <p:sp>
        <p:nvSpPr>
          <p:cNvPr id="303109" name="Rectangle 5"/>
          <p:cNvSpPr>
            <a:spLocks noChangeArrowheads="1"/>
          </p:cNvSpPr>
          <p:nvPr/>
        </p:nvSpPr>
        <p:spPr bwMode="auto">
          <a:xfrm>
            <a:off x="457200" y="11430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24 - 36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8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Trim no more than the top ½  of spent flower stalk.</a:t>
            </a:r>
            <a:endParaRPr lang="en-US" altLang="en-US">
              <a:solidFill>
                <a:schemeClr val="hlink"/>
              </a:solidFill>
              <a:latin typeface="GoudyOlSt BT" charset="0"/>
            </a:endParaRPr>
          </a:p>
        </p:txBody>
      </p:sp>
      <p:sp>
        <p:nvSpPr>
          <p:cNvPr id="303110" name="Rectangle 6"/>
          <p:cNvSpPr>
            <a:spLocks noChangeArrowheads="1"/>
          </p:cNvSpPr>
          <p:nvPr/>
        </p:nvSpPr>
        <p:spPr bwMode="auto">
          <a:xfrm>
            <a:off x="2012950" y="304800"/>
            <a:ext cx="5335588"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Whirling Butterflies</a:t>
            </a:r>
          </a:p>
        </p:txBody>
      </p:sp>
      <p:sp>
        <p:nvSpPr>
          <p:cNvPr id="303111" name="Rectangle 7"/>
          <p:cNvSpPr>
            <a:spLocks noChangeArrowheads="1"/>
          </p:cNvSpPr>
          <p:nvPr/>
        </p:nvSpPr>
        <p:spPr bwMode="auto">
          <a:xfrm>
            <a:off x="4876800" y="5741988"/>
            <a:ext cx="2433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Gaura lindheimeri</a:t>
            </a:r>
          </a:p>
        </p:txBody>
      </p:sp>
      <p:pic>
        <p:nvPicPr>
          <p:cNvPr id="303112" name="Picture 8" descr="Gaurag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371600"/>
            <a:ext cx="2984500"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1026"/>
          <p:cNvSpPr>
            <a:spLocks noChangeArrowheads="1"/>
          </p:cNvSpPr>
          <p:nvPr/>
        </p:nvSpPr>
        <p:spPr bwMode="auto">
          <a:xfrm>
            <a:off x="2895600" y="304800"/>
            <a:ext cx="290671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800">
                <a:latin typeface="GoudyOlSt BT" charset="0"/>
              </a:rPr>
              <a:t>Speedwell </a:t>
            </a:r>
          </a:p>
        </p:txBody>
      </p:sp>
      <p:pic>
        <p:nvPicPr>
          <p:cNvPr id="403459" name="Picture 1027" descr="MVC-005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71600"/>
            <a:ext cx="3486150" cy="4648200"/>
          </a:xfrm>
          <a:prstGeom prst="rect">
            <a:avLst/>
          </a:prstGeom>
          <a:noFill/>
          <a:extLst>
            <a:ext uri="{909E8E84-426E-40DD-AFC4-6F175D3DCCD1}">
              <a14:hiddenFill xmlns:a14="http://schemas.microsoft.com/office/drawing/2010/main">
                <a:solidFill>
                  <a:srgbClr val="FFFFFF"/>
                </a:solidFill>
              </a14:hiddenFill>
            </a:ext>
          </a:extLst>
        </p:spPr>
      </p:pic>
      <p:sp>
        <p:nvSpPr>
          <p:cNvPr id="403460" name="Rectangle 1028"/>
          <p:cNvSpPr>
            <a:spLocks noChangeArrowheads="1"/>
          </p:cNvSpPr>
          <p:nvPr/>
        </p:nvSpPr>
        <p:spPr bwMode="auto">
          <a:xfrm>
            <a:off x="9144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18 - 30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8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September</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Deadheading is required</a:t>
            </a:r>
          </a:p>
          <a:p>
            <a:pPr>
              <a:lnSpc>
                <a:spcPct val="70000"/>
              </a:lnSpc>
              <a:spcBef>
                <a:spcPct val="5000"/>
              </a:spcBef>
            </a:pPr>
            <a:endParaRPr lang="en-US" altLang="en-US">
              <a:solidFill>
                <a:schemeClr val="hlink"/>
              </a:solidFill>
              <a:latin typeface="GoudyOlSt BT" charset="0"/>
            </a:endParaRPr>
          </a:p>
        </p:txBody>
      </p:sp>
      <p:sp>
        <p:nvSpPr>
          <p:cNvPr id="403461" name="Rectangle 1029"/>
          <p:cNvSpPr>
            <a:spLocks noChangeArrowheads="1"/>
          </p:cNvSpPr>
          <p:nvPr/>
        </p:nvSpPr>
        <p:spPr bwMode="auto">
          <a:xfrm>
            <a:off x="5029200" y="6096000"/>
            <a:ext cx="2205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Veronica alpina</a:t>
            </a:r>
            <a:r>
              <a:rPr lang="en-US" altLang="en-US" sz="2000" i="1">
                <a:solidFill>
                  <a:schemeClr val="hlink"/>
                </a:solidFill>
                <a:latin typeface="GoudyOlSt BT" charset="0"/>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2" name="Picture 2" descr="Phlox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752600"/>
            <a:ext cx="5486400" cy="4186238"/>
          </a:xfrm>
          <a:prstGeom prst="rect">
            <a:avLst/>
          </a:prstGeom>
          <a:noFill/>
          <a:extLst>
            <a:ext uri="{909E8E84-426E-40DD-AFC4-6F175D3DCCD1}">
              <a14:hiddenFill xmlns:a14="http://schemas.microsoft.com/office/drawing/2010/main">
                <a:solidFill>
                  <a:srgbClr val="FFFFFF"/>
                </a:solidFill>
              </a14:hiddenFill>
            </a:ext>
          </a:extLst>
        </p:spPr>
      </p:pic>
      <p:sp>
        <p:nvSpPr>
          <p:cNvPr id="404483" name="Rectangle 3"/>
          <p:cNvSpPr>
            <a:spLocks noChangeArrowheads="1"/>
          </p:cNvSpPr>
          <p:nvPr/>
        </p:nvSpPr>
        <p:spPr bwMode="auto">
          <a:xfrm>
            <a:off x="457200" y="11430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Fragrant flowers</a:t>
            </a:r>
          </a:p>
          <a:p>
            <a:pPr>
              <a:lnSpc>
                <a:spcPct val="70000"/>
              </a:lnSpc>
              <a:spcBef>
                <a:spcPct val="5000"/>
              </a:spcBef>
            </a:pPr>
            <a:r>
              <a:rPr lang="en-US" altLang="en-US" sz="2000">
                <a:solidFill>
                  <a:schemeClr val="bg1"/>
                </a:solidFill>
                <a:latin typeface="Bernhard Modern Roman" charset="0"/>
              </a:rPr>
              <a:t>	22 - 40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r>
              <a:rPr lang="en-US" altLang="en-US" sz="2000">
                <a:solidFill>
                  <a:schemeClr val="bg1"/>
                </a:solidFill>
                <a:latin typeface="Bernhard Modern Roman" charset="0"/>
              </a:rPr>
              <a:t>	Part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8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r>
              <a:rPr lang="en-US" altLang="en-US" sz="2000">
                <a:solidFill>
                  <a:schemeClr val="bg1"/>
                </a:solidFill>
                <a:latin typeface="Bernhard Modern Roman" charset="0"/>
              </a:rPr>
              <a:t>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May – July</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chemeClr val="bg1"/>
                </a:solidFill>
                <a:latin typeface="Bernhard Modern Roman" charset="0"/>
              </a:rPr>
              <a:t>	Mildew</a:t>
            </a:r>
          </a:p>
          <a:p>
            <a:pPr>
              <a:lnSpc>
                <a:spcPct val="70000"/>
              </a:lnSpc>
              <a:spcBef>
                <a:spcPct val="5000"/>
              </a:spcBef>
            </a:pPr>
            <a:r>
              <a:rPr lang="en-US" altLang="en-US" sz="2000">
                <a:solidFill>
                  <a:schemeClr val="bg1"/>
                </a:solidFill>
                <a:latin typeface="Bernhard Modern Roman" charset="0"/>
              </a:rPr>
              <a:t>	Deer</a:t>
            </a:r>
          </a:p>
          <a:p>
            <a:pPr>
              <a:lnSpc>
                <a:spcPct val="70000"/>
              </a:lnSpc>
              <a:spcBef>
                <a:spcPct val="5000"/>
              </a:spcBef>
            </a:pPr>
            <a:endParaRPr lang="en-US" altLang="en-US">
              <a:solidFill>
                <a:schemeClr val="hlink"/>
              </a:solidFill>
              <a:latin typeface="GoudyOlSt BT" charset="0"/>
            </a:endParaRPr>
          </a:p>
        </p:txBody>
      </p:sp>
      <p:sp>
        <p:nvSpPr>
          <p:cNvPr id="404484" name="Rectangle 4"/>
          <p:cNvSpPr>
            <a:spLocks noChangeArrowheads="1"/>
          </p:cNvSpPr>
          <p:nvPr/>
        </p:nvSpPr>
        <p:spPr bwMode="auto">
          <a:xfrm>
            <a:off x="2586038" y="304800"/>
            <a:ext cx="41783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Summer Phlox </a:t>
            </a:r>
          </a:p>
        </p:txBody>
      </p:sp>
      <p:sp>
        <p:nvSpPr>
          <p:cNvPr id="404485" name="Rectangle 5"/>
          <p:cNvSpPr>
            <a:spLocks noChangeArrowheads="1"/>
          </p:cNvSpPr>
          <p:nvPr/>
        </p:nvSpPr>
        <p:spPr bwMode="auto">
          <a:xfrm>
            <a:off x="4038600" y="6019800"/>
            <a:ext cx="3678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Phlox paniculata ‘The King’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8" name="Rectangle 1028"/>
          <p:cNvSpPr>
            <a:spLocks noChangeArrowheads="1"/>
          </p:cNvSpPr>
          <p:nvPr/>
        </p:nvSpPr>
        <p:spPr bwMode="auto">
          <a:xfrm>
            <a:off x="2362200" y="381000"/>
            <a:ext cx="402113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000">
                <a:latin typeface="Bernhard Modern Roman" charset="0"/>
              </a:rPr>
              <a:t>Terms To Review</a:t>
            </a:r>
          </a:p>
        </p:txBody>
      </p:sp>
      <p:sp>
        <p:nvSpPr>
          <p:cNvPr id="507909" name="Rectangle 1029"/>
          <p:cNvSpPr>
            <a:spLocks noChangeArrowheads="1"/>
          </p:cNvSpPr>
          <p:nvPr/>
        </p:nvSpPr>
        <p:spPr bwMode="auto">
          <a:xfrm>
            <a:off x="381000" y="1295400"/>
            <a:ext cx="8382000" cy="520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l">
              <a:spcBef>
                <a:spcPct val="50000"/>
              </a:spcBef>
            </a:pPr>
            <a:r>
              <a:rPr lang="en-US" altLang="en-US" sz="2400" b="0">
                <a:latin typeface="Bernhard Modern Roman" charset="0"/>
              </a:rPr>
              <a:t>Dead-heading:</a:t>
            </a:r>
            <a:r>
              <a:rPr lang="en-US" altLang="en-US" sz="2400" b="0">
                <a:solidFill>
                  <a:schemeClr val="bg1"/>
                </a:solidFill>
                <a:latin typeface="Bernhard Modern Roman" charset="0"/>
              </a:rPr>
              <a:t>	 	Removal of spent flowers before seed 				develops.  Usually allows additional flowers 			to form and bloom.  </a:t>
            </a:r>
          </a:p>
          <a:p>
            <a:pPr algn="l">
              <a:spcBef>
                <a:spcPct val="50000"/>
              </a:spcBef>
            </a:pPr>
            <a:endParaRPr lang="en-US" altLang="en-US" sz="2400" b="0">
              <a:solidFill>
                <a:schemeClr val="bg1"/>
              </a:solidFill>
              <a:latin typeface="Bernhard Modern Roman" charset="0"/>
            </a:endParaRPr>
          </a:p>
          <a:p>
            <a:pPr algn="l">
              <a:spcBef>
                <a:spcPct val="50000"/>
              </a:spcBef>
            </a:pPr>
            <a:r>
              <a:rPr lang="en-US" altLang="en-US" sz="2400" b="0">
                <a:latin typeface="Bernhard Modern Roman" charset="0"/>
              </a:rPr>
              <a:t>Random Seeding:</a:t>
            </a:r>
            <a:r>
              <a:rPr lang="en-US" altLang="en-US" sz="2400" b="0">
                <a:solidFill>
                  <a:schemeClr val="bg1"/>
                </a:solidFill>
                <a:latin typeface="Bernhard Modern Roman" charset="0"/>
              </a:rPr>
              <a:t>	Seeds randomly broadcast on an open, 				prepared seed bed in fall or spring,  </a:t>
            </a:r>
          </a:p>
          <a:p>
            <a:pPr algn="l">
              <a:spcBef>
                <a:spcPct val="50000"/>
              </a:spcBef>
            </a:pPr>
            <a:endParaRPr lang="en-US" altLang="en-US" sz="2400" b="0">
              <a:solidFill>
                <a:schemeClr val="bg1"/>
              </a:solidFill>
              <a:latin typeface="Bernhard Modern Roman" charset="0"/>
            </a:endParaRPr>
          </a:p>
          <a:p>
            <a:pPr algn="l">
              <a:spcBef>
                <a:spcPct val="50000"/>
              </a:spcBef>
            </a:pPr>
            <a:r>
              <a:rPr lang="en-US" altLang="en-US" sz="2400" b="0"/>
              <a:t>Light Requirement:</a:t>
            </a:r>
            <a:r>
              <a:rPr lang="en-US" altLang="en-US" sz="2400" b="0">
                <a:solidFill>
                  <a:schemeClr val="bg1"/>
                </a:solidFill>
              </a:rPr>
              <a:t>     Sun, partial shade, shade:  Light 				requirements are fairly stringent for 				perennials.  For best performance and 				flowering, choose the brightest light 				acceptable for that species.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ChangeArrowheads="1"/>
          </p:cNvSpPr>
          <p:nvPr/>
        </p:nvSpPr>
        <p:spPr bwMode="auto">
          <a:xfrm>
            <a:off x="2819400" y="304800"/>
            <a:ext cx="35845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800">
                <a:latin typeface="GoudyOlSt BT" charset="0"/>
              </a:rPr>
              <a:t>Stoke’s Aster</a:t>
            </a:r>
          </a:p>
        </p:txBody>
      </p:sp>
      <p:pic>
        <p:nvPicPr>
          <p:cNvPr id="405507" name="Picture 3" descr="sTOKE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447800"/>
            <a:ext cx="4192588" cy="4478338"/>
          </a:xfrm>
          <a:prstGeom prst="rect">
            <a:avLst/>
          </a:prstGeom>
          <a:noFill/>
          <a:extLst>
            <a:ext uri="{909E8E84-426E-40DD-AFC4-6F175D3DCCD1}">
              <a14:hiddenFill xmlns:a14="http://schemas.microsoft.com/office/drawing/2010/main">
                <a:solidFill>
                  <a:srgbClr val="FFFFFF"/>
                </a:solidFill>
              </a14:hiddenFill>
            </a:ext>
          </a:extLst>
        </p:spPr>
      </p:pic>
      <p:sp>
        <p:nvSpPr>
          <p:cNvPr id="405508" name="Rectangle 4"/>
          <p:cNvSpPr>
            <a:spLocks noChangeArrowheads="1"/>
          </p:cNvSpPr>
          <p:nvPr/>
        </p:nvSpPr>
        <p:spPr bwMode="auto">
          <a:xfrm>
            <a:off x="4343400" y="6019800"/>
            <a:ext cx="3875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Stokesia laevis</a:t>
            </a:r>
            <a:r>
              <a:rPr lang="en-US" altLang="en-US" sz="2400">
                <a:solidFill>
                  <a:schemeClr val="hlink"/>
                </a:solidFill>
                <a:latin typeface="GoudyOlSt BT" charset="0"/>
              </a:rPr>
              <a:t> ‘Blue Danube’</a:t>
            </a:r>
          </a:p>
        </p:txBody>
      </p:sp>
      <p:sp>
        <p:nvSpPr>
          <p:cNvPr id="405509" name="Rectangle 5"/>
          <p:cNvSpPr>
            <a:spLocks noChangeArrowheads="1"/>
          </p:cNvSpPr>
          <p:nvPr/>
        </p:nvSpPr>
        <p:spPr bwMode="auto">
          <a:xfrm>
            <a:off x="6858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20 - 25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r>
              <a:rPr lang="en-US" altLang="en-US" sz="2000">
                <a:solidFill>
                  <a:schemeClr val="bg1"/>
                </a:solidFill>
                <a:latin typeface="Bernhard Modern Roman" charset="0"/>
              </a:rPr>
              <a:t>	Partial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12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May - June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chemeClr val="bg1"/>
                </a:solidFill>
                <a:latin typeface="Bernhard Modern Roman" charset="0"/>
              </a:rPr>
              <a:t>	Well-drained soils</a:t>
            </a:r>
          </a:p>
          <a:p>
            <a:pPr>
              <a:lnSpc>
                <a:spcPct val="70000"/>
              </a:lnSpc>
              <a:spcBef>
                <a:spcPct val="5000"/>
              </a:spcBef>
            </a:pPr>
            <a:endParaRPr lang="en-US" altLang="en-US">
              <a:solidFill>
                <a:schemeClr val="hlink"/>
              </a:solidFill>
              <a:latin typeface="GoudyOlSt BT"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30" name="Picture 2" descr="greatliatris3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3240088" cy="4800600"/>
          </a:xfrm>
          <a:prstGeom prst="rect">
            <a:avLst/>
          </a:prstGeom>
          <a:noFill/>
          <a:extLst>
            <a:ext uri="{909E8E84-426E-40DD-AFC4-6F175D3DCCD1}">
              <a14:hiddenFill xmlns:a14="http://schemas.microsoft.com/office/drawing/2010/main">
                <a:solidFill>
                  <a:srgbClr val="FFFFFF"/>
                </a:solidFill>
              </a14:hiddenFill>
            </a:ext>
          </a:extLst>
        </p:spPr>
      </p:pic>
      <p:sp>
        <p:nvSpPr>
          <p:cNvPr id="406531" name="Rectangle 3"/>
          <p:cNvSpPr>
            <a:spLocks noChangeArrowheads="1"/>
          </p:cNvSpPr>
          <p:nvPr/>
        </p:nvSpPr>
        <p:spPr bwMode="auto">
          <a:xfrm>
            <a:off x="2933700" y="304800"/>
            <a:ext cx="348615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Gay Feather </a:t>
            </a:r>
          </a:p>
        </p:txBody>
      </p:sp>
      <p:sp>
        <p:nvSpPr>
          <p:cNvPr id="406532" name="Rectangle 4"/>
          <p:cNvSpPr>
            <a:spLocks noChangeArrowheads="1"/>
          </p:cNvSpPr>
          <p:nvPr/>
        </p:nvSpPr>
        <p:spPr bwMode="auto">
          <a:xfrm>
            <a:off x="5410200" y="6096000"/>
            <a:ext cx="1931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Liatris spicata</a:t>
            </a:r>
          </a:p>
        </p:txBody>
      </p:sp>
      <p:sp>
        <p:nvSpPr>
          <p:cNvPr id="406533" name="Rectangle 5"/>
          <p:cNvSpPr>
            <a:spLocks noChangeArrowheads="1"/>
          </p:cNvSpPr>
          <p:nvPr/>
        </p:nvSpPr>
        <p:spPr bwMode="auto">
          <a:xfrm>
            <a:off x="990600" y="1143000"/>
            <a:ext cx="3124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24 - 36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6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Well-drained soils</a:t>
            </a:r>
          </a:p>
          <a:p>
            <a:pPr>
              <a:lnSpc>
                <a:spcPct val="70000"/>
              </a:lnSpc>
              <a:spcBef>
                <a:spcPct val="5000"/>
              </a:spcBef>
            </a:pPr>
            <a:endParaRPr lang="en-US" altLang="en-US" sz="2000">
              <a:solidFill>
                <a:schemeClr val="bg1"/>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May– June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Scout for bulb rot</a:t>
            </a:r>
          </a:p>
          <a:p>
            <a:pPr>
              <a:lnSpc>
                <a:spcPct val="70000"/>
              </a:lnSpc>
              <a:spcBef>
                <a:spcPct val="5000"/>
              </a:spcBef>
            </a:pPr>
            <a:r>
              <a:rPr lang="en-US" altLang="en-US" sz="2000">
                <a:solidFill>
                  <a:schemeClr val="bg1"/>
                </a:solidFill>
                <a:latin typeface="Bernhard Modern Roman" charset="0"/>
              </a:rPr>
              <a:t>	Divide @ 3 years</a:t>
            </a:r>
            <a:endParaRPr lang="en-US" altLang="en-US">
              <a:solidFill>
                <a:schemeClr val="hlink"/>
              </a:solidFill>
              <a:latin typeface="GoudyOlSt BT"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554" name="Picture 2" descr="Image 33"/>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4114800" y="1371600"/>
            <a:ext cx="3649663" cy="4865688"/>
          </a:xfrm>
          <a:prstGeom prst="rect">
            <a:avLst/>
          </a:prstGeom>
          <a:noFill/>
          <a:extLst>
            <a:ext uri="{909E8E84-426E-40DD-AFC4-6F175D3DCCD1}">
              <a14:hiddenFill xmlns:a14="http://schemas.microsoft.com/office/drawing/2010/main">
                <a:solidFill>
                  <a:srgbClr val="FFFFFF"/>
                </a:solidFill>
              </a14:hiddenFill>
            </a:ext>
          </a:extLst>
        </p:spPr>
      </p:pic>
      <p:sp>
        <p:nvSpPr>
          <p:cNvPr id="407555" name="Rectangle 3"/>
          <p:cNvSpPr>
            <a:spLocks noChangeArrowheads="1"/>
          </p:cNvSpPr>
          <p:nvPr/>
        </p:nvSpPr>
        <p:spPr bwMode="auto">
          <a:xfrm>
            <a:off x="3157538" y="304800"/>
            <a:ext cx="30353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Silver King</a:t>
            </a:r>
          </a:p>
        </p:txBody>
      </p:sp>
      <p:sp>
        <p:nvSpPr>
          <p:cNvPr id="407556" name="Rectangle 4"/>
          <p:cNvSpPr>
            <a:spLocks noChangeArrowheads="1"/>
          </p:cNvSpPr>
          <p:nvPr/>
        </p:nvSpPr>
        <p:spPr bwMode="auto">
          <a:xfrm>
            <a:off x="4495800" y="6248400"/>
            <a:ext cx="3146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Artemesia</a:t>
            </a:r>
            <a:r>
              <a:rPr lang="en-US" altLang="en-US" sz="2400">
                <a:solidFill>
                  <a:schemeClr val="hlink"/>
                </a:solidFill>
                <a:latin typeface="GoudyOlSt BT" charset="0"/>
              </a:rPr>
              <a:t> ‘Silver King’</a:t>
            </a:r>
            <a:r>
              <a:rPr lang="en-US" altLang="en-US" sz="2000" i="1">
                <a:solidFill>
                  <a:schemeClr val="hlink"/>
                </a:solidFill>
                <a:latin typeface="GoudyOlSt BT" charset="0"/>
              </a:rPr>
              <a:t> </a:t>
            </a:r>
          </a:p>
        </p:txBody>
      </p:sp>
      <p:sp>
        <p:nvSpPr>
          <p:cNvPr id="407557" name="Rectangle 5"/>
          <p:cNvSpPr>
            <a:spLocks noChangeArrowheads="1"/>
          </p:cNvSpPr>
          <p:nvPr/>
        </p:nvSpPr>
        <p:spPr bwMode="auto">
          <a:xfrm>
            <a:off x="7620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High contrast</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Silver foliage</a:t>
            </a:r>
          </a:p>
          <a:p>
            <a:pPr>
              <a:lnSpc>
                <a:spcPct val="70000"/>
              </a:lnSpc>
              <a:spcBef>
                <a:spcPct val="5000"/>
              </a:spcBef>
            </a:pPr>
            <a:r>
              <a:rPr lang="en-US" altLang="en-US" sz="2000">
                <a:solidFill>
                  <a:schemeClr val="bg1"/>
                </a:solidFill>
                <a:latin typeface="Bernhard Modern Roman" charset="0"/>
              </a:rPr>
              <a:t>	20 - 40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8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Inconspicuous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Spreads rapidly</a:t>
            </a:r>
          </a:p>
          <a:p>
            <a:pPr>
              <a:lnSpc>
                <a:spcPct val="70000"/>
              </a:lnSpc>
              <a:spcBef>
                <a:spcPct val="5000"/>
              </a:spcBef>
            </a:pPr>
            <a:endParaRPr lang="en-US" altLang="en-US">
              <a:solidFill>
                <a:schemeClr val="hlink"/>
              </a:solidFill>
              <a:latin typeface="GoudyOlSt BT"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578" name="Picture 3074" descr="Image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752600"/>
            <a:ext cx="5530850" cy="4148138"/>
          </a:xfrm>
          <a:prstGeom prst="rect">
            <a:avLst/>
          </a:prstGeom>
          <a:noFill/>
          <a:extLst>
            <a:ext uri="{909E8E84-426E-40DD-AFC4-6F175D3DCCD1}">
              <a14:hiddenFill xmlns:a14="http://schemas.microsoft.com/office/drawing/2010/main">
                <a:solidFill>
                  <a:srgbClr val="FFFFFF"/>
                </a:solidFill>
              </a14:hiddenFill>
            </a:ext>
          </a:extLst>
        </p:spPr>
      </p:pic>
      <p:pic>
        <p:nvPicPr>
          <p:cNvPr id="408579" name="Picture 3075" descr="Image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33400"/>
            <a:ext cx="2205038" cy="2971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08580" name="Rectangle 3076"/>
          <p:cNvSpPr>
            <a:spLocks noChangeArrowheads="1"/>
          </p:cNvSpPr>
          <p:nvPr/>
        </p:nvSpPr>
        <p:spPr bwMode="auto">
          <a:xfrm>
            <a:off x="2895600" y="0"/>
            <a:ext cx="2595563"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Soapwort</a:t>
            </a:r>
          </a:p>
        </p:txBody>
      </p:sp>
      <p:sp>
        <p:nvSpPr>
          <p:cNvPr id="408581" name="Rectangle 3077"/>
          <p:cNvSpPr>
            <a:spLocks noChangeArrowheads="1"/>
          </p:cNvSpPr>
          <p:nvPr/>
        </p:nvSpPr>
        <p:spPr bwMode="auto">
          <a:xfrm>
            <a:off x="4648200" y="5943600"/>
            <a:ext cx="2770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Saponaria ocymoides</a:t>
            </a:r>
          </a:p>
        </p:txBody>
      </p:sp>
      <p:sp>
        <p:nvSpPr>
          <p:cNvPr id="408582" name="Rectangle 3078"/>
          <p:cNvSpPr>
            <a:spLocks noChangeArrowheads="1"/>
          </p:cNvSpPr>
          <p:nvPr/>
        </p:nvSpPr>
        <p:spPr bwMode="auto">
          <a:xfrm>
            <a:off x="457200" y="9906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Fragrant flowers</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12 - 18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12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00FF"/>
                </a:solidFill>
                <a:latin typeface="Bernhard Modern Roman" charset="0"/>
              </a:rPr>
              <a:t>     </a:t>
            </a:r>
            <a:r>
              <a:rPr lang="en-US" altLang="en-US" sz="2000">
                <a:solidFill>
                  <a:schemeClr val="bg1"/>
                </a:solidFill>
                <a:latin typeface="Bernhard Modern Roman" charset="0"/>
              </a:rPr>
              <a:t>Requires trimming to look neat </a:t>
            </a:r>
          </a:p>
          <a:p>
            <a:pPr lvl="1">
              <a:lnSpc>
                <a:spcPct val="70000"/>
              </a:lnSpc>
              <a:spcBef>
                <a:spcPct val="5000"/>
              </a:spcBef>
            </a:pPr>
            <a:endParaRPr lang="en-US" altLang="en-US">
              <a:solidFill>
                <a:schemeClr val="hlink"/>
              </a:solidFill>
              <a:latin typeface="GoudyOlSt BT" charset="0"/>
            </a:endParaRPr>
          </a:p>
        </p:txBody>
      </p:sp>
      <p:sp>
        <p:nvSpPr>
          <p:cNvPr id="408583" name="Text Box 3079"/>
          <p:cNvSpPr txBox="1">
            <a:spLocks noChangeArrowheads="1"/>
          </p:cNvSpPr>
          <p:nvPr/>
        </p:nvSpPr>
        <p:spPr bwMode="auto">
          <a:xfrm>
            <a:off x="3352800" y="5334000"/>
            <a:ext cx="2182813"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1800" i="1">
                <a:latin typeface="GoudyOlSt BT" charset="0"/>
              </a:rPr>
              <a:t>Double flowered form</a:t>
            </a:r>
          </a:p>
        </p:txBody>
      </p:sp>
      <p:sp>
        <p:nvSpPr>
          <p:cNvPr id="408584" name="Text Box 3080"/>
          <p:cNvSpPr txBox="1">
            <a:spLocks noChangeArrowheads="1"/>
          </p:cNvSpPr>
          <p:nvPr/>
        </p:nvSpPr>
        <p:spPr bwMode="auto">
          <a:xfrm>
            <a:off x="4241800" y="1371600"/>
            <a:ext cx="20859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1800" i="1">
                <a:latin typeface="GoudyOlSt BT" charset="0"/>
              </a:rPr>
              <a:t>Single flowered form</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6" name="Picture 2" descr="Enospecio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52600"/>
            <a:ext cx="5486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400387" name="Rectangle 3"/>
          <p:cNvSpPr>
            <a:spLocks noChangeArrowheads="1"/>
          </p:cNvSpPr>
          <p:nvPr/>
        </p:nvSpPr>
        <p:spPr bwMode="auto">
          <a:xfrm>
            <a:off x="5334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Spring color</a:t>
            </a:r>
          </a:p>
          <a:p>
            <a:pPr>
              <a:lnSpc>
                <a:spcPct val="70000"/>
              </a:lnSpc>
              <a:spcBef>
                <a:spcPct val="5000"/>
              </a:spcBef>
            </a:pPr>
            <a:r>
              <a:rPr lang="en-US" altLang="en-US" sz="2000">
                <a:solidFill>
                  <a:schemeClr val="bg1"/>
                </a:solidFill>
                <a:latin typeface="Bernhard Modern Roman" charset="0"/>
              </a:rPr>
              <a:t>	10 - 14 inches tall</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6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April-May</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Spreads rapidly</a:t>
            </a:r>
          </a:p>
          <a:p>
            <a:pPr>
              <a:lnSpc>
                <a:spcPct val="70000"/>
              </a:lnSpc>
              <a:spcBef>
                <a:spcPct val="5000"/>
              </a:spcBef>
            </a:pPr>
            <a:endParaRPr lang="en-US" altLang="en-US">
              <a:solidFill>
                <a:schemeClr val="hlink"/>
              </a:solidFill>
              <a:latin typeface="GoudyOlSt BT" charset="0"/>
            </a:endParaRPr>
          </a:p>
        </p:txBody>
      </p:sp>
      <p:sp>
        <p:nvSpPr>
          <p:cNvPr id="400388" name="Rectangle 4"/>
          <p:cNvSpPr>
            <a:spLocks noChangeArrowheads="1"/>
          </p:cNvSpPr>
          <p:nvPr/>
        </p:nvSpPr>
        <p:spPr bwMode="auto">
          <a:xfrm>
            <a:off x="1387475" y="304800"/>
            <a:ext cx="658177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Showy Evening Primrose</a:t>
            </a:r>
          </a:p>
        </p:txBody>
      </p:sp>
      <p:sp>
        <p:nvSpPr>
          <p:cNvPr id="400389" name="Rectangle 5"/>
          <p:cNvSpPr>
            <a:spLocks noChangeArrowheads="1"/>
          </p:cNvSpPr>
          <p:nvPr/>
        </p:nvSpPr>
        <p:spPr bwMode="auto">
          <a:xfrm>
            <a:off x="4800600" y="5867400"/>
            <a:ext cx="2560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Oenathera speciosa</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434" name="Picture 2" descr="Peo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76400"/>
            <a:ext cx="5410200" cy="4367213"/>
          </a:xfrm>
          <a:prstGeom prst="rect">
            <a:avLst/>
          </a:prstGeom>
          <a:noFill/>
          <a:extLst>
            <a:ext uri="{909E8E84-426E-40DD-AFC4-6F175D3DCCD1}">
              <a14:hiddenFill xmlns:a14="http://schemas.microsoft.com/office/drawing/2010/main">
                <a:solidFill>
                  <a:srgbClr val="FFFFFF"/>
                </a:solidFill>
              </a14:hiddenFill>
            </a:ext>
          </a:extLst>
        </p:spPr>
      </p:pic>
      <p:sp>
        <p:nvSpPr>
          <p:cNvPr id="402435" name="Rectangle 3"/>
          <p:cNvSpPr>
            <a:spLocks noChangeArrowheads="1"/>
          </p:cNvSpPr>
          <p:nvPr/>
        </p:nvSpPr>
        <p:spPr bwMode="auto">
          <a:xfrm>
            <a:off x="457200" y="9906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Fragrant flowers</a:t>
            </a:r>
          </a:p>
          <a:p>
            <a:pPr>
              <a:lnSpc>
                <a:spcPct val="70000"/>
              </a:lnSpc>
              <a:spcBef>
                <a:spcPct val="5000"/>
              </a:spcBef>
            </a:pPr>
            <a:r>
              <a:rPr lang="en-US" altLang="en-US" sz="2000">
                <a:solidFill>
                  <a:schemeClr val="bg1"/>
                </a:solidFill>
                <a:latin typeface="Bernhard Modern Roman" charset="0"/>
              </a:rPr>
              <a:t>	24 - 30 inches tall</a:t>
            </a:r>
          </a:p>
          <a:p>
            <a:pPr>
              <a:lnSpc>
                <a:spcPct val="70000"/>
              </a:lnSpc>
              <a:spcBef>
                <a:spcPct val="5000"/>
              </a:spcBef>
            </a:pPr>
            <a:r>
              <a:rPr lang="en-US" altLang="en-US" sz="2000">
                <a:solidFill>
                  <a:schemeClr val="bg1"/>
                </a:solidFill>
                <a:latin typeface="Bernhard Modern Roman" charset="0"/>
              </a:rPr>
              <a:t>	</a:t>
            </a: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r>
              <a:rPr lang="en-US" altLang="en-US" sz="2000">
                <a:solidFill>
                  <a:schemeClr val="bg1"/>
                </a:solidFill>
                <a:latin typeface="Bernhard Modern Roman" charset="0"/>
              </a:rPr>
              <a:t>	Part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18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r>
              <a:rPr lang="en-US" altLang="en-US" sz="2000">
                <a:solidFill>
                  <a:schemeClr val="bg1"/>
                </a:solidFill>
                <a:latin typeface="Bernhard Modern Roman" charset="0"/>
              </a:rPr>
              <a:t>	High organic soils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Keep moist in hot weather.  Do not plant deep in clay.</a:t>
            </a:r>
          </a:p>
          <a:p>
            <a:pPr>
              <a:lnSpc>
                <a:spcPct val="70000"/>
              </a:lnSpc>
              <a:spcBef>
                <a:spcPct val="5000"/>
              </a:spcBef>
            </a:pPr>
            <a:endParaRPr lang="en-US" altLang="en-US">
              <a:solidFill>
                <a:schemeClr val="hlink"/>
              </a:solidFill>
              <a:latin typeface="GoudyOlSt BT" charset="0"/>
            </a:endParaRPr>
          </a:p>
        </p:txBody>
      </p:sp>
      <p:sp>
        <p:nvSpPr>
          <p:cNvPr id="402436" name="Rectangle 4"/>
          <p:cNvSpPr>
            <a:spLocks noChangeArrowheads="1"/>
          </p:cNvSpPr>
          <p:nvPr/>
        </p:nvSpPr>
        <p:spPr bwMode="auto">
          <a:xfrm>
            <a:off x="3505200" y="228600"/>
            <a:ext cx="176847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Peony</a:t>
            </a:r>
          </a:p>
        </p:txBody>
      </p:sp>
      <p:sp>
        <p:nvSpPr>
          <p:cNvPr id="402437" name="Rectangle 5"/>
          <p:cNvSpPr>
            <a:spLocks noChangeArrowheads="1"/>
          </p:cNvSpPr>
          <p:nvPr/>
        </p:nvSpPr>
        <p:spPr bwMode="auto">
          <a:xfrm>
            <a:off x="4953000" y="6019800"/>
            <a:ext cx="1754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Paeonia spp.</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9" name="Picture 3" descr="DA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447800"/>
            <a:ext cx="4699000" cy="4611688"/>
          </a:xfrm>
          <a:prstGeom prst="rect">
            <a:avLst/>
          </a:prstGeom>
          <a:noFill/>
          <a:extLst>
            <a:ext uri="{909E8E84-426E-40DD-AFC4-6F175D3DCCD1}">
              <a14:hiddenFill xmlns:a14="http://schemas.microsoft.com/office/drawing/2010/main">
                <a:solidFill>
                  <a:srgbClr val="FFFFFF"/>
                </a:solidFill>
              </a14:hiddenFill>
            </a:ext>
          </a:extLst>
        </p:spPr>
      </p:pic>
      <p:sp>
        <p:nvSpPr>
          <p:cNvPr id="167940" name="Rectangle 4"/>
          <p:cNvSpPr>
            <a:spLocks noGrp="1" noChangeArrowheads="1"/>
          </p:cNvSpPr>
          <p:nvPr>
            <p:ph/>
          </p:nvPr>
        </p:nvSpPr>
        <p:spPr bwMode="auto">
          <a:xfrm>
            <a:off x="533400" y="1066800"/>
            <a:ext cx="2514600" cy="5791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a:lnSpc>
                <a:spcPct val="65000"/>
              </a:lnSpc>
              <a:spcBef>
                <a:spcPct val="5000"/>
              </a:spcBef>
              <a:buFontTx/>
              <a:buNone/>
            </a:pPr>
            <a:endParaRPr lang="en-US" altLang="en-US" sz="2400" b="1">
              <a:solidFill>
                <a:srgbClr val="FF00FF"/>
              </a:solidFill>
              <a:latin typeface="Bernhard Modern Roman" charset="0"/>
            </a:endParaRPr>
          </a:p>
          <a:p>
            <a:pPr>
              <a:lnSpc>
                <a:spcPct val="75000"/>
              </a:lnSpc>
              <a:spcBef>
                <a:spcPct val="5000"/>
              </a:spcBef>
              <a:buFontTx/>
              <a:buNone/>
            </a:pPr>
            <a:r>
              <a:rPr lang="en-US" altLang="en-US" sz="2000" b="1">
                <a:solidFill>
                  <a:srgbClr val="FF00FF"/>
                </a:solidFill>
                <a:latin typeface="Bernhard Modern Roman" charset="0"/>
              </a:rPr>
              <a:t>Characteristics:  </a:t>
            </a:r>
            <a:endParaRPr lang="en-US" altLang="en-US" sz="2000" b="1">
              <a:solidFill>
                <a:srgbClr val="FFFF00"/>
              </a:solidFill>
              <a:latin typeface="Bernhard Modern Roman" charset="0"/>
            </a:endParaRPr>
          </a:p>
          <a:p>
            <a:pPr>
              <a:lnSpc>
                <a:spcPct val="75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Spring color</a:t>
            </a:r>
          </a:p>
          <a:p>
            <a:pPr>
              <a:lnSpc>
                <a:spcPct val="75000"/>
              </a:lnSpc>
              <a:spcBef>
                <a:spcPct val="5000"/>
              </a:spcBef>
              <a:buFontTx/>
              <a:buNone/>
            </a:pPr>
            <a:r>
              <a:rPr lang="en-US" altLang="en-US" sz="2000" b="1">
                <a:solidFill>
                  <a:schemeClr val="bg1"/>
                </a:solidFill>
                <a:latin typeface="Bernhard Modern Roman" charset="0"/>
              </a:rPr>
              <a:t>	18 - 24 inches tall</a:t>
            </a:r>
          </a:p>
          <a:p>
            <a:pPr>
              <a:lnSpc>
                <a:spcPct val="75000"/>
              </a:lnSpc>
              <a:spcBef>
                <a:spcPct val="5000"/>
              </a:spcBef>
              <a:buFontTx/>
              <a:buNone/>
            </a:pPr>
            <a:endParaRPr lang="en-US" altLang="en-US" sz="2000" b="1">
              <a:solidFill>
                <a:srgbClr val="FF00FF"/>
              </a:solidFill>
              <a:latin typeface="Bernhard Modern Roman" charset="0"/>
            </a:endParaRPr>
          </a:p>
          <a:p>
            <a:pPr>
              <a:lnSpc>
                <a:spcPct val="75000"/>
              </a:lnSpc>
              <a:spcBef>
                <a:spcPct val="5000"/>
              </a:spcBef>
              <a:buFontTx/>
              <a:buNone/>
            </a:pPr>
            <a:r>
              <a:rPr lang="en-US" altLang="en-US" sz="2000" b="1">
                <a:solidFill>
                  <a:srgbClr val="FF00FF"/>
                </a:solidFill>
                <a:latin typeface="Bernhard Modern Roman" charset="0"/>
              </a:rPr>
              <a:t>Location:</a:t>
            </a:r>
          </a:p>
          <a:p>
            <a:pPr>
              <a:lnSpc>
                <a:spcPct val="75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Full sun</a:t>
            </a:r>
          </a:p>
          <a:p>
            <a:pPr>
              <a:lnSpc>
                <a:spcPct val="75000"/>
              </a:lnSpc>
              <a:spcBef>
                <a:spcPct val="5000"/>
              </a:spcBef>
              <a:buFontTx/>
              <a:buNone/>
            </a:pPr>
            <a:endParaRPr lang="en-US" altLang="en-US" sz="2000" b="1">
              <a:solidFill>
                <a:srgbClr val="FFFF00"/>
              </a:solidFill>
              <a:latin typeface="Bernhard Modern Roman" charset="0"/>
            </a:endParaRPr>
          </a:p>
          <a:p>
            <a:pPr>
              <a:lnSpc>
                <a:spcPct val="75000"/>
              </a:lnSpc>
              <a:spcBef>
                <a:spcPct val="5000"/>
              </a:spcBef>
              <a:buFontTx/>
              <a:buNone/>
            </a:pPr>
            <a:r>
              <a:rPr lang="en-US" altLang="en-US" sz="2000" b="1">
                <a:solidFill>
                  <a:srgbClr val="FF00FF"/>
                </a:solidFill>
                <a:latin typeface="Bernhard Modern Roman" charset="0"/>
              </a:rPr>
              <a:t>Plant Spacing:</a:t>
            </a:r>
          </a:p>
          <a:p>
            <a:pPr>
              <a:lnSpc>
                <a:spcPct val="75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8 inch centers</a:t>
            </a:r>
          </a:p>
          <a:p>
            <a:pPr>
              <a:lnSpc>
                <a:spcPct val="75000"/>
              </a:lnSpc>
              <a:spcBef>
                <a:spcPct val="5000"/>
              </a:spcBef>
              <a:buFontTx/>
              <a:buNone/>
            </a:pPr>
            <a:endParaRPr lang="en-US" altLang="en-US" sz="2000" b="1">
              <a:solidFill>
                <a:srgbClr val="FFFF00"/>
              </a:solidFill>
              <a:latin typeface="Bernhard Modern Roman" charset="0"/>
            </a:endParaRPr>
          </a:p>
          <a:p>
            <a:pPr>
              <a:lnSpc>
                <a:spcPct val="75000"/>
              </a:lnSpc>
              <a:spcBef>
                <a:spcPct val="5000"/>
              </a:spcBef>
              <a:buFontTx/>
              <a:buNone/>
            </a:pPr>
            <a:r>
              <a:rPr lang="en-US" altLang="en-US" sz="2000" b="1">
                <a:solidFill>
                  <a:srgbClr val="FF00FF"/>
                </a:solidFill>
                <a:latin typeface="Bernhard Modern Roman" charset="0"/>
              </a:rPr>
              <a:t>Care and Feeding:  </a:t>
            </a:r>
          </a:p>
          <a:p>
            <a:pPr>
              <a:lnSpc>
                <a:spcPct val="75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Low fertility  </a:t>
            </a:r>
          </a:p>
          <a:p>
            <a:pPr>
              <a:lnSpc>
                <a:spcPct val="75000"/>
              </a:lnSpc>
              <a:spcBef>
                <a:spcPct val="5000"/>
              </a:spcBef>
              <a:buFontTx/>
              <a:buNone/>
            </a:pPr>
            <a:r>
              <a:rPr lang="en-US" altLang="en-US" sz="2000" b="1">
                <a:solidFill>
                  <a:schemeClr val="bg1"/>
                </a:solidFill>
                <a:latin typeface="Bernhard Modern Roman" charset="0"/>
              </a:rPr>
              <a:t>	No drought</a:t>
            </a:r>
          </a:p>
          <a:p>
            <a:pPr>
              <a:lnSpc>
                <a:spcPct val="75000"/>
              </a:lnSpc>
              <a:spcBef>
                <a:spcPct val="5000"/>
              </a:spcBef>
              <a:buFontTx/>
              <a:buNone/>
            </a:pPr>
            <a:r>
              <a:rPr lang="en-US" altLang="en-US" sz="2000" b="1">
                <a:solidFill>
                  <a:schemeClr val="bg1"/>
                </a:solidFill>
                <a:latin typeface="Bernhard Modern Roman" charset="0"/>
              </a:rPr>
              <a:t>	Deer tolerant</a:t>
            </a:r>
          </a:p>
          <a:p>
            <a:pPr>
              <a:lnSpc>
                <a:spcPct val="75000"/>
              </a:lnSpc>
              <a:spcBef>
                <a:spcPct val="5000"/>
              </a:spcBef>
              <a:buFontTx/>
              <a:buNone/>
            </a:pPr>
            <a:endParaRPr lang="en-US" altLang="en-US" sz="2000" b="1">
              <a:solidFill>
                <a:srgbClr val="FFFF00"/>
              </a:solidFill>
              <a:latin typeface="Bernhard Modern Roman" charset="0"/>
            </a:endParaRPr>
          </a:p>
          <a:p>
            <a:pPr>
              <a:lnSpc>
                <a:spcPct val="75000"/>
              </a:lnSpc>
              <a:spcBef>
                <a:spcPct val="5000"/>
              </a:spcBef>
              <a:buFontTx/>
              <a:buNone/>
            </a:pPr>
            <a:r>
              <a:rPr lang="en-US" altLang="en-US" sz="2000" b="1">
                <a:solidFill>
                  <a:srgbClr val="FF00FF"/>
                </a:solidFill>
                <a:latin typeface="Bernhard Modern Roman" charset="0"/>
              </a:rPr>
              <a:t>Bloom Period:	</a:t>
            </a:r>
          </a:p>
          <a:p>
            <a:pPr>
              <a:lnSpc>
                <a:spcPct val="75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June – August</a:t>
            </a:r>
          </a:p>
          <a:p>
            <a:pPr>
              <a:lnSpc>
                <a:spcPct val="75000"/>
              </a:lnSpc>
              <a:spcBef>
                <a:spcPct val="5000"/>
              </a:spcBef>
              <a:buFontTx/>
              <a:buNone/>
            </a:pPr>
            <a:endParaRPr lang="en-US" altLang="en-US" sz="2000" b="1">
              <a:solidFill>
                <a:srgbClr val="FFFF00"/>
              </a:solidFill>
              <a:latin typeface="Bernhard Modern Roman" charset="0"/>
            </a:endParaRPr>
          </a:p>
          <a:p>
            <a:pPr>
              <a:lnSpc>
                <a:spcPct val="75000"/>
              </a:lnSpc>
              <a:spcBef>
                <a:spcPct val="5000"/>
              </a:spcBef>
              <a:buFontTx/>
              <a:buNone/>
            </a:pPr>
            <a:r>
              <a:rPr lang="en-US" altLang="en-US" sz="2000" b="1">
                <a:solidFill>
                  <a:srgbClr val="FF00FF"/>
                </a:solidFill>
                <a:latin typeface="Bernhard Modern Roman" charset="0"/>
              </a:rPr>
              <a:t>Culture Concerns:</a:t>
            </a:r>
          </a:p>
          <a:p>
            <a:pPr>
              <a:lnSpc>
                <a:spcPct val="75000"/>
              </a:lnSpc>
              <a:spcBef>
                <a:spcPct val="5000"/>
              </a:spcBef>
              <a:buFontTx/>
              <a:buNone/>
            </a:pPr>
            <a:r>
              <a:rPr lang="en-US" altLang="en-US" sz="2000" b="1">
                <a:solidFill>
                  <a:srgbClr val="FFFF00"/>
                </a:solidFill>
                <a:latin typeface="Bernhard Modern Roman" charset="0"/>
              </a:rPr>
              <a:t>	</a:t>
            </a:r>
            <a:r>
              <a:rPr lang="en-US" altLang="en-US" sz="2000" b="1">
                <a:solidFill>
                  <a:schemeClr val="bg1"/>
                </a:solidFill>
                <a:latin typeface="Bernhard Modern Roman" charset="0"/>
              </a:rPr>
              <a:t>Gets leggy if over fertilized</a:t>
            </a:r>
          </a:p>
          <a:p>
            <a:pPr>
              <a:lnSpc>
                <a:spcPct val="65000"/>
              </a:lnSpc>
              <a:spcBef>
                <a:spcPct val="5000"/>
              </a:spcBef>
              <a:buFontTx/>
              <a:buNone/>
            </a:pPr>
            <a:endParaRPr lang="en-US" altLang="en-US" sz="2400" b="1">
              <a:solidFill>
                <a:schemeClr val="hlink"/>
              </a:solidFill>
              <a:latin typeface="GoudyOlSt BT" charset="0"/>
            </a:endParaRPr>
          </a:p>
        </p:txBody>
      </p:sp>
      <p:sp>
        <p:nvSpPr>
          <p:cNvPr id="167941" name="Rectangle 5"/>
          <p:cNvSpPr>
            <a:spLocks noChangeArrowheads="1"/>
          </p:cNvSpPr>
          <p:nvPr/>
        </p:nvSpPr>
        <p:spPr bwMode="auto">
          <a:xfrm>
            <a:off x="2954338" y="304800"/>
            <a:ext cx="34417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Shasta Daisy</a:t>
            </a:r>
          </a:p>
        </p:txBody>
      </p:sp>
      <p:sp>
        <p:nvSpPr>
          <p:cNvPr id="167942" name="Rectangle 6"/>
          <p:cNvSpPr>
            <a:spLocks noChangeArrowheads="1"/>
          </p:cNvSpPr>
          <p:nvPr/>
        </p:nvSpPr>
        <p:spPr bwMode="auto">
          <a:xfrm>
            <a:off x="4038600" y="6096000"/>
            <a:ext cx="355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Chrysanthemum superbum</a:t>
            </a:r>
            <a:r>
              <a:rPr lang="en-US" altLang="en-US" sz="2000" i="1">
                <a:solidFill>
                  <a:schemeClr val="hlink"/>
                </a:solidFill>
                <a:latin typeface="GoudyOlSt BT" charset="0"/>
              </a:rPr>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4" name="Picture 1026" descr="FLO3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828800"/>
            <a:ext cx="5207000" cy="3905250"/>
          </a:xfrm>
          <a:prstGeom prst="rect">
            <a:avLst/>
          </a:prstGeom>
          <a:noFill/>
          <a:extLst>
            <a:ext uri="{909E8E84-426E-40DD-AFC4-6F175D3DCCD1}">
              <a14:hiddenFill xmlns:a14="http://schemas.microsoft.com/office/drawing/2010/main">
                <a:solidFill>
                  <a:srgbClr val="FFFFFF"/>
                </a:solidFill>
              </a14:hiddenFill>
            </a:ext>
          </a:extLst>
        </p:spPr>
      </p:pic>
      <p:sp>
        <p:nvSpPr>
          <p:cNvPr id="310275" name="Rectangle 1027"/>
          <p:cNvSpPr>
            <a:spLocks noChangeArrowheads="1"/>
          </p:cNvSpPr>
          <p:nvPr/>
        </p:nvSpPr>
        <p:spPr bwMode="auto">
          <a:xfrm>
            <a:off x="381000" y="1066800"/>
            <a:ext cx="2895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Late summer bloom</a:t>
            </a:r>
          </a:p>
          <a:p>
            <a:pPr>
              <a:lnSpc>
                <a:spcPct val="70000"/>
              </a:lnSpc>
              <a:spcBef>
                <a:spcPct val="5000"/>
              </a:spcBef>
            </a:pPr>
            <a:r>
              <a:rPr lang="en-US" altLang="en-US" sz="2000">
                <a:solidFill>
                  <a:schemeClr val="bg1"/>
                </a:solidFill>
                <a:latin typeface="Bernhard Modern Roman" charset="0"/>
              </a:rPr>
              <a:t>	20 - 36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36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Heavy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August-September</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Do not crowd</a:t>
            </a:r>
          </a:p>
          <a:p>
            <a:pPr>
              <a:lnSpc>
                <a:spcPct val="70000"/>
              </a:lnSpc>
              <a:spcBef>
                <a:spcPct val="5000"/>
              </a:spcBef>
            </a:pPr>
            <a:endParaRPr lang="en-US" altLang="en-US">
              <a:solidFill>
                <a:schemeClr val="hlink"/>
              </a:solidFill>
              <a:latin typeface="GoudyOlSt BT" charset="0"/>
            </a:endParaRPr>
          </a:p>
        </p:txBody>
      </p:sp>
      <p:sp>
        <p:nvSpPr>
          <p:cNvPr id="310276" name="Rectangle 1028"/>
          <p:cNvSpPr>
            <a:spLocks noChangeArrowheads="1"/>
          </p:cNvSpPr>
          <p:nvPr/>
        </p:nvSpPr>
        <p:spPr bwMode="auto">
          <a:xfrm>
            <a:off x="2725738" y="304800"/>
            <a:ext cx="38989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Garden Asters</a:t>
            </a:r>
          </a:p>
        </p:txBody>
      </p:sp>
      <p:sp>
        <p:nvSpPr>
          <p:cNvPr id="310277" name="Rectangle 1029"/>
          <p:cNvSpPr>
            <a:spLocks noChangeArrowheads="1"/>
          </p:cNvSpPr>
          <p:nvPr/>
        </p:nvSpPr>
        <p:spPr bwMode="auto">
          <a:xfrm>
            <a:off x="4572000" y="5818188"/>
            <a:ext cx="3359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Aster</a:t>
            </a:r>
            <a:r>
              <a:rPr lang="en-US" altLang="en-US" sz="2400">
                <a:solidFill>
                  <a:schemeClr val="hlink"/>
                </a:solidFill>
                <a:latin typeface="GoudyOlSt BT" charset="0"/>
              </a:rPr>
              <a:t> ‘Country Gardens’</a:t>
            </a:r>
            <a:r>
              <a:rPr lang="en-US" altLang="en-US" sz="2000" i="1">
                <a:solidFill>
                  <a:schemeClr val="hlink"/>
                </a:solidFill>
                <a:latin typeface="GoudyOlSt BT" charset="0"/>
              </a:rPr>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descr="Image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524000"/>
            <a:ext cx="4724400" cy="4664075"/>
          </a:xfrm>
          <a:prstGeom prst="rect">
            <a:avLst/>
          </a:prstGeom>
          <a:noFill/>
          <a:extLst>
            <a:ext uri="{909E8E84-426E-40DD-AFC4-6F175D3DCCD1}">
              <a14:hiddenFill xmlns:a14="http://schemas.microsoft.com/office/drawing/2010/main">
                <a:solidFill>
                  <a:srgbClr val="FFFFFF"/>
                </a:solidFill>
              </a14:hiddenFill>
            </a:ext>
          </a:extLst>
        </p:spPr>
      </p:pic>
      <p:sp>
        <p:nvSpPr>
          <p:cNvPr id="307203" name="Rectangle 3"/>
          <p:cNvSpPr>
            <a:spLocks noChangeArrowheads="1"/>
          </p:cNvSpPr>
          <p:nvPr/>
        </p:nvSpPr>
        <p:spPr bwMode="auto">
          <a:xfrm>
            <a:off x="533400" y="11430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Fall blooming</a:t>
            </a:r>
          </a:p>
          <a:p>
            <a:pPr>
              <a:lnSpc>
                <a:spcPct val="70000"/>
              </a:lnSpc>
              <a:spcBef>
                <a:spcPct val="5000"/>
              </a:spcBef>
            </a:pPr>
            <a:r>
              <a:rPr lang="en-US" altLang="en-US" sz="2000">
                <a:solidFill>
                  <a:schemeClr val="bg1"/>
                </a:solidFill>
                <a:latin typeface="Bernhard Modern Roman" charset="0"/>
              </a:rPr>
              <a:t>	40 - 54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24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Heavy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August-September</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Do not crowd young plants</a:t>
            </a:r>
          </a:p>
          <a:p>
            <a:pPr>
              <a:lnSpc>
                <a:spcPct val="70000"/>
              </a:lnSpc>
              <a:spcBef>
                <a:spcPct val="5000"/>
              </a:spcBef>
            </a:pPr>
            <a:endParaRPr lang="en-US" altLang="en-US">
              <a:solidFill>
                <a:schemeClr val="hlink"/>
              </a:solidFill>
              <a:latin typeface="GoudyOlSt BT" charset="0"/>
            </a:endParaRPr>
          </a:p>
        </p:txBody>
      </p:sp>
      <p:sp>
        <p:nvSpPr>
          <p:cNvPr id="307204" name="Rectangle 4"/>
          <p:cNvSpPr>
            <a:spLocks noChangeArrowheads="1"/>
          </p:cNvSpPr>
          <p:nvPr/>
        </p:nvSpPr>
        <p:spPr bwMode="auto">
          <a:xfrm>
            <a:off x="2479675" y="304800"/>
            <a:ext cx="438785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New York Aster</a:t>
            </a:r>
          </a:p>
        </p:txBody>
      </p:sp>
      <p:sp>
        <p:nvSpPr>
          <p:cNvPr id="307205" name="Rectangle 5"/>
          <p:cNvSpPr>
            <a:spLocks noChangeArrowheads="1"/>
          </p:cNvSpPr>
          <p:nvPr/>
        </p:nvSpPr>
        <p:spPr bwMode="auto">
          <a:xfrm>
            <a:off x="4876800" y="61722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Aster Novi-belgii</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050"/>
          <p:cNvSpPr>
            <a:spLocks noChangeArrowheads="1"/>
          </p:cNvSpPr>
          <p:nvPr/>
        </p:nvSpPr>
        <p:spPr bwMode="auto">
          <a:xfrm>
            <a:off x="7620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Drought tolerant</a:t>
            </a:r>
          </a:p>
          <a:p>
            <a:pPr>
              <a:lnSpc>
                <a:spcPct val="70000"/>
              </a:lnSpc>
              <a:spcBef>
                <a:spcPct val="5000"/>
              </a:spcBef>
            </a:pPr>
            <a:r>
              <a:rPr lang="en-US" altLang="en-US" sz="2000">
                <a:solidFill>
                  <a:schemeClr val="bg1"/>
                </a:solidFill>
                <a:latin typeface="Bernhard Modern Roman" charset="0"/>
              </a:rPr>
              <a:t>	15 - 20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 part shade</a:t>
            </a:r>
          </a:p>
          <a:p>
            <a:pPr>
              <a:lnSpc>
                <a:spcPct val="70000"/>
              </a:lnSpc>
              <a:spcBef>
                <a:spcPct val="5000"/>
              </a:spcBef>
            </a:pPr>
            <a:r>
              <a:rPr lang="en-US" altLang="en-US" sz="2000">
                <a:solidFill>
                  <a:schemeClr val="bg1"/>
                </a:solidFill>
                <a:latin typeface="Bernhard Modern Roman" charset="0"/>
              </a:rPr>
              <a:t>	Full sun if moist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12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Heavy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July</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Declines in heat</a:t>
            </a:r>
          </a:p>
          <a:p>
            <a:pPr>
              <a:lnSpc>
                <a:spcPct val="70000"/>
              </a:lnSpc>
              <a:spcBef>
                <a:spcPct val="5000"/>
              </a:spcBef>
            </a:pPr>
            <a:endParaRPr lang="en-US" altLang="en-US">
              <a:solidFill>
                <a:schemeClr val="hlink"/>
              </a:solidFill>
              <a:latin typeface="GoudyOlSt BT" charset="0"/>
            </a:endParaRPr>
          </a:p>
        </p:txBody>
      </p:sp>
      <p:sp>
        <p:nvSpPr>
          <p:cNvPr id="512003" name="Rectangle 2051"/>
          <p:cNvSpPr>
            <a:spLocks noChangeArrowheads="1"/>
          </p:cNvSpPr>
          <p:nvPr/>
        </p:nvSpPr>
        <p:spPr bwMode="auto">
          <a:xfrm>
            <a:off x="4724400" y="6019800"/>
            <a:ext cx="235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Hemerocallis spp</a:t>
            </a:r>
            <a:r>
              <a:rPr lang="en-US" altLang="en-US" sz="2400">
                <a:solidFill>
                  <a:schemeClr val="hlink"/>
                </a:solidFill>
                <a:latin typeface="GoudyOlSt BT" charset="0"/>
              </a:rPr>
              <a:t>.</a:t>
            </a:r>
          </a:p>
        </p:txBody>
      </p:sp>
      <p:pic>
        <p:nvPicPr>
          <p:cNvPr id="512004" name="Picture 2052" descr="Image 92"/>
          <p:cNvPicPr>
            <a:picLocks noChangeAspect="1" noChangeArrowheads="1"/>
          </p:cNvPicPr>
          <p:nvPr/>
        </p:nvPicPr>
        <p:blipFill>
          <a:blip r:embed="rId3">
            <a:lum bright="-16000" contrast="34000"/>
            <a:extLst>
              <a:ext uri="{28A0092B-C50C-407E-A947-70E740481C1C}">
                <a14:useLocalDpi xmlns:a14="http://schemas.microsoft.com/office/drawing/2010/main" val="0"/>
              </a:ext>
            </a:extLst>
          </a:blip>
          <a:srcRect/>
          <a:stretch>
            <a:fillRect/>
          </a:stretch>
        </p:blipFill>
        <p:spPr bwMode="auto">
          <a:xfrm>
            <a:off x="3810000" y="2362200"/>
            <a:ext cx="4752975" cy="3563938"/>
          </a:xfrm>
          <a:prstGeom prst="rect">
            <a:avLst/>
          </a:prstGeom>
          <a:noFill/>
          <a:extLst>
            <a:ext uri="{909E8E84-426E-40DD-AFC4-6F175D3DCCD1}">
              <a14:hiddenFill xmlns:a14="http://schemas.microsoft.com/office/drawing/2010/main">
                <a:solidFill>
                  <a:srgbClr val="FFFFFF"/>
                </a:solidFill>
              </a14:hiddenFill>
            </a:ext>
          </a:extLst>
        </p:spPr>
      </p:pic>
      <p:sp>
        <p:nvSpPr>
          <p:cNvPr id="512005" name="Rectangle 2053"/>
          <p:cNvSpPr>
            <a:spLocks noChangeArrowheads="1"/>
          </p:cNvSpPr>
          <p:nvPr/>
        </p:nvSpPr>
        <p:spPr bwMode="auto">
          <a:xfrm>
            <a:off x="1066800" y="304800"/>
            <a:ext cx="1985963"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Daylily</a:t>
            </a:r>
          </a:p>
        </p:txBody>
      </p:sp>
      <p:pic>
        <p:nvPicPr>
          <p:cNvPr id="512006" name="Picture 2054" descr="dayli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685800"/>
            <a:ext cx="2398713" cy="2517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Text Box 2"/>
          <p:cNvSpPr txBox="1">
            <a:spLocks noChangeArrowheads="1"/>
          </p:cNvSpPr>
          <p:nvPr/>
        </p:nvSpPr>
        <p:spPr bwMode="auto">
          <a:xfrm>
            <a:off x="0" y="1524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4000">
                <a:latin typeface="Bernhard Modern Roman" charset="0"/>
              </a:rPr>
              <a:t>Fertility Terms To Review</a:t>
            </a:r>
          </a:p>
        </p:txBody>
      </p:sp>
      <p:sp>
        <p:nvSpPr>
          <p:cNvPr id="396291" name="Text Box 3"/>
          <p:cNvSpPr txBox="1">
            <a:spLocks noChangeArrowheads="1"/>
          </p:cNvSpPr>
          <p:nvPr/>
        </p:nvSpPr>
        <p:spPr bwMode="auto">
          <a:xfrm>
            <a:off x="0" y="1066800"/>
            <a:ext cx="8839200" cy="757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endParaRPr lang="en-US" altLang="en-US" sz="2400" b="0">
              <a:latin typeface="Bernhard Modern Roman" charset="0"/>
            </a:endParaRPr>
          </a:p>
          <a:p>
            <a:pPr algn="l"/>
            <a:r>
              <a:rPr lang="en-US" altLang="en-US" sz="2400" b="0">
                <a:latin typeface="Bernhard Modern Roman" charset="0"/>
              </a:rPr>
              <a:t>	</a:t>
            </a:r>
            <a:r>
              <a:rPr lang="en-US" altLang="en-US" sz="2400">
                <a:latin typeface="Bernhard Modern Roman" charset="0"/>
              </a:rPr>
              <a:t>Low</a:t>
            </a:r>
            <a:r>
              <a:rPr lang="en-US" altLang="en-US" sz="2400" b="0">
                <a:latin typeface="Bernhard Modern Roman" charset="0"/>
              </a:rPr>
              <a:t>	</a:t>
            </a:r>
            <a:r>
              <a:rPr lang="en-US" altLang="en-US" sz="2400" b="0">
                <a:solidFill>
                  <a:schemeClr val="bg1"/>
                </a:solidFill>
                <a:latin typeface="Bernhard Modern Roman" charset="0"/>
              </a:rPr>
              <a:t>One application of  1 lb of 10-10-10/100 sq. ft. at 	transplant or before spring regrowth.   Best for early spring 	flowering  perennials or aggressive species. </a:t>
            </a:r>
          </a:p>
          <a:p>
            <a:pPr algn="l"/>
            <a:endParaRPr lang="en-US" altLang="en-US" sz="2400" b="0">
              <a:solidFill>
                <a:schemeClr val="bg1"/>
              </a:solidFill>
              <a:latin typeface="Bernhard Modern Roman" charset="0"/>
            </a:endParaRPr>
          </a:p>
          <a:p>
            <a:pPr algn="l"/>
            <a:r>
              <a:rPr lang="en-US" altLang="en-US" sz="2400">
                <a:latin typeface="Bernhard Modern Roman" charset="0"/>
              </a:rPr>
              <a:t>    	Moderate</a:t>
            </a:r>
            <a:r>
              <a:rPr lang="en-US" altLang="en-US" sz="2400" b="0">
                <a:latin typeface="Bernhard Modern Roman" charset="0"/>
              </a:rPr>
              <a:t>  </a:t>
            </a:r>
            <a:r>
              <a:rPr lang="en-US" altLang="en-US" sz="2400" b="0">
                <a:solidFill>
                  <a:schemeClr val="bg1"/>
                </a:solidFill>
                <a:latin typeface="Bernhard Modern Roman" charset="0"/>
              </a:rPr>
              <a:t>Two applications of 1 lb of 10-10-10/100 sq. ft. per 	season.  Once at transplant or in early spring, and once mid-	season followed by significant irrigation</a:t>
            </a:r>
            <a:r>
              <a:rPr lang="en-US" altLang="en-US" sz="2400" b="0">
                <a:solidFill>
                  <a:schemeClr val="hlink"/>
                </a:solidFill>
                <a:latin typeface="Bernhard Modern Roman" charset="0"/>
              </a:rPr>
              <a:t>. </a:t>
            </a:r>
          </a:p>
          <a:p>
            <a:pPr algn="l"/>
            <a:endParaRPr lang="en-US" altLang="en-US" sz="2400" b="0">
              <a:solidFill>
                <a:schemeClr val="hlink"/>
              </a:solidFill>
              <a:latin typeface="Bernhard Modern Roman" charset="0"/>
            </a:endParaRPr>
          </a:p>
          <a:p>
            <a:pPr algn="l"/>
            <a:r>
              <a:rPr lang="en-US" altLang="en-US" sz="2400">
                <a:latin typeface="Bernhard Modern Roman" charset="0"/>
              </a:rPr>
              <a:t>         	Heavy</a:t>
            </a:r>
            <a:r>
              <a:rPr lang="en-US" altLang="en-US" sz="2400" b="0">
                <a:latin typeface="Bernhard Modern Roman" charset="0"/>
              </a:rPr>
              <a:t>	 </a:t>
            </a:r>
            <a:r>
              <a:rPr lang="en-US" altLang="en-US" sz="2400" b="0">
                <a:solidFill>
                  <a:schemeClr val="bg1"/>
                </a:solidFill>
                <a:latin typeface="Bernhard Modern Roman" charset="0"/>
              </a:rPr>
              <a:t>Three /four applications of 1 lb of 10-10-10/100 sq. ft. </a:t>
            </a:r>
          </a:p>
          <a:p>
            <a:pPr algn="l"/>
            <a:r>
              <a:rPr lang="en-US" altLang="en-US" sz="2400" b="0">
                <a:solidFill>
                  <a:schemeClr val="bg1"/>
                </a:solidFill>
                <a:latin typeface="Bernhard Modern Roman" charset="0"/>
              </a:rPr>
              <a:t>	per season. At transplant or early spring, then 3 - 4 week 	intervals. Best for late blooming perennials, and vines that 	grow all summer, or groundcover-like perennials that you 	intend to have spread quickly.  Water in thoroughly!</a:t>
            </a:r>
          </a:p>
          <a:p>
            <a:pPr algn="l"/>
            <a:endParaRPr lang="en-US" altLang="en-US" sz="2400" b="0">
              <a:latin typeface="Bernhard Modern Roman" charset="0"/>
            </a:endParaRPr>
          </a:p>
          <a:p>
            <a:pPr algn="l"/>
            <a:r>
              <a:rPr lang="en-US" altLang="en-US" sz="2400" b="0">
                <a:latin typeface="Bernhard Modern Roman" charset="0"/>
              </a:rPr>
              <a:t>	</a:t>
            </a:r>
            <a:endParaRPr lang="en-US" altLang="en-US" sz="2400" b="0">
              <a:solidFill>
                <a:schemeClr val="hlink"/>
              </a:solidFill>
              <a:latin typeface="Bernhard Modern Roman" charset="0"/>
            </a:endParaRPr>
          </a:p>
          <a:p>
            <a:pPr algn="l"/>
            <a:endParaRPr lang="en-US" altLang="en-US" sz="2400" b="0">
              <a:latin typeface="Bernhard Modern Roman" charset="0"/>
            </a:endParaRPr>
          </a:p>
          <a:p>
            <a:pPr algn="l"/>
            <a:r>
              <a:rPr lang="en-US" altLang="en-US" sz="2400" b="0">
                <a:latin typeface="Bernhard Modern Roman" charset="0"/>
              </a:rPr>
              <a:t>	</a:t>
            </a:r>
            <a:endParaRPr lang="en-US" altLang="en-US" sz="2400" b="0">
              <a:solidFill>
                <a:schemeClr val="bg1"/>
              </a:solidFill>
              <a:latin typeface="Bernhard Modern Roman" charset="0"/>
            </a:endParaRPr>
          </a:p>
          <a:p>
            <a:pPr algn="l"/>
            <a:endParaRPr lang="en-US" altLang="en-US" sz="2000" b="0">
              <a:solidFill>
                <a:schemeClr val="bg1"/>
              </a:solidFill>
              <a:latin typeface="Bernhard Modern Roman" charset="0"/>
            </a:endParaRPr>
          </a:p>
          <a:p>
            <a:pPr algn="l"/>
            <a:endParaRPr lang="en-US" altLang="en-US" sz="2000">
              <a:solidFill>
                <a:schemeClr val="bg1"/>
              </a:solidFill>
              <a:latin typeface="Bernhard Modern Roman" charset="0"/>
            </a:endParaRPr>
          </a:p>
          <a:p>
            <a:pPr algn="l"/>
            <a:endParaRPr lang="en-US" altLang="en-US" sz="2000" i="1">
              <a:solidFill>
                <a:schemeClr val="bg1"/>
              </a:solidFill>
              <a:latin typeface="Bernhard Modern Roman"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4" name="Picture 2" descr="salleucan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981200"/>
            <a:ext cx="5410200" cy="4057650"/>
          </a:xfrm>
          <a:prstGeom prst="rect">
            <a:avLst/>
          </a:prstGeom>
          <a:noFill/>
          <a:extLst>
            <a:ext uri="{909E8E84-426E-40DD-AFC4-6F175D3DCCD1}">
              <a14:hiddenFill xmlns:a14="http://schemas.microsoft.com/office/drawing/2010/main">
                <a:solidFill>
                  <a:srgbClr val="FFFFFF"/>
                </a:solidFill>
              </a14:hiddenFill>
            </a:ext>
          </a:extLst>
        </p:spPr>
      </p:pic>
      <p:sp>
        <p:nvSpPr>
          <p:cNvPr id="305155" name="Rectangle 3"/>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30 - 54 inches tall</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80000"/>
              </a:lnSpc>
              <a:spcBef>
                <a:spcPct val="5000"/>
              </a:spcBef>
            </a:pPr>
            <a:r>
              <a:rPr lang="en-US" altLang="en-US" sz="2000">
                <a:solidFill>
                  <a:srgbClr val="FF00FF"/>
                </a:solidFill>
                <a:latin typeface="Bernhard Modern Roman" charset="0"/>
              </a:rPr>
              <a:t>Plant Spacing:</a:t>
            </a:r>
          </a:p>
          <a:p>
            <a:pPr>
              <a:lnSpc>
                <a:spcPct val="8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8 -</a:t>
            </a:r>
            <a:r>
              <a:rPr lang="en-US" altLang="en-US" sz="2000">
                <a:solidFill>
                  <a:srgbClr val="FFFF00"/>
                </a:solidFill>
                <a:latin typeface="Bernhard Modern Roman" charset="0"/>
              </a:rPr>
              <a:t> </a:t>
            </a:r>
            <a:r>
              <a:rPr lang="en-US" altLang="en-US" sz="2000">
                <a:solidFill>
                  <a:schemeClr val="bg1"/>
                </a:solidFill>
                <a:latin typeface="Bernhard Modern Roman" charset="0"/>
              </a:rPr>
              <a:t>12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Heavy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chemeClr val="bg1"/>
                </a:solidFill>
                <a:latin typeface="Bernhard Modern Roman" charset="0"/>
              </a:rPr>
              <a:t>	August-September</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Do not crowd young plants</a:t>
            </a:r>
          </a:p>
          <a:p>
            <a:pPr>
              <a:lnSpc>
                <a:spcPct val="70000"/>
              </a:lnSpc>
              <a:spcBef>
                <a:spcPct val="5000"/>
              </a:spcBef>
            </a:pPr>
            <a:endParaRPr lang="en-US" altLang="en-US">
              <a:solidFill>
                <a:schemeClr val="hlink"/>
              </a:solidFill>
              <a:latin typeface="GoudyOlSt BT" charset="0"/>
            </a:endParaRPr>
          </a:p>
        </p:txBody>
      </p:sp>
      <p:sp>
        <p:nvSpPr>
          <p:cNvPr id="305156" name="Rectangle 4"/>
          <p:cNvSpPr>
            <a:spLocks noChangeArrowheads="1"/>
          </p:cNvSpPr>
          <p:nvPr/>
        </p:nvSpPr>
        <p:spPr bwMode="auto">
          <a:xfrm>
            <a:off x="2819400" y="304800"/>
            <a:ext cx="3713163"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Mexican Sage</a:t>
            </a:r>
          </a:p>
        </p:txBody>
      </p:sp>
      <p:sp>
        <p:nvSpPr>
          <p:cNvPr id="305157" name="Rectangle 5"/>
          <p:cNvSpPr>
            <a:spLocks noChangeArrowheads="1"/>
          </p:cNvSpPr>
          <p:nvPr/>
        </p:nvSpPr>
        <p:spPr bwMode="auto">
          <a:xfrm>
            <a:off x="4572000" y="6019800"/>
            <a:ext cx="231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Salvia  leucantha</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Picture 1026" descr="pic 105"/>
          <p:cNvPicPr>
            <a:picLocks noChangeAspect="1" noChangeArrowheads="1"/>
          </p:cNvPicPr>
          <p:nvPr/>
        </p:nvPicPr>
        <p:blipFill>
          <a:blip r:embed="rId3">
            <a:lum contrast="44000"/>
            <a:extLst>
              <a:ext uri="{28A0092B-C50C-407E-A947-70E740481C1C}">
                <a14:useLocalDpi xmlns:a14="http://schemas.microsoft.com/office/drawing/2010/main" val="0"/>
              </a:ext>
            </a:extLst>
          </a:blip>
          <a:srcRect/>
          <a:stretch>
            <a:fillRect/>
          </a:stretch>
        </p:blipFill>
        <p:spPr bwMode="auto">
          <a:xfrm>
            <a:off x="4953000" y="533400"/>
            <a:ext cx="3773488" cy="5638800"/>
          </a:xfrm>
          <a:prstGeom prst="rect">
            <a:avLst/>
          </a:prstGeom>
          <a:noFill/>
          <a:extLst>
            <a:ext uri="{909E8E84-426E-40DD-AFC4-6F175D3DCCD1}">
              <a14:hiddenFill xmlns:a14="http://schemas.microsoft.com/office/drawing/2010/main">
                <a:solidFill>
                  <a:srgbClr val="FFFFFF"/>
                </a:solidFill>
              </a14:hiddenFill>
            </a:ext>
          </a:extLst>
        </p:spPr>
      </p:pic>
      <p:sp>
        <p:nvSpPr>
          <p:cNvPr id="306179" name="Rectangle 1027"/>
          <p:cNvSpPr>
            <a:spLocks noChangeArrowheads="1"/>
          </p:cNvSpPr>
          <p:nvPr/>
        </p:nvSpPr>
        <p:spPr bwMode="auto">
          <a:xfrm>
            <a:off x="990600" y="10668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8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8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Drought tolerant</a:t>
            </a:r>
          </a:p>
          <a:p>
            <a:pPr>
              <a:lnSpc>
                <a:spcPct val="80000"/>
              </a:lnSpc>
              <a:spcBef>
                <a:spcPct val="5000"/>
              </a:spcBef>
            </a:pPr>
            <a:r>
              <a:rPr lang="en-US" altLang="en-US" sz="2000">
                <a:solidFill>
                  <a:schemeClr val="bg1"/>
                </a:solidFill>
                <a:latin typeface="Bernhard Modern Roman" charset="0"/>
              </a:rPr>
              <a:t>	36 - 54 inches tall</a:t>
            </a:r>
          </a:p>
          <a:p>
            <a:pPr>
              <a:lnSpc>
                <a:spcPct val="80000"/>
              </a:lnSpc>
              <a:spcBef>
                <a:spcPct val="5000"/>
              </a:spcBef>
            </a:pPr>
            <a:endParaRPr lang="en-US" altLang="en-US" sz="2000">
              <a:solidFill>
                <a:srgbClr val="FF00FF"/>
              </a:solidFill>
              <a:latin typeface="Bernhard Modern Roman" charset="0"/>
            </a:endParaRPr>
          </a:p>
          <a:p>
            <a:pPr>
              <a:lnSpc>
                <a:spcPct val="80000"/>
              </a:lnSpc>
              <a:spcBef>
                <a:spcPct val="5000"/>
              </a:spcBef>
            </a:pPr>
            <a:r>
              <a:rPr lang="en-US" altLang="en-US" sz="2000">
                <a:solidFill>
                  <a:srgbClr val="FF00FF"/>
                </a:solidFill>
                <a:latin typeface="Bernhard Modern Roman" charset="0"/>
              </a:rPr>
              <a:t>Location:</a:t>
            </a:r>
          </a:p>
          <a:p>
            <a:pPr>
              <a:lnSpc>
                <a:spcPct val="8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80000"/>
              </a:lnSpc>
              <a:spcBef>
                <a:spcPct val="5000"/>
              </a:spcBef>
            </a:pPr>
            <a:endParaRPr lang="en-US" altLang="en-US" sz="2000">
              <a:solidFill>
                <a:srgbClr val="FFFF00"/>
              </a:solidFill>
              <a:latin typeface="Bernhard Modern Roman" charset="0"/>
            </a:endParaRPr>
          </a:p>
          <a:p>
            <a:pPr>
              <a:lnSpc>
                <a:spcPct val="80000"/>
              </a:lnSpc>
              <a:spcBef>
                <a:spcPct val="5000"/>
              </a:spcBef>
            </a:pPr>
            <a:r>
              <a:rPr lang="en-US" altLang="en-US" sz="2000">
                <a:solidFill>
                  <a:srgbClr val="FF00FF"/>
                </a:solidFill>
                <a:latin typeface="Bernhard Modern Roman" charset="0"/>
              </a:rPr>
              <a:t>Plant Spacing:</a:t>
            </a:r>
          </a:p>
          <a:p>
            <a:pPr>
              <a:lnSpc>
                <a:spcPct val="8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12 inch centers</a:t>
            </a:r>
          </a:p>
          <a:p>
            <a:pPr>
              <a:lnSpc>
                <a:spcPct val="80000"/>
              </a:lnSpc>
              <a:spcBef>
                <a:spcPct val="5000"/>
              </a:spcBef>
            </a:pPr>
            <a:endParaRPr lang="en-US" altLang="en-US" sz="2000">
              <a:solidFill>
                <a:srgbClr val="FFFF00"/>
              </a:solidFill>
              <a:latin typeface="Bernhard Modern Roman" charset="0"/>
            </a:endParaRPr>
          </a:p>
          <a:p>
            <a:pPr>
              <a:lnSpc>
                <a:spcPct val="80000"/>
              </a:lnSpc>
              <a:spcBef>
                <a:spcPct val="5000"/>
              </a:spcBef>
            </a:pPr>
            <a:r>
              <a:rPr lang="en-US" altLang="en-US" sz="2000">
                <a:solidFill>
                  <a:srgbClr val="FF00FF"/>
                </a:solidFill>
                <a:latin typeface="Bernhard Modern Roman" charset="0"/>
              </a:rPr>
              <a:t>Care and Feeding:  </a:t>
            </a:r>
          </a:p>
          <a:p>
            <a:pPr>
              <a:lnSpc>
                <a:spcPct val="8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80000"/>
              </a:lnSpc>
              <a:spcBef>
                <a:spcPct val="5000"/>
              </a:spcBef>
            </a:pPr>
            <a:r>
              <a:rPr lang="en-US" altLang="en-US" sz="2000">
                <a:solidFill>
                  <a:schemeClr val="bg1"/>
                </a:solidFill>
                <a:latin typeface="Bernhard Modern Roman" charset="0"/>
              </a:rPr>
              <a:t>	Deer tolerant</a:t>
            </a:r>
          </a:p>
          <a:p>
            <a:pPr>
              <a:lnSpc>
                <a:spcPct val="80000"/>
              </a:lnSpc>
              <a:spcBef>
                <a:spcPct val="5000"/>
              </a:spcBef>
            </a:pPr>
            <a:endParaRPr lang="en-US" altLang="en-US" sz="2000">
              <a:solidFill>
                <a:srgbClr val="FFFF00"/>
              </a:solidFill>
              <a:latin typeface="Bernhard Modern Roman" charset="0"/>
            </a:endParaRPr>
          </a:p>
          <a:p>
            <a:pPr>
              <a:lnSpc>
                <a:spcPct val="80000"/>
              </a:lnSpc>
              <a:spcBef>
                <a:spcPct val="5000"/>
              </a:spcBef>
            </a:pPr>
            <a:r>
              <a:rPr lang="en-US" altLang="en-US" sz="2000">
                <a:solidFill>
                  <a:srgbClr val="FF00FF"/>
                </a:solidFill>
                <a:latin typeface="Bernhard Modern Roman" charset="0"/>
              </a:rPr>
              <a:t>Bloom Period:	</a:t>
            </a:r>
          </a:p>
          <a:p>
            <a:pPr>
              <a:lnSpc>
                <a:spcPct val="8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August- October</a:t>
            </a:r>
          </a:p>
          <a:p>
            <a:pPr>
              <a:lnSpc>
                <a:spcPct val="80000"/>
              </a:lnSpc>
              <a:spcBef>
                <a:spcPct val="5000"/>
              </a:spcBef>
            </a:pPr>
            <a:endParaRPr lang="en-US" altLang="en-US" sz="2000">
              <a:solidFill>
                <a:srgbClr val="FFFF00"/>
              </a:solidFill>
              <a:latin typeface="Bernhard Modern Roman" charset="0"/>
            </a:endParaRPr>
          </a:p>
          <a:p>
            <a:pPr>
              <a:lnSpc>
                <a:spcPct val="80000"/>
              </a:lnSpc>
              <a:spcBef>
                <a:spcPct val="5000"/>
              </a:spcBef>
            </a:pPr>
            <a:r>
              <a:rPr lang="en-US" altLang="en-US" sz="2000">
                <a:solidFill>
                  <a:srgbClr val="FF00FF"/>
                </a:solidFill>
                <a:latin typeface="Bernhard Modern Roman" charset="0"/>
              </a:rPr>
              <a:t>Culture Concerns:</a:t>
            </a:r>
          </a:p>
          <a:p>
            <a:pPr>
              <a:lnSpc>
                <a:spcPct val="8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Spreads slowly</a:t>
            </a:r>
          </a:p>
          <a:p>
            <a:pPr>
              <a:lnSpc>
                <a:spcPct val="70000"/>
              </a:lnSpc>
              <a:spcBef>
                <a:spcPct val="5000"/>
              </a:spcBef>
            </a:pPr>
            <a:endParaRPr lang="en-US" altLang="en-US">
              <a:solidFill>
                <a:schemeClr val="hlink"/>
              </a:solidFill>
              <a:latin typeface="GoudyOlSt BT" charset="0"/>
            </a:endParaRPr>
          </a:p>
        </p:txBody>
      </p:sp>
      <p:sp>
        <p:nvSpPr>
          <p:cNvPr id="306180" name="Rectangle 1028"/>
          <p:cNvSpPr>
            <a:spLocks noChangeArrowheads="1"/>
          </p:cNvSpPr>
          <p:nvPr/>
        </p:nvSpPr>
        <p:spPr bwMode="auto">
          <a:xfrm>
            <a:off x="304800" y="381000"/>
            <a:ext cx="45212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Mexican Petunia</a:t>
            </a:r>
          </a:p>
        </p:txBody>
      </p:sp>
      <p:sp>
        <p:nvSpPr>
          <p:cNvPr id="306181" name="Rectangle 1029"/>
          <p:cNvSpPr>
            <a:spLocks noChangeArrowheads="1"/>
          </p:cNvSpPr>
          <p:nvPr/>
        </p:nvSpPr>
        <p:spPr bwMode="auto">
          <a:xfrm>
            <a:off x="5715000" y="6172200"/>
            <a:ext cx="2586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Ruellia brittoniana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4" name="Picture 1028" descr="lillies"/>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3200400" y="1676400"/>
            <a:ext cx="5332413" cy="3937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
        <p:nvSpPr>
          <p:cNvPr id="296965" name="Rectangle 1029"/>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28 - 60 inches tall</a:t>
            </a:r>
          </a:p>
          <a:p>
            <a:pPr>
              <a:lnSpc>
                <a:spcPct val="70000"/>
              </a:lnSpc>
              <a:spcBef>
                <a:spcPct val="5000"/>
              </a:spcBef>
            </a:pPr>
            <a:r>
              <a:rPr lang="en-US" altLang="en-US" sz="2000">
                <a:solidFill>
                  <a:schemeClr val="bg1"/>
                </a:solidFill>
                <a:latin typeface="Bernhard Modern Roman" charset="0"/>
              </a:rPr>
              <a:t>	Fragrant flowers</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8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Well-drained soils</a:t>
            </a:r>
          </a:p>
          <a:p>
            <a:pPr>
              <a:lnSpc>
                <a:spcPct val="70000"/>
              </a:lnSpc>
              <a:spcBef>
                <a:spcPct val="5000"/>
              </a:spcBef>
            </a:pPr>
            <a:endParaRPr lang="en-US" altLang="en-US">
              <a:solidFill>
                <a:schemeClr val="hlink"/>
              </a:solidFill>
              <a:latin typeface="GoudyOlSt BT" charset="0"/>
            </a:endParaRPr>
          </a:p>
        </p:txBody>
      </p:sp>
      <p:sp>
        <p:nvSpPr>
          <p:cNvPr id="296966" name="Rectangle 1030"/>
          <p:cNvSpPr>
            <a:spLocks noChangeArrowheads="1"/>
          </p:cNvSpPr>
          <p:nvPr/>
        </p:nvSpPr>
        <p:spPr bwMode="auto">
          <a:xfrm>
            <a:off x="2667000" y="228600"/>
            <a:ext cx="36195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Garden Lilies</a:t>
            </a:r>
          </a:p>
        </p:txBody>
      </p:sp>
      <p:sp>
        <p:nvSpPr>
          <p:cNvPr id="296967" name="Rectangle 1031"/>
          <p:cNvSpPr>
            <a:spLocks noChangeArrowheads="1"/>
          </p:cNvSpPr>
          <p:nvPr/>
        </p:nvSpPr>
        <p:spPr bwMode="auto">
          <a:xfrm>
            <a:off x="4191000" y="5638800"/>
            <a:ext cx="361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Lilium speciosum</a:t>
            </a:r>
            <a:r>
              <a:rPr lang="en-US" altLang="en-US" sz="2400">
                <a:solidFill>
                  <a:schemeClr val="hlink"/>
                </a:solidFill>
                <a:latin typeface="GoudyOlSt BT" charset="0"/>
              </a:rPr>
              <a:t> ‘Rubrum’</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7" name="Picture 3" descr="alliu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95400"/>
            <a:ext cx="3543300" cy="4724400"/>
          </a:xfrm>
          <a:prstGeom prst="rect">
            <a:avLst/>
          </a:prstGeom>
          <a:noFill/>
          <a:extLst>
            <a:ext uri="{909E8E84-426E-40DD-AFC4-6F175D3DCCD1}">
              <a14:hiddenFill xmlns:a14="http://schemas.microsoft.com/office/drawing/2010/main">
                <a:solidFill>
                  <a:srgbClr val="FFFFFF"/>
                </a:solidFill>
              </a14:hiddenFill>
            </a:ext>
          </a:extLst>
        </p:spPr>
      </p:pic>
      <p:sp>
        <p:nvSpPr>
          <p:cNvPr id="159748" name="Rectangle 4"/>
          <p:cNvSpPr>
            <a:spLocks noChangeArrowheads="1"/>
          </p:cNvSpPr>
          <p:nvPr/>
        </p:nvSpPr>
        <p:spPr bwMode="auto">
          <a:xfrm>
            <a:off x="914400" y="10668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10 - 48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chemeClr val="bg1"/>
                </a:solidFill>
                <a:latin typeface="Bernhard Modern Roman" charset="0"/>
              </a:rPr>
              <a:t>	2-3 bulbs in small groups works best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Some species</a:t>
            </a:r>
            <a:r>
              <a:rPr lang="en-US" altLang="en-US" sz="2000">
                <a:solidFill>
                  <a:srgbClr val="FFFF00"/>
                </a:solidFill>
                <a:latin typeface="Bernhard Modern Roman" charset="0"/>
              </a:rPr>
              <a:t> </a:t>
            </a:r>
            <a:r>
              <a:rPr lang="en-US" altLang="en-US" sz="2000">
                <a:solidFill>
                  <a:schemeClr val="bg1"/>
                </a:solidFill>
                <a:latin typeface="Bernhard Modern Roman" charset="0"/>
              </a:rPr>
              <a:t>may reseed</a:t>
            </a:r>
            <a:endParaRPr lang="en-US" altLang="en-US">
              <a:solidFill>
                <a:schemeClr val="bg1"/>
              </a:solidFill>
              <a:latin typeface="GoudyOlSt BT" charset="0"/>
            </a:endParaRPr>
          </a:p>
        </p:txBody>
      </p:sp>
      <p:sp>
        <p:nvSpPr>
          <p:cNvPr id="159749" name="Rectangle 5"/>
          <p:cNvSpPr>
            <a:spLocks noChangeArrowheads="1"/>
          </p:cNvSpPr>
          <p:nvPr/>
        </p:nvSpPr>
        <p:spPr bwMode="auto">
          <a:xfrm>
            <a:off x="801688" y="304800"/>
            <a:ext cx="7758112"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Ornamental Onions &amp; Garlic</a:t>
            </a:r>
          </a:p>
        </p:txBody>
      </p:sp>
      <p:sp>
        <p:nvSpPr>
          <p:cNvPr id="159750" name="Rectangle 6"/>
          <p:cNvSpPr>
            <a:spLocks noChangeArrowheads="1"/>
          </p:cNvSpPr>
          <p:nvPr/>
        </p:nvSpPr>
        <p:spPr bwMode="auto">
          <a:xfrm>
            <a:off x="4572000" y="6019800"/>
            <a:ext cx="297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Allium schoenoprasum</a:t>
            </a:r>
            <a:endParaRPr lang="en-US" altLang="en-US" sz="2000" i="1">
              <a:solidFill>
                <a:schemeClr val="hlink"/>
              </a:solidFill>
              <a:latin typeface="GoudyOlSt BT"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2" name="Rectangle 4"/>
          <p:cNvSpPr>
            <a:spLocks noChangeArrowheads="1"/>
          </p:cNvSpPr>
          <p:nvPr/>
        </p:nvSpPr>
        <p:spPr bwMode="auto">
          <a:xfrm>
            <a:off x="368300" y="304800"/>
            <a:ext cx="86233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Perennials For Dry Sunny Places</a:t>
            </a:r>
          </a:p>
        </p:txBody>
      </p:sp>
      <p:pic>
        <p:nvPicPr>
          <p:cNvPr id="288774" name="Picture 6" descr="MVC-305F"/>
          <p:cNvPicPr>
            <a:picLocks noChangeAspect="1" noChangeArrowheads="1"/>
          </p:cNvPicPr>
          <p:nvPr/>
        </p:nvPicPr>
        <p:blipFill>
          <a:blip r:embed="rId3">
            <a:lum contrast="26000"/>
            <a:extLst>
              <a:ext uri="{28A0092B-C50C-407E-A947-70E740481C1C}">
                <a14:useLocalDpi xmlns:a14="http://schemas.microsoft.com/office/drawing/2010/main" val="0"/>
              </a:ext>
            </a:extLst>
          </a:blip>
          <a:srcRect/>
          <a:stretch>
            <a:fillRect/>
          </a:stretch>
        </p:blipFill>
        <p:spPr bwMode="auto">
          <a:xfrm>
            <a:off x="1219200" y="1524000"/>
            <a:ext cx="6934200" cy="4810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4354" name="Picture 3074" descr="Image1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57200"/>
            <a:ext cx="1905000" cy="5934075"/>
          </a:xfrm>
          <a:prstGeom prst="rect">
            <a:avLst/>
          </a:prstGeom>
          <a:noFill/>
          <a:extLst>
            <a:ext uri="{909E8E84-426E-40DD-AFC4-6F175D3DCCD1}">
              <a14:hiddenFill xmlns:a14="http://schemas.microsoft.com/office/drawing/2010/main">
                <a:solidFill>
                  <a:srgbClr val="FFFFFF"/>
                </a:solidFill>
              </a14:hiddenFill>
            </a:ext>
          </a:extLst>
        </p:spPr>
      </p:pic>
      <p:pic>
        <p:nvPicPr>
          <p:cNvPr id="484355" name="Picture 3075" descr="Image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447800"/>
            <a:ext cx="2684463" cy="4343400"/>
          </a:xfrm>
          <a:prstGeom prst="rect">
            <a:avLst/>
          </a:prstGeom>
          <a:noFill/>
          <a:extLst>
            <a:ext uri="{909E8E84-426E-40DD-AFC4-6F175D3DCCD1}">
              <a14:hiddenFill xmlns:a14="http://schemas.microsoft.com/office/drawing/2010/main">
                <a:solidFill>
                  <a:srgbClr val="FFFFFF"/>
                </a:solidFill>
              </a14:hiddenFill>
            </a:ext>
          </a:extLst>
        </p:spPr>
      </p:pic>
      <p:sp>
        <p:nvSpPr>
          <p:cNvPr id="484356" name="Rectangle 3076"/>
          <p:cNvSpPr>
            <a:spLocks noChangeArrowheads="1"/>
          </p:cNvSpPr>
          <p:nvPr/>
        </p:nvSpPr>
        <p:spPr bwMode="auto">
          <a:xfrm>
            <a:off x="609600" y="9144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80000"/>
              </a:lnSpc>
              <a:spcBef>
                <a:spcPct val="5000"/>
              </a:spcBef>
            </a:pPr>
            <a:endParaRPr lang="en-US" altLang="en-US">
              <a:solidFill>
                <a:srgbClr val="FF00FF"/>
              </a:solidFill>
              <a:latin typeface="Bernhard Modern Roman" charset="0"/>
            </a:endParaRPr>
          </a:p>
          <a:p>
            <a:pPr>
              <a:lnSpc>
                <a:spcPct val="8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80000"/>
              </a:lnSpc>
              <a:spcBef>
                <a:spcPct val="5000"/>
              </a:spcBef>
            </a:pPr>
            <a:r>
              <a:rPr lang="en-US" altLang="en-US" sz="2000">
                <a:solidFill>
                  <a:schemeClr val="bg1"/>
                </a:solidFill>
                <a:latin typeface="Bernhard Modern Roman" charset="0"/>
              </a:rPr>
              <a:t>	Drought tolerant</a:t>
            </a:r>
          </a:p>
          <a:p>
            <a:pPr>
              <a:lnSpc>
                <a:spcPct val="80000"/>
              </a:lnSpc>
              <a:spcBef>
                <a:spcPct val="5000"/>
              </a:spcBef>
            </a:pPr>
            <a:r>
              <a:rPr lang="en-US" altLang="en-US" sz="2000">
                <a:solidFill>
                  <a:schemeClr val="bg1"/>
                </a:solidFill>
                <a:latin typeface="Bernhard Modern Roman" charset="0"/>
              </a:rPr>
              <a:t>	28 to 56 inches tall</a:t>
            </a:r>
          </a:p>
          <a:p>
            <a:pPr>
              <a:lnSpc>
                <a:spcPct val="80000"/>
              </a:lnSpc>
              <a:spcBef>
                <a:spcPct val="5000"/>
              </a:spcBef>
            </a:pPr>
            <a:endParaRPr lang="en-US" altLang="en-US" sz="2000">
              <a:solidFill>
                <a:srgbClr val="FF00FF"/>
              </a:solidFill>
              <a:latin typeface="Bernhard Modern Roman" charset="0"/>
            </a:endParaRPr>
          </a:p>
          <a:p>
            <a:pPr>
              <a:lnSpc>
                <a:spcPct val="80000"/>
              </a:lnSpc>
              <a:spcBef>
                <a:spcPct val="5000"/>
              </a:spcBef>
            </a:pPr>
            <a:r>
              <a:rPr lang="en-US" altLang="en-US" sz="2000">
                <a:solidFill>
                  <a:srgbClr val="FF00FF"/>
                </a:solidFill>
                <a:latin typeface="Bernhard Modern Roman" charset="0"/>
              </a:rPr>
              <a:t>Location:</a:t>
            </a:r>
          </a:p>
          <a:p>
            <a:pPr>
              <a:lnSpc>
                <a:spcPct val="8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80000"/>
              </a:lnSpc>
              <a:spcBef>
                <a:spcPct val="5000"/>
              </a:spcBef>
            </a:pPr>
            <a:endParaRPr lang="en-US" altLang="en-US" sz="2000">
              <a:solidFill>
                <a:srgbClr val="FFFF00"/>
              </a:solidFill>
              <a:latin typeface="Bernhard Modern Roman" charset="0"/>
            </a:endParaRPr>
          </a:p>
          <a:p>
            <a:pPr>
              <a:lnSpc>
                <a:spcPct val="80000"/>
              </a:lnSpc>
              <a:spcBef>
                <a:spcPct val="5000"/>
              </a:spcBef>
            </a:pPr>
            <a:r>
              <a:rPr lang="en-US" altLang="en-US" sz="2000">
                <a:solidFill>
                  <a:srgbClr val="FF00FF"/>
                </a:solidFill>
                <a:latin typeface="Bernhard Modern Roman" charset="0"/>
              </a:rPr>
              <a:t>Plant Spacing:</a:t>
            </a:r>
          </a:p>
          <a:p>
            <a:pPr>
              <a:lnSpc>
                <a:spcPct val="8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12 inch centers</a:t>
            </a:r>
          </a:p>
          <a:p>
            <a:pPr>
              <a:lnSpc>
                <a:spcPct val="80000"/>
              </a:lnSpc>
              <a:spcBef>
                <a:spcPct val="5000"/>
              </a:spcBef>
            </a:pPr>
            <a:endParaRPr lang="en-US" altLang="en-US" sz="2000">
              <a:solidFill>
                <a:srgbClr val="FFFF00"/>
              </a:solidFill>
              <a:latin typeface="Bernhard Modern Roman" charset="0"/>
            </a:endParaRPr>
          </a:p>
          <a:p>
            <a:pPr>
              <a:lnSpc>
                <a:spcPct val="80000"/>
              </a:lnSpc>
              <a:spcBef>
                <a:spcPct val="5000"/>
              </a:spcBef>
            </a:pPr>
            <a:r>
              <a:rPr lang="en-US" altLang="en-US" sz="2000">
                <a:solidFill>
                  <a:srgbClr val="FF00FF"/>
                </a:solidFill>
                <a:latin typeface="Bernhard Modern Roman" charset="0"/>
              </a:rPr>
              <a:t>Care and Feeding:  </a:t>
            </a:r>
          </a:p>
          <a:p>
            <a:pPr>
              <a:lnSpc>
                <a:spcPct val="8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Low fertility  </a:t>
            </a:r>
          </a:p>
          <a:p>
            <a:pPr>
              <a:lnSpc>
                <a:spcPct val="80000"/>
              </a:lnSpc>
              <a:spcBef>
                <a:spcPct val="5000"/>
              </a:spcBef>
            </a:pPr>
            <a:r>
              <a:rPr lang="en-US" altLang="en-US" sz="2000">
                <a:solidFill>
                  <a:schemeClr val="bg1"/>
                </a:solidFill>
                <a:latin typeface="Bernhard Modern Roman" charset="0"/>
              </a:rPr>
              <a:t>	Deer tolerant</a:t>
            </a:r>
          </a:p>
          <a:p>
            <a:pPr>
              <a:lnSpc>
                <a:spcPct val="80000"/>
              </a:lnSpc>
              <a:spcBef>
                <a:spcPct val="5000"/>
              </a:spcBef>
            </a:pPr>
            <a:endParaRPr lang="en-US" altLang="en-US" sz="2000">
              <a:solidFill>
                <a:srgbClr val="FFFF00"/>
              </a:solidFill>
              <a:latin typeface="Bernhard Modern Roman" charset="0"/>
            </a:endParaRPr>
          </a:p>
          <a:p>
            <a:pPr>
              <a:lnSpc>
                <a:spcPct val="80000"/>
              </a:lnSpc>
              <a:spcBef>
                <a:spcPct val="5000"/>
              </a:spcBef>
            </a:pPr>
            <a:r>
              <a:rPr lang="en-US" altLang="en-US" sz="2000">
                <a:solidFill>
                  <a:srgbClr val="FF00FF"/>
                </a:solidFill>
                <a:latin typeface="Bernhard Modern Roman" charset="0"/>
              </a:rPr>
              <a:t>Bloom Period:	</a:t>
            </a:r>
          </a:p>
          <a:p>
            <a:pPr>
              <a:lnSpc>
                <a:spcPct val="8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July</a:t>
            </a:r>
          </a:p>
          <a:p>
            <a:pPr>
              <a:lnSpc>
                <a:spcPct val="80000"/>
              </a:lnSpc>
              <a:spcBef>
                <a:spcPct val="5000"/>
              </a:spcBef>
            </a:pPr>
            <a:endParaRPr lang="en-US" altLang="en-US" sz="2000">
              <a:solidFill>
                <a:srgbClr val="FFFF00"/>
              </a:solidFill>
              <a:latin typeface="Bernhard Modern Roman" charset="0"/>
            </a:endParaRPr>
          </a:p>
          <a:p>
            <a:pPr>
              <a:lnSpc>
                <a:spcPct val="80000"/>
              </a:lnSpc>
              <a:spcBef>
                <a:spcPct val="5000"/>
              </a:spcBef>
            </a:pPr>
            <a:r>
              <a:rPr lang="en-US" altLang="en-US" sz="2000">
                <a:solidFill>
                  <a:srgbClr val="FF00FF"/>
                </a:solidFill>
                <a:latin typeface="Bernhard Modern Roman" charset="0"/>
              </a:rPr>
              <a:t>Culture Concerns:</a:t>
            </a:r>
          </a:p>
          <a:p>
            <a:pPr>
              <a:lnSpc>
                <a:spcPct val="8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Comes up late in spring. Mark the site!</a:t>
            </a:r>
          </a:p>
          <a:p>
            <a:pPr>
              <a:lnSpc>
                <a:spcPct val="70000"/>
              </a:lnSpc>
              <a:spcBef>
                <a:spcPct val="5000"/>
              </a:spcBef>
            </a:pPr>
            <a:endParaRPr lang="en-US" altLang="en-US">
              <a:solidFill>
                <a:schemeClr val="hlink"/>
              </a:solidFill>
              <a:latin typeface="GoudyOlSt BT" charset="0"/>
            </a:endParaRPr>
          </a:p>
        </p:txBody>
      </p:sp>
      <p:sp>
        <p:nvSpPr>
          <p:cNvPr id="484357" name="Rectangle 3077"/>
          <p:cNvSpPr>
            <a:spLocks noChangeArrowheads="1"/>
          </p:cNvSpPr>
          <p:nvPr/>
        </p:nvSpPr>
        <p:spPr bwMode="auto">
          <a:xfrm>
            <a:off x="2895600" y="304800"/>
            <a:ext cx="327025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False Indigo</a:t>
            </a:r>
          </a:p>
        </p:txBody>
      </p:sp>
      <p:sp>
        <p:nvSpPr>
          <p:cNvPr id="484358" name="Rectangle 3078"/>
          <p:cNvSpPr>
            <a:spLocks noChangeArrowheads="1"/>
          </p:cNvSpPr>
          <p:nvPr/>
        </p:nvSpPr>
        <p:spPr bwMode="auto">
          <a:xfrm>
            <a:off x="4038600" y="5943600"/>
            <a:ext cx="2325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Baptisia australis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5" name="Picture 3" descr="BAPTI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0"/>
            <a:ext cx="3314700" cy="4419600"/>
          </a:xfrm>
          <a:prstGeom prst="rect">
            <a:avLst/>
          </a:prstGeom>
          <a:noFill/>
          <a:extLst>
            <a:ext uri="{909E8E84-426E-40DD-AFC4-6F175D3DCCD1}">
              <a14:hiddenFill xmlns:a14="http://schemas.microsoft.com/office/drawing/2010/main">
                <a:solidFill>
                  <a:srgbClr val="FFFFFF"/>
                </a:solidFill>
              </a14:hiddenFill>
            </a:ext>
          </a:extLst>
        </p:spPr>
      </p:pic>
      <p:sp>
        <p:nvSpPr>
          <p:cNvPr id="161796" name="Rectangle 4"/>
          <p:cNvSpPr>
            <a:spLocks noChangeArrowheads="1"/>
          </p:cNvSpPr>
          <p:nvPr/>
        </p:nvSpPr>
        <p:spPr bwMode="auto">
          <a:xfrm>
            <a:off x="914400" y="12954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Drought tolerant</a:t>
            </a:r>
          </a:p>
          <a:p>
            <a:pPr>
              <a:lnSpc>
                <a:spcPct val="70000"/>
              </a:lnSpc>
              <a:spcBef>
                <a:spcPct val="5000"/>
              </a:spcBef>
            </a:pPr>
            <a:r>
              <a:rPr lang="en-US" altLang="en-US" sz="2000">
                <a:solidFill>
                  <a:schemeClr val="bg1"/>
                </a:solidFill>
                <a:latin typeface="Bernhard Modern Roman" charset="0"/>
              </a:rPr>
              <a:t>	26 - 45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8 - 10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July</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Comes up late –   mark the site!</a:t>
            </a:r>
          </a:p>
          <a:p>
            <a:pPr>
              <a:lnSpc>
                <a:spcPct val="70000"/>
              </a:lnSpc>
              <a:spcBef>
                <a:spcPct val="5000"/>
              </a:spcBef>
            </a:pPr>
            <a:endParaRPr lang="en-US" altLang="en-US">
              <a:solidFill>
                <a:schemeClr val="hlink"/>
              </a:solidFill>
              <a:latin typeface="GoudyOlSt BT" charset="0"/>
            </a:endParaRPr>
          </a:p>
        </p:txBody>
      </p:sp>
      <p:sp>
        <p:nvSpPr>
          <p:cNvPr id="161797" name="Rectangle 5"/>
          <p:cNvSpPr>
            <a:spLocks noChangeArrowheads="1"/>
          </p:cNvSpPr>
          <p:nvPr/>
        </p:nvSpPr>
        <p:spPr bwMode="auto">
          <a:xfrm>
            <a:off x="2611438" y="304800"/>
            <a:ext cx="4138612"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Yellow Baptisia</a:t>
            </a:r>
          </a:p>
        </p:txBody>
      </p:sp>
      <p:sp>
        <p:nvSpPr>
          <p:cNvPr id="161798" name="Rectangle 6"/>
          <p:cNvSpPr>
            <a:spLocks noChangeArrowheads="1"/>
          </p:cNvSpPr>
          <p:nvPr/>
        </p:nvSpPr>
        <p:spPr bwMode="auto">
          <a:xfrm>
            <a:off x="5029200" y="6019800"/>
            <a:ext cx="2392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Baptisia tinctoria</a:t>
            </a:r>
            <a:r>
              <a:rPr lang="en-US" altLang="en-US" sz="2000" i="1">
                <a:solidFill>
                  <a:schemeClr val="hlink"/>
                </a:solidFill>
                <a:latin typeface="GoudyOlSt BT" charset="0"/>
              </a:rPr>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50" name="Picture 2" descr="coreop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295400"/>
            <a:ext cx="3600450" cy="4800600"/>
          </a:xfrm>
          <a:prstGeom prst="rect">
            <a:avLst/>
          </a:prstGeom>
          <a:noFill/>
          <a:extLst>
            <a:ext uri="{909E8E84-426E-40DD-AFC4-6F175D3DCCD1}">
              <a14:hiddenFill xmlns:a14="http://schemas.microsoft.com/office/drawing/2010/main">
                <a:solidFill>
                  <a:srgbClr val="FFFFFF"/>
                </a:solidFill>
              </a14:hiddenFill>
            </a:ext>
          </a:extLst>
        </p:spPr>
      </p:pic>
      <p:sp>
        <p:nvSpPr>
          <p:cNvPr id="309252" name="Rectangle 4"/>
          <p:cNvSpPr>
            <a:spLocks noChangeArrowheads="1"/>
          </p:cNvSpPr>
          <p:nvPr/>
        </p:nvSpPr>
        <p:spPr bwMode="auto">
          <a:xfrm>
            <a:off x="838200" y="1219200"/>
            <a:ext cx="3124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18 - 28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8 - 12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May – June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Mites</a:t>
            </a:r>
          </a:p>
          <a:p>
            <a:pPr>
              <a:lnSpc>
                <a:spcPct val="70000"/>
              </a:lnSpc>
              <a:spcBef>
                <a:spcPct val="5000"/>
              </a:spcBef>
            </a:pPr>
            <a:r>
              <a:rPr lang="en-US" altLang="en-US" sz="2000">
                <a:solidFill>
                  <a:schemeClr val="bg1"/>
                </a:solidFill>
                <a:latin typeface="Bernhard Modern Roman" charset="0"/>
              </a:rPr>
              <a:t>	Deadheading required</a:t>
            </a:r>
          </a:p>
          <a:p>
            <a:pPr>
              <a:lnSpc>
                <a:spcPct val="70000"/>
              </a:lnSpc>
              <a:spcBef>
                <a:spcPct val="5000"/>
              </a:spcBef>
            </a:pPr>
            <a:r>
              <a:rPr lang="en-US" altLang="en-US" sz="2000">
                <a:solidFill>
                  <a:schemeClr val="bg1"/>
                </a:solidFill>
                <a:latin typeface="Bernhard Modern Roman" charset="0"/>
              </a:rPr>
              <a:t>	</a:t>
            </a:r>
            <a:endParaRPr lang="en-US" altLang="en-US">
              <a:solidFill>
                <a:schemeClr val="hlink"/>
              </a:solidFill>
              <a:latin typeface="GoudyOlSt BT" charset="0"/>
            </a:endParaRPr>
          </a:p>
        </p:txBody>
      </p:sp>
      <p:sp>
        <p:nvSpPr>
          <p:cNvPr id="309253" name="Rectangle 5"/>
          <p:cNvSpPr>
            <a:spLocks noChangeArrowheads="1"/>
          </p:cNvSpPr>
          <p:nvPr/>
        </p:nvSpPr>
        <p:spPr bwMode="auto">
          <a:xfrm>
            <a:off x="3276600" y="228600"/>
            <a:ext cx="249555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Tickseed</a:t>
            </a:r>
          </a:p>
        </p:txBody>
      </p:sp>
      <p:sp>
        <p:nvSpPr>
          <p:cNvPr id="309255" name="Rectangle 7"/>
          <p:cNvSpPr>
            <a:spLocks noChangeArrowheads="1"/>
          </p:cNvSpPr>
          <p:nvPr/>
        </p:nvSpPr>
        <p:spPr bwMode="auto">
          <a:xfrm>
            <a:off x="4876800" y="6046788"/>
            <a:ext cx="280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Coreopsis grandiflora</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378" name="Picture 2" descr="HEL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549400"/>
            <a:ext cx="5410200" cy="4530725"/>
          </a:xfrm>
          <a:prstGeom prst="rect">
            <a:avLst/>
          </a:prstGeom>
          <a:noFill/>
          <a:extLst>
            <a:ext uri="{909E8E84-426E-40DD-AFC4-6F175D3DCCD1}">
              <a14:hiddenFill xmlns:a14="http://schemas.microsoft.com/office/drawing/2010/main">
                <a:solidFill>
                  <a:srgbClr val="FFFFFF"/>
                </a:solidFill>
              </a14:hiddenFill>
            </a:ext>
          </a:extLst>
        </p:spPr>
      </p:pic>
      <p:sp>
        <p:nvSpPr>
          <p:cNvPr id="485379" name="Rectangle 3"/>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72 - 96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24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August-October</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Huge!</a:t>
            </a:r>
          </a:p>
          <a:p>
            <a:pPr>
              <a:lnSpc>
                <a:spcPct val="70000"/>
              </a:lnSpc>
              <a:spcBef>
                <a:spcPct val="5000"/>
              </a:spcBef>
            </a:pPr>
            <a:r>
              <a:rPr lang="en-US" altLang="en-US" sz="2000">
                <a:solidFill>
                  <a:schemeClr val="bg1"/>
                </a:solidFill>
                <a:latin typeface="Bernhard Modern Roman" charset="0"/>
              </a:rPr>
              <a:t>	Spreads</a:t>
            </a:r>
          </a:p>
          <a:p>
            <a:pPr>
              <a:lnSpc>
                <a:spcPct val="70000"/>
              </a:lnSpc>
              <a:spcBef>
                <a:spcPct val="5000"/>
              </a:spcBef>
            </a:pPr>
            <a:endParaRPr lang="en-US" altLang="en-US">
              <a:solidFill>
                <a:schemeClr val="hlink"/>
              </a:solidFill>
              <a:latin typeface="GoudyOlSt BT" charset="0"/>
            </a:endParaRPr>
          </a:p>
        </p:txBody>
      </p:sp>
      <p:sp>
        <p:nvSpPr>
          <p:cNvPr id="485380" name="Rectangle 4"/>
          <p:cNvSpPr>
            <a:spLocks noChangeArrowheads="1"/>
          </p:cNvSpPr>
          <p:nvPr/>
        </p:nvSpPr>
        <p:spPr bwMode="auto">
          <a:xfrm>
            <a:off x="2266950" y="304800"/>
            <a:ext cx="4818063"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Swamp Sunflower</a:t>
            </a:r>
          </a:p>
        </p:txBody>
      </p:sp>
      <p:sp>
        <p:nvSpPr>
          <p:cNvPr id="485381" name="Rectangle 5"/>
          <p:cNvSpPr>
            <a:spLocks noChangeArrowheads="1"/>
          </p:cNvSpPr>
          <p:nvPr/>
        </p:nvSpPr>
        <p:spPr bwMode="auto">
          <a:xfrm>
            <a:off x="4419600" y="6096000"/>
            <a:ext cx="316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Helianthus angustifolius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402" name="Picture 2" descr="Image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76400"/>
            <a:ext cx="5943600" cy="4337050"/>
          </a:xfrm>
          <a:prstGeom prst="rect">
            <a:avLst/>
          </a:prstGeom>
          <a:noFill/>
          <a:extLst>
            <a:ext uri="{909E8E84-426E-40DD-AFC4-6F175D3DCCD1}">
              <a14:hiddenFill xmlns:a14="http://schemas.microsoft.com/office/drawing/2010/main">
                <a:solidFill>
                  <a:srgbClr val="FFFFFF"/>
                </a:solidFill>
              </a14:hiddenFill>
            </a:ext>
          </a:extLst>
        </p:spPr>
      </p:pic>
      <p:sp>
        <p:nvSpPr>
          <p:cNvPr id="486403" name="Rectangle 3"/>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36 - 48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12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July</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Seedling color varies.  Colonizes</a:t>
            </a:r>
          </a:p>
          <a:p>
            <a:pPr>
              <a:lnSpc>
                <a:spcPct val="70000"/>
              </a:lnSpc>
              <a:spcBef>
                <a:spcPct val="5000"/>
              </a:spcBef>
            </a:pPr>
            <a:endParaRPr lang="en-US" altLang="en-US">
              <a:solidFill>
                <a:schemeClr val="hlink"/>
              </a:solidFill>
              <a:latin typeface="GoudyOlSt BT" charset="0"/>
            </a:endParaRPr>
          </a:p>
        </p:txBody>
      </p:sp>
      <p:sp>
        <p:nvSpPr>
          <p:cNvPr id="486404" name="Rectangle 4"/>
          <p:cNvSpPr>
            <a:spLocks noChangeArrowheads="1"/>
          </p:cNvSpPr>
          <p:nvPr/>
        </p:nvSpPr>
        <p:spPr bwMode="auto">
          <a:xfrm>
            <a:off x="1884363" y="304800"/>
            <a:ext cx="558165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Red Hot Poker Plant</a:t>
            </a:r>
          </a:p>
        </p:txBody>
      </p:sp>
      <p:sp>
        <p:nvSpPr>
          <p:cNvPr id="486405" name="Rectangle 5"/>
          <p:cNvSpPr>
            <a:spLocks noChangeArrowheads="1"/>
          </p:cNvSpPr>
          <p:nvPr/>
        </p:nvSpPr>
        <p:spPr bwMode="auto">
          <a:xfrm>
            <a:off x="4724400" y="5970588"/>
            <a:ext cx="238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Kniphofia uvaria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ChangeArrowheads="1"/>
          </p:cNvSpPr>
          <p:nvPr/>
        </p:nvSpPr>
        <p:spPr bwMode="auto">
          <a:xfrm>
            <a:off x="1031875" y="533400"/>
            <a:ext cx="707866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Pre-Planning An Installation</a:t>
            </a:r>
          </a:p>
          <a:p>
            <a:r>
              <a:rPr lang="en-US" altLang="en-US"/>
              <a:t>Is Essential For Perennials</a:t>
            </a:r>
          </a:p>
        </p:txBody>
      </p:sp>
      <p:sp>
        <p:nvSpPr>
          <p:cNvPr id="578563" name="Rectangle 3"/>
          <p:cNvSpPr>
            <a:spLocks noChangeArrowheads="1"/>
          </p:cNvSpPr>
          <p:nvPr/>
        </p:nvSpPr>
        <p:spPr bwMode="auto">
          <a:xfrm>
            <a:off x="762000" y="1752600"/>
            <a:ext cx="80010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50000"/>
              </a:lnSpc>
              <a:spcBef>
                <a:spcPct val="50000"/>
              </a:spcBef>
            </a:pPr>
            <a:endParaRPr lang="en-US" altLang="en-US" sz="2800">
              <a:solidFill>
                <a:schemeClr val="hlink"/>
              </a:solidFill>
            </a:endParaRPr>
          </a:p>
        </p:txBody>
      </p:sp>
      <p:pic>
        <p:nvPicPr>
          <p:cNvPr id="578565" name="Picture 5" descr="THOMASGAR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2362200"/>
            <a:ext cx="5867400" cy="37687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ChangeArrowheads="1"/>
          </p:cNvSpPr>
          <p:nvPr/>
        </p:nvSpPr>
        <p:spPr bwMode="auto">
          <a:xfrm>
            <a:off x="457200" y="9906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24 - 54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12 - 15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Heavy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October</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Mid-summer and late summer  trimmings help</a:t>
            </a:r>
          </a:p>
          <a:p>
            <a:pPr>
              <a:lnSpc>
                <a:spcPct val="70000"/>
              </a:lnSpc>
              <a:spcBef>
                <a:spcPct val="5000"/>
              </a:spcBef>
            </a:pPr>
            <a:endParaRPr lang="en-US" altLang="en-US">
              <a:solidFill>
                <a:schemeClr val="hlink"/>
              </a:solidFill>
              <a:latin typeface="GoudyOlSt BT" charset="0"/>
            </a:endParaRPr>
          </a:p>
        </p:txBody>
      </p:sp>
      <p:sp>
        <p:nvSpPr>
          <p:cNvPr id="487427" name="Rectangle 3"/>
          <p:cNvSpPr>
            <a:spLocks noChangeArrowheads="1"/>
          </p:cNvSpPr>
          <p:nvPr/>
        </p:nvSpPr>
        <p:spPr bwMode="auto">
          <a:xfrm>
            <a:off x="3240088" y="304800"/>
            <a:ext cx="2865437"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Blue Sage </a:t>
            </a:r>
          </a:p>
        </p:txBody>
      </p:sp>
      <p:sp>
        <p:nvSpPr>
          <p:cNvPr id="487428" name="Rectangle 4"/>
          <p:cNvSpPr>
            <a:spLocks noChangeArrowheads="1"/>
          </p:cNvSpPr>
          <p:nvPr/>
        </p:nvSpPr>
        <p:spPr bwMode="auto">
          <a:xfrm>
            <a:off x="4876800" y="6046788"/>
            <a:ext cx="2439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Salvia guaranitica</a:t>
            </a:r>
          </a:p>
        </p:txBody>
      </p:sp>
      <p:pic>
        <p:nvPicPr>
          <p:cNvPr id="487429" name="Picture 5" descr="Image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95400"/>
            <a:ext cx="29972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487430" name="Picture 6" descr="MVC-301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057400"/>
            <a:ext cx="2857500" cy="3810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450" name="Picture 1026" descr="LANT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725613"/>
            <a:ext cx="5410200" cy="3940175"/>
          </a:xfrm>
          <a:prstGeom prst="rect">
            <a:avLst/>
          </a:prstGeom>
          <a:noFill/>
          <a:extLst>
            <a:ext uri="{909E8E84-426E-40DD-AFC4-6F175D3DCCD1}">
              <a14:hiddenFill xmlns:a14="http://schemas.microsoft.com/office/drawing/2010/main">
                <a:solidFill>
                  <a:srgbClr val="FFFFFF"/>
                </a:solidFill>
              </a14:hiddenFill>
            </a:ext>
          </a:extLst>
        </p:spPr>
      </p:pic>
      <p:sp>
        <p:nvSpPr>
          <p:cNvPr id="488451" name="Rectangle 1027"/>
          <p:cNvSpPr>
            <a:spLocks noChangeArrowheads="1"/>
          </p:cNvSpPr>
          <p:nvPr/>
        </p:nvSpPr>
        <p:spPr bwMode="auto">
          <a:xfrm>
            <a:off x="381000" y="9144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resistant</a:t>
            </a:r>
          </a:p>
          <a:p>
            <a:pPr>
              <a:lnSpc>
                <a:spcPct val="70000"/>
              </a:lnSpc>
              <a:spcBef>
                <a:spcPct val="5000"/>
              </a:spcBef>
            </a:pPr>
            <a:r>
              <a:rPr lang="en-US" altLang="en-US" sz="2000">
                <a:solidFill>
                  <a:schemeClr val="bg1"/>
                </a:solidFill>
                <a:latin typeface="Bernhard Modern Roman" charset="0"/>
              </a:rPr>
              <a:t>	48 - 70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36 - 54 inch centers</a:t>
            </a:r>
          </a:p>
          <a:p>
            <a:pPr>
              <a:lnSpc>
                <a:spcPct val="70000"/>
              </a:lnSpc>
              <a:spcBef>
                <a:spcPct val="5000"/>
              </a:spcBef>
            </a:pPr>
            <a:endParaRPr lang="en-US" altLang="en-US" sz="2000">
              <a:solidFill>
                <a:schemeClr val="bg1"/>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Heavy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Do not cut frosted branches until late spring, mound with leaves until April</a:t>
            </a:r>
          </a:p>
          <a:p>
            <a:pPr>
              <a:lnSpc>
                <a:spcPct val="70000"/>
              </a:lnSpc>
              <a:spcBef>
                <a:spcPct val="5000"/>
              </a:spcBef>
            </a:pPr>
            <a:endParaRPr lang="en-US" altLang="en-US">
              <a:solidFill>
                <a:schemeClr val="hlink"/>
              </a:solidFill>
              <a:latin typeface="GoudyOlSt BT" charset="0"/>
            </a:endParaRPr>
          </a:p>
        </p:txBody>
      </p:sp>
      <p:sp>
        <p:nvSpPr>
          <p:cNvPr id="488452" name="Rectangle 1028"/>
          <p:cNvSpPr>
            <a:spLocks noChangeArrowheads="1"/>
          </p:cNvSpPr>
          <p:nvPr/>
        </p:nvSpPr>
        <p:spPr bwMode="auto">
          <a:xfrm>
            <a:off x="2668588" y="304800"/>
            <a:ext cx="40132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Hardy Lantana</a:t>
            </a:r>
          </a:p>
        </p:txBody>
      </p:sp>
      <p:sp>
        <p:nvSpPr>
          <p:cNvPr id="488453" name="Rectangle 1029"/>
          <p:cNvSpPr>
            <a:spLocks noChangeArrowheads="1"/>
          </p:cNvSpPr>
          <p:nvPr/>
        </p:nvSpPr>
        <p:spPr bwMode="auto">
          <a:xfrm>
            <a:off x="4038600" y="5791200"/>
            <a:ext cx="3722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Lantana camara</a:t>
            </a:r>
            <a:r>
              <a:rPr lang="en-US" altLang="en-US" sz="2400">
                <a:solidFill>
                  <a:schemeClr val="hlink"/>
                </a:solidFill>
                <a:latin typeface="GoudyOlSt BT" charset="0"/>
              </a:rPr>
              <a:t> ‘Miss Huff’</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5682" name="Picture 2" descr="sedum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57350"/>
            <a:ext cx="5486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455683" name="Rectangle 3"/>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18 - 30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8 - 10 inches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July -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Well-drained soils</a:t>
            </a:r>
          </a:p>
          <a:p>
            <a:pPr>
              <a:lnSpc>
                <a:spcPct val="70000"/>
              </a:lnSpc>
              <a:spcBef>
                <a:spcPct val="5000"/>
              </a:spcBef>
            </a:pPr>
            <a:endParaRPr lang="en-US" altLang="en-US">
              <a:solidFill>
                <a:schemeClr val="hlink"/>
              </a:solidFill>
              <a:latin typeface="GoudyOlSt BT" charset="0"/>
            </a:endParaRPr>
          </a:p>
        </p:txBody>
      </p:sp>
      <p:sp>
        <p:nvSpPr>
          <p:cNvPr id="455684" name="Rectangle 4"/>
          <p:cNvSpPr>
            <a:spLocks noChangeArrowheads="1"/>
          </p:cNvSpPr>
          <p:nvPr/>
        </p:nvSpPr>
        <p:spPr bwMode="auto">
          <a:xfrm>
            <a:off x="2039938" y="304800"/>
            <a:ext cx="5275262"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Autumn Joy Sedum</a:t>
            </a:r>
          </a:p>
        </p:txBody>
      </p:sp>
      <p:sp>
        <p:nvSpPr>
          <p:cNvPr id="455685" name="Rectangle 5"/>
          <p:cNvSpPr>
            <a:spLocks noChangeArrowheads="1"/>
          </p:cNvSpPr>
          <p:nvPr/>
        </p:nvSpPr>
        <p:spPr bwMode="auto">
          <a:xfrm>
            <a:off x="4495800" y="5791200"/>
            <a:ext cx="2817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Sedum</a:t>
            </a:r>
            <a:r>
              <a:rPr lang="en-US" altLang="en-US" sz="2400">
                <a:solidFill>
                  <a:schemeClr val="hlink"/>
                </a:solidFill>
                <a:latin typeface="GoudyOlSt BT" charset="0"/>
              </a:rPr>
              <a:t> ‘Autumn Joy’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474" name="Picture 2" descr="Image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19200"/>
            <a:ext cx="3502025" cy="4945063"/>
          </a:xfrm>
          <a:prstGeom prst="rect">
            <a:avLst/>
          </a:prstGeom>
          <a:noFill/>
          <a:extLst>
            <a:ext uri="{909E8E84-426E-40DD-AFC4-6F175D3DCCD1}">
              <a14:hiddenFill xmlns:a14="http://schemas.microsoft.com/office/drawing/2010/main">
                <a:solidFill>
                  <a:srgbClr val="FFFFFF"/>
                </a:solidFill>
              </a14:hiddenFill>
            </a:ext>
          </a:extLst>
        </p:spPr>
      </p:pic>
      <p:sp>
        <p:nvSpPr>
          <p:cNvPr id="489475" name="Rectangle 3"/>
          <p:cNvSpPr>
            <a:spLocks noChangeArrowheads="1"/>
          </p:cNvSpPr>
          <p:nvPr/>
        </p:nvSpPr>
        <p:spPr bwMode="auto">
          <a:xfrm>
            <a:off x="914400" y="10668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24 - 56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6 inch centers</a:t>
            </a:r>
          </a:p>
          <a:p>
            <a:pPr>
              <a:lnSpc>
                <a:spcPct val="70000"/>
              </a:lnSpc>
              <a:spcBef>
                <a:spcPct val="5000"/>
              </a:spcBef>
            </a:pPr>
            <a:endParaRPr lang="en-US" altLang="en-US" sz="2000">
              <a:solidFill>
                <a:schemeClr val="bg1"/>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Low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July – September</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Can be invasive</a:t>
            </a:r>
          </a:p>
          <a:p>
            <a:pPr>
              <a:lnSpc>
                <a:spcPct val="70000"/>
              </a:lnSpc>
              <a:spcBef>
                <a:spcPct val="5000"/>
              </a:spcBef>
            </a:pPr>
            <a:endParaRPr lang="en-US" altLang="en-US">
              <a:solidFill>
                <a:schemeClr val="hlink"/>
              </a:solidFill>
              <a:latin typeface="GoudyOlSt BT" charset="0"/>
            </a:endParaRPr>
          </a:p>
        </p:txBody>
      </p:sp>
      <p:sp>
        <p:nvSpPr>
          <p:cNvPr id="489476" name="Rectangle 4"/>
          <p:cNvSpPr>
            <a:spLocks noChangeArrowheads="1"/>
          </p:cNvSpPr>
          <p:nvPr/>
        </p:nvSpPr>
        <p:spPr bwMode="auto">
          <a:xfrm>
            <a:off x="2971800" y="228600"/>
            <a:ext cx="2925763"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Goldenrod</a:t>
            </a:r>
          </a:p>
        </p:txBody>
      </p:sp>
      <p:sp>
        <p:nvSpPr>
          <p:cNvPr id="489477" name="Rectangle 5"/>
          <p:cNvSpPr>
            <a:spLocks noChangeArrowheads="1"/>
          </p:cNvSpPr>
          <p:nvPr/>
        </p:nvSpPr>
        <p:spPr bwMode="auto">
          <a:xfrm>
            <a:off x="5029200" y="6096000"/>
            <a:ext cx="2708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Solidago</a:t>
            </a:r>
            <a:r>
              <a:rPr lang="en-US" altLang="en-US" sz="2400">
                <a:solidFill>
                  <a:schemeClr val="hlink"/>
                </a:solidFill>
                <a:latin typeface="GoudyOlSt BT" charset="0"/>
              </a:rPr>
              <a:t> ‘Peter Pan’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Germi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7800"/>
            <a:ext cx="3106738" cy="4548188"/>
          </a:xfrm>
          <a:prstGeom prst="rect">
            <a:avLst/>
          </a:prstGeom>
          <a:noFill/>
          <a:extLst>
            <a:ext uri="{909E8E84-426E-40DD-AFC4-6F175D3DCCD1}">
              <a14:hiddenFill xmlns:a14="http://schemas.microsoft.com/office/drawing/2010/main">
                <a:solidFill>
                  <a:srgbClr val="FFFFFF"/>
                </a:solidFill>
              </a14:hiddenFill>
            </a:ext>
          </a:extLst>
        </p:spPr>
      </p:pic>
      <p:sp>
        <p:nvSpPr>
          <p:cNvPr id="490499" name="Rectangle 3"/>
          <p:cNvSpPr>
            <a:spLocks noChangeArrowheads="1"/>
          </p:cNvSpPr>
          <p:nvPr/>
        </p:nvSpPr>
        <p:spPr bwMode="auto">
          <a:xfrm>
            <a:off x="9906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Drought tolerant</a:t>
            </a:r>
          </a:p>
          <a:p>
            <a:pPr>
              <a:lnSpc>
                <a:spcPct val="70000"/>
              </a:lnSpc>
              <a:spcBef>
                <a:spcPct val="5000"/>
              </a:spcBef>
            </a:pPr>
            <a:r>
              <a:rPr lang="en-US" altLang="en-US" sz="2000">
                <a:solidFill>
                  <a:schemeClr val="bg1"/>
                </a:solidFill>
                <a:latin typeface="Bernhard Modern Roman" charset="0"/>
              </a:rPr>
              <a:t>	28 - 40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6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r>
              <a:rPr lang="en-US" altLang="en-US" sz="2000">
                <a:solidFill>
                  <a:schemeClr val="bg1"/>
                </a:solidFill>
                <a:latin typeface="Bernhard Modern Roman" charset="0"/>
              </a:rPr>
              <a:t>	Well drained soils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Rhizome rot</a:t>
            </a:r>
          </a:p>
          <a:p>
            <a:pPr>
              <a:lnSpc>
                <a:spcPct val="70000"/>
              </a:lnSpc>
              <a:spcBef>
                <a:spcPct val="5000"/>
              </a:spcBef>
            </a:pPr>
            <a:r>
              <a:rPr lang="en-US" altLang="en-US" sz="2000">
                <a:solidFill>
                  <a:schemeClr val="bg1"/>
                </a:solidFill>
                <a:latin typeface="Bernhard Modern Roman" charset="0"/>
              </a:rPr>
              <a:t>	Rhizome borers</a:t>
            </a:r>
          </a:p>
          <a:p>
            <a:pPr>
              <a:lnSpc>
                <a:spcPct val="70000"/>
              </a:lnSpc>
              <a:spcBef>
                <a:spcPct val="5000"/>
              </a:spcBef>
            </a:pPr>
            <a:endParaRPr lang="en-US" altLang="en-US">
              <a:solidFill>
                <a:schemeClr val="hlink"/>
              </a:solidFill>
              <a:latin typeface="GoudyOlSt BT" charset="0"/>
            </a:endParaRPr>
          </a:p>
        </p:txBody>
      </p:sp>
      <p:sp>
        <p:nvSpPr>
          <p:cNvPr id="490500" name="Rectangle 4"/>
          <p:cNvSpPr>
            <a:spLocks noChangeArrowheads="1"/>
          </p:cNvSpPr>
          <p:nvPr/>
        </p:nvSpPr>
        <p:spPr bwMode="auto">
          <a:xfrm>
            <a:off x="2895600" y="304800"/>
            <a:ext cx="329247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Bearded Iris</a:t>
            </a:r>
          </a:p>
        </p:txBody>
      </p:sp>
      <p:sp>
        <p:nvSpPr>
          <p:cNvPr id="490501" name="Rectangle 5"/>
          <p:cNvSpPr>
            <a:spLocks noChangeArrowheads="1"/>
          </p:cNvSpPr>
          <p:nvPr/>
        </p:nvSpPr>
        <p:spPr bwMode="auto">
          <a:xfrm>
            <a:off x="5410200" y="6019800"/>
            <a:ext cx="1271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Iris ssp.</a:t>
            </a:r>
            <a:r>
              <a:rPr lang="en-US" altLang="en-US" sz="2400">
                <a:solidFill>
                  <a:schemeClr val="hlink"/>
                </a:solidFill>
                <a:latin typeface="GoudyOlSt BT" charset="0"/>
              </a:rPr>
              <a:t> </a:t>
            </a:r>
            <a:r>
              <a:rPr lang="en-US" altLang="en-US" sz="2000" i="1">
                <a:solidFill>
                  <a:schemeClr val="hlink"/>
                </a:solidFill>
                <a:latin typeface="GoudyOlSt BT" charset="0"/>
              </a:rPr>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234" name="Picture 2" descr="asclepiasbloom"/>
          <p:cNvPicPr>
            <a:picLocks noChangeAspect="1" noChangeArrowheads="1"/>
          </p:cNvPicPr>
          <p:nvPr/>
        </p:nvPicPr>
        <p:blipFill>
          <a:blip r:embed="rId3">
            <a:lum contrast="34000"/>
            <a:extLst>
              <a:ext uri="{28A0092B-C50C-407E-A947-70E740481C1C}">
                <a14:useLocalDpi xmlns:a14="http://schemas.microsoft.com/office/drawing/2010/main" val="0"/>
              </a:ext>
            </a:extLst>
          </a:blip>
          <a:srcRect/>
          <a:stretch>
            <a:fillRect/>
          </a:stretch>
        </p:blipFill>
        <p:spPr bwMode="auto">
          <a:xfrm>
            <a:off x="3200400" y="1676400"/>
            <a:ext cx="5257800" cy="4295775"/>
          </a:xfrm>
          <a:prstGeom prst="rect">
            <a:avLst/>
          </a:prstGeom>
          <a:noFill/>
          <a:extLst>
            <a:ext uri="{909E8E84-426E-40DD-AFC4-6F175D3DCCD1}">
              <a14:hiddenFill xmlns:a14="http://schemas.microsoft.com/office/drawing/2010/main">
                <a:solidFill>
                  <a:srgbClr val="FFFFFF"/>
                </a:solidFill>
              </a14:hiddenFill>
            </a:ext>
          </a:extLst>
        </p:spPr>
      </p:pic>
      <p:sp>
        <p:nvSpPr>
          <p:cNvPr id="351236" name="Rectangle 4"/>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18 - 30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10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Comes up late – mark location.</a:t>
            </a:r>
          </a:p>
          <a:p>
            <a:pPr>
              <a:lnSpc>
                <a:spcPct val="70000"/>
              </a:lnSpc>
              <a:spcBef>
                <a:spcPct val="5000"/>
              </a:spcBef>
            </a:pPr>
            <a:r>
              <a:rPr lang="en-US" altLang="en-US" sz="2000">
                <a:solidFill>
                  <a:schemeClr val="bg1"/>
                </a:solidFill>
                <a:latin typeface="Bernhard Modern Roman" charset="0"/>
              </a:rPr>
              <a:t>	Well-drained soils</a:t>
            </a:r>
          </a:p>
          <a:p>
            <a:pPr>
              <a:lnSpc>
                <a:spcPct val="70000"/>
              </a:lnSpc>
              <a:spcBef>
                <a:spcPct val="5000"/>
              </a:spcBef>
            </a:pPr>
            <a:endParaRPr lang="en-US" altLang="en-US">
              <a:solidFill>
                <a:schemeClr val="hlink"/>
              </a:solidFill>
              <a:latin typeface="GoudyOlSt BT" charset="0"/>
            </a:endParaRPr>
          </a:p>
        </p:txBody>
      </p:sp>
      <p:sp>
        <p:nvSpPr>
          <p:cNvPr id="351237" name="Rectangle 5"/>
          <p:cNvSpPr>
            <a:spLocks noChangeArrowheads="1"/>
          </p:cNvSpPr>
          <p:nvPr/>
        </p:nvSpPr>
        <p:spPr bwMode="auto">
          <a:xfrm>
            <a:off x="2611438" y="304800"/>
            <a:ext cx="4129087"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Butterfly Weed</a:t>
            </a:r>
          </a:p>
        </p:txBody>
      </p:sp>
      <p:sp>
        <p:nvSpPr>
          <p:cNvPr id="351238" name="Rectangle 6"/>
          <p:cNvSpPr>
            <a:spLocks noChangeArrowheads="1"/>
          </p:cNvSpPr>
          <p:nvPr/>
        </p:nvSpPr>
        <p:spPr bwMode="auto">
          <a:xfrm>
            <a:off x="4495800" y="6019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altLang="en-US" sz="2400" i="1">
                <a:solidFill>
                  <a:schemeClr val="hlink"/>
                </a:solidFill>
                <a:latin typeface="GoudyOlSt BT" charset="0"/>
              </a:rPr>
              <a:t>Asclepias tuberosa</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ChangeArrowheads="1"/>
          </p:cNvSpPr>
          <p:nvPr/>
        </p:nvSpPr>
        <p:spPr bwMode="auto">
          <a:xfrm>
            <a:off x="1371600" y="381000"/>
            <a:ext cx="67627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800">
                <a:latin typeface="GoudyOlSt BT" charset="0"/>
              </a:rPr>
              <a:t>South American Verbena</a:t>
            </a:r>
          </a:p>
        </p:txBody>
      </p:sp>
      <p:pic>
        <p:nvPicPr>
          <p:cNvPr id="397315" name="Picture 3" descr="BOANIER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09800"/>
            <a:ext cx="5353050" cy="3705225"/>
          </a:xfrm>
          <a:prstGeom prst="rect">
            <a:avLst/>
          </a:prstGeom>
          <a:noFill/>
          <a:extLst>
            <a:ext uri="{909E8E84-426E-40DD-AFC4-6F175D3DCCD1}">
              <a14:hiddenFill xmlns:a14="http://schemas.microsoft.com/office/drawing/2010/main">
                <a:solidFill>
                  <a:srgbClr val="FFFFFF"/>
                </a:solidFill>
              </a14:hiddenFill>
            </a:ext>
          </a:extLst>
        </p:spPr>
      </p:pic>
      <p:sp>
        <p:nvSpPr>
          <p:cNvPr id="397316" name="Rectangle 4"/>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36 - 48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 </a:t>
            </a:r>
            <a:endParaRPr lang="en-US" altLang="en-US" sz="2000">
              <a:solidFill>
                <a:schemeClr val="bg1"/>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8 - 12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October</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Mites</a:t>
            </a:r>
          </a:p>
          <a:p>
            <a:pPr>
              <a:lnSpc>
                <a:spcPct val="70000"/>
              </a:lnSpc>
              <a:spcBef>
                <a:spcPct val="5000"/>
              </a:spcBef>
            </a:pPr>
            <a:r>
              <a:rPr lang="en-US" altLang="en-US" sz="2000">
                <a:solidFill>
                  <a:schemeClr val="bg1"/>
                </a:solidFill>
                <a:latin typeface="Bernhard Modern Roman" charset="0"/>
              </a:rPr>
              <a:t>	May reseed</a:t>
            </a:r>
          </a:p>
          <a:p>
            <a:pPr>
              <a:lnSpc>
                <a:spcPct val="70000"/>
              </a:lnSpc>
              <a:spcBef>
                <a:spcPct val="5000"/>
              </a:spcBef>
            </a:pPr>
            <a:endParaRPr lang="en-US" altLang="en-US">
              <a:solidFill>
                <a:schemeClr val="hlink"/>
              </a:solidFill>
              <a:latin typeface="GoudyOlSt BT" charset="0"/>
            </a:endParaRPr>
          </a:p>
        </p:txBody>
      </p:sp>
      <p:sp>
        <p:nvSpPr>
          <p:cNvPr id="397317" name="Rectangle 5"/>
          <p:cNvSpPr>
            <a:spLocks noChangeArrowheads="1"/>
          </p:cNvSpPr>
          <p:nvPr/>
        </p:nvSpPr>
        <p:spPr bwMode="auto">
          <a:xfrm>
            <a:off x="4419600" y="5867400"/>
            <a:ext cx="2654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Verbena bonariensis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1026"/>
          <p:cNvSpPr>
            <a:spLocks noChangeArrowheads="1"/>
          </p:cNvSpPr>
          <p:nvPr/>
        </p:nvSpPr>
        <p:spPr bwMode="auto">
          <a:xfrm>
            <a:off x="2590800" y="381000"/>
            <a:ext cx="388461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800">
                <a:latin typeface="GoudyOlSt BT" charset="0"/>
              </a:rPr>
              <a:t>Rigid Verbena</a:t>
            </a:r>
          </a:p>
        </p:txBody>
      </p:sp>
      <p:pic>
        <p:nvPicPr>
          <p:cNvPr id="398339" name="Picture 1027" descr="RIDGI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76400"/>
            <a:ext cx="5867400" cy="4141788"/>
          </a:xfrm>
          <a:prstGeom prst="rect">
            <a:avLst/>
          </a:prstGeom>
          <a:noFill/>
          <a:extLst>
            <a:ext uri="{909E8E84-426E-40DD-AFC4-6F175D3DCCD1}">
              <a14:hiddenFill xmlns:a14="http://schemas.microsoft.com/office/drawing/2010/main">
                <a:solidFill>
                  <a:srgbClr val="FFFFFF"/>
                </a:solidFill>
              </a14:hiddenFill>
            </a:ext>
          </a:extLst>
        </p:spPr>
      </p:pic>
      <p:sp>
        <p:nvSpPr>
          <p:cNvPr id="398340" name="Rectangle 1028"/>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resistant</a:t>
            </a:r>
          </a:p>
          <a:p>
            <a:pPr>
              <a:lnSpc>
                <a:spcPct val="70000"/>
              </a:lnSpc>
              <a:spcBef>
                <a:spcPct val="5000"/>
              </a:spcBef>
            </a:pPr>
            <a:r>
              <a:rPr lang="en-US" altLang="en-US" sz="2000">
                <a:solidFill>
                  <a:schemeClr val="bg1"/>
                </a:solidFill>
                <a:latin typeface="Bernhard Modern Roman" charset="0"/>
              </a:rPr>
              <a:t>	12 - 15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6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Low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chemeClr val="bg1"/>
                </a:solidFill>
                <a:latin typeface="Bernhard Modern Roman" charset="0"/>
              </a:rPr>
              <a:t>	Can be</a:t>
            </a:r>
            <a:r>
              <a:rPr lang="en-US" altLang="en-US" sz="2000">
                <a:solidFill>
                  <a:srgbClr val="FFFF00"/>
                </a:solidFill>
                <a:latin typeface="Bernhard Modern Roman" charset="0"/>
              </a:rPr>
              <a:t> </a:t>
            </a:r>
            <a:r>
              <a:rPr lang="en-US" altLang="en-US" sz="2000">
                <a:solidFill>
                  <a:schemeClr val="bg1"/>
                </a:solidFill>
                <a:latin typeface="Bernhard Modern Roman" charset="0"/>
              </a:rPr>
              <a:t>invasive</a:t>
            </a:r>
          </a:p>
          <a:p>
            <a:pPr>
              <a:lnSpc>
                <a:spcPct val="70000"/>
              </a:lnSpc>
              <a:spcBef>
                <a:spcPct val="5000"/>
              </a:spcBef>
            </a:pPr>
            <a:endParaRPr lang="en-US" altLang="en-US">
              <a:solidFill>
                <a:schemeClr val="hlink"/>
              </a:solidFill>
              <a:latin typeface="GoudyOlSt BT" charset="0"/>
            </a:endParaRPr>
          </a:p>
        </p:txBody>
      </p:sp>
      <p:sp>
        <p:nvSpPr>
          <p:cNvPr id="398341" name="Rectangle 1029"/>
          <p:cNvSpPr>
            <a:spLocks noChangeArrowheads="1"/>
          </p:cNvSpPr>
          <p:nvPr/>
        </p:nvSpPr>
        <p:spPr bwMode="auto">
          <a:xfrm>
            <a:off x="4800600" y="5791200"/>
            <a:ext cx="2001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Verbena rigida</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3" name="Picture 1027" descr="echinaceace"/>
          <p:cNvPicPr>
            <a:picLocks noChangeAspect="1" noChangeArrowheads="1"/>
          </p:cNvPicPr>
          <p:nvPr/>
        </p:nvPicPr>
        <p:blipFill>
          <a:blip r:embed="rId3">
            <a:lum contrast="50000"/>
            <a:extLst>
              <a:ext uri="{28A0092B-C50C-407E-A947-70E740481C1C}">
                <a14:useLocalDpi xmlns:a14="http://schemas.microsoft.com/office/drawing/2010/main" val="0"/>
              </a:ext>
            </a:extLst>
          </a:blip>
          <a:srcRect/>
          <a:stretch>
            <a:fillRect/>
          </a:stretch>
        </p:blipFill>
        <p:spPr bwMode="auto">
          <a:xfrm>
            <a:off x="3200400" y="1752600"/>
            <a:ext cx="5410200" cy="4057650"/>
          </a:xfrm>
          <a:prstGeom prst="rect">
            <a:avLst/>
          </a:prstGeom>
          <a:noFill/>
          <a:extLst>
            <a:ext uri="{909E8E84-426E-40DD-AFC4-6F175D3DCCD1}">
              <a14:hiddenFill xmlns:a14="http://schemas.microsoft.com/office/drawing/2010/main">
                <a:solidFill>
                  <a:srgbClr val="FFFFFF"/>
                </a:solidFill>
              </a14:hiddenFill>
            </a:ext>
          </a:extLst>
        </p:spPr>
      </p:pic>
      <p:sp>
        <p:nvSpPr>
          <p:cNvPr id="312324" name="Rectangle 1028"/>
          <p:cNvSpPr>
            <a:spLocks noChangeArrowheads="1"/>
          </p:cNvSpPr>
          <p:nvPr/>
        </p:nvSpPr>
        <p:spPr bwMode="auto">
          <a:xfrm>
            <a:off x="3048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24 - 36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8 - 10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Heavy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May –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Deadheading is essential</a:t>
            </a:r>
          </a:p>
          <a:p>
            <a:pPr>
              <a:lnSpc>
                <a:spcPct val="70000"/>
              </a:lnSpc>
              <a:spcBef>
                <a:spcPct val="5000"/>
              </a:spcBef>
            </a:pPr>
            <a:endParaRPr lang="en-US" altLang="en-US">
              <a:solidFill>
                <a:schemeClr val="hlink"/>
              </a:solidFill>
              <a:latin typeface="GoudyOlSt BT" charset="0"/>
            </a:endParaRPr>
          </a:p>
        </p:txBody>
      </p:sp>
      <p:sp>
        <p:nvSpPr>
          <p:cNvPr id="312325" name="Rectangle 1029"/>
          <p:cNvSpPr>
            <a:spLocks noChangeArrowheads="1"/>
          </p:cNvSpPr>
          <p:nvPr/>
        </p:nvSpPr>
        <p:spPr bwMode="auto">
          <a:xfrm>
            <a:off x="2008188" y="304800"/>
            <a:ext cx="5335587"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Purple Cone Flower</a:t>
            </a:r>
          </a:p>
        </p:txBody>
      </p:sp>
      <p:sp>
        <p:nvSpPr>
          <p:cNvPr id="312326" name="Rectangle 1030"/>
          <p:cNvSpPr>
            <a:spLocks noChangeArrowheads="1"/>
          </p:cNvSpPr>
          <p:nvPr/>
        </p:nvSpPr>
        <p:spPr bwMode="auto">
          <a:xfrm>
            <a:off x="4419600" y="5867400"/>
            <a:ext cx="2633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Echinacea purpurea</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9" name="Rectangle 1027"/>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Size:</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36-50 inches tall</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July – September</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chemeClr val="bg1"/>
                </a:solidFill>
                <a:latin typeface="Bernhard Modern Roman" charset="0"/>
              </a:rPr>
              <a:t>	Mildew</a:t>
            </a:r>
          </a:p>
          <a:p>
            <a:pPr>
              <a:lnSpc>
                <a:spcPct val="70000"/>
              </a:lnSpc>
              <a:spcBef>
                <a:spcPct val="5000"/>
              </a:spcBef>
            </a:pPr>
            <a:r>
              <a:rPr lang="en-US" altLang="en-US" sz="2000">
                <a:solidFill>
                  <a:schemeClr val="bg1"/>
                </a:solidFill>
                <a:latin typeface="Bernhard Modern Roman" charset="0"/>
              </a:rPr>
              <a:t>	Dies out in wet, warm weather</a:t>
            </a:r>
          </a:p>
          <a:p>
            <a:pPr>
              <a:lnSpc>
                <a:spcPct val="70000"/>
              </a:lnSpc>
              <a:spcBef>
                <a:spcPct val="5000"/>
              </a:spcBef>
            </a:pPr>
            <a:endParaRPr lang="en-US" altLang="en-US">
              <a:solidFill>
                <a:schemeClr val="hlink"/>
              </a:solidFill>
              <a:latin typeface="GoudyOlSt BT" charset="0"/>
            </a:endParaRPr>
          </a:p>
        </p:txBody>
      </p:sp>
      <p:sp>
        <p:nvSpPr>
          <p:cNvPr id="290820" name="Rectangle 1028"/>
          <p:cNvSpPr>
            <a:spLocks noChangeArrowheads="1"/>
          </p:cNvSpPr>
          <p:nvPr/>
        </p:nvSpPr>
        <p:spPr bwMode="auto">
          <a:xfrm>
            <a:off x="1296988" y="304800"/>
            <a:ext cx="6777037"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Three Lobed Coneflower </a:t>
            </a:r>
          </a:p>
        </p:txBody>
      </p:sp>
      <p:sp>
        <p:nvSpPr>
          <p:cNvPr id="290821" name="Rectangle 1029"/>
          <p:cNvSpPr>
            <a:spLocks noChangeArrowheads="1"/>
          </p:cNvSpPr>
          <p:nvPr/>
        </p:nvSpPr>
        <p:spPr bwMode="auto">
          <a:xfrm>
            <a:off x="4495800" y="5791200"/>
            <a:ext cx="233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Rudbeckia triloba</a:t>
            </a:r>
          </a:p>
        </p:txBody>
      </p:sp>
      <p:pic>
        <p:nvPicPr>
          <p:cNvPr id="290827" name="Picture 1035" descr="Image285"/>
          <p:cNvPicPr>
            <a:picLocks noChangeAspect="1" noChangeArrowheads="1"/>
          </p:cNvPicPr>
          <p:nvPr/>
        </p:nvPicPr>
        <p:blipFill>
          <a:blip r:embed="rId3">
            <a:lum contrast="32000"/>
            <a:extLst>
              <a:ext uri="{28A0092B-C50C-407E-A947-70E740481C1C}">
                <a14:useLocalDpi xmlns:a14="http://schemas.microsoft.com/office/drawing/2010/main" val="0"/>
              </a:ext>
            </a:extLst>
          </a:blip>
          <a:srcRect/>
          <a:stretch>
            <a:fillRect/>
          </a:stretch>
        </p:blipFill>
        <p:spPr bwMode="auto">
          <a:xfrm>
            <a:off x="3124200" y="1638300"/>
            <a:ext cx="5438775" cy="4079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Text Box 2"/>
          <p:cNvSpPr txBox="1">
            <a:spLocks noChangeArrowheads="1"/>
          </p:cNvSpPr>
          <p:nvPr/>
        </p:nvSpPr>
        <p:spPr bwMode="auto">
          <a:xfrm>
            <a:off x="501650" y="381000"/>
            <a:ext cx="81407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6000"/>
              <a:t>Perennials Are Complex</a:t>
            </a:r>
          </a:p>
        </p:txBody>
      </p:sp>
      <p:sp>
        <p:nvSpPr>
          <p:cNvPr id="577539" name="Rectangle 3"/>
          <p:cNvSpPr>
            <a:spLocks noChangeArrowheads="1"/>
          </p:cNvSpPr>
          <p:nvPr/>
        </p:nvSpPr>
        <p:spPr bwMode="auto">
          <a:xfrm>
            <a:off x="1143000" y="1857375"/>
            <a:ext cx="6858000" cy="393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l" eaLnBrk="0" hangingPunct="0">
              <a:spcBef>
                <a:spcPct val="50000"/>
              </a:spcBef>
            </a:pPr>
            <a:r>
              <a:rPr lang="en-US" altLang="en-US" sz="3600" b="0">
                <a:solidFill>
                  <a:schemeClr val="bg1"/>
                </a:solidFill>
              </a:rPr>
              <a:t>Know the size of the plant!  </a:t>
            </a:r>
          </a:p>
          <a:p>
            <a:pPr algn="l" eaLnBrk="0" hangingPunct="0">
              <a:spcBef>
                <a:spcPct val="50000"/>
              </a:spcBef>
            </a:pPr>
            <a:r>
              <a:rPr lang="en-US" altLang="en-US" sz="3600" b="0">
                <a:solidFill>
                  <a:schemeClr val="bg1"/>
                </a:solidFill>
              </a:rPr>
              <a:t>Know the plant’s pH preference</a:t>
            </a:r>
          </a:p>
          <a:p>
            <a:pPr algn="l" eaLnBrk="0" hangingPunct="0">
              <a:spcBef>
                <a:spcPct val="50000"/>
              </a:spcBef>
            </a:pPr>
            <a:r>
              <a:rPr lang="en-US" altLang="en-US" sz="3600" b="0">
                <a:solidFill>
                  <a:schemeClr val="bg1"/>
                </a:solidFill>
              </a:rPr>
              <a:t>Know the pests and diseases</a:t>
            </a:r>
          </a:p>
          <a:p>
            <a:pPr algn="l" eaLnBrk="0" hangingPunct="0">
              <a:spcBef>
                <a:spcPct val="50000"/>
              </a:spcBef>
            </a:pPr>
            <a:r>
              <a:rPr lang="en-US" altLang="en-US" sz="3600" b="0">
                <a:solidFill>
                  <a:schemeClr val="bg1"/>
                </a:solidFill>
              </a:rPr>
              <a:t>Know the life-span of the plant</a:t>
            </a:r>
          </a:p>
          <a:p>
            <a:pPr algn="l" eaLnBrk="0" hangingPunct="0">
              <a:spcBef>
                <a:spcPct val="50000"/>
              </a:spcBef>
            </a:pPr>
            <a:r>
              <a:rPr lang="en-US" altLang="en-US" sz="3600" b="0">
                <a:solidFill>
                  <a:schemeClr val="bg1"/>
                </a:solidFill>
              </a:rPr>
              <a:t>Know the bloom period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3" name="Picture 3" descr="DELASPER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76400"/>
            <a:ext cx="5435600" cy="4076700"/>
          </a:xfrm>
          <a:prstGeom prst="rect">
            <a:avLst/>
          </a:prstGeom>
          <a:noFill/>
          <a:extLst>
            <a:ext uri="{909E8E84-426E-40DD-AFC4-6F175D3DCCD1}">
              <a14:hiddenFill xmlns:a14="http://schemas.microsoft.com/office/drawing/2010/main">
                <a:solidFill>
                  <a:srgbClr val="FFFFFF"/>
                </a:solidFill>
              </a14:hiddenFill>
            </a:ext>
          </a:extLst>
        </p:spPr>
      </p:pic>
      <p:sp>
        <p:nvSpPr>
          <p:cNvPr id="168964" name="Rectangle 4"/>
          <p:cNvSpPr>
            <a:spLocks noChangeArrowheads="1"/>
          </p:cNvSpPr>
          <p:nvPr/>
        </p:nvSpPr>
        <p:spPr bwMode="auto">
          <a:xfrm>
            <a:off x="457200" y="10668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Groundcover</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4 - 6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6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May– October</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Do not cover with mulch in winter</a:t>
            </a:r>
          </a:p>
          <a:p>
            <a:pPr>
              <a:lnSpc>
                <a:spcPct val="70000"/>
              </a:lnSpc>
              <a:spcBef>
                <a:spcPct val="5000"/>
              </a:spcBef>
            </a:pPr>
            <a:endParaRPr lang="en-US" altLang="en-US" sz="2000">
              <a:solidFill>
                <a:schemeClr val="bg1"/>
              </a:solidFill>
              <a:latin typeface="Bernhard Modern Roman" charset="0"/>
            </a:endParaRPr>
          </a:p>
        </p:txBody>
      </p:sp>
      <p:sp>
        <p:nvSpPr>
          <p:cNvPr id="168965" name="Rectangle 5"/>
          <p:cNvSpPr>
            <a:spLocks noChangeArrowheads="1"/>
          </p:cNvSpPr>
          <p:nvPr/>
        </p:nvSpPr>
        <p:spPr bwMode="auto">
          <a:xfrm>
            <a:off x="2555875" y="304800"/>
            <a:ext cx="4237038"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Hardy Ice Plant</a:t>
            </a:r>
          </a:p>
        </p:txBody>
      </p:sp>
      <p:sp>
        <p:nvSpPr>
          <p:cNvPr id="168966" name="Rectangle 6"/>
          <p:cNvSpPr>
            <a:spLocks noChangeArrowheads="1"/>
          </p:cNvSpPr>
          <p:nvPr/>
        </p:nvSpPr>
        <p:spPr bwMode="auto">
          <a:xfrm>
            <a:off x="4724400" y="5867400"/>
            <a:ext cx="2592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Delosperma cooperi</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Rectangle 8"/>
          <p:cNvSpPr>
            <a:spLocks noChangeArrowheads="1"/>
          </p:cNvSpPr>
          <p:nvPr/>
        </p:nvSpPr>
        <p:spPr bwMode="auto">
          <a:xfrm>
            <a:off x="981075" y="304800"/>
            <a:ext cx="739457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Perennials For Shady Places</a:t>
            </a:r>
          </a:p>
        </p:txBody>
      </p:sp>
      <p:pic>
        <p:nvPicPr>
          <p:cNvPr id="9231" name="Picture 15" descr="Image160"/>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1600200" y="1447800"/>
            <a:ext cx="6019800" cy="4995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Image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752600"/>
            <a:ext cx="3657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384003" name="Rectangle 3"/>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24 - 30 inches tall	</a:t>
            </a: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Partial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12</a:t>
            </a:r>
            <a:r>
              <a:rPr lang="en-US" altLang="en-US" sz="2000">
                <a:solidFill>
                  <a:srgbClr val="FFFF00"/>
                </a:solidFill>
                <a:latin typeface="Bernhard Modern Roman" charset="0"/>
              </a:rPr>
              <a:t> </a:t>
            </a:r>
            <a:r>
              <a:rPr lang="en-US" altLang="en-US" sz="2000">
                <a:solidFill>
                  <a:schemeClr val="bg1"/>
                </a:solidFill>
                <a:latin typeface="Bernhard Modern Roman" charset="0"/>
              </a:rPr>
              <a:t>-</a:t>
            </a:r>
            <a:r>
              <a:rPr lang="en-US" altLang="en-US" sz="2000">
                <a:solidFill>
                  <a:srgbClr val="FFFF00"/>
                </a:solidFill>
                <a:latin typeface="Bernhard Modern Roman" charset="0"/>
              </a:rPr>
              <a:t> </a:t>
            </a:r>
            <a:r>
              <a:rPr lang="en-US" altLang="en-US" sz="2000">
                <a:solidFill>
                  <a:schemeClr val="bg1"/>
                </a:solidFill>
                <a:latin typeface="Bernhard Modern Roman" charset="0"/>
              </a:rPr>
              <a:t>18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r>
              <a:rPr lang="en-US" altLang="en-US" sz="2000">
                <a:solidFill>
                  <a:schemeClr val="bg1"/>
                </a:solidFill>
                <a:latin typeface="Bernhard Modern Roman" charset="0"/>
              </a:rPr>
              <a:t>	High organic soils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May – June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Mulch heavily</a:t>
            </a:r>
          </a:p>
          <a:p>
            <a:pPr>
              <a:lnSpc>
                <a:spcPct val="70000"/>
              </a:lnSpc>
              <a:spcBef>
                <a:spcPct val="5000"/>
              </a:spcBef>
            </a:pPr>
            <a:r>
              <a:rPr lang="en-US" altLang="en-US" sz="2000">
                <a:solidFill>
                  <a:schemeClr val="bg1"/>
                </a:solidFill>
                <a:latin typeface="Bernhard Modern Roman" charset="0"/>
              </a:rPr>
              <a:t>	Keep moist</a:t>
            </a:r>
          </a:p>
          <a:p>
            <a:pPr>
              <a:lnSpc>
                <a:spcPct val="70000"/>
              </a:lnSpc>
              <a:spcBef>
                <a:spcPct val="5000"/>
              </a:spcBef>
            </a:pPr>
            <a:endParaRPr lang="en-US" altLang="en-US">
              <a:solidFill>
                <a:schemeClr val="hlink"/>
              </a:solidFill>
              <a:latin typeface="GoudyOlSt BT" charset="0"/>
            </a:endParaRPr>
          </a:p>
        </p:txBody>
      </p:sp>
      <p:sp>
        <p:nvSpPr>
          <p:cNvPr id="384004" name="Rectangle 4"/>
          <p:cNvSpPr>
            <a:spLocks noChangeArrowheads="1"/>
          </p:cNvSpPr>
          <p:nvPr/>
        </p:nvSpPr>
        <p:spPr bwMode="auto">
          <a:xfrm>
            <a:off x="2895600" y="304800"/>
            <a:ext cx="340995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False Spirea </a:t>
            </a:r>
          </a:p>
        </p:txBody>
      </p:sp>
      <p:sp>
        <p:nvSpPr>
          <p:cNvPr id="384005" name="Rectangle 5"/>
          <p:cNvSpPr>
            <a:spLocks noChangeArrowheads="1"/>
          </p:cNvSpPr>
          <p:nvPr/>
        </p:nvSpPr>
        <p:spPr bwMode="auto">
          <a:xfrm>
            <a:off x="4724400" y="6172200"/>
            <a:ext cx="231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Astilbe </a:t>
            </a:r>
            <a:r>
              <a:rPr lang="en-US" altLang="en-US" sz="2400">
                <a:solidFill>
                  <a:schemeClr val="hlink"/>
                </a:solidFill>
                <a:latin typeface="GoudyOlSt BT" charset="0"/>
              </a:rPr>
              <a:t>x</a:t>
            </a:r>
            <a:r>
              <a:rPr lang="en-US" altLang="en-US" sz="2400" i="1">
                <a:solidFill>
                  <a:schemeClr val="hlink"/>
                </a:solidFill>
                <a:latin typeface="GoudyOlSt BT" charset="0"/>
              </a:rPr>
              <a:t> ardensii</a:t>
            </a:r>
          </a:p>
        </p:txBody>
      </p:sp>
      <p:pic>
        <p:nvPicPr>
          <p:cNvPr id="384006" name="Picture 6" descr="Image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143000"/>
            <a:ext cx="2566988"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4" name="Picture 1026" descr="Image 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89088"/>
            <a:ext cx="4789488" cy="4108450"/>
          </a:xfrm>
          <a:prstGeom prst="rect">
            <a:avLst/>
          </a:prstGeom>
          <a:noFill/>
          <a:extLst>
            <a:ext uri="{909E8E84-426E-40DD-AFC4-6F175D3DCCD1}">
              <a14:hiddenFill xmlns:a14="http://schemas.microsoft.com/office/drawing/2010/main">
                <a:solidFill>
                  <a:srgbClr val="FFFFFF"/>
                </a:solidFill>
              </a14:hiddenFill>
            </a:ext>
          </a:extLst>
        </p:spPr>
      </p:pic>
      <p:sp>
        <p:nvSpPr>
          <p:cNvPr id="381955" name="Rectangle 1027"/>
          <p:cNvSpPr>
            <a:spLocks noChangeArrowheads="1"/>
          </p:cNvSpPr>
          <p:nvPr/>
        </p:nvSpPr>
        <p:spPr bwMode="auto">
          <a:xfrm>
            <a:off x="6858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18 - 28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Partial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8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July–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Reseeds</a:t>
            </a:r>
          </a:p>
          <a:p>
            <a:pPr>
              <a:lnSpc>
                <a:spcPct val="70000"/>
              </a:lnSpc>
              <a:spcBef>
                <a:spcPct val="5000"/>
              </a:spcBef>
            </a:pPr>
            <a:endParaRPr lang="en-US" altLang="en-US">
              <a:solidFill>
                <a:schemeClr val="hlink"/>
              </a:solidFill>
              <a:latin typeface="GoudyOlSt BT" charset="0"/>
            </a:endParaRPr>
          </a:p>
        </p:txBody>
      </p:sp>
      <p:sp>
        <p:nvSpPr>
          <p:cNvPr id="381956" name="Rectangle 1028"/>
          <p:cNvSpPr>
            <a:spLocks noChangeArrowheads="1"/>
          </p:cNvSpPr>
          <p:nvPr/>
        </p:nvSpPr>
        <p:spPr bwMode="auto">
          <a:xfrm>
            <a:off x="2628900" y="304800"/>
            <a:ext cx="4094163"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Blackberry Lily</a:t>
            </a:r>
          </a:p>
        </p:txBody>
      </p:sp>
      <p:sp>
        <p:nvSpPr>
          <p:cNvPr id="381957" name="Rectangle 1029"/>
          <p:cNvSpPr>
            <a:spLocks noChangeArrowheads="1"/>
          </p:cNvSpPr>
          <p:nvPr/>
        </p:nvSpPr>
        <p:spPr bwMode="auto">
          <a:xfrm>
            <a:off x="3886200" y="5791200"/>
            <a:ext cx="3875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Bellamcanda chinensis</a:t>
            </a:r>
            <a:r>
              <a:rPr lang="en-US" altLang="en-US" sz="2400">
                <a:solidFill>
                  <a:schemeClr val="hlink"/>
                </a:solidFill>
                <a:latin typeface="GoudyOlSt BT" charset="0"/>
              </a:rPr>
              <a:t> hybrid</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0" name="Picture 1026" descr="Image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52600"/>
            <a:ext cx="5468938" cy="4102100"/>
          </a:xfrm>
          <a:prstGeom prst="rect">
            <a:avLst/>
          </a:prstGeom>
          <a:noFill/>
          <a:extLst>
            <a:ext uri="{909E8E84-426E-40DD-AFC4-6F175D3DCCD1}">
              <a14:hiddenFill xmlns:a14="http://schemas.microsoft.com/office/drawing/2010/main">
                <a:solidFill>
                  <a:srgbClr val="FFFFFF"/>
                </a:solidFill>
              </a14:hiddenFill>
            </a:ext>
          </a:extLst>
        </p:spPr>
      </p:pic>
      <p:sp>
        <p:nvSpPr>
          <p:cNvPr id="380931" name="Rectangle 1027"/>
          <p:cNvSpPr>
            <a:spLocks noChangeArrowheads="1"/>
          </p:cNvSpPr>
          <p:nvPr/>
        </p:nvSpPr>
        <p:spPr bwMode="auto">
          <a:xfrm>
            <a:off x="457200" y="10668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r>
              <a:rPr lang="en-US" altLang="en-US" sz="2000">
                <a:solidFill>
                  <a:schemeClr val="bg1"/>
                </a:solidFill>
                <a:latin typeface="Bernhard Modern Roman" charset="0"/>
              </a:rPr>
              <a:t>	18 - 36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Partial shade</a:t>
            </a:r>
          </a:p>
          <a:p>
            <a:pPr>
              <a:lnSpc>
                <a:spcPct val="70000"/>
              </a:lnSpc>
              <a:spcBef>
                <a:spcPct val="5000"/>
              </a:spcBef>
            </a:pPr>
            <a:r>
              <a:rPr lang="en-US" altLang="en-US" sz="2000">
                <a:solidFill>
                  <a:schemeClr val="bg1"/>
                </a:solidFill>
                <a:latin typeface="Bernhard Modern Roman" charset="0"/>
              </a:rPr>
              <a:t>	Full sun if moist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10 - 12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chemeClr val="bg1"/>
                </a:solidFill>
                <a:latin typeface="Bernhard Modern Roman" charset="0"/>
              </a:rPr>
              <a:t>	Spreads quickly</a:t>
            </a:r>
          </a:p>
          <a:p>
            <a:pPr>
              <a:lnSpc>
                <a:spcPct val="70000"/>
              </a:lnSpc>
              <a:spcBef>
                <a:spcPct val="5000"/>
              </a:spcBef>
            </a:pPr>
            <a:r>
              <a:rPr lang="en-US" altLang="en-US" sz="2000">
                <a:solidFill>
                  <a:schemeClr val="bg1"/>
                </a:solidFill>
                <a:latin typeface="Bernhard Modern Roman" charset="0"/>
              </a:rPr>
              <a:t>	Mildew</a:t>
            </a:r>
          </a:p>
          <a:p>
            <a:pPr>
              <a:lnSpc>
                <a:spcPct val="70000"/>
              </a:lnSpc>
              <a:spcBef>
                <a:spcPct val="5000"/>
              </a:spcBef>
            </a:pPr>
            <a:endParaRPr lang="en-US" altLang="en-US">
              <a:solidFill>
                <a:schemeClr val="hlink"/>
              </a:solidFill>
              <a:latin typeface="GoudyOlSt BT" charset="0"/>
            </a:endParaRPr>
          </a:p>
        </p:txBody>
      </p:sp>
      <p:sp>
        <p:nvSpPr>
          <p:cNvPr id="380932" name="Rectangle 1028"/>
          <p:cNvSpPr>
            <a:spLocks noChangeArrowheads="1"/>
          </p:cNvSpPr>
          <p:nvPr/>
        </p:nvSpPr>
        <p:spPr bwMode="auto">
          <a:xfrm>
            <a:off x="3348038" y="304800"/>
            <a:ext cx="264795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Bee Balm</a:t>
            </a:r>
          </a:p>
        </p:txBody>
      </p:sp>
      <p:sp>
        <p:nvSpPr>
          <p:cNvPr id="380933" name="Rectangle 1029"/>
          <p:cNvSpPr>
            <a:spLocks noChangeArrowheads="1"/>
          </p:cNvSpPr>
          <p:nvPr/>
        </p:nvSpPr>
        <p:spPr bwMode="auto">
          <a:xfrm>
            <a:off x="4648200" y="5867400"/>
            <a:ext cx="231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Monarda didyma</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ChangeArrowheads="1"/>
          </p:cNvSpPr>
          <p:nvPr/>
        </p:nvSpPr>
        <p:spPr bwMode="auto">
          <a:xfrm>
            <a:off x="1524000" y="304800"/>
            <a:ext cx="662146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800">
                <a:latin typeface="GoudyOlSt BT" charset="0"/>
              </a:rPr>
              <a:t>Fragrant Solomon’s Seals</a:t>
            </a:r>
          </a:p>
        </p:txBody>
      </p:sp>
      <p:pic>
        <p:nvPicPr>
          <p:cNvPr id="378883" name="Picture 3" descr="polygonat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76400"/>
            <a:ext cx="5486400" cy="4113213"/>
          </a:xfrm>
          <a:prstGeom prst="rect">
            <a:avLst/>
          </a:prstGeom>
          <a:noFill/>
          <a:extLst>
            <a:ext uri="{909E8E84-426E-40DD-AFC4-6F175D3DCCD1}">
              <a14:hiddenFill xmlns:a14="http://schemas.microsoft.com/office/drawing/2010/main">
                <a:solidFill>
                  <a:srgbClr val="FFFFFF"/>
                </a:solidFill>
              </a14:hiddenFill>
            </a:ext>
          </a:extLst>
        </p:spPr>
      </p:pic>
      <p:sp>
        <p:nvSpPr>
          <p:cNvPr id="378884" name="Rectangle 4"/>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20 - 24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12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Scalds in full sun</a:t>
            </a:r>
          </a:p>
          <a:p>
            <a:pPr>
              <a:lnSpc>
                <a:spcPct val="70000"/>
              </a:lnSpc>
              <a:spcBef>
                <a:spcPct val="5000"/>
              </a:spcBef>
            </a:pPr>
            <a:endParaRPr lang="en-US" altLang="en-US">
              <a:solidFill>
                <a:schemeClr val="hlink"/>
              </a:solidFill>
              <a:latin typeface="GoudyOlSt BT" charset="0"/>
            </a:endParaRPr>
          </a:p>
        </p:txBody>
      </p:sp>
      <p:sp>
        <p:nvSpPr>
          <p:cNvPr id="378885" name="Rectangle 5"/>
          <p:cNvSpPr>
            <a:spLocks noChangeArrowheads="1"/>
          </p:cNvSpPr>
          <p:nvPr/>
        </p:nvSpPr>
        <p:spPr bwMode="auto">
          <a:xfrm>
            <a:off x="3810000" y="58674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altLang="en-US" sz="2400" i="1">
                <a:solidFill>
                  <a:schemeClr val="hlink"/>
                </a:solidFill>
                <a:latin typeface="GoudyOlSt BT" charset="0"/>
              </a:rPr>
              <a:t>Polygonatum odoratum variegata</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1026"/>
          <p:cNvSpPr>
            <a:spLocks noChangeArrowheads="1"/>
          </p:cNvSpPr>
          <p:nvPr/>
        </p:nvSpPr>
        <p:spPr bwMode="auto">
          <a:xfrm>
            <a:off x="3048000" y="304800"/>
            <a:ext cx="301466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800">
                <a:latin typeface="GoudyOlSt BT" charset="0"/>
              </a:rPr>
              <a:t>Coral Bells</a:t>
            </a:r>
          </a:p>
        </p:txBody>
      </p:sp>
      <p:pic>
        <p:nvPicPr>
          <p:cNvPr id="386051" name="Picture 1027" descr="Heuchera_Plum_Pud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76400"/>
            <a:ext cx="5410200" cy="4057650"/>
          </a:xfrm>
          <a:prstGeom prst="rect">
            <a:avLst/>
          </a:prstGeom>
          <a:noFill/>
          <a:extLst>
            <a:ext uri="{909E8E84-426E-40DD-AFC4-6F175D3DCCD1}">
              <a14:hiddenFill xmlns:a14="http://schemas.microsoft.com/office/drawing/2010/main">
                <a:solidFill>
                  <a:srgbClr val="FFFFFF"/>
                </a:solidFill>
              </a14:hiddenFill>
            </a:ext>
          </a:extLst>
        </p:spPr>
      </p:pic>
      <p:sp>
        <p:nvSpPr>
          <p:cNvPr id="386052" name="Rectangle 1028"/>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Purple foliage</a:t>
            </a:r>
          </a:p>
          <a:p>
            <a:pPr>
              <a:lnSpc>
                <a:spcPct val="70000"/>
              </a:lnSpc>
              <a:spcBef>
                <a:spcPct val="5000"/>
              </a:spcBef>
            </a:pPr>
            <a:r>
              <a:rPr lang="en-US" altLang="en-US" sz="2000">
                <a:solidFill>
                  <a:schemeClr val="bg1"/>
                </a:solidFill>
                <a:latin typeface="Bernhard Modern Roman" charset="0"/>
              </a:rPr>
              <a:t>	15 - 20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 partial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12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Bleaches in sun when dry</a:t>
            </a:r>
          </a:p>
          <a:p>
            <a:pPr>
              <a:lnSpc>
                <a:spcPct val="70000"/>
              </a:lnSpc>
              <a:spcBef>
                <a:spcPct val="5000"/>
              </a:spcBef>
            </a:pPr>
            <a:endParaRPr lang="en-US" altLang="en-US">
              <a:solidFill>
                <a:schemeClr val="hlink"/>
              </a:solidFill>
              <a:latin typeface="GoudyOlSt BT" charset="0"/>
            </a:endParaRPr>
          </a:p>
        </p:txBody>
      </p:sp>
      <p:sp>
        <p:nvSpPr>
          <p:cNvPr id="386053" name="Rectangle 1029"/>
          <p:cNvSpPr>
            <a:spLocks noChangeArrowheads="1"/>
          </p:cNvSpPr>
          <p:nvPr/>
        </p:nvSpPr>
        <p:spPr bwMode="auto">
          <a:xfrm>
            <a:off x="3505200" y="5867400"/>
            <a:ext cx="4711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Heuchera americana</a:t>
            </a:r>
            <a:r>
              <a:rPr lang="en-US" altLang="en-US" sz="2400">
                <a:solidFill>
                  <a:schemeClr val="hlink"/>
                </a:solidFill>
                <a:latin typeface="GoudyOlSt BT" charset="0"/>
              </a:rPr>
              <a:t> ‘Purple Palace’</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30" name="Picture 2" descr="HEUCHERA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905000"/>
            <a:ext cx="5054600" cy="3790950"/>
          </a:xfrm>
          <a:prstGeom prst="rect">
            <a:avLst/>
          </a:prstGeom>
          <a:noFill/>
          <a:extLst>
            <a:ext uri="{909E8E84-426E-40DD-AFC4-6F175D3DCCD1}">
              <a14:hiddenFill xmlns:a14="http://schemas.microsoft.com/office/drawing/2010/main">
                <a:solidFill>
                  <a:srgbClr val="FFFFFF"/>
                </a:solidFill>
              </a14:hiddenFill>
            </a:ext>
          </a:extLst>
        </p:spPr>
      </p:pic>
      <p:sp>
        <p:nvSpPr>
          <p:cNvPr id="355331" name="Rectangle 3"/>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Silver foliage</a:t>
            </a:r>
          </a:p>
          <a:p>
            <a:pPr>
              <a:lnSpc>
                <a:spcPct val="70000"/>
              </a:lnSpc>
              <a:spcBef>
                <a:spcPct val="5000"/>
              </a:spcBef>
            </a:pPr>
            <a:r>
              <a:rPr lang="en-US" altLang="en-US" sz="2000">
                <a:solidFill>
                  <a:schemeClr val="bg1"/>
                </a:solidFill>
                <a:latin typeface="Bernhard Modern Roman" charset="0"/>
              </a:rPr>
              <a:t>	14 - 18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12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r>
              <a:rPr lang="en-US" altLang="en-US" sz="2000">
                <a:solidFill>
                  <a:schemeClr val="bg1"/>
                </a:solidFill>
                <a:latin typeface="Bernhard Modern Roman" charset="0"/>
              </a:rPr>
              <a:t>	High organic soil</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Keep moist</a:t>
            </a:r>
          </a:p>
          <a:p>
            <a:pPr>
              <a:lnSpc>
                <a:spcPct val="70000"/>
              </a:lnSpc>
              <a:spcBef>
                <a:spcPct val="5000"/>
              </a:spcBef>
            </a:pPr>
            <a:endParaRPr lang="en-US" altLang="en-US">
              <a:solidFill>
                <a:schemeClr val="hlink"/>
              </a:solidFill>
              <a:latin typeface="GoudyOlSt BT" charset="0"/>
            </a:endParaRPr>
          </a:p>
        </p:txBody>
      </p:sp>
      <p:sp>
        <p:nvSpPr>
          <p:cNvPr id="355332" name="Rectangle 4"/>
          <p:cNvSpPr>
            <a:spLocks noChangeArrowheads="1"/>
          </p:cNvSpPr>
          <p:nvPr/>
        </p:nvSpPr>
        <p:spPr bwMode="auto">
          <a:xfrm>
            <a:off x="2352675" y="304800"/>
            <a:ext cx="4646613"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Silver Coral Bells</a:t>
            </a:r>
          </a:p>
        </p:txBody>
      </p:sp>
      <p:sp>
        <p:nvSpPr>
          <p:cNvPr id="355333" name="Rectangle 5"/>
          <p:cNvSpPr>
            <a:spLocks noChangeArrowheads="1"/>
          </p:cNvSpPr>
          <p:nvPr/>
        </p:nvSpPr>
        <p:spPr bwMode="auto">
          <a:xfrm>
            <a:off x="3505200" y="579120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altLang="en-US" sz="2400" i="1">
                <a:solidFill>
                  <a:schemeClr val="hlink"/>
                </a:solidFill>
                <a:latin typeface="GoudyOlSt BT" charset="0"/>
              </a:rPr>
              <a:t>Heuchera </a:t>
            </a:r>
            <a:r>
              <a:rPr lang="en-US" altLang="en-US" sz="2400">
                <a:solidFill>
                  <a:schemeClr val="hlink"/>
                </a:solidFill>
                <a:latin typeface="GoudyOlSt BT" charset="0"/>
              </a:rPr>
              <a:t>x</a:t>
            </a:r>
            <a:r>
              <a:rPr lang="en-US" altLang="en-US" sz="2400" i="1">
                <a:solidFill>
                  <a:schemeClr val="hlink"/>
                </a:solidFill>
                <a:latin typeface="GoudyOlSt BT" charset="0"/>
              </a:rPr>
              <a:t> brizoides</a:t>
            </a:r>
            <a:r>
              <a:rPr lang="en-US" altLang="en-US" sz="2400">
                <a:solidFill>
                  <a:schemeClr val="hlink"/>
                </a:solidFill>
                <a:latin typeface="GoudyOlSt BT" charset="0"/>
              </a:rPr>
              <a:t> ‘Jack Frost’</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410" name="Picture 1026" descr="PHLOX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71600"/>
            <a:ext cx="3543300" cy="4724400"/>
          </a:xfrm>
          <a:prstGeom prst="rect">
            <a:avLst/>
          </a:prstGeom>
          <a:noFill/>
          <a:extLst>
            <a:ext uri="{909E8E84-426E-40DD-AFC4-6F175D3DCCD1}">
              <a14:hiddenFill xmlns:a14="http://schemas.microsoft.com/office/drawing/2010/main">
                <a:solidFill>
                  <a:srgbClr val="FFFFFF"/>
                </a:solidFill>
              </a14:hiddenFill>
            </a:ext>
          </a:extLst>
        </p:spPr>
      </p:pic>
      <p:sp>
        <p:nvSpPr>
          <p:cNvPr id="401411" name="Rectangle 1027"/>
          <p:cNvSpPr>
            <a:spLocks noChangeArrowheads="1"/>
          </p:cNvSpPr>
          <p:nvPr/>
        </p:nvSpPr>
        <p:spPr bwMode="auto">
          <a:xfrm>
            <a:off x="990600" y="11430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Spring color</a:t>
            </a:r>
          </a:p>
          <a:p>
            <a:pPr>
              <a:lnSpc>
                <a:spcPct val="70000"/>
              </a:lnSpc>
              <a:spcBef>
                <a:spcPct val="5000"/>
              </a:spcBef>
            </a:pPr>
            <a:r>
              <a:rPr lang="en-US" altLang="en-US" sz="2000">
                <a:solidFill>
                  <a:schemeClr val="bg1"/>
                </a:solidFill>
                <a:latin typeface="Bernhard Modern Roman" charset="0"/>
              </a:rPr>
              <a:t>	12 - 18 inches tall</a:t>
            </a:r>
          </a:p>
          <a:p>
            <a:pPr>
              <a:lnSpc>
                <a:spcPct val="70000"/>
              </a:lnSpc>
              <a:spcBef>
                <a:spcPct val="5000"/>
              </a:spcBef>
            </a:pPr>
            <a:r>
              <a:rPr lang="en-US" altLang="en-US" sz="2000">
                <a:solidFill>
                  <a:schemeClr val="bg1"/>
                </a:solidFill>
                <a:latin typeface="Bernhard Modern Roman" charset="0"/>
              </a:rPr>
              <a:t>	</a:t>
            </a: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shade to</a:t>
            </a: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12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May - June </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Mites</a:t>
            </a:r>
          </a:p>
          <a:p>
            <a:pPr>
              <a:lnSpc>
                <a:spcPct val="70000"/>
              </a:lnSpc>
              <a:spcBef>
                <a:spcPct val="5000"/>
              </a:spcBef>
            </a:pPr>
            <a:r>
              <a:rPr lang="en-US" altLang="en-US" sz="2000">
                <a:solidFill>
                  <a:schemeClr val="bg1"/>
                </a:solidFill>
                <a:latin typeface="Bernhard Modern Roman" charset="0"/>
              </a:rPr>
              <a:t>	Keep moist</a:t>
            </a:r>
            <a:endParaRPr lang="en-US" altLang="en-US">
              <a:solidFill>
                <a:schemeClr val="hlink"/>
              </a:solidFill>
              <a:latin typeface="GoudyOlSt BT" charset="0"/>
            </a:endParaRPr>
          </a:p>
        </p:txBody>
      </p:sp>
      <p:sp>
        <p:nvSpPr>
          <p:cNvPr id="401412" name="Rectangle 1028"/>
          <p:cNvSpPr>
            <a:spLocks noChangeArrowheads="1"/>
          </p:cNvSpPr>
          <p:nvPr/>
        </p:nvSpPr>
        <p:spPr bwMode="auto">
          <a:xfrm>
            <a:off x="2422525" y="304800"/>
            <a:ext cx="45085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Woodland Phlox</a:t>
            </a:r>
          </a:p>
        </p:txBody>
      </p:sp>
      <p:sp>
        <p:nvSpPr>
          <p:cNvPr id="401413" name="Rectangle 1029"/>
          <p:cNvSpPr>
            <a:spLocks noChangeArrowheads="1"/>
          </p:cNvSpPr>
          <p:nvPr/>
        </p:nvSpPr>
        <p:spPr bwMode="auto">
          <a:xfrm>
            <a:off x="5105400" y="6046788"/>
            <a:ext cx="2243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Phlox stolonifera</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1" name="Picture 3" descr="HOSTA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76400"/>
            <a:ext cx="5130800" cy="4076700"/>
          </a:xfrm>
          <a:prstGeom prst="rect">
            <a:avLst/>
          </a:prstGeom>
          <a:noFill/>
          <a:extLst>
            <a:ext uri="{909E8E84-426E-40DD-AFC4-6F175D3DCCD1}">
              <a14:hiddenFill xmlns:a14="http://schemas.microsoft.com/office/drawing/2010/main">
                <a:solidFill>
                  <a:srgbClr val="FFFFFF"/>
                </a:solidFill>
              </a14:hiddenFill>
            </a:ext>
          </a:extLst>
        </p:spPr>
      </p:pic>
      <p:sp>
        <p:nvSpPr>
          <p:cNvPr id="196612" name="Rectangle 4"/>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Foliage effect</a:t>
            </a:r>
          </a:p>
          <a:p>
            <a:pPr>
              <a:lnSpc>
                <a:spcPct val="70000"/>
              </a:lnSpc>
              <a:spcBef>
                <a:spcPct val="5000"/>
              </a:spcBef>
            </a:pPr>
            <a:r>
              <a:rPr lang="en-US" altLang="en-US" sz="2000">
                <a:solidFill>
                  <a:schemeClr val="bg1"/>
                </a:solidFill>
                <a:latin typeface="Bernhard Modern Roman" charset="0"/>
              </a:rPr>
              <a:t>	15 - 32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15 - 18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High organic soils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Deer food!</a:t>
            </a:r>
          </a:p>
          <a:p>
            <a:pPr>
              <a:lnSpc>
                <a:spcPct val="70000"/>
              </a:lnSpc>
              <a:spcBef>
                <a:spcPct val="5000"/>
              </a:spcBef>
            </a:pPr>
            <a:r>
              <a:rPr lang="en-US" altLang="en-US" sz="2000">
                <a:solidFill>
                  <a:schemeClr val="bg1"/>
                </a:solidFill>
                <a:latin typeface="Bernhard Modern Roman" charset="0"/>
              </a:rPr>
              <a:t>	Divide @ 5 years</a:t>
            </a:r>
            <a:endParaRPr lang="en-US" altLang="en-US">
              <a:solidFill>
                <a:schemeClr val="bg1"/>
              </a:solidFill>
              <a:latin typeface="GoudyOlSt BT" charset="0"/>
            </a:endParaRPr>
          </a:p>
        </p:txBody>
      </p:sp>
      <p:sp>
        <p:nvSpPr>
          <p:cNvPr id="196613" name="Rectangle 5"/>
          <p:cNvSpPr>
            <a:spLocks noChangeArrowheads="1"/>
          </p:cNvSpPr>
          <p:nvPr/>
        </p:nvSpPr>
        <p:spPr bwMode="auto">
          <a:xfrm>
            <a:off x="3738563" y="304800"/>
            <a:ext cx="18669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Hosta </a:t>
            </a:r>
          </a:p>
        </p:txBody>
      </p:sp>
      <p:sp>
        <p:nvSpPr>
          <p:cNvPr id="196614" name="Rectangle 6"/>
          <p:cNvSpPr>
            <a:spLocks noChangeArrowheads="1"/>
          </p:cNvSpPr>
          <p:nvPr/>
        </p:nvSpPr>
        <p:spPr bwMode="auto">
          <a:xfrm>
            <a:off x="4724400" y="5867400"/>
            <a:ext cx="201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Hosta</a:t>
            </a:r>
            <a:r>
              <a:rPr lang="en-US" altLang="en-US" sz="2400">
                <a:solidFill>
                  <a:schemeClr val="hlink"/>
                </a:solidFill>
                <a:latin typeface="GoudyOlSt BT" charset="0"/>
              </a:rPr>
              <a:t> ‘Patriot’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Text Box 2"/>
          <p:cNvSpPr txBox="1">
            <a:spLocks noChangeArrowheads="1"/>
          </p:cNvSpPr>
          <p:nvPr/>
        </p:nvSpPr>
        <p:spPr bwMode="auto">
          <a:xfrm>
            <a:off x="1168400" y="5334000"/>
            <a:ext cx="680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6000">
                <a:solidFill>
                  <a:schemeClr val="bg1"/>
                </a:solidFill>
              </a:rPr>
              <a:t>Fall Is For Planting!</a:t>
            </a:r>
          </a:p>
        </p:txBody>
      </p:sp>
      <p:pic>
        <p:nvPicPr>
          <p:cNvPr id="579587" name="Picture 3" descr="100-0069_I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09600"/>
            <a:ext cx="5638800" cy="422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Picture 1026" descr="PICT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76400"/>
            <a:ext cx="5511800" cy="4133850"/>
          </a:xfrm>
          <a:prstGeom prst="rect">
            <a:avLst/>
          </a:prstGeom>
          <a:noFill/>
          <a:extLst>
            <a:ext uri="{909E8E84-426E-40DD-AFC4-6F175D3DCCD1}">
              <a14:hiddenFill xmlns:a14="http://schemas.microsoft.com/office/drawing/2010/main">
                <a:solidFill>
                  <a:srgbClr val="FFFFFF"/>
                </a:solidFill>
              </a14:hiddenFill>
            </a:ext>
          </a:extLst>
        </p:spPr>
      </p:pic>
      <p:sp>
        <p:nvSpPr>
          <p:cNvPr id="332803" name="Rectangle 1027"/>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a:t>
            </a:r>
          </a:p>
          <a:p>
            <a:pPr>
              <a:lnSpc>
                <a:spcPct val="70000"/>
              </a:lnSpc>
              <a:spcBef>
                <a:spcPct val="5000"/>
              </a:spcBef>
            </a:pPr>
            <a:r>
              <a:rPr lang="en-US" altLang="en-US" sz="2000">
                <a:solidFill>
                  <a:srgbClr val="FF00FF"/>
                </a:solidFill>
                <a:latin typeface="Bernhard Modern Roman" charset="0"/>
              </a:rPr>
              <a:t>	</a:t>
            </a:r>
            <a:r>
              <a:rPr lang="en-US" altLang="en-US" sz="2000">
                <a:solidFill>
                  <a:schemeClr val="bg1"/>
                </a:solidFill>
                <a:latin typeface="Bernhard Modern Roman" charset="0"/>
              </a:rPr>
              <a:t>Spring flower</a:t>
            </a:r>
            <a:r>
              <a:rPr lang="en-US" altLang="en-US" sz="2000">
                <a:solidFill>
                  <a:srgbClr val="FF00FF"/>
                </a:solidFill>
                <a:latin typeface="Bernhard Modern Roman" charset="0"/>
              </a:rPr>
              <a:t>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Unusual flowers</a:t>
            </a:r>
          </a:p>
          <a:p>
            <a:pPr>
              <a:lnSpc>
                <a:spcPct val="70000"/>
              </a:lnSpc>
              <a:spcBef>
                <a:spcPct val="5000"/>
              </a:spcBef>
            </a:pPr>
            <a:r>
              <a:rPr lang="en-US" altLang="en-US" sz="2000">
                <a:solidFill>
                  <a:schemeClr val="bg1"/>
                </a:solidFill>
                <a:latin typeface="Bernhard Modern Roman" charset="0"/>
              </a:rPr>
              <a:t>	18 to 30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Size:</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12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High organic soil</a:t>
            </a:r>
          </a:p>
          <a:p>
            <a:pPr>
              <a:lnSpc>
                <a:spcPct val="70000"/>
              </a:lnSpc>
              <a:spcBef>
                <a:spcPct val="5000"/>
              </a:spcBef>
            </a:pPr>
            <a:r>
              <a:rPr lang="en-US" altLang="en-US" sz="2000">
                <a:solidFill>
                  <a:schemeClr val="bg1"/>
                </a:solidFill>
                <a:latin typeface="Bernhard Modern Roman" charset="0"/>
              </a:rPr>
              <a:t>	Keep moist </a:t>
            </a:r>
            <a:r>
              <a:rPr lang="en-US" altLang="en-US">
                <a:solidFill>
                  <a:schemeClr val="hlink"/>
                </a:solidFill>
                <a:latin typeface="GoudyOlSt BT" charset="0"/>
              </a:rPr>
              <a:t>	</a:t>
            </a:r>
          </a:p>
        </p:txBody>
      </p:sp>
      <p:sp>
        <p:nvSpPr>
          <p:cNvPr id="332804" name="Rectangle 1028"/>
          <p:cNvSpPr>
            <a:spLocks noChangeArrowheads="1"/>
          </p:cNvSpPr>
          <p:nvPr/>
        </p:nvSpPr>
        <p:spPr bwMode="auto">
          <a:xfrm>
            <a:off x="2535238" y="304800"/>
            <a:ext cx="4281487"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Bleeding Hearts</a:t>
            </a:r>
          </a:p>
        </p:txBody>
      </p:sp>
      <p:sp>
        <p:nvSpPr>
          <p:cNvPr id="332805" name="Rectangle 1029"/>
          <p:cNvSpPr>
            <a:spLocks noChangeArrowheads="1"/>
          </p:cNvSpPr>
          <p:nvPr/>
        </p:nvSpPr>
        <p:spPr bwMode="auto">
          <a:xfrm>
            <a:off x="4648200" y="5867400"/>
            <a:ext cx="2579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Dicentra spectabilis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9" name="Picture 1027" descr="HELLEBORE"/>
          <p:cNvPicPr>
            <a:picLocks noChangeAspect="1" noChangeArrowheads="1"/>
          </p:cNvPicPr>
          <p:nvPr/>
        </p:nvPicPr>
        <p:blipFill>
          <a:blip r:embed="rId3">
            <a:lum bright="-4000" contrast="54000"/>
            <a:extLst>
              <a:ext uri="{28A0092B-C50C-407E-A947-70E740481C1C}">
                <a14:useLocalDpi xmlns:a14="http://schemas.microsoft.com/office/drawing/2010/main" val="0"/>
              </a:ext>
            </a:extLst>
          </a:blip>
          <a:srcRect/>
          <a:stretch>
            <a:fillRect/>
          </a:stretch>
        </p:blipFill>
        <p:spPr bwMode="auto">
          <a:xfrm>
            <a:off x="2971800" y="1524000"/>
            <a:ext cx="571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193540" name="Rectangle 1028"/>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Spring blooms</a:t>
            </a:r>
          </a:p>
          <a:p>
            <a:pPr>
              <a:lnSpc>
                <a:spcPct val="70000"/>
              </a:lnSpc>
              <a:spcBef>
                <a:spcPct val="5000"/>
              </a:spcBef>
            </a:pPr>
            <a:r>
              <a:rPr lang="en-US" altLang="en-US" sz="2000">
                <a:solidFill>
                  <a:schemeClr val="bg1"/>
                </a:solidFill>
                <a:latin typeface="Bernhard Modern Roman" charset="0"/>
              </a:rPr>
              <a:t>	15 - 24 inches tall	</a:t>
            </a: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to partial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12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High organic soils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February-April</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Reseeds</a:t>
            </a:r>
          </a:p>
          <a:p>
            <a:pPr>
              <a:lnSpc>
                <a:spcPct val="70000"/>
              </a:lnSpc>
              <a:spcBef>
                <a:spcPct val="5000"/>
              </a:spcBef>
            </a:pPr>
            <a:endParaRPr lang="en-US" altLang="en-US">
              <a:solidFill>
                <a:schemeClr val="hlink"/>
              </a:solidFill>
              <a:latin typeface="GoudyOlSt BT" charset="0"/>
            </a:endParaRPr>
          </a:p>
        </p:txBody>
      </p:sp>
      <p:sp>
        <p:nvSpPr>
          <p:cNvPr id="193541" name="Rectangle 1029"/>
          <p:cNvSpPr>
            <a:spLocks noChangeArrowheads="1"/>
          </p:cNvSpPr>
          <p:nvPr/>
        </p:nvSpPr>
        <p:spPr bwMode="auto">
          <a:xfrm>
            <a:off x="2979738" y="304800"/>
            <a:ext cx="33909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Lenten Rose</a:t>
            </a:r>
          </a:p>
        </p:txBody>
      </p:sp>
      <p:sp>
        <p:nvSpPr>
          <p:cNvPr id="193542" name="Rectangle 1030"/>
          <p:cNvSpPr>
            <a:spLocks noChangeArrowheads="1"/>
          </p:cNvSpPr>
          <p:nvPr/>
        </p:nvSpPr>
        <p:spPr bwMode="auto">
          <a:xfrm>
            <a:off x="4572000" y="5791200"/>
            <a:ext cx="2706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Helleborus orientalis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3" name="Picture 3" descr="blueb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447800"/>
            <a:ext cx="3486150" cy="4648200"/>
          </a:xfrm>
          <a:prstGeom prst="rect">
            <a:avLst/>
          </a:prstGeom>
          <a:noFill/>
          <a:extLst>
            <a:ext uri="{909E8E84-426E-40DD-AFC4-6F175D3DCCD1}">
              <a14:hiddenFill xmlns:a14="http://schemas.microsoft.com/office/drawing/2010/main">
                <a:solidFill>
                  <a:srgbClr val="FFFFFF"/>
                </a:solidFill>
              </a14:hiddenFill>
            </a:ext>
          </a:extLst>
        </p:spPr>
      </p:pic>
      <p:sp>
        <p:nvSpPr>
          <p:cNvPr id="163844" name="Rectangle 4"/>
          <p:cNvSpPr>
            <a:spLocks noChangeArrowheads="1"/>
          </p:cNvSpPr>
          <p:nvPr/>
        </p:nvSpPr>
        <p:spPr bwMode="auto">
          <a:xfrm>
            <a:off x="762000" y="13716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Spring bloom</a:t>
            </a:r>
          </a:p>
          <a:p>
            <a:pPr>
              <a:lnSpc>
                <a:spcPct val="70000"/>
              </a:lnSpc>
              <a:spcBef>
                <a:spcPct val="5000"/>
              </a:spcBef>
            </a:pPr>
            <a:r>
              <a:rPr lang="en-US" altLang="en-US" sz="2000">
                <a:solidFill>
                  <a:schemeClr val="bg1"/>
                </a:solidFill>
                <a:latin typeface="Bernhard Modern Roman" charset="0"/>
              </a:rPr>
              <a:t>	12 - 14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/part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8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Low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June – August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High organic soils</a:t>
            </a:r>
          </a:p>
          <a:p>
            <a:pPr>
              <a:lnSpc>
                <a:spcPct val="70000"/>
              </a:lnSpc>
              <a:spcBef>
                <a:spcPct val="5000"/>
              </a:spcBef>
            </a:pPr>
            <a:r>
              <a:rPr lang="en-US" altLang="en-US" sz="2000">
                <a:solidFill>
                  <a:schemeClr val="bg1"/>
                </a:solidFill>
                <a:latin typeface="Bernhard Modern Roman" charset="0"/>
              </a:rPr>
              <a:t>	</a:t>
            </a:r>
          </a:p>
          <a:p>
            <a:pPr>
              <a:lnSpc>
                <a:spcPct val="70000"/>
              </a:lnSpc>
              <a:spcBef>
                <a:spcPct val="5000"/>
              </a:spcBef>
            </a:pPr>
            <a:endParaRPr lang="en-US" altLang="en-US">
              <a:solidFill>
                <a:schemeClr val="hlink"/>
              </a:solidFill>
              <a:latin typeface="GoudyOlSt BT" charset="0"/>
            </a:endParaRPr>
          </a:p>
        </p:txBody>
      </p:sp>
      <p:sp>
        <p:nvSpPr>
          <p:cNvPr id="163845" name="Rectangle 5"/>
          <p:cNvSpPr>
            <a:spLocks noChangeArrowheads="1"/>
          </p:cNvSpPr>
          <p:nvPr/>
        </p:nvSpPr>
        <p:spPr bwMode="auto">
          <a:xfrm>
            <a:off x="2165350" y="304800"/>
            <a:ext cx="502602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Virginia Blue Bells</a:t>
            </a:r>
          </a:p>
        </p:txBody>
      </p:sp>
      <p:sp>
        <p:nvSpPr>
          <p:cNvPr id="163846" name="Rectangle 6"/>
          <p:cNvSpPr>
            <a:spLocks noChangeArrowheads="1"/>
          </p:cNvSpPr>
          <p:nvPr/>
        </p:nvSpPr>
        <p:spPr bwMode="auto">
          <a:xfrm>
            <a:off x="4648200" y="6096000"/>
            <a:ext cx="2581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Mertensia virginica</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1026"/>
          <p:cNvSpPr>
            <a:spLocks noChangeArrowheads="1"/>
          </p:cNvSpPr>
          <p:nvPr/>
        </p:nvSpPr>
        <p:spPr bwMode="auto">
          <a:xfrm>
            <a:off x="2209800" y="381000"/>
            <a:ext cx="4513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a:latin typeface="GoudyOlSt BT" charset="0"/>
              </a:rPr>
              <a:t>Native Columbine</a:t>
            </a:r>
          </a:p>
        </p:txBody>
      </p:sp>
      <p:pic>
        <p:nvPicPr>
          <p:cNvPr id="409603" name="Picture 1027" descr="AQULEGIA"/>
          <p:cNvPicPr>
            <a:picLocks noChangeAspect="1" noChangeArrowheads="1"/>
          </p:cNvPicPr>
          <p:nvPr/>
        </p:nvPicPr>
        <p:blipFill>
          <a:blip r:embed="rId3">
            <a:lum bright="-20000" contrast="46000"/>
            <a:extLst>
              <a:ext uri="{28A0092B-C50C-407E-A947-70E740481C1C}">
                <a14:useLocalDpi xmlns:a14="http://schemas.microsoft.com/office/drawing/2010/main" val="0"/>
              </a:ext>
            </a:extLst>
          </a:blip>
          <a:srcRect/>
          <a:stretch>
            <a:fillRect/>
          </a:stretch>
        </p:blipFill>
        <p:spPr bwMode="auto">
          <a:xfrm>
            <a:off x="4572000" y="1371600"/>
            <a:ext cx="3076575" cy="4705350"/>
          </a:xfrm>
          <a:prstGeom prst="rect">
            <a:avLst/>
          </a:prstGeom>
          <a:noFill/>
          <a:extLst>
            <a:ext uri="{909E8E84-426E-40DD-AFC4-6F175D3DCCD1}">
              <a14:hiddenFill xmlns:a14="http://schemas.microsoft.com/office/drawing/2010/main">
                <a:solidFill>
                  <a:srgbClr val="FFFFFF"/>
                </a:solidFill>
              </a14:hiddenFill>
            </a:ext>
          </a:extLst>
        </p:spPr>
      </p:pic>
      <p:sp>
        <p:nvSpPr>
          <p:cNvPr id="409604" name="Rectangle 1028"/>
          <p:cNvSpPr>
            <a:spLocks noChangeArrowheads="1"/>
          </p:cNvSpPr>
          <p:nvPr/>
        </p:nvSpPr>
        <p:spPr bwMode="auto">
          <a:xfrm>
            <a:off x="914400" y="9906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15 - 24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Partial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4 inch center or</a:t>
            </a:r>
          </a:p>
          <a:p>
            <a:pPr>
              <a:lnSpc>
                <a:spcPct val="70000"/>
              </a:lnSpc>
              <a:spcBef>
                <a:spcPct val="5000"/>
              </a:spcBef>
            </a:pPr>
            <a:r>
              <a:rPr lang="en-US" altLang="en-US" sz="2000">
                <a:solidFill>
                  <a:schemeClr val="bg1"/>
                </a:solidFill>
                <a:latin typeface="Bernhard Modern Roman" charset="0"/>
              </a:rPr>
              <a:t>	random seeding</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April-May</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High organic soil</a:t>
            </a:r>
          </a:p>
          <a:p>
            <a:pPr>
              <a:lnSpc>
                <a:spcPct val="70000"/>
              </a:lnSpc>
              <a:spcBef>
                <a:spcPct val="5000"/>
              </a:spcBef>
            </a:pPr>
            <a:r>
              <a:rPr lang="en-US" altLang="en-US" sz="2000">
                <a:solidFill>
                  <a:schemeClr val="bg1"/>
                </a:solidFill>
                <a:latin typeface="Bernhard Modern Roman" charset="0"/>
              </a:rPr>
              <a:t>     Leaf miners</a:t>
            </a:r>
          </a:p>
          <a:p>
            <a:pPr>
              <a:lnSpc>
                <a:spcPct val="70000"/>
              </a:lnSpc>
              <a:spcBef>
                <a:spcPct val="5000"/>
              </a:spcBef>
            </a:pPr>
            <a:endParaRPr lang="en-US" altLang="en-US">
              <a:solidFill>
                <a:schemeClr val="hlink"/>
              </a:solidFill>
              <a:latin typeface="GoudyOlSt BT" charset="0"/>
            </a:endParaRPr>
          </a:p>
        </p:txBody>
      </p:sp>
      <p:sp>
        <p:nvSpPr>
          <p:cNvPr id="409605" name="Rectangle 1029"/>
          <p:cNvSpPr>
            <a:spLocks noChangeArrowheads="1"/>
          </p:cNvSpPr>
          <p:nvPr/>
        </p:nvSpPr>
        <p:spPr bwMode="auto">
          <a:xfrm>
            <a:off x="4724400" y="6019800"/>
            <a:ext cx="2759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Aquilegia canadensis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1" name="Picture 3" descr="Image160"/>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3200400" y="1752600"/>
            <a:ext cx="5181600" cy="4298950"/>
          </a:xfrm>
          <a:prstGeom prst="rect">
            <a:avLst/>
          </a:prstGeom>
          <a:noFill/>
          <a:extLst>
            <a:ext uri="{909E8E84-426E-40DD-AFC4-6F175D3DCCD1}">
              <a14:hiddenFill xmlns:a14="http://schemas.microsoft.com/office/drawing/2010/main">
                <a:solidFill>
                  <a:srgbClr val="FFFFFF"/>
                </a:solidFill>
              </a14:hiddenFill>
            </a:ext>
          </a:extLst>
        </p:spPr>
      </p:pic>
      <p:sp>
        <p:nvSpPr>
          <p:cNvPr id="217092" name="Rectangle 4"/>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Fragrant</a:t>
            </a:r>
          </a:p>
          <a:p>
            <a:pPr>
              <a:lnSpc>
                <a:spcPct val="70000"/>
              </a:lnSpc>
              <a:spcBef>
                <a:spcPct val="5000"/>
              </a:spcBef>
            </a:pPr>
            <a:r>
              <a:rPr lang="en-US" altLang="en-US" sz="2000">
                <a:solidFill>
                  <a:schemeClr val="bg1"/>
                </a:solidFill>
                <a:latin typeface="Bernhard Modern Roman" charset="0"/>
              </a:rPr>
              <a:t>	8 – 12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6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May - June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High organic soil</a:t>
            </a:r>
          </a:p>
          <a:p>
            <a:pPr>
              <a:lnSpc>
                <a:spcPct val="70000"/>
              </a:lnSpc>
              <a:spcBef>
                <a:spcPct val="5000"/>
              </a:spcBef>
            </a:pPr>
            <a:endParaRPr lang="en-US" altLang="en-US">
              <a:solidFill>
                <a:schemeClr val="hlink"/>
              </a:solidFill>
              <a:latin typeface="GoudyOlSt BT" charset="0"/>
            </a:endParaRPr>
          </a:p>
        </p:txBody>
      </p:sp>
      <p:sp>
        <p:nvSpPr>
          <p:cNvPr id="217093" name="Rectangle 5"/>
          <p:cNvSpPr>
            <a:spLocks noChangeArrowheads="1"/>
          </p:cNvSpPr>
          <p:nvPr/>
        </p:nvSpPr>
        <p:spPr bwMode="auto">
          <a:xfrm>
            <a:off x="2130425" y="304800"/>
            <a:ext cx="509905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Lily-Of-The-Valley</a:t>
            </a:r>
          </a:p>
        </p:txBody>
      </p:sp>
      <p:sp>
        <p:nvSpPr>
          <p:cNvPr id="217094" name="Rectangle 6"/>
          <p:cNvSpPr>
            <a:spLocks noChangeArrowheads="1"/>
          </p:cNvSpPr>
          <p:nvPr/>
        </p:nvSpPr>
        <p:spPr bwMode="auto">
          <a:xfrm>
            <a:off x="4648200" y="6096000"/>
            <a:ext cx="260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Convallaria majalis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26" name="Picture 2" descr="Best Amso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7800"/>
            <a:ext cx="3486150" cy="4648200"/>
          </a:xfrm>
          <a:prstGeom prst="rect">
            <a:avLst/>
          </a:prstGeom>
          <a:noFill/>
          <a:extLst>
            <a:ext uri="{909E8E84-426E-40DD-AFC4-6F175D3DCCD1}">
              <a14:hiddenFill xmlns:a14="http://schemas.microsoft.com/office/drawing/2010/main">
                <a:solidFill>
                  <a:srgbClr val="FFFFFF"/>
                </a:solidFill>
              </a14:hiddenFill>
            </a:ext>
          </a:extLst>
        </p:spPr>
      </p:pic>
      <p:sp>
        <p:nvSpPr>
          <p:cNvPr id="513027" name="Rectangle 3"/>
          <p:cNvSpPr>
            <a:spLocks noChangeArrowheads="1"/>
          </p:cNvSpPr>
          <p:nvPr/>
        </p:nvSpPr>
        <p:spPr bwMode="auto">
          <a:xfrm>
            <a:off x="914400" y="9906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Nectar source</a:t>
            </a:r>
          </a:p>
          <a:p>
            <a:pPr>
              <a:lnSpc>
                <a:spcPct val="70000"/>
              </a:lnSpc>
              <a:spcBef>
                <a:spcPct val="5000"/>
              </a:spcBef>
            </a:pPr>
            <a:r>
              <a:rPr lang="en-US" altLang="en-US" sz="2000">
                <a:solidFill>
                  <a:schemeClr val="bg1"/>
                </a:solidFill>
                <a:latin typeface="Bernhard Modern Roman" charset="0"/>
              </a:rPr>
              <a:t>	24 - 40 inches tall</a:t>
            </a:r>
          </a:p>
          <a:p>
            <a:pPr>
              <a:lnSpc>
                <a:spcPct val="70000"/>
              </a:lnSpc>
              <a:spcBef>
                <a:spcPct val="5000"/>
              </a:spcBef>
            </a:pPr>
            <a:r>
              <a:rPr lang="en-US" altLang="en-US" sz="2000">
                <a:solidFill>
                  <a:schemeClr val="bg1"/>
                </a:solidFill>
                <a:latin typeface="Bernhard Modern Roman" charset="0"/>
              </a:rPr>
              <a:t>	Drought tolerant</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to partial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12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Low fertility  </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April-June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Stake young plants</a:t>
            </a:r>
          </a:p>
          <a:p>
            <a:pPr>
              <a:lnSpc>
                <a:spcPct val="70000"/>
              </a:lnSpc>
              <a:spcBef>
                <a:spcPct val="5000"/>
              </a:spcBef>
            </a:pPr>
            <a:r>
              <a:rPr lang="en-US" altLang="en-US">
                <a:solidFill>
                  <a:schemeClr val="hlink"/>
                </a:solidFill>
                <a:latin typeface="GoudyOlSt BT" charset="0"/>
              </a:rPr>
              <a:t>	</a:t>
            </a:r>
            <a:r>
              <a:rPr lang="en-US" altLang="en-US" sz="2000">
                <a:solidFill>
                  <a:schemeClr val="bg1"/>
                </a:solidFill>
                <a:latin typeface="Bernhard Modern Roman" charset="0"/>
              </a:rPr>
              <a:t>Divide @ 5 years</a:t>
            </a:r>
          </a:p>
        </p:txBody>
      </p:sp>
      <p:sp>
        <p:nvSpPr>
          <p:cNvPr id="513028" name="Rectangle 4"/>
          <p:cNvSpPr>
            <a:spLocks noChangeArrowheads="1"/>
          </p:cNvSpPr>
          <p:nvPr/>
        </p:nvSpPr>
        <p:spPr bwMode="auto">
          <a:xfrm>
            <a:off x="3270250" y="304800"/>
            <a:ext cx="28067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Blue Stars</a:t>
            </a:r>
          </a:p>
        </p:txBody>
      </p:sp>
      <p:sp>
        <p:nvSpPr>
          <p:cNvPr id="513029" name="Rectangle 5"/>
          <p:cNvSpPr>
            <a:spLocks noChangeArrowheads="1"/>
          </p:cNvSpPr>
          <p:nvPr/>
        </p:nvSpPr>
        <p:spPr bwMode="auto">
          <a:xfrm>
            <a:off x="4648200" y="6096000"/>
            <a:ext cx="3497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Amsonia tabernaemontana</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ChangeArrowheads="1"/>
          </p:cNvSpPr>
          <p:nvPr/>
        </p:nvSpPr>
        <p:spPr bwMode="auto">
          <a:xfrm>
            <a:off x="2895600" y="228600"/>
            <a:ext cx="29924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800">
                <a:latin typeface="GoudyOlSt BT" charset="0"/>
              </a:rPr>
              <a:t>Spiderwort</a:t>
            </a:r>
          </a:p>
        </p:txBody>
      </p:sp>
      <p:sp>
        <p:nvSpPr>
          <p:cNvPr id="382981" name="Rectangle 5"/>
          <p:cNvSpPr>
            <a:spLocks noChangeArrowheads="1"/>
          </p:cNvSpPr>
          <p:nvPr/>
        </p:nvSpPr>
        <p:spPr bwMode="auto">
          <a:xfrm>
            <a:off x="457200" y="11430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15 - 25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to partial </a:t>
            </a:r>
          </a:p>
          <a:p>
            <a:pPr>
              <a:lnSpc>
                <a:spcPct val="70000"/>
              </a:lnSpc>
              <a:spcBef>
                <a:spcPct val="5000"/>
              </a:spcBef>
            </a:pPr>
            <a:r>
              <a:rPr lang="en-US" altLang="en-US" sz="2000">
                <a:solidFill>
                  <a:schemeClr val="bg1"/>
                </a:solidFill>
                <a:latin typeface="Bernhard Modern Roman" charset="0"/>
              </a:rPr>
              <a:t>     shade.  Full sun if moist.</a:t>
            </a:r>
          </a:p>
          <a:p>
            <a:pPr>
              <a:lnSpc>
                <a:spcPct val="70000"/>
              </a:lnSpc>
              <a:spcBef>
                <a:spcPct val="5000"/>
              </a:spcBef>
            </a:pPr>
            <a:endParaRPr lang="en-US" altLang="en-US" sz="2000">
              <a:solidFill>
                <a:schemeClr val="bg1"/>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10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Heavy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May– June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Declines in heat</a:t>
            </a:r>
          </a:p>
          <a:p>
            <a:pPr>
              <a:lnSpc>
                <a:spcPct val="70000"/>
              </a:lnSpc>
              <a:spcBef>
                <a:spcPct val="5000"/>
              </a:spcBef>
            </a:pPr>
            <a:endParaRPr lang="en-US" altLang="en-US">
              <a:solidFill>
                <a:schemeClr val="hlink"/>
              </a:solidFill>
              <a:latin typeface="GoudyOlSt BT" charset="0"/>
            </a:endParaRPr>
          </a:p>
        </p:txBody>
      </p:sp>
      <p:sp>
        <p:nvSpPr>
          <p:cNvPr id="382982" name="Rectangle 6"/>
          <p:cNvSpPr>
            <a:spLocks noChangeArrowheads="1"/>
          </p:cNvSpPr>
          <p:nvPr/>
        </p:nvSpPr>
        <p:spPr bwMode="auto">
          <a:xfrm>
            <a:off x="4495800" y="5867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Tradescantia virginiana</a:t>
            </a:r>
          </a:p>
        </p:txBody>
      </p:sp>
      <p:pic>
        <p:nvPicPr>
          <p:cNvPr id="382983" name="Picture 7" descr="TRADESCAN"/>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2895600" y="1524000"/>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1026"/>
          <p:cNvSpPr>
            <a:spLocks noChangeArrowheads="1"/>
          </p:cNvSpPr>
          <p:nvPr/>
        </p:nvSpPr>
        <p:spPr bwMode="auto">
          <a:xfrm>
            <a:off x="2819400" y="228600"/>
            <a:ext cx="36782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4800">
                <a:latin typeface="GoudyOlSt BT" charset="0"/>
              </a:rPr>
              <a:t>Purple Oxalis</a:t>
            </a:r>
          </a:p>
        </p:txBody>
      </p:sp>
      <p:pic>
        <p:nvPicPr>
          <p:cNvPr id="586755" name="Picture 1027" descr="oxa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76400"/>
            <a:ext cx="5257800" cy="4197350"/>
          </a:xfrm>
          <a:prstGeom prst="rect">
            <a:avLst/>
          </a:prstGeom>
          <a:noFill/>
          <a:extLst>
            <a:ext uri="{909E8E84-426E-40DD-AFC4-6F175D3DCCD1}">
              <a14:hiddenFill xmlns:a14="http://schemas.microsoft.com/office/drawing/2010/main">
                <a:solidFill>
                  <a:srgbClr val="FFFFFF"/>
                </a:solidFill>
              </a14:hiddenFill>
            </a:ext>
          </a:extLst>
        </p:spPr>
      </p:pic>
      <p:sp>
        <p:nvSpPr>
          <p:cNvPr id="586756" name="Rectangle 1028"/>
          <p:cNvSpPr>
            <a:spLocks noChangeArrowheads="1"/>
          </p:cNvSpPr>
          <p:nvPr/>
        </p:nvSpPr>
        <p:spPr bwMode="auto">
          <a:xfrm>
            <a:off x="533400" y="12954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Purple foliage</a:t>
            </a:r>
          </a:p>
          <a:p>
            <a:pPr>
              <a:lnSpc>
                <a:spcPct val="70000"/>
              </a:lnSpc>
              <a:spcBef>
                <a:spcPct val="5000"/>
              </a:spcBef>
            </a:pPr>
            <a:r>
              <a:rPr lang="en-US" altLang="en-US" sz="2000">
                <a:solidFill>
                  <a:schemeClr val="bg1"/>
                </a:solidFill>
                <a:latin typeface="Bernhard Modern Roman" charset="0"/>
              </a:rPr>
              <a:t>	4 - 9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sun</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Corm clumps on </a:t>
            </a:r>
          </a:p>
          <a:p>
            <a:pPr>
              <a:lnSpc>
                <a:spcPct val="70000"/>
              </a:lnSpc>
              <a:spcBef>
                <a:spcPct val="5000"/>
              </a:spcBef>
            </a:pPr>
            <a:r>
              <a:rPr lang="en-US" altLang="en-US" sz="2000">
                <a:solidFill>
                  <a:schemeClr val="bg1"/>
                </a:solidFill>
                <a:latin typeface="Bernhard Modern Roman" charset="0"/>
              </a:rPr>
              <a:t>	4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Heavy fertility  </a:t>
            </a:r>
          </a:p>
          <a:p>
            <a:pPr>
              <a:lnSpc>
                <a:spcPct val="70000"/>
              </a:lnSpc>
              <a:spcBef>
                <a:spcPct val="5000"/>
              </a:spcBef>
            </a:pPr>
            <a:r>
              <a:rPr lang="en-US" altLang="en-US" sz="2000">
                <a:solidFill>
                  <a:schemeClr val="bg1"/>
                </a:solidFill>
                <a:latin typeface="Bernhard Modern Roman" charset="0"/>
              </a:rPr>
              <a:t>	Organic soils</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April – December</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Keep moist</a:t>
            </a:r>
          </a:p>
          <a:p>
            <a:pPr>
              <a:lnSpc>
                <a:spcPct val="70000"/>
              </a:lnSpc>
              <a:spcBef>
                <a:spcPct val="5000"/>
              </a:spcBef>
            </a:pPr>
            <a:r>
              <a:rPr lang="en-US" altLang="en-US" sz="2000">
                <a:solidFill>
                  <a:schemeClr val="bg1"/>
                </a:solidFill>
                <a:latin typeface="Bernhard Modern Roman" charset="0"/>
              </a:rPr>
              <a:t>      Mites</a:t>
            </a:r>
          </a:p>
          <a:p>
            <a:pPr>
              <a:lnSpc>
                <a:spcPct val="70000"/>
              </a:lnSpc>
              <a:spcBef>
                <a:spcPct val="5000"/>
              </a:spcBef>
            </a:pPr>
            <a:endParaRPr lang="en-US" altLang="en-US">
              <a:solidFill>
                <a:schemeClr val="hlink"/>
              </a:solidFill>
              <a:latin typeface="GoudyOlSt BT" charset="0"/>
            </a:endParaRPr>
          </a:p>
        </p:txBody>
      </p:sp>
      <p:sp>
        <p:nvSpPr>
          <p:cNvPr id="586757" name="Rectangle 1029"/>
          <p:cNvSpPr>
            <a:spLocks noChangeArrowheads="1"/>
          </p:cNvSpPr>
          <p:nvPr/>
        </p:nvSpPr>
        <p:spPr bwMode="auto">
          <a:xfrm>
            <a:off x="4876800" y="6046788"/>
            <a:ext cx="2043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Oxalis regnellii</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2" descr="FLOW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24000"/>
            <a:ext cx="4316413" cy="4610100"/>
          </a:xfrm>
          <a:prstGeom prst="rect">
            <a:avLst/>
          </a:prstGeom>
          <a:noFill/>
          <a:extLst>
            <a:ext uri="{909E8E84-426E-40DD-AFC4-6F175D3DCCD1}">
              <a14:hiddenFill xmlns:a14="http://schemas.microsoft.com/office/drawing/2010/main">
                <a:solidFill>
                  <a:srgbClr val="FFFFFF"/>
                </a:solidFill>
              </a14:hiddenFill>
            </a:ext>
          </a:extLst>
        </p:spPr>
      </p:pic>
      <p:sp>
        <p:nvSpPr>
          <p:cNvPr id="246787" name="Rectangle 3"/>
          <p:cNvSpPr>
            <a:spLocks noChangeArrowheads="1"/>
          </p:cNvSpPr>
          <p:nvPr/>
        </p:nvSpPr>
        <p:spPr bwMode="auto">
          <a:xfrm>
            <a:off x="457200" y="1219200"/>
            <a:ext cx="266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lnSpc>
                <a:spcPct val="70000"/>
              </a:lnSpc>
              <a:spcBef>
                <a:spcPct val="5000"/>
              </a:spcBef>
            </a:pPr>
            <a:endParaRPr lang="en-US" altLang="en-US">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Characteristics:  </a:t>
            </a: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15 - 18 inches tall</a:t>
            </a:r>
          </a:p>
          <a:p>
            <a:pPr>
              <a:lnSpc>
                <a:spcPct val="70000"/>
              </a:lnSpc>
              <a:spcBef>
                <a:spcPct val="5000"/>
              </a:spcBef>
            </a:pPr>
            <a:endParaRPr lang="en-US" altLang="en-US" sz="2000">
              <a:solidFill>
                <a:srgbClr val="FF00FF"/>
              </a:solidFill>
              <a:latin typeface="Bernhard Modern Roman" charset="0"/>
            </a:endParaRPr>
          </a:p>
          <a:p>
            <a:pPr>
              <a:lnSpc>
                <a:spcPct val="70000"/>
              </a:lnSpc>
              <a:spcBef>
                <a:spcPct val="5000"/>
              </a:spcBef>
            </a:pPr>
            <a:r>
              <a:rPr lang="en-US" altLang="en-US" sz="2000">
                <a:solidFill>
                  <a:srgbClr val="FF00FF"/>
                </a:solidFill>
                <a:latin typeface="Bernhard Modern Roman" charset="0"/>
              </a:rPr>
              <a:t>Location:</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Full shade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Plant Spacing:</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12 inch centers</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Care and Feeding: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Moderate fertility  </a:t>
            </a:r>
          </a:p>
          <a:p>
            <a:pPr>
              <a:lnSpc>
                <a:spcPct val="70000"/>
              </a:lnSpc>
              <a:spcBef>
                <a:spcPct val="5000"/>
              </a:spcBef>
            </a:pPr>
            <a:r>
              <a:rPr lang="en-US" altLang="en-US" sz="2000">
                <a:solidFill>
                  <a:schemeClr val="bg1"/>
                </a:solidFill>
                <a:latin typeface="Bernhard Modern Roman" charset="0"/>
              </a:rPr>
              <a:t>	No drought</a:t>
            </a:r>
          </a:p>
          <a:p>
            <a:pPr>
              <a:lnSpc>
                <a:spcPct val="70000"/>
              </a:lnSpc>
              <a:spcBef>
                <a:spcPct val="5000"/>
              </a:spcBef>
            </a:pPr>
            <a:r>
              <a:rPr lang="en-US" altLang="en-US" sz="2000">
                <a:solidFill>
                  <a:schemeClr val="bg1"/>
                </a:solidFill>
                <a:latin typeface="Bernhard Modern Roman" charset="0"/>
              </a:rPr>
              <a:t>	Deer tolerant</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Bloom Period:	</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May-June</a:t>
            </a:r>
          </a:p>
          <a:p>
            <a:pPr>
              <a:lnSpc>
                <a:spcPct val="70000"/>
              </a:lnSpc>
              <a:spcBef>
                <a:spcPct val="5000"/>
              </a:spcBef>
            </a:pPr>
            <a:endParaRPr lang="en-US" altLang="en-US" sz="2000">
              <a:solidFill>
                <a:srgbClr val="FFFF00"/>
              </a:solidFill>
              <a:latin typeface="Bernhard Modern Roman" charset="0"/>
            </a:endParaRPr>
          </a:p>
          <a:p>
            <a:pPr>
              <a:lnSpc>
                <a:spcPct val="70000"/>
              </a:lnSpc>
              <a:spcBef>
                <a:spcPct val="5000"/>
              </a:spcBef>
            </a:pPr>
            <a:r>
              <a:rPr lang="en-US" altLang="en-US" sz="2000">
                <a:solidFill>
                  <a:srgbClr val="FF00FF"/>
                </a:solidFill>
                <a:latin typeface="Bernhard Modern Roman" charset="0"/>
              </a:rPr>
              <a:t>Culture Concerns:</a:t>
            </a:r>
          </a:p>
          <a:p>
            <a:pPr>
              <a:lnSpc>
                <a:spcPct val="70000"/>
              </a:lnSpc>
              <a:spcBef>
                <a:spcPct val="5000"/>
              </a:spcBef>
            </a:pPr>
            <a:r>
              <a:rPr lang="en-US" altLang="en-US" sz="2000">
                <a:solidFill>
                  <a:srgbClr val="FFFF00"/>
                </a:solidFill>
                <a:latin typeface="Bernhard Modern Roman" charset="0"/>
              </a:rPr>
              <a:t>	</a:t>
            </a:r>
            <a:r>
              <a:rPr lang="en-US" altLang="en-US" sz="2000">
                <a:solidFill>
                  <a:schemeClr val="bg1"/>
                </a:solidFill>
                <a:latin typeface="Bernhard Modern Roman" charset="0"/>
              </a:rPr>
              <a:t>High organic soils</a:t>
            </a:r>
          </a:p>
          <a:p>
            <a:pPr>
              <a:lnSpc>
                <a:spcPct val="70000"/>
              </a:lnSpc>
              <a:spcBef>
                <a:spcPct val="5000"/>
              </a:spcBef>
            </a:pPr>
            <a:endParaRPr lang="en-US" altLang="en-US">
              <a:solidFill>
                <a:schemeClr val="hlink"/>
              </a:solidFill>
              <a:latin typeface="GoudyOlSt BT" charset="0"/>
            </a:endParaRPr>
          </a:p>
        </p:txBody>
      </p:sp>
      <p:sp>
        <p:nvSpPr>
          <p:cNvPr id="246788" name="Rectangle 4"/>
          <p:cNvSpPr>
            <a:spLocks noChangeArrowheads="1"/>
          </p:cNvSpPr>
          <p:nvPr/>
        </p:nvSpPr>
        <p:spPr bwMode="auto">
          <a:xfrm>
            <a:off x="3043238" y="304800"/>
            <a:ext cx="3265487"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Rooftop Iris</a:t>
            </a:r>
          </a:p>
        </p:txBody>
      </p:sp>
      <p:sp>
        <p:nvSpPr>
          <p:cNvPr id="246789" name="Rectangle 5"/>
          <p:cNvSpPr>
            <a:spLocks noChangeArrowheads="1"/>
          </p:cNvSpPr>
          <p:nvPr/>
        </p:nvSpPr>
        <p:spPr bwMode="auto">
          <a:xfrm>
            <a:off x="5105400" y="6046788"/>
            <a:ext cx="1755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400" i="1">
                <a:solidFill>
                  <a:schemeClr val="hlink"/>
                </a:solidFill>
                <a:latin typeface="GoudyOlSt BT" charset="0"/>
              </a:rPr>
              <a:t>Iris tectorum</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3" name="Rectangle 7"/>
          <p:cNvSpPr>
            <a:spLocks noChangeArrowheads="1"/>
          </p:cNvSpPr>
          <p:nvPr/>
        </p:nvSpPr>
        <p:spPr bwMode="auto">
          <a:xfrm>
            <a:off x="2438400" y="304800"/>
            <a:ext cx="4281488"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en-US" sz="4800">
                <a:latin typeface="GoudyOlSt BT" charset="0"/>
              </a:rPr>
              <a:t>Perennial Vines</a:t>
            </a:r>
          </a:p>
        </p:txBody>
      </p:sp>
      <p:pic>
        <p:nvPicPr>
          <p:cNvPr id="80907" name="Picture 11" descr="crosvine"/>
          <p:cNvPicPr>
            <a:picLocks noChangeAspect="1" noChangeArrowheads="1"/>
          </p:cNvPicPr>
          <p:nvPr/>
        </p:nvPicPr>
        <p:blipFill>
          <a:blip r:embed="rId3">
            <a:lum contrast="34000"/>
            <a:extLst>
              <a:ext uri="{28A0092B-C50C-407E-A947-70E740481C1C}">
                <a14:useLocalDpi xmlns:a14="http://schemas.microsoft.com/office/drawing/2010/main" val="0"/>
              </a:ext>
            </a:extLst>
          </a:blip>
          <a:srcRect/>
          <a:stretch>
            <a:fillRect/>
          </a:stretch>
        </p:blipFill>
        <p:spPr bwMode="auto">
          <a:xfrm>
            <a:off x="1295400" y="1371600"/>
            <a:ext cx="6629400" cy="4972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400" b="1" i="0" u="none" strike="noStrike" cap="none" normalizeH="0" baseline="0">
            <a:ln>
              <a:noFill/>
            </a:ln>
            <a:solidFill>
              <a:srgbClr val="FFFF00"/>
            </a:solidFill>
            <a:effectLst/>
            <a:latin typeface="Times New Roman"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400" b="1" i="0" u="none" strike="noStrike" cap="none" normalizeH="0" baseline="0">
            <a:ln>
              <a:noFill/>
            </a:ln>
            <a:solidFill>
              <a:srgbClr val="FFFF00"/>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12360</Words>
  <Application>Microsoft Macintosh PowerPoint</Application>
  <PresentationFormat>On-screen Show (4:3)</PresentationFormat>
  <Paragraphs>2500</Paragraphs>
  <Slides>133</Slides>
  <Notes>133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133</vt:i4>
      </vt:variant>
    </vt:vector>
  </HeadingPairs>
  <TitlesOfParts>
    <vt:vector size="140" baseType="lpstr">
      <vt:lpstr>Times New Roman</vt:lpstr>
      <vt:lpstr>GoudyOlSt BT</vt:lpstr>
      <vt:lpstr>Bernhard Modern Roman</vt:lpstr>
      <vt:lpstr>Wingdings</vt:lpstr>
      <vt:lpstr>Tahoma</vt:lpstr>
      <vt:lpstr>Default Design</vt:lpstr>
      <vt:lpstr>Microsoft Graph 2000 Chart</vt:lpstr>
      <vt:lpstr>Part 2: Perennials  For Georgia Gardens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Evaporation Rates For Athens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Perennials  For Georgia Gardens</dc:title>
  <dc:subject>Butterfly</dc:subject>
  <dc:creator>George Braman</dc:creator>
  <cp:lastModifiedBy>George Braman</cp:lastModifiedBy>
  <cp:revision>1</cp:revision>
  <dcterms:created xsi:type="dcterms:W3CDTF">2015-09-08T05:47:13Z</dcterms:created>
  <dcterms:modified xsi:type="dcterms:W3CDTF">2015-09-08T05:47:22Z</dcterms:modified>
</cp:coreProperties>
</file>