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64" r:id="rId2"/>
    <p:sldId id="826" r:id="rId3"/>
    <p:sldId id="846" r:id="rId4"/>
    <p:sldId id="847" r:id="rId5"/>
    <p:sldId id="788" r:id="rId6"/>
    <p:sldId id="829" r:id="rId7"/>
    <p:sldId id="865" r:id="rId8"/>
    <p:sldId id="831" r:id="rId9"/>
    <p:sldId id="832" r:id="rId10"/>
    <p:sldId id="665" r:id="rId11"/>
    <p:sldId id="833" r:id="rId12"/>
    <p:sldId id="611" r:id="rId13"/>
    <p:sldId id="830" r:id="rId14"/>
    <p:sldId id="621" r:id="rId15"/>
    <p:sldId id="630" r:id="rId16"/>
    <p:sldId id="840" r:id="rId17"/>
    <p:sldId id="658" r:id="rId18"/>
    <p:sldId id="848" r:id="rId19"/>
    <p:sldId id="659" r:id="rId20"/>
    <p:sldId id="857" r:id="rId21"/>
    <p:sldId id="863" r:id="rId22"/>
    <p:sldId id="591" r:id="rId23"/>
    <p:sldId id="587" r:id="rId24"/>
    <p:sldId id="713" r:id="rId25"/>
    <p:sldId id="607" r:id="rId26"/>
    <p:sldId id="764" r:id="rId27"/>
    <p:sldId id="765" r:id="rId28"/>
    <p:sldId id="822" r:id="rId29"/>
    <p:sldId id="828" r:id="rId30"/>
    <p:sldId id="821" r:id="rId31"/>
    <p:sldId id="763" r:id="rId32"/>
    <p:sldId id="867" r:id="rId33"/>
    <p:sldId id="868" r:id="rId34"/>
    <p:sldId id="854" r:id="rId35"/>
    <p:sldId id="850" r:id="rId36"/>
    <p:sldId id="851" r:id="rId37"/>
    <p:sldId id="853" r:id="rId38"/>
    <p:sldId id="856" r:id="rId39"/>
    <p:sldId id="818" r:id="rId40"/>
    <p:sldId id="864" r:id="rId41"/>
    <p:sldId id="855" r:id="rId42"/>
    <p:sldId id="767" r:id="rId43"/>
    <p:sldId id="838" r:id="rId44"/>
    <p:sldId id="834" r:id="rId45"/>
    <p:sldId id="758" r:id="rId46"/>
    <p:sldId id="866" r:id="rId47"/>
    <p:sldId id="859" r:id="rId48"/>
    <p:sldId id="861" r:id="rId49"/>
    <p:sldId id="844" r:id="rId50"/>
    <p:sldId id="823" r:id="rId51"/>
    <p:sldId id="862" r:id="rId52"/>
    <p:sldId id="757" r:id="rId53"/>
    <p:sldId id="870" r:id="rId54"/>
    <p:sldId id="760" r:id="rId55"/>
    <p:sldId id="820" r:id="rId56"/>
    <p:sldId id="869" r:id="rId57"/>
    <p:sldId id="594" r:id="rId58"/>
    <p:sldId id="506" r:id="rId59"/>
    <p:sldId id="342" r:id="rId60"/>
    <p:sldId id="449" r:id="rId61"/>
    <p:sldId id="549" r:id="rId62"/>
    <p:sldId id="460" r:id="rId63"/>
    <p:sldId id="583" r:id="rId64"/>
    <p:sldId id="580" r:id="rId65"/>
    <p:sldId id="467" r:id="rId66"/>
    <p:sldId id="343" r:id="rId67"/>
    <p:sldId id="446" r:id="rId68"/>
    <p:sldId id="465" r:id="rId69"/>
    <p:sldId id="370" r:id="rId70"/>
    <p:sldId id="526" r:id="rId71"/>
    <p:sldId id="532" r:id="rId72"/>
    <p:sldId id="367" r:id="rId73"/>
    <p:sldId id="578" r:id="rId74"/>
    <p:sldId id="386" r:id="rId75"/>
    <p:sldId id="443" r:id="rId76"/>
    <p:sldId id="849" r:id="rId77"/>
  </p:sldIdLst>
  <p:sldSz cx="9144000" cy="6858000" type="screen4x3"/>
  <p:notesSz cx="6858000" cy="9144000"/>
  <p:defaultTextStyle>
    <a:defPPr>
      <a:defRPr lang="en-US"/>
    </a:defPPr>
    <a:lvl1pPr algn="ctr" rtl="0" fontAlgn="base">
      <a:spcBef>
        <a:spcPct val="0"/>
      </a:spcBef>
      <a:spcAft>
        <a:spcPct val="0"/>
      </a:spcAft>
      <a:defRPr sz="4400" b="1" kern="1200">
        <a:solidFill>
          <a:srgbClr val="FFFF00"/>
        </a:solidFill>
        <a:latin typeface="Times New Roman" pitchFamily="18" charset="0"/>
        <a:ea typeface="+mn-ea"/>
        <a:cs typeface="+mn-cs"/>
      </a:defRPr>
    </a:lvl1pPr>
    <a:lvl2pPr marL="457200" algn="ctr" rtl="0" fontAlgn="base">
      <a:spcBef>
        <a:spcPct val="0"/>
      </a:spcBef>
      <a:spcAft>
        <a:spcPct val="0"/>
      </a:spcAft>
      <a:defRPr sz="4400" b="1" kern="1200">
        <a:solidFill>
          <a:srgbClr val="FFFF00"/>
        </a:solidFill>
        <a:latin typeface="Times New Roman" pitchFamily="18" charset="0"/>
        <a:ea typeface="+mn-ea"/>
        <a:cs typeface="+mn-cs"/>
      </a:defRPr>
    </a:lvl2pPr>
    <a:lvl3pPr marL="914400" algn="ctr" rtl="0" fontAlgn="base">
      <a:spcBef>
        <a:spcPct val="0"/>
      </a:spcBef>
      <a:spcAft>
        <a:spcPct val="0"/>
      </a:spcAft>
      <a:defRPr sz="4400" b="1" kern="1200">
        <a:solidFill>
          <a:srgbClr val="FFFF00"/>
        </a:solidFill>
        <a:latin typeface="Times New Roman" pitchFamily="18" charset="0"/>
        <a:ea typeface="+mn-ea"/>
        <a:cs typeface="+mn-cs"/>
      </a:defRPr>
    </a:lvl3pPr>
    <a:lvl4pPr marL="1371600" algn="ctr" rtl="0" fontAlgn="base">
      <a:spcBef>
        <a:spcPct val="0"/>
      </a:spcBef>
      <a:spcAft>
        <a:spcPct val="0"/>
      </a:spcAft>
      <a:defRPr sz="4400" b="1" kern="1200">
        <a:solidFill>
          <a:srgbClr val="FFFF00"/>
        </a:solidFill>
        <a:latin typeface="Times New Roman" pitchFamily="18" charset="0"/>
        <a:ea typeface="+mn-ea"/>
        <a:cs typeface="+mn-cs"/>
      </a:defRPr>
    </a:lvl4pPr>
    <a:lvl5pPr marL="1828800" algn="ctr" rtl="0" fontAlgn="base">
      <a:spcBef>
        <a:spcPct val="0"/>
      </a:spcBef>
      <a:spcAft>
        <a:spcPct val="0"/>
      </a:spcAft>
      <a:defRPr sz="4400" b="1" kern="1200">
        <a:solidFill>
          <a:srgbClr val="FFFF00"/>
        </a:solidFill>
        <a:latin typeface="Times New Roman" pitchFamily="18" charset="0"/>
        <a:ea typeface="+mn-ea"/>
        <a:cs typeface="+mn-cs"/>
      </a:defRPr>
    </a:lvl5pPr>
    <a:lvl6pPr marL="2286000" algn="l" defTabSz="914400" rtl="0" eaLnBrk="1" latinLnBrk="0" hangingPunct="1">
      <a:defRPr sz="4400" b="1" kern="1200">
        <a:solidFill>
          <a:srgbClr val="FFFF00"/>
        </a:solidFill>
        <a:latin typeface="Times New Roman" pitchFamily="18" charset="0"/>
        <a:ea typeface="+mn-ea"/>
        <a:cs typeface="+mn-cs"/>
      </a:defRPr>
    </a:lvl6pPr>
    <a:lvl7pPr marL="2743200" algn="l" defTabSz="914400" rtl="0" eaLnBrk="1" latinLnBrk="0" hangingPunct="1">
      <a:defRPr sz="4400" b="1" kern="1200">
        <a:solidFill>
          <a:srgbClr val="FFFF00"/>
        </a:solidFill>
        <a:latin typeface="Times New Roman" pitchFamily="18" charset="0"/>
        <a:ea typeface="+mn-ea"/>
        <a:cs typeface="+mn-cs"/>
      </a:defRPr>
    </a:lvl7pPr>
    <a:lvl8pPr marL="3200400" algn="l" defTabSz="914400" rtl="0" eaLnBrk="1" latinLnBrk="0" hangingPunct="1">
      <a:defRPr sz="4400" b="1" kern="1200">
        <a:solidFill>
          <a:srgbClr val="FFFF00"/>
        </a:solidFill>
        <a:latin typeface="Times New Roman" pitchFamily="18" charset="0"/>
        <a:ea typeface="+mn-ea"/>
        <a:cs typeface="+mn-cs"/>
      </a:defRPr>
    </a:lvl8pPr>
    <a:lvl9pPr marL="3657600" algn="l" defTabSz="914400" rtl="0" eaLnBrk="1" latinLnBrk="0" hangingPunct="1">
      <a:defRPr sz="4400" b="1" kern="1200">
        <a:solidFill>
          <a:srgbClr val="FFFF00"/>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06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FF00"/>
    <a:srgbClr val="00FF00"/>
    <a:srgbClr val="336600"/>
    <a:srgbClr val="FF00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075" autoAdjust="0"/>
    <p:restoredTop sz="80826" autoAdjust="0"/>
  </p:normalViewPr>
  <p:slideViewPr>
    <p:cSldViewPr>
      <p:cViewPr>
        <p:scale>
          <a:sx n="66" d="100"/>
          <a:sy n="66" d="100"/>
        </p:scale>
        <p:origin x="4240" y="1016"/>
      </p:cViewPr>
      <p:guideLst>
        <p:guide orient="horz" pos="2064"/>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00" d="100"/>
        <a:sy n="100" d="100"/>
      </p:scale>
      <p:origin x="0" y="0"/>
    </p:cViewPr>
  </p:notesTextViewPr>
  <p:sorterViewPr>
    <p:cViewPr>
      <p:scale>
        <a:sx n="100" d="100"/>
        <a:sy n="100" d="100"/>
      </p:scale>
      <p:origin x="0" y="2616"/>
    </p:cViewPr>
  </p:sorterViewPr>
  <p:notesViewPr>
    <p:cSldViewPr>
      <p:cViewPr varScale="1">
        <p:scale>
          <a:sx n="83" d="100"/>
          <a:sy n="83" d="100"/>
        </p:scale>
        <p:origin x="-1902"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1" Type="http://schemas.openxmlformats.org/officeDocument/2006/relationships/slide" Target="slides/slide65.xml"/><Relationship Id="rId12" Type="http://schemas.openxmlformats.org/officeDocument/2006/relationships/slide" Target="slides/slide66.xml"/><Relationship Id="rId13" Type="http://schemas.openxmlformats.org/officeDocument/2006/relationships/slide" Target="slides/slide67.xml"/><Relationship Id="rId14" Type="http://schemas.openxmlformats.org/officeDocument/2006/relationships/slide" Target="slides/slide68.xml"/><Relationship Id="rId15" Type="http://schemas.openxmlformats.org/officeDocument/2006/relationships/slide" Target="slides/slide69.xml"/><Relationship Id="rId16" Type="http://schemas.openxmlformats.org/officeDocument/2006/relationships/slide" Target="slides/slide70.xml"/><Relationship Id="rId17" Type="http://schemas.openxmlformats.org/officeDocument/2006/relationships/slide" Target="slides/slide71.xml"/><Relationship Id="rId18" Type="http://schemas.openxmlformats.org/officeDocument/2006/relationships/slide" Target="slides/slide72.xml"/><Relationship Id="rId19" Type="http://schemas.openxmlformats.org/officeDocument/2006/relationships/slide" Target="slides/slide74.xml"/><Relationship Id="rId1" Type="http://schemas.openxmlformats.org/officeDocument/2006/relationships/slide" Target="slides/slide1.xml"/><Relationship Id="rId2" Type="http://schemas.openxmlformats.org/officeDocument/2006/relationships/slide" Target="slides/slide6.xml"/><Relationship Id="rId3" Type="http://schemas.openxmlformats.org/officeDocument/2006/relationships/slide" Target="slides/slide13.xml"/><Relationship Id="rId4" Type="http://schemas.openxmlformats.org/officeDocument/2006/relationships/slide" Target="slides/slide57.xml"/><Relationship Id="rId5" Type="http://schemas.openxmlformats.org/officeDocument/2006/relationships/slide" Target="slides/slide58.xml"/><Relationship Id="rId6" Type="http://schemas.openxmlformats.org/officeDocument/2006/relationships/slide" Target="slides/slide60.xml"/><Relationship Id="rId7" Type="http://schemas.openxmlformats.org/officeDocument/2006/relationships/slide" Target="slides/slide61.xml"/><Relationship Id="rId8" Type="http://schemas.openxmlformats.org/officeDocument/2006/relationships/slide" Target="slides/slide62.xml"/><Relationship Id="rId9" Type="http://schemas.openxmlformats.org/officeDocument/2006/relationships/slide" Target="slides/slide63.xml"/><Relationship Id="rId10"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7F736D-6F42-40FB-9066-769F26E5AD8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723072FE-7337-4956-8BDE-D50DF0840DC8}">
      <dgm:prSet phldrT="[Text]" custT="1"/>
      <dgm:spPr>
        <a:solidFill>
          <a:srgbClr val="92D050">
            <a:alpha val="41000"/>
          </a:srgbClr>
        </a:solidFill>
      </dgm:spPr>
      <dgm:t>
        <a:bodyPr/>
        <a:lstStyle/>
        <a:p>
          <a:r>
            <a:rPr lang="en-US" sz="3200" b="1" dirty="0" smtClean="0">
              <a:solidFill>
                <a:srgbClr val="FFFF00"/>
              </a:solidFill>
              <a:effectLst>
                <a:outerShdw blurRad="38100" dist="38100" dir="2700000" algn="tl">
                  <a:srgbClr val="000000">
                    <a:alpha val="43137"/>
                  </a:srgbClr>
                </a:outerShdw>
              </a:effectLst>
              <a:latin typeface="Georgia" pitchFamily="18" charset="0"/>
            </a:rPr>
            <a:t>Jan/Feb/March</a:t>
          </a:r>
          <a:endParaRPr lang="en-US" sz="3200" b="1" dirty="0">
            <a:solidFill>
              <a:srgbClr val="FFFF00"/>
            </a:solidFill>
            <a:effectLst>
              <a:outerShdw blurRad="38100" dist="38100" dir="2700000" algn="tl">
                <a:srgbClr val="000000">
                  <a:alpha val="43137"/>
                </a:srgbClr>
              </a:outerShdw>
            </a:effectLst>
            <a:latin typeface="Georgia" pitchFamily="18" charset="0"/>
          </a:endParaRPr>
        </a:p>
      </dgm:t>
    </dgm:pt>
    <dgm:pt modelId="{6014622F-FF1A-43CC-8B99-02E37CCAB9DF}" type="parTrans" cxnId="{2FF602DD-61D3-4A53-95FA-94FCC3687086}">
      <dgm:prSet/>
      <dgm:spPr/>
      <dgm:t>
        <a:bodyPr/>
        <a:lstStyle/>
        <a:p>
          <a:endParaRPr lang="en-US"/>
        </a:p>
      </dgm:t>
    </dgm:pt>
    <dgm:pt modelId="{FD16C31A-848D-4E72-A268-1E91FBFC9C59}" type="sibTrans" cxnId="{2FF602DD-61D3-4A53-95FA-94FCC3687086}">
      <dgm:prSet/>
      <dgm:spPr/>
      <dgm:t>
        <a:bodyPr/>
        <a:lstStyle/>
        <a:p>
          <a:endParaRPr lang="en-US"/>
        </a:p>
      </dgm:t>
    </dgm:pt>
    <dgm:pt modelId="{D583323D-C746-4F05-A0E8-CD2339EDB8AA}">
      <dgm:prSet phldrT="[Text]" custT="1"/>
      <dgm:spPr>
        <a:solidFill>
          <a:srgbClr val="92D050">
            <a:alpha val="41000"/>
          </a:srgbClr>
        </a:solidFill>
      </dgm:spPr>
      <dgm:t>
        <a:bodyPr/>
        <a:lstStyle/>
        <a:p>
          <a:r>
            <a:rPr lang="en-US" sz="2800" b="1" dirty="0" smtClean="0">
              <a:solidFill>
                <a:srgbClr val="FFFF00"/>
              </a:solidFill>
              <a:effectLst>
                <a:outerShdw blurRad="38100" dist="38100" dir="2700000" algn="tl">
                  <a:srgbClr val="000000">
                    <a:alpha val="43137"/>
                  </a:srgbClr>
                </a:outerShdw>
              </a:effectLst>
              <a:latin typeface="Georgia" pitchFamily="18" charset="0"/>
            </a:rPr>
            <a:t>Apr/May/Jun</a:t>
          </a:r>
          <a:endParaRPr lang="en-US" sz="2800" b="1" dirty="0">
            <a:solidFill>
              <a:srgbClr val="FFFF00"/>
            </a:solidFill>
            <a:effectLst>
              <a:outerShdw blurRad="38100" dist="38100" dir="2700000" algn="tl">
                <a:srgbClr val="000000">
                  <a:alpha val="43137"/>
                </a:srgbClr>
              </a:outerShdw>
            </a:effectLst>
            <a:latin typeface="Georgia" pitchFamily="18" charset="0"/>
          </a:endParaRPr>
        </a:p>
      </dgm:t>
    </dgm:pt>
    <dgm:pt modelId="{04253987-451B-457A-993B-0576A6C7C9C0}" type="parTrans" cxnId="{B6A6BA5E-F730-4D23-876A-EE0ACCD3ACF3}">
      <dgm:prSet/>
      <dgm:spPr/>
      <dgm:t>
        <a:bodyPr/>
        <a:lstStyle/>
        <a:p>
          <a:endParaRPr lang="en-US"/>
        </a:p>
      </dgm:t>
    </dgm:pt>
    <dgm:pt modelId="{CCB73904-E159-476A-A6B6-9875886E717F}" type="sibTrans" cxnId="{B6A6BA5E-F730-4D23-876A-EE0ACCD3ACF3}">
      <dgm:prSet/>
      <dgm:spPr/>
      <dgm:t>
        <a:bodyPr/>
        <a:lstStyle/>
        <a:p>
          <a:endParaRPr lang="en-US"/>
        </a:p>
      </dgm:t>
    </dgm:pt>
    <dgm:pt modelId="{D6AFC7E2-F382-4719-BD63-A72E3B286A33}">
      <dgm:prSet phldrT="[Text]" custT="1"/>
      <dgm:spPr>
        <a:solidFill>
          <a:srgbClr val="92D050">
            <a:alpha val="41000"/>
          </a:srgbClr>
        </a:solidFill>
      </dgm:spPr>
      <dgm:t>
        <a:bodyPr/>
        <a:lstStyle/>
        <a:p>
          <a:r>
            <a:rPr lang="en-US" sz="2800" b="1" dirty="0" smtClean="0">
              <a:solidFill>
                <a:srgbClr val="FFFF00"/>
              </a:solidFill>
              <a:effectLst>
                <a:outerShdw blurRad="38100" dist="38100" dir="2700000" algn="tl">
                  <a:srgbClr val="000000">
                    <a:alpha val="43137"/>
                  </a:srgbClr>
                </a:outerShdw>
              </a:effectLst>
              <a:latin typeface="Georgia" pitchFamily="18" charset="0"/>
            </a:rPr>
            <a:t>Jul/Aug</a:t>
          </a:r>
          <a:endParaRPr lang="en-US" sz="2800" b="1" dirty="0">
            <a:solidFill>
              <a:srgbClr val="FFFF00"/>
            </a:solidFill>
            <a:effectLst>
              <a:outerShdw blurRad="38100" dist="38100" dir="2700000" algn="tl">
                <a:srgbClr val="000000">
                  <a:alpha val="43137"/>
                </a:srgbClr>
              </a:outerShdw>
            </a:effectLst>
            <a:latin typeface="Georgia" pitchFamily="18" charset="0"/>
          </a:endParaRPr>
        </a:p>
      </dgm:t>
    </dgm:pt>
    <dgm:pt modelId="{49CE2ACB-3A80-4476-A590-44153CD06276}" type="parTrans" cxnId="{58728262-8D54-4C62-81D2-01C56ACB1564}">
      <dgm:prSet/>
      <dgm:spPr/>
      <dgm:t>
        <a:bodyPr/>
        <a:lstStyle/>
        <a:p>
          <a:endParaRPr lang="en-US"/>
        </a:p>
      </dgm:t>
    </dgm:pt>
    <dgm:pt modelId="{FA604B3A-68DD-40FD-9681-110B00311EAE}" type="sibTrans" cxnId="{58728262-8D54-4C62-81D2-01C56ACB1564}">
      <dgm:prSet/>
      <dgm:spPr/>
      <dgm:t>
        <a:bodyPr/>
        <a:lstStyle/>
        <a:p>
          <a:endParaRPr lang="en-US"/>
        </a:p>
      </dgm:t>
    </dgm:pt>
    <dgm:pt modelId="{2CD6284A-EAA2-49E6-B127-8A166D8A05C0}">
      <dgm:prSet phldrT="[Text]" custT="1"/>
      <dgm:spPr>
        <a:solidFill>
          <a:srgbClr val="92D050">
            <a:alpha val="41000"/>
          </a:srgbClr>
        </a:solidFill>
      </dgm:spPr>
      <dgm:t>
        <a:bodyPr/>
        <a:lstStyle/>
        <a:p>
          <a:r>
            <a:rPr lang="en-US" sz="3200" b="1" dirty="0" smtClean="0">
              <a:solidFill>
                <a:srgbClr val="FFFF00"/>
              </a:solidFill>
              <a:effectLst>
                <a:outerShdw blurRad="38100" dist="38100" dir="2700000" algn="tl">
                  <a:srgbClr val="000000">
                    <a:alpha val="43137"/>
                  </a:srgbClr>
                </a:outerShdw>
              </a:effectLst>
              <a:latin typeface="Georgia" pitchFamily="18" charset="0"/>
            </a:rPr>
            <a:t>Sep/ Oct</a:t>
          </a:r>
          <a:endParaRPr lang="en-US" sz="3200" b="1" dirty="0">
            <a:solidFill>
              <a:srgbClr val="FFFF00"/>
            </a:solidFill>
            <a:effectLst>
              <a:outerShdw blurRad="38100" dist="38100" dir="2700000" algn="tl">
                <a:srgbClr val="000000">
                  <a:alpha val="43137"/>
                </a:srgbClr>
              </a:outerShdw>
            </a:effectLst>
            <a:latin typeface="Georgia" pitchFamily="18" charset="0"/>
          </a:endParaRPr>
        </a:p>
      </dgm:t>
    </dgm:pt>
    <dgm:pt modelId="{E8CAC8E5-9985-4997-B357-DE768D3D4635}" type="parTrans" cxnId="{F294F8CF-0D35-4E0D-9479-DF7C4DB2C182}">
      <dgm:prSet/>
      <dgm:spPr/>
      <dgm:t>
        <a:bodyPr/>
        <a:lstStyle/>
        <a:p>
          <a:endParaRPr lang="en-US"/>
        </a:p>
      </dgm:t>
    </dgm:pt>
    <dgm:pt modelId="{2DFCFE0E-1DE2-4097-B2F3-92CB812181BA}" type="sibTrans" cxnId="{F294F8CF-0D35-4E0D-9479-DF7C4DB2C182}">
      <dgm:prSet/>
      <dgm:spPr/>
      <dgm:t>
        <a:bodyPr/>
        <a:lstStyle/>
        <a:p>
          <a:endParaRPr lang="en-US"/>
        </a:p>
      </dgm:t>
    </dgm:pt>
    <dgm:pt modelId="{394C8E9D-7D31-4722-952B-147CD9DAF730}">
      <dgm:prSet phldrT="[Text]" custT="1"/>
      <dgm:spPr>
        <a:solidFill>
          <a:srgbClr val="92D050">
            <a:alpha val="41000"/>
          </a:srgbClr>
        </a:solidFill>
      </dgm:spPr>
      <dgm:t>
        <a:bodyPr/>
        <a:lstStyle/>
        <a:p>
          <a:r>
            <a:rPr lang="en-US" sz="3200" b="1" dirty="0" smtClean="0">
              <a:solidFill>
                <a:srgbClr val="FFFF00"/>
              </a:solidFill>
              <a:effectLst>
                <a:outerShdw blurRad="38100" dist="38100" dir="2700000" algn="tl">
                  <a:srgbClr val="000000">
                    <a:alpha val="43137"/>
                  </a:srgbClr>
                </a:outerShdw>
              </a:effectLst>
              <a:latin typeface="Georgia" pitchFamily="18" charset="0"/>
            </a:rPr>
            <a:t>Nov/ Dec</a:t>
          </a:r>
          <a:endParaRPr lang="en-US" sz="3200" b="1" dirty="0">
            <a:solidFill>
              <a:srgbClr val="FFFF00"/>
            </a:solidFill>
            <a:effectLst>
              <a:outerShdw blurRad="38100" dist="38100" dir="2700000" algn="tl">
                <a:srgbClr val="000000">
                  <a:alpha val="43137"/>
                </a:srgbClr>
              </a:outerShdw>
            </a:effectLst>
            <a:latin typeface="Georgia" pitchFamily="18" charset="0"/>
          </a:endParaRPr>
        </a:p>
      </dgm:t>
    </dgm:pt>
    <dgm:pt modelId="{90DFAC88-87CB-463D-883C-03E2C9C051BF}" type="parTrans" cxnId="{D87CFDC8-8F49-44AC-AC30-70A078F813EE}">
      <dgm:prSet/>
      <dgm:spPr/>
      <dgm:t>
        <a:bodyPr/>
        <a:lstStyle/>
        <a:p>
          <a:endParaRPr lang="en-US"/>
        </a:p>
      </dgm:t>
    </dgm:pt>
    <dgm:pt modelId="{9E296EB5-9D08-47C6-84BB-A6054549B9BD}" type="sibTrans" cxnId="{D87CFDC8-8F49-44AC-AC30-70A078F813EE}">
      <dgm:prSet/>
      <dgm:spPr/>
      <dgm:t>
        <a:bodyPr/>
        <a:lstStyle/>
        <a:p>
          <a:endParaRPr lang="en-US"/>
        </a:p>
      </dgm:t>
    </dgm:pt>
    <dgm:pt modelId="{59C94EC2-CFB1-41BD-B716-60C89A024B5F}" type="pres">
      <dgm:prSet presAssocID="{867F736D-6F42-40FB-9066-769F26E5AD86}" presName="cycle" presStyleCnt="0">
        <dgm:presLayoutVars>
          <dgm:dir/>
          <dgm:resizeHandles val="exact"/>
        </dgm:presLayoutVars>
      </dgm:prSet>
      <dgm:spPr/>
      <dgm:t>
        <a:bodyPr/>
        <a:lstStyle/>
        <a:p>
          <a:endParaRPr lang="en-US"/>
        </a:p>
      </dgm:t>
    </dgm:pt>
    <dgm:pt modelId="{E67BFAEF-2262-403D-A3FC-DDB96969BAAD}" type="pres">
      <dgm:prSet presAssocID="{723072FE-7337-4956-8BDE-D50DF0840DC8}" presName="dummy" presStyleCnt="0"/>
      <dgm:spPr/>
    </dgm:pt>
    <dgm:pt modelId="{E004E54F-D4A2-4DFE-BF65-9C65CA14A87F}" type="pres">
      <dgm:prSet presAssocID="{723072FE-7337-4956-8BDE-D50DF0840DC8}" presName="node" presStyleLbl="revTx" presStyleIdx="0" presStyleCnt="5" custScaleX="143809" custScaleY="80494" custRadScaleRad="99402" custRadScaleInc="2498">
        <dgm:presLayoutVars>
          <dgm:bulletEnabled val="1"/>
        </dgm:presLayoutVars>
      </dgm:prSet>
      <dgm:spPr/>
      <dgm:t>
        <a:bodyPr/>
        <a:lstStyle/>
        <a:p>
          <a:endParaRPr lang="en-US"/>
        </a:p>
      </dgm:t>
    </dgm:pt>
    <dgm:pt modelId="{C3D2F590-09A1-4990-A03C-7ED18C19EF72}" type="pres">
      <dgm:prSet presAssocID="{FD16C31A-848D-4E72-A268-1E91FBFC9C59}" presName="sibTrans" presStyleLbl="node1" presStyleIdx="0" presStyleCnt="5"/>
      <dgm:spPr/>
      <dgm:t>
        <a:bodyPr/>
        <a:lstStyle/>
        <a:p>
          <a:endParaRPr lang="en-US"/>
        </a:p>
      </dgm:t>
    </dgm:pt>
    <dgm:pt modelId="{A3AD0F91-2D1C-4FC6-8D7C-603184648C10}" type="pres">
      <dgm:prSet presAssocID="{D583323D-C746-4F05-A0E8-CD2339EDB8AA}" presName="dummy" presStyleCnt="0"/>
      <dgm:spPr/>
    </dgm:pt>
    <dgm:pt modelId="{59287F0B-4988-45EF-AC62-CCE3F4AE6E1B}" type="pres">
      <dgm:prSet presAssocID="{D583323D-C746-4F05-A0E8-CD2339EDB8AA}" presName="node" presStyleLbl="revTx" presStyleIdx="1" presStyleCnt="5" custScaleX="108084" custRadScaleRad="100806" custRadScaleInc="2121">
        <dgm:presLayoutVars>
          <dgm:bulletEnabled val="1"/>
        </dgm:presLayoutVars>
      </dgm:prSet>
      <dgm:spPr/>
      <dgm:t>
        <a:bodyPr/>
        <a:lstStyle/>
        <a:p>
          <a:endParaRPr lang="en-US"/>
        </a:p>
      </dgm:t>
    </dgm:pt>
    <dgm:pt modelId="{7FD80043-7133-4905-B8D9-ADC6656E9419}" type="pres">
      <dgm:prSet presAssocID="{CCB73904-E159-476A-A6B6-9875886E717F}" presName="sibTrans" presStyleLbl="node1" presStyleIdx="1" presStyleCnt="5"/>
      <dgm:spPr/>
      <dgm:t>
        <a:bodyPr/>
        <a:lstStyle/>
        <a:p>
          <a:endParaRPr lang="en-US"/>
        </a:p>
      </dgm:t>
    </dgm:pt>
    <dgm:pt modelId="{916FA851-5656-4286-A921-41BFAF32AC62}" type="pres">
      <dgm:prSet presAssocID="{D6AFC7E2-F382-4719-BD63-A72E3B286A33}" presName="dummy" presStyleCnt="0"/>
      <dgm:spPr/>
    </dgm:pt>
    <dgm:pt modelId="{31B52B26-1661-4126-B368-AF076E88E057}" type="pres">
      <dgm:prSet presAssocID="{D6AFC7E2-F382-4719-BD63-A72E3B286A33}" presName="node" presStyleLbl="revTx" presStyleIdx="2" presStyleCnt="5" custRadScaleRad="101101" custRadScaleInc="-1149">
        <dgm:presLayoutVars>
          <dgm:bulletEnabled val="1"/>
        </dgm:presLayoutVars>
      </dgm:prSet>
      <dgm:spPr/>
      <dgm:t>
        <a:bodyPr/>
        <a:lstStyle/>
        <a:p>
          <a:endParaRPr lang="en-US"/>
        </a:p>
      </dgm:t>
    </dgm:pt>
    <dgm:pt modelId="{6D8708C3-EECB-4929-ABC1-20739E0C22DB}" type="pres">
      <dgm:prSet presAssocID="{FA604B3A-68DD-40FD-9681-110B00311EAE}" presName="sibTrans" presStyleLbl="node1" presStyleIdx="2" presStyleCnt="5"/>
      <dgm:spPr/>
      <dgm:t>
        <a:bodyPr/>
        <a:lstStyle/>
        <a:p>
          <a:endParaRPr lang="en-US"/>
        </a:p>
      </dgm:t>
    </dgm:pt>
    <dgm:pt modelId="{EBF0DBFF-09E7-466A-A6DC-85C9DF8678A3}" type="pres">
      <dgm:prSet presAssocID="{2CD6284A-EAA2-49E6-B127-8A166D8A05C0}" presName="dummy" presStyleCnt="0"/>
      <dgm:spPr/>
    </dgm:pt>
    <dgm:pt modelId="{794938B3-B2B2-4E63-ADD2-9945FBF7FCA1}" type="pres">
      <dgm:prSet presAssocID="{2CD6284A-EAA2-49E6-B127-8A166D8A05C0}" presName="node" presStyleLbl="revTx" presStyleIdx="3" presStyleCnt="5" custRadScaleRad="99884" custRadScaleInc="-2859">
        <dgm:presLayoutVars>
          <dgm:bulletEnabled val="1"/>
        </dgm:presLayoutVars>
      </dgm:prSet>
      <dgm:spPr/>
      <dgm:t>
        <a:bodyPr/>
        <a:lstStyle/>
        <a:p>
          <a:endParaRPr lang="en-US"/>
        </a:p>
      </dgm:t>
    </dgm:pt>
    <dgm:pt modelId="{C7848910-4E69-454B-9488-8C08FC48A295}" type="pres">
      <dgm:prSet presAssocID="{2DFCFE0E-1DE2-4097-B2F3-92CB812181BA}" presName="sibTrans" presStyleLbl="node1" presStyleIdx="3" presStyleCnt="5"/>
      <dgm:spPr/>
      <dgm:t>
        <a:bodyPr/>
        <a:lstStyle/>
        <a:p>
          <a:endParaRPr lang="en-US"/>
        </a:p>
      </dgm:t>
    </dgm:pt>
    <dgm:pt modelId="{2F39AF71-55CA-4930-A370-A603101B8B68}" type="pres">
      <dgm:prSet presAssocID="{394C8E9D-7D31-4722-952B-147CD9DAF730}" presName="dummy" presStyleCnt="0"/>
      <dgm:spPr/>
    </dgm:pt>
    <dgm:pt modelId="{6660BFF2-30DE-4CB5-8979-FFA8279C0363}" type="pres">
      <dgm:prSet presAssocID="{394C8E9D-7D31-4722-952B-147CD9DAF730}" presName="node" presStyleLbl="revTx" presStyleIdx="4" presStyleCnt="5" custRadScaleRad="98825" custRadScaleInc="-611">
        <dgm:presLayoutVars>
          <dgm:bulletEnabled val="1"/>
        </dgm:presLayoutVars>
      </dgm:prSet>
      <dgm:spPr/>
      <dgm:t>
        <a:bodyPr/>
        <a:lstStyle/>
        <a:p>
          <a:endParaRPr lang="en-US"/>
        </a:p>
      </dgm:t>
    </dgm:pt>
    <dgm:pt modelId="{3A14D8EA-C5D0-4B76-9DEE-205BEEF6866A}" type="pres">
      <dgm:prSet presAssocID="{9E296EB5-9D08-47C6-84BB-A6054549B9BD}" presName="sibTrans" presStyleLbl="node1" presStyleIdx="4" presStyleCnt="5"/>
      <dgm:spPr/>
      <dgm:t>
        <a:bodyPr/>
        <a:lstStyle/>
        <a:p>
          <a:endParaRPr lang="en-US"/>
        </a:p>
      </dgm:t>
    </dgm:pt>
  </dgm:ptLst>
  <dgm:cxnLst>
    <dgm:cxn modelId="{F294F8CF-0D35-4E0D-9479-DF7C4DB2C182}" srcId="{867F736D-6F42-40FB-9066-769F26E5AD86}" destId="{2CD6284A-EAA2-49E6-B127-8A166D8A05C0}" srcOrd="3" destOrd="0" parTransId="{E8CAC8E5-9985-4997-B357-DE768D3D4635}" sibTransId="{2DFCFE0E-1DE2-4097-B2F3-92CB812181BA}"/>
    <dgm:cxn modelId="{F87B9575-D598-4659-9087-99C79477E5A2}" type="presOf" srcId="{867F736D-6F42-40FB-9066-769F26E5AD86}" destId="{59C94EC2-CFB1-41BD-B716-60C89A024B5F}" srcOrd="0" destOrd="0" presId="urn:microsoft.com/office/officeart/2005/8/layout/cycle1"/>
    <dgm:cxn modelId="{B6A6BA5E-F730-4D23-876A-EE0ACCD3ACF3}" srcId="{867F736D-6F42-40FB-9066-769F26E5AD86}" destId="{D583323D-C746-4F05-A0E8-CD2339EDB8AA}" srcOrd="1" destOrd="0" parTransId="{04253987-451B-457A-993B-0576A6C7C9C0}" sibTransId="{CCB73904-E159-476A-A6B6-9875886E717F}"/>
    <dgm:cxn modelId="{A02A4E9C-E8A3-47CA-837D-DEC57CBE6B39}" type="presOf" srcId="{FA604B3A-68DD-40FD-9681-110B00311EAE}" destId="{6D8708C3-EECB-4929-ABC1-20739E0C22DB}" srcOrd="0" destOrd="0" presId="urn:microsoft.com/office/officeart/2005/8/layout/cycle1"/>
    <dgm:cxn modelId="{04E2C889-E4BE-4014-B1B5-91A478A807E6}" type="presOf" srcId="{9E296EB5-9D08-47C6-84BB-A6054549B9BD}" destId="{3A14D8EA-C5D0-4B76-9DEE-205BEEF6866A}" srcOrd="0" destOrd="0" presId="urn:microsoft.com/office/officeart/2005/8/layout/cycle1"/>
    <dgm:cxn modelId="{2FF602DD-61D3-4A53-95FA-94FCC3687086}" srcId="{867F736D-6F42-40FB-9066-769F26E5AD86}" destId="{723072FE-7337-4956-8BDE-D50DF0840DC8}" srcOrd="0" destOrd="0" parTransId="{6014622F-FF1A-43CC-8B99-02E37CCAB9DF}" sibTransId="{FD16C31A-848D-4E72-A268-1E91FBFC9C59}"/>
    <dgm:cxn modelId="{CA1B79A8-E2D6-444D-836A-C5B6FB9BD9C1}" type="presOf" srcId="{723072FE-7337-4956-8BDE-D50DF0840DC8}" destId="{E004E54F-D4A2-4DFE-BF65-9C65CA14A87F}" srcOrd="0" destOrd="0" presId="urn:microsoft.com/office/officeart/2005/8/layout/cycle1"/>
    <dgm:cxn modelId="{D87CFDC8-8F49-44AC-AC30-70A078F813EE}" srcId="{867F736D-6F42-40FB-9066-769F26E5AD86}" destId="{394C8E9D-7D31-4722-952B-147CD9DAF730}" srcOrd="4" destOrd="0" parTransId="{90DFAC88-87CB-463D-883C-03E2C9C051BF}" sibTransId="{9E296EB5-9D08-47C6-84BB-A6054549B9BD}"/>
    <dgm:cxn modelId="{F9BB3E61-7D7C-430B-91F5-F2A5D698A225}" type="presOf" srcId="{2CD6284A-EAA2-49E6-B127-8A166D8A05C0}" destId="{794938B3-B2B2-4E63-ADD2-9945FBF7FCA1}" srcOrd="0" destOrd="0" presId="urn:microsoft.com/office/officeart/2005/8/layout/cycle1"/>
    <dgm:cxn modelId="{BA4FBFC6-A017-4400-932F-1CB78D5CFC18}" type="presOf" srcId="{D583323D-C746-4F05-A0E8-CD2339EDB8AA}" destId="{59287F0B-4988-45EF-AC62-CCE3F4AE6E1B}" srcOrd="0" destOrd="0" presId="urn:microsoft.com/office/officeart/2005/8/layout/cycle1"/>
    <dgm:cxn modelId="{58728262-8D54-4C62-81D2-01C56ACB1564}" srcId="{867F736D-6F42-40FB-9066-769F26E5AD86}" destId="{D6AFC7E2-F382-4719-BD63-A72E3B286A33}" srcOrd="2" destOrd="0" parTransId="{49CE2ACB-3A80-4476-A590-44153CD06276}" sibTransId="{FA604B3A-68DD-40FD-9681-110B00311EAE}"/>
    <dgm:cxn modelId="{E8EF191B-4225-4DA8-8B54-BBC6D5D96F9A}" type="presOf" srcId="{394C8E9D-7D31-4722-952B-147CD9DAF730}" destId="{6660BFF2-30DE-4CB5-8979-FFA8279C0363}" srcOrd="0" destOrd="0" presId="urn:microsoft.com/office/officeart/2005/8/layout/cycle1"/>
    <dgm:cxn modelId="{9B735572-F380-4EB4-8C59-D0B3F7EF934D}" type="presOf" srcId="{CCB73904-E159-476A-A6B6-9875886E717F}" destId="{7FD80043-7133-4905-B8D9-ADC6656E9419}" srcOrd="0" destOrd="0" presId="urn:microsoft.com/office/officeart/2005/8/layout/cycle1"/>
    <dgm:cxn modelId="{3E74B9B6-48F6-4588-A44F-2BAB6DDCC9F4}" type="presOf" srcId="{D6AFC7E2-F382-4719-BD63-A72E3B286A33}" destId="{31B52B26-1661-4126-B368-AF076E88E057}" srcOrd="0" destOrd="0" presId="urn:microsoft.com/office/officeart/2005/8/layout/cycle1"/>
    <dgm:cxn modelId="{4806BDED-27D0-49F6-97E8-4701840ED177}" type="presOf" srcId="{FD16C31A-848D-4E72-A268-1E91FBFC9C59}" destId="{C3D2F590-09A1-4990-A03C-7ED18C19EF72}" srcOrd="0" destOrd="0" presId="urn:microsoft.com/office/officeart/2005/8/layout/cycle1"/>
    <dgm:cxn modelId="{9156C1FF-6E24-484E-99E0-59C5774F8AF3}" type="presOf" srcId="{2DFCFE0E-1DE2-4097-B2F3-92CB812181BA}" destId="{C7848910-4E69-454B-9488-8C08FC48A295}" srcOrd="0" destOrd="0" presId="urn:microsoft.com/office/officeart/2005/8/layout/cycle1"/>
    <dgm:cxn modelId="{ED91339C-B081-410C-935C-CF0C7A8B35C2}" type="presParOf" srcId="{59C94EC2-CFB1-41BD-B716-60C89A024B5F}" destId="{E67BFAEF-2262-403D-A3FC-DDB96969BAAD}" srcOrd="0" destOrd="0" presId="urn:microsoft.com/office/officeart/2005/8/layout/cycle1"/>
    <dgm:cxn modelId="{5540DB22-B175-4EFE-948A-CEC22A37CF34}" type="presParOf" srcId="{59C94EC2-CFB1-41BD-B716-60C89A024B5F}" destId="{E004E54F-D4A2-4DFE-BF65-9C65CA14A87F}" srcOrd="1" destOrd="0" presId="urn:microsoft.com/office/officeart/2005/8/layout/cycle1"/>
    <dgm:cxn modelId="{C60DCA7A-D490-4B26-804D-C22DE565642B}" type="presParOf" srcId="{59C94EC2-CFB1-41BD-B716-60C89A024B5F}" destId="{C3D2F590-09A1-4990-A03C-7ED18C19EF72}" srcOrd="2" destOrd="0" presId="urn:microsoft.com/office/officeart/2005/8/layout/cycle1"/>
    <dgm:cxn modelId="{7B0BC21D-588A-4EFC-BD90-F9FE3D77DA9D}" type="presParOf" srcId="{59C94EC2-CFB1-41BD-B716-60C89A024B5F}" destId="{A3AD0F91-2D1C-4FC6-8D7C-603184648C10}" srcOrd="3" destOrd="0" presId="urn:microsoft.com/office/officeart/2005/8/layout/cycle1"/>
    <dgm:cxn modelId="{4C53ABF2-8E8C-4D9C-BC5A-9219F6281536}" type="presParOf" srcId="{59C94EC2-CFB1-41BD-B716-60C89A024B5F}" destId="{59287F0B-4988-45EF-AC62-CCE3F4AE6E1B}" srcOrd="4" destOrd="0" presId="urn:microsoft.com/office/officeart/2005/8/layout/cycle1"/>
    <dgm:cxn modelId="{5BEC2ABC-E0D1-445B-AF05-B20CC6ABA689}" type="presParOf" srcId="{59C94EC2-CFB1-41BD-B716-60C89A024B5F}" destId="{7FD80043-7133-4905-B8D9-ADC6656E9419}" srcOrd="5" destOrd="0" presId="urn:microsoft.com/office/officeart/2005/8/layout/cycle1"/>
    <dgm:cxn modelId="{9BE3E070-FEF9-4F06-B76D-6B0686A395D4}" type="presParOf" srcId="{59C94EC2-CFB1-41BD-B716-60C89A024B5F}" destId="{916FA851-5656-4286-A921-41BFAF32AC62}" srcOrd="6" destOrd="0" presId="urn:microsoft.com/office/officeart/2005/8/layout/cycle1"/>
    <dgm:cxn modelId="{75DCB305-52B0-4513-94DF-3FA27294B3D0}" type="presParOf" srcId="{59C94EC2-CFB1-41BD-B716-60C89A024B5F}" destId="{31B52B26-1661-4126-B368-AF076E88E057}" srcOrd="7" destOrd="0" presId="urn:microsoft.com/office/officeart/2005/8/layout/cycle1"/>
    <dgm:cxn modelId="{B9881E1B-FBC7-4771-8D89-A8C2475DE842}" type="presParOf" srcId="{59C94EC2-CFB1-41BD-B716-60C89A024B5F}" destId="{6D8708C3-EECB-4929-ABC1-20739E0C22DB}" srcOrd="8" destOrd="0" presId="urn:microsoft.com/office/officeart/2005/8/layout/cycle1"/>
    <dgm:cxn modelId="{460EFD2C-D88B-43C0-9A10-BEE920410FBA}" type="presParOf" srcId="{59C94EC2-CFB1-41BD-B716-60C89A024B5F}" destId="{EBF0DBFF-09E7-466A-A6DC-85C9DF8678A3}" srcOrd="9" destOrd="0" presId="urn:microsoft.com/office/officeart/2005/8/layout/cycle1"/>
    <dgm:cxn modelId="{325F54F0-BB23-430C-AB40-250D4880115A}" type="presParOf" srcId="{59C94EC2-CFB1-41BD-B716-60C89A024B5F}" destId="{794938B3-B2B2-4E63-ADD2-9945FBF7FCA1}" srcOrd="10" destOrd="0" presId="urn:microsoft.com/office/officeart/2005/8/layout/cycle1"/>
    <dgm:cxn modelId="{689035C9-080D-4B96-988B-7F399D5D8404}" type="presParOf" srcId="{59C94EC2-CFB1-41BD-B716-60C89A024B5F}" destId="{C7848910-4E69-454B-9488-8C08FC48A295}" srcOrd="11" destOrd="0" presId="urn:microsoft.com/office/officeart/2005/8/layout/cycle1"/>
    <dgm:cxn modelId="{61C93E32-9734-459A-A600-7E6066F423FD}" type="presParOf" srcId="{59C94EC2-CFB1-41BD-B716-60C89A024B5F}" destId="{2F39AF71-55CA-4930-A370-A603101B8B68}" srcOrd="12" destOrd="0" presId="urn:microsoft.com/office/officeart/2005/8/layout/cycle1"/>
    <dgm:cxn modelId="{81BDF493-2210-4A71-B076-C5E30A4FDC0B}" type="presParOf" srcId="{59C94EC2-CFB1-41BD-B716-60C89A024B5F}" destId="{6660BFF2-30DE-4CB5-8979-FFA8279C0363}" srcOrd="13" destOrd="0" presId="urn:microsoft.com/office/officeart/2005/8/layout/cycle1"/>
    <dgm:cxn modelId="{ACDD31C4-3899-468C-91E9-0D44333614C2}" type="presParOf" srcId="{59C94EC2-CFB1-41BD-B716-60C89A024B5F}" destId="{3A14D8EA-C5D0-4B76-9DEE-205BEEF6866A}" srcOrd="14"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4E54F-D4A2-4DFE-BF65-9C65CA14A87F}">
      <dsp:nvSpPr>
        <dsp:cNvPr id="0" name=""/>
        <dsp:cNvSpPr/>
      </dsp:nvSpPr>
      <dsp:spPr>
        <a:xfrm>
          <a:off x="4774175" y="229003"/>
          <a:ext cx="2276725" cy="1274348"/>
        </a:xfrm>
        <a:prstGeom prst="rect">
          <a:avLst/>
        </a:prstGeom>
        <a:solidFill>
          <a:srgbClr val="92D050">
            <a:alpha val="41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FF00"/>
              </a:solidFill>
              <a:effectLst>
                <a:outerShdw blurRad="38100" dist="38100" dir="2700000" algn="tl">
                  <a:srgbClr val="000000">
                    <a:alpha val="43137"/>
                  </a:srgbClr>
                </a:outerShdw>
              </a:effectLst>
              <a:latin typeface="Georgia" pitchFamily="18" charset="0"/>
            </a:rPr>
            <a:t>Jan/Feb/March</a:t>
          </a:r>
          <a:endParaRPr lang="en-US" sz="3200" b="1" kern="1200" dirty="0">
            <a:solidFill>
              <a:srgbClr val="FFFF00"/>
            </a:solidFill>
            <a:effectLst>
              <a:outerShdw blurRad="38100" dist="38100" dir="2700000" algn="tl">
                <a:srgbClr val="000000">
                  <a:alpha val="43137"/>
                </a:srgbClr>
              </a:outerShdw>
            </a:effectLst>
            <a:latin typeface="Georgia" pitchFamily="18" charset="0"/>
          </a:endParaRPr>
        </a:p>
      </dsp:txBody>
      <dsp:txXfrm>
        <a:off x="4774175" y="229003"/>
        <a:ext cx="2276725" cy="1274348"/>
      </dsp:txXfrm>
    </dsp:sp>
    <dsp:sp modelId="{C3D2F590-09A1-4990-A03C-7ED18C19EF72}">
      <dsp:nvSpPr>
        <dsp:cNvPr id="0" name=""/>
        <dsp:cNvSpPr/>
      </dsp:nvSpPr>
      <dsp:spPr>
        <a:xfrm>
          <a:off x="1398455" y="56736"/>
          <a:ext cx="5943589" cy="5943589"/>
        </a:xfrm>
        <a:prstGeom prst="circularArrow">
          <a:avLst>
            <a:gd name="adj1" fmla="val 5194"/>
            <a:gd name="adj2" fmla="val 335472"/>
            <a:gd name="adj3" fmla="val 21257643"/>
            <a:gd name="adj4" fmla="val 19480139"/>
            <a:gd name="adj5" fmla="val 60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287F0B-4988-45EF-AC62-CCE3F4AE6E1B}">
      <dsp:nvSpPr>
        <dsp:cNvPr id="0" name=""/>
        <dsp:cNvSpPr/>
      </dsp:nvSpPr>
      <dsp:spPr>
        <a:xfrm>
          <a:off x="6015022" y="3023249"/>
          <a:ext cx="1711141" cy="1583159"/>
        </a:xfrm>
        <a:prstGeom prst="rect">
          <a:avLst/>
        </a:prstGeom>
        <a:solidFill>
          <a:srgbClr val="92D050">
            <a:alpha val="41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FFFF00"/>
              </a:solidFill>
              <a:effectLst>
                <a:outerShdw blurRad="38100" dist="38100" dir="2700000" algn="tl">
                  <a:srgbClr val="000000">
                    <a:alpha val="43137"/>
                  </a:srgbClr>
                </a:outerShdw>
              </a:effectLst>
              <a:latin typeface="Georgia" pitchFamily="18" charset="0"/>
            </a:rPr>
            <a:t>Apr/May/Jun</a:t>
          </a:r>
          <a:endParaRPr lang="en-US" sz="2800" b="1" kern="1200" dirty="0">
            <a:solidFill>
              <a:srgbClr val="FFFF00"/>
            </a:solidFill>
            <a:effectLst>
              <a:outerShdw blurRad="38100" dist="38100" dir="2700000" algn="tl">
                <a:srgbClr val="000000">
                  <a:alpha val="43137"/>
                </a:srgbClr>
              </a:outerShdw>
            </a:effectLst>
            <a:latin typeface="Georgia" pitchFamily="18" charset="0"/>
          </a:endParaRPr>
        </a:p>
      </dsp:txBody>
      <dsp:txXfrm>
        <a:off x="6015022" y="3023249"/>
        <a:ext cx="1711141" cy="1583159"/>
      </dsp:txXfrm>
    </dsp:sp>
    <dsp:sp modelId="{7FD80043-7133-4905-B8D9-ADC6656E9419}">
      <dsp:nvSpPr>
        <dsp:cNvPr id="0" name=""/>
        <dsp:cNvSpPr/>
      </dsp:nvSpPr>
      <dsp:spPr>
        <a:xfrm>
          <a:off x="1412497" y="-10720"/>
          <a:ext cx="5943589" cy="5943589"/>
        </a:xfrm>
        <a:prstGeom prst="circularArrow">
          <a:avLst>
            <a:gd name="adj1" fmla="val 5194"/>
            <a:gd name="adj2" fmla="val 335472"/>
            <a:gd name="adj3" fmla="val 4046522"/>
            <a:gd name="adj4" fmla="val 2315906"/>
            <a:gd name="adj5" fmla="val 60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B52B26-1661-4126-B368-AF076E88E057}">
      <dsp:nvSpPr>
        <dsp:cNvPr id="0" name=""/>
        <dsp:cNvSpPr/>
      </dsp:nvSpPr>
      <dsp:spPr>
        <a:xfrm>
          <a:off x="3570757" y="4817640"/>
          <a:ext cx="1583159" cy="1583159"/>
        </a:xfrm>
        <a:prstGeom prst="rect">
          <a:avLst/>
        </a:prstGeom>
        <a:solidFill>
          <a:srgbClr val="92D050">
            <a:alpha val="41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FFFF00"/>
              </a:solidFill>
              <a:effectLst>
                <a:outerShdw blurRad="38100" dist="38100" dir="2700000" algn="tl">
                  <a:srgbClr val="000000">
                    <a:alpha val="43137"/>
                  </a:srgbClr>
                </a:outerShdw>
              </a:effectLst>
              <a:latin typeface="Georgia" pitchFamily="18" charset="0"/>
            </a:rPr>
            <a:t>Jul/Aug</a:t>
          </a:r>
          <a:endParaRPr lang="en-US" sz="2800" b="1" kern="1200" dirty="0">
            <a:solidFill>
              <a:srgbClr val="FFFF00"/>
            </a:solidFill>
            <a:effectLst>
              <a:outerShdw blurRad="38100" dist="38100" dir="2700000" algn="tl">
                <a:srgbClr val="000000">
                  <a:alpha val="43137"/>
                </a:srgbClr>
              </a:outerShdw>
            </a:effectLst>
            <a:latin typeface="Georgia" pitchFamily="18" charset="0"/>
          </a:endParaRPr>
        </a:p>
      </dsp:txBody>
      <dsp:txXfrm>
        <a:off x="3570757" y="4817640"/>
        <a:ext cx="1583159" cy="1583159"/>
      </dsp:txXfrm>
    </dsp:sp>
    <dsp:sp modelId="{6D8708C3-EECB-4929-ABC1-20739E0C22DB}">
      <dsp:nvSpPr>
        <dsp:cNvPr id="0" name=""/>
        <dsp:cNvSpPr/>
      </dsp:nvSpPr>
      <dsp:spPr>
        <a:xfrm>
          <a:off x="1384033" y="2116"/>
          <a:ext cx="5943589" cy="5943589"/>
        </a:xfrm>
        <a:prstGeom prst="circularArrow">
          <a:avLst>
            <a:gd name="adj1" fmla="val 5194"/>
            <a:gd name="adj2" fmla="val 335472"/>
            <a:gd name="adj3" fmla="val 8169982"/>
            <a:gd name="adj4" fmla="val 6439076"/>
            <a:gd name="adj5" fmla="val 60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4938B3-B2B2-4E63-ADD2-9945FBF7FCA1}">
      <dsp:nvSpPr>
        <dsp:cNvPr id="0" name=""/>
        <dsp:cNvSpPr/>
      </dsp:nvSpPr>
      <dsp:spPr>
        <a:xfrm>
          <a:off x="1062491" y="3023248"/>
          <a:ext cx="1583159" cy="1583159"/>
        </a:xfrm>
        <a:prstGeom prst="rect">
          <a:avLst/>
        </a:prstGeom>
        <a:solidFill>
          <a:srgbClr val="92D050">
            <a:alpha val="41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FF00"/>
              </a:solidFill>
              <a:effectLst>
                <a:outerShdw blurRad="38100" dist="38100" dir="2700000" algn="tl">
                  <a:srgbClr val="000000">
                    <a:alpha val="43137"/>
                  </a:srgbClr>
                </a:outerShdw>
              </a:effectLst>
              <a:latin typeface="Georgia" pitchFamily="18" charset="0"/>
            </a:rPr>
            <a:t>Sep/ Oct</a:t>
          </a:r>
          <a:endParaRPr lang="en-US" sz="3200" b="1" kern="1200" dirty="0">
            <a:solidFill>
              <a:srgbClr val="FFFF00"/>
            </a:solidFill>
            <a:effectLst>
              <a:outerShdw blurRad="38100" dist="38100" dir="2700000" algn="tl">
                <a:srgbClr val="000000">
                  <a:alpha val="43137"/>
                </a:srgbClr>
              </a:outerShdw>
            </a:effectLst>
            <a:latin typeface="Georgia" pitchFamily="18" charset="0"/>
          </a:endParaRPr>
        </a:p>
      </dsp:txBody>
      <dsp:txXfrm>
        <a:off x="1062491" y="3023248"/>
        <a:ext cx="1583159" cy="1583159"/>
      </dsp:txXfrm>
    </dsp:sp>
    <dsp:sp modelId="{C7848910-4E69-454B-9488-8C08FC48A295}">
      <dsp:nvSpPr>
        <dsp:cNvPr id="0" name=""/>
        <dsp:cNvSpPr/>
      </dsp:nvSpPr>
      <dsp:spPr>
        <a:xfrm>
          <a:off x="1381289" y="53645"/>
          <a:ext cx="5943589" cy="5943589"/>
        </a:xfrm>
        <a:prstGeom prst="circularArrow">
          <a:avLst>
            <a:gd name="adj1" fmla="val 5194"/>
            <a:gd name="adj2" fmla="val 335472"/>
            <a:gd name="adj3" fmla="val 12338759"/>
            <a:gd name="adj4" fmla="val 10802857"/>
            <a:gd name="adj5" fmla="val 60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60BFF2-30DE-4CB5-8979-FFA8279C0363}">
      <dsp:nvSpPr>
        <dsp:cNvPr id="0" name=""/>
        <dsp:cNvSpPr/>
      </dsp:nvSpPr>
      <dsp:spPr>
        <a:xfrm>
          <a:off x="2020550" y="74597"/>
          <a:ext cx="1583159" cy="1583159"/>
        </a:xfrm>
        <a:prstGeom prst="rect">
          <a:avLst/>
        </a:prstGeom>
        <a:solidFill>
          <a:srgbClr val="92D050">
            <a:alpha val="41000"/>
          </a:srgbClr>
        </a:solid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rgbClr val="FFFF00"/>
              </a:solidFill>
              <a:effectLst>
                <a:outerShdw blurRad="38100" dist="38100" dir="2700000" algn="tl">
                  <a:srgbClr val="000000">
                    <a:alpha val="43137"/>
                  </a:srgbClr>
                </a:outerShdw>
              </a:effectLst>
              <a:latin typeface="Georgia" pitchFamily="18" charset="0"/>
            </a:rPr>
            <a:t>Nov/ Dec</a:t>
          </a:r>
          <a:endParaRPr lang="en-US" sz="3200" b="1" kern="1200" dirty="0">
            <a:solidFill>
              <a:srgbClr val="FFFF00"/>
            </a:solidFill>
            <a:effectLst>
              <a:outerShdw blurRad="38100" dist="38100" dir="2700000" algn="tl">
                <a:srgbClr val="000000">
                  <a:alpha val="43137"/>
                </a:srgbClr>
              </a:outerShdw>
            </a:effectLst>
            <a:latin typeface="Georgia" pitchFamily="18" charset="0"/>
          </a:endParaRPr>
        </a:p>
      </dsp:txBody>
      <dsp:txXfrm>
        <a:off x="2020550" y="74597"/>
        <a:ext cx="1583159" cy="1583159"/>
      </dsp:txXfrm>
    </dsp:sp>
    <dsp:sp modelId="{3A14D8EA-C5D0-4B76-9DEE-205BEEF6866A}">
      <dsp:nvSpPr>
        <dsp:cNvPr id="0" name=""/>
        <dsp:cNvSpPr/>
      </dsp:nvSpPr>
      <dsp:spPr>
        <a:xfrm>
          <a:off x="1413343" y="20591"/>
          <a:ext cx="5943589" cy="5943589"/>
        </a:xfrm>
        <a:prstGeom prst="circularArrow">
          <a:avLst>
            <a:gd name="adj1" fmla="val 5194"/>
            <a:gd name="adj2" fmla="val 335472"/>
            <a:gd name="adj3" fmla="val 16373490"/>
            <a:gd name="adj4" fmla="val 15165896"/>
            <a:gd name="adj5" fmla="val 606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i="1" smtClean="0">
                <a:solidFill>
                  <a:schemeClr val="tx1"/>
                </a:solidFill>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1" smtClean="0">
                <a:solidFill>
                  <a:schemeClr val="tx1"/>
                </a:solidFill>
              </a:defRPr>
            </a:lvl1pPr>
          </a:lstStyle>
          <a:p>
            <a:pPr>
              <a:defRPr/>
            </a:pPr>
            <a:endParaRPr lang="en-US"/>
          </a:p>
        </p:txBody>
      </p:sp>
      <p:sp>
        <p:nvSpPr>
          <p:cNvPr id="122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i="1" smtClean="0">
                <a:solidFill>
                  <a:schemeClr val="tx1"/>
                </a:solidFill>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1" smtClean="0">
                <a:solidFill>
                  <a:schemeClr val="tx1"/>
                </a:solidFill>
              </a:defRPr>
            </a:lvl1pPr>
          </a:lstStyle>
          <a:p>
            <a:pPr>
              <a:defRPr/>
            </a:pPr>
            <a:fld id="{2B53D53C-6945-4734-900B-DC55B0C19DEC}" type="slidenum">
              <a:rPr lang="en-US"/>
              <a:pPr>
                <a:defRPr/>
              </a:pPr>
              <a:t>‹#›</a:t>
            </a:fld>
            <a:endParaRPr lang="en-US"/>
          </a:p>
        </p:txBody>
      </p:sp>
    </p:spTree>
    <p:extLst>
      <p:ext uri="{BB962C8B-B14F-4D97-AF65-F5344CB8AC3E}">
        <p14:creationId xmlns:p14="http://schemas.microsoft.com/office/powerpoint/2010/main" val="33535188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AA1B6733-4ED8-4CB7-B430-8D3EC300B996}" type="slidenum">
              <a:rPr lang="en-US" sz="1200">
                <a:solidFill>
                  <a:schemeClr val="tx1"/>
                </a:solidFill>
              </a:rPr>
              <a:pPr eaLnBrk="1" hangingPunct="1"/>
              <a:t>1</a:t>
            </a:fld>
            <a:endParaRPr lang="en-US" sz="1200">
              <a:solidFill>
                <a:schemeClr val="tx1"/>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r>
              <a:rPr lang="en-US" b="1" i="1" smtClean="0"/>
              <a:t>Note to the presenter:</a:t>
            </a:r>
            <a:r>
              <a:rPr lang="en-US" smtClean="0"/>
              <a:t>  We are providing an exceptionally long set of PowerPoint slides.  The presenter should review the slide set, download it on a computer, and reduce the program to the time period allotted.  This gives Agents, speakers, and others who are using this material the ability to customize the type of plants and scope of the talk.  This program is designed to be interactive. By this we mean that the participants in the classroom are expected to share their own gardening experiences with the presenter, and each other, as the talk progresses.   This is why we list the cultural aspects in a list on the slide.   This talk will quickly become a very boring review of one flower after another if the speaker just reads the slides and does not allow experiences to be shared.  Involve your audience!  Most, if not all, of your student gardeners have experience in this area. A word of caution, the presenter must act as mediator and make sure that the length of question/answer time does not interfere with the overall schedule. Alternatively, questions and comments may be reserved for the end of the lecture and addressed as time permits.</a:t>
            </a:r>
          </a:p>
          <a:p>
            <a:pPr eaLnBrk="1" hangingPunct="1"/>
            <a:r>
              <a:rPr lang="en-US" smtClean="0"/>
              <a:t>The presenter should review this text, then review the provided “terms” provided on the slides with the audience to be sure everyone understand the ‘jargon’.  Proceed to the script entries provided for the flower slides which contains tips and specific suggestions for each recommended plant.  The reviewer should quickly mention these points and then ask the audience to share their experiences growing that specimen. Encourage participants to keep comments short and to the point. </a:t>
            </a:r>
            <a:r>
              <a:rPr lang="en-US" b="1" smtClean="0"/>
              <a:t>This is a two-hour program on perennials (one minute per slide average).</a:t>
            </a:r>
            <a:r>
              <a:rPr lang="en-US" smtClean="0"/>
              <a:t> </a:t>
            </a:r>
          </a:p>
        </p:txBody>
      </p:sp>
    </p:spTree>
    <p:extLst>
      <p:ext uri="{BB962C8B-B14F-4D97-AF65-F5344CB8AC3E}">
        <p14:creationId xmlns:p14="http://schemas.microsoft.com/office/powerpoint/2010/main" val="1553742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D12F5806-AA61-4AFE-9776-CC08AD179801}" type="slidenum">
              <a:rPr lang="en-US" sz="1200">
                <a:solidFill>
                  <a:schemeClr val="tx1"/>
                </a:solidFill>
              </a:rPr>
              <a:pPr eaLnBrk="1" hangingPunct="1"/>
              <a:t>14</a:t>
            </a:fld>
            <a:endParaRPr lang="en-US" sz="1200">
              <a:solidFill>
                <a:schemeClr val="tx1"/>
              </a:solidFill>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US" b="1" smtClean="0"/>
              <a:t>Fertilization Usage:</a:t>
            </a:r>
            <a:r>
              <a:rPr lang="en-US" smtClean="0"/>
              <a:t>  Perennials are much like shrubs in that they may require high levels of fertility early in spring or summer, when they put on growth, and low fertility the remainder of the year.  The ability of a plant to take up nitrogen is also a function of season, once leaves are lost to frost, perennials do not need fertilizer. </a:t>
            </a:r>
          </a:p>
        </p:txBody>
      </p:sp>
    </p:spTree>
    <p:extLst>
      <p:ext uri="{BB962C8B-B14F-4D97-AF65-F5344CB8AC3E}">
        <p14:creationId xmlns:p14="http://schemas.microsoft.com/office/powerpoint/2010/main" val="1346172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A3A9703E-35DD-4C43-830D-A3A7F8FDB283}" type="slidenum">
              <a:rPr lang="en-US" sz="1200">
                <a:solidFill>
                  <a:schemeClr val="tx1"/>
                </a:solidFill>
              </a:rPr>
              <a:pPr eaLnBrk="1" hangingPunct="1"/>
              <a:t>15</a:t>
            </a:fld>
            <a:endParaRPr lang="en-US" sz="1200">
              <a:solidFill>
                <a:schemeClr val="tx1"/>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US" b="1" dirty="0" smtClean="0"/>
              <a:t>Nutrient Deficiencies:</a:t>
            </a:r>
            <a:r>
              <a:rPr lang="en-US" dirty="0" smtClean="0"/>
              <a:t>  There are often times when perennials show signs of nutrient-related problems.  Periods of excessive rain or drought can affect levels of nutrients and nutrient uptake.  In winter, some perennials that have evergreen foliage can become purple or bronzed.  This may be a perfectly normal condition in the dead of winter, but a warning sign of deficiencies in late spring.   In summer, pale yellow leaves and weak, off-green growth may be signs of </a:t>
            </a:r>
            <a:r>
              <a:rPr lang="en-US" dirty="0" err="1" smtClean="0"/>
              <a:t>underfertilization</a:t>
            </a:r>
            <a:r>
              <a:rPr lang="en-US" dirty="0" smtClean="0"/>
              <a:t> or depleted fertility.  Calcium and magnesium may be depleted.  Only a soil test and a foliage test will determine the right ratio of nutrients to add to correct the problem. </a:t>
            </a:r>
          </a:p>
        </p:txBody>
      </p:sp>
    </p:spTree>
    <p:extLst>
      <p:ext uri="{BB962C8B-B14F-4D97-AF65-F5344CB8AC3E}">
        <p14:creationId xmlns:p14="http://schemas.microsoft.com/office/powerpoint/2010/main" val="1387070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a:solidFill>
                  <a:schemeClr val="tx1"/>
                </a:solidFill>
                <a:latin typeface="Footlight MT Light" pitchFamily="18" charset="0"/>
              </a:defRPr>
            </a:lvl1pPr>
            <a:lvl2pPr marL="702756" indent="-270291" defTabSz="914485" eaLnBrk="0" hangingPunct="0">
              <a:defRPr>
                <a:solidFill>
                  <a:schemeClr val="tx1"/>
                </a:solidFill>
                <a:latin typeface="Footlight MT Light" pitchFamily="18" charset="0"/>
              </a:defRPr>
            </a:lvl2pPr>
            <a:lvl3pPr marL="1081164" indent="-216233" defTabSz="914485" eaLnBrk="0" hangingPunct="0">
              <a:defRPr>
                <a:solidFill>
                  <a:schemeClr val="tx1"/>
                </a:solidFill>
                <a:latin typeface="Footlight MT Light" pitchFamily="18" charset="0"/>
              </a:defRPr>
            </a:lvl3pPr>
            <a:lvl4pPr marL="1513629" indent="-216233" defTabSz="914485" eaLnBrk="0" hangingPunct="0">
              <a:defRPr>
                <a:solidFill>
                  <a:schemeClr val="tx1"/>
                </a:solidFill>
                <a:latin typeface="Footlight MT Light" pitchFamily="18" charset="0"/>
              </a:defRPr>
            </a:lvl4pPr>
            <a:lvl5pPr marL="1946095" indent="-216233" defTabSz="914485" eaLnBrk="0" hangingPunct="0">
              <a:defRPr>
                <a:solidFill>
                  <a:schemeClr val="tx1"/>
                </a:solidFill>
                <a:latin typeface="Footlight MT Light" pitchFamily="18" charset="0"/>
              </a:defRPr>
            </a:lvl5pPr>
            <a:lvl6pPr marL="2378560" indent="-216233" defTabSz="914485" eaLnBrk="0" fontAlgn="base" hangingPunct="0">
              <a:spcBef>
                <a:spcPct val="0"/>
              </a:spcBef>
              <a:spcAft>
                <a:spcPct val="0"/>
              </a:spcAft>
              <a:defRPr>
                <a:solidFill>
                  <a:schemeClr val="tx1"/>
                </a:solidFill>
                <a:latin typeface="Footlight MT Light" pitchFamily="18" charset="0"/>
              </a:defRPr>
            </a:lvl6pPr>
            <a:lvl7pPr marL="2811026" indent="-216233" defTabSz="914485" eaLnBrk="0" fontAlgn="base" hangingPunct="0">
              <a:spcBef>
                <a:spcPct val="0"/>
              </a:spcBef>
              <a:spcAft>
                <a:spcPct val="0"/>
              </a:spcAft>
              <a:defRPr>
                <a:solidFill>
                  <a:schemeClr val="tx1"/>
                </a:solidFill>
                <a:latin typeface="Footlight MT Light" pitchFamily="18" charset="0"/>
              </a:defRPr>
            </a:lvl7pPr>
            <a:lvl8pPr marL="3243491" indent="-216233" defTabSz="914485" eaLnBrk="0" fontAlgn="base" hangingPunct="0">
              <a:spcBef>
                <a:spcPct val="0"/>
              </a:spcBef>
              <a:spcAft>
                <a:spcPct val="0"/>
              </a:spcAft>
              <a:defRPr>
                <a:solidFill>
                  <a:schemeClr val="tx1"/>
                </a:solidFill>
                <a:latin typeface="Footlight MT Light" pitchFamily="18" charset="0"/>
              </a:defRPr>
            </a:lvl8pPr>
            <a:lvl9pPr marL="3675957" indent="-216233" defTabSz="914485" eaLnBrk="0" fontAlgn="base" hangingPunct="0">
              <a:spcBef>
                <a:spcPct val="0"/>
              </a:spcBef>
              <a:spcAft>
                <a:spcPct val="0"/>
              </a:spcAft>
              <a:defRPr>
                <a:solidFill>
                  <a:schemeClr val="tx1"/>
                </a:solidFill>
                <a:latin typeface="Footlight MT Light" pitchFamily="18" charset="0"/>
              </a:defRPr>
            </a:lvl9pPr>
          </a:lstStyle>
          <a:p>
            <a:pPr eaLnBrk="1" hangingPunct="1"/>
            <a:fld id="{5C3DF7F2-A8D5-412B-B276-5A724F72D450}" type="slidenum">
              <a:rPr lang="en-US"/>
              <a:pPr eaLnBrk="1" hangingPunct="1"/>
              <a:t>16</a:t>
            </a:fld>
            <a:endParaRPr lang="en-US"/>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smtClean="0"/>
              <a:t>76. Symptoms associated with iron deficiency. A typical symptom of minor element deficiency is chlorotic young foliage. </a:t>
            </a:r>
          </a:p>
          <a:p>
            <a:pPr>
              <a:spcBef>
                <a:spcPct val="0"/>
              </a:spcBef>
            </a:pPr>
            <a:endParaRPr lang="en-US" smtClean="0"/>
          </a:p>
          <a:p>
            <a:pPr eaLnBrk="1" hangingPunct="1"/>
            <a:endParaRPr lang="en-US" smtClean="0"/>
          </a:p>
        </p:txBody>
      </p:sp>
    </p:spTree>
    <p:extLst>
      <p:ext uri="{BB962C8B-B14F-4D97-AF65-F5344CB8AC3E}">
        <p14:creationId xmlns:p14="http://schemas.microsoft.com/office/powerpoint/2010/main" val="155872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89BCC37D-41DC-4BC0-AF02-D340E6791DC2}" type="slidenum">
              <a:rPr lang="en-US" sz="1200">
                <a:solidFill>
                  <a:schemeClr val="tx1"/>
                </a:solidFill>
              </a:rPr>
              <a:pPr eaLnBrk="1" hangingPunct="1"/>
              <a:t>17</a:t>
            </a:fld>
            <a:endParaRPr lang="en-US" sz="1200">
              <a:solidFill>
                <a:schemeClr val="tx1"/>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r>
              <a:rPr lang="en-US" b="1" smtClean="0"/>
              <a:t>Perennials Are Complex:</a:t>
            </a:r>
            <a:r>
              <a:rPr lang="en-US" smtClean="0"/>
              <a:t>  Preplanning is the key to success when designing and installing a perennial bed.  Know your plant’s requirements.  Knowing the final size your perennial will assume can prevent disappointments should a vigorous plant overtake less vigorous specimens.</a:t>
            </a:r>
          </a:p>
          <a:p>
            <a:pPr eaLnBrk="1" hangingPunct="1"/>
            <a:r>
              <a:rPr lang="en-US" smtClean="0"/>
              <a:t>Knowing the soil type preference and the pH requirements for your perennial will assure the likelihood of survival year after year.  Knowing pests and disease tendencies will help you plan for problems that may arise in the future or may allow you to avoid disease prone specimens.     </a:t>
            </a:r>
          </a:p>
          <a:p>
            <a:pPr eaLnBrk="1" hangingPunct="1"/>
            <a:r>
              <a:rPr lang="en-US" smtClean="0"/>
              <a:t>Knowing the life span will help you plan replacements and establish where the plant will be placed.  Most long-lived plants will be placed towards the back and side of the garden, or in the middle, so as to allow replacement of less long-lived specimens without disturbing the more permanent specimens.  Knowing the bloom period is essential to planning a continuous bloom sequence.  Careful choices of species and hybrids can assure the gardener a season long color display. </a:t>
            </a:r>
          </a:p>
        </p:txBody>
      </p:sp>
    </p:spTree>
    <p:extLst>
      <p:ext uri="{BB962C8B-B14F-4D97-AF65-F5344CB8AC3E}">
        <p14:creationId xmlns:p14="http://schemas.microsoft.com/office/powerpoint/2010/main" val="261391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89BCC37D-41DC-4BC0-AF02-D340E6791DC2}" type="slidenum">
              <a:rPr lang="en-US" sz="1200">
                <a:solidFill>
                  <a:schemeClr val="tx1"/>
                </a:solidFill>
              </a:rPr>
              <a:pPr eaLnBrk="1" hangingPunct="1"/>
              <a:t>18</a:t>
            </a:fld>
            <a:endParaRPr lang="en-US" sz="1200">
              <a:solidFill>
                <a:schemeClr val="tx1"/>
              </a:solidFill>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r>
              <a:rPr lang="en-US" b="1" smtClean="0"/>
              <a:t>Perennials Are Complex:</a:t>
            </a:r>
            <a:r>
              <a:rPr lang="en-US" smtClean="0"/>
              <a:t>  Preplanning is the key to success when designing and installing a perennial bed.  Know your plant’s requirements.  Knowing the final size your perennial will assume can prevent disappointments should a vigorous plant overtake less vigorous specimens.</a:t>
            </a:r>
          </a:p>
          <a:p>
            <a:pPr eaLnBrk="1" hangingPunct="1"/>
            <a:r>
              <a:rPr lang="en-US" smtClean="0"/>
              <a:t>Knowing the soil type preference and the pH requirements for your perennial will assure the likelihood of survival year after year.  Knowing pests and disease tendencies will help you plan for problems that may arise in the future or may allow you to avoid disease prone specimens.     </a:t>
            </a:r>
          </a:p>
          <a:p>
            <a:pPr eaLnBrk="1" hangingPunct="1"/>
            <a:r>
              <a:rPr lang="en-US" smtClean="0"/>
              <a:t>Knowing the life span will help you plan replacements and establish where the plant will be placed.  Most long-lived plants will be placed towards the back and side of the garden, or in the middle, so as to allow replacement of less long-lived specimens without disturbing the more permanent specimens.  Knowing the bloom period is essential to planning a continuous bloom sequence.  Careful choices of species and hybrids can assure the gardener a season long color display. </a:t>
            </a:r>
          </a:p>
        </p:txBody>
      </p:sp>
    </p:spTree>
    <p:extLst>
      <p:ext uri="{BB962C8B-B14F-4D97-AF65-F5344CB8AC3E}">
        <p14:creationId xmlns:p14="http://schemas.microsoft.com/office/powerpoint/2010/main" val="1606462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141803AF-2ADB-4CEB-A13C-834835D58D02}" type="slidenum">
              <a:rPr lang="en-US" sz="1200">
                <a:solidFill>
                  <a:schemeClr val="tx1"/>
                </a:solidFill>
              </a:rPr>
              <a:pPr eaLnBrk="1" hangingPunct="1"/>
              <a:t>19</a:t>
            </a:fld>
            <a:endParaRPr lang="en-US" sz="1200">
              <a:solidFill>
                <a:schemeClr val="tx1"/>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b="1" dirty="0" smtClean="0"/>
          </a:p>
        </p:txBody>
      </p:sp>
    </p:spTree>
    <p:extLst>
      <p:ext uri="{BB962C8B-B14F-4D97-AF65-F5344CB8AC3E}">
        <p14:creationId xmlns:p14="http://schemas.microsoft.com/office/powerpoint/2010/main" val="164706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141803AF-2ADB-4CEB-A13C-834835D58D02}" type="slidenum">
              <a:rPr lang="en-US" sz="1200">
                <a:solidFill>
                  <a:schemeClr val="tx1"/>
                </a:solidFill>
              </a:rPr>
              <a:pPr eaLnBrk="1" hangingPunct="1"/>
              <a:t>20</a:t>
            </a:fld>
            <a:endParaRPr lang="en-US" sz="1200">
              <a:solidFill>
                <a:schemeClr val="tx1"/>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b="1" dirty="0" smtClean="0"/>
          </a:p>
        </p:txBody>
      </p:sp>
    </p:spTree>
    <p:extLst>
      <p:ext uri="{BB962C8B-B14F-4D97-AF65-F5344CB8AC3E}">
        <p14:creationId xmlns:p14="http://schemas.microsoft.com/office/powerpoint/2010/main" val="1117715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141803AF-2ADB-4CEB-A13C-834835D58D02}" type="slidenum">
              <a:rPr lang="en-US" sz="1200">
                <a:solidFill>
                  <a:schemeClr val="tx1"/>
                </a:solidFill>
              </a:rPr>
              <a:pPr eaLnBrk="1" hangingPunct="1"/>
              <a:t>21</a:t>
            </a:fld>
            <a:endParaRPr lang="en-US" sz="1200">
              <a:solidFill>
                <a:schemeClr val="tx1"/>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b="1" dirty="0" smtClean="0"/>
          </a:p>
        </p:txBody>
      </p:sp>
    </p:spTree>
    <p:extLst>
      <p:ext uri="{BB962C8B-B14F-4D97-AF65-F5344CB8AC3E}">
        <p14:creationId xmlns:p14="http://schemas.microsoft.com/office/powerpoint/2010/main" val="1398326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DEEF0CAC-855F-4203-A39B-AB6B6563D2DE}" type="slidenum">
              <a:rPr lang="en-US" sz="1200">
                <a:solidFill>
                  <a:schemeClr val="tx1"/>
                </a:solidFill>
              </a:rPr>
              <a:pPr eaLnBrk="1" hangingPunct="1"/>
              <a:t>22</a:t>
            </a:fld>
            <a:endParaRPr lang="en-US" sz="1200">
              <a:solidFill>
                <a:schemeClr val="tx1"/>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en-US" b="1" smtClean="0"/>
              <a:t>Considerations:</a:t>
            </a:r>
            <a:r>
              <a:rPr lang="en-US" smtClean="0"/>
              <a:t> On slide</a:t>
            </a:r>
          </a:p>
        </p:txBody>
      </p:sp>
    </p:spTree>
    <p:extLst>
      <p:ext uri="{BB962C8B-B14F-4D97-AF65-F5344CB8AC3E}">
        <p14:creationId xmlns:p14="http://schemas.microsoft.com/office/powerpoint/2010/main" val="1755448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B96C4102-512A-4911-9D66-D160AD8E3B18}" type="slidenum">
              <a:rPr lang="en-US" sz="1200">
                <a:solidFill>
                  <a:schemeClr val="tx1"/>
                </a:solidFill>
              </a:rPr>
              <a:pPr eaLnBrk="1" hangingPunct="1"/>
              <a:t>23</a:t>
            </a:fld>
            <a:endParaRPr lang="en-US" sz="1200">
              <a:solidFill>
                <a:schemeClr val="tx1"/>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US" b="1" smtClean="0"/>
              <a:t>Considerations:</a:t>
            </a:r>
            <a:r>
              <a:rPr lang="en-US" smtClean="0"/>
              <a:t> On slide</a:t>
            </a:r>
          </a:p>
        </p:txBody>
      </p:sp>
    </p:spTree>
    <p:extLst>
      <p:ext uri="{BB962C8B-B14F-4D97-AF65-F5344CB8AC3E}">
        <p14:creationId xmlns:p14="http://schemas.microsoft.com/office/powerpoint/2010/main" val="169948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878E8D-B0B7-485F-BF31-1242B72AA339}" type="slidenum">
              <a:rPr lang="en-US"/>
              <a:pPr/>
              <a:t>5</a:t>
            </a:fld>
            <a:endParaRPr lang="en-US"/>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p:txBody>
          <a:bodyPr/>
          <a:lstStyle/>
          <a:p>
            <a:r>
              <a:rPr lang="en-US" dirty="0" smtClean="0"/>
              <a:t>A. </a:t>
            </a:r>
            <a:r>
              <a:rPr lang="en-US" dirty="0" err="1" smtClean="0"/>
              <a:t>hubrictii</a:t>
            </a:r>
            <a:r>
              <a:rPr lang="en-US" dirty="0" smtClean="0"/>
              <a:t>, </a:t>
            </a:r>
            <a:r>
              <a:rPr lang="en-US" dirty="0"/>
              <a:t>Iris </a:t>
            </a:r>
            <a:r>
              <a:rPr lang="en-US" dirty="0" err="1"/>
              <a:t>pallida</a:t>
            </a:r>
            <a:r>
              <a:rPr lang="en-US" dirty="0"/>
              <a:t> </a:t>
            </a:r>
            <a:r>
              <a:rPr lang="en-US" dirty="0" err="1"/>
              <a:t>Aureo-variegata</a:t>
            </a:r>
            <a:endParaRPr lang="en-US" dirty="0"/>
          </a:p>
        </p:txBody>
      </p:sp>
    </p:spTree>
    <p:extLst>
      <p:ext uri="{BB962C8B-B14F-4D97-AF65-F5344CB8AC3E}">
        <p14:creationId xmlns:p14="http://schemas.microsoft.com/office/powerpoint/2010/main" val="1912277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965D892C-99BE-402E-AC5C-0C05CDE4FFD5}" type="slidenum">
              <a:rPr lang="en-US" sz="1200">
                <a:solidFill>
                  <a:schemeClr val="tx1"/>
                </a:solidFill>
              </a:rPr>
              <a:pPr eaLnBrk="1" hangingPunct="1"/>
              <a:t>25</a:t>
            </a:fld>
            <a:endParaRPr lang="en-US" sz="1200">
              <a:solidFill>
                <a:schemeClr val="tx1"/>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r>
              <a:rPr lang="en-US" b="1" smtClean="0"/>
              <a:t>Evaporation Chart:</a:t>
            </a:r>
            <a:r>
              <a:rPr lang="en-US" smtClean="0"/>
              <a:t>  In Georgia, summer evaporation rates can be quite high and newly planted perennials may not be able to keep up with the heavy water demand.  This may also cause a homeowner to use much more water than is necessary in a well-planned perennial planting.  Note how the evaporation rates, and hence the water demand, drops off in October.  This is the best time to plant! </a:t>
            </a:r>
          </a:p>
        </p:txBody>
      </p:sp>
    </p:spTree>
    <p:extLst>
      <p:ext uri="{BB962C8B-B14F-4D97-AF65-F5344CB8AC3E}">
        <p14:creationId xmlns:p14="http://schemas.microsoft.com/office/powerpoint/2010/main" val="1760361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141803AF-2ADB-4CEB-A13C-834835D58D02}" type="slidenum">
              <a:rPr lang="en-US" sz="1200">
                <a:solidFill>
                  <a:schemeClr val="tx1"/>
                </a:solidFill>
              </a:rPr>
              <a:pPr eaLnBrk="1" hangingPunct="1"/>
              <a:t>39</a:t>
            </a:fld>
            <a:endParaRPr lang="en-US" sz="1200">
              <a:solidFill>
                <a:schemeClr val="tx1"/>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b="1" dirty="0" smtClean="0"/>
          </a:p>
        </p:txBody>
      </p:sp>
    </p:spTree>
    <p:extLst>
      <p:ext uri="{BB962C8B-B14F-4D97-AF65-F5344CB8AC3E}">
        <p14:creationId xmlns:p14="http://schemas.microsoft.com/office/powerpoint/2010/main" val="335813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B5185A-185C-4AFD-AC70-702ABC2F6666}" type="slidenum">
              <a:rPr lang="en-US"/>
              <a:pPr/>
              <a:t>42</a:t>
            </a:fld>
            <a:endParaRPr lang="en-US"/>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r>
              <a:rPr lang="en-US"/>
              <a:t>P Heavy Metal</a:t>
            </a:r>
          </a:p>
        </p:txBody>
      </p:sp>
    </p:spTree>
    <p:extLst>
      <p:ext uri="{BB962C8B-B14F-4D97-AF65-F5344CB8AC3E}">
        <p14:creationId xmlns:p14="http://schemas.microsoft.com/office/powerpoint/2010/main" val="427142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303129E8-5E71-4B0E-971B-1031D379A753}" type="slidenum">
              <a:rPr lang="en-US" sz="1200">
                <a:solidFill>
                  <a:schemeClr val="tx1"/>
                </a:solidFill>
              </a:rPr>
              <a:pPr eaLnBrk="1" hangingPunct="1"/>
              <a:t>57</a:t>
            </a:fld>
            <a:endParaRPr lang="en-US" sz="1200">
              <a:solidFill>
                <a:schemeClr val="tx1"/>
              </a:solidFill>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US" b="1" i="1" smtClean="0"/>
              <a:t>Hemerocallis hybrida</a:t>
            </a:r>
            <a:r>
              <a:rPr lang="en-US" b="1" smtClean="0"/>
              <a:t>:</a:t>
            </a:r>
            <a:r>
              <a:rPr lang="en-US" smtClean="0"/>
              <a:t> There are thousands of Daylily hybrids from which to choose, and they grow well in full sun if irrigation is possible.  If not irrigated, they go dormant in summer.  In shade, they can survive drought intact, but blooms are smaller and fewer. Water and fertilize in August to revitalize the foliage before frost.  There are cultivars such as ‘Stella d’Oro’, which are described as ever-blooming.  In the South, this means sporadic flowering at best. </a:t>
            </a:r>
          </a:p>
        </p:txBody>
      </p:sp>
    </p:spTree>
    <p:extLst>
      <p:ext uri="{BB962C8B-B14F-4D97-AF65-F5344CB8AC3E}">
        <p14:creationId xmlns:p14="http://schemas.microsoft.com/office/powerpoint/2010/main" val="2091934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7AC2F9C0-3F84-4129-AECA-DA453F9394A4}" type="slidenum">
              <a:rPr lang="en-US" sz="1200">
                <a:solidFill>
                  <a:schemeClr val="tx1"/>
                </a:solidFill>
              </a:rPr>
              <a:pPr eaLnBrk="1" hangingPunct="1"/>
              <a:t>58</a:t>
            </a:fld>
            <a:endParaRPr lang="en-US" sz="1200">
              <a:solidFill>
                <a:schemeClr val="tx1"/>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en-US" b="1" i="1" smtClean="0"/>
              <a:t>Perovskia atriplicifolia</a:t>
            </a:r>
            <a:r>
              <a:rPr lang="en-US" b="1" smtClean="0"/>
              <a:t>:</a:t>
            </a:r>
            <a:r>
              <a:rPr lang="en-US" smtClean="0"/>
              <a:t>  Russian Sage is a good plant for dry, sunny places if well established before summer heat.  Fall planting is essential in well-drained soils.  Single plants do not look showy due to the diffuse nature of the flowers.  Professional landscapers use 10 to 12 plants on 10-inch centers for a strong color effect. </a:t>
            </a:r>
          </a:p>
        </p:txBody>
      </p:sp>
    </p:spTree>
    <p:extLst>
      <p:ext uri="{BB962C8B-B14F-4D97-AF65-F5344CB8AC3E}">
        <p14:creationId xmlns:p14="http://schemas.microsoft.com/office/powerpoint/2010/main" val="547797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65C34072-A4A8-4DB1-A3DD-524B6EB11715}" type="slidenum">
              <a:rPr lang="en-US" sz="1200">
                <a:solidFill>
                  <a:schemeClr val="tx1"/>
                </a:solidFill>
              </a:rPr>
              <a:pPr eaLnBrk="1" hangingPunct="1"/>
              <a:t>59</a:t>
            </a:fld>
            <a:endParaRPr lang="en-US" sz="1200">
              <a:solidFill>
                <a:schemeClr val="tx1"/>
              </a:solidFill>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p:spPr>
        <p:txBody>
          <a:bodyPr/>
          <a:lstStyle/>
          <a:p>
            <a:pPr eaLnBrk="1" hangingPunct="1"/>
            <a:r>
              <a:rPr lang="en-US" b="1" i="1" smtClean="0"/>
              <a:t>Chrysanthemum superbum</a:t>
            </a:r>
            <a:r>
              <a:rPr lang="en-US" smtClean="0"/>
              <a:t>:  Shasta Daisies are beautiful perennials if grown properly.  Avoid fertilizing after March because it will cause long, floppy growth just before blooming. This plant does not respond well to trimming, so the best course of action is to fertilize it in October and again in late February.  Deadheading improves the plant’s survival in dry, hot summers. </a:t>
            </a:r>
          </a:p>
        </p:txBody>
      </p:sp>
    </p:spTree>
    <p:extLst>
      <p:ext uri="{BB962C8B-B14F-4D97-AF65-F5344CB8AC3E}">
        <p14:creationId xmlns:p14="http://schemas.microsoft.com/office/powerpoint/2010/main" val="566826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6520CB49-4A18-45BF-B448-A918FBD4A965}" type="slidenum">
              <a:rPr lang="en-US" sz="1200">
                <a:solidFill>
                  <a:schemeClr val="tx1"/>
                </a:solidFill>
              </a:rPr>
              <a:pPr eaLnBrk="1" hangingPunct="1"/>
              <a:t>60</a:t>
            </a:fld>
            <a:endParaRPr lang="en-US" sz="1200">
              <a:solidFill>
                <a:schemeClr val="tx1"/>
              </a:solidFill>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n-US" b="1" i="1" dirty="0" err="1" smtClean="0"/>
              <a:t>Rudbeckia</a:t>
            </a:r>
            <a:r>
              <a:rPr lang="en-US" b="1" i="1" dirty="0" smtClean="0"/>
              <a:t> </a:t>
            </a:r>
            <a:r>
              <a:rPr lang="en-US" b="1" i="1" dirty="0" err="1" smtClean="0"/>
              <a:t>triloba</a:t>
            </a:r>
            <a:r>
              <a:rPr lang="en-US" b="1" dirty="0" smtClean="0"/>
              <a:t>:</a:t>
            </a:r>
            <a:r>
              <a:rPr lang="en-US" dirty="0" smtClean="0"/>
              <a:t>  Three-Lobed Coneflower is a perennial cousin of our annual </a:t>
            </a:r>
            <a:r>
              <a:rPr lang="en-US" dirty="0" err="1" smtClean="0"/>
              <a:t>Rudbeckia</a:t>
            </a:r>
            <a:r>
              <a:rPr lang="en-US" dirty="0" smtClean="0"/>
              <a:t>.  It is a wonderful plant, worthy of any garden.  Bright yellow flowers last most of the summer, and its height allows it to be a back-of-the-garden plant with fantastic color potential.  It is difficult to grow from seed, so purchase 4-inch plants.   Plant early and fertilize twice (before June). Cut back stems after seeds begin to develop, but leave 12 inches of stem attached so new rosettes can form at their base for next year. </a:t>
            </a:r>
          </a:p>
        </p:txBody>
      </p:sp>
    </p:spTree>
    <p:extLst>
      <p:ext uri="{BB962C8B-B14F-4D97-AF65-F5344CB8AC3E}">
        <p14:creationId xmlns:p14="http://schemas.microsoft.com/office/powerpoint/2010/main" val="414031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76FE8E10-C07D-4F9B-8DC2-A4894DC88228}" type="slidenum">
              <a:rPr lang="en-US" sz="1200">
                <a:solidFill>
                  <a:schemeClr val="tx1"/>
                </a:solidFill>
              </a:rPr>
              <a:pPr eaLnBrk="1" hangingPunct="1"/>
              <a:t>61</a:t>
            </a:fld>
            <a:endParaRPr lang="en-US" sz="1200">
              <a:solidFill>
                <a:schemeClr val="tx1"/>
              </a:solidFill>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US" b="1" i="1" dirty="0" err="1" smtClean="0"/>
              <a:t>Liatris</a:t>
            </a:r>
            <a:r>
              <a:rPr lang="en-US" b="1" i="1" dirty="0" smtClean="0"/>
              <a:t> </a:t>
            </a:r>
            <a:r>
              <a:rPr lang="en-US" b="1" i="1" dirty="0" err="1" smtClean="0"/>
              <a:t>spicata</a:t>
            </a:r>
            <a:r>
              <a:rPr lang="en-US" b="1" dirty="0" smtClean="0"/>
              <a:t>:</a:t>
            </a:r>
            <a:r>
              <a:rPr lang="en-US" dirty="0" smtClean="0"/>
              <a:t>  A native plant that has been hybridized, it will grow just fine in Georgia.  The plant grows from a corm-like structure.  It spreads slowly if planted in good soil.  The colonies of interconnected corms must be dug and divided every three years.  Why?  As the colony gets older, it only takes one old, diseased corm to succumb and then transfer the disease via shared roots.  This will wipe out the entire group. The only way to prevent this is dividing every three years in fall, during dry weather.  Then, if an old corm dies, other groups will remain viable. </a:t>
            </a:r>
          </a:p>
        </p:txBody>
      </p:sp>
    </p:spTree>
    <p:extLst>
      <p:ext uri="{BB962C8B-B14F-4D97-AF65-F5344CB8AC3E}">
        <p14:creationId xmlns:p14="http://schemas.microsoft.com/office/powerpoint/2010/main" val="781832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DDCB5753-9598-4169-B6EC-A1A81E300823}" type="slidenum">
              <a:rPr lang="en-US" sz="1200">
                <a:solidFill>
                  <a:schemeClr val="tx1"/>
                </a:solidFill>
              </a:rPr>
              <a:pPr eaLnBrk="1" hangingPunct="1"/>
              <a:t>62</a:t>
            </a:fld>
            <a:endParaRPr lang="en-US" sz="1200">
              <a:solidFill>
                <a:schemeClr val="tx1"/>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r>
              <a:rPr lang="en-US" b="1" i="1" smtClean="0"/>
              <a:t>Salvia leucantha</a:t>
            </a:r>
            <a:r>
              <a:rPr lang="en-US" b="1" smtClean="0"/>
              <a:t>:</a:t>
            </a:r>
            <a:r>
              <a:rPr lang="en-US" smtClean="0"/>
              <a:t>  Mexican Sage does very well in hot, dry, sunny locations, if established early in the spring.  It blooms late in the summer, August 15 through late September.  Intense plantings kept fertilized and watered will yield a spectacular flower display in fall. </a:t>
            </a:r>
          </a:p>
        </p:txBody>
      </p:sp>
    </p:spTree>
    <p:extLst>
      <p:ext uri="{BB962C8B-B14F-4D97-AF65-F5344CB8AC3E}">
        <p14:creationId xmlns:p14="http://schemas.microsoft.com/office/powerpoint/2010/main" val="1959169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86230951-A9FB-4C0C-BAF0-D3A3AC2F8D7D}" type="slidenum">
              <a:rPr lang="en-US" sz="1200">
                <a:solidFill>
                  <a:schemeClr val="tx1"/>
                </a:solidFill>
              </a:rPr>
              <a:pPr eaLnBrk="1" hangingPunct="1"/>
              <a:t>63</a:t>
            </a:fld>
            <a:endParaRPr lang="en-US" sz="1200">
              <a:solidFill>
                <a:schemeClr val="tx1"/>
              </a:solidFill>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r>
              <a:rPr lang="en-US" b="1" i="1" smtClean="0"/>
              <a:t>Salvia gauranitica</a:t>
            </a:r>
            <a:r>
              <a:rPr lang="en-US" b="1" smtClean="0"/>
              <a:t>:  </a:t>
            </a:r>
            <a:r>
              <a:rPr lang="en-US" smtClean="0"/>
              <a:t>Blue Anise Sage, or Brazilian Sage, is a gem in the garden.  It is a Georgia Gold Medal Winner.  Tough and durable, it blooms from May until November and attracts hummingbirds and butterflies.  It grows a thick storage root and persists even with tilling!  Full sun is preferred.  Mid-summer trimming, after the first flush of flowers, is essential for a glorious fall display.</a:t>
            </a:r>
          </a:p>
        </p:txBody>
      </p:sp>
    </p:spTree>
    <p:extLst>
      <p:ext uri="{BB962C8B-B14F-4D97-AF65-F5344CB8AC3E}">
        <p14:creationId xmlns:p14="http://schemas.microsoft.com/office/powerpoint/2010/main" val="172280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E82BA-233A-4C31-A146-CF76C5057085}" type="slidenum">
              <a:rPr lang="en-US"/>
              <a:pPr/>
              <a:t>6</a:t>
            </a:fld>
            <a:endParaRPr lang="en-US"/>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r>
              <a:rPr lang="en-US" b="1"/>
              <a:t>Review Terms:</a:t>
            </a:r>
            <a:r>
              <a:rPr lang="en-US"/>
              <a:t>  On Slide</a:t>
            </a:r>
          </a:p>
        </p:txBody>
      </p:sp>
    </p:spTree>
    <p:extLst>
      <p:ext uri="{BB962C8B-B14F-4D97-AF65-F5344CB8AC3E}">
        <p14:creationId xmlns:p14="http://schemas.microsoft.com/office/powerpoint/2010/main" val="404488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276968DB-ED08-49E7-8821-AB44ACBA4584}" type="slidenum">
              <a:rPr lang="en-US" sz="1200">
                <a:solidFill>
                  <a:schemeClr val="tx1"/>
                </a:solidFill>
              </a:rPr>
              <a:pPr eaLnBrk="1" hangingPunct="1"/>
              <a:t>64</a:t>
            </a:fld>
            <a:endParaRPr lang="en-US" sz="1200">
              <a:solidFill>
                <a:schemeClr val="tx1"/>
              </a:solidFill>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n-US" b="1" i="1" smtClean="0"/>
              <a:t>Baptisia australis</a:t>
            </a:r>
            <a:r>
              <a:rPr lang="en-US" b="1" smtClean="0"/>
              <a:t>:</a:t>
            </a:r>
            <a:r>
              <a:rPr lang="en-US" smtClean="0"/>
              <a:t>  This plant is perhaps the toughest specimen in the garden.  It can handle anything our environment can throw at it.  Flowers form in late spring then fade away like a daffodil by mid-summer to escape the dry, hot part of the summer.  The plants grow to be quite large, and emerge late, so most gardeners tend to forget how big they get.  They crowd other plants in their shade.  It is recommended you mark the site with something permanent so as not to forget they are there (or how large the plants can become by the end of a season).  There are some new cultivars having purple and white flowers, so there’re likely more reasons to have one in your garden.</a:t>
            </a:r>
          </a:p>
        </p:txBody>
      </p:sp>
    </p:spTree>
    <p:extLst>
      <p:ext uri="{BB962C8B-B14F-4D97-AF65-F5344CB8AC3E}">
        <p14:creationId xmlns:p14="http://schemas.microsoft.com/office/powerpoint/2010/main" val="710766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6D0AB2E3-7BD7-4CC2-A100-1B208D20B9A5}" type="slidenum">
              <a:rPr lang="en-US" sz="1200">
                <a:solidFill>
                  <a:schemeClr val="tx1"/>
                </a:solidFill>
              </a:rPr>
              <a:pPr eaLnBrk="1" hangingPunct="1"/>
              <a:t>65</a:t>
            </a:fld>
            <a:endParaRPr lang="en-US" sz="1200">
              <a:solidFill>
                <a:schemeClr val="tx1"/>
              </a:solidFill>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r>
              <a:rPr lang="en-US" b="1" i="1" dirty="0" smtClean="0"/>
              <a:t>Echinacea </a:t>
            </a:r>
            <a:r>
              <a:rPr lang="en-US" b="1" i="1" dirty="0" err="1" smtClean="0"/>
              <a:t>purpurea</a:t>
            </a:r>
            <a:r>
              <a:rPr lang="en-US" b="1" dirty="0" smtClean="0"/>
              <a:t>:</a:t>
            </a:r>
            <a:r>
              <a:rPr lang="en-US" dirty="0" smtClean="0"/>
              <a:t>  Purple Coneflower is fantastically popular as a garden and medicinal plant.  It’s a great butterfly plant, and it is drought tolerant.  Well-drained soils and deadheading are required for them to survive the wet soils of winter. If allowed to self-seed over several generations, green-flowering mutants often appear and should be rogued out.  Native species of Purple Coneflower have drooping petals, whereas modern hybrids have horizontally held petals.  </a:t>
            </a:r>
          </a:p>
        </p:txBody>
      </p:sp>
    </p:spTree>
    <p:extLst>
      <p:ext uri="{BB962C8B-B14F-4D97-AF65-F5344CB8AC3E}">
        <p14:creationId xmlns:p14="http://schemas.microsoft.com/office/powerpoint/2010/main" val="1542924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9BA8587C-3B9D-49A8-B844-61E24AF4BB7D}" type="slidenum">
              <a:rPr lang="en-US" sz="1200">
                <a:solidFill>
                  <a:schemeClr val="tx1"/>
                </a:solidFill>
              </a:rPr>
              <a:pPr eaLnBrk="1" hangingPunct="1"/>
              <a:t>66</a:t>
            </a:fld>
            <a:endParaRPr lang="en-US" sz="1200">
              <a:solidFill>
                <a:schemeClr val="tx1"/>
              </a:solidFill>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r>
              <a:rPr lang="en-US" b="1" i="1" smtClean="0"/>
              <a:t>Delosperma cooperii</a:t>
            </a:r>
            <a:r>
              <a:rPr lang="en-US" b="1" smtClean="0"/>
              <a:t>:</a:t>
            </a:r>
            <a:r>
              <a:rPr lang="en-US" smtClean="0"/>
              <a:t> The Hardy Ice Plant is an asset to gardeners with poor soils, dry locations, and slopes. This plant requires only a few inches of soil to do well.  It blooms early in spring and then sporadically the rest of the summer.  Fertilize in June and August, and do not worry when frost turns the turgid, green leaves to black mush.  The tiny gray leaves at the ends of the stems will burst forth in spring on schedule. </a:t>
            </a:r>
          </a:p>
        </p:txBody>
      </p:sp>
    </p:spTree>
    <p:extLst>
      <p:ext uri="{BB962C8B-B14F-4D97-AF65-F5344CB8AC3E}">
        <p14:creationId xmlns:p14="http://schemas.microsoft.com/office/powerpoint/2010/main" val="1061235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0D925EDA-BD2C-49F1-B8D5-0444FEF6DD63}" type="slidenum">
              <a:rPr lang="en-US" sz="1200">
                <a:solidFill>
                  <a:schemeClr val="tx1"/>
                </a:solidFill>
              </a:rPr>
              <a:pPr eaLnBrk="1" hangingPunct="1"/>
              <a:t>67</a:t>
            </a:fld>
            <a:endParaRPr lang="en-US" sz="1200">
              <a:solidFill>
                <a:schemeClr val="tx1"/>
              </a:solidFill>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p:spPr>
        <p:txBody>
          <a:bodyPr/>
          <a:lstStyle/>
          <a:p>
            <a:pPr eaLnBrk="1" hangingPunct="1"/>
            <a:r>
              <a:rPr lang="en-US" b="1" i="1" smtClean="0"/>
              <a:t>Ceratostigma plumbaginoides</a:t>
            </a:r>
            <a:r>
              <a:rPr lang="en-US" b="1" smtClean="0"/>
              <a:t>:</a:t>
            </a:r>
            <a:r>
              <a:rPr lang="en-US" smtClean="0"/>
              <a:t>  Perennial Plumbago makes a great groundcover in full sun.  It sports sky-blue flowers all summer, and its foliage turns bright red and orange in fall.  It can tolerate dry soils and grows around rock and gravel.  However, it can be invasive in good garden soil.  Start plants in March or April, and water thoroughly during establishment. </a:t>
            </a:r>
          </a:p>
        </p:txBody>
      </p:sp>
    </p:spTree>
    <p:extLst>
      <p:ext uri="{BB962C8B-B14F-4D97-AF65-F5344CB8AC3E}">
        <p14:creationId xmlns:p14="http://schemas.microsoft.com/office/powerpoint/2010/main" val="1334368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879ECC3C-DA58-49FB-9EBE-D6EB8790F9E7}" type="slidenum">
              <a:rPr lang="en-US" sz="1200">
                <a:solidFill>
                  <a:schemeClr val="tx1"/>
                </a:solidFill>
              </a:rPr>
              <a:pPr eaLnBrk="1" hangingPunct="1"/>
              <a:t>68</a:t>
            </a:fld>
            <a:endParaRPr lang="en-US" sz="1200">
              <a:solidFill>
                <a:schemeClr val="tx1"/>
              </a:solidFill>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US" b="1" i="1" dirty="0" smtClean="0"/>
              <a:t>Aster novae-</a:t>
            </a:r>
            <a:r>
              <a:rPr lang="en-US" b="1" i="1" dirty="0" err="1" smtClean="0"/>
              <a:t>angliae</a:t>
            </a:r>
            <a:r>
              <a:rPr lang="en-US" b="1" i="1" dirty="0" smtClean="0"/>
              <a:t> </a:t>
            </a:r>
            <a:r>
              <a:rPr lang="en-US" b="1" dirty="0" smtClean="0"/>
              <a:t>‘Country Gardens’:  </a:t>
            </a:r>
            <a:r>
              <a:rPr lang="en-US" dirty="0" smtClean="0"/>
              <a:t>Garden Asters require space and a long growing season to support a bushy, intense flower display.  There are many cultivars.  Unfortunately, most do not live up to the expectations of most gardeners because they do not branch when planted close together.  Leave three feet spacing between plants and use cultivars, such as ‘Country Garden’.</a:t>
            </a:r>
          </a:p>
        </p:txBody>
      </p:sp>
    </p:spTree>
    <p:extLst>
      <p:ext uri="{BB962C8B-B14F-4D97-AF65-F5344CB8AC3E}">
        <p14:creationId xmlns:p14="http://schemas.microsoft.com/office/powerpoint/2010/main" val="561082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27F3DD81-7469-43CF-B6EF-08CE5B43216A}" type="slidenum">
              <a:rPr lang="en-US" sz="1200">
                <a:solidFill>
                  <a:schemeClr val="tx1"/>
                </a:solidFill>
              </a:rPr>
              <a:pPr eaLnBrk="1" hangingPunct="1"/>
              <a:t>69</a:t>
            </a:fld>
            <a:endParaRPr lang="en-US" sz="1200">
              <a:solidFill>
                <a:schemeClr val="tx1"/>
              </a:solidFill>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r>
              <a:rPr lang="en-US" b="1" i="1" smtClean="0"/>
              <a:t>Hosta hybrida</a:t>
            </a:r>
            <a:r>
              <a:rPr lang="en-US" b="1" smtClean="0"/>
              <a:t>:</a:t>
            </a:r>
            <a:r>
              <a:rPr lang="en-US" smtClean="0"/>
              <a:t>  There are so many Hosta hybrids that it would take hours just to list them.  All do fairly well in Georgia if given shade, water, fertilizer, and highly organic soils.  Any other combination yields small, unhappy plants.  New cultivars, such as ‘Patriot’, have excellent variegation and are quite stunning in groups.  Divide them every 5 to 6 years.</a:t>
            </a:r>
          </a:p>
        </p:txBody>
      </p:sp>
    </p:spTree>
    <p:extLst>
      <p:ext uri="{BB962C8B-B14F-4D97-AF65-F5344CB8AC3E}">
        <p14:creationId xmlns:p14="http://schemas.microsoft.com/office/powerpoint/2010/main" val="512446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68DEF502-C4AD-428A-B0F3-77BBC3AB51AF}" type="slidenum">
              <a:rPr lang="en-US" sz="1200">
                <a:solidFill>
                  <a:schemeClr val="tx1"/>
                </a:solidFill>
              </a:rPr>
              <a:pPr eaLnBrk="1" hangingPunct="1"/>
              <a:t>70</a:t>
            </a:fld>
            <a:endParaRPr lang="en-US" sz="1200">
              <a:solidFill>
                <a:schemeClr val="tx1"/>
              </a:solidFill>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r>
              <a:rPr lang="en-US" b="1" i="1" smtClean="0"/>
              <a:t>Polygonatum odoratum</a:t>
            </a:r>
            <a:r>
              <a:rPr lang="en-US" b="1" smtClean="0"/>
              <a:t>:</a:t>
            </a:r>
            <a:r>
              <a:rPr lang="en-US" smtClean="0"/>
              <a:t>  Solomon’s Seal is wonderful in the garden.  It is tough, spreads slowly, and makes a nice colony of upright foliage.  Most cultivars have fragrant flowers that appear in May or June.  If given shade, the foliage stays beautiful all summer and fall.  The variegated form adds color to an otherwise dark green area.</a:t>
            </a:r>
          </a:p>
        </p:txBody>
      </p:sp>
    </p:spTree>
    <p:extLst>
      <p:ext uri="{BB962C8B-B14F-4D97-AF65-F5344CB8AC3E}">
        <p14:creationId xmlns:p14="http://schemas.microsoft.com/office/powerpoint/2010/main" val="1279590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9838C792-C192-4BAA-8E05-5B0A7B8B2EAF}" type="slidenum">
              <a:rPr lang="en-US" sz="1200">
                <a:solidFill>
                  <a:schemeClr val="tx1"/>
                </a:solidFill>
              </a:rPr>
              <a:pPr eaLnBrk="1" hangingPunct="1"/>
              <a:t>71</a:t>
            </a:fld>
            <a:endParaRPr lang="en-US" sz="1200">
              <a:solidFill>
                <a:schemeClr val="tx1"/>
              </a:solidFill>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r>
              <a:rPr lang="en-US" b="1" i="1" smtClean="0"/>
              <a:t>Heuchera americana </a:t>
            </a:r>
            <a:r>
              <a:rPr lang="en-US" b="1" smtClean="0"/>
              <a:t>‘Palace Purple’:</a:t>
            </a:r>
            <a:r>
              <a:rPr lang="en-US" smtClean="0"/>
              <a:t>  Coral Bells is one of the perennial plants of the year.  It has deep purple foliage when grown in shade.  It forms a wonderful groundcover if planted on 12-inch centers.  It requires frequent watering and organic soils to do well.   If grown in a sunny location, the leaves tend to fade out, and the plant may fail to survive to the next spring.  Drought is the enemy, especially if grown under trees.  Fertilize in March and again after bloom in June. </a:t>
            </a:r>
          </a:p>
        </p:txBody>
      </p:sp>
    </p:spTree>
    <p:extLst>
      <p:ext uri="{BB962C8B-B14F-4D97-AF65-F5344CB8AC3E}">
        <p14:creationId xmlns:p14="http://schemas.microsoft.com/office/powerpoint/2010/main" val="1169855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7E138AB8-A9D4-4E7C-AB77-018F22C217A1}" type="slidenum">
              <a:rPr lang="en-US" sz="1200">
                <a:solidFill>
                  <a:schemeClr val="tx1"/>
                </a:solidFill>
              </a:rPr>
              <a:pPr eaLnBrk="1" hangingPunct="1"/>
              <a:t>72</a:t>
            </a:fld>
            <a:endParaRPr lang="en-US" sz="1200">
              <a:solidFill>
                <a:schemeClr val="tx1"/>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r>
              <a:rPr lang="en-US" b="1" i="1" smtClean="0"/>
              <a:t>Helleborus orientalis</a:t>
            </a:r>
            <a:r>
              <a:rPr lang="en-US" b="1" smtClean="0"/>
              <a:t>:</a:t>
            </a:r>
            <a:r>
              <a:rPr lang="en-US" smtClean="0"/>
              <a:t>  Lenten Roses are early flowering plants that bloom from February to March.  Selections with much improved flower colors and patterns are now available in the market.  Lenten Rose spreads slowly, like a ground cover, by reseeding.  Once blooms are faded, the plants’ dark green foliage persists the rest of the season, and is fairly drought resistant. </a:t>
            </a:r>
          </a:p>
        </p:txBody>
      </p:sp>
    </p:spTree>
    <p:extLst>
      <p:ext uri="{BB962C8B-B14F-4D97-AF65-F5344CB8AC3E}">
        <p14:creationId xmlns:p14="http://schemas.microsoft.com/office/powerpoint/2010/main" val="1546264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23E35BDD-55C9-4E34-B34A-ED9C2A8ECE9D}" type="slidenum">
              <a:rPr lang="en-US" sz="1200">
                <a:solidFill>
                  <a:schemeClr val="tx1"/>
                </a:solidFill>
              </a:rPr>
              <a:pPr eaLnBrk="1" hangingPunct="1"/>
              <a:t>73</a:t>
            </a:fld>
            <a:endParaRPr lang="en-US" sz="1200">
              <a:solidFill>
                <a:schemeClr val="tx1"/>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p:spPr>
        <p:txBody>
          <a:bodyPr/>
          <a:lstStyle/>
          <a:p>
            <a:pPr eaLnBrk="1" hangingPunct="1"/>
            <a:r>
              <a:rPr lang="en-US" b="1" i="1" smtClean="0"/>
              <a:t>Iberis sempervirens</a:t>
            </a:r>
            <a:r>
              <a:rPr lang="en-US" b="1" smtClean="0"/>
              <a:t>:</a:t>
            </a:r>
            <a:r>
              <a:rPr lang="en-US" smtClean="0"/>
              <a:t>  Candytuft is a traditional perennial that blooms in early March.  An evergreen plant most of the year, one is greeted with a display of titanium white flowers in early March.  This is a very tough perennial that is long-lived and deer resistant.  To get a catalog-perfect display of white flowers, the plant needs to be trimmed evenly just after flowering, given a crew cut, so that all new growth will be about the same height.  Some irrigation in August is helpful.  Fertilize in February and again in June.</a:t>
            </a:r>
          </a:p>
        </p:txBody>
      </p:sp>
    </p:spTree>
    <p:extLst>
      <p:ext uri="{BB962C8B-B14F-4D97-AF65-F5344CB8AC3E}">
        <p14:creationId xmlns:p14="http://schemas.microsoft.com/office/powerpoint/2010/main" val="1360141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1B159A-1237-43E6-A6D2-4D9C5123BDC2}" type="slidenum">
              <a:rPr lang="en-US"/>
              <a:pPr/>
              <a:t>8</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pPr>
              <a:lnSpc>
                <a:spcPct val="90000"/>
              </a:lnSpc>
            </a:pPr>
            <a:r>
              <a:rPr lang="en-US" dirty="0"/>
              <a:t>Georgia has a diverse range of cold hardiness zones, ranging from zone </a:t>
            </a:r>
            <a:r>
              <a:rPr lang="en-US" dirty="0" smtClean="0"/>
              <a:t>6a </a:t>
            </a:r>
            <a:r>
              <a:rPr lang="en-US" dirty="0"/>
              <a:t>in the northeast corner of the state to zone </a:t>
            </a:r>
            <a:r>
              <a:rPr lang="en-US" dirty="0" smtClean="0"/>
              <a:t>9a </a:t>
            </a:r>
            <a:r>
              <a:rPr lang="en-US" dirty="0"/>
              <a:t>in the southern </a:t>
            </a:r>
            <a:r>
              <a:rPr lang="en-US" dirty="0" smtClean="0"/>
              <a:t>coastal part </a:t>
            </a:r>
            <a:r>
              <a:rPr lang="en-US" dirty="0"/>
              <a:t>of the state. </a:t>
            </a:r>
            <a:r>
              <a:rPr lang="en-US" dirty="0" smtClean="0"/>
              <a:t> The </a:t>
            </a:r>
            <a:r>
              <a:rPr lang="en-US" dirty="0"/>
              <a:t>average minimum temperature </a:t>
            </a:r>
            <a:r>
              <a:rPr lang="en-US" dirty="0" smtClean="0"/>
              <a:t>range </a:t>
            </a:r>
            <a:r>
              <a:rPr lang="en-US" dirty="0"/>
              <a:t>for each of these zones is shown here. </a:t>
            </a:r>
            <a:r>
              <a:rPr lang="en-US" dirty="0" smtClean="0"/>
              <a:t> </a:t>
            </a:r>
          </a:p>
        </p:txBody>
      </p:sp>
    </p:spTree>
    <p:extLst>
      <p:ext uri="{BB962C8B-B14F-4D97-AF65-F5344CB8AC3E}">
        <p14:creationId xmlns:p14="http://schemas.microsoft.com/office/powerpoint/2010/main" val="1446896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108CC6A0-909A-42C3-941A-30F4AF88A52B}" type="slidenum">
              <a:rPr lang="en-US" sz="1200">
                <a:solidFill>
                  <a:schemeClr val="tx1"/>
                </a:solidFill>
              </a:rPr>
              <a:pPr eaLnBrk="1" hangingPunct="1"/>
              <a:t>74</a:t>
            </a:fld>
            <a:endParaRPr lang="en-US" sz="1200">
              <a:solidFill>
                <a:schemeClr val="tx1"/>
              </a:solidFill>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p:spPr>
        <p:txBody>
          <a:bodyPr/>
          <a:lstStyle/>
          <a:p>
            <a:pPr eaLnBrk="1" hangingPunct="1"/>
            <a:r>
              <a:rPr lang="en-US" b="1" i="1" smtClean="0"/>
              <a:t>Phlox subulata</a:t>
            </a:r>
            <a:r>
              <a:rPr lang="en-US" b="1" smtClean="0"/>
              <a:t>:</a:t>
            </a:r>
            <a:r>
              <a:rPr lang="en-US" smtClean="0"/>
              <a:t>  Old-fashioned Thrift is one of the most popular and common perennials grown in Georgia.  It tolerates drought, mowing, and total neglect, and still blooms every March.  It is easy to start from cuttings, but it takes one summer.  Mites can devastate this perennial, and only frequent irrigation will control the population once established.  Fertilizing three times a summer and watering often will cause rampant growth, which is exactly what you want to grow a large colony quickly. </a:t>
            </a:r>
          </a:p>
        </p:txBody>
      </p:sp>
    </p:spTree>
    <p:extLst>
      <p:ext uri="{BB962C8B-B14F-4D97-AF65-F5344CB8AC3E}">
        <p14:creationId xmlns:p14="http://schemas.microsoft.com/office/powerpoint/2010/main" val="2083041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601D30BB-C541-40D9-8BBC-6FD33E8316E6}" type="slidenum">
              <a:rPr lang="en-US" sz="1200">
                <a:solidFill>
                  <a:schemeClr val="tx1"/>
                </a:solidFill>
              </a:rPr>
              <a:pPr eaLnBrk="1" hangingPunct="1"/>
              <a:t>75</a:t>
            </a:fld>
            <a:endParaRPr lang="en-US" sz="1200">
              <a:solidFill>
                <a:schemeClr val="tx1"/>
              </a:solidFill>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r>
              <a:rPr lang="en-US" b="1" i="1" smtClean="0"/>
              <a:t>Dianthus gratianopolitanus</a:t>
            </a:r>
            <a:r>
              <a:rPr lang="en-US" b="1" smtClean="0"/>
              <a:t>:</a:t>
            </a:r>
            <a:r>
              <a:rPr lang="en-US" smtClean="0"/>
              <a:t>  The most popular cultivars of this group are Dianthus ‘Baths Pink’ and ‘Mountain Mist’.  This perennial spreads quickly and forms a nice, blue-green-gray groundcover.  The flowers range from deep pink to white and are fragrant.  Butterflies love them and deer leave it alone.  Perhaps their only downfall is that (after a few years) the plant becomes susceptible to root rots.  Plant them in well-drained soils, take cuttings yearly, and relocate colonies to avoid root rot problems. </a:t>
            </a:r>
          </a:p>
        </p:txBody>
      </p:sp>
    </p:spTree>
    <p:extLst>
      <p:ext uri="{BB962C8B-B14F-4D97-AF65-F5344CB8AC3E}">
        <p14:creationId xmlns:p14="http://schemas.microsoft.com/office/powerpoint/2010/main" val="1404463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effects of heat damage are more subtle than those of extreme cold, which can kill a plant quickly. Heat damage can first appear in many different parts of the plant: flower buds may wither, leaves may droop or become susceptible</a:t>
            </a:r>
            <a:r>
              <a:rPr lang="en-US" baseline="0" dirty="0" smtClean="0"/>
              <a:t> </a:t>
            </a:r>
            <a:r>
              <a:rPr lang="en-US" dirty="0" smtClean="0"/>
              <a:t>to pests, chlorophyll may disappear so that leaves appear white or brown, or roots may cease growing. Plant death from heat is slow and lingering.  Plants</a:t>
            </a:r>
            <a:r>
              <a:rPr lang="en-US" baseline="0" dirty="0" smtClean="0"/>
              <a:t> growing in Georgia face a challenging combination of high summer temperatures over the 24 hour cycle, in addition to high humidity. The figure shows average days with temperatures above 90 degrees Fahrenheit. Clearly, the Coastal Plains experience more days compared to more northern </a:t>
            </a:r>
            <a:r>
              <a:rPr lang="en-US" baseline="0" dirty="0" err="1" smtClean="0"/>
              <a:t>regios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933BC3C-8E34-4517-BBD7-E66BC2A48F82}" type="slidenum">
              <a:rPr lang="en-US" smtClean="0"/>
              <a:t>9</a:t>
            </a:fld>
            <a:endParaRPr lang="en-US"/>
          </a:p>
        </p:txBody>
      </p:sp>
    </p:spTree>
    <p:extLst>
      <p:ext uri="{BB962C8B-B14F-4D97-AF65-F5344CB8AC3E}">
        <p14:creationId xmlns:p14="http://schemas.microsoft.com/office/powerpoint/2010/main" val="811291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6AFAC819-F356-406B-9049-FC1A5D6272F1}" type="slidenum">
              <a:rPr lang="en-US" sz="1200">
                <a:solidFill>
                  <a:schemeClr val="tx1"/>
                </a:solidFill>
              </a:rPr>
              <a:pPr eaLnBrk="1" hangingPunct="1"/>
              <a:t>10</a:t>
            </a:fld>
            <a:endParaRPr lang="en-US" sz="1200">
              <a:solidFill>
                <a:schemeClr val="tx1"/>
              </a:solidFill>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1086022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soils in Georgia are varied; generally the Coastal</a:t>
            </a:r>
            <a:r>
              <a:rPr lang="en-US" baseline="0" dirty="0" smtClean="0"/>
              <a:t> Plains have sandy, well-drained soils, poor in organic matter, while the Piedmont and Mountain regions have heavier clay, or clay-loam soils, which retain water well, with organic matter present in some. The complex interplay between air temperatures in winter and summer with various soils, have a huge impact on plant growth and survival. This is the reason why some species do well in one region, but poorly in other.</a:t>
            </a:r>
            <a:endParaRPr lang="en-US" dirty="0"/>
          </a:p>
        </p:txBody>
      </p:sp>
      <p:sp>
        <p:nvSpPr>
          <p:cNvPr id="4" name="Slide Number Placeholder 3"/>
          <p:cNvSpPr>
            <a:spLocks noGrp="1"/>
          </p:cNvSpPr>
          <p:nvPr>
            <p:ph type="sldNum" sz="quarter" idx="10"/>
          </p:nvPr>
        </p:nvSpPr>
        <p:spPr/>
        <p:txBody>
          <a:bodyPr/>
          <a:lstStyle/>
          <a:p>
            <a:fld id="{3933BC3C-8E34-4517-BBD7-E66BC2A48F82}" type="slidenum">
              <a:rPr lang="en-US" smtClean="0"/>
              <a:t>11</a:t>
            </a:fld>
            <a:endParaRPr lang="en-US"/>
          </a:p>
        </p:txBody>
      </p:sp>
    </p:spTree>
    <p:extLst>
      <p:ext uri="{BB962C8B-B14F-4D97-AF65-F5344CB8AC3E}">
        <p14:creationId xmlns:p14="http://schemas.microsoft.com/office/powerpoint/2010/main" val="159384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fld id="{F82437E7-C3FA-43E5-8495-C2677CEAAFEB}" type="slidenum">
              <a:rPr lang="en-US" sz="1200">
                <a:solidFill>
                  <a:schemeClr val="tx1"/>
                </a:solidFill>
              </a:rPr>
              <a:pPr eaLnBrk="1" hangingPunct="1"/>
              <a:t>12</a:t>
            </a:fld>
            <a:endParaRPr lang="en-US" sz="1200">
              <a:solidFill>
                <a:schemeClr val="tx1"/>
              </a:solidFill>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b="1" smtClean="0"/>
              <a:t>Soil Testing:</a:t>
            </a:r>
            <a:r>
              <a:rPr lang="en-US" smtClean="0"/>
              <a:t>  Since perennials are expected to live in a certain area for a few years, it is very important to be sure the soil is amended to fit the needs of the plant.  In addition to organic matter, pay attention to the pH of the soil.  Too high or too low of a soil pH may affect nutrient uptake, stress the plant, and reduce the plant’s chances of surviving more than one year. </a:t>
            </a:r>
          </a:p>
        </p:txBody>
      </p:sp>
    </p:spTree>
    <p:extLst>
      <p:ext uri="{BB962C8B-B14F-4D97-AF65-F5344CB8AC3E}">
        <p14:creationId xmlns:p14="http://schemas.microsoft.com/office/powerpoint/2010/main" val="1785137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A11D9D-1549-424F-A5B0-290EFA143312}" type="slidenum">
              <a:rPr lang="en-US"/>
              <a:pPr/>
              <a:t>13</a:t>
            </a:fld>
            <a:endParaRPr lang="en-US"/>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r>
              <a:rPr lang="en-US" b="1"/>
              <a:t>Review Terms:</a:t>
            </a:r>
            <a:r>
              <a:rPr lang="en-US"/>
              <a:t>  On Slide</a:t>
            </a:r>
          </a:p>
        </p:txBody>
      </p:sp>
    </p:spTree>
    <p:extLst>
      <p:ext uri="{BB962C8B-B14F-4D97-AF65-F5344CB8AC3E}">
        <p14:creationId xmlns:p14="http://schemas.microsoft.com/office/powerpoint/2010/main" val="310568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088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5474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448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3999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a:prstGeom prst="rect">
            <a:avLst/>
          </a:prstGeom>
        </p:spPr>
        <p:txBody>
          <a:bodyPr/>
          <a:lstStyle/>
          <a:p>
            <a:pPr lvl="0"/>
            <a:endParaRPr lang="en-US" noProof="0" smtClean="0"/>
          </a:p>
        </p:txBody>
      </p:sp>
    </p:spTree>
    <p:extLst>
      <p:ext uri="{BB962C8B-B14F-4D97-AF65-F5344CB8AC3E}">
        <p14:creationId xmlns:p14="http://schemas.microsoft.com/office/powerpoint/2010/main" val="2465161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290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4246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6787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8947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2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87537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150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34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57736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1" Type="http://schemas.openxmlformats.org/officeDocument/2006/relationships/diagramColors" Target="../diagrams/colors1.xml"/><Relationship Id="rId12"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diagramData" Target="../diagrams/data1.xml"/><Relationship Id="rId9" Type="http://schemas.openxmlformats.org/officeDocument/2006/relationships/diagramLayout" Target="../diagrams/layout1.xml"/><Relationship Id="rId10"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image" Target="../media/image41.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 Id="rId3" Type="http://schemas.openxmlformats.org/officeDocument/2006/relationships/image" Target="../media/image4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g"/><Relationship Id="rId3" Type="http://schemas.openxmlformats.org/officeDocument/2006/relationships/image" Target="../media/image4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 Id="rId3" Type="http://schemas.openxmlformats.org/officeDocument/2006/relationships/image" Target="../media/image4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jpg"/><Relationship Id="rId3" Type="http://schemas.openxmlformats.org/officeDocument/2006/relationships/image" Target="../media/image5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4.xml"/><Relationship Id="rId2" Type="http://schemas.openxmlformats.org/officeDocument/2006/relationships/image" Target="../media/image5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6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3.jpeg"/><Relationship Id="rId3"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 Id="rId3" Type="http://schemas.openxmlformats.org/officeDocument/2006/relationships/image" Target="../media/image77.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hyperlink" Target="http://www.invasiveplantatlas.org/subject.html?sub=5825" TargetMode="External"/><Relationship Id="rId5" Type="http://schemas.openxmlformats.org/officeDocument/2006/relationships/hyperlink" Target="http://www.invasiveplantatlas.org/subject.html?sub=5851" TargetMode="External"/><Relationship Id="rId6" Type="http://schemas.openxmlformats.org/officeDocument/2006/relationships/hyperlink" Target="http://www.invasiveplantatlas.org/subject.html?sub=5853" TargetMode="External"/><Relationship Id="rId7" Type="http://schemas.openxmlformats.org/officeDocument/2006/relationships/hyperlink" Target="http://www.invasiveplantatlas.org/subject.html?sub=5863" TargetMode="External"/><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g"/></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84.jpg"/><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8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86.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8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8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8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90.jpeg"/></Relationships>
</file>

<file path=ppt/slides/_rels/slide64.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9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9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9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6.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9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jpeg"/><Relationship Id="rId3" Type="http://schemas.openxmlformats.org/officeDocument/2006/relationships/image" Target="../media/image14.JPG"/></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99.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4" Type="http://schemas.microsoft.com/office/2007/relationships/hdphoto" Target="../media/hdphoto1.wdp"/><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jpeg"/><Relationship Id="rId5" Type="http://schemas.microsoft.com/office/2007/relationships/hdphoto" Target="../media/hdphoto2.wdp"/><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10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0" name="Rectangle 16"/>
          <p:cNvSpPr>
            <a:spLocks noGrp="1" noChangeArrowheads="1"/>
          </p:cNvSpPr>
          <p:nvPr>
            <p:ph type="title"/>
          </p:nvPr>
        </p:nvSpPr>
        <p:spPr bwMode="auto">
          <a:xfrm>
            <a:off x="-457200" y="3794125"/>
            <a:ext cx="5562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defRPr/>
            </a:pPr>
            <a:r>
              <a:rPr lang="en-US" sz="6000" b="1" dirty="0" smtClean="0">
                <a:effectLst>
                  <a:outerShdw blurRad="38100" dist="38100" dir="2700000" algn="tl">
                    <a:srgbClr val="000000"/>
                  </a:outerShdw>
                </a:effectLst>
                <a:latin typeface="Georgia" pitchFamily="18" charset="0"/>
              </a:rPr>
              <a:t>Perennials 101</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29" y="0"/>
            <a:ext cx="6225660" cy="34861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3486150"/>
            <a:ext cx="4495800" cy="33718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074"/>
          <p:cNvSpPr>
            <a:spLocks noChangeArrowheads="1"/>
          </p:cNvSpPr>
          <p:nvPr/>
        </p:nvSpPr>
        <p:spPr bwMode="auto">
          <a:xfrm>
            <a:off x="0" y="1143000"/>
            <a:ext cx="8991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31775" indent="-231775" algn="l">
              <a:spcBef>
                <a:spcPts val="1200"/>
              </a:spcBef>
              <a:spcAft>
                <a:spcPts val="1200"/>
              </a:spcAft>
              <a:buFont typeface="Arial" pitchFamily="34" charset="0"/>
              <a:buChar char="•"/>
            </a:pPr>
            <a:r>
              <a:rPr lang="en-US" sz="2800" b="0" dirty="0" smtClean="0">
                <a:latin typeface="Georgia" pitchFamily="18" charset="0"/>
              </a:rPr>
              <a:t>Plants flower earlier, are taller, and may have weaker stems due to accumulated heat</a:t>
            </a:r>
            <a:endParaRPr lang="en-US" sz="2800" b="0" dirty="0">
              <a:solidFill>
                <a:schemeClr val="bg1"/>
              </a:solidFill>
              <a:latin typeface="Georgia" pitchFamily="18" charset="0"/>
            </a:endParaRPr>
          </a:p>
          <a:p>
            <a:pPr marL="231775" indent="-231775" algn="l">
              <a:spcBef>
                <a:spcPts val="1200"/>
              </a:spcBef>
              <a:spcAft>
                <a:spcPts val="1200"/>
              </a:spcAft>
              <a:buFont typeface="Arial" pitchFamily="34" charset="0"/>
              <a:buChar char="•"/>
            </a:pPr>
            <a:r>
              <a:rPr lang="en-US" sz="2800" b="0" dirty="0" smtClean="0">
                <a:latin typeface="Georgia" pitchFamily="18" charset="0"/>
              </a:rPr>
              <a:t>Tall forms tend to collapse without support, and dwarf selections are usually more effective</a:t>
            </a:r>
          </a:p>
          <a:p>
            <a:pPr marL="231775" indent="-231775" algn="l">
              <a:spcBef>
                <a:spcPts val="1200"/>
              </a:spcBef>
              <a:spcAft>
                <a:spcPts val="1200"/>
              </a:spcAft>
              <a:buFont typeface="Arial" pitchFamily="34" charset="0"/>
              <a:buChar char="•"/>
            </a:pPr>
            <a:r>
              <a:rPr lang="en-US" sz="2800" b="0" dirty="0" smtClean="0">
                <a:latin typeface="Georgia" pitchFamily="18" charset="0"/>
              </a:rPr>
              <a:t>Fertilizer may not need to be applied as generously, particularly for tall plants as additional growth is not desired</a:t>
            </a:r>
          </a:p>
          <a:p>
            <a:pPr marL="688975" lvl="1" indent="-231775" algn="l">
              <a:spcBef>
                <a:spcPts val="1200"/>
              </a:spcBef>
              <a:spcAft>
                <a:spcPts val="1200"/>
              </a:spcAft>
              <a:buFont typeface="Arial" pitchFamily="34" charset="0"/>
              <a:buChar char="•"/>
            </a:pPr>
            <a:r>
              <a:rPr lang="en-US" sz="2800" b="0" dirty="0" smtClean="0">
                <a:latin typeface="Georgia" pitchFamily="18" charset="0"/>
              </a:rPr>
              <a:t>Leggy, lanky growth and fewer flowers result if too much nitrogen is applied</a:t>
            </a:r>
            <a:endParaRPr lang="en-US" sz="2800" b="0" dirty="0">
              <a:latin typeface="Georgia" pitchFamily="18" charset="0"/>
            </a:endParaRPr>
          </a:p>
        </p:txBody>
      </p:sp>
      <p:sp>
        <p:nvSpPr>
          <p:cNvPr id="8" name="Text Box 5"/>
          <p:cNvSpPr txBox="1">
            <a:spLocks noChangeArrowheads="1"/>
          </p:cNvSpPr>
          <p:nvPr/>
        </p:nvSpPr>
        <p:spPr bwMode="auto">
          <a:xfrm>
            <a:off x="1143000" y="152400"/>
            <a:ext cx="720421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3600" dirty="0" smtClean="0">
                <a:latin typeface="Georgia" pitchFamily="18" charset="0"/>
              </a:rPr>
              <a:t>On Plant Growth in Georgia…</a:t>
            </a:r>
            <a:endParaRPr lang="en-US" sz="3600" dirty="0">
              <a:latin typeface="Georgia" pitchFamily="18" charset="0"/>
            </a:endParaRPr>
          </a:p>
        </p:txBody>
      </p:sp>
    </p:spTree>
    <p:extLst>
      <p:ext uri="{BB962C8B-B14F-4D97-AF65-F5344CB8AC3E}">
        <p14:creationId xmlns:p14="http://schemas.microsoft.com/office/powerpoint/2010/main" val="2700234657"/>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ot.ga.gov/doingbusiness/Materials/PublishingImages/qaqcmanual/4.5.1%20Phy%20Regio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3629" y="1371600"/>
            <a:ext cx="3860024" cy="48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98142" y="5861314"/>
            <a:ext cx="1567930" cy="338554"/>
          </a:xfrm>
          <a:prstGeom prst="rect">
            <a:avLst/>
          </a:prstGeom>
          <a:noFill/>
        </p:spPr>
        <p:txBody>
          <a:bodyPr wrap="none" rtlCol="0">
            <a:spAutoFit/>
          </a:bodyPr>
          <a:lstStyle/>
          <a:p>
            <a:r>
              <a:rPr lang="en-US" sz="1600" b="0" dirty="0" smtClean="0">
                <a:solidFill>
                  <a:schemeClr val="accent5"/>
                </a:solidFill>
              </a:rPr>
              <a:t>www.dot.ga.gov</a:t>
            </a:r>
            <a:endParaRPr lang="en-US" sz="1600" b="0" dirty="0">
              <a:solidFill>
                <a:schemeClr val="accent5"/>
              </a:solidFill>
            </a:endParaRPr>
          </a:p>
        </p:txBody>
      </p:sp>
      <p:sp>
        <p:nvSpPr>
          <p:cNvPr id="7" name="Rectangle 2"/>
          <p:cNvSpPr>
            <a:spLocks noGrp="1" noChangeArrowheads="1"/>
          </p:cNvSpPr>
          <p:nvPr>
            <p:ph type="title"/>
          </p:nvPr>
        </p:nvSpPr>
        <p:spPr>
          <a:xfrm>
            <a:off x="533400" y="152400"/>
            <a:ext cx="8229600" cy="990600"/>
          </a:xfrm>
        </p:spPr>
        <p:txBody>
          <a:bodyPr/>
          <a:lstStyle/>
          <a:p>
            <a:pPr>
              <a:lnSpc>
                <a:spcPct val="100000"/>
              </a:lnSpc>
            </a:pPr>
            <a:r>
              <a:rPr lang="en-US" sz="4000" dirty="0" smtClean="0">
                <a:solidFill>
                  <a:schemeClr val="accent5"/>
                </a:solidFill>
                <a:latin typeface="Georgia" pitchFamily="18" charset="0"/>
              </a:rPr>
              <a:t>Drainage is Everything!</a:t>
            </a:r>
            <a:endParaRPr lang="en-US" sz="4000" dirty="0">
              <a:solidFill>
                <a:schemeClr val="accent5"/>
              </a:solidFill>
              <a:latin typeface="Georgia" pitchFamily="18" charset="0"/>
            </a:endParaRPr>
          </a:p>
        </p:txBody>
      </p:sp>
      <p:sp>
        <p:nvSpPr>
          <p:cNvPr id="8" name="Rectangle 3"/>
          <p:cNvSpPr txBox="1">
            <a:spLocks noChangeArrowheads="1"/>
          </p:cNvSpPr>
          <p:nvPr/>
        </p:nvSpPr>
        <p:spPr>
          <a:xfrm>
            <a:off x="29028" y="1219200"/>
            <a:ext cx="5076371" cy="3810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465138" lvl="1" indent="-236538">
              <a:spcBef>
                <a:spcPts val="600"/>
              </a:spcBef>
              <a:spcAft>
                <a:spcPts val="600"/>
              </a:spcAft>
              <a:buClr>
                <a:schemeClr val="accent5">
                  <a:lumMod val="20000"/>
                  <a:lumOff val="80000"/>
                </a:schemeClr>
              </a:buClr>
              <a:buFont typeface="Arial" pitchFamily="34" charset="0"/>
              <a:buChar char="•"/>
            </a:pPr>
            <a:r>
              <a:rPr lang="en-US" sz="2400" b="0" dirty="0" smtClean="0">
                <a:solidFill>
                  <a:schemeClr val="accent5"/>
                </a:solidFill>
                <a:latin typeface="Georgia" pitchFamily="18" charset="0"/>
              </a:rPr>
              <a:t>Coastal Plains: sandy, well-drained soils, poor in organic matter (few exceptions)</a:t>
            </a:r>
          </a:p>
          <a:p>
            <a:pPr marL="465138" lvl="1" indent="-236538">
              <a:spcBef>
                <a:spcPts val="600"/>
              </a:spcBef>
              <a:spcAft>
                <a:spcPts val="600"/>
              </a:spcAft>
              <a:buClr>
                <a:schemeClr val="accent5">
                  <a:lumMod val="20000"/>
                  <a:lumOff val="80000"/>
                </a:schemeClr>
              </a:buClr>
              <a:buFont typeface="Arial" pitchFamily="34" charset="0"/>
              <a:buChar char="•"/>
            </a:pPr>
            <a:r>
              <a:rPr lang="en-US" sz="2400" b="0" dirty="0" smtClean="0">
                <a:solidFill>
                  <a:schemeClr val="accent5"/>
                </a:solidFill>
                <a:latin typeface="Georgia" pitchFamily="18" charset="0"/>
              </a:rPr>
              <a:t>Mountain Region: clay-loam, clay soils, retaining water well; organic matter present in some </a:t>
            </a:r>
          </a:p>
          <a:p>
            <a:pPr marL="465138" lvl="1" indent="-236538">
              <a:spcBef>
                <a:spcPts val="600"/>
              </a:spcBef>
              <a:spcAft>
                <a:spcPts val="600"/>
              </a:spcAft>
              <a:buClr>
                <a:schemeClr val="accent5">
                  <a:lumMod val="20000"/>
                  <a:lumOff val="80000"/>
                </a:schemeClr>
              </a:buClr>
              <a:buFont typeface="Arial" pitchFamily="34" charset="0"/>
              <a:buChar char="•"/>
            </a:pPr>
            <a:r>
              <a:rPr lang="en-US" sz="2400" b="0" dirty="0" smtClean="0">
                <a:solidFill>
                  <a:schemeClr val="accent5"/>
                </a:solidFill>
                <a:latin typeface="Georgia" pitchFamily="18" charset="0"/>
              </a:rPr>
              <a:t>Piedmont </a:t>
            </a:r>
            <a:r>
              <a:rPr lang="en-US" sz="2400" b="0" dirty="0">
                <a:solidFill>
                  <a:schemeClr val="accent5"/>
                </a:solidFill>
                <a:latin typeface="Georgia" pitchFamily="18" charset="0"/>
              </a:rPr>
              <a:t>Region: </a:t>
            </a:r>
            <a:r>
              <a:rPr lang="en-US" sz="2400" b="0" dirty="0" smtClean="0">
                <a:solidFill>
                  <a:schemeClr val="accent5"/>
                </a:solidFill>
                <a:latin typeface="Georgia" pitchFamily="18" charset="0"/>
              </a:rPr>
              <a:t>clay soils, retaining </a:t>
            </a:r>
            <a:r>
              <a:rPr lang="en-US" sz="2400" b="0" dirty="0">
                <a:solidFill>
                  <a:schemeClr val="accent5"/>
                </a:solidFill>
                <a:latin typeface="Georgia" pitchFamily="18" charset="0"/>
              </a:rPr>
              <a:t>water </a:t>
            </a:r>
            <a:r>
              <a:rPr lang="en-US" sz="2400" b="0" dirty="0" smtClean="0">
                <a:solidFill>
                  <a:schemeClr val="accent5"/>
                </a:solidFill>
                <a:latin typeface="Georgia" pitchFamily="18" charset="0"/>
              </a:rPr>
              <a:t>well; organic matter </a:t>
            </a:r>
            <a:r>
              <a:rPr lang="en-US" sz="2400" b="0" dirty="0">
                <a:solidFill>
                  <a:schemeClr val="accent5"/>
                </a:solidFill>
                <a:latin typeface="Georgia" pitchFamily="18" charset="0"/>
              </a:rPr>
              <a:t>present in </a:t>
            </a:r>
            <a:r>
              <a:rPr lang="en-US" sz="2400" b="0" dirty="0" smtClean="0">
                <a:solidFill>
                  <a:schemeClr val="accent5"/>
                </a:solidFill>
                <a:latin typeface="Georgia" pitchFamily="18" charset="0"/>
              </a:rPr>
              <a:t>some</a:t>
            </a:r>
            <a:endParaRPr lang="en-US" sz="2400" b="0" dirty="0">
              <a:solidFill>
                <a:schemeClr val="accent5"/>
              </a:solidFill>
              <a:latin typeface="Georgia" pitchFamily="18" charset="0"/>
            </a:endParaRPr>
          </a:p>
        </p:txBody>
      </p:sp>
      <p:sp>
        <p:nvSpPr>
          <p:cNvPr id="6" name="Rectangle 2"/>
          <p:cNvSpPr txBox="1">
            <a:spLocks noChangeArrowheads="1"/>
          </p:cNvSpPr>
          <p:nvPr/>
        </p:nvSpPr>
        <p:spPr>
          <a:xfrm>
            <a:off x="152400" y="5071287"/>
            <a:ext cx="4495800" cy="990600"/>
          </a:xfrm>
          <a:prstGeom prst="rect">
            <a:avLst/>
          </a:prstGeom>
        </p:spPr>
        <p:txBody>
          <a:bodyPr/>
          <a:lst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a:lstStyle>
          <a:p>
            <a:r>
              <a:rPr lang="en-US" sz="2400" b="0" i="1" kern="0" dirty="0" smtClean="0">
                <a:latin typeface="Georgia" pitchFamily="18" charset="0"/>
              </a:rPr>
              <a:t>Major survival problem is inadequate drainage !</a:t>
            </a:r>
          </a:p>
          <a:p>
            <a:r>
              <a:rPr lang="en-US" sz="2400" b="0" i="1" kern="0" dirty="0" smtClean="0">
                <a:latin typeface="Georgia" pitchFamily="18" charset="0"/>
              </a:rPr>
              <a:t>Amend with organic matter to prevent root rots. </a:t>
            </a:r>
            <a:endParaRPr lang="en-US" sz="2400" b="0" i="1" kern="0" dirty="0">
              <a:latin typeface="Georgia" pitchFamily="18" charset="0"/>
            </a:endParaRPr>
          </a:p>
        </p:txBody>
      </p:sp>
    </p:spTree>
    <p:extLst>
      <p:ext uri="{BB962C8B-B14F-4D97-AF65-F5344CB8AC3E}">
        <p14:creationId xmlns:p14="http://schemas.microsoft.com/office/powerpoint/2010/main" val="892200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1" name="Text Box 3"/>
          <p:cNvSpPr txBox="1">
            <a:spLocks noChangeArrowheads="1"/>
          </p:cNvSpPr>
          <p:nvPr/>
        </p:nvSpPr>
        <p:spPr bwMode="auto">
          <a:xfrm>
            <a:off x="257585" y="852692"/>
            <a:ext cx="8610600"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ts val="600"/>
              </a:spcBef>
              <a:spcAft>
                <a:spcPts val="600"/>
              </a:spcAft>
              <a:defRPr/>
            </a:pPr>
            <a:r>
              <a:rPr lang="en-US" sz="2800" b="0" dirty="0" smtClean="0">
                <a:solidFill>
                  <a:schemeClr val="bg1"/>
                </a:solidFill>
                <a:latin typeface="Georgia" pitchFamily="18" charset="0"/>
              </a:rPr>
              <a:t>Most perennials prefer </a:t>
            </a:r>
            <a:r>
              <a:rPr lang="en-US" sz="2800" b="0" dirty="0">
                <a:solidFill>
                  <a:schemeClr val="bg1"/>
                </a:solidFill>
                <a:latin typeface="Georgia" pitchFamily="18" charset="0"/>
              </a:rPr>
              <a:t>a soil pH </a:t>
            </a:r>
            <a:r>
              <a:rPr lang="en-US" sz="2800" b="0" dirty="0" smtClean="0">
                <a:solidFill>
                  <a:schemeClr val="bg1"/>
                </a:solidFill>
                <a:latin typeface="Georgia" pitchFamily="18" charset="0"/>
              </a:rPr>
              <a:t>between </a:t>
            </a:r>
            <a:r>
              <a:rPr lang="en-US" sz="2800" b="0" dirty="0">
                <a:solidFill>
                  <a:schemeClr val="bg1"/>
                </a:solidFill>
                <a:latin typeface="Georgia" pitchFamily="18" charset="0"/>
              </a:rPr>
              <a:t>5.2 and </a:t>
            </a:r>
            <a:r>
              <a:rPr lang="en-US" sz="2800" b="0" dirty="0" smtClean="0">
                <a:solidFill>
                  <a:schemeClr val="bg1"/>
                </a:solidFill>
                <a:latin typeface="Georgia" pitchFamily="18" charset="0"/>
              </a:rPr>
              <a:t>6.7</a:t>
            </a:r>
            <a:endParaRPr lang="en-US" sz="2800" b="0" dirty="0">
              <a:solidFill>
                <a:schemeClr val="bg1"/>
              </a:solidFill>
              <a:latin typeface="Georgia" pitchFamily="18" charset="0"/>
            </a:endParaRPr>
          </a:p>
          <a:p>
            <a:pPr lvl="1" algn="l">
              <a:spcBef>
                <a:spcPts val="600"/>
              </a:spcBef>
              <a:spcAft>
                <a:spcPts val="600"/>
              </a:spcAft>
              <a:defRPr/>
            </a:pPr>
            <a:r>
              <a:rPr lang="en-US" sz="2800" b="0" u="sng" dirty="0" smtClean="0">
                <a:solidFill>
                  <a:schemeClr val="bg1"/>
                </a:solidFill>
                <a:latin typeface="Georgia" pitchFamily="18" charset="0"/>
              </a:rPr>
              <a:t>Optimal for nutrient uptake</a:t>
            </a:r>
          </a:p>
          <a:p>
            <a:pPr lvl="1" algn="l">
              <a:spcBef>
                <a:spcPts val="600"/>
              </a:spcBef>
              <a:spcAft>
                <a:spcPts val="600"/>
              </a:spcAft>
              <a:defRPr/>
            </a:pPr>
            <a:r>
              <a:rPr lang="en-US" sz="2800" b="0" dirty="0" smtClean="0">
                <a:solidFill>
                  <a:schemeClr val="bg1"/>
                </a:solidFill>
                <a:latin typeface="Georgia" pitchFamily="18" charset="0"/>
              </a:rPr>
              <a:t>Too high pH – Fe, </a:t>
            </a:r>
            <a:r>
              <a:rPr lang="en-US" sz="2800" b="0" dirty="0" err="1" smtClean="0">
                <a:solidFill>
                  <a:schemeClr val="bg1"/>
                </a:solidFill>
                <a:latin typeface="Georgia" pitchFamily="18" charset="0"/>
              </a:rPr>
              <a:t>Mn</a:t>
            </a:r>
            <a:r>
              <a:rPr lang="en-US" sz="2800" b="0" dirty="0" smtClean="0">
                <a:solidFill>
                  <a:schemeClr val="bg1"/>
                </a:solidFill>
                <a:latin typeface="Georgia" pitchFamily="18" charset="0"/>
              </a:rPr>
              <a:t> become deficient</a:t>
            </a:r>
          </a:p>
          <a:p>
            <a:pPr lvl="1" algn="l">
              <a:spcBef>
                <a:spcPts val="600"/>
              </a:spcBef>
              <a:spcAft>
                <a:spcPts val="600"/>
              </a:spcAft>
              <a:defRPr/>
            </a:pPr>
            <a:r>
              <a:rPr lang="en-US" sz="2800" b="0" dirty="0" smtClean="0">
                <a:solidFill>
                  <a:schemeClr val="bg1"/>
                </a:solidFill>
                <a:latin typeface="Georgia" pitchFamily="18" charset="0"/>
              </a:rPr>
              <a:t>Too low pH </a:t>
            </a:r>
            <a:r>
              <a:rPr lang="en-US" sz="2800" b="0" dirty="0">
                <a:solidFill>
                  <a:schemeClr val="bg1"/>
                </a:solidFill>
                <a:latin typeface="Georgia" pitchFamily="18" charset="0"/>
              </a:rPr>
              <a:t>– </a:t>
            </a:r>
            <a:r>
              <a:rPr lang="en-US" sz="2800" b="0" dirty="0" smtClean="0">
                <a:solidFill>
                  <a:schemeClr val="bg1"/>
                </a:solidFill>
                <a:latin typeface="Georgia" pitchFamily="18" charset="0"/>
              </a:rPr>
              <a:t>toxicities</a:t>
            </a:r>
          </a:p>
          <a:p>
            <a:pPr marL="914400" lvl="1" indent="-457200" algn="l">
              <a:spcBef>
                <a:spcPts val="600"/>
              </a:spcBef>
              <a:spcAft>
                <a:spcPts val="600"/>
              </a:spcAft>
              <a:buFont typeface="Wingdings" pitchFamily="2" charset="2"/>
              <a:buChar char="ü"/>
              <a:defRPr/>
            </a:pPr>
            <a:r>
              <a:rPr lang="en-US" sz="2800" dirty="0" smtClean="0">
                <a:solidFill>
                  <a:schemeClr val="bg1"/>
                </a:solidFill>
                <a:latin typeface="Georgia" pitchFamily="18" charset="0"/>
              </a:rPr>
              <a:t>Soil test</a:t>
            </a:r>
          </a:p>
          <a:p>
            <a:pPr marL="914400" lvl="1" indent="-457200" algn="l">
              <a:spcBef>
                <a:spcPts val="600"/>
              </a:spcBef>
              <a:spcAft>
                <a:spcPts val="600"/>
              </a:spcAft>
              <a:buFont typeface="Wingdings" pitchFamily="2" charset="2"/>
              <a:buChar char="ü"/>
              <a:defRPr/>
            </a:pPr>
            <a:r>
              <a:rPr lang="en-US" sz="2800" dirty="0" smtClean="0">
                <a:solidFill>
                  <a:schemeClr val="bg1"/>
                </a:solidFill>
                <a:latin typeface="Georgia" pitchFamily="18" charset="0"/>
              </a:rPr>
              <a:t>Organic matter</a:t>
            </a:r>
            <a:endParaRPr lang="en-US" sz="2800" dirty="0">
              <a:solidFill>
                <a:schemeClr val="bg1"/>
              </a:solidFill>
              <a:latin typeface="Georgia" pitchFamily="18" charset="0"/>
            </a:endParaRPr>
          </a:p>
        </p:txBody>
      </p:sp>
      <p:sp>
        <p:nvSpPr>
          <p:cNvPr id="8195" name="Text Box 5"/>
          <p:cNvSpPr txBox="1">
            <a:spLocks noChangeArrowheads="1"/>
          </p:cNvSpPr>
          <p:nvPr/>
        </p:nvSpPr>
        <p:spPr bwMode="auto">
          <a:xfrm>
            <a:off x="3962400" y="144806"/>
            <a:ext cx="120097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4000" dirty="0" smtClean="0">
                <a:latin typeface="Georgia" pitchFamily="18" charset="0"/>
              </a:rPr>
              <a:t>Soil</a:t>
            </a:r>
            <a:endParaRPr lang="en-US" sz="4000" dirty="0">
              <a:latin typeface="Georgia" pitchFamily="18" charset="0"/>
            </a:endParaRPr>
          </a:p>
        </p:txBody>
      </p:sp>
      <p:pic>
        <p:nvPicPr>
          <p:cNvPr id="7174" name="Picture 6" descr="Chart: Relative availability of plant nutrients by soil 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292" y="3178205"/>
            <a:ext cx="4366708" cy="36035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5638800" y="2971800"/>
            <a:ext cx="1219200" cy="3657600"/>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Text Box 3"/>
          <p:cNvSpPr txBox="1">
            <a:spLocks noChangeArrowheads="1"/>
          </p:cNvSpPr>
          <p:nvPr/>
        </p:nvSpPr>
        <p:spPr bwMode="auto">
          <a:xfrm>
            <a:off x="3557550" y="282714"/>
            <a:ext cx="22381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i="0" dirty="0" smtClean="0">
                <a:solidFill>
                  <a:srgbClr val="FFFF00"/>
                </a:solidFill>
              </a:rPr>
              <a:t>Nutrition</a:t>
            </a:r>
            <a:endParaRPr lang="en-US" sz="4000" i="0" dirty="0">
              <a:solidFill>
                <a:srgbClr val="FFFF00"/>
              </a:solidFill>
            </a:endParaRPr>
          </a:p>
        </p:txBody>
      </p:sp>
      <p:sp>
        <p:nvSpPr>
          <p:cNvPr id="223236" name="Text Box 4"/>
          <p:cNvSpPr txBox="1">
            <a:spLocks noChangeArrowheads="1"/>
          </p:cNvSpPr>
          <p:nvPr/>
        </p:nvSpPr>
        <p:spPr bwMode="auto">
          <a:xfrm>
            <a:off x="88637" y="990600"/>
            <a:ext cx="8934784"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ts val="1200"/>
              </a:spcBef>
              <a:spcAft>
                <a:spcPts val="1200"/>
              </a:spcAft>
            </a:pPr>
            <a:r>
              <a:rPr lang="en-US" sz="2800" b="0" i="0" dirty="0" smtClean="0">
                <a:solidFill>
                  <a:srgbClr val="FFFF00"/>
                </a:solidFill>
              </a:rPr>
              <a:t>Heavy: </a:t>
            </a:r>
          </a:p>
          <a:p>
            <a:pPr algn="l">
              <a:spcBef>
                <a:spcPts val="1200"/>
              </a:spcBef>
              <a:spcAft>
                <a:spcPts val="1200"/>
              </a:spcAft>
            </a:pPr>
            <a:r>
              <a:rPr lang="en-US" sz="2800" b="0" dirty="0"/>
              <a:t>	</a:t>
            </a:r>
            <a:r>
              <a:rPr lang="en-US" sz="2800" b="0" i="0" dirty="0" smtClean="0"/>
              <a:t>3-4 applications: </a:t>
            </a:r>
            <a:r>
              <a:rPr lang="en-US" sz="2800" b="0" i="0" dirty="0"/>
              <a:t>1 </a:t>
            </a:r>
            <a:r>
              <a:rPr lang="en-US" sz="2800" b="0" i="0" dirty="0" err="1"/>
              <a:t>lb</a:t>
            </a:r>
            <a:r>
              <a:rPr lang="en-US" sz="2800" b="0" i="0" dirty="0"/>
              <a:t> of 10-10-10/100 </a:t>
            </a:r>
            <a:r>
              <a:rPr lang="en-US" sz="2800" b="0" i="0" dirty="0" err="1" smtClean="0"/>
              <a:t>sq.ft</a:t>
            </a:r>
            <a:r>
              <a:rPr lang="en-US" sz="2800" b="0" i="0" dirty="0" smtClean="0"/>
              <a:t>./ season</a:t>
            </a:r>
          </a:p>
          <a:p>
            <a:pPr algn="l">
              <a:spcBef>
                <a:spcPts val="1200"/>
              </a:spcBef>
              <a:spcAft>
                <a:spcPts val="1200"/>
              </a:spcAft>
            </a:pPr>
            <a:r>
              <a:rPr lang="en-US" sz="2800" b="0" i="0" dirty="0" smtClean="0">
                <a:solidFill>
                  <a:srgbClr val="FFFF00"/>
                </a:solidFill>
              </a:rPr>
              <a:t>Moderate</a:t>
            </a:r>
            <a:r>
              <a:rPr lang="en-US" sz="2800" b="0" dirty="0" smtClean="0"/>
              <a:t>: </a:t>
            </a:r>
          </a:p>
          <a:p>
            <a:pPr algn="l">
              <a:spcBef>
                <a:spcPts val="1200"/>
              </a:spcBef>
              <a:spcAft>
                <a:spcPts val="1200"/>
              </a:spcAft>
            </a:pPr>
            <a:r>
              <a:rPr lang="en-US" sz="2800" b="0" i="0" dirty="0"/>
              <a:t>	</a:t>
            </a:r>
            <a:r>
              <a:rPr lang="en-US" sz="2800" b="0" i="0" dirty="0" smtClean="0"/>
              <a:t>2 applications: </a:t>
            </a:r>
            <a:r>
              <a:rPr lang="en-US" sz="2800" b="0" i="0" dirty="0"/>
              <a:t>1 </a:t>
            </a:r>
            <a:r>
              <a:rPr lang="en-US" sz="2800" b="0" i="0" dirty="0" err="1"/>
              <a:t>lb</a:t>
            </a:r>
            <a:r>
              <a:rPr lang="en-US" sz="2800" b="0" i="0" dirty="0"/>
              <a:t> 10-10-10/100 </a:t>
            </a:r>
            <a:r>
              <a:rPr lang="en-US" sz="2800" b="0" i="0" dirty="0" err="1" smtClean="0"/>
              <a:t>sq.ft</a:t>
            </a:r>
            <a:r>
              <a:rPr lang="en-US" sz="2800" b="0" i="0" dirty="0" smtClean="0"/>
              <a:t>./ season</a:t>
            </a:r>
            <a:r>
              <a:rPr lang="en-US" sz="2800" b="0" dirty="0" smtClean="0"/>
              <a:t> </a:t>
            </a:r>
            <a:r>
              <a:rPr lang="en-US" sz="2800" b="0" i="0" dirty="0" smtClean="0"/>
              <a:t>one </a:t>
            </a:r>
            <a:r>
              <a:rPr lang="en-US" sz="2800" b="0" i="0" dirty="0"/>
              <a:t>at </a:t>
            </a:r>
            <a:r>
              <a:rPr lang="en-US" sz="2800" b="0" i="0" dirty="0" smtClean="0"/>
              <a:t>	transplant </a:t>
            </a:r>
            <a:r>
              <a:rPr lang="en-US" sz="2800" b="0" i="0" dirty="0"/>
              <a:t>and one </a:t>
            </a:r>
            <a:r>
              <a:rPr lang="en-US" sz="2800" b="0" i="0" dirty="0" smtClean="0"/>
              <a:t>mid-season</a:t>
            </a:r>
            <a:endParaRPr lang="en-US" sz="2800" b="0" i="0" dirty="0">
              <a:solidFill>
                <a:schemeClr val="hlink"/>
              </a:solidFill>
            </a:endParaRPr>
          </a:p>
          <a:p>
            <a:pPr algn="l">
              <a:spcBef>
                <a:spcPts val="1200"/>
              </a:spcBef>
              <a:spcAft>
                <a:spcPts val="1200"/>
              </a:spcAft>
            </a:pPr>
            <a:r>
              <a:rPr lang="en-US" sz="2800" b="0" i="0" dirty="0" smtClean="0">
                <a:solidFill>
                  <a:srgbClr val="FFFF00"/>
                </a:solidFill>
              </a:rPr>
              <a:t>Low:</a:t>
            </a:r>
            <a:r>
              <a:rPr lang="en-US" sz="2800" b="0" i="0" dirty="0">
                <a:solidFill>
                  <a:srgbClr val="FFFF00"/>
                </a:solidFill>
              </a:rPr>
              <a:t>	</a:t>
            </a:r>
            <a:endParaRPr lang="en-US" sz="2800" b="0" i="0" dirty="0" smtClean="0">
              <a:solidFill>
                <a:srgbClr val="FFFF00"/>
              </a:solidFill>
            </a:endParaRPr>
          </a:p>
          <a:p>
            <a:pPr algn="l">
              <a:spcBef>
                <a:spcPts val="1200"/>
              </a:spcBef>
              <a:spcAft>
                <a:spcPts val="1200"/>
              </a:spcAft>
            </a:pPr>
            <a:r>
              <a:rPr lang="en-US" sz="2800" b="0" dirty="0"/>
              <a:t>	</a:t>
            </a:r>
            <a:r>
              <a:rPr lang="en-US" sz="2800" b="0" i="0" dirty="0" smtClean="0"/>
              <a:t>1 application: </a:t>
            </a:r>
            <a:r>
              <a:rPr lang="en-US" sz="2800" b="0" i="0" dirty="0"/>
              <a:t>1 </a:t>
            </a:r>
            <a:r>
              <a:rPr lang="en-US" sz="2800" b="0" i="0" dirty="0" err="1"/>
              <a:t>lb</a:t>
            </a:r>
            <a:r>
              <a:rPr lang="en-US" sz="2800" b="0" i="0" dirty="0"/>
              <a:t> 10-10-10/100 </a:t>
            </a:r>
            <a:r>
              <a:rPr lang="en-US" sz="2800" b="0" i="0" dirty="0" err="1" smtClean="0"/>
              <a:t>sq.ft</a:t>
            </a:r>
            <a:r>
              <a:rPr lang="en-US" sz="2800" b="0" i="0" dirty="0"/>
              <a:t>. at </a:t>
            </a:r>
            <a:r>
              <a:rPr lang="en-US" sz="2800" b="0" i="0" dirty="0" smtClean="0"/>
              <a:t>transplant 	or </a:t>
            </a:r>
            <a:r>
              <a:rPr lang="en-US" sz="2800" b="0" i="0" dirty="0"/>
              <a:t>in early spring before growth </a:t>
            </a:r>
            <a:r>
              <a:rPr lang="en-US" sz="2800" b="0" i="0" dirty="0" smtClean="0"/>
              <a:t>resumes</a:t>
            </a:r>
            <a:endParaRPr lang="en-US" sz="2800" b="0" i="0" dirty="0"/>
          </a:p>
        </p:txBody>
      </p:sp>
    </p:spTree>
    <p:extLst>
      <p:ext uri="{BB962C8B-B14F-4D97-AF65-F5344CB8AC3E}">
        <p14:creationId xmlns:p14="http://schemas.microsoft.com/office/powerpoint/2010/main" val="359984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2"/>
          <p:cNvSpPr>
            <a:spLocks noChangeShapeType="1"/>
          </p:cNvSpPr>
          <p:nvPr/>
        </p:nvSpPr>
        <p:spPr bwMode="auto">
          <a:xfrm flipV="1">
            <a:off x="4343400" y="1185446"/>
            <a:ext cx="0" cy="76200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19" name="Line 3"/>
          <p:cNvSpPr>
            <a:spLocks noChangeShapeType="1"/>
          </p:cNvSpPr>
          <p:nvPr/>
        </p:nvSpPr>
        <p:spPr bwMode="auto">
          <a:xfrm flipV="1">
            <a:off x="7315200" y="1185446"/>
            <a:ext cx="0" cy="205740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20" name="Line 4"/>
          <p:cNvSpPr>
            <a:spLocks noChangeShapeType="1"/>
          </p:cNvSpPr>
          <p:nvPr/>
        </p:nvSpPr>
        <p:spPr bwMode="auto">
          <a:xfrm rot="4215320" flipH="1">
            <a:off x="7209632" y="4653340"/>
            <a:ext cx="1435100" cy="173037"/>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21" name="Line 5"/>
          <p:cNvSpPr>
            <a:spLocks noChangeShapeType="1"/>
          </p:cNvSpPr>
          <p:nvPr/>
        </p:nvSpPr>
        <p:spPr bwMode="auto">
          <a:xfrm rot="4348454" flipH="1">
            <a:off x="6403975" y="3239671"/>
            <a:ext cx="1847850" cy="2540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22" name="Line 6"/>
          <p:cNvSpPr>
            <a:spLocks noChangeShapeType="1"/>
          </p:cNvSpPr>
          <p:nvPr/>
        </p:nvSpPr>
        <p:spPr bwMode="auto">
          <a:xfrm rot="2556310">
            <a:off x="6172200" y="2023646"/>
            <a:ext cx="990600" cy="1588"/>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23" name="Line 7"/>
          <p:cNvSpPr>
            <a:spLocks noChangeShapeType="1"/>
          </p:cNvSpPr>
          <p:nvPr/>
        </p:nvSpPr>
        <p:spPr bwMode="auto">
          <a:xfrm rot="-1481861">
            <a:off x="5638800" y="1795046"/>
            <a:ext cx="688975" cy="17463"/>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24" name="Line 8"/>
          <p:cNvSpPr>
            <a:spLocks noChangeShapeType="1"/>
          </p:cNvSpPr>
          <p:nvPr/>
        </p:nvSpPr>
        <p:spPr bwMode="auto">
          <a:xfrm rot="2249355">
            <a:off x="4953000" y="1718846"/>
            <a:ext cx="838200"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25" name="Line 9"/>
          <p:cNvSpPr>
            <a:spLocks noChangeShapeType="1"/>
          </p:cNvSpPr>
          <p:nvPr/>
        </p:nvSpPr>
        <p:spPr bwMode="auto">
          <a:xfrm rot="-2846224">
            <a:off x="4190206" y="1643440"/>
            <a:ext cx="919163" cy="155575"/>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26" name="Line 10"/>
          <p:cNvSpPr>
            <a:spLocks noChangeShapeType="1"/>
          </p:cNvSpPr>
          <p:nvPr/>
        </p:nvSpPr>
        <p:spPr bwMode="auto">
          <a:xfrm rot="-2414030">
            <a:off x="3581400" y="2252246"/>
            <a:ext cx="838200" cy="1588"/>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27" name="Line 11"/>
          <p:cNvSpPr>
            <a:spLocks noChangeShapeType="1"/>
          </p:cNvSpPr>
          <p:nvPr/>
        </p:nvSpPr>
        <p:spPr bwMode="auto">
          <a:xfrm rot="-4480512">
            <a:off x="2014538" y="3806408"/>
            <a:ext cx="2662238" cy="11113"/>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28" name="Line 12"/>
          <p:cNvSpPr>
            <a:spLocks noChangeShapeType="1"/>
          </p:cNvSpPr>
          <p:nvPr/>
        </p:nvSpPr>
        <p:spPr bwMode="auto">
          <a:xfrm>
            <a:off x="1066800" y="5681246"/>
            <a:ext cx="1219200"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29" name="Line 13"/>
          <p:cNvSpPr>
            <a:spLocks noChangeShapeType="1"/>
          </p:cNvSpPr>
          <p:nvPr/>
        </p:nvSpPr>
        <p:spPr bwMode="auto">
          <a:xfrm rot="-2205039">
            <a:off x="2162175" y="5390734"/>
            <a:ext cx="914400" cy="0"/>
          </a:xfrm>
          <a:prstGeom prst="line">
            <a:avLst/>
          </a:prstGeom>
          <a:noFill/>
          <a:ln w="381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30" name="Line 14"/>
          <p:cNvSpPr>
            <a:spLocks noChangeShapeType="1"/>
          </p:cNvSpPr>
          <p:nvPr/>
        </p:nvSpPr>
        <p:spPr bwMode="auto">
          <a:xfrm>
            <a:off x="1066800" y="6062246"/>
            <a:ext cx="7162800" cy="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31" name="Line 15"/>
          <p:cNvSpPr>
            <a:spLocks noChangeShapeType="1"/>
          </p:cNvSpPr>
          <p:nvPr/>
        </p:nvSpPr>
        <p:spPr bwMode="auto">
          <a:xfrm flipV="1">
            <a:off x="1066800" y="1185446"/>
            <a:ext cx="0" cy="48768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32" name="Line 16"/>
          <p:cNvSpPr>
            <a:spLocks noChangeShapeType="1"/>
          </p:cNvSpPr>
          <p:nvPr/>
        </p:nvSpPr>
        <p:spPr bwMode="auto">
          <a:xfrm>
            <a:off x="762000" y="2328446"/>
            <a:ext cx="304800" cy="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33" name="Line 17"/>
          <p:cNvSpPr>
            <a:spLocks noChangeShapeType="1"/>
          </p:cNvSpPr>
          <p:nvPr/>
        </p:nvSpPr>
        <p:spPr bwMode="auto">
          <a:xfrm>
            <a:off x="762000" y="3623846"/>
            <a:ext cx="304800" cy="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34" name="Line 18"/>
          <p:cNvSpPr>
            <a:spLocks noChangeShapeType="1"/>
          </p:cNvSpPr>
          <p:nvPr/>
        </p:nvSpPr>
        <p:spPr bwMode="auto">
          <a:xfrm>
            <a:off x="762000" y="5071646"/>
            <a:ext cx="304800" cy="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35" name="Line 19"/>
          <p:cNvSpPr>
            <a:spLocks noChangeShapeType="1"/>
          </p:cNvSpPr>
          <p:nvPr/>
        </p:nvSpPr>
        <p:spPr bwMode="auto">
          <a:xfrm>
            <a:off x="10668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36" name="Line 20"/>
          <p:cNvSpPr>
            <a:spLocks noChangeShapeType="1"/>
          </p:cNvSpPr>
          <p:nvPr/>
        </p:nvSpPr>
        <p:spPr bwMode="auto">
          <a:xfrm>
            <a:off x="22860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37" name="Line 21"/>
          <p:cNvSpPr>
            <a:spLocks noChangeShapeType="1"/>
          </p:cNvSpPr>
          <p:nvPr/>
        </p:nvSpPr>
        <p:spPr bwMode="auto">
          <a:xfrm>
            <a:off x="29718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38" name="Line 22"/>
          <p:cNvSpPr>
            <a:spLocks noChangeShapeType="1"/>
          </p:cNvSpPr>
          <p:nvPr/>
        </p:nvSpPr>
        <p:spPr bwMode="auto">
          <a:xfrm>
            <a:off x="56388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39" name="Line 23"/>
          <p:cNvSpPr>
            <a:spLocks noChangeShapeType="1"/>
          </p:cNvSpPr>
          <p:nvPr/>
        </p:nvSpPr>
        <p:spPr bwMode="auto">
          <a:xfrm>
            <a:off x="63246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40" name="Line 24"/>
          <p:cNvSpPr>
            <a:spLocks noChangeShapeType="1"/>
          </p:cNvSpPr>
          <p:nvPr/>
        </p:nvSpPr>
        <p:spPr bwMode="auto">
          <a:xfrm>
            <a:off x="36576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41" name="Line 25"/>
          <p:cNvSpPr>
            <a:spLocks noChangeShapeType="1"/>
          </p:cNvSpPr>
          <p:nvPr/>
        </p:nvSpPr>
        <p:spPr bwMode="auto">
          <a:xfrm>
            <a:off x="43434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42" name="Line 26"/>
          <p:cNvSpPr>
            <a:spLocks noChangeShapeType="1"/>
          </p:cNvSpPr>
          <p:nvPr/>
        </p:nvSpPr>
        <p:spPr bwMode="auto">
          <a:xfrm>
            <a:off x="50292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43" name="Line 27"/>
          <p:cNvSpPr>
            <a:spLocks noChangeShapeType="1"/>
          </p:cNvSpPr>
          <p:nvPr/>
        </p:nvSpPr>
        <p:spPr bwMode="auto">
          <a:xfrm>
            <a:off x="70104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44" name="Line 28"/>
          <p:cNvSpPr>
            <a:spLocks noChangeShapeType="1"/>
          </p:cNvSpPr>
          <p:nvPr/>
        </p:nvSpPr>
        <p:spPr bwMode="auto">
          <a:xfrm>
            <a:off x="76200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45" name="Line 29"/>
          <p:cNvSpPr>
            <a:spLocks noChangeShapeType="1"/>
          </p:cNvSpPr>
          <p:nvPr/>
        </p:nvSpPr>
        <p:spPr bwMode="auto">
          <a:xfrm>
            <a:off x="82296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46" name="Text Box 30"/>
          <p:cNvSpPr txBox="1">
            <a:spLocks noChangeArrowheads="1"/>
          </p:cNvSpPr>
          <p:nvPr/>
        </p:nvSpPr>
        <p:spPr bwMode="auto">
          <a:xfrm>
            <a:off x="762000" y="6443246"/>
            <a:ext cx="1828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solidFill>
                  <a:schemeClr val="bg1"/>
                </a:solidFill>
                <a:latin typeface="Georgia" pitchFamily="18" charset="0"/>
              </a:rPr>
              <a:t>JAN</a:t>
            </a:r>
          </a:p>
        </p:txBody>
      </p:sp>
      <p:sp>
        <p:nvSpPr>
          <p:cNvPr id="9247" name="Text Box 31"/>
          <p:cNvSpPr txBox="1">
            <a:spLocks noChangeArrowheads="1"/>
          </p:cNvSpPr>
          <p:nvPr/>
        </p:nvSpPr>
        <p:spPr bwMode="auto">
          <a:xfrm>
            <a:off x="1371600" y="6443246"/>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solidFill>
                  <a:schemeClr val="bg1"/>
                </a:solidFill>
                <a:latin typeface="Georgia" pitchFamily="18" charset="0"/>
              </a:rPr>
              <a:t>FEB</a:t>
            </a:r>
          </a:p>
        </p:txBody>
      </p:sp>
      <p:sp>
        <p:nvSpPr>
          <p:cNvPr id="9248" name="Text Box 32"/>
          <p:cNvSpPr txBox="1">
            <a:spLocks noChangeArrowheads="1"/>
          </p:cNvSpPr>
          <p:nvPr/>
        </p:nvSpPr>
        <p:spPr bwMode="auto">
          <a:xfrm>
            <a:off x="1981200" y="6443246"/>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solidFill>
                  <a:schemeClr val="bg1"/>
                </a:solidFill>
                <a:latin typeface="Georgia" pitchFamily="18" charset="0"/>
              </a:rPr>
              <a:t>MAR</a:t>
            </a:r>
          </a:p>
        </p:txBody>
      </p:sp>
      <p:sp>
        <p:nvSpPr>
          <p:cNvPr id="9249" name="Rectangle 33"/>
          <p:cNvSpPr>
            <a:spLocks noChangeArrowheads="1"/>
          </p:cNvSpPr>
          <p:nvPr/>
        </p:nvSpPr>
        <p:spPr bwMode="auto">
          <a:xfrm>
            <a:off x="1524000" y="5605046"/>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eorgia" pitchFamily="18" charset="0"/>
            </a:endParaRPr>
          </a:p>
        </p:txBody>
      </p:sp>
      <p:sp>
        <p:nvSpPr>
          <p:cNvPr id="9250" name="Rectangle 34"/>
          <p:cNvSpPr>
            <a:spLocks noChangeArrowheads="1"/>
          </p:cNvSpPr>
          <p:nvPr/>
        </p:nvSpPr>
        <p:spPr bwMode="auto">
          <a:xfrm>
            <a:off x="2209800" y="5605046"/>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eorgia" pitchFamily="18" charset="0"/>
            </a:endParaRPr>
          </a:p>
        </p:txBody>
      </p:sp>
      <p:sp>
        <p:nvSpPr>
          <p:cNvPr id="9251" name="Rectangle 35"/>
          <p:cNvSpPr>
            <a:spLocks noChangeArrowheads="1"/>
          </p:cNvSpPr>
          <p:nvPr/>
        </p:nvSpPr>
        <p:spPr bwMode="auto">
          <a:xfrm>
            <a:off x="2895600" y="4995446"/>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eorgia" pitchFamily="18" charset="0"/>
            </a:endParaRPr>
          </a:p>
        </p:txBody>
      </p:sp>
      <p:sp>
        <p:nvSpPr>
          <p:cNvPr id="9252" name="Rectangle 36"/>
          <p:cNvSpPr>
            <a:spLocks noChangeArrowheads="1"/>
          </p:cNvSpPr>
          <p:nvPr/>
        </p:nvSpPr>
        <p:spPr bwMode="auto">
          <a:xfrm>
            <a:off x="3581400" y="2480846"/>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eorgia" pitchFamily="18" charset="0"/>
            </a:endParaRPr>
          </a:p>
        </p:txBody>
      </p:sp>
      <p:sp>
        <p:nvSpPr>
          <p:cNvPr id="9253" name="Line 37"/>
          <p:cNvSpPr>
            <a:spLocks noChangeShapeType="1"/>
          </p:cNvSpPr>
          <p:nvPr/>
        </p:nvSpPr>
        <p:spPr bwMode="auto">
          <a:xfrm>
            <a:off x="762000" y="1185446"/>
            <a:ext cx="304800" cy="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54" name="Rectangle 38"/>
          <p:cNvSpPr>
            <a:spLocks noChangeArrowheads="1"/>
          </p:cNvSpPr>
          <p:nvPr/>
        </p:nvSpPr>
        <p:spPr bwMode="auto">
          <a:xfrm>
            <a:off x="4267200" y="1871246"/>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eorgia" pitchFamily="18" charset="0"/>
            </a:endParaRPr>
          </a:p>
        </p:txBody>
      </p:sp>
      <p:sp>
        <p:nvSpPr>
          <p:cNvPr id="9255" name="Rectangle 39"/>
          <p:cNvSpPr>
            <a:spLocks noChangeArrowheads="1"/>
          </p:cNvSpPr>
          <p:nvPr/>
        </p:nvSpPr>
        <p:spPr bwMode="auto">
          <a:xfrm>
            <a:off x="4953000" y="1337846"/>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eorgia" pitchFamily="18" charset="0"/>
            </a:endParaRPr>
          </a:p>
        </p:txBody>
      </p:sp>
      <p:sp>
        <p:nvSpPr>
          <p:cNvPr id="9256" name="Rectangle 40"/>
          <p:cNvSpPr>
            <a:spLocks noChangeArrowheads="1"/>
          </p:cNvSpPr>
          <p:nvPr/>
        </p:nvSpPr>
        <p:spPr bwMode="auto">
          <a:xfrm>
            <a:off x="6248400" y="1642646"/>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eorgia" pitchFamily="18" charset="0"/>
            </a:endParaRPr>
          </a:p>
        </p:txBody>
      </p:sp>
      <p:sp>
        <p:nvSpPr>
          <p:cNvPr id="9257" name="Rectangle 41"/>
          <p:cNvSpPr>
            <a:spLocks noChangeArrowheads="1"/>
          </p:cNvSpPr>
          <p:nvPr/>
        </p:nvSpPr>
        <p:spPr bwMode="auto">
          <a:xfrm>
            <a:off x="6934200" y="2252246"/>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eorgia" pitchFamily="18" charset="0"/>
            </a:endParaRPr>
          </a:p>
        </p:txBody>
      </p:sp>
      <p:sp>
        <p:nvSpPr>
          <p:cNvPr id="9258" name="Rectangle 42"/>
          <p:cNvSpPr>
            <a:spLocks noChangeArrowheads="1"/>
          </p:cNvSpPr>
          <p:nvPr/>
        </p:nvSpPr>
        <p:spPr bwMode="auto">
          <a:xfrm>
            <a:off x="8153400" y="5300246"/>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eorgia" pitchFamily="18" charset="0"/>
            </a:endParaRPr>
          </a:p>
        </p:txBody>
      </p:sp>
      <p:sp>
        <p:nvSpPr>
          <p:cNvPr id="9259" name="Rectangle 43"/>
          <p:cNvSpPr>
            <a:spLocks noChangeArrowheads="1"/>
          </p:cNvSpPr>
          <p:nvPr/>
        </p:nvSpPr>
        <p:spPr bwMode="auto">
          <a:xfrm>
            <a:off x="7543800" y="4004846"/>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eorgia" pitchFamily="18" charset="0"/>
            </a:endParaRPr>
          </a:p>
        </p:txBody>
      </p:sp>
      <p:sp>
        <p:nvSpPr>
          <p:cNvPr id="9260" name="Line 44"/>
          <p:cNvSpPr>
            <a:spLocks noChangeShapeType="1"/>
          </p:cNvSpPr>
          <p:nvPr/>
        </p:nvSpPr>
        <p:spPr bwMode="auto">
          <a:xfrm>
            <a:off x="8229600" y="1185446"/>
            <a:ext cx="0" cy="4876800"/>
          </a:xfrm>
          <a:prstGeom prst="line">
            <a:avLst/>
          </a:prstGeom>
          <a:noFill/>
          <a:ln w="28575"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61" name="Text Box 45"/>
          <p:cNvSpPr txBox="1">
            <a:spLocks noChangeArrowheads="1"/>
          </p:cNvSpPr>
          <p:nvPr/>
        </p:nvSpPr>
        <p:spPr bwMode="auto">
          <a:xfrm>
            <a:off x="0" y="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spcBef>
                <a:spcPct val="50000"/>
              </a:spcBef>
            </a:pPr>
            <a:r>
              <a:rPr lang="en-US" sz="3200">
                <a:latin typeface="Georgia" pitchFamily="18" charset="0"/>
              </a:rPr>
              <a:t>Nitrogen Uptake Throughout the Year</a:t>
            </a:r>
          </a:p>
        </p:txBody>
      </p:sp>
      <p:sp>
        <p:nvSpPr>
          <p:cNvPr id="9262" name="Rectangle 46"/>
          <p:cNvSpPr>
            <a:spLocks noChangeArrowheads="1"/>
          </p:cNvSpPr>
          <p:nvPr/>
        </p:nvSpPr>
        <p:spPr bwMode="auto">
          <a:xfrm>
            <a:off x="5562600" y="1871246"/>
            <a:ext cx="152400" cy="1524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Georgia" pitchFamily="18" charset="0"/>
            </a:endParaRPr>
          </a:p>
        </p:txBody>
      </p:sp>
      <p:sp>
        <p:nvSpPr>
          <p:cNvPr id="9263" name="Line 47"/>
          <p:cNvSpPr>
            <a:spLocks noChangeShapeType="1"/>
          </p:cNvSpPr>
          <p:nvPr/>
        </p:nvSpPr>
        <p:spPr bwMode="auto">
          <a:xfrm flipV="1">
            <a:off x="2286000" y="1185446"/>
            <a:ext cx="0" cy="4419600"/>
          </a:xfrm>
          <a:prstGeom prst="line">
            <a:avLst/>
          </a:prstGeom>
          <a:noFill/>
          <a:ln w="38100" cap="sq">
            <a:solidFill>
              <a:srgbClr val="009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64" name="Line 48"/>
          <p:cNvSpPr>
            <a:spLocks noChangeShapeType="1"/>
          </p:cNvSpPr>
          <p:nvPr/>
        </p:nvSpPr>
        <p:spPr bwMode="auto">
          <a:xfrm flipV="1">
            <a:off x="2971800" y="1185446"/>
            <a:ext cx="0" cy="3810000"/>
          </a:xfrm>
          <a:prstGeom prst="line">
            <a:avLst/>
          </a:prstGeom>
          <a:noFill/>
          <a:ln w="38100" cap="sq">
            <a:solidFill>
              <a:srgbClr val="009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65" name="Line 49"/>
          <p:cNvSpPr>
            <a:spLocks noChangeShapeType="1"/>
          </p:cNvSpPr>
          <p:nvPr/>
        </p:nvSpPr>
        <p:spPr bwMode="auto">
          <a:xfrm flipV="1">
            <a:off x="3657600" y="1185446"/>
            <a:ext cx="0" cy="1295400"/>
          </a:xfrm>
          <a:prstGeom prst="line">
            <a:avLst/>
          </a:prstGeom>
          <a:noFill/>
          <a:ln w="38100" cap="sq">
            <a:solidFill>
              <a:srgbClr val="0099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539698" name="Text Box 50"/>
          <p:cNvSpPr txBox="1">
            <a:spLocks noChangeArrowheads="1"/>
          </p:cNvSpPr>
          <p:nvPr/>
        </p:nvSpPr>
        <p:spPr bwMode="auto">
          <a:xfrm>
            <a:off x="864961" y="606008"/>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2000" b="0" dirty="0">
                <a:solidFill>
                  <a:schemeClr val="bg1"/>
                </a:solidFill>
                <a:effectLst>
                  <a:outerShdw blurRad="38100" dist="38100" dir="2700000" algn="tl">
                    <a:srgbClr val="000000"/>
                  </a:outerShdw>
                </a:effectLst>
                <a:latin typeface="Georgia" pitchFamily="18" charset="0"/>
              </a:rPr>
              <a:t>% Nitrogen Uptake</a:t>
            </a:r>
          </a:p>
        </p:txBody>
      </p:sp>
      <p:sp>
        <p:nvSpPr>
          <p:cNvPr id="9267" name="Line 51"/>
          <p:cNvSpPr>
            <a:spLocks noChangeShapeType="1"/>
          </p:cNvSpPr>
          <p:nvPr/>
        </p:nvSpPr>
        <p:spPr bwMode="auto">
          <a:xfrm>
            <a:off x="1600200" y="6138446"/>
            <a:ext cx="0" cy="228600"/>
          </a:xfrm>
          <a:prstGeom prst="line">
            <a:avLst/>
          </a:prstGeom>
          <a:noFill/>
          <a:ln w="38100"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68" name="Line 52"/>
          <p:cNvSpPr>
            <a:spLocks noChangeShapeType="1"/>
          </p:cNvSpPr>
          <p:nvPr/>
        </p:nvSpPr>
        <p:spPr bwMode="auto">
          <a:xfrm>
            <a:off x="1066800" y="1185446"/>
            <a:ext cx="7162800" cy="0"/>
          </a:xfrm>
          <a:prstGeom prst="line">
            <a:avLst/>
          </a:prstGeom>
          <a:noFill/>
          <a:ln w="28575" cap="sq">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9269" name="Text Box 53"/>
          <p:cNvSpPr txBox="1">
            <a:spLocks noChangeArrowheads="1"/>
          </p:cNvSpPr>
          <p:nvPr/>
        </p:nvSpPr>
        <p:spPr bwMode="auto">
          <a:xfrm rot="-5351205">
            <a:off x="-48419" y="3149978"/>
            <a:ext cx="41163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latin typeface="Georgia" pitchFamily="18" charset="0"/>
              </a:rPr>
              <a:t>Bud Swell / Rossette Formation</a:t>
            </a:r>
          </a:p>
        </p:txBody>
      </p:sp>
      <p:sp>
        <p:nvSpPr>
          <p:cNvPr id="9270" name="Text Box 54"/>
          <p:cNvSpPr txBox="1">
            <a:spLocks noChangeArrowheads="1"/>
          </p:cNvSpPr>
          <p:nvPr/>
        </p:nvSpPr>
        <p:spPr bwMode="auto">
          <a:xfrm rot="-5388136">
            <a:off x="2036674" y="1516819"/>
            <a:ext cx="25496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dirty="0">
                <a:latin typeface="Georgia" pitchFamily="18" charset="0"/>
              </a:rPr>
              <a:t>RAPID SHOOT GROWTH</a:t>
            </a:r>
          </a:p>
        </p:txBody>
      </p:sp>
      <p:sp>
        <p:nvSpPr>
          <p:cNvPr id="9271" name="Text Box 55"/>
          <p:cNvSpPr txBox="1">
            <a:spLocks noChangeArrowheads="1"/>
          </p:cNvSpPr>
          <p:nvPr/>
        </p:nvSpPr>
        <p:spPr bwMode="auto">
          <a:xfrm>
            <a:off x="2590800" y="6443246"/>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solidFill>
                  <a:schemeClr val="bg1"/>
                </a:solidFill>
                <a:latin typeface="Georgia" pitchFamily="18" charset="0"/>
              </a:rPr>
              <a:t>APR</a:t>
            </a:r>
          </a:p>
        </p:txBody>
      </p:sp>
      <p:sp>
        <p:nvSpPr>
          <p:cNvPr id="9272" name="Text Box 56"/>
          <p:cNvSpPr txBox="1">
            <a:spLocks noChangeArrowheads="1"/>
          </p:cNvSpPr>
          <p:nvPr/>
        </p:nvSpPr>
        <p:spPr bwMode="auto">
          <a:xfrm>
            <a:off x="3276600" y="6443246"/>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solidFill>
                  <a:schemeClr val="bg1"/>
                </a:solidFill>
                <a:latin typeface="Georgia" pitchFamily="18" charset="0"/>
              </a:rPr>
              <a:t>MAY</a:t>
            </a:r>
          </a:p>
        </p:txBody>
      </p:sp>
      <p:sp>
        <p:nvSpPr>
          <p:cNvPr id="9273" name="Text Box 57"/>
          <p:cNvSpPr txBox="1">
            <a:spLocks noChangeArrowheads="1"/>
          </p:cNvSpPr>
          <p:nvPr/>
        </p:nvSpPr>
        <p:spPr bwMode="auto">
          <a:xfrm>
            <a:off x="228600" y="4843046"/>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800">
                <a:solidFill>
                  <a:schemeClr val="bg1"/>
                </a:solidFill>
                <a:latin typeface="Georgia" pitchFamily="18" charset="0"/>
              </a:rPr>
              <a:t>10</a:t>
            </a:r>
          </a:p>
        </p:txBody>
      </p:sp>
      <p:sp>
        <p:nvSpPr>
          <p:cNvPr id="9274" name="Text Box 58"/>
          <p:cNvSpPr txBox="1">
            <a:spLocks noChangeArrowheads="1"/>
          </p:cNvSpPr>
          <p:nvPr/>
        </p:nvSpPr>
        <p:spPr bwMode="auto">
          <a:xfrm rot="-5423153">
            <a:off x="2955925" y="3455571"/>
            <a:ext cx="2895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r" eaLnBrk="1" hangingPunct="1">
              <a:spcBef>
                <a:spcPct val="50000"/>
              </a:spcBef>
            </a:pPr>
            <a:r>
              <a:rPr lang="en-US" sz="1600">
                <a:latin typeface="Georgia" pitchFamily="18" charset="0"/>
              </a:rPr>
              <a:t>GROWTH SLOWS</a:t>
            </a:r>
          </a:p>
        </p:txBody>
      </p:sp>
      <p:sp>
        <p:nvSpPr>
          <p:cNvPr id="9275" name="Text Box 59"/>
          <p:cNvSpPr txBox="1">
            <a:spLocks noChangeArrowheads="1"/>
          </p:cNvSpPr>
          <p:nvPr/>
        </p:nvSpPr>
        <p:spPr bwMode="auto">
          <a:xfrm rot="-5400000">
            <a:off x="6073775" y="4331871"/>
            <a:ext cx="2514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1600">
                <a:latin typeface="Georgia" pitchFamily="18" charset="0"/>
              </a:rPr>
              <a:t>LEAF FALL</a:t>
            </a:r>
          </a:p>
        </p:txBody>
      </p:sp>
      <p:sp>
        <p:nvSpPr>
          <p:cNvPr id="9276" name="Text Box 60"/>
          <p:cNvSpPr txBox="1">
            <a:spLocks noChangeArrowheads="1"/>
          </p:cNvSpPr>
          <p:nvPr/>
        </p:nvSpPr>
        <p:spPr bwMode="auto">
          <a:xfrm>
            <a:off x="4191000" y="4309646"/>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endParaRPr lang="en-US" sz="2400" b="0">
              <a:solidFill>
                <a:schemeClr val="tx1"/>
              </a:solidFill>
              <a:latin typeface="Georgia" pitchFamily="18" charset="0"/>
            </a:endParaRPr>
          </a:p>
        </p:txBody>
      </p:sp>
      <p:sp>
        <p:nvSpPr>
          <p:cNvPr id="9277" name="Text Box 61"/>
          <p:cNvSpPr txBox="1">
            <a:spLocks noChangeArrowheads="1"/>
          </p:cNvSpPr>
          <p:nvPr/>
        </p:nvSpPr>
        <p:spPr bwMode="auto">
          <a:xfrm>
            <a:off x="6172200" y="1337846"/>
            <a:ext cx="3200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spcBef>
                <a:spcPct val="50000"/>
              </a:spcBef>
            </a:pPr>
            <a:r>
              <a:rPr lang="en-US" sz="1200">
                <a:latin typeface="Georgia" pitchFamily="18" charset="0"/>
              </a:rPr>
              <a:t>DORMANT</a:t>
            </a:r>
          </a:p>
        </p:txBody>
      </p:sp>
      <p:sp>
        <p:nvSpPr>
          <p:cNvPr id="9278" name="Text Box 62"/>
          <p:cNvSpPr txBox="1">
            <a:spLocks noChangeArrowheads="1"/>
          </p:cNvSpPr>
          <p:nvPr/>
        </p:nvSpPr>
        <p:spPr bwMode="auto">
          <a:xfrm>
            <a:off x="304800" y="3395246"/>
            <a:ext cx="62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1800">
                <a:solidFill>
                  <a:schemeClr val="bg1"/>
                </a:solidFill>
                <a:latin typeface="Georgia" pitchFamily="18" charset="0"/>
              </a:rPr>
              <a:t>20</a:t>
            </a:r>
          </a:p>
        </p:txBody>
      </p:sp>
      <p:sp>
        <p:nvSpPr>
          <p:cNvPr id="9279" name="Text Box 63"/>
          <p:cNvSpPr txBox="1">
            <a:spLocks noChangeArrowheads="1"/>
          </p:cNvSpPr>
          <p:nvPr/>
        </p:nvSpPr>
        <p:spPr bwMode="auto">
          <a:xfrm>
            <a:off x="304800" y="2099846"/>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800">
                <a:solidFill>
                  <a:schemeClr val="bg1"/>
                </a:solidFill>
                <a:latin typeface="Georgia" pitchFamily="18" charset="0"/>
              </a:rPr>
              <a:t>30</a:t>
            </a:r>
          </a:p>
        </p:txBody>
      </p:sp>
      <p:sp>
        <p:nvSpPr>
          <p:cNvPr id="9280" name="Text Box 64"/>
          <p:cNvSpPr txBox="1">
            <a:spLocks noChangeArrowheads="1"/>
          </p:cNvSpPr>
          <p:nvPr/>
        </p:nvSpPr>
        <p:spPr bwMode="auto">
          <a:xfrm>
            <a:off x="304800" y="956846"/>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800">
                <a:solidFill>
                  <a:schemeClr val="bg1"/>
                </a:solidFill>
                <a:latin typeface="Georgia" pitchFamily="18" charset="0"/>
              </a:rPr>
              <a:t>40</a:t>
            </a:r>
          </a:p>
        </p:txBody>
      </p:sp>
      <p:sp>
        <p:nvSpPr>
          <p:cNvPr id="9281" name="Text Box 65"/>
          <p:cNvSpPr txBox="1">
            <a:spLocks noChangeArrowheads="1"/>
          </p:cNvSpPr>
          <p:nvPr/>
        </p:nvSpPr>
        <p:spPr bwMode="auto">
          <a:xfrm>
            <a:off x="1066800" y="1337846"/>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400">
                <a:latin typeface="Georgia" pitchFamily="18" charset="0"/>
              </a:rPr>
              <a:t>DORMANT</a:t>
            </a:r>
          </a:p>
        </p:txBody>
      </p:sp>
      <p:sp>
        <p:nvSpPr>
          <p:cNvPr id="9282" name="Rectangle 66"/>
          <p:cNvSpPr>
            <a:spLocks noChangeArrowheads="1"/>
          </p:cNvSpPr>
          <p:nvPr/>
        </p:nvSpPr>
        <p:spPr bwMode="auto">
          <a:xfrm>
            <a:off x="4038600" y="6443246"/>
            <a:ext cx="6858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1600" dirty="0">
                <a:solidFill>
                  <a:schemeClr val="bg1"/>
                </a:solidFill>
                <a:latin typeface="Georgia" pitchFamily="18" charset="0"/>
              </a:rPr>
              <a:t>JUN</a:t>
            </a:r>
          </a:p>
        </p:txBody>
      </p:sp>
      <p:sp>
        <p:nvSpPr>
          <p:cNvPr id="9283" name="Text Box 67"/>
          <p:cNvSpPr txBox="1">
            <a:spLocks noChangeArrowheads="1"/>
          </p:cNvSpPr>
          <p:nvPr/>
        </p:nvSpPr>
        <p:spPr bwMode="auto">
          <a:xfrm>
            <a:off x="4800600" y="6443246"/>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solidFill>
                  <a:schemeClr val="bg1"/>
                </a:solidFill>
                <a:latin typeface="Georgia" pitchFamily="18" charset="0"/>
              </a:rPr>
              <a:t>JUL</a:t>
            </a:r>
          </a:p>
        </p:txBody>
      </p:sp>
      <p:sp>
        <p:nvSpPr>
          <p:cNvPr id="9284" name="Text Box 68"/>
          <p:cNvSpPr txBox="1">
            <a:spLocks noChangeArrowheads="1"/>
          </p:cNvSpPr>
          <p:nvPr/>
        </p:nvSpPr>
        <p:spPr bwMode="auto">
          <a:xfrm>
            <a:off x="5334000" y="6443246"/>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solidFill>
                  <a:schemeClr val="bg1"/>
                </a:solidFill>
                <a:latin typeface="Georgia" pitchFamily="18" charset="0"/>
              </a:rPr>
              <a:t>AUG</a:t>
            </a:r>
          </a:p>
        </p:txBody>
      </p:sp>
      <p:sp>
        <p:nvSpPr>
          <p:cNvPr id="9285" name="Text Box 69"/>
          <p:cNvSpPr txBox="1">
            <a:spLocks noChangeArrowheads="1"/>
          </p:cNvSpPr>
          <p:nvPr/>
        </p:nvSpPr>
        <p:spPr bwMode="auto">
          <a:xfrm>
            <a:off x="6019800" y="6443246"/>
            <a:ext cx="762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solidFill>
                  <a:schemeClr val="bg1"/>
                </a:solidFill>
                <a:latin typeface="Georgia" pitchFamily="18" charset="0"/>
              </a:rPr>
              <a:t>SEP</a:t>
            </a:r>
          </a:p>
        </p:txBody>
      </p:sp>
      <p:sp>
        <p:nvSpPr>
          <p:cNvPr id="9286" name="Text Box 70"/>
          <p:cNvSpPr txBox="1">
            <a:spLocks noChangeArrowheads="1"/>
          </p:cNvSpPr>
          <p:nvPr/>
        </p:nvSpPr>
        <p:spPr bwMode="auto">
          <a:xfrm>
            <a:off x="6705600" y="6443246"/>
            <a:ext cx="914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solidFill>
                  <a:schemeClr val="bg1"/>
                </a:solidFill>
                <a:latin typeface="Georgia" pitchFamily="18" charset="0"/>
              </a:rPr>
              <a:t>OCT</a:t>
            </a:r>
          </a:p>
        </p:txBody>
      </p:sp>
      <p:sp>
        <p:nvSpPr>
          <p:cNvPr id="9287" name="Text Box 71"/>
          <p:cNvSpPr txBox="1">
            <a:spLocks noChangeArrowheads="1"/>
          </p:cNvSpPr>
          <p:nvPr/>
        </p:nvSpPr>
        <p:spPr bwMode="auto">
          <a:xfrm>
            <a:off x="7315200" y="6443246"/>
            <a:ext cx="152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solidFill>
                  <a:schemeClr val="bg1"/>
                </a:solidFill>
                <a:latin typeface="Georgia" pitchFamily="18" charset="0"/>
              </a:rPr>
              <a:t>NOV</a:t>
            </a:r>
          </a:p>
        </p:txBody>
      </p:sp>
      <p:sp>
        <p:nvSpPr>
          <p:cNvPr id="9288" name="Text Box 72"/>
          <p:cNvSpPr txBox="1">
            <a:spLocks noChangeArrowheads="1"/>
          </p:cNvSpPr>
          <p:nvPr/>
        </p:nvSpPr>
        <p:spPr bwMode="auto">
          <a:xfrm>
            <a:off x="7924800" y="6443246"/>
            <a:ext cx="99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spcBef>
                <a:spcPct val="50000"/>
              </a:spcBef>
            </a:pPr>
            <a:r>
              <a:rPr lang="en-US" sz="1600">
                <a:solidFill>
                  <a:schemeClr val="bg1"/>
                </a:solidFill>
                <a:latin typeface="Georgia" pitchFamily="18" charset="0"/>
              </a:rPr>
              <a:t>DEC</a:t>
            </a:r>
          </a:p>
        </p:txBody>
      </p:sp>
      <p:sp>
        <p:nvSpPr>
          <p:cNvPr id="9289" name="Rectangle 73"/>
          <p:cNvSpPr>
            <a:spLocks noChangeArrowheads="1"/>
          </p:cNvSpPr>
          <p:nvPr/>
        </p:nvSpPr>
        <p:spPr bwMode="auto">
          <a:xfrm>
            <a:off x="4191000" y="4690646"/>
            <a:ext cx="303159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a:solidFill>
                  <a:schemeClr val="hlink"/>
                </a:solidFill>
                <a:latin typeface="Georgia" pitchFamily="18" charset="0"/>
              </a:rPr>
              <a:t>Perennials</a:t>
            </a:r>
          </a:p>
        </p:txBody>
      </p:sp>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074"/>
          <p:cNvSpPr>
            <a:spLocks noChangeArrowheads="1"/>
          </p:cNvSpPr>
          <p:nvPr/>
        </p:nvSpPr>
        <p:spPr bwMode="auto">
          <a:xfrm>
            <a:off x="76200" y="1077686"/>
            <a:ext cx="9220200" cy="5182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spcBef>
                <a:spcPts val="1200"/>
              </a:spcBef>
              <a:spcAft>
                <a:spcPts val="1200"/>
              </a:spcAft>
              <a:buFont typeface="Arial" pitchFamily="34" charset="0"/>
              <a:buChar char="•"/>
            </a:pPr>
            <a:r>
              <a:rPr lang="en-US" sz="2800" b="0" dirty="0">
                <a:latin typeface="Georgia" pitchFamily="18" charset="0"/>
              </a:rPr>
              <a:t>Purpling of </a:t>
            </a:r>
            <a:r>
              <a:rPr lang="en-US" sz="2800" b="0" dirty="0" smtClean="0">
                <a:latin typeface="Georgia" pitchFamily="18" charset="0"/>
              </a:rPr>
              <a:t>lower </a:t>
            </a:r>
            <a:r>
              <a:rPr lang="en-US" sz="2800" b="0" dirty="0">
                <a:latin typeface="Georgia" pitchFamily="18" charset="0"/>
              </a:rPr>
              <a:t>leaves - Phosphorus deficiency</a:t>
            </a:r>
          </a:p>
          <a:p>
            <a:pPr marL="174625" lvl="2" algn="l">
              <a:lnSpc>
                <a:spcPct val="90000"/>
              </a:lnSpc>
              <a:spcBef>
                <a:spcPts val="1200"/>
              </a:spcBef>
              <a:spcAft>
                <a:spcPts val="1200"/>
              </a:spcAft>
            </a:pPr>
            <a:r>
              <a:rPr lang="en-US" sz="2400" b="0" dirty="0" smtClean="0">
                <a:solidFill>
                  <a:schemeClr val="bg1"/>
                </a:solidFill>
                <a:latin typeface="Georgia" pitchFamily="18" charset="0"/>
              </a:rPr>
              <a:t>can </a:t>
            </a:r>
            <a:r>
              <a:rPr lang="en-US" sz="2400" b="0" dirty="0">
                <a:solidFill>
                  <a:schemeClr val="bg1"/>
                </a:solidFill>
                <a:latin typeface="Georgia" pitchFamily="18" charset="0"/>
              </a:rPr>
              <a:t>be caused by cold, keeping plants too </a:t>
            </a:r>
            <a:r>
              <a:rPr lang="en-US" sz="2400" b="0" dirty="0" smtClean="0">
                <a:solidFill>
                  <a:schemeClr val="bg1"/>
                </a:solidFill>
                <a:latin typeface="Georgia" pitchFamily="18" charset="0"/>
              </a:rPr>
              <a:t>wet</a:t>
            </a:r>
            <a:endParaRPr lang="en-US" sz="2400" b="0" dirty="0">
              <a:solidFill>
                <a:schemeClr val="bg1"/>
              </a:solidFill>
              <a:latin typeface="Georgia" pitchFamily="18" charset="0"/>
            </a:endParaRPr>
          </a:p>
          <a:p>
            <a:pPr marL="174625" lvl="2" algn="l">
              <a:lnSpc>
                <a:spcPct val="90000"/>
              </a:lnSpc>
              <a:spcBef>
                <a:spcPts val="1200"/>
              </a:spcBef>
              <a:spcAft>
                <a:spcPts val="1200"/>
              </a:spcAft>
            </a:pPr>
            <a:r>
              <a:rPr lang="en-US" sz="2400" b="0" dirty="0" smtClean="0">
                <a:solidFill>
                  <a:schemeClr val="bg1"/>
                </a:solidFill>
                <a:latin typeface="Georgia" pitchFamily="18" charset="0"/>
              </a:rPr>
              <a:t>use </a:t>
            </a:r>
            <a:r>
              <a:rPr lang="en-US" sz="2400" b="0" dirty="0">
                <a:solidFill>
                  <a:schemeClr val="bg1"/>
                </a:solidFill>
                <a:latin typeface="Georgia" pitchFamily="18" charset="0"/>
              </a:rPr>
              <a:t>a general fertilizer, do not direct supplement</a:t>
            </a:r>
            <a:r>
              <a:rPr lang="en-US" sz="2800" b="0" dirty="0" smtClean="0">
                <a:solidFill>
                  <a:schemeClr val="bg1"/>
                </a:solidFill>
                <a:latin typeface="Georgia" pitchFamily="18" charset="0"/>
              </a:rPr>
              <a:t>!</a:t>
            </a:r>
          </a:p>
          <a:p>
            <a:pPr marL="174625" lvl="2" algn="l">
              <a:lnSpc>
                <a:spcPct val="90000"/>
              </a:lnSpc>
              <a:spcBef>
                <a:spcPts val="1200"/>
              </a:spcBef>
              <a:spcAft>
                <a:spcPts val="1200"/>
              </a:spcAft>
            </a:pPr>
            <a:endParaRPr lang="en-US" sz="2800" b="0" dirty="0">
              <a:solidFill>
                <a:schemeClr val="bg1"/>
              </a:solidFill>
              <a:latin typeface="Georgia" pitchFamily="18" charset="0"/>
            </a:endParaRPr>
          </a:p>
          <a:p>
            <a:pPr algn="l">
              <a:lnSpc>
                <a:spcPct val="90000"/>
              </a:lnSpc>
              <a:spcBef>
                <a:spcPts val="1200"/>
              </a:spcBef>
              <a:spcAft>
                <a:spcPts val="1200"/>
              </a:spcAft>
              <a:buFont typeface="Arial" pitchFamily="34" charset="0"/>
              <a:buChar char="•"/>
            </a:pPr>
            <a:r>
              <a:rPr lang="en-US" sz="2800" b="0" dirty="0" err="1">
                <a:latin typeface="Georgia" pitchFamily="18" charset="0"/>
              </a:rPr>
              <a:t>Chlorosis</a:t>
            </a:r>
            <a:r>
              <a:rPr lang="en-US" sz="2800" b="0" dirty="0">
                <a:latin typeface="Georgia" pitchFamily="18" charset="0"/>
              </a:rPr>
              <a:t> or yellowing upper leaves - Iron </a:t>
            </a:r>
            <a:r>
              <a:rPr lang="en-US" sz="2800" b="0" dirty="0" smtClean="0">
                <a:latin typeface="Georgia" pitchFamily="18" charset="0"/>
              </a:rPr>
              <a:t>deficiency </a:t>
            </a:r>
            <a:endParaRPr lang="en-US" sz="2800" b="0" dirty="0">
              <a:latin typeface="Georgia" pitchFamily="18" charset="0"/>
            </a:endParaRPr>
          </a:p>
          <a:p>
            <a:pPr marL="457200" lvl="2" algn="l">
              <a:lnSpc>
                <a:spcPct val="90000"/>
              </a:lnSpc>
              <a:spcBef>
                <a:spcPts val="1200"/>
              </a:spcBef>
              <a:spcAft>
                <a:spcPts val="1200"/>
              </a:spcAft>
            </a:pPr>
            <a:r>
              <a:rPr lang="en-US" sz="2400" b="0" dirty="0">
                <a:solidFill>
                  <a:schemeClr val="bg1"/>
                </a:solidFill>
                <a:latin typeface="Georgia" pitchFamily="18" charset="0"/>
              </a:rPr>
              <a:t>pH is too </a:t>
            </a:r>
            <a:r>
              <a:rPr lang="en-US" sz="2400" b="0" dirty="0" smtClean="0">
                <a:solidFill>
                  <a:schemeClr val="bg1"/>
                </a:solidFill>
                <a:latin typeface="Georgia" pitchFamily="18" charset="0"/>
              </a:rPr>
              <a:t>high  - Iron </a:t>
            </a:r>
            <a:r>
              <a:rPr lang="en-US" sz="2400" b="0" dirty="0">
                <a:solidFill>
                  <a:schemeClr val="bg1"/>
                </a:solidFill>
                <a:latin typeface="Georgia" pitchFamily="18" charset="0"/>
              </a:rPr>
              <a:t>sulfate </a:t>
            </a:r>
            <a:r>
              <a:rPr lang="en-US" sz="2400" b="0" dirty="0" smtClean="0">
                <a:solidFill>
                  <a:schemeClr val="bg1"/>
                </a:solidFill>
                <a:latin typeface="Georgia" pitchFamily="18" charset="0"/>
              </a:rPr>
              <a:t>added </a:t>
            </a:r>
            <a:r>
              <a:rPr lang="en-US" sz="2400" b="0" dirty="0">
                <a:solidFill>
                  <a:schemeClr val="bg1"/>
                </a:solidFill>
                <a:latin typeface="Georgia" pitchFamily="18" charset="0"/>
              </a:rPr>
              <a:t>in </a:t>
            </a:r>
            <a:r>
              <a:rPr lang="en-US" sz="2400" b="0" dirty="0" smtClean="0">
                <a:solidFill>
                  <a:schemeClr val="bg1"/>
                </a:solidFill>
                <a:latin typeface="Georgia" pitchFamily="18" charset="0"/>
              </a:rPr>
              <a:t>increments</a:t>
            </a:r>
            <a:endParaRPr lang="en-US" sz="2400" b="0" dirty="0">
              <a:solidFill>
                <a:schemeClr val="bg1"/>
              </a:solidFill>
              <a:latin typeface="Georgia" pitchFamily="18" charset="0"/>
            </a:endParaRPr>
          </a:p>
          <a:p>
            <a:pPr algn="l">
              <a:lnSpc>
                <a:spcPct val="90000"/>
              </a:lnSpc>
              <a:spcBef>
                <a:spcPts val="1200"/>
              </a:spcBef>
              <a:spcAft>
                <a:spcPts val="1200"/>
              </a:spcAft>
              <a:buFont typeface="Arial" pitchFamily="34" charset="0"/>
              <a:buChar char="•"/>
            </a:pPr>
            <a:r>
              <a:rPr lang="en-US" sz="2800" b="0" dirty="0">
                <a:latin typeface="Georgia" pitchFamily="18" charset="0"/>
              </a:rPr>
              <a:t>Overall yellowing, lower leaves – Magnesium deficiency</a:t>
            </a:r>
          </a:p>
          <a:p>
            <a:pPr marL="457200" lvl="2" algn="l">
              <a:lnSpc>
                <a:spcPct val="90000"/>
              </a:lnSpc>
              <a:spcBef>
                <a:spcPts val="1200"/>
              </a:spcBef>
              <a:spcAft>
                <a:spcPts val="1200"/>
              </a:spcAft>
            </a:pPr>
            <a:r>
              <a:rPr lang="en-US" sz="2400" b="0" dirty="0" smtClean="0">
                <a:solidFill>
                  <a:schemeClr val="bg1"/>
                </a:solidFill>
                <a:latin typeface="Georgia" pitchFamily="18" charset="0"/>
              </a:rPr>
              <a:t>Mg deficiency </a:t>
            </a:r>
            <a:r>
              <a:rPr lang="en-US" sz="2400" b="0" dirty="0">
                <a:solidFill>
                  <a:schemeClr val="bg1"/>
                </a:solidFill>
                <a:latin typeface="Georgia" pitchFamily="18" charset="0"/>
              </a:rPr>
              <a:t>is very common in </a:t>
            </a:r>
            <a:r>
              <a:rPr lang="en-US" sz="2400" b="0" dirty="0" smtClean="0">
                <a:solidFill>
                  <a:schemeClr val="bg1"/>
                </a:solidFill>
                <a:latin typeface="Georgia" pitchFamily="18" charset="0"/>
              </a:rPr>
              <a:t>Georgia – MgSO4</a:t>
            </a:r>
            <a:endParaRPr lang="en-US" sz="2400" b="0" dirty="0">
              <a:solidFill>
                <a:schemeClr val="bg1"/>
              </a:solidFill>
              <a:latin typeface="Georgia" pitchFamily="18" charset="0"/>
            </a:endParaRPr>
          </a:p>
        </p:txBody>
      </p:sp>
      <p:sp>
        <p:nvSpPr>
          <p:cNvPr id="14339" name="Text Box 3075"/>
          <p:cNvSpPr txBox="1">
            <a:spLocks noChangeArrowheads="1"/>
          </p:cNvSpPr>
          <p:nvPr/>
        </p:nvSpPr>
        <p:spPr bwMode="auto">
          <a:xfrm>
            <a:off x="685547" y="115669"/>
            <a:ext cx="754405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3600" dirty="0" smtClean="0">
                <a:latin typeface="Georgia" pitchFamily="18" charset="0"/>
              </a:rPr>
              <a:t>Common Nutrient </a:t>
            </a:r>
            <a:r>
              <a:rPr lang="en-US" sz="3600" dirty="0">
                <a:latin typeface="Georgia" pitchFamily="18" charset="0"/>
              </a:rPr>
              <a:t>Deficiencies</a:t>
            </a:r>
          </a:p>
        </p:txBody>
      </p:sp>
      <p:pic>
        <p:nvPicPr>
          <p:cNvPr id="4" name="Picture 2" descr="coldstarv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6343" y="1676400"/>
            <a:ext cx="1905000" cy="1689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27575"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Rectangle 8"/>
          <p:cNvSpPr>
            <a:spLocks noChangeArrowheads="1"/>
          </p:cNvSpPr>
          <p:nvPr/>
        </p:nvSpPr>
        <p:spPr bwMode="auto">
          <a:xfrm>
            <a:off x="4731204" y="271583"/>
            <a:ext cx="3787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3200" dirty="0" smtClean="0"/>
              <a:t>Fe deficiency: </a:t>
            </a:r>
          </a:p>
          <a:p>
            <a:pPr algn="ctr" eaLnBrk="0" hangingPunct="0"/>
            <a:r>
              <a:rPr lang="en-US" sz="3200" dirty="0" smtClean="0"/>
              <a:t>tips and foliage </a:t>
            </a:r>
            <a:r>
              <a:rPr lang="en-US" sz="3200" dirty="0" err="1" smtClean="0"/>
              <a:t>chlorotic</a:t>
            </a:r>
            <a:r>
              <a:rPr lang="en-US" sz="3200" dirty="0" smtClean="0"/>
              <a:t> </a:t>
            </a:r>
            <a:endParaRPr lang="en-US" sz="3200" dirty="0"/>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2487" y="3595536"/>
            <a:ext cx="4481513" cy="326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326118" y="5213879"/>
            <a:ext cx="441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3200" dirty="0"/>
              <a:t>Mg </a:t>
            </a:r>
            <a:r>
              <a:rPr lang="en-US" sz="3200" dirty="0" smtClean="0"/>
              <a:t>deficiency: </a:t>
            </a:r>
          </a:p>
          <a:p>
            <a:pPr algn="ctr" eaLnBrk="0" hangingPunct="0"/>
            <a:r>
              <a:rPr lang="en-US" sz="3200" dirty="0" smtClean="0"/>
              <a:t>Lower </a:t>
            </a:r>
            <a:r>
              <a:rPr lang="en-US" sz="3200" dirty="0"/>
              <a:t>leaves with </a:t>
            </a:r>
            <a:r>
              <a:rPr lang="en-US" sz="3200" dirty="0" err="1"/>
              <a:t>interveinal</a:t>
            </a:r>
            <a:r>
              <a:rPr lang="en-US" sz="3200" dirty="0"/>
              <a:t> </a:t>
            </a:r>
            <a:r>
              <a:rPr lang="en-US" sz="3200" dirty="0" err="1"/>
              <a:t>chlorosis</a:t>
            </a:r>
            <a:endParaRPr lang="en-US" sz="3200" dirty="0"/>
          </a:p>
        </p:txBody>
      </p:sp>
    </p:spTree>
    <p:extLst>
      <p:ext uri="{BB962C8B-B14F-4D97-AF65-F5344CB8AC3E}">
        <p14:creationId xmlns:p14="http://schemas.microsoft.com/office/powerpoint/2010/main" val="154517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954376" y="27241"/>
            <a:ext cx="720100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eaLnBrk="1" hangingPunct="1"/>
            <a:r>
              <a:rPr lang="en-US" dirty="0">
                <a:latin typeface="Georgia" pitchFamily="18" charset="0"/>
              </a:rPr>
              <a:t>Perennials Are Complex</a:t>
            </a:r>
          </a:p>
        </p:txBody>
      </p:sp>
      <p:sp>
        <p:nvSpPr>
          <p:cNvPr id="3075" name="Rectangle 3"/>
          <p:cNvSpPr>
            <a:spLocks noChangeArrowheads="1"/>
          </p:cNvSpPr>
          <p:nvPr/>
        </p:nvSpPr>
        <p:spPr bwMode="auto">
          <a:xfrm>
            <a:off x="152400" y="865525"/>
            <a:ext cx="5913120" cy="3016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eaLnBrk="0" hangingPunct="0">
              <a:spcBef>
                <a:spcPts val="600"/>
              </a:spcBef>
              <a:spcAft>
                <a:spcPts val="600"/>
              </a:spcAft>
            </a:pPr>
            <a:r>
              <a:rPr lang="en-US" sz="3200" dirty="0">
                <a:solidFill>
                  <a:schemeClr val="bg1"/>
                </a:solidFill>
                <a:latin typeface="Georgia" pitchFamily="18" charset="0"/>
              </a:rPr>
              <a:t>Know the </a:t>
            </a:r>
            <a:r>
              <a:rPr lang="en-US" sz="3200" dirty="0" smtClean="0">
                <a:solidFill>
                  <a:schemeClr val="bg1"/>
                </a:solidFill>
                <a:latin typeface="Georgia" pitchFamily="18" charset="0"/>
              </a:rPr>
              <a:t>size and habit!  </a:t>
            </a:r>
            <a:endParaRPr lang="en-US" sz="3200" dirty="0">
              <a:solidFill>
                <a:schemeClr val="bg1"/>
              </a:solidFill>
              <a:latin typeface="Georgia" pitchFamily="18" charset="0"/>
            </a:endParaRPr>
          </a:p>
          <a:p>
            <a:pPr algn="l" eaLnBrk="0" hangingPunct="0">
              <a:spcBef>
                <a:spcPts val="600"/>
              </a:spcBef>
              <a:spcAft>
                <a:spcPts val="600"/>
              </a:spcAft>
            </a:pPr>
            <a:r>
              <a:rPr lang="en-US" sz="3200" dirty="0" smtClean="0">
                <a:solidFill>
                  <a:schemeClr val="bg1"/>
                </a:solidFill>
                <a:latin typeface="Georgia" pitchFamily="18" charset="0"/>
              </a:rPr>
              <a:t>Know </a:t>
            </a:r>
            <a:r>
              <a:rPr lang="en-US" sz="3200" dirty="0">
                <a:solidFill>
                  <a:schemeClr val="bg1"/>
                </a:solidFill>
                <a:latin typeface="Georgia" pitchFamily="18" charset="0"/>
              </a:rPr>
              <a:t>the pests and diseases</a:t>
            </a:r>
          </a:p>
          <a:p>
            <a:pPr algn="l" eaLnBrk="0" hangingPunct="0">
              <a:spcBef>
                <a:spcPts val="600"/>
              </a:spcBef>
              <a:spcAft>
                <a:spcPts val="600"/>
              </a:spcAft>
            </a:pPr>
            <a:r>
              <a:rPr lang="en-US" sz="3200" dirty="0">
                <a:solidFill>
                  <a:schemeClr val="bg1"/>
                </a:solidFill>
                <a:latin typeface="Georgia" pitchFamily="18" charset="0"/>
              </a:rPr>
              <a:t>Know the </a:t>
            </a:r>
            <a:r>
              <a:rPr lang="en-US" sz="3200" dirty="0" smtClean="0">
                <a:solidFill>
                  <a:schemeClr val="bg1"/>
                </a:solidFill>
                <a:latin typeface="Georgia" pitchFamily="18" charset="0"/>
              </a:rPr>
              <a:t>life-span</a:t>
            </a:r>
            <a:endParaRPr lang="en-US" sz="3200" dirty="0">
              <a:solidFill>
                <a:schemeClr val="bg1"/>
              </a:solidFill>
              <a:latin typeface="Georgia" pitchFamily="18" charset="0"/>
            </a:endParaRPr>
          </a:p>
          <a:p>
            <a:pPr algn="l" eaLnBrk="0" hangingPunct="0">
              <a:spcBef>
                <a:spcPts val="600"/>
              </a:spcBef>
              <a:spcAft>
                <a:spcPts val="600"/>
              </a:spcAft>
            </a:pPr>
            <a:r>
              <a:rPr lang="en-US" sz="3200" dirty="0">
                <a:solidFill>
                  <a:schemeClr val="bg1"/>
                </a:solidFill>
                <a:latin typeface="Georgia" pitchFamily="18" charset="0"/>
              </a:rPr>
              <a:t>Know the bloom period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143000"/>
            <a:ext cx="2926080" cy="3902659"/>
          </a:xfrm>
          <a:prstGeom prst="rect">
            <a:avLst/>
          </a:prstGeom>
        </p:spPr>
      </p:pic>
      <p:pic>
        <p:nvPicPr>
          <p:cNvPr id="6146" name="Picture 2" descr="http://extension.udel.edu/ornamentals/files/2011/06/powdery-mildew-coreopsi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989845"/>
            <a:ext cx="4312648" cy="28681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50103" y="3989845"/>
            <a:ext cx="2148345" cy="400110"/>
          </a:xfrm>
          <a:prstGeom prst="rect">
            <a:avLst/>
          </a:prstGeom>
          <a:noFill/>
        </p:spPr>
        <p:txBody>
          <a:bodyPr wrap="none" rtlCol="0">
            <a:spAutoFit/>
          </a:bodyPr>
          <a:lstStyle/>
          <a:p>
            <a:r>
              <a:rPr lang="en-US" sz="2000" b="0" dirty="0" smtClean="0">
                <a:solidFill>
                  <a:schemeClr val="accent6">
                    <a:lumMod val="60000"/>
                    <a:lumOff val="40000"/>
                  </a:schemeClr>
                </a:solidFill>
              </a:rPr>
              <a:t>extension.udel.edu</a:t>
            </a:r>
            <a:endParaRPr lang="en-US" sz="2000" b="0" dirty="0">
              <a:solidFill>
                <a:schemeClr val="accent6">
                  <a:lumMod val="60000"/>
                  <a:lumOff val="40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Image253"/>
          <p:cNvPicPr>
            <a:picLocks noChangeAspect="1" noChangeArrowheads="1"/>
          </p:cNvPicPr>
          <p:nvPr/>
        </p:nvPicPr>
        <p:blipFill>
          <a:blip r:embed="rId3" cstate="print">
            <a:lum bright="8000" contrast="26000"/>
            <a:extLst>
              <a:ext uri="{28A0092B-C50C-407E-A947-70E740481C1C}">
                <a14:useLocalDpi xmlns:a14="http://schemas.microsoft.com/office/drawing/2010/main" val="0"/>
              </a:ext>
            </a:extLst>
          </a:blip>
          <a:srcRect/>
          <a:stretch>
            <a:fillRect/>
          </a:stretch>
        </p:blipFill>
        <p:spPr bwMode="auto">
          <a:xfrm>
            <a:off x="3465285" y="5000625"/>
            <a:ext cx="2249715" cy="168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26" descr="coreopsi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5614" y="2867024"/>
            <a:ext cx="1877786" cy="250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FLO3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564" y="3048000"/>
            <a:ext cx="26035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228600"/>
            <a:ext cx="2645229" cy="198469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2289" y="228600"/>
            <a:ext cx="2609876" cy="1984697"/>
          </a:xfrm>
          <a:prstGeom prst="rect">
            <a:avLst/>
          </a:prstGeom>
        </p:spPr>
      </p:pic>
      <p:graphicFrame>
        <p:nvGraphicFramePr>
          <p:cNvPr id="6" name="Diagram 5"/>
          <p:cNvGraphicFramePr/>
          <p:nvPr>
            <p:extLst>
              <p:ext uri="{D42A27DB-BD31-4B8C-83A1-F6EECF244321}">
                <p14:modId xmlns:p14="http://schemas.microsoft.com/office/powerpoint/2010/main" val="769568845"/>
              </p:ext>
            </p:extLst>
          </p:nvPr>
        </p:nvGraphicFramePr>
        <p:xfrm>
          <a:off x="228600" y="228600"/>
          <a:ext cx="8763000" cy="6400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654446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762000" y="1752600"/>
            <a:ext cx="80010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50000"/>
              </a:lnSpc>
              <a:spcBef>
                <a:spcPct val="50000"/>
              </a:spcBef>
            </a:pPr>
            <a:endParaRPr lang="en-US" sz="2800">
              <a:solidFill>
                <a:schemeClr val="hlink"/>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45508" y="2058988"/>
            <a:ext cx="7698492" cy="197961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4038600"/>
            <a:ext cx="8104755" cy="281939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943" y="-7257"/>
            <a:ext cx="6330964" cy="2369457"/>
          </a:xfrm>
          <a:prstGeom prst="rect">
            <a:avLst/>
          </a:prstGeom>
        </p:spPr>
      </p:pic>
      <p:sp>
        <p:nvSpPr>
          <p:cNvPr id="2050" name="Rectangle 2"/>
          <p:cNvSpPr>
            <a:spLocks noChangeArrowheads="1"/>
          </p:cNvSpPr>
          <p:nvPr/>
        </p:nvSpPr>
        <p:spPr bwMode="auto">
          <a:xfrm>
            <a:off x="-68943" y="0"/>
            <a:ext cx="9212943" cy="523220"/>
          </a:xfrm>
          <a:prstGeom prst="rect">
            <a:avLst/>
          </a:prstGeom>
          <a:solidFill>
            <a:schemeClr val="accent3">
              <a:lumMod val="65000"/>
              <a:alpha val="65000"/>
            </a:schemeClr>
          </a:solidFill>
          <a:ln>
            <a:noFill/>
          </a:ln>
          <a:effectLst/>
          <a:extLst/>
        </p:spPr>
        <p:txBody>
          <a:bodyPr wrap="square">
            <a:spAutoFit/>
          </a:bodyPr>
          <a:lstStyle/>
          <a:p>
            <a:r>
              <a:rPr lang="en-US" sz="2800" dirty="0">
                <a:latin typeface="Georgia" pitchFamily="18" charset="0"/>
              </a:rPr>
              <a:t>Pre-Planning an </a:t>
            </a:r>
            <a:r>
              <a:rPr lang="en-US" sz="2800" dirty="0" smtClean="0">
                <a:latin typeface="Georgia" pitchFamily="18" charset="0"/>
              </a:rPr>
              <a:t>Installation Is Essential!</a:t>
            </a:r>
            <a:endParaRPr lang="en-US" sz="2800" dirty="0">
              <a:latin typeface="Georgia" pitchFamily="18" charset="0"/>
            </a:endParaRPr>
          </a:p>
        </p:txBody>
      </p:sp>
      <p:sp>
        <p:nvSpPr>
          <p:cNvPr id="5" name="Rectangle 4"/>
          <p:cNvSpPr/>
          <p:nvPr/>
        </p:nvSpPr>
        <p:spPr>
          <a:xfrm>
            <a:off x="151656" y="1808384"/>
            <a:ext cx="1552028" cy="461665"/>
          </a:xfrm>
          <a:prstGeom prst="rect">
            <a:avLst/>
          </a:prstGeom>
        </p:spPr>
        <p:txBody>
          <a:bodyPr wrap="none">
            <a:spAutoFit/>
          </a:bodyPr>
          <a:lstStyle/>
          <a:p>
            <a:r>
              <a:rPr lang="en-US" sz="2400" dirty="0" smtClean="0">
                <a:effectLst>
                  <a:outerShdw blurRad="38100" dist="38100" dir="2700000" algn="tl">
                    <a:srgbClr val="000000">
                      <a:alpha val="43137"/>
                    </a:srgbClr>
                  </a:outerShdw>
                </a:effectLst>
                <a:latin typeface="Georgia" pitchFamily="18" charset="0"/>
              </a:rPr>
              <a:t>Oct 2012</a:t>
            </a:r>
            <a:endParaRPr lang="en-US" sz="2400" dirty="0">
              <a:effectLst>
                <a:outerShdw blurRad="38100" dist="38100" dir="2700000" algn="tl">
                  <a:srgbClr val="000000">
                    <a:alpha val="43137"/>
                  </a:srgbClr>
                </a:outerShdw>
              </a:effectLst>
            </a:endParaRPr>
          </a:p>
        </p:txBody>
      </p:sp>
      <p:sp>
        <p:nvSpPr>
          <p:cNvPr id="10" name="Rectangle 9"/>
          <p:cNvSpPr/>
          <p:nvPr/>
        </p:nvSpPr>
        <p:spPr>
          <a:xfrm>
            <a:off x="7372247" y="3424535"/>
            <a:ext cx="1686680" cy="461665"/>
          </a:xfrm>
          <a:prstGeom prst="rect">
            <a:avLst/>
          </a:prstGeom>
        </p:spPr>
        <p:txBody>
          <a:bodyPr wrap="none">
            <a:spAutoFit/>
          </a:bodyPr>
          <a:lstStyle/>
          <a:p>
            <a:r>
              <a:rPr lang="en-US" sz="2400" dirty="0" smtClean="0">
                <a:effectLst>
                  <a:outerShdw blurRad="38100" dist="38100" dir="2700000" algn="tl">
                    <a:srgbClr val="000000">
                      <a:alpha val="43137"/>
                    </a:srgbClr>
                  </a:outerShdw>
                </a:effectLst>
                <a:latin typeface="Georgia" pitchFamily="18" charset="0"/>
              </a:rPr>
              <a:t>May 2013</a:t>
            </a:r>
            <a:endParaRPr lang="en-US" sz="2400" dirty="0">
              <a:effectLst>
                <a:outerShdw blurRad="38100" dist="38100" dir="2700000" algn="tl">
                  <a:srgbClr val="000000">
                    <a:alpha val="43137"/>
                  </a:srgbClr>
                </a:outerShdw>
              </a:effectLst>
            </a:endParaRPr>
          </a:p>
        </p:txBody>
      </p:sp>
      <p:sp>
        <p:nvSpPr>
          <p:cNvPr id="11" name="Rectangle 10"/>
          <p:cNvSpPr/>
          <p:nvPr/>
        </p:nvSpPr>
        <p:spPr>
          <a:xfrm>
            <a:off x="5419483" y="6248400"/>
            <a:ext cx="1685077" cy="461665"/>
          </a:xfrm>
          <a:prstGeom prst="rect">
            <a:avLst/>
          </a:prstGeom>
        </p:spPr>
        <p:txBody>
          <a:bodyPr wrap="none">
            <a:spAutoFit/>
          </a:bodyPr>
          <a:lstStyle/>
          <a:p>
            <a:r>
              <a:rPr lang="en-US" sz="2400" dirty="0" smtClean="0">
                <a:effectLst>
                  <a:outerShdw blurRad="38100" dist="38100" dir="2700000" algn="tl">
                    <a:srgbClr val="000000">
                      <a:alpha val="43137"/>
                    </a:srgbClr>
                  </a:outerShdw>
                </a:effectLst>
                <a:latin typeface="Georgia" pitchFamily="18" charset="0"/>
              </a:rPr>
              <a:t>July 2013</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Tree>
    <p:extLst>
      <p:ext uri="{BB962C8B-B14F-4D97-AF65-F5344CB8AC3E}">
        <p14:creationId xmlns:p14="http://schemas.microsoft.com/office/powerpoint/2010/main" val="36554320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1288587" y="191869"/>
            <a:ext cx="64876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0" dirty="0" smtClean="0">
                <a:latin typeface="Georgia" pitchFamily="18" charset="0"/>
              </a:rPr>
              <a:t>Manage customer expectations</a:t>
            </a:r>
            <a:endParaRPr lang="en-US" sz="3600" b="0" dirty="0">
              <a:latin typeface="Georgia" pitchFamily="18" charset="0"/>
            </a:endParaRPr>
          </a:p>
        </p:txBody>
      </p:sp>
      <p:sp>
        <p:nvSpPr>
          <p:cNvPr id="2051" name="Rectangle 3"/>
          <p:cNvSpPr>
            <a:spLocks noChangeArrowheads="1"/>
          </p:cNvSpPr>
          <p:nvPr/>
        </p:nvSpPr>
        <p:spPr bwMode="auto">
          <a:xfrm>
            <a:off x="762000" y="1752600"/>
            <a:ext cx="80010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50000"/>
              </a:lnSpc>
              <a:spcBef>
                <a:spcPct val="50000"/>
              </a:spcBef>
            </a:pPr>
            <a:endParaRPr lang="en-US" sz="2800">
              <a:solidFill>
                <a:schemeClr val="hlink"/>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066800"/>
            <a:ext cx="4668970" cy="51054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15050" y="1066801"/>
            <a:ext cx="4428950" cy="5105400"/>
          </a:xfrm>
          <a:prstGeom prst="rect">
            <a:avLst/>
          </a:prstGeom>
        </p:spPr>
      </p:pic>
    </p:spTree>
    <p:extLst>
      <p:ext uri="{BB962C8B-B14F-4D97-AF65-F5344CB8AC3E}">
        <p14:creationId xmlns:p14="http://schemas.microsoft.com/office/powerpoint/2010/main" val="5071421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133371" y="191869"/>
            <a:ext cx="47981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0" dirty="0" smtClean="0">
                <a:latin typeface="Georgia" pitchFamily="18" charset="0"/>
              </a:rPr>
              <a:t>Ask specific questions!</a:t>
            </a:r>
            <a:endParaRPr lang="en-US" sz="3600" b="0" dirty="0">
              <a:latin typeface="Georgia" pitchFamily="18" charset="0"/>
            </a:endParaRPr>
          </a:p>
        </p:txBody>
      </p:sp>
      <p:sp>
        <p:nvSpPr>
          <p:cNvPr id="2051" name="Rectangle 3"/>
          <p:cNvSpPr>
            <a:spLocks noChangeArrowheads="1"/>
          </p:cNvSpPr>
          <p:nvPr/>
        </p:nvSpPr>
        <p:spPr bwMode="auto">
          <a:xfrm>
            <a:off x="762000" y="1752600"/>
            <a:ext cx="80010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50000"/>
              </a:lnSpc>
              <a:spcBef>
                <a:spcPct val="50000"/>
              </a:spcBef>
            </a:pPr>
            <a:endParaRPr lang="en-US" sz="2800">
              <a:solidFill>
                <a:schemeClr val="hlink"/>
              </a:solidFill>
            </a:endParaRPr>
          </a:p>
        </p:txBody>
      </p:sp>
      <p:sp>
        <p:nvSpPr>
          <p:cNvPr id="7" name="Rectangle 2"/>
          <p:cNvSpPr>
            <a:spLocks noChangeArrowheads="1"/>
          </p:cNvSpPr>
          <p:nvPr/>
        </p:nvSpPr>
        <p:spPr bwMode="auto">
          <a:xfrm>
            <a:off x="247182" y="1143000"/>
            <a:ext cx="341041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800" b="0" u="sng" dirty="0" smtClean="0">
                <a:latin typeface="Georgia" pitchFamily="18" charset="0"/>
              </a:rPr>
              <a:t>Customer: </a:t>
            </a:r>
          </a:p>
          <a:p>
            <a:pPr algn="l"/>
            <a:r>
              <a:rPr lang="en-US" sz="2800" b="0" dirty="0" smtClean="0">
                <a:latin typeface="Georgia" pitchFamily="18" charset="0"/>
              </a:rPr>
              <a:t>I </a:t>
            </a:r>
            <a:r>
              <a:rPr lang="en-US" sz="2800" b="0" dirty="0">
                <a:latin typeface="Georgia" pitchFamily="18" charset="0"/>
              </a:rPr>
              <a:t>want </a:t>
            </a:r>
            <a:r>
              <a:rPr lang="en-US" sz="2800" b="0" dirty="0" smtClean="0">
                <a:latin typeface="Georgia" pitchFamily="18" charset="0"/>
              </a:rPr>
              <a:t>flowers and butterflies!! </a:t>
            </a:r>
          </a:p>
          <a:p>
            <a:pPr algn="l"/>
            <a:endParaRPr lang="en-US" sz="2800" b="0" dirty="0" smtClean="0">
              <a:latin typeface="Georgia" pitchFamily="18" charset="0"/>
            </a:endParaRPr>
          </a:p>
          <a:p>
            <a:pPr algn="l"/>
            <a:r>
              <a:rPr lang="en-US" sz="2800" b="0" u="sng" dirty="0" smtClean="0">
                <a:latin typeface="Georgia" pitchFamily="18" charset="0"/>
              </a:rPr>
              <a:t>You: </a:t>
            </a:r>
          </a:p>
          <a:p>
            <a:pPr algn="l"/>
            <a:r>
              <a:rPr lang="en-US" sz="2800" b="0" dirty="0" smtClean="0">
                <a:latin typeface="Georgia" pitchFamily="18" charset="0"/>
              </a:rPr>
              <a:t>Flowers also attract bees … are you allergic to bee stings? </a:t>
            </a:r>
          </a:p>
          <a:p>
            <a:pPr algn="l"/>
            <a:r>
              <a:rPr lang="en-US" sz="2800" b="0" dirty="0" smtClean="0">
                <a:latin typeface="Georgia" pitchFamily="18" charset="0"/>
              </a:rPr>
              <a:t>Or plain do not want bees buzzing around?</a:t>
            </a:r>
            <a:endParaRPr lang="en-US" sz="2800" b="0" dirty="0">
              <a:latin typeface="Georgia"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1662315"/>
            <a:ext cx="5486400" cy="4382627"/>
          </a:xfrm>
          <a:prstGeom prst="rect">
            <a:avLst/>
          </a:prstGeom>
        </p:spPr>
      </p:pic>
      <p:sp>
        <p:nvSpPr>
          <p:cNvPr id="5" name="Oval 4"/>
          <p:cNvSpPr/>
          <p:nvPr/>
        </p:nvSpPr>
        <p:spPr bwMode="auto">
          <a:xfrm>
            <a:off x="3676082" y="4191000"/>
            <a:ext cx="578838" cy="578838"/>
          </a:xfrm>
          <a:prstGeom prst="ellipse">
            <a:avLst/>
          </a:prstGeom>
          <a:solidFill>
            <a:schemeClr val="accent3">
              <a:lumMod val="85000"/>
              <a:alpha val="32000"/>
            </a:schemeClr>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10" name="Oval 9"/>
          <p:cNvSpPr/>
          <p:nvPr/>
        </p:nvSpPr>
        <p:spPr bwMode="auto">
          <a:xfrm>
            <a:off x="3973625" y="2509238"/>
            <a:ext cx="578838" cy="578838"/>
          </a:xfrm>
          <a:prstGeom prst="ellipse">
            <a:avLst/>
          </a:prstGeom>
          <a:solidFill>
            <a:schemeClr val="accent3">
              <a:lumMod val="85000"/>
              <a:alpha val="32000"/>
            </a:schemeClr>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11" name="Oval 10"/>
          <p:cNvSpPr/>
          <p:nvPr/>
        </p:nvSpPr>
        <p:spPr bwMode="auto">
          <a:xfrm>
            <a:off x="7848600" y="1610648"/>
            <a:ext cx="578838" cy="578838"/>
          </a:xfrm>
          <a:prstGeom prst="ellipse">
            <a:avLst/>
          </a:prstGeom>
          <a:solidFill>
            <a:schemeClr val="accent3">
              <a:lumMod val="85000"/>
              <a:alpha val="32000"/>
            </a:schemeClr>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12" name="Oval 11"/>
          <p:cNvSpPr/>
          <p:nvPr/>
        </p:nvSpPr>
        <p:spPr bwMode="auto">
          <a:xfrm>
            <a:off x="8135257" y="3195651"/>
            <a:ext cx="578838" cy="578838"/>
          </a:xfrm>
          <a:prstGeom prst="ellipse">
            <a:avLst/>
          </a:prstGeom>
          <a:solidFill>
            <a:schemeClr val="accent3">
              <a:lumMod val="85000"/>
              <a:alpha val="32000"/>
            </a:schemeClr>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454992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6029" y="990600"/>
            <a:ext cx="8610600" cy="44012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231775" indent="-231775" algn="l">
              <a:spcBef>
                <a:spcPct val="50000"/>
              </a:spcBef>
              <a:buFont typeface="Arial" pitchFamily="34" charset="0"/>
              <a:buChar char="•"/>
            </a:pPr>
            <a:r>
              <a:rPr lang="en-US" sz="2800" b="0" dirty="0">
                <a:solidFill>
                  <a:schemeClr val="bg1"/>
                </a:solidFill>
              </a:rPr>
              <a:t>Most perennials do not live forever.  In Georgia, most perennials live two to five </a:t>
            </a:r>
            <a:r>
              <a:rPr lang="en-US" sz="2800" b="0" dirty="0" smtClean="0">
                <a:solidFill>
                  <a:schemeClr val="bg1"/>
                </a:solidFill>
              </a:rPr>
              <a:t>years: </a:t>
            </a:r>
            <a:endParaRPr lang="en-US" sz="2800" b="0" dirty="0">
              <a:solidFill>
                <a:schemeClr val="bg1"/>
              </a:solidFill>
            </a:endParaRPr>
          </a:p>
          <a:p>
            <a:pPr marL="682625" lvl="1" indent="-225425" algn="l">
              <a:spcBef>
                <a:spcPct val="50000"/>
              </a:spcBef>
              <a:buFont typeface="Arial" pitchFamily="34" charset="0"/>
              <a:buChar char="•"/>
            </a:pPr>
            <a:r>
              <a:rPr lang="en-US" sz="2800" b="0" dirty="0">
                <a:solidFill>
                  <a:schemeClr val="bg1"/>
                </a:solidFill>
              </a:rPr>
              <a:t>very long-lived </a:t>
            </a:r>
            <a:r>
              <a:rPr lang="en-US" sz="2800" b="0" dirty="0" smtClean="0">
                <a:solidFill>
                  <a:schemeClr val="bg1"/>
                </a:solidFill>
              </a:rPr>
              <a:t>perennials</a:t>
            </a:r>
          </a:p>
          <a:p>
            <a:pPr marL="1371600" lvl="2" indent="-457200" algn="l">
              <a:spcBef>
                <a:spcPct val="50000"/>
              </a:spcBef>
              <a:buFont typeface="Arial" pitchFamily="34" charset="0"/>
              <a:buChar char="•"/>
            </a:pPr>
            <a:r>
              <a:rPr lang="en-US" sz="2800" b="0" dirty="0" smtClean="0">
                <a:solidFill>
                  <a:schemeClr val="bg1"/>
                </a:solidFill>
              </a:rPr>
              <a:t>e.g. </a:t>
            </a:r>
            <a:r>
              <a:rPr lang="en-US" sz="2800" b="0" dirty="0" err="1" smtClean="0">
                <a:solidFill>
                  <a:schemeClr val="bg1"/>
                </a:solidFill>
              </a:rPr>
              <a:t>Hosta</a:t>
            </a:r>
            <a:r>
              <a:rPr lang="en-US" sz="2800" b="0" dirty="0">
                <a:solidFill>
                  <a:schemeClr val="bg1"/>
                </a:solidFill>
              </a:rPr>
              <a:t>, Lantana ‘Miss Huff</a:t>
            </a:r>
            <a:r>
              <a:rPr lang="en-US" sz="2800" b="0" dirty="0" smtClean="0">
                <a:solidFill>
                  <a:schemeClr val="bg1"/>
                </a:solidFill>
              </a:rPr>
              <a:t>’, </a:t>
            </a:r>
            <a:r>
              <a:rPr lang="en-US" sz="2800" b="0" dirty="0">
                <a:solidFill>
                  <a:schemeClr val="bg1"/>
                </a:solidFill>
              </a:rPr>
              <a:t>Iris, Thrift, Daylilies and Soapwort </a:t>
            </a:r>
            <a:endParaRPr lang="en-US" sz="2800" b="0" dirty="0" smtClean="0">
              <a:solidFill>
                <a:schemeClr val="bg1"/>
              </a:solidFill>
            </a:endParaRPr>
          </a:p>
          <a:p>
            <a:pPr marL="682625" lvl="1" indent="-225425" algn="l">
              <a:spcBef>
                <a:spcPct val="50000"/>
              </a:spcBef>
              <a:buFont typeface="Arial" pitchFamily="34" charset="0"/>
              <a:buChar char="•"/>
            </a:pPr>
            <a:r>
              <a:rPr lang="en-US" sz="2800" b="0" dirty="0" smtClean="0">
                <a:solidFill>
                  <a:schemeClr val="bg1"/>
                </a:solidFill>
              </a:rPr>
              <a:t>short-lived </a:t>
            </a:r>
            <a:r>
              <a:rPr lang="en-US" sz="2800" b="0" dirty="0">
                <a:solidFill>
                  <a:schemeClr val="bg1"/>
                </a:solidFill>
              </a:rPr>
              <a:t>perennials</a:t>
            </a:r>
          </a:p>
          <a:p>
            <a:pPr marL="1371600" lvl="2" indent="-457200" algn="l">
              <a:spcBef>
                <a:spcPct val="50000"/>
              </a:spcBef>
              <a:buFont typeface="Arial" pitchFamily="34" charset="0"/>
              <a:buChar char="•"/>
            </a:pPr>
            <a:r>
              <a:rPr lang="en-US" sz="2800" b="0" dirty="0">
                <a:solidFill>
                  <a:schemeClr val="bg1"/>
                </a:solidFill>
              </a:rPr>
              <a:t>e.g. Coreopsis, </a:t>
            </a:r>
            <a:r>
              <a:rPr lang="en-US" sz="2800" b="0" dirty="0" err="1">
                <a:solidFill>
                  <a:schemeClr val="bg1"/>
                </a:solidFill>
              </a:rPr>
              <a:t>Rudbeckia</a:t>
            </a:r>
            <a:r>
              <a:rPr lang="en-US" sz="2800" b="0" dirty="0">
                <a:solidFill>
                  <a:schemeClr val="bg1"/>
                </a:solidFill>
              </a:rPr>
              <a:t>, </a:t>
            </a:r>
            <a:r>
              <a:rPr lang="en-US" sz="2800" b="0" dirty="0" smtClean="0">
                <a:solidFill>
                  <a:schemeClr val="bg1"/>
                </a:solidFill>
              </a:rPr>
              <a:t>Echinacea, </a:t>
            </a:r>
            <a:r>
              <a:rPr lang="en-US" sz="2800" b="0" dirty="0" err="1">
                <a:solidFill>
                  <a:schemeClr val="bg1"/>
                </a:solidFill>
              </a:rPr>
              <a:t>Scabiosa</a:t>
            </a:r>
            <a:r>
              <a:rPr lang="en-US" sz="2800" b="0" dirty="0">
                <a:solidFill>
                  <a:schemeClr val="bg1"/>
                </a:solidFill>
              </a:rPr>
              <a:t>, some Salvias and some </a:t>
            </a:r>
            <a:r>
              <a:rPr lang="en-US" sz="2800" b="0" dirty="0" smtClean="0">
                <a:solidFill>
                  <a:schemeClr val="bg1"/>
                </a:solidFill>
              </a:rPr>
              <a:t>Phlox</a:t>
            </a:r>
            <a:endParaRPr lang="en-US" sz="2800" b="0" dirty="0">
              <a:solidFill>
                <a:schemeClr val="bg1"/>
              </a:solidFill>
            </a:endParaRPr>
          </a:p>
        </p:txBody>
      </p:sp>
      <p:sp>
        <p:nvSpPr>
          <p:cNvPr id="25603" name="Rectangle 3"/>
          <p:cNvSpPr>
            <a:spLocks noChangeArrowheads="1"/>
          </p:cNvSpPr>
          <p:nvPr/>
        </p:nvSpPr>
        <p:spPr bwMode="auto">
          <a:xfrm>
            <a:off x="1850571" y="133123"/>
            <a:ext cx="5489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latin typeface="GoudyOlSt BT" pitchFamily="18" charset="0"/>
              </a:rPr>
              <a:t>Selection Considerations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843539" y="160932"/>
            <a:ext cx="5489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latin typeface="GoudyOlSt BT" pitchFamily="18" charset="0"/>
              </a:rPr>
              <a:t>Selection Considerations</a:t>
            </a:r>
          </a:p>
        </p:txBody>
      </p:sp>
      <p:sp>
        <p:nvSpPr>
          <p:cNvPr id="26627" name="Text Box 3"/>
          <p:cNvSpPr txBox="1">
            <a:spLocks noChangeArrowheads="1"/>
          </p:cNvSpPr>
          <p:nvPr/>
        </p:nvSpPr>
        <p:spPr bwMode="auto">
          <a:xfrm>
            <a:off x="185056" y="862607"/>
            <a:ext cx="8806543"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marL="231775" indent="-231775" algn="l" eaLnBrk="1" hangingPunct="1">
              <a:spcBef>
                <a:spcPts val="600"/>
              </a:spcBef>
              <a:spcAft>
                <a:spcPts val="600"/>
              </a:spcAft>
              <a:buFont typeface="Arial" pitchFamily="34" charset="0"/>
              <a:buChar char="•"/>
            </a:pPr>
            <a:r>
              <a:rPr lang="en-US" sz="2800" b="0" dirty="0" smtClean="0">
                <a:solidFill>
                  <a:schemeClr val="bg1"/>
                </a:solidFill>
              </a:rPr>
              <a:t>Perennials </a:t>
            </a:r>
            <a:r>
              <a:rPr lang="en-US" sz="2800" b="0" dirty="0">
                <a:solidFill>
                  <a:schemeClr val="bg1"/>
                </a:solidFill>
              </a:rPr>
              <a:t>are </a:t>
            </a:r>
            <a:r>
              <a:rPr lang="en-US" sz="2800" u="sng" dirty="0">
                <a:solidFill>
                  <a:schemeClr val="bg1"/>
                </a:solidFill>
              </a:rPr>
              <a:t>not</a:t>
            </a:r>
            <a:r>
              <a:rPr lang="en-US" sz="2800" b="0" dirty="0">
                <a:solidFill>
                  <a:schemeClr val="bg1"/>
                </a:solidFill>
              </a:rPr>
              <a:t> low </a:t>
            </a:r>
            <a:r>
              <a:rPr lang="en-US" sz="2800" b="0" dirty="0" smtClean="0">
                <a:solidFill>
                  <a:schemeClr val="bg1"/>
                </a:solidFill>
              </a:rPr>
              <a:t>maintenance - they </a:t>
            </a:r>
            <a:r>
              <a:rPr lang="en-US" sz="2800" b="0" dirty="0">
                <a:solidFill>
                  <a:schemeClr val="bg1"/>
                </a:solidFill>
              </a:rPr>
              <a:t>require watering, fertilizing, shaping, deadheading, fall mulching, spring cleaning, dividing, replacing, and, insect, disease and weed control. </a:t>
            </a:r>
          </a:p>
        </p:txBody>
      </p:sp>
      <p:sp>
        <p:nvSpPr>
          <p:cNvPr id="5" name="Text Box 3"/>
          <p:cNvSpPr txBox="1">
            <a:spLocks noChangeArrowheads="1"/>
          </p:cNvSpPr>
          <p:nvPr/>
        </p:nvSpPr>
        <p:spPr bwMode="auto">
          <a:xfrm>
            <a:off x="48986" y="2678489"/>
            <a:ext cx="5818414" cy="2739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marL="231775" indent="-231775" algn="l" eaLnBrk="1" hangingPunct="1">
              <a:spcBef>
                <a:spcPts val="600"/>
              </a:spcBef>
              <a:spcAft>
                <a:spcPts val="600"/>
              </a:spcAft>
              <a:buFont typeface="Arial" pitchFamily="34" charset="0"/>
              <a:buChar char="•"/>
            </a:pPr>
            <a:r>
              <a:rPr lang="en-US" sz="2800" b="0" dirty="0" smtClean="0">
                <a:solidFill>
                  <a:schemeClr val="bg1"/>
                </a:solidFill>
              </a:rPr>
              <a:t>Some </a:t>
            </a:r>
            <a:r>
              <a:rPr lang="en-US" sz="2800" b="0" dirty="0">
                <a:solidFill>
                  <a:schemeClr val="bg1"/>
                </a:solidFill>
              </a:rPr>
              <a:t>perennials grow best when divided every few years. Perennial bed renovation should be considered every 3 to 5 years.</a:t>
            </a:r>
          </a:p>
          <a:p>
            <a:pPr marL="342900" indent="-342900" algn="l" eaLnBrk="1" hangingPunct="1">
              <a:spcBef>
                <a:spcPts val="600"/>
              </a:spcBef>
              <a:spcAft>
                <a:spcPts val="600"/>
              </a:spcAft>
              <a:buFont typeface="Arial" pitchFamily="34" charset="0"/>
              <a:buChar char="•"/>
            </a:pPr>
            <a:endParaRPr lang="en-US" sz="2000" dirty="0">
              <a:solidFill>
                <a:schemeClr val="bg1"/>
              </a:solidFill>
              <a:latin typeface="GoudyOlSt BT" pitchFamily="18" charset="0"/>
            </a:endParaRPr>
          </a:p>
          <a:p>
            <a:pPr marL="342900" indent="-342900" algn="l" eaLnBrk="1" hangingPunct="1">
              <a:spcBef>
                <a:spcPts val="600"/>
              </a:spcBef>
              <a:spcAft>
                <a:spcPts val="600"/>
              </a:spcAft>
              <a:buFont typeface="Arial" pitchFamily="34" charset="0"/>
              <a:buChar char="•"/>
            </a:pPr>
            <a:endParaRPr lang="en-US" sz="2000" dirty="0">
              <a:solidFill>
                <a:schemeClr val="bg1"/>
              </a:solidFill>
              <a:latin typeface="GoudyOlSt BT"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880" y="2396483"/>
            <a:ext cx="3119120" cy="416499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24200" y="4249057"/>
            <a:ext cx="3352800" cy="260894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106498" name="Rectangle 2"/>
          <p:cNvSpPr>
            <a:spLocks noGrp="1" noChangeArrowheads="1"/>
          </p:cNvSpPr>
          <p:nvPr>
            <p:ph type="title"/>
          </p:nvPr>
        </p:nvSpPr>
        <p:spPr>
          <a:xfrm>
            <a:off x="457200" y="152400"/>
            <a:ext cx="8229600" cy="1143000"/>
          </a:xfrm>
        </p:spPr>
        <p:txBody>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 </a:t>
            </a: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sizes</a:t>
            </a:r>
          </a:p>
        </p:txBody>
      </p:sp>
      <p:pic>
        <p:nvPicPr>
          <p:cNvPr id="106499" name="Picture 3" descr="Square-Qu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97713"/>
            <a:ext cx="4719638" cy="3257550"/>
          </a:xfrm>
          <a:prstGeom prst="rect">
            <a:avLst/>
          </a:prstGeom>
          <a:noFill/>
          <a:extLst>
            <a:ext uri="{909E8E84-426E-40DD-AFC4-6F175D3DCCD1}">
              <a14:hiddenFill xmlns:a14="http://schemas.microsoft.com/office/drawing/2010/main">
                <a:solidFill>
                  <a:srgbClr val="FFFFFF"/>
                </a:solidFill>
              </a14:hiddenFill>
            </a:ext>
          </a:extLst>
        </p:spPr>
      </p:pic>
      <p:pic>
        <p:nvPicPr>
          <p:cNvPr id="106500" name="Picture 4" descr="2-Gal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747" y="1115055"/>
            <a:ext cx="2921000" cy="3941763"/>
          </a:xfrm>
          <a:prstGeom prst="rect">
            <a:avLst/>
          </a:prstGeom>
          <a:noFill/>
          <a:extLst>
            <a:ext uri="{909E8E84-426E-40DD-AFC4-6F175D3DCCD1}">
              <a14:hiddenFill xmlns:a14="http://schemas.microsoft.com/office/drawing/2010/main">
                <a:solidFill>
                  <a:srgbClr val="FFFFFF"/>
                </a:solidFill>
              </a14:hiddenFill>
            </a:ext>
          </a:extLst>
        </p:spPr>
      </p:pic>
      <p:pic>
        <p:nvPicPr>
          <p:cNvPr id="106501" name="Picture 5" descr="6in-Gal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192649"/>
            <a:ext cx="2625725" cy="3921125"/>
          </a:xfrm>
          <a:prstGeom prst="rect">
            <a:avLst/>
          </a:prstGeom>
          <a:noFill/>
          <a:extLst>
            <a:ext uri="{909E8E84-426E-40DD-AFC4-6F175D3DCCD1}">
              <a14:hiddenFill xmlns:a14="http://schemas.microsoft.com/office/drawing/2010/main">
                <a:solidFill>
                  <a:srgbClr val="FFFFFF"/>
                </a:solidFill>
              </a14:hiddenFill>
            </a:ext>
          </a:extLst>
        </p:spPr>
      </p:pic>
      <p:pic>
        <p:nvPicPr>
          <p:cNvPr id="106502" name="Picture 6" descr="lemonthyme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3" y="3459599"/>
            <a:ext cx="1265237" cy="1490663"/>
          </a:xfrm>
          <a:prstGeom prst="rect">
            <a:avLst/>
          </a:prstGeom>
          <a:noFill/>
          <a:extLst>
            <a:ext uri="{909E8E84-426E-40DD-AFC4-6F175D3DCCD1}">
              <a14:hiddenFill xmlns:a14="http://schemas.microsoft.com/office/drawing/2010/main">
                <a:solidFill>
                  <a:srgbClr val="FFFFFF"/>
                </a:solidFill>
              </a14:hiddenFill>
            </a:ext>
          </a:extLst>
        </p:spPr>
      </p:pic>
      <p:sp>
        <p:nvSpPr>
          <p:cNvPr id="106503" name="Text Box 7"/>
          <p:cNvSpPr txBox="1">
            <a:spLocks noChangeArrowheads="1"/>
          </p:cNvSpPr>
          <p:nvPr/>
        </p:nvSpPr>
        <p:spPr bwMode="auto">
          <a:xfrm>
            <a:off x="609600" y="5307449"/>
            <a:ext cx="1143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3.5”-4”</a:t>
            </a:r>
          </a:p>
          <a:p>
            <a:pPr>
              <a:spcBef>
                <a:spcPct val="50000"/>
              </a:spcBef>
            </a:pPr>
            <a:endParaRPr lang="en-US" sz="2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6504" name="Text Box 8"/>
          <p:cNvSpPr txBox="1">
            <a:spLocks noChangeArrowheads="1"/>
          </p:cNvSpPr>
          <p:nvPr/>
        </p:nvSpPr>
        <p:spPr bwMode="auto">
          <a:xfrm>
            <a:off x="2362200" y="5231249"/>
            <a:ext cx="11430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Quart</a:t>
            </a:r>
          </a:p>
          <a:p>
            <a:pPr>
              <a:spcBef>
                <a:spcPct val="50000"/>
              </a:spcBef>
            </a:pPr>
            <a:endParaRPr lang="en-US" sz="20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6505" name="Text Box 9"/>
          <p:cNvSpPr txBox="1">
            <a:spLocks noChangeArrowheads="1"/>
          </p:cNvSpPr>
          <p:nvPr/>
        </p:nvSpPr>
        <p:spPr bwMode="auto">
          <a:xfrm>
            <a:off x="4267200" y="5231249"/>
            <a:ext cx="23622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1 Gallon (or old “trade” gallon)</a:t>
            </a:r>
          </a:p>
          <a:p>
            <a:pPr>
              <a:spcBef>
                <a:spcPct val="50000"/>
              </a:spcBef>
            </a:pPr>
            <a:endParaRPr lang="en-US" sz="20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6506" name="Text Box 10"/>
          <p:cNvSpPr txBox="1">
            <a:spLocks noChangeArrowheads="1"/>
          </p:cNvSpPr>
          <p:nvPr/>
        </p:nvSpPr>
        <p:spPr bwMode="auto">
          <a:xfrm>
            <a:off x="6781800" y="5231249"/>
            <a:ext cx="144780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2 Gallon</a:t>
            </a:r>
          </a:p>
          <a:p>
            <a:pPr>
              <a:spcBef>
                <a:spcPct val="50000"/>
              </a:spcBef>
            </a:pPr>
            <a:endParaRPr lang="en-US" sz="200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182091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76200" y="914400"/>
            <a:ext cx="9144000" cy="1143000"/>
          </a:xfrm>
          <a:noFill/>
          <a:ln>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1" hangingPunct="1"/>
            <a:r>
              <a:rPr lang="en-US" sz="3600" dirty="0" smtClean="0">
                <a:latin typeface="Georgia" pitchFamily="18" charset="0"/>
              </a:rPr>
              <a:t>Evaporation Rates For Athens</a:t>
            </a:r>
          </a:p>
        </p:txBody>
      </p:sp>
      <p:graphicFrame>
        <p:nvGraphicFramePr>
          <p:cNvPr id="5123" name="Object 3"/>
          <p:cNvGraphicFramePr>
            <a:graphicFrameLocks noGrp="1" noChangeAspect="1"/>
          </p:cNvGraphicFramePr>
          <p:nvPr>
            <p:ph type="chart" idx="1"/>
            <p:extLst>
              <p:ext uri="{D42A27DB-BD31-4B8C-83A1-F6EECF244321}">
                <p14:modId xmlns:p14="http://schemas.microsoft.com/office/powerpoint/2010/main" val="2504888060"/>
              </p:ext>
            </p:extLst>
          </p:nvPr>
        </p:nvGraphicFramePr>
        <p:xfrm>
          <a:off x="76200" y="2349500"/>
          <a:ext cx="8991601" cy="4279900"/>
        </p:xfrm>
        <a:graphic>
          <a:graphicData uri="http://schemas.openxmlformats.org/presentationml/2006/ole">
            <mc:AlternateContent xmlns:mc="http://schemas.openxmlformats.org/markup-compatibility/2006">
              <mc:Choice xmlns:v="urn:schemas-microsoft-com:vml" Requires="v">
                <p:oleObj spid="_x0000_s5461" name="Chart" r:id="rId4" imgW="9830184" imgH="4115250" progId="MSGraph.Chart.8">
                  <p:embed followColorScheme="full"/>
                </p:oleObj>
              </mc:Choice>
              <mc:Fallback>
                <p:oleObj name="Chart" r:id="rId4" imgW="9830184" imgH="411525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349500"/>
                        <a:ext cx="8991601" cy="4279900"/>
                      </a:xfrm>
                      <a:prstGeom prst="rect">
                        <a:avLst/>
                      </a:prstGeom>
                      <a:noFill/>
                      <a:ln>
                        <a:noFill/>
                      </a:ln>
                      <a:extLst/>
                    </p:spPr>
                  </p:pic>
                </p:oleObj>
              </mc:Fallback>
            </mc:AlternateContent>
          </a:graphicData>
        </a:graphic>
      </p:graphicFrame>
      <p:sp>
        <p:nvSpPr>
          <p:cNvPr id="5124" name="Line 4"/>
          <p:cNvSpPr>
            <a:spLocks noChangeShapeType="1"/>
          </p:cNvSpPr>
          <p:nvPr/>
        </p:nvSpPr>
        <p:spPr bwMode="auto">
          <a:xfrm flipH="1">
            <a:off x="3276600" y="2286000"/>
            <a:ext cx="0" cy="1752600"/>
          </a:xfrm>
          <a:prstGeom prst="line">
            <a:avLst/>
          </a:prstGeom>
          <a:noFill/>
          <a:ln w="53975">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Georgia" pitchFamily="18" charset="0"/>
            </a:endParaRPr>
          </a:p>
        </p:txBody>
      </p:sp>
      <p:sp>
        <p:nvSpPr>
          <p:cNvPr id="5125" name="Text Box 5"/>
          <p:cNvSpPr txBox="1">
            <a:spLocks noChangeArrowheads="1"/>
          </p:cNvSpPr>
          <p:nvPr/>
        </p:nvSpPr>
        <p:spPr bwMode="auto">
          <a:xfrm>
            <a:off x="2126343" y="1701225"/>
            <a:ext cx="25506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3200" dirty="0">
                <a:solidFill>
                  <a:srgbClr val="FF6600"/>
                </a:solidFill>
                <a:latin typeface="Georgia" pitchFamily="18" charset="0"/>
              </a:rPr>
              <a:t>Start Here!</a:t>
            </a:r>
          </a:p>
        </p:txBody>
      </p:sp>
      <p:sp>
        <p:nvSpPr>
          <p:cNvPr id="5128" name="Text Box 8"/>
          <p:cNvSpPr txBox="1">
            <a:spLocks noChangeArrowheads="1"/>
          </p:cNvSpPr>
          <p:nvPr/>
        </p:nvSpPr>
        <p:spPr bwMode="auto">
          <a:xfrm>
            <a:off x="7239000" y="3810000"/>
            <a:ext cx="412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1800">
                <a:solidFill>
                  <a:schemeClr val="tx1"/>
                </a:solidFill>
                <a:latin typeface="Georgia" pitchFamily="18" charset="0"/>
              </a:rPr>
              <a:t>*</a:t>
            </a:r>
          </a:p>
          <a:p>
            <a:pPr algn="l" eaLnBrk="1" hangingPunct="1"/>
            <a:r>
              <a:rPr lang="en-US" sz="1800">
                <a:solidFill>
                  <a:schemeClr val="tx1"/>
                </a:solidFill>
                <a:latin typeface="Georgia" pitchFamily="18" charset="0"/>
              </a:rPr>
              <a:t>**</a:t>
            </a:r>
          </a:p>
        </p:txBody>
      </p:sp>
      <p:sp>
        <p:nvSpPr>
          <p:cNvPr id="5129" name="Text Box 9"/>
          <p:cNvSpPr txBox="1">
            <a:spLocks noChangeArrowheads="1"/>
          </p:cNvSpPr>
          <p:nvPr/>
        </p:nvSpPr>
        <p:spPr bwMode="auto">
          <a:xfrm rot="10800000">
            <a:off x="152400" y="1982787"/>
            <a:ext cx="549275"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nchor="b">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2400" b="0" dirty="0">
                <a:solidFill>
                  <a:schemeClr val="tx1"/>
                </a:solidFill>
              </a:rPr>
              <a:t>Evaporative Water Loss - Inches</a:t>
            </a:r>
          </a:p>
        </p:txBody>
      </p:sp>
      <p:sp>
        <p:nvSpPr>
          <p:cNvPr id="10" name="Text Box 2"/>
          <p:cNvSpPr txBox="1">
            <a:spLocks noChangeArrowheads="1"/>
          </p:cNvSpPr>
          <p:nvPr/>
        </p:nvSpPr>
        <p:spPr bwMode="auto">
          <a:xfrm>
            <a:off x="1676400" y="0"/>
            <a:ext cx="54296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4000" dirty="0">
                <a:solidFill>
                  <a:schemeClr val="bg1"/>
                </a:solidFill>
                <a:latin typeface="Georgia" pitchFamily="18" charset="0"/>
              </a:rPr>
              <a:t>Fall Is For Planting!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txBox="1">
            <a:spLocks noChangeArrowheads="1"/>
          </p:cNvSpPr>
          <p:nvPr/>
        </p:nvSpPr>
        <p:spPr>
          <a:xfrm>
            <a:off x="-32658" y="0"/>
            <a:ext cx="4604658" cy="1905000"/>
          </a:xfrm>
          <a:prstGeom prst="rect">
            <a:avLst/>
          </a:prstGeom>
          <a:solidFill>
            <a:schemeClr val="bg2">
              <a:lumMod val="60000"/>
              <a:lumOff val="40000"/>
              <a:alpha val="61000"/>
            </a:schemeClr>
          </a:solidFill>
        </p:spPr>
        <p:txBody>
          <a:bodyPr rtlCol="0" anchor="ctr">
            <a:noAutofit/>
          </a:bodyPr>
          <a:lst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a:lstStyle>
          <a:p>
            <a:pPr eaLnBrk="1" fontAlgn="auto" hangingPunct="1">
              <a:spcAft>
                <a:spcPts val="0"/>
              </a:spcAft>
              <a:defRPr/>
            </a:pPr>
            <a:r>
              <a:rPr lang="en-US" sz="4000" b="1" kern="0" dirty="0" smtClean="0">
                <a:effectLst>
                  <a:outerShdw blurRad="38100" dist="38100" dir="2700000" algn="tl">
                    <a:srgbClr val="000000">
                      <a:alpha val="43137"/>
                    </a:srgbClr>
                  </a:outerShdw>
                </a:effectLst>
                <a:latin typeface="Georgia" pitchFamily="18" charset="0"/>
              </a:rPr>
              <a:t>Right Plant in the Right Place!</a:t>
            </a:r>
          </a:p>
        </p:txBody>
      </p:sp>
    </p:spTree>
    <p:extLst>
      <p:ext uri="{BB962C8B-B14F-4D97-AF65-F5344CB8AC3E}">
        <p14:creationId xmlns:p14="http://schemas.microsoft.com/office/powerpoint/2010/main" val="4590803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96876"/>
            <a:ext cx="9829800" cy="7372350"/>
          </a:xfrm>
          <a:prstGeom prst="rect">
            <a:avLst/>
          </a:prstGeom>
        </p:spPr>
      </p:pic>
      <p:sp>
        <p:nvSpPr>
          <p:cNvPr id="3" name="Rectangle 2"/>
          <p:cNvSpPr txBox="1">
            <a:spLocks noChangeArrowheads="1"/>
          </p:cNvSpPr>
          <p:nvPr/>
        </p:nvSpPr>
        <p:spPr>
          <a:xfrm>
            <a:off x="-32658" y="0"/>
            <a:ext cx="4223658" cy="1905000"/>
          </a:xfrm>
          <a:prstGeom prst="rect">
            <a:avLst/>
          </a:prstGeom>
          <a:solidFill>
            <a:schemeClr val="bg2">
              <a:lumMod val="60000"/>
              <a:lumOff val="40000"/>
              <a:alpha val="61000"/>
            </a:schemeClr>
          </a:solidFill>
        </p:spPr>
        <p:txBody>
          <a:bodyPr rtlCol="0" anchor="ctr">
            <a:noAutofit/>
          </a:bodyPr>
          <a:lst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a:lstStyle>
          <a:p>
            <a:pPr eaLnBrk="1" fontAlgn="auto" hangingPunct="1">
              <a:spcAft>
                <a:spcPts val="0"/>
              </a:spcAft>
              <a:defRPr/>
            </a:pPr>
            <a:r>
              <a:rPr lang="en-US" sz="4000" b="1" kern="0" dirty="0" smtClean="0">
                <a:solidFill>
                  <a:schemeClr val="accent2">
                    <a:lumMod val="75000"/>
                  </a:schemeClr>
                </a:solidFill>
                <a:effectLst>
                  <a:outerShdw blurRad="38100" dist="38100" dir="2700000" algn="tl">
                    <a:srgbClr val="000000">
                      <a:alpha val="43137"/>
                    </a:srgbClr>
                  </a:outerShdw>
                </a:effectLst>
                <a:latin typeface="Georgia" pitchFamily="18" charset="0"/>
              </a:rPr>
              <a:t>Shade</a:t>
            </a:r>
          </a:p>
        </p:txBody>
      </p:sp>
      <p:sp>
        <p:nvSpPr>
          <p:cNvPr id="6" name="5-Point Star 5"/>
          <p:cNvSpPr/>
          <p:nvPr/>
        </p:nvSpPr>
        <p:spPr bwMode="auto">
          <a:xfrm>
            <a:off x="8077200" y="5486400"/>
            <a:ext cx="533400" cy="533400"/>
          </a:xfrm>
          <a:prstGeom prst="star5">
            <a:avLst/>
          </a:prstGeom>
          <a:solidFill>
            <a:srgbClr val="FF00FF"/>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9" name="5-Point Star 8"/>
          <p:cNvSpPr/>
          <p:nvPr/>
        </p:nvSpPr>
        <p:spPr bwMode="auto">
          <a:xfrm>
            <a:off x="7556500" y="3160485"/>
            <a:ext cx="533400" cy="533400"/>
          </a:xfrm>
          <a:prstGeom prst="star5">
            <a:avLst/>
          </a:prstGeom>
          <a:solidFill>
            <a:srgbClr val="00FF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10" name="5-Point Star 9"/>
          <p:cNvSpPr/>
          <p:nvPr/>
        </p:nvSpPr>
        <p:spPr bwMode="auto">
          <a:xfrm>
            <a:off x="2362200" y="2222499"/>
            <a:ext cx="533400" cy="533400"/>
          </a:xfrm>
          <a:prstGeom prst="star5">
            <a:avLst/>
          </a:prstGeom>
          <a:solidFill>
            <a:srgbClr val="00FF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11" name="TextBox 10"/>
          <p:cNvSpPr txBox="1"/>
          <p:nvPr/>
        </p:nvSpPr>
        <p:spPr>
          <a:xfrm>
            <a:off x="3244678" y="3124200"/>
            <a:ext cx="641522" cy="769441"/>
          </a:xfrm>
          <a:prstGeom prst="rect">
            <a:avLst/>
          </a:prstGeom>
          <a:noFill/>
        </p:spPr>
        <p:txBody>
          <a:bodyPr wrap="none" rtlCol="0">
            <a:spAutoFit/>
          </a:bodyPr>
          <a:lstStyle/>
          <a:p>
            <a:r>
              <a:rPr lang="en-US" dirty="0" smtClean="0">
                <a:solidFill>
                  <a:srgbClr val="FF0000"/>
                </a:solidFill>
                <a:latin typeface="Georgia" pitchFamily="18" charset="0"/>
              </a:rPr>
              <a:t>X</a:t>
            </a:r>
            <a:endParaRPr lang="en-US" dirty="0">
              <a:solidFill>
                <a:srgbClr val="FF0000"/>
              </a:solidFill>
              <a:latin typeface="Georgia" pitchFamily="18" charset="0"/>
            </a:endParaRPr>
          </a:p>
        </p:txBody>
      </p:sp>
      <p:sp>
        <p:nvSpPr>
          <p:cNvPr id="12" name="TextBox 11"/>
          <p:cNvSpPr txBox="1"/>
          <p:nvPr/>
        </p:nvSpPr>
        <p:spPr>
          <a:xfrm>
            <a:off x="6749878" y="3726359"/>
            <a:ext cx="641522" cy="769441"/>
          </a:xfrm>
          <a:prstGeom prst="rect">
            <a:avLst/>
          </a:prstGeom>
          <a:noFill/>
        </p:spPr>
        <p:txBody>
          <a:bodyPr wrap="none" rtlCol="0">
            <a:spAutoFit/>
          </a:bodyPr>
          <a:lstStyle/>
          <a:p>
            <a:r>
              <a:rPr lang="en-US" dirty="0" smtClean="0">
                <a:solidFill>
                  <a:srgbClr val="FF0000"/>
                </a:solidFill>
                <a:latin typeface="Georgia" pitchFamily="18" charset="0"/>
              </a:rPr>
              <a:t>X</a:t>
            </a:r>
            <a:endParaRPr lang="en-US" dirty="0">
              <a:solidFill>
                <a:srgbClr val="FF0000"/>
              </a:solidFill>
              <a:latin typeface="Georgia" pitchFamily="18" charset="0"/>
            </a:endParaRPr>
          </a:p>
        </p:txBody>
      </p:sp>
    </p:spTree>
    <p:extLst>
      <p:ext uri="{BB962C8B-B14F-4D97-AF65-F5344CB8AC3E}">
        <p14:creationId xmlns:p14="http://schemas.microsoft.com/office/powerpoint/2010/main" val="39998365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43050"/>
            <a:ext cx="7086600" cy="5314950"/>
          </a:xfrm>
          <a:prstGeom prst="rect">
            <a:avLst/>
          </a:prstGeom>
        </p:spPr>
      </p:pic>
      <p:pic>
        <p:nvPicPr>
          <p:cNvPr id="6" name="Picture 4" descr="Athen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0"/>
            <a:ext cx="3505200" cy="48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244678" y="5326559"/>
            <a:ext cx="641522" cy="769441"/>
          </a:xfrm>
          <a:prstGeom prst="rect">
            <a:avLst/>
          </a:prstGeom>
          <a:noFill/>
        </p:spPr>
        <p:txBody>
          <a:bodyPr wrap="none" rtlCol="0">
            <a:spAutoFit/>
          </a:bodyPr>
          <a:lstStyle/>
          <a:p>
            <a:r>
              <a:rPr lang="en-US" dirty="0" smtClean="0">
                <a:solidFill>
                  <a:srgbClr val="FF0000"/>
                </a:solidFill>
                <a:latin typeface="Georgia" pitchFamily="18" charset="0"/>
              </a:rPr>
              <a:t>X</a:t>
            </a:r>
            <a:endParaRPr lang="en-US" dirty="0">
              <a:solidFill>
                <a:srgbClr val="FF0000"/>
              </a:solidFill>
              <a:latin typeface="Georgia" pitchFamily="18" charset="0"/>
            </a:endParaRPr>
          </a:p>
        </p:txBody>
      </p:sp>
      <p:sp>
        <p:nvSpPr>
          <p:cNvPr id="8" name="TextBox 7"/>
          <p:cNvSpPr txBox="1"/>
          <p:nvPr/>
        </p:nvSpPr>
        <p:spPr>
          <a:xfrm>
            <a:off x="1371600" y="5257800"/>
            <a:ext cx="641522" cy="769441"/>
          </a:xfrm>
          <a:prstGeom prst="rect">
            <a:avLst/>
          </a:prstGeom>
          <a:noFill/>
        </p:spPr>
        <p:txBody>
          <a:bodyPr wrap="none" rtlCol="0">
            <a:spAutoFit/>
          </a:bodyPr>
          <a:lstStyle/>
          <a:p>
            <a:r>
              <a:rPr lang="en-US" dirty="0" smtClean="0">
                <a:solidFill>
                  <a:srgbClr val="FF0000"/>
                </a:solidFill>
                <a:latin typeface="Georgia" pitchFamily="18" charset="0"/>
              </a:rPr>
              <a:t>X</a:t>
            </a:r>
            <a:endParaRPr lang="en-US" dirty="0">
              <a:solidFill>
                <a:srgbClr val="FF0000"/>
              </a:solidFill>
              <a:latin typeface="Georgia" pitchFamily="18" charset="0"/>
            </a:endParaRPr>
          </a:p>
        </p:txBody>
      </p:sp>
    </p:spTree>
    <p:extLst>
      <p:ext uri="{BB962C8B-B14F-4D97-AF65-F5344CB8AC3E}">
        <p14:creationId xmlns:p14="http://schemas.microsoft.com/office/powerpoint/2010/main" val="40537590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352800"/>
            <a:ext cx="5439229" cy="372895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1000"/>
            <a:ext cx="6731000" cy="4572000"/>
          </a:xfrm>
          <a:prstGeom prst="rect">
            <a:avLst/>
          </a:prstGeom>
        </p:spPr>
      </p:pic>
    </p:spTree>
    <p:extLst>
      <p:ext uri="{BB962C8B-B14F-4D97-AF65-F5344CB8AC3E}">
        <p14:creationId xmlns:p14="http://schemas.microsoft.com/office/powerpoint/2010/main" val="1332401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4853" y="-566057"/>
            <a:ext cx="6727432" cy="46808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7" y="3004456"/>
            <a:ext cx="5138057" cy="3853543"/>
          </a:xfrm>
          <a:prstGeom prst="rect">
            <a:avLst/>
          </a:prstGeom>
        </p:spPr>
      </p:pic>
    </p:spTree>
    <p:extLst>
      <p:ext uri="{BB962C8B-B14F-4D97-AF65-F5344CB8AC3E}">
        <p14:creationId xmlns:p14="http://schemas.microsoft.com/office/powerpoint/2010/main" val="13441183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2"/>
          <p:cNvSpPr txBox="1">
            <a:spLocks noChangeArrowheads="1"/>
          </p:cNvSpPr>
          <p:nvPr/>
        </p:nvSpPr>
        <p:spPr>
          <a:xfrm>
            <a:off x="0" y="-152400"/>
            <a:ext cx="4223658" cy="1371600"/>
          </a:xfrm>
          <a:prstGeom prst="rect">
            <a:avLst/>
          </a:prstGeom>
          <a:solidFill>
            <a:schemeClr val="bg2">
              <a:lumMod val="60000"/>
              <a:lumOff val="40000"/>
              <a:alpha val="61000"/>
            </a:schemeClr>
          </a:solidFill>
        </p:spPr>
        <p:txBody>
          <a:bodyPr rtlCol="0" anchor="ctr">
            <a:noAutofit/>
          </a:bodyPr>
          <a:lst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a:lstStyle>
          <a:p>
            <a:pPr eaLnBrk="1" fontAlgn="auto" hangingPunct="1">
              <a:spcAft>
                <a:spcPts val="0"/>
              </a:spcAft>
              <a:defRPr/>
            </a:pPr>
            <a:r>
              <a:rPr lang="en-US" sz="4000" b="1" kern="0" dirty="0" smtClean="0">
                <a:solidFill>
                  <a:srgbClr val="FFC000"/>
                </a:solidFill>
                <a:effectLst>
                  <a:outerShdw blurRad="38100" dist="38100" dir="2700000" algn="tl">
                    <a:srgbClr val="000000">
                      <a:alpha val="43137"/>
                    </a:srgbClr>
                  </a:outerShdw>
                </a:effectLst>
                <a:latin typeface="Georgia" pitchFamily="18" charset="0"/>
              </a:rPr>
              <a:t>Dry Sun</a:t>
            </a:r>
          </a:p>
        </p:txBody>
      </p:sp>
      <p:sp>
        <p:nvSpPr>
          <p:cNvPr id="8" name="5-Point Star 7"/>
          <p:cNvSpPr/>
          <p:nvPr/>
        </p:nvSpPr>
        <p:spPr bwMode="auto">
          <a:xfrm>
            <a:off x="838200" y="2242456"/>
            <a:ext cx="533400" cy="533400"/>
          </a:xfrm>
          <a:prstGeom prst="star5">
            <a:avLst/>
          </a:prstGeom>
          <a:solidFill>
            <a:srgbClr val="00FF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9" name="5-Point Star 8"/>
          <p:cNvSpPr/>
          <p:nvPr/>
        </p:nvSpPr>
        <p:spPr bwMode="auto">
          <a:xfrm>
            <a:off x="4898571" y="2325913"/>
            <a:ext cx="533400" cy="533400"/>
          </a:xfrm>
          <a:prstGeom prst="star5">
            <a:avLst/>
          </a:prstGeom>
          <a:solidFill>
            <a:srgbClr val="00FF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10" name="5-Point Star 9"/>
          <p:cNvSpPr/>
          <p:nvPr/>
        </p:nvSpPr>
        <p:spPr bwMode="auto">
          <a:xfrm>
            <a:off x="3505200" y="4267200"/>
            <a:ext cx="533400" cy="533400"/>
          </a:xfrm>
          <a:prstGeom prst="star5">
            <a:avLst/>
          </a:prstGeom>
          <a:solidFill>
            <a:srgbClr val="00FF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0"/>
            <a:ext cx="3124200" cy="4346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310656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0512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87" b="9667"/>
          <a:stretch/>
        </p:blipFill>
        <p:spPr>
          <a:xfrm>
            <a:off x="0" y="0"/>
            <a:ext cx="4419600" cy="4339772"/>
          </a:xfrm>
          <a:prstGeom prst="rect">
            <a:avLst/>
          </a:prstGeom>
        </p:spPr>
      </p:pic>
      <p:sp>
        <p:nvSpPr>
          <p:cNvPr id="5" name="Rectangle 2"/>
          <p:cNvSpPr txBox="1">
            <a:spLocks noChangeArrowheads="1"/>
          </p:cNvSpPr>
          <p:nvPr/>
        </p:nvSpPr>
        <p:spPr>
          <a:xfrm>
            <a:off x="4488543" y="0"/>
            <a:ext cx="4122057" cy="1143000"/>
          </a:xfrm>
          <a:prstGeom prst="rect">
            <a:avLst/>
          </a:prstGeom>
        </p:spPr>
        <p:txBody>
          <a:bodyPr anchor="ctr"/>
          <a:lstStyle/>
          <a:p>
            <a:pPr fontAlgn="auto">
              <a:spcAft>
                <a:spcPts val="0"/>
              </a:spcAft>
              <a:defRPr/>
            </a:pPr>
            <a:r>
              <a:rPr lang="en-US" sz="2800" b="0" dirty="0" smtClean="0">
                <a:solidFill>
                  <a:srgbClr val="FFFF00"/>
                </a:solidFill>
                <a:effectLst>
                  <a:outerShdw blurRad="38100" dist="38100" dir="2700000" algn="tl">
                    <a:srgbClr val="000000">
                      <a:alpha val="43137"/>
                    </a:srgbClr>
                  </a:outerShdw>
                </a:effectLst>
                <a:latin typeface="Georgia" pitchFamily="18" charset="0"/>
                <a:ea typeface="+mj-ea"/>
                <a:cs typeface="+mj-cs"/>
              </a:rPr>
              <a:t>Deadheading makes all the difference for some…</a:t>
            </a:r>
            <a:endParaRPr lang="en-US" sz="2800" b="0" dirty="0">
              <a:solidFill>
                <a:srgbClr val="FFFF00"/>
              </a:solidFill>
              <a:effectLst>
                <a:outerShdw blurRad="38100" dist="38100" dir="2700000" algn="tl">
                  <a:srgbClr val="000000">
                    <a:alpha val="43137"/>
                  </a:srgbClr>
                </a:outerShdw>
              </a:effectLst>
              <a:latin typeface="Georgia" pitchFamily="18" charset="0"/>
              <a:ea typeface="+mj-ea"/>
              <a:cs typeface="+mj-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452845"/>
            <a:ext cx="6858000" cy="3412412"/>
          </a:xfrm>
          <a:prstGeom prst="rect">
            <a:avLst/>
          </a:prstGeom>
        </p:spPr>
      </p:pic>
    </p:spTree>
    <p:extLst>
      <p:ext uri="{BB962C8B-B14F-4D97-AF65-F5344CB8AC3E}">
        <p14:creationId xmlns:p14="http://schemas.microsoft.com/office/powerpoint/2010/main" val="3338802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81000" y="-152400"/>
            <a:ext cx="8305800" cy="1143000"/>
          </a:xfrm>
          <a:prstGeom prst="rect">
            <a:avLst/>
          </a:prstGeom>
        </p:spPr>
        <p:txBody>
          <a:bodyPr anchor="ctr"/>
          <a:lstStyle/>
          <a:p>
            <a:pPr fontAlgn="auto">
              <a:spcAft>
                <a:spcPts val="0"/>
              </a:spcAft>
              <a:defRPr/>
            </a:pPr>
            <a:r>
              <a:rPr lang="en-US" sz="2800" b="0" dirty="0" smtClean="0">
                <a:solidFill>
                  <a:srgbClr val="FFFF00"/>
                </a:solidFill>
                <a:effectLst>
                  <a:outerShdw blurRad="38100" dist="38100" dir="2700000" algn="tl">
                    <a:srgbClr val="000000">
                      <a:alpha val="43137"/>
                    </a:srgbClr>
                  </a:outerShdw>
                </a:effectLst>
                <a:latin typeface="Georgia" pitchFamily="18" charset="0"/>
                <a:ea typeface="+mj-ea"/>
                <a:cs typeface="+mj-cs"/>
              </a:rPr>
              <a:t>Deadheading also removes the source of those pesky seedlings later…</a:t>
            </a:r>
            <a:endParaRPr lang="en-US" sz="2800" b="0" dirty="0">
              <a:solidFill>
                <a:srgbClr val="FFFF00"/>
              </a:solidFill>
              <a:effectLst>
                <a:outerShdw blurRad="38100" dist="38100" dir="2700000" algn="tl">
                  <a:srgbClr val="000000">
                    <a:alpha val="43137"/>
                  </a:srgbClr>
                </a:outerShdw>
              </a:effectLst>
              <a:latin typeface="Georgia" pitchFamily="18" charset="0"/>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901700"/>
            <a:ext cx="8001000" cy="6000750"/>
          </a:xfrm>
          <a:prstGeom prst="rect">
            <a:avLst/>
          </a:prstGeom>
        </p:spPr>
      </p:pic>
    </p:spTree>
    <p:extLst>
      <p:ext uri="{BB962C8B-B14F-4D97-AF65-F5344CB8AC3E}">
        <p14:creationId xmlns:p14="http://schemas.microsoft.com/office/powerpoint/2010/main" val="34593467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182" y="228600"/>
            <a:ext cx="5716817" cy="1421928"/>
          </a:xfrm>
          <a:prstGeom prst="rect">
            <a:avLst/>
          </a:prstGeom>
        </p:spPr>
        <p:txBody>
          <a:bodyPr wrap="square">
            <a:spAutoFit/>
          </a:bodyPr>
          <a:lstStyle/>
          <a:p>
            <a:pPr>
              <a:lnSpc>
                <a:spcPct val="80000"/>
              </a:lnSpc>
            </a:pPr>
            <a:r>
              <a:rPr lang="en-US" sz="3600" b="0" dirty="0" smtClean="0"/>
              <a:t>Leaving the </a:t>
            </a:r>
            <a:r>
              <a:rPr lang="en-US" sz="3600" b="0" dirty="0" err="1" smtClean="0"/>
              <a:t>seedheads</a:t>
            </a:r>
            <a:r>
              <a:rPr lang="en-US" sz="3600" b="0" dirty="0" smtClean="0"/>
              <a:t> (and foliage) on the grasses for winter interest</a:t>
            </a:r>
            <a:endParaRPr lang="en-US"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923143"/>
            <a:ext cx="6400800" cy="462627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1" y="-7257"/>
            <a:ext cx="2895600" cy="38608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0630" y="3886200"/>
            <a:ext cx="3962400" cy="2971800"/>
          </a:xfrm>
          <a:prstGeom prst="rect">
            <a:avLst/>
          </a:prstGeom>
        </p:spPr>
      </p:pic>
    </p:spTree>
    <p:extLst>
      <p:ext uri="{BB962C8B-B14F-4D97-AF65-F5344CB8AC3E}">
        <p14:creationId xmlns:p14="http://schemas.microsoft.com/office/powerpoint/2010/main" val="4059217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12486" y="304800"/>
            <a:ext cx="8991600" cy="1143000"/>
          </a:xfrm>
          <a:prstGeom prst="rect">
            <a:avLst/>
          </a:prstGeom>
        </p:spPr>
        <p:txBody>
          <a:bodyPr anchor="ctr"/>
          <a:lstStyle/>
          <a:p>
            <a:pPr fontAlgn="auto">
              <a:spcAft>
                <a:spcPts val="0"/>
              </a:spcAft>
              <a:defRPr/>
            </a:pPr>
            <a:r>
              <a:rPr lang="en-US" sz="3200" b="0" dirty="0" smtClean="0">
                <a:solidFill>
                  <a:srgbClr val="FFFF00"/>
                </a:solidFill>
                <a:effectLst>
                  <a:outerShdw blurRad="38100" dist="38100" dir="2700000" algn="tl">
                    <a:srgbClr val="000000">
                      <a:alpha val="43137"/>
                    </a:srgbClr>
                  </a:outerShdw>
                </a:effectLst>
                <a:latin typeface="Georgia" pitchFamily="18" charset="0"/>
                <a:ea typeface="+mj-ea"/>
                <a:cs typeface="+mj-cs"/>
              </a:rPr>
              <a:t>Pre-emergent herbicide is a must in roadside medians and other hard to reach places</a:t>
            </a:r>
            <a:endParaRPr lang="en-US" sz="3200" b="0" dirty="0">
              <a:solidFill>
                <a:srgbClr val="FFFF00"/>
              </a:solidFill>
              <a:effectLst>
                <a:outerShdw blurRad="38100" dist="38100" dir="2700000" algn="tl">
                  <a:srgbClr val="000000">
                    <a:alpha val="43137"/>
                  </a:srgbClr>
                </a:outerShdw>
              </a:effectLst>
              <a:latin typeface="Georgia" pitchFamily="18" charset="0"/>
              <a:ea typeface="+mj-ea"/>
              <a:cs typeface="+mj-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86" y="2057400"/>
            <a:ext cx="9144000" cy="4038600"/>
          </a:xfrm>
          <a:prstGeom prst="rect">
            <a:avLst/>
          </a:prstGeom>
        </p:spPr>
      </p:pic>
    </p:spTree>
    <p:extLst>
      <p:ext uri="{BB962C8B-B14F-4D97-AF65-F5344CB8AC3E}">
        <p14:creationId xmlns:p14="http://schemas.microsoft.com/office/powerpoint/2010/main" val="31821797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76200" y="533400"/>
            <a:ext cx="8991600" cy="1143000"/>
          </a:xfrm>
          <a:prstGeom prst="rect">
            <a:avLst/>
          </a:prstGeom>
        </p:spPr>
        <p:txBody>
          <a:bodyPr anchor="ctr"/>
          <a:lstStyle/>
          <a:p>
            <a:pPr fontAlgn="auto">
              <a:spcAft>
                <a:spcPts val="0"/>
              </a:spcAft>
              <a:defRPr/>
            </a:pPr>
            <a:r>
              <a:rPr lang="en-US" sz="3200" b="0" dirty="0" smtClean="0">
                <a:solidFill>
                  <a:srgbClr val="FFFF00"/>
                </a:solidFill>
                <a:effectLst>
                  <a:outerShdw blurRad="38100" dist="38100" dir="2700000" algn="tl">
                    <a:srgbClr val="000000">
                      <a:alpha val="43137"/>
                    </a:srgbClr>
                  </a:outerShdw>
                </a:effectLst>
                <a:latin typeface="Georgia" pitchFamily="18" charset="0"/>
                <a:ea typeface="+mj-ea"/>
                <a:cs typeface="+mj-cs"/>
              </a:rPr>
              <a:t>Use knowledgeable staff to maintain residential accounts with many species</a:t>
            </a:r>
          </a:p>
          <a:p>
            <a:pPr fontAlgn="auto">
              <a:spcAft>
                <a:spcPts val="0"/>
              </a:spcAft>
              <a:defRPr/>
            </a:pPr>
            <a:r>
              <a:rPr lang="en-US" sz="3200" b="0" dirty="0" smtClean="0">
                <a:effectLst>
                  <a:outerShdw blurRad="38100" dist="38100" dir="2700000" algn="tl">
                    <a:srgbClr val="000000">
                      <a:alpha val="43137"/>
                    </a:srgbClr>
                  </a:outerShdw>
                </a:effectLst>
                <a:latin typeface="Georgia" pitchFamily="18" charset="0"/>
                <a:ea typeface="+mj-ea"/>
                <a:cs typeface="+mj-cs"/>
              </a:rPr>
              <a:t>(train your staff on what’s a weed and what’s an ornamental!)</a:t>
            </a:r>
            <a:endParaRPr lang="en-US" sz="3200" b="0" dirty="0">
              <a:solidFill>
                <a:srgbClr val="FFFF00"/>
              </a:solidFill>
              <a:effectLst>
                <a:outerShdw blurRad="38100" dist="38100" dir="2700000" algn="tl">
                  <a:srgbClr val="000000">
                    <a:alpha val="43137"/>
                  </a:srgbClr>
                </a:outerShdw>
              </a:effectLst>
              <a:latin typeface="Georgia" pitchFamily="18" charset="0"/>
              <a:ea typeface="+mj-ea"/>
              <a:cs typeface="+mj-cs"/>
            </a:endParaRPr>
          </a:p>
        </p:txBody>
      </p:sp>
      <p:pic>
        <p:nvPicPr>
          <p:cNvPr id="4" name="Picture 3" descr="http://media.merchantcircle.com/43407464/IMG_2824_full.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2155174"/>
            <a:ext cx="6305550" cy="470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4328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2400" y="5349964"/>
            <a:ext cx="3030768" cy="794657"/>
          </a:xfrm>
          <a:prstGeom prst="rect">
            <a:avLst/>
          </a:prstGeom>
        </p:spPr>
        <p:txBody>
          <a:bodyPr anchor="ctr"/>
          <a:lstStyle/>
          <a:p>
            <a:pPr fontAlgn="auto">
              <a:spcAft>
                <a:spcPts val="0"/>
              </a:spcAft>
              <a:defRPr/>
            </a:pPr>
            <a:r>
              <a:rPr lang="en-US" sz="3600" b="0" dirty="0" smtClean="0">
                <a:effectLst>
                  <a:outerShdw blurRad="38100" dist="38100" dir="2700000" algn="tl">
                    <a:srgbClr val="000000">
                      <a:alpha val="43137"/>
                    </a:srgbClr>
                  </a:outerShdw>
                </a:effectLst>
                <a:latin typeface="Georgia" pitchFamily="18" charset="0"/>
                <a:ea typeface="+mj-ea"/>
                <a:cs typeface="+mj-cs"/>
              </a:rPr>
              <a:t>Beware of plant thugs…</a:t>
            </a:r>
            <a:endParaRPr lang="en-US" sz="3600" b="0" dirty="0">
              <a:solidFill>
                <a:srgbClr val="FFFF00"/>
              </a:solidFill>
              <a:effectLst>
                <a:outerShdw blurRad="38100" dist="38100" dir="2700000" algn="tl">
                  <a:srgbClr val="000000">
                    <a:alpha val="43137"/>
                  </a:srgbClr>
                </a:outerShdw>
              </a:effectLst>
              <a:latin typeface="Georgia" pitchFamily="18" charset="0"/>
              <a:ea typeface="+mj-ea"/>
              <a:cs typeface="+mj-cs"/>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37458"/>
            <a:ext cx="5339154" cy="2928257"/>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814" b="17238"/>
          <a:stretch/>
        </p:blipFill>
        <p:spPr>
          <a:xfrm>
            <a:off x="2189903" y="1981200"/>
            <a:ext cx="6950468" cy="204651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2928" y="3809999"/>
            <a:ext cx="5568272" cy="3874589"/>
          </a:xfrm>
          <a:prstGeom prst="rect">
            <a:avLst/>
          </a:prstGeom>
        </p:spPr>
      </p:pic>
    </p:spTree>
    <p:extLst>
      <p:ext uri="{BB962C8B-B14F-4D97-AF65-F5344CB8AC3E}">
        <p14:creationId xmlns:p14="http://schemas.microsoft.com/office/powerpoint/2010/main" val="1642998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14514"/>
            <a:ext cx="8229600" cy="1143000"/>
          </a:xfrm>
        </p:spPr>
        <p:txBody>
          <a:bodyPr/>
          <a:lstStyle/>
          <a:p>
            <a:r>
              <a:rPr lang="en-US" dirty="0" smtClean="0"/>
              <a:t>Plant Selection/Arrangement</a:t>
            </a:r>
          </a:p>
        </p:txBody>
      </p:sp>
      <p:sp>
        <p:nvSpPr>
          <p:cNvPr id="60419" name="Rectangle 3"/>
          <p:cNvSpPr>
            <a:spLocks noGrp="1" noChangeArrowheads="1"/>
          </p:cNvSpPr>
          <p:nvPr>
            <p:ph type="body" idx="1"/>
          </p:nvPr>
        </p:nvSpPr>
        <p:spPr>
          <a:xfrm>
            <a:off x="457200" y="1066800"/>
            <a:ext cx="8229600" cy="4525963"/>
          </a:xfrm>
        </p:spPr>
        <p:txBody>
          <a:bodyPr/>
          <a:lstStyle/>
          <a:p>
            <a:pPr>
              <a:lnSpc>
                <a:spcPct val="90000"/>
              </a:lnSpc>
              <a:spcBef>
                <a:spcPts val="1200"/>
              </a:spcBef>
              <a:spcAft>
                <a:spcPts val="1200"/>
              </a:spcAft>
            </a:pPr>
            <a:r>
              <a:rPr lang="en-US" dirty="0" smtClean="0">
                <a:solidFill>
                  <a:srgbClr val="FFFF00"/>
                </a:solidFill>
              </a:rPr>
              <a:t>Group plants in bed by growth rates to facilitate division process</a:t>
            </a:r>
          </a:p>
          <a:p>
            <a:pPr>
              <a:lnSpc>
                <a:spcPct val="90000"/>
              </a:lnSpc>
              <a:spcBef>
                <a:spcPts val="1200"/>
              </a:spcBef>
              <a:spcAft>
                <a:spcPts val="1200"/>
              </a:spcAft>
            </a:pPr>
            <a:r>
              <a:rPr lang="en-US" dirty="0" smtClean="0">
                <a:solidFill>
                  <a:srgbClr val="FFFF00"/>
                </a:solidFill>
              </a:rPr>
              <a:t>Plant groups of each species/cultivar rather than spotting single plants here and there</a:t>
            </a:r>
          </a:p>
          <a:p>
            <a:pPr>
              <a:lnSpc>
                <a:spcPct val="90000"/>
              </a:lnSpc>
              <a:spcBef>
                <a:spcPts val="1200"/>
              </a:spcBef>
              <a:spcAft>
                <a:spcPts val="1200"/>
              </a:spcAft>
            </a:pPr>
            <a:r>
              <a:rPr lang="en-US" dirty="0" smtClean="0">
                <a:solidFill>
                  <a:srgbClr val="FFFF00"/>
                </a:solidFill>
              </a:rPr>
              <a:t>Arrange plants so certain areas of the bed are in bloom at same time </a:t>
            </a:r>
          </a:p>
          <a:p>
            <a:pPr>
              <a:lnSpc>
                <a:spcPct val="90000"/>
              </a:lnSpc>
              <a:spcBef>
                <a:spcPts val="1200"/>
              </a:spcBef>
              <a:spcAft>
                <a:spcPts val="1200"/>
              </a:spcAft>
            </a:pPr>
            <a:r>
              <a:rPr lang="en-US" dirty="0" smtClean="0">
                <a:solidFill>
                  <a:srgbClr val="FFFF00"/>
                </a:solidFill>
              </a:rPr>
              <a:t>Plan for year round appeal</a:t>
            </a:r>
          </a:p>
          <a:p>
            <a:pPr>
              <a:lnSpc>
                <a:spcPct val="90000"/>
              </a:lnSpc>
              <a:spcBef>
                <a:spcPts val="1200"/>
              </a:spcBef>
              <a:spcAft>
                <a:spcPts val="1200"/>
              </a:spcAft>
            </a:pPr>
            <a:r>
              <a:rPr lang="en-US" dirty="0" smtClean="0">
                <a:solidFill>
                  <a:srgbClr val="FFFF00"/>
                </a:solidFill>
              </a:rPr>
              <a:t>Add annuals/bulbs/shrubs for color/texture </a:t>
            </a:r>
          </a:p>
        </p:txBody>
      </p:sp>
    </p:spTree>
    <p:extLst>
      <p:ext uri="{BB962C8B-B14F-4D97-AF65-F5344CB8AC3E}">
        <p14:creationId xmlns:p14="http://schemas.microsoft.com/office/powerpoint/2010/main" val="3449559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ChangeArrowheads="1"/>
          </p:cNvSpPr>
          <p:nvPr/>
        </p:nvSpPr>
        <p:spPr bwMode="auto">
          <a:xfrm>
            <a:off x="762000" y="1752600"/>
            <a:ext cx="8001000" cy="30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lnSpc>
                <a:spcPct val="50000"/>
              </a:lnSpc>
              <a:spcBef>
                <a:spcPct val="50000"/>
              </a:spcBef>
            </a:pPr>
            <a:endParaRPr lang="en-US" sz="2800">
              <a:solidFill>
                <a:schemeClr val="hlink"/>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22943" y="1371600"/>
            <a:ext cx="9466943" cy="5154225"/>
          </a:xfrm>
          <a:prstGeom prst="rect">
            <a:avLst/>
          </a:prstGeom>
        </p:spPr>
      </p:pic>
      <p:sp>
        <p:nvSpPr>
          <p:cNvPr id="5" name="Rectangle 2"/>
          <p:cNvSpPr txBox="1">
            <a:spLocks noChangeArrowheads="1"/>
          </p:cNvSpPr>
          <p:nvPr/>
        </p:nvSpPr>
        <p:spPr>
          <a:xfrm>
            <a:off x="1268185" y="2362200"/>
            <a:ext cx="6248400" cy="1143000"/>
          </a:xfrm>
          <a:prstGeom prst="rect">
            <a:avLst/>
          </a:prstGeom>
          <a:solidFill>
            <a:schemeClr val="accent3">
              <a:lumMod val="65000"/>
              <a:alpha val="79000"/>
            </a:schemeClr>
          </a:solidFill>
        </p:spPr>
        <p:txBody>
          <a:bodyPr anchor="ctr"/>
          <a:lstStyle/>
          <a:p>
            <a:pPr algn="ctr" fontAlgn="auto">
              <a:spcAft>
                <a:spcPts val="0"/>
              </a:spcAft>
              <a:defRPr/>
            </a:pPr>
            <a:r>
              <a:rPr lang="en-US" sz="2800" b="0" dirty="0" err="1" smtClean="0">
                <a:solidFill>
                  <a:schemeClr val="accent4"/>
                </a:solidFill>
                <a:latin typeface="Georgia" pitchFamily="18" charset="0"/>
                <a:ea typeface="+mj-ea"/>
                <a:cs typeface="+mj-cs"/>
              </a:rPr>
              <a:t>Rudbeckia</a:t>
            </a:r>
            <a:r>
              <a:rPr lang="en-US" sz="2800" b="0" dirty="0" smtClean="0">
                <a:solidFill>
                  <a:schemeClr val="accent4"/>
                </a:solidFill>
                <a:latin typeface="Georgia" pitchFamily="18" charset="0"/>
                <a:ea typeface="+mj-ea"/>
                <a:cs typeface="+mj-cs"/>
              </a:rPr>
              <a:t> </a:t>
            </a:r>
            <a:r>
              <a:rPr lang="en-US" sz="2800" b="0" dirty="0" err="1" smtClean="0">
                <a:solidFill>
                  <a:schemeClr val="accent4"/>
                </a:solidFill>
                <a:latin typeface="Georgia" pitchFamily="18" charset="0"/>
                <a:ea typeface="+mj-ea"/>
                <a:cs typeface="+mj-cs"/>
              </a:rPr>
              <a:t>interplanted</a:t>
            </a:r>
            <a:r>
              <a:rPr lang="en-US" sz="2800" b="0" dirty="0" smtClean="0">
                <a:solidFill>
                  <a:schemeClr val="accent4"/>
                </a:solidFill>
                <a:latin typeface="Georgia" pitchFamily="18" charset="0"/>
                <a:ea typeface="+mj-ea"/>
                <a:cs typeface="+mj-cs"/>
              </a:rPr>
              <a:t> with daffodils </a:t>
            </a:r>
          </a:p>
        </p:txBody>
      </p:sp>
    </p:spTree>
    <p:extLst>
      <p:ext uri="{BB962C8B-B14F-4D97-AF65-F5344CB8AC3E}">
        <p14:creationId xmlns:p14="http://schemas.microsoft.com/office/powerpoint/2010/main" val="2391232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06" y="0"/>
            <a:ext cx="8891588" cy="6858000"/>
          </a:xfrm>
          <a:prstGeom prst="rect">
            <a:avLst/>
          </a:prstGeom>
        </p:spPr>
      </p:pic>
    </p:spTree>
    <p:extLst>
      <p:ext uri="{BB962C8B-B14F-4D97-AF65-F5344CB8AC3E}">
        <p14:creationId xmlns:p14="http://schemas.microsoft.com/office/powerpoint/2010/main" val="24712912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5406571" y="596900"/>
            <a:ext cx="3733800" cy="1143000"/>
          </a:xfrm>
          <a:prstGeom prst="rect">
            <a:avLst/>
          </a:prstGeom>
        </p:spPr>
        <p:txBody>
          <a:bodyPr anchor="ctr"/>
          <a:lstStyle/>
          <a:p>
            <a:pPr fontAlgn="auto">
              <a:spcAft>
                <a:spcPts val="0"/>
              </a:spcAft>
              <a:defRPr/>
            </a:pPr>
            <a:r>
              <a:rPr lang="en-US" sz="3200" b="0" dirty="0" smtClean="0">
                <a:effectLst>
                  <a:outerShdw blurRad="38100" dist="38100" dir="2700000" algn="tl">
                    <a:srgbClr val="000000">
                      <a:alpha val="43137"/>
                    </a:srgbClr>
                  </a:outerShdw>
                </a:effectLst>
                <a:latin typeface="Georgia" pitchFamily="18" charset="0"/>
                <a:ea typeface="+mj-ea"/>
                <a:cs typeface="+mj-cs"/>
              </a:rPr>
              <a:t>Perennials that need staking</a:t>
            </a:r>
            <a:endParaRPr lang="en-US" sz="3200" b="0" dirty="0">
              <a:solidFill>
                <a:srgbClr val="FFFF00"/>
              </a:solidFill>
              <a:effectLst>
                <a:outerShdw blurRad="38100" dist="38100" dir="2700000" algn="tl">
                  <a:srgbClr val="000000">
                    <a:alpha val="43137"/>
                  </a:srgbClr>
                </a:outerShdw>
              </a:effectLst>
              <a:latin typeface="Georgia" pitchFamily="18" charset="0"/>
              <a:ea typeface="+mj-ea"/>
              <a:cs typeface="+mj-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155428"/>
            <a:ext cx="7340600" cy="470257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887" y="0"/>
            <a:ext cx="5815029" cy="3581400"/>
          </a:xfrm>
          <a:prstGeom prst="rect">
            <a:avLst/>
          </a:prstGeom>
        </p:spPr>
      </p:pic>
    </p:spTree>
    <p:extLst>
      <p:ext uri="{BB962C8B-B14F-4D97-AF65-F5344CB8AC3E}">
        <p14:creationId xmlns:p14="http://schemas.microsoft.com/office/powerpoint/2010/main" val="42114114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0"/>
            <a:ext cx="8229600" cy="868362"/>
          </a:xfrm>
        </p:spPr>
        <p:txBody>
          <a:bodyPr/>
          <a:lstStyle/>
          <a:p>
            <a:r>
              <a:rPr lang="en-US" sz="3600" b="1" dirty="0" smtClean="0"/>
              <a:t>Types of Perennial Gardens </a:t>
            </a:r>
          </a:p>
        </p:txBody>
      </p:sp>
      <p:sp>
        <p:nvSpPr>
          <p:cNvPr id="51203" name="Rectangle 3"/>
          <p:cNvSpPr>
            <a:spLocks noGrp="1" noChangeArrowheads="1"/>
          </p:cNvSpPr>
          <p:nvPr>
            <p:ph type="body" idx="1"/>
          </p:nvPr>
        </p:nvSpPr>
        <p:spPr>
          <a:xfrm>
            <a:off x="152400" y="847725"/>
            <a:ext cx="4419600" cy="3724275"/>
          </a:xfrm>
        </p:spPr>
        <p:txBody>
          <a:bodyPr/>
          <a:lstStyle/>
          <a:p>
            <a:pPr marL="174625" indent="-174625">
              <a:lnSpc>
                <a:spcPct val="90000"/>
              </a:lnSpc>
            </a:pPr>
            <a:r>
              <a:rPr lang="en-US" sz="2800" dirty="0" smtClean="0">
                <a:solidFill>
                  <a:srgbClr val="FFFF00"/>
                </a:solidFill>
              </a:rPr>
              <a:t>Perennial Island Bed: </a:t>
            </a:r>
          </a:p>
          <a:p>
            <a:pPr marL="465138" lvl="1" indent="-233363">
              <a:lnSpc>
                <a:spcPct val="90000"/>
              </a:lnSpc>
            </a:pPr>
            <a:r>
              <a:rPr lang="en-US" sz="2400" dirty="0" smtClean="0">
                <a:solidFill>
                  <a:srgbClr val="FFFF00"/>
                </a:solidFill>
              </a:rPr>
              <a:t>Freestanding garden usually </a:t>
            </a:r>
            <a:r>
              <a:rPr lang="en-US" sz="2400" dirty="0">
                <a:solidFill>
                  <a:srgbClr val="FFFF00"/>
                </a:solidFill>
              </a:rPr>
              <a:t>kidney shaped and often raised to promote </a:t>
            </a:r>
            <a:r>
              <a:rPr lang="en-US" sz="2400" dirty="0" smtClean="0">
                <a:solidFill>
                  <a:srgbClr val="FFFF00"/>
                </a:solidFill>
              </a:rPr>
              <a:t>drainage.</a:t>
            </a:r>
          </a:p>
          <a:p>
            <a:pPr marL="465138" lvl="1" indent="-233363">
              <a:lnSpc>
                <a:spcPct val="90000"/>
              </a:lnSpc>
            </a:pPr>
            <a:r>
              <a:rPr lang="en-US" sz="2400" dirty="0" smtClean="0">
                <a:solidFill>
                  <a:srgbClr val="FFFF00"/>
                </a:solidFill>
              </a:rPr>
              <a:t>Viewed from all sides. </a:t>
            </a:r>
          </a:p>
          <a:p>
            <a:pPr marL="174625" indent="-174625">
              <a:lnSpc>
                <a:spcPct val="90000"/>
              </a:lnSpc>
            </a:pPr>
            <a:r>
              <a:rPr lang="en-US" sz="2800" dirty="0" smtClean="0">
                <a:solidFill>
                  <a:srgbClr val="FFFF00"/>
                </a:solidFill>
              </a:rPr>
              <a:t>Perennial Border:</a:t>
            </a:r>
          </a:p>
          <a:p>
            <a:pPr marL="465138" lvl="1" indent="-233363">
              <a:lnSpc>
                <a:spcPct val="90000"/>
              </a:lnSpc>
            </a:pPr>
            <a:r>
              <a:rPr lang="en-US" sz="2400" dirty="0" smtClean="0">
                <a:solidFill>
                  <a:srgbClr val="FFFF00"/>
                </a:solidFill>
              </a:rPr>
              <a:t>May be double or single with a backdrop of a wall or woody shrubs. </a:t>
            </a:r>
          </a:p>
          <a:p>
            <a:pPr marL="465138" lvl="1" indent="-233363">
              <a:lnSpc>
                <a:spcPct val="90000"/>
              </a:lnSpc>
            </a:pPr>
            <a:r>
              <a:rPr lang="en-US" sz="2400" dirty="0" smtClean="0">
                <a:solidFill>
                  <a:srgbClr val="FFFF00"/>
                </a:solidFill>
              </a:rPr>
              <a:t>Generally viewed from one side</a:t>
            </a:r>
          </a:p>
          <a:p>
            <a:pPr marL="174625" indent="-174625">
              <a:lnSpc>
                <a:spcPct val="90000"/>
              </a:lnSpc>
            </a:pPr>
            <a:r>
              <a:rPr lang="en-US" sz="2800" dirty="0" smtClean="0">
                <a:solidFill>
                  <a:srgbClr val="FFFF00"/>
                </a:solidFill>
              </a:rPr>
              <a:t>Naturalized area:</a:t>
            </a:r>
            <a:endParaRPr lang="en-US" sz="2800" dirty="0">
              <a:solidFill>
                <a:srgbClr val="FFFF00"/>
              </a:solidFill>
            </a:endParaRPr>
          </a:p>
          <a:p>
            <a:pPr marL="465138" lvl="1" indent="-233363">
              <a:lnSpc>
                <a:spcPct val="90000"/>
              </a:lnSpc>
            </a:pPr>
            <a:r>
              <a:rPr lang="en-US" sz="2400" dirty="0" smtClean="0">
                <a:solidFill>
                  <a:srgbClr val="FFFF00"/>
                </a:solidFill>
              </a:rPr>
              <a:t>Established in an area of native plants – e.g. woodland garden, natural stream. </a:t>
            </a:r>
          </a:p>
          <a:p>
            <a:pPr lvl="1">
              <a:lnSpc>
                <a:spcPct val="90000"/>
              </a:lnSpc>
              <a:buFont typeface="Wingdings" pitchFamily="2" charset="2"/>
              <a:buNone/>
            </a:pPr>
            <a:endParaRPr lang="en-US" sz="2400" dirty="0" smtClean="0">
              <a:solidFill>
                <a:srgbClr val="FFFF00"/>
              </a:solidFill>
            </a:endParaRPr>
          </a:p>
        </p:txBody>
      </p:sp>
      <p:pic>
        <p:nvPicPr>
          <p:cNvPr id="6" name="Picture 2" descr="http://simplebynaturelandsc.fatcow.com/wp-content/gallery/residential-landscape-design/flower-landscape-desig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648200" y="657895"/>
            <a:ext cx="4343400" cy="1660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638800" y="2422968"/>
            <a:ext cx="3387868" cy="2301432"/>
          </a:xfrm>
          <a:prstGeom prst="rect">
            <a:avLst/>
          </a:prstGeom>
        </p:spPr>
      </p:pic>
      <p:pic>
        <p:nvPicPr>
          <p:cNvPr id="8" name="Picture 2" descr="Iris cristata Tiarella cordifolia Trillium 27 (Medi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4800600"/>
            <a:ext cx="2971800" cy="1975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192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5" name="Picture 3" descr="Panicum virgatum  'Heavy Metal' with Rudbeckia Goldsturm UGA July 05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323943" cy="5530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864555" y="130314"/>
            <a:ext cx="52982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4000" b="0" dirty="0" smtClean="0">
                <a:solidFill>
                  <a:schemeClr val="bg1"/>
                </a:solidFill>
                <a:latin typeface="Georgia" pitchFamily="18" charset="0"/>
              </a:rPr>
              <a:t>Design Considerations</a:t>
            </a:r>
            <a:endParaRPr lang="en-US" sz="4000" b="0" dirty="0">
              <a:solidFill>
                <a:schemeClr val="bg1"/>
              </a:solidFill>
              <a:latin typeface="Georgia" pitchFamily="18" charset="0"/>
            </a:endParaRPr>
          </a:p>
        </p:txBody>
      </p:sp>
    </p:spTree>
    <p:extLst>
      <p:ext uri="{BB962C8B-B14F-4D97-AF65-F5344CB8AC3E}">
        <p14:creationId xmlns:p14="http://schemas.microsoft.com/office/powerpoint/2010/main" val="425300795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69744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609600" y="1064985"/>
            <a:ext cx="3429000" cy="1143000"/>
          </a:xfrm>
        </p:spPr>
        <p:txBody>
          <a:bodyPr rtlCol="0" anchor="ctr">
            <a:noAutofit/>
          </a:bodyPr>
          <a:lstStyle/>
          <a:p>
            <a:pPr eaLnBrk="1" fontAlgn="auto" hangingPunct="1">
              <a:spcAft>
                <a:spcPts val="0"/>
              </a:spcAft>
              <a:defRPr/>
            </a:pPr>
            <a:r>
              <a:rPr lang="en-US" sz="4000" b="1" dirty="0" smtClean="0">
                <a:solidFill>
                  <a:srgbClr val="FF0000"/>
                </a:solidFill>
                <a:effectLst>
                  <a:outerShdw blurRad="38100" dist="38100" dir="2700000" algn="tl">
                    <a:srgbClr val="000000">
                      <a:alpha val="43137"/>
                    </a:srgbClr>
                  </a:outerShdw>
                </a:effectLst>
                <a:latin typeface="Georgia" pitchFamily="18" charset="0"/>
              </a:rPr>
              <a:t>Red</a:t>
            </a:r>
          </a:p>
        </p:txBody>
      </p:sp>
      <p:sp>
        <p:nvSpPr>
          <p:cNvPr id="4" name="Rectangle 2"/>
          <p:cNvSpPr txBox="1">
            <a:spLocks noChangeArrowheads="1"/>
          </p:cNvSpPr>
          <p:nvPr/>
        </p:nvSpPr>
        <p:spPr>
          <a:xfrm>
            <a:off x="2812143" y="1064985"/>
            <a:ext cx="3429000" cy="1143000"/>
          </a:xfrm>
          <a:prstGeom prst="rect">
            <a:avLst/>
          </a:prstGeom>
        </p:spPr>
        <p:txBody>
          <a:bodyPr anchor="ctr"/>
          <a:lstStyle/>
          <a:p>
            <a:pPr fontAlgn="auto">
              <a:spcAft>
                <a:spcPts val="0"/>
              </a:spcAft>
              <a:defRPr/>
            </a:pPr>
            <a:r>
              <a:rPr lang="en-US" sz="4000" b="1" dirty="0">
                <a:solidFill>
                  <a:srgbClr val="FFFF00"/>
                </a:solidFill>
                <a:effectLst>
                  <a:outerShdw blurRad="38100" dist="38100" dir="2700000" algn="tl">
                    <a:srgbClr val="000000">
                      <a:alpha val="43137"/>
                    </a:srgbClr>
                  </a:outerShdw>
                </a:effectLst>
                <a:latin typeface="Georgia" pitchFamily="18" charset="0"/>
                <a:ea typeface="+mj-ea"/>
                <a:cs typeface="+mj-cs"/>
              </a:rPr>
              <a:t>Yellow</a:t>
            </a:r>
          </a:p>
        </p:txBody>
      </p:sp>
      <p:sp>
        <p:nvSpPr>
          <p:cNvPr id="5" name="Rectangle 2"/>
          <p:cNvSpPr txBox="1">
            <a:spLocks noChangeArrowheads="1"/>
          </p:cNvSpPr>
          <p:nvPr/>
        </p:nvSpPr>
        <p:spPr>
          <a:xfrm>
            <a:off x="5675086" y="1064985"/>
            <a:ext cx="3429000" cy="1143000"/>
          </a:xfrm>
          <a:prstGeom prst="rect">
            <a:avLst/>
          </a:prstGeom>
        </p:spPr>
        <p:txBody>
          <a:bodyPr anchor="ctr"/>
          <a:lstStyle/>
          <a:p>
            <a:pPr fontAlgn="auto">
              <a:spcAft>
                <a:spcPts val="0"/>
              </a:spcAft>
              <a:defRPr/>
            </a:pPr>
            <a:r>
              <a:rPr lang="en-US" sz="4000" b="1" dirty="0">
                <a:solidFill>
                  <a:srgbClr val="00B0F0"/>
                </a:solidFill>
                <a:effectLst>
                  <a:outerShdw blurRad="38100" dist="38100" dir="2700000" algn="tl">
                    <a:srgbClr val="000000">
                      <a:alpha val="43137"/>
                    </a:srgbClr>
                  </a:outerShdw>
                </a:effectLst>
                <a:latin typeface="Georgia" pitchFamily="18" charset="0"/>
                <a:ea typeface="+mj-ea"/>
                <a:cs typeface="+mj-cs"/>
              </a:rPr>
              <a:t>Blue</a:t>
            </a:r>
          </a:p>
        </p:txBody>
      </p:sp>
      <p:sp>
        <p:nvSpPr>
          <p:cNvPr id="6" name="Rectangle 2"/>
          <p:cNvSpPr txBox="1">
            <a:spLocks noChangeArrowheads="1"/>
          </p:cNvSpPr>
          <p:nvPr/>
        </p:nvSpPr>
        <p:spPr>
          <a:xfrm>
            <a:off x="-420914" y="1964871"/>
            <a:ext cx="3429000" cy="1143000"/>
          </a:xfrm>
          <a:prstGeom prst="rect">
            <a:avLst/>
          </a:prstGeom>
        </p:spPr>
        <p:txBody>
          <a:bodyPr anchor="ctr"/>
          <a:lstStyle/>
          <a:p>
            <a:pPr algn="ctr" fontAlgn="auto">
              <a:spcAft>
                <a:spcPts val="0"/>
              </a:spcAft>
              <a:defRPr/>
            </a:pPr>
            <a:r>
              <a:rPr lang="en-US" sz="2800" b="1" dirty="0" smtClean="0">
                <a:solidFill>
                  <a:srgbClr val="FF0000"/>
                </a:solidFill>
                <a:latin typeface="Georgia" pitchFamily="18" charset="0"/>
                <a:ea typeface="+mj-ea"/>
                <a:cs typeface="+mj-cs"/>
              </a:rPr>
              <a:t>Red Salvias</a:t>
            </a:r>
            <a:endParaRPr lang="en-US" sz="2800" b="1" dirty="0">
              <a:solidFill>
                <a:srgbClr val="FF0000"/>
              </a:solidFill>
              <a:latin typeface="Georgia" pitchFamily="18" charset="0"/>
              <a:ea typeface="+mj-ea"/>
              <a:cs typeface="+mj-cs"/>
            </a:endParaRPr>
          </a:p>
        </p:txBody>
      </p:sp>
      <p:sp>
        <p:nvSpPr>
          <p:cNvPr id="7" name="Rectangle 2"/>
          <p:cNvSpPr txBox="1">
            <a:spLocks noChangeArrowheads="1"/>
          </p:cNvSpPr>
          <p:nvPr/>
        </p:nvSpPr>
        <p:spPr>
          <a:xfrm>
            <a:off x="2521857" y="1981200"/>
            <a:ext cx="4009572" cy="1143000"/>
          </a:xfrm>
          <a:prstGeom prst="rect">
            <a:avLst/>
          </a:prstGeom>
        </p:spPr>
        <p:txBody>
          <a:bodyPr anchor="ctr"/>
          <a:lstStyle/>
          <a:p>
            <a:pPr algn="ctr" fontAlgn="auto">
              <a:spcAft>
                <a:spcPts val="0"/>
              </a:spcAft>
              <a:defRPr/>
            </a:pPr>
            <a:r>
              <a:rPr lang="en-US" sz="2800" b="1" dirty="0" err="1" smtClean="0">
                <a:latin typeface="Georgia" pitchFamily="18" charset="0"/>
                <a:ea typeface="+mj-ea"/>
                <a:cs typeface="+mj-cs"/>
              </a:rPr>
              <a:t>Rudbeckia</a:t>
            </a:r>
            <a:r>
              <a:rPr lang="en-US" sz="2800" b="1" dirty="0" smtClean="0">
                <a:latin typeface="Georgia" pitchFamily="18" charset="0"/>
                <a:ea typeface="+mj-ea"/>
                <a:cs typeface="+mj-cs"/>
              </a:rPr>
              <a:t> </a:t>
            </a:r>
          </a:p>
        </p:txBody>
      </p:sp>
      <p:sp>
        <p:nvSpPr>
          <p:cNvPr id="8" name="Rectangle 2"/>
          <p:cNvSpPr txBox="1">
            <a:spLocks noChangeArrowheads="1"/>
          </p:cNvSpPr>
          <p:nvPr/>
        </p:nvSpPr>
        <p:spPr>
          <a:xfrm>
            <a:off x="6208486" y="1979385"/>
            <a:ext cx="2895600" cy="1143000"/>
          </a:xfrm>
          <a:prstGeom prst="rect">
            <a:avLst/>
          </a:prstGeom>
        </p:spPr>
        <p:txBody>
          <a:bodyPr anchor="ctr"/>
          <a:lstStyle/>
          <a:p>
            <a:pPr algn="ctr" fontAlgn="auto">
              <a:spcAft>
                <a:spcPts val="0"/>
              </a:spcAft>
              <a:defRPr/>
            </a:pPr>
            <a:r>
              <a:rPr lang="en-US" sz="2800" b="1" dirty="0">
                <a:solidFill>
                  <a:srgbClr val="00B0F0"/>
                </a:solidFill>
                <a:latin typeface="Georgia" pitchFamily="18" charset="0"/>
                <a:ea typeface="+mj-ea"/>
                <a:cs typeface="+mj-cs"/>
              </a:rPr>
              <a:t>Blue </a:t>
            </a:r>
            <a:r>
              <a:rPr lang="en-US" sz="2800" b="1" dirty="0" smtClean="0">
                <a:solidFill>
                  <a:srgbClr val="00B0F0"/>
                </a:solidFill>
                <a:latin typeface="Georgia" pitchFamily="18" charset="0"/>
                <a:ea typeface="+mj-ea"/>
                <a:cs typeface="+mj-cs"/>
              </a:rPr>
              <a:t>Salvias</a:t>
            </a:r>
          </a:p>
        </p:txBody>
      </p:sp>
      <p:pic>
        <p:nvPicPr>
          <p:cNvPr id="10" name="Picture 1" descr="Salvias &amp; Tarrago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810000"/>
            <a:ext cx="433256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82561" y="152400"/>
            <a:ext cx="3459601" cy="707886"/>
          </a:xfrm>
          <a:prstGeom prst="rect">
            <a:avLst/>
          </a:prstGeom>
        </p:spPr>
        <p:txBody>
          <a:bodyPr wrap="none">
            <a:spAutoFit/>
          </a:bodyPr>
          <a:lstStyle/>
          <a:p>
            <a:r>
              <a:rPr lang="en-US" sz="4000" dirty="0" smtClean="0">
                <a:solidFill>
                  <a:schemeClr val="accent3"/>
                </a:solidFill>
                <a:effectLst>
                  <a:outerShdw blurRad="38100" dist="38100" dir="2700000" algn="tl">
                    <a:srgbClr val="000000">
                      <a:alpha val="43137"/>
                    </a:srgbClr>
                  </a:outerShdw>
                </a:effectLst>
                <a:latin typeface="Georgia" pitchFamily="18" charset="0"/>
              </a:rPr>
              <a:t>Most Drama</a:t>
            </a:r>
            <a:endParaRPr lang="en-US" sz="4000" dirty="0">
              <a:solidFill>
                <a:schemeClr val="accent3"/>
              </a:solidFill>
            </a:endParaRPr>
          </a:p>
        </p:txBody>
      </p:sp>
    </p:spTree>
    <p:extLst>
      <p:ext uri="{BB962C8B-B14F-4D97-AF65-F5344CB8AC3E}">
        <p14:creationId xmlns:p14="http://schemas.microsoft.com/office/powerpoint/2010/main" val="9520725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90803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68967" y="152400"/>
            <a:ext cx="8686800" cy="1143000"/>
          </a:xfrm>
          <a:prstGeom prst="rect">
            <a:avLst/>
          </a:prstGeom>
        </p:spPr>
        <p:txBody>
          <a:bodyPr anchor="ctr"/>
          <a:lstStyle/>
          <a:p>
            <a:pPr algn="l" fontAlgn="auto">
              <a:spcAft>
                <a:spcPts val="0"/>
              </a:spcAft>
              <a:defRPr/>
            </a:pPr>
            <a:r>
              <a:rPr lang="en-US" sz="3600" b="1" dirty="0" smtClean="0">
                <a:solidFill>
                  <a:srgbClr val="FF0000"/>
                </a:solidFill>
                <a:latin typeface="Georgia" pitchFamily="18" charset="0"/>
                <a:ea typeface="+mj-ea"/>
                <a:cs typeface="+mj-cs"/>
              </a:rPr>
              <a:t>Hot </a:t>
            </a:r>
            <a:r>
              <a:rPr lang="en-US" sz="3600" b="1" dirty="0" smtClean="0">
                <a:solidFill>
                  <a:srgbClr val="FFC000"/>
                </a:solidFill>
                <a:latin typeface="Georgia" pitchFamily="18" charset="0"/>
                <a:ea typeface="+mj-ea"/>
                <a:cs typeface="+mj-cs"/>
              </a:rPr>
              <a:t>Colors</a:t>
            </a:r>
            <a:r>
              <a:rPr lang="en-US" sz="3600" b="1" dirty="0" smtClean="0">
                <a:solidFill>
                  <a:srgbClr val="FF0000"/>
                </a:solidFill>
                <a:latin typeface="Georgia" pitchFamily="18" charset="0"/>
                <a:ea typeface="+mj-ea"/>
                <a:cs typeface="+mj-cs"/>
              </a:rPr>
              <a:t> </a:t>
            </a:r>
            <a:r>
              <a:rPr lang="en-US" sz="3600" b="1" dirty="0" smtClean="0">
                <a:latin typeface="Georgia" pitchFamily="18" charset="0"/>
                <a:ea typeface="+mj-ea"/>
                <a:cs typeface="+mj-cs"/>
              </a:rPr>
              <a:t>Dominate </a:t>
            </a:r>
            <a:r>
              <a:rPr lang="en-US" sz="3600" b="0" dirty="0" smtClean="0">
                <a:latin typeface="Georgia" pitchFamily="18" charset="0"/>
                <a:ea typeface="+mj-ea"/>
                <a:cs typeface="+mj-cs"/>
              </a:rPr>
              <a:t>(use sparingly)</a:t>
            </a:r>
            <a:endParaRPr lang="en-US" sz="3600" b="0" dirty="0">
              <a:latin typeface="Georgia" pitchFamily="18" charset="0"/>
              <a:ea typeface="+mj-ea"/>
              <a:cs typeface="+mj-cs"/>
            </a:endParaRPr>
          </a:p>
        </p:txBody>
      </p:sp>
      <p:sp>
        <p:nvSpPr>
          <p:cNvPr id="8" name="Rectangle 2"/>
          <p:cNvSpPr txBox="1">
            <a:spLocks noChangeArrowheads="1"/>
          </p:cNvSpPr>
          <p:nvPr/>
        </p:nvSpPr>
        <p:spPr>
          <a:xfrm>
            <a:off x="457200" y="1295400"/>
            <a:ext cx="8382000" cy="1143000"/>
          </a:xfrm>
          <a:prstGeom prst="rect">
            <a:avLst/>
          </a:prstGeom>
        </p:spPr>
        <p:txBody>
          <a:bodyPr anchor="ctr"/>
          <a:lstStyle/>
          <a:p>
            <a:pPr algn="l" fontAlgn="auto">
              <a:spcAft>
                <a:spcPts val="0"/>
              </a:spcAft>
              <a:defRPr/>
            </a:pPr>
            <a:r>
              <a:rPr lang="en-US" sz="3600" b="1" dirty="0" smtClean="0">
                <a:solidFill>
                  <a:schemeClr val="accent1">
                    <a:lumMod val="60000"/>
                    <a:lumOff val="40000"/>
                  </a:schemeClr>
                </a:solidFill>
                <a:latin typeface="Georgia" pitchFamily="18" charset="0"/>
                <a:ea typeface="+mj-ea"/>
                <a:cs typeface="+mj-cs"/>
              </a:rPr>
              <a:t>Cool</a:t>
            </a:r>
            <a:r>
              <a:rPr lang="en-US" sz="3600" b="1" dirty="0" smtClean="0">
                <a:solidFill>
                  <a:srgbClr val="00B0F0"/>
                </a:solidFill>
                <a:latin typeface="Georgia" pitchFamily="18" charset="0"/>
                <a:ea typeface="+mj-ea"/>
                <a:cs typeface="+mj-cs"/>
              </a:rPr>
              <a:t> </a:t>
            </a:r>
            <a:r>
              <a:rPr lang="en-US" sz="3600" dirty="0" smtClean="0">
                <a:solidFill>
                  <a:srgbClr val="7030A0"/>
                </a:solidFill>
                <a:latin typeface="Georgia" pitchFamily="18" charset="0"/>
                <a:ea typeface="+mj-ea"/>
                <a:cs typeface="+mj-cs"/>
              </a:rPr>
              <a:t>Colors </a:t>
            </a:r>
            <a:r>
              <a:rPr lang="en-US" sz="3600" b="1" dirty="0" smtClean="0">
                <a:solidFill>
                  <a:srgbClr val="00CC00"/>
                </a:solidFill>
                <a:latin typeface="Georgia" pitchFamily="18" charset="0"/>
                <a:ea typeface="+mj-ea"/>
                <a:cs typeface="+mj-cs"/>
              </a:rPr>
              <a:t>Recede </a:t>
            </a:r>
            <a:r>
              <a:rPr lang="en-US" sz="3600" b="0" dirty="0" smtClean="0">
                <a:solidFill>
                  <a:srgbClr val="00CC00"/>
                </a:solidFill>
                <a:latin typeface="Georgia" pitchFamily="18" charset="0"/>
                <a:ea typeface="+mj-ea"/>
                <a:cs typeface="+mj-cs"/>
              </a:rPr>
              <a:t>(use grouped together in a mass)</a:t>
            </a:r>
            <a:endParaRPr lang="en-US" sz="3600" b="0" dirty="0">
              <a:solidFill>
                <a:srgbClr val="00CC00"/>
              </a:solidFill>
              <a:latin typeface="Georgia" pitchFamily="18" charset="0"/>
            </a:endParaRPr>
          </a:p>
        </p:txBody>
      </p:sp>
      <p:sp>
        <p:nvSpPr>
          <p:cNvPr id="2" name="Rectangle 1"/>
          <p:cNvSpPr/>
          <p:nvPr/>
        </p:nvSpPr>
        <p:spPr>
          <a:xfrm>
            <a:off x="420914" y="3352800"/>
            <a:ext cx="8287282" cy="3108543"/>
          </a:xfrm>
          <a:prstGeom prst="rect">
            <a:avLst/>
          </a:prstGeom>
        </p:spPr>
        <p:txBody>
          <a:bodyPr wrap="square">
            <a:spAutoFit/>
          </a:bodyPr>
          <a:lstStyle/>
          <a:p>
            <a:r>
              <a:rPr lang="en-US" sz="3200" dirty="0" smtClean="0">
                <a:solidFill>
                  <a:schemeClr val="accent3"/>
                </a:solidFill>
                <a:latin typeface="Georgia" pitchFamily="18" charset="0"/>
              </a:rPr>
              <a:t>Two-Color Complementary Schemes</a:t>
            </a:r>
            <a:r>
              <a:rPr lang="en-US" sz="3200" dirty="0" smtClean="0">
                <a:solidFill>
                  <a:schemeClr val="accent3"/>
                </a:solidFill>
                <a:effectLst>
                  <a:outerShdw blurRad="38100" dist="38100" dir="2700000" algn="tl">
                    <a:srgbClr val="000000">
                      <a:alpha val="43137"/>
                    </a:srgbClr>
                  </a:outerShdw>
                </a:effectLst>
                <a:latin typeface="Georgia" pitchFamily="18" charset="0"/>
              </a:rPr>
              <a:t>:</a:t>
            </a:r>
          </a:p>
          <a:p>
            <a:endParaRPr lang="en-US" sz="3200" dirty="0" smtClean="0">
              <a:solidFill>
                <a:schemeClr val="accent3"/>
              </a:solidFill>
              <a:effectLst>
                <a:outerShdw blurRad="38100" dist="38100" dir="2700000" algn="tl">
                  <a:srgbClr val="000000">
                    <a:alpha val="43137"/>
                  </a:srgbClr>
                </a:outerShdw>
              </a:effectLst>
              <a:latin typeface="Georgia" pitchFamily="18" charset="0"/>
            </a:endParaRPr>
          </a:p>
          <a:p>
            <a:pPr algn="l"/>
            <a:r>
              <a:rPr lang="en-US" dirty="0" smtClean="0">
                <a:solidFill>
                  <a:srgbClr val="7030A0"/>
                </a:solidFill>
                <a:latin typeface="Georgia" pitchFamily="18" charset="0"/>
              </a:rPr>
              <a:t>Violet</a:t>
            </a:r>
            <a:r>
              <a:rPr lang="en-US" dirty="0" smtClean="0">
                <a:solidFill>
                  <a:schemeClr val="accent3"/>
                </a:solidFill>
                <a:latin typeface="Georgia" pitchFamily="18" charset="0"/>
              </a:rPr>
              <a:t> </a:t>
            </a:r>
            <a:r>
              <a:rPr lang="en-US" dirty="0" smtClean="0">
                <a:latin typeface="Georgia" pitchFamily="18" charset="0"/>
              </a:rPr>
              <a:t>Yellow</a:t>
            </a:r>
          </a:p>
          <a:p>
            <a:r>
              <a:rPr lang="en-US" dirty="0" smtClean="0">
                <a:solidFill>
                  <a:srgbClr val="FFC000"/>
                </a:solidFill>
                <a:latin typeface="Georgia" pitchFamily="18" charset="0"/>
              </a:rPr>
              <a:t>Orange</a:t>
            </a:r>
            <a:r>
              <a:rPr lang="en-US" dirty="0" smtClean="0">
                <a:solidFill>
                  <a:schemeClr val="accent3"/>
                </a:solidFill>
                <a:latin typeface="Georgia" pitchFamily="18" charset="0"/>
              </a:rPr>
              <a:t> </a:t>
            </a:r>
            <a:r>
              <a:rPr lang="en-US" dirty="0" smtClean="0">
                <a:solidFill>
                  <a:srgbClr val="0070C0"/>
                </a:solidFill>
                <a:latin typeface="Georgia" pitchFamily="18" charset="0"/>
              </a:rPr>
              <a:t>Blue</a:t>
            </a:r>
          </a:p>
          <a:p>
            <a:pPr algn="r"/>
            <a:r>
              <a:rPr lang="en-US" dirty="0" smtClean="0">
                <a:solidFill>
                  <a:srgbClr val="FF0000"/>
                </a:solidFill>
                <a:latin typeface="Georgia" pitchFamily="18" charset="0"/>
              </a:rPr>
              <a:t>Red</a:t>
            </a:r>
            <a:r>
              <a:rPr lang="en-US" dirty="0" smtClean="0">
                <a:solidFill>
                  <a:schemeClr val="accent3"/>
                </a:solidFill>
                <a:latin typeface="Georgia" pitchFamily="18" charset="0"/>
              </a:rPr>
              <a:t> </a:t>
            </a:r>
            <a:r>
              <a:rPr lang="en-US" dirty="0" smtClean="0">
                <a:solidFill>
                  <a:srgbClr val="00CC00"/>
                </a:solidFill>
                <a:latin typeface="Georgia" pitchFamily="18" charset="0"/>
              </a:rPr>
              <a:t>Green</a:t>
            </a:r>
            <a:r>
              <a:rPr lang="en-US" sz="3200" dirty="0" smtClean="0">
                <a:solidFill>
                  <a:srgbClr val="00CC00"/>
                </a:solidFill>
                <a:latin typeface="Georgia" pitchFamily="18" charset="0"/>
              </a:rPr>
              <a:t>  </a:t>
            </a:r>
            <a:endParaRPr lang="en-US" sz="3200" dirty="0">
              <a:solidFill>
                <a:srgbClr val="00CC00"/>
              </a:solidFill>
            </a:endParaRPr>
          </a:p>
        </p:txBody>
      </p:sp>
    </p:spTree>
    <p:extLst>
      <p:ext uri="{BB962C8B-B14F-4D97-AF65-F5344CB8AC3E}">
        <p14:creationId xmlns:p14="http://schemas.microsoft.com/office/powerpoint/2010/main" val="13876798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type="body" idx="1"/>
          </p:nvPr>
        </p:nvSpPr>
        <p:spPr>
          <a:xfrm>
            <a:off x="457200" y="990600"/>
            <a:ext cx="8229600" cy="4525963"/>
          </a:xfrm>
        </p:spPr>
        <p:txBody>
          <a:bodyPr/>
          <a:lstStyle/>
          <a:p>
            <a:pPr>
              <a:spcBef>
                <a:spcPts val="600"/>
              </a:spcBef>
              <a:spcAft>
                <a:spcPts val="600"/>
              </a:spcAft>
            </a:pPr>
            <a:r>
              <a:rPr lang="en-US" dirty="0" smtClean="0">
                <a:solidFill>
                  <a:srgbClr val="FFFF00"/>
                </a:solidFill>
              </a:rPr>
              <a:t>Place plants according to their mature size or their 3 year size</a:t>
            </a:r>
          </a:p>
          <a:p>
            <a:pPr lvl="1">
              <a:spcBef>
                <a:spcPts val="600"/>
              </a:spcBef>
              <a:spcAft>
                <a:spcPts val="600"/>
              </a:spcAft>
            </a:pPr>
            <a:r>
              <a:rPr lang="en-US" dirty="0" smtClean="0">
                <a:solidFill>
                  <a:srgbClr val="FFFF00"/>
                </a:solidFill>
              </a:rPr>
              <a:t>Many perennials will be spaced 18” apart</a:t>
            </a:r>
          </a:p>
          <a:p>
            <a:pPr>
              <a:spcBef>
                <a:spcPts val="600"/>
              </a:spcBef>
              <a:spcAft>
                <a:spcPts val="600"/>
              </a:spcAft>
            </a:pPr>
            <a:r>
              <a:rPr lang="en-US" dirty="0">
                <a:solidFill>
                  <a:srgbClr val="FFFF00"/>
                </a:solidFill>
              </a:rPr>
              <a:t>Place plants in triangle formations to maximize flowering and foliage effect</a:t>
            </a:r>
          </a:p>
          <a:p>
            <a:pPr>
              <a:spcBef>
                <a:spcPts val="600"/>
              </a:spcBef>
              <a:spcAft>
                <a:spcPts val="600"/>
              </a:spcAft>
            </a:pPr>
            <a:endParaRPr lang="en-US" dirty="0" smtClean="0">
              <a:solidFill>
                <a:srgbClr val="FFFF00"/>
              </a:solidFill>
            </a:endParaRPr>
          </a:p>
        </p:txBody>
      </p:sp>
      <p:pic>
        <p:nvPicPr>
          <p:cNvPr id="6" name="Picture 5" descr="28 newly planted shade 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77" y="3894583"/>
            <a:ext cx="4343400" cy="288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1864555" y="130314"/>
            <a:ext cx="52982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4000" b="0" dirty="0" smtClean="0">
                <a:solidFill>
                  <a:schemeClr val="bg1"/>
                </a:solidFill>
                <a:latin typeface="Georgia" pitchFamily="18" charset="0"/>
              </a:rPr>
              <a:t>Design Considerations</a:t>
            </a:r>
            <a:endParaRPr lang="en-US" sz="4000" b="0" dirty="0">
              <a:solidFill>
                <a:schemeClr val="bg1"/>
              </a:solidFill>
              <a:latin typeface="Georgia" pitchFamily="18" charset="0"/>
            </a:endParaRPr>
          </a:p>
        </p:txBody>
      </p:sp>
      <p:sp>
        <p:nvSpPr>
          <p:cNvPr id="3" name="Rectangle 2"/>
          <p:cNvSpPr/>
          <p:nvPr/>
        </p:nvSpPr>
        <p:spPr>
          <a:xfrm>
            <a:off x="137620" y="6246034"/>
            <a:ext cx="3257074" cy="535531"/>
          </a:xfrm>
          <a:prstGeom prst="rect">
            <a:avLst/>
          </a:prstGeom>
        </p:spPr>
        <p:txBody>
          <a:bodyPr wrap="square">
            <a:spAutoFit/>
          </a:bodyPr>
          <a:lstStyle/>
          <a:p>
            <a:pPr algn="l">
              <a:lnSpc>
                <a:spcPct val="80000"/>
              </a:lnSpc>
            </a:pPr>
            <a:r>
              <a:rPr lang="en-US" sz="1800" b="0" dirty="0" smtClean="0">
                <a:solidFill>
                  <a:schemeClr val="accent3">
                    <a:lumMod val="85000"/>
                  </a:schemeClr>
                </a:solidFill>
              </a:rPr>
              <a:t>Photo by Dr. Ellen Vincent, Clemson University</a:t>
            </a:r>
            <a:endParaRPr lang="en-US" sz="1800" b="0" dirty="0">
              <a:solidFill>
                <a:schemeClr val="accent3">
                  <a:lumMod val="85000"/>
                </a:schemeClr>
              </a:solidFill>
            </a:endParaRPr>
          </a:p>
        </p:txBody>
      </p:sp>
      <p:sp>
        <p:nvSpPr>
          <p:cNvPr id="2" name="Oval 1"/>
          <p:cNvSpPr/>
          <p:nvPr/>
        </p:nvSpPr>
        <p:spPr bwMode="auto">
          <a:xfrm>
            <a:off x="5334000" y="5562600"/>
            <a:ext cx="304800" cy="304800"/>
          </a:xfrm>
          <a:prstGeom prst="ellipse">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8" name="Oval 7"/>
          <p:cNvSpPr/>
          <p:nvPr/>
        </p:nvSpPr>
        <p:spPr bwMode="auto">
          <a:xfrm>
            <a:off x="6400800" y="5562600"/>
            <a:ext cx="304800" cy="304800"/>
          </a:xfrm>
          <a:prstGeom prst="ellipse">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9" name="Oval 8"/>
          <p:cNvSpPr/>
          <p:nvPr/>
        </p:nvSpPr>
        <p:spPr bwMode="auto">
          <a:xfrm>
            <a:off x="5867400" y="4800600"/>
            <a:ext cx="304800" cy="304800"/>
          </a:xfrm>
          <a:prstGeom prst="ellipse">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10" name="Oval 9"/>
          <p:cNvSpPr/>
          <p:nvPr/>
        </p:nvSpPr>
        <p:spPr bwMode="auto">
          <a:xfrm>
            <a:off x="7010400" y="4800600"/>
            <a:ext cx="304800" cy="304800"/>
          </a:xfrm>
          <a:prstGeom prst="ellipse">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11" name="Oval 10"/>
          <p:cNvSpPr/>
          <p:nvPr/>
        </p:nvSpPr>
        <p:spPr bwMode="auto">
          <a:xfrm>
            <a:off x="7467600" y="5562600"/>
            <a:ext cx="304800" cy="304800"/>
          </a:xfrm>
          <a:prstGeom prst="ellipse">
            <a:avLst/>
          </a:pr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3985355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381000" y="1609725"/>
            <a:ext cx="5105400" cy="3724275"/>
          </a:xfrm>
        </p:spPr>
        <p:txBody>
          <a:bodyPr/>
          <a:lstStyle/>
          <a:p>
            <a:pPr marL="174625" indent="-174625"/>
            <a:r>
              <a:rPr lang="en-US" dirty="0" smtClean="0">
                <a:solidFill>
                  <a:srgbClr val="FFFF00"/>
                </a:solidFill>
              </a:rPr>
              <a:t>When creating a vibrant color border, surround the bold colors with white or silver to avoid a harsh gaudy look</a:t>
            </a:r>
          </a:p>
          <a:p>
            <a:pPr>
              <a:buFont typeface="Wingdings" pitchFamily="2" charset="2"/>
              <a:buNone/>
            </a:pPr>
            <a:endParaRPr lang="en-US" dirty="0" smtClean="0">
              <a:solidFill>
                <a:srgbClr val="FFFF00"/>
              </a:solidFill>
            </a:endParaRPr>
          </a:p>
        </p:txBody>
      </p:sp>
      <p:pic>
        <p:nvPicPr>
          <p:cNvPr id="66564" name="Picture 4" descr="04 McGourty bor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08088"/>
            <a:ext cx="291623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696981" y="5740958"/>
            <a:ext cx="3257074" cy="707886"/>
          </a:xfrm>
          <a:prstGeom prst="rect">
            <a:avLst/>
          </a:prstGeom>
        </p:spPr>
        <p:txBody>
          <a:bodyPr wrap="square">
            <a:spAutoFit/>
          </a:bodyPr>
          <a:lstStyle/>
          <a:p>
            <a:r>
              <a:rPr lang="en-US" sz="2000" b="0" dirty="0" smtClean="0">
                <a:solidFill>
                  <a:schemeClr val="accent5">
                    <a:lumMod val="50000"/>
                  </a:schemeClr>
                </a:solidFill>
              </a:rPr>
              <a:t>Photo by Dr. Ellen Vincent, Clemson University</a:t>
            </a:r>
            <a:endParaRPr lang="en-US" sz="2000" b="0" dirty="0">
              <a:solidFill>
                <a:schemeClr val="accent5">
                  <a:lumMod val="50000"/>
                </a:schemeClr>
              </a:solidFill>
            </a:endParaRPr>
          </a:p>
        </p:txBody>
      </p:sp>
      <p:sp>
        <p:nvSpPr>
          <p:cNvPr id="8" name="Text Box 2"/>
          <p:cNvSpPr txBox="1">
            <a:spLocks noChangeArrowheads="1"/>
          </p:cNvSpPr>
          <p:nvPr/>
        </p:nvSpPr>
        <p:spPr bwMode="auto">
          <a:xfrm>
            <a:off x="1864555" y="130314"/>
            <a:ext cx="52982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400" b="1">
                <a:solidFill>
                  <a:srgbClr val="FFFF00"/>
                </a:solidFill>
                <a:latin typeface="Times New Roman" pitchFamily="18" charset="0"/>
              </a:defRPr>
            </a:lvl1pPr>
            <a:lvl2pPr marL="742950" indent="-285750" eaLnBrk="0" hangingPunct="0">
              <a:defRPr sz="4400" b="1">
                <a:solidFill>
                  <a:srgbClr val="FFFF00"/>
                </a:solidFill>
                <a:latin typeface="Times New Roman" pitchFamily="18" charset="0"/>
              </a:defRPr>
            </a:lvl2pPr>
            <a:lvl3pPr marL="1143000" indent="-228600" eaLnBrk="0" hangingPunct="0">
              <a:defRPr sz="4400" b="1">
                <a:solidFill>
                  <a:srgbClr val="FFFF00"/>
                </a:solidFill>
                <a:latin typeface="Times New Roman" pitchFamily="18" charset="0"/>
              </a:defRPr>
            </a:lvl3pPr>
            <a:lvl4pPr marL="1600200" indent="-228600" eaLnBrk="0" hangingPunct="0">
              <a:defRPr sz="4400" b="1">
                <a:solidFill>
                  <a:srgbClr val="FFFF00"/>
                </a:solidFill>
                <a:latin typeface="Times New Roman" pitchFamily="18" charset="0"/>
              </a:defRPr>
            </a:lvl4pPr>
            <a:lvl5pPr marL="2057400" indent="-228600" eaLnBrk="0" hangingPunct="0">
              <a:defRPr sz="4400" b="1">
                <a:solidFill>
                  <a:srgbClr val="FFFF00"/>
                </a:solidFill>
                <a:latin typeface="Times New Roman" pitchFamily="18" charset="0"/>
              </a:defRPr>
            </a:lvl5pPr>
            <a:lvl6pPr marL="2514600" indent="-228600" algn="ctr" eaLnBrk="0" fontAlgn="base" hangingPunct="0">
              <a:spcBef>
                <a:spcPct val="0"/>
              </a:spcBef>
              <a:spcAft>
                <a:spcPct val="0"/>
              </a:spcAft>
              <a:defRPr sz="4400" b="1">
                <a:solidFill>
                  <a:srgbClr val="FFFF00"/>
                </a:solidFill>
                <a:latin typeface="Times New Roman" pitchFamily="18" charset="0"/>
              </a:defRPr>
            </a:lvl6pPr>
            <a:lvl7pPr marL="2971800" indent="-228600" algn="ctr" eaLnBrk="0" fontAlgn="base" hangingPunct="0">
              <a:spcBef>
                <a:spcPct val="0"/>
              </a:spcBef>
              <a:spcAft>
                <a:spcPct val="0"/>
              </a:spcAft>
              <a:defRPr sz="4400" b="1">
                <a:solidFill>
                  <a:srgbClr val="FFFF00"/>
                </a:solidFill>
                <a:latin typeface="Times New Roman" pitchFamily="18" charset="0"/>
              </a:defRPr>
            </a:lvl7pPr>
            <a:lvl8pPr marL="3429000" indent="-228600" algn="ctr" eaLnBrk="0" fontAlgn="base" hangingPunct="0">
              <a:spcBef>
                <a:spcPct val="0"/>
              </a:spcBef>
              <a:spcAft>
                <a:spcPct val="0"/>
              </a:spcAft>
              <a:defRPr sz="4400" b="1">
                <a:solidFill>
                  <a:srgbClr val="FFFF00"/>
                </a:solidFill>
                <a:latin typeface="Times New Roman" pitchFamily="18" charset="0"/>
              </a:defRPr>
            </a:lvl8pPr>
            <a:lvl9pPr marL="3886200" indent="-228600" algn="ctr" eaLnBrk="0" fontAlgn="base" hangingPunct="0">
              <a:spcBef>
                <a:spcPct val="0"/>
              </a:spcBef>
              <a:spcAft>
                <a:spcPct val="0"/>
              </a:spcAft>
              <a:defRPr sz="4400" b="1">
                <a:solidFill>
                  <a:srgbClr val="FFFF00"/>
                </a:solidFill>
                <a:latin typeface="Times New Roman" pitchFamily="18" charset="0"/>
              </a:defRPr>
            </a:lvl9pPr>
          </a:lstStyle>
          <a:p>
            <a:pPr algn="l" eaLnBrk="1" hangingPunct="1"/>
            <a:r>
              <a:rPr lang="en-US" sz="4000" b="0" dirty="0" smtClean="0">
                <a:solidFill>
                  <a:schemeClr val="bg1"/>
                </a:solidFill>
                <a:latin typeface="Georgia" pitchFamily="18" charset="0"/>
              </a:rPr>
              <a:t>Design Considerations</a:t>
            </a:r>
            <a:endParaRPr lang="en-US" sz="4000" b="0" dirty="0">
              <a:solidFill>
                <a:schemeClr val="bg1"/>
              </a:solidFill>
              <a:latin typeface="Georgia" pitchFamily="18" charset="0"/>
            </a:endParaRPr>
          </a:p>
        </p:txBody>
      </p:sp>
    </p:spTree>
    <p:extLst>
      <p:ext uri="{BB962C8B-B14F-4D97-AF65-F5344CB8AC3E}">
        <p14:creationId xmlns:p14="http://schemas.microsoft.com/office/powerpoint/2010/main" val="1384293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726"/>
            <a:ext cx="9448800" cy="8055133"/>
          </a:xfrm>
          <a:prstGeom prst="rect">
            <a:avLst/>
          </a:prstGeom>
        </p:spPr>
      </p:pic>
      <p:sp>
        <p:nvSpPr>
          <p:cNvPr id="3" name="Rectangle 2"/>
          <p:cNvSpPr/>
          <p:nvPr/>
        </p:nvSpPr>
        <p:spPr>
          <a:xfrm>
            <a:off x="0" y="-228600"/>
            <a:ext cx="9448800" cy="2062103"/>
          </a:xfrm>
          <a:prstGeom prst="rect">
            <a:avLst/>
          </a:prstGeom>
          <a:solidFill>
            <a:schemeClr val="accent3">
              <a:lumMod val="65000"/>
              <a:alpha val="54000"/>
            </a:schemeClr>
          </a:solidFill>
        </p:spPr>
        <p:txBody>
          <a:bodyPr wrap="square">
            <a:spAutoFit/>
          </a:bodyPr>
          <a:lstStyle/>
          <a:p>
            <a:r>
              <a:rPr lang="en-US" sz="3200" dirty="0" smtClean="0">
                <a:effectLst>
                  <a:outerShdw blurRad="38100" dist="38100" dir="2700000" algn="tl">
                    <a:srgbClr val="000000">
                      <a:alpha val="43137"/>
                    </a:srgbClr>
                  </a:outerShdw>
                </a:effectLst>
                <a:latin typeface="Georgia" pitchFamily="18" charset="0"/>
              </a:rPr>
              <a:t>Generally, taller </a:t>
            </a:r>
            <a:r>
              <a:rPr lang="en-US" sz="3200" dirty="0">
                <a:effectLst>
                  <a:outerShdw blurRad="38100" dist="38100" dir="2700000" algn="tl">
                    <a:srgbClr val="000000">
                      <a:alpha val="43137"/>
                    </a:srgbClr>
                  </a:outerShdw>
                </a:effectLst>
                <a:latin typeface="Georgia" pitchFamily="18" charset="0"/>
              </a:rPr>
              <a:t>plants </a:t>
            </a:r>
            <a:r>
              <a:rPr lang="en-US" sz="3200" dirty="0" smtClean="0">
                <a:effectLst>
                  <a:outerShdw blurRad="38100" dist="38100" dir="2700000" algn="tl">
                    <a:srgbClr val="000000">
                      <a:alpha val="43137"/>
                    </a:srgbClr>
                  </a:outerShdw>
                </a:effectLst>
                <a:latin typeface="Georgia" pitchFamily="18" charset="0"/>
              </a:rPr>
              <a:t>are placed toward </a:t>
            </a:r>
            <a:r>
              <a:rPr lang="en-US" sz="3200" dirty="0">
                <a:effectLst>
                  <a:outerShdw blurRad="38100" dist="38100" dir="2700000" algn="tl">
                    <a:srgbClr val="000000">
                      <a:alpha val="43137"/>
                    </a:srgbClr>
                  </a:outerShdw>
                </a:effectLst>
                <a:latin typeface="Georgia" pitchFamily="18" charset="0"/>
              </a:rPr>
              <a:t>the back of the perennial border and throughout the center of the island </a:t>
            </a:r>
            <a:r>
              <a:rPr lang="en-US" sz="3200" dirty="0" smtClean="0">
                <a:effectLst>
                  <a:outerShdw blurRad="38100" dist="38100" dir="2700000" algn="tl">
                    <a:srgbClr val="000000">
                      <a:alpha val="43137"/>
                    </a:srgbClr>
                  </a:outerShdw>
                </a:effectLst>
                <a:latin typeface="Georgia" pitchFamily="18" charset="0"/>
              </a:rPr>
              <a:t>bed but…</a:t>
            </a:r>
            <a:endParaRPr lang="en-US" sz="3200" dirty="0">
              <a:effectLst>
                <a:outerShdw blurRad="38100" dist="38100" dir="2700000" algn="tl">
                  <a:srgbClr val="000000">
                    <a:alpha val="43137"/>
                  </a:srgbClr>
                </a:outerShdw>
              </a:effectLst>
              <a:latin typeface="Georgia" pitchFamily="18" charset="0"/>
            </a:endParaRPr>
          </a:p>
        </p:txBody>
      </p:sp>
    </p:spTree>
    <p:extLst>
      <p:ext uri="{BB962C8B-B14F-4D97-AF65-F5344CB8AC3E}">
        <p14:creationId xmlns:p14="http://schemas.microsoft.com/office/powerpoint/2010/main" val="4290127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554" name="Picture 2" descr="Amsonia hubrichtii &amp; Iris pallida 'Variegata' CBG  05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886"/>
            <a:ext cx="6755968" cy="44891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55794" y="3405233"/>
            <a:ext cx="3848376" cy="1077218"/>
          </a:xfrm>
          <a:prstGeom prst="rect">
            <a:avLst/>
          </a:prstGeom>
          <a:solidFill>
            <a:srgbClr val="92D050">
              <a:alpha val="36000"/>
            </a:srgbClr>
          </a:solidFill>
        </p:spPr>
        <p:txBody>
          <a:bodyPr wrap="square">
            <a:spAutoFit/>
          </a:bodyPr>
          <a:lstStyle/>
          <a:p>
            <a:r>
              <a:rPr lang="en-US" sz="3200" b="0" i="1" dirty="0">
                <a:effectLst>
                  <a:outerShdw blurRad="38100" dist="38100" dir="2700000" algn="tl">
                    <a:srgbClr val="000000">
                      <a:alpha val="43137"/>
                    </a:srgbClr>
                  </a:outerShdw>
                </a:effectLst>
                <a:latin typeface="Georgia" pitchFamily="18" charset="0"/>
              </a:rPr>
              <a:t>Iris </a:t>
            </a:r>
            <a:r>
              <a:rPr lang="en-US" sz="3200" b="0" i="1" dirty="0" err="1">
                <a:effectLst>
                  <a:outerShdw blurRad="38100" dist="38100" dir="2700000" algn="tl">
                    <a:srgbClr val="000000">
                      <a:alpha val="43137"/>
                    </a:srgbClr>
                  </a:outerShdw>
                </a:effectLst>
                <a:latin typeface="Georgia" pitchFamily="18" charset="0"/>
              </a:rPr>
              <a:t>pallida</a:t>
            </a:r>
            <a:r>
              <a:rPr lang="en-US" sz="3200" b="0" i="1" dirty="0">
                <a:effectLst>
                  <a:outerShdw blurRad="38100" dist="38100" dir="2700000" algn="tl">
                    <a:srgbClr val="000000">
                      <a:alpha val="43137"/>
                    </a:srgbClr>
                  </a:outerShdw>
                </a:effectLst>
                <a:latin typeface="Georgia" pitchFamily="18" charset="0"/>
              </a:rPr>
              <a:t> </a:t>
            </a:r>
            <a:r>
              <a:rPr lang="en-US" sz="3200" b="0" i="1" dirty="0" err="1">
                <a:effectLst>
                  <a:outerShdw blurRad="38100" dist="38100" dir="2700000" algn="tl">
                    <a:srgbClr val="000000">
                      <a:alpha val="43137"/>
                    </a:srgbClr>
                  </a:outerShdw>
                </a:effectLst>
                <a:latin typeface="Georgia" pitchFamily="18" charset="0"/>
              </a:rPr>
              <a:t>Aureo-variegata</a:t>
            </a:r>
            <a:endParaRPr lang="en-US" sz="3200" b="0" i="1" dirty="0">
              <a:effectLst>
                <a:outerShdw blurRad="38100" dist="38100" dir="2700000" algn="tl">
                  <a:srgbClr val="000000">
                    <a:alpha val="43137"/>
                  </a:srgbClr>
                </a:outerShdw>
              </a:effectLst>
              <a:latin typeface="Georgia" pitchFamily="18" charset="0"/>
            </a:endParaRPr>
          </a:p>
        </p:txBody>
      </p:sp>
      <p:pic>
        <p:nvPicPr>
          <p:cNvPr id="6" name="Picture 3" descr="amsonia_hubrechtii fall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43" y="152400"/>
            <a:ext cx="2521857" cy="252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90600" y="3657600"/>
            <a:ext cx="5313542" cy="3200400"/>
          </a:xfrm>
          <a:prstGeom prst="rect">
            <a:avLst/>
          </a:prstGeom>
        </p:spPr>
      </p:pic>
      <p:sp>
        <p:nvSpPr>
          <p:cNvPr id="2" name="Rectangle 1"/>
          <p:cNvSpPr/>
          <p:nvPr/>
        </p:nvSpPr>
        <p:spPr>
          <a:xfrm>
            <a:off x="1260928" y="1286328"/>
            <a:ext cx="3494866" cy="584775"/>
          </a:xfrm>
          <a:prstGeom prst="rect">
            <a:avLst/>
          </a:prstGeom>
          <a:solidFill>
            <a:srgbClr val="92D050">
              <a:alpha val="52000"/>
            </a:srgbClr>
          </a:solidFill>
        </p:spPr>
        <p:txBody>
          <a:bodyPr wrap="none">
            <a:spAutoFit/>
          </a:bodyPr>
          <a:lstStyle/>
          <a:p>
            <a:r>
              <a:rPr lang="en-US" sz="3200" b="0" i="1" dirty="0" err="1" smtClean="0">
                <a:effectLst>
                  <a:outerShdw blurRad="38100" dist="38100" dir="2700000" algn="tl">
                    <a:srgbClr val="000000">
                      <a:alpha val="43137"/>
                    </a:srgbClr>
                  </a:outerShdw>
                </a:effectLst>
                <a:latin typeface="Georgia" pitchFamily="18" charset="0"/>
              </a:rPr>
              <a:t>Amsonia</a:t>
            </a:r>
            <a:r>
              <a:rPr lang="en-US" sz="3200" b="0" i="1" dirty="0" smtClean="0">
                <a:effectLst>
                  <a:outerShdw blurRad="38100" dist="38100" dir="2700000" algn="tl">
                    <a:srgbClr val="000000">
                      <a:alpha val="43137"/>
                    </a:srgbClr>
                  </a:outerShdw>
                </a:effectLst>
                <a:latin typeface="Georgia" pitchFamily="18" charset="0"/>
              </a:rPr>
              <a:t> </a:t>
            </a:r>
            <a:r>
              <a:rPr lang="en-US" sz="3200" b="0" i="1" dirty="0" err="1">
                <a:effectLst>
                  <a:outerShdw blurRad="38100" dist="38100" dir="2700000" algn="tl">
                    <a:srgbClr val="000000">
                      <a:alpha val="43137"/>
                    </a:srgbClr>
                  </a:outerShdw>
                </a:effectLst>
                <a:latin typeface="Georgia" pitchFamily="18" charset="0"/>
              </a:rPr>
              <a:t>hubrictii</a:t>
            </a:r>
            <a:endParaRPr lang="en-US" sz="3200" b="0" i="1" dirty="0">
              <a:effectLst>
                <a:outerShdw blurRad="38100" dist="38100" dir="2700000" algn="tl">
                  <a:srgbClr val="000000">
                    <a:alpha val="43137"/>
                  </a:srgbClr>
                </a:outerShdw>
              </a:effectLst>
              <a:latin typeface="Georgia" pitchFamily="18" charset="0"/>
            </a:endParaRPr>
          </a:p>
        </p:txBody>
      </p:sp>
      <p:sp>
        <p:nvSpPr>
          <p:cNvPr id="8" name="Rectangle 7"/>
          <p:cNvSpPr/>
          <p:nvPr/>
        </p:nvSpPr>
        <p:spPr>
          <a:xfrm>
            <a:off x="2125747" y="5867400"/>
            <a:ext cx="1765227" cy="584775"/>
          </a:xfrm>
          <a:prstGeom prst="rect">
            <a:avLst/>
          </a:prstGeom>
          <a:solidFill>
            <a:srgbClr val="92D050">
              <a:alpha val="52000"/>
            </a:srgbClr>
          </a:solidFill>
        </p:spPr>
        <p:txBody>
          <a:bodyPr wrap="none">
            <a:spAutoFit/>
          </a:bodyPr>
          <a:lstStyle/>
          <a:p>
            <a:r>
              <a:rPr lang="en-US" sz="3200" b="0" i="1" dirty="0" smtClean="0">
                <a:effectLst>
                  <a:outerShdw blurRad="38100" dist="38100" dir="2700000" algn="tl">
                    <a:srgbClr val="000000">
                      <a:alpha val="43137"/>
                    </a:srgbClr>
                  </a:outerShdw>
                </a:effectLst>
                <a:latin typeface="Georgia" pitchFamily="18" charset="0"/>
              </a:rPr>
              <a:t>Hibiscus</a:t>
            </a:r>
            <a:endParaRPr lang="en-US" sz="3200" b="0" i="1" dirty="0">
              <a:effectLst>
                <a:outerShdw blurRad="38100" dist="38100" dir="2700000" algn="tl">
                  <a:srgbClr val="000000">
                    <a:alpha val="43137"/>
                  </a:srgbClr>
                </a:outerShdw>
              </a:effectLst>
              <a:latin typeface="Georgia" pitchFamily="18" charset="0"/>
            </a:endParaRPr>
          </a:p>
        </p:txBody>
      </p:sp>
    </p:spTree>
    <p:extLst>
      <p:ext uri="{BB962C8B-B14F-4D97-AF65-F5344CB8AC3E}">
        <p14:creationId xmlns:p14="http://schemas.microsoft.com/office/powerpoint/2010/main" val="32194459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771" y="0"/>
            <a:ext cx="7039429" cy="6867736"/>
          </a:xfrm>
          <a:prstGeom prst="rect">
            <a:avLst/>
          </a:prstGeom>
        </p:spPr>
      </p:pic>
      <p:sp>
        <p:nvSpPr>
          <p:cNvPr id="6" name="Rectangle 5"/>
          <p:cNvSpPr/>
          <p:nvPr/>
        </p:nvSpPr>
        <p:spPr>
          <a:xfrm>
            <a:off x="-29029" y="-22239"/>
            <a:ext cx="9173029" cy="1077218"/>
          </a:xfrm>
          <a:prstGeom prst="rect">
            <a:avLst/>
          </a:prstGeom>
          <a:solidFill>
            <a:schemeClr val="accent3">
              <a:lumMod val="65000"/>
              <a:alpha val="54000"/>
            </a:schemeClr>
          </a:solidFill>
        </p:spPr>
        <p:txBody>
          <a:bodyPr wrap="square">
            <a:spAutoFit/>
          </a:bodyPr>
          <a:lstStyle/>
          <a:p>
            <a:r>
              <a:rPr lang="en-US" sz="3200" dirty="0" smtClean="0">
                <a:effectLst>
                  <a:outerShdw blurRad="38100" dist="38100" dir="2700000" algn="tl">
                    <a:srgbClr val="000000">
                      <a:alpha val="43137"/>
                    </a:srgbClr>
                  </a:outerShdw>
                </a:effectLst>
                <a:latin typeface="Georgia" pitchFamily="18" charset="0"/>
              </a:rPr>
              <a:t>… but there might be other considerations e.g. visibility</a:t>
            </a:r>
            <a:endParaRPr lang="en-US" sz="3200" dirty="0">
              <a:effectLst>
                <a:outerShdw blurRad="38100" dist="38100" dir="2700000" algn="tl">
                  <a:srgbClr val="000000">
                    <a:alpha val="43137"/>
                  </a:srgbClr>
                </a:outerShdw>
              </a:effectLst>
              <a:latin typeface="Georgia" pitchFamily="18" charset="0"/>
            </a:endParaRPr>
          </a:p>
        </p:txBody>
      </p:sp>
    </p:spTree>
    <p:extLst>
      <p:ext uri="{BB962C8B-B14F-4D97-AF65-F5344CB8AC3E}">
        <p14:creationId xmlns:p14="http://schemas.microsoft.com/office/powerpoint/2010/main" val="4306316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7" y="573422"/>
            <a:ext cx="4229487" cy="5285740"/>
          </a:xfrm>
          <a:prstGeom prst="rect">
            <a:avLst/>
          </a:prstGeom>
        </p:spPr>
      </p:pic>
      <p:sp>
        <p:nvSpPr>
          <p:cNvPr id="4" name="Down Arrow 3"/>
          <p:cNvSpPr/>
          <p:nvPr/>
        </p:nvSpPr>
        <p:spPr bwMode="auto">
          <a:xfrm>
            <a:off x="528345" y="2963562"/>
            <a:ext cx="533400" cy="457200"/>
          </a:xfrm>
          <a:prstGeom prst="downArrow">
            <a:avLst/>
          </a:prstGeom>
          <a:solidFill>
            <a:srgbClr val="FFFF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5" name="Down Arrow 4"/>
          <p:cNvSpPr/>
          <p:nvPr/>
        </p:nvSpPr>
        <p:spPr bwMode="auto">
          <a:xfrm>
            <a:off x="2585745" y="4030362"/>
            <a:ext cx="533400" cy="457200"/>
          </a:xfrm>
          <a:prstGeom prst="downArrow">
            <a:avLst/>
          </a:prstGeom>
          <a:solidFill>
            <a:srgbClr val="00CC00"/>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smtClean="0">
              <a:ln>
                <a:noFill/>
              </a:ln>
              <a:solidFill>
                <a:srgbClr val="FFFF00"/>
              </a:solidFill>
              <a:effectLst/>
              <a:latin typeface="Times New Roman" pitchFamily="18" charset="0"/>
            </a:endParaRPr>
          </a:p>
        </p:txBody>
      </p:sp>
      <p:sp>
        <p:nvSpPr>
          <p:cNvPr id="6" name="Rectangle 5"/>
          <p:cNvSpPr/>
          <p:nvPr/>
        </p:nvSpPr>
        <p:spPr>
          <a:xfrm>
            <a:off x="-29029" y="-22239"/>
            <a:ext cx="5210629" cy="1077218"/>
          </a:xfrm>
          <a:prstGeom prst="rect">
            <a:avLst/>
          </a:prstGeom>
          <a:noFill/>
        </p:spPr>
        <p:txBody>
          <a:bodyPr wrap="square">
            <a:spAutoFit/>
          </a:bodyPr>
          <a:lstStyle/>
          <a:p>
            <a:r>
              <a:rPr lang="en-US" sz="3200" dirty="0" smtClean="0">
                <a:latin typeface="Georgia" pitchFamily="18" charset="0"/>
              </a:rPr>
              <a:t>… speaking of Creeping jenny</a:t>
            </a:r>
            <a:endParaRPr lang="en-US" sz="3200" dirty="0">
              <a:latin typeface="Georgia" pitchFamily="18" charset="0"/>
            </a:endParaRPr>
          </a:p>
        </p:txBody>
      </p:sp>
      <p:sp>
        <p:nvSpPr>
          <p:cNvPr id="7" name="Rectangle 6"/>
          <p:cNvSpPr/>
          <p:nvPr/>
        </p:nvSpPr>
        <p:spPr>
          <a:xfrm>
            <a:off x="4581458" y="838200"/>
            <a:ext cx="4410142" cy="2246769"/>
          </a:xfrm>
          <a:prstGeom prst="rect">
            <a:avLst/>
          </a:prstGeom>
        </p:spPr>
        <p:txBody>
          <a:bodyPr wrap="square">
            <a:spAutoFit/>
          </a:bodyPr>
          <a:lstStyle/>
          <a:p>
            <a:pPr algn="ctr">
              <a:spcBef>
                <a:spcPts val="0"/>
              </a:spcBef>
            </a:pPr>
            <a:r>
              <a:rPr lang="en-US" sz="2800" b="0" dirty="0" smtClean="0">
                <a:latin typeface="Georgia" pitchFamily="18" charset="0"/>
              </a:rPr>
              <a:t>Some types of variegated plants often revert back to the green form which is more vigorous and can take over.</a:t>
            </a:r>
            <a:endParaRPr lang="en-US" sz="2800" b="0" dirty="0">
              <a:latin typeface="Georgia"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2144" y="3196608"/>
            <a:ext cx="4881856" cy="3661392"/>
          </a:xfrm>
          <a:prstGeom prst="rect">
            <a:avLst/>
          </a:prstGeom>
        </p:spPr>
      </p:pic>
      <p:sp>
        <p:nvSpPr>
          <p:cNvPr id="2" name="Rectangle 1"/>
          <p:cNvSpPr/>
          <p:nvPr/>
        </p:nvSpPr>
        <p:spPr>
          <a:xfrm>
            <a:off x="-21454" y="5950803"/>
            <a:ext cx="4364854" cy="830997"/>
          </a:xfrm>
          <a:prstGeom prst="rect">
            <a:avLst/>
          </a:prstGeom>
        </p:spPr>
        <p:txBody>
          <a:bodyPr wrap="square">
            <a:spAutoFit/>
          </a:bodyPr>
          <a:lstStyle/>
          <a:p>
            <a:r>
              <a:rPr lang="en-US" sz="2400" b="0" i="1" dirty="0" err="1" smtClean="0">
                <a:latin typeface="Georgia" pitchFamily="18" charset="0"/>
              </a:rPr>
              <a:t>Lysimachia</a:t>
            </a:r>
            <a:r>
              <a:rPr lang="en-US" sz="2400" b="0" i="1" dirty="0" smtClean="0">
                <a:latin typeface="Georgia" pitchFamily="18" charset="0"/>
              </a:rPr>
              <a:t> </a:t>
            </a:r>
            <a:r>
              <a:rPr lang="en-US" sz="2400" b="0" i="1" dirty="0" err="1" smtClean="0">
                <a:latin typeface="Georgia" pitchFamily="18" charset="0"/>
              </a:rPr>
              <a:t>nummularia</a:t>
            </a:r>
            <a:r>
              <a:rPr lang="en-US" sz="2400" b="0" i="1" dirty="0" smtClean="0">
                <a:latin typeface="Georgia" pitchFamily="18" charset="0"/>
              </a:rPr>
              <a:t> </a:t>
            </a:r>
            <a:r>
              <a:rPr lang="en-US" sz="2400" b="0" dirty="0" smtClean="0">
                <a:latin typeface="Georgia" pitchFamily="18" charset="0"/>
              </a:rPr>
              <a:t>‘</a:t>
            </a:r>
            <a:r>
              <a:rPr lang="en-US" sz="2400" b="0" dirty="0" err="1" smtClean="0">
                <a:latin typeface="Georgia" pitchFamily="18" charset="0"/>
              </a:rPr>
              <a:t>Aurea</a:t>
            </a:r>
            <a:r>
              <a:rPr lang="en-US" sz="2400" b="0" dirty="0" smtClean="0">
                <a:latin typeface="Georgia" pitchFamily="18" charset="0"/>
              </a:rPr>
              <a:t>’</a:t>
            </a:r>
            <a:endParaRPr lang="en-US" sz="2400" b="0" dirty="0"/>
          </a:p>
        </p:txBody>
      </p:sp>
    </p:spTree>
    <p:extLst>
      <p:ext uri="{BB962C8B-B14F-4D97-AF65-F5344CB8AC3E}">
        <p14:creationId xmlns:p14="http://schemas.microsoft.com/office/powerpoint/2010/main" val="34127844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05122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4514" y="-381000"/>
            <a:ext cx="9144000" cy="4285794"/>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52279" y="3200400"/>
            <a:ext cx="5402607" cy="399868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402510932"/>
              </p:ext>
            </p:extLst>
          </p:nvPr>
        </p:nvGraphicFramePr>
        <p:xfrm>
          <a:off x="990600" y="-381000"/>
          <a:ext cx="7467600" cy="1404520"/>
        </p:xfrm>
        <a:graphic>
          <a:graphicData uri="http://schemas.openxmlformats.org/drawingml/2006/table">
            <a:tbl>
              <a:tblPr>
                <a:tableStyleId>{35758FB7-9AC5-4552-8A53-C91805E547FA}</a:tableStyleId>
              </a:tblPr>
              <a:tblGrid>
                <a:gridCol w="1659467"/>
                <a:gridCol w="5808133"/>
              </a:tblGrid>
              <a:tr h="351130">
                <a:tc>
                  <a:txBody>
                    <a:bodyPr/>
                    <a:lstStyle/>
                    <a:p>
                      <a:r>
                        <a:rPr lang="en-US" sz="1700" b="1" dirty="0">
                          <a:solidFill>
                            <a:schemeClr val="tx2"/>
                          </a:solidFill>
                          <a:effectLst/>
                          <a:hlinkClick r:id="rId4"/>
                        </a:rPr>
                        <a:t>Russian iris</a:t>
                      </a:r>
                      <a:endParaRPr lang="en-US" sz="1700" b="1" dirty="0">
                        <a:solidFill>
                          <a:schemeClr val="tx2"/>
                        </a:solidFill>
                        <a:effectLst/>
                      </a:endParaRPr>
                    </a:p>
                  </a:txBody>
                  <a:tcPr marL="87782" marR="87782" marT="43891" marB="43891" anchor="ctr">
                    <a:solidFill>
                      <a:schemeClr val="accent3">
                        <a:lumMod val="65000"/>
                      </a:schemeClr>
                    </a:solidFill>
                  </a:tcPr>
                </a:tc>
                <a:tc>
                  <a:txBody>
                    <a:bodyPr/>
                    <a:lstStyle/>
                    <a:p>
                      <a:r>
                        <a:rPr lang="en-US" sz="1700" b="1" dirty="0">
                          <a:solidFill>
                            <a:schemeClr val="tx1"/>
                          </a:solidFill>
                          <a:effectLst/>
                        </a:rPr>
                        <a:t>Iris </a:t>
                      </a:r>
                      <a:r>
                        <a:rPr lang="en-US" sz="1700" b="1" dirty="0" err="1">
                          <a:solidFill>
                            <a:schemeClr val="tx1"/>
                          </a:solidFill>
                          <a:effectLst/>
                        </a:rPr>
                        <a:t>ensata</a:t>
                      </a:r>
                      <a:r>
                        <a:rPr lang="en-US" sz="1700" b="1" dirty="0">
                          <a:solidFill>
                            <a:schemeClr val="tx1"/>
                          </a:solidFill>
                          <a:effectLst/>
                        </a:rPr>
                        <a:t> </a:t>
                      </a:r>
                      <a:r>
                        <a:rPr lang="en-US" sz="1700" b="1" dirty="0" err="1">
                          <a:solidFill>
                            <a:schemeClr val="tx1"/>
                          </a:solidFill>
                          <a:effectLst/>
                        </a:rPr>
                        <a:t>Thunb</a:t>
                      </a:r>
                      <a:r>
                        <a:rPr lang="en-US" sz="1700" b="1" dirty="0">
                          <a:solidFill>
                            <a:schemeClr val="tx1"/>
                          </a:solidFill>
                          <a:effectLst/>
                        </a:rPr>
                        <a:t>.</a:t>
                      </a:r>
                    </a:p>
                  </a:txBody>
                  <a:tcPr marL="87782" marR="87782" marT="43891" marB="43891" anchor="ctr"/>
                </a:tc>
              </a:tr>
              <a:tr h="351130">
                <a:tc>
                  <a:txBody>
                    <a:bodyPr/>
                    <a:lstStyle/>
                    <a:p>
                      <a:r>
                        <a:rPr lang="en-US" sz="1700" b="1" dirty="0">
                          <a:solidFill>
                            <a:schemeClr val="tx2"/>
                          </a:solidFill>
                          <a:effectLst/>
                          <a:hlinkClick r:id="rId5"/>
                        </a:rPr>
                        <a:t>sweet iris</a:t>
                      </a:r>
                      <a:endParaRPr lang="en-US" sz="1700" b="1" dirty="0">
                        <a:solidFill>
                          <a:schemeClr val="tx2"/>
                        </a:solidFill>
                        <a:effectLst/>
                      </a:endParaRPr>
                    </a:p>
                  </a:txBody>
                  <a:tcPr marL="87782" marR="87782" marT="43891" marB="43891" anchor="ctr">
                    <a:solidFill>
                      <a:schemeClr val="accent3">
                        <a:lumMod val="65000"/>
                      </a:schemeClr>
                    </a:solidFill>
                  </a:tcPr>
                </a:tc>
                <a:tc>
                  <a:txBody>
                    <a:bodyPr/>
                    <a:lstStyle/>
                    <a:p>
                      <a:r>
                        <a:rPr lang="en-US" sz="1700" b="1" dirty="0">
                          <a:solidFill>
                            <a:schemeClr val="tx1"/>
                          </a:solidFill>
                          <a:effectLst/>
                        </a:rPr>
                        <a:t>Iris </a:t>
                      </a:r>
                      <a:r>
                        <a:rPr lang="en-US" sz="1700" b="1" dirty="0" err="1">
                          <a:solidFill>
                            <a:schemeClr val="tx1"/>
                          </a:solidFill>
                          <a:effectLst/>
                        </a:rPr>
                        <a:t>pallida</a:t>
                      </a:r>
                      <a:r>
                        <a:rPr lang="en-US" sz="1700" b="1" dirty="0">
                          <a:solidFill>
                            <a:schemeClr val="tx1"/>
                          </a:solidFill>
                          <a:effectLst/>
                        </a:rPr>
                        <a:t> Lam.</a:t>
                      </a:r>
                    </a:p>
                  </a:txBody>
                  <a:tcPr marL="87782" marR="87782" marT="43891" marB="43891" anchor="ctr"/>
                </a:tc>
              </a:tr>
              <a:tr h="351130">
                <a:tc>
                  <a:txBody>
                    <a:bodyPr/>
                    <a:lstStyle/>
                    <a:p>
                      <a:r>
                        <a:rPr lang="en-US" sz="1700" b="1" dirty="0" err="1">
                          <a:solidFill>
                            <a:schemeClr val="tx2"/>
                          </a:solidFill>
                          <a:effectLst/>
                          <a:hlinkClick r:id="rId6"/>
                        </a:rPr>
                        <a:t>yellowflag</a:t>
                      </a:r>
                      <a:r>
                        <a:rPr lang="en-US" sz="1700" b="1" dirty="0">
                          <a:solidFill>
                            <a:schemeClr val="tx2"/>
                          </a:solidFill>
                          <a:effectLst/>
                          <a:hlinkClick r:id="rId6"/>
                        </a:rPr>
                        <a:t> iris</a:t>
                      </a:r>
                      <a:endParaRPr lang="en-US" sz="1700" b="1" dirty="0">
                        <a:solidFill>
                          <a:schemeClr val="tx2"/>
                        </a:solidFill>
                        <a:effectLst/>
                      </a:endParaRPr>
                    </a:p>
                  </a:txBody>
                  <a:tcPr marL="87782" marR="87782" marT="43891" marB="43891" anchor="ctr">
                    <a:solidFill>
                      <a:schemeClr val="accent3">
                        <a:lumMod val="65000"/>
                      </a:schemeClr>
                    </a:solidFill>
                  </a:tcPr>
                </a:tc>
                <a:tc>
                  <a:txBody>
                    <a:bodyPr/>
                    <a:lstStyle/>
                    <a:p>
                      <a:r>
                        <a:rPr lang="en-US" sz="1700" b="1" dirty="0">
                          <a:solidFill>
                            <a:schemeClr val="tx1"/>
                          </a:solidFill>
                          <a:effectLst/>
                        </a:rPr>
                        <a:t>Iris </a:t>
                      </a:r>
                      <a:r>
                        <a:rPr lang="en-US" sz="1700" b="1" dirty="0" err="1">
                          <a:solidFill>
                            <a:schemeClr val="tx1"/>
                          </a:solidFill>
                          <a:effectLst/>
                        </a:rPr>
                        <a:t>pseudacorus</a:t>
                      </a:r>
                      <a:r>
                        <a:rPr lang="en-US" sz="1700" b="1" dirty="0">
                          <a:solidFill>
                            <a:schemeClr val="tx1"/>
                          </a:solidFill>
                          <a:effectLst/>
                        </a:rPr>
                        <a:t> L.</a:t>
                      </a:r>
                    </a:p>
                  </a:txBody>
                  <a:tcPr marL="87782" marR="87782" marT="43891" marB="43891" anchor="ctr"/>
                </a:tc>
              </a:tr>
              <a:tr h="351130">
                <a:tc>
                  <a:txBody>
                    <a:bodyPr/>
                    <a:lstStyle/>
                    <a:p>
                      <a:r>
                        <a:rPr lang="en-US" sz="1700" b="1" dirty="0">
                          <a:solidFill>
                            <a:schemeClr val="tx2"/>
                          </a:solidFill>
                          <a:effectLst/>
                          <a:hlinkClick r:id="rId7"/>
                        </a:rPr>
                        <a:t>Siberian iris</a:t>
                      </a:r>
                      <a:endParaRPr lang="en-US" sz="1700" b="1" dirty="0">
                        <a:solidFill>
                          <a:schemeClr val="tx2"/>
                        </a:solidFill>
                        <a:effectLst/>
                      </a:endParaRPr>
                    </a:p>
                  </a:txBody>
                  <a:tcPr marL="87782" marR="87782" marT="43891" marB="43891" anchor="ctr">
                    <a:solidFill>
                      <a:schemeClr val="accent3">
                        <a:lumMod val="65000"/>
                      </a:schemeClr>
                    </a:solidFill>
                  </a:tcPr>
                </a:tc>
                <a:tc>
                  <a:txBody>
                    <a:bodyPr/>
                    <a:lstStyle/>
                    <a:p>
                      <a:r>
                        <a:rPr lang="en-US" sz="1700" b="1" dirty="0">
                          <a:solidFill>
                            <a:schemeClr val="tx1"/>
                          </a:solidFill>
                          <a:effectLst/>
                        </a:rPr>
                        <a:t>Iris </a:t>
                      </a:r>
                      <a:r>
                        <a:rPr lang="en-US" sz="1700" b="1" dirty="0" err="1">
                          <a:solidFill>
                            <a:schemeClr val="tx1"/>
                          </a:solidFill>
                          <a:effectLst/>
                        </a:rPr>
                        <a:t>sibirica</a:t>
                      </a:r>
                      <a:r>
                        <a:rPr lang="en-US" sz="1700" b="1" dirty="0">
                          <a:solidFill>
                            <a:schemeClr val="tx1"/>
                          </a:solidFill>
                          <a:effectLst/>
                        </a:rPr>
                        <a:t> L.</a:t>
                      </a:r>
                    </a:p>
                  </a:txBody>
                  <a:tcPr marL="87782" marR="87782" marT="43891" marB="43891" anchor="ctr"/>
                </a:tc>
              </a:tr>
            </a:tbl>
          </a:graphicData>
        </a:graphic>
      </p:graphicFrame>
      <p:sp>
        <p:nvSpPr>
          <p:cNvPr id="5" name="Rectangle 2"/>
          <p:cNvSpPr txBox="1">
            <a:spLocks noChangeArrowheads="1"/>
          </p:cNvSpPr>
          <p:nvPr/>
        </p:nvSpPr>
        <p:spPr>
          <a:xfrm>
            <a:off x="141514" y="4056743"/>
            <a:ext cx="3429000" cy="1143000"/>
          </a:xfrm>
          <a:prstGeom prst="rect">
            <a:avLst/>
          </a:prstGeom>
        </p:spPr>
        <p:txBody>
          <a:bodyPr anchor="ctr"/>
          <a:lstStyle/>
          <a:p>
            <a:pPr algn="ctr" fontAlgn="auto">
              <a:spcAft>
                <a:spcPts val="0"/>
              </a:spcAft>
              <a:defRPr/>
            </a:pPr>
            <a:r>
              <a:rPr lang="en-US" sz="3600" b="1" dirty="0" smtClean="0">
                <a:solidFill>
                  <a:srgbClr val="FF0000"/>
                </a:solidFill>
                <a:latin typeface="Georgia" pitchFamily="18" charset="0"/>
                <a:ea typeface="+mj-ea"/>
                <a:cs typeface="+mj-cs"/>
              </a:rPr>
              <a:t>Beware of </a:t>
            </a:r>
            <a:r>
              <a:rPr lang="en-US" sz="3600" b="1" dirty="0" err="1" smtClean="0">
                <a:solidFill>
                  <a:srgbClr val="FF0000"/>
                </a:solidFill>
                <a:latin typeface="Georgia" pitchFamily="18" charset="0"/>
                <a:ea typeface="+mj-ea"/>
                <a:cs typeface="+mj-cs"/>
              </a:rPr>
              <a:t>Invasives</a:t>
            </a:r>
            <a:r>
              <a:rPr lang="en-US" sz="3600" b="1" dirty="0" smtClean="0">
                <a:solidFill>
                  <a:srgbClr val="FF0000"/>
                </a:solidFill>
                <a:latin typeface="Georgia" pitchFamily="18" charset="0"/>
                <a:ea typeface="+mj-ea"/>
                <a:cs typeface="+mj-cs"/>
              </a:rPr>
              <a:t>!!!</a:t>
            </a:r>
            <a:endParaRPr lang="en-US" sz="3600" b="1" dirty="0">
              <a:solidFill>
                <a:srgbClr val="FF0000"/>
              </a:solidFill>
              <a:latin typeface="Georgia" pitchFamily="18" charset="0"/>
              <a:ea typeface="+mj-ea"/>
              <a:cs typeface="+mj-cs"/>
            </a:endParaRPr>
          </a:p>
        </p:txBody>
      </p:sp>
      <p:sp>
        <p:nvSpPr>
          <p:cNvPr id="6" name="Rectangle 5"/>
          <p:cNvSpPr/>
          <p:nvPr/>
        </p:nvSpPr>
        <p:spPr>
          <a:xfrm>
            <a:off x="5105400" y="-20973"/>
            <a:ext cx="2667000" cy="830997"/>
          </a:xfrm>
          <a:prstGeom prst="rect">
            <a:avLst/>
          </a:prstGeom>
          <a:solidFill>
            <a:schemeClr val="bg2">
              <a:lumMod val="20000"/>
              <a:lumOff val="80000"/>
            </a:schemeClr>
          </a:solidFill>
        </p:spPr>
        <p:txBody>
          <a:bodyPr wrap="square">
            <a:spAutoFit/>
          </a:bodyPr>
          <a:lstStyle/>
          <a:p>
            <a:r>
              <a:rPr lang="en-US" sz="2400" dirty="0" smtClean="0">
                <a:solidFill>
                  <a:schemeClr val="tx2"/>
                </a:solidFill>
              </a:rPr>
              <a:t>www.eddmaps.org/species</a:t>
            </a:r>
            <a:endParaRPr lang="en-US" sz="2400" dirty="0">
              <a:solidFill>
                <a:schemeClr val="tx2"/>
              </a:solidFill>
            </a:endParaRPr>
          </a:p>
        </p:txBody>
      </p:sp>
    </p:spTree>
    <p:extLst>
      <p:ext uri="{BB962C8B-B14F-4D97-AF65-F5344CB8AC3E}">
        <p14:creationId xmlns:p14="http://schemas.microsoft.com/office/powerpoint/2010/main" val="21088571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2405122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0"/>
            <a:ext cx="4876800" cy="6859675"/>
          </a:xfrm>
          <a:prstGeom prst="rect">
            <a:avLst/>
          </a:prstGeom>
        </p:spPr>
      </p:pic>
    </p:spTree>
    <p:extLst>
      <p:ext uri="{BB962C8B-B14F-4D97-AF65-F5344CB8AC3E}">
        <p14:creationId xmlns:p14="http://schemas.microsoft.com/office/powerpoint/2010/main" val="36066503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470" y="0"/>
            <a:ext cx="5367130" cy="6858000"/>
          </a:xfrm>
          <a:prstGeom prst="rect">
            <a:avLst/>
          </a:prstGeom>
        </p:spPr>
      </p:pic>
      <p:sp>
        <p:nvSpPr>
          <p:cNvPr id="3" name="TextBox 2"/>
          <p:cNvSpPr txBox="1"/>
          <p:nvPr/>
        </p:nvSpPr>
        <p:spPr>
          <a:xfrm>
            <a:off x="25400" y="4648200"/>
            <a:ext cx="3666671" cy="1815882"/>
          </a:xfrm>
          <a:prstGeom prst="rect">
            <a:avLst/>
          </a:prstGeom>
          <a:noFill/>
        </p:spPr>
        <p:txBody>
          <a:bodyPr wrap="square" rtlCol="0">
            <a:spAutoFit/>
          </a:bodyPr>
          <a:lstStyle/>
          <a:p>
            <a:r>
              <a:rPr lang="en-US" sz="2800" b="0" dirty="0" smtClean="0">
                <a:solidFill>
                  <a:schemeClr val="accent5">
                    <a:lumMod val="60000"/>
                    <a:lumOff val="40000"/>
                  </a:schemeClr>
                </a:solidFill>
                <a:latin typeface="Georgia" pitchFamily="18" charset="0"/>
              </a:rPr>
              <a:t>Bear’s breeches; Oyster plant</a:t>
            </a:r>
          </a:p>
          <a:p>
            <a:r>
              <a:rPr lang="en-US" sz="2800" b="0" i="1" dirty="0" smtClean="0">
                <a:solidFill>
                  <a:schemeClr val="accent5">
                    <a:lumMod val="60000"/>
                    <a:lumOff val="40000"/>
                  </a:schemeClr>
                </a:solidFill>
                <a:latin typeface="Georgia" pitchFamily="18" charset="0"/>
              </a:rPr>
              <a:t>Acanthus </a:t>
            </a:r>
            <a:r>
              <a:rPr lang="en-US" sz="2800" b="0" dirty="0" smtClean="0">
                <a:solidFill>
                  <a:schemeClr val="accent5">
                    <a:lumMod val="60000"/>
                    <a:lumOff val="40000"/>
                  </a:schemeClr>
                </a:solidFill>
                <a:latin typeface="Georgia" pitchFamily="18" charset="0"/>
              </a:rPr>
              <a:t>spp.</a:t>
            </a:r>
          </a:p>
          <a:p>
            <a:r>
              <a:rPr lang="en-US" sz="2800" b="0" dirty="0" smtClean="0">
                <a:solidFill>
                  <a:schemeClr val="accent5">
                    <a:lumMod val="60000"/>
                    <a:lumOff val="40000"/>
                  </a:schemeClr>
                </a:solidFill>
                <a:latin typeface="Georgia" pitchFamily="18" charset="0"/>
              </a:rPr>
              <a:t>‘Summer Beauty’</a:t>
            </a:r>
          </a:p>
        </p:txBody>
      </p:sp>
      <p:sp>
        <p:nvSpPr>
          <p:cNvPr id="4" name="TextBox 3"/>
          <p:cNvSpPr txBox="1"/>
          <p:nvPr/>
        </p:nvSpPr>
        <p:spPr>
          <a:xfrm>
            <a:off x="-123371" y="533400"/>
            <a:ext cx="3903870" cy="2800767"/>
          </a:xfrm>
          <a:prstGeom prst="rect">
            <a:avLst/>
          </a:prstGeom>
          <a:noFill/>
        </p:spPr>
        <p:txBody>
          <a:bodyPr wrap="square" rtlCol="0">
            <a:spAutoFit/>
          </a:bodyPr>
          <a:lstStyle/>
          <a:p>
            <a:r>
              <a:rPr lang="en-US" b="0" i="1" dirty="0" err="1" smtClean="0">
                <a:latin typeface="Georgia" pitchFamily="18" charset="0"/>
              </a:rPr>
              <a:t>Sooo</a:t>
            </a:r>
            <a:r>
              <a:rPr lang="en-US" b="0" i="1" dirty="0" smtClean="0">
                <a:latin typeface="Georgia" pitchFamily="18" charset="0"/>
              </a:rPr>
              <a:t> Many Plants,                  </a:t>
            </a:r>
            <a:r>
              <a:rPr lang="en-US" b="0" i="1" dirty="0" err="1" smtClean="0">
                <a:latin typeface="Georgia" pitchFamily="18" charset="0"/>
              </a:rPr>
              <a:t>Sooo</a:t>
            </a:r>
            <a:r>
              <a:rPr lang="en-US" b="0" i="1" dirty="0" smtClean="0">
                <a:latin typeface="Georgia" pitchFamily="18" charset="0"/>
              </a:rPr>
              <a:t> Little Time! </a:t>
            </a:r>
            <a:endParaRPr lang="en-US" b="0" i="1" dirty="0">
              <a:latin typeface="Georgia" pitchFamily="18" charset="0"/>
            </a:endParaRPr>
          </a:p>
        </p:txBody>
      </p:sp>
    </p:spTree>
    <p:extLst>
      <p:ext uri="{BB962C8B-B14F-4D97-AF65-F5344CB8AC3E}">
        <p14:creationId xmlns:p14="http://schemas.microsoft.com/office/powerpoint/2010/main" val="22722204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ChangeArrowheads="1"/>
          </p:cNvSpPr>
          <p:nvPr/>
        </p:nvSpPr>
        <p:spPr bwMode="auto">
          <a:xfrm>
            <a:off x="272612" y="1484086"/>
            <a:ext cx="319563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r>
              <a:rPr lang="en-US" sz="2400" dirty="0" smtClean="0">
                <a:solidFill>
                  <a:srgbClr val="FF00FF"/>
                </a:solidFill>
                <a:latin typeface="Bernhard Modern Roman" pitchFamily="18" charset="0"/>
              </a:rPr>
              <a:t>Characteristics</a:t>
            </a:r>
            <a:r>
              <a:rPr lang="en-US" sz="2400" dirty="0">
                <a:solidFill>
                  <a:srgbClr val="FF00FF"/>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smtClean="0">
                <a:solidFill>
                  <a:schemeClr val="bg1"/>
                </a:solidFill>
                <a:latin typeface="Bernhard Modern Roman" pitchFamily="18" charset="0"/>
              </a:rPr>
              <a:t>many hybrids</a:t>
            </a:r>
            <a:endParaRPr lang="en-US" sz="2400" dirty="0">
              <a:solidFill>
                <a:schemeClr val="bg1"/>
              </a:solidFill>
              <a:latin typeface="Bernhard Modern Roman" pitchFamily="18" charset="0"/>
            </a:endParaRPr>
          </a:p>
          <a:p>
            <a:pPr marL="342900" indent="-342900" algn="l">
              <a:lnSpc>
                <a:spcPct val="70000"/>
              </a:lnSpc>
              <a:spcBef>
                <a:spcPct val="5000"/>
              </a:spcBef>
            </a:pPr>
            <a:r>
              <a:rPr lang="en-US" sz="2400" dirty="0" smtClean="0">
                <a:solidFill>
                  <a:schemeClr val="bg1"/>
                </a:solidFill>
                <a:latin typeface="Bernhard Modern Roman" pitchFamily="18" charset="0"/>
              </a:rPr>
              <a:t>	</a:t>
            </a:r>
            <a:endParaRPr lang="en-US" sz="2400" dirty="0" smtClean="0">
              <a:solidFill>
                <a:srgbClr val="FF00FF"/>
              </a:solidFill>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Location</a:t>
            </a:r>
            <a:r>
              <a:rPr lang="en-US" sz="2400" dirty="0">
                <a:solidFill>
                  <a:srgbClr val="FF00FF"/>
                </a:solidFill>
                <a:latin typeface="Bernhard Modern Roman" pitchFamily="18" charset="0"/>
              </a:rPr>
              <a:t>:</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 part shade</a:t>
            </a:r>
          </a:p>
          <a:p>
            <a:pPr marL="342900" indent="-342900" algn="l">
              <a:lnSpc>
                <a:spcPct val="70000"/>
              </a:lnSpc>
              <a:spcBef>
                <a:spcPct val="5000"/>
              </a:spcBef>
            </a:pPr>
            <a:r>
              <a:rPr lang="en-US" sz="2400" dirty="0">
                <a:solidFill>
                  <a:schemeClr val="bg1"/>
                </a:solidFill>
                <a:latin typeface="Bernhard Modern Roman" pitchFamily="18" charset="0"/>
              </a:rPr>
              <a:t>	Full sun if moist</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Heavy </a:t>
            </a:r>
            <a:r>
              <a:rPr lang="en-US" sz="2400" dirty="0" smtClean="0">
                <a:solidFill>
                  <a:schemeClr val="bg1"/>
                </a:solidFill>
                <a:latin typeface="Bernhard Modern Roman" pitchFamily="18" charset="0"/>
              </a:rPr>
              <a:t>fertility</a:t>
            </a:r>
            <a:r>
              <a:rPr lang="en-US" sz="2400" dirty="0">
                <a:solidFill>
                  <a:schemeClr val="bg1"/>
                </a:solidFill>
                <a:latin typeface="Bernhard Modern Roman" pitchFamily="18" charset="0"/>
              </a:rPr>
              <a:t>	</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June – July</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Declines in heat</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47109" name="Rectangle 1029"/>
          <p:cNvSpPr>
            <a:spLocks noChangeArrowheads="1"/>
          </p:cNvSpPr>
          <p:nvPr/>
        </p:nvSpPr>
        <p:spPr bwMode="auto">
          <a:xfrm>
            <a:off x="497780" y="146843"/>
            <a:ext cx="175240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a:latin typeface="GoudyOlSt BT" pitchFamily="18" charset="0"/>
              </a:rPr>
              <a:t>Daylily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5229" y="4535803"/>
            <a:ext cx="5257800" cy="2322195"/>
          </a:xfrm>
          <a:prstGeom prst="rect">
            <a:avLst/>
          </a:prstGeom>
        </p:spPr>
      </p:pic>
      <p:sp>
        <p:nvSpPr>
          <p:cNvPr id="47107" name="Rectangle 1027"/>
          <p:cNvSpPr>
            <a:spLocks noChangeArrowheads="1"/>
          </p:cNvSpPr>
          <p:nvPr/>
        </p:nvSpPr>
        <p:spPr bwMode="auto">
          <a:xfrm>
            <a:off x="3893458" y="6396333"/>
            <a:ext cx="31786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400" i="1" dirty="0" err="1" smtClean="0">
                <a:solidFill>
                  <a:schemeClr val="accent4"/>
                </a:solidFill>
                <a:latin typeface="GoudyOlSt BT" pitchFamily="18" charset="0"/>
              </a:rPr>
              <a:t>Hemerocallis</a:t>
            </a:r>
            <a:r>
              <a:rPr lang="en-US" sz="2400" i="1" dirty="0" smtClean="0">
                <a:solidFill>
                  <a:schemeClr val="accent4"/>
                </a:solidFill>
                <a:latin typeface="GoudyOlSt BT" pitchFamily="18" charset="0"/>
              </a:rPr>
              <a:t> </a:t>
            </a:r>
            <a:r>
              <a:rPr lang="en-US" sz="2400" i="1" dirty="0" err="1">
                <a:solidFill>
                  <a:schemeClr val="accent4"/>
                </a:solidFill>
                <a:latin typeface="GoudyOlSt BT" pitchFamily="18" charset="0"/>
              </a:rPr>
              <a:t>hybrida</a:t>
            </a:r>
            <a:endParaRPr lang="en-US" sz="2400" i="1" dirty="0">
              <a:solidFill>
                <a:schemeClr val="accent4"/>
              </a:solidFill>
              <a:latin typeface="GoudyOlSt BT"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0337" y="341086"/>
            <a:ext cx="6065520" cy="3657600"/>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5638800" y="-21955"/>
            <a:ext cx="307968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a:latin typeface="GoudyOlSt BT" pitchFamily="18" charset="0"/>
              </a:rPr>
              <a:t>Russian Sage</a:t>
            </a:r>
          </a:p>
        </p:txBody>
      </p:sp>
      <p:sp>
        <p:nvSpPr>
          <p:cNvPr id="32772" name="Rectangle 5"/>
          <p:cNvSpPr>
            <a:spLocks noChangeArrowheads="1"/>
          </p:cNvSpPr>
          <p:nvPr/>
        </p:nvSpPr>
        <p:spPr bwMode="auto">
          <a:xfrm>
            <a:off x="223520" y="747486"/>
            <a:ext cx="3886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r>
              <a:rPr lang="en-US" sz="2400" dirty="0" smtClean="0">
                <a:solidFill>
                  <a:srgbClr val="FF00FF"/>
                </a:solidFill>
                <a:latin typeface="Bernhard Modern Roman" pitchFamily="18" charset="0"/>
              </a:rPr>
              <a:t>Characteristics</a:t>
            </a:r>
            <a:r>
              <a:rPr lang="en-US" sz="2400" dirty="0">
                <a:solidFill>
                  <a:srgbClr val="FF00FF"/>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Nectar source</a:t>
            </a:r>
          </a:p>
          <a:p>
            <a:pPr marL="342900" indent="-342900" algn="l">
              <a:lnSpc>
                <a:spcPct val="70000"/>
              </a:lnSpc>
              <a:spcBef>
                <a:spcPct val="5000"/>
              </a:spcBef>
            </a:pPr>
            <a:r>
              <a:rPr lang="en-US" sz="2400" dirty="0">
                <a:solidFill>
                  <a:schemeClr val="bg1"/>
                </a:solidFill>
                <a:latin typeface="Bernhard Modern Roman" pitchFamily="18" charset="0"/>
              </a:rPr>
              <a:t>	26 - 40 inches </a:t>
            </a:r>
            <a:r>
              <a:rPr lang="en-US" sz="2400" dirty="0" smtClean="0">
                <a:solidFill>
                  <a:schemeClr val="bg1"/>
                </a:solidFill>
                <a:latin typeface="Bernhard Modern Roman" pitchFamily="18" charset="0"/>
              </a:rPr>
              <a:t>tall</a:t>
            </a:r>
          </a:p>
          <a:p>
            <a:pPr marL="342900" indent="-342900" algn="l">
              <a:lnSpc>
                <a:spcPct val="70000"/>
              </a:lnSpc>
              <a:spcBef>
                <a:spcPct val="5000"/>
              </a:spcBef>
            </a:pPr>
            <a:r>
              <a:rPr lang="en-US" sz="2400" dirty="0" smtClean="0">
                <a:solidFill>
                  <a:schemeClr val="bg1"/>
                </a:solidFill>
                <a:latin typeface="Bernhard Modern Roman" pitchFamily="18" charset="0"/>
              </a:rPr>
              <a:t>	Deer </a:t>
            </a:r>
            <a:r>
              <a:rPr lang="en-US" sz="2400" dirty="0">
                <a:solidFill>
                  <a:schemeClr val="bg1"/>
                </a:solidFill>
                <a:latin typeface="Bernhard Modern Roman" pitchFamily="18" charset="0"/>
              </a:rPr>
              <a:t>tolerant</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sun</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Moderate fertility  </a:t>
            </a:r>
          </a:p>
          <a:p>
            <a:pPr marL="342900" indent="-342900" algn="l">
              <a:lnSpc>
                <a:spcPct val="70000"/>
              </a:lnSpc>
              <a:spcBef>
                <a:spcPct val="5000"/>
              </a:spcBef>
            </a:pPr>
            <a:r>
              <a:rPr lang="en-US" sz="2400" dirty="0">
                <a:solidFill>
                  <a:schemeClr val="bg1"/>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June - September</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Do not crowd with other plants</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32773" name="Rectangle 6"/>
          <p:cNvSpPr>
            <a:spLocks noChangeArrowheads="1"/>
          </p:cNvSpPr>
          <p:nvPr/>
        </p:nvSpPr>
        <p:spPr bwMode="auto">
          <a:xfrm>
            <a:off x="5334000" y="6382885"/>
            <a:ext cx="3078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a:solidFill>
                  <a:schemeClr val="hlink"/>
                </a:solidFill>
                <a:latin typeface="GoudyOlSt BT" pitchFamily="18" charset="0"/>
              </a:rPr>
              <a:t>Perovskia atriplicifolia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720" y="747486"/>
            <a:ext cx="5034280" cy="54864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4"/>
          <p:cNvSpPr>
            <a:spLocks noGrp="1" noChangeArrowheads="1"/>
          </p:cNvSpPr>
          <p:nvPr>
            <p:ph/>
          </p:nvPr>
        </p:nvSpPr>
        <p:spPr bwMode="auto">
          <a:xfrm>
            <a:off x="533400" y="610640"/>
            <a:ext cx="3657600" cy="5791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65000"/>
              </a:lnSpc>
              <a:spcBef>
                <a:spcPct val="5000"/>
              </a:spcBef>
              <a:buFontTx/>
              <a:buNone/>
            </a:pPr>
            <a:endParaRPr lang="en-US" sz="2800" b="1" dirty="0" smtClean="0">
              <a:solidFill>
                <a:srgbClr val="FF00FF"/>
              </a:solidFill>
              <a:latin typeface="Bernhard Modern Roman" pitchFamily="18" charset="0"/>
            </a:endParaRPr>
          </a:p>
          <a:p>
            <a:pPr eaLnBrk="1" hangingPunct="1">
              <a:lnSpc>
                <a:spcPct val="75000"/>
              </a:lnSpc>
              <a:spcBef>
                <a:spcPct val="5000"/>
              </a:spcBef>
              <a:buFontTx/>
              <a:buNone/>
            </a:pPr>
            <a:r>
              <a:rPr lang="en-US" sz="2400" b="1" dirty="0" smtClean="0">
                <a:solidFill>
                  <a:srgbClr val="FF00FF"/>
                </a:solidFill>
                <a:latin typeface="Bernhard Modern Roman" pitchFamily="18" charset="0"/>
              </a:rPr>
              <a:t>Characteristics:  </a:t>
            </a:r>
            <a:endParaRPr lang="en-US" sz="2400" b="1" dirty="0" smtClean="0">
              <a:solidFill>
                <a:srgbClr val="FFFF00"/>
              </a:solidFill>
              <a:latin typeface="Bernhard Modern Roman" pitchFamily="18" charset="0"/>
            </a:endParaRPr>
          </a:p>
          <a:p>
            <a:pPr eaLnBrk="1" hangingPunct="1">
              <a:lnSpc>
                <a:spcPct val="75000"/>
              </a:lnSpc>
              <a:spcBef>
                <a:spcPct val="5000"/>
              </a:spcBef>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Spring color</a:t>
            </a:r>
          </a:p>
          <a:p>
            <a:pPr eaLnBrk="1" hangingPunct="1">
              <a:lnSpc>
                <a:spcPct val="75000"/>
              </a:lnSpc>
              <a:spcBef>
                <a:spcPct val="5000"/>
              </a:spcBef>
              <a:buNone/>
            </a:pPr>
            <a:r>
              <a:rPr lang="en-US" sz="2400" b="1" dirty="0">
                <a:solidFill>
                  <a:schemeClr val="bg1"/>
                </a:solidFill>
                <a:latin typeface="Bernhard Modern Roman" pitchFamily="18" charset="0"/>
              </a:rPr>
              <a:t>	</a:t>
            </a:r>
            <a:r>
              <a:rPr lang="en-US" sz="2400" b="1" dirty="0" smtClean="0">
                <a:solidFill>
                  <a:schemeClr val="bg1"/>
                </a:solidFill>
                <a:latin typeface="Bernhard Modern Roman" pitchFamily="18" charset="0"/>
              </a:rPr>
              <a:t>Deer tolerant</a:t>
            </a:r>
          </a:p>
          <a:p>
            <a:pPr eaLnBrk="1" hangingPunct="1">
              <a:lnSpc>
                <a:spcPct val="75000"/>
              </a:lnSpc>
              <a:spcBef>
                <a:spcPct val="5000"/>
              </a:spcBef>
              <a:buFontTx/>
              <a:buNone/>
            </a:pPr>
            <a:r>
              <a:rPr lang="en-US" sz="2400" b="1" dirty="0" smtClean="0">
                <a:solidFill>
                  <a:schemeClr val="bg1"/>
                </a:solidFill>
                <a:latin typeface="Bernhard Modern Roman" pitchFamily="18" charset="0"/>
              </a:rPr>
              <a:t>	18 - 24 inches tall</a:t>
            </a:r>
          </a:p>
          <a:p>
            <a:pPr eaLnBrk="1" hangingPunct="1">
              <a:lnSpc>
                <a:spcPct val="75000"/>
              </a:lnSpc>
              <a:spcBef>
                <a:spcPct val="5000"/>
              </a:spcBef>
              <a:buFontTx/>
              <a:buNone/>
            </a:pPr>
            <a:endParaRPr lang="en-US" sz="2400" b="1" dirty="0" smtClean="0">
              <a:solidFill>
                <a:srgbClr val="FF00FF"/>
              </a:solidFill>
              <a:latin typeface="Bernhard Modern Roman" pitchFamily="18" charset="0"/>
            </a:endParaRPr>
          </a:p>
          <a:p>
            <a:pPr eaLnBrk="1" hangingPunct="1">
              <a:lnSpc>
                <a:spcPct val="75000"/>
              </a:lnSpc>
              <a:spcBef>
                <a:spcPct val="5000"/>
              </a:spcBef>
              <a:buFontTx/>
              <a:buNone/>
            </a:pPr>
            <a:r>
              <a:rPr lang="en-US" sz="2400" b="1" dirty="0" smtClean="0">
                <a:solidFill>
                  <a:srgbClr val="FF00FF"/>
                </a:solidFill>
                <a:latin typeface="Bernhard Modern Roman" pitchFamily="18" charset="0"/>
              </a:rPr>
              <a:t>Location:</a:t>
            </a:r>
          </a:p>
          <a:p>
            <a:pPr eaLnBrk="1" hangingPunct="1">
              <a:lnSpc>
                <a:spcPct val="75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Full sun</a:t>
            </a:r>
          </a:p>
          <a:p>
            <a:pPr eaLnBrk="1" hangingPunct="1">
              <a:lnSpc>
                <a:spcPct val="75000"/>
              </a:lnSpc>
              <a:spcBef>
                <a:spcPct val="5000"/>
              </a:spcBef>
              <a:buFontTx/>
              <a:buNone/>
            </a:pPr>
            <a:endParaRPr lang="en-US" sz="2400" b="1" dirty="0" smtClean="0">
              <a:solidFill>
                <a:srgbClr val="FFFF00"/>
              </a:solidFill>
              <a:latin typeface="Bernhard Modern Roman" pitchFamily="18" charset="0"/>
            </a:endParaRPr>
          </a:p>
          <a:p>
            <a:pPr eaLnBrk="1" hangingPunct="1">
              <a:lnSpc>
                <a:spcPct val="75000"/>
              </a:lnSpc>
              <a:spcBef>
                <a:spcPct val="5000"/>
              </a:spcBef>
              <a:buFontTx/>
              <a:buNone/>
            </a:pPr>
            <a:r>
              <a:rPr lang="en-US" sz="2400" b="1" dirty="0" smtClean="0">
                <a:solidFill>
                  <a:srgbClr val="FF00FF"/>
                </a:solidFill>
                <a:latin typeface="Bernhard Modern Roman" pitchFamily="18" charset="0"/>
              </a:rPr>
              <a:t>Care and Feeding:  </a:t>
            </a:r>
          </a:p>
          <a:p>
            <a:pPr eaLnBrk="1" hangingPunct="1">
              <a:lnSpc>
                <a:spcPct val="75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Low fertility  </a:t>
            </a:r>
          </a:p>
          <a:p>
            <a:pPr eaLnBrk="1" hangingPunct="1">
              <a:lnSpc>
                <a:spcPct val="75000"/>
              </a:lnSpc>
              <a:spcBef>
                <a:spcPct val="5000"/>
              </a:spcBef>
              <a:buFontTx/>
              <a:buNone/>
            </a:pPr>
            <a:r>
              <a:rPr lang="en-US" sz="2400" b="1" dirty="0" smtClean="0">
                <a:solidFill>
                  <a:schemeClr val="bg1"/>
                </a:solidFill>
                <a:latin typeface="Bernhard Modern Roman" pitchFamily="18" charset="0"/>
              </a:rPr>
              <a:t>	No drought</a:t>
            </a:r>
          </a:p>
          <a:p>
            <a:pPr eaLnBrk="1" hangingPunct="1">
              <a:lnSpc>
                <a:spcPct val="75000"/>
              </a:lnSpc>
              <a:spcBef>
                <a:spcPct val="5000"/>
              </a:spcBef>
              <a:buFontTx/>
              <a:buNone/>
            </a:pPr>
            <a:r>
              <a:rPr lang="en-US" sz="2400" b="1" dirty="0" smtClean="0">
                <a:solidFill>
                  <a:schemeClr val="bg1"/>
                </a:solidFill>
                <a:latin typeface="Bernhard Modern Roman" pitchFamily="18" charset="0"/>
              </a:rPr>
              <a:t>	</a:t>
            </a:r>
            <a:endParaRPr lang="en-US" sz="2400" b="1" dirty="0" smtClean="0">
              <a:solidFill>
                <a:srgbClr val="FFFF00"/>
              </a:solidFill>
              <a:latin typeface="Bernhard Modern Roman" pitchFamily="18" charset="0"/>
            </a:endParaRPr>
          </a:p>
          <a:p>
            <a:pPr eaLnBrk="1" hangingPunct="1">
              <a:lnSpc>
                <a:spcPct val="75000"/>
              </a:lnSpc>
              <a:spcBef>
                <a:spcPct val="5000"/>
              </a:spcBef>
              <a:buFontTx/>
              <a:buNone/>
            </a:pPr>
            <a:r>
              <a:rPr lang="en-US" sz="2400" b="1" dirty="0" smtClean="0">
                <a:solidFill>
                  <a:srgbClr val="FF00FF"/>
                </a:solidFill>
                <a:latin typeface="Bernhard Modern Roman" pitchFamily="18" charset="0"/>
              </a:rPr>
              <a:t>Bloom Period:	</a:t>
            </a:r>
          </a:p>
          <a:p>
            <a:pPr eaLnBrk="1" hangingPunct="1">
              <a:lnSpc>
                <a:spcPct val="75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June – August</a:t>
            </a:r>
          </a:p>
          <a:p>
            <a:pPr eaLnBrk="1" hangingPunct="1">
              <a:lnSpc>
                <a:spcPct val="75000"/>
              </a:lnSpc>
              <a:spcBef>
                <a:spcPct val="5000"/>
              </a:spcBef>
              <a:buFontTx/>
              <a:buNone/>
            </a:pPr>
            <a:endParaRPr lang="en-US" sz="2400" b="1" dirty="0" smtClean="0">
              <a:solidFill>
                <a:srgbClr val="FFFF00"/>
              </a:solidFill>
              <a:latin typeface="Bernhard Modern Roman" pitchFamily="18" charset="0"/>
            </a:endParaRPr>
          </a:p>
          <a:p>
            <a:pPr eaLnBrk="1" hangingPunct="1">
              <a:lnSpc>
                <a:spcPct val="75000"/>
              </a:lnSpc>
              <a:spcBef>
                <a:spcPct val="5000"/>
              </a:spcBef>
              <a:buFontTx/>
              <a:buNone/>
            </a:pPr>
            <a:r>
              <a:rPr lang="en-US" sz="2400" b="1" dirty="0" smtClean="0">
                <a:solidFill>
                  <a:srgbClr val="FF00FF"/>
                </a:solidFill>
                <a:latin typeface="Bernhard Modern Roman" pitchFamily="18" charset="0"/>
              </a:rPr>
              <a:t>Culture Concerns:</a:t>
            </a:r>
          </a:p>
          <a:p>
            <a:pPr eaLnBrk="1" hangingPunct="1">
              <a:lnSpc>
                <a:spcPct val="75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Gets leggy if over fertilized;</a:t>
            </a:r>
          </a:p>
          <a:p>
            <a:pPr eaLnBrk="1" hangingPunct="1">
              <a:lnSpc>
                <a:spcPct val="75000"/>
              </a:lnSpc>
              <a:spcBef>
                <a:spcPct val="5000"/>
              </a:spcBef>
              <a:buFontTx/>
              <a:buNone/>
            </a:pPr>
            <a:r>
              <a:rPr lang="en-US" sz="2400" b="1" dirty="0" smtClean="0">
                <a:solidFill>
                  <a:schemeClr val="bg1"/>
                </a:solidFill>
                <a:latin typeface="Bernhard Modern Roman" pitchFamily="18" charset="0"/>
              </a:rPr>
              <a:t>	deadhead</a:t>
            </a:r>
          </a:p>
          <a:p>
            <a:pPr eaLnBrk="1" hangingPunct="1">
              <a:lnSpc>
                <a:spcPct val="65000"/>
              </a:lnSpc>
              <a:spcBef>
                <a:spcPct val="5000"/>
              </a:spcBef>
              <a:buFontTx/>
              <a:buNone/>
            </a:pPr>
            <a:endParaRPr lang="en-US" sz="2800" b="1" dirty="0" smtClean="0">
              <a:solidFill>
                <a:schemeClr val="hlink"/>
              </a:solidFill>
              <a:latin typeface="GoudyOlSt BT" pitchFamily="18" charset="0"/>
            </a:endParaRPr>
          </a:p>
        </p:txBody>
      </p:sp>
      <p:sp>
        <p:nvSpPr>
          <p:cNvPr id="44036" name="Rectangle 5"/>
          <p:cNvSpPr>
            <a:spLocks noChangeArrowheads="1"/>
          </p:cNvSpPr>
          <p:nvPr/>
        </p:nvSpPr>
        <p:spPr bwMode="auto">
          <a:xfrm>
            <a:off x="5549661" y="152400"/>
            <a:ext cx="2994731"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a:latin typeface="GoudyOlSt BT" pitchFamily="18" charset="0"/>
              </a:rPr>
              <a:t>Shasta Daisy</a:t>
            </a:r>
          </a:p>
        </p:txBody>
      </p:sp>
      <p:sp>
        <p:nvSpPr>
          <p:cNvPr id="44037" name="Rectangle 6"/>
          <p:cNvSpPr>
            <a:spLocks noChangeArrowheads="1"/>
          </p:cNvSpPr>
          <p:nvPr/>
        </p:nvSpPr>
        <p:spPr bwMode="auto">
          <a:xfrm>
            <a:off x="4855527" y="6096000"/>
            <a:ext cx="355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a:solidFill>
                  <a:schemeClr val="hlink"/>
                </a:solidFill>
                <a:latin typeface="GoudyOlSt BT" pitchFamily="18" charset="0"/>
              </a:rPr>
              <a:t>Chrysanthemum superbum</a:t>
            </a:r>
            <a:r>
              <a:rPr lang="en-US" sz="2000" i="1">
                <a:solidFill>
                  <a:schemeClr val="hlink"/>
                </a:solidFill>
                <a:latin typeface="GoudyOlSt BT" pitchFamily="18" charset="0"/>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068881"/>
            <a:ext cx="3967480" cy="487471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1026"/>
          <p:cNvSpPr txBox="1">
            <a:spLocks noChangeArrowheads="1"/>
          </p:cNvSpPr>
          <p:nvPr/>
        </p:nvSpPr>
        <p:spPr bwMode="auto">
          <a:xfrm>
            <a:off x="3734422" y="4204"/>
            <a:ext cx="15626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i="0" dirty="0" smtClean="0">
                <a:solidFill>
                  <a:srgbClr val="FFFF00"/>
                </a:solidFill>
              </a:rPr>
              <a:t>Terms</a:t>
            </a:r>
            <a:endParaRPr lang="en-US" sz="4000" i="0" dirty="0">
              <a:solidFill>
                <a:srgbClr val="FFFF00"/>
              </a:solidFill>
            </a:endParaRPr>
          </a:p>
        </p:txBody>
      </p:sp>
      <p:sp>
        <p:nvSpPr>
          <p:cNvPr id="224259" name="Text Box 1027"/>
          <p:cNvSpPr txBox="1">
            <a:spLocks noChangeArrowheads="1"/>
          </p:cNvSpPr>
          <p:nvPr/>
        </p:nvSpPr>
        <p:spPr bwMode="auto">
          <a:xfrm>
            <a:off x="134257" y="553891"/>
            <a:ext cx="5504543" cy="607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90000"/>
              </a:lnSpc>
            </a:pPr>
            <a:r>
              <a:rPr lang="en-US" sz="2400" b="0" i="0" u="sng" dirty="0">
                <a:solidFill>
                  <a:srgbClr val="FFFF00"/>
                </a:solidFill>
              </a:rPr>
              <a:t>Annual</a:t>
            </a:r>
            <a:r>
              <a:rPr lang="en-US" sz="2400" b="0" i="0" u="sng" dirty="0" smtClean="0">
                <a:solidFill>
                  <a:srgbClr val="FFFF00"/>
                </a:solidFill>
              </a:rPr>
              <a:t>:</a:t>
            </a:r>
            <a:r>
              <a:rPr lang="en-US" sz="2400" b="0" i="0" u="sng" dirty="0" smtClean="0"/>
              <a:t> </a:t>
            </a:r>
          </a:p>
          <a:p>
            <a:pPr algn="l">
              <a:lnSpc>
                <a:spcPct val="90000"/>
              </a:lnSpc>
            </a:pPr>
            <a:r>
              <a:rPr lang="en-US" sz="2400" b="0" i="0" dirty="0" smtClean="0"/>
              <a:t>Botanically, a </a:t>
            </a:r>
            <a:r>
              <a:rPr lang="en-US" sz="2400" b="0" i="0" dirty="0"/>
              <a:t>plant which completes its life cycle </a:t>
            </a:r>
            <a:r>
              <a:rPr lang="en-US" sz="2400" b="0" i="0" dirty="0" smtClean="0"/>
              <a:t>within one </a:t>
            </a:r>
            <a:r>
              <a:rPr lang="en-US" sz="2400" b="0" i="0" dirty="0"/>
              <a:t>year.   </a:t>
            </a:r>
          </a:p>
          <a:p>
            <a:pPr algn="l">
              <a:lnSpc>
                <a:spcPct val="90000"/>
              </a:lnSpc>
            </a:pPr>
            <a:r>
              <a:rPr lang="en-US" sz="2400" b="0" i="0" dirty="0" smtClean="0"/>
              <a:t>Gardener’s  definition: annual is a plant unable </a:t>
            </a:r>
            <a:r>
              <a:rPr lang="en-US" sz="2400" b="0" i="0" dirty="0"/>
              <a:t>to withstand both summer’s heat </a:t>
            </a:r>
            <a:r>
              <a:rPr lang="en-US" sz="2400" b="0" i="0" dirty="0" smtClean="0"/>
              <a:t>and </a:t>
            </a:r>
            <a:r>
              <a:rPr lang="en-US" sz="2400" b="0" i="0" dirty="0"/>
              <a:t>winter’s cold</a:t>
            </a:r>
            <a:r>
              <a:rPr lang="en-US" sz="2400" b="0" i="0" dirty="0" smtClean="0"/>
              <a:t>.</a:t>
            </a:r>
          </a:p>
          <a:p>
            <a:pPr algn="l">
              <a:lnSpc>
                <a:spcPct val="90000"/>
              </a:lnSpc>
            </a:pPr>
            <a:r>
              <a:rPr lang="en-US" sz="2400" b="0" u="sng" dirty="0" smtClean="0"/>
              <a:t>Biannual:</a:t>
            </a:r>
            <a:r>
              <a:rPr lang="en-US" sz="2400" b="0" i="0" dirty="0"/>
              <a:t>		</a:t>
            </a:r>
          </a:p>
          <a:p>
            <a:pPr algn="l">
              <a:lnSpc>
                <a:spcPct val="90000"/>
              </a:lnSpc>
            </a:pPr>
            <a:r>
              <a:rPr lang="en-US" sz="2400" b="0" dirty="0"/>
              <a:t>A plant which completes its life cycle in two </a:t>
            </a:r>
            <a:r>
              <a:rPr lang="en-US" sz="2400" b="0" dirty="0" smtClean="0"/>
              <a:t>years</a:t>
            </a:r>
            <a:endParaRPr lang="en-US" sz="2400" b="0" i="0" dirty="0"/>
          </a:p>
          <a:p>
            <a:pPr algn="l">
              <a:lnSpc>
                <a:spcPct val="90000"/>
              </a:lnSpc>
            </a:pPr>
            <a:r>
              <a:rPr lang="en-US" sz="2400" b="0" i="0" u="sng" dirty="0">
                <a:solidFill>
                  <a:srgbClr val="FFFF00"/>
                </a:solidFill>
              </a:rPr>
              <a:t>Tender Perennial:</a:t>
            </a:r>
            <a:r>
              <a:rPr lang="en-US" sz="2400" b="0" i="0" u="sng" dirty="0"/>
              <a:t>  </a:t>
            </a:r>
            <a:endParaRPr lang="en-US" sz="2400" b="0" i="0" u="sng" dirty="0" smtClean="0"/>
          </a:p>
          <a:p>
            <a:pPr algn="l">
              <a:lnSpc>
                <a:spcPct val="90000"/>
              </a:lnSpc>
            </a:pPr>
            <a:r>
              <a:rPr lang="en-US" sz="2400" b="0" i="0" dirty="0" smtClean="0"/>
              <a:t>An </a:t>
            </a:r>
            <a:r>
              <a:rPr lang="en-US" sz="2400" b="0" i="0" dirty="0"/>
              <a:t>annual which happens to over-winter.  This </a:t>
            </a:r>
            <a:r>
              <a:rPr lang="en-US" sz="2400" b="0" i="0" dirty="0" smtClean="0"/>
              <a:t>definition </a:t>
            </a:r>
            <a:r>
              <a:rPr lang="en-US" sz="2400" b="0" i="0" dirty="0"/>
              <a:t>is very weather dependent.  Some tender </a:t>
            </a:r>
            <a:r>
              <a:rPr lang="en-US" sz="2400" b="0" i="0" dirty="0" smtClean="0"/>
              <a:t>perennials </a:t>
            </a:r>
            <a:r>
              <a:rPr lang="en-US" sz="2400" b="0" i="0" dirty="0"/>
              <a:t>are annuals 7 out of 10 years!</a:t>
            </a:r>
          </a:p>
          <a:p>
            <a:pPr algn="l">
              <a:lnSpc>
                <a:spcPct val="90000"/>
              </a:lnSpc>
            </a:pPr>
            <a:r>
              <a:rPr lang="en-US" sz="2400" b="0" i="0" u="sng" dirty="0" smtClean="0">
                <a:solidFill>
                  <a:srgbClr val="FFFF00"/>
                </a:solidFill>
              </a:rPr>
              <a:t>Perennial</a:t>
            </a:r>
            <a:r>
              <a:rPr lang="en-US" sz="2400" b="0" i="0" u="sng" dirty="0">
                <a:solidFill>
                  <a:srgbClr val="FFFF00"/>
                </a:solidFill>
              </a:rPr>
              <a:t>:</a:t>
            </a:r>
            <a:r>
              <a:rPr lang="en-US" sz="2400" b="0" i="0" u="sng" dirty="0"/>
              <a:t>  </a:t>
            </a:r>
            <a:endParaRPr lang="en-US" sz="2400" b="0" i="0" u="sng" dirty="0" smtClean="0"/>
          </a:p>
          <a:p>
            <a:pPr algn="l">
              <a:lnSpc>
                <a:spcPct val="90000"/>
              </a:lnSpc>
            </a:pPr>
            <a:r>
              <a:rPr lang="en-US" sz="2400" b="0" i="0" dirty="0" smtClean="0"/>
              <a:t>A </a:t>
            </a:r>
            <a:r>
              <a:rPr lang="en-US" sz="2400" b="0" i="0" dirty="0"/>
              <a:t>plant which completes its life cycle in two or more years and </a:t>
            </a:r>
            <a:r>
              <a:rPr lang="en-US" sz="2400" b="0" i="0" dirty="0" smtClean="0"/>
              <a:t>can </a:t>
            </a:r>
            <a:r>
              <a:rPr lang="en-US" sz="2400" b="0" i="0" dirty="0"/>
              <a:t>withstand summer and winter conditions</a:t>
            </a:r>
            <a:r>
              <a:rPr lang="en-US" sz="2400" b="0" i="0" dirty="0" smtClean="0"/>
              <a:t>.</a:t>
            </a:r>
            <a:endParaRPr lang="en-US" sz="2400" b="0" i="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39895" y="-152400"/>
            <a:ext cx="3411362" cy="350882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7808" b="7401"/>
          <a:stretch/>
        </p:blipFill>
        <p:spPr>
          <a:xfrm>
            <a:off x="5410200" y="3591645"/>
            <a:ext cx="3912389" cy="3048000"/>
          </a:xfrm>
          <a:prstGeom prst="rect">
            <a:avLst/>
          </a:prstGeom>
        </p:spPr>
      </p:pic>
    </p:spTree>
    <p:extLst>
      <p:ext uri="{BB962C8B-B14F-4D97-AF65-F5344CB8AC3E}">
        <p14:creationId xmlns:p14="http://schemas.microsoft.com/office/powerpoint/2010/main" val="41524007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ChangeArrowheads="1"/>
          </p:cNvSpPr>
          <p:nvPr/>
        </p:nvSpPr>
        <p:spPr bwMode="auto">
          <a:xfrm>
            <a:off x="228600" y="988367"/>
            <a:ext cx="3581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endParaRPr lang="en-US" sz="28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Characteristics: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Nectar source</a:t>
            </a:r>
          </a:p>
          <a:p>
            <a:pPr marL="342900" indent="-342900" algn="l">
              <a:lnSpc>
                <a:spcPct val="70000"/>
              </a:lnSpc>
              <a:spcBef>
                <a:spcPct val="5000"/>
              </a:spcBef>
            </a:pPr>
            <a:r>
              <a:rPr lang="en-US" sz="2400" dirty="0">
                <a:solidFill>
                  <a:schemeClr val="bg1"/>
                </a:solidFill>
                <a:latin typeface="Bernhard Modern Roman" pitchFamily="18" charset="0"/>
              </a:rPr>
              <a:t>	Drought tolerant</a:t>
            </a:r>
          </a:p>
          <a:p>
            <a:pPr marL="342900" indent="-342900" algn="l">
              <a:lnSpc>
                <a:spcPct val="70000"/>
              </a:lnSpc>
              <a:spcBef>
                <a:spcPct val="5000"/>
              </a:spcBef>
            </a:pPr>
            <a:r>
              <a:rPr lang="en-US" sz="2400" dirty="0" smtClean="0">
                <a:solidFill>
                  <a:schemeClr val="bg1"/>
                </a:solidFill>
                <a:latin typeface="Bernhard Modern Roman" pitchFamily="18" charset="0"/>
              </a:rPr>
              <a:t>	Deer </a:t>
            </a:r>
            <a:r>
              <a:rPr lang="en-US" sz="2400" dirty="0">
                <a:solidFill>
                  <a:schemeClr val="bg1"/>
                </a:solidFill>
                <a:latin typeface="Bernhard Modern Roman" pitchFamily="18" charset="0"/>
              </a:rPr>
              <a:t>tolerant</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sun</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Moderate fertility  </a:t>
            </a:r>
          </a:p>
          <a:p>
            <a:pPr marL="342900" indent="-342900" algn="l">
              <a:lnSpc>
                <a:spcPct val="70000"/>
              </a:lnSpc>
              <a:spcBef>
                <a:spcPct val="5000"/>
              </a:spcBef>
            </a:pPr>
            <a:r>
              <a:rPr lang="en-US" sz="2400" dirty="0">
                <a:solidFill>
                  <a:schemeClr val="bg1"/>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July – September</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solidFill>
                  <a:schemeClr val="bg1"/>
                </a:solidFill>
                <a:latin typeface="Bernhard Modern Roman" pitchFamily="18" charset="0"/>
              </a:rPr>
              <a:t>	Mildew</a:t>
            </a:r>
          </a:p>
          <a:p>
            <a:pPr marL="342900" indent="-342900" algn="l">
              <a:lnSpc>
                <a:spcPct val="70000"/>
              </a:lnSpc>
              <a:spcBef>
                <a:spcPct val="5000"/>
              </a:spcBef>
            </a:pPr>
            <a:r>
              <a:rPr lang="en-US" sz="2400" dirty="0">
                <a:solidFill>
                  <a:schemeClr val="bg1"/>
                </a:solidFill>
                <a:latin typeface="Bernhard Modern Roman" pitchFamily="18" charset="0"/>
              </a:rPr>
              <a:t>	Dies out in wet, warm weather</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67587" name="Rectangle 4"/>
          <p:cNvSpPr>
            <a:spLocks noChangeArrowheads="1"/>
          </p:cNvSpPr>
          <p:nvPr/>
        </p:nvSpPr>
        <p:spPr bwMode="auto">
          <a:xfrm>
            <a:off x="5943600" y="228600"/>
            <a:ext cx="2720618"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smtClean="0">
                <a:latin typeface="GoudyOlSt BT" pitchFamily="18" charset="0"/>
              </a:rPr>
              <a:t>Coneflower</a:t>
            </a:r>
            <a:endParaRPr lang="en-US" sz="4000" dirty="0">
              <a:latin typeface="GoudyOlSt BT" pitchFamily="18" charset="0"/>
            </a:endParaRPr>
          </a:p>
        </p:txBody>
      </p:sp>
      <p:sp>
        <p:nvSpPr>
          <p:cNvPr id="67588" name="Rectangle 5"/>
          <p:cNvSpPr>
            <a:spLocks noChangeArrowheads="1"/>
          </p:cNvSpPr>
          <p:nvPr/>
        </p:nvSpPr>
        <p:spPr bwMode="auto">
          <a:xfrm>
            <a:off x="6216112" y="6017567"/>
            <a:ext cx="24481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dirty="0" err="1">
                <a:solidFill>
                  <a:schemeClr val="accent5">
                    <a:lumMod val="20000"/>
                    <a:lumOff val="80000"/>
                  </a:schemeClr>
                </a:solidFill>
                <a:latin typeface="GoudyOlSt BT" pitchFamily="18" charset="0"/>
              </a:rPr>
              <a:t>Rudbeckia</a:t>
            </a:r>
            <a:r>
              <a:rPr lang="en-US" sz="2400" i="1" dirty="0">
                <a:solidFill>
                  <a:schemeClr val="accent5">
                    <a:lumMod val="20000"/>
                    <a:lumOff val="80000"/>
                  </a:schemeClr>
                </a:solidFill>
                <a:latin typeface="GoudyOlSt BT" pitchFamily="18" charset="0"/>
              </a:rPr>
              <a:t> </a:t>
            </a:r>
            <a:r>
              <a:rPr lang="en-US" sz="2400" i="1" dirty="0" err="1" smtClean="0">
                <a:solidFill>
                  <a:schemeClr val="accent5">
                    <a:lumMod val="20000"/>
                    <a:lumOff val="80000"/>
                  </a:schemeClr>
                </a:solidFill>
                <a:latin typeface="GoudyOlSt BT" pitchFamily="18" charset="0"/>
              </a:rPr>
              <a:t>triloba</a:t>
            </a:r>
            <a:endParaRPr lang="en-US" sz="2400" i="1" dirty="0">
              <a:solidFill>
                <a:schemeClr val="accent5">
                  <a:lumMod val="20000"/>
                  <a:lumOff val="80000"/>
                </a:schemeClr>
              </a:solidFill>
              <a:latin typeface="GoudyOlSt BT" pitchFamily="18" charset="0"/>
            </a:endParaRPr>
          </a:p>
        </p:txBody>
      </p:sp>
      <p:pic>
        <p:nvPicPr>
          <p:cNvPr id="6" name="Picture 11" descr="Image285"/>
          <p:cNvPicPr>
            <a:picLocks noChangeAspect="1" noChangeArrowheads="1"/>
          </p:cNvPicPr>
          <p:nvPr/>
        </p:nvPicPr>
        <p:blipFill>
          <a:blip r:embed="rId3" cstate="print">
            <a:lum contrast="32000"/>
            <a:extLst>
              <a:ext uri="{28A0092B-C50C-407E-A947-70E740481C1C}">
                <a14:useLocalDpi xmlns:a14="http://schemas.microsoft.com/office/drawing/2010/main" val="0"/>
              </a:ext>
            </a:extLst>
          </a:blip>
          <a:srcRect/>
          <a:stretch>
            <a:fillRect/>
          </a:stretch>
        </p:blipFill>
        <p:spPr bwMode="auto">
          <a:xfrm>
            <a:off x="3527259" y="1638299"/>
            <a:ext cx="5438775"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5664521" y="152400"/>
            <a:ext cx="3052759"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a:latin typeface="GoudyOlSt BT" pitchFamily="18" charset="0"/>
              </a:rPr>
              <a:t>Gay Feather </a:t>
            </a:r>
          </a:p>
        </p:txBody>
      </p:sp>
      <p:sp>
        <p:nvSpPr>
          <p:cNvPr id="38916" name="Rectangle 4"/>
          <p:cNvSpPr>
            <a:spLocks noChangeArrowheads="1"/>
          </p:cNvSpPr>
          <p:nvPr/>
        </p:nvSpPr>
        <p:spPr bwMode="auto">
          <a:xfrm>
            <a:off x="5410200" y="6429829"/>
            <a:ext cx="1931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a:solidFill>
                  <a:schemeClr val="hlink"/>
                </a:solidFill>
                <a:latin typeface="GoudyOlSt BT" pitchFamily="18" charset="0"/>
              </a:rPr>
              <a:t>Liatris spicata</a:t>
            </a:r>
          </a:p>
        </p:txBody>
      </p:sp>
      <p:sp>
        <p:nvSpPr>
          <p:cNvPr id="38917" name="Rectangle 5"/>
          <p:cNvSpPr>
            <a:spLocks noChangeArrowheads="1"/>
          </p:cNvSpPr>
          <p:nvPr/>
        </p:nvSpPr>
        <p:spPr bwMode="auto">
          <a:xfrm>
            <a:off x="449943" y="974385"/>
            <a:ext cx="3810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r>
              <a:rPr lang="en-US" sz="2400" dirty="0" smtClean="0">
                <a:solidFill>
                  <a:srgbClr val="FF00FF"/>
                </a:solidFill>
                <a:latin typeface="Bernhard Modern Roman" pitchFamily="18" charset="0"/>
              </a:rPr>
              <a:t>Characteristics</a:t>
            </a:r>
            <a:r>
              <a:rPr lang="en-US" sz="2400" dirty="0">
                <a:solidFill>
                  <a:srgbClr val="FF00FF"/>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Nectar source</a:t>
            </a:r>
          </a:p>
          <a:p>
            <a:pPr marL="342900" indent="-342900" algn="l">
              <a:lnSpc>
                <a:spcPct val="70000"/>
              </a:lnSpc>
              <a:spcBef>
                <a:spcPct val="5000"/>
              </a:spcBef>
            </a:pPr>
            <a:r>
              <a:rPr lang="en-US" sz="2400" dirty="0">
                <a:solidFill>
                  <a:schemeClr val="bg1"/>
                </a:solidFill>
                <a:latin typeface="Bernhard Modern Roman" pitchFamily="18" charset="0"/>
              </a:rPr>
              <a:t>	Drought </a:t>
            </a:r>
            <a:r>
              <a:rPr lang="en-US" sz="2400" dirty="0" smtClean="0">
                <a:solidFill>
                  <a:schemeClr val="bg1"/>
                </a:solidFill>
                <a:latin typeface="Bernhard Modern Roman" pitchFamily="18" charset="0"/>
              </a:rPr>
              <a:t>tolerant</a:t>
            </a:r>
          </a:p>
          <a:p>
            <a:pPr marL="342900" indent="-342900" algn="l">
              <a:lnSpc>
                <a:spcPct val="70000"/>
              </a:lnSpc>
              <a:spcBef>
                <a:spcPct val="5000"/>
              </a:spcBef>
            </a:pPr>
            <a:r>
              <a:rPr lang="en-US" sz="2400" dirty="0" smtClean="0">
                <a:solidFill>
                  <a:schemeClr val="bg1"/>
                </a:solidFill>
                <a:latin typeface="Bernhard Modern Roman" pitchFamily="18" charset="0"/>
              </a:rPr>
              <a:t>	Deer tolerant</a:t>
            </a:r>
            <a:endParaRPr lang="en-US" sz="2400" dirty="0">
              <a:solidFill>
                <a:schemeClr val="bg1"/>
              </a:solidFill>
              <a:latin typeface="Bernhard Modern Roman" pitchFamily="18" charset="0"/>
            </a:endParaRPr>
          </a:p>
          <a:p>
            <a:pPr marL="342900" indent="-342900" algn="l">
              <a:lnSpc>
                <a:spcPct val="70000"/>
              </a:lnSpc>
              <a:spcBef>
                <a:spcPct val="5000"/>
              </a:spcBef>
            </a:pPr>
            <a:r>
              <a:rPr lang="en-US" sz="2400" dirty="0">
                <a:solidFill>
                  <a:schemeClr val="bg1"/>
                </a:solidFill>
                <a:latin typeface="Bernhard Modern Roman" pitchFamily="18" charset="0"/>
              </a:rPr>
              <a:t>	24 - 36 inches tall</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sun</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Moderate fertility</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Well drained soils</a:t>
            </a:r>
          </a:p>
          <a:p>
            <a:pPr marL="342900" indent="-342900" algn="l">
              <a:lnSpc>
                <a:spcPct val="70000"/>
              </a:lnSpc>
              <a:spcBef>
                <a:spcPct val="5000"/>
              </a:spcBef>
            </a:pPr>
            <a:endParaRPr lang="en-US" sz="2400" dirty="0">
              <a:solidFill>
                <a:schemeClr val="bg1"/>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May– June</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Scout for bulb rot</a:t>
            </a:r>
          </a:p>
          <a:p>
            <a:pPr marL="342900" indent="-342900" algn="l">
              <a:lnSpc>
                <a:spcPct val="70000"/>
              </a:lnSpc>
              <a:spcBef>
                <a:spcPct val="5000"/>
              </a:spcBef>
            </a:pPr>
            <a:r>
              <a:rPr lang="en-US" sz="2400" dirty="0">
                <a:solidFill>
                  <a:schemeClr val="bg1"/>
                </a:solidFill>
                <a:latin typeface="Bernhard Modern Roman" pitchFamily="18" charset="0"/>
              </a:rPr>
              <a:t>	Divide @ 3 years</a:t>
            </a:r>
            <a:endParaRPr lang="en-US" sz="2800" dirty="0">
              <a:solidFill>
                <a:schemeClr val="hlink"/>
              </a:solidFill>
              <a:latin typeface="GoudyOlSt BT"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974385"/>
            <a:ext cx="3916680" cy="548640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304800" y="967486"/>
            <a:ext cx="420914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r>
              <a:rPr lang="en-US" sz="2400" dirty="0" smtClean="0">
                <a:solidFill>
                  <a:srgbClr val="FF00FF"/>
                </a:solidFill>
                <a:latin typeface="Bernhard Modern Roman" pitchFamily="18" charset="0"/>
              </a:rPr>
              <a:t>Characteristics</a:t>
            </a:r>
            <a:r>
              <a:rPr lang="en-US" sz="2400" dirty="0">
                <a:solidFill>
                  <a:srgbClr val="FF00FF"/>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Nectar source</a:t>
            </a:r>
          </a:p>
          <a:p>
            <a:pPr marL="342900" indent="-342900" algn="l">
              <a:lnSpc>
                <a:spcPct val="70000"/>
              </a:lnSpc>
              <a:spcBef>
                <a:spcPct val="5000"/>
              </a:spcBef>
            </a:pPr>
            <a:r>
              <a:rPr lang="en-US" sz="2400" dirty="0">
                <a:solidFill>
                  <a:schemeClr val="bg1"/>
                </a:solidFill>
                <a:latin typeface="Bernhard Modern Roman" pitchFamily="18" charset="0"/>
              </a:rPr>
              <a:t>	30 - 54 inches tall</a:t>
            </a:r>
          </a:p>
          <a:p>
            <a:pPr marL="342900" indent="-342900" algn="l">
              <a:lnSpc>
                <a:spcPct val="70000"/>
              </a:lnSpc>
              <a:spcBef>
                <a:spcPct val="5000"/>
              </a:spcBef>
            </a:pPr>
            <a:r>
              <a:rPr lang="en-US" sz="2400" dirty="0">
                <a:solidFill>
                  <a:schemeClr val="bg1"/>
                </a:solidFill>
                <a:latin typeface="Bernhard Modern Roman" pitchFamily="18" charset="0"/>
              </a:rPr>
              <a:t>	Drought </a:t>
            </a:r>
            <a:r>
              <a:rPr lang="en-US" sz="2400" dirty="0" smtClean="0">
                <a:solidFill>
                  <a:schemeClr val="bg1"/>
                </a:solidFill>
                <a:latin typeface="Bernhard Modern Roman" pitchFamily="18" charset="0"/>
              </a:rPr>
              <a:t>tolerant</a:t>
            </a:r>
          </a:p>
          <a:p>
            <a:pPr marL="342900" indent="-342900" algn="l">
              <a:lnSpc>
                <a:spcPct val="70000"/>
              </a:lnSpc>
              <a:spcBef>
                <a:spcPct val="5000"/>
              </a:spcBef>
            </a:pPr>
            <a:r>
              <a:rPr lang="en-US" sz="2400" dirty="0">
                <a:solidFill>
                  <a:schemeClr val="bg1"/>
                </a:solidFill>
                <a:latin typeface="Bernhard Modern Roman" pitchFamily="18" charset="0"/>
              </a:rPr>
              <a:t>	</a:t>
            </a:r>
            <a:r>
              <a:rPr lang="en-US" sz="2400" dirty="0" smtClean="0">
                <a:solidFill>
                  <a:schemeClr val="bg1"/>
                </a:solidFill>
                <a:latin typeface="Bernhard Modern Roman" pitchFamily="18" charset="0"/>
              </a:rPr>
              <a:t>Deer tolerant</a:t>
            </a:r>
            <a:endParaRPr lang="en-US" sz="2400" dirty="0">
              <a:solidFill>
                <a:schemeClr val="bg1"/>
              </a:solidFill>
              <a:latin typeface="Bernhard Modern Roman" pitchFamily="18" charset="0"/>
            </a:endParaRP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sun</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Heavy  fertility </a:t>
            </a:r>
          </a:p>
          <a:p>
            <a:pPr marL="342900" indent="-342900" algn="l">
              <a:lnSpc>
                <a:spcPct val="70000"/>
              </a:lnSpc>
              <a:spcBef>
                <a:spcPct val="5000"/>
              </a:spcBef>
            </a:pPr>
            <a:r>
              <a:rPr lang="en-US" sz="2400" dirty="0">
                <a:solidFill>
                  <a:schemeClr val="bg1"/>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solidFill>
                  <a:schemeClr val="bg1"/>
                </a:solidFill>
                <a:latin typeface="Bernhard Modern Roman" pitchFamily="18" charset="0"/>
              </a:rPr>
              <a:t>	August-September</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Do not crowd young plants</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48132" name="Rectangle 4"/>
          <p:cNvSpPr>
            <a:spLocks noChangeArrowheads="1"/>
          </p:cNvSpPr>
          <p:nvPr/>
        </p:nvSpPr>
        <p:spPr bwMode="auto">
          <a:xfrm>
            <a:off x="4926809" y="228600"/>
            <a:ext cx="3988591"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a:latin typeface="GoudyOlSt BT" pitchFamily="18" charset="0"/>
              </a:rPr>
              <a:t>Mexican Heather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3266" y="967486"/>
            <a:ext cx="3984172" cy="5312229"/>
          </a:xfrm>
          <a:prstGeom prst="rect">
            <a:avLst/>
          </a:prstGeom>
        </p:spPr>
      </p:pic>
      <p:sp>
        <p:nvSpPr>
          <p:cNvPr id="48133" name="Rectangle 5"/>
          <p:cNvSpPr>
            <a:spLocks noChangeArrowheads="1"/>
          </p:cNvSpPr>
          <p:nvPr/>
        </p:nvSpPr>
        <p:spPr bwMode="auto">
          <a:xfrm>
            <a:off x="4908666" y="6248400"/>
            <a:ext cx="23887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dirty="0">
                <a:solidFill>
                  <a:schemeClr val="accent3">
                    <a:lumMod val="85000"/>
                  </a:schemeClr>
                </a:solidFill>
                <a:latin typeface="GoudyOlSt BT" pitchFamily="18" charset="0"/>
              </a:rPr>
              <a:t>Salvia  </a:t>
            </a:r>
            <a:r>
              <a:rPr lang="en-US" sz="2400" i="1" dirty="0" err="1">
                <a:solidFill>
                  <a:schemeClr val="accent3">
                    <a:lumMod val="85000"/>
                  </a:schemeClr>
                </a:solidFill>
                <a:latin typeface="GoudyOlSt BT" pitchFamily="18" charset="0"/>
              </a:rPr>
              <a:t>leucantha</a:t>
            </a:r>
            <a:endParaRPr lang="en-US" sz="2400" i="1" dirty="0">
              <a:solidFill>
                <a:schemeClr val="accent3">
                  <a:lumMod val="85000"/>
                </a:schemeClr>
              </a:solidFill>
              <a:latin typeface="GoudyOlSt BT" pitchFamily="18"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209288" y="838200"/>
            <a:ext cx="3581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endParaRPr lang="en-US" sz="28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Characteristics: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Nectar source</a:t>
            </a:r>
          </a:p>
          <a:p>
            <a:pPr marL="342900" indent="-342900" algn="l">
              <a:lnSpc>
                <a:spcPct val="70000"/>
              </a:lnSpc>
              <a:spcBef>
                <a:spcPct val="5000"/>
              </a:spcBef>
            </a:pPr>
            <a:r>
              <a:rPr lang="en-US" sz="2400" dirty="0">
                <a:solidFill>
                  <a:schemeClr val="bg1"/>
                </a:solidFill>
                <a:latin typeface="Bernhard Modern Roman" pitchFamily="18" charset="0"/>
              </a:rPr>
              <a:t>	Drought </a:t>
            </a:r>
            <a:r>
              <a:rPr lang="en-US" sz="2400" dirty="0" smtClean="0">
                <a:solidFill>
                  <a:schemeClr val="bg1"/>
                </a:solidFill>
                <a:latin typeface="Bernhard Modern Roman" pitchFamily="18" charset="0"/>
              </a:rPr>
              <a:t>tolerant</a:t>
            </a:r>
          </a:p>
          <a:p>
            <a:pPr marL="342900" indent="-342900" algn="l">
              <a:lnSpc>
                <a:spcPct val="70000"/>
              </a:lnSpc>
              <a:spcBef>
                <a:spcPct val="5000"/>
              </a:spcBef>
            </a:pPr>
            <a:r>
              <a:rPr lang="en-US" sz="2400" dirty="0">
                <a:solidFill>
                  <a:schemeClr val="bg1"/>
                </a:solidFill>
                <a:latin typeface="Bernhard Modern Roman" pitchFamily="18" charset="0"/>
              </a:rPr>
              <a:t>	</a:t>
            </a:r>
            <a:r>
              <a:rPr lang="en-US" sz="2400" dirty="0" smtClean="0">
                <a:solidFill>
                  <a:schemeClr val="bg1"/>
                </a:solidFill>
                <a:latin typeface="Bernhard Modern Roman" pitchFamily="18" charset="0"/>
              </a:rPr>
              <a:t>Deer tolerant</a:t>
            </a:r>
            <a:endParaRPr lang="en-US" sz="2400" dirty="0">
              <a:solidFill>
                <a:schemeClr val="bg1"/>
              </a:solidFill>
              <a:latin typeface="Bernhard Modern Roman" pitchFamily="18" charset="0"/>
            </a:endParaRPr>
          </a:p>
          <a:p>
            <a:pPr marL="342900" indent="-342900" algn="l">
              <a:lnSpc>
                <a:spcPct val="70000"/>
              </a:lnSpc>
              <a:spcBef>
                <a:spcPct val="5000"/>
              </a:spcBef>
            </a:pPr>
            <a:r>
              <a:rPr lang="en-US" sz="2400" dirty="0">
                <a:solidFill>
                  <a:schemeClr val="bg1"/>
                </a:solidFill>
                <a:latin typeface="Bernhard Modern Roman" pitchFamily="18" charset="0"/>
              </a:rPr>
              <a:t>	24 - 54 inches tall</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sun</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Heavy fertility  </a:t>
            </a:r>
          </a:p>
          <a:p>
            <a:pPr marL="342900" indent="-342900" algn="l">
              <a:lnSpc>
                <a:spcPct val="70000"/>
              </a:lnSpc>
              <a:spcBef>
                <a:spcPct val="5000"/>
              </a:spcBef>
            </a:pPr>
            <a:r>
              <a:rPr lang="en-US" sz="2400" dirty="0">
                <a:solidFill>
                  <a:schemeClr val="bg1"/>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smtClean="0">
                <a:solidFill>
                  <a:schemeClr val="bg1"/>
                </a:solidFill>
                <a:latin typeface="Bernhard Modern Roman" pitchFamily="18" charset="0"/>
              </a:rPr>
              <a:t>May – November</a:t>
            </a:r>
            <a:endParaRPr lang="en-US" sz="2400" dirty="0">
              <a:solidFill>
                <a:schemeClr val="bg1"/>
              </a:solidFill>
              <a:latin typeface="Bernhard Modern Roman" pitchFamily="18" charset="0"/>
            </a:endParaRP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Mid-summer and late summer  trimmings help</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58371" name="Rectangle 3"/>
          <p:cNvSpPr>
            <a:spLocks noChangeArrowheads="1"/>
          </p:cNvSpPr>
          <p:nvPr/>
        </p:nvSpPr>
        <p:spPr bwMode="auto">
          <a:xfrm>
            <a:off x="5837321" y="177800"/>
            <a:ext cx="2693366"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dirty="0">
                <a:latin typeface="GoudyOlSt BT" pitchFamily="18" charset="0"/>
              </a:rPr>
              <a:t>Blue Sage </a:t>
            </a:r>
          </a:p>
        </p:txBody>
      </p:sp>
      <p:sp>
        <p:nvSpPr>
          <p:cNvPr id="58372" name="Rectangle 4"/>
          <p:cNvSpPr>
            <a:spLocks noChangeArrowheads="1"/>
          </p:cNvSpPr>
          <p:nvPr/>
        </p:nvSpPr>
        <p:spPr bwMode="auto">
          <a:xfrm>
            <a:off x="6434119" y="5410200"/>
            <a:ext cx="2439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dirty="0">
                <a:solidFill>
                  <a:schemeClr val="hlink"/>
                </a:solidFill>
                <a:latin typeface="GoudyOlSt BT" pitchFamily="18" charset="0"/>
              </a:rPr>
              <a:t>Salvia </a:t>
            </a:r>
            <a:r>
              <a:rPr lang="en-US" sz="2400" i="1" dirty="0" err="1">
                <a:solidFill>
                  <a:schemeClr val="hlink"/>
                </a:solidFill>
                <a:latin typeface="GoudyOlSt BT" pitchFamily="18" charset="0"/>
              </a:rPr>
              <a:t>guaranitica</a:t>
            </a:r>
            <a:endParaRPr lang="en-US" sz="2400" i="1" dirty="0">
              <a:solidFill>
                <a:schemeClr val="hlink"/>
              </a:solidFill>
              <a:latin typeface="GoudyOlSt BT"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402" y="1370250"/>
            <a:ext cx="5389598" cy="3965099"/>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ChangeArrowheads="1"/>
          </p:cNvSpPr>
          <p:nvPr/>
        </p:nvSpPr>
        <p:spPr bwMode="auto">
          <a:xfrm>
            <a:off x="272139" y="510199"/>
            <a:ext cx="302985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80000"/>
              </a:lnSpc>
              <a:spcBef>
                <a:spcPct val="5000"/>
              </a:spcBef>
            </a:pPr>
            <a:endParaRPr lang="en-US" sz="2800" dirty="0">
              <a:solidFill>
                <a:srgbClr val="FF00FF"/>
              </a:solidFill>
              <a:latin typeface="Bernhard Modern Roman" pitchFamily="18" charset="0"/>
            </a:endParaRPr>
          </a:p>
          <a:p>
            <a:pPr marL="342900" indent="-342900" algn="l">
              <a:lnSpc>
                <a:spcPct val="80000"/>
              </a:lnSpc>
              <a:spcBef>
                <a:spcPct val="5000"/>
              </a:spcBef>
            </a:pPr>
            <a:r>
              <a:rPr lang="en-US" sz="2400" dirty="0">
                <a:solidFill>
                  <a:srgbClr val="FF00FF"/>
                </a:solidFill>
                <a:latin typeface="Bernhard Modern Roman" pitchFamily="18" charset="0"/>
              </a:rPr>
              <a:t>Characteristics:  </a:t>
            </a:r>
            <a:endParaRPr lang="en-US" sz="2400" dirty="0">
              <a:latin typeface="Bernhard Modern Roman" pitchFamily="18" charset="0"/>
            </a:endParaRPr>
          </a:p>
          <a:p>
            <a:pPr marL="342900" indent="-342900" algn="l">
              <a:lnSpc>
                <a:spcPct val="80000"/>
              </a:lnSpc>
              <a:spcBef>
                <a:spcPct val="5000"/>
              </a:spcBef>
            </a:pPr>
            <a:r>
              <a:rPr lang="en-US" sz="2400" dirty="0">
                <a:solidFill>
                  <a:schemeClr val="bg1"/>
                </a:solidFill>
                <a:latin typeface="Bernhard Modern Roman" pitchFamily="18" charset="0"/>
              </a:rPr>
              <a:t>	Drought tolerant</a:t>
            </a:r>
          </a:p>
          <a:p>
            <a:pPr marL="342900" indent="-342900" algn="l">
              <a:lnSpc>
                <a:spcPct val="80000"/>
              </a:lnSpc>
              <a:spcBef>
                <a:spcPct val="5000"/>
              </a:spcBef>
            </a:pPr>
            <a:r>
              <a:rPr lang="en-US" sz="2400" dirty="0">
                <a:solidFill>
                  <a:schemeClr val="bg1"/>
                </a:solidFill>
                <a:latin typeface="Bernhard Modern Roman" pitchFamily="18" charset="0"/>
              </a:rPr>
              <a:t>	28 to 56 inches tall</a:t>
            </a:r>
          </a:p>
          <a:p>
            <a:pPr marL="342900" indent="-342900" algn="l">
              <a:lnSpc>
                <a:spcPct val="80000"/>
              </a:lnSpc>
              <a:spcBef>
                <a:spcPct val="5000"/>
              </a:spcBef>
            </a:pPr>
            <a:r>
              <a:rPr lang="en-US" sz="2400" dirty="0" smtClean="0">
                <a:solidFill>
                  <a:schemeClr val="bg1"/>
                </a:solidFill>
                <a:latin typeface="Bernhard Modern Roman" pitchFamily="18" charset="0"/>
              </a:rPr>
              <a:t>	Deer </a:t>
            </a:r>
            <a:r>
              <a:rPr lang="en-US" sz="2400" dirty="0">
                <a:solidFill>
                  <a:schemeClr val="bg1"/>
                </a:solidFill>
                <a:latin typeface="Bernhard Modern Roman" pitchFamily="18" charset="0"/>
              </a:rPr>
              <a:t>tolerant</a:t>
            </a:r>
          </a:p>
          <a:p>
            <a:pPr marL="342900" indent="-342900" algn="l">
              <a:lnSpc>
                <a:spcPct val="80000"/>
              </a:lnSpc>
              <a:spcBef>
                <a:spcPct val="5000"/>
              </a:spcBef>
            </a:pPr>
            <a:endParaRPr lang="en-US" sz="2400" dirty="0">
              <a:solidFill>
                <a:srgbClr val="FF00FF"/>
              </a:solidFill>
              <a:latin typeface="Bernhard Modern Roman" pitchFamily="18" charset="0"/>
            </a:endParaRPr>
          </a:p>
          <a:p>
            <a:pPr marL="342900" indent="-342900" algn="l">
              <a:lnSpc>
                <a:spcPct val="80000"/>
              </a:lnSpc>
              <a:spcBef>
                <a:spcPct val="5000"/>
              </a:spcBef>
            </a:pPr>
            <a:r>
              <a:rPr lang="en-US" sz="2400" dirty="0">
                <a:solidFill>
                  <a:srgbClr val="FF00FF"/>
                </a:solidFill>
                <a:latin typeface="Bernhard Modern Roman" pitchFamily="18" charset="0"/>
              </a:rPr>
              <a:t>Location:</a:t>
            </a:r>
          </a:p>
          <a:p>
            <a:pPr marL="342900" indent="-342900" algn="l">
              <a:lnSpc>
                <a:spcPct val="8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sun</a:t>
            </a:r>
          </a:p>
          <a:p>
            <a:pPr marL="342900" indent="-342900" algn="l">
              <a:lnSpc>
                <a:spcPct val="80000"/>
              </a:lnSpc>
              <a:spcBef>
                <a:spcPct val="5000"/>
              </a:spcBef>
            </a:pPr>
            <a:endParaRPr lang="en-US" sz="2400" dirty="0">
              <a:latin typeface="Bernhard Modern Roman" pitchFamily="18" charset="0"/>
            </a:endParaRPr>
          </a:p>
          <a:p>
            <a:pPr marL="342900" indent="-342900" algn="l">
              <a:lnSpc>
                <a:spcPct val="8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8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Low fertility  </a:t>
            </a:r>
          </a:p>
          <a:p>
            <a:pPr marL="342900" indent="-342900" algn="l">
              <a:lnSpc>
                <a:spcPct val="80000"/>
              </a:lnSpc>
              <a:spcBef>
                <a:spcPct val="5000"/>
              </a:spcBef>
            </a:pPr>
            <a:r>
              <a:rPr lang="en-US" sz="2400" dirty="0">
                <a:solidFill>
                  <a:schemeClr val="bg1"/>
                </a:solidFill>
                <a:latin typeface="Bernhard Modern Roman" pitchFamily="18" charset="0"/>
              </a:rPr>
              <a:t>	</a:t>
            </a:r>
            <a:endParaRPr lang="en-US" sz="2400" dirty="0">
              <a:latin typeface="Bernhard Modern Roman" pitchFamily="18" charset="0"/>
            </a:endParaRPr>
          </a:p>
          <a:p>
            <a:pPr marL="342900" indent="-342900" algn="l">
              <a:lnSpc>
                <a:spcPct val="80000"/>
              </a:lnSpc>
              <a:spcBef>
                <a:spcPct val="5000"/>
              </a:spcBef>
            </a:pPr>
            <a:r>
              <a:rPr lang="en-US" sz="2400" dirty="0">
                <a:solidFill>
                  <a:srgbClr val="FF00FF"/>
                </a:solidFill>
                <a:latin typeface="Bernhard Modern Roman" pitchFamily="18" charset="0"/>
              </a:rPr>
              <a:t>Bloom Period:	</a:t>
            </a:r>
          </a:p>
          <a:p>
            <a:pPr marL="342900" indent="-342900" algn="l">
              <a:lnSpc>
                <a:spcPct val="8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June – July</a:t>
            </a:r>
          </a:p>
          <a:p>
            <a:pPr marL="342900" indent="-342900" algn="l">
              <a:lnSpc>
                <a:spcPct val="80000"/>
              </a:lnSpc>
              <a:spcBef>
                <a:spcPct val="5000"/>
              </a:spcBef>
            </a:pPr>
            <a:endParaRPr lang="en-US" sz="2400" dirty="0">
              <a:latin typeface="Bernhard Modern Roman" pitchFamily="18" charset="0"/>
            </a:endParaRPr>
          </a:p>
          <a:p>
            <a:pPr marL="342900" indent="-342900" algn="l">
              <a:lnSpc>
                <a:spcPct val="80000"/>
              </a:lnSpc>
              <a:spcBef>
                <a:spcPct val="5000"/>
              </a:spcBef>
            </a:pPr>
            <a:r>
              <a:rPr lang="en-US" sz="2400" dirty="0">
                <a:solidFill>
                  <a:srgbClr val="FF00FF"/>
                </a:solidFill>
                <a:latin typeface="Bernhard Modern Roman" pitchFamily="18" charset="0"/>
              </a:rPr>
              <a:t>Culture Concerns:</a:t>
            </a:r>
          </a:p>
          <a:p>
            <a:pPr marL="342900" indent="-342900" algn="l">
              <a:lnSpc>
                <a:spcPct val="8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Comes up late in spring. Mark site</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53253" name="Rectangle 5"/>
          <p:cNvSpPr>
            <a:spLocks noChangeArrowheads="1"/>
          </p:cNvSpPr>
          <p:nvPr/>
        </p:nvSpPr>
        <p:spPr bwMode="auto">
          <a:xfrm>
            <a:off x="5767610" y="178027"/>
            <a:ext cx="287931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a:latin typeface="GoudyOlSt BT" pitchFamily="18" charset="0"/>
              </a:rPr>
              <a:t>False Indigo</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8164" y="2667000"/>
            <a:ext cx="4974872" cy="4191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5860" y="38100"/>
            <a:ext cx="2571750" cy="3429000"/>
          </a:xfrm>
          <a:prstGeom prst="rect">
            <a:avLst/>
          </a:prstGeom>
        </p:spPr>
      </p:pic>
      <p:sp>
        <p:nvSpPr>
          <p:cNvPr id="53254" name="Rectangle 6"/>
          <p:cNvSpPr>
            <a:spLocks noChangeArrowheads="1"/>
          </p:cNvSpPr>
          <p:nvPr/>
        </p:nvSpPr>
        <p:spPr bwMode="auto">
          <a:xfrm>
            <a:off x="6725607" y="6389914"/>
            <a:ext cx="23984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dirty="0" err="1">
                <a:latin typeface="GoudyOlSt BT" pitchFamily="18" charset="0"/>
              </a:rPr>
              <a:t>Baptisia</a:t>
            </a:r>
            <a:r>
              <a:rPr lang="en-US" sz="2400" i="1" dirty="0">
                <a:latin typeface="GoudyOlSt BT" pitchFamily="18" charset="0"/>
              </a:rPr>
              <a:t> </a:t>
            </a:r>
            <a:r>
              <a:rPr lang="en-US" sz="2400" i="1" dirty="0" err="1">
                <a:latin typeface="GoudyOlSt BT" pitchFamily="18" charset="0"/>
              </a:rPr>
              <a:t>australis</a:t>
            </a:r>
            <a:endParaRPr lang="en-US" sz="2400" i="1" dirty="0">
              <a:latin typeface="GoudyOlSt BT"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4"/>
          <p:cNvSpPr>
            <a:spLocks noChangeArrowheads="1"/>
          </p:cNvSpPr>
          <p:nvPr/>
        </p:nvSpPr>
        <p:spPr bwMode="auto">
          <a:xfrm>
            <a:off x="261257" y="506343"/>
            <a:ext cx="3962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endParaRPr lang="en-US" sz="28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Characteristics: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Nectar source</a:t>
            </a:r>
          </a:p>
          <a:p>
            <a:pPr marL="342900" indent="-342900" algn="l">
              <a:lnSpc>
                <a:spcPct val="70000"/>
              </a:lnSpc>
              <a:spcBef>
                <a:spcPct val="5000"/>
              </a:spcBef>
            </a:pPr>
            <a:r>
              <a:rPr lang="en-US" sz="2400" dirty="0">
                <a:solidFill>
                  <a:schemeClr val="bg1"/>
                </a:solidFill>
                <a:latin typeface="Bernhard Modern Roman" pitchFamily="18" charset="0"/>
              </a:rPr>
              <a:t>	Drought </a:t>
            </a:r>
            <a:r>
              <a:rPr lang="en-US" sz="2400" dirty="0" smtClean="0">
                <a:solidFill>
                  <a:schemeClr val="bg1"/>
                </a:solidFill>
                <a:latin typeface="Bernhard Modern Roman" pitchFamily="18" charset="0"/>
              </a:rPr>
              <a:t>tolerant</a:t>
            </a:r>
          </a:p>
          <a:p>
            <a:pPr marL="342900" indent="-342900" algn="l">
              <a:lnSpc>
                <a:spcPct val="70000"/>
              </a:lnSpc>
              <a:spcBef>
                <a:spcPct val="5000"/>
              </a:spcBef>
            </a:pPr>
            <a:r>
              <a:rPr lang="en-US" sz="2400" dirty="0">
                <a:solidFill>
                  <a:schemeClr val="bg1"/>
                </a:solidFill>
                <a:latin typeface="Bernhard Modern Roman" pitchFamily="18" charset="0"/>
              </a:rPr>
              <a:t>	</a:t>
            </a:r>
            <a:r>
              <a:rPr lang="en-US" sz="2400" dirty="0" smtClean="0">
                <a:solidFill>
                  <a:schemeClr val="bg1"/>
                </a:solidFill>
                <a:latin typeface="Bernhard Modern Roman" pitchFamily="18" charset="0"/>
              </a:rPr>
              <a:t>Deer tolerant</a:t>
            </a:r>
            <a:endParaRPr lang="en-US" sz="2400" dirty="0">
              <a:solidFill>
                <a:schemeClr val="bg1"/>
              </a:solidFill>
              <a:latin typeface="Bernhard Modern Roman" pitchFamily="18" charset="0"/>
            </a:endParaRPr>
          </a:p>
          <a:p>
            <a:pPr marL="342900" indent="-342900" algn="l">
              <a:lnSpc>
                <a:spcPct val="70000"/>
              </a:lnSpc>
              <a:spcBef>
                <a:spcPct val="5000"/>
              </a:spcBef>
            </a:pPr>
            <a:r>
              <a:rPr lang="en-US" sz="2400" dirty="0">
                <a:solidFill>
                  <a:schemeClr val="bg1"/>
                </a:solidFill>
                <a:latin typeface="Bernhard Modern Roman" pitchFamily="18" charset="0"/>
              </a:rPr>
              <a:t>	24 - 36 inches tall</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sun</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Heavy fertility  </a:t>
            </a:r>
          </a:p>
          <a:p>
            <a:pPr marL="342900" indent="-342900" algn="l">
              <a:lnSpc>
                <a:spcPct val="70000"/>
              </a:lnSpc>
              <a:spcBef>
                <a:spcPct val="5000"/>
              </a:spcBef>
            </a:pPr>
            <a:r>
              <a:rPr lang="en-US" sz="2400" dirty="0">
                <a:solidFill>
                  <a:schemeClr val="bg1"/>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May – August</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Deadheading is essential</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66564" name="Rectangle 5"/>
          <p:cNvSpPr>
            <a:spLocks noChangeArrowheads="1"/>
          </p:cNvSpPr>
          <p:nvPr/>
        </p:nvSpPr>
        <p:spPr bwMode="auto">
          <a:xfrm>
            <a:off x="4107414" y="152400"/>
            <a:ext cx="4599336"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a:latin typeface="GoudyOlSt BT" pitchFamily="18" charset="0"/>
              </a:rPr>
              <a:t>Purple Cone Flower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9503" y="1179050"/>
            <a:ext cx="4824662" cy="5314805"/>
          </a:xfrm>
          <a:prstGeom prst="rect">
            <a:avLst/>
          </a:prstGeom>
        </p:spPr>
      </p:pic>
      <p:sp>
        <p:nvSpPr>
          <p:cNvPr id="66565" name="Rectangle 6"/>
          <p:cNvSpPr>
            <a:spLocks noChangeArrowheads="1"/>
          </p:cNvSpPr>
          <p:nvPr/>
        </p:nvSpPr>
        <p:spPr bwMode="auto">
          <a:xfrm>
            <a:off x="4191000" y="6013595"/>
            <a:ext cx="279275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dirty="0">
                <a:solidFill>
                  <a:schemeClr val="accent4"/>
                </a:solidFill>
                <a:latin typeface="GoudyOlSt BT" pitchFamily="18" charset="0"/>
              </a:rPr>
              <a:t>Echinacea </a:t>
            </a:r>
            <a:r>
              <a:rPr lang="en-US" sz="2400" i="1" dirty="0" err="1">
                <a:solidFill>
                  <a:schemeClr val="accent4"/>
                </a:solidFill>
                <a:latin typeface="GoudyOlSt BT" pitchFamily="18" charset="0"/>
              </a:rPr>
              <a:t>purpurea</a:t>
            </a:r>
            <a:endParaRPr lang="en-US" sz="2400" i="1" dirty="0">
              <a:solidFill>
                <a:schemeClr val="accent4"/>
              </a:solidFill>
              <a:latin typeface="GoudyOlSt BT"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4"/>
          <p:cNvSpPr>
            <a:spLocks noChangeArrowheads="1"/>
          </p:cNvSpPr>
          <p:nvPr/>
        </p:nvSpPr>
        <p:spPr bwMode="auto">
          <a:xfrm>
            <a:off x="152400" y="1074057"/>
            <a:ext cx="3352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r>
              <a:rPr lang="en-US" sz="2400" dirty="0" smtClean="0">
                <a:solidFill>
                  <a:srgbClr val="FF00FF"/>
                </a:solidFill>
                <a:latin typeface="Bernhard Modern Roman" pitchFamily="18" charset="0"/>
              </a:rPr>
              <a:t>Characteristics</a:t>
            </a:r>
            <a:r>
              <a:rPr lang="en-US" sz="2400" dirty="0">
                <a:solidFill>
                  <a:srgbClr val="FF00FF"/>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Nectar source</a:t>
            </a:r>
          </a:p>
          <a:p>
            <a:pPr marL="342900" indent="-342900" algn="l">
              <a:lnSpc>
                <a:spcPct val="70000"/>
              </a:lnSpc>
              <a:spcBef>
                <a:spcPct val="5000"/>
              </a:spcBef>
            </a:pPr>
            <a:r>
              <a:rPr lang="en-US" sz="2400" dirty="0">
                <a:solidFill>
                  <a:schemeClr val="bg1"/>
                </a:solidFill>
                <a:latin typeface="Bernhard Modern Roman" pitchFamily="18" charset="0"/>
              </a:rPr>
              <a:t>	Groundcover</a:t>
            </a:r>
          </a:p>
          <a:p>
            <a:pPr marL="342900" indent="-342900" algn="l">
              <a:lnSpc>
                <a:spcPct val="70000"/>
              </a:lnSpc>
              <a:spcBef>
                <a:spcPct val="5000"/>
              </a:spcBef>
            </a:pPr>
            <a:r>
              <a:rPr lang="en-US" sz="2400" dirty="0">
                <a:solidFill>
                  <a:schemeClr val="bg1"/>
                </a:solidFill>
                <a:latin typeface="Bernhard Modern Roman" pitchFamily="18" charset="0"/>
              </a:rPr>
              <a:t>	Drought tolerant</a:t>
            </a:r>
          </a:p>
          <a:p>
            <a:pPr marL="342900" indent="-342900" algn="l">
              <a:lnSpc>
                <a:spcPct val="70000"/>
              </a:lnSpc>
              <a:spcBef>
                <a:spcPct val="5000"/>
              </a:spcBef>
            </a:pPr>
            <a:r>
              <a:rPr lang="en-US" sz="2400" dirty="0">
                <a:solidFill>
                  <a:schemeClr val="bg1"/>
                </a:solidFill>
                <a:latin typeface="Bernhard Modern Roman" pitchFamily="18" charset="0"/>
              </a:rPr>
              <a:t>	Deer tolerant</a:t>
            </a:r>
          </a:p>
          <a:p>
            <a:pPr marL="342900" indent="-342900" algn="l">
              <a:lnSpc>
                <a:spcPct val="70000"/>
              </a:lnSpc>
              <a:spcBef>
                <a:spcPct val="5000"/>
              </a:spcBef>
            </a:pPr>
            <a:r>
              <a:rPr lang="en-US" sz="2400" dirty="0" smtClean="0">
                <a:solidFill>
                  <a:schemeClr val="bg1"/>
                </a:solidFill>
                <a:latin typeface="Bernhard Modern Roman" pitchFamily="18" charset="0"/>
              </a:rPr>
              <a:t>	4 </a:t>
            </a:r>
            <a:r>
              <a:rPr lang="en-US" sz="2400" dirty="0">
                <a:solidFill>
                  <a:schemeClr val="bg1"/>
                </a:solidFill>
                <a:latin typeface="Bernhard Modern Roman" pitchFamily="18" charset="0"/>
              </a:rPr>
              <a:t>- 6 inches tall</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sun</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Moderate fertility  </a:t>
            </a:r>
          </a:p>
          <a:p>
            <a:pPr marL="342900" indent="-342900" algn="l">
              <a:lnSpc>
                <a:spcPct val="70000"/>
              </a:lnSpc>
              <a:spcBef>
                <a:spcPct val="5000"/>
              </a:spcBef>
            </a:pPr>
            <a:r>
              <a:rPr lang="en-US" sz="2400" dirty="0">
                <a:solidFill>
                  <a:schemeClr val="bg1"/>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May– October</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Do not cover with mulch in winter</a:t>
            </a:r>
          </a:p>
          <a:p>
            <a:pPr marL="342900" indent="-342900" algn="l">
              <a:lnSpc>
                <a:spcPct val="70000"/>
              </a:lnSpc>
              <a:spcBef>
                <a:spcPct val="5000"/>
              </a:spcBef>
            </a:pPr>
            <a:endParaRPr lang="en-US" sz="2400" dirty="0">
              <a:solidFill>
                <a:schemeClr val="bg1"/>
              </a:solidFill>
              <a:latin typeface="Bernhard Modern Roman" pitchFamily="18" charset="0"/>
            </a:endParaRPr>
          </a:p>
        </p:txBody>
      </p:sp>
      <p:sp>
        <p:nvSpPr>
          <p:cNvPr id="68612" name="Rectangle 5"/>
          <p:cNvSpPr>
            <a:spLocks noChangeArrowheads="1"/>
          </p:cNvSpPr>
          <p:nvPr/>
        </p:nvSpPr>
        <p:spPr bwMode="auto">
          <a:xfrm>
            <a:off x="4724400" y="152400"/>
            <a:ext cx="4039888"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dirty="0">
                <a:latin typeface="GoudyOlSt BT" pitchFamily="18" charset="0"/>
              </a:rPr>
              <a:t>Hardy Ice Plant</a:t>
            </a:r>
          </a:p>
        </p:txBody>
      </p:sp>
      <p:sp>
        <p:nvSpPr>
          <p:cNvPr id="68613" name="Rectangle 6"/>
          <p:cNvSpPr>
            <a:spLocks noChangeArrowheads="1"/>
          </p:cNvSpPr>
          <p:nvPr/>
        </p:nvSpPr>
        <p:spPr bwMode="auto">
          <a:xfrm>
            <a:off x="4724400" y="5867400"/>
            <a:ext cx="2674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a:solidFill>
                  <a:schemeClr val="hlink"/>
                </a:solidFill>
                <a:latin typeface="GoudyOlSt BT" pitchFamily="18" charset="0"/>
              </a:rPr>
              <a:t>Delosperma cooperii</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0229" y="1323975"/>
            <a:ext cx="6019800" cy="4514850"/>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ChangeArrowheads="1"/>
          </p:cNvSpPr>
          <p:nvPr/>
        </p:nvSpPr>
        <p:spPr bwMode="auto">
          <a:xfrm>
            <a:off x="381000" y="1371600"/>
            <a:ext cx="3612674"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endParaRPr lang="en-US" sz="28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Characteristics:</a:t>
            </a:r>
          </a:p>
          <a:p>
            <a:pPr marL="342900" indent="-342900" algn="l">
              <a:lnSpc>
                <a:spcPct val="70000"/>
              </a:lnSpc>
              <a:spcBef>
                <a:spcPct val="5000"/>
              </a:spcBef>
            </a:pPr>
            <a:r>
              <a:rPr lang="en-US" sz="2400" dirty="0">
                <a:solidFill>
                  <a:srgbClr val="FF00FF"/>
                </a:solidFill>
                <a:latin typeface="Bernhard Modern Roman" pitchFamily="18" charset="0"/>
              </a:rPr>
              <a:t>	</a:t>
            </a:r>
            <a:r>
              <a:rPr lang="en-US" sz="2400" dirty="0">
                <a:solidFill>
                  <a:schemeClr val="bg1"/>
                </a:solidFill>
                <a:latin typeface="Bernhard Modern Roman" pitchFamily="18" charset="0"/>
              </a:rPr>
              <a:t>Drought tolerant</a:t>
            </a:r>
            <a:r>
              <a:rPr lang="en-US" sz="2400" dirty="0">
                <a:solidFill>
                  <a:srgbClr val="FF00FF"/>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12 - 14 inches tall</a:t>
            </a:r>
          </a:p>
          <a:p>
            <a:pPr marL="342900" indent="-342900" algn="l">
              <a:lnSpc>
                <a:spcPct val="70000"/>
              </a:lnSpc>
              <a:spcBef>
                <a:spcPct val="5000"/>
              </a:spcBef>
            </a:pPr>
            <a:r>
              <a:rPr lang="en-US" sz="2400" dirty="0" smtClean="0">
                <a:solidFill>
                  <a:schemeClr val="bg1"/>
                </a:solidFill>
                <a:latin typeface="Bernhard Modern Roman" pitchFamily="18" charset="0"/>
              </a:rPr>
              <a:t>	Deer </a:t>
            </a:r>
            <a:r>
              <a:rPr lang="en-US" sz="2400" dirty="0">
                <a:solidFill>
                  <a:schemeClr val="bg1"/>
                </a:solidFill>
                <a:latin typeface="Bernhard Modern Roman" pitchFamily="18" charset="0"/>
              </a:rPr>
              <a:t>tolerant</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sun</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Moderate fertility</a:t>
            </a:r>
          </a:p>
          <a:p>
            <a:pPr marL="342900" indent="-342900" algn="l">
              <a:lnSpc>
                <a:spcPct val="70000"/>
              </a:lnSpc>
              <a:spcBef>
                <a:spcPct val="5000"/>
              </a:spcBef>
            </a:pPr>
            <a:r>
              <a:rPr lang="en-US" sz="2400" dirty="0">
                <a:solidFill>
                  <a:schemeClr val="bg1"/>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June – August</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Spreads rapidly</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103427" name="Rectangle 5"/>
          <p:cNvSpPr>
            <a:spLocks noChangeArrowheads="1"/>
          </p:cNvSpPr>
          <p:nvPr/>
        </p:nvSpPr>
        <p:spPr bwMode="auto">
          <a:xfrm>
            <a:off x="3308826" y="315913"/>
            <a:ext cx="5348288"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800" dirty="0">
                <a:latin typeface="GoudyOlSt BT" pitchFamily="18" charset="0"/>
              </a:rPr>
              <a:t>Perennial </a:t>
            </a:r>
            <a:r>
              <a:rPr lang="en-US" sz="4800" dirty="0" err="1">
                <a:latin typeface="GoudyOlSt BT" pitchFamily="18" charset="0"/>
              </a:rPr>
              <a:t>Plumbago</a:t>
            </a:r>
            <a:endParaRPr lang="en-US" sz="4800" dirty="0">
              <a:latin typeface="GoudyOlSt BT" pitchFamily="18" charset="0"/>
            </a:endParaRPr>
          </a:p>
        </p:txBody>
      </p:sp>
      <p:sp>
        <p:nvSpPr>
          <p:cNvPr id="103428" name="Rectangle 6"/>
          <p:cNvSpPr>
            <a:spLocks noChangeArrowheads="1"/>
          </p:cNvSpPr>
          <p:nvPr/>
        </p:nvSpPr>
        <p:spPr bwMode="auto">
          <a:xfrm>
            <a:off x="4419600" y="6172200"/>
            <a:ext cx="3963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dirty="0" err="1">
                <a:solidFill>
                  <a:schemeClr val="hlink"/>
                </a:solidFill>
                <a:latin typeface="GoudyOlSt BT" pitchFamily="18" charset="0"/>
              </a:rPr>
              <a:t>Ceratostigma</a:t>
            </a:r>
            <a:r>
              <a:rPr lang="en-US" sz="2400" i="1" dirty="0">
                <a:solidFill>
                  <a:schemeClr val="hlink"/>
                </a:solidFill>
                <a:latin typeface="GoudyOlSt BT" pitchFamily="18" charset="0"/>
              </a:rPr>
              <a:t> </a:t>
            </a:r>
            <a:r>
              <a:rPr lang="en-US" sz="2400" i="1" dirty="0" err="1">
                <a:solidFill>
                  <a:schemeClr val="hlink"/>
                </a:solidFill>
                <a:latin typeface="GoudyOlSt BT" pitchFamily="18" charset="0"/>
              </a:rPr>
              <a:t>plumbaginoides</a:t>
            </a:r>
            <a:endParaRPr lang="en-US" sz="2400" i="1" dirty="0">
              <a:solidFill>
                <a:schemeClr val="hlink"/>
              </a:solidFill>
              <a:latin typeface="GoudyOlSt BT"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074" y="1600200"/>
            <a:ext cx="4511040" cy="45720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381000" y="426470"/>
            <a:ext cx="4038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r>
              <a:rPr lang="en-US" sz="2400" dirty="0" smtClean="0">
                <a:solidFill>
                  <a:srgbClr val="FF00FF"/>
                </a:solidFill>
                <a:latin typeface="Bernhard Modern Roman" pitchFamily="18" charset="0"/>
              </a:rPr>
              <a:t>Characteristics</a:t>
            </a:r>
            <a:r>
              <a:rPr lang="en-US" sz="2400" dirty="0">
                <a:solidFill>
                  <a:srgbClr val="FF00FF"/>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Nectar source</a:t>
            </a:r>
          </a:p>
          <a:p>
            <a:pPr marL="342900" indent="-342900" algn="l">
              <a:lnSpc>
                <a:spcPct val="70000"/>
              </a:lnSpc>
              <a:spcBef>
                <a:spcPct val="5000"/>
              </a:spcBef>
            </a:pPr>
            <a:r>
              <a:rPr lang="en-US" sz="2400" dirty="0">
                <a:solidFill>
                  <a:schemeClr val="bg1"/>
                </a:solidFill>
                <a:latin typeface="Bernhard Modern Roman" pitchFamily="18" charset="0"/>
              </a:rPr>
              <a:t>	Late summer bloom</a:t>
            </a:r>
          </a:p>
          <a:p>
            <a:pPr marL="342900" indent="-342900" algn="l">
              <a:lnSpc>
                <a:spcPct val="70000"/>
              </a:lnSpc>
              <a:spcBef>
                <a:spcPct val="5000"/>
              </a:spcBef>
            </a:pPr>
            <a:r>
              <a:rPr lang="en-US" sz="2400" dirty="0">
                <a:solidFill>
                  <a:schemeClr val="bg1"/>
                </a:solidFill>
                <a:latin typeface="Bernhard Modern Roman" pitchFamily="18" charset="0"/>
              </a:rPr>
              <a:t>	20 - 36 inches tall</a:t>
            </a:r>
          </a:p>
          <a:p>
            <a:pPr marL="342900" indent="-342900" algn="l">
              <a:lnSpc>
                <a:spcPct val="70000"/>
              </a:lnSpc>
              <a:spcBef>
                <a:spcPct val="5000"/>
              </a:spcBef>
            </a:pPr>
            <a:r>
              <a:rPr lang="en-US" sz="2400" dirty="0" smtClean="0">
                <a:solidFill>
                  <a:schemeClr val="bg1"/>
                </a:solidFill>
                <a:latin typeface="Bernhard Modern Roman" pitchFamily="18" charset="0"/>
              </a:rPr>
              <a:t>	Deer </a:t>
            </a:r>
            <a:r>
              <a:rPr lang="en-US" sz="2400" dirty="0">
                <a:solidFill>
                  <a:schemeClr val="bg1"/>
                </a:solidFill>
                <a:latin typeface="Bernhard Modern Roman" pitchFamily="18" charset="0"/>
              </a:rPr>
              <a:t>tolerant</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sun</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Plant Spacing:</a:t>
            </a:r>
          </a:p>
          <a:p>
            <a:pPr marL="342900" indent="-342900" algn="l">
              <a:lnSpc>
                <a:spcPct val="70000"/>
              </a:lnSpc>
              <a:spcBef>
                <a:spcPct val="5000"/>
              </a:spcBef>
            </a:pPr>
            <a:r>
              <a:rPr lang="en-US" sz="2400" dirty="0" smtClean="0">
                <a:latin typeface="Bernhard Modern Roman" pitchFamily="18" charset="0"/>
              </a:rPr>
              <a:t>	3ft centers</a:t>
            </a:r>
          </a:p>
          <a:p>
            <a:pPr marL="342900" indent="-342900" algn="l">
              <a:lnSpc>
                <a:spcPct val="70000"/>
              </a:lnSpc>
              <a:spcBef>
                <a:spcPct val="5000"/>
              </a:spcBef>
            </a:pPr>
            <a:endParaRPr lang="en-US" sz="2400" dirty="0" smtClean="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Heavy fertility </a:t>
            </a:r>
          </a:p>
          <a:p>
            <a:pPr marL="342900" indent="-342900" algn="l">
              <a:lnSpc>
                <a:spcPct val="70000"/>
              </a:lnSpc>
              <a:spcBef>
                <a:spcPct val="5000"/>
              </a:spcBef>
            </a:pPr>
            <a:r>
              <a:rPr lang="en-US" sz="2400" dirty="0">
                <a:solidFill>
                  <a:schemeClr val="bg1"/>
                </a:solidFill>
                <a:latin typeface="Bernhard Modern Roman" pitchFamily="18" charset="0"/>
              </a:rPr>
              <a:t>	No drought</a:t>
            </a:r>
          </a:p>
          <a:p>
            <a:pPr marL="342900" indent="-342900" algn="l">
              <a:lnSpc>
                <a:spcPct val="70000"/>
              </a:lnSpc>
              <a:spcBef>
                <a:spcPct val="5000"/>
              </a:spcBef>
            </a:pPr>
            <a:r>
              <a:rPr lang="en-US" sz="2400" dirty="0">
                <a:solidFill>
                  <a:schemeClr val="bg1"/>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August-September</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Do not crowd</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45060" name="Rectangle 4"/>
          <p:cNvSpPr>
            <a:spLocks noChangeArrowheads="1"/>
          </p:cNvSpPr>
          <p:nvPr/>
        </p:nvSpPr>
        <p:spPr bwMode="auto">
          <a:xfrm>
            <a:off x="5181599" y="228600"/>
            <a:ext cx="3363999"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a:latin typeface="GoudyOlSt BT" pitchFamily="18" charset="0"/>
              </a:rPr>
              <a:t>Garden </a:t>
            </a:r>
            <a:r>
              <a:rPr lang="en-US" sz="4000" dirty="0" smtClean="0">
                <a:latin typeface="GoudyOlSt BT" pitchFamily="18" charset="0"/>
              </a:rPr>
              <a:t>Asters</a:t>
            </a:r>
            <a:endParaRPr lang="en-US" sz="4000" dirty="0">
              <a:latin typeface="GoudyOlSt BT" pitchFamily="18" charset="0"/>
            </a:endParaRPr>
          </a:p>
        </p:txBody>
      </p:sp>
      <p:sp>
        <p:nvSpPr>
          <p:cNvPr id="45061" name="Rectangle 5"/>
          <p:cNvSpPr>
            <a:spLocks noChangeArrowheads="1"/>
          </p:cNvSpPr>
          <p:nvPr/>
        </p:nvSpPr>
        <p:spPr bwMode="auto">
          <a:xfrm>
            <a:off x="4419600" y="5831534"/>
            <a:ext cx="35157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dirty="0">
                <a:solidFill>
                  <a:schemeClr val="hlink"/>
                </a:solidFill>
                <a:effectLst>
                  <a:outerShdw blurRad="38100" dist="38100" dir="2700000" algn="tl">
                    <a:srgbClr val="000000">
                      <a:alpha val="43137"/>
                    </a:srgbClr>
                  </a:outerShdw>
                </a:effectLst>
                <a:latin typeface="GoudyOlSt BT" pitchFamily="18" charset="0"/>
              </a:rPr>
              <a:t>Aster</a:t>
            </a:r>
            <a:r>
              <a:rPr lang="en-US" sz="2400" dirty="0">
                <a:solidFill>
                  <a:schemeClr val="hlink"/>
                </a:solidFill>
                <a:effectLst>
                  <a:outerShdw blurRad="38100" dist="38100" dir="2700000" algn="tl">
                    <a:srgbClr val="000000">
                      <a:alpha val="43137"/>
                    </a:srgbClr>
                  </a:outerShdw>
                </a:effectLst>
                <a:latin typeface="GoudyOlSt BT" pitchFamily="18" charset="0"/>
              </a:rPr>
              <a:t> ‘Country Gardens’</a:t>
            </a:r>
            <a:r>
              <a:rPr lang="en-US" sz="2000" i="1" dirty="0">
                <a:solidFill>
                  <a:schemeClr val="hlink"/>
                </a:solidFill>
                <a:effectLst>
                  <a:outerShdw blurRad="38100" dist="38100" dir="2700000" algn="tl">
                    <a:srgbClr val="000000">
                      <a:alpha val="43137"/>
                    </a:srgbClr>
                  </a:outerShdw>
                </a:effectLst>
                <a:latin typeface="GoudyOlSt BT" pitchFamily="18" charset="0"/>
              </a:rPr>
              <a:t> </a:t>
            </a:r>
          </a:p>
        </p:txBody>
      </p:sp>
      <p:pic>
        <p:nvPicPr>
          <p:cNvPr id="6" name="Picture 2" descr="FLO3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3638" y="2362199"/>
            <a:ext cx="4490961" cy="336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4"/>
          <p:cNvSpPr>
            <a:spLocks noChangeArrowheads="1"/>
          </p:cNvSpPr>
          <p:nvPr/>
        </p:nvSpPr>
        <p:spPr bwMode="auto">
          <a:xfrm>
            <a:off x="163286" y="509657"/>
            <a:ext cx="3310392"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endParaRPr lang="en-US" sz="28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Characteristics: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Foliage effect</a:t>
            </a:r>
          </a:p>
          <a:p>
            <a:pPr marL="342900" indent="-342900" algn="l">
              <a:lnSpc>
                <a:spcPct val="70000"/>
              </a:lnSpc>
              <a:spcBef>
                <a:spcPct val="5000"/>
              </a:spcBef>
            </a:pPr>
            <a:r>
              <a:rPr lang="en-US" sz="2400" dirty="0">
                <a:solidFill>
                  <a:schemeClr val="bg1"/>
                </a:solidFill>
                <a:latin typeface="Bernhard Modern Roman" pitchFamily="18" charset="0"/>
              </a:rPr>
              <a:t>	15 - 28 inches tall</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shade</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Moderate fertility</a:t>
            </a:r>
          </a:p>
          <a:p>
            <a:pPr marL="342900" indent="-342900" algn="l">
              <a:lnSpc>
                <a:spcPct val="70000"/>
              </a:lnSpc>
              <a:spcBef>
                <a:spcPct val="5000"/>
              </a:spcBef>
            </a:pPr>
            <a:r>
              <a:rPr lang="en-US" sz="2400" dirty="0">
                <a:solidFill>
                  <a:schemeClr val="bg1"/>
                </a:solidFill>
                <a:latin typeface="Bernhard Modern Roman" pitchFamily="18" charset="0"/>
              </a:rPr>
              <a:t>	High organic soils</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June – August</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Deer food!</a:t>
            </a:r>
          </a:p>
          <a:p>
            <a:pPr marL="342900" indent="-342900" algn="l">
              <a:lnSpc>
                <a:spcPct val="70000"/>
              </a:lnSpc>
              <a:spcBef>
                <a:spcPct val="5000"/>
              </a:spcBef>
            </a:pPr>
            <a:r>
              <a:rPr lang="en-US" sz="2400" dirty="0">
                <a:solidFill>
                  <a:schemeClr val="bg1"/>
                </a:solidFill>
                <a:latin typeface="Bernhard Modern Roman" pitchFamily="18" charset="0"/>
              </a:rPr>
              <a:t>	Divide @ 5 years</a:t>
            </a:r>
            <a:endParaRPr lang="en-US" sz="2800" dirty="0">
              <a:solidFill>
                <a:schemeClr val="bg1"/>
              </a:solidFill>
              <a:latin typeface="GoudyOlSt BT" pitchFamily="18" charset="0"/>
            </a:endParaRPr>
          </a:p>
        </p:txBody>
      </p:sp>
      <p:sp>
        <p:nvSpPr>
          <p:cNvPr id="77828" name="Rectangle 5"/>
          <p:cNvSpPr>
            <a:spLocks noChangeArrowheads="1"/>
          </p:cNvSpPr>
          <p:nvPr/>
        </p:nvSpPr>
        <p:spPr bwMode="auto">
          <a:xfrm>
            <a:off x="6781800" y="484257"/>
            <a:ext cx="1596912"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err="1">
                <a:latin typeface="GoudyOlSt BT" pitchFamily="18" charset="0"/>
              </a:rPr>
              <a:t>Hosta</a:t>
            </a:r>
            <a:r>
              <a:rPr lang="en-US" sz="4000" dirty="0">
                <a:latin typeface="GoudyOlSt BT" pitchFamily="18" charset="0"/>
              </a:rPr>
              <a: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81180" y="1676400"/>
            <a:ext cx="5410420" cy="4633686"/>
          </a:xfrm>
          <a:prstGeom prst="rect">
            <a:avLst/>
          </a:prstGeom>
        </p:spPr>
      </p:pic>
      <p:sp>
        <p:nvSpPr>
          <p:cNvPr id="77829" name="Rectangle 6"/>
          <p:cNvSpPr>
            <a:spLocks noChangeArrowheads="1"/>
          </p:cNvSpPr>
          <p:nvPr/>
        </p:nvSpPr>
        <p:spPr bwMode="auto">
          <a:xfrm>
            <a:off x="3699788" y="5715000"/>
            <a:ext cx="21403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dirty="0" err="1">
                <a:effectLst>
                  <a:outerShdw blurRad="38100" dist="38100" dir="2700000" algn="tl">
                    <a:srgbClr val="000000">
                      <a:alpha val="43137"/>
                    </a:srgbClr>
                  </a:outerShdw>
                </a:effectLst>
                <a:latin typeface="GoudyOlSt BT" pitchFamily="18" charset="0"/>
              </a:rPr>
              <a:t>Hosta</a:t>
            </a:r>
            <a:r>
              <a:rPr lang="en-US" sz="2400" dirty="0">
                <a:effectLst>
                  <a:outerShdw blurRad="38100" dist="38100" dir="2700000" algn="tl">
                    <a:srgbClr val="000000">
                      <a:alpha val="43137"/>
                    </a:srgbClr>
                  </a:outerShdw>
                </a:effectLst>
                <a:latin typeface="GoudyOlSt BT" pitchFamily="18" charset="0"/>
              </a:rPr>
              <a:t> ‘Patriot’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Grp="1" noChangeArrowheads="1"/>
          </p:cNvSpPr>
          <p:nvPr>
            <p:ph/>
          </p:nvPr>
        </p:nvSpPr>
        <p:spPr>
          <a:xfrm>
            <a:off x="457200" y="838201"/>
            <a:ext cx="8229600" cy="2971800"/>
          </a:xfrm>
        </p:spPr>
        <p:txBody>
          <a:bodyPr/>
          <a:lstStyle/>
          <a:p>
            <a:pPr eaLnBrk="1" hangingPunct="1">
              <a:spcBef>
                <a:spcPts val="600"/>
              </a:spcBef>
              <a:spcAft>
                <a:spcPts val="600"/>
              </a:spcAft>
            </a:pPr>
            <a:r>
              <a:rPr lang="en-US" sz="2800" dirty="0" smtClean="0">
                <a:solidFill>
                  <a:srgbClr val="FFFF00"/>
                </a:solidFill>
                <a:latin typeface="Georgia" pitchFamily="18" charset="0"/>
              </a:rPr>
              <a:t>May be herbaceous (non-woody stems)</a:t>
            </a:r>
          </a:p>
          <a:p>
            <a:pPr lvl="1" eaLnBrk="1" hangingPunct="1">
              <a:spcBef>
                <a:spcPts val="600"/>
              </a:spcBef>
              <a:spcAft>
                <a:spcPts val="600"/>
              </a:spcAft>
              <a:buFont typeface="Courier New" pitchFamily="49" charset="0"/>
              <a:buChar char="o"/>
            </a:pPr>
            <a:r>
              <a:rPr lang="en-US" dirty="0" smtClean="0">
                <a:solidFill>
                  <a:srgbClr val="FFFF00"/>
                </a:solidFill>
                <a:latin typeface="Georgia" pitchFamily="18" charset="0"/>
              </a:rPr>
              <a:t>Coreopsis</a:t>
            </a:r>
            <a:r>
              <a:rPr lang="en-US" dirty="0">
                <a:solidFill>
                  <a:srgbClr val="FFFF00"/>
                </a:solidFill>
                <a:latin typeface="Georgia" pitchFamily="18" charset="0"/>
              </a:rPr>
              <a:t>, </a:t>
            </a:r>
            <a:r>
              <a:rPr lang="en-US" dirty="0" err="1" smtClean="0">
                <a:solidFill>
                  <a:srgbClr val="FFFF00"/>
                </a:solidFill>
                <a:latin typeface="Georgia" pitchFamily="18" charset="0"/>
              </a:rPr>
              <a:t>Achillea</a:t>
            </a:r>
            <a:r>
              <a:rPr lang="en-US" dirty="0" smtClean="0">
                <a:solidFill>
                  <a:srgbClr val="FFFF00"/>
                </a:solidFill>
                <a:latin typeface="Georgia" pitchFamily="18" charset="0"/>
              </a:rPr>
              <a:t>, Echinacea</a:t>
            </a:r>
            <a:r>
              <a:rPr lang="en-US" dirty="0">
                <a:solidFill>
                  <a:srgbClr val="FFFF00"/>
                </a:solidFill>
                <a:latin typeface="Georgia" pitchFamily="18" charset="0"/>
              </a:rPr>
              <a:t>, </a:t>
            </a:r>
            <a:r>
              <a:rPr lang="en-US" dirty="0" err="1">
                <a:solidFill>
                  <a:srgbClr val="FFFF00"/>
                </a:solidFill>
                <a:latin typeface="Georgia" pitchFamily="18" charset="0"/>
              </a:rPr>
              <a:t>Liatris</a:t>
            </a:r>
            <a:r>
              <a:rPr lang="en-US" dirty="0">
                <a:solidFill>
                  <a:srgbClr val="FFFF00"/>
                </a:solidFill>
                <a:latin typeface="Georgia" pitchFamily="18" charset="0"/>
              </a:rPr>
              <a:t>, Phlox</a:t>
            </a:r>
          </a:p>
          <a:p>
            <a:pPr marL="342900" lvl="1" indent="-342900" eaLnBrk="1" hangingPunct="1">
              <a:spcBef>
                <a:spcPts val="600"/>
              </a:spcBef>
              <a:spcAft>
                <a:spcPts val="600"/>
              </a:spcAft>
              <a:buFontTx/>
              <a:buChar char="•"/>
            </a:pPr>
            <a:r>
              <a:rPr lang="en-US" dirty="0" smtClean="0">
                <a:solidFill>
                  <a:srgbClr val="FFFF00"/>
                </a:solidFill>
                <a:latin typeface="Georgia" pitchFamily="18" charset="0"/>
              </a:rPr>
              <a:t>May have woody stems:</a:t>
            </a:r>
          </a:p>
          <a:p>
            <a:pPr marL="739775" lvl="2" indent="-339725" eaLnBrk="1" hangingPunct="1">
              <a:spcBef>
                <a:spcPts val="600"/>
              </a:spcBef>
              <a:spcAft>
                <a:spcPts val="600"/>
              </a:spcAft>
              <a:buFont typeface="Courier New" pitchFamily="49" charset="0"/>
              <a:buChar char="o"/>
            </a:pPr>
            <a:r>
              <a:rPr lang="en-US" sz="2800" dirty="0" smtClean="0">
                <a:solidFill>
                  <a:srgbClr val="FFFF00"/>
                </a:solidFill>
                <a:latin typeface="Georgia" pitchFamily="18" charset="0"/>
              </a:rPr>
              <a:t>Rosemary</a:t>
            </a:r>
            <a:r>
              <a:rPr lang="en-US" sz="2800" dirty="0">
                <a:solidFill>
                  <a:srgbClr val="FFFF00"/>
                </a:solidFill>
                <a:latin typeface="Georgia" pitchFamily="18" charset="0"/>
              </a:rPr>
              <a:t>, hardy Hibiscus</a:t>
            </a:r>
          </a:p>
          <a:p>
            <a:pPr eaLnBrk="1" hangingPunct="1">
              <a:spcBef>
                <a:spcPts val="600"/>
              </a:spcBef>
              <a:spcAft>
                <a:spcPts val="600"/>
              </a:spcAft>
            </a:pPr>
            <a:endParaRPr lang="en-US" sz="2800" dirty="0" smtClean="0">
              <a:solidFill>
                <a:srgbClr val="FFFF00"/>
              </a:solidFill>
              <a:latin typeface="Georgia" pitchFamily="18" charset="0"/>
            </a:endParaRPr>
          </a:p>
        </p:txBody>
      </p:sp>
      <p:sp>
        <p:nvSpPr>
          <p:cNvPr id="4" name="Rectangle 3"/>
          <p:cNvSpPr/>
          <p:nvPr/>
        </p:nvSpPr>
        <p:spPr>
          <a:xfrm>
            <a:off x="2426574" y="0"/>
            <a:ext cx="4290855" cy="769441"/>
          </a:xfrm>
          <a:prstGeom prst="rect">
            <a:avLst/>
          </a:prstGeom>
        </p:spPr>
        <p:txBody>
          <a:bodyPr wrap="none">
            <a:spAutoFit/>
          </a:bodyPr>
          <a:lstStyle/>
          <a:p>
            <a:r>
              <a:rPr lang="en-US" b="0" u="sng" dirty="0" smtClean="0"/>
              <a:t>A Perennial Plant: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2895600"/>
            <a:ext cx="3330303" cy="39624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772701"/>
            <a:ext cx="5486400" cy="3012728"/>
          </a:xfrm>
          <a:prstGeom prst="rect">
            <a:avLst/>
          </a:prstGeom>
        </p:spPr>
      </p:pic>
    </p:spTree>
    <p:extLst>
      <p:ext uri="{BB962C8B-B14F-4D97-AF65-F5344CB8AC3E}">
        <p14:creationId xmlns:p14="http://schemas.microsoft.com/office/powerpoint/2010/main" val="12572231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ChangeArrowheads="1"/>
          </p:cNvSpPr>
          <p:nvPr/>
        </p:nvSpPr>
        <p:spPr bwMode="auto">
          <a:xfrm>
            <a:off x="152400" y="1021217"/>
            <a:ext cx="3048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endParaRPr lang="en-US" sz="28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Characteristics: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Nectar source</a:t>
            </a:r>
          </a:p>
          <a:p>
            <a:pPr marL="342900" indent="-342900" algn="l">
              <a:lnSpc>
                <a:spcPct val="70000"/>
              </a:lnSpc>
              <a:spcBef>
                <a:spcPct val="5000"/>
              </a:spcBef>
            </a:pPr>
            <a:r>
              <a:rPr lang="en-US" sz="2400" dirty="0">
                <a:solidFill>
                  <a:schemeClr val="bg1"/>
                </a:solidFill>
                <a:latin typeface="Bernhard Modern Roman" pitchFamily="18" charset="0"/>
              </a:rPr>
              <a:t>	20 - 24 inches tall</a:t>
            </a:r>
          </a:p>
          <a:p>
            <a:pPr marL="342900" indent="-342900" algn="l">
              <a:lnSpc>
                <a:spcPct val="70000"/>
              </a:lnSpc>
              <a:spcBef>
                <a:spcPct val="5000"/>
              </a:spcBef>
            </a:pPr>
            <a:r>
              <a:rPr lang="en-US" sz="2400" dirty="0" smtClean="0">
                <a:solidFill>
                  <a:schemeClr val="bg1"/>
                </a:solidFill>
                <a:latin typeface="Bernhard Modern Roman" pitchFamily="18" charset="0"/>
              </a:rPr>
              <a:t>	Deer </a:t>
            </a:r>
            <a:r>
              <a:rPr lang="en-US" sz="2400" dirty="0">
                <a:solidFill>
                  <a:schemeClr val="bg1"/>
                </a:solidFill>
                <a:latin typeface="Bernhard Modern Roman" pitchFamily="18" charset="0"/>
              </a:rPr>
              <a:t>tolerant</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shade</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Moderate fertility  </a:t>
            </a:r>
          </a:p>
          <a:p>
            <a:pPr marL="342900" indent="-342900" algn="l">
              <a:lnSpc>
                <a:spcPct val="70000"/>
              </a:lnSpc>
              <a:spcBef>
                <a:spcPct val="5000"/>
              </a:spcBef>
            </a:pPr>
            <a:r>
              <a:rPr lang="en-US" sz="2400" dirty="0">
                <a:solidFill>
                  <a:schemeClr val="bg1"/>
                </a:solidFill>
                <a:latin typeface="Bernhard Modern Roman" pitchFamily="18" charset="0"/>
              </a:rPr>
              <a:t>	</a:t>
            </a: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June – August</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Scalds in full sun</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73733" name="Rectangle 5"/>
          <p:cNvSpPr>
            <a:spLocks noChangeArrowheads="1"/>
          </p:cNvSpPr>
          <p:nvPr/>
        </p:nvSpPr>
        <p:spPr bwMode="auto">
          <a:xfrm>
            <a:off x="3458768" y="6324600"/>
            <a:ext cx="563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400" i="1" dirty="0" err="1">
                <a:solidFill>
                  <a:schemeClr val="hlink"/>
                </a:solidFill>
                <a:latin typeface="GoudyOlSt BT" pitchFamily="18" charset="0"/>
              </a:rPr>
              <a:t>Polygonatum</a:t>
            </a:r>
            <a:r>
              <a:rPr lang="en-US" sz="2400" i="1" dirty="0">
                <a:solidFill>
                  <a:schemeClr val="hlink"/>
                </a:solidFill>
                <a:latin typeface="GoudyOlSt BT" pitchFamily="18" charset="0"/>
              </a:rPr>
              <a:t> </a:t>
            </a:r>
            <a:r>
              <a:rPr lang="en-US" sz="2400" i="1" dirty="0" err="1">
                <a:solidFill>
                  <a:schemeClr val="hlink"/>
                </a:solidFill>
                <a:latin typeface="GoudyOlSt BT" pitchFamily="18" charset="0"/>
              </a:rPr>
              <a:t>odoratum</a:t>
            </a:r>
            <a:r>
              <a:rPr lang="en-US" sz="2400" i="1" dirty="0">
                <a:solidFill>
                  <a:schemeClr val="hlink"/>
                </a:solidFill>
                <a:latin typeface="GoudyOlSt BT" pitchFamily="18" charset="0"/>
              </a:rPr>
              <a:t> </a:t>
            </a:r>
            <a:r>
              <a:rPr lang="en-US" sz="2400" dirty="0">
                <a:solidFill>
                  <a:schemeClr val="hlink"/>
                </a:solidFill>
                <a:latin typeface="GoudyOlSt BT" pitchFamily="18" charset="0"/>
              </a:rPr>
              <a:t>‘</a:t>
            </a:r>
            <a:r>
              <a:rPr lang="en-US" sz="2400" dirty="0" err="1">
                <a:solidFill>
                  <a:schemeClr val="hlink"/>
                </a:solidFill>
                <a:latin typeface="GoudyOlSt BT" pitchFamily="18" charset="0"/>
              </a:rPr>
              <a:t>Variegatum</a:t>
            </a:r>
            <a:r>
              <a:rPr lang="en-US" sz="2400" dirty="0">
                <a:solidFill>
                  <a:schemeClr val="hlink"/>
                </a:solidFill>
                <a:latin typeface="GoudyOlSt BT" pitchFamily="18" charset="0"/>
              </a:rPr>
              <a:t>’</a:t>
            </a:r>
          </a:p>
        </p:txBody>
      </p:sp>
      <p:pic>
        <p:nvPicPr>
          <p:cNvPr id="6" name="Picture 4" descr="Polygonatum commutatum 3 (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7618" y="40142"/>
            <a:ext cx="525995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Polygonatum odoratum 'Variegatum'sma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0800000" flipV="1">
            <a:off x="3540075" y="3352801"/>
            <a:ext cx="4283125" cy="2971800"/>
          </a:xfrm>
          <a:prstGeom prst="rect">
            <a:avLst/>
          </a:prstGeom>
          <a:noFill/>
          <a:extLst>
            <a:ext uri="{909E8E84-426E-40DD-AFC4-6F175D3DCCD1}">
              <a14:hiddenFill xmlns:a14="http://schemas.microsoft.com/office/drawing/2010/main">
                <a:solidFill>
                  <a:srgbClr val="FFFFFF"/>
                </a:solidFill>
              </a14:hiddenFill>
            </a:ext>
          </a:extLst>
        </p:spPr>
      </p:pic>
      <p:sp>
        <p:nvSpPr>
          <p:cNvPr id="73730" name="Rectangle 2"/>
          <p:cNvSpPr>
            <a:spLocks noChangeArrowheads="1"/>
          </p:cNvSpPr>
          <p:nvPr/>
        </p:nvSpPr>
        <p:spPr bwMode="auto">
          <a:xfrm>
            <a:off x="134257" y="40142"/>
            <a:ext cx="52458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3600" dirty="0">
                <a:latin typeface="GoudyOlSt BT" pitchFamily="18" charset="0"/>
              </a:rPr>
              <a:t>Fragrant Solomon’s Seals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6400800" y="243429"/>
            <a:ext cx="23214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4000" dirty="0" err="1" smtClean="0">
                <a:latin typeface="GoudyOlSt BT" pitchFamily="18" charset="0"/>
              </a:rPr>
              <a:t>Heuchera</a:t>
            </a:r>
            <a:endParaRPr lang="en-US" sz="4000" dirty="0">
              <a:latin typeface="GoudyOlSt BT" pitchFamily="18" charset="0"/>
            </a:endParaRPr>
          </a:p>
        </p:txBody>
      </p:sp>
      <p:sp>
        <p:nvSpPr>
          <p:cNvPr id="74756" name="Rectangle 4"/>
          <p:cNvSpPr>
            <a:spLocks noChangeArrowheads="1"/>
          </p:cNvSpPr>
          <p:nvPr/>
        </p:nvSpPr>
        <p:spPr bwMode="auto">
          <a:xfrm>
            <a:off x="152400" y="1066800"/>
            <a:ext cx="35814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endParaRPr lang="en-US" sz="28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Characteristics: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smtClean="0">
                <a:solidFill>
                  <a:schemeClr val="accent3"/>
                </a:solidFill>
                <a:latin typeface="Bernhard Modern Roman" pitchFamily="18" charset="0"/>
              </a:rPr>
              <a:t>F</a:t>
            </a:r>
            <a:r>
              <a:rPr lang="en-US" sz="2400" dirty="0" smtClean="0">
                <a:solidFill>
                  <a:schemeClr val="bg1"/>
                </a:solidFill>
                <a:latin typeface="Bernhard Modern Roman" pitchFamily="18" charset="0"/>
              </a:rPr>
              <a:t>oliage</a:t>
            </a:r>
            <a:endParaRPr lang="en-US" sz="2400" dirty="0">
              <a:solidFill>
                <a:schemeClr val="bg1"/>
              </a:solidFill>
              <a:latin typeface="Bernhard Modern Roman" pitchFamily="18" charset="0"/>
            </a:endParaRPr>
          </a:p>
          <a:p>
            <a:pPr marL="342900" indent="-342900" algn="l">
              <a:lnSpc>
                <a:spcPct val="70000"/>
              </a:lnSpc>
              <a:spcBef>
                <a:spcPct val="5000"/>
              </a:spcBef>
            </a:pPr>
            <a:r>
              <a:rPr lang="en-US" sz="2400" dirty="0">
                <a:solidFill>
                  <a:schemeClr val="bg1"/>
                </a:solidFill>
                <a:latin typeface="Bernhard Modern Roman" pitchFamily="18" charset="0"/>
              </a:rPr>
              <a:t>	15 - 20 inches tall</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 partial shade</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Moderate fertility  </a:t>
            </a:r>
          </a:p>
          <a:p>
            <a:pPr marL="342900" indent="-342900" algn="l">
              <a:lnSpc>
                <a:spcPct val="70000"/>
              </a:lnSpc>
              <a:spcBef>
                <a:spcPct val="5000"/>
              </a:spcBef>
            </a:pPr>
            <a:r>
              <a:rPr lang="en-US" sz="2400" dirty="0">
                <a:solidFill>
                  <a:schemeClr val="bg1"/>
                </a:solidFill>
                <a:latin typeface="Bernhard Modern Roman" pitchFamily="18" charset="0"/>
              </a:rPr>
              <a:t>	No drought</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June</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Bleaches in sun when dry</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74757" name="Rectangle 5"/>
          <p:cNvSpPr>
            <a:spLocks noChangeArrowheads="1"/>
          </p:cNvSpPr>
          <p:nvPr/>
        </p:nvSpPr>
        <p:spPr bwMode="auto">
          <a:xfrm>
            <a:off x="5440976" y="6096000"/>
            <a:ext cx="253627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dirty="0" err="1">
                <a:solidFill>
                  <a:schemeClr val="hlink"/>
                </a:solidFill>
                <a:latin typeface="GoudyOlSt BT" pitchFamily="18" charset="0"/>
              </a:rPr>
              <a:t>Heuchera</a:t>
            </a:r>
            <a:r>
              <a:rPr lang="en-US" sz="2400" i="1" dirty="0">
                <a:solidFill>
                  <a:schemeClr val="hlink"/>
                </a:solidFill>
                <a:latin typeface="GoudyOlSt BT" pitchFamily="18" charset="0"/>
              </a:rPr>
              <a:t> </a:t>
            </a:r>
            <a:r>
              <a:rPr lang="en-US" sz="2400" dirty="0" smtClean="0">
                <a:solidFill>
                  <a:schemeClr val="hlink"/>
                </a:solidFill>
                <a:latin typeface="GoudyOlSt BT" pitchFamily="18" charset="0"/>
              </a:rPr>
              <a:t>hybrids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8877" y="1226022"/>
            <a:ext cx="5680504" cy="4260378"/>
          </a:xfrm>
          <a:prstGeom prst="rect">
            <a:avLst/>
          </a:prstGeom>
        </p:spPr>
      </p:pic>
      <p:sp>
        <p:nvSpPr>
          <p:cNvPr id="3" name="Rectangle 2"/>
          <p:cNvSpPr/>
          <p:nvPr/>
        </p:nvSpPr>
        <p:spPr>
          <a:xfrm>
            <a:off x="3733800" y="4376333"/>
            <a:ext cx="1617751" cy="461665"/>
          </a:xfrm>
          <a:prstGeom prst="rect">
            <a:avLst/>
          </a:prstGeom>
        </p:spPr>
        <p:txBody>
          <a:bodyPr wrap="none">
            <a:spAutoFit/>
          </a:bodyPr>
          <a:lstStyle/>
          <a:p>
            <a:pPr algn="l"/>
            <a:r>
              <a:rPr lang="en-US" sz="2400" b="0" dirty="0">
                <a:solidFill>
                  <a:schemeClr val="accent3"/>
                </a:solidFill>
                <a:effectLst>
                  <a:outerShdw blurRad="38100" dist="38100" dir="2700000" algn="tl">
                    <a:srgbClr val="000000">
                      <a:alpha val="43137"/>
                    </a:srgbClr>
                  </a:outerShdw>
                </a:effectLst>
                <a:latin typeface="GoudyOlSt BT" pitchFamily="18" charset="0"/>
              </a:rPr>
              <a:t>‘Citronelle’</a:t>
            </a:r>
          </a:p>
        </p:txBody>
      </p:sp>
      <p:sp>
        <p:nvSpPr>
          <p:cNvPr id="4" name="Rectangle 3"/>
          <p:cNvSpPr/>
          <p:nvPr/>
        </p:nvSpPr>
        <p:spPr>
          <a:xfrm>
            <a:off x="5791200" y="2057400"/>
            <a:ext cx="1484317" cy="461665"/>
          </a:xfrm>
          <a:prstGeom prst="rect">
            <a:avLst/>
          </a:prstGeom>
        </p:spPr>
        <p:txBody>
          <a:bodyPr wrap="none">
            <a:spAutoFit/>
          </a:bodyPr>
          <a:lstStyle/>
          <a:p>
            <a:pPr algn="l"/>
            <a:r>
              <a:rPr lang="en-US" sz="2400" b="0" dirty="0">
                <a:solidFill>
                  <a:schemeClr val="accent3"/>
                </a:solidFill>
                <a:effectLst>
                  <a:outerShdw blurRad="38100" dist="38100" dir="2700000" algn="tl">
                    <a:srgbClr val="000000">
                      <a:alpha val="43137"/>
                    </a:srgbClr>
                  </a:outerShdw>
                </a:effectLst>
                <a:latin typeface="GoudyOlSt BT" pitchFamily="18" charset="0"/>
              </a:rPr>
              <a:t>‘Caramel’ </a:t>
            </a:r>
          </a:p>
        </p:txBody>
      </p:sp>
      <p:sp>
        <p:nvSpPr>
          <p:cNvPr id="5" name="Rectangle 4"/>
          <p:cNvSpPr/>
          <p:nvPr/>
        </p:nvSpPr>
        <p:spPr>
          <a:xfrm>
            <a:off x="6400800" y="4694970"/>
            <a:ext cx="2186048" cy="461665"/>
          </a:xfrm>
          <a:prstGeom prst="rect">
            <a:avLst/>
          </a:prstGeom>
        </p:spPr>
        <p:txBody>
          <a:bodyPr wrap="none">
            <a:spAutoFit/>
          </a:bodyPr>
          <a:lstStyle/>
          <a:p>
            <a:pPr algn="l"/>
            <a:r>
              <a:rPr lang="en-US" sz="2400" b="0" dirty="0">
                <a:solidFill>
                  <a:schemeClr val="accent3"/>
                </a:solidFill>
                <a:effectLst>
                  <a:outerShdw blurRad="38100" dist="38100" dir="2700000" algn="tl">
                    <a:srgbClr val="000000">
                      <a:alpha val="43137"/>
                    </a:srgbClr>
                  </a:outerShdw>
                </a:effectLst>
                <a:latin typeface="GoudyOlSt BT" pitchFamily="18" charset="0"/>
              </a:rPr>
              <a:t>‘Georgia Peach’</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4"/>
          <p:cNvSpPr>
            <a:spLocks noChangeArrowheads="1"/>
          </p:cNvSpPr>
          <p:nvPr/>
        </p:nvSpPr>
        <p:spPr bwMode="auto">
          <a:xfrm>
            <a:off x="76200" y="914400"/>
            <a:ext cx="3124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endParaRPr lang="en-US" sz="28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Characteristics: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Spring blooms</a:t>
            </a:r>
          </a:p>
          <a:p>
            <a:pPr marL="342900" indent="-342900" algn="l">
              <a:lnSpc>
                <a:spcPct val="70000"/>
              </a:lnSpc>
              <a:spcBef>
                <a:spcPct val="5000"/>
              </a:spcBef>
            </a:pPr>
            <a:r>
              <a:rPr lang="en-US" sz="2400" dirty="0">
                <a:solidFill>
                  <a:schemeClr val="bg1"/>
                </a:solidFill>
                <a:latin typeface="Bernhard Modern Roman" pitchFamily="18" charset="0"/>
              </a:rPr>
              <a:t>	15 - 24 inches tall	</a:t>
            </a:r>
            <a:endParaRPr lang="en-US" sz="2400" dirty="0">
              <a:solidFill>
                <a:srgbClr val="FF00FF"/>
              </a:solidFill>
              <a:latin typeface="Bernhard Modern Roman" pitchFamily="18" charset="0"/>
            </a:endParaRPr>
          </a:p>
          <a:p>
            <a:pPr marL="342900" indent="-342900" algn="l">
              <a:lnSpc>
                <a:spcPct val="70000"/>
              </a:lnSpc>
              <a:spcBef>
                <a:spcPct val="5000"/>
              </a:spcBef>
            </a:pPr>
            <a:endParaRPr lang="en-US" sz="2400" dirty="0" smtClean="0">
              <a:solidFill>
                <a:srgbClr val="FF00FF"/>
              </a:solidFill>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Location</a:t>
            </a:r>
            <a:r>
              <a:rPr lang="en-US" sz="2400" dirty="0">
                <a:solidFill>
                  <a:srgbClr val="FF00FF"/>
                </a:solidFill>
                <a:latin typeface="Bernhard Modern Roman" pitchFamily="18" charset="0"/>
              </a:rPr>
              <a:t>:</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to partial Shade</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Moderate fertility  </a:t>
            </a:r>
          </a:p>
          <a:p>
            <a:pPr marL="342900" indent="-342900" algn="l">
              <a:lnSpc>
                <a:spcPct val="70000"/>
              </a:lnSpc>
              <a:spcBef>
                <a:spcPct val="5000"/>
              </a:spcBef>
            </a:pPr>
            <a:r>
              <a:rPr lang="en-US" sz="2400" dirty="0">
                <a:solidFill>
                  <a:schemeClr val="bg1"/>
                </a:solidFill>
                <a:latin typeface="Bernhard Modern Roman" pitchFamily="18" charset="0"/>
              </a:rPr>
              <a:t>	High organic soils</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February-April</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Reseeds</a:t>
            </a:r>
          </a:p>
          <a:p>
            <a:pPr marL="342900" indent="-342900" algn="l">
              <a:lnSpc>
                <a:spcPct val="70000"/>
              </a:lnSpc>
              <a:spcBef>
                <a:spcPct val="5000"/>
              </a:spcBef>
            </a:pPr>
            <a:endParaRPr lang="en-US" sz="2800" dirty="0">
              <a:solidFill>
                <a:schemeClr val="hlink"/>
              </a:solidFill>
              <a:latin typeface="GoudyOlSt BT" pitchFamily="18" charset="0"/>
            </a:endParaRPr>
          </a:p>
        </p:txBody>
      </p:sp>
      <p:sp>
        <p:nvSpPr>
          <p:cNvPr id="79876" name="Rectangle 5"/>
          <p:cNvSpPr>
            <a:spLocks noChangeArrowheads="1"/>
          </p:cNvSpPr>
          <p:nvPr/>
        </p:nvSpPr>
        <p:spPr bwMode="auto">
          <a:xfrm>
            <a:off x="5410200" y="304799"/>
            <a:ext cx="3390900"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800" dirty="0">
                <a:latin typeface="GoudyOlSt BT" pitchFamily="18" charset="0"/>
              </a:rPr>
              <a:t>Lenten Rose</a:t>
            </a:r>
          </a:p>
        </p:txBody>
      </p:sp>
      <p:sp>
        <p:nvSpPr>
          <p:cNvPr id="79877" name="Rectangle 6"/>
          <p:cNvSpPr>
            <a:spLocks noChangeArrowheads="1"/>
          </p:cNvSpPr>
          <p:nvPr/>
        </p:nvSpPr>
        <p:spPr bwMode="auto">
          <a:xfrm>
            <a:off x="4572000" y="5867400"/>
            <a:ext cx="2706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a:solidFill>
                  <a:schemeClr val="hlink"/>
                </a:solidFill>
                <a:latin typeface="GoudyOlSt BT" pitchFamily="18" charset="0"/>
              </a:rPr>
              <a:t>Helleborus orientalis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895600" y="1650999"/>
            <a:ext cx="6683602" cy="4093029"/>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p:nvPr>
        </p:nvSpPr>
        <p:spPr bwMode="auto">
          <a:xfrm>
            <a:off x="304800" y="588144"/>
            <a:ext cx="4038600" cy="5791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70000"/>
              </a:lnSpc>
              <a:spcBef>
                <a:spcPct val="5000"/>
              </a:spcBef>
              <a:buFontTx/>
              <a:buNone/>
            </a:pPr>
            <a:endParaRPr lang="en-US" sz="2800" b="1" dirty="0" smtClean="0">
              <a:solidFill>
                <a:srgbClr val="FF00FF"/>
              </a:solidFill>
              <a:latin typeface="Bernhard Modern Roman" pitchFamily="18" charset="0"/>
            </a:endParaRPr>
          </a:p>
          <a:p>
            <a:pPr eaLnBrk="1" hangingPunct="1">
              <a:lnSpc>
                <a:spcPct val="70000"/>
              </a:lnSpc>
              <a:spcBef>
                <a:spcPct val="5000"/>
              </a:spcBef>
              <a:buFontTx/>
              <a:buNone/>
            </a:pPr>
            <a:r>
              <a:rPr lang="en-US" sz="2400" b="1" dirty="0" smtClean="0">
                <a:solidFill>
                  <a:srgbClr val="FF00FF"/>
                </a:solidFill>
                <a:latin typeface="Bernhard Modern Roman" pitchFamily="18" charset="0"/>
              </a:rPr>
              <a:t>Characteristics:  </a:t>
            </a:r>
            <a:endParaRPr lang="en-US" sz="2400" b="1" dirty="0" smtClean="0">
              <a:solidFill>
                <a:srgbClr val="FFFF00"/>
              </a:solidFill>
              <a:latin typeface="Bernhard Modern Roman" pitchFamily="18" charset="0"/>
            </a:endParaRPr>
          </a:p>
          <a:p>
            <a:pPr eaLnBrk="1" hangingPunct="1">
              <a:lnSpc>
                <a:spcPct val="70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Spring flower</a:t>
            </a:r>
          </a:p>
          <a:p>
            <a:pPr eaLnBrk="1" hangingPunct="1">
              <a:lnSpc>
                <a:spcPct val="70000"/>
              </a:lnSpc>
              <a:spcBef>
                <a:spcPct val="5000"/>
              </a:spcBef>
              <a:buFontTx/>
              <a:buNone/>
            </a:pPr>
            <a:r>
              <a:rPr lang="en-US" sz="2400" b="1" dirty="0" smtClean="0">
                <a:solidFill>
                  <a:schemeClr val="bg1"/>
                </a:solidFill>
                <a:latin typeface="Bernhard Modern Roman" pitchFamily="18" charset="0"/>
              </a:rPr>
              <a:t>	Drought tolerant</a:t>
            </a:r>
          </a:p>
          <a:p>
            <a:pPr eaLnBrk="1" hangingPunct="1">
              <a:lnSpc>
                <a:spcPct val="70000"/>
              </a:lnSpc>
              <a:spcBef>
                <a:spcPct val="5000"/>
              </a:spcBef>
              <a:buFontTx/>
              <a:buNone/>
            </a:pPr>
            <a:r>
              <a:rPr lang="en-US" sz="2400" b="1" dirty="0" smtClean="0">
                <a:solidFill>
                  <a:schemeClr val="bg1"/>
                </a:solidFill>
                <a:latin typeface="Bernhard Modern Roman" pitchFamily="18" charset="0"/>
              </a:rPr>
              <a:t>	8 - 12 inches tall</a:t>
            </a:r>
          </a:p>
          <a:p>
            <a:pPr eaLnBrk="1" hangingPunct="1">
              <a:lnSpc>
                <a:spcPct val="70000"/>
              </a:lnSpc>
              <a:spcBef>
                <a:spcPct val="5000"/>
              </a:spcBef>
              <a:buNone/>
            </a:pPr>
            <a:r>
              <a:rPr lang="en-US" sz="2400" b="1" dirty="0" smtClean="0">
                <a:solidFill>
                  <a:schemeClr val="bg1"/>
                </a:solidFill>
                <a:latin typeface="Bernhard Modern Roman" pitchFamily="18" charset="0"/>
              </a:rPr>
              <a:t>	Deer </a:t>
            </a:r>
            <a:r>
              <a:rPr lang="en-US" sz="2400" b="1" dirty="0">
                <a:solidFill>
                  <a:schemeClr val="bg1"/>
                </a:solidFill>
                <a:latin typeface="Bernhard Modern Roman" pitchFamily="18" charset="0"/>
              </a:rPr>
              <a:t>tolerant</a:t>
            </a:r>
          </a:p>
          <a:p>
            <a:pPr eaLnBrk="1" hangingPunct="1">
              <a:lnSpc>
                <a:spcPct val="70000"/>
              </a:lnSpc>
              <a:spcBef>
                <a:spcPct val="5000"/>
              </a:spcBef>
              <a:buFontTx/>
              <a:buNone/>
            </a:pPr>
            <a:endParaRPr lang="en-US" sz="2400" b="1" dirty="0" smtClean="0">
              <a:solidFill>
                <a:srgbClr val="FF00FF"/>
              </a:solidFill>
              <a:latin typeface="Bernhard Modern Roman" pitchFamily="18" charset="0"/>
            </a:endParaRPr>
          </a:p>
          <a:p>
            <a:pPr eaLnBrk="1" hangingPunct="1">
              <a:lnSpc>
                <a:spcPct val="70000"/>
              </a:lnSpc>
              <a:spcBef>
                <a:spcPct val="5000"/>
              </a:spcBef>
              <a:buFontTx/>
              <a:buNone/>
            </a:pPr>
            <a:r>
              <a:rPr lang="en-US" sz="2400" b="1" dirty="0" smtClean="0">
                <a:solidFill>
                  <a:srgbClr val="FF00FF"/>
                </a:solidFill>
                <a:latin typeface="Bernhard Modern Roman" pitchFamily="18" charset="0"/>
              </a:rPr>
              <a:t>Location:</a:t>
            </a:r>
          </a:p>
          <a:p>
            <a:pPr eaLnBrk="1" hangingPunct="1">
              <a:lnSpc>
                <a:spcPct val="70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Full sun</a:t>
            </a:r>
          </a:p>
          <a:p>
            <a:pPr eaLnBrk="1" hangingPunct="1">
              <a:lnSpc>
                <a:spcPct val="70000"/>
              </a:lnSpc>
              <a:spcBef>
                <a:spcPct val="5000"/>
              </a:spcBef>
              <a:buFontTx/>
              <a:buNone/>
            </a:pPr>
            <a:endParaRPr lang="en-US" sz="2400" b="1" dirty="0" smtClean="0">
              <a:solidFill>
                <a:srgbClr val="FFFF00"/>
              </a:solidFill>
              <a:latin typeface="Bernhard Modern Roman" pitchFamily="18" charset="0"/>
            </a:endParaRPr>
          </a:p>
          <a:p>
            <a:pPr eaLnBrk="1" hangingPunct="1">
              <a:lnSpc>
                <a:spcPct val="70000"/>
              </a:lnSpc>
              <a:spcBef>
                <a:spcPct val="5000"/>
              </a:spcBef>
              <a:buFontTx/>
              <a:buNone/>
            </a:pPr>
            <a:r>
              <a:rPr lang="en-US" sz="2400" b="1" dirty="0" smtClean="0">
                <a:solidFill>
                  <a:srgbClr val="FF00FF"/>
                </a:solidFill>
                <a:latin typeface="Bernhard Modern Roman" pitchFamily="18" charset="0"/>
              </a:rPr>
              <a:t>Care and Feeding:  </a:t>
            </a:r>
          </a:p>
          <a:p>
            <a:pPr eaLnBrk="1" hangingPunct="1">
              <a:lnSpc>
                <a:spcPct val="70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Moderate fertility  </a:t>
            </a:r>
          </a:p>
          <a:p>
            <a:pPr eaLnBrk="1" hangingPunct="1">
              <a:lnSpc>
                <a:spcPct val="70000"/>
              </a:lnSpc>
              <a:spcBef>
                <a:spcPct val="5000"/>
              </a:spcBef>
              <a:buFontTx/>
              <a:buNone/>
            </a:pPr>
            <a:r>
              <a:rPr lang="en-US" sz="2400" b="1" dirty="0" smtClean="0">
                <a:solidFill>
                  <a:schemeClr val="bg1"/>
                </a:solidFill>
                <a:latin typeface="Bernhard Modern Roman" pitchFamily="18" charset="0"/>
              </a:rPr>
              <a:t>	</a:t>
            </a:r>
            <a:endParaRPr lang="en-US" sz="2400" b="1" dirty="0" smtClean="0">
              <a:solidFill>
                <a:srgbClr val="FFFF00"/>
              </a:solidFill>
              <a:latin typeface="Bernhard Modern Roman" pitchFamily="18" charset="0"/>
            </a:endParaRPr>
          </a:p>
          <a:p>
            <a:pPr eaLnBrk="1" hangingPunct="1">
              <a:lnSpc>
                <a:spcPct val="70000"/>
              </a:lnSpc>
              <a:spcBef>
                <a:spcPct val="5000"/>
              </a:spcBef>
              <a:buFontTx/>
              <a:buNone/>
            </a:pPr>
            <a:r>
              <a:rPr lang="en-US" sz="2400" b="1" dirty="0" smtClean="0">
                <a:solidFill>
                  <a:srgbClr val="FF00FF"/>
                </a:solidFill>
                <a:latin typeface="Bernhard Modern Roman" pitchFamily="18" charset="0"/>
              </a:rPr>
              <a:t>Bloom Period:	</a:t>
            </a:r>
          </a:p>
          <a:p>
            <a:pPr eaLnBrk="1" hangingPunct="1">
              <a:lnSpc>
                <a:spcPct val="70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March-April</a:t>
            </a:r>
          </a:p>
          <a:p>
            <a:pPr eaLnBrk="1" hangingPunct="1">
              <a:lnSpc>
                <a:spcPct val="70000"/>
              </a:lnSpc>
              <a:spcBef>
                <a:spcPct val="5000"/>
              </a:spcBef>
              <a:buFontTx/>
              <a:buNone/>
            </a:pPr>
            <a:endParaRPr lang="en-US" sz="2400" b="1" dirty="0" smtClean="0">
              <a:solidFill>
                <a:srgbClr val="FFFF00"/>
              </a:solidFill>
              <a:latin typeface="Bernhard Modern Roman" pitchFamily="18" charset="0"/>
            </a:endParaRPr>
          </a:p>
          <a:p>
            <a:pPr eaLnBrk="1" hangingPunct="1">
              <a:lnSpc>
                <a:spcPct val="70000"/>
              </a:lnSpc>
              <a:spcBef>
                <a:spcPct val="5000"/>
              </a:spcBef>
              <a:buFontTx/>
              <a:buNone/>
            </a:pPr>
            <a:r>
              <a:rPr lang="en-US" sz="2400" b="1" dirty="0" smtClean="0">
                <a:solidFill>
                  <a:srgbClr val="FF00FF"/>
                </a:solidFill>
                <a:latin typeface="Bernhard Modern Roman" pitchFamily="18" charset="0"/>
              </a:rPr>
              <a:t>Culture Concerns:</a:t>
            </a:r>
          </a:p>
          <a:p>
            <a:pPr eaLnBrk="1" hangingPunct="1">
              <a:lnSpc>
                <a:spcPct val="70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Trim flat before mid summer growth flush</a:t>
            </a:r>
          </a:p>
          <a:p>
            <a:pPr eaLnBrk="1" hangingPunct="1">
              <a:lnSpc>
                <a:spcPct val="70000"/>
              </a:lnSpc>
              <a:spcBef>
                <a:spcPct val="5000"/>
              </a:spcBef>
              <a:buFontTx/>
              <a:buNone/>
            </a:pPr>
            <a:r>
              <a:rPr lang="en-US" sz="2400" b="1" dirty="0" smtClean="0">
                <a:solidFill>
                  <a:schemeClr val="bg1"/>
                </a:solidFill>
                <a:latin typeface="Bernhard Modern Roman" pitchFamily="18" charset="0"/>
              </a:rPr>
              <a:t>	for even blooms</a:t>
            </a:r>
            <a:endParaRPr lang="en-US" sz="2800" b="1" dirty="0" smtClean="0">
              <a:solidFill>
                <a:schemeClr val="hlink"/>
              </a:solidFill>
              <a:latin typeface="GoudyOlSt BT" pitchFamily="18" charset="0"/>
            </a:endParaRPr>
          </a:p>
        </p:txBody>
      </p:sp>
      <p:sp>
        <p:nvSpPr>
          <p:cNvPr id="105476" name="Rectangle 4"/>
          <p:cNvSpPr>
            <a:spLocks noChangeArrowheads="1"/>
          </p:cNvSpPr>
          <p:nvPr/>
        </p:nvSpPr>
        <p:spPr bwMode="auto">
          <a:xfrm>
            <a:off x="6261056" y="330515"/>
            <a:ext cx="2438488"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a:latin typeface="GoudyOlSt BT" pitchFamily="18" charset="0"/>
              </a:rPr>
              <a:t>Candytuft</a:t>
            </a:r>
          </a:p>
        </p:txBody>
      </p:sp>
      <p:sp>
        <p:nvSpPr>
          <p:cNvPr id="105477" name="Rectangle 5"/>
          <p:cNvSpPr>
            <a:spLocks noChangeArrowheads="1"/>
          </p:cNvSpPr>
          <p:nvPr/>
        </p:nvSpPr>
        <p:spPr bwMode="auto">
          <a:xfrm>
            <a:off x="4953000" y="6096000"/>
            <a:ext cx="2527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a:solidFill>
                  <a:schemeClr val="hlink"/>
                </a:solidFill>
                <a:latin typeface="GoudyOlSt BT" pitchFamily="18" charset="0"/>
              </a:rPr>
              <a:t>Iberis sempervirens</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4000" contrast="7000"/>
                    </a14:imgEffect>
                  </a14:imgLayer>
                </a14:imgProps>
              </a:ext>
              <a:ext uri="{28A0092B-C50C-407E-A947-70E740481C1C}">
                <a14:useLocalDpi xmlns:a14="http://schemas.microsoft.com/office/drawing/2010/main" val="0"/>
              </a:ext>
            </a:extLst>
          </a:blip>
          <a:stretch>
            <a:fillRect/>
          </a:stretch>
        </p:blipFill>
        <p:spPr>
          <a:xfrm>
            <a:off x="3810000" y="1386114"/>
            <a:ext cx="5851192" cy="4388394"/>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5"/>
          <p:cNvSpPr>
            <a:spLocks noChangeArrowheads="1"/>
          </p:cNvSpPr>
          <p:nvPr/>
        </p:nvSpPr>
        <p:spPr bwMode="auto">
          <a:xfrm>
            <a:off x="228600" y="1058969"/>
            <a:ext cx="34290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70000"/>
              </a:lnSpc>
              <a:spcBef>
                <a:spcPct val="5000"/>
              </a:spcBef>
            </a:pPr>
            <a:endParaRPr lang="en-US" sz="28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Characteristics:  </a:t>
            </a:r>
            <a:endParaRPr lang="en-US" sz="2400" dirty="0">
              <a:latin typeface="Bernhard Modern Roman" pitchFamily="18" charset="0"/>
            </a:endParaRP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Nectar source</a:t>
            </a:r>
          </a:p>
          <a:p>
            <a:pPr marL="342900" indent="-342900" algn="l">
              <a:lnSpc>
                <a:spcPct val="70000"/>
              </a:lnSpc>
              <a:spcBef>
                <a:spcPct val="5000"/>
              </a:spcBef>
            </a:pPr>
            <a:r>
              <a:rPr lang="en-US" sz="2400" dirty="0">
                <a:solidFill>
                  <a:schemeClr val="bg1"/>
                </a:solidFill>
                <a:latin typeface="Bernhard Modern Roman" pitchFamily="18" charset="0"/>
              </a:rPr>
              <a:t>	Drought tolerant</a:t>
            </a:r>
          </a:p>
          <a:p>
            <a:pPr marL="342900" indent="-342900" algn="l">
              <a:lnSpc>
                <a:spcPct val="70000"/>
              </a:lnSpc>
              <a:spcBef>
                <a:spcPct val="5000"/>
              </a:spcBef>
            </a:pPr>
            <a:r>
              <a:rPr lang="en-US" sz="2400" dirty="0">
                <a:solidFill>
                  <a:schemeClr val="bg1"/>
                </a:solidFill>
                <a:latin typeface="Bernhard Modern Roman" pitchFamily="18" charset="0"/>
              </a:rPr>
              <a:t>	3 - 6 inches tall</a:t>
            </a:r>
          </a:p>
          <a:p>
            <a:pPr marL="342900" indent="-342900" algn="l">
              <a:lnSpc>
                <a:spcPct val="70000"/>
              </a:lnSpc>
              <a:spcBef>
                <a:spcPct val="5000"/>
              </a:spcBef>
            </a:pPr>
            <a:endParaRPr lang="en-US" sz="2400" dirty="0">
              <a:solidFill>
                <a:srgbClr val="FF00FF"/>
              </a:solidFill>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Location:</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Full sun</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smtClean="0">
                <a:solidFill>
                  <a:srgbClr val="FF00FF"/>
                </a:solidFill>
                <a:latin typeface="Bernhard Modern Roman" pitchFamily="18" charset="0"/>
              </a:rPr>
              <a:t>Care </a:t>
            </a:r>
            <a:r>
              <a:rPr lang="en-US" sz="2400" dirty="0">
                <a:solidFill>
                  <a:srgbClr val="FF00FF"/>
                </a:solidFill>
                <a:latin typeface="Bernhard Modern Roman" pitchFamily="18" charset="0"/>
              </a:rPr>
              <a:t>and Feeding: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Heavy fertility</a:t>
            </a:r>
          </a:p>
          <a:p>
            <a:pPr marL="342900" indent="-342900" algn="l">
              <a:lnSpc>
                <a:spcPct val="70000"/>
              </a:lnSpc>
              <a:spcBef>
                <a:spcPct val="5000"/>
              </a:spcBef>
            </a:pPr>
            <a:r>
              <a:rPr lang="en-US" sz="2400" dirty="0">
                <a:solidFill>
                  <a:schemeClr val="bg1"/>
                </a:solidFill>
                <a:latin typeface="Bernhard Modern Roman" pitchFamily="18" charset="0"/>
              </a:rPr>
              <a:t>	Well drained soils </a:t>
            </a:r>
          </a:p>
          <a:p>
            <a:pPr marL="342900" indent="-342900" algn="l">
              <a:lnSpc>
                <a:spcPct val="70000"/>
              </a:lnSpc>
              <a:spcBef>
                <a:spcPct val="5000"/>
              </a:spcBef>
            </a:pPr>
            <a:r>
              <a:rPr lang="en-US" sz="2400" dirty="0">
                <a:latin typeface="Bernhard Modern Roman" pitchFamily="18" charset="0"/>
              </a:rPr>
              <a:t>	</a:t>
            </a:r>
          </a:p>
          <a:p>
            <a:pPr marL="342900" indent="-342900" algn="l">
              <a:lnSpc>
                <a:spcPct val="70000"/>
              </a:lnSpc>
              <a:spcBef>
                <a:spcPct val="5000"/>
              </a:spcBef>
            </a:pPr>
            <a:r>
              <a:rPr lang="en-US" sz="2400" dirty="0">
                <a:solidFill>
                  <a:srgbClr val="FF00FF"/>
                </a:solidFill>
                <a:latin typeface="Bernhard Modern Roman" pitchFamily="18" charset="0"/>
              </a:rPr>
              <a:t>Bloom Period:	</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March-April</a:t>
            </a:r>
          </a:p>
          <a:p>
            <a:pPr marL="342900" indent="-342900" algn="l">
              <a:lnSpc>
                <a:spcPct val="70000"/>
              </a:lnSpc>
              <a:spcBef>
                <a:spcPct val="5000"/>
              </a:spcBef>
            </a:pPr>
            <a:endParaRPr lang="en-US" sz="2400" dirty="0">
              <a:latin typeface="Bernhard Modern Roman" pitchFamily="18" charset="0"/>
            </a:endParaRPr>
          </a:p>
          <a:p>
            <a:pPr marL="342900" indent="-342900" algn="l">
              <a:lnSpc>
                <a:spcPct val="70000"/>
              </a:lnSpc>
              <a:spcBef>
                <a:spcPct val="5000"/>
              </a:spcBef>
            </a:pPr>
            <a:r>
              <a:rPr lang="en-US" sz="2400" dirty="0">
                <a:solidFill>
                  <a:srgbClr val="FF00FF"/>
                </a:solidFill>
                <a:latin typeface="Bernhard Modern Roman" pitchFamily="18" charset="0"/>
              </a:rPr>
              <a:t>Culture Concerns:</a:t>
            </a:r>
          </a:p>
          <a:p>
            <a:pPr marL="342900" indent="-342900" algn="l">
              <a:lnSpc>
                <a:spcPct val="70000"/>
              </a:lnSpc>
              <a:spcBef>
                <a:spcPct val="5000"/>
              </a:spcBef>
            </a:pPr>
            <a:r>
              <a:rPr lang="en-US" sz="2400" dirty="0">
                <a:latin typeface="Bernhard Modern Roman" pitchFamily="18" charset="0"/>
              </a:rPr>
              <a:t>	</a:t>
            </a:r>
            <a:r>
              <a:rPr lang="en-US" sz="2400" dirty="0">
                <a:solidFill>
                  <a:schemeClr val="bg1"/>
                </a:solidFill>
                <a:latin typeface="Bernhard Modern Roman" pitchFamily="18" charset="0"/>
              </a:rPr>
              <a:t>Mites</a:t>
            </a:r>
          </a:p>
          <a:p>
            <a:pPr marL="342900" indent="-342900" algn="l">
              <a:lnSpc>
                <a:spcPct val="70000"/>
              </a:lnSpc>
              <a:spcBef>
                <a:spcPct val="5000"/>
              </a:spcBef>
            </a:pPr>
            <a:r>
              <a:rPr lang="en-US" sz="2400" dirty="0">
                <a:solidFill>
                  <a:schemeClr val="bg1"/>
                </a:solidFill>
                <a:latin typeface="Bernhard Modern Roman" pitchFamily="18" charset="0"/>
              </a:rPr>
              <a:t>		</a:t>
            </a:r>
          </a:p>
        </p:txBody>
      </p:sp>
      <p:sp>
        <p:nvSpPr>
          <p:cNvPr id="107524" name="Rectangle 6"/>
          <p:cNvSpPr>
            <a:spLocks noChangeArrowheads="1"/>
          </p:cNvSpPr>
          <p:nvPr/>
        </p:nvSpPr>
        <p:spPr bwMode="auto">
          <a:xfrm>
            <a:off x="7162800" y="351083"/>
            <a:ext cx="1524776"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a:latin typeface="GoudyOlSt BT" pitchFamily="18" charset="0"/>
              </a:rPr>
              <a:t>Thrift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7174" y="1533888"/>
            <a:ext cx="4465320" cy="5486400"/>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0000"/>
                    </a14:imgEffect>
                  </a14:imgLayer>
                </a14:imgProps>
              </a:ext>
              <a:ext uri="{28A0092B-C50C-407E-A947-70E740481C1C}">
                <a14:useLocalDpi xmlns:a14="http://schemas.microsoft.com/office/drawing/2010/main" val="0"/>
              </a:ext>
            </a:extLst>
          </a:blip>
          <a:stretch>
            <a:fillRect/>
          </a:stretch>
        </p:blipFill>
        <p:spPr>
          <a:xfrm>
            <a:off x="3004390" y="38191"/>
            <a:ext cx="3901440" cy="2926080"/>
          </a:xfrm>
          <a:prstGeom prst="rect">
            <a:avLst/>
          </a:prstGeom>
        </p:spPr>
      </p:pic>
      <p:sp>
        <p:nvSpPr>
          <p:cNvPr id="107525" name="Rectangle 7"/>
          <p:cNvSpPr>
            <a:spLocks noChangeArrowheads="1"/>
          </p:cNvSpPr>
          <p:nvPr/>
        </p:nvSpPr>
        <p:spPr bwMode="auto">
          <a:xfrm>
            <a:off x="3040676" y="2502606"/>
            <a:ext cx="21082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dirty="0">
                <a:solidFill>
                  <a:schemeClr val="accent4"/>
                </a:solidFill>
                <a:latin typeface="GoudyOlSt BT" pitchFamily="18" charset="0"/>
              </a:rPr>
              <a:t>Phlox </a:t>
            </a:r>
            <a:r>
              <a:rPr lang="en-US" sz="2400" i="1" dirty="0" err="1">
                <a:solidFill>
                  <a:schemeClr val="accent4"/>
                </a:solidFill>
                <a:latin typeface="GoudyOlSt BT" pitchFamily="18" charset="0"/>
              </a:rPr>
              <a:t>subulata</a:t>
            </a:r>
            <a:endParaRPr lang="en-US" sz="2400" i="1" dirty="0">
              <a:solidFill>
                <a:schemeClr val="accent4"/>
              </a:solidFill>
              <a:latin typeface="GoudyOlSt BT"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4"/>
          <p:cNvSpPr>
            <a:spLocks noGrp="1" noChangeArrowheads="1"/>
          </p:cNvSpPr>
          <p:nvPr>
            <p:ph/>
          </p:nvPr>
        </p:nvSpPr>
        <p:spPr bwMode="auto">
          <a:xfrm>
            <a:off x="381000" y="628512"/>
            <a:ext cx="3657600" cy="50292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70000"/>
              </a:lnSpc>
              <a:spcBef>
                <a:spcPct val="5000"/>
              </a:spcBef>
              <a:buFontTx/>
              <a:buNone/>
            </a:pPr>
            <a:r>
              <a:rPr lang="en-US" sz="2400" b="1" dirty="0" smtClean="0">
                <a:solidFill>
                  <a:srgbClr val="FF00FF"/>
                </a:solidFill>
                <a:latin typeface="Bernhard Modern Roman" pitchFamily="18" charset="0"/>
              </a:rPr>
              <a:t>Characteristics:  </a:t>
            </a:r>
            <a:endParaRPr lang="en-US" sz="2400" b="1" dirty="0" smtClean="0">
              <a:solidFill>
                <a:srgbClr val="FFFF00"/>
              </a:solidFill>
              <a:latin typeface="Bernhard Modern Roman" pitchFamily="18" charset="0"/>
            </a:endParaRPr>
          </a:p>
          <a:p>
            <a:pPr eaLnBrk="1" hangingPunct="1">
              <a:lnSpc>
                <a:spcPct val="70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Nectar source</a:t>
            </a:r>
          </a:p>
          <a:p>
            <a:pPr eaLnBrk="1" hangingPunct="1">
              <a:lnSpc>
                <a:spcPct val="70000"/>
              </a:lnSpc>
              <a:spcBef>
                <a:spcPct val="5000"/>
              </a:spcBef>
              <a:buFontTx/>
              <a:buNone/>
            </a:pPr>
            <a:r>
              <a:rPr lang="en-US" sz="2400" b="1" dirty="0" smtClean="0">
                <a:solidFill>
                  <a:schemeClr val="bg1"/>
                </a:solidFill>
                <a:latin typeface="Bernhard Modern Roman" pitchFamily="18" charset="0"/>
              </a:rPr>
              <a:t>	Drought tolerant</a:t>
            </a:r>
          </a:p>
          <a:p>
            <a:pPr eaLnBrk="1" hangingPunct="1">
              <a:lnSpc>
                <a:spcPct val="70000"/>
              </a:lnSpc>
              <a:spcBef>
                <a:spcPct val="5000"/>
              </a:spcBef>
              <a:buNone/>
            </a:pPr>
            <a:r>
              <a:rPr lang="en-US" sz="2400" b="1" dirty="0" smtClean="0">
                <a:solidFill>
                  <a:schemeClr val="bg1"/>
                </a:solidFill>
                <a:latin typeface="Bernhard Modern Roman" pitchFamily="18" charset="0"/>
              </a:rPr>
              <a:t>	</a:t>
            </a:r>
            <a:r>
              <a:rPr lang="en-US" sz="2400" b="1" dirty="0">
                <a:solidFill>
                  <a:schemeClr val="bg1"/>
                </a:solidFill>
                <a:latin typeface="Bernhard Modern Roman" pitchFamily="18" charset="0"/>
              </a:rPr>
              <a:t>Deer tolerant</a:t>
            </a:r>
          </a:p>
          <a:p>
            <a:pPr eaLnBrk="1" hangingPunct="1">
              <a:lnSpc>
                <a:spcPct val="70000"/>
              </a:lnSpc>
              <a:spcBef>
                <a:spcPct val="5000"/>
              </a:spcBef>
              <a:buFontTx/>
              <a:buNone/>
            </a:pPr>
            <a:r>
              <a:rPr lang="en-US" sz="2400" b="1" dirty="0" smtClean="0">
                <a:solidFill>
                  <a:schemeClr val="bg1"/>
                </a:solidFill>
                <a:latin typeface="Bernhard Modern Roman" pitchFamily="18" charset="0"/>
              </a:rPr>
              <a:t>	Good winter foliage</a:t>
            </a:r>
          </a:p>
          <a:p>
            <a:pPr eaLnBrk="1" hangingPunct="1">
              <a:lnSpc>
                <a:spcPct val="70000"/>
              </a:lnSpc>
              <a:spcBef>
                <a:spcPct val="5000"/>
              </a:spcBef>
              <a:buFontTx/>
              <a:buNone/>
            </a:pPr>
            <a:r>
              <a:rPr lang="en-US" sz="2400" b="1" dirty="0" smtClean="0">
                <a:solidFill>
                  <a:schemeClr val="bg1"/>
                </a:solidFill>
                <a:latin typeface="Bernhard Modern Roman" pitchFamily="18" charset="0"/>
              </a:rPr>
              <a:t>	8 - 12 inches tall</a:t>
            </a:r>
          </a:p>
          <a:p>
            <a:pPr eaLnBrk="1" hangingPunct="1">
              <a:lnSpc>
                <a:spcPct val="70000"/>
              </a:lnSpc>
              <a:spcBef>
                <a:spcPct val="5000"/>
              </a:spcBef>
              <a:buFontTx/>
              <a:buNone/>
            </a:pPr>
            <a:r>
              <a:rPr lang="en-US" sz="2400" b="1" dirty="0" smtClean="0">
                <a:solidFill>
                  <a:srgbClr val="FF00FF"/>
                </a:solidFill>
                <a:latin typeface="Bernhard Modern Roman" pitchFamily="18" charset="0"/>
              </a:rPr>
              <a:t> </a:t>
            </a:r>
          </a:p>
          <a:p>
            <a:pPr eaLnBrk="1" hangingPunct="1">
              <a:lnSpc>
                <a:spcPct val="70000"/>
              </a:lnSpc>
              <a:spcBef>
                <a:spcPct val="5000"/>
              </a:spcBef>
              <a:buFontTx/>
              <a:buNone/>
            </a:pPr>
            <a:r>
              <a:rPr lang="en-US" sz="2400" b="1" dirty="0" smtClean="0">
                <a:solidFill>
                  <a:srgbClr val="FF00FF"/>
                </a:solidFill>
                <a:latin typeface="Bernhard Modern Roman" pitchFamily="18" charset="0"/>
              </a:rPr>
              <a:t>Location:</a:t>
            </a:r>
          </a:p>
          <a:p>
            <a:pPr eaLnBrk="1" hangingPunct="1">
              <a:lnSpc>
                <a:spcPct val="70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Full sun</a:t>
            </a:r>
          </a:p>
          <a:p>
            <a:pPr eaLnBrk="1" hangingPunct="1">
              <a:lnSpc>
                <a:spcPct val="70000"/>
              </a:lnSpc>
              <a:spcBef>
                <a:spcPct val="5000"/>
              </a:spcBef>
              <a:buFontTx/>
              <a:buNone/>
            </a:pPr>
            <a:endParaRPr lang="en-US" sz="2400" b="1" dirty="0" smtClean="0">
              <a:solidFill>
                <a:srgbClr val="FFFF00"/>
              </a:solidFill>
              <a:latin typeface="Bernhard Modern Roman" pitchFamily="18" charset="0"/>
            </a:endParaRPr>
          </a:p>
          <a:p>
            <a:pPr eaLnBrk="1" hangingPunct="1">
              <a:lnSpc>
                <a:spcPct val="70000"/>
              </a:lnSpc>
              <a:spcBef>
                <a:spcPct val="5000"/>
              </a:spcBef>
              <a:buFontTx/>
              <a:buNone/>
            </a:pPr>
            <a:r>
              <a:rPr lang="en-US" sz="2400" b="1" dirty="0" smtClean="0">
                <a:solidFill>
                  <a:srgbClr val="FF00FF"/>
                </a:solidFill>
                <a:latin typeface="Bernhard Modern Roman" pitchFamily="18" charset="0"/>
              </a:rPr>
              <a:t>Care and Feeding:  </a:t>
            </a:r>
          </a:p>
          <a:p>
            <a:pPr eaLnBrk="1" hangingPunct="1">
              <a:lnSpc>
                <a:spcPct val="70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Moderate fertility  </a:t>
            </a:r>
          </a:p>
          <a:p>
            <a:pPr eaLnBrk="1" hangingPunct="1">
              <a:lnSpc>
                <a:spcPct val="70000"/>
              </a:lnSpc>
              <a:spcBef>
                <a:spcPct val="5000"/>
              </a:spcBef>
              <a:buFontTx/>
              <a:buNone/>
            </a:pPr>
            <a:r>
              <a:rPr lang="en-US" sz="2400" b="1" dirty="0" smtClean="0">
                <a:solidFill>
                  <a:schemeClr val="bg1"/>
                </a:solidFill>
                <a:latin typeface="Bernhard Modern Roman" pitchFamily="18" charset="0"/>
              </a:rPr>
              <a:t>	Well drained soils</a:t>
            </a:r>
          </a:p>
          <a:p>
            <a:pPr eaLnBrk="1" hangingPunct="1">
              <a:lnSpc>
                <a:spcPct val="70000"/>
              </a:lnSpc>
              <a:spcBef>
                <a:spcPct val="5000"/>
              </a:spcBef>
              <a:buFontTx/>
              <a:buNone/>
            </a:pPr>
            <a:endParaRPr lang="en-US" sz="2400" b="1" dirty="0" smtClean="0">
              <a:solidFill>
                <a:srgbClr val="FFFF00"/>
              </a:solidFill>
              <a:latin typeface="Bernhard Modern Roman" pitchFamily="18" charset="0"/>
            </a:endParaRPr>
          </a:p>
          <a:p>
            <a:pPr eaLnBrk="1" hangingPunct="1">
              <a:lnSpc>
                <a:spcPct val="70000"/>
              </a:lnSpc>
              <a:spcBef>
                <a:spcPct val="5000"/>
              </a:spcBef>
              <a:buFontTx/>
              <a:buNone/>
            </a:pPr>
            <a:r>
              <a:rPr lang="en-US" sz="2400" b="1" dirty="0" smtClean="0">
                <a:solidFill>
                  <a:srgbClr val="FF00FF"/>
                </a:solidFill>
                <a:latin typeface="Bernhard Modern Roman" pitchFamily="18" charset="0"/>
              </a:rPr>
              <a:t>Bloom Period:	</a:t>
            </a:r>
          </a:p>
          <a:p>
            <a:pPr eaLnBrk="1" hangingPunct="1">
              <a:lnSpc>
                <a:spcPct val="70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May-June</a:t>
            </a:r>
          </a:p>
          <a:p>
            <a:pPr eaLnBrk="1" hangingPunct="1">
              <a:lnSpc>
                <a:spcPct val="70000"/>
              </a:lnSpc>
              <a:spcBef>
                <a:spcPct val="5000"/>
              </a:spcBef>
              <a:buFontTx/>
              <a:buNone/>
            </a:pPr>
            <a:endParaRPr lang="en-US" sz="2400" b="1" dirty="0" smtClean="0">
              <a:solidFill>
                <a:srgbClr val="FFFF00"/>
              </a:solidFill>
              <a:latin typeface="Bernhard Modern Roman" pitchFamily="18" charset="0"/>
            </a:endParaRPr>
          </a:p>
          <a:p>
            <a:pPr eaLnBrk="1" hangingPunct="1">
              <a:lnSpc>
                <a:spcPct val="70000"/>
              </a:lnSpc>
              <a:spcBef>
                <a:spcPct val="5000"/>
              </a:spcBef>
              <a:buFontTx/>
              <a:buNone/>
            </a:pPr>
            <a:r>
              <a:rPr lang="en-US" sz="2400" b="1" dirty="0" smtClean="0">
                <a:solidFill>
                  <a:srgbClr val="FF00FF"/>
                </a:solidFill>
                <a:latin typeface="Bernhard Modern Roman" pitchFamily="18" charset="0"/>
              </a:rPr>
              <a:t>Culture Concerns:</a:t>
            </a:r>
          </a:p>
          <a:p>
            <a:pPr eaLnBrk="1" hangingPunct="1">
              <a:lnSpc>
                <a:spcPct val="70000"/>
              </a:lnSpc>
              <a:spcBef>
                <a:spcPct val="5000"/>
              </a:spcBef>
              <a:buFontTx/>
              <a:buNone/>
            </a:pPr>
            <a:r>
              <a:rPr lang="en-US" sz="2400" b="1" dirty="0" smtClean="0">
                <a:solidFill>
                  <a:srgbClr val="FFFF00"/>
                </a:solidFill>
                <a:latin typeface="Bernhard Modern Roman" pitchFamily="18" charset="0"/>
              </a:rPr>
              <a:t>	</a:t>
            </a:r>
            <a:r>
              <a:rPr lang="en-US" sz="2400" b="1" dirty="0" smtClean="0">
                <a:solidFill>
                  <a:schemeClr val="bg1"/>
                </a:solidFill>
                <a:latin typeface="Bernhard Modern Roman" pitchFamily="18" charset="0"/>
              </a:rPr>
              <a:t>Root rots in summer</a:t>
            </a:r>
          </a:p>
          <a:p>
            <a:pPr eaLnBrk="1" hangingPunct="1">
              <a:lnSpc>
                <a:spcPct val="70000"/>
              </a:lnSpc>
              <a:spcBef>
                <a:spcPct val="5000"/>
              </a:spcBef>
              <a:buFontTx/>
              <a:buNone/>
            </a:pPr>
            <a:endParaRPr lang="en-US" sz="2800" b="1" dirty="0" smtClean="0">
              <a:solidFill>
                <a:schemeClr val="hlink"/>
              </a:solidFill>
              <a:latin typeface="GoudyOlSt BT" pitchFamily="18" charset="0"/>
            </a:endParaRPr>
          </a:p>
        </p:txBody>
      </p:sp>
      <p:sp>
        <p:nvSpPr>
          <p:cNvPr id="108548" name="Rectangle 5"/>
          <p:cNvSpPr>
            <a:spLocks noChangeArrowheads="1"/>
          </p:cNvSpPr>
          <p:nvPr/>
        </p:nvSpPr>
        <p:spPr bwMode="auto">
          <a:xfrm>
            <a:off x="4938223" y="207056"/>
            <a:ext cx="3596177"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dirty="0">
                <a:latin typeface="GoudyOlSt BT" pitchFamily="18" charset="0"/>
              </a:rPr>
              <a:t>Cheddar Pinks </a:t>
            </a:r>
          </a:p>
        </p:txBody>
      </p:sp>
      <p:sp>
        <p:nvSpPr>
          <p:cNvPr id="108549" name="Rectangle 6"/>
          <p:cNvSpPr>
            <a:spLocks noChangeArrowheads="1"/>
          </p:cNvSpPr>
          <p:nvPr/>
        </p:nvSpPr>
        <p:spPr bwMode="auto">
          <a:xfrm>
            <a:off x="4751387" y="6400800"/>
            <a:ext cx="3630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sz="2400" i="1">
                <a:solidFill>
                  <a:schemeClr val="hlink"/>
                </a:solidFill>
                <a:latin typeface="GoudyOlSt BT" pitchFamily="18" charset="0"/>
              </a:rPr>
              <a:t>Dianthuis gratianopolitanus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599" y="1143000"/>
            <a:ext cx="4050751" cy="5120402"/>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381000"/>
            <a:ext cx="5160796" cy="5964323"/>
          </a:xfrm>
          <a:prstGeom prst="rect">
            <a:avLst/>
          </a:prstGeom>
        </p:spPr>
      </p:pic>
      <p:sp>
        <p:nvSpPr>
          <p:cNvPr id="4" name="Rectangle 5"/>
          <p:cNvSpPr>
            <a:spLocks noChangeArrowheads="1"/>
          </p:cNvSpPr>
          <p:nvPr/>
        </p:nvSpPr>
        <p:spPr bwMode="auto">
          <a:xfrm>
            <a:off x="127555" y="228600"/>
            <a:ext cx="2659702"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b="0" dirty="0" smtClean="0">
                <a:latin typeface="Georgia" pitchFamily="18" charset="0"/>
              </a:rPr>
              <a:t>Resources:</a:t>
            </a:r>
            <a:endParaRPr lang="en-US" sz="4000" b="0" dirty="0">
              <a:latin typeface="Georgia" pitchFamily="18" charset="0"/>
            </a:endParaRPr>
          </a:p>
        </p:txBody>
      </p:sp>
      <p:sp>
        <p:nvSpPr>
          <p:cNvPr id="5" name="Rectangle 5"/>
          <p:cNvSpPr>
            <a:spLocks noChangeArrowheads="1"/>
          </p:cNvSpPr>
          <p:nvPr/>
        </p:nvSpPr>
        <p:spPr bwMode="auto">
          <a:xfrm>
            <a:off x="105784" y="1115543"/>
            <a:ext cx="496963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4000" b="0" u="sng" dirty="0" smtClean="0">
                <a:latin typeface="Georgia" pitchFamily="18" charset="0"/>
              </a:rPr>
              <a:t>ugatrial.hort.uga.edu</a:t>
            </a:r>
            <a:endParaRPr lang="en-US" sz="4000" b="0" u="sng" dirty="0">
              <a:latin typeface="Georgia" pitchFamily="18" charset="0"/>
            </a:endParaRPr>
          </a:p>
        </p:txBody>
      </p:sp>
      <p:sp>
        <p:nvSpPr>
          <p:cNvPr id="6" name="Rectangle 5"/>
          <p:cNvSpPr>
            <a:spLocks noChangeArrowheads="1"/>
          </p:cNvSpPr>
          <p:nvPr/>
        </p:nvSpPr>
        <p:spPr bwMode="auto">
          <a:xfrm>
            <a:off x="105784" y="2006744"/>
            <a:ext cx="5152016" cy="4031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l"/>
            <a:r>
              <a:rPr lang="en-US" sz="3200" b="0" dirty="0" err="1" smtClean="0">
                <a:latin typeface="Georgia" pitchFamily="18" charset="0"/>
              </a:rPr>
              <a:t>Armitage</a:t>
            </a:r>
            <a:r>
              <a:rPr lang="en-US" sz="3200" b="0" dirty="0" smtClean="0">
                <a:latin typeface="Georgia" pitchFamily="18" charset="0"/>
              </a:rPr>
              <a:t>. A. 2008. Herbaceous Perennial Plants. 3</a:t>
            </a:r>
            <a:r>
              <a:rPr lang="en-US" sz="3200" b="0" baseline="30000" dirty="0" smtClean="0">
                <a:latin typeface="Georgia" pitchFamily="18" charset="0"/>
              </a:rPr>
              <a:t>rd</a:t>
            </a:r>
            <a:r>
              <a:rPr lang="en-US" sz="3200" b="0" dirty="0" smtClean="0">
                <a:latin typeface="Georgia" pitchFamily="18" charset="0"/>
              </a:rPr>
              <a:t> ed.</a:t>
            </a:r>
          </a:p>
          <a:p>
            <a:pPr algn="l"/>
            <a:endParaRPr lang="en-US" sz="3200" b="0" dirty="0">
              <a:latin typeface="Georgia" pitchFamily="18" charset="0"/>
            </a:endParaRPr>
          </a:p>
          <a:p>
            <a:pPr algn="l"/>
            <a:r>
              <a:rPr lang="en-US" sz="3200" b="0" dirty="0" smtClean="0">
                <a:latin typeface="Georgia" pitchFamily="18" charset="0"/>
              </a:rPr>
              <a:t>Total Management of </a:t>
            </a:r>
            <a:r>
              <a:rPr lang="en-US" sz="3200" b="0" dirty="0">
                <a:latin typeface="Georgia" pitchFamily="18" charset="0"/>
              </a:rPr>
              <a:t>Herbaceous </a:t>
            </a:r>
            <a:r>
              <a:rPr lang="en-US" sz="3200" b="0" dirty="0" smtClean="0">
                <a:latin typeface="Georgia" pitchFamily="18" charset="0"/>
              </a:rPr>
              <a:t>Perennials.</a:t>
            </a:r>
          </a:p>
          <a:p>
            <a:pPr algn="l"/>
            <a:r>
              <a:rPr lang="en-US" sz="3200" b="0" dirty="0" smtClean="0">
                <a:latin typeface="Georgia" pitchFamily="18" charset="0"/>
              </a:rPr>
              <a:t>Univ. of Maryland Extension Bulletin 359 </a:t>
            </a:r>
            <a:endParaRPr lang="en-US" sz="3200" b="0" dirty="0">
              <a:latin typeface="Georgia" pitchFamily="18" charset="0"/>
            </a:endParaRPr>
          </a:p>
        </p:txBody>
      </p:sp>
    </p:spTree>
    <p:extLst>
      <p:ext uri="{BB962C8B-B14F-4D97-AF65-F5344CB8AC3E}">
        <p14:creationId xmlns:p14="http://schemas.microsoft.com/office/powerpoint/2010/main" val="2541652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5562600" y="152400"/>
            <a:ext cx="3352800" cy="1143000"/>
          </a:xfrm>
        </p:spPr>
        <p:txBody>
          <a:bodyPr/>
          <a:lstStyle/>
          <a:p>
            <a:pPr>
              <a:lnSpc>
                <a:spcPct val="100000"/>
              </a:lnSpc>
            </a:pPr>
            <a:r>
              <a:rPr lang="en-US" sz="2800" b="1" dirty="0">
                <a:solidFill>
                  <a:schemeClr val="accent3">
                    <a:lumMod val="95000"/>
                  </a:schemeClr>
                </a:solidFill>
                <a:latin typeface="Georgia" pitchFamily="18" charset="0"/>
                <a:ea typeface="Geneva"/>
              </a:rPr>
              <a:t>Georgia Hardiness </a:t>
            </a:r>
            <a:r>
              <a:rPr lang="en-US" sz="2800" b="1" dirty="0" smtClean="0">
                <a:solidFill>
                  <a:schemeClr val="accent3">
                    <a:lumMod val="95000"/>
                  </a:schemeClr>
                </a:solidFill>
                <a:latin typeface="Georgia" pitchFamily="18" charset="0"/>
                <a:ea typeface="Geneva"/>
              </a:rPr>
              <a:t>Zones</a:t>
            </a:r>
            <a:endParaRPr lang="en-US" sz="2000" b="0" dirty="0">
              <a:solidFill>
                <a:schemeClr val="accent3">
                  <a:lumMod val="95000"/>
                </a:schemeClr>
              </a:solidFill>
              <a:latin typeface="Georgia" pitchFamily="18" charset="0"/>
              <a:ea typeface="Geneva"/>
            </a:endParaRPr>
          </a:p>
        </p:txBody>
      </p:sp>
      <p:pic>
        <p:nvPicPr>
          <p:cNvPr id="5122" name="Picture 2" descr="http://planthardiness.ars.usda.gov/PHZMWeb/Images/72DPI/g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 y="0"/>
            <a:ext cx="5339507" cy="68954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5410200" y="1524000"/>
            <a:ext cx="3657600" cy="1143000"/>
          </a:xfrm>
          <a:prstGeom prst="rect">
            <a:avLst/>
          </a:prstGeom>
        </p:spPr>
        <p:txBody>
          <a:bodyPr/>
          <a:lst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a:lstStyle>
          <a:p>
            <a:pPr marL="115888" indent="-115888" algn="l">
              <a:spcBef>
                <a:spcPts val="1200"/>
              </a:spcBef>
              <a:spcAft>
                <a:spcPts val="1200"/>
              </a:spcAft>
              <a:buFont typeface="Arial" pitchFamily="34" charset="0"/>
              <a:buChar char="•"/>
            </a:pPr>
            <a:r>
              <a:rPr lang="en-US" sz="2400" b="0" kern="0" dirty="0" smtClean="0">
                <a:solidFill>
                  <a:schemeClr val="accent3">
                    <a:lumMod val="95000"/>
                  </a:schemeClr>
                </a:solidFill>
                <a:latin typeface="Georgia" pitchFamily="18" charset="0"/>
                <a:ea typeface="Geneva"/>
              </a:rPr>
              <a:t>Guidelines to evaluate geographical limits of  adaptability</a:t>
            </a:r>
          </a:p>
          <a:p>
            <a:pPr marL="115888" indent="-115888" algn="l">
              <a:spcBef>
                <a:spcPts val="1200"/>
              </a:spcBef>
              <a:spcAft>
                <a:spcPts val="1200"/>
              </a:spcAft>
              <a:buFont typeface="Arial" pitchFamily="34" charset="0"/>
              <a:buChar char="•"/>
            </a:pPr>
            <a:r>
              <a:rPr lang="en-US" sz="2400" b="0" kern="0" dirty="0" smtClean="0">
                <a:solidFill>
                  <a:schemeClr val="accent3">
                    <a:lumMod val="95000"/>
                  </a:schemeClr>
                </a:solidFill>
                <a:latin typeface="Georgia" pitchFamily="18" charset="0"/>
                <a:ea typeface="Geneva"/>
              </a:rPr>
              <a:t>Based on average minimum winter temps</a:t>
            </a:r>
          </a:p>
          <a:p>
            <a:pPr marL="573088" lvl="1" indent="-115888" algn="l">
              <a:spcBef>
                <a:spcPts val="1200"/>
              </a:spcBef>
              <a:spcAft>
                <a:spcPts val="1200"/>
              </a:spcAft>
              <a:buFont typeface="Arial" pitchFamily="34" charset="0"/>
              <a:buChar char="•"/>
            </a:pPr>
            <a:r>
              <a:rPr lang="en-US" sz="2400" b="0" kern="0" dirty="0" smtClean="0">
                <a:solidFill>
                  <a:schemeClr val="accent3">
                    <a:lumMod val="95000"/>
                  </a:schemeClr>
                </a:solidFill>
                <a:latin typeface="Georgia" pitchFamily="18" charset="0"/>
                <a:ea typeface="Geneva"/>
              </a:rPr>
              <a:t>Many other factors play a role – summer temps during the night, humidity, rainfall</a:t>
            </a:r>
            <a:endParaRPr lang="en-US" sz="2400" b="0" kern="0" dirty="0">
              <a:solidFill>
                <a:schemeClr val="accent3">
                  <a:lumMod val="95000"/>
                </a:schemeClr>
              </a:solidFill>
              <a:latin typeface="Georgia" pitchFamily="18" charset="0"/>
              <a:ea typeface="Geneva"/>
            </a:endParaRPr>
          </a:p>
        </p:txBody>
      </p:sp>
    </p:spTree>
    <p:extLst>
      <p:ext uri="{BB962C8B-B14F-4D97-AF65-F5344CB8AC3E}">
        <p14:creationId xmlns:p14="http://schemas.microsoft.com/office/powerpoint/2010/main" val="2680003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Ga temperature ma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524000"/>
            <a:ext cx="3626682"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1143000" y="152400"/>
            <a:ext cx="6924502" cy="6096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pPr>
            <a:r>
              <a:rPr lang="en-US" sz="3200" b="1" dirty="0" smtClean="0">
                <a:solidFill>
                  <a:srgbClr val="FFC000"/>
                </a:solidFill>
                <a:latin typeface="Georgia" pitchFamily="18" charset="0"/>
                <a:ea typeface="Geneva"/>
              </a:rPr>
              <a:t>Georgia Heat Zones</a:t>
            </a:r>
            <a:endParaRPr lang="en-US" sz="2400" dirty="0">
              <a:solidFill>
                <a:srgbClr val="FFC000"/>
              </a:solidFill>
              <a:latin typeface="Georgia" pitchFamily="18" charset="0"/>
              <a:ea typeface="Geneva"/>
            </a:endParaRPr>
          </a:p>
        </p:txBody>
      </p:sp>
      <p:sp>
        <p:nvSpPr>
          <p:cNvPr id="7" name="Rectangle 3"/>
          <p:cNvSpPr txBox="1">
            <a:spLocks noChangeArrowheads="1"/>
          </p:cNvSpPr>
          <p:nvPr/>
        </p:nvSpPr>
        <p:spPr>
          <a:xfrm>
            <a:off x="217714" y="879474"/>
            <a:ext cx="4876800" cy="453072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231775" indent="-231775">
              <a:spcBef>
                <a:spcPts val="600"/>
              </a:spcBef>
              <a:spcAft>
                <a:spcPts val="600"/>
              </a:spcAft>
              <a:buClr>
                <a:schemeClr val="accent3">
                  <a:lumMod val="95000"/>
                </a:schemeClr>
              </a:buClr>
            </a:pPr>
            <a:r>
              <a:rPr lang="en-US" b="0" dirty="0" smtClean="0">
                <a:solidFill>
                  <a:schemeClr val="accent3">
                    <a:lumMod val="95000"/>
                  </a:schemeClr>
                </a:solidFill>
                <a:latin typeface="Georgia" pitchFamily="18" charset="0"/>
              </a:rPr>
              <a:t>Heat tolerance is more difficult to evaluate than cold tolerance.</a:t>
            </a:r>
          </a:p>
          <a:p>
            <a:pPr marL="231775" indent="-231775">
              <a:spcBef>
                <a:spcPts val="600"/>
              </a:spcBef>
              <a:spcAft>
                <a:spcPts val="600"/>
              </a:spcAft>
              <a:buClr>
                <a:schemeClr val="accent3">
                  <a:lumMod val="95000"/>
                </a:schemeClr>
              </a:buClr>
            </a:pPr>
            <a:r>
              <a:rPr lang="en-US" b="0" dirty="0" smtClean="0">
                <a:solidFill>
                  <a:schemeClr val="accent3">
                    <a:lumMod val="95000"/>
                  </a:schemeClr>
                </a:solidFill>
                <a:latin typeface="Georgia" pitchFamily="18" charset="0"/>
              </a:rPr>
              <a:t>Plants respond to cold by dying, to heat by slowly dying.</a:t>
            </a:r>
          </a:p>
          <a:p>
            <a:pPr marL="631825" lvl="1" indent="-231775">
              <a:spcBef>
                <a:spcPts val="600"/>
              </a:spcBef>
              <a:spcAft>
                <a:spcPts val="600"/>
              </a:spcAft>
              <a:buClr>
                <a:schemeClr val="accent3">
                  <a:lumMod val="95000"/>
                </a:schemeClr>
              </a:buClr>
            </a:pPr>
            <a:r>
              <a:rPr lang="en-US" sz="2400" b="0" dirty="0" smtClean="0">
                <a:solidFill>
                  <a:schemeClr val="accent3">
                    <a:lumMod val="95000"/>
                  </a:schemeClr>
                </a:solidFill>
                <a:latin typeface="Georgia" pitchFamily="18" charset="0"/>
              </a:rPr>
              <a:t>High night temps increase respiration; for every 16F</a:t>
            </a:r>
            <a:r>
              <a:rPr lang="en-US" sz="2400" b="0" baseline="30000" dirty="0" smtClean="0">
                <a:solidFill>
                  <a:schemeClr val="accent3">
                    <a:lumMod val="95000"/>
                  </a:schemeClr>
                </a:solidFill>
                <a:latin typeface="Georgia" pitchFamily="18" charset="0"/>
              </a:rPr>
              <a:t>0</a:t>
            </a:r>
            <a:r>
              <a:rPr lang="en-US" sz="2400" b="0" dirty="0" smtClean="0">
                <a:solidFill>
                  <a:schemeClr val="accent3">
                    <a:lumMod val="95000"/>
                  </a:schemeClr>
                </a:solidFill>
                <a:latin typeface="Georgia" pitchFamily="18" charset="0"/>
              </a:rPr>
              <a:t> rise in temp, </a:t>
            </a:r>
            <a:r>
              <a:rPr lang="en-US" sz="2400" b="0" dirty="0">
                <a:solidFill>
                  <a:schemeClr val="accent3">
                    <a:lumMod val="95000"/>
                  </a:schemeClr>
                </a:solidFill>
                <a:latin typeface="Georgia" pitchFamily="18" charset="0"/>
              </a:rPr>
              <a:t>respiration </a:t>
            </a:r>
            <a:r>
              <a:rPr lang="en-US" sz="2400" b="0" dirty="0" smtClean="0">
                <a:solidFill>
                  <a:schemeClr val="accent3">
                    <a:lumMod val="95000"/>
                  </a:schemeClr>
                </a:solidFill>
                <a:latin typeface="Georgia" pitchFamily="18" charset="0"/>
              </a:rPr>
              <a:t>doubles</a:t>
            </a:r>
          </a:p>
          <a:p>
            <a:pPr marL="1031875" lvl="2" indent="-231775">
              <a:spcBef>
                <a:spcPts val="600"/>
              </a:spcBef>
              <a:spcAft>
                <a:spcPts val="600"/>
              </a:spcAft>
              <a:buClr>
                <a:schemeClr val="accent3">
                  <a:lumMod val="95000"/>
                </a:schemeClr>
              </a:buClr>
            </a:pPr>
            <a:r>
              <a:rPr lang="en-US" sz="2400" b="0" dirty="0" smtClean="0">
                <a:solidFill>
                  <a:schemeClr val="accent3">
                    <a:lumMod val="95000"/>
                  </a:schemeClr>
                </a:solidFill>
                <a:latin typeface="Georgia" pitchFamily="18" charset="0"/>
              </a:rPr>
              <a:t>Plant uses </a:t>
            </a:r>
            <a:r>
              <a:rPr lang="en-US" sz="2400" b="0" dirty="0">
                <a:solidFill>
                  <a:schemeClr val="accent3">
                    <a:lumMod val="95000"/>
                  </a:schemeClr>
                </a:solidFill>
                <a:latin typeface="Georgia" pitchFamily="18" charset="0"/>
              </a:rPr>
              <a:t>up stored </a:t>
            </a:r>
            <a:r>
              <a:rPr lang="en-US" sz="2400" b="0" dirty="0" smtClean="0">
                <a:solidFill>
                  <a:schemeClr val="accent3">
                    <a:lumMod val="95000"/>
                  </a:schemeClr>
                </a:solidFill>
                <a:latin typeface="Georgia" pitchFamily="18" charset="0"/>
              </a:rPr>
              <a:t>reserves leading to reduced vigor, weak stunted plants and small foliage</a:t>
            </a:r>
            <a:endParaRPr lang="en-US" sz="2400" b="0" dirty="0">
              <a:solidFill>
                <a:schemeClr val="accent3">
                  <a:lumMod val="95000"/>
                </a:schemeClr>
              </a:solidFill>
              <a:latin typeface="Georgia" pitchFamily="18" charset="0"/>
            </a:endParaRPr>
          </a:p>
          <a:p>
            <a:pPr marL="231775" indent="-231775">
              <a:spcBef>
                <a:spcPts val="600"/>
              </a:spcBef>
              <a:spcAft>
                <a:spcPts val="600"/>
              </a:spcAft>
              <a:buClr>
                <a:schemeClr val="accent3">
                  <a:lumMod val="95000"/>
                </a:schemeClr>
              </a:buClr>
            </a:pPr>
            <a:r>
              <a:rPr lang="en-US" sz="2800" b="0" i="1" dirty="0" smtClean="0">
                <a:solidFill>
                  <a:srgbClr val="FFFF00"/>
                </a:solidFill>
                <a:latin typeface="Georgia" pitchFamily="18" charset="0"/>
              </a:rPr>
              <a:t>Fall planting</a:t>
            </a:r>
            <a:endParaRPr lang="en-US" sz="2800" b="0" i="1" dirty="0">
              <a:solidFill>
                <a:srgbClr val="FFFF00"/>
              </a:solidFill>
              <a:latin typeface="Georgia" pitchFamily="18" charset="0"/>
            </a:endParaRPr>
          </a:p>
        </p:txBody>
      </p:sp>
    </p:spTree>
    <p:extLst>
      <p:ext uri="{BB962C8B-B14F-4D97-AF65-F5344CB8AC3E}">
        <p14:creationId xmlns:p14="http://schemas.microsoft.com/office/powerpoint/2010/main" val="3074111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10964</TotalTime>
  <Words>4231</Words>
  <Application>Microsoft Macintosh PowerPoint</Application>
  <PresentationFormat>On-screen Show (4:3)</PresentationFormat>
  <Paragraphs>677</Paragraphs>
  <Slides>76</Slides>
  <Notes>41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7" baseType="lpstr">
      <vt:lpstr>Bernhard Modern Roman</vt:lpstr>
      <vt:lpstr>Courier New</vt:lpstr>
      <vt:lpstr>Footlight MT Light</vt:lpstr>
      <vt:lpstr>Geneva</vt:lpstr>
      <vt:lpstr>Georgia</vt:lpstr>
      <vt:lpstr>GoudyOlSt BT</vt:lpstr>
      <vt:lpstr>Times New Roman</vt:lpstr>
      <vt:lpstr>Wingdings</vt:lpstr>
      <vt:lpstr>Arial</vt:lpstr>
      <vt:lpstr>Default Design</vt:lpstr>
      <vt:lpstr>Chart</vt:lpstr>
      <vt:lpstr>Perennials 101</vt:lpstr>
      <vt:lpstr>PowerPoint Presentation</vt:lpstr>
      <vt:lpstr>PowerPoint Presentation</vt:lpstr>
      <vt:lpstr>PowerPoint Presentation</vt:lpstr>
      <vt:lpstr>PowerPoint Presentation</vt:lpstr>
      <vt:lpstr>PowerPoint Presentation</vt:lpstr>
      <vt:lpstr>PowerPoint Presentation</vt:lpstr>
      <vt:lpstr>Georgia Hardiness Zones</vt:lpstr>
      <vt:lpstr>PowerPoint Presentation</vt:lpstr>
      <vt:lpstr>PowerPoint Presentation</vt:lpstr>
      <vt:lpstr>Drainage is Everything!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sizes</vt:lpstr>
      <vt:lpstr>Evaporation Rates For Athens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Plant Selection/Arrangement</vt:lpstr>
      <vt:lpstr>PowerPoint Presentation</vt:lpstr>
      <vt:lpstr>PowerPoint Presentation</vt:lpstr>
      <vt:lpstr>Types of Perennial Gardens </vt:lpstr>
      <vt:lpstr>PowerPoint Presentation</vt:lpstr>
      <vt:lpstr>PowerPoint Presentation</vt:lpstr>
      <vt:lpstr>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UGA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Butterfly</dc:subject>
  <dc:creator>Preferred Customer</dc:creator>
  <cp:lastModifiedBy>George Braman</cp:lastModifiedBy>
  <cp:revision>512</cp:revision>
  <dcterms:created xsi:type="dcterms:W3CDTF">2000-05-16T02:22:05Z</dcterms:created>
  <dcterms:modified xsi:type="dcterms:W3CDTF">2015-09-08T01:22:41Z</dcterms:modified>
</cp:coreProperties>
</file>