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855" r:id="rId1"/>
  </p:sldMasterIdLst>
  <p:notesMasterIdLst>
    <p:notesMasterId r:id="rId44"/>
  </p:notesMasterIdLst>
  <p:handoutMasterIdLst>
    <p:handoutMasterId r:id="rId45"/>
  </p:handoutMasterIdLst>
  <p:sldIdLst>
    <p:sldId id="300" r:id="rId2"/>
    <p:sldId id="256" r:id="rId3"/>
    <p:sldId id="288" r:id="rId4"/>
    <p:sldId id="302" r:id="rId5"/>
    <p:sldId id="303" r:id="rId6"/>
    <p:sldId id="257" r:id="rId7"/>
    <p:sldId id="259" r:id="rId8"/>
    <p:sldId id="272" r:id="rId9"/>
    <p:sldId id="273" r:id="rId10"/>
    <p:sldId id="274" r:id="rId11"/>
    <p:sldId id="304" r:id="rId12"/>
    <p:sldId id="275" r:id="rId13"/>
    <p:sldId id="276" r:id="rId14"/>
    <p:sldId id="258" r:id="rId15"/>
    <p:sldId id="277" r:id="rId16"/>
    <p:sldId id="278" r:id="rId17"/>
    <p:sldId id="279" r:id="rId18"/>
    <p:sldId id="305" r:id="rId19"/>
    <p:sldId id="280" r:id="rId20"/>
    <p:sldId id="281" r:id="rId21"/>
    <p:sldId id="282" r:id="rId22"/>
    <p:sldId id="283" r:id="rId23"/>
    <p:sldId id="284" r:id="rId24"/>
    <p:sldId id="285" r:id="rId25"/>
    <p:sldId id="286" r:id="rId26"/>
    <p:sldId id="287" r:id="rId27"/>
    <p:sldId id="289" r:id="rId28"/>
    <p:sldId id="290" r:id="rId29"/>
    <p:sldId id="291" r:id="rId30"/>
    <p:sldId id="292" r:id="rId31"/>
    <p:sldId id="293" r:id="rId32"/>
    <p:sldId id="294" r:id="rId33"/>
    <p:sldId id="295" r:id="rId34"/>
    <p:sldId id="296" r:id="rId35"/>
    <p:sldId id="297" r:id="rId36"/>
    <p:sldId id="306" r:id="rId37"/>
    <p:sldId id="301" r:id="rId38"/>
    <p:sldId id="307" r:id="rId39"/>
    <p:sldId id="308" r:id="rId40"/>
    <p:sldId id="299" r:id="rId41"/>
    <p:sldId id="309" r:id="rId42"/>
    <p:sldId id="310" r:id="rId43"/>
  </p:sldIdLst>
  <p:sldSz cx="9144000" cy="6858000" type="screen4x3"/>
  <p:notesSz cx="6858000" cy="9004300"/>
  <p:defaultTextStyle>
    <a:defPPr>
      <a:defRPr lang="en-US"/>
    </a:defPPr>
    <a:lvl1pPr algn="l" rtl="0" eaLnBrk="0" fontAlgn="base" hangingPunct="0">
      <a:spcBef>
        <a:spcPct val="0"/>
      </a:spcBef>
      <a:spcAft>
        <a:spcPct val="0"/>
      </a:spcAft>
      <a:defRPr kern="1200">
        <a:solidFill>
          <a:schemeClr val="tx1"/>
        </a:solidFill>
        <a:latin typeface="Tahoma" charset="0"/>
        <a:ea typeface="+mn-ea"/>
        <a:cs typeface="+mn-cs"/>
      </a:defRPr>
    </a:lvl1pPr>
    <a:lvl2pPr marL="457200" algn="l" rtl="0" eaLnBrk="0" fontAlgn="base" hangingPunct="0">
      <a:spcBef>
        <a:spcPct val="0"/>
      </a:spcBef>
      <a:spcAft>
        <a:spcPct val="0"/>
      </a:spcAft>
      <a:defRPr kern="1200">
        <a:solidFill>
          <a:schemeClr val="tx1"/>
        </a:solidFill>
        <a:latin typeface="Tahoma" charset="0"/>
        <a:ea typeface="+mn-ea"/>
        <a:cs typeface="+mn-cs"/>
      </a:defRPr>
    </a:lvl2pPr>
    <a:lvl3pPr marL="914400" algn="l" rtl="0" eaLnBrk="0" fontAlgn="base" hangingPunct="0">
      <a:spcBef>
        <a:spcPct val="0"/>
      </a:spcBef>
      <a:spcAft>
        <a:spcPct val="0"/>
      </a:spcAft>
      <a:defRPr kern="1200">
        <a:solidFill>
          <a:schemeClr val="tx1"/>
        </a:solidFill>
        <a:latin typeface="Tahoma" charset="0"/>
        <a:ea typeface="+mn-ea"/>
        <a:cs typeface="+mn-cs"/>
      </a:defRPr>
    </a:lvl3pPr>
    <a:lvl4pPr marL="1371600" algn="l" rtl="0" eaLnBrk="0" fontAlgn="base" hangingPunct="0">
      <a:spcBef>
        <a:spcPct val="0"/>
      </a:spcBef>
      <a:spcAft>
        <a:spcPct val="0"/>
      </a:spcAft>
      <a:defRPr kern="1200">
        <a:solidFill>
          <a:schemeClr val="tx1"/>
        </a:solidFill>
        <a:latin typeface="Tahoma" charset="0"/>
        <a:ea typeface="+mn-ea"/>
        <a:cs typeface="+mn-cs"/>
      </a:defRPr>
    </a:lvl4pPr>
    <a:lvl5pPr marL="1828800" algn="l" rtl="0" eaLnBrk="0" fontAlgn="base" hangingPunct="0">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36">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000000"/>
    <a:srgbClr val="FE1D0C"/>
    <a:srgbClr val="F5FD55"/>
    <a:srgbClr val="666699"/>
    <a:srgbClr val="A50021"/>
    <a:srgbClr val="F0EFE0"/>
    <a:srgbClr val="1F408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3" autoAdjust="0"/>
    <p:restoredTop sz="94674" autoAdjust="0"/>
  </p:normalViewPr>
  <p:slideViewPr>
    <p:cSldViewPr>
      <p:cViewPr varScale="1">
        <p:scale>
          <a:sx n="124" d="100"/>
          <a:sy n="124" d="100"/>
        </p:scale>
        <p:origin x="1832"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8" d="100"/>
          <a:sy n="58" d="100"/>
        </p:scale>
        <p:origin x="-1812" y="-72"/>
      </p:cViewPr>
      <p:guideLst>
        <p:guide orient="horz" pos="2836"/>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8802" name="Rectangle 2"/>
          <p:cNvSpPr>
            <a:spLocks noGrp="1" noChangeArrowheads="1"/>
          </p:cNvSpPr>
          <p:nvPr>
            <p:ph type="hdr" sz="quarter"/>
          </p:nvPr>
        </p:nvSpPr>
        <p:spPr bwMode="auto">
          <a:xfrm>
            <a:off x="0" y="0"/>
            <a:ext cx="2971800"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1" hangingPunct="1">
              <a:defRPr sz="1200">
                <a:latin typeface="Times New Roman" charset="0"/>
              </a:defRPr>
            </a:lvl1pPr>
          </a:lstStyle>
          <a:p>
            <a:endParaRPr lang="en-US" altLang="en-US"/>
          </a:p>
        </p:txBody>
      </p:sp>
      <p:sp>
        <p:nvSpPr>
          <p:cNvPr id="588803" name="Rectangle 3"/>
          <p:cNvSpPr>
            <a:spLocks noGrp="1" noChangeArrowheads="1"/>
          </p:cNvSpPr>
          <p:nvPr>
            <p:ph type="dt" sz="quarter" idx="1"/>
          </p:nvPr>
        </p:nvSpPr>
        <p:spPr bwMode="auto">
          <a:xfrm>
            <a:off x="3886200" y="0"/>
            <a:ext cx="2971800"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charset="0"/>
              </a:defRPr>
            </a:lvl1pPr>
          </a:lstStyle>
          <a:p>
            <a:endParaRPr lang="en-US" altLang="en-US"/>
          </a:p>
        </p:txBody>
      </p:sp>
      <p:sp>
        <p:nvSpPr>
          <p:cNvPr id="588804" name="Rectangle 4"/>
          <p:cNvSpPr>
            <a:spLocks noGrp="1" noChangeArrowheads="1"/>
          </p:cNvSpPr>
          <p:nvPr>
            <p:ph type="ftr" sz="quarter" idx="2"/>
          </p:nvPr>
        </p:nvSpPr>
        <p:spPr bwMode="auto">
          <a:xfrm>
            <a:off x="0" y="8553450"/>
            <a:ext cx="2971800"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eaLnBrk="1" hangingPunct="1">
              <a:defRPr sz="1200">
                <a:latin typeface="Times New Roman" charset="0"/>
              </a:defRPr>
            </a:lvl1pPr>
          </a:lstStyle>
          <a:p>
            <a:endParaRPr lang="en-US" altLang="en-US"/>
          </a:p>
        </p:txBody>
      </p:sp>
      <p:sp>
        <p:nvSpPr>
          <p:cNvPr id="588805" name="Rectangle 5"/>
          <p:cNvSpPr>
            <a:spLocks noGrp="1" noChangeArrowheads="1"/>
          </p:cNvSpPr>
          <p:nvPr>
            <p:ph type="sldNum" sz="quarter" idx="3"/>
          </p:nvPr>
        </p:nvSpPr>
        <p:spPr bwMode="auto">
          <a:xfrm>
            <a:off x="3886200" y="8553450"/>
            <a:ext cx="2971800"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charset="0"/>
              </a:defRPr>
            </a:lvl1pPr>
          </a:lstStyle>
          <a:p>
            <a:fld id="{83917375-4AAC-884F-9F0A-8C97ED7BE54C}" type="slidenum">
              <a:rPr lang="en-US" altLang="en-US"/>
              <a:pPr/>
              <a:t>‹#›</a:t>
            </a:fld>
            <a:endParaRPr lang="en-US" altLang="en-US"/>
          </a:p>
        </p:txBody>
      </p:sp>
    </p:spTree>
    <p:extLst>
      <p:ext uri="{BB962C8B-B14F-4D97-AF65-F5344CB8AC3E}">
        <p14:creationId xmlns:p14="http://schemas.microsoft.com/office/powerpoint/2010/main" val="1511717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1394" name="Rectangle 2"/>
          <p:cNvSpPr>
            <a:spLocks noGrp="1" noChangeArrowheads="1"/>
          </p:cNvSpPr>
          <p:nvPr>
            <p:ph type="hdr" sz="quarter"/>
          </p:nvPr>
        </p:nvSpPr>
        <p:spPr bwMode="auto">
          <a:xfrm>
            <a:off x="0" y="0"/>
            <a:ext cx="2971800"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1" hangingPunct="1">
              <a:defRPr sz="1200">
                <a:latin typeface="Times New Roman" charset="0"/>
              </a:defRPr>
            </a:lvl1pPr>
          </a:lstStyle>
          <a:p>
            <a:endParaRPr lang="en-US" altLang="en-US"/>
          </a:p>
        </p:txBody>
      </p:sp>
      <p:sp>
        <p:nvSpPr>
          <p:cNvPr id="571395" name="Rectangle 3"/>
          <p:cNvSpPr>
            <a:spLocks noGrp="1" noChangeArrowheads="1"/>
          </p:cNvSpPr>
          <p:nvPr>
            <p:ph type="dt" idx="1"/>
          </p:nvPr>
        </p:nvSpPr>
        <p:spPr bwMode="auto">
          <a:xfrm>
            <a:off x="3886200" y="0"/>
            <a:ext cx="2971800"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charset="0"/>
              </a:defRPr>
            </a:lvl1pPr>
          </a:lstStyle>
          <a:p>
            <a:endParaRPr lang="en-US" altLang="en-US"/>
          </a:p>
        </p:txBody>
      </p:sp>
      <p:sp>
        <p:nvSpPr>
          <p:cNvPr id="571396" name="Rectangle 4"/>
          <p:cNvSpPr>
            <a:spLocks noChangeArrowheads="1" noTextEdit="1"/>
          </p:cNvSpPr>
          <p:nvPr>
            <p:ph type="sldImg" idx="2"/>
          </p:nvPr>
        </p:nvSpPr>
        <p:spPr bwMode="auto">
          <a:xfrm>
            <a:off x="1177925" y="674688"/>
            <a:ext cx="4502150" cy="3376612"/>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571397" name="Rectangle 5"/>
          <p:cNvSpPr>
            <a:spLocks noGrp="1" noChangeArrowheads="1"/>
          </p:cNvSpPr>
          <p:nvPr>
            <p:ph type="body" sz="quarter" idx="3"/>
          </p:nvPr>
        </p:nvSpPr>
        <p:spPr bwMode="auto">
          <a:xfrm>
            <a:off x="914400" y="4276725"/>
            <a:ext cx="5029200" cy="405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71398" name="Rectangle 6"/>
          <p:cNvSpPr>
            <a:spLocks noGrp="1" noChangeArrowheads="1"/>
          </p:cNvSpPr>
          <p:nvPr>
            <p:ph type="ftr" sz="quarter" idx="4"/>
          </p:nvPr>
        </p:nvSpPr>
        <p:spPr bwMode="auto">
          <a:xfrm>
            <a:off x="0" y="8553450"/>
            <a:ext cx="2971800"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eaLnBrk="1" hangingPunct="1">
              <a:defRPr sz="1200">
                <a:latin typeface="Times New Roman" charset="0"/>
              </a:defRPr>
            </a:lvl1pPr>
          </a:lstStyle>
          <a:p>
            <a:endParaRPr lang="en-US" altLang="en-US"/>
          </a:p>
        </p:txBody>
      </p:sp>
      <p:sp>
        <p:nvSpPr>
          <p:cNvPr id="571399" name="Rectangle 7"/>
          <p:cNvSpPr>
            <a:spLocks noGrp="1" noChangeArrowheads="1"/>
          </p:cNvSpPr>
          <p:nvPr>
            <p:ph type="sldNum" sz="quarter" idx="5"/>
          </p:nvPr>
        </p:nvSpPr>
        <p:spPr bwMode="auto">
          <a:xfrm>
            <a:off x="3886200" y="8553450"/>
            <a:ext cx="2971800"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charset="0"/>
              </a:defRPr>
            </a:lvl1pPr>
          </a:lstStyle>
          <a:p>
            <a:fld id="{515A5EDF-1474-AD42-B6FE-C9CDC05E8EB7}" type="slidenum">
              <a:rPr lang="en-US" altLang="en-US"/>
              <a:pPr/>
              <a:t>‹#›</a:t>
            </a:fld>
            <a:endParaRPr lang="en-US" altLang="en-US"/>
          </a:p>
        </p:txBody>
      </p:sp>
    </p:spTree>
    <p:extLst>
      <p:ext uri="{BB962C8B-B14F-4D97-AF65-F5344CB8AC3E}">
        <p14:creationId xmlns:p14="http://schemas.microsoft.com/office/powerpoint/2010/main" val="2044077326"/>
      </p:ext>
    </p:extLst>
  </p:cSld>
  <p:clrMap bg1="lt1" tx1="dk1" bg2="lt2" tx2="dk2" accent1="accent1" accent2="accent2" accent3="accent3" accent4="accent4" accent5="accent5" accent6="accent6" hlink="hlink" folHlink="folHlink"/>
  <p:notesStyle>
    <a:lvl1pPr algn="l" rtl="0" fontAlgn="base">
      <a:spcBef>
        <a:spcPct val="0"/>
      </a:spcBef>
      <a:spcAft>
        <a:spcPct val="0"/>
      </a:spcAft>
      <a:defRPr kumimoji="1" sz="1200" kern="1200">
        <a:solidFill>
          <a:schemeClr val="tx1"/>
        </a:solidFill>
        <a:latin typeface="Times New Roman" charset="0"/>
        <a:ea typeface="+mn-ea"/>
        <a:cs typeface="+mn-cs"/>
      </a:defRPr>
    </a:lvl1pPr>
    <a:lvl2pPr marL="457200" algn="l" rtl="0" fontAlgn="base">
      <a:spcBef>
        <a:spcPct val="30000"/>
      </a:spcBef>
      <a:spcAft>
        <a:spcPct val="0"/>
      </a:spcAft>
      <a:defRPr kumimoji="1" sz="1200" kern="1200">
        <a:solidFill>
          <a:schemeClr val="tx1"/>
        </a:solidFill>
        <a:latin typeface="Arial Narrow" charset="0"/>
        <a:ea typeface="+mn-ea"/>
        <a:cs typeface="+mn-cs"/>
      </a:defRPr>
    </a:lvl2pPr>
    <a:lvl3pPr marL="914400" algn="l" rtl="0" fontAlgn="base">
      <a:spcBef>
        <a:spcPct val="30000"/>
      </a:spcBef>
      <a:spcAft>
        <a:spcPct val="0"/>
      </a:spcAft>
      <a:defRPr kumimoji="1" sz="1200" kern="1200">
        <a:solidFill>
          <a:schemeClr val="tx1"/>
        </a:solidFill>
        <a:latin typeface="Arial Narrow" charset="0"/>
        <a:ea typeface="+mn-ea"/>
        <a:cs typeface="+mn-cs"/>
      </a:defRPr>
    </a:lvl3pPr>
    <a:lvl4pPr marL="1371600" algn="l" rtl="0" fontAlgn="base">
      <a:spcBef>
        <a:spcPct val="30000"/>
      </a:spcBef>
      <a:spcAft>
        <a:spcPct val="0"/>
      </a:spcAft>
      <a:defRPr kumimoji="1" sz="1200" kern="1200">
        <a:solidFill>
          <a:schemeClr val="tx1"/>
        </a:solidFill>
        <a:latin typeface="Arial Narrow" charset="0"/>
        <a:ea typeface="+mn-ea"/>
        <a:cs typeface="+mn-cs"/>
      </a:defRPr>
    </a:lvl4pPr>
    <a:lvl5pPr marL="1828800" algn="l" rtl="0" fontAlgn="base">
      <a:spcBef>
        <a:spcPct val="30000"/>
      </a:spcBef>
      <a:spcAft>
        <a:spcPct val="0"/>
      </a:spcAft>
      <a:defRPr kumimoji="1" sz="1200" kern="1200">
        <a:solidFill>
          <a:schemeClr val="tx1"/>
        </a:solidFill>
        <a:latin typeface="Arial Narrow"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650A52-2E8D-8647-A569-3307498303B7}" type="slidenum">
              <a:rPr lang="en-US" altLang="en-US"/>
              <a:pPr/>
              <a:t>7</a:t>
            </a:fld>
            <a:endParaRPr lang="en-US" altLang="en-US"/>
          </a:p>
        </p:txBody>
      </p:sp>
      <p:sp>
        <p:nvSpPr>
          <p:cNvPr id="574466" name="Rectangle 2"/>
          <p:cNvSpPr>
            <a:spLocks noChangeArrowheads="1" noTextEdit="1"/>
          </p:cNvSpPr>
          <p:nvPr>
            <p:ph type="sldImg"/>
          </p:nvPr>
        </p:nvSpPr>
        <p:spPr>
          <a:ln/>
        </p:spPr>
      </p:sp>
      <p:sp>
        <p:nvSpPr>
          <p:cNvPr id="574467" name="Rectangle 3"/>
          <p:cNvSpPr>
            <a:spLocks noGrp="1" noChangeArrowheads="1"/>
          </p:cNvSpPr>
          <p:nvPr>
            <p:ph type="body" idx="1"/>
          </p:nvPr>
        </p:nvSpPr>
        <p:spPr/>
        <p:txBody>
          <a:bodyPr/>
          <a:lstStyle/>
          <a:p>
            <a:r>
              <a:rPr lang="en-US" altLang="en-US"/>
              <a:t>The spermatophytes provide most of our familiar cultivated plants</a:t>
            </a:r>
          </a:p>
          <a:p>
            <a:r>
              <a:rPr lang="en-US" altLang="en-US"/>
              <a:t>Gymnosperms are cone-bearers, </a:t>
            </a:r>
          </a:p>
          <a:p>
            <a:r>
              <a:rPr lang="en-US" altLang="en-US"/>
              <a:t>Seed enclosed in an ovary borne in a flower</a:t>
            </a:r>
          </a:p>
          <a:p>
            <a:endParaRPr lang="en-US" altLang="en-US"/>
          </a:p>
          <a:p>
            <a:endParaRPr lang="en-US" altLang="en-US"/>
          </a:p>
          <a:p>
            <a:endParaRPr lang="en-US" altLang="en-US"/>
          </a:p>
        </p:txBody>
      </p:sp>
    </p:spTree>
    <p:extLst>
      <p:ext uri="{BB962C8B-B14F-4D97-AF65-F5344CB8AC3E}">
        <p14:creationId xmlns:p14="http://schemas.microsoft.com/office/powerpoint/2010/main" val="548977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3C4D5A-64D4-5441-ABDE-06737091F92C}" type="slidenum">
              <a:rPr lang="en-US" altLang="en-US"/>
              <a:pPr/>
              <a:t>17</a:t>
            </a:fld>
            <a:endParaRPr lang="en-US" altLang="en-US"/>
          </a:p>
        </p:txBody>
      </p:sp>
      <p:sp>
        <p:nvSpPr>
          <p:cNvPr id="611330" name="Rectangle 2"/>
          <p:cNvSpPr>
            <a:spLocks noChangeArrowheads="1" noTextEdit="1"/>
          </p:cNvSpPr>
          <p:nvPr>
            <p:ph type="sldImg"/>
          </p:nvPr>
        </p:nvSpPr>
        <p:spPr>
          <a:ln/>
        </p:spPr>
      </p:sp>
      <p:sp>
        <p:nvSpPr>
          <p:cNvPr id="611331" name="Rectangle 3"/>
          <p:cNvSpPr>
            <a:spLocks noGrp="1" noChangeArrowheads="1"/>
          </p:cNvSpPr>
          <p:nvPr>
            <p:ph type="body" idx="1"/>
          </p:nvPr>
        </p:nvSpPr>
        <p:spPr/>
        <p:txBody>
          <a:bodyPr/>
          <a:lstStyle/>
          <a:p>
            <a:r>
              <a:rPr lang="en-US" altLang="en-US"/>
              <a:t>The spermatophytes provide most of our familiar cultivated plants</a:t>
            </a:r>
          </a:p>
          <a:p>
            <a:r>
              <a:rPr lang="en-US" altLang="en-US"/>
              <a:t>Gymnosperms are cone-bearers, </a:t>
            </a:r>
          </a:p>
          <a:p>
            <a:r>
              <a:rPr lang="en-US" altLang="en-US"/>
              <a:t>Seed enclosed in an ovary borne in a flower</a:t>
            </a:r>
          </a:p>
          <a:p>
            <a:endParaRPr lang="en-US" altLang="en-US"/>
          </a:p>
          <a:p>
            <a:endParaRPr lang="en-US" altLang="en-US"/>
          </a:p>
          <a:p>
            <a:endParaRPr lang="en-US" altLang="en-US"/>
          </a:p>
        </p:txBody>
      </p:sp>
    </p:spTree>
    <p:extLst>
      <p:ext uri="{BB962C8B-B14F-4D97-AF65-F5344CB8AC3E}">
        <p14:creationId xmlns:p14="http://schemas.microsoft.com/office/powerpoint/2010/main" val="152292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2C2473-B264-1A47-B470-766C34F898B0}" type="slidenum">
              <a:rPr lang="en-US" altLang="en-US"/>
              <a:pPr/>
              <a:t>19</a:t>
            </a:fld>
            <a:endParaRPr lang="en-US" altLang="en-US"/>
          </a:p>
        </p:txBody>
      </p:sp>
      <p:sp>
        <p:nvSpPr>
          <p:cNvPr id="613378" name="Rectangle 2"/>
          <p:cNvSpPr>
            <a:spLocks noChangeArrowheads="1" noTextEdit="1"/>
          </p:cNvSpPr>
          <p:nvPr>
            <p:ph type="sldImg"/>
          </p:nvPr>
        </p:nvSpPr>
        <p:spPr>
          <a:ln/>
        </p:spPr>
      </p:sp>
      <p:sp>
        <p:nvSpPr>
          <p:cNvPr id="613379" name="Rectangle 3"/>
          <p:cNvSpPr>
            <a:spLocks noGrp="1" noChangeArrowheads="1"/>
          </p:cNvSpPr>
          <p:nvPr>
            <p:ph type="body" idx="1"/>
          </p:nvPr>
        </p:nvSpPr>
        <p:spPr/>
        <p:txBody>
          <a:bodyPr/>
          <a:lstStyle/>
          <a:p>
            <a:r>
              <a:rPr lang="en-US" altLang="en-US"/>
              <a:t>The spermatophytes provide most of our familiar cultivated plants</a:t>
            </a:r>
          </a:p>
          <a:p>
            <a:r>
              <a:rPr lang="en-US" altLang="en-US"/>
              <a:t>Gymnosperms are cone-bearers, </a:t>
            </a:r>
          </a:p>
          <a:p>
            <a:r>
              <a:rPr lang="en-US" altLang="en-US"/>
              <a:t>Seed enclosed in an ovary borne in a flower</a:t>
            </a:r>
          </a:p>
          <a:p>
            <a:endParaRPr lang="en-US" altLang="en-US"/>
          </a:p>
          <a:p>
            <a:endParaRPr lang="en-US" altLang="en-US"/>
          </a:p>
          <a:p>
            <a:endParaRPr lang="en-US" altLang="en-US"/>
          </a:p>
        </p:txBody>
      </p:sp>
    </p:spTree>
    <p:extLst>
      <p:ext uri="{BB962C8B-B14F-4D97-AF65-F5344CB8AC3E}">
        <p14:creationId xmlns:p14="http://schemas.microsoft.com/office/powerpoint/2010/main" val="1926906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EB5B92-00D1-1249-A50F-8489A44B8C42}" type="slidenum">
              <a:rPr lang="en-US" altLang="en-US"/>
              <a:pPr/>
              <a:t>20</a:t>
            </a:fld>
            <a:endParaRPr lang="en-US" altLang="en-US"/>
          </a:p>
        </p:txBody>
      </p:sp>
      <p:sp>
        <p:nvSpPr>
          <p:cNvPr id="615426" name="Rectangle 2"/>
          <p:cNvSpPr>
            <a:spLocks noChangeArrowheads="1" noTextEdit="1"/>
          </p:cNvSpPr>
          <p:nvPr>
            <p:ph type="sldImg"/>
          </p:nvPr>
        </p:nvSpPr>
        <p:spPr>
          <a:ln/>
        </p:spPr>
      </p:sp>
      <p:sp>
        <p:nvSpPr>
          <p:cNvPr id="615427" name="Rectangle 3"/>
          <p:cNvSpPr>
            <a:spLocks noGrp="1" noChangeArrowheads="1"/>
          </p:cNvSpPr>
          <p:nvPr>
            <p:ph type="body" idx="1"/>
          </p:nvPr>
        </p:nvSpPr>
        <p:spPr/>
        <p:txBody>
          <a:bodyPr/>
          <a:lstStyle/>
          <a:p>
            <a:r>
              <a:rPr lang="en-US" altLang="en-US"/>
              <a:t>The spermatophytes provide most of our familiar cultivated plants</a:t>
            </a:r>
          </a:p>
          <a:p>
            <a:r>
              <a:rPr lang="en-US" altLang="en-US"/>
              <a:t>Gymnosperms are cone-bearers, </a:t>
            </a:r>
          </a:p>
          <a:p>
            <a:r>
              <a:rPr lang="en-US" altLang="en-US"/>
              <a:t>Seed enclosed in an ovary borne in a flower</a:t>
            </a:r>
          </a:p>
          <a:p>
            <a:endParaRPr lang="en-US" altLang="en-US"/>
          </a:p>
          <a:p>
            <a:endParaRPr lang="en-US" altLang="en-US"/>
          </a:p>
          <a:p>
            <a:endParaRPr lang="en-US" altLang="en-US"/>
          </a:p>
        </p:txBody>
      </p:sp>
    </p:spTree>
    <p:extLst>
      <p:ext uri="{BB962C8B-B14F-4D97-AF65-F5344CB8AC3E}">
        <p14:creationId xmlns:p14="http://schemas.microsoft.com/office/powerpoint/2010/main" val="1460350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2C3F67-403F-FF48-85E5-2A635DF27053}" type="slidenum">
              <a:rPr lang="en-US" altLang="en-US"/>
              <a:pPr/>
              <a:t>21</a:t>
            </a:fld>
            <a:endParaRPr lang="en-US" altLang="en-US"/>
          </a:p>
        </p:txBody>
      </p:sp>
      <p:sp>
        <p:nvSpPr>
          <p:cNvPr id="617474" name="Rectangle 2"/>
          <p:cNvSpPr>
            <a:spLocks noChangeArrowheads="1" noTextEdit="1"/>
          </p:cNvSpPr>
          <p:nvPr>
            <p:ph type="sldImg"/>
          </p:nvPr>
        </p:nvSpPr>
        <p:spPr>
          <a:ln/>
        </p:spPr>
      </p:sp>
      <p:sp>
        <p:nvSpPr>
          <p:cNvPr id="617475" name="Rectangle 3"/>
          <p:cNvSpPr>
            <a:spLocks noGrp="1" noChangeArrowheads="1"/>
          </p:cNvSpPr>
          <p:nvPr>
            <p:ph type="body" idx="1"/>
          </p:nvPr>
        </p:nvSpPr>
        <p:spPr/>
        <p:txBody>
          <a:bodyPr/>
          <a:lstStyle/>
          <a:p>
            <a:r>
              <a:rPr lang="en-US" altLang="en-US"/>
              <a:t>The spermatophytes provide most of our familiar cultivated plants</a:t>
            </a:r>
          </a:p>
          <a:p>
            <a:r>
              <a:rPr lang="en-US" altLang="en-US"/>
              <a:t>Gymnosperms are cone-bearers, </a:t>
            </a:r>
          </a:p>
          <a:p>
            <a:r>
              <a:rPr lang="en-US" altLang="en-US"/>
              <a:t>Seed enclosed in an ovary borne in a flower</a:t>
            </a:r>
          </a:p>
          <a:p>
            <a:endParaRPr lang="en-US" altLang="en-US"/>
          </a:p>
          <a:p>
            <a:endParaRPr lang="en-US" altLang="en-US"/>
          </a:p>
          <a:p>
            <a:endParaRPr lang="en-US" altLang="en-US"/>
          </a:p>
        </p:txBody>
      </p:sp>
    </p:spTree>
    <p:extLst>
      <p:ext uri="{BB962C8B-B14F-4D97-AF65-F5344CB8AC3E}">
        <p14:creationId xmlns:p14="http://schemas.microsoft.com/office/powerpoint/2010/main" val="517865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49A166-F2CE-374B-856F-0EB6E78899EE}" type="slidenum">
              <a:rPr lang="en-US" altLang="en-US"/>
              <a:pPr/>
              <a:t>22</a:t>
            </a:fld>
            <a:endParaRPr lang="en-US" altLang="en-US"/>
          </a:p>
        </p:txBody>
      </p:sp>
      <p:sp>
        <p:nvSpPr>
          <p:cNvPr id="619522" name="Rectangle 2"/>
          <p:cNvSpPr>
            <a:spLocks noChangeArrowheads="1" noTextEdit="1"/>
          </p:cNvSpPr>
          <p:nvPr>
            <p:ph type="sldImg"/>
          </p:nvPr>
        </p:nvSpPr>
        <p:spPr>
          <a:ln/>
        </p:spPr>
      </p:sp>
      <p:sp>
        <p:nvSpPr>
          <p:cNvPr id="619523" name="Rectangle 3"/>
          <p:cNvSpPr>
            <a:spLocks noGrp="1" noChangeArrowheads="1"/>
          </p:cNvSpPr>
          <p:nvPr>
            <p:ph type="body" idx="1"/>
          </p:nvPr>
        </p:nvSpPr>
        <p:spPr/>
        <p:txBody>
          <a:bodyPr/>
          <a:lstStyle/>
          <a:p>
            <a:r>
              <a:rPr lang="en-US" altLang="en-US"/>
              <a:t>The spermatophytes provide most of our familiar cultivated plants</a:t>
            </a:r>
          </a:p>
          <a:p>
            <a:r>
              <a:rPr lang="en-US" altLang="en-US"/>
              <a:t>Gymnosperms are cone-bearers, </a:t>
            </a:r>
          </a:p>
          <a:p>
            <a:r>
              <a:rPr lang="en-US" altLang="en-US"/>
              <a:t>Seed enclosed in an ovary borne in a flower</a:t>
            </a:r>
          </a:p>
          <a:p>
            <a:endParaRPr lang="en-US" altLang="en-US"/>
          </a:p>
          <a:p>
            <a:endParaRPr lang="en-US" altLang="en-US"/>
          </a:p>
          <a:p>
            <a:endParaRPr lang="en-US" altLang="en-US"/>
          </a:p>
        </p:txBody>
      </p:sp>
    </p:spTree>
    <p:extLst>
      <p:ext uri="{BB962C8B-B14F-4D97-AF65-F5344CB8AC3E}">
        <p14:creationId xmlns:p14="http://schemas.microsoft.com/office/powerpoint/2010/main" val="115985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C047F8-237D-5340-9DC6-D3414E2E6462}" type="slidenum">
              <a:rPr lang="en-US" altLang="en-US"/>
              <a:pPr/>
              <a:t>23</a:t>
            </a:fld>
            <a:endParaRPr lang="en-US" altLang="en-US"/>
          </a:p>
        </p:txBody>
      </p:sp>
      <p:sp>
        <p:nvSpPr>
          <p:cNvPr id="621570" name="Rectangle 2"/>
          <p:cNvSpPr>
            <a:spLocks noChangeArrowheads="1" noTextEdit="1"/>
          </p:cNvSpPr>
          <p:nvPr>
            <p:ph type="sldImg"/>
          </p:nvPr>
        </p:nvSpPr>
        <p:spPr>
          <a:ln/>
        </p:spPr>
      </p:sp>
      <p:sp>
        <p:nvSpPr>
          <p:cNvPr id="621571" name="Rectangle 3"/>
          <p:cNvSpPr>
            <a:spLocks noGrp="1" noChangeArrowheads="1"/>
          </p:cNvSpPr>
          <p:nvPr>
            <p:ph type="body" idx="1"/>
          </p:nvPr>
        </p:nvSpPr>
        <p:spPr/>
        <p:txBody>
          <a:bodyPr/>
          <a:lstStyle/>
          <a:p>
            <a:r>
              <a:rPr lang="en-US" altLang="en-US"/>
              <a:t>The spermatophytes provide most of our familiar cultivated plants</a:t>
            </a:r>
          </a:p>
          <a:p>
            <a:r>
              <a:rPr lang="en-US" altLang="en-US"/>
              <a:t>Gymnosperms are cone-bearers, </a:t>
            </a:r>
          </a:p>
          <a:p>
            <a:r>
              <a:rPr lang="en-US" altLang="en-US"/>
              <a:t>Seed enclosed in an ovary borne in a flower</a:t>
            </a:r>
          </a:p>
          <a:p>
            <a:endParaRPr lang="en-US" altLang="en-US"/>
          </a:p>
          <a:p>
            <a:endParaRPr lang="en-US" altLang="en-US"/>
          </a:p>
          <a:p>
            <a:endParaRPr lang="en-US" altLang="en-US"/>
          </a:p>
        </p:txBody>
      </p:sp>
    </p:spTree>
    <p:extLst>
      <p:ext uri="{BB962C8B-B14F-4D97-AF65-F5344CB8AC3E}">
        <p14:creationId xmlns:p14="http://schemas.microsoft.com/office/powerpoint/2010/main" val="16626293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449D20-9C04-D243-9D1A-54F9542875AB}" type="slidenum">
              <a:rPr lang="en-US" altLang="en-US"/>
              <a:pPr/>
              <a:t>24</a:t>
            </a:fld>
            <a:endParaRPr lang="en-US" altLang="en-US"/>
          </a:p>
        </p:txBody>
      </p:sp>
      <p:sp>
        <p:nvSpPr>
          <p:cNvPr id="623618" name="Rectangle 2"/>
          <p:cNvSpPr>
            <a:spLocks noChangeArrowheads="1" noTextEdit="1"/>
          </p:cNvSpPr>
          <p:nvPr>
            <p:ph type="sldImg"/>
          </p:nvPr>
        </p:nvSpPr>
        <p:spPr>
          <a:ln/>
        </p:spPr>
      </p:sp>
      <p:sp>
        <p:nvSpPr>
          <p:cNvPr id="623619" name="Rectangle 3"/>
          <p:cNvSpPr>
            <a:spLocks noGrp="1" noChangeArrowheads="1"/>
          </p:cNvSpPr>
          <p:nvPr>
            <p:ph type="body" idx="1"/>
          </p:nvPr>
        </p:nvSpPr>
        <p:spPr/>
        <p:txBody>
          <a:bodyPr/>
          <a:lstStyle/>
          <a:p>
            <a:r>
              <a:rPr lang="en-US" altLang="en-US"/>
              <a:t>The spermatophytes provide most of our familiar cultivated plants</a:t>
            </a:r>
          </a:p>
          <a:p>
            <a:r>
              <a:rPr lang="en-US" altLang="en-US"/>
              <a:t>Gymnosperms are cone-bearers, </a:t>
            </a:r>
          </a:p>
          <a:p>
            <a:r>
              <a:rPr lang="en-US" altLang="en-US"/>
              <a:t>Seed enclosed in an ovary borne in a flower</a:t>
            </a:r>
          </a:p>
          <a:p>
            <a:endParaRPr lang="en-US" altLang="en-US"/>
          </a:p>
          <a:p>
            <a:endParaRPr lang="en-US" altLang="en-US"/>
          </a:p>
          <a:p>
            <a:endParaRPr lang="en-US" altLang="en-US"/>
          </a:p>
        </p:txBody>
      </p:sp>
    </p:spTree>
    <p:extLst>
      <p:ext uri="{BB962C8B-B14F-4D97-AF65-F5344CB8AC3E}">
        <p14:creationId xmlns:p14="http://schemas.microsoft.com/office/powerpoint/2010/main" val="7541026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790048-E30B-5B47-9B18-0EF700A1E4EC}" type="slidenum">
              <a:rPr lang="en-US" altLang="en-US"/>
              <a:pPr/>
              <a:t>25</a:t>
            </a:fld>
            <a:endParaRPr lang="en-US" altLang="en-US"/>
          </a:p>
        </p:txBody>
      </p:sp>
      <p:sp>
        <p:nvSpPr>
          <p:cNvPr id="625666" name="Rectangle 2"/>
          <p:cNvSpPr>
            <a:spLocks noChangeArrowheads="1" noTextEdit="1"/>
          </p:cNvSpPr>
          <p:nvPr>
            <p:ph type="sldImg"/>
          </p:nvPr>
        </p:nvSpPr>
        <p:spPr>
          <a:ln/>
        </p:spPr>
      </p:sp>
      <p:sp>
        <p:nvSpPr>
          <p:cNvPr id="625667" name="Rectangle 3"/>
          <p:cNvSpPr>
            <a:spLocks noGrp="1" noChangeArrowheads="1"/>
          </p:cNvSpPr>
          <p:nvPr>
            <p:ph type="body" idx="1"/>
          </p:nvPr>
        </p:nvSpPr>
        <p:spPr/>
        <p:txBody>
          <a:bodyPr/>
          <a:lstStyle/>
          <a:p>
            <a:r>
              <a:rPr lang="en-US" altLang="en-US"/>
              <a:t>The spermatophytes provide most of our familiar cultivated plants</a:t>
            </a:r>
          </a:p>
          <a:p>
            <a:r>
              <a:rPr lang="en-US" altLang="en-US"/>
              <a:t>Gymnosperms are cone-bearers, </a:t>
            </a:r>
          </a:p>
          <a:p>
            <a:r>
              <a:rPr lang="en-US" altLang="en-US"/>
              <a:t>Seed enclosed in an ovary borne in a flower</a:t>
            </a:r>
          </a:p>
          <a:p>
            <a:endParaRPr lang="en-US" altLang="en-US"/>
          </a:p>
          <a:p>
            <a:endParaRPr lang="en-US" altLang="en-US"/>
          </a:p>
          <a:p>
            <a:endParaRPr lang="en-US" altLang="en-US"/>
          </a:p>
        </p:txBody>
      </p:sp>
    </p:spTree>
    <p:extLst>
      <p:ext uri="{BB962C8B-B14F-4D97-AF65-F5344CB8AC3E}">
        <p14:creationId xmlns:p14="http://schemas.microsoft.com/office/powerpoint/2010/main" val="19016661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32F630-3D79-6C49-A363-029E77C66B55}" type="slidenum">
              <a:rPr lang="en-US" altLang="en-US"/>
              <a:pPr/>
              <a:t>26</a:t>
            </a:fld>
            <a:endParaRPr lang="en-US" altLang="en-US"/>
          </a:p>
        </p:txBody>
      </p:sp>
      <p:sp>
        <p:nvSpPr>
          <p:cNvPr id="627714" name="Rectangle 2"/>
          <p:cNvSpPr>
            <a:spLocks noChangeArrowheads="1" noTextEdit="1"/>
          </p:cNvSpPr>
          <p:nvPr>
            <p:ph type="sldImg"/>
          </p:nvPr>
        </p:nvSpPr>
        <p:spPr>
          <a:ln/>
        </p:spPr>
      </p:sp>
      <p:sp>
        <p:nvSpPr>
          <p:cNvPr id="627715" name="Rectangle 3"/>
          <p:cNvSpPr>
            <a:spLocks noGrp="1" noChangeArrowheads="1"/>
          </p:cNvSpPr>
          <p:nvPr>
            <p:ph type="body" idx="1"/>
          </p:nvPr>
        </p:nvSpPr>
        <p:spPr/>
        <p:txBody>
          <a:bodyPr/>
          <a:lstStyle/>
          <a:p>
            <a:r>
              <a:rPr lang="en-US" altLang="en-US"/>
              <a:t>The spermatophytes provide most of our familiar cultivated plants</a:t>
            </a:r>
          </a:p>
          <a:p>
            <a:r>
              <a:rPr lang="en-US" altLang="en-US"/>
              <a:t>Gymnosperms are cone-bearers, </a:t>
            </a:r>
          </a:p>
          <a:p>
            <a:r>
              <a:rPr lang="en-US" altLang="en-US"/>
              <a:t>Seed enclosed in an ovary borne in a flower</a:t>
            </a:r>
          </a:p>
          <a:p>
            <a:endParaRPr lang="en-US" altLang="en-US"/>
          </a:p>
          <a:p>
            <a:endParaRPr lang="en-US" altLang="en-US"/>
          </a:p>
          <a:p>
            <a:endParaRPr lang="en-US" altLang="en-US"/>
          </a:p>
        </p:txBody>
      </p:sp>
    </p:spTree>
    <p:extLst>
      <p:ext uri="{BB962C8B-B14F-4D97-AF65-F5344CB8AC3E}">
        <p14:creationId xmlns:p14="http://schemas.microsoft.com/office/powerpoint/2010/main" val="3041168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925C3A-44F0-AD4B-853C-FD67790311B2}" type="slidenum">
              <a:rPr lang="en-US" altLang="en-US"/>
              <a:pPr/>
              <a:t>27</a:t>
            </a:fld>
            <a:endParaRPr lang="en-US" altLang="en-US"/>
          </a:p>
        </p:txBody>
      </p:sp>
      <p:sp>
        <p:nvSpPr>
          <p:cNvPr id="630786" name="Rectangle 2"/>
          <p:cNvSpPr>
            <a:spLocks noChangeArrowheads="1" noTextEdit="1"/>
          </p:cNvSpPr>
          <p:nvPr>
            <p:ph type="sldImg"/>
          </p:nvPr>
        </p:nvSpPr>
        <p:spPr bwMode="auto">
          <a:xfrm>
            <a:off x="1177925" y="674688"/>
            <a:ext cx="4502150" cy="3376612"/>
          </a:xfrm>
          <a:prstGeom prst="rect">
            <a:avLst/>
          </a:prstGeom>
          <a:solidFill>
            <a:srgbClr val="FFFFFF"/>
          </a:solidFill>
          <a:ln>
            <a:solidFill>
              <a:srgbClr val="000000"/>
            </a:solidFill>
            <a:miter lim="800000"/>
            <a:headEnd/>
            <a:tailEnd/>
          </a:ln>
        </p:spPr>
      </p:sp>
      <p:sp>
        <p:nvSpPr>
          <p:cNvPr id="630787" name="Rectangle 3"/>
          <p:cNvSpPr>
            <a:spLocks noChangeArrowheads="1"/>
          </p:cNvSpPr>
          <p:nvPr>
            <p:ph type="body" idx="1"/>
          </p:nvPr>
        </p:nvSpPr>
        <p:spPr bwMode="auto">
          <a:xfrm>
            <a:off x="914400" y="4276725"/>
            <a:ext cx="5029200" cy="4052888"/>
          </a:xfrm>
          <a:prstGeom prst="rect">
            <a:avLst/>
          </a:prstGeom>
          <a:solidFill>
            <a:srgbClr val="FFFFFF"/>
          </a:solidFill>
          <a:ln>
            <a:solidFill>
              <a:srgbClr val="000000"/>
            </a:solidFill>
            <a:miter lim="800000"/>
            <a:headEnd/>
            <a:tailEnd/>
          </a:ln>
        </p:spPr>
        <p:txBody>
          <a:bodyPr/>
          <a:lstStyle/>
          <a:p>
            <a:r>
              <a:rPr lang="en-US" altLang="en-US"/>
              <a:t>The spermatophytes provide most of our familiar cultivated plants</a:t>
            </a:r>
          </a:p>
          <a:p>
            <a:r>
              <a:rPr lang="en-US" altLang="en-US"/>
              <a:t>Gymnosperms are cone-bearers, </a:t>
            </a:r>
          </a:p>
          <a:p>
            <a:r>
              <a:rPr lang="en-US" altLang="en-US"/>
              <a:t>Seed enclosed in an ovary borne in a flower</a:t>
            </a:r>
          </a:p>
          <a:p>
            <a:endParaRPr lang="en-US" altLang="en-US"/>
          </a:p>
          <a:p>
            <a:endParaRPr lang="en-US" altLang="en-US"/>
          </a:p>
          <a:p>
            <a:endParaRPr lang="en-US" altLang="en-US"/>
          </a:p>
        </p:txBody>
      </p:sp>
    </p:spTree>
    <p:extLst>
      <p:ext uri="{BB962C8B-B14F-4D97-AF65-F5344CB8AC3E}">
        <p14:creationId xmlns:p14="http://schemas.microsoft.com/office/powerpoint/2010/main" val="280885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A8B761-BBE0-5643-9E96-D3D1DA00B23F}" type="slidenum">
              <a:rPr lang="en-US" altLang="en-US"/>
              <a:pPr/>
              <a:t>8</a:t>
            </a:fld>
            <a:endParaRPr lang="en-US" altLang="en-US"/>
          </a:p>
        </p:txBody>
      </p:sp>
      <p:sp>
        <p:nvSpPr>
          <p:cNvPr id="596994" name="Rectangle 2"/>
          <p:cNvSpPr>
            <a:spLocks noChangeArrowheads="1" noTextEdit="1"/>
          </p:cNvSpPr>
          <p:nvPr>
            <p:ph type="sldImg"/>
          </p:nvPr>
        </p:nvSpPr>
        <p:spPr>
          <a:ln/>
        </p:spPr>
      </p:sp>
      <p:sp>
        <p:nvSpPr>
          <p:cNvPr id="596995" name="Rectangle 3"/>
          <p:cNvSpPr>
            <a:spLocks noGrp="1" noChangeArrowheads="1"/>
          </p:cNvSpPr>
          <p:nvPr>
            <p:ph type="body" idx="1"/>
          </p:nvPr>
        </p:nvSpPr>
        <p:spPr/>
        <p:txBody>
          <a:bodyPr/>
          <a:lstStyle/>
          <a:p>
            <a:r>
              <a:rPr lang="en-US" altLang="en-US"/>
              <a:t>The spermatophytes provide most of our familiar cultivated plants</a:t>
            </a:r>
          </a:p>
          <a:p>
            <a:r>
              <a:rPr lang="en-US" altLang="en-US"/>
              <a:t>Gymnosperms are cone-bearers, </a:t>
            </a:r>
          </a:p>
          <a:p>
            <a:r>
              <a:rPr lang="en-US" altLang="en-US"/>
              <a:t>Seed enclosed in an ovary borne in a flower</a:t>
            </a:r>
          </a:p>
          <a:p>
            <a:endParaRPr lang="en-US" altLang="en-US"/>
          </a:p>
          <a:p>
            <a:endParaRPr lang="en-US" altLang="en-US"/>
          </a:p>
          <a:p>
            <a:endParaRPr lang="en-US" altLang="en-US"/>
          </a:p>
        </p:txBody>
      </p:sp>
    </p:spTree>
    <p:extLst>
      <p:ext uri="{BB962C8B-B14F-4D97-AF65-F5344CB8AC3E}">
        <p14:creationId xmlns:p14="http://schemas.microsoft.com/office/powerpoint/2010/main" val="10818850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356DCB-A8ED-F64D-A546-638160EE910A}" type="slidenum">
              <a:rPr lang="en-US" altLang="en-US"/>
              <a:pPr/>
              <a:t>28</a:t>
            </a:fld>
            <a:endParaRPr lang="en-US" altLang="en-US"/>
          </a:p>
        </p:txBody>
      </p:sp>
      <p:sp>
        <p:nvSpPr>
          <p:cNvPr id="636930" name="Rectangle 2"/>
          <p:cNvSpPr>
            <a:spLocks noChangeArrowheads="1" noTextEdit="1"/>
          </p:cNvSpPr>
          <p:nvPr>
            <p:ph type="sldImg"/>
          </p:nvPr>
        </p:nvSpPr>
        <p:spPr bwMode="auto">
          <a:xfrm>
            <a:off x="1177925" y="674688"/>
            <a:ext cx="4502150" cy="3376612"/>
          </a:xfrm>
          <a:prstGeom prst="rect">
            <a:avLst/>
          </a:prstGeom>
          <a:solidFill>
            <a:srgbClr val="FFFFFF"/>
          </a:solidFill>
          <a:ln>
            <a:solidFill>
              <a:srgbClr val="000000"/>
            </a:solidFill>
            <a:miter lim="800000"/>
            <a:headEnd/>
            <a:tailEnd/>
          </a:ln>
        </p:spPr>
      </p:sp>
      <p:sp>
        <p:nvSpPr>
          <p:cNvPr id="636931" name="Rectangle 3"/>
          <p:cNvSpPr>
            <a:spLocks noChangeArrowheads="1"/>
          </p:cNvSpPr>
          <p:nvPr>
            <p:ph type="body" idx="1"/>
          </p:nvPr>
        </p:nvSpPr>
        <p:spPr bwMode="auto">
          <a:xfrm>
            <a:off x="914400" y="4276725"/>
            <a:ext cx="5029200" cy="4052888"/>
          </a:xfrm>
          <a:prstGeom prst="rect">
            <a:avLst/>
          </a:prstGeom>
          <a:solidFill>
            <a:srgbClr val="FFFFFF"/>
          </a:solidFill>
          <a:ln>
            <a:solidFill>
              <a:srgbClr val="000000"/>
            </a:solidFill>
            <a:miter lim="800000"/>
            <a:headEnd/>
            <a:tailEnd/>
          </a:ln>
        </p:spPr>
        <p:txBody>
          <a:bodyPr/>
          <a:lstStyle/>
          <a:p>
            <a:r>
              <a:rPr lang="en-US" altLang="en-US"/>
              <a:t>The spermatophytes provide most of our familiar cultivated plants</a:t>
            </a:r>
          </a:p>
          <a:p>
            <a:r>
              <a:rPr lang="en-US" altLang="en-US"/>
              <a:t>Gymnosperms are cone-bearers, </a:t>
            </a:r>
          </a:p>
          <a:p>
            <a:r>
              <a:rPr lang="en-US" altLang="en-US"/>
              <a:t>Seed enclosed in an ovary borne in a flower</a:t>
            </a:r>
          </a:p>
          <a:p>
            <a:endParaRPr lang="en-US" altLang="en-US"/>
          </a:p>
          <a:p>
            <a:endParaRPr lang="en-US" altLang="en-US"/>
          </a:p>
          <a:p>
            <a:endParaRPr lang="en-US" altLang="en-US"/>
          </a:p>
        </p:txBody>
      </p:sp>
    </p:spTree>
    <p:extLst>
      <p:ext uri="{BB962C8B-B14F-4D97-AF65-F5344CB8AC3E}">
        <p14:creationId xmlns:p14="http://schemas.microsoft.com/office/powerpoint/2010/main" val="6704835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97056A-2BA8-844E-A2DB-1725A37B3AD4}" type="slidenum">
              <a:rPr lang="en-US" altLang="en-US"/>
              <a:pPr/>
              <a:t>29</a:t>
            </a:fld>
            <a:endParaRPr lang="en-US" altLang="en-US"/>
          </a:p>
        </p:txBody>
      </p:sp>
      <p:sp>
        <p:nvSpPr>
          <p:cNvPr id="638978" name="Rectangle 2"/>
          <p:cNvSpPr>
            <a:spLocks noChangeArrowheads="1" noTextEdit="1"/>
          </p:cNvSpPr>
          <p:nvPr>
            <p:ph type="sldImg"/>
          </p:nvPr>
        </p:nvSpPr>
        <p:spPr bwMode="auto">
          <a:xfrm>
            <a:off x="1177925" y="674688"/>
            <a:ext cx="4502150" cy="3376612"/>
          </a:xfrm>
          <a:prstGeom prst="rect">
            <a:avLst/>
          </a:prstGeom>
          <a:solidFill>
            <a:srgbClr val="FFFFFF"/>
          </a:solidFill>
          <a:ln>
            <a:solidFill>
              <a:srgbClr val="000000"/>
            </a:solidFill>
            <a:miter lim="800000"/>
            <a:headEnd/>
            <a:tailEnd/>
          </a:ln>
        </p:spPr>
      </p:sp>
      <p:sp>
        <p:nvSpPr>
          <p:cNvPr id="638979" name="Rectangle 3"/>
          <p:cNvSpPr>
            <a:spLocks noChangeArrowheads="1"/>
          </p:cNvSpPr>
          <p:nvPr>
            <p:ph type="body" idx="1"/>
          </p:nvPr>
        </p:nvSpPr>
        <p:spPr bwMode="auto">
          <a:xfrm>
            <a:off x="914400" y="4276725"/>
            <a:ext cx="5029200" cy="4052888"/>
          </a:xfrm>
          <a:prstGeom prst="rect">
            <a:avLst/>
          </a:prstGeom>
          <a:solidFill>
            <a:srgbClr val="FFFFFF"/>
          </a:solidFill>
          <a:ln>
            <a:solidFill>
              <a:srgbClr val="000000"/>
            </a:solidFill>
            <a:miter lim="800000"/>
            <a:headEnd/>
            <a:tailEnd/>
          </a:ln>
        </p:spPr>
        <p:txBody>
          <a:bodyPr/>
          <a:lstStyle/>
          <a:p>
            <a:r>
              <a:rPr lang="en-US" altLang="en-US"/>
              <a:t>The spermatophytes provide most of our familiar cultivated plants</a:t>
            </a:r>
          </a:p>
          <a:p>
            <a:r>
              <a:rPr lang="en-US" altLang="en-US"/>
              <a:t>Gymnosperms are cone-bearers, </a:t>
            </a:r>
          </a:p>
          <a:p>
            <a:r>
              <a:rPr lang="en-US" altLang="en-US"/>
              <a:t>Seed enclosed in an ovary borne in a flower</a:t>
            </a:r>
          </a:p>
          <a:p>
            <a:endParaRPr lang="en-US" altLang="en-US"/>
          </a:p>
          <a:p>
            <a:endParaRPr lang="en-US" altLang="en-US"/>
          </a:p>
          <a:p>
            <a:endParaRPr lang="en-US" altLang="en-US"/>
          </a:p>
        </p:txBody>
      </p:sp>
    </p:spTree>
    <p:extLst>
      <p:ext uri="{BB962C8B-B14F-4D97-AF65-F5344CB8AC3E}">
        <p14:creationId xmlns:p14="http://schemas.microsoft.com/office/powerpoint/2010/main" val="9698248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EF5DF4-5308-BC4A-A81A-D2D506667888}" type="slidenum">
              <a:rPr lang="en-US" altLang="en-US"/>
              <a:pPr/>
              <a:t>30</a:t>
            </a:fld>
            <a:endParaRPr lang="en-US" altLang="en-US"/>
          </a:p>
        </p:txBody>
      </p:sp>
      <p:sp>
        <p:nvSpPr>
          <p:cNvPr id="641026" name="Rectangle 2"/>
          <p:cNvSpPr>
            <a:spLocks noChangeArrowheads="1" noTextEdit="1"/>
          </p:cNvSpPr>
          <p:nvPr>
            <p:ph type="sldImg"/>
          </p:nvPr>
        </p:nvSpPr>
        <p:spPr bwMode="auto">
          <a:xfrm>
            <a:off x="1177925" y="674688"/>
            <a:ext cx="4502150" cy="3376612"/>
          </a:xfrm>
          <a:prstGeom prst="rect">
            <a:avLst/>
          </a:prstGeom>
          <a:solidFill>
            <a:srgbClr val="FFFFFF"/>
          </a:solidFill>
          <a:ln>
            <a:solidFill>
              <a:srgbClr val="000000"/>
            </a:solidFill>
            <a:miter lim="800000"/>
            <a:headEnd/>
            <a:tailEnd/>
          </a:ln>
        </p:spPr>
      </p:sp>
      <p:sp>
        <p:nvSpPr>
          <p:cNvPr id="641027" name="Rectangle 3"/>
          <p:cNvSpPr>
            <a:spLocks noChangeArrowheads="1"/>
          </p:cNvSpPr>
          <p:nvPr>
            <p:ph type="body" idx="1"/>
          </p:nvPr>
        </p:nvSpPr>
        <p:spPr bwMode="auto">
          <a:xfrm>
            <a:off x="914400" y="4276725"/>
            <a:ext cx="5029200" cy="4052888"/>
          </a:xfrm>
          <a:prstGeom prst="rect">
            <a:avLst/>
          </a:prstGeom>
          <a:solidFill>
            <a:srgbClr val="FFFFFF"/>
          </a:solidFill>
          <a:ln>
            <a:solidFill>
              <a:srgbClr val="000000"/>
            </a:solidFill>
            <a:miter lim="800000"/>
            <a:headEnd/>
            <a:tailEnd/>
          </a:ln>
        </p:spPr>
        <p:txBody>
          <a:bodyPr/>
          <a:lstStyle/>
          <a:p>
            <a:r>
              <a:rPr lang="en-US" altLang="en-US"/>
              <a:t>The spermatophytes provide most of our familiar cultivated plants</a:t>
            </a:r>
          </a:p>
          <a:p>
            <a:r>
              <a:rPr lang="en-US" altLang="en-US"/>
              <a:t>Gymnosperms are cone-bearers, </a:t>
            </a:r>
          </a:p>
          <a:p>
            <a:r>
              <a:rPr lang="en-US" altLang="en-US"/>
              <a:t>Seed enclosed in an ovary borne in a flower</a:t>
            </a:r>
          </a:p>
          <a:p>
            <a:endParaRPr lang="en-US" altLang="en-US"/>
          </a:p>
          <a:p>
            <a:endParaRPr lang="en-US" altLang="en-US"/>
          </a:p>
          <a:p>
            <a:endParaRPr lang="en-US" altLang="en-US"/>
          </a:p>
        </p:txBody>
      </p:sp>
    </p:spTree>
    <p:extLst>
      <p:ext uri="{BB962C8B-B14F-4D97-AF65-F5344CB8AC3E}">
        <p14:creationId xmlns:p14="http://schemas.microsoft.com/office/powerpoint/2010/main" val="4450538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00EBBA-1267-9F43-A927-991BC62E3ECD}" type="slidenum">
              <a:rPr lang="en-US" altLang="en-US"/>
              <a:pPr/>
              <a:t>31</a:t>
            </a:fld>
            <a:endParaRPr lang="en-US" altLang="en-US"/>
          </a:p>
        </p:txBody>
      </p:sp>
      <p:sp>
        <p:nvSpPr>
          <p:cNvPr id="643074" name="Rectangle 2"/>
          <p:cNvSpPr>
            <a:spLocks noChangeArrowheads="1" noTextEdit="1"/>
          </p:cNvSpPr>
          <p:nvPr>
            <p:ph type="sldImg"/>
          </p:nvPr>
        </p:nvSpPr>
        <p:spPr bwMode="auto">
          <a:xfrm>
            <a:off x="1177925" y="674688"/>
            <a:ext cx="4502150" cy="3376612"/>
          </a:xfrm>
          <a:prstGeom prst="rect">
            <a:avLst/>
          </a:prstGeom>
          <a:solidFill>
            <a:srgbClr val="FFFFFF"/>
          </a:solidFill>
          <a:ln>
            <a:solidFill>
              <a:srgbClr val="000000"/>
            </a:solidFill>
            <a:miter lim="800000"/>
            <a:headEnd/>
            <a:tailEnd/>
          </a:ln>
        </p:spPr>
      </p:sp>
      <p:sp>
        <p:nvSpPr>
          <p:cNvPr id="643075" name="Rectangle 3"/>
          <p:cNvSpPr>
            <a:spLocks noChangeArrowheads="1"/>
          </p:cNvSpPr>
          <p:nvPr>
            <p:ph type="body" idx="1"/>
          </p:nvPr>
        </p:nvSpPr>
        <p:spPr bwMode="auto">
          <a:xfrm>
            <a:off x="914400" y="4276725"/>
            <a:ext cx="5029200" cy="4052888"/>
          </a:xfrm>
          <a:prstGeom prst="rect">
            <a:avLst/>
          </a:prstGeom>
          <a:solidFill>
            <a:srgbClr val="FFFFFF"/>
          </a:solidFill>
          <a:ln>
            <a:solidFill>
              <a:srgbClr val="000000"/>
            </a:solidFill>
            <a:miter lim="800000"/>
            <a:headEnd/>
            <a:tailEnd/>
          </a:ln>
        </p:spPr>
        <p:txBody>
          <a:bodyPr/>
          <a:lstStyle/>
          <a:p>
            <a:r>
              <a:rPr lang="en-US" altLang="en-US"/>
              <a:t>The spermatophytes provide most of our familiar cultivated plants</a:t>
            </a:r>
          </a:p>
          <a:p>
            <a:r>
              <a:rPr lang="en-US" altLang="en-US"/>
              <a:t>Gymnosperms are cone-bearers, </a:t>
            </a:r>
          </a:p>
          <a:p>
            <a:r>
              <a:rPr lang="en-US" altLang="en-US"/>
              <a:t>Seed enclosed in an ovary borne in a flower</a:t>
            </a:r>
          </a:p>
          <a:p>
            <a:endParaRPr lang="en-US" altLang="en-US"/>
          </a:p>
          <a:p>
            <a:endParaRPr lang="en-US" altLang="en-US"/>
          </a:p>
          <a:p>
            <a:endParaRPr lang="en-US" altLang="en-US"/>
          </a:p>
        </p:txBody>
      </p:sp>
    </p:spTree>
    <p:extLst>
      <p:ext uri="{BB962C8B-B14F-4D97-AF65-F5344CB8AC3E}">
        <p14:creationId xmlns:p14="http://schemas.microsoft.com/office/powerpoint/2010/main" val="3351363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1509C8-2DBA-BA46-869F-5D5F79C631B3}" type="slidenum">
              <a:rPr lang="en-US" altLang="en-US"/>
              <a:pPr/>
              <a:t>32</a:t>
            </a:fld>
            <a:endParaRPr lang="en-US" altLang="en-US"/>
          </a:p>
        </p:txBody>
      </p:sp>
      <p:sp>
        <p:nvSpPr>
          <p:cNvPr id="645122" name="Rectangle 2"/>
          <p:cNvSpPr>
            <a:spLocks noChangeArrowheads="1" noTextEdit="1"/>
          </p:cNvSpPr>
          <p:nvPr>
            <p:ph type="sldImg"/>
          </p:nvPr>
        </p:nvSpPr>
        <p:spPr bwMode="auto">
          <a:xfrm>
            <a:off x="1177925" y="674688"/>
            <a:ext cx="4502150" cy="3376612"/>
          </a:xfrm>
          <a:prstGeom prst="rect">
            <a:avLst/>
          </a:prstGeom>
          <a:solidFill>
            <a:srgbClr val="FFFFFF"/>
          </a:solidFill>
          <a:ln>
            <a:solidFill>
              <a:srgbClr val="000000"/>
            </a:solidFill>
            <a:miter lim="800000"/>
            <a:headEnd/>
            <a:tailEnd/>
          </a:ln>
        </p:spPr>
      </p:sp>
      <p:sp>
        <p:nvSpPr>
          <p:cNvPr id="645123" name="Rectangle 3"/>
          <p:cNvSpPr>
            <a:spLocks noChangeArrowheads="1"/>
          </p:cNvSpPr>
          <p:nvPr>
            <p:ph type="body" idx="1"/>
          </p:nvPr>
        </p:nvSpPr>
        <p:spPr bwMode="auto">
          <a:xfrm>
            <a:off x="914400" y="4276725"/>
            <a:ext cx="5029200" cy="4052888"/>
          </a:xfrm>
          <a:prstGeom prst="rect">
            <a:avLst/>
          </a:prstGeom>
          <a:solidFill>
            <a:srgbClr val="FFFFFF"/>
          </a:solidFill>
          <a:ln>
            <a:solidFill>
              <a:srgbClr val="000000"/>
            </a:solidFill>
            <a:miter lim="800000"/>
            <a:headEnd/>
            <a:tailEnd/>
          </a:ln>
        </p:spPr>
        <p:txBody>
          <a:bodyPr/>
          <a:lstStyle/>
          <a:p>
            <a:r>
              <a:rPr lang="en-US" altLang="en-US"/>
              <a:t>The spermatophytes provide most of our familiar cultivated plants</a:t>
            </a:r>
          </a:p>
          <a:p>
            <a:r>
              <a:rPr lang="en-US" altLang="en-US"/>
              <a:t>Gymnosperms are cone-bearers, </a:t>
            </a:r>
          </a:p>
          <a:p>
            <a:r>
              <a:rPr lang="en-US" altLang="en-US"/>
              <a:t>Seed enclosed in an ovary borne in a flower</a:t>
            </a:r>
          </a:p>
          <a:p>
            <a:endParaRPr lang="en-US" altLang="en-US"/>
          </a:p>
          <a:p>
            <a:endParaRPr lang="en-US" altLang="en-US"/>
          </a:p>
          <a:p>
            <a:endParaRPr lang="en-US" altLang="en-US"/>
          </a:p>
        </p:txBody>
      </p:sp>
    </p:spTree>
    <p:extLst>
      <p:ext uri="{BB962C8B-B14F-4D97-AF65-F5344CB8AC3E}">
        <p14:creationId xmlns:p14="http://schemas.microsoft.com/office/powerpoint/2010/main" val="19338061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CF88E2-208D-8948-97C1-CA534B475B69}" type="slidenum">
              <a:rPr lang="en-US" altLang="en-US"/>
              <a:pPr/>
              <a:t>33</a:t>
            </a:fld>
            <a:endParaRPr lang="en-US" altLang="en-US"/>
          </a:p>
        </p:txBody>
      </p:sp>
      <p:sp>
        <p:nvSpPr>
          <p:cNvPr id="647170" name="Rectangle 2"/>
          <p:cNvSpPr>
            <a:spLocks noChangeArrowheads="1" noTextEdit="1"/>
          </p:cNvSpPr>
          <p:nvPr>
            <p:ph type="sldImg"/>
          </p:nvPr>
        </p:nvSpPr>
        <p:spPr bwMode="auto">
          <a:xfrm>
            <a:off x="1177925" y="674688"/>
            <a:ext cx="4502150" cy="3376612"/>
          </a:xfrm>
          <a:prstGeom prst="rect">
            <a:avLst/>
          </a:prstGeom>
          <a:solidFill>
            <a:srgbClr val="FFFFFF"/>
          </a:solidFill>
          <a:ln>
            <a:solidFill>
              <a:srgbClr val="000000"/>
            </a:solidFill>
            <a:miter lim="800000"/>
            <a:headEnd/>
            <a:tailEnd/>
          </a:ln>
        </p:spPr>
      </p:sp>
      <p:sp>
        <p:nvSpPr>
          <p:cNvPr id="647171" name="Rectangle 3"/>
          <p:cNvSpPr>
            <a:spLocks noChangeArrowheads="1"/>
          </p:cNvSpPr>
          <p:nvPr>
            <p:ph type="body" idx="1"/>
          </p:nvPr>
        </p:nvSpPr>
        <p:spPr bwMode="auto">
          <a:xfrm>
            <a:off x="914400" y="4276725"/>
            <a:ext cx="5029200" cy="4052888"/>
          </a:xfrm>
          <a:prstGeom prst="rect">
            <a:avLst/>
          </a:prstGeom>
          <a:solidFill>
            <a:srgbClr val="FFFFFF"/>
          </a:solidFill>
          <a:ln>
            <a:solidFill>
              <a:srgbClr val="000000"/>
            </a:solidFill>
            <a:miter lim="800000"/>
            <a:headEnd/>
            <a:tailEnd/>
          </a:ln>
        </p:spPr>
        <p:txBody>
          <a:bodyPr/>
          <a:lstStyle/>
          <a:p>
            <a:r>
              <a:rPr lang="en-US" altLang="en-US"/>
              <a:t>The spermatophytes provide most of our familiar cultivated plants</a:t>
            </a:r>
          </a:p>
          <a:p>
            <a:r>
              <a:rPr lang="en-US" altLang="en-US"/>
              <a:t>Gymnosperms are cone-bearers, </a:t>
            </a:r>
          </a:p>
          <a:p>
            <a:r>
              <a:rPr lang="en-US" altLang="en-US"/>
              <a:t>Seed enclosed in an ovary borne in a flower</a:t>
            </a:r>
          </a:p>
          <a:p>
            <a:endParaRPr lang="en-US" altLang="en-US"/>
          </a:p>
          <a:p>
            <a:endParaRPr lang="en-US" altLang="en-US"/>
          </a:p>
          <a:p>
            <a:endParaRPr lang="en-US" altLang="en-US"/>
          </a:p>
        </p:txBody>
      </p:sp>
    </p:spTree>
    <p:extLst>
      <p:ext uri="{BB962C8B-B14F-4D97-AF65-F5344CB8AC3E}">
        <p14:creationId xmlns:p14="http://schemas.microsoft.com/office/powerpoint/2010/main" val="14619787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FFED0A-2BEB-BE40-9CFD-85BB9D377DD2}" type="slidenum">
              <a:rPr lang="en-US" altLang="en-US"/>
              <a:pPr/>
              <a:t>34</a:t>
            </a:fld>
            <a:endParaRPr lang="en-US" altLang="en-US"/>
          </a:p>
        </p:txBody>
      </p:sp>
      <p:sp>
        <p:nvSpPr>
          <p:cNvPr id="649218" name="Rectangle 2"/>
          <p:cNvSpPr>
            <a:spLocks noChangeArrowheads="1" noTextEdit="1"/>
          </p:cNvSpPr>
          <p:nvPr>
            <p:ph type="sldImg"/>
          </p:nvPr>
        </p:nvSpPr>
        <p:spPr bwMode="auto">
          <a:xfrm>
            <a:off x="1177925" y="674688"/>
            <a:ext cx="4502150" cy="3376612"/>
          </a:xfrm>
          <a:prstGeom prst="rect">
            <a:avLst/>
          </a:prstGeom>
          <a:solidFill>
            <a:srgbClr val="FFFFFF"/>
          </a:solidFill>
          <a:ln>
            <a:solidFill>
              <a:srgbClr val="000000"/>
            </a:solidFill>
            <a:miter lim="800000"/>
            <a:headEnd/>
            <a:tailEnd/>
          </a:ln>
        </p:spPr>
      </p:sp>
      <p:sp>
        <p:nvSpPr>
          <p:cNvPr id="649219" name="Rectangle 3"/>
          <p:cNvSpPr>
            <a:spLocks noChangeArrowheads="1"/>
          </p:cNvSpPr>
          <p:nvPr>
            <p:ph type="body" idx="1"/>
          </p:nvPr>
        </p:nvSpPr>
        <p:spPr bwMode="auto">
          <a:xfrm>
            <a:off x="914400" y="4276725"/>
            <a:ext cx="5029200" cy="4052888"/>
          </a:xfrm>
          <a:prstGeom prst="rect">
            <a:avLst/>
          </a:prstGeom>
          <a:solidFill>
            <a:srgbClr val="FFFFFF"/>
          </a:solidFill>
          <a:ln>
            <a:solidFill>
              <a:srgbClr val="000000"/>
            </a:solidFill>
            <a:miter lim="800000"/>
            <a:headEnd/>
            <a:tailEnd/>
          </a:ln>
        </p:spPr>
        <p:txBody>
          <a:bodyPr/>
          <a:lstStyle/>
          <a:p>
            <a:r>
              <a:rPr lang="en-US" altLang="en-US"/>
              <a:t>The spermatophytes provide most of our familiar cultivated plants</a:t>
            </a:r>
          </a:p>
          <a:p>
            <a:r>
              <a:rPr lang="en-US" altLang="en-US"/>
              <a:t>Gymnosperms are cone-bearers, </a:t>
            </a:r>
          </a:p>
          <a:p>
            <a:r>
              <a:rPr lang="en-US" altLang="en-US"/>
              <a:t>Seed enclosed in an ovary borne in a flower</a:t>
            </a:r>
          </a:p>
          <a:p>
            <a:endParaRPr lang="en-US" altLang="en-US"/>
          </a:p>
          <a:p>
            <a:endParaRPr lang="en-US" altLang="en-US"/>
          </a:p>
          <a:p>
            <a:endParaRPr lang="en-US" altLang="en-US"/>
          </a:p>
        </p:txBody>
      </p:sp>
    </p:spTree>
    <p:extLst>
      <p:ext uri="{BB962C8B-B14F-4D97-AF65-F5344CB8AC3E}">
        <p14:creationId xmlns:p14="http://schemas.microsoft.com/office/powerpoint/2010/main" val="21165467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9BF500-9500-B843-8E58-9BEAB2EE3774}" type="slidenum">
              <a:rPr lang="en-US" altLang="en-US"/>
              <a:pPr/>
              <a:t>35</a:t>
            </a:fld>
            <a:endParaRPr lang="en-US" altLang="en-US"/>
          </a:p>
        </p:txBody>
      </p:sp>
      <p:sp>
        <p:nvSpPr>
          <p:cNvPr id="651266" name="Rectangle 2"/>
          <p:cNvSpPr>
            <a:spLocks noChangeArrowheads="1" noTextEdit="1"/>
          </p:cNvSpPr>
          <p:nvPr>
            <p:ph type="sldImg"/>
          </p:nvPr>
        </p:nvSpPr>
        <p:spPr bwMode="auto">
          <a:xfrm>
            <a:off x="1177925" y="674688"/>
            <a:ext cx="4502150" cy="3376612"/>
          </a:xfrm>
          <a:prstGeom prst="rect">
            <a:avLst/>
          </a:prstGeom>
          <a:solidFill>
            <a:srgbClr val="FFFFFF"/>
          </a:solidFill>
          <a:ln>
            <a:solidFill>
              <a:srgbClr val="000000"/>
            </a:solidFill>
            <a:miter lim="800000"/>
            <a:headEnd/>
            <a:tailEnd/>
          </a:ln>
        </p:spPr>
      </p:sp>
      <p:sp>
        <p:nvSpPr>
          <p:cNvPr id="651267" name="Rectangle 3"/>
          <p:cNvSpPr>
            <a:spLocks noChangeArrowheads="1"/>
          </p:cNvSpPr>
          <p:nvPr>
            <p:ph type="body" idx="1"/>
          </p:nvPr>
        </p:nvSpPr>
        <p:spPr bwMode="auto">
          <a:xfrm>
            <a:off x="914400" y="4276725"/>
            <a:ext cx="5029200" cy="4052888"/>
          </a:xfrm>
          <a:prstGeom prst="rect">
            <a:avLst/>
          </a:prstGeom>
          <a:solidFill>
            <a:srgbClr val="FFFFFF"/>
          </a:solidFill>
          <a:ln>
            <a:solidFill>
              <a:srgbClr val="000000"/>
            </a:solidFill>
            <a:miter lim="800000"/>
            <a:headEnd/>
            <a:tailEnd/>
          </a:ln>
        </p:spPr>
        <p:txBody>
          <a:bodyPr/>
          <a:lstStyle/>
          <a:p>
            <a:r>
              <a:rPr lang="en-US" altLang="en-US"/>
              <a:t>The spermatophytes provide most of our familiar cultivated plants</a:t>
            </a:r>
          </a:p>
          <a:p>
            <a:r>
              <a:rPr lang="en-US" altLang="en-US"/>
              <a:t>Gymnosperms are cone-bearers, </a:t>
            </a:r>
          </a:p>
          <a:p>
            <a:r>
              <a:rPr lang="en-US" altLang="en-US"/>
              <a:t>Seed enclosed in an ovary borne in a flower</a:t>
            </a:r>
          </a:p>
          <a:p>
            <a:endParaRPr lang="en-US" altLang="en-US"/>
          </a:p>
          <a:p>
            <a:endParaRPr lang="en-US" altLang="en-US"/>
          </a:p>
          <a:p>
            <a:endParaRPr lang="en-US" altLang="en-US"/>
          </a:p>
        </p:txBody>
      </p:sp>
    </p:spTree>
    <p:extLst>
      <p:ext uri="{BB962C8B-B14F-4D97-AF65-F5344CB8AC3E}">
        <p14:creationId xmlns:p14="http://schemas.microsoft.com/office/powerpoint/2010/main" val="1882350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CDBDD8-6622-3545-9070-E7A7E828B514}" type="slidenum">
              <a:rPr lang="en-US" altLang="en-US"/>
              <a:pPr/>
              <a:t>9</a:t>
            </a:fld>
            <a:endParaRPr lang="en-US" altLang="en-US"/>
          </a:p>
        </p:txBody>
      </p:sp>
      <p:sp>
        <p:nvSpPr>
          <p:cNvPr id="599042" name="Rectangle 2"/>
          <p:cNvSpPr>
            <a:spLocks noChangeArrowheads="1" noTextEdit="1"/>
          </p:cNvSpPr>
          <p:nvPr>
            <p:ph type="sldImg"/>
          </p:nvPr>
        </p:nvSpPr>
        <p:spPr>
          <a:ln/>
        </p:spPr>
      </p:sp>
      <p:sp>
        <p:nvSpPr>
          <p:cNvPr id="599043" name="Rectangle 3"/>
          <p:cNvSpPr>
            <a:spLocks noGrp="1" noChangeArrowheads="1"/>
          </p:cNvSpPr>
          <p:nvPr>
            <p:ph type="body" idx="1"/>
          </p:nvPr>
        </p:nvSpPr>
        <p:spPr/>
        <p:txBody>
          <a:bodyPr/>
          <a:lstStyle/>
          <a:p>
            <a:r>
              <a:rPr lang="en-US" altLang="en-US"/>
              <a:t>The spermatophytes provide most of our familiar cultivated plants</a:t>
            </a:r>
          </a:p>
          <a:p>
            <a:r>
              <a:rPr lang="en-US" altLang="en-US"/>
              <a:t>Gymnosperms are cone-bearers, </a:t>
            </a:r>
          </a:p>
          <a:p>
            <a:r>
              <a:rPr lang="en-US" altLang="en-US"/>
              <a:t>Seed enclosed in an ovary borne in a flower</a:t>
            </a:r>
          </a:p>
          <a:p>
            <a:endParaRPr lang="en-US" altLang="en-US"/>
          </a:p>
          <a:p>
            <a:endParaRPr lang="en-US" altLang="en-US"/>
          </a:p>
          <a:p>
            <a:endParaRPr lang="en-US" altLang="en-US"/>
          </a:p>
        </p:txBody>
      </p:sp>
    </p:spTree>
    <p:extLst>
      <p:ext uri="{BB962C8B-B14F-4D97-AF65-F5344CB8AC3E}">
        <p14:creationId xmlns:p14="http://schemas.microsoft.com/office/powerpoint/2010/main" val="497424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0EA57B-A361-A54D-B133-F68FF66BE10B}" type="slidenum">
              <a:rPr lang="en-US" altLang="en-US"/>
              <a:pPr/>
              <a:t>10</a:t>
            </a:fld>
            <a:endParaRPr lang="en-US" altLang="en-US"/>
          </a:p>
        </p:txBody>
      </p:sp>
      <p:sp>
        <p:nvSpPr>
          <p:cNvPr id="601090" name="Rectangle 2"/>
          <p:cNvSpPr>
            <a:spLocks noChangeArrowheads="1" noTextEdit="1"/>
          </p:cNvSpPr>
          <p:nvPr>
            <p:ph type="sldImg"/>
          </p:nvPr>
        </p:nvSpPr>
        <p:spPr>
          <a:ln/>
        </p:spPr>
      </p:sp>
      <p:sp>
        <p:nvSpPr>
          <p:cNvPr id="601091" name="Rectangle 3"/>
          <p:cNvSpPr>
            <a:spLocks noGrp="1" noChangeArrowheads="1"/>
          </p:cNvSpPr>
          <p:nvPr>
            <p:ph type="body" idx="1"/>
          </p:nvPr>
        </p:nvSpPr>
        <p:spPr/>
        <p:txBody>
          <a:bodyPr/>
          <a:lstStyle/>
          <a:p>
            <a:r>
              <a:rPr lang="en-US" altLang="en-US"/>
              <a:t>The spermatophytes provide most of our familiar cultivated plants</a:t>
            </a:r>
          </a:p>
          <a:p>
            <a:r>
              <a:rPr lang="en-US" altLang="en-US"/>
              <a:t>Gymnosperms are cone-bearers, </a:t>
            </a:r>
          </a:p>
          <a:p>
            <a:r>
              <a:rPr lang="en-US" altLang="en-US"/>
              <a:t>Seed enclosed in an ovary borne in a flower</a:t>
            </a:r>
          </a:p>
          <a:p>
            <a:endParaRPr lang="en-US" altLang="en-US"/>
          </a:p>
          <a:p>
            <a:endParaRPr lang="en-US" altLang="en-US"/>
          </a:p>
          <a:p>
            <a:endParaRPr lang="en-US" altLang="en-US"/>
          </a:p>
        </p:txBody>
      </p:sp>
    </p:spTree>
    <p:extLst>
      <p:ext uri="{BB962C8B-B14F-4D97-AF65-F5344CB8AC3E}">
        <p14:creationId xmlns:p14="http://schemas.microsoft.com/office/powerpoint/2010/main" val="64153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68EE19-F9AE-2F4F-8E32-5F59AC515A05}" type="slidenum">
              <a:rPr lang="en-US" altLang="en-US"/>
              <a:pPr/>
              <a:t>12</a:t>
            </a:fld>
            <a:endParaRPr lang="en-US" altLang="en-US"/>
          </a:p>
        </p:txBody>
      </p:sp>
      <p:sp>
        <p:nvSpPr>
          <p:cNvPr id="603138" name="Rectangle 2"/>
          <p:cNvSpPr>
            <a:spLocks noChangeArrowheads="1" noTextEdit="1"/>
          </p:cNvSpPr>
          <p:nvPr>
            <p:ph type="sldImg"/>
          </p:nvPr>
        </p:nvSpPr>
        <p:spPr>
          <a:ln/>
        </p:spPr>
      </p:sp>
      <p:sp>
        <p:nvSpPr>
          <p:cNvPr id="603139" name="Rectangle 3"/>
          <p:cNvSpPr>
            <a:spLocks noGrp="1" noChangeArrowheads="1"/>
          </p:cNvSpPr>
          <p:nvPr>
            <p:ph type="body" idx="1"/>
          </p:nvPr>
        </p:nvSpPr>
        <p:spPr/>
        <p:txBody>
          <a:bodyPr/>
          <a:lstStyle/>
          <a:p>
            <a:r>
              <a:rPr lang="en-US" altLang="en-US"/>
              <a:t>The spermatophytes provide most of our familiar cultivated plants</a:t>
            </a:r>
          </a:p>
          <a:p>
            <a:r>
              <a:rPr lang="en-US" altLang="en-US"/>
              <a:t>Gymnosperms are cone-bearers, </a:t>
            </a:r>
          </a:p>
          <a:p>
            <a:r>
              <a:rPr lang="en-US" altLang="en-US"/>
              <a:t>Seed enclosed in an ovary borne in a flower</a:t>
            </a:r>
          </a:p>
          <a:p>
            <a:endParaRPr lang="en-US" altLang="en-US"/>
          </a:p>
          <a:p>
            <a:endParaRPr lang="en-US" altLang="en-US"/>
          </a:p>
          <a:p>
            <a:endParaRPr lang="en-US" altLang="en-US"/>
          </a:p>
        </p:txBody>
      </p:sp>
    </p:spTree>
    <p:extLst>
      <p:ext uri="{BB962C8B-B14F-4D97-AF65-F5344CB8AC3E}">
        <p14:creationId xmlns:p14="http://schemas.microsoft.com/office/powerpoint/2010/main" val="198982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9B8FF4-F15B-754E-A85D-87357CD1F3EA}" type="slidenum">
              <a:rPr lang="en-US" altLang="en-US"/>
              <a:pPr/>
              <a:t>13</a:t>
            </a:fld>
            <a:endParaRPr lang="en-US" altLang="en-US"/>
          </a:p>
        </p:txBody>
      </p:sp>
      <p:sp>
        <p:nvSpPr>
          <p:cNvPr id="605186" name="Rectangle 2"/>
          <p:cNvSpPr>
            <a:spLocks noChangeArrowheads="1" noTextEdit="1"/>
          </p:cNvSpPr>
          <p:nvPr>
            <p:ph type="sldImg"/>
          </p:nvPr>
        </p:nvSpPr>
        <p:spPr>
          <a:ln/>
        </p:spPr>
      </p:sp>
      <p:sp>
        <p:nvSpPr>
          <p:cNvPr id="605187" name="Rectangle 3"/>
          <p:cNvSpPr>
            <a:spLocks noGrp="1" noChangeArrowheads="1"/>
          </p:cNvSpPr>
          <p:nvPr>
            <p:ph type="body" idx="1"/>
          </p:nvPr>
        </p:nvSpPr>
        <p:spPr/>
        <p:txBody>
          <a:bodyPr/>
          <a:lstStyle/>
          <a:p>
            <a:r>
              <a:rPr lang="en-US" altLang="en-US"/>
              <a:t>The spermatophytes provide most of our familiar cultivated plants</a:t>
            </a:r>
          </a:p>
          <a:p>
            <a:r>
              <a:rPr lang="en-US" altLang="en-US"/>
              <a:t>Gymnosperms are cone-bearers, </a:t>
            </a:r>
          </a:p>
          <a:p>
            <a:r>
              <a:rPr lang="en-US" altLang="en-US"/>
              <a:t>Seed enclosed in an ovary borne in a flower</a:t>
            </a:r>
          </a:p>
          <a:p>
            <a:endParaRPr lang="en-US" altLang="en-US"/>
          </a:p>
          <a:p>
            <a:endParaRPr lang="en-US" altLang="en-US"/>
          </a:p>
          <a:p>
            <a:endParaRPr lang="en-US" altLang="en-US"/>
          </a:p>
        </p:txBody>
      </p:sp>
    </p:spTree>
    <p:extLst>
      <p:ext uri="{BB962C8B-B14F-4D97-AF65-F5344CB8AC3E}">
        <p14:creationId xmlns:p14="http://schemas.microsoft.com/office/powerpoint/2010/main" val="675175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485900-2C9C-7D42-9494-53200926DCE7}" type="slidenum">
              <a:rPr lang="en-US" altLang="en-US"/>
              <a:pPr/>
              <a:t>14</a:t>
            </a:fld>
            <a:endParaRPr lang="en-US" altLang="en-US"/>
          </a:p>
        </p:txBody>
      </p:sp>
      <p:sp>
        <p:nvSpPr>
          <p:cNvPr id="572418" name="Rectangle 2"/>
          <p:cNvSpPr>
            <a:spLocks noChangeArrowheads="1" noTextEdit="1"/>
          </p:cNvSpPr>
          <p:nvPr>
            <p:ph type="sldImg"/>
          </p:nvPr>
        </p:nvSpPr>
        <p:spPr>
          <a:ln/>
        </p:spPr>
      </p:sp>
      <p:sp>
        <p:nvSpPr>
          <p:cNvPr id="572419" name="Rectangle 3"/>
          <p:cNvSpPr>
            <a:spLocks noGrp="1" noChangeArrowheads="1"/>
          </p:cNvSpPr>
          <p:nvPr>
            <p:ph type="body" idx="1"/>
          </p:nvPr>
        </p:nvSpPr>
        <p:spPr/>
        <p:txBody>
          <a:bodyPr/>
          <a:lstStyle/>
          <a:p>
            <a:r>
              <a:rPr lang="en-US" altLang="en-US" sz="1000"/>
              <a:t>Thallophyta and Bryophyta are the simplest plants . Thallophyta are not differentiated into roots, stems or leaves and lack conducting tissue.  The Bryophyta may be differentiated into leaves and stems but lack true roots and conductive tissue.</a:t>
            </a:r>
          </a:p>
        </p:txBody>
      </p:sp>
    </p:spTree>
    <p:extLst>
      <p:ext uri="{BB962C8B-B14F-4D97-AF65-F5344CB8AC3E}">
        <p14:creationId xmlns:p14="http://schemas.microsoft.com/office/powerpoint/2010/main" val="369239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5ED3BA-3C83-144F-A996-B8FE5F73C0A1}" type="slidenum">
              <a:rPr lang="en-US" altLang="en-US"/>
              <a:pPr/>
              <a:t>15</a:t>
            </a:fld>
            <a:endParaRPr lang="en-US" altLang="en-US"/>
          </a:p>
        </p:txBody>
      </p:sp>
      <p:sp>
        <p:nvSpPr>
          <p:cNvPr id="607234" name="Rectangle 2"/>
          <p:cNvSpPr>
            <a:spLocks noChangeArrowheads="1" noTextEdit="1"/>
          </p:cNvSpPr>
          <p:nvPr>
            <p:ph type="sldImg"/>
          </p:nvPr>
        </p:nvSpPr>
        <p:spPr>
          <a:ln/>
        </p:spPr>
      </p:sp>
      <p:sp>
        <p:nvSpPr>
          <p:cNvPr id="607235" name="Rectangle 3"/>
          <p:cNvSpPr>
            <a:spLocks noGrp="1" noChangeArrowheads="1"/>
          </p:cNvSpPr>
          <p:nvPr>
            <p:ph type="body" idx="1"/>
          </p:nvPr>
        </p:nvSpPr>
        <p:spPr/>
        <p:txBody>
          <a:bodyPr/>
          <a:lstStyle/>
          <a:p>
            <a:r>
              <a:rPr lang="en-US" altLang="en-US"/>
              <a:t>The spermatophytes provide most of our familiar cultivated plants</a:t>
            </a:r>
          </a:p>
          <a:p>
            <a:r>
              <a:rPr lang="en-US" altLang="en-US"/>
              <a:t>Gymnosperms are cone-bearers, </a:t>
            </a:r>
          </a:p>
          <a:p>
            <a:r>
              <a:rPr lang="en-US" altLang="en-US"/>
              <a:t>Seed enclosed in an ovary borne in a flower</a:t>
            </a:r>
          </a:p>
          <a:p>
            <a:endParaRPr lang="en-US" altLang="en-US"/>
          </a:p>
          <a:p>
            <a:endParaRPr lang="en-US" altLang="en-US"/>
          </a:p>
          <a:p>
            <a:endParaRPr lang="en-US" altLang="en-US"/>
          </a:p>
        </p:txBody>
      </p:sp>
    </p:spTree>
    <p:extLst>
      <p:ext uri="{BB962C8B-B14F-4D97-AF65-F5344CB8AC3E}">
        <p14:creationId xmlns:p14="http://schemas.microsoft.com/office/powerpoint/2010/main" val="1726390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55752B-1FC4-8E42-BBF6-1001C13F5FD7}" type="slidenum">
              <a:rPr lang="en-US" altLang="en-US"/>
              <a:pPr/>
              <a:t>16</a:t>
            </a:fld>
            <a:endParaRPr lang="en-US" altLang="en-US"/>
          </a:p>
        </p:txBody>
      </p:sp>
      <p:sp>
        <p:nvSpPr>
          <p:cNvPr id="609282" name="Rectangle 2"/>
          <p:cNvSpPr>
            <a:spLocks noChangeArrowheads="1" noTextEdit="1"/>
          </p:cNvSpPr>
          <p:nvPr>
            <p:ph type="sldImg"/>
          </p:nvPr>
        </p:nvSpPr>
        <p:spPr>
          <a:ln/>
        </p:spPr>
      </p:sp>
      <p:sp>
        <p:nvSpPr>
          <p:cNvPr id="609283" name="Rectangle 3"/>
          <p:cNvSpPr>
            <a:spLocks noGrp="1" noChangeArrowheads="1"/>
          </p:cNvSpPr>
          <p:nvPr>
            <p:ph type="body" idx="1"/>
          </p:nvPr>
        </p:nvSpPr>
        <p:spPr/>
        <p:txBody>
          <a:bodyPr/>
          <a:lstStyle/>
          <a:p>
            <a:r>
              <a:rPr lang="en-US" altLang="en-US"/>
              <a:t>The spermatophytes provide most of our familiar cultivated plants</a:t>
            </a:r>
          </a:p>
          <a:p>
            <a:r>
              <a:rPr lang="en-US" altLang="en-US"/>
              <a:t>Gymnosperms are cone-bearers, </a:t>
            </a:r>
          </a:p>
          <a:p>
            <a:r>
              <a:rPr lang="en-US" altLang="en-US"/>
              <a:t>Seed enclosed in an ovary borne in a flower</a:t>
            </a:r>
          </a:p>
          <a:p>
            <a:endParaRPr lang="en-US" altLang="en-US"/>
          </a:p>
          <a:p>
            <a:endParaRPr lang="en-US" altLang="en-US"/>
          </a:p>
          <a:p>
            <a:endParaRPr lang="en-US" altLang="en-US"/>
          </a:p>
        </p:txBody>
      </p:sp>
    </p:spTree>
    <p:extLst>
      <p:ext uri="{BB962C8B-B14F-4D97-AF65-F5344CB8AC3E}">
        <p14:creationId xmlns:p14="http://schemas.microsoft.com/office/powerpoint/2010/main" val="785814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5585E37-979D-5E4C-B191-1DF80BC9AE42}" type="slidenum">
              <a:rPr lang="en-US" altLang="en-US"/>
              <a:pPr/>
              <a:t>‹#›</a:t>
            </a:fld>
            <a:endParaRPr lang="en-US" altLang="en-US"/>
          </a:p>
        </p:txBody>
      </p:sp>
    </p:spTree>
    <p:extLst>
      <p:ext uri="{BB962C8B-B14F-4D97-AF65-F5344CB8AC3E}">
        <p14:creationId xmlns:p14="http://schemas.microsoft.com/office/powerpoint/2010/main" val="773698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1D69500-CCA3-EC49-8157-A41C47881414}" type="slidenum">
              <a:rPr lang="en-US" altLang="en-US"/>
              <a:pPr/>
              <a:t>‹#›</a:t>
            </a:fld>
            <a:endParaRPr lang="en-US" altLang="en-US"/>
          </a:p>
        </p:txBody>
      </p:sp>
    </p:spTree>
    <p:extLst>
      <p:ext uri="{BB962C8B-B14F-4D97-AF65-F5344CB8AC3E}">
        <p14:creationId xmlns:p14="http://schemas.microsoft.com/office/powerpoint/2010/main" val="1504161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36909F8-51CD-6B44-9C48-F726774BDB6D}" type="slidenum">
              <a:rPr lang="en-US" altLang="en-US"/>
              <a:pPr/>
              <a:t>‹#›</a:t>
            </a:fld>
            <a:endParaRPr lang="en-US" altLang="en-US"/>
          </a:p>
        </p:txBody>
      </p:sp>
    </p:spTree>
    <p:extLst>
      <p:ext uri="{BB962C8B-B14F-4D97-AF65-F5344CB8AC3E}">
        <p14:creationId xmlns:p14="http://schemas.microsoft.com/office/powerpoint/2010/main" val="261073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A4719FAE-33A6-D549-873A-BB28CB7AF6D7}" type="slidenum">
              <a:rPr lang="en-US" altLang="en-US"/>
              <a:pPr/>
              <a:t>‹#›</a:t>
            </a:fld>
            <a:endParaRPr lang="en-US" altLang="en-US"/>
          </a:p>
        </p:txBody>
      </p:sp>
    </p:spTree>
    <p:extLst>
      <p:ext uri="{BB962C8B-B14F-4D97-AF65-F5344CB8AC3E}">
        <p14:creationId xmlns:p14="http://schemas.microsoft.com/office/powerpoint/2010/main" val="5489883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31127ACB-3C10-EE4E-AE41-3F948A4E9057}" type="slidenum">
              <a:rPr lang="en-US" altLang="en-US"/>
              <a:pPr/>
              <a:t>‹#›</a:t>
            </a:fld>
            <a:endParaRPr lang="en-US" altLang="en-US"/>
          </a:p>
        </p:txBody>
      </p:sp>
    </p:spTree>
    <p:extLst>
      <p:ext uri="{BB962C8B-B14F-4D97-AF65-F5344CB8AC3E}">
        <p14:creationId xmlns:p14="http://schemas.microsoft.com/office/powerpoint/2010/main" val="1256862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B8EF055A-ECFA-3143-BBED-76FC7B78EBD6}" type="slidenum">
              <a:rPr lang="en-US" altLang="en-US"/>
              <a:pPr/>
              <a:t>‹#›</a:t>
            </a:fld>
            <a:endParaRPr lang="en-US" altLang="en-US"/>
          </a:p>
        </p:txBody>
      </p:sp>
    </p:spTree>
    <p:extLst>
      <p:ext uri="{BB962C8B-B14F-4D97-AF65-F5344CB8AC3E}">
        <p14:creationId xmlns:p14="http://schemas.microsoft.com/office/powerpoint/2010/main" val="14421293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C78DCFD6-257F-8048-BBBC-5FD49EEF90FE}" type="slidenum">
              <a:rPr lang="en-US" altLang="en-US"/>
              <a:pPr/>
              <a:t>‹#›</a:t>
            </a:fld>
            <a:endParaRPr lang="en-US" altLang="en-US"/>
          </a:p>
        </p:txBody>
      </p:sp>
    </p:spTree>
    <p:extLst>
      <p:ext uri="{BB962C8B-B14F-4D97-AF65-F5344CB8AC3E}">
        <p14:creationId xmlns:p14="http://schemas.microsoft.com/office/powerpoint/2010/main" val="1367696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115E72F-B460-A044-AC2A-28FC3C56FBED}" type="slidenum">
              <a:rPr lang="en-US" altLang="en-US"/>
              <a:pPr/>
              <a:t>‹#›</a:t>
            </a:fld>
            <a:endParaRPr lang="en-US" altLang="en-US"/>
          </a:p>
        </p:txBody>
      </p:sp>
    </p:spTree>
    <p:extLst>
      <p:ext uri="{BB962C8B-B14F-4D97-AF65-F5344CB8AC3E}">
        <p14:creationId xmlns:p14="http://schemas.microsoft.com/office/powerpoint/2010/main" val="536030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0079542-CEDB-0D4F-9798-85BC95D25242}" type="slidenum">
              <a:rPr lang="en-US" altLang="en-US"/>
              <a:pPr/>
              <a:t>‹#›</a:t>
            </a:fld>
            <a:endParaRPr lang="en-US" altLang="en-US"/>
          </a:p>
        </p:txBody>
      </p:sp>
    </p:spTree>
    <p:extLst>
      <p:ext uri="{BB962C8B-B14F-4D97-AF65-F5344CB8AC3E}">
        <p14:creationId xmlns:p14="http://schemas.microsoft.com/office/powerpoint/2010/main" val="369453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B4AB0C9-6FBD-A647-ADC0-C51AE6BCF783}" type="slidenum">
              <a:rPr lang="en-US" altLang="en-US"/>
              <a:pPr/>
              <a:t>‹#›</a:t>
            </a:fld>
            <a:endParaRPr lang="en-US" altLang="en-US"/>
          </a:p>
        </p:txBody>
      </p:sp>
    </p:spTree>
    <p:extLst>
      <p:ext uri="{BB962C8B-B14F-4D97-AF65-F5344CB8AC3E}">
        <p14:creationId xmlns:p14="http://schemas.microsoft.com/office/powerpoint/2010/main" val="1034961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FB5AC131-B0E1-1046-8072-BBC6C1E32223}" type="slidenum">
              <a:rPr lang="en-US" altLang="en-US"/>
              <a:pPr/>
              <a:t>‹#›</a:t>
            </a:fld>
            <a:endParaRPr lang="en-US" altLang="en-US"/>
          </a:p>
        </p:txBody>
      </p:sp>
    </p:spTree>
    <p:extLst>
      <p:ext uri="{BB962C8B-B14F-4D97-AF65-F5344CB8AC3E}">
        <p14:creationId xmlns:p14="http://schemas.microsoft.com/office/powerpoint/2010/main" val="212271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39AB3673-7056-3449-A929-44E81229097F}" type="slidenum">
              <a:rPr lang="en-US" altLang="en-US"/>
              <a:pPr/>
              <a:t>‹#›</a:t>
            </a:fld>
            <a:endParaRPr lang="en-US" altLang="en-US"/>
          </a:p>
        </p:txBody>
      </p:sp>
    </p:spTree>
    <p:extLst>
      <p:ext uri="{BB962C8B-B14F-4D97-AF65-F5344CB8AC3E}">
        <p14:creationId xmlns:p14="http://schemas.microsoft.com/office/powerpoint/2010/main" val="303294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BC2419F8-976E-2B43-A849-BCE301C45944}" type="slidenum">
              <a:rPr lang="en-US" altLang="en-US"/>
              <a:pPr/>
              <a:t>‹#›</a:t>
            </a:fld>
            <a:endParaRPr lang="en-US" altLang="en-US"/>
          </a:p>
        </p:txBody>
      </p:sp>
    </p:spTree>
    <p:extLst>
      <p:ext uri="{BB962C8B-B14F-4D97-AF65-F5344CB8AC3E}">
        <p14:creationId xmlns:p14="http://schemas.microsoft.com/office/powerpoint/2010/main" val="1494908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87FFDDF-6670-124A-BC3D-824F216D4099}" type="slidenum">
              <a:rPr lang="en-US" altLang="en-US"/>
              <a:pPr/>
              <a:t>‹#›</a:t>
            </a:fld>
            <a:endParaRPr lang="en-US" altLang="en-US"/>
          </a:p>
        </p:txBody>
      </p:sp>
    </p:spTree>
    <p:extLst>
      <p:ext uri="{BB962C8B-B14F-4D97-AF65-F5344CB8AC3E}">
        <p14:creationId xmlns:p14="http://schemas.microsoft.com/office/powerpoint/2010/main" val="1514191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11A8BEF-400C-FA4F-AB44-0C6FB343D6AD}" type="slidenum">
              <a:rPr lang="en-US" altLang="en-US"/>
              <a:pPr/>
              <a:t>‹#›</a:t>
            </a:fld>
            <a:endParaRPr lang="en-US" altLang="en-US"/>
          </a:p>
        </p:txBody>
      </p:sp>
    </p:spTree>
    <p:extLst>
      <p:ext uri="{BB962C8B-B14F-4D97-AF65-F5344CB8AC3E}">
        <p14:creationId xmlns:p14="http://schemas.microsoft.com/office/powerpoint/2010/main" val="133876898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4240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4240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4240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1" hangingPunct="1">
              <a:defRPr kumimoji="1" sz="1400">
                <a:latin typeface="Times New Roman" charset="0"/>
              </a:defRPr>
            </a:lvl1pPr>
          </a:lstStyle>
          <a:p>
            <a:endParaRPr lang="en-US" altLang="en-US"/>
          </a:p>
        </p:txBody>
      </p:sp>
      <p:sp>
        <p:nvSpPr>
          <p:cNvPr id="74240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kumimoji="1" sz="1400">
                <a:latin typeface="Times New Roman" charset="0"/>
              </a:defRPr>
            </a:lvl1pPr>
          </a:lstStyle>
          <a:p>
            <a:endParaRPr lang="en-US" altLang="en-US"/>
          </a:p>
        </p:txBody>
      </p:sp>
      <p:sp>
        <p:nvSpPr>
          <p:cNvPr id="74240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kumimoji="1" sz="1400">
                <a:latin typeface="Times New Roman" charset="0"/>
              </a:defRPr>
            </a:lvl1pPr>
          </a:lstStyle>
          <a:p>
            <a:fld id="{9B078A5A-FBC9-6D44-9D6B-412370A02AD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 id="2147483869" r:id="rId14"/>
    <p:sldLayoutId id="2147483870" r:id="rId15"/>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jpeg"/><Relationship Id="rId3"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12.jpeg"/><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jpeg"/><Relationship Id="rId3" Type="http://schemas.openxmlformats.org/officeDocument/2006/relationships/image" Target="../media/image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3.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4.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3.jpeg"/></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jpeg"/><Relationship Id="rId5" Type="http://schemas.openxmlformats.org/officeDocument/2006/relationships/image" Target="../media/image38.jpeg"/><Relationship Id="rId6" Type="http://schemas.openxmlformats.org/officeDocument/2006/relationships/image" Target="../media/image39.jpeg"/><Relationship Id="rId7" Type="http://schemas.openxmlformats.org/officeDocument/2006/relationships/image" Target="../media/image40.jpeg"/><Relationship Id="rId1" Type="http://schemas.openxmlformats.org/officeDocument/2006/relationships/slideLayout" Target="../slideLayouts/slideLayout14.xml"/><Relationship Id="rId2" Type="http://schemas.openxmlformats.org/officeDocument/2006/relationships/image" Target="../media/image35.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eg"/></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4" Type="http://schemas.openxmlformats.org/officeDocument/2006/relationships/image" Target="../media/image44.jpeg"/><Relationship Id="rId1" Type="http://schemas.openxmlformats.org/officeDocument/2006/relationships/slideLayout" Target="../slideLayouts/slideLayout15.xml"/><Relationship Id="rId2" Type="http://schemas.openxmlformats.org/officeDocument/2006/relationships/image" Target="../media/image42.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jpeg"/><Relationship Id="rId3"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47.jpeg"/><Relationship Id="rId4" Type="http://schemas.openxmlformats.org/officeDocument/2006/relationships/image" Target="../media/image48.jpeg"/><Relationship Id="rId5" Type="http://schemas.openxmlformats.org/officeDocument/2006/relationships/image" Target="../media/image49.jpeg"/><Relationship Id="rId6" Type="http://schemas.openxmlformats.org/officeDocument/2006/relationships/image" Target="../media/image50.jpeg"/><Relationship Id="rId1" Type="http://schemas.openxmlformats.org/officeDocument/2006/relationships/slideLayout" Target="../slideLayouts/slideLayout1.xml"/><Relationship Id="rId2" Type="http://schemas.openxmlformats.org/officeDocument/2006/relationships/image" Target="../media/image46.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0" name="Rectangle 2"/>
          <p:cNvSpPr>
            <a:spLocks noGrp="1" noChangeArrowheads="1"/>
          </p:cNvSpPr>
          <p:nvPr>
            <p:ph type="ctrTitle"/>
          </p:nvPr>
        </p:nvSpPr>
        <p:spPr>
          <a:xfrm>
            <a:off x="685800" y="2130425"/>
            <a:ext cx="7772400" cy="1470025"/>
          </a:xfrm>
        </p:spPr>
        <p:txBody>
          <a:bodyPr anchor="ctr"/>
          <a:lstStyle/>
          <a:p>
            <a:r>
              <a:rPr lang="en-US" altLang="en-US" sz="4400" dirty="0"/>
              <a:t>PSI (Plant Scene Investigation)</a:t>
            </a:r>
          </a:p>
        </p:txBody>
      </p:sp>
      <p:sp>
        <p:nvSpPr>
          <p:cNvPr id="713731" name="Rectangle 3"/>
          <p:cNvSpPr>
            <a:spLocks noGrp="1" noChangeArrowheads="1"/>
          </p:cNvSpPr>
          <p:nvPr>
            <p:ph type="subTitle" idx="1"/>
          </p:nvPr>
        </p:nvSpPr>
        <p:spPr>
          <a:xfrm>
            <a:off x="1371600" y="3886200"/>
            <a:ext cx="6400800" cy="1752600"/>
          </a:xfrm>
        </p:spPr>
        <p:txBody>
          <a:bodyPr/>
          <a:lstStyle/>
          <a:p>
            <a:r>
              <a:rPr lang="en-US" altLang="en-US" sz="3200"/>
              <a:t>Becoming a plant identity detective</a:t>
            </a:r>
          </a:p>
          <a:p>
            <a:r>
              <a:rPr lang="en-US" altLang="en-US" sz="3200"/>
              <a:t>Todd Hurt</a:t>
            </a:r>
          </a:p>
          <a:p>
            <a:r>
              <a:rPr lang="en-US" altLang="en-US" sz="3200"/>
              <a:t>CEA Cherokee County</a:t>
            </a:r>
          </a:p>
        </p:txBody>
      </p:sp>
      <p:pic>
        <p:nvPicPr>
          <p:cNvPr id="713732" name="Picture 4" descr="2bek2yrw[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81200"/>
            <a:ext cx="127635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713733" name="Picture 5" descr="2bek2yrw[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7391400" y="1905000"/>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0066" name="Rectangle 2"/>
          <p:cNvSpPr>
            <a:spLocks noGrp="1" noChangeArrowheads="1"/>
          </p:cNvSpPr>
          <p:nvPr>
            <p:ph type="title"/>
          </p:nvPr>
        </p:nvSpPr>
        <p:spPr>
          <a:xfrm>
            <a:off x="914400" y="990600"/>
            <a:ext cx="7772400" cy="1295400"/>
          </a:xfrm>
        </p:spPr>
        <p:txBody>
          <a:bodyPr/>
          <a:lstStyle/>
          <a:p>
            <a:r>
              <a:rPr lang="en-US" altLang="en-US"/>
              <a:t>	Plant Identification</a:t>
            </a:r>
          </a:p>
        </p:txBody>
      </p:sp>
      <p:sp>
        <p:nvSpPr>
          <p:cNvPr id="600067" name="Rectangle 3"/>
          <p:cNvSpPr>
            <a:spLocks noGrp="1" noChangeArrowheads="1"/>
          </p:cNvSpPr>
          <p:nvPr>
            <p:ph type="body" idx="1"/>
          </p:nvPr>
        </p:nvSpPr>
        <p:spPr>
          <a:xfrm>
            <a:off x="457200" y="2138363"/>
            <a:ext cx="8229600" cy="3987800"/>
          </a:xfrm>
        </p:spPr>
        <p:txBody>
          <a:bodyPr/>
          <a:lstStyle/>
          <a:p>
            <a:r>
              <a:rPr lang="en-US" altLang="en-US"/>
              <a:t>Leaf arrangement</a:t>
            </a:r>
          </a:p>
          <a:p>
            <a:pPr lvl="1"/>
            <a:r>
              <a:rPr lang="en-US" altLang="en-US" u="sng"/>
              <a:t>Fascicled</a:t>
            </a:r>
            <a:r>
              <a:rPr lang="en-US" altLang="en-US"/>
              <a:t> - leaves grouped in small, tight bundles</a:t>
            </a:r>
          </a:p>
        </p:txBody>
      </p:sp>
      <p:pic>
        <p:nvPicPr>
          <p:cNvPr id="600070" name="Picture 6" descr="fascic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3810000"/>
            <a:ext cx="3454400" cy="2641600"/>
          </a:xfrm>
          <a:prstGeom prst="rect">
            <a:avLst/>
          </a:prstGeom>
          <a:noFill/>
          <a:effectLst>
            <a:outerShdw blurRad="63500" dist="71842"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946" name="Rectangle 2"/>
          <p:cNvSpPr>
            <a:spLocks noGrp="1" noChangeArrowheads="1"/>
          </p:cNvSpPr>
          <p:nvPr>
            <p:ph type="title"/>
          </p:nvPr>
        </p:nvSpPr>
        <p:spPr/>
        <p:txBody>
          <a:bodyPr/>
          <a:lstStyle/>
          <a:p>
            <a:r>
              <a:rPr lang="en-US" altLang="en-US"/>
              <a:t>Leaf Characteristics</a:t>
            </a:r>
          </a:p>
        </p:txBody>
      </p:sp>
      <p:sp>
        <p:nvSpPr>
          <p:cNvPr id="722947" name="Rectangle 3"/>
          <p:cNvSpPr>
            <a:spLocks noGrp="1" noChangeArrowheads="1"/>
          </p:cNvSpPr>
          <p:nvPr>
            <p:ph type="body" sz="half" idx="1"/>
          </p:nvPr>
        </p:nvSpPr>
        <p:spPr/>
        <p:txBody>
          <a:bodyPr/>
          <a:lstStyle/>
          <a:p>
            <a:r>
              <a:rPr lang="en-US" altLang="en-US" sz="2800"/>
              <a:t>Deciduous or Evergreen</a:t>
            </a:r>
          </a:p>
          <a:p>
            <a:r>
              <a:rPr lang="en-US" altLang="en-US" sz="2800"/>
              <a:t>Alternate, Opposite, Whorled, Fascicled</a:t>
            </a:r>
          </a:p>
          <a:p>
            <a:r>
              <a:rPr lang="en-US" altLang="en-US" sz="2800"/>
              <a:t>Simple or Compound</a:t>
            </a:r>
          </a:p>
          <a:p>
            <a:r>
              <a:rPr lang="en-US" altLang="en-US" sz="2800"/>
              <a:t>Leaf Venation, Lobing, Shape, &amp; Margins</a:t>
            </a:r>
          </a:p>
        </p:txBody>
      </p:sp>
      <p:pic>
        <p:nvPicPr>
          <p:cNvPr id="722948" name="Picture 4" descr="changing-japanese-maple-leaves-2002-1"/>
          <p:cNvPicPr>
            <a:picLocks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030788" y="1600200"/>
            <a:ext cx="3271837" cy="2187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722949" name="Picture 5" descr="japanese-maple-230x212"/>
          <p:cNvPicPr>
            <a:picLocks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572125" y="4022725"/>
            <a:ext cx="2190750" cy="2017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3" presetClass="emph" presetSubtype="0" fill="remove" nodeType="clickEffect">
                                  <p:stCondLst>
                                    <p:cond delay="0"/>
                                  </p:stCondLst>
                                  <p:childTnLst>
                                    <p:animClr clrSpc="rgb" dir="cw">
                                      <p:cBhvr override="childStyle">
                                        <p:cTn id="6" dur="1500" accel="50000" autoRev="1" fill="hold" tmFilter="0, 0; .33333, 1; 1, 1">
                                          <p:stCondLst>
                                            <p:cond delay="0"/>
                                          </p:stCondLst>
                                        </p:cTn>
                                        <p:tgtEl>
                                          <p:spTgt spid="722947">
                                            <p:txEl>
                                              <p:pRg st="2" end="2"/>
                                            </p:txEl>
                                          </p:spTgt>
                                        </p:tgtEl>
                                        <p:attrNameLst>
                                          <p:attrName>style.color</p:attrName>
                                        </p:attrNameLst>
                                      </p:cBhvr>
                                      <p:to>
                                        <a:srgbClr val="000000"/>
                                      </p:to>
                                    </p:animClr>
                                    <p:animClr clrSpc="rgb" dir="cw">
                                      <p:cBhvr>
                                        <p:cTn id="7" dur="1500" accel="50000" autoRev="1" fill="hold" tmFilter="0, 0; .33333, 1; 1, 1">
                                          <p:stCondLst>
                                            <p:cond delay="0"/>
                                          </p:stCondLst>
                                        </p:cTn>
                                        <p:tgtEl>
                                          <p:spTgt spid="722947">
                                            <p:txEl>
                                              <p:pRg st="2" end="2"/>
                                            </p:txEl>
                                          </p:spTgt>
                                        </p:tgtEl>
                                        <p:attrNameLst>
                                          <p:attrName>fillcolor</p:attrName>
                                        </p:attrNameLst>
                                      </p:cBhvr>
                                      <p:to>
                                        <a:srgbClr val="000000"/>
                                      </p:to>
                                    </p:animClr>
                                    <p:set>
                                      <p:cBhvr>
                                        <p:cTn id="8" dur="3000" fill="hold"/>
                                        <p:tgtEl>
                                          <p:spTgt spid="722947">
                                            <p:txEl>
                                              <p:pRg st="2" end="2"/>
                                            </p:txEl>
                                          </p:spTgt>
                                        </p:tgtEl>
                                        <p:attrNameLst>
                                          <p:attrName>fill.type</p:attrName>
                                        </p:attrNameLst>
                                      </p:cBhvr>
                                      <p:to>
                                        <p:strVal val="solid"/>
                                      </p:to>
                                    </p:set>
                                    <p:set>
                                      <p:cBhvr>
                                        <p:cTn id="9" dur="3000" fill="hold"/>
                                        <p:tgtEl>
                                          <p:spTgt spid="722947">
                                            <p:txEl>
                                              <p:pRg st="2" end="2"/>
                                            </p:txEl>
                                          </p:spTgt>
                                        </p:tgtEl>
                                        <p:attrNameLst>
                                          <p:attrName>fill.on</p:attrName>
                                        </p:attrNameLst>
                                      </p:cBhvr>
                                      <p:to>
                                        <p:strVal val="true"/>
                                      </p:to>
                                    </p:set>
                                    <p:animScale>
                                      <p:cBhvr>
                                        <p:cTn id="10" dur="1500" accel="50000" autoRev="1" fill="hold" tmFilter="0, 0; .33333, 1; 1, 1">
                                          <p:stCondLst>
                                            <p:cond delay="0"/>
                                          </p:stCondLst>
                                        </p:cTn>
                                        <p:tgtEl>
                                          <p:spTgt spid="722947">
                                            <p:txEl>
                                              <p:pRg st="2" end="2"/>
                                            </p:txEl>
                                          </p:spTgt>
                                        </p:tgtEl>
                                      </p:cBhvr>
                                      <p:from x="100000" y="100000"/>
                                      <p:to x="10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2114" name="Rectangle 2"/>
          <p:cNvSpPr>
            <a:spLocks noGrp="1" noChangeArrowheads="1"/>
          </p:cNvSpPr>
          <p:nvPr>
            <p:ph type="title"/>
          </p:nvPr>
        </p:nvSpPr>
        <p:spPr/>
        <p:txBody>
          <a:bodyPr/>
          <a:lstStyle/>
          <a:p>
            <a:r>
              <a:rPr lang="en-US" altLang="en-US"/>
              <a:t>Simple vs. Compound Leaves</a:t>
            </a:r>
          </a:p>
        </p:txBody>
      </p:sp>
      <p:sp>
        <p:nvSpPr>
          <p:cNvPr id="602115" name="Rectangle 3"/>
          <p:cNvSpPr>
            <a:spLocks noGrp="1" noChangeArrowheads="1"/>
          </p:cNvSpPr>
          <p:nvPr>
            <p:ph type="body" sz="half" idx="1"/>
          </p:nvPr>
        </p:nvSpPr>
        <p:spPr/>
        <p:txBody>
          <a:bodyPr/>
          <a:lstStyle/>
          <a:p>
            <a:r>
              <a:rPr lang="en-US" altLang="en-US" sz="2800" u="sng"/>
              <a:t>Simple</a:t>
            </a:r>
            <a:r>
              <a:rPr lang="en-US" altLang="en-US" sz="2800"/>
              <a:t> - the blade is all in one piece, though it may be lobed, toothed, etc. </a:t>
            </a:r>
          </a:p>
        </p:txBody>
      </p:sp>
      <p:pic>
        <p:nvPicPr>
          <p:cNvPr id="602119" name="Picture 7" descr="lf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124200"/>
            <a:ext cx="2327275" cy="3048000"/>
          </a:xfrm>
          <a:prstGeom prst="rect">
            <a:avLst/>
          </a:prstGeom>
          <a:noFill/>
          <a:extLst>
            <a:ext uri="{909E8E84-426E-40DD-AFC4-6F175D3DCCD1}">
              <a14:hiddenFill xmlns:a14="http://schemas.microsoft.com/office/drawing/2010/main">
                <a:solidFill>
                  <a:srgbClr val="FFFFFF"/>
                </a:solidFill>
              </a14:hiddenFill>
            </a:ext>
          </a:extLst>
        </p:spPr>
      </p:pic>
      <p:pic>
        <p:nvPicPr>
          <p:cNvPr id="602124" name="Picture 12" descr="Acer%20silver%20maple%20leaf"/>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1828800" y="3351213"/>
            <a:ext cx="2611438" cy="2644775"/>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p:txBody>
          <a:bodyPr/>
          <a:lstStyle/>
          <a:p>
            <a:r>
              <a:rPr lang="en-US" altLang="en-US"/>
              <a:t>Simple vs. Compound Leaves</a:t>
            </a:r>
          </a:p>
        </p:txBody>
      </p:sp>
      <p:sp>
        <p:nvSpPr>
          <p:cNvPr id="604163" name="Rectangle 3"/>
          <p:cNvSpPr>
            <a:spLocks noGrp="1" noChangeArrowheads="1"/>
          </p:cNvSpPr>
          <p:nvPr>
            <p:ph type="body" sz="half" idx="1"/>
          </p:nvPr>
        </p:nvSpPr>
        <p:spPr/>
        <p:txBody>
          <a:bodyPr/>
          <a:lstStyle/>
          <a:p>
            <a:r>
              <a:rPr lang="en-US" altLang="en-US" sz="2800" u="sng"/>
              <a:t>Compound</a:t>
            </a:r>
            <a:r>
              <a:rPr lang="en-US" altLang="en-US" sz="2800"/>
              <a:t> - the blade is divided all the way to the midrib (rachis) into two or more pieces. </a:t>
            </a:r>
          </a:p>
        </p:txBody>
      </p:sp>
      <p:pic>
        <p:nvPicPr>
          <p:cNvPr id="604167" name="Picture 7" descr="palmcomp"/>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1524000" y="3883025"/>
            <a:ext cx="1589088" cy="2187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604170" name="Picture 10" descr="pincomp"/>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876800" y="2971800"/>
            <a:ext cx="3352800" cy="3319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0370" name="Rectangle 2"/>
          <p:cNvSpPr>
            <a:spLocks noGrp="1" noChangeArrowheads="1"/>
          </p:cNvSpPr>
          <p:nvPr>
            <p:ph type="title"/>
          </p:nvPr>
        </p:nvSpPr>
        <p:spPr>
          <a:xfrm>
            <a:off x="990600" y="914400"/>
            <a:ext cx="7772400" cy="1143000"/>
          </a:xfrm>
        </p:spPr>
        <p:txBody>
          <a:bodyPr/>
          <a:lstStyle/>
          <a:p>
            <a:r>
              <a:rPr lang="en-US" altLang="en-US"/>
              <a:t>Simple vs. Compound</a:t>
            </a:r>
          </a:p>
        </p:txBody>
      </p:sp>
      <p:sp>
        <p:nvSpPr>
          <p:cNvPr id="570371" name="Rectangle 3"/>
          <p:cNvSpPr>
            <a:spLocks noGrp="1" noChangeArrowheads="1"/>
          </p:cNvSpPr>
          <p:nvPr>
            <p:ph type="body" idx="1"/>
          </p:nvPr>
        </p:nvSpPr>
        <p:spPr>
          <a:xfrm>
            <a:off x="531813" y="1936750"/>
            <a:ext cx="4878387" cy="3852863"/>
          </a:xfrm>
        </p:spPr>
        <p:txBody>
          <a:bodyPr/>
          <a:lstStyle/>
          <a:p>
            <a:pPr>
              <a:lnSpc>
                <a:spcPct val="90000"/>
              </a:lnSpc>
              <a:buFontTx/>
              <a:buNone/>
            </a:pPr>
            <a:r>
              <a:rPr lang="en-US" altLang="en-US" sz="2800" b="1"/>
              <a:t>Axillary bud</a:t>
            </a:r>
            <a:r>
              <a:rPr lang="en-US" altLang="en-US" sz="2800"/>
              <a:t> - the bud in the axil - the angle between the leaf and stem.</a:t>
            </a:r>
          </a:p>
          <a:p>
            <a:pPr lvl="1">
              <a:buFontTx/>
              <a:buNone/>
            </a:pPr>
            <a:r>
              <a:rPr lang="en-US" altLang="en-US" sz="2400"/>
              <a:t>      </a:t>
            </a:r>
          </a:p>
        </p:txBody>
      </p:sp>
      <p:pic>
        <p:nvPicPr>
          <p:cNvPr id="570375" name="Picture 7" descr="ax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133600"/>
            <a:ext cx="3429000" cy="2617788"/>
          </a:xfrm>
          <a:prstGeom prst="rect">
            <a:avLst/>
          </a:prstGeom>
          <a:noFill/>
          <a:effectLst>
            <a:outerShdw blurRad="63500" dist="71842"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6210" name="Rectangle 2"/>
          <p:cNvSpPr>
            <a:spLocks noGrp="1" noChangeArrowheads="1"/>
          </p:cNvSpPr>
          <p:nvPr>
            <p:ph type="title"/>
          </p:nvPr>
        </p:nvSpPr>
        <p:spPr>
          <a:xfrm>
            <a:off x="914400" y="990600"/>
            <a:ext cx="7772400" cy="1295400"/>
          </a:xfrm>
        </p:spPr>
        <p:txBody>
          <a:bodyPr/>
          <a:lstStyle/>
          <a:p>
            <a:r>
              <a:rPr lang="en-US" altLang="en-US"/>
              <a:t>Compound leaves</a:t>
            </a:r>
          </a:p>
        </p:txBody>
      </p:sp>
      <p:sp>
        <p:nvSpPr>
          <p:cNvPr id="606211" name="Rectangle 3"/>
          <p:cNvSpPr>
            <a:spLocks noGrp="1" noChangeArrowheads="1"/>
          </p:cNvSpPr>
          <p:nvPr>
            <p:ph type="body" idx="1"/>
          </p:nvPr>
        </p:nvSpPr>
        <p:spPr>
          <a:xfrm>
            <a:off x="381000" y="2286000"/>
            <a:ext cx="4114800" cy="3625850"/>
          </a:xfrm>
        </p:spPr>
        <p:txBody>
          <a:bodyPr/>
          <a:lstStyle/>
          <a:p>
            <a:endParaRPr lang="en-US" altLang="en-US"/>
          </a:p>
          <a:p>
            <a:pPr lvl="1"/>
            <a:r>
              <a:rPr lang="en-US" altLang="en-US"/>
              <a:t>Once </a:t>
            </a:r>
            <a:r>
              <a:rPr lang="en-US" altLang="en-US" u="sng"/>
              <a:t>pinnately compound</a:t>
            </a:r>
            <a:r>
              <a:rPr lang="en-US" altLang="en-US"/>
              <a:t> - leaflets arranged along one undivided main axis.   (odd or even number of leaflets)</a:t>
            </a:r>
          </a:p>
        </p:txBody>
      </p:sp>
      <p:pic>
        <p:nvPicPr>
          <p:cNvPr id="606214" name="Picture 6" descr="1pin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514600"/>
            <a:ext cx="4572000" cy="2979738"/>
          </a:xfrm>
          <a:prstGeom prst="rect">
            <a:avLst/>
          </a:prstGeom>
          <a:noFill/>
          <a:effectLst>
            <a:outerShdw blurRad="63500" dist="71842"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8258" name="Rectangle 2"/>
          <p:cNvSpPr>
            <a:spLocks noGrp="1" noChangeArrowheads="1"/>
          </p:cNvSpPr>
          <p:nvPr>
            <p:ph type="title"/>
          </p:nvPr>
        </p:nvSpPr>
        <p:spPr>
          <a:xfrm>
            <a:off x="914400" y="990600"/>
            <a:ext cx="7772400" cy="1295400"/>
          </a:xfrm>
        </p:spPr>
        <p:txBody>
          <a:bodyPr/>
          <a:lstStyle/>
          <a:p>
            <a:r>
              <a:rPr lang="en-US" altLang="en-US" sz="4800"/>
              <a:t>Compound leaves</a:t>
            </a:r>
          </a:p>
        </p:txBody>
      </p:sp>
      <p:sp>
        <p:nvSpPr>
          <p:cNvPr id="608259" name="Rectangle 3"/>
          <p:cNvSpPr>
            <a:spLocks noGrp="1" noChangeArrowheads="1"/>
          </p:cNvSpPr>
          <p:nvPr>
            <p:ph type="body" idx="1"/>
          </p:nvPr>
        </p:nvSpPr>
        <p:spPr>
          <a:xfrm>
            <a:off x="0" y="1905000"/>
            <a:ext cx="4876800" cy="3886200"/>
          </a:xfrm>
        </p:spPr>
        <p:txBody>
          <a:bodyPr/>
          <a:lstStyle/>
          <a:p>
            <a:pPr>
              <a:lnSpc>
                <a:spcPct val="90000"/>
              </a:lnSpc>
            </a:pPr>
            <a:endParaRPr lang="en-US" altLang="en-US"/>
          </a:p>
          <a:p>
            <a:pPr lvl="1">
              <a:lnSpc>
                <a:spcPct val="90000"/>
              </a:lnSpc>
            </a:pPr>
            <a:r>
              <a:rPr lang="en-US" altLang="en-US" sz="2400" b="1" u="sng"/>
              <a:t>Twice pinnately compound</a:t>
            </a:r>
            <a:r>
              <a:rPr lang="en-US" altLang="en-US" sz="2400"/>
              <a:t> - main axis (rachis) with two or more branches and the leaflets arranged along the branches. The branch divisions are primary leaflets and the ultimate divisions are secondary leaflets. There can also be </a:t>
            </a:r>
            <a:r>
              <a:rPr lang="en-US" altLang="en-US" sz="2400" b="1" u="sng"/>
              <a:t>thrice-pinnately compound</a:t>
            </a:r>
            <a:r>
              <a:rPr lang="en-US" altLang="en-US" sz="2400"/>
              <a:t> leaves,etc. </a:t>
            </a:r>
          </a:p>
        </p:txBody>
      </p:sp>
      <p:pic>
        <p:nvPicPr>
          <p:cNvPr id="608261" name="Picture 5" descr="2pin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590800"/>
            <a:ext cx="4343400" cy="3060700"/>
          </a:xfrm>
          <a:prstGeom prst="rect">
            <a:avLst/>
          </a:prstGeom>
          <a:noFill/>
          <a:effectLst>
            <a:outerShdw blurRad="63500" dist="71842"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0306" name="Rectangle 2"/>
          <p:cNvSpPr>
            <a:spLocks noGrp="1" noChangeArrowheads="1"/>
          </p:cNvSpPr>
          <p:nvPr>
            <p:ph type="title"/>
          </p:nvPr>
        </p:nvSpPr>
        <p:spPr>
          <a:xfrm>
            <a:off x="914400" y="990600"/>
            <a:ext cx="7772400" cy="1295400"/>
          </a:xfrm>
        </p:spPr>
        <p:txBody>
          <a:bodyPr/>
          <a:lstStyle/>
          <a:p>
            <a:r>
              <a:rPr lang="en-US" altLang="en-US"/>
              <a:t>Compound leaves</a:t>
            </a:r>
          </a:p>
        </p:txBody>
      </p:sp>
      <p:sp>
        <p:nvSpPr>
          <p:cNvPr id="610307" name="Rectangle 3"/>
          <p:cNvSpPr>
            <a:spLocks noGrp="1" noChangeArrowheads="1"/>
          </p:cNvSpPr>
          <p:nvPr>
            <p:ph type="body" idx="1"/>
          </p:nvPr>
        </p:nvSpPr>
        <p:spPr>
          <a:xfrm>
            <a:off x="762000" y="2362200"/>
            <a:ext cx="4876800" cy="3886200"/>
          </a:xfrm>
        </p:spPr>
        <p:txBody>
          <a:bodyPr/>
          <a:lstStyle/>
          <a:p>
            <a:endParaRPr lang="en-US" altLang="en-US"/>
          </a:p>
          <a:p>
            <a:pPr lvl="1"/>
            <a:r>
              <a:rPr lang="en-US" altLang="en-US" u="sng"/>
              <a:t>Palmately compound</a:t>
            </a:r>
            <a:r>
              <a:rPr lang="en-US" altLang="en-US"/>
              <a:t> -leaflets all arising from one point at the base of the leaf.</a:t>
            </a:r>
          </a:p>
        </p:txBody>
      </p:sp>
      <p:pic>
        <p:nvPicPr>
          <p:cNvPr id="610309" name="Picture 5" descr="pal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362200"/>
            <a:ext cx="2971800" cy="3733800"/>
          </a:xfrm>
          <a:prstGeom prst="rect">
            <a:avLst/>
          </a:prstGeom>
          <a:noFill/>
          <a:effectLst>
            <a:outerShdw blurRad="63500" dist="89803" dir="2700000" algn="ctr" rotWithShape="0">
              <a:schemeClr val="hlink">
                <a:alpha val="74998"/>
              </a:scheme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42" name="Rectangle 2"/>
          <p:cNvSpPr>
            <a:spLocks noGrp="1" noChangeArrowheads="1"/>
          </p:cNvSpPr>
          <p:nvPr>
            <p:ph type="title"/>
          </p:nvPr>
        </p:nvSpPr>
        <p:spPr/>
        <p:txBody>
          <a:bodyPr/>
          <a:lstStyle/>
          <a:p>
            <a:r>
              <a:rPr lang="en-US" altLang="en-US"/>
              <a:t>Leaf Characteristics</a:t>
            </a:r>
          </a:p>
        </p:txBody>
      </p:sp>
      <p:sp>
        <p:nvSpPr>
          <p:cNvPr id="727043" name="Rectangle 3"/>
          <p:cNvSpPr>
            <a:spLocks noGrp="1" noChangeArrowheads="1"/>
          </p:cNvSpPr>
          <p:nvPr>
            <p:ph type="body" sz="half" idx="1"/>
          </p:nvPr>
        </p:nvSpPr>
        <p:spPr/>
        <p:txBody>
          <a:bodyPr/>
          <a:lstStyle/>
          <a:p>
            <a:r>
              <a:rPr lang="en-US" altLang="en-US" sz="2800"/>
              <a:t>Deciduous or Evergreen</a:t>
            </a:r>
          </a:p>
          <a:p>
            <a:r>
              <a:rPr lang="en-US" altLang="en-US" sz="2800"/>
              <a:t>Alternate, Opposite, Whorled, Fascicled</a:t>
            </a:r>
          </a:p>
          <a:p>
            <a:r>
              <a:rPr lang="en-US" altLang="en-US" sz="2800"/>
              <a:t>Simple or Compound</a:t>
            </a:r>
          </a:p>
          <a:p>
            <a:r>
              <a:rPr lang="en-US" altLang="en-US" sz="2800"/>
              <a:t>Leaf Venation, Lobing, Shape, &amp; Margins</a:t>
            </a:r>
          </a:p>
        </p:txBody>
      </p:sp>
      <p:pic>
        <p:nvPicPr>
          <p:cNvPr id="727044" name="Picture 4" descr="changing-japanese-maple-leaves-2002-1"/>
          <p:cNvPicPr>
            <a:picLocks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030788" y="1600200"/>
            <a:ext cx="3271837" cy="2187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727045" name="Picture 5" descr="japanese-maple-230x212"/>
          <p:cNvPicPr>
            <a:picLocks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572125" y="4022725"/>
            <a:ext cx="2190750" cy="2017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3" presetClass="emph" presetSubtype="0" fill="remove" nodeType="clickEffect">
                                  <p:stCondLst>
                                    <p:cond delay="0"/>
                                  </p:stCondLst>
                                  <p:childTnLst>
                                    <p:animClr clrSpc="rgb" dir="cw">
                                      <p:cBhvr override="childStyle">
                                        <p:cTn id="6" dur="1500" accel="50000" autoRev="1" fill="hold" tmFilter="0, 0; .33333, 1; 1, 1">
                                          <p:stCondLst>
                                            <p:cond delay="0"/>
                                          </p:stCondLst>
                                        </p:cTn>
                                        <p:tgtEl>
                                          <p:spTgt spid="727043">
                                            <p:txEl>
                                              <p:pRg st="3" end="3"/>
                                            </p:txEl>
                                          </p:spTgt>
                                        </p:tgtEl>
                                        <p:attrNameLst>
                                          <p:attrName>style.color</p:attrName>
                                        </p:attrNameLst>
                                      </p:cBhvr>
                                      <p:to>
                                        <a:srgbClr val="000000"/>
                                      </p:to>
                                    </p:animClr>
                                    <p:animClr clrSpc="rgb" dir="cw">
                                      <p:cBhvr>
                                        <p:cTn id="7" dur="1500" accel="50000" autoRev="1" fill="hold" tmFilter="0, 0; .33333, 1; 1, 1">
                                          <p:stCondLst>
                                            <p:cond delay="0"/>
                                          </p:stCondLst>
                                        </p:cTn>
                                        <p:tgtEl>
                                          <p:spTgt spid="727043">
                                            <p:txEl>
                                              <p:pRg st="3" end="3"/>
                                            </p:txEl>
                                          </p:spTgt>
                                        </p:tgtEl>
                                        <p:attrNameLst>
                                          <p:attrName>fillcolor</p:attrName>
                                        </p:attrNameLst>
                                      </p:cBhvr>
                                      <p:to>
                                        <a:srgbClr val="000000"/>
                                      </p:to>
                                    </p:animClr>
                                    <p:set>
                                      <p:cBhvr>
                                        <p:cTn id="8" dur="3000" fill="hold"/>
                                        <p:tgtEl>
                                          <p:spTgt spid="727043">
                                            <p:txEl>
                                              <p:pRg st="3" end="3"/>
                                            </p:txEl>
                                          </p:spTgt>
                                        </p:tgtEl>
                                        <p:attrNameLst>
                                          <p:attrName>fill.type</p:attrName>
                                        </p:attrNameLst>
                                      </p:cBhvr>
                                      <p:to>
                                        <p:strVal val="solid"/>
                                      </p:to>
                                    </p:set>
                                    <p:set>
                                      <p:cBhvr>
                                        <p:cTn id="9" dur="3000" fill="hold"/>
                                        <p:tgtEl>
                                          <p:spTgt spid="727043">
                                            <p:txEl>
                                              <p:pRg st="3" end="3"/>
                                            </p:txEl>
                                          </p:spTgt>
                                        </p:tgtEl>
                                        <p:attrNameLst>
                                          <p:attrName>fill.on</p:attrName>
                                        </p:attrNameLst>
                                      </p:cBhvr>
                                      <p:to>
                                        <p:strVal val="true"/>
                                      </p:to>
                                    </p:set>
                                    <p:animScale>
                                      <p:cBhvr>
                                        <p:cTn id="10" dur="1500" accel="50000" autoRev="1" fill="hold" tmFilter="0, 0; .33333, 1; 1, 1">
                                          <p:stCondLst>
                                            <p:cond delay="0"/>
                                          </p:stCondLst>
                                        </p:cTn>
                                        <p:tgtEl>
                                          <p:spTgt spid="727043">
                                            <p:txEl>
                                              <p:pRg st="3" end="3"/>
                                            </p:txEl>
                                          </p:spTgt>
                                        </p:tgtEl>
                                      </p:cBhvr>
                                      <p:from x="100000" y="100000"/>
                                      <p:to x="10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2354" name="Rectangle 2"/>
          <p:cNvSpPr>
            <a:spLocks noGrp="1" noChangeArrowheads="1"/>
          </p:cNvSpPr>
          <p:nvPr>
            <p:ph type="title"/>
          </p:nvPr>
        </p:nvSpPr>
        <p:spPr>
          <a:xfrm>
            <a:off x="914400" y="990600"/>
            <a:ext cx="7772400" cy="1295400"/>
          </a:xfrm>
        </p:spPr>
        <p:txBody>
          <a:bodyPr/>
          <a:lstStyle/>
          <a:p>
            <a:r>
              <a:rPr lang="en-US" altLang="en-US" sz="4000"/>
              <a:t>Leaf Venation, Lobing, Shape, </a:t>
            </a:r>
            <a:br>
              <a:rPr lang="en-US" altLang="en-US" sz="4000"/>
            </a:br>
            <a:r>
              <a:rPr lang="en-US" altLang="en-US" sz="4000"/>
              <a:t>&amp; Margins</a:t>
            </a:r>
          </a:p>
        </p:txBody>
      </p:sp>
      <p:sp>
        <p:nvSpPr>
          <p:cNvPr id="612355" name="Rectangle 3"/>
          <p:cNvSpPr>
            <a:spLocks noGrp="1" noChangeArrowheads="1"/>
          </p:cNvSpPr>
          <p:nvPr>
            <p:ph type="body" idx="1"/>
          </p:nvPr>
        </p:nvSpPr>
        <p:spPr>
          <a:xfrm>
            <a:off x="762000" y="2362200"/>
            <a:ext cx="4876800" cy="3886200"/>
          </a:xfrm>
        </p:spPr>
        <p:txBody>
          <a:bodyPr/>
          <a:lstStyle/>
          <a:p>
            <a:r>
              <a:rPr lang="en-US" altLang="en-US"/>
              <a:t>Leaf venation</a:t>
            </a:r>
          </a:p>
          <a:p>
            <a:pPr lvl="1"/>
            <a:r>
              <a:rPr lang="en-US" altLang="en-US" u="sng"/>
              <a:t>Pinnate</a:t>
            </a:r>
            <a:r>
              <a:rPr lang="en-US" altLang="en-US"/>
              <a:t> - with a main midvein and secondary veins arising from it at intervals </a:t>
            </a:r>
          </a:p>
        </p:txBody>
      </p:sp>
      <p:pic>
        <p:nvPicPr>
          <p:cNvPr id="612357" name="Picture 5" descr="pinnate vein"/>
          <p:cNvPicPr>
            <a:picLocks noChangeAspect="1" noChangeArrowheads="1"/>
          </p:cNvPicPr>
          <p:nvPr/>
        </p:nvPicPr>
        <p:blipFill>
          <a:blip r:embed="rId3">
            <a:extLst>
              <a:ext uri="{28A0092B-C50C-407E-A947-70E740481C1C}">
                <a14:useLocalDpi xmlns:a14="http://schemas.microsoft.com/office/drawing/2010/main" val="0"/>
              </a:ext>
            </a:extLst>
          </a:blip>
          <a:srcRect t="2147"/>
          <a:stretch>
            <a:fillRect/>
          </a:stretch>
        </p:blipFill>
        <p:spPr bwMode="auto">
          <a:xfrm>
            <a:off x="5791200" y="2286000"/>
            <a:ext cx="2578100" cy="4051300"/>
          </a:xfrm>
          <a:prstGeom prst="rect">
            <a:avLst/>
          </a:prstGeom>
          <a:noFill/>
          <a:effectLst>
            <a:outerShdw blurRad="63500" dist="89803"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8322" name="Rectangle 2"/>
          <p:cNvSpPr>
            <a:spLocks noGrp="1" noChangeArrowheads="1"/>
          </p:cNvSpPr>
          <p:nvPr>
            <p:ph type="title"/>
          </p:nvPr>
        </p:nvSpPr>
        <p:spPr>
          <a:xfrm>
            <a:off x="685800" y="457200"/>
            <a:ext cx="7772400" cy="1143000"/>
          </a:xfrm>
        </p:spPr>
        <p:txBody>
          <a:bodyPr/>
          <a:lstStyle/>
          <a:p>
            <a:r>
              <a:rPr lang="en-US" altLang="en-US"/>
              <a:t>Identifying Landscape Plants</a:t>
            </a:r>
          </a:p>
        </p:txBody>
      </p:sp>
      <p:sp>
        <p:nvSpPr>
          <p:cNvPr id="568323" name="Rectangle 3"/>
          <p:cNvSpPr>
            <a:spLocks noGrp="1" noChangeArrowheads="1"/>
          </p:cNvSpPr>
          <p:nvPr>
            <p:ph type="body" idx="1"/>
          </p:nvPr>
        </p:nvSpPr>
        <p:spPr>
          <a:xfrm>
            <a:off x="614363" y="1849438"/>
            <a:ext cx="7831137" cy="4241800"/>
          </a:xfrm>
        </p:spPr>
        <p:txBody>
          <a:bodyPr/>
          <a:lstStyle/>
          <a:p>
            <a:pPr>
              <a:lnSpc>
                <a:spcPct val="90000"/>
              </a:lnSpc>
            </a:pPr>
            <a:r>
              <a:rPr lang="en-US" altLang="en-US" sz="2800"/>
              <a:t>Common Names</a:t>
            </a:r>
          </a:p>
          <a:p>
            <a:pPr>
              <a:lnSpc>
                <a:spcPct val="90000"/>
              </a:lnSpc>
            </a:pPr>
            <a:r>
              <a:rPr lang="en-US" altLang="en-US" sz="2800"/>
              <a:t>Scientific Names </a:t>
            </a:r>
            <a:r>
              <a:rPr lang="en-US" altLang="en-US" sz="2800">
                <a:sym typeface="Wingdings" charset="2"/>
              </a:rPr>
              <a:t></a:t>
            </a:r>
            <a:r>
              <a:rPr lang="en-US" altLang="en-US" sz="2800"/>
              <a:t> Ultimately based on fruit and flower characteristics</a:t>
            </a:r>
          </a:p>
          <a:p>
            <a:pPr>
              <a:lnSpc>
                <a:spcPct val="90000"/>
              </a:lnSpc>
            </a:pPr>
            <a:r>
              <a:rPr lang="en-US" altLang="en-US" sz="2800"/>
              <a:t>However, we may identify plants by:</a:t>
            </a:r>
          </a:p>
          <a:p>
            <a:pPr lvl="1">
              <a:lnSpc>
                <a:spcPct val="90000"/>
              </a:lnSpc>
            </a:pPr>
            <a:r>
              <a:rPr lang="en-US" altLang="en-US" sz="2400" b="1"/>
              <a:t>Leaf </a:t>
            </a:r>
            <a:r>
              <a:rPr lang="en-US" altLang="en-US" sz="2400">
                <a:sym typeface="Wingdings" charset="2"/>
              </a:rPr>
              <a:t></a:t>
            </a:r>
            <a:r>
              <a:rPr lang="en-US" altLang="en-US" sz="2400"/>
              <a:t> form, arrangement, odor, petiole, margin, venation, texture etc.</a:t>
            </a:r>
          </a:p>
          <a:p>
            <a:pPr lvl="1">
              <a:lnSpc>
                <a:spcPct val="90000"/>
              </a:lnSpc>
            </a:pPr>
            <a:r>
              <a:rPr lang="en-US" altLang="en-US" sz="2400" b="1"/>
              <a:t>Bark</a:t>
            </a:r>
            <a:r>
              <a:rPr lang="en-US" altLang="en-US" sz="2400"/>
              <a:t> </a:t>
            </a:r>
            <a:r>
              <a:rPr lang="en-US" altLang="en-US" sz="2400">
                <a:sym typeface="Wingdings" charset="2"/>
              </a:rPr>
              <a:t></a:t>
            </a:r>
            <a:r>
              <a:rPr lang="en-US" altLang="en-US" sz="2400"/>
              <a:t> color, texture, etc.</a:t>
            </a:r>
          </a:p>
          <a:p>
            <a:pPr lvl="1">
              <a:lnSpc>
                <a:spcPct val="90000"/>
              </a:lnSpc>
            </a:pPr>
            <a:r>
              <a:rPr lang="en-US" altLang="en-US" sz="2400" b="1"/>
              <a:t>Bud</a:t>
            </a:r>
            <a:r>
              <a:rPr lang="en-US" altLang="en-US" sz="2400"/>
              <a:t> </a:t>
            </a:r>
            <a:r>
              <a:rPr lang="en-US" altLang="en-US" sz="2400">
                <a:sym typeface="Wingdings" charset="2"/>
              </a:rPr>
              <a:t></a:t>
            </a:r>
            <a:r>
              <a:rPr lang="en-US" altLang="en-US" sz="2400"/>
              <a:t> size, shape, number, etc.</a:t>
            </a:r>
          </a:p>
          <a:p>
            <a:pPr lvl="1">
              <a:lnSpc>
                <a:spcPct val="90000"/>
              </a:lnSpc>
            </a:pPr>
            <a:r>
              <a:rPr lang="en-US" altLang="en-US" sz="2400" b="1"/>
              <a:t>Whole plant characteristics</a:t>
            </a:r>
            <a:r>
              <a:rPr lang="en-US" altLang="en-US" sz="2400"/>
              <a:t> </a:t>
            </a:r>
            <a:r>
              <a:rPr lang="en-US" altLang="en-US" sz="2400">
                <a:sym typeface="Wingdings" charset="2"/>
              </a:rPr>
              <a:t></a:t>
            </a:r>
            <a:r>
              <a:rPr lang="en-US" altLang="en-US" sz="2400"/>
              <a:t> form, branching habit, and location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68322"/>
                                        </p:tgtEl>
                                        <p:attrNameLst>
                                          <p:attrName>style.visibility</p:attrName>
                                        </p:attrNameLst>
                                      </p:cBhvr>
                                      <p:to>
                                        <p:strVal val="visible"/>
                                      </p:to>
                                    </p:set>
                                    <p:animEffect transition="in" filter="dissolve">
                                      <p:cBhvr>
                                        <p:cTn id="7" dur="500"/>
                                        <p:tgtEl>
                                          <p:spTgt spid="5683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68323">
                                            <p:txEl>
                                              <p:pRg st="0" end="0"/>
                                            </p:txEl>
                                          </p:spTgt>
                                        </p:tgtEl>
                                        <p:attrNameLst>
                                          <p:attrName>style.visibility</p:attrName>
                                        </p:attrNameLst>
                                      </p:cBhvr>
                                      <p:to>
                                        <p:strVal val="visible"/>
                                      </p:to>
                                    </p:set>
                                    <p:anim calcmode="lin" valueType="num">
                                      <p:cBhvr additive="base">
                                        <p:cTn id="12" dur="500" fill="hold"/>
                                        <p:tgtEl>
                                          <p:spTgt spid="56832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68323">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68323">
                                            <p:txEl>
                                              <p:pRg st="0" end="0"/>
                                            </p:txEl>
                                          </p:spTgt>
                                        </p:tgtEl>
                                        <p:attrNameLst>
                                          <p:attrName>ppt_c</p:attrName>
                                        </p:attrNameLst>
                                      </p:cBhvr>
                                      <p:to>
                                        <a:schemeClr val="hlink"/>
                                      </p:to>
                                    </p:animClr>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568323">
                                            <p:txEl>
                                              <p:pRg st="1" end="1"/>
                                            </p:txEl>
                                          </p:spTgt>
                                        </p:tgtEl>
                                        <p:attrNameLst>
                                          <p:attrName>style.visibility</p:attrName>
                                        </p:attrNameLst>
                                      </p:cBhvr>
                                      <p:to>
                                        <p:strVal val="visible"/>
                                      </p:to>
                                    </p:set>
                                    <p:anim calcmode="lin" valueType="num">
                                      <p:cBhvr additive="base">
                                        <p:cTn id="18" dur="500" fill="hold"/>
                                        <p:tgtEl>
                                          <p:spTgt spid="568323">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568323">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68323">
                                            <p:txEl>
                                              <p:pRg st="1" end="1"/>
                                            </p:txEl>
                                          </p:spTgt>
                                        </p:tgtEl>
                                        <p:attrNameLst>
                                          <p:attrName>ppt_c</p:attrName>
                                        </p:attrNameLst>
                                      </p:cBhvr>
                                      <p:to>
                                        <a:schemeClr val="hlink"/>
                                      </p:to>
                                    </p:animClr>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568323">
                                            <p:txEl>
                                              <p:pRg st="2" end="2"/>
                                            </p:txEl>
                                          </p:spTgt>
                                        </p:tgtEl>
                                        <p:attrNameLst>
                                          <p:attrName>style.visibility</p:attrName>
                                        </p:attrNameLst>
                                      </p:cBhvr>
                                      <p:to>
                                        <p:strVal val="visible"/>
                                      </p:to>
                                    </p:set>
                                    <p:anim calcmode="lin" valueType="num">
                                      <p:cBhvr additive="base">
                                        <p:cTn id="24" dur="500" fill="hold"/>
                                        <p:tgtEl>
                                          <p:spTgt spid="568323">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568323">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68323">
                                            <p:txEl>
                                              <p:pRg st="2" end="2"/>
                                            </p:txEl>
                                          </p:spTgt>
                                        </p:tgtEl>
                                        <p:attrNameLst>
                                          <p:attrName>ppt_c</p:attrName>
                                        </p:attrNameLst>
                                      </p:cBhvr>
                                      <p:to>
                                        <a:schemeClr val="hlink"/>
                                      </p:to>
                                    </p:animClr>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568323">
                                            <p:txEl>
                                              <p:pRg st="3" end="3"/>
                                            </p:txEl>
                                          </p:spTgt>
                                        </p:tgtEl>
                                        <p:attrNameLst>
                                          <p:attrName>style.visibility</p:attrName>
                                        </p:attrNameLst>
                                      </p:cBhvr>
                                      <p:to>
                                        <p:strVal val="visible"/>
                                      </p:to>
                                    </p:set>
                                    <p:anim calcmode="lin" valueType="num">
                                      <p:cBhvr additive="base">
                                        <p:cTn id="30" dur="500" fill="hold"/>
                                        <p:tgtEl>
                                          <p:spTgt spid="568323">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568323">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68323">
                                            <p:txEl>
                                              <p:pRg st="3" end="3"/>
                                            </p:txEl>
                                          </p:spTgt>
                                        </p:tgtEl>
                                        <p:attrNameLst>
                                          <p:attrName>ppt_c</p:attrName>
                                        </p:attrNameLst>
                                      </p:cBhvr>
                                      <p:to>
                                        <a:schemeClr val="hlink"/>
                                      </p:to>
                                    </p:animClr>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568323">
                                            <p:txEl>
                                              <p:pRg st="4" end="4"/>
                                            </p:txEl>
                                          </p:spTgt>
                                        </p:tgtEl>
                                        <p:attrNameLst>
                                          <p:attrName>style.visibility</p:attrName>
                                        </p:attrNameLst>
                                      </p:cBhvr>
                                      <p:to>
                                        <p:strVal val="visible"/>
                                      </p:to>
                                    </p:set>
                                    <p:anim calcmode="lin" valueType="num">
                                      <p:cBhvr additive="base">
                                        <p:cTn id="36" dur="500" fill="hold"/>
                                        <p:tgtEl>
                                          <p:spTgt spid="568323">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568323">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68323">
                                            <p:txEl>
                                              <p:pRg st="4" end="4"/>
                                            </p:txEl>
                                          </p:spTgt>
                                        </p:tgtEl>
                                        <p:attrNameLst>
                                          <p:attrName>ppt_c</p:attrName>
                                        </p:attrNameLst>
                                      </p:cBhvr>
                                      <p:to>
                                        <a:schemeClr val="hlink"/>
                                      </p:to>
                                    </p:animClr>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568323">
                                            <p:txEl>
                                              <p:pRg st="5" end="5"/>
                                            </p:txEl>
                                          </p:spTgt>
                                        </p:tgtEl>
                                        <p:attrNameLst>
                                          <p:attrName>style.visibility</p:attrName>
                                        </p:attrNameLst>
                                      </p:cBhvr>
                                      <p:to>
                                        <p:strVal val="visible"/>
                                      </p:to>
                                    </p:set>
                                    <p:anim calcmode="lin" valueType="num">
                                      <p:cBhvr additive="base">
                                        <p:cTn id="42" dur="500" fill="hold"/>
                                        <p:tgtEl>
                                          <p:spTgt spid="568323">
                                            <p:txEl>
                                              <p:pRg st="5" end="5"/>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568323">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68323">
                                            <p:txEl>
                                              <p:pRg st="5" end="5"/>
                                            </p:txEl>
                                          </p:spTgt>
                                        </p:tgtEl>
                                        <p:attrNameLst>
                                          <p:attrName>ppt_c</p:attrName>
                                        </p:attrNameLst>
                                      </p:cBhvr>
                                      <p:to>
                                        <a:schemeClr val="hlink"/>
                                      </p:to>
                                    </p:animClr>
                                  </p:sub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568323">
                                            <p:txEl>
                                              <p:pRg st="6" end="6"/>
                                            </p:txEl>
                                          </p:spTgt>
                                        </p:tgtEl>
                                        <p:attrNameLst>
                                          <p:attrName>style.visibility</p:attrName>
                                        </p:attrNameLst>
                                      </p:cBhvr>
                                      <p:to>
                                        <p:strVal val="visible"/>
                                      </p:to>
                                    </p:set>
                                    <p:anim calcmode="lin" valueType="num">
                                      <p:cBhvr additive="base">
                                        <p:cTn id="48" dur="500" fill="hold"/>
                                        <p:tgtEl>
                                          <p:spTgt spid="568323">
                                            <p:txEl>
                                              <p:pRg st="6" end="6"/>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568323">
                                            <p:txEl>
                                              <p:pRg st="6" end="6"/>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68323">
                                            <p:txEl>
                                              <p:pRg st="6" end="6"/>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8322" grpId="0" autoUpdateAnimBg="0"/>
      <p:bldP spid="568323" grpId="0" build="p" bldLvl="2"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02" name="Rectangle 2"/>
          <p:cNvSpPr>
            <a:spLocks noGrp="1" noChangeArrowheads="1"/>
          </p:cNvSpPr>
          <p:nvPr>
            <p:ph type="title"/>
          </p:nvPr>
        </p:nvSpPr>
        <p:spPr>
          <a:xfrm>
            <a:off x="914400" y="990600"/>
            <a:ext cx="7772400" cy="1295400"/>
          </a:xfrm>
        </p:spPr>
        <p:txBody>
          <a:bodyPr/>
          <a:lstStyle/>
          <a:p>
            <a:r>
              <a:rPr lang="en-US" altLang="en-US" sz="4000"/>
              <a:t>Leaf Venation, Lobing, Shape, </a:t>
            </a:r>
            <a:br>
              <a:rPr lang="en-US" altLang="en-US" sz="4000"/>
            </a:br>
            <a:r>
              <a:rPr lang="en-US" altLang="en-US" sz="4000"/>
              <a:t>&amp; Margins</a:t>
            </a:r>
          </a:p>
        </p:txBody>
      </p:sp>
      <p:sp>
        <p:nvSpPr>
          <p:cNvPr id="614403" name="Rectangle 3"/>
          <p:cNvSpPr>
            <a:spLocks noGrp="1" noChangeArrowheads="1"/>
          </p:cNvSpPr>
          <p:nvPr>
            <p:ph type="body" idx="1"/>
          </p:nvPr>
        </p:nvSpPr>
        <p:spPr>
          <a:xfrm>
            <a:off x="762000" y="2362200"/>
            <a:ext cx="4343400" cy="3886200"/>
          </a:xfrm>
        </p:spPr>
        <p:txBody>
          <a:bodyPr/>
          <a:lstStyle/>
          <a:p>
            <a:r>
              <a:rPr lang="en-US" altLang="en-US"/>
              <a:t>Leaf venation</a:t>
            </a:r>
          </a:p>
          <a:p>
            <a:pPr lvl="1"/>
            <a:r>
              <a:rPr lang="en-US" altLang="en-US" u="sng"/>
              <a:t>Palmate</a:t>
            </a:r>
            <a:r>
              <a:rPr lang="en-US" altLang="en-US"/>
              <a:t> - with the main veins all arising from one point at the base of the leaf.</a:t>
            </a:r>
          </a:p>
        </p:txBody>
      </p:sp>
      <p:pic>
        <p:nvPicPr>
          <p:cNvPr id="614405" name="Picture 5" descr="palmate ve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819400"/>
            <a:ext cx="3048000" cy="2959100"/>
          </a:xfrm>
          <a:prstGeom prst="rect">
            <a:avLst/>
          </a:prstGeom>
          <a:noFill/>
          <a:effectLst>
            <a:outerShdw blurRad="63500" dist="89803"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6450" name="Rectangle 2"/>
          <p:cNvSpPr>
            <a:spLocks noGrp="1" noChangeArrowheads="1"/>
          </p:cNvSpPr>
          <p:nvPr>
            <p:ph type="title"/>
          </p:nvPr>
        </p:nvSpPr>
        <p:spPr>
          <a:xfrm>
            <a:off x="914400" y="990600"/>
            <a:ext cx="7772400" cy="1295400"/>
          </a:xfrm>
        </p:spPr>
        <p:txBody>
          <a:bodyPr/>
          <a:lstStyle/>
          <a:p>
            <a:r>
              <a:rPr lang="en-US" altLang="en-US" sz="4000"/>
              <a:t>Leaf Venation, Lobing, Shape, </a:t>
            </a:r>
            <a:br>
              <a:rPr lang="en-US" altLang="en-US" sz="4000"/>
            </a:br>
            <a:r>
              <a:rPr lang="en-US" altLang="en-US" sz="4000"/>
              <a:t>&amp; Margins 	</a:t>
            </a:r>
          </a:p>
        </p:txBody>
      </p:sp>
      <p:sp>
        <p:nvSpPr>
          <p:cNvPr id="616451" name="Rectangle 3"/>
          <p:cNvSpPr>
            <a:spLocks noGrp="1" noChangeArrowheads="1"/>
          </p:cNvSpPr>
          <p:nvPr>
            <p:ph type="body" idx="1"/>
          </p:nvPr>
        </p:nvSpPr>
        <p:spPr>
          <a:xfrm>
            <a:off x="762000" y="2362200"/>
            <a:ext cx="7467600" cy="3886200"/>
          </a:xfrm>
        </p:spPr>
        <p:txBody>
          <a:bodyPr/>
          <a:lstStyle/>
          <a:p>
            <a:r>
              <a:rPr lang="en-US" altLang="en-US"/>
              <a:t>Leaf venation</a:t>
            </a:r>
          </a:p>
          <a:p>
            <a:pPr lvl="1"/>
            <a:r>
              <a:rPr lang="en-US" altLang="en-US" u="sng"/>
              <a:t>Parallel</a:t>
            </a:r>
            <a:r>
              <a:rPr lang="en-US" altLang="en-US"/>
              <a:t> - with all the main veins parallel (usually also parallel to the sides of the leaf.) </a:t>
            </a:r>
          </a:p>
        </p:txBody>
      </p:sp>
      <p:pic>
        <p:nvPicPr>
          <p:cNvPr id="616453" name="Picture 5" descr="parell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4038600"/>
            <a:ext cx="4318000" cy="2552700"/>
          </a:xfrm>
          <a:prstGeom prst="rect">
            <a:avLst/>
          </a:prstGeom>
          <a:noFill/>
          <a:effectLst>
            <a:outerShdw blurRad="63500" dist="89803"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8498" name="Rectangle 2"/>
          <p:cNvSpPr>
            <a:spLocks noGrp="1" noChangeArrowheads="1"/>
          </p:cNvSpPr>
          <p:nvPr>
            <p:ph type="title"/>
          </p:nvPr>
        </p:nvSpPr>
        <p:spPr>
          <a:xfrm>
            <a:off x="914400" y="990600"/>
            <a:ext cx="7772400" cy="1295400"/>
          </a:xfrm>
        </p:spPr>
        <p:txBody>
          <a:bodyPr/>
          <a:lstStyle/>
          <a:p>
            <a:r>
              <a:rPr lang="en-US" altLang="en-US" sz="4000"/>
              <a:t>Leaf Venation, Lobing, Shape, </a:t>
            </a:r>
            <a:br>
              <a:rPr lang="en-US" altLang="en-US" sz="4000"/>
            </a:br>
            <a:r>
              <a:rPr lang="en-US" altLang="en-US" sz="4000"/>
              <a:t>&amp; Margins</a:t>
            </a:r>
          </a:p>
        </p:txBody>
      </p:sp>
      <p:sp>
        <p:nvSpPr>
          <p:cNvPr id="618499" name="Rectangle 3"/>
          <p:cNvSpPr>
            <a:spLocks noGrp="1" noChangeArrowheads="1"/>
          </p:cNvSpPr>
          <p:nvPr>
            <p:ph type="body" idx="1"/>
          </p:nvPr>
        </p:nvSpPr>
        <p:spPr>
          <a:xfrm>
            <a:off x="762000" y="2362200"/>
            <a:ext cx="3886200" cy="3886200"/>
          </a:xfrm>
        </p:spPr>
        <p:txBody>
          <a:bodyPr/>
          <a:lstStyle/>
          <a:p>
            <a:r>
              <a:rPr lang="en-US" altLang="en-US"/>
              <a:t>Leaf venation</a:t>
            </a:r>
          </a:p>
          <a:p>
            <a:pPr lvl="1"/>
            <a:r>
              <a:rPr lang="en-US" altLang="en-US" u="sng"/>
              <a:t>Dichotomous</a:t>
            </a:r>
            <a:r>
              <a:rPr lang="en-US" altLang="en-US"/>
              <a:t> - with each vein branching in two again and again (e.g. Ginkgo)</a:t>
            </a:r>
          </a:p>
        </p:txBody>
      </p:sp>
      <p:pic>
        <p:nvPicPr>
          <p:cNvPr id="618501" name="Picture 5" descr="dichotom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124200"/>
            <a:ext cx="3962400" cy="2863850"/>
          </a:xfrm>
          <a:prstGeom prst="rect">
            <a:avLst/>
          </a:prstGeom>
          <a:noFill/>
          <a:effectLst>
            <a:outerShdw blurRad="63500" dist="89803"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0546" name="Rectangle 2"/>
          <p:cNvSpPr>
            <a:spLocks noGrp="1" noChangeArrowheads="1"/>
          </p:cNvSpPr>
          <p:nvPr>
            <p:ph type="title"/>
          </p:nvPr>
        </p:nvSpPr>
        <p:spPr>
          <a:xfrm>
            <a:off x="914400" y="990600"/>
            <a:ext cx="7772400" cy="1295400"/>
          </a:xfrm>
        </p:spPr>
        <p:txBody>
          <a:bodyPr/>
          <a:lstStyle/>
          <a:p>
            <a:r>
              <a:rPr lang="en-US" altLang="en-US" sz="4000"/>
              <a:t>Leaf Venation, Lobing, Shape, </a:t>
            </a:r>
            <a:br>
              <a:rPr lang="en-US" altLang="en-US" sz="4000"/>
            </a:br>
            <a:r>
              <a:rPr lang="en-US" altLang="en-US" sz="4000"/>
              <a:t>&amp; Margins</a:t>
            </a:r>
          </a:p>
        </p:txBody>
      </p:sp>
      <p:sp>
        <p:nvSpPr>
          <p:cNvPr id="620547" name="Rectangle 3"/>
          <p:cNvSpPr>
            <a:spLocks noGrp="1" noChangeArrowheads="1"/>
          </p:cNvSpPr>
          <p:nvPr>
            <p:ph type="body" idx="1"/>
          </p:nvPr>
        </p:nvSpPr>
        <p:spPr>
          <a:xfrm>
            <a:off x="1600200" y="2362200"/>
            <a:ext cx="4876800" cy="3886200"/>
          </a:xfrm>
        </p:spPr>
        <p:txBody>
          <a:bodyPr/>
          <a:lstStyle/>
          <a:p>
            <a:r>
              <a:rPr lang="en-US" altLang="en-US"/>
              <a:t>Leaf lobing</a:t>
            </a:r>
          </a:p>
          <a:p>
            <a:pPr lvl="1"/>
            <a:r>
              <a:rPr lang="en-US" altLang="en-US" sz="2400" u="sng"/>
              <a:t>Pinnately lobed</a:t>
            </a:r>
            <a:r>
              <a:rPr lang="en-US" altLang="en-US" sz="2400"/>
              <a:t> - with the lobes arising along the length of the mid-line of the leaf.</a:t>
            </a:r>
          </a:p>
          <a:p>
            <a:pPr lvl="1"/>
            <a:endParaRPr lang="en-US" altLang="en-US" sz="2400"/>
          </a:p>
          <a:p>
            <a:pPr lvl="4"/>
            <a:r>
              <a:rPr lang="en-US" altLang="en-US" sz="2400" u="sng"/>
              <a:t>Palmately lobed</a:t>
            </a:r>
            <a:r>
              <a:rPr lang="en-US" altLang="en-US" sz="2400"/>
              <a:t> - with the lobes all arising from one point at the base of the leaf.</a:t>
            </a:r>
          </a:p>
        </p:txBody>
      </p:sp>
      <p:pic>
        <p:nvPicPr>
          <p:cNvPr id="620548" name="Picture 4" descr="pinnate lob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2590800"/>
            <a:ext cx="2389188" cy="2895600"/>
          </a:xfrm>
          <a:prstGeom prst="rect">
            <a:avLst/>
          </a:prstGeom>
          <a:noFill/>
          <a:effectLst>
            <a:outerShdw blurRad="63500" dist="71842"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pic>
      <p:pic>
        <p:nvPicPr>
          <p:cNvPr id="620549" name="Picture 5" descr="palmate lob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4495800"/>
            <a:ext cx="2057400" cy="1997075"/>
          </a:xfrm>
          <a:prstGeom prst="rect">
            <a:avLst/>
          </a:prstGeom>
          <a:noFill/>
          <a:effectLst>
            <a:outerShdw blurRad="63500" dist="71842"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2594" name="Rectangle 1026"/>
          <p:cNvSpPr>
            <a:spLocks noGrp="1" noChangeArrowheads="1"/>
          </p:cNvSpPr>
          <p:nvPr>
            <p:ph type="title"/>
          </p:nvPr>
        </p:nvSpPr>
        <p:spPr>
          <a:xfrm>
            <a:off x="914400" y="990600"/>
            <a:ext cx="7772400" cy="1295400"/>
          </a:xfrm>
        </p:spPr>
        <p:txBody>
          <a:bodyPr/>
          <a:lstStyle/>
          <a:p>
            <a:r>
              <a:rPr lang="en-US" altLang="en-US" sz="4000"/>
              <a:t>Leaf Venation, Lobing, Shape, </a:t>
            </a:r>
            <a:br>
              <a:rPr lang="en-US" altLang="en-US" sz="4000"/>
            </a:br>
            <a:r>
              <a:rPr lang="en-US" altLang="en-US" sz="4000"/>
              <a:t>&amp; Margins</a:t>
            </a:r>
          </a:p>
        </p:txBody>
      </p:sp>
      <p:sp>
        <p:nvSpPr>
          <p:cNvPr id="622595" name="Rectangle 1027"/>
          <p:cNvSpPr>
            <a:spLocks noGrp="1" noChangeArrowheads="1"/>
          </p:cNvSpPr>
          <p:nvPr>
            <p:ph type="body" idx="1"/>
          </p:nvPr>
        </p:nvSpPr>
        <p:spPr>
          <a:xfrm>
            <a:off x="1600200" y="2362200"/>
            <a:ext cx="4876800" cy="3886200"/>
          </a:xfrm>
        </p:spPr>
        <p:txBody>
          <a:bodyPr/>
          <a:lstStyle/>
          <a:p>
            <a:r>
              <a:rPr lang="en-US" altLang="en-US"/>
              <a:t>Leaf shapes</a:t>
            </a:r>
          </a:p>
          <a:p>
            <a:pPr lvl="1"/>
            <a:r>
              <a:rPr lang="en-US" altLang="en-US" sz="2400" u="sng"/>
              <a:t>Ovate</a:t>
            </a:r>
            <a:r>
              <a:rPr lang="en-US" altLang="en-US" sz="2400"/>
              <a:t> - egg-shaped with the larger end at the bottom. </a:t>
            </a:r>
          </a:p>
          <a:p>
            <a:pPr lvl="1"/>
            <a:endParaRPr lang="en-US" altLang="en-US" sz="2400"/>
          </a:p>
          <a:p>
            <a:pPr lvl="4"/>
            <a:r>
              <a:rPr lang="en-US" altLang="en-US" sz="2400" u="sng"/>
              <a:t>Elliptic</a:t>
            </a:r>
            <a:r>
              <a:rPr lang="en-US" altLang="en-US" sz="2400"/>
              <a:t> - shaped like an ellipse, tapered at both ends and with curved sides.</a:t>
            </a:r>
          </a:p>
        </p:txBody>
      </p:sp>
      <p:pic>
        <p:nvPicPr>
          <p:cNvPr id="622598" name="Picture 1030" descr="ov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981200"/>
            <a:ext cx="1447800" cy="2590800"/>
          </a:xfrm>
          <a:prstGeom prst="rect">
            <a:avLst/>
          </a:prstGeom>
          <a:noFill/>
          <a:extLst>
            <a:ext uri="{909E8E84-426E-40DD-AFC4-6F175D3DCCD1}">
              <a14:hiddenFill xmlns:a14="http://schemas.microsoft.com/office/drawing/2010/main">
                <a:solidFill>
                  <a:srgbClr val="FFFFFF"/>
                </a:solidFill>
              </a14:hiddenFill>
            </a:ext>
          </a:extLst>
        </p:spPr>
      </p:pic>
      <p:pic>
        <p:nvPicPr>
          <p:cNvPr id="622599" name="Picture 1031" descr="eliptic"/>
          <p:cNvPicPr>
            <a:picLocks noChangeAspect="1" noChangeArrowheads="1"/>
          </p:cNvPicPr>
          <p:nvPr/>
        </p:nvPicPr>
        <p:blipFill>
          <a:blip r:embed="rId4">
            <a:extLst>
              <a:ext uri="{28A0092B-C50C-407E-A947-70E740481C1C}">
                <a14:useLocalDpi xmlns:a14="http://schemas.microsoft.com/office/drawing/2010/main" val="0"/>
              </a:ext>
            </a:extLst>
          </a:blip>
          <a:srcRect l="8571" t="10843" b="4819"/>
          <a:stretch>
            <a:fillRect/>
          </a:stretch>
        </p:blipFill>
        <p:spPr bwMode="auto">
          <a:xfrm>
            <a:off x="1371600" y="3810000"/>
            <a:ext cx="1625600" cy="2667000"/>
          </a:xfrm>
          <a:prstGeom prst="rect">
            <a:avLst/>
          </a:prstGeom>
          <a:noFill/>
          <a:effectLst>
            <a:outerShdw blurRad="63500" dist="71842" dir="2700000" algn="ctr" rotWithShape="0">
              <a:schemeClr val="hlink">
                <a:alpha val="74998"/>
              </a:scheme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42" name="Rectangle 2"/>
          <p:cNvSpPr>
            <a:spLocks noGrp="1" noChangeArrowheads="1"/>
          </p:cNvSpPr>
          <p:nvPr>
            <p:ph type="title"/>
          </p:nvPr>
        </p:nvSpPr>
        <p:spPr>
          <a:xfrm>
            <a:off x="914400" y="990600"/>
            <a:ext cx="7772400" cy="1295400"/>
          </a:xfrm>
        </p:spPr>
        <p:txBody>
          <a:bodyPr/>
          <a:lstStyle/>
          <a:p>
            <a:r>
              <a:rPr lang="en-US" altLang="en-US" sz="4000"/>
              <a:t>Leaf Venation, Lobing, Shape, </a:t>
            </a:r>
            <a:br>
              <a:rPr lang="en-US" altLang="en-US" sz="4000"/>
            </a:br>
            <a:r>
              <a:rPr lang="en-US" altLang="en-US" sz="4000"/>
              <a:t>&amp; Margins</a:t>
            </a:r>
          </a:p>
        </p:txBody>
      </p:sp>
      <p:sp>
        <p:nvSpPr>
          <p:cNvPr id="624643" name="Rectangle 3"/>
          <p:cNvSpPr>
            <a:spLocks noGrp="1" noChangeArrowheads="1"/>
          </p:cNvSpPr>
          <p:nvPr>
            <p:ph type="body" idx="1"/>
          </p:nvPr>
        </p:nvSpPr>
        <p:spPr>
          <a:xfrm>
            <a:off x="698500" y="1801813"/>
            <a:ext cx="5164138" cy="4275137"/>
          </a:xfrm>
        </p:spPr>
        <p:txBody>
          <a:bodyPr/>
          <a:lstStyle/>
          <a:p>
            <a:r>
              <a:rPr lang="en-US" altLang="en-US"/>
              <a:t>Leaf shapes</a:t>
            </a:r>
          </a:p>
          <a:p>
            <a:pPr lvl="1"/>
            <a:r>
              <a:rPr lang="en-US" altLang="en-US" sz="2400" u="sng"/>
              <a:t>Oblong</a:t>
            </a:r>
            <a:r>
              <a:rPr lang="en-US" altLang="en-US" sz="2400"/>
              <a:t> - tapered to both ends, but with the sides more or less parallel.</a:t>
            </a:r>
            <a:r>
              <a:rPr lang="en-US" altLang="en-US"/>
              <a:t> </a:t>
            </a:r>
            <a:endParaRPr lang="en-US" altLang="en-US" sz="2400"/>
          </a:p>
          <a:p>
            <a:pPr lvl="1"/>
            <a:endParaRPr lang="en-US" altLang="en-US" sz="2400"/>
          </a:p>
          <a:p>
            <a:pPr lvl="4">
              <a:buClr>
                <a:schemeClr val="accent2"/>
              </a:buClr>
              <a:buSzPct val="70000"/>
            </a:pPr>
            <a:r>
              <a:rPr lang="en-US" altLang="en-US" sz="2400" u="sng"/>
              <a:t>Lanceolate</a:t>
            </a:r>
            <a:r>
              <a:rPr lang="en-US" altLang="en-US" sz="2400"/>
              <a:t> - shaped like the tip of a lance, broadest at the base and tapered to a long point.</a:t>
            </a:r>
            <a:endParaRPr lang="en-US" altLang="en-US"/>
          </a:p>
        </p:txBody>
      </p:sp>
      <p:pic>
        <p:nvPicPr>
          <p:cNvPr id="624646" name="Picture 6" descr="oblo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438400"/>
            <a:ext cx="2667000" cy="2089150"/>
          </a:xfrm>
          <a:prstGeom prst="rect">
            <a:avLst/>
          </a:prstGeom>
          <a:noFill/>
          <a:effectLst>
            <a:outerShdw blurRad="63500" dist="71842"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pic>
      <p:pic>
        <p:nvPicPr>
          <p:cNvPr id="624647" name="Picture 7" descr="lan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886200"/>
            <a:ext cx="1511300" cy="2438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6690" name="Rectangle 2"/>
          <p:cNvSpPr>
            <a:spLocks noGrp="1" noChangeArrowheads="1"/>
          </p:cNvSpPr>
          <p:nvPr>
            <p:ph type="title"/>
          </p:nvPr>
        </p:nvSpPr>
        <p:spPr>
          <a:xfrm>
            <a:off x="914400" y="990600"/>
            <a:ext cx="7772400" cy="1295400"/>
          </a:xfrm>
        </p:spPr>
        <p:txBody>
          <a:bodyPr/>
          <a:lstStyle/>
          <a:p>
            <a:r>
              <a:rPr lang="en-US" altLang="en-US" sz="4000"/>
              <a:t>Leaf Venation, Lobing, Shape, </a:t>
            </a:r>
            <a:br>
              <a:rPr lang="en-US" altLang="en-US" sz="4000"/>
            </a:br>
            <a:r>
              <a:rPr lang="en-US" altLang="en-US" sz="4000"/>
              <a:t>&amp; Margins</a:t>
            </a:r>
          </a:p>
        </p:txBody>
      </p:sp>
      <p:sp>
        <p:nvSpPr>
          <p:cNvPr id="626691" name="Rectangle 3"/>
          <p:cNvSpPr>
            <a:spLocks noGrp="1" noChangeArrowheads="1"/>
          </p:cNvSpPr>
          <p:nvPr>
            <p:ph type="body" idx="1"/>
          </p:nvPr>
        </p:nvSpPr>
        <p:spPr>
          <a:xfrm>
            <a:off x="1447800" y="2362200"/>
            <a:ext cx="5029200" cy="3886200"/>
          </a:xfrm>
        </p:spPr>
        <p:txBody>
          <a:bodyPr/>
          <a:lstStyle/>
          <a:p>
            <a:r>
              <a:rPr lang="en-US" altLang="en-US"/>
              <a:t>Leaf shapes</a:t>
            </a:r>
          </a:p>
          <a:p>
            <a:pPr lvl="1"/>
            <a:r>
              <a:rPr lang="en-US" altLang="en-US" sz="2400" u="sng"/>
              <a:t>Linear</a:t>
            </a:r>
            <a:r>
              <a:rPr lang="en-US" altLang="en-US" sz="2400"/>
              <a:t> - very long and thin, with the sides parallel</a:t>
            </a:r>
          </a:p>
          <a:p>
            <a:pPr lvl="1">
              <a:buFontTx/>
              <a:buNone/>
            </a:pPr>
            <a:endParaRPr lang="en-US" altLang="en-US" sz="2400"/>
          </a:p>
          <a:p>
            <a:pPr lvl="4">
              <a:buClr>
                <a:schemeClr val="accent2"/>
              </a:buClr>
              <a:buSzPct val="70000"/>
            </a:pPr>
            <a:r>
              <a:rPr lang="en-US" altLang="en-US" sz="2400" u="sng"/>
              <a:t>Cordate</a:t>
            </a:r>
            <a:r>
              <a:rPr lang="en-US" altLang="en-US" sz="2400"/>
              <a:t> - heart-shaped with the wide part at the bottom</a:t>
            </a:r>
          </a:p>
        </p:txBody>
      </p:sp>
      <p:pic>
        <p:nvPicPr>
          <p:cNvPr id="626694" name="Picture 6" descr="lin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2209800"/>
            <a:ext cx="2187575" cy="3505200"/>
          </a:xfrm>
          <a:prstGeom prst="rect">
            <a:avLst/>
          </a:prstGeom>
          <a:noFill/>
          <a:effectLst>
            <a:outerShdw blurRad="63500" dist="89803"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pic>
      <p:pic>
        <p:nvPicPr>
          <p:cNvPr id="626695" name="Picture 7" descr="corda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3810000"/>
            <a:ext cx="1951038" cy="2730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9762" name="Rectangle 2"/>
          <p:cNvSpPr>
            <a:spLocks noGrp="1" noChangeArrowheads="1"/>
          </p:cNvSpPr>
          <p:nvPr>
            <p:ph type="title"/>
          </p:nvPr>
        </p:nvSpPr>
        <p:spPr>
          <a:xfrm>
            <a:off x="914400" y="990600"/>
            <a:ext cx="7772400" cy="1295400"/>
          </a:xfrm>
        </p:spPr>
        <p:txBody>
          <a:bodyPr/>
          <a:lstStyle/>
          <a:p>
            <a:r>
              <a:rPr lang="en-US" altLang="en-US" sz="4000"/>
              <a:t>Leaf Venation, Lobing, Shape, </a:t>
            </a:r>
            <a:br>
              <a:rPr lang="en-US" altLang="en-US" sz="4000"/>
            </a:br>
            <a:r>
              <a:rPr lang="en-US" altLang="en-US" sz="4000"/>
              <a:t>&amp; Margins 	</a:t>
            </a:r>
          </a:p>
        </p:txBody>
      </p:sp>
      <p:sp>
        <p:nvSpPr>
          <p:cNvPr id="629763" name="Rectangle 3"/>
          <p:cNvSpPr>
            <a:spLocks noGrp="1" noChangeArrowheads="1"/>
          </p:cNvSpPr>
          <p:nvPr>
            <p:ph type="body" idx="1"/>
          </p:nvPr>
        </p:nvSpPr>
        <p:spPr>
          <a:xfrm>
            <a:off x="838200" y="2209800"/>
            <a:ext cx="5327650" cy="1925638"/>
          </a:xfrm>
        </p:spPr>
        <p:txBody>
          <a:bodyPr/>
          <a:lstStyle/>
          <a:p>
            <a:r>
              <a:rPr lang="en-US" altLang="en-US" sz="3600"/>
              <a:t>Leaf margins</a:t>
            </a:r>
          </a:p>
          <a:p>
            <a:pPr lvl="1"/>
            <a:r>
              <a:rPr lang="en-US" altLang="en-US" u="sng"/>
              <a:t>Entire</a:t>
            </a:r>
            <a:r>
              <a:rPr lang="en-US" altLang="en-US"/>
              <a:t> - smooth, with no teeth or lobes</a:t>
            </a:r>
          </a:p>
          <a:p>
            <a:pPr lvl="1">
              <a:buFontTx/>
              <a:buNone/>
            </a:pPr>
            <a:endParaRPr lang="en-US" altLang="en-US"/>
          </a:p>
        </p:txBody>
      </p:sp>
      <p:pic>
        <p:nvPicPr>
          <p:cNvPr id="629766" name="Picture 6" descr="entire"/>
          <p:cNvPicPr>
            <a:picLocks noChangeAspect="1" noChangeArrowheads="1"/>
          </p:cNvPicPr>
          <p:nvPr/>
        </p:nvPicPr>
        <p:blipFill>
          <a:blip r:embed="rId3">
            <a:extLst>
              <a:ext uri="{28A0092B-C50C-407E-A947-70E740481C1C}">
                <a14:useLocalDpi xmlns:a14="http://schemas.microsoft.com/office/drawing/2010/main" val="0"/>
              </a:ext>
            </a:extLst>
          </a:blip>
          <a:srcRect t="11143"/>
          <a:stretch>
            <a:fillRect/>
          </a:stretch>
        </p:blipFill>
        <p:spPr bwMode="auto">
          <a:xfrm>
            <a:off x="2514600" y="4038600"/>
            <a:ext cx="3905250" cy="2430463"/>
          </a:xfrm>
          <a:prstGeom prst="rect">
            <a:avLst/>
          </a:prstGeom>
          <a:noFill/>
          <a:effectLst>
            <a:outerShdw blurRad="63500" dist="89803"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5906" name="Rectangle 2"/>
          <p:cNvSpPr>
            <a:spLocks noGrp="1" noChangeArrowheads="1"/>
          </p:cNvSpPr>
          <p:nvPr>
            <p:ph type="title"/>
          </p:nvPr>
        </p:nvSpPr>
        <p:spPr>
          <a:xfrm>
            <a:off x="914400" y="990600"/>
            <a:ext cx="7772400" cy="1295400"/>
          </a:xfrm>
        </p:spPr>
        <p:txBody>
          <a:bodyPr/>
          <a:lstStyle/>
          <a:p>
            <a:r>
              <a:rPr lang="en-US" altLang="en-US" sz="4000"/>
              <a:t>Leaf Venation, Lobing, Shape, </a:t>
            </a:r>
            <a:br>
              <a:rPr lang="en-US" altLang="en-US" sz="4000"/>
            </a:br>
            <a:r>
              <a:rPr lang="en-US" altLang="en-US" sz="4000"/>
              <a:t>&amp; Margins</a:t>
            </a:r>
          </a:p>
        </p:txBody>
      </p:sp>
      <p:sp>
        <p:nvSpPr>
          <p:cNvPr id="635907" name="Rectangle 3"/>
          <p:cNvSpPr>
            <a:spLocks noGrp="1" noChangeArrowheads="1"/>
          </p:cNvSpPr>
          <p:nvPr>
            <p:ph type="body" idx="1"/>
          </p:nvPr>
        </p:nvSpPr>
        <p:spPr>
          <a:xfrm>
            <a:off x="858838" y="2054225"/>
            <a:ext cx="4197350" cy="2681288"/>
          </a:xfrm>
        </p:spPr>
        <p:txBody>
          <a:bodyPr/>
          <a:lstStyle/>
          <a:p>
            <a:r>
              <a:rPr lang="en-US" altLang="en-US" sz="3600"/>
              <a:t>Leaf margins</a:t>
            </a:r>
          </a:p>
          <a:p>
            <a:pPr lvl="1"/>
            <a:r>
              <a:rPr lang="en-US" altLang="en-US" u="sng"/>
              <a:t>Serrate</a:t>
            </a:r>
            <a:r>
              <a:rPr lang="en-US" altLang="en-US"/>
              <a:t> - with sharp, forward-pointing teeth</a:t>
            </a:r>
          </a:p>
        </p:txBody>
      </p:sp>
      <p:pic>
        <p:nvPicPr>
          <p:cNvPr id="635909" name="Picture 5" descr="serr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200400"/>
            <a:ext cx="2959100" cy="3263900"/>
          </a:xfrm>
          <a:prstGeom prst="rect">
            <a:avLst/>
          </a:prstGeom>
          <a:noFill/>
          <a:effectLst>
            <a:outerShdw blurRad="63500" dist="89803" dir="2700000" algn="ctr" rotWithShape="0">
              <a:schemeClr val="hlink">
                <a:alpha val="74998"/>
              </a:scheme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7954" name="Rectangle 2"/>
          <p:cNvSpPr>
            <a:spLocks noGrp="1" noChangeArrowheads="1"/>
          </p:cNvSpPr>
          <p:nvPr>
            <p:ph type="title"/>
          </p:nvPr>
        </p:nvSpPr>
        <p:spPr>
          <a:xfrm>
            <a:off x="914400" y="990600"/>
            <a:ext cx="7772400" cy="1295400"/>
          </a:xfrm>
        </p:spPr>
        <p:txBody>
          <a:bodyPr/>
          <a:lstStyle/>
          <a:p>
            <a:r>
              <a:rPr lang="en-US" altLang="en-US" sz="4000"/>
              <a:t>Leaf Venation, Lobing, Shape, </a:t>
            </a:r>
            <a:br>
              <a:rPr lang="en-US" altLang="en-US" sz="4000"/>
            </a:br>
            <a:r>
              <a:rPr lang="en-US" altLang="en-US" sz="4000"/>
              <a:t>&amp; Margins 	</a:t>
            </a:r>
          </a:p>
        </p:txBody>
      </p:sp>
      <p:sp>
        <p:nvSpPr>
          <p:cNvPr id="637955" name="Rectangle 3"/>
          <p:cNvSpPr>
            <a:spLocks noGrp="1" noChangeArrowheads="1"/>
          </p:cNvSpPr>
          <p:nvPr>
            <p:ph type="body" idx="1"/>
          </p:nvPr>
        </p:nvSpPr>
        <p:spPr>
          <a:xfrm>
            <a:off x="838200" y="2286000"/>
            <a:ext cx="4278313" cy="3182938"/>
          </a:xfrm>
        </p:spPr>
        <p:txBody>
          <a:bodyPr/>
          <a:lstStyle/>
          <a:p>
            <a:r>
              <a:rPr lang="en-US" altLang="en-US" sz="3600"/>
              <a:t>Leaf margins</a:t>
            </a:r>
          </a:p>
          <a:p>
            <a:pPr lvl="1"/>
            <a:r>
              <a:rPr lang="en-US" altLang="en-US" u="sng"/>
              <a:t>Doubly serrate</a:t>
            </a:r>
            <a:r>
              <a:rPr lang="en-US" altLang="en-US"/>
              <a:t> - with teeth which have smaller teeth on them </a:t>
            </a:r>
          </a:p>
        </p:txBody>
      </p:sp>
      <p:pic>
        <p:nvPicPr>
          <p:cNvPr id="637957" name="Picture 5" descr="dbl serrate"/>
          <p:cNvPicPr>
            <a:picLocks noChangeAspect="1" noChangeArrowheads="1"/>
          </p:cNvPicPr>
          <p:nvPr/>
        </p:nvPicPr>
        <p:blipFill>
          <a:blip r:embed="rId3">
            <a:extLst>
              <a:ext uri="{28A0092B-C50C-407E-A947-70E740481C1C}">
                <a14:useLocalDpi xmlns:a14="http://schemas.microsoft.com/office/drawing/2010/main" val="0"/>
              </a:ext>
            </a:extLst>
          </a:blip>
          <a:srcRect t="1840"/>
          <a:stretch>
            <a:fillRect/>
          </a:stretch>
        </p:blipFill>
        <p:spPr bwMode="auto">
          <a:xfrm>
            <a:off x="5562600" y="2362200"/>
            <a:ext cx="2578100" cy="4064000"/>
          </a:xfrm>
          <a:prstGeom prst="rect">
            <a:avLst/>
          </a:prstGeom>
          <a:noFill/>
          <a:effectLst>
            <a:outerShdw blurRad="63500" dist="89803"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8738" name="Rectangle 2"/>
          <p:cNvSpPr>
            <a:spLocks noGrp="1" noChangeArrowheads="1"/>
          </p:cNvSpPr>
          <p:nvPr>
            <p:ph type="title"/>
          </p:nvPr>
        </p:nvSpPr>
        <p:spPr>
          <a:xfrm>
            <a:off x="1066800" y="1066800"/>
            <a:ext cx="7772400" cy="1143000"/>
          </a:xfrm>
        </p:spPr>
        <p:txBody>
          <a:bodyPr/>
          <a:lstStyle/>
          <a:p>
            <a:r>
              <a:rPr lang="en-US" altLang="en-US"/>
              <a:t>	Plant Identification</a:t>
            </a:r>
          </a:p>
        </p:txBody>
      </p:sp>
      <p:sp>
        <p:nvSpPr>
          <p:cNvPr id="628739" name="Rectangle 3"/>
          <p:cNvSpPr>
            <a:spLocks noGrp="1" noChangeArrowheads="1"/>
          </p:cNvSpPr>
          <p:nvPr>
            <p:ph type="body" idx="1"/>
          </p:nvPr>
        </p:nvSpPr>
        <p:spPr>
          <a:xfrm>
            <a:off x="533400" y="2133600"/>
            <a:ext cx="4192588" cy="3957638"/>
          </a:xfrm>
        </p:spPr>
        <p:txBody>
          <a:bodyPr/>
          <a:lstStyle/>
          <a:p>
            <a:pPr>
              <a:lnSpc>
                <a:spcPct val="90000"/>
              </a:lnSpc>
            </a:pPr>
            <a:r>
              <a:rPr lang="en-US" altLang="en-US" sz="2400" b="1" u="sng"/>
              <a:t>Bud</a:t>
            </a:r>
            <a:r>
              <a:rPr lang="en-US" altLang="en-US" sz="2400"/>
              <a:t> - A compressed, undeveloped shoot. Buds may be lateral or terminal. </a:t>
            </a:r>
          </a:p>
          <a:p>
            <a:pPr>
              <a:lnSpc>
                <a:spcPct val="90000"/>
              </a:lnSpc>
            </a:pPr>
            <a:r>
              <a:rPr lang="en-US" altLang="en-US" sz="2400" b="1" u="sng"/>
              <a:t>Node</a:t>
            </a:r>
            <a:r>
              <a:rPr lang="en-US" altLang="en-US" sz="2400" b="1"/>
              <a:t> </a:t>
            </a:r>
            <a:r>
              <a:rPr lang="en-US" altLang="en-US" sz="2400"/>
              <a:t>- point on the stem where leaf or bud is borne. The space between two nodes is an </a:t>
            </a:r>
            <a:r>
              <a:rPr lang="en-US" altLang="en-US" sz="2400" b="1" u="sng"/>
              <a:t>internode</a:t>
            </a:r>
          </a:p>
        </p:txBody>
      </p:sp>
      <p:pic>
        <p:nvPicPr>
          <p:cNvPr id="628742" name="Picture 6" descr="nod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209800"/>
            <a:ext cx="3886200" cy="2420938"/>
          </a:xfrm>
          <a:prstGeom prst="rect">
            <a:avLst/>
          </a:prstGeom>
          <a:noFill/>
          <a:effectLst>
            <a:outerShdw blurRad="63500" dist="89803"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0002" name="Rectangle 2"/>
          <p:cNvSpPr>
            <a:spLocks noGrp="1" noChangeArrowheads="1"/>
          </p:cNvSpPr>
          <p:nvPr>
            <p:ph type="title"/>
          </p:nvPr>
        </p:nvSpPr>
        <p:spPr>
          <a:xfrm>
            <a:off x="914400" y="990600"/>
            <a:ext cx="7772400" cy="1295400"/>
          </a:xfrm>
        </p:spPr>
        <p:txBody>
          <a:bodyPr/>
          <a:lstStyle/>
          <a:p>
            <a:r>
              <a:rPr lang="en-US" altLang="en-US" sz="4000"/>
              <a:t>Leaf Venation, Lobing, Shape, </a:t>
            </a:r>
            <a:br>
              <a:rPr lang="en-US" altLang="en-US" sz="4000"/>
            </a:br>
            <a:r>
              <a:rPr lang="en-US" altLang="en-US" sz="4000"/>
              <a:t>&amp; Margins 	</a:t>
            </a:r>
          </a:p>
        </p:txBody>
      </p:sp>
      <p:sp>
        <p:nvSpPr>
          <p:cNvPr id="640003" name="Rectangle 3"/>
          <p:cNvSpPr>
            <a:spLocks noGrp="1" noChangeArrowheads="1"/>
          </p:cNvSpPr>
          <p:nvPr>
            <p:ph type="body" idx="1"/>
          </p:nvPr>
        </p:nvSpPr>
        <p:spPr>
          <a:xfrm>
            <a:off x="858838" y="2054225"/>
            <a:ext cx="3471862" cy="3103563"/>
          </a:xfrm>
        </p:spPr>
        <p:txBody>
          <a:bodyPr/>
          <a:lstStyle/>
          <a:p>
            <a:r>
              <a:rPr lang="en-US" altLang="en-US" sz="3600"/>
              <a:t>Leaf margins</a:t>
            </a:r>
          </a:p>
          <a:p>
            <a:pPr lvl="1"/>
            <a:r>
              <a:rPr lang="en-US" altLang="en-US" u="sng"/>
              <a:t>Serrulate</a:t>
            </a:r>
            <a:r>
              <a:rPr lang="en-US" altLang="en-US"/>
              <a:t> - with very tiny sharp teeth</a:t>
            </a:r>
          </a:p>
        </p:txBody>
      </p:sp>
      <p:pic>
        <p:nvPicPr>
          <p:cNvPr id="640006" name="Picture 6" descr="serrul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743200"/>
            <a:ext cx="3548063" cy="3689350"/>
          </a:xfrm>
          <a:prstGeom prst="rect">
            <a:avLst/>
          </a:prstGeom>
          <a:noFill/>
          <a:effectLst>
            <a:outerShdw blurRad="63500" dist="89803"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2050" name="Rectangle 2"/>
          <p:cNvSpPr>
            <a:spLocks noGrp="1" noChangeArrowheads="1"/>
          </p:cNvSpPr>
          <p:nvPr>
            <p:ph type="title"/>
          </p:nvPr>
        </p:nvSpPr>
        <p:spPr>
          <a:xfrm>
            <a:off x="914400" y="990600"/>
            <a:ext cx="7772400" cy="1295400"/>
          </a:xfrm>
        </p:spPr>
        <p:txBody>
          <a:bodyPr/>
          <a:lstStyle/>
          <a:p>
            <a:r>
              <a:rPr lang="en-US" altLang="en-US" sz="4000"/>
              <a:t>Leaf Venation, Lobing, Shape, </a:t>
            </a:r>
            <a:br>
              <a:rPr lang="en-US" altLang="en-US" sz="4000"/>
            </a:br>
            <a:r>
              <a:rPr lang="en-US" altLang="en-US" sz="4000"/>
              <a:t>&amp; Margins 	</a:t>
            </a:r>
          </a:p>
        </p:txBody>
      </p:sp>
      <p:sp>
        <p:nvSpPr>
          <p:cNvPr id="642051" name="Rectangle 3"/>
          <p:cNvSpPr>
            <a:spLocks noGrp="1" noChangeArrowheads="1"/>
          </p:cNvSpPr>
          <p:nvPr>
            <p:ph type="body" idx="1"/>
          </p:nvPr>
        </p:nvSpPr>
        <p:spPr>
          <a:xfrm>
            <a:off x="914400" y="2741613"/>
            <a:ext cx="3790950" cy="3017837"/>
          </a:xfrm>
        </p:spPr>
        <p:txBody>
          <a:bodyPr/>
          <a:lstStyle/>
          <a:p>
            <a:r>
              <a:rPr lang="en-US" altLang="en-US" sz="3600"/>
              <a:t>Leaf margins</a:t>
            </a:r>
          </a:p>
          <a:p>
            <a:pPr lvl="1"/>
            <a:r>
              <a:rPr lang="en-US" altLang="en-US" u="sng"/>
              <a:t>Dentate</a:t>
            </a:r>
            <a:r>
              <a:rPr lang="en-US" altLang="en-US"/>
              <a:t> - with teeth which point outwards</a:t>
            </a:r>
          </a:p>
        </p:txBody>
      </p:sp>
      <p:pic>
        <p:nvPicPr>
          <p:cNvPr id="642053" name="Picture 5" descr="dent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362200"/>
            <a:ext cx="3594100" cy="4038600"/>
          </a:xfrm>
          <a:prstGeom prst="rect">
            <a:avLst/>
          </a:prstGeom>
          <a:noFill/>
          <a:effectLst>
            <a:outerShdw blurRad="63500" dist="89803"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4098" name="Rectangle 2"/>
          <p:cNvSpPr>
            <a:spLocks noGrp="1" noChangeArrowheads="1"/>
          </p:cNvSpPr>
          <p:nvPr>
            <p:ph type="title"/>
          </p:nvPr>
        </p:nvSpPr>
        <p:spPr>
          <a:xfrm>
            <a:off x="914400" y="990600"/>
            <a:ext cx="7772400" cy="1295400"/>
          </a:xfrm>
        </p:spPr>
        <p:txBody>
          <a:bodyPr/>
          <a:lstStyle/>
          <a:p>
            <a:r>
              <a:rPr lang="en-US" altLang="en-US" sz="4000"/>
              <a:t>Leaf Venation, Lobing, Shape, </a:t>
            </a:r>
            <a:br>
              <a:rPr lang="en-US" altLang="en-US" sz="4000"/>
            </a:br>
            <a:r>
              <a:rPr lang="en-US" altLang="en-US" sz="4000"/>
              <a:t>&amp; Margins 	</a:t>
            </a:r>
          </a:p>
        </p:txBody>
      </p:sp>
      <p:sp>
        <p:nvSpPr>
          <p:cNvPr id="644099" name="Rectangle 3"/>
          <p:cNvSpPr>
            <a:spLocks noGrp="1" noChangeArrowheads="1"/>
          </p:cNvSpPr>
          <p:nvPr>
            <p:ph type="body" idx="1"/>
          </p:nvPr>
        </p:nvSpPr>
        <p:spPr>
          <a:xfrm>
            <a:off x="858838" y="2054225"/>
            <a:ext cx="4440237" cy="3349625"/>
          </a:xfrm>
        </p:spPr>
        <p:txBody>
          <a:bodyPr/>
          <a:lstStyle/>
          <a:p>
            <a:r>
              <a:rPr lang="en-US" altLang="en-US" sz="3600"/>
              <a:t>Leaf margins</a:t>
            </a:r>
          </a:p>
          <a:p>
            <a:pPr lvl="1"/>
            <a:r>
              <a:rPr lang="en-US" altLang="en-US" u="sng"/>
              <a:t>Crenate</a:t>
            </a:r>
            <a:r>
              <a:rPr lang="en-US" altLang="en-US"/>
              <a:t> - with low, rounded scallop-like teeth </a:t>
            </a:r>
          </a:p>
        </p:txBody>
      </p:sp>
      <p:pic>
        <p:nvPicPr>
          <p:cNvPr id="644101" name="Picture 5" descr="cren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7538" y="2286000"/>
            <a:ext cx="2227262" cy="3962400"/>
          </a:xfrm>
          <a:prstGeom prst="rect">
            <a:avLst/>
          </a:prstGeom>
          <a:noFill/>
          <a:effectLst>
            <a:outerShdw blurRad="63500" dist="89803" dir="2700000" algn="ctr" rotWithShape="0">
              <a:schemeClr val="hlink">
                <a:alpha val="74998"/>
              </a:scheme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6146" name="Rectangle 2"/>
          <p:cNvSpPr>
            <a:spLocks noGrp="1" noChangeArrowheads="1"/>
          </p:cNvSpPr>
          <p:nvPr>
            <p:ph type="title"/>
          </p:nvPr>
        </p:nvSpPr>
        <p:spPr>
          <a:xfrm>
            <a:off x="914400" y="990600"/>
            <a:ext cx="7772400" cy="1295400"/>
          </a:xfrm>
        </p:spPr>
        <p:txBody>
          <a:bodyPr/>
          <a:lstStyle/>
          <a:p>
            <a:r>
              <a:rPr lang="en-US" altLang="en-US" sz="4000"/>
              <a:t>Leaf Venation, Lobing, Shape, </a:t>
            </a:r>
            <a:br>
              <a:rPr lang="en-US" altLang="en-US" sz="4000"/>
            </a:br>
            <a:r>
              <a:rPr lang="en-US" altLang="en-US" sz="4000"/>
              <a:t>&amp; Margins</a:t>
            </a:r>
          </a:p>
        </p:txBody>
      </p:sp>
      <p:sp>
        <p:nvSpPr>
          <p:cNvPr id="646147" name="Rectangle 3"/>
          <p:cNvSpPr>
            <a:spLocks noGrp="1" noChangeArrowheads="1"/>
          </p:cNvSpPr>
          <p:nvPr>
            <p:ph type="body" idx="1"/>
          </p:nvPr>
        </p:nvSpPr>
        <p:spPr>
          <a:xfrm>
            <a:off x="619125" y="2054225"/>
            <a:ext cx="3630613" cy="3349625"/>
          </a:xfrm>
        </p:spPr>
        <p:txBody>
          <a:bodyPr/>
          <a:lstStyle/>
          <a:p>
            <a:r>
              <a:rPr lang="en-US" altLang="en-US" sz="3600"/>
              <a:t>Leaf margins</a:t>
            </a:r>
          </a:p>
          <a:p>
            <a:pPr lvl="1"/>
            <a:r>
              <a:rPr lang="en-US" altLang="en-US" u="sng"/>
              <a:t>Undulate</a:t>
            </a:r>
            <a:r>
              <a:rPr lang="en-US" altLang="en-US"/>
              <a:t> - waving up and down</a:t>
            </a:r>
          </a:p>
        </p:txBody>
      </p:sp>
      <p:pic>
        <p:nvPicPr>
          <p:cNvPr id="646149" name="Picture 5" descr="undul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581400"/>
            <a:ext cx="3784600" cy="2540000"/>
          </a:xfrm>
          <a:prstGeom prst="rect">
            <a:avLst/>
          </a:prstGeom>
          <a:noFill/>
          <a:effectLst>
            <a:outerShdw blurRad="63500" dist="89803" dir="2700000" algn="ctr" rotWithShape="0">
              <a:schemeClr val="hlink">
                <a:alpha val="74998"/>
              </a:scheme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8194" name="Rectangle 2"/>
          <p:cNvSpPr>
            <a:spLocks noGrp="1" noChangeArrowheads="1"/>
          </p:cNvSpPr>
          <p:nvPr>
            <p:ph type="title"/>
          </p:nvPr>
        </p:nvSpPr>
        <p:spPr>
          <a:xfrm>
            <a:off x="914400" y="990600"/>
            <a:ext cx="7772400" cy="1295400"/>
          </a:xfrm>
        </p:spPr>
        <p:txBody>
          <a:bodyPr/>
          <a:lstStyle/>
          <a:p>
            <a:r>
              <a:rPr lang="en-US" altLang="en-US" sz="4000"/>
              <a:t>Leaf Venation, Lobing, Shape, </a:t>
            </a:r>
            <a:br>
              <a:rPr lang="en-US" altLang="en-US" sz="4000"/>
            </a:br>
            <a:r>
              <a:rPr lang="en-US" altLang="en-US" sz="4000"/>
              <a:t>&amp; Margins 	</a:t>
            </a:r>
          </a:p>
        </p:txBody>
      </p:sp>
      <p:sp>
        <p:nvSpPr>
          <p:cNvPr id="648195" name="Rectangle 3"/>
          <p:cNvSpPr>
            <a:spLocks noGrp="1" noChangeArrowheads="1"/>
          </p:cNvSpPr>
          <p:nvPr>
            <p:ph type="body" idx="1"/>
          </p:nvPr>
        </p:nvSpPr>
        <p:spPr>
          <a:xfrm>
            <a:off x="838200" y="2286000"/>
            <a:ext cx="5164138" cy="3349625"/>
          </a:xfrm>
        </p:spPr>
        <p:txBody>
          <a:bodyPr/>
          <a:lstStyle/>
          <a:p>
            <a:r>
              <a:rPr lang="en-US" altLang="en-US" sz="3600"/>
              <a:t>Leaf margins</a:t>
            </a:r>
          </a:p>
          <a:p>
            <a:pPr lvl="1"/>
            <a:r>
              <a:rPr lang="en-US" altLang="en-US" u="sng"/>
              <a:t>Revolute</a:t>
            </a:r>
            <a:r>
              <a:rPr lang="en-US" altLang="en-US"/>
              <a:t> - turned under</a:t>
            </a:r>
          </a:p>
        </p:txBody>
      </p:sp>
      <p:pic>
        <p:nvPicPr>
          <p:cNvPr id="648197" name="Picture 5" descr="revelu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886200"/>
            <a:ext cx="4495800" cy="2120900"/>
          </a:xfrm>
          <a:prstGeom prst="rect">
            <a:avLst/>
          </a:prstGeom>
          <a:noFill/>
          <a:effectLst>
            <a:outerShdw blurRad="63500" dist="89803"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0242" name="Rectangle 2"/>
          <p:cNvSpPr>
            <a:spLocks noGrp="1" noChangeArrowheads="1"/>
          </p:cNvSpPr>
          <p:nvPr>
            <p:ph type="title"/>
          </p:nvPr>
        </p:nvSpPr>
        <p:spPr>
          <a:xfrm>
            <a:off x="914400" y="990600"/>
            <a:ext cx="7772400" cy="1295400"/>
          </a:xfrm>
        </p:spPr>
        <p:txBody>
          <a:bodyPr/>
          <a:lstStyle/>
          <a:p>
            <a:r>
              <a:rPr lang="en-US" altLang="en-US" sz="4000"/>
              <a:t>Leaf Venation, Lobing, Shape, </a:t>
            </a:r>
            <a:br>
              <a:rPr lang="en-US" altLang="en-US" sz="4000"/>
            </a:br>
            <a:r>
              <a:rPr lang="en-US" altLang="en-US" sz="4000"/>
              <a:t>&amp; Margins</a:t>
            </a:r>
          </a:p>
        </p:txBody>
      </p:sp>
      <p:sp>
        <p:nvSpPr>
          <p:cNvPr id="650243" name="Rectangle 3"/>
          <p:cNvSpPr>
            <a:spLocks noGrp="1" noChangeArrowheads="1"/>
          </p:cNvSpPr>
          <p:nvPr>
            <p:ph type="body" idx="1"/>
          </p:nvPr>
        </p:nvSpPr>
        <p:spPr>
          <a:xfrm>
            <a:off x="685800" y="2436813"/>
            <a:ext cx="4438650" cy="3351212"/>
          </a:xfrm>
        </p:spPr>
        <p:txBody>
          <a:bodyPr/>
          <a:lstStyle/>
          <a:p>
            <a:r>
              <a:rPr lang="en-US" altLang="en-US" sz="3600"/>
              <a:t>Leaf margins</a:t>
            </a:r>
          </a:p>
          <a:p>
            <a:pPr lvl="1"/>
            <a:r>
              <a:rPr lang="en-US" altLang="en-US" u="sng"/>
              <a:t>Lobed, parted, divided, cut, etc</a:t>
            </a:r>
            <a:r>
              <a:rPr lang="en-US" altLang="en-US"/>
              <a:t>. - A number of terms describe the various degrees of lobing. </a:t>
            </a:r>
          </a:p>
        </p:txBody>
      </p:sp>
      <p:pic>
        <p:nvPicPr>
          <p:cNvPr id="650245" name="Picture 5" descr="lob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362200"/>
            <a:ext cx="2955925" cy="3581400"/>
          </a:xfrm>
          <a:prstGeom prst="rect">
            <a:avLst/>
          </a:prstGeom>
          <a:noFill/>
          <a:effectLst>
            <a:outerShdw blurRad="63500" dist="89803"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066" name="Rectangle 2"/>
          <p:cNvSpPr>
            <a:spLocks noGrp="1" noChangeArrowheads="1"/>
          </p:cNvSpPr>
          <p:nvPr>
            <p:ph type="title" sz="quarter"/>
          </p:nvPr>
        </p:nvSpPr>
        <p:spPr/>
        <p:txBody>
          <a:bodyPr/>
          <a:lstStyle/>
          <a:p>
            <a:r>
              <a:rPr lang="en-US" altLang="en-US"/>
              <a:t>Bark Color and Texture</a:t>
            </a:r>
          </a:p>
        </p:txBody>
      </p:sp>
      <p:pic>
        <p:nvPicPr>
          <p:cNvPr id="728069" name="Picture 5" descr="ExFolBark1"/>
          <p:cNvPicPr>
            <a:picLocks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609600" y="1524000"/>
            <a:ext cx="1778000" cy="2667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728072" name="Picture 8" descr="riverbirchbark"/>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935663" y="1719263"/>
            <a:ext cx="1968500" cy="2620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728075" name="Picture 11" descr="bark"/>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33400" y="4492625"/>
            <a:ext cx="2297113" cy="1581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728078" name="Picture 14" descr="ulal3115"/>
          <p:cNvPicPr>
            <a:picLocks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2667000" y="1600200"/>
            <a:ext cx="2913063" cy="2187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728081" name="Picture 17" descr="gumBar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3886200"/>
            <a:ext cx="241935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728083" name="Picture 19" descr="beec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4648200"/>
            <a:ext cx="1473200" cy="2209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28069"/>
                                        </p:tgtEl>
                                        <p:attrNameLst>
                                          <p:attrName>style.visibility</p:attrName>
                                        </p:attrNameLst>
                                      </p:cBhvr>
                                      <p:to>
                                        <p:strVal val="visible"/>
                                      </p:to>
                                    </p:set>
                                    <p:animEffect transition="in" filter="blinds(horizontal)">
                                      <p:cBhvr>
                                        <p:cTn id="7" dur="500"/>
                                        <p:tgtEl>
                                          <p:spTgt spid="7280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28078"/>
                                        </p:tgtEl>
                                        <p:attrNameLst>
                                          <p:attrName>style.visibility</p:attrName>
                                        </p:attrNameLst>
                                      </p:cBhvr>
                                      <p:to>
                                        <p:strVal val="visible"/>
                                      </p:to>
                                    </p:set>
                                    <p:animEffect transition="in" filter="blinds(horizontal)">
                                      <p:cBhvr>
                                        <p:cTn id="12" dur="500"/>
                                        <p:tgtEl>
                                          <p:spTgt spid="72807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28072"/>
                                        </p:tgtEl>
                                        <p:attrNameLst>
                                          <p:attrName>style.visibility</p:attrName>
                                        </p:attrNameLst>
                                      </p:cBhvr>
                                      <p:to>
                                        <p:strVal val="visible"/>
                                      </p:to>
                                    </p:set>
                                    <p:animEffect transition="in" filter="blinds(horizontal)">
                                      <p:cBhvr>
                                        <p:cTn id="17" dur="500"/>
                                        <p:tgtEl>
                                          <p:spTgt spid="72807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728075"/>
                                        </p:tgtEl>
                                        <p:attrNameLst>
                                          <p:attrName>style.visibility</p:attrName>
                                        </p:attrNameLst>
                                      </p:cBhvr>
                                      <p:to>
                                        <p:strVal val="visible"/>
                                      </p:to>
                                    </p:set>
                                    <p:animEffect transition="in" filter="blinds(horizontal)">
                                      <p:cBhvr>
                                        <p:cTn id="22" dur="500"/>
                                        <p:tgtEl>
                                          <p:spTgt spid="72807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728081"/>
                                        </p:tgtEl>
                                        <p:attrNameLst>
                                          <p:attrName>style.visibility</p:attrName>
                                        </p:attrNameLst>
                                      </p:cBhvr>
                                      <p:to>
                                        <p:strVal val="visible"/>
                                      </p:to>
                                    </p:set>
                                    <p:animEffect transition="in" filter="blinds(horizontal)">
                                      <p:cBhvr>
                                        <p:cTn id="27" dur="500"/>
                                        <p:tgtEl>
                                          <p:spTgt spid="72808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728083"/>
                                        </p:tgtEl>
                                        <p:attrNameLst>
                                          <p:attrName>style.visibility</p:attrName>
                                        </p:attrNameLst>
                                      </p:cBhvr>
                                      <p:to>
                                        <p:strVal val="visible"/>
                                      </p:to>
                                    </p:set>
                                    <p:animEffect transition="in" filter="blinds(horizontal)">
                                      <p:cBhvr>
                                        <p:cTn id="32" dur="500"/>
                                        <p:tgtEl>
                                          <p:spTgt spid="728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5778" name="Rectangle 2"/>
          <p:cNvSpPr>
            <a:spLocks noGrp="1" noChangeArrowheads="1"/>
          </p:cNvSpPr>
          <p:nvPr>
            <p:ph type="title"/>
          </p:nvPr>
        </p:nvSpPr>
        <p:spPr>
          <a:xfrm>
            <a:off x="1066800" y="1066800"/>
            <a:ext cx="7772400" cy="1143000"/>
          </a:xfrm>
        </p:spPr>
        <p:txBody>
          <a:bodyPr/>
          <a:lstStyle/>
          <a:p>
            <a:r>
              <a:rPr lang="en-US" altLang="en-US"/>
              <a:t>	Bark and Twigs</a:t>
            </a:r>
          </a:p>
        </p:txBody>
      </p:sp>
      <p:sp>
        <p:nvSpPr>
          <p:cNvPr id="715779" name="Rectangle 3"/>
          <p:cNvSpPr>
            <a:spLocks noGrp="1" noChangeArrowheads="1"/>
          </p:cNvSpPr>
          <p:nvPr>
            <p:ph type="body" idx="1"/>
          </p:nvPr>
        </p:nvSpPr>
        <p:spPr>
          <a:xfrm>
            <a:off x="533400" y="2133600"/>
            <a:ext cx="4192588" cy="3957638"/>
          </a:xfrm>
        </p:spPr>
        <p:txBody>
          <a:bodyPr/>
          <a:lstStyle/>
          <a:p>
            <a:pPr>
              <a:lnSpc>
                <a:spcPct val="90000"/>
              </a:lnSpc>
            </a:pPr>
            <a:endParaRPr lang="en-US" altLang="en-US" sz="2400" b="1" u="sng"/>
          </a:p>
          <a:p>
            <a:pPr>
              <a:lnSpc>
                <a:spcPct val="90000"/>
              </a:lnSpc>
            </a:pPr>
            <a:r>
              <a:rPr lang="en-US" altLang="en-US" sz="2400" b="1" u="sng"/>
              <a:t>Lenticel</a:t>
            </a:r>
            <a:r>
              <a:rPr lang="en-US" altLang="en-US" sz="2400"/>
              <a:t> - a "breathing pore" in the skin or bark of a stem.</a:t>
            </a:r>
          </a:p>
        </p:txBody>
      </p:sp>
      <p:pic>
        <p:nvPicPr>
          <p:cNvPr id="715781" name="Picture 5" descr="lentic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438400"/>
            <a:ext cx="2819400" cy="2547938"/>
          </a:xfrm>
          <a:prstGeom prst="rect">
            <a:avLst/>
          </a:prstGeom>
          <a:noFill/>
          <a:effectLst>
            <a:outerShdw blurRad="63500" dist="89803"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210" name="Rectangle 2"/>
          <p:cNvSpPr>
            <a:spLocks noGrp="1" noChangeArrowheads="1"/>
          </p:cNvSpPr>
          <p:nvPr>
            <p:ph type="title"/>
          </p:nvPr>
        </p:nvSpPr>
        <p:spPr/>
        <p:txBody>
          <a:bodyPr/>
          <a:lstStyle/>
          <a:p>
            <a:r>
              <a:rPr lang="en-US" altLang="en-US"/>
              <a:t>Twigs &amp; Buds</a:t>
            </a:r>
          </a:p>
        </p:txBody>
      </p:sp>
      <p:pic>
        <p:nvPicPr>
          <p:cNvPr id="734220" name="Picture 12" descr="bl_willow_twig1_small"/>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762000" y="1524000"/>
            <a:ext cx="1868488" cy="2859088"/>
          </a:xfrm>
        </p:spPr>
      </p:pic>
      <p:pic>
        <p:nvPicPr>
          <p:cNvPr id="734216" name="Picture 8" descr="twig"/>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3733800" y="2057400"/>
            <a:ext cx="1663700" cy="2185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734222" name="Picture 14" descr="ccanadensis2twig3"/>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7010400" y="1295400"/>
            <a:ext cx="803275" cy="403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34220"/>
                                        </p:tgtEl>
                                        <p:attrNameLst>
                                          <p:attrName>style.visibility</p:attrName>
                                        </p:attrNameLst>
                                      </p:cBhvr>
                                      <p:to>
                                        <p:strVal val="visible"/>
                                      </p:to>
                                    </p:set>
                                    <p:animEffect transition="in" filter="blinds(horizontal)">
                                      <p:cBhvr>
                                        <p:cTn id="7" dur="500"/>
                                        <p:tgtEl>
                                          <p:spTgt spid="7342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34216"/>
                                        </p:tgtEl>
                                        <p:attrNameLst>
                                          <p:attrName>style.visibility</p:attrName>
                                        </p:attrNameLst>
                                      </p:cBhvr>
                                      <p:to>
                                        <p:strVal val="visible"/>
                                      </p:to>
                                    </p:set>
                                    <p:animEffect transition="in" filter="blinds(horizontal)">
                                      <p:cBhvr>
                                        <p:cTn id="12" dur="500"/>
                                        <p:tgtEl>
                                          <p:spTgt spid="7342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34222"/>
                                        </p:tgtEl>
                                        <p:attrNameLst>
                                          <p:attrName>style.visibility</p:attrName>
                                        </p:attrNameLst>
                                      </p:cBhvr>
                                      <p:to>
                                        <p:strVal val="visible"/>
                                      </p:to>
                                    </p:set>
                                    <p:animEffect transition="in" filter="blinds(horizontal)">
                                      <p:cBhvr>
                                        <p:cTn id="17" dur="500"/>
                                        <p:tgtEl>
                                          <p:spTgt spid="734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306" name="Rectangle 2"/>
          <p:cNvSpPr>
            <a:spLocks noGrp="1" noChangeArrowheads="1"/>
          </p:cNvSpPr>
          <p:nvPr>
            <p:ph type="title"/>
          </p:nvPr>
        </p:nvSpPr>
        <p:spPr/>
        <p:txBody>
          <a:bodyPr/>
          <a:lstStyle/>
          <a:p>
            <a:r>
              <a:rPr lang="en-US" altLang="en-US"/>
              <a:t>Forms</a:t>
            </a:r>
          </a:p>
        </p:txBody>
      </p:sp>
      <p:sp>
        <p:nvSpPr>
          <p:cNvPr id="738307" name="Rectangle 3"/>
          <p:cNvSpPr>
            <a:spLocks noGrp="1" noChangeArrowheads="1"/>
          </p:cNvSpPr>
          <p:nvPr>
            <p:ph type="body" idx="1"/>
          </p:nvPr>
        </p:nvSpPr>
        <p:spPr/>
        <p:txBody>
          <a:bodyPr/>
          <a:lstStyle/>
          <a:p>
            <a:endParaRPr lang="en-US" altLang="en-US"/>
          </a:p>
        </p:txBody>
      </p:sp>
      <p:pic>
        <p:nvPicPr>
          <p:cNvPr id="738309" name="Picture 5" descr="fo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676400"/>
            <a:ext cx="7353300" cy="41703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02" name="Rectangle 2"/>
          <p:cNvSpPr>
            <a:spLocks noGrp="1" noChangeArrowheads="1"/>
          </p:cNvSpPr>
          <p:nvPr>
            <p:ph type="title"/>
          </p:nvPr>
        </p:nvSpPr>
        <p:spPr/>
        <p:txBody>
          <a:bodyPr/>
          <a:lstStyle/>
          <a:p>
            <a:r>
              <a:rPr lang="en-US" altLang="en-US"/>
              <a:t>Leaf Characteristics</a:t>
            </a:r>
          </a:p>
        </p:txBody>
      </p:sp>
      <p:sp>
        <p:nvSpPr>
          <p:cNvPr id="716803" name="Rectangle 3"/>
          <p:cNvSpPr>
            <a:spLocks noGrp="1" noChangeArrowheads="1"/>
          </p:cNvSpPr>
          <p:nvPr>
            <p:ph type="body" sz="half" idx="1"/>
          </p:nvPr>
        </p:nvSpPr>
        <p:spPr/>
        <p:txBody>
          <a:bodyPr/>
          <a:lstStyle/>
          <a:p>
            <a:r>
              <a:rPr lang="en-US" altLang="en-US" sz="2800"/>
              <a:t>Deciduous or Evergreen</a:t>
            </a:r>
          </a:p>
          <a:p>
            <a:r>
              <a:rPr lang="en-US" altLang="en-US" sz="2800"/>
              <a:t>Alternate, Opposite, Whorled, Fascicled</a:t>
            </a:r>
          </a:p>
          <a:p>
            <a:r>
              <a:rPr lang="en-US" altLang="en-US" sz="2800"/>
              <a:t>Simple or Compound</a:t>
            </a:r>
          </a:p>
          <a:p>
            <a:r>
              <a:rPr lang="en-US" altLang="en-US" sz="2800"/>
              <a:t>Leaf Venation, Lobing, Shape, &amp; Margins</a:t>
            </a:r>
          </a:p>
        </p:txBody>
      </p:sp>
      <p:pic>
        <p:nvPicPr>
          <p:cNvPr id="716805" name="Picture 5" descr="changing-japanese-maple-leaves-2002-1"/>
          <p:cNvPicPr>
            <a:picLocks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030788" y="1600200"/>
            <a:ext cx="3271837" cy="2187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716808" name="Picture 8" descr="japanese-maple-230x212"/>
          <p:cNvPicPr>
            <a:picLocks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572125" y="4022725"/>
            <a:ext cx="2190750" cy="2017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6" name="Rectangle 2"/>
          <p:cNvSpPr>
            <a:spLocks noGrp="1" noChangeArrowheads="1"/>
          </p:cNvSpPr>
          <p:nvPr>
            <p:ph type="ctrTitle"/>
          </p:nvPr>
        </p:nvSpPr>
        <p:spPr>
          <a:xfrm>
            <a:off x="838200" y="228600"/>
            <a:ext cx="7772400" cy="1470025"/>
          </a:xfrm>
        </p:spPr>
        <p:txBody>
          <a:bodyPr anchor="ctr"/>
          <a:lstStyle/>
          <a:p>
            <a:r>
              <a:rPr lang="en-US" altLang="en-US" sz="4400"/>
              <a:t>Putting it all Together</a:t>
            </a:r>
          </a:p>
        </p:txBody>
      </p:sp>
      <p:sp>
        <p:nvSpPr>
          <p:cNvPr id="712707" name="Rectangle 3"/>
          <p:cNvSpPr>
            <a:spLocks noGrp="1" noChangeArrowheads="1"/>
          </p:cNvSpPr>
          <p:nvPr>
            <p:ph type="subTitle" idx="1"/>
          </p:nvPr>
        </p:nvSpPr>
        <p:spPr>
          <a:xfrm>
            <a:off x="1371600" y="3886200"/>
            <a:ext cx="6400800" cy="1752600"/>
          </a:xfrm>
        </p:spPr>
        <p:txBody>
          <a:bodyPr/>
          <a:lstStyle/>
          <a:p>
            <a:endParaRPr lang="en-US" altLang="en-US" sz="3200"/>
          </a:p>
        </p:txBody>
      </p:sp>
      <p:pic>
        <p:nvPicPr>
          <p:cNvPr id="712708" name="Picture 4" descr="qshumardiiacor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057400"/>
            <a:ext cx="4318000" cy="2984500"/>
          </a:xfrm>
          <a:prstGeom prst="rect">
            <a:avLst/>
          </a:prstGeom>
          <a:noFill/>
          <a:extLst>
            <a:ext uri="{909E8E84-426E-40DD-AFC4-6F175D3DCCD1}">
              <a14:hiddenFill xmlns:a14="http://schemas.microsoft.com/office/drawing/2010/main">
                <a:solidFill>
                  <a:srgbClr val="FFFFFF"/>
                </a:solidFill>
              </a14:hiddenFill>
            </a:ext>
          </a:extLst>
        </p:spPr>
      </p:pic>
      <p:pic>
        <p:nvPicPr>
          <p:cNvPr id="712709" name="Picture 5" descr="quercusstellatabu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724400"/>
            <a:ext cx="1752600" cy="1314450"/>
          </a:xfrm>
          <a:prstGeom prst="rect">
            <a:avLst/>
          </a:prstGeom>
          <a:noFill/>
          <a:extLst>
            <a:ext uri="{909E8E84-426E-40DD-AFC4-6F175D3DCCD1}">
              <a14:hiddenFill xmlns:a14="http://schemas.microsoft.com/office/drawing/2010/main">
                <a:solidFill>
                  <a:srgbClr val="FFFFFF"/>
                </a:solidFill>
              </a14:hiddenFill>
            </a:ext>
          </a:extLst>
        </p:spPr>
      </p:pic>
      <p:pic>
        <p:nvPicPr>
          <p:cNvPr id="712710" name="Picture 6" descr="quercuscoccineabu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4724400"/>
            <a:ext cx="1752600" cy="1314450"/>
          </a:xfrm>
          <a:prstGeom prst="rect">
            <a:avLst/>
          </a:prstGeom>
          <a:noFill/>
          <a:extLst>
            <a:ext uri="{909E8E84-426E-40DD-AFC4-6F175D3DCCD1}">
              <a14:hiddenFill xmlns:a14="http://schemas.microsoft.com/office/drawing/2010/main">
                <a:solidFill>
                  <a:srgbClr val="FFFFFF"/>
                </a:solidFill>
              </a14:hiddenFill>
            </a:ext>
          </a:extLst>
        </p:spPr>
      </p:pic>
      <p:pic>
        <p:nvPicPr>
          <p:cNvPr id="712711" name="Picture 7" descr="quercusstellatahabi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524000"/>
            <a:ext cx="2590800" cy="1943100"/>
          </a:xfrm>
          <a:prstGeom prst="rect">
            <a:avLst/>
          </a:prstGeom>
          <a:noFill/>
          <a:extLst>
            <a:ext uri="{909E8E84-426E-40DD-AFC4-6F175D3DCCD1}">
              <a14:hiddenFill xmlns:a14="http://schemas.microsoft.com/office/drawing/2010/main">
                <a:solidFill>
                  <a:srgbClr val="FFFFFF"/>
                </a:solidFill>
              </a14:hiddenFill>
            </a:ext>
          </a:extLst>
        </p:spPr>
      </p:pic>
      <p:pic>
        <p:nvPicPr>
          <p:cNvPr id="712712" name="Picture 8" descr="quercuscoccinealea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2819400"/>
            <a:ext cx="2590800" cy="345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330" name="Rectangle 2"/>
          <p:cNvSpPr>
            <a:spLocks noGrp="1" noChangeArrowheads="1"/>
          </p:cNvSpPr>
          <p:nvPr>
            <p:ph type="title"/>
          </p:nvPr>
        </p:nvSpPr>
        <p:spPr/>
        <p:txBody>
          <a:bodyPr/>
          <a:lstStyle/>
          <a:p>
            <a:r>
              <a:rPr lang="en-US" altLang="en-US"/>
              <a:t>Putting it all together</a:t>
            </a:r>
          </a:p>
        </p:txBody>
      </p:sp>
      <p:sp>
        <p:nvSpPr>
          <p:cNvPr id="739331" name="Rectangle 3"/>
          <p:cNvSpPr>
            <a:spLocks noGrp="1" noChangeArrowheads="1"/>
          </p:cNvSpPr>
          <p:nvPr>
            <p:ph type="body" idx="1"/>
          </p:nvPr>
        </p:nvSpPr>
        <p:spPr/>
        <p:txBody>
          <a:bodyPr/>
          <a:lstStyle/>
          <a:p>
            <a:pPr>
              <a:lnSpc>
                <a:spcPct val="80000"/>
              </a:lnSpc>
            </a:pPr>
            <a:r>
              <a:rPr lang="en-US" altLang="en-US" sz="2800"/>
              <a:t>Evergreen or Deciduous</a:t>
            </a:r>
          </a:p>
          <a:p>
            <a:pPr>
              <a:lnSpc>
                <a:spcPct val="80000"/>
              </a:lnSpc>
            </a:pPr>
            <a:r>
              <a:rPr lang="en-US" altLang="en-US" sz="2800"/>
              <a:t>Leaf Arrangement</a:t>
            </a:r>
          </a:p>
          <a:p>
            <a:pPr>
              <a:lnSpc>
                <a:spcPct val="80000"/>
              </a:lnSpc>
            </a:pPr>
            <a:r>
              <a:rPr lang="en-US" altLang="en-US" sz="2800"/>
              <a:t>Compound or Simple</a:t>
            </a:r>
          </a:p>
          <a:p>
            <a:pPr>
              <a:lnSpc>
                <a:spcPct val="80000"/>
              </a:lnSpc>
            </a:pPr>
            <a:r>
              <a:rPr lang="en-US" altLang="en-US" sz="2800"/>
              <a:t>Leaf Venation</a:t>
            </a:r>
          </a:p>
          <a:p>
            <a:pPr>
              <a:lnSpc>
                <a:spcPct val="80000"/>
              </a:lnSpc>
            </a:pPr>
            <a:r>
              <a:rPr lang="en-US" altLang="en-US" sz="2800"/>
              <a:t>Leaf Lobing</a:t>
            </a:r>
          </a:p>
          <a:p>
            <a:pPr>
              <a:lnSpc>
                <a:spcPct val="80000"/>
              </a:lnSpc>
            </a:pPr>
            <a:r>
              <a:rPr lang="en-US" altLang="en-US" sz="2800"/>
              <a:t>Leaf Shape</a:t>
            </a:r>
          </a:p>
          <a:p>
            <a:pPr>
              <a:lnSpc>
                <a:spcPct val="80000"/>
              </a:lnSpc>
            </a:pPr>
            <a:r>
              <a:rPr lang="en-US" altLang="en-US" sz="2800"/>
              <a:t>Leaf Margin</a:t>
            </a:r>
          </a:p>
          <a:p>
            <a:pPr>
              <a:lnSpc>
                <a:spcPct val="80000"/>
              </a:lnSpc>
            </a:pPr>
            <a:r>
              <a:rPr lang="en-US" altLang="en-US" sz="2800"/>
              <a:t>Bark</a:t>
            </a:r>
          </a:p>
          <a:p>
            <a:pPr>
              <a:lnSpc>
                <a:spcPct val="80000"/>
              </a:lnSpc>
            </a:pPr>
            <a:r>
              <a:rPr lang="en-US" altLang="en-US" sz="2800"/>
              <a:t>Twigs and Buds</a:t>
            </a:r>
          </a:p>
          <a:p>
            <a:pPr>
              <a:lnSpc>
                <a:spcPct val="80000"/>
              </a:lnSpc>
            </a:pPr>
            <a:r>
              <a:rPr lang="en-US" altLang="en-US" sz="2800"/>
              <a:t>Plant Forms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39331">
                                            <p:txEl>
                                              <p:pRg st="0" end="0"/>
                                            </p:txEl>
                                          </p:spTgt>
                                        </p:tgtEl>
                                        <p:attrNameLst>
                                          <p:attrName>style.visibility</p:attrName>
                                        </p:attrNameLst>
                                      </p:cBhvr>
                                      <p:to>
                                        <p:strVal val="visible"/>
                                      </p:to>
                                    </p:set>
                                    <p:animEffect transition="in" filter="blinds(horizontal)">
                                      <p:cBhvr>
                                        <p:cTn id="7" dur="500"/>
                                        <p:tgtEl>
                                          <p:spTgt spid="7393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39331">
                                            <p:txEl>
                                              <p:pRg st="1" end="1"/>
                                            </p:txEl>
                                          </p:spTgt>
                                        </p:tgtEl>
                                        <p:attrNameLst>
                                          <p:attrName>style.visibility</p:attrName>
                                        </p:attrNameLst>
                                      </p:cBhvr>
                                      <p:to>
                                        <p:strVal val="visible"/>
                                      </p:to>
                                    </p:set>
                                    <p:animEffect transition="in" filter="blinds(horizontal)">
                                      <p:cBhvr>
                                        <p:cTn id="12" dur="500"/>
                                        <p:tgtEl>
                                          <p:spTgt spid="7393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39331">
                                            <p:txEl>
                                              <p:pRg st="2" end="2"/>
                                            </p:txEl>
                                          </p:spTgt>
                                        </p:tgtEl>
                                        <p:attrNameLst>
                                          <p:attrName>style.visibility</p:attrName>
                                        </p:attrNameLst>
                                      </p:cBhvr>
                                      <p:to>
                                        <p:strVal val="visible"/>
                                      </p:to>
                                    </p:set>
                                    <p:animEffect transition="in" filter="blinds(horizontal)">
                                      <p:cBhvr>
                                        <p:cTn id="17" dur="500"/>
                                        <p:tgtEl>
                                          <p:spTgt spid="73933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739331">
                                            <p:txEl>
                                              <p:pRg st="3" end="3"/>
                                            </p:txEl>
                                          </p:spTgt>
                                        </p:tgtEl>
                                        <p:attrNameLst>
                                          <p:attrName>style.visibility</p:attrName>
                                        </p:attrNameLst>
                                      </p:cBhvr>
                                      <p:to>
                                        <p:strVal val="visible"/>
                                      </p:to>
                                    </p:set>
                                    <p:animEffect transition="in" filter="blinds(horizontal)">
                                      <p:cBhvr>
                                        <p:cTn id="22" dur="500"/>
                                        <p:tgtEl>
                                          <p:spTgt spid="73933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739331">
                                            <p:txEl>
                                              <p:pRg st="4" end="4"/>
                                            </p:txEl>
                                          </p:spTgt>
                                        </p:tgtEl>
                                        <p:attrNameLst>
                                          <p:attrName>style.visibility</p:attrName>
                                        </p:attrNameLst>
                                      </p:cBhvr>
                                      <p:to>
                                        <p:strVal val="visible"/>
                                      </p:to>
                                    </p:set>
                                    <p:animEffect transition="in" filter="blinds(horizontal)">
                                      <p:cBhvr>
                                        <p:cTn id="27" dur="500"/>
                                        <p:tgtEl>
                                          <p:spTgt spid="73933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739331">
                                            <p:txEl>
                                              <p:pRg st="5" end="5"/>
                                            </p:txEl>
                                          </p:spTgt>
                                        </p:tgtEl>
                                        <p:attrNameLst>
                                          <p:attrName>style.visibility</p:attrName>
                                        </p:attrNameLst>
                                      </p:cBhvr>
                                      <p:to>
                                        <p:strVal val="visible"/>
                                      </p:to>
                                    </p:set>
                                    <p:animEffect transition="in" filter="blinds(horizontal)">
                                      <p:cBhvr>
                                        <p:cTn id="32" dur="500"/>
                                        <p:tgtEl>
                                          <p:spTgt spid="73933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739331">
                                            <p:txEl>
                                              <p:pRg st="6" end="6"/>
                                            </p:txEl>
                                          </p:spTgt>
                                        </p:tgtEl>
                                        <p:attrNameLst>
                                          <p:attrName>style.visibility</p:attrName>
                                        </p:attrNameLst>
                                      </p:cBhvr>
                                      <p:to>
                                        <p:strVal val="visible"/>
                                      </p:to>
                                    </p:set>
                                    <p:animEffect transition="in" filter="blinds(horizontal)">
                                      <p:cBhvr>
                                        <p:cTn id="37" dur="500"/>
                                        <p:tgtEl>
                                          <p:spTgt spid="739331">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739331">
                                            <p:txEl>
                                              <p:pRg st="7" end="7"/>
                                            </p:txEl>
                                          </p:spTgt>
                                        </p:tgtEl>
                                        <p:attrNameLst>
                                          <p:attrName>style.visibility</p:attrName>
                                        </p:attrNameLst>
                                      </p:cBhvr>
                                      <p:to>
                                        <p:strVal val="visible"/>
                                      </p:to>
                                    </p:set>
                                    <p:animEffect transition="in" filter="blinds(horizontal)">
                                      <p:cBhvr>
                                        <p:cTn id="42" dur="500"/>
                                        <p:tgtEl>
                                          <p:spTgt spid="739331">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739331">
                                            <p:txEl>
                                              <p:pRg st="8" end="8"/>
                                            </p:txEl>
                                          </p:spTgt>
                                        </p:tgtEl>
                                        <p:attrNameLst>
                                          <p:attrName>style.visibility</p:attrName>
                                        </p:attrNameLst>
                                      </p:cBhvr>
                                      <p:to>
                                        <p:strVal val="visible"/>
                                      </p:to>
                                    </p:set>
                                    <p:animEffect transition="in" filter="blinds(horizontal)">
                                      <p:cBhvr>
                                        <p:cTn id="47" dur="500"/>
                                        <p:tgtEl>
                                          <p:spTgt spid="739331">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739331">
                                            <p:txEl>
                                              <p:pRg st="9" end="9"/>
                                            </p:txEl>
                                          </p:spTgt>
                                        </p:tgtEl>
                                        <p:attrNameLst>
                                          <p:attrName>style.visibility</p:attrName>
                                        </p:attrNameLst>
                                      </p:cBhvr>
                                      <p:to>
                                        <p:strVal val="visible"/>
                                      </p:to>
                                    </p:set>
                                    <p:animEffect transition="in" filter="blinds(horizontal)">
                                      <p:cBhvr>
                                        <p:cTn id="52" dur="500"/>
                                        <p:tgtEl>
                                          <p:spTgt spid="73933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354" name="Rectangle 2"/>
          <p:cNvSpPr>
            <a:spLocks noGrp="1" noChangeArrowheads="1"/>
          </p:cNvSpPr>
          <p:nvPr>
            <p:ph type="title"/>
          </p:nvPr>
        </p:nvSpPr>
        <p:spPr/>
        <p:txBody>
          <a:bodyPr/>
          <a:lstStyle/>
          <a:p>
            <a:r>
              <a:rPr lang="en-US" altLang="en-US"/>
              <a:t>Special Thanks to:</a:t>
            </a:r>
          </a:p>
        </p:txBody>
      </p:sp>
      <p:sp>
        <p:nvSpPr>
          <p:cNvPr id="740355" name="Rectangle 3"/>
          <p:cNvSpPr>
            <a:spLocks noGrp="1" noChangeArrowheads="1"/>
          </p:cNvSpPr>
          <p:nvPr>
            <p:ph type="body" idx="1"/>
          </p:nvPr>
        </p:nvSpPr>
        <p:spPr/>
        <p:txBody>
          <a:bodyPr/>
          <a:lstStyle/>
          <a:p>
            <a:r>
              <a:rPr lang="en-US" altLang="en-US"/>
              <a:t>David Berle,  Assistant Professor Horticulture, University of Georgia for most of this slide set.</a:t>
            </a:r>
          </a:p>
          <a:p>
            <a:r>
              <a:rPr lang="en-US" altLang="en-US"/>
              <a:t>Modifications and additions by Todd Hurt, CEA Cherokee County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898" name="Rectangle 2"/>
          <p:cNvSpPr>
            <a:spLocks noGrp="1" noChangeArrowheads="1"/>
          </p:cNvSpPr>
          <p:nvPr>
            <p:ph type="title"/>
          </p:nvPr>
        </p:nvSpPr>
        <p:spPr/>
        <p:txBody>
          <a:bodyPr/>
          <a:lstStyle/>
          <a:p>
            <a:r>
              <a:rPr lang="en-US" altLang="en-US"/>
              <a:t>Leaf Characteristics</a:t>
            </a:r>
          </a:p>
        </p:txBody>
      </p:sp>
      <p:sp>
        <p:nvSpPr>
          <p:cNvPr id="720900" name="Rectangle 4"/>
          <p:cNvSpPr>
            <a:spLocks noGrp="1" noChangeArrowheads="1"/>
          </p:cNvSpPr>
          <p:nvPr>
            <p:ph type="body" sz="half" idx="1"/>
          </p:nvPr>
        </p:nvSpPr>
        <p:spPr/>
        <p:txBody>
          <a:bodyPr/>
          <a:lstStyle/>
          <a:p>
            <a:r>
              <a:rPr lang="en-US" altLang="en-US" sz="2800"/>
              <a:t>Deciduous</a:t>
            </a:r>
          </a:p>
        </p:txBody>
      </p:sp>
      <p:sp>
        <p:nvSpPr>
          <p:cNvPr id="720901" name="Rectangle 5"/>
          <p:cNvSpPr>
            <a:spLocks noGrp="1" noChangeArrowheads="1"/>
          </p:cNvSpPr>
          <p:nvPr>
            <p:ph type="body" sz="half" idx="2"/>
          </p:nvPr>
        </p:nvSpPr>
        <p:spPr/>
        <p:txBody>
          <a:bodyPr/>
          <a:lstStyle/>
          <a:p>
            <a:r>
              <a:rPr lang="en-US" altLang="en-US" sz="2800"/>
              <a:t>Evergreen</a:t>
            </a:r>
          </a:p>
        </p:txBody>
      </p:sp>
      <p:pic>
        <p:nvPicPr>
          <p:cNvPr id="720903" name="Picture 7" descr="iced%20japanese%20ma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438400"/>
            <a:ext cx="3581400" cy="2686050"/>
          </a:xfrm>
          <a:prstGeom prst="rect">
            <a:avLst/>
          </a:prstGeom>
          <a:noFill/>
          <a:extLst>
            <a:ext uri="{909E8E84-426E-40DD-AFC4-6F175D3DCCD1}">
              <a14:hiddenFill xmlns:a14="http://schemas.microsoft.com/office/drawing/2010/main">
                <a:solidFill>
                  <a:srgbClr val="FFFFFF"/>
                </a:solidFill>
              </a14:hiddenFill>
            </a:ext>
          </a:extLst>
        </p:spPr>
      </p:pic>
      <p:pic>
        <p:nvPicPr>
          <p:cNvPr id="720905" name="Picture 9" descr="hol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362200"/>
            <a:ext cx="2624138" cy="3886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9346" name="Rectangle 2"/>
          <p:cNvSpPr>
            <a:spLocks noGrp="1" noChangeArrowheads="1"/>
          </p:cNvSpPr>
          <p:nvPr>
            <p:ph type="title"/>
          </p:nvPr>
        </p:nvSpPr>
        <p:spPr>
          <a:xfrm>
            <a:off x="1066800" y="1066800"/>
            <a:ext cx="7772400" cy="1143000"/>
          </a:xfrm>
        </p:spPr>
        <p:txBody>
          <a:bodyPr/>
          <a:lstStyle/>
          <a:p>
            <a:r>
              <a:rPr lang="en-US" altLang="en-US"/>
              <a:t>	Plant Identification</a:t>
            </a:r>
          </a:p>
        </p:txBody>
      </p:sp>
      <p:sp>
        <p:nvSpPr>
          <p:cNvPr id="569347" name="Rectangle 3"/>
          <p:cNvSpPr>
            <a:spLocks noGrp="1" noChangeArrowheads="1"/>
          </p:cNvSpPr>
          <p:nvPr>
            <p:ph type="body" idx="1"/>
          </p:nvPr>
        </p:nvSpPr>
        <p:spPr>
          <a:xfrm>
            <a:off x="457200" y="1973263"/>
            <a:ext cx="4598988" cy="1876425"/>
          </a:xfrm>
        </p:spPr>
        <p:txBody>
          <a:bodyPr/>
          <a:lstStyle/>
          <a:p>
            <a:pPr>
              <a:lnSpc>
                <a:spcPct val="90000"/>
              </a:lnSpc>
            </a:pPr>
            <a:r>
              <a:rPr lang="en-US" altLang="en-US"/>
              <a:t>Simple Leaf  </a:t>
            </a:r>
          </a:p>
          <a:p>
            <a:pPr lvl="1">
              <a:lnSpc>
                <a:spcPct val="90000"/>
              </a:lnSpc>
            </a:pPr>
            <a:r>
              <a:rPr lang="en-US" altLang="en-US" sz="2400" b="1"/>
              <a:t>Petiole</a:t>
            </a:r>
            <a:r>
              <a:rPr lang="en-US" altLang="en-US" sz="2400"/>
              <a:t> - the stalk of a leaf.  A leaf without a petiole is </a:t>
            </a:r>
            <a:r>
              <a:rPr lang="en-US" altLang="en-US" sz="2400" u="sng"/>
              <a:t>sessile</a:t>
            </a:r>
          </a:p>
          <a:p>
            <a:pPr lvl="1">
              <a:lnSpc>
                <a:spcPct val="90000"/>
              </a:lnSpc>
            </a:pPr>
            <a:r>
              <a:rPr lang="en-US" altLang="en-US" sz="2400" b="1"/>
              <a:t>Blade </a:t>
            </a:r>
            <a:r>
              <a:rPr lang="en-US" altLang="en-US" sz="2400"/>
              <a:t>- the flat, expanded portion of the leaf</a:t>
            </a:r>
            <a:endParaRPr lang="en-US" altLang="en-US"/>
          </a:p>
        </p:txBody>
      </p:sp>
      <p:pic>
        <p:nvPicPr>
          <p:cNvPr id="569348" name="Picture 4" descr="lf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209800"/>
            <a:ext cx="3292475" cy="43132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42" name="Rectangle 2"/>
          <p:cNvSpPr>
            <a:spLocks noGrp="1" noChangeArrowheads="1"/>
          </p:cNvSpPr>
          <p:nvPr>
            <p:ph type="title"/>
          </p:nvPr>
        </p:nvSpPr>
        <p:spPr>
          <a:xfrm>
            <a:off x="914400" y="762000"/>
            <a:ext cx="7772400" cy="1295400"/>
          </a:xfrm>
        </p:spPr>
        <p:txBody>
          <a:bodyPr/>
          <a:lstStyle/>
          <a:p>
            <a:r>
              <a:rPr lang="en-US" altLang="en-US"/>
              <a:t>	Plant Identification</a:t>
            </a:r>
          </a:p>
        </p:txBody>
      </p:sp>
      <p:sp>
        <p:nvSpPr>
          <p:cNvPr id="573443" name="Rectangle 3"/>
          <p:cNvSpPr>
            <a:spLocks noGrp="1" noChangeArrowheads="1"/>
          </p:cNvSpPr>
          <p:nvPr>
            <p:ph type="body" idx="1"/>
          </p:nvPr>
        </p:nvSpPr>
        <p:spPr>
          <a:xfrm>
            <a:off x="457200" y="2138363"/>
            <a:ext cx="8229600" cy="3987800"/>
          </a:xfrm>
        </p:spPr>
        <p:txBody>
          <a:bodyPr/>
          <a:lstStyle/>
          <a:p>
            <a:r>
              <a:rPr lang="en-US" altLang="en-US"/>
              <a:t>Leaf arrangement</a:t>
            </a:r>
          </a:p>
          <a:p>
            <a:pPr lvl="1"/>
            <a:r>
              <a:rPr lang="en-US" altLang="en-US" sz="2400" b="1"/>
              <a:t>Alternate</a:t>
            </a:r>
            <a:r>
              <a:rPr lang="en-US" altLang="en-US"/>
              <a:t> </a:t>
            </a:r>
            <a:r>
              <a:rPr lang="en-US" altLang="en-US" sz="2400"/>
              <a:t>- leaves </a:t>
            </a:r>
          </a:p>
          <a:p>
            <a:pPr lvl="1">
              <a:buFontTx/>
              <a:buNone/>
            </a:pPr>
            <a:r>
              <a:rPr lang="en-US" altLang="en-US" sz="2400"/>
              <a:t>      arranged one per node</a:t>
            </a:r>
            <a:endParaRPr lang="en-US" altLang="en-US"/>
          </a:p>
          <a:p>
            <a:endParaRPr lang="en-US" altLang="en-US"/>
          </a:p>
          <a:p>
            <a:endParaRPr lang="en-US" altLang="en-US"/>
          </a:p>
        </p:txBody>
      </p:sp>
      <p:pic>
        <p:nvPicPr>
          <p:cNvPr id="573445" name="Picture 5" descr="a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209800"/>
            <a:ext cx="2959100" cy="4216400"/>
          </a:xfrm>
          <a:prstGeom prst="rect">
            <a:avLst/>
          </a:prstGeom>
          <a:noFill/>
          <a:effectLst>
            <a:outerShdw blurRad="63500" dist="71842"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5970" name="Rectangle 2"/>
          <p:cNvSpPr>
            <a:spLocks noGrp="1" noChangeArrowheads="1"/>
          </p:cNvSpPr>
          <p:nvPr>
            <p:ph type="title"/>
          </p:nvPr>
        </p:nvSpPr>
        <p:spPr>
          <a:xfrm>
            <a:off x="914400" y="762000"/>
            <a:ext cx="7772400" cy="1295400"/>
          </a:xfrm>
        </p:spPr>
        <p:txBody>
          <a:bodyPr/>
          <a:lstStyle/>
          <a:p>
            <a:r>
              <a:rPr lang="en-US" altLang="en-US"/>
              <a:t>	Plant Identification</a:t>
            </a:r>
          </a:p>
        </p:txBody>
      </p:sp>
      <p:sp>
        <p:nvSpPr>
          <p:cNvPr id="595971" name="Rectangle 3"/>
          <p:cNvSpPr>
            <a:spLocks noGrp="1" noChangeArrowheads="1"/>
          </p:cNvSpPr>
          <p:nvPr>
            <p:ph type="body" idx="1"/>
          </p:nvPr>
        </p:nvSpPr>
        <p:spPr>
          <a:xfrm>
            <a:off x="457200" y="2138363"/>
            <a:ext cx="8229600" cy="3987800"/>
          </a:xfrm>
        </p:spPr>
        <p:txBody>
          <a:bodyPr/>
          <a:lstStyle/>
          <a:p>
            <a:r>
              <a:rPr lang="en-US" altLang="en-US"/>
              <a:t>Leaf arrangement</a:t>
            </a:r>
          </a:p>
          <a:p>
            <a:pPr lvl="1"/>
            <a:r>
              <a:rPr lang="en-US" altLang="en-US" u="sng"/>
              <a:t>Opposite</a:t>
            </a:r>
            <a:r>
              <a:rPr lang="en-US" altLang="en-US"/>
              <a:t> - leaves </a:t>
            </a:r>
          </a:p>
          <a:p>
            <a:pPr lvl="1">
              <a:buFontTx/>
              <a:buNone/>
            </a:pPr>
            <a:r>
              <a:rPr lang="en-US" altLang="en-US"/>
              <a:t>     arranged two per node</a:t>
            </a:r>
          </a:p>
          <a:p>
            <a:endParaRPr lang="en-US" altLang="en-US"/>
          </a:p>
          <a:p>
            <a:endParaRPr lang="en-US" altLang="en-US"/>
          </a:p>
        </p:txBody>
      </p:sp>
      <p:pic>
        <p:nvPicPr>
          <p:cNvPr id="595973" name="Picture 5" descr="op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057400"/>
            <a:ext cx="2882900" cy="4152900"/>
          </a:xfrm>
          <a:prstGeom prst="rect">
            <a:avLst/>
          </a:prstGeom>
          <a:noFill/>
          <a:effectLst>
            <a:outerShdw blurRad="63500" dist="71842"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8018" name="Rectangle 2"/>
          <p:cNvSpPr>
            <a:spLocks noGrp="1" noChangeArrowheads="1"/>
          </p:cNvSpPr>
          <p:nvPr>
            <p:ph type="title"/>
          </p:nvPr>
        </p:nvSpPr>
        <p:spPr>
          <a:xfrm>
            <a:off x="914400" y="762000"/>
            <a:ext cx="7772400" cy="1295400"/>
          </a:xfrm>
        </p:spPr>
        <p:txBody>
          <a:bodyPr/>
          <a:lstStyle/>
          <a:p>
            <a:r>
              <a:rPr lang="en-US" altLang="en-US"/>
              <a:t>	Plant Identification</a:t>
            </a:r>
          </a:p>
        </p:txBody>
      </p:sp>
      <p:sp>
        <p:nvSpPr>
          <p:cNvPr id="598019" name="Rectangle 3"/>
          <p:cNvSpPr>
            <a:spLocks noGrp="1" noChangeArrowheads="1"/>
          </p:cNvSpPr>
          <p:nvPr>
            <p:ph type="body" idx="1"/>
          </p:nvPr>
        </p:nvSpPr>
        <p:spPr>
          <a:xfrm>
            <a:off x="457200" y="2138363"/>
            <a:ext cx="8229600" cy="3987800"/>
          </a:xfrm>
        </p:spPr>
        <p:txBody>
          <a:bodyPr/>
          <a:lstStyle/>
          <a:p>
            <a:r>
              <a:rPr lang="en-US" altLang="en-US"/>
              <a:t>Leaf arrangement</a:t>
            </a:r>
          </a:p>
          <a:p>
            <a:pPr lvl="1"/>
            <a:r>
              <a:rPr lang="en-US" altLang="en-US" u="sng"/>
              <a:t>Whorled</a:t>
            </a:r>
            <a:r>
              <a:rPr lang="en-US" altLang="en-US"/>
              <a:t> - arranged two </a:t>
            </a:r>
          </a:p>
          <a:p>
            <a:pPr lvl="1">
              <a:buFontTx/>
              <a:buNone/>
            </a:pPr>
            <a:r>
              <a:rPr lang="en-US" altLang="en-US"/>
              <a:t>     or more per node </a:t>
            </a:r>
          </a:p>
        </p:txBody>
      </p:sp>
      <p:pic>
        <p:nvPicPr>
          <p:cNvPr id="598021" name="Picture 5" descr="whor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133600"/>
            <a:ext cx="2705100" cy="4343400"/>
          </a:xfrm>
          <a:prstGeom prst="rect">
            <a:avLst/>
          </a:prstGeom>
          <a:noFill/>
          <a:effectLst>
            <a:outerShdw blurRad="63500" dist="71842"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a:ln>
              <a:noFill/>
            </a:ln>
            <a:solidFill>
              <a:schemeClr val="tx1"/>
            </a:solidFill>
            <a:effectLst/>
            <a:latin typeface="Tahoma"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TotalTime>
  <Words>1570</Words>
  <Application>Microsoft Macintosh PowerPoint</Application>
  <PresentationFormat>On-screen Show (4:3)</PresentationFormat>
  <Paragraphs>280</Paragraphs>
  <Slides>42</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Times New Roman</vt:lpstr>
      <vt:lpstr>Arial</vt:lpstr>
      <vt:lpstr>Arial Narrow</vt:lpstr>
      <vt:lpstr>Wingdings</vt:lpstr>
      <vt:lpstr>Tahoma</vt:lpstr>
      <vt:lpstr>Custom Design</vt:lpstr>
      <vt:lpstr>PSI (Plant Scene Investigation)</vt:lpstr>
      <vt:lpstr>Identifying Landscape Plants</vt:lpstr>
      <vt:lpstr> Plant Identification</vt:lpstr>
      <vt:lpstr>Leaf Characteristics</vt:lpstr>
      <vt:lpstr>Leaf Characteristics</vt:lpstr>
      <vt:lpstr> Plant Identification</vt:lpstr>
      <vt:lpstr> Plant Identification</vt:lpstr>
      <vt:lpstr> Plant Identification</vt:lpstr>
      <vt:lpstr> Plant Identification</vt:lpstr>
      <vt:lpstr> Plant Identification</vt:lpstr>
      <vt:lpstr>Leaf Characteristics</vt:lpstr>
      <vt:lpstr>Simple vs. Compound Leaves</vt:lpstr>
      <vt:lpstr>Simple vs. Compound Leaves</vt:lpstr>
      <vt:lpstr>Simple vs. Compound</vt:lpstr>
      <vt:lpstr>Compound leaves</vt:lpstr>
      <vt:lpstr>Compound leaves</vt:lpstr>
      <vt:lpstr>Compound leaves</vt:lpstr>
      <vt:lpstr>Leaf Characteristics</vt:lpstr>
      <vt:lpstr>Leaf Venation, Lobing, Shape,  &amp; Margins</vt:lpstr>
      <vt:lpstr>Leaf Venation, Lobing, Shape,  &amp; Margins</vt:lpstr>
      <vt:lpstr>Leaf Venation, Lobing, Shape,  &amp; Margins  </vt:lpstr>
      <vt:lpstr>Leaf Venation, Lobing, Shape,  &amp; Margins</vt:lpstr>
      <vt:lpstr>Leaf Venation, Lobing, Shape,  &amp; Margins</vt:lpstr>
      <vt:lpstr>Leaf Venation, Lobing, Shape,  &amp; Margins</vt:lpstr>
      <vt:lpstr>Leaf Venation, Lobing, Shape,  &amp; Margins</vt:lpstr>
      <vt:lpstr>Leaf Venation, Lobing, Shape,  &amp; Margins</vt:lpstr>
      <vt:lpstr>Leaf Venation, Lobing, Shape,  &amp; Margins  </vt:lpstr>
      <vt:lpstr>Leaf Venation, Lobing, Shape,  &amp; Margins</vt:lpstr>
      <vt:lpstr>Leaf Venation, Lobing, Shape,  &amp; Margins  </vt:lpstr>
      <vt:lpstr>Leaf Venation, Lobing, Shape,  &amp; Margins  </vt:lpstr>
      <vt:lpstr>Leaf Venation, Lobing, Shape,  &amp; Margins  </vt:lpstr>
      <vt:lpstr>Leaf Venation, Lobing, Shape,  &amp; Margins  </vt:lpstr>
      <vt:lpstr>Leaf Venation, Lobing, Shape,  &amp; Margins</vt:lpstr>
      <vt:lpstr>Leaf Venation, Lobing, Shape,  &amp; Margins  </vt:lpstr>
      <vt:lpstr>Leaf Venation, Lobing, Shape,  &amp; Margins</vt:lpstr>
      <vt:lpstr>Bark Color and Texture</vt:lpstr>
      <vt:lpstr> Bark and Twigs</vt:lpstr>
      <vt:lpstr>Twigs &amp; Buds</vt:lpstr>
      <vt:lpstr>Forms</vt:lpstr>
      <vt:lpstr>Putting it all Together</vt:lpstr>
      <vt:lpstr>Putting it all together</vt:lpstr>
      <vt:lpstr>Special Thanks to:</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PSI (Plant Scene Investigation)</dc:title>
  <dc:creator>George Braman</dc:creator>
  <cp:lastModifiedBy>George Braman</cp:lastModifiedBy>
  <cp:revision>1</cp:revision>
  <cp:lastPrinted>1601-01-01T00:00:00Z</cp:lastPrinted>
  <dcterms:created xsi:type="dcterms:W3CDTF">2015-09-08T03:31:34Z</dcterms:created>
  <dcterms:modified xsi:type="dcterms:W3CDTF">2015-09-08T03:37:52Z</dcterms:modified>
</cp:coreProperties>
</file>