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notesMasterIdLst>
    <p:notesMasterId r:id="rId69"/>
  </p:notesMasterIdLst>
  <p:sldIdLst>
    <p:sldId id="256" r:id="rId2"/>
    <p:sldId id="346" r:id="rId3"/>
    <p:sldId id="284" r:id="rId4"/>
    <p:sldId id="265" r:id="rId5"/>
    <p:sldId id="347" r:id="rId6"/>
    <p:sldId id="286" r:id="rId7"/>
    <p:sldId id="397" r:id="rId8"/>
    <p:sldId id="391" r:id="rId9"/>
    <p:sldId id="329" r:id="rId10"/>
    <p:sldId id="400" r:id="rId11"/>
    <p:sldId id="349" r:id="rId12"/>
    <p:sldId id="363" r:id="rId13"/>
    <p:sldId id="393" r:id="rId14"/>
    <p:sldId id="404" r:id="rId15"/>
    <p:sldId id="409" r:id="rId16"/>
    <p:sldId id="414" r:id="rId17"/>
    <p:sldId id="261" r:id="rId18"/>
    <p:sldId id="259" r:id="rId19"/>
    <p:sldId id="303" r:id="rId20"/>
    <p:sldId id="274" r:id="rId21"/>
    <p:sldId id="278" r:id="rId22"/>
    <p:sldId id="416" r:id="rId23"/>
    <p:sldId id="359" r:id="rId24"/>
    <p:sldId id="369" r:id="rId25"/>
    <p:sldId id="355" r:id="rId26"/>
    <p:sldId id="398" r:id="rId27"/>
    <p:sldId id="272" r:id="rId28"/>
    <p:sldId id="411" r:id="rId29"/>
    <p:sldId id="395" r:id="rId30"/>
    <p:sldId id="396" r:id="rId31"/>
    <p:sldId id="361" r:id="rId32"/>
    <p:sldId id="350" r:id="rId33"/>
    <p:sldId id="271" r:id="rId34"/>
    <p:sldId id="298" r:id="rId35"/>
    <p:sldId id="276" r:id="rId36"/>
    <p:sldId id="412" r:id="rId37"/>
    <p:sldId id="406" r:id="rId38"/>
    <p:sldId id="407" r:id="rId39"/>
    <p:sldId id="364" r:id="rId40"/>
    <p:sldId id="354" r:id="rId41"/>
    <p:sldId id="289" r:id="rId42"/>
    <p:sldId id="365" r:id="rId43"/>
    <p:sldId id="332" r:id="rId44"/>
    <p:sldId id="268" r:id="rId45"/>
    <p:sldId id="275" r:id="rId46"/>
    <p:sldId id="334" r:id="rId47"/>
    <p:sldId id="297" r:id="rId48"/>
    <p:sldId id="285" r:id="rId49"/>
    <p:sldId id="357" r:id="rId50"/>
    <p:sldId id="362" r:id="rId51"/>
    <p:sldId id="417" r:id="rId52"/>
    <p:sldId id="372" r:id="rId53"/>
    <p:sldId id="418" r:id="rId54"/>
    <p:sldId id="304" r:id="rId55"/>
    <p:sldId id="382" r:id="rId56"/>
    <p:sldId id="384" r:id="rId57"/>
    <p:sldId id="385" r:id="rId58"/>
    <p:sldId id="360" r:id="rId59"/>
    <p:sldId id="331" r:id="rId60"/>
    <p:sldId id="340" r:id="rId61"/>
    <p:sldId id="321" r:id="rId62"/>
    <p:sldId id="330" r:id="rId63"/>
    <p:sldId id="341" r:id="rId64"/>
    <p:sldId id="367" r:id="rId65"/>
    <p:sldId id="337" r:id="rId66"/>
    <p:sldId id="339" r:id="rId67"/>
    <p:sldId id="387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5" autoAdjust="0"/>
    <p:restoredTop sz="96405" autoAdjust="0"/>
  </p:normalViewPr>
  <p:slideViewPr>
    <p:cSldViewPr>
      <p:cViewPr varScale="1">
        <p:scale>
          <a:sx n="126" d="100"/>
          <a:sy n="126" d="100"/>
        </p:scale>
        <p:origin x="25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392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4516FE2-5E5E-1A40-B405-A26865164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60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F070BC-41E8-634E-9D64-1C9C1A42869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65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Plants differ in their needs or tolerance of soil acidity. Unsuitable soil pH can stunt plant growth, cause fruiting problems, necrosis or death of leaves and other plant parts.</a:t>
            </a:r>
          </a:p>
        </p:txBody>
      </p:sp>
    </p:spTree>
    <p:extLst>
      <p:ext uri="{BB962C8B-B14F-4D97-AF65-F5344CB8AC3E}">
        <p14:creationId xmlns:p14="http://schemas.microsoft.com/office/powerpoint/2010/main" val="97767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B2CA6B-40AB-9B4A-903A-373EF9F42C6B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47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76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78851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2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3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4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5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6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7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8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9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0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1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2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3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4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5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6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7886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8868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869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870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F1A5E1C-C486-D04B-97B3-6BEC5A7A872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184C-0A4E-714F-B0FD-4FF21502F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93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45B65-1E7B-E249-948C-3C1E90B23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2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0A3363-5B99-5948-8639-7C72FA7354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1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B74D53-2146-4940-A0E2-745A50E5F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6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7D2F1-C741-4F4B-8BB9-9315A857D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71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1BEAB-0C3D-AD4F-B757-A737C5309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9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C209C-3BC0-AD43-9DD2-D63C2E8DE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77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7BACA-8682-DC49-B409-AD35E0DB2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83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15A59-B643-714F-A11C-2E800FFD4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57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8E64-C530-724C-8C69-EF555A321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71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D7E1B-9DD5-6649-9824-0F819457F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49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3BD48-02ED-F845-B22E-35E83E0D93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6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7782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2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2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4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78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78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3F3ABCD-E1B4-9244-BF0E-D8D728B2FED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784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5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5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5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5" Type="http://schemas.openxmlformats.org/officeDocument/2006/relationships/image" Target="../media/image2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5" Type="http://schemas.openxmlformats.org/officeDocument/2006/relationships/image" Target="../media/image2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2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5" Type="http://schemas.openxmlformats.org/officeDocument/2006/relationships/image" Target="../media/image2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5" Type="http://schemas.openxmlformats.org/officeDocument/2006/relationships/image" Target="../media/image2.png"/><Relationship Id="rId1" Type="http://schemas.microsoft.com/office/2007/relationships/media" Target="../media/media40.wav"/><Relationship Id="rId2" Type="http://schemas.openxmlformats.org/officeDocument/2006/relationships/audio" Target="../media/media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5" Type="http://schemas.openxmlformats.org/officeDocument/2006/relationships/image" Target="../media/image2.png"/><Relationship Id="rId1" Type="http://schemas.microsoft.com/office/2007/relationships/media" Target="../media/media41.wav"/><Relationship Id="rId2" Type="http://schemas.openxmlformats.org/officeDocument/2006/relationships/audio" Target="../media/media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2.wav"/><Relationship Id="rId2" Type="http://schemas.openxmlformats.org/officeDocument/2006/relationships/audio" Target="../media/media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5" Type="http://schemas.openxmlformats.org/officeDocument/2006/relationships/image" Target="../media/image2.png"/><Relationship Id="rId1" Type="http://schemas.microsoft.com/office/2007/relationships/media" Target="../media/media43.wav"/><Relationship Id="rId2" Type="http://schemas.openxmlformats.org/officeDocument/2006/relationships/audio" Target="../media/media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jpeg"/><Relationship Id="rId5" Type="http://schemas.openxmlformats.org/officeDocument/2006/relationships/image" Target="../media/image2.png"/><Relationship Id="rId1" Type="http://schemas.microsoft.com/office/2007/relationships/media" Target="../media/media44.wav"/><Relationship Id="rId2" Type="http://schemas.openxmlformats.org/officeDocument/2006/relationships/audio" Target="../media/media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5" Type="http://schemas.openxmlformats.org/officeDocument/2006/relationships/image" Target="../media/image2.png"/><Relationship Id="rId1" Type="http://schemas.microsoft.com/office/2007/relationships/media" Target="../media/media45.wav"/><Relationship Id="rId2" Type="http://schemas.openxmlformats.org/officeDocument/2006/relationships/audio" Target="../media/media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5" Type="http://schemas.openxmlformats.org/officeDocument/2006/relationships/image" Target="../media/image2.png"/><Relationship Id="rId1" Type="http://schemas.microsoft.com/office/2007/relationships/media" Target="../media/media46.wav"/><Relationship Id="rId2" Type="http://schemas.openxmlformats.org/officeDocument/2006/relationships/audio" Target="../media/media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5" Type="http://schemas.openxmlformats.org/officeDocument/2006/relationships/image" Target="../media/image2.png"/><Relationship Id="rId1" Type="http://schemas.microsoft.com/office/2007/relationships/media" Target="../media/media47.wav"/><Relationship Id="rId2" Type="http://schemas.openxmlformats.org/officeDocument/2006/relationships/audio" Target="../media/media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5" Type="http://schemas.openxmlformats.org/officeDocument/2006/relationships/image" Target="../media/image2.png"/><Relationship Id="rId1" Type="http://schemas.microsoft.com/office/2007/relationships/media" Target="../media/media48.wav"/><Relationship Id="rId2" Type="http://schemas.openxmlformats.org/officeDocument/2006/relationships/audio" Target="../media/media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9.wav"/><Relationship Id="rId2" Type="http://schemas.openxmlformats.org/officeDocument/2006/relationships/audio" Target="../media/media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0.wav"/><Relationship Id="rId2" Type="http://schemas.openxmlformats.org/officeDocument/2006/relationships/audio" Target="../media/media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1.wav"/><Relationship Id="rId2" Type="http://schemas.openxmlformats.org/officeDocument/2006/relationships/audio" Target="../media/media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1" Type="http://schemas.microsoft.com/office/2007/relationships/media" Target="../media/media52.wav"/><Relationship Id="rId2" Type="http://schemas.openxmlformats.org/officeDocument/2006/relationships/audio" Target="../media/media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3.wav"/><Relationship Id="rId2" Type="http://schemas.openxmlformats.org/officeDocument/2006/relationships/audio" Target="../media/media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2.png"/><Relationship Id="rId1" Type="http://schemas.microsoft.com/office/2007/relationships/media" Target="../media/media54.wav"/><Relationship Id="rId2" Type="http://schemas.openxmlformats.org/officeDocument/2006/relationships/audio" Target="../media/media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5" Type="http://schemas.openxmlformats.org/officeDocument/2006/relationships/image" Target="../media/image2.png"/><Relationship Id="rId1" Type="http://schemas.microsoft.com/office/2007/relationships/media" Target="../media/media55.wav"/><Relationship Id="rId2" Type="http://schemas.openxmlformats.org/officeDocument/2006/relationships/audio" Target="../media/media55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1.jpeg"/><Relationship Id="rId6" Type="http://schemas.openxmlformats.org/officeDocument/2006/relationships/image" Target="../media/image2.png"/><Relationship Id="rId1" Type="http://schemas.microsoft.com/office/2007/relationships/media" Target="../media/media56.wav"/><Relationship Id="rId2" Type="http://schemas.openxmlformats.org/officeDocument/2006/relationships/audio" Target="../media/media5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7.wav"/><Relationship Id="rId2" Type="http://schemas.openxmlformats.org/officeDocument/2006/relationships/audio" Target="../media/media5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5" Type="http://schemas.openxmlformats.org/officeDocument/2006/relationships/image" Target="../media/image2.png"/><Relationship Id="rId1" Type="http://schemas.microsoft.com/office/2007/relationships/media" Target="../media/media58.wav"/><Relationship Id="rId2" Type="http://schemas.openxmlformats.org/officeDocument/2006/relationships/audio" Target="../media/media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5" Type="http://schemas.openxmlformats.org/officeDocument/2006/relationships/image" Target="../media/image2.png"/><Relationship Id="rId1" Type="http://schemas.microsoft.com/office/2007/relationships/media" Target="../media/media59.wav"/><Relationship Id="rId2" Type="http://schemas.openxmlformats.org/officeDocument/2006/relationships/audio" Target="../media/media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5" Type="http://schemas.openxmlformats.org/officeDocument/2006/relationships/image" Target="../media/image2.png"/><Relationship Id="rId1" Type="http://schemas.microsoft.com/office/2007/relationships/media" Target="../media/media60.wav"/><Relationship Id="rId2" Type="http://schemas.openxmlformats.org/officeDocument/2006/relationships/audio" Target="../media/media60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5.jpeg"/><Relationship Id="rId5" Type="http://schemas.openxmlformats.org/officeDocument/2006/relationships/image" Target="../media/image2.png"/><Relationship Id="rId1" Type="http://schemas.microsoft.com/office/2007/relationships/media" Target="../media/media61.wav"/><Relationship Id="rId2" Type="http://schemas.openxmlformats.org/officeDocument/2006/relationships/audio" Target="../media/media6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5" Type="http://schemas.openxmlformats.org/officeDocument/2006/relationships/image" Target="../media/image2.png"/><Relationship Id="rId1" Type="http://schemas.microsoft.com/office/2007/relationships/media" Target="../media/media62.wav"/><Relationship Id="rId2" Type="http://schemas.openxmlformats.org/officeDocument/2006/relationships/audio" Target="../media/media6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5" Type="http://schemas.openxmlformats.org/officeDocument/2006/relationships/image" Target="../media/image2.png"/><Relationship Id="rId1" Type="http://schemas.microsoft.com/office/2007/relationships/media" Target="../media/media63.wav"/><Relationship Id="rId2" Type="http://schemas.openxmlformats.org/officeDocument/2006/relationships/audio" Target="../media/media6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5" Type="http://schemas.openxmlformats.org/officeDocument/2006/relationships/image" Target="../media/image2.png"/><Relationship Id="rId1" Type="http://schemas.microsoft.com/office/2007/relationships/media" Target="../media/media64.wav"/><Relationship Id="rId2" Type="http://schemas.openxmlformats.org/officeDocument/2006/relationships/audio" Target="../media/media6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5" Type="http://schemas.openxmlformats.org/officeDocument/2006/relationships/image" Target="../media/image2.png"/><Relationship Id="rId1" Type="http://schemas.microsoft.com/office/2007/relationships/media" Target="../media/media65.wav"/><Relationship Id="rId2" Type="http://schemas.openxmlformats.org/officeDocument/2006/relationships/audio" Target="../media/media6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5" Type="http://schemas.openxmlformats.org/officeDocument/2006/relationships/image" Target="../media/image2.png"/><Relationship Id="rId1" Type="http://schemas.microsoft.com/office/2007/relationships/media" Target="../media/media66.wav"/><Relationship Id="rId2" Type="http://schemas.openxmlformats.org/officeDocument/2006/relationships/audio" Target="../media/media66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5" Type="http://schemas.openxmlformats.org/officeDocument/2006/relationships/image" Target="../media/image2.png"/><Relationship Id="rId1" Type="http://schemas.microsoft.com/office/2007/relationships/media" Target="../media/media67.wav"/><Relationship Id="rId2" Type="http://schemas.openxmlformats.org/officeDocument/2006/relationships/audio" Target="../media/media6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lide0001_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5738"/>
            <a:ext cx="97536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038600" y="1219200"/>
            <a:ext cx="39290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Organic Gardening</a:t>
            </a:r>
          </a:p>
        </p:txBody>
      </p:sp>
      <p:pic>
        <p:nvPicPr>
          <p:cNvPr id="205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274638"/>
            <a:ext cx="6921500" cy="1143000"/>
          </a:xfrm>
        </p:spPr>
        <p:txBody>
          <a:bodyPr/>
          <a:lstStyle/>
          <a:p>
            <a:r>
              <a:rPr lang="en-US" altLang="en-US"/>
              <a:t>pH Level</a:t>
            </a: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3962400" y="1981200"/>
            <a:ext cx="2362200" cy="1066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962400" y="3048000"/>
            <a:ext cx="23622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6705600" y="2286000"/>
            <a:ext cx="914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8.0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Times" charset="0"/>
              </a:rPr>
              <a:t>7.0</a:t>
            </a:r>
          </a:p>
          <a:p>
            <a:pPr>
              <a:spcBef>
                <a:spcPct val="95000"/>
              </a:spcBef>
            </a:pPr>
            <a:r>
              <a:rPr lang="en-US" altLang="en-US" sz="2400">
                <a:latin typeface="Times" charset="0"/>
              </a:rPr>
              <a:t>6.0</a:t>
            </a:r>
          </a:p>
          <a:p>
            <a:pPr>
              <a:spcBef>
                <a:spcPct val="40000"/>
              </a:spcBef>
            </a:pPr>
            <a:r>
              <a:rPr lang="en-US" altLang="en-US" sz="2400">
                <a:latin typeface="Times" charset="0"/>
              </a:rPr>
              <a:t>5.5</a:t>
            </a:r>
          </a:p>
          <a:p>
            <a:pPr>
              <a:spcBef>
                <a:spcPct val="85000"/>
              </a:spcBef>
            </a:pPr>
            <a:r>
              <a:rPr lang="en-US" altLang="en-US" sz="2400">
                <a:latin typeface="Times" charset="0"/>
              </a:rPr>
              <a:t>4.0 -</a:t>
            </a: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3962400" y="3810000"/>
            <a:ext cx="2362200" cy="7620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3962400" y="4572000"/>
            <a:ext cx="2362200" cy="7620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1828800" y="2286000"/>
            <a:ext cx="181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" charset="0"/>
              </a:rPr>
              <a:t>ALKALINE</a:t>
            </a:r>
            <a:endParaRPr lang="en-US" altLang="en-US" sz="2400">
              <a:latin typeface="Times" charset="0"/>
            </a:endParaRPr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2489200" y="32004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" charset="0"/>
              </a:rPr>
              <a:t>IDEAL</a:t>
            </a:r>
            <a:endParaRPr lang="en-US" altLang="en-US" sz="2400">
              <a:latin typeface="Times" charset="0"/>
            </a:endParaRP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2674938" y="3962400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" charset="0"/>
              </a:rPr>
              <a:t>ACID</a:t>
            </a:r>
            <a:endParaRPr lang="en-US" altLang="en-US" sz="2400">
              <a:latin typeface="Times" charset="0"/>
            </a:endParaRP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1733550" y="4724400"/>
            <a:ext cx="1906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" charset="0"/>
              </a:rPr>
              <a:t>VERY ACID</a:t>
            </a:r>
            <a:endParaRPr lang="en-US" altLang="en-US" sz="2400">
              <a:latin typeface="Times" charset="0"/>
            </a:endParaRPr>
          </a:p>
        </p:txBody>
      </p:sp>
      <p:pic>
        <p:nvPicPr>
          <p:cNvPr id="164876" name="Picture 12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6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7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slide0094_image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2350"/>
            <a:ext cx="830580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Use Cover Crops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547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7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47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Encourage Healthy Plants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812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8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7702" name="Picture 6" descr="slide0138_image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5288"/>
            <a:ext cx="8153400" cy="60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7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5109" name="Picture 5" descr="slide0149_image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229600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5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1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0229" name="Picture 5" descr="slide0154_image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575"/>
            <a:ext cx="8382000" cy="6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8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0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2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Advantages of Raised Beds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Improved drainage</a:t>
            </a:r>
          </a:p>
          <a:p>
            <a:r>
              <a:rPr lang="en-US" altLang="en-US">
                <a:solidFill>
                  <a:srgbClr val="FFFF00"/>
                </a:solidFill>
              </a:rPr>
              <a:t>Fewer diseases</a:t>
            </a:r>
          </a:p>
          <a:p>
            <a:r>
              <a:rPr lang="en-US" altLang="en-US">
                <a:solidFill>
                  <a:srgbClr val="FFFF00"/>
                </a:solidFill>
              </a:rPr>
              <a:t>Fewer weeds</a:t>
            </a:r>
          </a:p>
          <a:p>
            <a:r>
              <a:rPr lang="en-US" altLang="en-US">
                <a:solidFill>
                  <a:srgbClr val="FFFF00"/>
                </a:solidFill>
              </a:rPr>
              <a:t>Easier to maintain</a:t>
            </a:r>
          </a:p>
          <a:p>
            <a:r>
              <a:rPr lang="en-US" altLang="en-US">
                <a:solidFill>
                  <a:srgbClr val="FFFF00"/>
                </a:solidFill>
              </a:rPr>
              <a:t>Neat orderly appearance</a:t>
            </a:r>
          </a:p>
        </p:txBody>
      </p:sp>
      <p:pic>
        <p:nvPicPr>
          <p:cNvPr id="187396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9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7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39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2" name="Picture 4" descr="Picture 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5" name="Picture 7" descr="slide0006_image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470150"/>
            <a:ext cx="5843587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5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Keep Paths Clean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5" name="Picture 5" descr="slide0004_image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21995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8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6616700" cy="6858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Crop Rotation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9144000" cy="53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charset="0"/>
              </a:rPr>
              <a:t>	Don’t plant anything from the same group (family) in the same location or soil two years in a row.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219200" y="2387600"/>
            <a:ext cx="18954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1</a:t>
            </a:r>
          </a:p>
          <a:p>
            <a:pPr algn="just"/>
            <a:r>
              <a:rPr lang="en-US" altLang="en-US" sz="2400" b="1">
                <a:latin typeface="Arial" charset="0"/>
              </a:rPr>
              <a:t>Lima Beans</a:t>
            </a:r>
          </a:p>
          <a:p>
            <a:pPr algn="just"/>
            <a:r>
              <a:rPr lang="en-US" altLang="en-US" sz="2400" b="1">
                <a:latin typeface="Arial" charset="0"/>
              </a:rPr>
              <a:t>Pole Beans</a:t>
            </a:r>
          </a:p>
          <a:p>
            <a:pPr algn="just"/>
            <a:r>
              <a:rPr lang="en-US" altLang="en-US" sz="2400" b="1">
                <a:latin typeface="Arial" charset="0"/>
              </a:rPr>
              <a:t>Field Peas</a:t>
            </a:r>
          </a:p>
          <a:p>
            <a:pPr algn="just"/>
            <a:r>
              <a:rPr lang="en-US" altLang="en-US" sz="2400" b="1">
                <a:latin typeface="Arial" charset="0"/>
              </a:rPr>
              <a:t>Peas</a:t>
            </a:r>
            <a:endParaRPr lang="en-US" altLang="en-US" sz="2000" b="1">
              <a:latin typeface="Arial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200400" y="2390775"/>
            <a:ext cx="16557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2</a:t>
            </a:r>
          </a:p>
          <a:p>
            <a:r>
              <a:rPr lang="en-US" altLang="en-US" sz="2400" b="1">
                <a:latin typeface="Arial" charset="0"/>
              </a:rPr>
              <a:t>Potatoes</a:t>
            </a:r>
          </a:p>
          <a:p>
            <a:r>
              <a:rPr lang="en-US" altLang="en-US" sz="2400" b="1">
                <a:latin typeface="Arial" charset="0"/>
              </a:rPr>
              <a:t>Eggplants</a:t>
            </a:r>
          </a:p>
          <a:p>
            <a:r>
              <a:rPr lang="en-US" altLang="en-US" sz="2400" b="1">
                <a:latin typeface="Arial" charset="0"/>
              </a:rPr>
              <a:t>Tomatoes</a:t>
            </a:r>
          </a:p>
          <a:p>
            <a:r>
              <a:rPr lang="en-US" altLang="en-US" sz="2400" b="1">
                <a:latin typeface="Arial" charset="0"/>
              </a:rPr>
              <a:t>Peppers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876800" y="2362200"/>
            <a:ext cx="18256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3</a:t>
            </a:r>
            <a:endParaRPr lang="en-US" altLang="en-US" sz="2400" b="1">
              <a:solidFill>
                <a:schemeClr val="hlink"/>
              </a:solidFill>
              <a:latin typeface="Arial" charset="0"/>
            </a:endParaRPr>
          </a:p>
          <a:p>
            <a:pPr algn="just"/>
            <a:r>
              <a:rPr lang="en-US" altLang="en-US" sz="2400" b="1">
                <a:latin typeface="Arial" charset="0"/>
              </a:rPr>
              <a:t>Brussels</a:t>
            </a:r>
          </a:p>
          <a:p>
            <a:pPr algn="just"/>
            <a:r>
              <a:rPr lang="en-US" altLang="en-US" sz="2400" b="1">
                <a:latin typeface="Arial" charset="0"/>
              </a:rPr>
              <a:t> sprouts</a:t>
            </a:r>
          </a:p>
          <a:p>
            <a:pPr algn="just"/>
            <a:r>
              <a:rPr lang="en-US" altLang="en-US" sz="2400" b="1">
                <a:latin typeface="Arial" charset="0"/>
              </a:rPr>
              <a:t>Cauliflower</a:t>
            </a:r>
          </a:p>
          <a:p>
            <a:pPr algn="just"/>
            <a:r>
              <a:rPr lang="en-US" altLang="en-US" sz="2400" b="1">
                <a:latin typeface="Arial" charset="0"/>
              </a:rPr>
              <a:t>Collards</a:t>
            </a:r>
          </a:p>
          <a:p>
            <a:pPr algn="just"/>
            <a:r>
              <a:rPr lang="en-US" altLang="en-US" sz="2400" b="1">
                <a:latin typeface="Arial" charset="0"/>
              </a:rPr>
              <a:t>Lettuce</a:t>
            </a:r>
          </a:p>
          <a:p>
            <a:pPr algn="just"/>
            <a:r>
              <a:rPr lang="en-US" altLang="en-US" sz="2400" b="1">
                <a:latin typeface="Arial" charset="0"/>
              </a:rPr>
              <a:t>Radishes</a:t>
            </a:r>
          </a:p>
          <a:p>
            <a:pPr algn="just"/>
            <a:r>
              <a:rPr lang="en-US" altLang="en-US" sz="2400" b="1">
                <a:latin typeface="Arial" charset="0"/>
              </a:rPr>
              <a:t>Rutabaga</a:t>
            </a:r>
          </a:p>
          <a:p>
            <a:pPr algn="just"/>
            <a:r>
              <a:rPr lang="en-US" altLang="en-US" sz="2400" b="1">
                <a:latin typeface="Arial" charset="0"/>
              </a:rPr>
              <a:t>Spinach</a:t>
            </a:r>
          </a:p>
          <a:p>
            <a:pPr algn="just"/>
            <a:r>
              <a:rPr lang="en-US" altLang="en-US" sz="2400" b="1">
                <a:latin typeface="Arial" charset="0"/>
              </a:rPr>
              <a:t>Turnips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629400" y="2390775"/>
            <a:ext cx="209867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4</a:t>
            </a:r>
          </a:p>
          <a:p>
            <a:pPr algn="just"/>
            <a:r>
              <a:rPr lang="en-US" altLang="en-US" sz="2400" b="1">
                <a:latin typeface="Arial" charset="0"/>
              </a:rPr>
              <a:t>Cantaloupe</a:t>
            </a:r>
          </a:p>
          <a:p>
            <a:pPr algn="just"/>
            <a:r>
              <a:rPr lang="en-US" altLang="en-US" sz="2400" b="1">
                <a:latin typeface="Arial" charset="0"/>
              </a:rPr>
              <a:t>Cucumber</a:t>
            </a:r>
          </a:p>
          <a:p>
            <a:pPr algn="just"/>
            <a:r>
              <a:rPr lang="en-US" altLang="en-US" sz="2400" b="1">
                <a:latin typeface="Arial" charset="0"/>
              </a:rPr>
              <a:t>Honeydew</a:t>
            </a:r>
          </a:p>
          <a:p>
            <a:pPr algn="just"/>
            <a:r>
              <a:rPr lang="en-US" altLang="en-US" sz="2400" b="1">
                <a:latin typeface="Arial" charset="0"/>
              </a:rPr>
              <a:t> melons</a:t>
            </a:r>
          </a:p>
          <a:p>
            <a:pPr algn="just"/>
            <a:r>
              <a:rPr lang="en-US" altLang="en-US" sz="2400" b="1">
                <a:latin typeface="Arial" charset="0"/>
              </a:rPr>
              <a:t>Pumpkins</a:t>
            </a:r>
          </a:p>
          <a:p>
            <a:pPr algn="just"/>
            <a:r>
              <a:rPr lang="en-US" altLang="en-US" sz="2400" b="1">
                <a:latin typeface="Arial" charset="0"/>
              </a:rPr>
              <a:t>Squash</a:t>
            </a:r>
          </a:p>
          <a:p>
            <a:pPr algn="just"/>
            <a:r>
              <a:rPr lang="en-US" altLang="en-US" sz="2400" b="1">
                <a:latin typeface="Arial" charset="0"/>
              </a:rPr>
              <a:t>Watermelons</a:t>
            </a:r>
          </a:p>
          <a:p>
            <a:pPr algn="just"/>
            <a:endParaRPr lang="en-US" altLang="en-US" sz="2000" b="1">
              <a:latin typeface="Arial" charset="0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143000" y="4448175"/>
            <a:ext cx="1860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5</a:t>
            </a:r>
          </a:p>
          <a:p>
            <a:r>
              <a:rPr lang="en-US" altLang="en-US" sz="2400" b="1">
                <a:latin typeface="Arial" charset="0"/>
              </a:rPr>
              <a:t>Sweet Corn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3200400" y="4575175"/>
            <a:ext cx="13684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F01C"/>
                </a:solidFill>
                <a:latin typeface="Arial" charset="0"/>
              </a:rPr>
              <a:t>Group 6</a:t>
            </a:r>
          </a:p>
          <a:p>
            <a:r>
              <a:rPr lang="en-US" altLang="en-US" sz="2400" b="1">
                <a:latin typeface="Arial" charset="0"/>
              </a:rPr>
              <a:t>Beets</a:t>
            </a:r>
          </a:p>
          <a:p>
            <a:r>
              <a:rPr lang="en-US" altLang="en-US" sz="2400" b="1">
                <a:latin typeface="Arial" charset="0"/>
              </a:rPr>
              <a:t>Carrots</a:t>
            </a:r>
          </a:p>
          <a:p>
            <a:r>
              <a:rPr lang="en-US" altLang="en-US" sz="2400" b="1">
                <a:latin typeface="Arial" charset="0"/>
              </a:rPr>
              <a:t>Garlic</a:t>
            </a:r>
          </a:p>
          <a:p>
            <a:r>
              <a:rPr lang="en-US" altLang="en-US" sz="2400" b="1">
                <a:latin typeface="Arial" charset="0"/>
              </a:rPr>
              <a:t>Onions</a:t>
            </a:r>
          </a:p>
          <a:p>
            <a:r>
              <a:rPr lang="en-US" altLang="en-US" sz="2400" b="1">
                <a:latin typeface="Arial" charset="0"/>
              </a:rPr>
              <a:t>Shallots</a:t>
            </a:r>
          </a:p>
        </p:txBody>
      </p:sp>
      <p:pic>
        <p:nvPicPr>
          <p:cNvPr id="51210" name="Picture 10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Modified Organic Gardening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Most Homeowners should use a balanced approach.</a:t>
            </a:r>
          </a:p>
          <a:p>
            <a:r>
              <a:rPr lang="en-US" altLang="en-US">
                <a:solidFill>
                  <a:srgbClr val="FFFF00"/>
                </a:solidFill>
              </a:rPr>
              <a:t>Be willing to accept some damage.</a:t>
            </a:r>
          </a:p>
          <a:p>
            <a:r>
              <a:rPr lang="en-US" altLang="en-US">
                <a:solidFill>
                  <a:srgbClr val="FFFF00"/>
                </a:solidFill>
              </a:rPr>
              <a:t>Be willing to use synthetic fertilizers to supplement organic.</a:t>
            </a:r>
          </a:p>
          <a:p>
            <a:r>
              <a:rPr lang="en-US" altLang="en-US">
                <a:solidFill>
                  <a:srgbClr val="FFFF00"/>
                </a:solidFill>
              </a:rPr>
              <a:t>Be willing to spend more time conditioning soil and scouting garden for problems.</a:t>
            </a:r>
            <a:r>
              <a:rPr lang="en-US" altLang="en-US"/>
              <a:t>  </a:t>
            </a:r>
          </a:p>
        </p:txBody>
      </p:sp>
      <p:pic>
        <p:nvPicPr>
          <p:cNvPr id="9933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6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slide0019_image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391400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Resistant Varieties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52400" y="1524000"/>
            <a:ext cx="3886200" cy="12192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FFFF00"/>
                </a:solidFill>
              </a:rPr>
              <a:t>What does resistant mean?</a:t>
            </a:r>
          </a:p>
          <a:p>
            <a:pPr algn="ctr"/>
            <a:r>
              <a:rPr lang="en-US" altLang="en-US" sz="2800">
                <a:solidFill>
                  <a:srgbClr val="FFFF00"/>
                </a:solidFill>
              </a:rPr>
              <a:t>What about Flavor?</a:t>
            </a:r>
          </a:p>
        </p:txBody>
      </p:sp>
      <p:pic>
        <p:nvPicPr>
          <p:cNvPr id="21512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6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slide0023_image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013"/>
            <a:ext cx="8458200" cy="59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9067800" y="4876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6248400" y="4343400"/>
            <a:ext cx="28956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Ventilation</a:t>
            </a:r>
          </a:p>
        </p:txBody>
      </p:sp>
      <p:pic>
        <p:nvPicPr>
          <p:cNvPr id="25608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Keep Things Clean!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Remove old crops after they are finished.</a:t>
            </a:r>
          </a:p>
          <a:p>
            <a:r>
              <a:rPr lang="en-US" altLang="en-US">
                <a:solidFill>
                  <a:srgbClr val="FFFF00"/>
                </a:solidFill>
              </a:rPr>
              <a:t>Pick off damaged or diseased leaves or fruit.</a:t>
            </a:r>
          </a:p>
          <a:p>
            <a:r>
              <a:rPr lang="en-US" altLang="en-US">
                <a:solidFill>
                  <a:srgbClr val="FFFF00"/>
                </a:solidFill>
              </a:rPr>
              <a:t>Remove plants with viruses immediately.</a:t>
            </a:r>
          </a:p>
          <a:p>
            <a:r>
              <a:rPr lang="en-US" altLang="en-US">
                <a:solidFill>
                  <a:srgbClr val="FFFF00"/>
                </a:solidFill>
              </a:rPr>
              <a:t>Do not smoke or use tobacco near garden.</a:t>
            </a:r>
          </a:p>
          <a:p>
            <a:r>
              <a:rPr lang="en-US" altLang="en-US">
                <a:solidFill>
                  <a:srgbClr val="FFFF00"/>
                </a:solidFill>
              </a:rPr>
              <a:t> Turn garden soil frequently.</a:t>
            </a:r>
          </a:p>
          <a:p>
            <a:r>
              <a:rPr lang="en-US" altLang="en-US">
                <a:solidFill>
                  <a:srgbClr val="FFFF00"/>
                </a:solidFill>
              </a:rPr>
              <a:t>Use only fresh certified seed or transplants.</a:t>
            </a: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18944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4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4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altLang="en-US" sz="4800">
                <a:solidFill>
                  <a:srgbClr val="FFFF00"/>
                </a:solidFill>
              </a:rPr>
              <a:t>Encourage Beneficial Insects</a:t>
            </a:r>
            <a:br>
              <a:rPr lang="en-US" altLang="en-US" sz="4800">
                <a:solidFill>
                  <a:srgbClr val="FFFF00"/>
                </a:solidFill>
              </a:rPr>
            </a:br>
            <a:r>
              <a:rPr lang="en-US" altLang="en-US" sz="4800">
                <a:solidFill>
                  <a:srgbClr val="FFFF00"/>
                </a:solidFill>
              </a:rPr>
              <a:t>95%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5720" name="Picture 8" descr="5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4175125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6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7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/>
          <a:lstStyle/>
          <a:p>
            <a:r>
              <a:rPr lang="en-US" altLang="en-US" sz="4800">
                <a:solidFill>
                  <a:srgbClr val="FFFF00"/>
                </a:solidFill>
              </a:rPr>
              <a:t>Purchase Beneficial Insects?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6980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8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98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Keep Out Critters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1148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11620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6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2821" name="Picture 5" descr="slide0143_image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7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82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slide0017_image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61950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5105400" y="609600"/>
            <a:ext cx="3810000" cy="1981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Repellants</a:t>
            </a:r>
          </a:p>
        </p:txBody>
      </p:sp>
      <p:pic>
        <p:nvPicPr>
          <p:cNvPr id="1946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altLang="en-US" sz="4800">
                <a:solidFill>
                  <a:srgbClr val="FFFF00"/>
                </a:solidFill>
              </a:rPr>
              <a:t>Always Start with Healthy Plants</a:t>
            </a:r>
            <a:r>
              <a:rPr lang="en-US" altLang="en-US" sz="4000"/>
              <a:t> 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9624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83300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3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30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9" name="Picture 5" descr="slide0140_image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288"/>
            <a:ext cx="8077200" cy="59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7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75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Diseased but not Dead!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9" name="Picture 5" descr="slide0029_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3113"/>
            <a:ext cx="8077200" cy="54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0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0773" name="Picture 5" descr="slide0141_image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8463"/>
            <a:ext cx="7924800" cy="59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77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FFFF00"/>
                </a:solidFill>
              </a:rPr>
              <a:t>Use Tin Foil or Paper Cup as Barrier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4196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177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9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76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Control Weed Competition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06500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0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slide0016_image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538"/>
            <a:ext cx="8229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381000"/>
            <a:ext cx="3429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FFFF00"/>
                </a:solidFill>
              </a:rPr>
              <a:t>Attack Weeds</a:t>
            </a:r>
          </a:p>
          <a:p>
            <a:pPr algn="ctr"/>
            <a:r>
              <a:rPr lang="en-US" altLang="en-US" sz="4400" b="1">
                <a:solidFill>
                  <a:srgbClr val="FFFF00"/>
                </a:solidFill>
              </a:rPr>
              <a:t>When Young</a:t>
            </a:r>
          </a:p>
        </p:txBody>
      </p:sp>
      <p:pic>
        <p:nvPicPr>
          <p:cNvPr id="1843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5" name="Picture 5" descr="slide0043_image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825"/>
            <a:ext cx="79248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9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7" name="Picture 5" descr="slide0021_image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82296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FFFF00"/>
                </a:solidFill>
              </a:rPr>
              <a:t>Only work the garden with a tiller or spade when soil moisture is right!</a:t>
            </a:r>
            <a:r>
              <a:rPr lang="en-US" altLang="en-US" sz="4000"/>
              <a:t> 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8432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2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7157" name="Picture 5" descr="slide0151_image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8463"/>
            <a:ext cx="8001000" cy="60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4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15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8181" name="Picture 5" descr="slide0152_image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4163"/>
            <a:ext cx="8229600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1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8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Keep Plants Dry on Top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60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86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Soil- Most Important Component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Can’t emphasis enough to homeowners that soil is the key!</a:t>
            </a:r>
          </a:p>
          <a:p>
            <a:r>
              <a:rPr lang="en-US" altLang="en-US">
                <a:solidFill>
                  <a:srgbClr val="FFFF00"/>
                </a:solidFill>
              </a:rPr>
              <a:t>A healthy, organic, well drained soil should produce good plants.</a:t>
            </a:r>
            <a:r>
              <a:rPr lang="en-US" altLang="en-US"/>
              <a:t> </a:t>
            </a:r>
          </a:p>
        </p:txBody>
      </p:sp>
      <p:pic>
        <p:nvPicPr>
          <p:cNvPr id="12293" name="Picture 5" descr="slide0010_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98863"/>
            <a:ext cx="4494213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8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0597" name="Picture 5" descr="slide0099_image0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229600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5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59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No more than 100’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9" name="Picture 5" descr="slide0034_image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915400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3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Other Pest Management Strategies</a:t>
            </a:r>
            <a:r>
              <a:rPr lang="en-US" altLang="en-US" sz="4000"/>
              <a:t>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8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88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Organic Insect Control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4997" name="Picture 5" descr="slide0077_image0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35775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0013_image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29600" cy="5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304800"/>
            <a:ext cx="8229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FFFF00"/>
                </a:solidFill>
              </a:rPr>
              <a:t>Scout Frequently and Hand -Pick</a:t>
            </a:r>
          </a:p>
        </p:txBody>
      </p:sp>
      <p:pic>
        <p:nvPicPr>
          <p:cNvPr id="153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slide0020_image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752600" y="228600"/>
            <a:ext cx="5715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FFFF00"/>
                </a:solidFill>
              </a:rPr>
              <a:t>Stagger Planting Times</a:t>
            </a:r>
          </a:p>
        </p:txBody>
      </p:sp>
      <p:pic>
        <p:nvPicPr>
          <p:cNvPr id="2253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slide0079_image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14350"/>
            <a:ext cx="791527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Harvest on Time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704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0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Details Matter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1" name="Picture 5" descr="slide0042_image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2813"/>
            <a:ext cx="77724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Organic Blowing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 descr="DSC009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Myths and Truths of Organic Gardening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4495800"/>
          </a:xfrm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Jerry Baker “recommendations.”</a:t>
            </a:r>
          </a:p>
          <a:p>
            <a:r>
              <a:rPr lang="en-US" altLang="en-US" sz="4000">
                <a:solidFill>
                  <a:srgbClr val="FFFF00"/>
                </a:solidFill>
              </a:rPr>
              <a:t>Old Timer’s Tricks-Home Remedies.</a:t>
            </a:r>
          </a:p>
        </p:txBody>
      </p:sp>
      <p:pic>
        <p:nvPicPr>
          <p:cNvPr id="11366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6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Be Generous in Organic Amendments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You can’t use too much. </a:t>
            </a:r>
          </a:p>
          <a:p>
            <a:r>
              <a:rPr lang="en-US" altLang="en-US">
                <a:solidFill>
                  <a:srgbClr val="FFFF00"/>
                </a:solidFill>
              </a:rPr>
              <a:t>Minimum of 4 inches.- Find a reliable, cheap source.- know the history.</a:t>
            </a:r>
          </a:p>
          <a:p>
            <a:r>
              <a:rPr lang="en-US" altLang="en-US">
                <a:solidFill>
                  <a:srgbClr val="FFFF00"/>
                </a:solidFill>
              </a:rPr>
              <a:t> Look at amendments more for their soil building capacity , than fertilizer.</a:t>
            </a: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10342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2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0200"/>
            <a:ext cx="8229600" cy="16002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Organic Fertilizers are Better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1878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altLang="en-US" sz="8000">
                <a:solidFill>
                  <a:srgbClr val="FFFF00"/>
                </a:solidFill>
              </a:rPr>
              <a:t>N is N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3528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9046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5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0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46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762000"/>
          </a:xfrm>
        </p:spPr>
        <p:txBody>
          <a:bodyPr/>
          <a:lstStyle/>
          <a:p>
            <a:r>
              <a:rPr lang="en-US" altLang="en-US" b="0">
                <a:solidFill>
                  <a:srgbClr val="FFFF00"/>
                </a:solidFill>
              </a:rPr>
              <a:t>What’s in that manure?</a:t>
            </a:r>
            <a:endParaRPr lang="en-US" altLang="en-US">
              <a:solidFill>
                <a:srgbClr val="FFFF00"/>
              </a:solidFill>
            </a:endParaRPr>
          </a:p>
        </p:txBody>
      </p:sp>
      <p:graphicFrame>
        <p:nvGraphicFramePr>
          <p:cNvPr id="130051" name="Group 3"/>
          <p:cNvGraphicFramePr>
            <a:graphicFrameLocks noGrp="1"/>
          </p:cNvGraphicFramePr>
          <p:nvPr>
            <p:ph type="tbl" idx="1"/>
          </p:nvPr>
        </p:nvGraphicFramePr>
        <p:xfrm>
          <a:off x="990600" y="1447800"/>
          <a:ext cx="7772400" cy="5168900"/>
        </p:xfrm>
        <a:graphic>
          <a:graphicData uri="http://schemas.openxmlformats.org/drawingml/2006/table">
            <a:tbl>
              <a:tblPr/>
              <a:tblGrid>
                <a:gridCol w="3124200"/>
                <a:gridCol w="1676400"/>
                <a:gridCol w="1524000"/>
                <a:gridCol w="1447800"/>
              </a:tblGrid>
              <a:tr h="6524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Nutrient Content of Dry Animal Manures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533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Organic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Fertilizer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</a:t>
                      </a:r>
                      <a:r>
                        <a:rPr kumimoji="0" lang="en-US" alt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</a:t>
                      </a:r>
                      <a:r>
                        <a:rPr kumimoji="0" lang="en-US" alt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</a:t>
                      </a:r>
                      <a:r>
                        <a:rPr kumimoji="0" lang="en-US" alt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percent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Broiler Litter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Cattle Manure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Hog Manure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Horse Manure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Poultry Manure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0095" name="Picture 4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0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9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So How Much do I need?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05200"/>
            <a:ext cx="8229600" cy="449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91492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1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49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9144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General Pest Control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719263"/>
            <a:ext cx="7886700" cy="249713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C7002E"/>
                </a:solidFill>
                <a:latin typeface="Arial" charset="0"/>
              </a:rPr>
              <a:t>Soil Solarization</a:t>
            </a:r>
            <a:endParaRPr lang="en-US" altLang="en-US" b="1">
              <a:latin typeface="Arial" charset="0"/>
            </a:endParaRPr>
          </a:p>
          <a:p>
            <a:pPr>
              <a:buFontTx/>
              <a:buNone/>
            </a:pPr>
            <a:r>
              <a:rPr lang="en-US" altLang="en-US" b="1">
                <a:latin typeface="Arial" charset="0"/>
              </a:rPr>
              <a:t>   </a:t>
            </a:r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Try In the summer months using two layers of plastic. Wet thoroughly before covering.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8305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9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8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Fungicide &amp; bactericides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i="1">
                <a:solidFill>
                  <a:srgbClr val="FFFF00"/>
                </a:solidFill>
              </a:rPr>
              <a:t>Bacillus subtilis</a:t>
            </a:r>
            <a:endParaRPr lang="en-US" altLang="en-US" sz="2800">
              <a:solidFill>
                <a:srgbClr val="FFFF00"/>
              </a:solidFill>
            </a:endParaRP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Serenade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Fungicidal &amp; bacterial activity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Originally isolated from peach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Does not work on onions</a:t>
            </a:r>
          </a:p>
          <a:p>
            <a:r>
              <a:rPr lang="en-US" altLang="en-US" sz="2800">
                <a:solidFill>
                  <a:srgbClr val="FFFF00"/>
                </a:solidFill>
              </a:rPr>
              <a:t>Fixed Copper (e.g. copper sulfate)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Bordeaux mixture</a:t>
            </a:r>
          </a:p>
          <a:p>
            <a:pPr lvl="1"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(copper sulfate &amp; lime)</a:t>
            </a:r>
          </a:p>
          <a:p>
            <a:r>
              <a:rPr lang="en-US" altLang="en-US" sz="2800">
                <a:solidFill>
                  <a:srgbClr val="FFFF00"/>
                </a:solidFill>
              </a:rPr>
              <a:t>Elemental sulfur</a:t>
            </a:r>
          </a:p>
          <a:p>
            <a:endParaRPr lang="en-US" altLang="en-US" sz="2800">
              <a:solidFill>
                <a:srgbClr val="FFFF00"/>
              </a:solidFill>
            </a:endParaRPr>
          </a:p>
        </p:txBody>
      </p:sp>
      <p:pic>
        <p:nvPicPr>
          <p:cNvPr id="143365" name="Picture 5" descr="slide0127_image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05200"/>
            <a:ext cx="1635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6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Organic Insecticides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>
                <a:solidFill>
                  <a:srgbClr val="FFFF00"/>
                </a:solidFill>
              </a:rPr>
              <a:t>Bacillus thuringiensis </a:t>
            </a:r>
            <a:endParaRPr lang="en-US" altLang="en-US">
              <a:solidFill>
                <a:srgbClr val="FFFF00"/>
              </a:solidFill>
            </a:endParaRP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Controls various caterpillar insects &amp; Colorado potato beetle</a:t>
            </a: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Strain specific</a:t>
            </a: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Must be consumed</a:t>
            </a: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Bt or Dipel</a:t>
            </a:r>
            <a:endParaRPr lang="en-US" altLang="en-US"/>
          </a:p>
        </p:txBody>
      </p:sp>
      <p:pic>
        <p:nvPicPr>
          <p:cNvPr id="146438" name="Picture 6" descr="slide0129_image0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84321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6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43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Organic Insecticides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i="1">
                <a:solidFill>
                  <a:srgbClr val="FFFF00"/>
                </a:solidFill>
              </a:rPr>
              <a:t>Beauveria bassiana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Mycotrol</a:t>
            </a:r>
            <a:r>
              <a:rPr lang="en-US" altLang="en-US" sz="2400" baseline="30000">
                <a:solidFill>
                  <a:srgbClr val="FFFF00"/>
                </a:solidFill>
              </a:rPr>
              <a:t>®</a:t>
            </a:r>
            <a:r>
              <a:rPr lang="en-US" altLang="en-US" sz="2400">
                <a:solidFill>
                  <a:srgbClr val="FFFF00"/>
                </a:solidFill>
              </a:rPr>
              <a:t>, BotaniGard</a:t>
            </a:r>
            <a:r>
              <a:rPr lang="en-US" altLang="en-US" sz="2400" baseline="30000">
                <a:solidFill>
                  <a:srgbClr val="FFFF00"/>
                </a:solidFill>
              </a:rPr>
              <a:t>®</a:t>
            </a:r>
            <a:r>
              <a:rPr lang="en-US" altLang="en-US" sz="2400">
                <a:solidFill>
                  <a:srgbClr val="FFFF00"/>
                </a:solidFill>
              </a:rPr>
              <a:t>22WP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Fungus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Whiteflies, aphids, thrips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Horticultural oils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Neem extract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Pyrethrins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Diatomaceous earth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Spinosad</a:t>
            </a:r>
          </a:p>
          <a:p>
            <a:pPr lvl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Affects insect nervous system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Insecticidal Soaps</a:t>
            </a:r>
          </a:p>
        </p:txBody>
      </p:sp>
      <p:pic>
        <p:nvPicPr>
          <p:cNvPr id="14848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48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Repellent or Trap Plants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6741" name="Picture 5" descr="slide0105_image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5850"/>
            <a:ext cx="7696200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6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74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3" name="Picture 5" descr="slide0076_image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5613"/>
            <a:ext cx="7848600" cy="58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7" name="Picture 5" descr="slide0031_image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8763000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3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3189" name="Picture 5" descr="slide0085_image0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35975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Corn Gluten Meal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85800" y="1600200"/>
            <a:ext cx="5410200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2600" b="1">
                <a:solidFill>
                  <a:srgbClr val="FFFF00"/>
                </a:solidFill>
                <a:latin typeface="Arial" charset="0"/>
              </a:rPr>
              <a:t>Corn gluten meal is an all-natural plant product, rich in nitrogen, consisting of a dried protein separated from corn during the manufacture of starch for the food industry. </a:t>
            </a:r>
          </a:p>
          <a:p>
            <a:endParaRPr lang="en-US" altLang="en-US" sz="2600" b="1">
              <a:solidFill>
                <a:srgbClr val="FFFF00"/>
              </a:solidFill>
              <a:latin typeface="Arial" charset="0"/>
            </a:endParaRPr>
          </a:p>
          <a:p>
            <a:r>
              <a:rPr lang="en-US" altLang="en-US" sz="2600" b="1">
                <a:solidFill>
                  <a:srgbClr val="FFFF00"/>
                </a:solidFill>
                <a:latin typeface="Arial" charset="0"/>
              </a:rPr>
              <a:t>May have weed controlling properties.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400800" y="6156325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>
                <a:solidFill>
                  <a:srgbClr val="C7002E"/>
                </a:solidFill>
                <a:latin typeface="Arial" charset="0"/>
              </a:rPr>
              <a:t>50 lb bag, 2,500 sq.ft .$25.95</a:t>
            </a:r>
          </a:p>
        </p:txBody>
      </p:sp>
      <p:pic>
        <p:nvPicPr>
          <p:cNvPr id="69639" name="Picture 7" descr="slide0066_image08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057400"/>
            <a:ext cx="2732088" cy="3657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6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2949" name="Picture 5" descr="slide0075_image0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"/>
            <a:ext cx="8229600" cy="61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9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5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4213" name="Picture 5" descr="slide0086_image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06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4933" name="Picture 5" descr="slide0112_image0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5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49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3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0118" name="Picture 6" descr="slide0082_image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975"/>
            <a:ext cx="8229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9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65" name="Picture 5" descr="slide0084_image0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4988"/>
            <a:ext cx="8610600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8" name="Picture 6" descr="slide0132_image0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0375"/>
            <a:ext cx="7924800" cy="59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86000"/>
            <a:ext cx="6629400" cy="2057400"/>
          </a:xfrm>
        </p:spPr>
        <p:txBody>
          <a:bodyPr/>
          <a:lstStyle/>
          <a:p>
            <a:r>
              <a:rPr lang="en-US" altLang="en-US"/>
              <a:t>Organic Alternatives for the Home Garden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4724400"/>
            <a:ext cx="6400800" cy="1752600"/>
          </a:xfrm>
        </p:spPr>
        <p:txBody>
          <a:bodyPr/>
          <a:lstStyle/>
          <a:p>
            <a:r>
              <a:rPr lang="en-US" altLang="en-US"/>
              <a:t>George Boyhan &amp; Bob Westerfield</a:t>
            </a:r>
          </a:p>
          <a:p>
            <a:r>
              <a:rPr lang="en-US" altLang="en-US"/>
              <a:t>Department of Horticulture</a:t>
            </a:r>
          </a:p>
          <a:p>
            <a:r>
              <a:rPr lang="en-US" altLang="en-US"/>
              <a:t>University of Georgia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743200" y="914400"/>
            <a:ext cx="4267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>
                <a:solidFill>
                  <a:srgbClr val="FFFF00"/>
                </a:solidFill>
              </a:rPr>
              <a:t>Questions</a:t>
            </a:r>
          </a:p>
        </p:txBody>
      </p:sp>
      <p:pic>
        <p:nvPicPr>
          <p:cNvPr id="15155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1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5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 descr="slide0142_image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89154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00200"/>
            <a:ext cx="7010400" cy="32004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1447800" y="1219200"/>
            <a:ext cx="4648200" cy="13716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Weeds?</a:t>
            </a:r>
          </a:p>
          <a:p>
            <a:pPr algn="ctr"/>
            <a:r>
              <a:rPr lang="en-US" altLang="en-US" sz="4400">
                <a:solidFill>
                  <a:srgbClr val="FFFF00"/>
                </a:solidFill>
              </a:rPr>
              <a:t>Herbicides?</a:t>
            </a:r>
          </a:p>
        </p:txBody>
      </p:sp>
      <p:pic>
        <p:nvPicPr>
          <p:cNvPr id="16179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1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79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5657" name="Picture 9" descr="slide0136_image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959225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8" name="Picture 10" descr="slide0136_image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037013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9" name="Picture 11" descr="slide0136_image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3886200" cy="2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60" name="Picture 12" descr="slide0136_image0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426561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61" name="Picture 1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6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5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66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5" name="Picture 5" descr="slide0074_image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4163"/>
            <a:ext cx="8305800" cy="62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6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5</TotalTime>
  <Words>622</Words>
  <Application>Microsoft Macintosh PowerPoint</Application>
  <PresentationFormat>On-screen Show (4:3)</PresentationFormat>
  <Paragraphs>182</Paragraphs>
  <Slides>67</Slides>
  <Notes>2</Notes>
  <HiddenSlides>0</HiddenSlides>
  <MMClips>67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Garamond</vt:lpstr>
      <vt:lpstr>Times</vt:lpstr>
      <vt:lpstr>Teamwork</vt:lpstr>
      <vt:lpstr>PowerPoint Presentation</vt:lpstr>
      <vt:lpstr>Modified Organic Gardening</vt:lpstr>
      <vt:lpstr>Diseased but not Dead!</vt:lpstr>
      <vt:lpstr>Soil- Most Important Component</vt:lpstr>
      <vt:lpstr>Be Generous in Organic Amendments</vt:lpstr>
      <vt:lpstr>PowerPoint Presentation</vt:lpstr>
      <vt:lpstr>PowerPoint Presentation</vt:lpstr>
      <vt:lpstr>PowerPoint Presentation</vt:lpstr>
      <vt:lpstr>PowerPoint Presentation</vt:lpstr>
      <vt:lpstr>pH Level</vt:lpstr>
      <vt:lpstr>Use Cover Crops</vt:lpstr>
      <vt:lpstr>Encourage Healthy Plants</vt:lpstr>
      <vt:lpstr>PowerPoint Presentation</vt:lpstr>
      <vt:lpstr>PowerPoint Presentation</vt:lpstr>
      <vt:lpstr>PowerPoint Presentation</vt:lpstr>
      <vt:lpstr>Advantages of Raised Beds</vt:lpstr>
      <vt:lpstr>PowerPoint Presentation</vt:lpstr>
      <vt:lpstr>Keep Paths Clean</vt:lpstr>
      <vt:lpstr>Crop Rotation</vt:lpstr>
      <vt:lpstr>Resistant Varieties</vt:lpstr>
      <vt:lpstr>PowerPoint Presentation</vt:lpstr>
      <vt:lpstr>Keep Things Clean!</vt:lpstr>
      <vt:lpstr>Encourage Beneficial Insects 95%</vt:lpstr>
      <vt:lpstr>Purchase Beneficial Insects?</vt:lpstr>
      <vt:lpstr>Keep Out Critters</vt:lpstr>
      <vt:lpstr>PowerPoint Presentation</vt:lpstr>
      <vt:lpstr>PowerPoint Presentation</vt:lpstr>
      <vt:lpstr>Always Start with Healthy Plants </vt:lpstr>
      <vt:lpstr>PowerPoint Presentation</vt:lpstr>
      <vt:lpstr>PowerPoint Presentation</vt:lpstr>
      <vt:lpstr>Use Tin Foil or Paper Cup as Barrier</vt:lpstr>
      <vt:lpstr>Control Weed Competition</vt:lpstr>
      <vt:lpstr>PowerPoint Presentation</vt:lpstr>
      <vt:lpstr>PowerPoint Presentation</vt:lpstr>
      <vt:lpstr>PowerPoint Presentation</vt:lpstr>
      <vt:lpstr>Only work the garden with a tiller or spade when soil moisture is right! </vt:lpstr>
      <vt:lpstr>PowerPoint Presentation</vt:lpstr>
      <vt:lpstr>PowerPoint Presentation</vt:lpstr>
      <vt:lpstr>Keep Plants Dry on Top</vt:lpstr>
      <vt:lpstr>PowerPoint Presentation</vt:lpstr>
      <vt:lpstr>No more than 100’</vt:lpstr>
      <vt:lpstr>Other Pest Management Strategies </vt:lpstr>
      <vt:lpstr>Organic Insect Control</vt:lpstr>
      <vt:lpstr>PowerPoint Presentation</vt:lpstr>
      <vt:lpstr>PowerPoint Presentation</vt:lpstr>
      <vt:lpstr>Harvest on Time</vt:lpstr>
      <vt:lpstr>Details Matter</vt:lpstr>
      <vt:lpstr>Organic Blowing</vt:lpstr>
      <vt:lpstr>Myths and Truths of Organic Gardening</vt:lpstr>
      <vt:lpstr>Organic Fertilizers are Better</vt:lpstr>
      <vt:lpstr>N is N</vt:lpstr>
      <vt:lpstr>What’s in that manure?</vt:lpstr>
      <vt:lpstr>So How Much do I need?</vt:lpstr>
      <vt:lpstr>General Pest Control</vt:lpstr>
      <vt:lpstr>Fungicide &amp; bactericides</vt:lpstr>
      <vt:lpstr>Organic Insecticides</vt:lpstr>
      <vt:lpstr>Organic Insecticides</vt:lpstr>
      <vt:lpstr>Repellent or Trap Plants</vt:lpstr>
      <vt:lpstr>PowerPoint Presentation</vt:lpstr>
      <vt:lpstr>PowerPoint Presentation</vt:lpstr>
      <vt:lpstr>Corn Gluten Meal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Organic Alternatives for the Home Garden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2015-09-08T05:06:44Z</dcterms:created>
  <dcterms:modified xsi:type="dcterms:W3CDTF">2015-09-08T05:11:56Z</dcterms:modified>
</cp:coreProperties>
</file>