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compatMode="1" saveSubsetFonts="1">
  <p:sldMasterIdLst>
    <p:sldMasterId id="2147483660" r:id="rId1"/>
  </p:sldMasterIdLst>
  <p:notesMasterIdLst>
    <p:notesMasterId r:id="rId65"/>
  </p:notesMasterIdLst>
  <p:handoutMasterIdLst>
    <p:handoutMasterId r:id="rId66"/>
  </p:handoutMasterIdLst>
  <p:sldIdLst>
    <p:sldId id="553" r:id="rId2"/>
    <p:sldId id="460" r:id="rId3"/>
    <p:sldId id="502" r:id="rId4"/>
    <p:sldId id="480" r:id="rId5"/>
    <p:sldId id="541" r:id="rId6"/>
    <p:sldId id="539" r:id="rId7"/>
    <p:sldId id="540" r:id="rId8"/>
    <p:sldId id="457" r:id="rId9"/>
    <p:sldId id="458" r:id="rId10"/>
    <p:sldId id="462" r:id="rId11"/>
    <p:sldId id="485" r:id="rId12"/>
    <p:sldId id="520" r:id="rId13"/>
    <p:sldId id="527" r:id="rId14"/>
    <p:sldId id="529" r:id="rId15"/>
    <p:sldId id="513" r:id="rId16"/>
    <p:sldId id="528" r:id="rId17"/>
    <p:sldId id="521" r:id="rId18"/>
    <p:sldId id="522" r:id="rId19"/>
    <p:sldId id="459" r:id="rId20"/>
    <p:sldId id="501" r:id="rId21"/>
    <p:sldId id="463" r:id="rId22"/>
    <p:sldId id="464" r:id="rId23"/>
    <p:sldId id="499" r:id="rId24"/>
    <p:sldId id="477" r:id="rId25"/>
    <p:sldId id="500" r:id="rId26"/>
    <p:sldId id="470" r:id="rId27"/>
    <p:sldId id="475" r:id="rId28"/>
    <p:sldId id="465" r:id="rId29"/>
    <p:sldId id="466" r:id="rId30"/>
    <p:sldId id="468" r:id="rId31"/>
    <p:sldId id="472" r:id="rId32"/>
    <p:sldId id="526" r:id="rId33"/>
    <p:sldId id="508" r:id="rId34"/>
    <p:sldId id="509" r:id="rId35"/>
    <p:sldId id="554" r:id="rId36"/>
    <p:sldId id="555" r:id="rId37"/>
    <p:sldId id="510" r:id="rId38"/>
    <p:sldId id="525" r:id="rId39"/>
    <p:sldId id="524" r:id="rId40"/>
    <p:sldId id="530" r:id="rId41"/>
    <p:sldId id="531" r:id="rId42"/>
    <p:sldId id="552" r:id="rId43"/>
    <p:sldId id="532" r:id="rId44"/>
    <p:sldId id="534" r:id="rId45"/>
    <p:sldId id="537" r:id="rId46"/>
    <p:sldId id="538" r:id="rId47"/>
    <p:sldId id="517" r:id="rId48"/>
    <p:sldId id="387" r:id="rId49"/>
    <p:sldId id="279" r:id="rId50"/>
    <p:sldId id="374" r:id="rId51"/>
    <p:sldId id="390" r:id="rId52"/>
    <p:sldId id="358" r:id="rId53"/>
    <p:sldId id="536" r:id="rId54"/>
    <p:sldId id="288" r:id="rId55"/>
    <p:sldId id="505" r:id="rId56"/>
    <p:sldId id="546" r:id="rId57"/>
    <p:sldId id="545" r:id="rId58"/>
    <p:sldId id="543" r:id="rId59"/>
    <p:sldId id="544" r:id="rId60"/>
    <p:sldId id="558" r:id="rId61"/>
    <p:sldId id="504" r:id="rId62"/>
    <p:sldId id="559" r:id="rId63"/>
    <p:sldId id="507" r:id="rId64"/>
  </p:sldIdLst>
  <p:sldSz cx="9144000" cy="6858000" type="screen4x3"/>
  <p:notesSz cx="7045325" cy="9345613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62" autoAdjust="0"/>
    <p:restoredTop sz="94674" autoAdjust="0"/>
  </p:normalViewPr>
  <p:slideViewPr>
    <p:cSldViewPr>
      <p:cViewPr varScale="1">
        <p:scale>
          <a:sx n="124" d="100"/>
          <a:sy n="124" d="100"/>
        </p:scale>
        <p:origin x="1808" y="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notesMaster" Target="notesMasters/notesMaster1.xml"/><Relationship Id="rId66" Type="http://schemas.openxmlformats.org/officeDocument/2006/relationships/handoutMaster" Target="handoutMasters/handoutMaster1.xml"/><Relationship Id="rId67" Type="http://schemas.openxmlformats.org/officeDocument/2006/relationships/presProps" Target="presProps.xml"/><Relationship Id="rId68" Type="http://schemas.openxmlformats.org/officeDocument/2006/relationships/viewProps" Target="viewProps.xml"/><Relationship Id="rId69" Type="http://schemas.openxmlformats.org/officeDocument/2006/relationships/theme" Target="theme/theme1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52763" cy="466725"/>
          </a:xfrm>
          <a:prstGeom prst="rect">
            <a:avLst/>
          </a:prstGeom>
        </p:spPr>
        <p:txBody>
          <a:bodyPr vert="horz" lIns="94046" tIns="47023" rIns="94046" bIns="47023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90975" y="0"/>
            <a:ext cx="3052763" cy="466725"/>
          </a:xfrm>
          <a:prstGeom prst="rect">
            <a:avLst/>
          </a:prstGeom>
        </p:spPr>
        <p:txBody>
          <a:bodyPr vert="horz" lIns="94046" tIns="47023" rIns="94046" bIns="47023" rtlCol="0"/>
          <a:lstStyle>
            <a:lvl1pPr algn="r">
              <a:defRPr sz="1200"/>
            </a:lvl1pPr>
          </a:lstStyle>
          <a:p>
            <a:pPr>
              <a:defRPr/>
            </a:pPr>
            <a:fld id="{327FBCCC-2313-C746-B0FE-A46B8FCF4433}" type="datetimeFigureOut">
              <a:rPr lang="en-US"/>
              <a:pPr>
                <a:defRPr/>
              </a:pPr>
              <a:t>9/7/15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77300"/>
            <a:ext cx="3052763" cy="466725"/>
          </a:xfrm>
          <a:prstGeom prst="rect">
            <a:avLst/>
          </a:prstGeom>
        </p:spPr>
        <p:txBody>
          <a:bodyPr vert="horz" lIns="94046" tIns="47023" rIns="94046" bIns="47023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90975" y="8877300"/>
            <a:ext cx="3052763" cy="466725"/>
          </a:xfrm>
          <a:prstGeom prst="rect">
            <a:avLst/>
          </a:prstGeom>
        </p:spPr>
        <p:txBody>
          <a:bodyPr vert="horz" wrap="square" lIns="94046" tIns="47023" rIns="94046" bIns="47023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89589A9C-AD4E-7A4D-8AF1-92F4BDAA43F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2887149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52763" cy="466725"/>
          </a:xfrm>
          <a:prstGeom prst="rect">
            <a:avLst/>
          </a:prstGeom>
        </p:spPr>
        <p:txBody>
          <a:bodyPr vert="horz" lIns="94046" tIns="47023" rIns="94046" bIns="47023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90975" y="0"/>
            <a:ext cx="3052763" cy="466725"/>
          </a:xfrm>
          <a:prstGeom prst="rect">
            <a:avLst/>
          </a:prstGeom>
        </p:spPr>
        <p:txBody>
          <a:bodyPr vert="horz" lIns="94046" tIns="47023" rIns="94046" bIns="47023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5F86BF72-3E2F-DB45-8BD4-99972B18C755}" type="datetimeFigureOut">
              <a:rPr lang="en-US"/>
              <a:pPr>
                <a:defRPr/>
              </a:pPr>
              <a:t>9/7/15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7450" y="701675"/>
            <a:ext cx="4670425" cy="35036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046" tIns="47023" rIns="94046" bIns="47023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4850" y="4438650"/>
            <a:ext cx="5635625" cy="4205288"/>
          </a:xfrm>
          <a:prstGeom prst="rect">
            <a:avLst/>
          </a:prstGeom>
        </p:spPr>
        <p:txBody>
          <a:bodyPr vert="horz" lIns="94046" tIns="47023" rIns="94046" bIns="47023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77300"/>
            <a:ext cx="3052763" cy="466725"/>
          </a:xfrm>
          <a:prstGeom prst="rect">
            <a:avLst/>
          </a:prstGeom>
        </p:spPr>
        <p:txBody>
          <a:bodyPr vert="horz" lIns="94046" tIns="47023" rIns="94046" bIns="47023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90975" y="8877300"/>
            <a:ext cx="3052763" cy="466725"/>
          </a:xfrm>
          <a:prstGeom prst="rect">
            <a:avLst/>
          </a:prstGeom>
        </p:spPr>
        <p:txBody>
          <a:bodyPr vert="horz" wrap="square" lIns="94046" tIns="47023" rIns="94046" bIns="47023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fld id="{E164C5F4-7575-274A-BF7A-DE2FF3E3217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4652912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399166E1-DD18-2742-8760-04CEADF7AA9B}" type="slidenum">
              <a:rPr lang="en-US" altLang="en-US">
                <a:latin typeface="Calibri" charset="0"/>
              </a:rPr>
              <a:pPr eaLnBrk="1" hangingPunct="1"/>
              <a:t>54</a:t>
            </a:fld>
            <a:endParaRPr lang="en-US" altLang="en-US">
              <a:latin typeface="Calibri" charset="0"/>
            </a:endParaRPr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133548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.xml"/><Relationship Id="rId2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2.xml"/><Relationship Id="rId2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3.xml"/><Relationship Id="rId2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4.xml"/><Relationship Id="rId2" Type="http://schemas.openxmlformats.org/officeDocument/2006/relationships/slideMaster" Target="../slideMasters/slideMaster1.xml"/><Relationship Id="rId3" Type="http://schemas.openxmlformats.org/officeDocument/2006/relationships/image" Target="../media/image1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Triangle 3"/>
          <p:cNvSpPr/>
          <p:nvPr/>
        </p:nvSpPr>
        <p:spPr>
          <a:xfrm>
            <a:off x="0" y="4664075"/>
            <a:ext cx="9150350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5" name="Group 15"/>
          <p:cNvGrpSpPr>
            <a:grpSpLocks/>
          </p:cNvGrpSpPr>
          <p:nvPr/>
        </p:nvGrpSpPr>
        <p:grpSpPr bwMode="auto">
          <a:xfrm>
            <a:off x="-3175" y="4953000"/>
            <a:ext cx="9147175" cy="1911350"/>
            <a:chOff x="-3765" y="4832896"/>
            <a:chExt cx="9147765" cy="2032192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1687032" y="4832896"/>
              <a:ext cx="7456968" cy="51817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>
              <a:extLst/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35926" y="5135025"/>
              <a:ext cx="9108074" cy="838869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>
              <a:extLst/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extLst/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cxnSp>
          <p:nvCxnSpPr>
            <p:cNvPr id="10" name="Straight Connector 9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anchor="b"/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11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fld id="{1D991E21-6E5D-0243-8F21-A99ACBC8713C}" type="datetimeFigureOut">
              <a:rPr lang="en-US"/>
              <a:pPr>
                <a:defRPr/>
              </a:pPr>
              <a:t>9/7/15</a:t>
            </a:fld>
            <a:endParaRPr lang="en-US"/>
          </a:p>
        </p:txBody>
      </p:sp>
      <p:sp>
        <p:nvSpPr>
          <p:cNvPr id="12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3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5B91A69D-133B-CE43-BB40-F74BB1028C1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821565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229521-A41B-F547-A07E-D35B4C35F17E}" type="datetimeFigureOut">
              <a:rPr lang="en-US"/>
              <a:pPr>
                <a:defRPr/>
              </a:pPr>
              <a:t>9/7/15</a:t>
            </a:fld>
            <a:endParaRPr lang="en-US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DB734F-C386-ED40-B54C-0D5E954AC8E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42122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E4E693-9671-384F-ACD3-7073256C6B3C}" type="datetimeFigureOut">
              <a:rPr lang="en-US"/>
              <a:pPr>
                <a:defRPr/>
              </a:pPr>
              <a:t>9/7/15</a:t>
            </a:fld>
            <a:endParaRPr lang="en-US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10D057-8C39-9040-9129-21F07FF6B13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362883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FEB46E-41DC-F341-8019-667D0652A9B4}" type="datetimeFigureOut">
              <a:rPr lang="en-US"/>
              <a:pPr>
                <a:defRPr/>
              </a:pPr>
              <a:t>9/7/15</a:t>
            </a:fld>
            <a:endParaRPr lang="en-US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7D2B98-77AE-A943-B1D4-3AD3E764F2C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993534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evron 3"/>
          <p:cNvSpPr>
            <a:spLocks noChangeArrowheads="1"/>
          </p:cNvSpPr>
          <p:nvPr/>
        </p:nvSpPr>
        <p:spPr bwMode="auto">
          <a:xfrm>
            <a:off x="3636963" y="3005138"/>
            <a:ext cx="182562" cy="228600"/>
          </a:xfrm>
          <a:prstGeom prst="chevron">
            <a:avLst>
              <a:gd name="adj" fmla="val 50000"/>
            </a:avLst>
          </a:prstGeom>
          <a:gradFill rotWithShape="1">
            <a:gsLst>
              <a:gs pos="0">
                <a:srgbClr val="1389A6"/>
              </a:gs>
              <a:gs pos="72000">
                <a:srgbClr val="50B8DA"/>
              </a:gs>
              <a:gs pos="100000">
                <a:srgbClr val="7FC4DD"/>
              </a:gs>
            </a:gsLst>
            <a:lin ang="16200000"/>
          </a:gradFill>
          <a:ln w="3175" cap="rnd">
            <a:solidFill>
              <a:srgbClr val="1E768C"/>
            </a:solidFill>
            <a:miter lim="800000"/>
            <a:headEnd/>
            <a:tailEnd/>
          </a:ln>
          <a:effectLst>
            <a:outerShdw blurRad="63500" dist="26940" dir="5400000" rotWithShape="0">
              <a:srgbClr val="000000">
                <a:alpha val="45999"/>
              </a:srgbClr>
            </a:outerShdw>
          </a:effec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>
              <a:solidFill>
                <a:srgbClr val="FFFFFF"/>
              </a:solidFill>
              <a:latin typeface="Lucida Sans Unicode" charset="0"/>
            </a:endParaRPr>
          </a:p>
        </p:txBody>
      </p:sp>
      <p:sp>
        <p:nvSpPr>
          <p:cNvPr id="5" name="Chevron 4"/>
          <p:cNvSpPr>
            <a:spLocks noChangeArrowheads="1"/>
          </p:cNvSpPr>
          <p:nvPr/>
        </p:nvSpPr>
        <p:spPr bwMode="auto">
          <a:xfrm>
            <a:off x="3449638" y="3005138"/>
            <a:ext cx="184150" cy="228600"/>
          </a:xfrm>
          <a:prstGeom prst="chevron">
            <a:avLst>
              <a:gd name="adj" fmla="val 50000"/>
            </a:avLst>
          </a:prstGeom>
          <a:gradFill rotWithShape="1">
            <a:gsLst>
              <a:gs pos="0">
                <a:srgbClr val="1389A6"/>
              </a:gs>
              <a:gs pos="72000">
                <a:srgbClr val="50B8DA"/>
              </a:gs>
              <a:gs pos="100000">
                <a:srgbClr val="7FC4DD"/>
              </a:gs>
            </a:gsLst>
            <a:lin ang="16200000"/>
          </a:gradFill>
          <a:ln w="3175" cap="rnd">
            <a:solidFill>
              <a:srgbClr val="1E768C"/>
            </a:solidFill>
            <a:miter lim="800000"/>
            <a:headEnd/>
            <a:tailEnd/>
          </a:ln>
          <a:effectLst>
            <a:outerShdw blurRad="63500" dist="26940" dir="5400000" rotWithShape="0">
              <a:srgbClr val="000000">
                <a:alpha val="45999"/>
              </a:srgbClr>
            </a:outerShdw>
          </a:effec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>
              <a:solidFill>
                <a:srgbClr val="FFFFFF"/>
              </a:solidFill>
              <a:latin typeface="Lucida Sans Unicode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anchor="b"/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2F4261FF-3BE6-C445-B6C7-F31B928A26A0}" type="datetimeFigureOut">
              <a:rPr lang="en-US"/>
              <a:pPr>
                <a:defRPr/>
              </a:pPr>
              <a:t>9/7/15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197599-12F9-3F4C-8A78-E542A5BE2CF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200902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007C6F0E-BE92-BD42-875A-FDEDFC84D5A4}" type="datetimeFigureOut">
              <a:rPr lang="en-US"/>
              <a:pPr>
                <a:defRPr/>
              </a:pPr>
              <a:t>9/7/15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8E2537E-ACDA-3F44-A312-913B83E2CE5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7526218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9EF87D5D-7480-AB4F-BDFA-85F69F65EF80}" type="datetimeFigureOut">
              <a:rPr lang="en-US"/>
              <a:pPr>
                <a:defRPr/>
              </a:pPr>
              <a:t>9/7/15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788616-CEFE-974A-8E8B-C6F854698D1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319350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4CFADCBD-7C6B-3644-8223-03326E2497BB}" type="datetimeFigureOut">
              <a:rPr lang="en-US"/>
              <a:pPr>
                <a:defRPr/>
              </a:pPr>
              <a:t>9/7/15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0992C8-759E-AE49-A74B-7E93BE4B841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5102837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3F7AD8-81A6-314B-A856-8661B885A587}" type="datetimeFigureOut">
              <a:rPr lang="en-US"/>
              <a:pPr>
                <a:defRPr/>
              </a:pPr>
              <a:t>9/7/15</a:t>
            </a:fld>
            <a:endParaRPr lang="en-US"/>
          </a:p>
        </p:txBody>
      </p:sp>
      <p:sp>
        <p:nvSpPr>
          <p:cNvPr id="3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C14D1E-AF38-094C-BD01-80DB1FEBC3C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546946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D9DCA639-B90A-3646-AB84-3379A8855B9F}" type="datetimeFigureOut">
              <a:rPr lang="en-US"/>
              <a:pPr>
                <a:defRPr/>
              </a:pPr>
              <a:t>9/7/15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4532E3-0500-D445-A874-280DECADE8C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632975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/>
          <p:cNvSpPr>
            <a:spLocks/>
          </p:cNvSpPr>
          <p:nvPr/>
        </p:nvSpPr>
        <p:spPr bwMode="auto">
          <a:xfrm>
            <a:off x="715963" y="5002213"/>
            <a:ext cx="3802062" cy="14430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6" name="Freeform 5"/>
          <p:cNvSpPr>
            <a:spLocks/>
          </p:cNvSpPr>
          <p:nvPr/>
        </p:nvSpPr>
        <p:spPr bwMode="auto">
          <a:xfrm>
            <a:off x="-53975" y="5784850"/>
            <a:ext cx="380206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7" name="Right Triangle 6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Chevron 8"/>
          <p:cNvSpPr>
            <a:spLocks noChangeArrowheads="1"/>
          </p:cNvSpPr>
          <p:nvPr/>
        </p:nvSpPr>
        <p:spPr bwMode="auto">
          <a:xfrm>
            <a:off x="8664575" y="4987925"/>
            <a:ext cx="182563" cy="228600"/>
          </a:xfrm>
          <a:prstGeom prst="chevron">
            <a:avLst>
              <a:gd name="adj" fmla="val 50000"/>
            </a:avLst>
          </a:prstGeom>
          <a:gradFill rotWithShape="1">
            <a:gsLst>
              <a:gs pos="0">
                <a:srgbClr val="1389A6"/>
              </a:gs>
              <a:gs pos="72000">
                <a:srgbClr val="50B8DA"/>
              </a:gs>
              <a:gs pos="100000">
                <a:srgbClr val="7FC4DD"/>
              </a:gs>
            </a:gsLst>
            <a:lin ang="16200000"/>
          </a:gradFill>
          <a:ln w="3175" cap="rnd">
            <a:solidFill>
              <a:srgbClr val="1E768C"/>
            </a:solidFill>
            <a:miter lim="800000"/>
            <a:headEnd/>
            <a:tailEnd/>
          </a:ln>
          <a:effectLst>
            <a:outerShdw blurRad="63500" dist="26940" dir="5400000" rotWithShape="0">
              <a:srgbClr val="000000">
                <a:alpha val="45999"/>
              </a:srgbClr>
            </a:outerShdw>
          </a:effec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>
              <a:solidFill>
                <a:srgbClr val="FFFFFF"/>
              </a:solidFill>
              <a:latin typeface="Lucida Sans Unicode" charset="0"/>
            </a:endParaRPr>
          </a:p>
        </p:txBody>
      </p:sp>
      <p:sp>
        <p:nvSpPr>
          <p:cNvPr id="10" name="Chevron 9"/>
          <p:cNvSpPr>
            <a:spLocks noChangeArrowheads="1"/>
          </p:cNvSpPr>
          <p:nvPr/>
        </p:nvSpPr>
        <p:spPr bwMode="auto">
          <a:xfrm>
            <a:off x="8477250" y="4987925"/>
            <a:ext cx="182563" cy="228600"/>
          </a:xfrm>
          <a:prstGeom prst="chevron">
            <a:avLst>
              <a:gd name="adj" fmla="val 50000"/>
            </a:avLst>
          </a:prstGeom>
          <a:gradFill rotWithShape="1">
            <a:gsLst>
              <a:gs pos="0">
                <a:srgbClr val="1389A6"/>
              </a:gs>
              <a:gs pos="72000">
                <a:srgbClr val="50B8DA"/>
              </a:gs>
              <a:gs pos="100000">
                <a:srgbClr val="7FC4DD"/>
              </a:gs>
            </a:gsLst>
            <a:lin ang="16200000"/>
          </a:gradFill>
          <a:ln w="3175" cap="rnd">
            <a:solidFill>
              <a:srgbClr val="1E768C"/>
            </a:solidFill>
            <a:miter lim="800000"/>
            <a:headEnd/>
            <a:tailEnd/>
          </a:ln>
          <a:effectLst>
            <a:outerShdw blurRad="63500" dist="26940" dir="5400000" rotWithShape="0">
              <a:srgbClr val="000000">
                <a:alpha val="45999"/>
              </a:srgbClr>
            </a:outerShdw>
          </a:effec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>
              <a:solidFill>
                <a:srgbClr val="FFFFFF"/>
              </a:solidFill>
              <a:latin typeface="Lucida Sans Unicode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tIns="0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fld id="{3BBC6120-19EC-7143-9E13-440B5DA9AE21}" type="datetimeFigureOut">
              <a:rPr lang="en-US"/>
              <a:pPr>
                <a:defRPr/>
              </a:pPr>
              <a:t>9/7/15</a:t>
            </a:fld>
            <a:endParaRPr lang="en-US"/>
          </a:p>
        </p:txBody>
      </p:sp>
      <p:sp>
        <p:nvSpPr>
          <p:cNvPr id="12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3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A277468-9675-DE4E-AB5F-1B2F08D72A0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3061983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715963" y="5002213"/>
            <a:ext cx="3802062" cy="14430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-53975" y="5784850"/>
            <a:ext cx="380206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33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457200" y="1481138"/>
            <a:ext cx="822960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825" y="6408738"/>
            <a:ext cx="1919288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+mn-lt"/>
              </a:defRPr>
            </a:lvl1pPr>
            <a:extLst/>
          </a:lstStyle>
          <a:p>
            <a:pPr>
              <a:defRPr/>
            </a:pPr>
            <a:fld id="{B55C2CD2-F943-8D4E-9F2E-F2992A90C535}" type="datetimeFigureOut">
              <a:rPr lang="en-US"/>
              <a:pPr>
                <a:defRPr/>
              </a:pPr>
              <a:t>9/7/15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+mn-lt"/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113" y="6408738"/>
            <a:ext cx="366712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000">
                <a:latin typeface="Lucida Sans Unicode" charset="0"/>
              </a:defRPr>
            </a:lvl1pPr>
          </a:lstStyle>
          <a:p>
            <a:fld id="{0F3CB72E-9B11-5942-83BB-7E27BD90D4FE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7" r:id="rId1"/>
    <p:sldLayoutId id="2147483853" r:id="rId2"/>
    <p:sldLayoutId id="2147483858" r:id="rId3"/>
    <p:sldLayoutId id="2147483859" r:id="rId4"/>
    <p:sldLayoutId id="2147483860" r:id="rId5"/>
    <p:sldLayoutId id="2147483861" r:id="rId6"/>
    <p:sldLayoutId id="2147483854" r:id="rId7"/>
    <p:sldLayoutId id="2147483862" r:id="rId8"/>
    <p:sldLayoutId id="2147483863" r:id="rId9"/>
    <p:sldLayoutId id="2147483855" r:id="rId10"/>
    <p:sldLayoutId id="2147483856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9pPr>
      <a:extLst/>
    </p:titleStyle>
    <p:bodyStyle>
      <a:lvl1pPr marL="365125" indent="-255588" algn="l" rtl="0" eaLnBrk="0" fontAlgn="base" hangingPunct="0">
        <a:spcBef>
          <a:spcPts val="400"/>
        </a:spcBef>
        <a:spcAft>
          <a:spcPct val="0"/>
        </a:spcAft>
        <a:buClr>
          <a:schemeClr val="accent1"/>
        </a:buClr>
        <a:buSzPct val="68000"/>
        <a:buFont typeface="Wingdings 3" charset="2"/>
        <a:buChar char="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0713" indent="-228600" algn="l" rtl="0" eaLnBrk="0" fontAlgn="base" hangingPunct="0">
        <a:spcBef>
          <a:spcPts val="325"/>
        </a:spcBef>
        <a:spcAft>
          <a:spcPct val="0"/>
        </a:spcAft>
        <a:buClr>
          <a:schemeClr val="accent1"/>
        </a:buClr>
        <a:buFont typeface="Verdana" charset="0"/>
        <a:buChar char="◦"/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8838" indent="-228600" algn="l" rtl="0" eaLnBrk="0" fontAlgn="base" hangingPunct="0">
        <a:spcBef>
          <a:spcPts val="350"/>
        </a:spcBef>
        <a:spcAft>
          <a:spcPct val="0"/>
        </a:spcAft>
        <a:buClr>
          <a:schemeClr val="accent2"/>
        </a:buClr>
        <a:buSzPct val="100000"/>
        <a:buFont typeface="Wingdings 2" charset="2"/>
        <a:buChar char="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0" fontAlgn="base" hangingPunct="0">
        <a:spcBef>
          <a:spcPts val="350"/>
        </a:spcBef>
        <a:spcAft>
          <a:spcPct val="0"/>
        </a:spcAft>
        <a:buClr>
          <a:schemeClr val="accent2"/>
        </a:buClr>
        <a:buFont typeface="Wingdings 2" charset="2"/>
        <a:buChar char="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0" fontAlgn="base" hangingPunct="0">
        <a:spcBef>
          <a:spcPts val="350"/>
        </a:spcBef>
        <a:spcAft>
          <a:spcPct val="0"/>
        </a:spcAft>
        <a:buClr>
          <a:schemeClr val="accent2"/>
        </a:buClr>
        <a:buFont typeface="Wingdings 2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Relationship Id="rId3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eg"/><Relationship Id="rId3" Type="http://schemas.openxmlformats.org/officeDocument/2006/relationships/image" Target="../media/image24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eg"/><Relationship Id="rId3" Type="http://schemas.openxmlformats.org/officeDocument/2006/relationships/image" Target="../media/image29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eg"/><Relationship Id="rId3" Type="http://schemas.openxmlformats.org/officeDocument/2006/relationships/image" Target="../media/image31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eg"/><Relationship Id="rId3" Type="http://schemas.openxmlformats.org/officeDocument/2006/relationships/image" Target="../media/image33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jpeg"/><Relationship Id="rId3" Type="http://schemas.openxmlformats.org/officeDocument/2006/relationships/image" Target="../media/image37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jpeg"/><Relationship Id="rId3" Type="http://schemas.openxmlformats.org/officeDocument/2006/relationships/image" Target="../media/image39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4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4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5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8.jpeg"/><Relationship Id="rId3" Type="http://schemas.openxmlformats.org/officeDocument/2006/relationships/image" Target="../media/image49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Relationship Id="rId3" Type="http://schemas.openxmlformats.org/officeDocument/2006/relationships/image" Target="../media/image7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0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1.jpeg"/><Relationship Id="rId3" Type="http://schemas.openxmlformats.org/officeDocument/2006/relationships/image" Target="../media/image52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4.jpeg"/><Relationship Id="rId3" Type="http://schemas.openxmlformats.org/officeDocument/2006/relationships/image" Target="../media/image55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4" Type="http://schemas.openxmlformats.org/officeDocument/2006/relationships/image" Target="../media/image58.jpeg"/><Relationship Id="rId5" Type="http://schemas.openxmlformats.org/officeDocument/2006/relationships/image" Target="../media/image59.jpeg"/><Relationship Id="rId6" Type="http://schemas.openxmlformats.org/officeDocument/2006/relationships/image" Target="../media/image60.jpeg"/><Relationship Id="rId7" Type="http://schemas.openxmlformats.org/officeDocument/2006/relationships/image" Target="../media/image61.png"/><Relationship Id="rId8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6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3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4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5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4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jpe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0.jpe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1.jpeg"/><Relationship Id="rId3" Type="http://schemas.openxmlformats.org/officeDocument/2006/relationships/image" Target="../media/image72.jpe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3.jpeg"/><Relationship Id="rId3" Type="http://schemas.openxmlformats.org/officeDocument/2006/relationships/image" Target="../media/image74.jpe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5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4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8.jpe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9.jpe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0.jpeg"/><Relationship Id="rId3" Type="http://schemas.openxmlformats.org/officeDocument/2006/relationships/image" Target="../media/image81.jpe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2.jpe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3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38200"/>
            <a:ext cx="7772400" cy="3582988"/>
          </a:xfrm>
        </p:spPr>
        <p:txBody>
          <a:bodyPr rtlCol="0"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4400" dirty="0" smtClean="0"/>
              <a:t/>
            </a:r>
            <a:br>
              <a:rPr lang="en-US" sz="4400" dirty="0" smtClean="0"/>
            </a:br>
            <a:r>
              <a:rPr lang="en-US" sz="4400" u="sng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Operation and Maintenance of Rainwater Harvesting  Systems</a:t>
            </a:r>
            <a:r>
              <a:rPr lang="en-US" sz="4400" dirty="0" smtClean="0"/>
              <a:t/>
            </a:r>
            <a:br>
              <a:rPr lang="en-US" sz="4400" dirty="0" smtClean="0"/>
            </a:br>
            <a:endParaRPr lang="en-US" sz="4400" dirty="0"/>
          </a:p>
        </p:txBody>
      </p:sp>
      <p:pic>
        <p:nvPicPr>
          <p:cNvPr id="9219" name="Picture 2" descr="ARCSAlogo_Blue_s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0"/>
            <a:ext cx="2514600" cy="152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0" name="Subtitle 5"/>
          <p:cNvSpPr>
            <a:spLocks noGrp="1"/>
          </p:cNvSpPr>
          <p:nvPr>
            <p:ph type="subTitle" idx="1"/>
          </p:nvPr>
        </p:nvSpPr>
        <p:spPr>
          <a:xfrm>
            <a:off x="685800" y="3611563"/>
            <a:ext cx="7772400" cy="1200150"/>
          </a:xfrm>
        </p:spPr>
        <p:txBody>
          <a:bodyPr/>
          <a:lstStyle/>
          <a:p>
            <a:pPr marR="0"/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Content Placeholder 1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711700"/>
          </a:xfrm>
        </p:spPr>
        <p:txBody>
          <a:bodyPr/>
          <a:lstStyle/>
          <a:p>
            <a:pPr>
              <a:buFont typeface="Wingdings 3" charset="2"/>
              <a:buNone/>
            </a:pPr>
            <a:endParaRPr lang="en-US" altLang="en-US" sz="2400"/>
          </a:p>
          <a:p>
            <a:r>
              <a:rPr lang="en-US" altLang="en-US" sz="3200" b="1"/>
              <a:t>Clean and Maintain Gutters</a:t>
            </a:r>
          </a:p>
          <a:p>
            <a:r>
              <a:rPr lang="en-US" altLang="en-US" sz="3200" b="1"/>
              <a:t>Clean and Maintain Filters</a:t>
            </a:r>
          </a:p>
          <a:p>
            <a:r>
              <a:rPr lang="en-US" altLang="en-US" sz="3200" b="1"/>
              <a:t>Check First Flush</a:t>
            </a:r>
          </a:p>
          <a:p>
            <a:r>
              <a:rPr lang="en-US" altLang="en-US" sz="3200" b="1"/>
              <a:t>Monitor Water Levels</a:t>
            </a:r>
          </a:p>
          <a:p>
            <a:r>
              <a:rPr lang="en-US" altLang="en-US" sz="3200" b="1"/>
              <a:t>Change Out </a:t>
            </a:r>
          </a:p>
          <a:p>
            <a:pPr lvl="1"/>
            <a:r>
              <a:rPr lang="en-US" altLang="en-US" sz="2400" b="1"/>
              <a:t>UV Light, supplies</a:t>
            </a:r>
          </a:p>
          <a:p>
            <a:r>
              <a:rPr lang="en-US" altLang="en-US" sz="3200" b="1"/>
              <a:t>Check for Leaks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en-US" dirty="0" smtClean="0"/>
              <a:t>6 Big Things:</a:t>
            </a:r>
            <a:endParaRPr lang="en-US" dirty="0"/>
          </a:p>
        </p:txBody>
      </p:sp>
      <p:pic>
        <p:nvPicPr>
          <p:cNvPr id="18436" name="Picture 3" descr="P101007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400" y="3733800"/>
            <a:ext cx="41656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Content Placeholder 3" descr="P1010187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54163" y="1481138"/>
            <a:ext cx="6035675" cy="4525962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en-US" dirty="0" smtClean="0"/>
              <a:t>Roof Maintenance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1" descr="P101002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  <a:solidFill>
            <a:schemeClr val="tx2"/>
          </a:solidFill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en-US" dirty="0" smtClean="0">
                <a:solidFill>
                  <a:schemeClr val="bg1"/>
                </a:solidFill>
              </a:rPr>
              <a:t>Check, Clean and maintain Gutters,  Leaf Guards, Screens and First Flush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1" descr="DSCN030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1" descr="DCP_606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1" descr="P101014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" descr="DCP_263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1" descr="P101003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1" descr="P101013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z="2800"/>
              <a:t>Keep limbs and debris away from your roof</a:t>
            </a:r>
          </a:p>
          <a:p>
            <a:r>
              <a:rPr lang="en-US" altLang="en-US" sz="2800"/>
              <a:t>Keep debris out of gutters and downspouts</a:t>
            </a:r>
          </a:p>
          <a:p>
            <a:r>
              <a:rPr lang="en-US" altLang="en-US" sz="2800"/>
              <a:t>Keep roof washers/diverters/screens clean </a:t>
            </a:r>
          </a:p>
          <a:p>
            <a:r>
              <a:rPr lang="en-US" altLang="en-US" sz="2800"/>
              <a:t>Inspect tanks, lines, connections for leaks</a:t>
            </a:r>
          </a:p>
          <a:p>
            <a:r>
              <a:rPr lang="en-US" altLang="en-US" sz="2800"/>
              <a:t>Keep area clean and free of trash               or vegetation</a:t>
            </a:r>
          </a:p>
          <a:p>
            <a:pPr>
              <a:buFont typeface="Wingdings 3" charset="2"/>
              <a:buNone/>
            </a:pPr>
            <a:r>
              <a:rPr lang="en-US" altLang="en-US" sz="2800"/>
              <a:t/>
            </a:r>
            <a:br>
              <a:rPr lang="en-US" altLang="en-US" sz="2800"/>
            </a:br>
            <a:endParaRPr lang="en-US" altLang="en-US" sz="2800"/>
          </a:p>
          <a:p>
            <a:pPr>
              <a:buFont typeface="Wingdings 3" charset="2"/>
              <a:buNone/>
            </a:pPr>
            <a:endParaRPr lang="en-US" altLang="en-US" sz="280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/>
              <a:t>Keep Your System in Top Condition:</a:t>
            </a:r>
            <a:endParaRPr lang="en-US" dirty="0"/>
          </a:p>
        </p:txBody>
      </p:sp>
      <p:pic>
        <p:nvPicPr>
          <p:cNvPr id="27652" name="Picture 3" descr="1 kmc rw tour DCP_684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0850" y="3505200"/>
            <a:ext cx="234315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630362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en-US" dirty="0" smtClean="0"/>
              <a:t>You Are Your Water Supply Maintenance Guy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10243" name="Content Placeholder 3" descr="DCP_515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371600"/>
            <a:ext cx="6034088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Content Placeholder 3" descr="DCP_4678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91200" y="4343400"/>
            <a:ext cx="3352800" cy="25146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>
              <a:defRPr/>
            </a:pPr>
            <a:r>
              <a:rPr lang="en-US" dirty="0" smtClean="0"/>
              <a:t>Replace Bulbs Annually Or By Manufacturer Instructions</a:t>
            </a:r>
            <a:endParaRPr lang="en-US" dirty="0"/>
          </a:p>
        </p:txBody>
      </p:sp>
      <p:pic>
        <p:nvPicPr>
          <p:cNvPr id="28675" name="Content Placeholder 3" descr="1 kmc rw tour DCP_6798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71800" y="1625600"/>
            <a:ext cx="3952875" cy="52324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Content Placeholder 3" descr="P1010091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54163" y="1481138"/>
            <a:ext cx="6035675" cy="4525962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>
              <a:defRPr/>
            </a:pPr>
            <a:r>
              <a:rPr lang="en-US" dirty="0" smtClean="0"/>
              <a:t>Make Sure All Parts Are Working Like They Are Supposed To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Content Placeholder 3" descr="frog n sno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89200" y="1752600"/>
            <a:ext cx="3835400" cy="3667125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en-US" dirty="0" smtClean="0"/>
              <a:t>Freeze Concerns</a:t>
            </a:r>
            <a:endParaRPr lang="en-US" dirty="0"/>
          </a:p>
        </p:txBody>
      </p:sp>
      <p:sp>
        <p:nvSpPr>
          <p:cNvPr id="30724" name="TextBox 4"/>
          <p:cNvSpPr txBox="1">
            <a:spLocks noChangeArrowheads="1"/>
          </p:cNvSpPr>
          <p:nvPr/>
        </p:nvSpPr>
        <p:spPr bwMode="auto">
          <a:xfrm>
            <a:off x="3124200" y="5791200"/>
            <a:ext cx="47640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800" b="1"/>
              <a:t>Don’t Let Your Frog Freeze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Content Placeholder 3" descr="pump n sno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39000" y="3810000"/>
            <a:ext cx="1576388" cy="264795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en-US" dirty="0" smtClean="0"/>
              <a:t>Insulation</a:t>
            </a:r>
            <a:endParaRPr lang="en-US" dirty="0"/>
          </a:p>
        </p:txBody>
      </p:sp>
      <p:pic>
        <p:nvPicPr>
          <p:cNvPr id="31748" name="Content Placeholder 3" descr="1 kmc rw tour DCP_681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3200400"/>
            <a:ext cx="5853113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9" name="TextBox 5"/>
          <p:cNvSpPr txBox="1">
            <a:spLocks noChangeArrowheads="1"/>
          </p:cNvSpPr>
          <p:nvPr/>
        </p:nvSpPr>
        <p:spPr bwMode="auto">
          <a:xfrm>
            <a:off x="914400" y="1219200"/>
            <a:ext cx="6630988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800" b="1"/>
              <a:t>Protect your plumbing as you would</a:t>
            </a:r>
          </a:p>
          <a:p>
            <a:pPr eaLnBrk="1" hangingPunct="1"/>
            <a:r>
              <a:rPr lang="en-US" altLang="en-US" sz="2800" b="1"/>
              <a:t> 	any other plumbing</a:t>
            </a:r>
          </a:p>
          <a:p>
            <a:pPr eaLnBrk="1" hangingPunct="1"/>
            <a:r>
              <a:rPr lang="en-US" altLang="en-US" sz="2800" b="1"/>
              <a:t>Tanks can be buried below the freeze </a:t>
            </a:r>
          </a:p>
          <a:p>
            <a:pPr eaLnBrk="1" hangingPunct="1"/>
            <a:r>
              <a:rPr lang="en-US" altLang="en-US" sz="2800" b="1"/>
              <a:t>	line in colder climates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pPr algn="ctr">
              <a:defRPr/>
            </a:pPr>
            <a:r>
              <a:rPr lang="en-US" dirty="0" smtClean="0"/>
              <a:t>But Empty Tanks Float</a:t>
            </a:r>
            <a:endParaRPr lang="en-US" dirty="0"/>
          </a:p>
        </p:txBody>
      </p:sp>
      <p:pic>
        <p:nvPicPr>
          <p:cNvPr id="32771" name="Content Placeholder 3" descr="1 kmc rw tour DCP_681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371600"/>
            <a:ext cx="7208838" cy="501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en-US" dirty="0" smtClean="0"/>
              <a:t>Tanks Insulate Greenhouse</a:t>
            </a:r>
            <a:endParaRPr lang="en-US" dirty="0"/>
          </a:p>
        </p:txBody>
      </p:sp>
      <p:pic>
        <p:nvPicPr>
          <p:cNvPr id="33795" name="Content Placeholder 3" descr="P9170111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09688" y="1295400"/>
            <a:ext cx="6700837" cy="50292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Content Placeholder 3" descr="DCP_2780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54163" y="1481138"/>
            <a:ext cx="6035675" cy="4525962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>
              <a:defRPr/>
            </a:pPr>
            <a:r>
              <a:rPr lang="en-US" dirty="0" smtClean="0"/>
              <a:t>Be Conscious of Septic Systems or Possible Contamination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Content Placeholder 3" descr="1 kmc rw tour DCP_6787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54050" y="1193800"/>
            <a:ext cx="7575550" cy="528320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en-US" dirty="0" smtClean="0"/>
              <a:t>Fix The Gutter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Content Placeholder 3" descr="pump n sno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84600" y="2419350"/>
            <a:ext cx="1574800" cy="2649538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/>
              <a:t>Drains For Pipes – Create Dry Line</a:t>
            </a:r>
            <a:endParaRPr lang="en-US" dirty="0"/>
          </a:p>
        </p:txBody>
      </p:sp>
      <p:pic>
        <p:nvPicPr>
          <p:cNvPr id="36868" name="Picture 4" descr="P101000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714500"/>
            <a:ext cx="6858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Content Placeholder 3" descr="P8310063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54163" y="1481138"/>
            <a:ext cx="6035675" cy="4525962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>
              <a:defRPr/>
            </a:pPr>
            <a:r>
              <a:rPr lang="en-US" dirty="0" smtClean="0"/>
              <a:t>Once Lines Are Buried Do Not Mess Them Up</a:t>
            </a:r>
            <a:endParaRPr lang="en-US" dirty="0"/>
          </a:p>
        </p:txBody>
      </p:sp>
      <p:pic>
        <p:nvPicPr>
          <p:cNvPr id="37892" name="Content Placeholder 3" descr="P831006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3200" y="3962400"/>
            <a:ext cx="38608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>
              <a:defRPr/>
            </a:pPr>
            <a:r>
              <a:rPr lang="en-US" dirty="0" smtClean="0"/>
              <a:t>Some Locations Require Constant Care</a:t>
            </a:r>
            <a:endParaRPr lang="en-US" dirty="0"/>
          </a:p>
        </p:txBody>
      </p:sp>
      <p:pic>
        <p:nvPicPr>
          <p:cNvPr id="11267" name="Content Placeholder 3" descr="DCP_4677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54163" y="1481138"/>
            <a:ext cx="6035675" cy="452596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Content Placeholder 3" descr="DCP_2270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95600" y="1828800"/>
            <a:ext cx="6034088" cy="4525963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429000" y="274638"/>
            <a:ext cx="5334000" cy="1554162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en-US" dirty="0" smtClean="0"/>
              <a:t>Storage Tanks Under Ground Are Not As Easy To Check</a:t>
            </a:r>
            <a:endParaRPr lang="en-US" dirty="0"/>
          </a:p>
        </p:txBody>
      </p:sp>
      <p:pic>
        <p:nvPicPr>
          <p:cNvPr id="38916" name="Picture 4" descr="DCP_2268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429000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Content Placeholder 3" descr="DCP_3225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54163" y="1481138"/>
            <a:ext cx="6035675" cy="4525962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/>
              <a:t>Swelling and Shrinking May Shift Your House – foundation - Tanks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1" descr="P101001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Content Placeholder 4" descr="DCP_4644.JPG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685800"/>
            <a:ext cx="3394075" cy="4525963"/>
          </a:xfrm>
        </p:spPr>
      </p:pic>
      <p:pic>
        <p:nvPicPr>
          <p:cNvPr id="41987" name="Picture 5" descr="DCP_464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2098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1" descr="DCP_466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0800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1" name="Picture 2" descr="DCP_467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2724150"/>
            <a:ext cx="5105400" cy="382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1" descr="P101000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581150"/>
            <a:ext cx="7035800" cy="527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5" name="TextBox 3"/>
          <p:cNvSpPr txBox="1">
            <a:spLocks noChangeArrowheads="1"/>
          </p:cNvSpPr>
          <p:nvPr/>
        </p:nvSpPr>
        <p:spPr bwMode="auto">
          <a:xfrm>
            <a:off x="2362200" y="762000"/>
            <a:ext cx="46212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3200" b="1"/>
              <a:t>Label Pipes and faucet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1" descr="DSC0131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381000"/>
            <a:ext cx="4800600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59" name="Picture 2" descr="P101011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52400"/>
            <a:ext cx="43688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0" name="Picture 3" descr="P101013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" y="2895600"/>
            <a:ext cx="5283200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1" descr="greenhousegutttrash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143000"/>
            <a:ext cx="6096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P101011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40080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7" name="Picture 1" descr="P101012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4000500"/>
            <a:ext cx="38100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8" name="Picture 3" descr="P101012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14750"/>
            <a:ext cx="4191000" cy="314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P101011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299200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1" name="Picture 3" descr="P1010118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543300"/>
            <a:ext cx="4419600" cy="331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Content Placeholder 3" descr="1 kmc rw tour DCP_6901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05400" y="3886200"/>
            <a:ext cx="3856038" cy="2587625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>
              <a:defRPr/>
            </a:pPr>
            <a:r>
              <a:rPr lang="en-US" dirty="0" smtClean="0"/>
              <a:t>House Built Around 1860 Still On Rainwater</a:t>
            </a:r>
            <a:endParaRPr lang="en-US" dirty="0"/>
          </a:p>
        </p:txBody>
      </p:sp>
      <p:pic>
        <p:nvPicPr>
          <p:cNvPr id="12292" name="Picture 4" descr="DCP_690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362200"/>
            <a:ext cx="3879850" cy="260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P101001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1" descr="P101000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0"/>
            <a:ext cx="6324600" cy="474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79" name="Picture 2" descr="P101000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00400"/>
            <a:ext cx="48768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1" descr="DCP_441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828800"/>
            <a:ext cx="6096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/>
              <a:t>Pass Your Knowledge on to Others</a:t>
            </a:r>
            <a:endParaRPr lang="en-US" dirty="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1" descr="DCP_573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00"/>
            <a:ext cx="6096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7" name="Picture 2" descr="DCP_578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314700"/>
            <a:ext cx="4724400" cy="354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6" descr="barrel-sun_smal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4800"/>
            <a:ext cx="16002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1" name="Picture 7" descr="fairies1_smal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52400"/>
            <a:ext cx="1776413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2" name="Picture 8" descr="flamingo_small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2819400"/>
            <a:ext cx="2438400" cy="402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3" name="Picture 9" descr="stamps1_small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52400"/>
            <a:ext cx="1776413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4" name="Picture 10" descr="tampa1_small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228600"/>
            <a:ext cx="1752600" cy="233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5" name="Picture 11" descr="HP_Educators.gi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667000"/>
            <a:ext cx="1752600" cy="223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6" name="Picture 12" descr="TampaGov_84x20_2005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838" y="5116513"/>
            <a:ext cx="3154362" cy="75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1" descr="000_001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00050"/>
            <a:ext cx="8077200" cy="605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3" descr="000_001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00050"/>
            <a:ext cx="8077200" cy="605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1" descr="DCP_465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143000"/>
            <a:ext cx="6096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Leaves</a:t>
            </a:r>
          </a:p>
          <a:p>
            <a:pPr lvl="1" eaLnBrk="1" hangingPunct="1"/>
            <a:r>
              <a:rPr lang="en-US" altLang="en-US"/>
              <a:t>Leaf guards</a:t>
            </a:r>
          </a:p>
          <a:p>
            <a:pPr lvl="1" eaLnBrk="1" hangingPunct="1"/>
            <a:r>
              <a:rPr lang="en-US" altLang="en-US"/>
              <a:t>Screen</a:t>
            </a:r>
          </a:p>
          <a:p>
            <a:pPr eaLnBrk="1" hangingPunct="1"/>
            <a:r>
              <a:rPr lang="en-US" altLang="en-US"/>
              <a:t>Pollen and Catkins</a:t>
            </a:r>
          </a:p>
          <a:p>
            <a:pPr lvl="1" eaLnBrk="1" hangingPunct="1"/>
            <a:r>
              <a:rPr lang="en-US" altLang="en-US"/>
              <a:t>Increase first flush</a:t>
            </a:r>
          </a:p>
          <a:p>
            <a:pPr lvl="1" eaLnBrk="1" hangingPunct="1"/>
            <a:r>
              <a:rPr lang="en-US" altLang="en-US"/>
              <a:t>Don’t catch it at all if you do not need it</a:t>
            </a:r>
          </a:p>
          <a:p>
            <a:pPr eaLnBrk="1" hangingPunct="1"/>
            <a:r>
              <a:rPr lang="en-US" altLang="en-US"/>
              <a:t>Prune trees</a:t>
            </a:r>
          </a:p>
          <a:p>
            <a:pPr lvl="1" eaLnBrk="1" hangingPunct="1"/>
            <a:endParaRPr lang="en-US" altLang="en-US"/>
          </a:p>
          <a:p>
            <a:pPr lvl="1" eaLnBrk="1" hangingPunct="1">
              <a:buFont typeface="Verdana" charset="0"/>
              <a:buNone/>
            </a:pPr>
            <a:endParaRPr lang="en-US" alt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Trees and Leaves</a:t>
            </a:r>
            <a:endParaRPr lang="en-US" dirty="0"/>
          </a:p>
        </p:txBody>
      </p:sp>
      <p:pic>
        <p:nvPicPr>
          <p:cNvPr id="57348" name="Picture 3" descr="paintrockgutter2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4171950"/>
            <a:ext cx="3581400" cy="268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9" name="Content Placeholder 6" descr="DCP_4678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0"/>
            <a:ext cx="3886200" cy="291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0" name="Content Placeholder 10" descr="scan001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4662488"/>
            <a:ext cx="3429000" cy="2195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Content Placeholder 7" descr="DCP_4667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54163" y="1481138"/>
            <a:ext cx="6035675" cy="4525962"/>
          </a:xfr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en-US" dirty="0" smtClean="0"/>
              <a:t>I like Open Gutters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/>
              <a:t>There is inherent liability exposure where in-home potable collection systems are installed</a:t>
            </a:r>
          </a:p>
          <a:p>
            <a:r>
              <a:rPr lang="en-US" altLang="en-US"/>
              <a:t>Following manufacturer recommendations are necessary</a:t>
            </a:r>
          </a:p>
          <a:p>
            <a:r>
              <a:rPr lang="en-US" altLang="en-US"/>
              <a:t>Following EPA  Recommendations reduce that exposure</a:t>
            </a:r>
          </a:p>
          <a:p>
            <a:endParaRPr lang="en-US" altLang="en-US"/>
          </a:p>
          <a:p>
            <a:r>
              <a:rPr lang="en-US" altLang="en-US" b="1"/>
              <a:t>But once completed…….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en-US" dirty="0" smtClean="0"/>
              <a:t>Liability Exposure</a:t>
            </a:r>
            <a:endParaRPr lang="en-US" dirty="0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1" descr="DCP_481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534400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5" name="TextBox 2"/>
          <p:cNvSpPr txBox="1">
            <a:spLocks noChangeArrowheads="1"/>
          </p:cNvSpPr>
          <p:nvPr/>
        </p:nvSpPr>
        <p:spPr bwMode="auto">
          <a:xfrm>
            <a:off x="1447800" y="914400"/>
            <a:ext cx="2557463" cy="5842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3200" b="1">
                <a:latin typeface="Lucida Sans Unicode" charset="0"/>
              </a:rPr>
              <a:t>Leaf Guards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4" descr="DCP_494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81000"/>
            <a:ext cx="4419600" cy="331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19" name="Picture 5" descr="DCP_495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3086100"/>
            <a:ext cx="4800600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876800" y="274638"/>
            <a:ext cx="3810000" cy="11430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Cover It Up</a:t>
            </a:r>
            <a:endParaRPr lang="en-US" dirty="0"/>
          </a:p>
        </p:txBody>
      </p:sp>
      <p:sp>
        <p:nvSpPr>
          <p:cNvPr id="60421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1" descr="DCP_434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71600"/>
            <a:ext cx="3733800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>
              <a:defRPr/>
            </a:pPr>
            <a:r>
              <a:rPr lang="en-US" dirty="0" smtClean="0"/>
              <a:t>Paint Your Tanks To Make Them Cooler and Last Longer</a:t>
            </a:r>
            <a:endParaRPr lang="en-US" dirty="0"/>
          </a:p>
        </p:txBody>
      </p:sp>
      <p:pic>
        <p:nvPicPr>
          <p:cNvPr id="61444" name="Content Placeholder 3" descr="DCP_5719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46488" y="2895600"/>
            <a:ext cx="5284787" cy="39624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DSC0402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7526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800" dirty="0" smtClean="0">
                <a:latin typeface="Lucida Sans" pitchFamily="34" charset="0"/>
              </a:rPr>
              <a:t>Toilets, Laundry, Washing Vehicles – Use Water Twice</a:t>
            </a:r>
          </a:p>
        </p:txBody>
      </p:sp>
      <p:pic>
        <p:nvPicPr>
          <p:cNvPr id="63491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581150"/>
            <a:ext cx="4495800" cy="3181350"/>
          </a:xfrm>
        </p:spPr>
      </p:pic>
      <p:pic>
        <p:nvPicPr>
          <p:cNvPr id="6349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3048000"/>
            <a:ext cx="4800600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64516" name="Content Placeholder 3" descr="C:\Documents and Settings\Default\My Documents\cdbrocure\cdbrocure\PA0800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706562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en-US" sz="4400" dirty="0" smtClean="0"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ARCSA Accredited Rainwater Professional</a:t>
            </a:r>
            <a:r>
              <a:rPr lang="en-US" sz="2000" b="0" dirty="0" smtClean="0">
                <a:solidFill>
                  <a:schemeClr val="tx1"/>
                </a:solidFill>
                <a:effectLst/>
                <a:latin typeface="Arial" pitchFamily="34" charset="0"/>
              </a:rPr>
              <a:t/>
            </a:r>
            <a:br>
              <a:rPr lang="en-US" sz="2000" b="0" dirty="0" smtClean="0">
                <a:solidFill>
                  <a:schemeClr val="tx1"/>
                </a:solidFill>
                <a:effectLst/>
                <a:latin typeface="Arial" pitchFamily="34" charset="0"/>
              </a:rPr>
            </a:br>
            <a:endParaRPr lang="en-US" dirty="0"/>
          </a:p>
        </p:txBody>
      </p:sp>
      <p:sp>
        <p:nvSpPr>
          <p:cNvPr id="65539" name="Content Placeholder 2"/>
          <p:cNvSpPr>
            <a:spLocks noGrp="1"/>
          </p:cNvSpPr>
          <p:nvPr>
            <p:ph idx="1"/>
          </p:nvPr>
        </p:nvSpPr>
        <p:spPr>
          <a:xfrm>
            <a:off x="457200" y="1981200"/>
            <a:ext cx="8229600" cy="4025900"/>
          </a:xfrm>
        </p:spPr>
        <p:txBody>
          <a:bodyPr/>
          <a:lstStyle/>
          <a:p>
            <a:pPr marL="622300" indent="-514350">
              <a:buFont typeface="Lucida Sans Unicode" charset="0"/>
              <a:buAutoNum type="arabicPeriod"/>
            </a:pPr>
            <a:r>
              <a:rPr lang="en-US" altLang="en-US"/>
              <a:t>ARCSA application completed and approved</a:t>
            </a:r>
          </a:p>
          <a:p>
            <a:pPr marL="622300" indent="-514350">
              <a:buFont typeface="Lucida Sans Unicode" charset="0"/>
              <a:buAutoNum type="arabicPeriod"/>
            </a:pPr>
            <a:r>
              <a:rPr lang="en-US" altLang="en-US"/>
              <a:t>Pay $120 fee</a:t>
            </a:r>
          </a:p>
          <a:p>
            <a:pPr marL="622300" indent="-514350">
              <a:buFont typeface="Lucida Sans Unicode" charset="0"/>
              <a:buAutoNum type="arabicPeriod"/>
            </a:pPr>
            <a:r>
              <a:rPr lang="en-US" altLang="en-US"/>
              <a:t>100 question test – passing grade of 70</a:t>
            </a:r>
          </a:p>
          <a:p>
            <a:pPr marL="622300" indent="-514350">
              <a:buFont typeface="Lucida Sans Unicode" charset="0"/>
              <a:buAutoNum type="arabicPeriod"/>
            </a:pPr>
            <a:r>
              <a:rPr lang="en-US" altLang="en-US"/>
              <a:t>Attend approved ARCSA workshop</a:t>
            </a:r>
          </a:p>
          <a:p>
            <a:pPr marL="622300" indent="-514350">
              <a:buFont typeface="Lucida Sans Unicode" charset="0"/>
              <a:buAutoNum type="arabicPeriod"/>
            </a:pPr>
            <a:r>
              <a:rPr lang="en-US" altLang="en-US"/>
              <a:t>Once accredited – </a:t>
            </a:r>
          </a:p>
          <a:p>
            <a:pPr marL="877888" lvl="1" indent="-514350">
              <a:buFont typeface="Lucida Sans Unicode" charset="0"/>
              <a:buAutoNum type="arabicPeriod"/>
            </a:pPr>
            <a:r>
              <a:rPr lang="en-US" altLang="en-US"/>
              <a:t>Obtain CEUs</a:t>
            </a:r>
          </a:p>
          <a:p>
            <a:pPr marL="877888" lvl="1" indent="-514350">
              <a:buFont typeface="Lucida Sans Unicode" charset="0"/>
              <a:buAutoNum type="arabicPeriod"/>
            </a:pPr>
            <a:r>
              <a:rPr lang="en-US" altLang="en-US"/>
              <a:t>Maintain membership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Continuing Education Credits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 3" pitchFamily="18" charset="2"/>
              <a:buChar char=""/>
              <a:defRPr/>
            </a:pPr>
            <a:r>
              <a:rPr lang="en-US" dirty="0" smtClean="0"/>
              <a:t>Currently all names will stay on the web list for free as long as they:</a:t>
            </a:r>
          </a:p>
          <a:p>
            <a:pPr>
              <a:buFont typeface="Wingdings 3" pitchFamily="18" charset="2"/>
              <a:buChar char=""/>
              <a:defRPr/>
            </a:pPr>
            <a:endParaRPr lang="en-US" dirty="0" smtClean="0"/>
          </a:p>
          <a:p>
            <a:pPr marL="623887" indent="-514350">
              <a:buFont typeface="+mj-lt"/>
              <a:buAutoNum type="arabicPeriod"/>
              <a:defRPr/>
            </a:pPr>
            <a:r>
              <a:rPr lang="en-US" dirty="0" smtClean="0"/>
              <a:t>Attend and turn in to ARCSA </a:t>
            </a:r>
            <a:r>
              <a:rPr lang="en-US" b="1" dirty="0" smtClean="0">
                <a:solidFill>
                  <a:srgbClr val="FF0000"/>
                </a:solidFill>
              </a:rPr>
              <a:t>3 Continuing Education Units (CEU’s) Annually </a:t>
            </a:r>
          </a:p>
          <a:p>
            <a:pPr marL="623887" indent="-514350">
              <a:buFont typeface="+mj-lt"/>
              <a:buAutoNum type="arabicPeriod"/>
              <a:defRPr/>
            </a:pPr>
            <a:r>
              <a:rPr lang="en-US" dirty="0" smtClean="0"/>
              <a:t>Maintain </a:t>
            </a:r>
            <a:r>
              <a:rPr lang="en-US" b="1" dirty="0" smtClean="0">
                <a:solidFill>
                  <a:srgbClr val="FF0000"/>
                </a:solidFill>
              </a:rPr>
              <a:t>ARCSA Membership</a:t>
            </a:r>
          </a:p>
          <a:p>
            <a:pPr marL="623887" indent="-514350">
              <a:buFont typeface="+mj-lt"/>
              <a:buAutoNum type="arabicPeriod"/>
              <a:defRPr/>
            </a:pPr>
            <a:r>
              <a:rPr lang="en-US" dirty="0" smtClean="0"/>
              <a:t>Maintain </a:t>
            </a:r>
            <a:r>
              <a:rPr lang="en-US" b="1" dirty="0" smtClean="0">
                <a:solidFill>
                  <a:srgbClr val="FF0000"/>
                </a:solidFill>
              </a:rPr>
              <a:t>Professionalism</a:t>
            </a:r>
            <a:endParaRPr lang="en-US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ChangeArrowheads="1"/>
          </p:cNvSpPr>
          <p:nvPr/>
        </p:nvSpPr>
        <p:spPr bwMode="auto">
          <a:xfrm>
            <a:off x="0" y="762000"/>
            <a:ext cx="9144000" cy="318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tabLst>
                <a:tab pos="5486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tabLst>
                <a:tab pos="5486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tabLst>
                <a:tab pos="5486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tabLst>
                <a:tab pos="5486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tabLst>
                <a:tab pos="5486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486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486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486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486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altLang="en-US" sz="2600" b="1">
                <a:ea typeface="Times New Roman" charset="0"/>
                <a:cs typeface="Times New Roman" charset="0"/>
              </a:rPr>
              <a:t>The American Rainwater Catchment Systems Association</a:t>
            </a:r>
            <a:endParaRPr lang="en-US" altLang="en-US" sz="1100"/>
          </a:p>
          <a:p>
            <a:pPr algn="ctr"/>
            <a:r>
              <a:rPr lang="en-US" altLang="en-US" sz="1200">
                <a:ea typeface="Times New Roman" charset="0"/>
                <a:cs typeface="Times New Roman" charset="0"/>
              </a:rPr>
              <a:t>hereby certifies that</a:t>
            </a:r>
            <a:endParaRPr lang="en-US" altLang="en-US" sz="1100"/>
          </a:p>
          <a:p>
            <a:pPr algn="ctr"/>
            <a:r>
              <a:rPr lang="en-US" altLang="en-US" sz="3600" b="1">
                <a:ea typeface="Times New Roman" charset="0"/>
                <a:cs typeface="Arial" charset="0"/>
              </a:rPr>
              <a:t>BILLY KNIFFEN</a:t>
            </a:r>
          </a:p>
          <a:p>
            <a:pPr algn="ctr"/>
            <a:endParaRPr lang="en-US" altLang="en-US" sz="1100"/>
          </a:p>
          <a:p>
            <a:pPr algn="ctr"/>
            <a:r>
              <a:rPr lang="en-US" altLang="en-US" sz="1200">
                <a:ea typeface="Times New Roman" charset="0"/>
                <a:cs typeface="Times New Roman" charset="0"/>
              </a:rPr>
              <a:t>has successfully demonstrated knowledge of the</a:t>
            </a:r>
            <a:endParaRPr lang="en-US" altLang="en-US" sz="1100"/>
          </a:p>
          <a:p>
            <a:pPr algn="ctr"/>
            <a:r>
              <a:rPr lang="en-US" altLang="en-US" sz="1200">
                <a:ea typeface="Times New Roman" charset="0"/>
                <a:cs typeface="Times New Roman" charset="0"/>
              </a:rPr>
              <a:t>rainwater catchment systems design and construction industry and</a:t>
            </a:r>
            <a:endParaRPr lang="en-US" altLang="en-US" sz="1100"/>
          </a:p>
          <a:p>
            <a:pPr algn="ctr"/>
            <a:r>
              <a:rPr lang="en-US" altLang="en-US" sz="1200">
                <a:ea typeface="Times New Roman" charset="0"/>
                <a:cs typeface="Times New Roman" charset="0"/>
              </a:rPr>
              <a:t>has passed the ARCSA endorsed written exam and field workshop process that is required</a:t>
            </a:r>
            <a:endParaRPr lang="en-US" altLang="en-US" sz="1100"/>
          </a:p>
          <a:p>
            <a:pPr algn="ctr"/>
            <a:r>
              <a:rPr lang="en-US" altLang="en-US" sz="1200">
                <a:ea typeface="Times New Roman" charset="0"/>
                <a:cs typeface="Times New Roman" charset="0"/>
              </a:rPr>
              <a:t>to be awarded the title of</a:t>
            </a:r>
            <a:endParaRPr lang="en-US" altLang="en-US" sz="1100"/>
          </a:p>
          <a:p>
            <a:pPr algn="ctr"/>
            <a:r>
              <a:rPr lang="en-US" altLang="en-US" sz="2400" b="1">
                <a:ea typeface="Times New Roman" charset="0"/>
                <a:cs typeface="Times New Roman" charset="0"/>
              </a:rPr>
              <a:t>ARCSA Accredited Rainwater Professional</a:t>
            </a:r>
            <a:endParaRPr lang="en-US" altLang="en-US" sz="1100"/>
          </a:p>
          <a:p>
            <a:pPr algn="ctr"/>
            <a:endParaRPr lang="en-US" altLang="en-US"/>
          </a:p>
        </p:txBody>
      </p:sp>
      <p:pic>
        <p:nvPicPr>
          <p:cNvPr id="67587" name="Picture 0" descr="ARCSSA log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4343400"/>
            <a:ext cx="923925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88" name="Rectangle 3"/>
          <p:cNvSpPr>
            <a:spLocks noChangeArrowheads="1"/>
          </p:cNvSpPr>
          <p:nvPr/>
        </p:nvSpPr>
        <p:spPr bwMode="auto">
          <a:xfrm>
            <a:off x="0" y="4800600"/>
            <a:ext cx="86804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tabLst>
                <a:tab pos="60579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tabLst>
                <a:tab pos="60579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tabLst>
                <a:tab pos="60579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tabLst>
                <a:tab pos="60579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tabLst>
                <a:tab pos="60579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0579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0579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0579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0579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1200">
                <a:ea typeface="Times New Roman" charset="0"/>
                <a:cs typeface="Times New Roman" charset="0"/>
              </a:rPr>
              <a:t>_________________________________________	____________________________</a:t>
            </a:r>
            <a:endParaRPr lang="en-US" altLang="en-US" sz="1100"/>
          </a:p>
          <a:p>
            <a:r>
              <a:rPr lang="en-US" altLang="en-US" sz="1200">
                <a:ea typeface="Times New Roman" charset="0"/>
                <a:cs typeface="Times New Roman" charset="0"/>
              </a:rPr>
              <a:t>Tim Pope,	Dennis Lye, </a:t>
            </a:r>
            <a:endParaRPr lang="en-US" altLang="en-US" sz="1100"/>
          </a:p>
          <a:p>
            <a:r>
              <a:rPr lang="en-US" altLang="en-US" sz="1200">
                <a:ea typeface="Times New Roman" charset="0"/>
                <a:cs typeface="Times New Roman" charset="0"/>
              </a:rPr>
              <a:t>President 2007	Vice President 2005-</a:t>
            </a:r>
            <a:endParaRPr lang="en-US" altLang="en-US"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1"/>
          <p:cNvSpPr>
            <a:spLocks noChangeArrowheads="1"/>
          </p:cNvSpPr>
          <p:nvPr/>
        </p:nvSpPr>
        <p:spPr bwMode="auto">
          <a:xfrm>
            <a:off x="1066800" y="1447800"/>
            <a:ext cx="6477000" cy="3262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3200" b="1"/>
              <a:t>ARCSA Rainwater Catchment Systems Accredited Professionals</a:t>
            </a:r>
          </a:p>
          <a:p>
            <a:pPr eaLnBrk="1" hangingPunct="1"/>
            <a:endParaRPr lang="en-US" altLang="en-US" sz="3200"/>
          </a:p>
          <a:p>
            <a:pPr eaLnBrk="1" hangingPunct="1"/>
            <a:r>
              <a:rPr lang="en-US" altLang="en-US" sz="3200"/>
              <a:t> ARCSA members who have completed the certification course: </a:t>
            </a:r>
            <a:r>
              <a:rPr lang="en-US" altLang="en-US" sz="2000"/>
              <a:t/>
            </a:r>
            <a:br>
              <a:rPr lang="en-US" altLang="en-US" sz="2000"/>
            </a:br>
            <a:endParaRPr lang="en-US" altLang="en-US" sz="140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/>
              <a:t>There are </a:t>
            </a:r>
            <a:r>
              <a:rPr lang="en-US" altLang="en-US" b="1"/>
              <a:t>no statutes or regulations at the state or federal level </a:t>
            </a:r>
            <a:r>
              <a:rPr lang="en-US" altLang="en-US"/>
              <a:t>currently that regulate the potable and non-potable indoor use of domestic well water systems</a:t>
            </a:r>
          </a:p>
          <a:p>
            <a:r>
              <a:rPr lang="en-US" altLang="en-US" b="1"/>
              <a:t>Private rainwater harvesting systems </a:t>
            </a:r>
            <a:r>
              <a:rPr lang="en-US" altLang="en-US"/>
              <a:t>that provide water to individual homes to be similar to the regulatory status of </a:t>
            </a:r>
            <a:r>
              <a:rPr lang="en-US" altLang="en-US" b="1"/>
              <a:t>private wells </a:t>
            </a:r>
            <a:r>
              <a:rPr lang="en-US" altLang="en-US"/>
              <a:t>that serve individual homes in Texas.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1"/>
          <p:cNvSpPr>
            <a:spLocks noChangeArrowheads="1"/>
          </p:cNvSpPr>
          <p:nvPr/>
        </p:nvSpPr>
        <p:spPr bwMode="auto">
          <a:xfrm>
            <a:off x="0" y="0"/>
            <a:ext cx="4454525" cy="621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en-US" altLang="en-US"/>
          </a:p>
          <a:p>
            <a:pPr>
              <a:buFontTx/>
              <a:buChar char="•"/>
            </a:pPr>
            <a:r>
              <a:rPr lang="en-US" altLang="en-US" sz="1000"/>
              <a:t>my Almond-Laechelin, Texas </a:t>
            </a:r>
          </a:p>
          <a:p>
            <a:pPr>
              <a:buFontTx/>
              <a:buChar char="•"/>
            </a:pPr>
            <a:r>
              <a:rPr lang="en-US" altLang="en-US" sz="1000"/>
              <a:t>E.W. "Bob" Boulware, Design-Aire Engineering, Indiana </a:t>
            </a:r>
          </a:p>
          <a:p>
            <a:pPr>
              <a:buFontTx/>
              <a:buChar char="•"/>
            </a:pPr>
            <a:r>
              <a:rPr lang="en-US" altLang="en-US" sz="1000"/>
              <a:t>Dale Branum, TLC Landscapes, Texas </a:t>
            </a:r>
          </a:p>
          <a:p>
            <a:pPr>
              <a:buFontTx/>
              <a:buChar char="•"/>
            </a:pPr>
            <a:r>
              <a:rPr lang="en-US" altLang="en-US" sz="1000"/>
              <a:t>Aldo Cantu, Sr., A's Pest &amp; Lawn Solutions, Texas </a:t>
            </a:r>
          </a:p>
          <a:p>
            <a:pPr>
              <a:buFontTx/>
              <a:buChar char="•"/>
            </a:pPr>
            <a:r>
              <a:rPr lang="en-US" altLang="en-US" sz="1000"/>
              <a:t>Aldo Cantu, Jr., A's Pest &amp; Lawn Solutions, Texas </a:t>
            </a:r>
          </a:p>
          <a:p>
            <a:pPr>
              <a:buFontTx/>
              <a:buChar char="•"/>
            </a:pPr>
            <a:r>
              <a:rPr lang="en-US" altLang="en-US" sz="1000"/>
              <a:t>John W. (Bill) Carter, Texas Commission on Environmental Quality, Texas </a:t>
            </a:r>
          </a:p>
          <a:p>
            <a:pPr>
              <a:buFontTx/>
              <a:buChar char="•"/>
            </a:pPr>
            <a:r>
              <a:rPr lang="en-US" altLang="en-US" sz="1000"/>
              <a:t>Colin Chatfield, Pioneer Water Tanks, Texas </a:t>
            </a:r>
          </a:p>
          <a:p>
            <a:pPr>
              <a:buFontTx/>
              <a:buChar char="•"/>
            </a:pPr>
            <a:r>
              <a:rPr lang="en-US" altLang="en-US" sz="1000"/>
              <a:t>James P. Champion, Texas </a:t>
            </a:r>
          </a:p>
          <a:p>
            <a:pPr>
              <a:buFontTx/>
              <a:buChar char="•"/>
            </a:pPr>
            <a:r>
              <a:rPr lang="en-US" altLang="en-US" sz="1000"/>
              <a:t>Wayne R. Classen, Classen Construction, Texas </a:t>
            </a:r>
          </a:p>
          <a:p>
            <a:pPr>
              <a:buFontTx/>
              <a:buChar char="•"/>
            </a:pPr>
            <a:r>
              <a:rPr lang="en-US" altLang="en-US" sz="1000"/>
              <a:t>Marilyn Crenshaw, The Green Architect, California </a:t>
            </a:r>
          </a:p>
          <a:p>
            <a:pPr>
              <a:buFontTx/>
              <a:buChar char="•"/>
            </a:pPr>
            <a:r>
              <a:rPr lang="en-US" altLang="en-US" sz="1000"/>
              <a:t>Cado Daily, University of Arizona Cooperative Extension, Arizona </a:t>
            </a:r>
          </a:p>
          <a:p>
            <a:pPr>
              <a:buFontTx/>
              <a:buChar char="•"/>
            </a:pPr>
            <a:r>
              <a:rPr lang="en-US" altLang="en-US" sz="1000"/>
              <a:t>Rick Daniel, Rainwater Harvesting Solutions, Texas </a:t>
            </a:r>
          </a:p>
          <a:p>
            <a:pPr>
              <a:buFontTx/>
              <a:buChar char="•"/>
            </a:pPr>
            <a:r>
              <a:rPr lang="en-US" altLang="en-US" sz="1000"/>
              <a:t>Mary Fernandez, Bexar County Master Gardeners, Texas </a:t>
            </a:r>
          </a:p>
          <a:p>
            <a:pPr>
              <a:buFontTx/>
              <a:buChar char="•"/>
            </a:pPr>
            <a:r>
              <a:rPr lang="en-US" altLang="en-US" sz="1000"/>
              <a:t>Dan Fleming, Texas </a:t>
            </a:r>
          </a:p>
          <a:p>
            <a:pPr>
              <a:buFontTx/>
              <a:buChar char="•"/>
            </a:pPr>
            <a:r>
              <a:rPr lang="en-US" altLang="en-US" sz="1000"/>
              <a:t>Phil Gagorik, Hawaii Volcanoes National Park, Hawaii </a:t>
            </a:r>
          </a:p>
          <a:p>
            <a:pPr>
              <a:buFontTx/>
              <a:buChar char="•"/>
            </a:pPr>
            <a:r>
              <a:rPr lang="en-US" altLang="en-US" sz="1000"/>
              <a:t>Harold Hart, Pural Water Specialty Co., Inc., Hawaii </a:t>
            </a:r>
          </a:p>
          <a:p>
            <a:pPr>
              <a:buFontTx/>
              <a:buChar char="•"/>
            </a:pPr>
            <a:r>
              <a:rPr lang="en-US" altLang="en-US" sz="1000"/>
              <a:t>Rusty Hendrickson, Ranch Tech, Texas </a:t>
            </a:r>
          </a:p>
          <a:p>
            <a:pPr>
              <a:buFontTx/>
              <a:buChar char="•"/>
            </a:pPr>
            <a:r>
              <a:rPr lang="en-US" altLang="en-US" sz="1000"/>
              <a:t>John Holmgreen, SparkleTap Water Company, Texas </a:t>
            </a:r>
          </a:p>
          <a:p>
            <a:pPr>
              <a:buFontTx/>
              <a:buChar char="•"/>
            </a:pPr>
            <a:r>
              <a:rPr lang="en-US" altLang="en-US" sz="1000"/>
              <a:t>Fouad Jaber, Texas A&amp;M University, Texas </a:t>
            </a:r>
          </a:p>
          <a:p>
            <a:pPr>
              <a:buFontTx/>
              <a:buChar char="•"/>
            </a:pPr>
            <a:r>
              <a:rPr lang="en-US" altLang="en-US" sz="1000"/>
              <a:t>T. Barnabas Kane, T. Barnabas Kane and Associates, Arizona </a:t>
            </a:r>
          </a:p>
          <a:p>
            <a:pPr>
              <a:buFontTx/>
              <a:buChar char="•"/>
            </a:pPr>
            <a:r>
              <a:rPr lang="en-US" altLang="en-US" sz="1000"/>
              <a:t>Lou Kellogg, Texas </a:t>
            </a:r>
          </a:p>
          <a:p>
            <a:pPr>
              <a:buFontTx/>
              <a:buChar char="•"/>
            </a:pPr>
            <a:r>
              <a:rPr lang="en-US" altLang="en-US" sz="1000"/>
              <a:t>John C. Kight, Texas </a:t>
            </a:r>
          </a:p>
          <a:p>
            <a:pPr>
              <a:buFontTx/>
              <a:buChar char="•"/>
            </a:pPr>
            <a:r>
              <a:rPr lang="en-US" altLang="en-US" sz="1000"/>
              <a:t>Mark Kight, Hill Country Water Solutions, Texas </a:t>
            </a:r>
          </a:p>
          <a:p>
            <a:pPr>
              <a:buFontTx/>
              <a:buChar char="•"/>
            </a:pPr>
            <a:r>
              <a:rPr lang="en-US" altLang="en-US" sz="1000"/>
              <a:t>Heather Kinkade-Levario, ARCADIS/Forgotten Rain, Arizona </a:t>
            </a:r>
          </a:p>
          <a:p>
            <a:pPr>
              <a:buFontTx/>
              <a:buChar char="•"/>
            </a:pPr>
            <a:r>
              <a:rPr lang="en-US" altLang="en-US" sz="1000"/>
              <a:t>Clair Klock, Clackamas Soil and Water Conservation District, Oregon </a:t>
            </a:r>
          </a:p>
          <a:p>
            <a:pPr>
              <a:buFontTx/>
              <a:buChar char="•"/>
            </a:pPr>
            <a:r>
              <a:rPr lang="en-US" altLang="en-US" sz="1000"/>
              <a:t>Billy Kniffen, Texas Cooperative Extension, Texas </a:t>
            </a:r>
          </a:p>
          <a:p>
            <a:pPr>
              <a:buFontTx/>
              <a:buChar char="•"/>
            </a:pPr>
            <a:r>
              <a:rPr lang="en-US" altLang="en-US" sz="1000"/>
              <a:t>Dr. Hari J. Krishna, Texas Water Development Board, Texas </a:t>
            </a:r>
          </a:p>
          <a:p>
            <a:pPr>
              <a:buFontTx/>
              <a:buChar char="•"/>
            </a:pPr>
            <a:r>
              <a:rPr lang="en-US" altLang="en-US" sz="1000"/>
              <a:t>Robert Laechelin, Texas </a:t>
            </a:r>
          </a:p>
          <a:p>
            <a:pPr>
              <a:buFontTx/>
              <a:buChar char="•"/>
            </a:pPr>
            <a:r>
              <a:rPr lang="en-US" altLang="en-US" sz="1000"/>
              <a:t>Stefan Larsson, Big Island Catchment Cleaning, Hawaii </a:t>
            </a:r>
          </a:p>
          <a:p>
            <a:pPr>
              <a:buFontTx/>
              <a:buChar char="•"/>
            </a:pPr>
            <a:r>
              <a:rPr lang="en-US" altLang="en-US" sz="1000"/>
              <a:t>Phil Lebkuecher, Texas </a:t>
            </a:r>
          </a:p>
          <a:p>
            <a:pPr>
              <a:buFontTx/>
              <a:buChar char="•"/>
            </a:pPr>
            <a:r>
              <a:rPr lang="en-US" altLang="en-US" sz="1000"/>
              <a:t>Scott Leonard, Paliuli Home Inspection, Hawaii </a:t>
            </a:r>
          </a:p>
          <a:p>
            <a:pPr>
              <a:buFontTx/>
              <a:buChar char="•"/>
            </a:pPr>
            <a:r>
              <a:rPr lang="en-US" altLang="en-US" sz="1000"/>
              <a:t>Jeffrey Lux, Lux Inspections/Housemaster, Hawaii </a:t>
            </a:r>
          </a:p>
          <a:p>
            <a:pPr>
              <a:buFontTx/>
              <a:buChar char="•"/>
            </a:pPr>
            <a:r>
              <a:rPr lang="en-US" altLang="en-US" sz="1000"/>
              <a:t>Harvey Mabry, Wimberly H2O, Texas </a:t>
            </a:r>
          </a:p>
          <a:p>
            <a:pPr>
              <a:buFontTx/>
              <a:buChar char="•"/>
            </a:pPr>
            <a:r>
              <a:rPr lang="en-US" altLang="en-US" sz="1000"/>
              <a:t>Patricia Macomber, University of Hawaii at Manoa, Hawaii </a:t>
            </a:r>
          </a:p>
          <a:p>
            <a:pPr>
              <a:buFontTx/>
              <a:buChar char="•"/>
            </a:pPr>
            <a:r>
              <a:rPr lang="en-US" altLang="en-US" sz="1000"/>
              <a:t>Sylvan Magnus, Arizona </a:t>
            </a:r>
          </a:p>
          <a:p>
            <a:pPr>
              <a:buFontTx/>
              <a:buChar char="•"/>
            </a:pPr>
            <a:r>
              <a:rPr lang="en-US" altLang="en-US" sz="1000"/>
              <a:t>Bobby Markowitz, Earthcraft Design, California </a:t>
            </a:r>
          </a:p>
          <a:p>
            <a:pPr>
              <a:buFontTx/>
              <a:buChar char="•"/>
            </a:pPr>
            <a:r>
              <a:rPr lang="en-US" altLang="en-US" sz="1000"/>
              <a:t>Scott Mathers, Ocotillo Home &amp; Energy, California </a:t>
            </a:r>
          </a:p>
          <a:p>
            <a:pPr>
              <a:buFontTx/>
              <a:buChar char="•"/>
            </a:pPr>
            <a:r>
              <a:rPr lang="en-US" altLang="en-US" sz="1000"/>
              <a:t>Chris Maxwell-Gaines, Innovative Water Solutions, Texas </a:t>
            </a:r>
          </a:p>
        </p:txBody>
      </p:sp>
      <p:sp>
        <p:nvSpPr>
          <p:cNvPr id="69635" name="Rectangle 2"/>
          <p:cNvSpPr>
            <a:spLocks noChangeArrowheads="1"/>
          </p:cNvSpPr>
          <p:nvPr/>
        </p:nvSpPr>
        <p:spPr bwMode="auto">
          <a:xfrm>
            <a:off x="4495800" y="457200"/>
            <a:ext cx="4530725" cy="547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buFontTx/>
              <a:buChar char="•"/>
            </a:pPr>
            <a:r>
              <a:rPr lang="en-US" altLang="en-US" sz="1000"/>
              <a:t>Ross McGerty, Kaala Builders, Hawaii </a:t>
            </a:r>
          </a:p>
          <a:p>
            <a:pPr>
              <a:buFontTx/>
              <a:buChar char="•"/>
            </a:pPr>
            <a:r>
              <a:rPr lang="en-US" altLang="en-US" sz="1000"/>
              <a:t>Justin Mechell, Texas Cooperative Extension, Texas </a:t>
            </a:r>
          </a:p>
          <a:p>
            <a:pPr>
              <a:buFontTx/>
              <a:buChar char="•"/>
            </a:pPr>
            <a:r>
              <a:rPr lang="en-US" altLang="en-US" sz="1000"/>
              <a:t>Keith Miller, Bowerbird Construction, Inc., Texas </a:t>
            </a:r>
          </a:p>
          <a:p>
            <a:pPr>
              <a:buFontTx/>
              <a:buChar char="•"/>
            </a:pPr>
            <a:r>
              <a:rPr lang="en-US" altLang="en-US" sz="1000"/>
              <a:t>Beth Mortenson, Catch the Rain, LLC, Texas </a:t>
            </a:r>
          </a:p>
          <a:p>
            <a:pPr>
              <a:buFontTx/>
              <a:buChar char="•"/>
            </a:pPr>
            <a:r>
              <a:rPr lang="en-US" altLang="en-US" sz="1000"/>
              <a:t>Eric Okazaki, Pural Water Specialty Co., Inc., Hawaii </a:t>
            </a:r>
          </a:p>
          <a:p>
            <a:pPr>
              <a:buFontTx/>
              <a:buChar char="•"/>
            </a:pPr>
            <a:r>
              <a:rPr lang="en-US" altLang="en-US" sz="1000"/>
              <a:t>Ramiro Ortiz, Texas </a:t>
            </a:r>
          </a:p>
          <a:p>
            <a:pPr>
              <a:buFontTx/>
              <a:buChar char="•"/>
            </a:pPr>
            <a:r>
              <a:rPr lang="en-US" altLang="en-US" sz="1000"/>
              <a:t>Cynthia Owens, Full Circle, Texas </a:t>
            </a:r>
          </a:p>
          <a:p>
            <a:pPr>
              <a:buFontTx/>
              <a:buChar char="•"/>
            </a:pPr>
            <a:r>
              <a:rPr lang="en-US" altLang="en-US" sz="1000"/>
              <a:t>David Owens, Full Circle, Texas </a:t>
            </a:r>
          </a:p>
          <a:p>
            <a:pPr>
              <a:buFontTx/>
              <a:buChar char="•"/>
            </a:pPr>
            <a:r>
              <a:rPr lang="en-US" altLang="en-US" sz="1000"/>
              <a:t>Tim Pope, Washington </a:t>
            </a:r>
          </a:p>
          <a:p>
            <a:pPr>
              <a:buFontTx/>
              <a:buChar char="•"/>
            </a:pPr>
            <a:r>
              <a:rPr lang="en-US" altLang="en-US" sz="1000"/>
              <a:t>Jack Schultz, PE, Solar Utilities Company, California </a:t>
            </a:r>
          </a:p>
          <a:p>
            <a:pPr>
              <a:buFontTx/>
              <a:buChar char="•"/>
            </a:pPr>
            <a:r>
              <a:rPr lang="en-US" altLang="en-US" sz="1000"/>
              <a:t>Bert Shimasaki, Pural Water Specialty Co., Inc., Hawaii </a:t>
            </a:r>
          </a:p>
          <a:p>
            <a:pPr>
              <a:buFontTx/>
              <a:buChar char="•"/>
            </a:pPr>
            <a:r>
              <a:rPr lang="en-US" altLang="en-US" sz="1000"/>
              <a:t>Christina Swan, Contra Costa Water District, California </a:t>
            </a:r>
          </a:p>
          <a:p>
            <a:pPr>
              <a:buFontTx/>
              <a:buChar char="•"/>
            </a:pPr>
            <a:r>
              <a:rPr lang="en-US" altLang="en-US" sz="1000"/>
              <a:t>Joe Wheeler, Rainfilters of Texas, LLC, Texas </a:t>
            </a:r>
          </a:p>
          <a:p>
            <a:pPr>
              <a:buFontTx/>
              <a:buChar char="•"/>
            </a:pPr>
            <a:r>
              <a:rPr lang="en-US" altLang="en-US" sz="1000">
                <a:solidFill>
                  <a:srgbClr val="000000"/>
                </a:solidFill>
              </a:rPr>
              <a:t>Phil Lebkuecher, Texas </a:t>
            </a:r>
          </a:p>
          <a:p>
            <a:pPr>
              <a:buFontTx/>
              <a:buChar char="•"/>
            </a:pPr>
            <a:r>
              <a:rPr lang="en-US" altLang="en-US" sz="1000">
                <a:solidFill>
                  <a:srgbClr val="000000"/>
                </a:solidFill>
              </a:rPr>
              <a:t>Scott Leonard, Paliuli Home Inspection, Hawaii </a:t>
            </a:r>
          </a:p>
          <a:p>
            <a:pPr>
              <a:buFontTx/>
              <a:buChar char="•"/>
            </a:pPr>
            <a:r>
              <a:rPr lang="en-US" altLang="en-US" sz="1000">
                <a:solidFill>
                  <a:srgbClr val="000000"/>
                </a:solidFill>
              </a:rPr>
              <a:t>Jeffrey Lux, Lux Inspections/Housemaster, Hawaii </a:t>
            </a:r>
          </a:p>
          <a:p>
            <a:pPr>
              <a:buFontTx/>
              <a:buChar char="•"/>
            </a:pPr>
            <a:r>
              <a:rPr lang="en-US" altLang="en-US" sz="1000">
                <a:solidFill>
                  <a:srgbClr val="000000"/>
                </a:solidFill>
              </a:rPr>
              <a:t>Harvey Mabry, Wimberly H2O, Texas </a:t>
            </a:r>
          </a:p>
          <a:p>
            <a:pPr>
              <a:buFontTx/>
              <a:buChar char="•"/>
            </a:pPr>
            <a:r>
              <a:rPr lang="en-US" altLang="en-US" sz="1000">
                <a:solidFill>
                  <a:srgbClr val="000000"/>
                </a:solidFill>
              </a:rPr>
              <a:t>Patricia Macomber, University of Hawaii at Manoa, Hawaii </a:t>
            </a:r>
          </a:p>
          <a:p>
            <a:pPr>
              <a:buFontTx/>
              <a:buChar char="•"/>
            </a:pPr>
            <a:r>
              <a:rPr lang="en-US" altLang="en-US" sz="1000">
                <a:solidFill>
                  <a:srgbClr val="000000"/>
                </a:solidFill>
              </a:rPr>
              <a:t>Sylvan Magnus, Arizona </a:t>
            </a:r>
          </a:p>
          <a:p>
            <a:pPr>
              <a:buFontTx/>
              <a:buChar char="•"/>
            </a:pPr>
            <a:r>
              <a:rPr lang="en-US" altLang="en-US" sz="1000">
                <a:solidFill>
                  <a:srgbClr val="000000"/>
                </a:solidFill>
              </a:rPr>
              <a:t>Bobby Markowitz, Earthcraft Design, California </a:t>
            </a:r>
          </a:p>
          <a:p>
            <a:pPr>
              <a:buFontTx/>
              <a:buChar char="•"/>
            </a:pPr>
            <a:r>
              <a:rPr lang="en-US" altLang="en-US" sz="1000">
                <a:solidFill>
                  <a:srgbClr val="000000"/>
                </a:solidFill>
              </a:rPr>
              <a:t>Scott Mathers, Ocotillo Home &amp; Energy, California </a:t>
            </a:r>
          </a:p>
          <a:p>
            <a:pPr>
              <a:buFontTx/>
              <a:buChar char="•"/>
            </a:pPr>
            <a:r>
              <a:rPr lang="en-US" altLang="en-US" sz="1000">
                <a:solidFill>
                  <a:srgbClr val="000000"/>
                </a:solidFill>
              </a:rPr>
              <a:t>Chris Maxwell-Gaines, Innovative Water Solutions, Texas </a:t>
            </a:r>
          </a:p>
          <a:p>
            <a:pPr>
              <a:buFontTx/>
              <a:buChar char="•"/>
            </a:pPr>
            <a:r>
              <a:rPr lang="en-US" altLang="en-US" sz="1000">
                <a:solidFill>
                  <a:srgbClr val="000000"/>
                </a:solidFill>
              </a:rPr>
              <a:t>Ross McGerty, Kaala Builders, Hawaii </a:t>
            </a:r>
          </a:p>
          <a:p>
            <a:pPr>
              <a:buFontTx/>
              <a:buChar char="•"/>
            </a:pPr>
            <a:r>
              <a:rPr lang="en-US" altLang="en-US" sz="1000">
                <a:solidFill>
                  <a:srgbClr val="000000"/>
                </a:solidFill>
              </a:rPr>
              <a:t>Justin Mechell, Texas Cooperative Extension, Texas </a:t>
            </a:r>
          </a:p>
          <a:p>
            <a:pPr>
              <a:buFontTx/>
              <a:buChar char="•"/>
            </a:pPr>
            <a:r>
              <a:rPr lang="en-US" altLang="en-US" sz="1000">
                <a:solidFill>
                  <a:srgbClr val="000000"/>
                </a:solidFill>
              </a:rPr>
              <a:t>Keith Miller, Bowerbird Construction, Inc., Texas </a:t>
            </a:r>
          </a:p>
          <a:p>
            <a:pPr>
              <a:buFontTx/>
              <a:buChar char="•"/>
            </a:pPr>
            <a:r>
              <a:rPr lang="en-US" altLang="en-US" sz="1000">
                <a:solidFill>
                  <a:srgbClr val="000000"/>
                </a:solidFill>
              </a:rPr>
              <a:t>Beth Mortenson, Catch the Rain, LLC, Texas </a:t>
            </a:r>
          </a:p>
          <a:p>
            <a:pPr>
              <a:buFontTx/>
              <a:buChar char="•"/>
            </a:pPr>
            <a:r>
              <a:rPr lang="en-US" altLang="en-US" sz="1000">
                <a:solidFill>
                  <a:srgbClr val="000000"/>
                </a:solidFill>
              </a:rPr>
              <a:t>Eric Okazaki, Pural Water Specialty Co., Inc., Hawaii </a:t>
            </a:r>
          </a:p>
          <a:p>
            <a:pPr>
              <a:buFontTx/>
              <a:buChar char="•"/>
            </a:pPr>
            <a:r>
              <a:rPr lang="en-US" altLang="en-US" sz="1000">
                <a:solidFill>
                  <a:srgbClr val="000000"/>
                </a:solidFill>
              </a:rPr>
              <a:t>Ramiro Ortiz, Texas </a:t>
            </a:r>
          </a:p>
          <a:p>
            <a:pPr>
              <a:buFontTx/>
              <a:buChar char="•"/>
            </a:pPr>
            <a:r>
              <a:rPr lang="en-US" altLang="en-US" sz="1000">
                <a:solidFill>
                  <a:srgbClr val="000000"/>
                </a:solidFill>
              </a:rPr>
              <a:t>Cynthia Owens, Full Circle, Texas </a:t>
            </a:r>
          </a:p>
          <a:p>
            <a:pPr>
              <a:buFontTx/>
              <a:buChar char="•"/>
            </a:pPr>
            <a:r>
              <a:rPr lang="en-US" altLang="en-US" sz="1000">
                <a:solidFill>
                  <a:srgbClr val="000000"/>
                </a:solidFill>
              </a:rPr>
              <a:t>David Owens, Full Circle, Texas </a:t>
            </a:r>
          </a:p>
          <a:p>
            <a:pPr>
              <a:buFontTx/>
              <a:buChar char="•"/>
            </a:pPr>
            <a:r>
              <a:rPr lang="en-US" altLang="en-US" sz="1000">
                <a:solidFill>
                  <a:srgbClr val="000000"/>
                </a:solidFill>
              </a:rPr>
              <a:t>Tim Pope, Washington </a:t>
            </a:r>
          </a:p>
          <a:p>
            <a:pPr>
              <a:buFontTx/>
              <a:buChar char="•"/>
            </a:pPr>
            <a:r>
              <a:rPr lang="en-US" altLang="en-US" sz="1000">
                <a:solidFill>
                  <a:srgbClr val="000000"/>
                </a:solidFill>
              </a:rPr>
              <a:t>Jack Schultz, PE, Solar Utilities Company, California </a:t>
            </a:r>
          </a:p>
          <a:p>
            <a:pPr>
              <a:buFontTx/>
              <a:buChar char="•"/>
            </a:pPr>
            <a:r>
              <a:rPr lang="en-US" altLang="en-US" sz="1000">
                <a:solidFill>
                  <a:srgbClr val="000000"/>
                </a:solidFill>
              </a:rPr>
              <a:t>Bert Shimasaki, Pural Water Specialty Co., Inc., Hawaii </a:t>
            </a:r>
          </a:p>
          <a:p>
            <a:pPr>
              <a:buFontTx/>
              <a:buChar char="•"/>
            </a:pPr>
            <a:r>
              <a:rPr lang="en-US" altLang="en-US" sz="1000">
                <a:solidFill>
                  <a:srgbClr val="000000"/>
                </a:solidFill>
              </a:rPr>
              <a:t>Christina Swan, Contra Costa Water District, California </a:t>
            </a:r>
          </a:p>
          <a:p>
            <a:pPr>
              <a:buFontTx/>
              <a:buChar char="•"/>
            </a:pPr>
            <a:r>
              <a:rPr lang="en-US" altLang="en-US" sz="1000">
                <a:solidFill>
                  <a:srgbClr val="000000"/>
                </a:solidFill>
              </a:rPr>
              <a:t>Joe Wheeler, Rainfilters of Texas, LLC, Texas 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4" descr="scan000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4638" y="381000"/>
            <a:ext cx="505936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59" name="Picture 5" descr="rural life cove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0736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4" descr="maintenancefor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012825"/>
            <a:ext cx="6934200" cy="483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en-US" sz="3200" dirty="0" smtClean="0"/>
              <a:t>Maintenance Worksheet</a:t>
            </a:r>
            <a:endParaRPr lang="en-US" sz="3200" dirty="0"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Content Placeholder 3" descr="1 kmc rw tour DCP_6753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71600" y="2743200"/>
            <a:ext cx="5776913" cy="3756025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392362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en-US" dirty="0" smtClean="0"/>
              <a:t>American Rainwater Capture Systems Association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Hawaii, Texas, Washington, Arizona Chapters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/>
              <a:t>Non-potable use:</a:t>
            </a:r>
          </a:p>
          <a:p>
            <a:pPr lvl="1"/>
            <a:r>
              <a:rPr lang="en-US" altLang="en-US"/>
              <a:t>Total coliforms – less than 500 cfu/100 ml</a:t>
            </a:r>
          </a:p>
          <a:p>
            <a:pPr lvl="1"/>
            <a:r>
              <a:rPr lang="en-US" altLang="en-US"/>
              <a:t>Fecal coliforms – less than 100 cfu/100 ml</a:t>
            </a:r>
          </a:p>
          <a:p>
            <a:r>
              <a:rPr lang="en-US" altLang="en-US"/>
              <a:t>Potable use:</a:t>
            </a:r>
          </a:p>
          <a:p>
            <a:pPr lvl="1"/>
            <a:r>
              <a:rPr lang="en-US" altLang="en-US"/>
              <a:t>Turbidity below 1 NTU</a:t>
            </a:r>
          </a:p>
          <a:p>
            <a:pPr lvl="1"/>
            <a:r>
              <a:rPr lang="en-US" altLang="en-US"/>
              <a:t>Disinfect  – zero coliforms </a:t>
            </a:r>
          </a:p>
          <a:p>
            <a:pPr lvl="1"/>
            <a:r>
              <a:rPr lang="en-US" altLang="en-US"/>
              <a:t>No Giardia, Cryptosporidium, or viruses</a:t>
            </a:r>
          </a:p>
          <a:p>
            <a:r>
              <a:rPr lang="en-US" altLang="en-US"/>
              <a:t>Recommend testing quarterly</a:t>
            </a:r>
          </a:p>
          <a:p>
            <a:r>
              <a:rPr lang="en-US" altLang="en-US"/>
              <a:t>Approved labs on website?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>
              <a:defRPr/>
            </a:pPr>
            <a:r>
              <a:rPr lang="en-US" dirty="0" smtClean="0"/>
              <a:t>TCEQ Recommendations:</a:t>
            </a:r>
            <a:br>
              <a:rPr lang="en-US" dirty="0" smtClean="0"/>
            </a:br>
            <a:r>
              <a:rPr lang="en-US" dirty="0" smtClean="0"/>
              <a:t>Test Your Water </a:t>
            </a:r>
            <a:endParaRPr lang="en-US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Content Placeholder 1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4940300"/>
          </a:xfrm>
        </p:spPr>
        <p:txBody>
          <a:bodyPr/>
          <a:lstStyle/>
          <a:p>
            <a:r>
              <a:rPr lang="en-US" altLang="en-US" sz="2800"/>
              <a:t>Develop a maintenance checklist </a:t>
            </a:r>
          </a:p>
          <a:p>
            <a:r>
              <a:rPr lang="en-US" altLang="en-US" sz="2800"/>
              <a:t>Develop and use a schedule for maintaining system</a:t>
            </a:r>
            <a:r>
              <a:rPr lang="en-US" altLang="en-US" sz="2400"/>
              <a:t> </a:t>
            </a:r>
          </a:p>
          <a:p>
            <a:r>
              <a:rPr lang="en-US" altLang="en-US" sz="2800"/>
              <a:t>Keep a Diary of maintenance –and Usage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en-US" dirty="0" smtClean="0"/>
              <a:t>System Maintenance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16388" name="Picture 3" descr="DCP_481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3200400"/>
            <a:ext cx="48768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z="2800"/>
              <a:t>An ongoing process to be improved and expanded over time. </a:t>
            </a:r>
          </a:p>
          <a:p>
            <a:pPr lvl="1"/>
            <a:r>
              <a:rPr lang="en-US" altLang="en-US" sz="2400"/>
              <a:t>additional </a:t>
            </a:r>
            <a:r>
              <a:rPr lang="en-US" altLang="en-US" sz="2400" b="1"/>
              <a:t>roof</a:t>
            </a:r>
            <a:r>
              <a:rPr lang="en-US" altLang="en-US" sz="2400"/>
              <a:t> where water can be harvested</a:t>
            </a:r>
          </a:p>
          <a:p>
            <a:pPr lvl="1"/>
            <a:r>
              <a:rPr lang="en-US" altLang="en-US" sz="2400"/>
              <a:t>Increased </a:t>
            </a:r>
            <a:r>
              <a:rPr lang="en-US" altLang="en-US" sz="2400" b="1"/>
              <a:t>storage</a:t>
            </a:r>
            <a:r>
              <a:rPr lang="en-US" altLang="en-US" sz="2400"/>
              <a:t> capacity</a:t>
            </a:r>
          </a:p>
          <a:p>
            <a:pPr lvl="1"/>
            <a:r>
              <a:rPr lang="en-US" altLang="en-US" sz="2400"/>
              <a:t>Improved </a:t>
            </a:r>
            <a:r>
              <a:rPr lang="en-US" altLang="en-US" sz="2400" b="1"/>
              <a:t>filtration</a:t>
            </a:r>
            <a:r>
              <a:rPr lang="en-US" altLang="en-US" sz="2400"/>
              <a:t> systems</a:t>
            </a:r>
          </a:p>
          <a:p>
            <a:pPr lvl="1"/>
            <a:r>
              <a:rPr lang="en-US" altLang="en-US" sz="2400" b="1"/>
              <a:t>Inspect </a:t>
            </a:r>
            <a:r>
              <a:rPr lang="en-US" altLang="en-US" sz="2400"/>
              <a:t>your water harvesting system before each rainy season (and, ideally, after every rainfall) to keep the system operating optimally.</a:t>
            </a:r>
          </a:p>
          <a:p>
            <a:endParaRPr lang="en-US" alt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en-US" dirty="0" smtClean="0"/>
              <a:t>System Maintenance</a:t>
            </a:r>
            <a:endParaRPr lang="en-US" dirty="0"/>
          </a:p>
        </p:txBody>
      </p:sp>
      <p:pic>
        <p:nvPicPr>
          <p:cNvPr id="17412" name="Picture 3" descr="DCP_361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2000" y="4724400"/>
            <a:ext cx="28448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ncours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95000" t="-106500" r="5000" b="2065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Concourse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2.xml><?xml version="1.0" encoding="utf-8"?>
<a:themeOverride xmlns:a="http://schemas.openxmlformats.org/drawingml/2006/main">
  <a:clrScheme name="Concourse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3.xml><?xml version="1.0" encoding="utf-8"?>
<a:themeOverride xmlns:a="http://schemas.openxmlformats.org/drawingml/2006/main">
  <a:clrScheme name="Concourse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4.xml><?xml version="1.0" encoding="utf-8"?>
<a:themeOverride xmlns:a="http://schemas.openxmlformats.org/drawingml/2006/main">
  <a:clrScheme name="Concourse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4</TotalTime>
  <Words>1197</Words>
  <Application>Microsoft Macintosh PowerPoint</Application>
  <PresentationFormat>On-screen Show (4:3)</PresentationFormat>
  <Paragraphs>188</Paragraphs>
  <Slides>63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63</vt:i4>
      </vt:variant>
    </vt:vector>
  </HeadingPairs>
  <TitlesOfParts>
    <vt:vector size="71" baseType="lpstr">
      <vt:lpstr>Arial</vt:lpstr>
      <vt:lpstr>Lucida Sans Unicode</vt:lpstr>
      <vt:lpstr>Wingdings 3</vt:lpstr>
      <vt:lpstr>Verdana</vt:lpstr>
      <vt:lpstr>Wingdings 2</vt:lpstr>
      <vt:lpstr>Calibri</vt:lpstr>
      <vt:lpstr>Times New Roman</vt:lpstr>
      <vt:lpstr>Concourse</vt:lpstr>
      <vt:lpstr> Operation and Maintenance of Rainwater Harvesting  Systems </vt:lpstr>
      <vt:lpstr>You Are Your Water Supply Maintenance Guy </vt:lpstr>
      <vt:lpstr>Some Locations Require Constant Care</vt:lpstr>
      <vt:lpstr>House Built Around 1860 Still On Rainwater</vt:lpstr>
      <vt:lpstr>Liability Exposure</vt:lpstr>
      <vt:lpstr>PowerPoint Presentation</vt:lpstr>
      <vt:lpstr>TCEQ Recommendations: Test Your Water </vt:lpstr>
      <vt:lpstr>System Maintenance </vt:lpstr>
      <vt:lpstr>System Maintenance</vt:lpstr>
      <vt:lpstr>6 Big Things:</vt:lpstr>
      <vt:lpstr>Roof Maintenance</vt:lpstr>
      <vt:lpstr>Check, Clean and maintain Gutters,  Leaf Guards, Screens and First Flush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Keep Your System in Top Condition:</vt:lpstr>
      <vt:lpstr>Replace Bulbs Annually Or By Manufacturer Instructions</vt:lpstr>
      <vt:lpstr>Make Sure All Parts Are Working Like They Are Supposed To</vt:lpstr>
      <vt:lpstr>Freeze Concerns</vt:lpstr>
      <vt:lpstr>Insulation</vt:lpstr>
      <vt:lpstr>But Empty Tanks Float</vt:lpstr>
      <vt:lpstr>Tanks Insulate Greenhouse</vt:lpstr>
      <vt:lpstr>Be Conscious of Septic Systems or Possible Contamination</vt:lpstr>
      <vt:lpstr>Fix The Gutter</vt:lpstr>
      <vt:lpstr>Drains For Pipes – Create Dry Line</vt:lpstr>
      <vt:lpstr>Once Lines Are Buried Do Not Mess Them Up</vt:lpstr>
      <vt:lpstr>Storage Tanks Under Ground Are Not As Easy To Check</vt:lpstr>
      <vt:lpstr>Swelling and Shrinking May Shift Your House – foundation - Tanks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Pass Your Knowledge on to Others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Trees and Leaves</vt:lpstr>
      <vt:lpstr>I like Open Gutters</vt:lpstr>
      <vt:lpstr>PowerPoint Presentation</vt:lpstr>
      <vt:lpstr>Cover It Up</vt:lpstr>
      <vt:lpstr>Paint Your Tanks To Make Them Cooler and Last Longer</vt:lpstr>
      <vt:lpstr>PowerPoint Presentation</vt:lpstr>
      <vt:lpstr>Toilets, Laundry, Washing Vehicles – Use Water Twice</vt:lpstr>
      <vt:lpstr>PowerPoint Presentation</vt:lpstr>
      <vt:lpstr>ARCSA Accredited Rainwater Professional </vt:lpstr>
      <vt:lpstr>Continuing Education Credits</vt:lpstr>
      <vt:lpstr>PowerPoint Presentation</vt:lpstr>
      <vt:lpstr>PowerPoint Presentation</vt:lpstr>
      <vt:lpstr>PowerPoint Presentation</vt:lpstr>
      <vt:lpstr>PowerPoint Presentation</vt:lpstr>
      <vt:lpstr>Maintenance Worksheet</vt:lpstr>
      <vt:lpstr>American Rainwater Capture Systems Association  Hawaii, Texas, Washington, Arizona Chapters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Operation and Maintenance of Rainwater Harvesting  Systems </dc:title>
  <dc:creator>George Braman</dc:creator>
  <cp:lastModifiedBy>George Braman</cp:lastModifiedBy>
  <cp:revision>1</cp:revision>
  <dcterms:created xsi:type="dcterms:W3CDTF">2015-09-08T03:54:36Z</dcterms:created>
  <dcterms:modified xsi:type="dcterms:W3CDTF">2015-09-08T03:58:57Z</dcterms:modified>
</cp:coreProperties>
</file>