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udio/unknown"/>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embeddings/oleObject1.bin" ContentType="application/vnd.openxmlformats-officedocument.oleObject"/>
  <Override PartName="/ppt/notesSlides/notesSlide49.xml" ContentType="application/vnd.openxmlformats-officedocument.presentationml.notesSlide+xml"/>
  <Override PartName="/ppt/embeddings/oleObject2.bin" ContentType="application/vnd.openxmlformats-officedocument.oleObject"/>
  <Override PartName="/ppt/notesSlides/notesSlide50.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54.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notesSlides/notesSlide55.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56.xml" ContentType="application/vnd.openxmlformats-officedocument.presentationml.notesSlide+xml"/>
  <Override PartName="/ppt/embeddings/oleObject11.bin" ContentType="application/vnd.openxmlformats-officedocument.oleObject"/>
  <Override PartName="/ppt/notesSlides/notesSlide57.xml" ContentType="application/vnd.openxmlformats-officedocument.presentationml.notesSlide+xml"/>
  <Override PartName="/ppt/embeddings/oleObject12.bin" ContentType="application/vnd.openxmlformats-officedocument.oleObject"/>
  <Override PartName="/ppt/notesSlides/notesSlide58.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notesSlides/notesSlide59.xml" ContentType="application/vnd.openxmlformats-officedocument.presentationml.notesSlide+xml"/>
  <Override PartName="/ppt/embeddings/oleObject15.bin" ContentType="application/vnd.openxmlformats-officedocument.oleObject"/>
  <Override PartName="/ppt/notesSlides/notesSlide60.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notesSlides/notesSlide61.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notesSlides/notesSlide62.xml" ContentType="application/vnd.openxmlformats-officedocument.presentationml.notesSlide+xml"/>
  <Override PartName="/ppt/embeddings/oleObject21.bin" ContentType="application/vnd.openxmlformats-officedocument.oleObject"/>
  <Override PartName="/ppt/notesSlides/notesSlide63.xml" ContentType="application/vnd.openxmlformats-officedocument.presentationml.notesSlide+xml"/>
  <Override PartName="/ppt/notesSlides/notesSlide64.xml" ContentType="application/vnd.openxmlformats-officedocument.presentationml.notesSlide+xml"/>
  <Override PartName="/ppt/embeddings/oleObject22.bin" ContentType="application/vnd.openxmlformats-officedocument.oleObject"/>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embeddings/oleObject23.bin" ContentType="application/vnd.openxmlformats-officedocument.oleObject"/>
  <Override PartName="/ppt/embeddings/oleObject24.bin" ContentType="application/vnd.openxmlformats-officedocument.oleObject"/>
  <Override PartName="/ppt/notesSlides/notesSlide72.xml" ContentType="application/vnd.openxmlformats-officedocument.presentationml.notesSlide+xml"/>
  <Override PartName="/ppt/embeddings/oleObject25.bin" ContentType="application/vnd.openxmlformats-officedocument.oleObject"/>
  <Override PartName="/ppt/notesSlides/notesSlide73.xml" ContentType="application/vnd.openxmlformats-officedocument.presentationml.notesSlide+xml"/>
  <Override PartName="/ppt/embeddings/oleObject26.bin" ContentType="application/vnd.openxmlformats-officedocument.oleObject"/>
  <Override PartName="/ppt/embeddings/oleObject27.bin" ContentType="application/vnd.openxmlformats-officedocument.oleObject"/>
  <Override PartName="/ppt/notesSlides/notesSlide74.xml" ContentType="application/vnd.openxmlformats-officedocument.presentationml.notesSlide+xml"/>
  <Override PartName="/ppt/embeddings/oleObject28.bin" ContentType="application/vnd.openxmlformats-officedocument.oleObject"/>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embeddings/oleObject29.bin" ContentType="application/vnd.openxmlformats-officedocument.oleObject"/>
  <Override PartName="/ppt/embeddings/oleObject30.bin" ContentType="application/vnd.openxmlformats-officedocument.oleObject"/>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notesSlides/notesSlide90.xml" ContentType="application/vnd.openxmlformats-officedocument.presentationml.notesSlide+xml"/>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135"/>
  </p:notesMasterIdLst>
  <p:sldIdLst>
    <p:sldId id="683" r:id="rId2"/>
    <p:sldId id="684" r:id="rId3"/>
    <p:sldId id="685" r:id="rId4"/>
    <p:sldId id="686" r:id="rId5"/>
    <p:sldId id="687" r:id="rId6"/>
    <p:sldId id="688" r:id="rId7"/>
    <p:sldId id="689" r:id="rId8"/>
    <p:sldId id="690" r:id="rId9"/>
    <p:sldId id="691" r:id="rId10"/>
    <p:sldId id="692" r:id="rId11"/>
    <p:sldId id="693" r:id="rId12"/>
    <p:sldId id="694" r:id="rId13"/>
    <p:sldId id="695" r:id="rId14"/>
    <p:sldId id="696" r:id="rId15"/>
    <p:sldId id="697" r:id="rId16"/>
    <p:sldId id="698" r:id="rId17"/>
    <p:sldId id="699" r:id="rId18"/>
    <p:sldId id="700" r:id="rId19"/>
    <p:sldId id="701" r:id="rId20"/>
    <p:sldId id="702" r:id="rId21"/>
    <p:sldId id="703" r:id="rId22"/>
    <p:sldId id="704" r:id="rId23"/>
    <p:sldId id="705" r:id="rId24"/>
    <p:sldId id="706" r:id="rId25"/>
    <p:sldId id="707" r:id="rId26"/>
    <p:sldId id="708" r:id="rId27"/>
    <p:sldId id="709" r:id="rId28"/>
    <p:sldId id="710" r:id="rId29"/>
    <p:sldId id="711" r:id="rId30"/>
    <p:sldId id="712" r:id="rId31"/>
    <p:sldId id="713" r:id="rId32"/>
    <p:sldId id="714" r:id="rId33"/>
    <p:sldId id="657" r:id="rId34"/>
    <p:sldId id="654" r:id="rId35"/>
    <p:sldId id="655" r:id="rId36"/>
    <p:sldId id="658" r:id="rId37"/>
    <p:sldId id="406" r:id="rId38"/>
    <p:sldId id="500" r:id="rId39"/>
    <p:sldId id="501" r:id="rId40"/>
    <p:sldId id="502" r:id="rId41"/>
    <p:sldId id="503" r:id="rId42"/>
    <p:sldId id="505" r:id="rId43"/>
    <p:sldId id="504" r:id="rId44"/>
    <p:sldId id="271" r:id="rId45"/>
    <p:sldId id="535" r:id="rId46"/>
    <p:sldId id="656" r:id="rId47"/>
    <p:sldId id="537" r:id="rId48"/>
    <p:sldId id="539" r:id="rId49"/>
    <p:sldId id="554" r:id="rId50"/>
    <p:sldId id="555" r:id="rId51"/>
    <p:sldId id="556" r:id="rId52"/>
    <p:sldId id="540" r:id="rId53"/>
    <p:sldId id="626" r:id="rId54"/>
    <p:sldId id="548" r:id="rId55"/>
    <p:sldId id="551" r:id="rId56"/>
    <p:sldId id="549" r:id="rId57"/>
    <p:sldId id="649" r:id="rId58"/>
    <p:sldId id="552" r:id="rId59"/>
    <p:sldId id="417" r:id="rId60"/>
    <p:sldId id="272" r:id="rId61"/>
    <p:sldId id="304" r:id="rId62"/>
    <p:sldId id="645" r:id="rId63"/>
    <p:sldId id="571" r:id="rId64"/>
    <p:sldId id="553" r:id="rId65"/>
    <p:sldId id="291" r:id="rId66"/>
    <p:sldId id="292" r:id="rId67"/>
    <p:sldId id="368" r:id="rId68"/>
    <p:sldId id="371" r:id="rId69"/>
    <p:sldId id="373" r:id="rId70"/>
    <p:sldId id="374" r:id="rId71"/>
    <p:sldId id="375" r:id="rId72"/>
    <p:sldId id="378" r:id="rId73"/>
    <p:sldId id="381" r:id="rId74"/>
    <p:sldId id="380" r:id="rId75"/>
    <p:sldId id="382" r:id="rId76"/>
    <p:sldId id="384" r:id="rId77"/>
    <p:sldId id="386" r:id="rId78"/>
    <p:sldId id="387" r:id="rId79"/>
    <p:sldId id="388" r:id="rId80"/>
    <p:sldId id="389" r:id="rId81"/>
    <p:sldId id="401" r:id="rId82"/>
    <p:sldId id="402" r:id="rId83"/>
    <p:sldId id="397" r:id="rId84"/>
    <p:sldId id="403" r:id="rId85"/>
    <p:sldId id="404" r:id="rId86"/>
    <p:sldId id="405" r:id="rId87"/>
    <p:sldId id="624" r:id="rId88"/>
    <p:sldId id="628" r:id="rId89"/>
    <p:sldId id="629" r:id="rId90"/>
    <p:sldId id="640" r:id="rId91"/>
    <p:sldId id="584" r:id="rId92"/>
    <p:sldId id="680" r:id="rId93"/>
    <p:sldId id="585" r:id="rId94"/>
    <p:sldId id="586" r:id="rId95"/>
    <p:sldId id="587" r:id="rId96"/>
    <p:sldId id="588" r:id="rId97"/>
    <p:sldId id="589" r:id="rId98"/>
    <p:sldId id="590" r:id="rId99"/>
    <p:sldId id="650" r:id="rId100"/>
    <p:sldId id="595" r:id="rId101"/>
    <p:sldId id="597" r:id="rId102"/>
    <p:sldId id="598" r:id="rId103"/>
    <p:sldId id="599" r:id="rId104"/>
    <p:sldId id="600" r:id="rId105"/>
    <p:sldId id="601" r:id="rId106"/>
    <p:sldId id="602" r:id="rId107"/>
    <p:sldId id="605" r:id="rId108"/>
    <p:sldId id="603" r:id="rId109"/>
    <p:sldId id="604" r:id="rId110"/>
    <p:sldId id="627" r:id="rId111"/>
    <p:sldId id="620" r:id="rId112"/>
    <p:sldId id="621" r:id="rId113"/>
    <p:sldId id="622" r:id="rId114"/>
    <p:sldId id="606" r:id="rId115"/>
    <p:sldId id="607" r:id="rId116"/>
    <p:sldId id="608" r:id="rId117"/>
    <p:sldId id="609" r:id="rId118"/>
    <p:sldId id="611" r:id="rId119"/>
    <p:sldId id="625" r:id="rId120"/>
    <p:sldId id="610" r:id="rId121"/>
    <p:sldId id="614" r:id="rId122"/>
    <p:sldId id="616" r:id="rId123"/>
    <p:sldId id="648" r:id="rId124"/>
    <p:sldId id="615" r:id="rId125"/>
    <p:sldId id="641" r:id="rId126"/>
    <p:sldId id="647" r:id="rId127"/>
    <p:sldId id="623" r:id="rId128"/>
    <p:sldId id="653" r:id="rId129"/>
    <p:sldId id="651" r:id="rId130"/>
    <p:sldId id="652" r:id="rId131"/>
    <p:sldId id="682" r:id="rId132"/>
    <p:sldId id="715" r:id="rId133"/>
    <p:sldId id="716" r:id="rId134"/>
  </p:sldIdLst>
  <p:sldSz cx="9144000" cy="6858000" type="screen4x3"/>
  <p:notesSz cx="6858000" cy="9144000"/>
  <p:defaultTextStyle>
    <a:defPPr>
      <a:defRPr lang="en-US"/>
    </a:defPPr>
    <a:lvl1pPr algn="l" rtl="0" fontAlgn="base">
      <a:spcBef>
        <a:spcPct val="0"/>
      </a:spcBef>
      <a:spcAft>
        <a:spcPct val="0"/>
      </a:spcAft>
      <a:defRPr kern="1200">
        <a:solidFill>
          <a:srgbClr val="0000FF"/>
        </a:solidFill>
        <a:latin typeface="Times" charset="0"/>
        <a:ea typeface="Arial" charset="0"/>
        <a:cs typeface="Arial" charset="0"/>
      </a:defRPr>
    </a:lvl1pPr>
    <a:lvl2pPr marL="457200" algn="l" rtl="0" fontAlgn="base">
      <a:spcBef>
        <a:spcPct val="0"/>
      </a:spcBef>
      <a:spcAft>
        <a:spcPct val="0"/>
      </a:spcAft>
      <a:defRPr kern="1200">
        <a:solidFill>
          <a:srgbClr val="0000FF"/>
        </a:solidFill>
        <a:latin typeface="Times" charset="0"/>
        <a:ea typeface="Arial" charset="0"/>
        <a:cs typeface="Arial" charset="0"/>
      </a:defRPr>
    </a:lvl2pPr>
    <a:lvl3pPr marL="914400" algn="l" rtl="0" fontAlgn="base">
      <a:spcBef>
        <a:spcPct val="0"/>
      </a:spcBef>
      <a:spcAft>
        <a:spcPct val="0"/>
      </a:spcAft>
      <a:defRPr kern="1200">
        <a:solidFill>
          <a:srgbClr val="0000FF"/>
        </a:solidFill>
        <a:latin typeface="Times" charset="0"/>
        <a:ea typeface="Arial" charset="0"/>
        <a:cs typeface="Arial" charset="0"/>
      </a:defRPr>
    </a:lvl3pPr>
    <a:lvl4pPr marL="1371600" algn="l" rtl="0" fontAlgn="base">
      <a:spcBef>
        <a:spcPct val="0"/>
      </a:spcBef>
      <a:spcAft>
        <a:spcPct val="0"/>
      </a:spcAft>
      <a:defRPr kern="1200">
        <a:solidFill>
          <a:srgbClr val="0000FF"/>
        </a:solidFill>
        <a:latin typeface="Times" charset="0"/>
        <a:ea typeface="Arial" charset="0"/>
        <a:cs typeface="Arial" charset="0"/>
      </a:defRPr>
    </a:lvl4pPr>
    <a:lvl5pPr marL="1828800" algn="l" rtl="0" fontAlgn="base">
      <a:spcBef>
        <a:spcPct val="0"/>
      </a:spcBef>
      <a:spcAft>
        <a:spcPct val="0"/>
      </a:spcAft>
      <a:defRPr kern="1200">
        <a:solidFill>
          <a:srgbClr val="0000FF"/>
        </a:solidFill>
        <a:latin typeface="Times" charset="0"/>
        <a:ea typeface="Arial" charset="0"/>
        <a:cs typeface="Arial" charset="0"/>
      </a:defRPr>
    </a:lvl5pPr>
    <a:lvl6pPr marL="2286000" algn="l" defTabSz="914400" rtl="0" eaLnBrk="1" latinLnBrk="0" hangingPunct="1">
      <a:defRPr kern="1200">
        <a:solidFill>
          <a:srgbClr val="0000FF"/>
        </a:solidFill>
        <a:latin typeface="Times" charset="0"/>
        <a:ea typeface="Arial" charset="0"/>
        <a:cs typeface="Arial" charset="0"/>
      </a:defRPr>
    </a:lvl6pPr>
    <a:lvl7pPr marL="2743200" algn="l" defTabSz="914400" rtl="0" eaLnBrk="1" latinLnBrk="0" hangingPunct="1">
      <a:defRPr kern="1200">
        <a:solidFill>
          <a:srgbClr val="0000FF"/>
        </a:solidFill>
        <a:latin typeface="Times" charset="0"/>
        <a:ea typeface="Arial" charset="0"/>
        <a:cs typeface="Arial" charset="0"/>
      </a:defRPr>
    </a:lvl7pPr>
    <a:lvl8pPr marL="3200400" algn="l" defTabSz="914400" rtl="0" eaLnBrk="1" latinLnBrk="0" hangingPunct="1">
      <a:defRPr kern="1200">
        <a:solidFill>
          <a:srgbClr val="0000FF"/>
        </a:solidFill>
        <a:latin typeface="Times" charset="0"/>
        <a:ea typeface="Arial" charset="0"/>
        <a:cs typeface="Arial" charset="0"/>
      </a:defRPr>
    </a:lvl8pPr>
    <a:lvl9pPr marL="3657600" algn="l" defTabSz="914400" rtl="0" eaLnBrk="1" latinLnBrk="0" hangingPunct="1">
      <a:defRPr kern="1200">
        <a:solidFill>
          <a:srgbClr val="0000FF"/>
        </a:solidFill>
        <a:latin typeface="Times" charset="0"/>
        <a:ea typeface="Arial"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3300"/>
    <a:srgbClr val="0000FF"/>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2943" autoAdjust="0"/>
  </p:normalViewPr>
  <p:slideViewPr>
    <p:cSldViewPr>
      <p:cViewPr>
        <p:scale>
          <a:sx n="66" d="100"/>
          <a:sy n="66" d="100"/>
        </p:scale>
        <p:origin x="3560" y="13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82"/>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notesMaster" Target="notesMasters/notesMaster1.xml"/><Relationship Id="rId136" Type="http://schemas.openxmlformats.org/officeDocument/2006/relationships/presProps" Target="presProps.xml"/><Relationship Id="rId137" Type="http://schemas.openxmlformats.org/officeDocument/2006/relationships/viewProps" Target="viewProps.xml"/><Relationship Id="rId138" Type="http://schemas.openxmlformats.org/officeDocument/2006/relationships/theme" Target="theme/theme1.xml"/><Relationship Id="rId13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5.png"/><Relationship Id="rId2" Type="http://schemas.openxmlformats.org/officeDocument/2006/relationships/image" Target="../media/image8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7.png"/><Relationship Id="rId2" Type="http://schemas.openxmlformats.org/officeDocument/2006/relationships/image" Target="../media/image88.png"/><Relationship Id="rId3" Type="http://schemas.openxmlformats.org/officeDocument/2006/relationships/image" Target="../media/image89.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0.png"/><Relationship Id="rId2" Type="http://schemas.openxmlformats.org/officeDocument/2006/relationships/image" Target="../media/image10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4.png"/><Relationship Id="rId2" Type="http://schemas.openxmlformats.org/officeDocument/2006/relationships/image" Target="../media/image105.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8.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2.png"/><Relationship Id="rId2" Type="http://schemas.openxmlformats.org/officeDocument/2006/relationships/image" Target="../media/image1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50.png"/><Relationship Id="rId2" Type="http://schemas.openxmlformats.org/officeDocument/2006/relationships/image" Target="../media/image151.png"/><Relationship Id="rId3" Type="http://schemas.openxmlformats.org/officeDocument/2006/relationships/image" Target="../media/image152.png"/></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55.wmf"/><Relationship Id="rId4" Type="http://schemas.openxmlformats.org/officeDocument/2006/relationships/image" Target="../media/image156.png"/><Relationship Id="rId5" Type="http://schemas.openxmlformats.org/officeDocument/2006/relationships/image" Target="../media/image157.wmf"/><Relationship Id="rId1" Type="http://schemas.openxmlformats.org/officeDocument/2006/relationships/image" Target="../media/image153.wmf"/><Relationship Id="rId2" Type="http://schemas.openxmlformats.org/officeDocument/2006/relationships/image" Target="../media/image15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8.wmf"/><Relationship Id="rId2" Type="http://schemas.openxmlformats.org/officeDocument/2006/relationships/image" Target="../media/image6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7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4.png"/><Relationship Id="rId2" Type="http://schemas.openxmlformats.org/officeDocument/2006/relationships/image" Target="../media/image7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2.png"/><Relationship Id="rId2" Type="http://schemas.openxmlformats.org/officeDocument/2006/relationships/image" Target="../media/image8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endParaRPr lang="en-US"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endParaRPr lang="en-US" altLang="en-US"/>
          </a:p>
        </p:txBody>
      </p:sp>
      <p:sp>
        <p:nvSpPr>
          <p:cNvPr id="307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endParaRPr lang="en-US" alt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57E95B23-C6ED-C042-930F-DAA8B6E4DF92}" type="slidenum">
              <a:rPr lang="en-US" altLang="en-US"/>
              <a:pPr/>
              <a:t>‹#›</a:t>
            </a:fld>
            <a:endParaRPr lang="en-US" altLang="en-US"/>
          </a:p>
        </p:txBody>
      </p:sp>
    </p:spTree>
    <p:extLst>
      <p:ext uri="{BB962C8B-B14F-4D97-AF65-F5344CB8AC3E}">
        <p14:creationId xmlns:p14="http://schemas.microsoft.com/office/powerpoint/2010/main" val="10501471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Arial" charset="0"/>
        <a:cs typeface="Arial" charset="0"/>
      </a:defRPr>
    </a:lvl1pPr>
    <a:lvl2pPr marL="457200" algn="l" rtl="0" fontAlgn="base">
      <a:spcBef>
        <a:spcPct val="30000"/>
      </a:spcBef>
      <a:spcAft>
        <a:spcPct val="0"/>
      </a:spcAft>
      <a:defRPr sz="1200" kern="1200">
        <a:solidFill>
          <a:schemeClr val="tx1"/>
        </a:solidFill>
        <a:latin typeface="Times" charset="0"/>
        <a:ea typeface="Arial" charset="0"/>
        <a:cs typeface="Arial" charset="0"/>
      </a:defRPr>
    </a:lvl2pPr>
    <a:lvl3pPr marL="914400" algn="l" rtl="0" fontAlgn="base">
      <a:spcBef>
        <a:spcPct val="30000"/>
      </a:spcBef>
      <a:spcAft>
        <a:spcPct val="0"/>
      </a:spcAft>
      <a:defRPr sz="1200" kern="1200">
        <a:solidFill>
          <a:schemeClr val="tx1"/>
        </a:solidFill>
        <a:latin typeface="Times" charset="0"/>
        <a:ea typeface="Arial" charset="0"/>
        <a:cs typeface="Arial" charset="0"/>
      </a:defRPr>
    </a:lvl3pPr>
    <a:lvl4pPr marL="1371600" algn="l" rtl="0" fontAlgn="base">
      <a:spcBef>
        <a:spcPct val="30000"/>
      </a:spcBef>
      <a:spcAft>
        <a:spcPct val="0"/>
      </a:spcAft>
      <a:defRPr sz="1200" kern="1200">
        <a:solidFill>
          <a:schemeClr val="tx1"/>
        </a:solidFill>
        <a:latin typeface="Times" charset="0"/>
        <a:ea typeface="Arial" charset="0"/>
        <a:cs typeface="Arial" charset="0"/>
      </a:defRPr>
    </a:lvl4pPr>
    <a:lvl5pPr marL="1828800" algn="l" rtl="0" fontAlgn="base">
      <a:spcBef>
        <a:spcPct val="30000"/>
      </a:spcBef>
      <a:spcAft>
        <a:spcPct val="0"/>
      </a:spcAft>
      <a:defRPr sz="1200" kern="1200">
        <a:solidFill>
          <a:schemeClr val="tx1"/>
        </a:solidFill>
        <a:latin typeface="Times"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mailto:tech@aquascapedesigns.com" TargetMode="External"/><Relationship Id="rId4" Type="http://schemas.openxmlformats.org/officeDocument/2006/relationships/hyperlink" Target="http://www.aquascapedesigns.com/" TargetMode="External"/><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71679E-D506-F141-894F-FEB99C31E6C3}" type="slidenum">
              <a:rPr lang="en-US" altLang="en-US"/>
              <a:pPr/>
              <a:t>1</a:t>
            </a:fld>
            <a:endParaRPr lang="en-US" altLang="en-US"/>
          </a:p>
        </p:txBody>
      </p:sp>
      <p:sp>
        <p:nvSpPr>
          <p:cNvPr id="782338" name="Rectangle 2"/>
          <p:cNvSpPr>
            <a:spLocks noRot="1" noChangeArrowheads="1" noTextEdit="1"/>
          </p:cNvSpPr>
          <p:nvPr>
            <p:ph type="sldImg"/>
          </p:nvPr>
        </p:nvSpPr>
        <p:spPr>
          <a:ln/>
        </p:spPr>
      </p:sp>
      <p:sp>
        <p:nvSpPr>
          <p:cNvPr id="7823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02135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0CB4E1-FAA9-0F48-8B85-20F04BA963FE}" type="slidenum">
              <a:rPr lang="en-US" altLang="en-US"/>
              <a:pPr/>
              <a:t>10</a:t>
            </a:fld>
            <a:endParaRPr lang="en-US" altLang="en-US"/>
          </a:p>
        </p:txBody>
      </p:sp>
      <p:sp>
        <p:nvSpPr>
          <p:cNvPr id="800770" name="Rectangle 2"/>
          <p:cNvSpPr>
            <a:spLocks noRot="1" noChangeArrowheads="1" noTextEdit="1"/>
          </p:cNvSpPr>
          <p:nvPr>
            <p:ph type="sldImg"/>
          </p:nvPr>
        </p:nvSpPr>
        <p:spPr>
          <a:ln/>
        </p:spPr>
      </p:sp>
      <p:sp>
        <p:nvSpPr>
          <p:cNvPr id="8007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83567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D00F05-794E-CA4E-B5E6-0579E3AABB24}" type="slidenum">
              <a:rPr lang="en-US" altLang="en-US"/>
              <a:pPr/>
              <a:t>11</a:t>
            </a:fld>
            <a:endParaRPr lang="en-US" altLang="en-US"/>
          </a:p>
        </p:txBody>
      </p:sp>
      <p:sp>
        <p:nvSpPr>
          <p:cNvPr id="802818" name="Rectangle 2"/>
          <p:cNvSpPr>
            <a:spLocks noRot="1" noChangeArrowheads="1" noTextEdit="1"/>
          </p:cNvSpPr>
          <p:nvPr>
            <p:ph type="sldImg"/>
          </p:nvPr>
        </p:nvSpPr>
        <p:spPr>
          <a:ln/>
        </p:spPr>
      </p:sp>
      <p:sp>
        <p:nvSpPr>
          <p:cNvPr id="8028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54425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07579C-C85B-9F4E-ABC0-43ABDAA84C34}" type="slidenum">
              <a:rPr lang="en-US" altLang="en-US"/>
              <a:pPr/>
              <a:t>12</a:t>
            </a:fld>
            <a:endParaRPr lang="en-US" altLang="en-US"/>
          </a:p>
        </p:txBody>
      </p:sp>
      <p:sp>
        <p:nvSpPr>
          <p:cNvPr id="804866" name="Rectangle 2"/>
          <p:cNvSpPr>
            <a:spLocks noRot="1" noChangeArrowheads="1" noTextEdit="1"/>
          </p:cNvSpPr>
          <p:nvPr>
            <p:ph type="sldImg"/>
          </p:nvPr>
        </p:nvSpPr>
        <p:spPr>
          <a:ln/>
        </p:spPr>
      </p:sp>
      <p:sp>
        <p:nvSpPr>
          <p:cNvPr id="8048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96878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C42E81-52B3-E64B-AFD3-0642314EB187}" type="slidenum">
              <a:rPr lang="en-US" altLang="en-US"/>
              <a:pPr/>
              <a:t>13</a:t>
            </a:fld>
            <a:endParaRPr lang="en-US" altLang="en-US"/>
          </a:p>
        </p:txBody>
      </p:sp>
      <p:sp>
        <p:nvSpPr>
          <p:cNvPr id="806914" name="Rectangle 2"/>
          <p:cNvSpPr>
            <a:spLocks noRot="1" noChangeArrowheads="1" noTextEdit="1"/>
          </p:cNvSpPr>
          <p:nvPr>
            <p:ph type="sldImg"/>
          </p:nvPr>
        </p:nvSpPr>
        <p:spPr>
          <a:ln/>
        </p:spPr>
      </p:sp>
      <p:sp>
        <p:nvSpPr>
          <p:cNvPr id="8069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4752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413DEE-219D-7F40-9EC9-322F8A64EB10}" type="slidenum">
              <a:rPr lang="en-US" altLang="en-US"/>
              <a:pPr/>
              <a:t>14</a:t>
            </a:fld>
            <a:endParaRPr lang="en-US" altLang="en-US"/>
          </a:p>
        </p:txBody>
      </p:sp>
      <p:sp>
        <p:nvSpPr>
          <p:cNvPr id="808962" name="Rectangle 2"/>
          <p:cNvSpPr>
            <a:spLocks noRot="1" noChangeArrowheads="1" noTextEdit="1"/>
          </p:cNvSpPr>
          <p:nvPr>
            <p:ph type="sldImg"/>
          </p:nvPr>
        </p:nvSpPr>
        <p:spPr>
          <a:ln/>
        </p:spPr>
      </p:sp>
      <p:sp>
        <p:nvSpPr>
          <p:cNvPr id="8089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95577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B3CC33-711F-374C-B726-4B6816413C5D}" type="slidenum">
              <a:rPr lang="en-US" altLang="en-US"/>
              <a:pPr/>
              <a:t>15</a:t>
            </a:fld>
            <a:endParaRPr lang="en-US" altLang="en-US"/>
          </a:p>
        </p:txBody>
      </p:sp>
      <p:sp>
        <p:nvSpPr>
          <p:cNvPr id="811010" name="Rectangle 2"/>
          <p:cNvSpPr>
            <a:spLocks noRot="1" noChangeArrowheads="1" noTextEdit="1"/>
          </p:cNvSpPr>
          <p:nvPr>
            <p:ph type="sldImg"/>
          </p:nvPr>
        </p:nvSpPr>
        <p:spPr>
          <a:ln/>
        </p:spPr>
      </p:sp>
      <p:sp>
        <p:nvSpPr>
          <p:cNvPr id="8110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44538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06B946-6575-5743-B4ED-2E10A9EF3CBB}" type="slidenum">
              <a:rPr lang="en-US" altLang="en-US"/>
              <a:pPr/>
              <a:t>16</a:t>
            </a:fld>
            <a:endParaRPr lang="en-US" altLang="en-US"/>
          </a:p>
        </p:txBody>
      </p:sp>
      <p:sp>
        <p:nvSpPr>
          <p:cNvPr id="813058" name="Rectangle 2"/>
          <p:cNvSpPr>
            <a:spLocks noRot="1" noChangeArrowheads="1" noTextEdit="1"/>
          </p:cNvSpPr>
          <p:nvPr>
            <p:ph type="sldImg"/>
          </p:nvPr>
        </p:nvSpPr>
        <p:spPr>
          <a:ln/>
        </p:spPr>
      </p:sp>
      <p:sp>
        <p:nvSpPr>
          <p:cNvPr id="8130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44323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F9D73-43E6-2A4F-A742-1F44E802754E}" type="slidenum">
              <a:rPr lang="en-US" altLang="en-US"/>
              <a:pPr/>
              <a:t>17</a:t>
            </a:fld>
            <a:endParaRPr lang="en-US" altLang="en-US"/>
          </a:p>
        </p:txBody>
      </p:sp>
      <p:sp>
        <p:nvSpPr>
          <p:cNvPr id="815106" name="Rectangle 2"/>
          <p:cNvSpPr>
            <a:spLocks noRot="1" noChangeArrowheads="1" noTextEdit="1"/>
          </p:cNvSpPr>
          <p:nvPr>
            <p:ph type="sldImg"/>
          </p:nvPr>
        </p:nvSpPr>
        <p:spPr>
          <a:ln/>
        </p:spPr>
      </p:sp>
      <p:sp>
        <p:nvSpPr>
          <p:cNvPr id="8151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29553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827B41-847C-D24E-8400-5955052FD647}" type="slidenum">
              <a:rPr lang="en-US" altLang="en-US"/>
              <a:pPr/>
              <a:t>18</a:t>
            </a:fld>
            <a:endParaRPr lang="en-US" altLang="en-US"/>
          </a:p>
        </p:txBody>
      </p:sp>
      <p:sp>
        <p:nvSpPr>
          <p:cNvPr id="817154" name="Rectangle 2"/>
          <p:cNvSpPr>
            <a:spLocks noRot="1" noChangeArrowheads="1" noTextEdit="1"/>
          </p:cNvSpPr>
          <p:nvPr>
            <p:ph type="sldImg"/>
          </p:nvPr>
        </p:nvSpPr>
        <p:spPr>
          <a:ln/>
        </p:spPr>
      </p:sp>
      <p:sp>
        <p:nvSpPr>
          <p:cNvPr id="8171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8541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90C2E9-FA40-4845-B7AA-81FD3F2CE2C0}" type="slidenum">
              <a:rPr lang="en-US" altLang="en-US"/>
              <a:pPr/>
              <a:t>19</a:t>
            </a:fld>
            <a:endParaRPr lang="en-US" altLang="en-US"/>
          </a:p>
        </p:txBody>
      </p:sp>
      <p:sp>
        <p:nvSpPr>
          <p:cNvPr id="819202" name="Rectangle 2"/>
          <p:cNvSpPr>
            <a:spLocks noRot="1" noChangeArrowheads="1" noTextEdit="1"/>
          </p:cNvSpPr>
          <p:nvPr>
            <p:ph type="sldImg"/>
          </p:nvPr>
        </p:nvSpPr>
        <p:spPr>
          <a:ln/>
        </p:spPr>
      </p:sp>
      <p:sp>
        <p:nvSpPr>
          <p:cNvPr id="8192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11125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8870DD-3134-C24E-8D45-7BF0FB890422}" type="slidenum">
              <a:rPr lang="en-US" altLang="en-US"/>
              <a:pPr/>
              <a:t>2</a:t>
            </a:fld>
            <a:endParaRPr lang="en-US" altLang="en-US"/>
          </a:p>
        </p:txBody>
      </p:sp>
      <p:sp>
        <p:nvSpPr>
          <p:cNvPr id="784386" name="Rectangle 2"/>
          <p:cNvSpPr>
            <a:spLocks noRot="1" noChangeArrowheads="1" noTextEdit="1"/>
          </p:cNvSpPr>
          <p:nvPr>
            <p:ph type="sldImg"/>
          </p:nvPr>
        </p:nvSpPr>
        <p:spPr>
          <a:ln/>
        </p:spPr>
      </p:sp>
      <p:sp>
        <p:nvSpPr>
          <p:cNvPr id="7843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4276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8F91CB-D243-4946-ACC8-09CF5C191329}" type="slidenum">
              <a:rPr lang="en-US" altLang="en-US"/>
              <a:pPr/>
              <a:t>20</a:t>
            </a:fld>
            <a:endParaRPr lang="en-US" altLang="en-US"/>
          </a:p>
        </p:txBody>
      </p:sp>
      <p:sp>
        <p:nvSpPr>
          <p:cNvPr id="821250" name="Rectangle 2"/>
          <p:cNvSpPr>
            <a:spLocks noRot="1" noChangeArrowheads="1" noTextEdit="1"/>
          </p:cNvSpPr>
          <p:nvPr>
            <p:ph type="sldImg"/>
          </p:nvPr>
        </p:nvSpPr>
        <p:spPr>
          <a:ln/>
        </p:spPr>
      </p:sp>
      <p:sp>
        <p:nvSpPr>
          <p:cNvPr id="8212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343307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DD3B6E-555A-7142-8B87-F0C286BDF034}" type="slidenum">
              <a:rPr lang="en-US" altLang="en-US"/>
              <a:pPr/>
              <a:t>21</a:t>
            </a:fld>
            <a:endParaRPr lang="en-US" altLang="en-US"/>
          </a:p>
        </p:txBody>
      </p:sp>
      <p:sp>
        <p:nvSpPr>
          <p:cNvPr id="823298" name="Rectangle 2"/>
          <p:cNvSpPr>
            <a:spLocks noRot="1" noChangeArrowheads="1" noTextEdit="1"/>
          </p:cNvSpPr>
          <p:nvPr>
            <p:ph type="sldImg"/>
          </p:nvPr>
        </p:nvSpPr>
        <p:spPr>
          <a:ln/>
        </p:spPr>
      </p:sp>
      <p:sp>
        <p:nvSpPr>
          <p:cNvPr id="8232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77117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C04DF-3D2A-1443-964C-A38B5A69029B}" type="slidenum">
              <a:rPr lang="en-US" altLang="en-US"/>
              <a:pPr/>
              <a:t>22</a:t>
            </a:fld>
            <a:endParaRPr lang="en-US" altLang="en-US"/>
          </a:p>
        </p:txBody>
      </p:sp>
      <p:sp>
        <p:nvSpPr>
          <p:cNvPr id="825346" name="Rectangle 2"/>
          <p:cNvSpPr>
            <a:spLocks noRot="1" noChangeArrowheads="1" noTextEdit="1"/>
          </p:cNvSpPr>
          <p:nvPr>
            <p:ph type="sldImg"/>
          </p:nvPr>
        </p:nvSpPr>
        <p:spPr>
          <a:ln/>
        </p:spPr>
      </p:sp>
      <p:sp>
        <p:nvSpPr>
          <p:cNvPr id="8253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6035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38B1E7-C86A-3043-BEC1-13FD4EA95B9D}" type="slidenum">
              <a:rPr lang="en-US" altLang="en-US"/>
              <a:pPr/>
              <a:t>23</a:t>
            </a:fld>
            <a:endParaRPr lang="en-US" altLang="en-US"/>
          </a:p>
        </p:txBody>
      </p:sp>
      <p:sp>
        <p:nvSpPr>
          <p:cNvPr id="827394" name="Rectangle 2"/>
          <p:cNvSpPr>
            <a:spLocks noRot="1" noChangeArrowheads="1" noTextEdit="1"/>
          </p:cNvSpPr>
          <p:nvPr>
            <p:ph type="sldImg"/>
          </p:nvPr>
        </p:nvSpPr>
        <p:spPr>
          <a:ln/>
        </p:spPr>
      </p:sp>
      <p:sp>
        <p:nvSpPr>
          <p:cNvPr id="8273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69083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EDE39D-2F41-9D42-A702-83C93CAFA69C}" type="slidenum">
              <a:rPr lang="en-US" altLang="en-US"/>
              <a:pPr/>
              <a:t>24</a:t>
            </a:fld>
            <a:endParaRPr lang="en-US" altLang="en-US"/>
          </a:p>
        </p:txBody>
      </p:sp>
      <p:sp>
        <p:nvSpPr>
          <p:cNvPr id="829442" name="Rectangle 2"/>
          <p:cNvSpPr>
            <a:spLocks noRot="1" noChangeArrowheads="1" noTextEdit="1"/>
          </p:cNvSpPr>
          <p:nvPr>
            <p:ph type="sldImg"/>
          </p:nvPr>
        </p:nvSpPr>
        <p:spPr>
          <a:ln/>
        </p:spPr>
      </p:sp>
      <p:sp>
        <p:nvSpPr>
          <p:cNvPr id="82944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55289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277719-9D80-BE48-9A4F-F1CFA2DE5064}" type="slidenum">
              <a:rPr lang="en-US" altLang="en-US"/>
              <a:pPr/>
              <a:t>25</a:t>
            </a:fld>
            <a:endParaRPr lang="en-US" altLang="en-US"/>
          </a:p>
        </p:txBody>
      </p:sp>
      <p:sp>
        <p:nvSpPr>
          <p:cNvPr id="831490" name="Rectangle 2"/>
          <p:cNvSpPr>
            <a:spLocks noRot="1" noChangeArrowheads="1" noTextEdit="1"/>
          </p:cNvSpPr>
          <p:nvPr>
            <p:ph type="sldImg"/>
          </p:nvPr>
        </p:nvSpPr>
        <p:spPr>
          <a:ln/>
        </p:spPr>
      </p:sp>
      <p:sp>
        <p:nvSpPr>
          <p:cNvPr id="8314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4996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A66CA1-6314-E345-879C-599BAC0C1966}" type="slidenum">
              <a:rPr lang="en-US" altLang="en-US"/>
              <a:pPr/>
              <a:t>26</a:t>
            </a:fld>
            <a:endParaRPr lang="en-US" altLang="en-US"/>
          </a:p>
        </p:txBody>
      </p:sp>
      <p:sp>
        <p:nvSpPr>
          <p:cNvPr id="833538" name="Rectangle 2"/>
          <p:cNvSpPr>
            <a:spLocks noRot="1" noChangeArrowheads="1" noTextEdit="1"/>
          </p:cNvSpPr>
          <p:nvPr>
            <p:ph type="sldImg"/>
          </p:nvPr>
        </p:nvSpPr>
        <p:spPr>
          <a:ln/>
        </p:spPr>
      </p:sp>
      <p:sp>
        <p:nvSpPr>
          <p:cNvPr id="8335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34962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753B64-186E-D74F-9500-F4546BB57368}" type="slidenum">
              <a:rPr lang="en-US" altLang="en-US"/>
              <a:pPr/>
              <a:t>27</a:t>
            </a:fld>
            <a:endParaRPr lang="en-US" altLang="en-US"/>
          </a:p>
        </p:txBody>
      </p:sp>
      <p:sp>
        <p:nvSpPr>
          <p:cNvPr id="835586" name="Rectangle 2"/>
          <p:cNvSpPr>
            <a:spLocks noRot="1" noChangeArrowheads="1" noTextEdit="1"/>
          </p:cNvSpPr>
          <p:nvPr>
            <p:ph type="sldImg"/>
          </p:nvPr>
        </p:nvSpPr>
        <p:spPr>
          <a:ln/>
        </p:spPr>
      </p:sp>
      <p:sp>
        <p:nvSpPr>
          <p:cNvPr id="8355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50386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B0B74B-917F-B743-B183-DE52AA42B0DF}" type="slidenum">
              <a:rPr lang="en-US" altLang="en-US"/>
              <a:pPr/>
              <a:t>28</a:t>
            </a:fld>
            <a:endParaRPr lang="en-US" altLang="en-US"/>
          </a:p>
        </p:txBody>
      </p:sp>
      <p:sp>
        <p:nvSpPr>
          <p:cNvPr id="837634" name="Rectangle 2"/>
          <p:cNvSpPr>
            <a:spLocks noRot="1" noChangeArrowheads="1" noTextEdit="1"/>
          </p:cNvSpPr>
          <p:nvPr>
            <p:ph type="sldImg"/>
          </p:nvPr>
        </p:nvSpPr>
        <p:spPr>
          <a:ln/>
        </p:spPr>
      </p:sp>
      <p:sp>
        <p:nvSpPr>
          <p:cNvPr id="8376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22093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37C060-FA53-474F-83F0-B382835A5AD1}" type="slidenum">
              <a:rPr lang="en-US" altLang="en-US"/>
              <a:pPr/>
              <a:t>29</a:t>
            </a:fld>
            <a:endParaRPr lang="en-US" altLang="en-US"/>
          </a:p>
        </p:txBody>
      </p:sp>
      <p:sp>
        <p:nvSpPr>
          <p:cNvPr id="839682" name="Rectangle 2"/>
          <p:cNvSpPr>
            <a:spLocks noRot="1" noChangeArrowheads="1" noTextEdit="1"/>
          </p:cNvSpPr>
          <p:nvPr>
            <p:ph type="sldImg"/>
          </p:nvPr>
        </p:nvSpPr>
        <p:spPr>
          <a:ln/>
        </p:spPr>
      </p:sp>
      <p:sp>
        <p:nvSpPr>
          <p:cNvPr id="8396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011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6CD5D5-E08C-0543-917E-B7A3A688A312}" type="slidenum">
              <a:rPr lang="en-US" altLang="en-US"/>
              <a:pPr/>
              <a:t>3</a:t>
            </a:fld>
            <a:endParaRPr lang="en-US" altLang="en-US"/>
          </a:p>
        </p:txBody>
      </p:sp>
      <p:sp>
        <p:nvSpPr>
          <p:cNvPr id="786434" name="Rectangle 2"/>
          <p:cNvSpPr>
            <a:spLocks noRot="1" noChangeArrowheads="1" noTextEdit="1"/>
          </p:cNvSpPr>
          <p:nvPr>
            <p:ph type="sldImg"/>
          </p:nvPr>
        </p:nvSpPr>
        <p:spPr>
          <a:ln/>
        </p:spPr>
      </p:sp>
      <p:sp>
        <p:nvSpPr>
          <p:cNvPr id="786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59607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E61378-83FD-414C-8CEF-3B461F1CE6E7}" type="slidenum">
              <a:rPr lang="en-US" altLang="en-US"/>
              <a:pPr/>
              <a:t>30</a:t>
            </a:fld>
            <a:endParaRPr lang="en-US" altLang="en-US"/>
          </a:p>
        </p:txBody>
      </p:sp>
      <p:sp>
        <p:nvSpPr>
          <p:cNvPr id="841730" name="Rectangle 2"/>
          <p:cNvSpPr>
            <a:spLocks noRot="1" noChangeArrowheads="1" noTextEdit="1"/>
          </p:cNvSpPr>
          <p:nvPr>
            <p:ph type="sldImg"/>
          </p:nvPr>
        </p:nvSpPr>
        <p:spPr>
          <a:ln/>
        </p:spPr>
      </p:sp>
      <p:sp>
        <p:nvSpPr>
          <p:cNvPr id="8417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47259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81137B-D2FB-E14C-B3E5-D9FA225BA85D}" type="slidenum">
              <a:rPr lang="en-US" altLang="en-US"/>
              <a:pPr/>
              <a:t>31</a:t>
            </a:fld>
            <a:endParaRPr lang="en-US" altLang="en-US"/>
          </a:p>
        </p:txBody>
      </p:sp>
      <p:sp>
        <p:nvSpPr>
          <p:cNvPr id="843778" name="Rectangle 2"/>
          <p:cNvSpPr>
            <a:spLocks noRot="1" noChangeArrowheads="1" noTextEdit="1"/>
          </p:cNvSpPr>
          <p:nvPr>
            <p:ph type="sldImg"/>
          </p:nvPr>
        </p:nvSpPr>
        <p:spPr>
          <a:ln/>
        </p:spPr>
      </p:sp>
      <p:sp>
        <p:nvSpPr>
          <p:cNvPr id="8437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82586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FA7239-55BB-4F49-8F04-0250A996AABF}" type="slidenum">
              <a:rPr lang="en-US" altLang="en-US"/>
              <a:pPr/>
              <a:t>34</a:t>
            </a:fld>
            <a:endParaRPr lang="en-US" altLang="en-US"/>
          </a:p>
        </p:txBody>
      </p:sp>
      <p:sp>
        <p:nvSpPr>
          <p:cNvPr id="733186" name="Rectangle 2"/>
          <p:cNvSpPr>
            <a:spLocks noRot="1" noChangeArrowheads="1" noTextEdit="1"/>
          </p:cNvSpPr>
          <p:nvPr>
            <p:ph type="sldImg"/>
          </p:nvPr>
        </p:nvSpPr>
        <p:spPr>
          <a:xfrm>
            <a:off x="1144588" y="685800"/>
            <a:ext cx="4572000" cy="3429000"/>
          </a:xfrm>
          <a:ln/>
        </p:spPr>
      </p:sp>
      <p:sp>
        <p:nvSpPr>
          <p:cNvPr id="7331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57776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3916CF-BFA8-1741-875D-B527BA910D26}" type="slidenum">
              <a:rPr lang="en-US" altLang="en-US"/>
              <a:pPr/>
              <a:t>35</a:t>
            </a:fld>
            <a:endParaRPr lang="en-US" altLang="en-US"/>
          </a:p>
        </p:txBody>
      </p:sp>
      <p:sp>
        <p:nvSpPr>
          <p:cNvPr id="735234" name="Rectangle 2"/>
          <p:cNvSpPr>
            <a:spLocks noRot="1" noChangeArrowheads="1" noTextEdit="1"/>
          </p:cNvSpPr>
          <p:nvPr>
            <p:ph type="sldImg"/>
          </p:nvPr>
        </p:nvSpPr>
        <p:spPr>
          <a:xfrm>
            <a:off x="1144588" y="685800"/>
            <a:ext cx="4572000" cy="3429000"/>
          </a:xfrm>
          <a:ln/>
        </p:spPr>
      </p:sp>
      <p:sp>
        <p:nvSpPr>
          <p:cNvPr id="7352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011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CF4B81-DA26-F746-9E00-4FC025EDF906}" type="slidenum">
              <a:rPr lang="en-US" altLang="en-US"/>
              <a:pPr/>
              <a:t>36</a:t>
            </a:fld>
            <a:endParaRPr lang="en-US" altLang="en-US"/>
          </a:p>
        </p:txBody>
      </p:sp>
      <p:sp>
        <p:nvSpPr>
          <p:cNvPr id="739330" name="Rectangle 2"/>
          <p:cNvSpPr>
            <a:spLocks noRot="1" noChangeArrowheads="1" noTextEdit="1"/>
          </p:cNvSpPr>
          <p:nvPr>
            <p:ph type="sldImg"/>
          </p:nvPr>
        </p:nvSpPr>
        <p:spPr>
          <a:ln/>
        </p:spPr>
      </p:sp>
      <p:sp>
        <p:nvSpPr>
          <p:cNvPr id="739331" name="Rectangle 3"/>
          <p:cNvSpPr>
            <a:spLocks noGrp="1" noChangeArrowheads="1"/>
          </p:cNvSpPr>
          <p:nvPr>
            <p:ph type="body" idx="1"/>
          </p:nvPr>
        </p:nvSpPr>
        <p:spPr>
          <a:xfrm>
            <a:off x="914400" y="4343400"/>
            <a:ext cx="5029200" cy="4114800"/>
          </a:xfrm>
        </p:spPr>
        <p:txBody>
          <a:bodyPr/>
          <a:lstStyle/>
          <a:p>
            <a:r>
              <a:rPr lang="en-US" altLang="en-US" b="1"/>
              <a:t>NOTE: If you are showing this slide set via a Power Point presentation, the symbol (#) throughout the script indicates when to press your mouse button to change the animation within a slide.</a:t>
            </a:r>
            <a:endParaRPr lang="en-US" altLang="en-US"/>
          </a:p>
          <a:p>
            <a:r>
              <a:rPr lang="en-US" altLang="en-US"/>
              <a:t>1. Title Slide</a:t>
            </a:r>
          </a:p>
        </p:txBody>
      </p:sp>
    </p:spTree>
    <p:extLst>
      <p:ext uri="{BB962C8B-B14F-4D97-AF65-F5344CB8AC3E}">
        <p14:creationId xmlns:p14="http://schemas.microsoft.com/office/powerpoint/2010/main" val="14110755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574490-7C42-834E-BE98-DFFF646F743C}" type="slidenum">
              <a:rPr lang="en-US" altLang="en-US"/>
              <a:pPr/>
              <a:t>44</a:t>
            </a:fld>
            <a:endParaRPr lang="en-US" altLang="en-US"/>
          </a:p>
        </p:txBody>
      </p:sp>
      <p:sp>
        <p:nvSpPr>
          <p:cNvPr id="47106" name="Rectangle 2"/>
          <p:cNvSpPr>
            <a:spLocks noRo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altLang="en-US"/>
              <a:t> Often, during the rainy season the water levels in these ponds remain at or near the outflow structures. Under these conditions, storm water entering a detention area displaces an equivalent amount of water that usually overflows to an adjacent man-made or natural drainage system. The detention pond acts as a sink or trap where pollutants picked up by the initial surge of storm water settle out before leaving the detention pond. These ponds are usually referred to as "wet-detention systems."</a:t>
            </a:r>
          </a:p>
          <a:p>
            <a:r>
              <a:rPr lang="en-US" altLang="en-US"/>
              <a:t> </a:t>
            </a:r>
          </a:p>
        </p:txBody>
      </p:sp>
    </p:spTree>
    <p:extLst>
      <p:ext uri="{BB962C8B-B14F-4D97-AF65-F5344CB8AC3E}">
        <p14:creationId xmlns:p14="http://schemas.microsoft.com/office/powerpoint/2010/main" val="1284149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FF2EB7-F402-B54D-8919-3730A3CC2F97}" type="slidenum">
              <a:rPr lang="en-US" altLang="en-US"/>
              <a:pPr/>
              <a:t>45</a:t>
            </a:fld>
            <a:endParaRPr lang="en-US" altLang="en-US"/>
          </a:p>
        </p:txBody>
      </p:sp>
      <p:sp>
        <p:nvSpPr>
          <p:cNvPr id="481282" name="Rectangle 2"/>
          <p:cNvSpPr>
            <a:spLocks noRot="1" noChangeArrowheads="1" noTextEdit="1"/>
          </p:cNvSpPr>
          <p:nvPr>
            <p:ph type="sldImg"/>
          </p:nvPr>
        </p:nvSpPr>
        <p:spPr>
          <a:ln/>
        </p:spPr>
      </p:sp>
      <p:sp>
        <p:nvSpPr>
          <p:cNvPr id="481283" name="Rectangle 3"/>
          <p:cNvSpPr>
            <a:spLocks noGrp="1" noChangeArrowheads="1"/>
          </p:cNvSpPr>
          <p:nvPr>
            <p:ph type="body" idx="1"/>
          </p:nvPr>
        </p:nvSpPr>
        <p:spPr/>
        <p:txBody>
          <a:bodyPr/>
          <a:lstStyle/>
          <a:p>
            <a:r>
              <a:rPr lang="en-US" altLang="en-US"/>
              <a:t>When land is alter to build homes and other developments, the natural system of trees and plants over native soil is replaced with harder surfaces like sidewalks, streets, decks, roofs, driveways, and even lawns over compacted soils. As a result, less rainwater is soaked up and more rain water/storm water flows off the land at a faster rate. Water gathers oil, gas, pesticides, heavy metals, fertilizers, bacteria, and nutrients as it flows over roadways and parking lots. These pollutants could cause serious harm if they flowed directly into water bodies without any filtration or decomposition. </a:t>
            </a:r>
          </a:p>
        </p:txBody>
      </p:sp>
    </p:spTree>
    <p:extLst>
      <p:ext uri="{BB962C8B-B14F-4D97-AF65-F5344CB8AC3E}">
        <p14:creationId xmlns:p14="http://schemas.microsoft.com/office/powerpoint/2010/main" val="483859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4DBED-F05C-6140-A428-177B57D8B60E}" type="slidenum">
              <a:rPr lang="en-US" altLang="en-US"/>
              <a:pPr/>
              <a:t>47</a:t>
            </a:fld>
            <a:endParaRPr lang="en-US" altLang="en-US"/>
          </a:p>
        </p:txBody>
      </p:sp>
      <p:sp>
        <p:nvSpPr>
          <p:cNvPr id="485378" name="Rectangle 2"/>
          <p:cNvSpPr>
            <a:spLocks noRot="1" noChangeArrowheads="1" noTextEdit="1"/>
          </p:cNvSpPr>
          <p:nvPr>
            <p:ph type="sldImg"/>
          </p:nvPr>
        </p:nvSpPr>
        <p:spPr>
          <a:ln/>
        </p:spPr>
      </p:sp>
      <p:sp>
        <p:nvSpPr>
          <p:cNvPr id="485379" name="Rectangle 3"/>
          <p:cNvSpPr>
            <a:spLocks noGrp="1" noChangeArrowheads="1"/>
          </p:cNvSpPr>
          <p:nvPr>
            <p:ph type="body" idx="1"/>
          </p:nvPr>
        </p:nvSpPr>
        <p:spPr/>
        <p:txBody>
          <a:bodyPr/>
          <a:lstStyle/>
          <a:p>
            <a:r>
              <a:rPr lang="en-US" altLang="en-US"/>
              <a:t>Many areas that are “flood-prone” are paved with asphalt or covered in concrete, thus preventing rainwater from absorbing into the ground to replenish our aquifers. After a heavy rain, retention ponds collect excess water as it runs off of the paved areas. Another function of retention ponds is to catch and trap pollutants, preventing their runoff into natural water bodies. </a:t>
            </a:r>
          </a:p>
        </p:txBody>
      </p:sp>
    </p:spTree>
    <p:extLst>
      <p:ext uri="{BB962C8B-B14F-4D97-AF65-F5344CB8AC3E}">
        <p14:creationId xmlns:p14="http://schemas.microsoft.com/office/powerpoint/2010/main" val="1855125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F4EAFB-4C79-4F46-8C74-639E3FF41A45}" type="slidenum">
              <a:rPr lang="en-US" altLang="en-US"/>
              <a:pPr/>
              <a:t>49</a:t>
            </a:fld>
            <a:endParaRPr lang="en-US" altLang="en-US"/>
          </a:p>
        </p:txBody>
      </p:sp>
      <p:sp>
        <p:nvSpPr>
          <p:cNvPr id="524290" name="Rectangle 2"/>
          <p:cNvSpPr>
            <a:spLocks noRot="1" noChangeArrowheads="1" noTextEdit="1"/>
          </p:cNvSpPr>
          <p:nvPr>
            <p:ph type="sldImg"/>
          </p:nvPr>
        </p:nvSpPr>
        <p:spPr>
          <a:ln/>
        </p:spPr>
      </p:sp>
      <p:sp>
        <p:nvSpPr>
          <p:cNvPr id="524291" name="Rectangle 3"/>
          <p:cNvSpPr>
            <a:spLocks noGrp="1" noChangeArrowheads="1"/>
          </p:cNvSpPr>
          <p:nvPr>
            <p:ph type="body" idx="1"/>
          </p:nvPr>
        </p:nvSpPr>
        <p:spPr/>
        <p:txBody>
          <a:bodyPr/>
          <a:lstStyle/>
          <a:p>
            <a:r>
              <a:rPr lang="en-US" altLang="en-US"/>
              <a:t>Though retention ponds are a necessary part of Georgia’s landscape, they often look unnaturally bleak. What's more, these man-made ponds are easily invaded by non-native plants, and are further uglified by algae blooms, but there are ways to make these ponds more visually appealing while maintaining their utilitarian functionality. </a:t>
            </a:r>
          </a:p>
        </p:txBody>
      </p:sp>
    </p:spTree>
    <p:extLst>
      <p:ext uri="{BB962C8B-B14F-4D97-AF65-F5344CB8AC3E}">
        <p14:creationId xmlns:p14="http://schemas.microsoft.com/office/powerpoint/2010/main" val="1928758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276322-CDBF-F342-B5D9-6D92772C6027}" type="slidenum">
              <a:rPr lang="en-US" altLang="en-US"/>
              <a:pPr/>
              <a:t>50</a:t>
            </a:fld>
            <a:endParaRPr lang="en-US" altLang="en-US"/>
          </a:p>
        </p:txBody>
      </p:sp>
      <p:sp>
        <p:nvSpPr>
          <p:cNvPr id="526338" name="Rectangle 2"/>
          <p:cNvSpPr>
            <a:spLocks noRot="1" noChangeArrowheads="1" noTextEdit="1"/>
          </p:cNvSpPr>
          <p:nvPr>
            <p:ph type="sldImg"/>
          </p:nvPr>
        </p:nvSpPr>
        <p:spPr>
          <a:ln/>
        </p:spPr>
      </p:sp>
      <p:sp>
        <p:nvSpPr>
          <p:cNvPr id="526339" name="Rectangle 3"/>
          <p:cNvSpPr>
            <a:spLocks noGrp="1" noChangeArrowheads="1"/>
          </p:cNvSpPr>
          <p:nvPr>
            <p:ph type="body" idx="1"/>
          </p:nvPr>
        </p:nvSpPr>
        <p:spPr/>
        <p:txBody>
          <a:bodyPr/>
          <a:lstStyle/>
          <a:p>
            <a:r>
              <a:rPr lang="en-US" altLang="en-US"/>
              <a:t>Instead of settling for generic, uninspiring retention ponds surrounded by chain-link fencing, aquascaping with Georgia’s native aquatic plants offers a glimmer of beauty that stands out against the gray and black of roads, parking lots and urban development. </a:t>
            </a:r>
          </a:p>
        </p:txBody>
      </p:sp>
    </p:spTree>
    <p:extLst>
      <p:ext uri="{BB962C8B-B14F-4D97-AF65-F5344CB8AC3E}">
        <p14:creationId xmlns:p14="http://schemas.microsoft.com/office/powerpoint/2010/main" val="380390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8A36CB-4761-3A41-8FE3-B155E5E02CD4}" type="slidenum">
              <a:rPr lang="en-US" altLang="en-US"/>
              <a:pPr/>
              <a:t>4</a:t>
            </a:fld>
            <a:endParaRPr lang="en-US" altLang="en-US"/>
          </a:p>
        </p:txBody>
      </p:sp>
      <p:sp>
        <p:nvSpPr>
          <p:cNvPr id="788482" name="Rectangle 2"/>
          <p:cNvSpPr>
            <a:spLocks noRot="1" noChangeArrowheads="1" noTextEdit="1"/>
          </p:cNvSpPr>
          <p:nvPr>
            <p:ph type="sldImg"/>
          </p:nvPr>
        </p:nvSpPr>
        <p:spPr>
          <a:ln/>
        </p:spPr>
      </p:sp>
      <p:sp>
        <p:nvSpPr>
          <p:cNvPr id="7884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874902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F63BE9-5BFC-BF4C-83CC-C10426173444}" type="slidenum">
              <a:rPr lang="en-US" altLang="en-US"/>
              <a:pPr/>
              <a:t>51</a:t>
            </a:fld>
            <a:endParaRPr lang="en-US" altLang="en-US"/>
          </a:p>
        </p:txBody>
      </p:sp>
      <p:sp>
        <p:nvSpPr>
          <p:cNvPr id="528386" name="Rectangle 2"/>
          <p:cNvSpPr>
            <a:spLocks noRot="1" noChangeArrowheads="1" noTextEdit="1"/>
          </p:cNvSpPr>
          <p:nvPr>
            <p:ph type="sldImg"/>
          </p:nvPr>
        </p:nvSpPr>
        <p:spPr>
          <a:ln/>
        </p:spPr>
      </p:sp>
      <p:sp>
        <p:nvSpPr>
          <p:cNvPr id="528387" name="Rectangle 3"/>
          <p:cNvSpPr>
            <a:spLocks noGrp="1" noChangeArrowheads="1"/>
          </p:cNvSpPr>
          <p:nvPr>
            <p:ph type="body" idx="1"/>
          </p:nvPr>
        </p:nvSpPr>
        <p:spPr/>
        <p:txBody>
          <a:bodyPr/>
          <a:lstStyle/>
          <a:p>
            <a:r>
              <a:rPr lang="en-US" altLang="en-US"/>
              <a:t>The aquascaped retention pond in a shopping center provides wildlife habitat and eye-candy in a high-traffic urban setting. </a:t>
            </a:r>
            <a:br>
              <a:rPr lang="en-US" altLang="en-US"/>
            </a:br>
            <a:r>
              <a:rPr lang="en-US" altLang="en-US"/>
              <a:t>Retention and storm water management ponds are a permanent fixture on much of our landscape. Without them, Georgia would not be able to support its growing population safely or efficiently.</a:t>
            </a:r>
          </a:p>
          <a:p>
            <a:endParaRPr lang="en-US" altLang="en-US"/>
          </a:p>
          <a:p>
            <a:endParaRPr lang="en-US" altLang="en-US"/>
          </a:p>
        </p:txBody>
      </p:sp>
    </p:spTree>
    <p:extLst>
      <p:ext uri="{BB962C8B-B14F-4D97-AF65-F5344CB8AC3E}">
        <p14:creationId xmlns:p14="http://schemas.microsoft.com/office/powerpoint/2010/main" val="1700307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070B0A-2516-634E-B433-3271A1A6A918}" type="slidenum">
              <a:rPr lang="en-US" altLang="en-US"/>
              <a:pPr/>
              <a:t>54</a:t>
            </a:fld>
            <a:endParaRPr lang="en-US" altLang="en-US"/>
          </a:p>
        </p:txBody>
      </p:sp>
      <p:sp>
        <p:nvSpPr>
          <p:cNvPr id="507906" name="Rectangle 2"/>
          <p:cNvSpPr>
            <a:spLocks noRot="1" noChangeArrowheads="1" noTextEdit="1"/>
          </p:cNvSpPr>
          <p:nvPr>
            <p:ph type="sldImg"/>
          </p:nvPr>
        </p:nvSpPr>
        <p:spPr>
          <a:ln/>
        </p:spPr>
      </p:sp>
      <p:sp>
        <p:nvSpPr>
          <p:cNvPr id="507907" name="Rectangle 3"/>
          <p:cNvSpPr>
            <a:spLocks noGrp="1" noChangeArrowheads="1"/>
          </p:cNvSpPr>
          <p:nvPr>
            <p:ph type="body" idx="1"/>
          </p:nvPr>
        </p:nvSpPr>
        <p:spPr/>
        <p:txBody>
          <a:bodyPr/>
          <a:lstStyle/>
          <a:p>
            <a:r>
              <a:rPr lang="en-US" altLang="en-US"/>
              <a:t>During winter, contribution of oxygen from photosynthesis by green plants and algae is greatly reduced. This is caused by the normal fall die-off of plants and algae due to cold water. Additionally, those green plants that remain produce less oxygen because their metabolism slows in cold water. This does not mean that oxygen levels are much lower in winter. In fact, the reverse is true. In unfrozen ponds, high oxygen levels will occur during winter because the oxygen needs are less in cold water. Aquatic animal (primarily fish) metabolism and oxygen-consuming decomposition processes are greatly reduced in cold water. Also, cold water contains more oxygen than does the warm water of summer. The strong winter winds also keep the pond water circulating and continually add oxygen during winter. These factors combine to prevent winterkill in unfrozen ponds even though plants are contributing little oxygen during winter. Problems, if they are to occur, will happen once ice forms on the pond.</a:t>
            </a:r>
          </a:p>
          <a:p>
            <a:r>
              <a:rPr lang="en-US" altLang="en-US"/>
              <a:t> </a:t>
            </a:r>
          </a:p>
        </p:txBody>
      </p:sp>
    </p:spTree>
    <p:extLst>
      <p:ext uri="{BB962C8B-B14F-4D97-AF65-F5344CB8AC3E}">
        <p14:creationId xmlns:p14="http://schemas.microsoft.com/office/powerpoint/2010/main" val="15537496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B105D0-0A82-6F45-BD7F-414748A5B761}" type="slidenum">
              <a:rPr lang="en-US" altLang="en-US"/>
              <a:pPr/>
              <a:t>55</a:t>
            </a:fld>
            <a:endParaRPr lang="en-US" altLang="en-US"/>
          </a:p>
        </p:txBody>
      </p:sp>
      <p:sp>
        <p:nvSpPr>
          <p:cNvPr id="516098" name="Rectangle 2"/>
          <p:cNvSpPr>
            <a:spLocks noRot="1" noChangeArrowheads="1" noTextEdit="1"/>
          </p:cNvSpPr>
          <p:nvPr>
            <p:ph type="sldImg"/>
          </p:nvPr>
        </p:nvSpPr>
        <p:spPr>
          <a:ln/>
        </p:spPr>
      </p:sp>
      <p:sp>
        <p:nvSpPr>
          <p:cNvPr id="516099" name="Rectangle 3"/>
          <p:cNvSpPr>
            <a:spLocks noGrp="1" noChangeArrowheads="1"/>
          </p:cNvSpPr>
          <p:nvPr>
            <p:ph type="body" idx="1"/>
          </p:nvPr>
        </p:nvSpPr>
        <p:spPr>
          <a:xfrm>
            <a:off x="684213" y="4343400"/>
            <a:ext cx="5489575" cy="4114800"/>
          </a:xfrm>
        </p:spPr>
        <p:txBody>
          <a:bodyPr/>
          <a:lstStyle/>
          <a:p>
            <a:r>
              <a:rPr lang="en-US" altLang="en-US" sz="2000"/>
              <a:t>Our next section will focus on pond problems.</a:t>
            </a:r>
          </a:p>
        </p:txBody>
      </p:sp>
    </p:spTree>
    <p:extLst>
      <p:ext uri="{BB962C8B-B14F-4D97-AF65-F5344CB8AC3E}">
        <p14:creationId xmlns:p14="http://schemas.microsoft.com/office/powerpoint/2010/main" val="4686653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4E31E8-ACA7-8742-B027-A541D07627B6}" type="slidenum">
              <a:rPr lang="en-US" altLang="en-US"/>
              <a:pPr/>
              <a:t>56</a:t>
            </a:fld>
            <a:endParaRPr lang="en-US" altLang="en-US"/>
          </a:p>
        </p:txBody>
      </p:sp>
      <p:sp>
        <p:nvSpPr>
          <p:cNvPr id="509954" name="Rectangle 2"/>
          <p:cNvSpPr>
            <a:spLocks noRot="1" noChangeArrowheads="1" noTextEdit="1"/>
          </p:cNvSpPr>
          <p:nvPr>
            <p:ph type="sldImg"/>
          </p:nvPr>
        </p:nvSpPr>
        <p:spPr>
          <a:ln/>
        </p:spPr>
      </p:sp>
      <p:sp>
        <p:nvSpPr>
          <p:cNvPr id="509955" name="Rectangle 3"/>
          <p:cNvSpPr>
            <a:spLocks noGrp="1" noChangeArrowheads="1"/>
          </p:cNvSpPr>
          <p:nvPr>
            <p:ph type="body" idx="1"/>
          </p:nvPr>
        </p:nvSpPr>
        <p:spPr>
          <a:xfrm>
            <a:off x="266700" y="4343400"/>
            <a:ext cx="6172200" cy="4608513"/>
          </a:xfrm>
        </p:spPr>
        <p:txBody>
          <a:bodyPr/>
          <a:lstStyle/>
          <a:p>
            <a:pPr>
              <a:lnSpc>
                <a:spcPct val="90000"/>
              </a:lnSpc>
            </a:pPr>
            <a:r>
              <a:rPr lang="en-US" altLang="en-US" sz="2000"/>
              <a:t>As a county agent or consultant you’re often put in a situation where you don’t always have all the information you need.  </a:t>
            </a:r>
          </a:p>
          <a:p>
            <a:pPr>
              <a:lnSpc>
                <a:spcPct val="90000"/>
              </a:lnSpc>
            </a:pPr>
            <a:endParaRPr lang="en-US" altLang="en-US" sz="2000"/>
          </a:p>
          <a:p>
            <a:pPr>
              <a:lnSpc>
                <a:spcPct val="90000"/>
              </a:lnSpc>
            </a:pPr>
            <a:r>
              <a:rPr lang="en-US" altLang="en-US" sz="2000"/>
              <a:t>A main point to stress is to stay confident while you gather information.  Don’t give your recommendation until you’ve thoroughly investigated the situation, the history and the pond.  Sometimes it pays to get another opinion.  In fish kill situations you’re often stuck figuring out where to go from here…not on saving the fishes.  Once they start dying there’s little you can do.</a:t>
            </a:r>
          </a:p>
          <a:p>
            <a:pPr>
              <a:lnSpc>
                <a:spcPct val="90000"/>
              </a:lnSpc>
            </a:pPr>
            <a:endParaRPr lang="en-US" altLang="en-US" sz="2000"/>
          </a:p>
          <a:p>
            <a:pPr>
              <a:lnSpc>
                <a:spcPct val="90000"/>
              </a:lnSpc>
            </a:pPr>
            <a:r>
              <a:rPr lang="en-US" altLang="en-US" sz="2000"/>
              <a:t>Finally be confident when you give your answer.  Any indecision in your recommendation will cause you to lose confidence with the pond owner.</a:t>
            </a:r>
          </a:p>
        </p:txBody>
      </p:sp>
    </p:spTree>
    <p:extLst>
      <p:ext uri="{BB962C8B-B14F-4D97-AF65-F5344CB8AC3E}">
        <p14:creationId xmlns:p14="http://schemas.microsoft.com/office/powerpoint/2010/main" val="20368274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F3D5B8-3DEE-9F40-83C4-2905DCC019B0}" type="slidenum">
              <a:rPr lang="en-US" altLang="en-US"/>
              <a:pPr/>
              <a:t>57</a:t>
            </a:fld>
            <a:endParaRPr lang="en-US" altLang="en-US"/>
          </a:p>
        </p:txBody>
      </p:sp>
      <p:sp>
        <p:nvSpPr>
          <p:cNvPr id="721922" name="Rectangle 2"/>
          <p:cNvSpPr>
            <a:spLocks noRot="1" noChangeArrowheads="1" noTextEdit="1"/>
          </p:cNvSpPr>
          <p:nvPr>
            <p:ph type="sldImg"/>
          </p:nvPr>
        </p:nvSpPr>
        <p:spPr>
          <a:ln/>
        </p:spPr>
      </p:sp>
      <p:sp>
        <p:nvSpPr>
          <p:cNvPr id="721923" name="Rectangle 3"/>
          <p:cNvSpPr>
            <a:spLocks noGrp="1" noChangeArrowheads="1"/>
          </p:cNvSpPr>
          <p:nvPr>
            <p:ph type="body" idx="1"/>
          </p:nvPr>
        </p:nvSpPr>
        <p:spPr/>
        <p:txBody>
          <a:bodyPr/>
          <a:lstStyle/>
          <a:p>
            <a:pPr>
              <a:lnSpc>
                <a:spcPct val="90000"/>
              </a:lnSpc>
            </a:pPr>
            <a:r>
              <a:rPr lang="en-US" altLang="en-US"/>
              <a:t>The more water volume (i.e., gallons) in a pond, the less likely the pond will experience winterkill. This is why fish over-winter better in larger and/or deeper ponds. A one-acre pond that averages 6 feet deep will have more winter oxygen available than a one-acre pond that averages only 3 feet in depth.</a:t>
            </a:r>
            <a:endParaRPr lang="en-US" altLang="en-US" i="1"/>
          </a:p>
          <a:p>
            <a:pPr>
              <a:lnSpc>
                <a:spcPct val="90000"/>
              </a:lnSpc>
            </a:pPr>
            <a:r>
              <a:rPr lang="en-US" altLang="en-US" i="1"/>
              <a:t>Decomposition—</a:t>
            </a:r>
            <a:r>
              <a:rPr lang="en-US" altLang="en-US"/>
              <a:t>An important factor is the amount of decaying organic matter that is present on the bottom. Dead aquatic vegetation and tree leaves account for most of the organic matter undergoing decay during winter. A pond bottom covered with these materials is more likely to experience winterkill than a pond lacking such materials. This is why ponds having a very dense aquatic plant community in summer are the very ponds most susceptible to winterkill during harsh winters.</a:t>
            </a:r>
            <a:endParaRPr lang="en-US" altLang="en-US" i="1"/>
          </a:p>
          <a:p>
            <a:pPr>
              <a:lnSpc>
                <a:spcPct val="90000"/>
              </a:lnSpc>
            </a:pPr>
            <a:r>
              <a:rPr lang="en-US" altLang="en-US" i="1"/>
              <a:t>Fish Biomass—</a:t>
            </a:r>
            <a:r>
              <a:rPr lang="en-US" altLang="en-US"/>
              <a:t>The amount of fish (numbers and pounds) in the pond during winter also influences oxygen decline under the ice. Even though fish metabolism has slowed during winter, they still require oxygen. A pond that contains many pounds of fish will experience a faster decline in oxygen than a pond with fewer pounds of fish. This is why fish farmers closely monitor ponds in winter as they are maintaining fish biomass at levels that greatly exceed a normal pond.</a:t>
            </a:r>
            <a:endParaRPr lang="en-US" altLang="en-US" i="1"/>
          </a:p>
          <a:p>
            <a:pPr>
              <a:lnSpc>
                <a:spcPct val="90000"/>
              </a:lnSpc>
            </a:pPr>
            <a:r>
              <a:rPr lang="en-US" altLang="en-US" i="1"/>
              <a:t>Worst Case Scenario—</a:t>
            </a:r>
            <a:r>
              <a:rPr lang="en-US" altLang="en-US"/>
              <a:t>Pond owners should be most concerned during a harsh winter in which ice cover persists, there is considerable snow cover on the ice, the pond is small and shallow, and the pond contained a large amount of aquatic plants the previous summer. Less ice and snow, fewer aquatic plants the previous summer, and the deeper the pond, the less likely a winter fish kill will occur.</a:t>
            </a:r>
          </a:p>
          <a:p>
            <a:pPr>
              <a:lnSpc>
                <a:spcPct val="90000"/>
              </a:lnSpc>
            </a:pPr>
            <a:r>
              <a:rPr lang="en-US" altLang="en-US"/>
              <a:t> </a:t>
            </a:r>
          </a:p>
          <a:p>
            <a:pPr>
              <a:lnSpc>
                <a:spcPct val="90000"/>
              </a:lnSpc>
            </a:pPr>
            <a:endParaRPr lang="en-US" altLang="en-US"/>
          </a:p>
        </p:txBody>
      </p:sp>
    </p:spTree>
    <p:extLst>
      <p:ext uri="{BB962C8B-B14F-4D97-AF65-F5344CB8AC3E}">
        <p14:creationId xmlns:p14="http://schemas.microsoft.com/office/powerpoint/2010/main" val="20695181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4B948D-1237-3240-886F-71D0788F188E}" type="slidenum">
              <a:rPr lang="en-US" altLang="en-US"/>
              <a:pPr/>
              <a:t>58</a:t>
            </a:fld>
            <a:endParaRPr lang="en-US" altLang="en-US"/>
          </a:p>
        </p:txBody>
      </p:sp>
      <p:sp>
        <p:nvSpPr>
          <p:cNvPr id="520194" name="Rectangle 2"/>
          <p:cNvSpPr>
            <a:spLocks noRot="1" noChangeArrowheads="1" noTextEdit="1"/>
          </p:cNvSpPr>
          <p:nvPr>
            <p:ph type="sldImg"/>
          </p:nvPr>
        </p:nvSpPr>
        <p:spPr>
          <a:ln/>
        </p:spPr>
      </p:sp>
      <p:sp>
        <p:nvSpPr>
          <p:cNvPr id="520195" name="Rectangle 3"/>
          <p:cNvSpPr>
            <a:spLocks noGrp="1" noChangeArrowheads="1"/>
          </p:cNvSpPr>
          <p:nvPr>
            <p:ph type="body" idx="1"/>
          </p:nvPr>
        </p:nvSpPr>
        <p:spPr>
          <a:xfrm>
            <a:off x="684213" y="4343400"/>
            <a:ext cx="5489575" cy="4114800"/>
          </a:xfrm>
        </p:spPr>
        <p:txBody>
          <a:bodyPr/>
          <a:lstStyle/>
          <a:p>
            <a:pPr>
              <a:lnSpc>
                <a:spcPct val="80000"/>
              </a:lnSpc>
            </a:pPr>
            <a:r>
              <a:rPr lang="en-US" altLang="en-US" sz="2400"/>
              <a:t>Muddy water is often a problem that requires a good bit of scouting on the part of the pond owner.  Unfortunately for many it involves dealing with upstream land owners.  Whenever muddy water is of concern I’d advise the pond owner to seek to reestablish vegetation around the pond and upstream in the watershed.  He/she can also investigate whether or not fishes like speckled cat are becoming a problem.  There’s also a slight chance the muddy water can be attributed to overstocking of channel or blue catfish.</a:t>
            </a:r>
          </a:p>
        </p:txBody>
      </p:sp>
    </p:spTree>
    <p:extLst>
      <p:ext uri="{BB962C8B-B14F-4D97-AF65-F5344CB8AC3E}">
        <p14:creationId xmlns:p14="http://schemas.microsoft.com/office/powerpoint/2010/main" val="17460304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0F68C7-AC5B-3A46-BF02-D852C50F2787}" type="slidenum">
              <a:rPr lang="en-US" altLang="en-US"/>
              <a:pPr/>
              <a:t>60</a:t>
            </a:fld>
            <a:endParaRPr lang="en-US" altLang="en-US"/>
          </a:p>
        </p:txBody>
      </p:sp>
      <p:sp>
        <p:nvSpPr>
          <p:cNvPr id="101378" name="Rectangle 2"/>
          <p:cNvSpPr>
            <a:spLocks noRot="1" noChangeArrowheads="1" noTextEdit="1"/>
          </p:cNvSpPr>
          <p:nvPr>
            <p:ph type="sldImg"/>
          </p:nvPr>
        </p:nvSpPr>
        <p:spPr>
          <a:ln/>
        </p:spPr>
      </p:sp>
      <p:sp>
        <p:nvSpPr>
          <p:cNvPr id="101379" name="Rectangle 3"/>
          <p:cNvSpPr>
            <a:spLocks noGrp="1" noChangeArrowheads="1"/>
          </p:cNvSpPr>
          <p:nvPr>
            <p:ph type="body" idx="1"/>
          </p:nvPr>
        </p:nvSpPr>
        <p:spPr/>
        <p:txBody>
          <a:bodyPr/>
          <a:lstStyle/>
          <a:p>
            <a:r>
              <a:rPr lang="en-US" altLang="en-US" sz="1000"/>
              <a:t>Exceptions may occur when ponds become nearly dry due to a lack of rainfall. Under these conditions wastewater </a:t>
            </a:r>
            <a:r>
              <a:rPr lang="en-US" altLang="en-US" sz="1000" i="1"/>
              <a:t>Culex </a:t>
            </a:r>
            <a:r>
              <a:rPr lang="en-US" altLang="en-US" sz="1000"/>
              <a:t>may invade the system. A similar type of invasion can occur in detention ponds that receive both storm and wastewater. Wide fluctuations in water levels, especially when they are frequent events, may make the detention system a suitable habitat for floodwater mosquitoes, such as </a:t>
            </a:r>
            <a:r>
              <a:rPr lang="en-US" altLang="en-US" sz="1000" i="1"/>
              <a:t>Aedes vexans </a:t>
            </a:r>
            <a:r>
              <a:rPr lang="en-US" altLang="en-US" sz="1000"/>
              <a:t>and </a:t>
            </a:r>
            <a:r>
              <a:rPr lang="en-US" altLang="en-US" sz="1000" i="1"/>
              <a:t>Psorophora columbiae </a:t>
            </a:r>
            <a:r>
              <a:rPr lang="en-US" altLang="en-US" sz="1000"/>
              <a:t>. Floating and rooted aquatic plants may foster the growth of populations of </a:t>
            </a:r>
            <a:r>
              <a:rPr lang="en-US" altLang="en-US" sz="1000" i="1"/>
              <a:t>Mansonia dyari </a:t>
            </a:r>
            <a:r>
              <a:rPr lang="en-US" altLang="en-US" sz="1000"/>
              <a:t>, </a:t>
            </a:r>
            <a:r>
              <a:rPr lang="en-US" altLang="en-US" sz="1000" i="1"/>
              <a:t>M. titillans </a:t>
            </a:r>
            <a:r>
              <a:rPr lang="en-US" altLang="en-US" sz="1000"/>
              <a:t>and </a:t>
            </a:r>
            <a:r>
              <a:rPr lang="en-US" altLang="en-US" sz="1000" i="1"/>
              <a:t>Coquillettidia perturbans </a:t>
            </a:r>
            <a:r>
              <a:rPr lang="en-US" altLang="en-US" sz="1000"/>
              <a:t>.</a:t>
            </a:r>
          </a:p>
          <a:p>
            <a:r>
              <a:rPr lang="en-US" altLang="en-US" sz="1000"/>
              <a:t>Although storm water entering retention systems is supposed to percolate into the ground within 72 hours, retention areas often remain wet for longer periods. Floodwater mosquitoes are normally the first to appear in retention areas. Later in the rainy season, it is not uncommon to find </a:t>
            </a:r>
            <a:r>
              <a:rPr lang="en-US" altLang="en-US" sz="1000" i="1"/>
              <a:t>Culex </a:t>
            </a:r>
            <a:r>
              <a:rPr lang="en-US" altLang="en-US" sz="1000"/>
              <a:t>, especially if grass cuttings have been accumulating in these areas. Overall, abundant populations of pest and disease-vectoring mosquitoes are much more frequently associated with retention systems than they are with detention systems. Moreover, it is much easier to achieve long-term mosquito abatement in detention ponds than it is in retention areas. Retention systems tend to be more effective for recharging the aquifer and for improving water quality than are detention systems. Therefore, water management experts often recommend the installation of retention systems for new developments. The use of detention with filtration is generally not recommended because it is often difficult to properly design, construct and maintain such a system.</a:t>
            </a:r>
          </a:p>
          <a:p>
            <a:r>
              <a:rPr lang="en-US" altLang="en-US" sz="1000"/>
              <a:t> </a:t>
            </a:r>
          </a:p>
        </p:txBody>
      </p:sp>
    </p:spTree>
    <p:extLst>
      <p:ext uri="{BB962C8B-B14F-4D97-AF65-F5344CB8AC3E}">
        <p14:creationId xmlns:p14="http://schemas.microsoft.com/office/powerpoint/2010/main" val="1703083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B8BD14-5364-4F41-B89D-5914CCC8BF79}" type="slidenum">
              <a:rPr lang="en-US" altLang="en-US"/>
              <a:pPr/>
              <a:t>61</a:t>
            </a:fld>
            <a:endParaRPr lang="en-US" altLang="en-US"/>
          </a:p>
        </p:txBody>
      </p:sp>
      <p:sp>
        <p:nvSpPr>
          <p:cNvPr id="105474" name="Rectangle 2"/>
          <p:cNvSpPr>
            <a:spLocks noRot="1" noChangeArrowheads="1" noTextEdit="1"/>
          </p:cNvSpPr>
          <p:nvPr>
            <p:ph type="sldImg"/>
          </p:nvPr>
        </p:nvSpPr>
        <p:spPr>
          <a:ln/>
        </p:spPr>
      </p:sp>
      <p:sp>
        <p:nvSpPr>
          <p:cNvPr id="105475" name="Rectangle 3"/>
          <p:cNvSpPr>
            <a:spLocks noGrp="1" noChangeArrowheads="1"/>
          </p:cNvSpPr>
          <p:nvPr>
            <p:ph type="body" idx="1"/>
          </p:nvPr>
        </p:nvSpPr>
        <p:spPr/>
        <p:txBody>
          <a:bodyPr/>
          <a:lstStyle/>
          <a:p>
            <a:r>
              <a:rPr lang="en-US" altLang="en-US"/>
              <a:t>For a larvicide operation to be effective, it must be supported with a quality inspection program. The widespread occurrence of potential mosquito breeding sites greatly increases the costs and man-power needs of inspection programs. Perhaps, through educational programs directed at the general public, we could generate more service request for the control of mosquito larvae and fewer for adult mosquito control</a:t>
            </a:r>
          </a:p>
        </p:txBody>
      </p:sp>
    </p:spTree>
    <p:extLst>
      <p:ext uri="{BB962C8B-B14F-4D97-AF65-F5344CB8AC3E}">
        <p14:creationId xmlns:p14="http://schemas.microsoft.com/office/powerpoint/2010/main" val="19239349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8A44A7-2A69-5D4D-BE37-99A5751C3D40}" type="slidenum">
              <a:rPr lang="en-US" altLang="en-US"/>
              <a:pPr/>
              <a:t>63</a:t>
            </a:fld>
            <a:endParaRPr lang="en-US" altLang="en-US"/>
          </a:p>
        </p:txBody>
      </p:sp>
      <p:sp>
        <p:nvSpPr>
          <p:cNvPr id="555010" name="Rectangle 2"/>
          <p:cNvSpPr>
            <a:spLocks noRot="1" noChangeArrowheads="1" noTextEdit="1"/>
          </p:cNvSpPr>
          <p:nvPr>
            <p:ph type="sldImg"/>
          </p:nvPr>
        </p:nvSpPr>
        <p:spPr>
          <a:ln/>
        </p:spPr>
      </p:sp>
      <p:sp>
        <p:nvSpPr>
          <p:cNvPr id="555011" name="Rectangle 3"/>
          <p:cNvSpPr>
            <a:spLocks noGrp="1" noChangeArrowheads="1"/>
          </p:cNvSpPr>
          <p:nvPr>
            <p:ph type="body" idx="1"/>
          </p:nvPr>
        </p:nvSpPr>
        <p:spPr>
          <a:xfrm>
            <a:off x="684213" y="4343400"/>
            <a:ext cx="5489575" cy="4114800"/>
          </a:xfrm>
        </p:spPr>
        <p:txBody>
          <a:bodyPr/>
          <a:lstStyle/>
          <a:p>
            <a:r>
              <a:rPr lang="en-US" altLang="en-US" sz="3200"/>
              <a:t>Let’s talk about weeds for a while.</a:t>
            </a:r>
          </a:p>
        </p:txBody>
      </p:sp>
    </p:spTree>
    <p:extLst>
      <p:ext uri="{BB962C8B-B14F-4D97-AF65-F5344CB8AC3E}">
        <p14:creationId xmlns:p14="http://schemas.microsoft.com/office/powerpoint/2010/main" val="9130452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FFB82E-4FC2-2249-B846-1E960B7ECF27}" type="slidenum">
              <a:rPr lang="en-US" altLang="en-US"/>
              <a:pPr/>
              <a:t>64</a:t>
            </a:fld>
            <a:endParaRPr lang="en-US" altLang="en-US"/>
          </a:p>
        </p:txBody>
      </p:sp>
      <p:sp>
        <p:nvSpPr>
          <p:cNvPr id="522242" name="Rectangle 2"/>
          <p:cNvSpPr>
            <a:spLocks noRot="1" noChangeArrowheads="1" noTextEdit="1"/>
          </p:cNvSpPr>
          <p:nvPr>
            <p:ph type="sldImg"/>
          </p:nvPr>
        </p:nvSpPr>
        <p:spPr>
          <a:ln/>
        </p:spPr>
      </p:sp>
      <p:sp>
        <p:nvSpPr>
          <p:cNvPr id="522243" name="Rectangle 3"/>
          <p:cNvSpPr>
            <a:spLocks noGrp="1" noChangeArrowheads="1"/>
          </p:cNvSpPr>
          <p:nvPr>
            <p:ph type="body" idx="1"/>
          </p:nvPr>
        </p:nvSpPr>
        <p:spPr>
          <a:xfrm>
            <a:off x="684213" y="4343400"/>
            <a:ext cx="5489575" cy="4114800"/>
          </a:xfrm>
        </p:spPr>
        <p:txBody>
          <a:bodyPr/>
          <a:lstStyle/>
          <a:p>
            <a:r>
              <a:rPr lang="en-US" altLang="en-US" sz="2000"/>
              <a:t>Now let’s move into control.  First thing folks need to do is have the plant properly identified.  Whether you do it yourself, ask an agent or a pond consultant know what you are dealing with before you make decisions.</a:t>
            </a:r>
            <a:br>
              <a:rPr lang="en-US" altLang="en-US" sz="2000"/>
            </a:br>
            <a:r>
              <a:rPr lang="en-US" altLang="en-US" sz="2000"/>
              <a:t>Next thing you want to do is assess the overall situation.  How big is your pond?  How many acres are affected?  What’s your flow rate?  What’s the season?  What other weeds are in the pond?  How fast do you want it controlled?</a:t>
            </a:r>
          </a:p>
        </p:txBody>
      </p:sp>
    </p:spTree>
    <p:extLst>
      <p:ext uri="{BB962C8B-B14F-4D97-AF65-F5344CB8AC3E}">
        <p14:creationId xmlns:p14="http://schemas.microsoft.com/office/powerpoint/2010/main" val="1780186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B1C515-3DBB-FF43-B4AE-9B813A261ADD}" type="slidenum">
              <a:rPr lang="en-US" altLang="en-US"/>
              <a:pPr/>
              <a:t>5</a:t>
            </a:fld>
            <a:endParaRPr lang="en-US" altLang="en-US"/>
          </a:p>
        </p:txBody>
      </p:sp>
      <p:sp>
        <p:nvSpPr>
          <p:cNvPr id="790530" name="Rectangle 2"/>
          <p:cNvSpPr>
            <a:spLocks noRot="1" noChangeArrowheads="1" noTextEdit="1"/>
          </p:cNvSpPr>
          <p:nvPr>
            <p:ph type="sldImg"/>
          </p:nvPr>
        </p:nvSpPr>
        <p:spPr>
          <a:ln/>
        </p:spPr>
      </p:sp>
      <p:sp>
        <p:nvSpPr>
          <p:cNvPr id="7905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95091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09B32F-2C8A-7747-A90F-57326CFCC56B}" type="slidenum">
              <a:rPr lang="en-US" altLang="en-US"/>
              <a:pPr/>
              <a:t>65</a:t>
            </a:fld>
            <a:endParaRPr lang="en-US" altLang="en-US"/>
          </a:p>
        </p:txBody>
      </p:sp>
      <p:sp>
        <p:nvSpPr>
          <p:cNvPr id="76802" name="Rectangle 2"/>
          <p:cNvSpPr>
            <a:spLocks noRot="1" noChangeArrowheads="1" noTextEdit="1"/>
          </p:cNvSpPr>
          <p:nvPr>
            <p:ph type="sldImg"/>
          </p:nvPr>
        </p:nvSpPr>
        <p:spPr>
          <a:ln/>
        </p:spPr>
      </p:sp>
      <p:sp>
        <p:nvSpPr>
          <p:cNvPr id="76803" name="Rectangle 3"/>
          <p:cNvSpPr>
            <a:spLocks noGrp="1" noChangeArrowheads="1"/>
          </p:cNvSpPr>
          <p:nvPr>
            <p:ph type="body" idx="1"/>
          </p:nvPr>
        </p:nvSpPr>
        <p:spPr>
          <a:xfrm>
            <a:off x="684213" y="4343400"/>
            <a:ext cx="5489575" cy="4114800"/>
          </a:xfrm>
        </p:spPr>
        <p:txBody>
          <a:bodyPr/>
          <a:lstStyle/>
          <a:p>
            <a:r>
              <a:rPr lang="en-US" altLang="en-US" sz="2800"/>
              <a:t>First thing I’d like to show you are some great resources for weed control information.  My favorite is Aquaplant.</a:t>
            </a:r>
          </a:p>
        </p:txBody>
      </p:sp>
    </p:spTree>
    <p:extLst>
      <p:ext uri="{BB962C8B-B14F-4D97-AF65-F5344CB8AC3E}">
        <p14:creationId xmlns:p14="http://schemas.microsoft.com/office/powerpoint/2010/main" val="8549405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684FEC-F618-DE41-8DE8-FAAA0402CCF6}" type="slidenum">
              <a:rPr lang="en-US" altLang="en-US"/>
              <a:pPr/>
              <a:t>66</a:t>
            </a:fld>
            <a:endParaRPr lang="en-US" altLang="en-US"/>
          </a:p>
        </p:txBody>
      </p:sp>
      <p:sp>
        <p:nvSpPr>
          <p:cNvPr id="78850" name="Rectangle 2"/>
          <p:cNvSpPr>
            <a:spLocks noRot="1" noChangeArrowheads="1" noTextEdit="1"/>
          </p:cNvSpPr>
          <p:nvPr>
            <p:ph type="sldImg"/>
          </p:nvPr>
        </p:nvSpPr>
        <p:spPr>
          <a:ln/>
        </p:spPr>
      </p:sp>
      <p:sp>
        <p:nvSpPr>
          <p:cNvPr id="78851" name="Rectangle 3"/>
          <p:cNvSpPr>
            <a:spLocks noGrp="1" noChangeArrowheads="1"/>
          </p:cNvSpPr>
          <p:nvPr>
            <p:ph type="body" idx="1"/>
          </p:nvPr>
        </p:nvSpPr>
        <p:spPr>
          <a:xfrm>
            <a:off x="684213" y="4343400"/>
            <a:ext cx="5489575" cy="4114800"/>
          </a:xfrm>
        </p:spPr>
        <p:txBody>
          <a:bodyPr/>
          <a:lstStyle/>
          <a:p>
            <a:r>
              <a:rPr lang="en-US" altLang="en-US" sz="3200"/>
              <a:t>Next is Florida’s Extension site.</a:t>
            </a:r>
          </a:p>
        </p:txBody>
      </p:sp>
    </p:spTree>
    <p:extLst>
      <p:ext uri="{BB962C8B-B14F-4D97-AF65-F5344CB8AC3E}">
        <p14:creationId xmlns:p14="http://schemas.microsoft.com/office/powerpoint/2010/main" val="1732627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5110DF-BC68-4648-BAD0-C6BC11CC5049}" type="slidenum">
              <a:rPr lang="en-US" altLang="en-US"/>
              <a:pPr/>
              <a:t>67</a:t>
            </a:fld>
            <a:endParaRPr lang="en-US" altLang="en-US"/>
          </a:p>
        </p:txBody>
      </p:sp>
      <p:sp>
        <p:nvSpPr>
          <p:cNvPr id="224258" name="Rectangle 2"/>
          <p:cNvSpPr>
            <a:spLocks noRot="1" noChangeArrowheads="1" noTextEdit="1"/>
          </p:cNvSpPr>
          <p:nvPr>
            <p:ph type="sldImg"/>
          </p:nvPr>
        </p:nvSpPr>
        <p:spPr>
          <a:ln/>
        </p:spPr>
      </p:sp>
      <p:sp>
        <p:nvSpPr>
          <p:cNvPr id="224259" name="Rectangle 3"/>
          <p:cNvSpPr>
            <a:spLocks noGrp="1" noChangeArrowheads="1"/>
          </p:cNvSpPr>
          <p:nvPr>
            <p:ph type="body" idx="1"/>
          </p:nvPr>
        </p:nvSpPr>
        <p:spPr>
          <a:xfrm>
            <a:off x="684213" y="4343400"/>
            <a:ext cx="5489575" cy="4114800"/>
          </a:xfrm>
        </p:spPr>
        <p:txBody>
          <a:bodyPr/>
          <a:lstStyle/>
          <a:p>
            <a:r>
              <a:rPr lang="en-US" altLang="en-US" sz="2000"/>
              <a:t>Algae is a common problem in ponds.  First step I suggest in any algae control program is to identify the source.  In some situations there is no easy fix.  First thing a pond owner needs to do is look into potential sources from:  runoff, overstocking, overfeeding, improper fertilization or low water hardness.  Sometimes fixing the source is better than spot treating the problem.  It also leads to better long term control.</a:t>
            </a:r>
          </a:p>
        </p:txBody>
      </p:sp>
    </p:spTree>
    <p:extLst>
      <p:ext uri="{BB962C8B-B14F-4D97-AF65-F5344CB8AC3E}">
        <p14:creationId xmlns:p14="http://schemas.microsoft.com/office/powerpoint/2010/main" val="398861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E127B0-2E87-4B43-B3DF-AD524785EEB8}" type="slidenum">
              <a:rPr lang="en-US" altLang="en-US"/>
              <a:pPr/>
              <a:t>68</a:t>
            </a:fld>
            <a:endParaRPr lang="en-US" altLang="en-US"/>
          </a:p>
        </p:txBody>
      </p:sp>
      <p:sp>
        <p:nvSpPr>
          <p:cNvPr id="230402" name="Rectangle 2"/>
          <p:cNvSpPr>
            <a:spLocks noRot="1" noChangeArrowheads="1" noTextEdit="1"/>
          </p:cNvSpPr>
          <p:nvPr>
            <p:ph type="sldImg"/>
          </p:nvPr>
        </p:nvSpPr>
        <p:spPr>
          <a:ln/>
        </p:spPr>
      </p:sp>
      <p:sp>
        <p:nvSpPr>
          <p:cNvPr id="230403" name="Rectangle 3"/>
          <p:cNvSpPr>
            <a:spLocks noGrp="1" noChangeArrowheads="1"/>
          </p:cNvSpPr>
          <p:nvPr>
            <p:ph type="body" idx="1"/>
          </p:nvPr>
        </p:nvSpPr>
        <p:spPr>
          <a:xfrm>
            <a:off x="684213" y="4343400"/>
            <a:ext cx="5489575" cy="4114800"/>
          </a:xfrm>
        </p:spPr>
        <p:txBody>
          <a:bodyPr/>
          <a:lstStyle/>
          <a:p>
            <a:r>
              <a:rPr lang="en-US" altLang="en-US" sz="2400"/>
              <a:t>No other weeds cause more headaches for pond owners than these two.  In most situations fluridone is your best option.  Consultants and folks with experience can get by with diquat, but you’ve gotta be persistent and make sure to hit each and every piece of weed with the herbicide.</a:t>
            </a:r>
          </a:p>
        </p:txBody>
      </p:sp>
    </p:spTree>
    <p:extLst>
      <p:ext uri="{BB962C8B-B14F-4D97-AF65-F5344CB8AC3E}">
        <p14:creationId xmlns:p14="http://schemas.microsoft.com/office/powerpoint/2010/main" val="3524319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1601D3-451F-444A-A7FE-561E3B5DA5D4}" type="slidenum">
              <a:rPr lang="en-US" altLang="en-US"/>
              <a:pPr/>
              <a:t>69</a:t>
            </a:fld>
            <a:endParaRPr lang="en-US" altLang="en-US"/>
          </a:p>
        </p:txBody>
      </p:sp>
      <p:sp>
        <p:nvSpPr>
          <p:cNvPr id="234498" name="Rectangle 2"/>
          <p:cNvSpPr>
            <a:spLocks noRot="1" noChangeArrowheads="1" noTextEdit="1"/>
          </p:cNvSpPr>
          <p:nvPr>
            <p:ph type="sldImg"/>
          </p:nvPr>
        </p:nvSpPr>
        <p:spPr>
          <a:ln/>
        </p:spPr>
      </p:sp>
      <p:sp>
        <p:nvSpPr>
          <p:cNvPr id="234499" name="Rectangle 3"/>
          <p:cNvSpPr>
            <a:spLocks noGrp="1" noChangeArrowheads="1"/>
          </p:cNvSpPr>
          <p:nvPr>
            <p:ph type="body" idx="1"/>
          </p:nvPr>
        </p:nvSpPr>
        <p:spPr>
          <a:xfrm>
            <a:off x="684213" y="4343400"/>
            <a:ext cx="5489575" cy="4114800"/>
          </a:xfrm>
        </p:spPr>
        <p:txBody>
          <a:bodyPr/>
          <a:lstStyle/>
          <a:p>
            <a:r>
              <a:rPr lang="en-US" altLang="en-US" sz="1800"/>
              <a:t>Watershield is a weed that commonly sneaks up on folks.  One summer they’ve got a small patch that’s fun to fish, the next year they’ve got extensive areas covered.  This weed is tough to control b/c it has a large tuberous root system.  In most cases habitat has proven slow, but most effective in controlling watershield.</a:t>
            </a:r>
          </a:p>
        </p:txBody>
      </p:sp>
    </p:spTree>
    <p:extLst>
      <p:ext uri="{BB962C8B-B14F-4D97-AF65-F5344CB8AC3E}">
        <p14:creationId xmlns:p14="http://schemas.microsoft.com/office/powerpoint/2010/main" val="5634146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E8A8F7-FEE7-3945-A3AE-A80A23F8BDF1}" type="slidenum">
              <a:rPr lang="en-US" altLang="en-US"/>
              <a:pPr/>
              <a:t>70</a:t>
            </a:fld>
            <a:endParaRPr lang="en-US" altLang="en-US"/>
          </a:p>
        </p:txBody>
      </p:sp>
      <p:sp>
        <p:nvSpPr>
          <p:cNvPr id="236546" name="Rectangle 2"/>
          <p:cNvSpPr>
            <a:spLocks noRot="1" noChangeArrowheads="1" noTextEdit="1"/>
          </p:cNvSpPr>
          <p:nvPr>
            <p:ph type="sldImg"/>
          </p:nvPr>
        </p:nvSpPr>
        <p:spPr>
          <a:ln/>
        </p:spPr>
      </p:sp>
      <p:sp>
        <p:nvSpPr>
          <p:cNvPr id="236547" name="Rectangle 3"/>
          <p:cNvSpPr>
            <a:spLocks noGrp="1" noChangeArrowheads="1"/>
          </p:cNvSpPr>
          <p:nvPr>
            <p:ph type="body" idx="1"/>
          </p:nvPr>
        </p:nvSpPr>
        <p:spPr>
          <a:xfrm>
            <a:off x="684213" y="4343400"/>
            <a:ext cx="5489575" cy="4114800"/>
          </a:xfrm>
        </p:spPr>
        <p:txBody>
          <a:bodyPr/>
          <a:lstStyle/>
          <a:p>
            <a:r>
              <a:rPr lang="en-US" altLang="en-US" sz="2000"/>
              <a:t>Lotus has become common in areas where water gardens abound.  The weed is fairly easy to control with Renovate or Navigate.</a:t>
            </a:r>
          </a:p>
        </p:txBody>
      </p:sp>
    </p:spTree>
    <p:extLst>
      <p:ext uri="{BB962C8B-B14F-4D97-AF65-F5344CB8AC3E}">
        <p14:creationId xmlns:p14="http://schemas.microsoft.com/office/powerpoint/2010/main" val="10542531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833A1-DC07-7140-A43B-332009D94706}" type="slidenum">
              <a:rPr lang="en-US" altLang="en-US"/>
              <a:pPr/>
              <a:t>71</a:t>
            </a:fld>
            <a:endParaRPr lang="en-US" altLang="en-US"/>
          </a:p>
        </p:txBody>
      </p:sp>
      <p:sp>
        <p:nvSpPr>
          <p:cNvPr id="238594" name="Rectangle 2"/>
          <p:cNvSpPr>
            <a:spLocks noRot="1" noChangeArrowheads="1" noTextEdit="1"/>
          </p:cNvSpPr>
          <p:nvPr>
            <p:ph type="sldImg"/>
          </p:nvPr>
        </p:nvSpPr>
        <p:spPr>
          <a:ln/>
        </p:spPr>
      </p:sp>
      <p:sp>
        <p:nvSpPr>
          <p:cNvPr id="238595" name="Rectangle 3"/>
          <p:cNvSpPr>
            <a:spLocks noGrp="1" noChangeArrowheads="1"/>
          </p:cNvSpPr>
          <p:nvPr>
            <p:ph type="body" idx="1"/>
          </p:nvPr>
        </p:nvSpPr>
        <p:spPr>
          <a:xfrm>
            <a:off x="684213" y="4343400"/>
            <a:ext cx="5489575" cy="4114800"/>
          </a:xfrm>
        </p:spPr>
        <p:txBody>
          <a:bodyPr/>
          <a:lstStyle/>
          <a:p>
            <a:r>
              <a:rPr lang="en-US" altLang="en-US" sz="2000"/>
              <a:t>Folks in GA don’t tend to see a lot of Alligator weed.  Some DNR professionals at a recent update felt that it was desirable for habitat purposes.  If it is not wanted it is easily eliminated with Habitat or Renovate.</a:t>
            </a:r>
          </a:p>
        </p:txBody>
      </p:sp>
    </p:spTree>
    <p:extLst>
      <p:ext uri="{BB962C8B-B14F-4D97-AF65-F5344CB8AC3E}">
        <p14:creationId xmlns:p14="http://schemas.microsoft.com/office/powerpoint/2010/main" val="20929908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909AAD-4C29-474B-B233-3D37F00D2F55}" type="slidenum">
              <a:rPr lang="en-US" altLang="en-US"/>
              <a:pPr/>
              <a:t>72</a:t>
            </a:fld>
            <a:endParaRPr lang="en-US" altLang="en-US"/>
          </a:p>
        </p:txBody>
      </p:sp>
      <p:sp>
        <p:nvSpPr>
          <p:cNvPr id="244738" name="Rectangle 2"/>
          <p:cNvSpPr>
            <a:spLocks noRot="1" noChangeArrowheads="1" noTextEdit="1"/>
          </p:cNvSpPr>
          <p:nvPr>
            <p:ph type="sldImg"/>
          </p:nvPr>
        </p:nvSpPr>
        <p:spPr>
          <a:ln/>
        </p:spPr>
      </p:sp>
      <p:sp>
        <p:nvSpPr>
          <p:cNvPr id="244739" name="Rectangle 3"/>
          <p:cNvSpPr>
            <a:spLocks noGrp="1" noChangeArrowheads="1"/>
          </p:cNvSpPr>
          <p:nvPr>
            <p:ph type="body" idx="1"/>
          </p:nvPr>
        </p:nvSpPr>
        <p:spPr>
          <a:xfrm>
            <a:off x="684213" y="4343400"/>
            <a:ext cx="5489575" cy="4114800"/>
          </a:xfrm>
        </p:spPr>
        <p:txBody>
          <a:bodyPr/>
          <a:lstStyle/>
          <a:p>
            <a:r>
              <a:rPr lang="en-US" altLang="en-US" sz="2000"/>
              <a:t>Egeria is seldom seen as a large problem in GA.  It’s a weed that grass carp show high perference for.  It appears similar to hydrilla that we’ll cover shortly.  In some situation chemical control  is necessary for a quick fix.</a:t>
            </a:r>
          </a:p>
        </p:txBody>
      </p:sp>
    </p:spTree>
    <p:extLst>
      <p:ext uri="{BB962C8B-B14F-4D97-AF65-F5344CB8AC3E}">
        <p14:creationId xmlns:p14="http://schemas.microsoft.com/office/powerpoint/2010/main" val="11152629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EB6F09-F589-2A40-B6E2-36A826947A09}" type="slidenum">
              <a:rPr lang="en-US" altLang="en-US"/>
              <a:pPr/>
              <a:t>73</a:t>
            </a:fld>
            <a:endParaRPr lang="en-US" altLang="en-US"/>
          </a:p>
        </p:txBody>
      </p:sp>
      <p:sp>
        <p:nvSpPr>
          <p:cNvPr id="250882" name="Rectangle 2"/>
          <p:cNvSpPr>
            <a:spLocks noRot="1" noChangeArrowheads="1" noTextEdit="1"/>
          </p:cNvSpPr>
          <p:nvPr>
            <p:ph type="sldImg"/>
          </p:nvPr>
        </p:nvSpPr>
        <p:spPr>
          <a:ln/>
        </p:spPr>
      </p:sp>
      <p:sp>
        <p:nvSpPr>
          <p:cNvPr id="250883" name="Rectangle 3"/>
          <p:cNvSpPr>
            <a:spLocks noGrp="1" noChangeArrowheads="1"/>
          </p:cNvSpPr>
          <p:nvPr>
            <p:ph type="body" idx="1"/>
          </p:nvPr>
        </p:nvSpPr>
        <p:spPr>
          <a:xfrm>
            <a:off x="684213" y="4343400"/>
            <a:ext cx="5489575" cy="4114800"/>
          </a:xfrm>
        </p:spPr>
        <p:txBody>
          <a:bodyPr/>
          <a:lstStyle/>
          <a:p>
            <a:r>
              <a:rPr lang="en-US" altLang="en-US" sz="2000"/>
              <a:t>No other weed draws more attention on GA reservoirs than hydrilla.  It’s all a matter of preference whether this weed is a curse or a blessing.  As you can see you have many options for control using either herbicides, grass carp or both.  Notice the serrated margins set this weed apart from Egeria.</a:t>
            </a:r>
          </a:p>
        </p:txBody>
      </p:sp>
    </p:spTree>
    <p:extLst>
      <p:ext uri="{BB962C8B-B14F-4D97-AF65-F5344CB8AC3E}">
        <p14:creationId xmlns:p14="http://schemas.microsoft.com/office/powerpoint/2010/main" val="9874153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EAB4D1-24B2-BC4B-A6B2-171C88323E1B}" type="slidenum">
              <a:rPr lang="en-US" altLang="en-US"/>
              <a:pPr/>
              <a:t>74</a:t>
            </a:fld>
            <a:endParaRPr lang="en-US" altLang="en-US"/>
          </a:p>
        </p:txBody>
      </p:sp>
      <p:sp>
        <p:nvSpPr>
          <p:cNvPr id="248834" name="Rectangle 2"/>
          <p:cNvSpPr>
            <a:spLocks noRot="1" noChangeArrowheads="1" noTextEdit="1"/>
          </p:cNvSpPr>
          <p:nvPr>
            <p:ph type="sldImg"/>
          </p:nvPr>
        </p:nvSpPr>
        <p:spPr>
          <a:ln/>
        </p:spPr>
      </p:sp>
      <p:sp>
        <p:nvSpPr>
          <p:cNvPr id="248835" name="Rectangle 3"/>
          <p:cNvSpPr>
            <a:spLocks noGrp="1" noChangeArrowheads="1"/>
          </p:cNvSpPr>
          <p:nvPr>
            <p:ph type="body" idx="1"/>
          </p:nvPr>
        </p:nvSpPr>
        <p:spPr>
          <a:xfrm>
            <a:off x="684213" y="4343400"/>
            <a:ext cx="5489575" cy="4114800"/>
          </a:xfrm>
        </p:spPr>
        <p:txBody>
          <a:bodyPr/>
          <a:lstStyle/>
          <a:p>
            <a:r>
              <a:rPr lang="en-US" altLang="en-US" sz="1600"/>
              <a:t>A gift much like egeria was from the tropical fish trade, Cabomba is a weed that grass carp can typically take care of at rates of 15-20 per acre.  Other options include chemicals in the endothal category.</a:t>
            </a:r>
          </a:p>
        </p:txBody>
      </p:sp>
    </p:spTree>
    <p:extLst>
      <p:ext uri="{BB962C8B-B14F-4D97-AF65-F5344CB8AC3E}">
        <p14:creationId xmlns:p14="http://schemas.microsoft.com/office/powerpoint/2010/main" val="1883697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E702D0-499F-3943-9B2B-535FA3B46763}" type="slidenum">
              <a:rPr lang="en-US" altLang="en-US"/>
              <a:pPr/>
              <a:t>6</a:t>
            </a:fld>
            <a:endParaRPr lang="en-US" altLang="en-US"/>
          </a:p>
        </p:txBody>
      </p:sp>
      <p:sp>
        <p:nvSpPr>
          <p:cNvPr id="792578" name="Rectangle 2"/>
          <p:cNvSpPr>
            <a:spLocks noRot="1" noChangeArrowheads="1" noTextEdit="1"/>
          </p:cNvSpPr>
          <p:nvPr>
            <p:ph type="sldImg"/>
          </p:nvPr>
        </p:nvSpPr>
        <p:spPr>
          <a:ln/>
        </p:spPr>
      </p:sp>
      <p:sp>
        <p:nvSpPr>
          <p:cNvPr id="7925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019583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7FE3CC-4CF6-1A4C-B2CF-D261A8B7970A}" type="slidenum">
              <a:rPr lang="en-US" altLang="en-US"/>
              <a:pPr/>
              <a:t>75</a:t>
            </a:fld>
            <a:endParaRPr lang="en-US" altLang="en-US"/>
          </a:p>
        </p:txBody>
      </p:sp>
      <p:sp>
        <p:nvSpPr>
          <p:cNvPr id="252930" name="Rectangle 2"/>
          <p:cNvSpPr>
            <a:spLocks noRot="1" noChangeArrowheads="1" noTextEdit="1"/>
          </p:cNvSpPr>
          <p:nvPr>
            <p:ph type="sldImg"/>
          </p:nvPr>
        </p:nvSpPr>
        <p:spPr>
          <a:ln/>
        </p:spPr>
      </p:sp>
      <p:sp>
        <p:nvSpPr>
          <p:cNvPr id="252931" name="Rectangle 3"/>
          <p:cNvSpPr>
            <a:spLocks noGrp="1" noChangeArrowheads="1"/>
          </p:cNvSpPr>
          <p:nvPr>
            <p:ph type="body" idx="1"/>
          </p:nvPr>
        </p:nvSpPr>
        <p:spPr>
          <a:xfrm>
            <a:off x="684213" y="4343400"/>
            <a:ext cx="5489575" cy="4114800"/>
          </a:xfrm>
        </p:spPr>
        <p:txBody>
          <a:bodyPr/>
          <a:lstStyle/>
          <a:p>
            <a:r>
              <a:rPr lang="en-US" altLang="en-US" sz="2000"/>
              <a:t>Parrot’s feather is a tough weed to control.  In most situations consultants look to Habitat or Renovate.  Reward proves somewhat effective, while Navigate and Aqua-Kleen offer the best control.  It’s best to catch this one early.  2-4D is a great product, but it’s expensive to use in this situation.</a:t>
            </a:r>
          </a:p>
        </p:txBody>
      </p:sp>
    </p:spTree>
    <p:extLst>
      <p:ext uri="{BB962C8B-B14F-4D97-AF65-F5344CB8AC3E}">
        <p14:creationId xmlns:p14="http://schemas.microsoft.com/office/powerpoint/2010/main" val="10999920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057892-8BCC-8845-89C4-DDA629365D53}" type="slidenum">
              <a:rPr lang="en-US" altLang="en-US"/>
              <a:pPr/>
              <a:t>76</a:t>
            </a:fld>
            <a:endParaRPr lang="en-US" altLang="en-US"/>
          </a:p>
        </p:txBody>
      </p:sp>
      <p:sp>
        <p:nvSpPr>
          <p:cNvPr id="257026" name="Rectangle 2"/>
          <p:cNvSpPr>
            <a:spLocks noRot="1" noChangeArrowheads="1" noTextEdit="1"/>
          </p:cNvSpPr>
          <p:nvPr>
            <p:ph type="sldImg"/>
          </p:nvPr>
        </p:nvSpPr>
        <p:spPr>
          <a:ln/>
        </p:spPr>
      </p:sp>
      <p:sp>
        <p:nvSpPr>
          <p:cNvPr id="257027" name="Rectangle 3"/>
          <p:cNvSpPr>
            <a:spLocks noGrp="1" noChangeArrowheads="1"/>
          </p:cNvSpPr>
          <p:nvPr>
            <p:ph type="body" idx="1"/>
          </p:nvPr>
        </p:nvSpPr>
        <p:spPr>
          <a:xfrm>
            <a:off x="684213" y="4343400"/>
            <a:ext cx="5489575" cy="4114800"/>
          </a:xfrm>
        </p:spPr>
        <p:txBody>
          <a:bodyPr/>
          <a:lstStyle/>
          <a:p>
            <a:r>
              <a:rPr lang="en-US" altLang="en-US" sz="2400"/>
              <a:t>Giant Salvinia and Azollo look a lot like duckweed in ponds.  They’re just as tough to kill, but more chemical options are available.  Floridone is still the best option, but diquat is a lot less expensive.</a:t>
            </a:r>
          </a:p>
        </p:txBody>
      </p:sp>
    </p:spTree>
    <p:extLst>
      <p:ext uri="{BB962C8B-B14F-4D97-AF65-F5344CB8AC3E}">
        <p14:creationId xmlns:p14="http://schemas.microsoft.com/office/powerpoint/2010/main" val="20269829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E5DF4F-2398-BB43-B6CF-1E39E81C27B5}" type="slidenum">
              <a:rPr lang="en-US" altLang="en-US"/>
              <a:pPr/>
              <a:t>77</a:t>
            </a:fld>
            <a:endParaRPr lang="en-US" altLang="en-US"/>
          </a:p>
        </p:txBody>
      </p:sp>
      <p:sp>
        <p:nvSpPr>
          <p:cNvPr id="261122" name="Rectangle 2"/>
          <p:cNvSpPr>
            <a:spLocks noRot="1" noChangeArrowheads="1" noTextEdit="1"/>
          </p:cNvSpPr>
          <p:nvPr>
            <p:ph type="sldImg"/>
          </p:nvPr>
        </p:nvSpPr>
        <p:spPr>
          <a:ln/>
        </p:spPr>
      </p:sp>
      <p:sp>
        <p:nvSpPr>
          <p:cNvPr id="261123" name="Rectangle 3"/>
          <p:cNvSpPr>
            <a:spLocks noGrp="1" noChangeArrowheads="1"/>
          </p:cNvSpPr>
          <p:nvPr>
            <p:ph type="body" idx="1"/>
          </p:nvPr>
        </p:nvSpPr>
        <p:spPr>
          <a:xfrm>
            <a:off x="684213" y="4343400"/>
            <a:ext cx="5489575" cy="4114800"/>
          </a:xfrm>
        </p:spPr>
        <p:txBody>
          <a:bodyPr/>
          <a:lstStyle/>
          <a:p>
            <a:r>
              <a:rPr lang="en-US" altLang="en-US" sz="2400"/>
              <a:t>Often a gift from neighboring water gardens the water lily is often viewed as a blessing or a curse.  Depending on your stance you can gain control with many products as listed here:</a:t>
            </a:r>
          </a:p>
        </p:txBody>
      </p:sp>
    </p:spTree>
    <p:extLst>
      <p:ext uri="{BB962C8B-B14F-4D97-AF65-F5344CB8AC3E}">
        <p14:creationId xmlns:p14="http://schemas.microsoft.com/office/powerpoint/2010/main" val="19685751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FB28F2-86E9-AA4F-BD60-90A2A2BF74AD}" type="slidenum">
              <a:rPr lang="en-US" altLang="en-US"/>
              <a:pPr/>
              <a:t>78</a:t>
            </a:fld>
            <a:endParaRPr lang="en-US" altLang="en-US"/>
          </a:p>
        </p:txBody>
      </p:sp>
      <p:sp>
        <p:nvSpPr>
          <p:cNvPr id="263170" name="Rectangle 2"/>
          <p:cNvSpPr>
            <a:spLocks noRot="1" noChangeArrowheads="1" noTextEdit="1"/>
          </p:cNvSpPr>
          <p:nvPr>
            <p:ph type="sldImg"/>
          </p:nvPr>
        </p:nvSpPr>
        <p:spPr>
          <a:ln/>
        </p:spPr>
      </p:sp>
      <p:sp>
        <p:nvSpPr>
          <p:cNvPr id="263171" name="Rectangle 3"/>
          <p:cNvSpPr>
            <a:spLocks noGrp="1" noChangeArrowheads="1"/>
          </p:cNvSpPr>
          <p:nvPr>
            <p:ph type="body" idx="1"/>
          </p:nvPr>
        </p:nvSpPr>
        <p:spPr>
          <a:xfrm>
            <a:off x="684213" y="4343400"/>
            <a:ext cx="5489575" cy="4114800"/>
          </a:xfrm>
        </p:spPr>
        <p:txBody>
          <a:bodyPr/>
          <a:lstStyle/>
          <a:p>
            <a:r>
              <a:rPr lang="en-US" altLang="en-US" sz="1800"/>
              <a:t>Nearing the end of our list are the water hyacinth.  This weed causes extensive damage to waterways in Florida.  Recent reports of it gaining winter hardiness in GA have some folks worried.  Many chemical options abound.  Try to catch this one early and often to maintain control.</a:t>
            </a:r>
          </a:p>
        </p:txBody>
      </p:sp>
    </p:spTree>
    <p:extLst>
      <p:ext uri="{BB962C8B-B14F-4D97-AF65-F5344CB8AC3E}">
        <p14:creationId xmlns:p14="http://schemas.microsoft.com/office/powerpoint/2010/main" val="17097660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AA24A8-1297-8349-AD14-EB886B52908E}" type="slidenum">
              <a:rPr lang="en-US" altLang="en-US"/>
              <a:pPr/>
              <a:t>79</a:t>
            </a:fld>
            <a:endParaRPr lang="en-US" altLang="en-US"/>
          </a:p>
        </p:txBody>
      </p:sp>
      <p:sp>
        <p:nvSpPr>
          <p:cNvPr id="265218" name="Rectangle 2"/>
          <p:cNvSpPr>
            <a:spLocks noRot="1" noChangeArrowheads="1" noTextEdit="1"/>
          </p:cNvSpPr>
          <p:nvPr>
            <p:ph type="sldImg"/>
          </p:nvPr>
        </p:nvSpPr>
        <p:spPr>
          <a:ln/>
        </p:spPr>
      </p:sp>
      <p:sp>
        <p:nvSpPr>
          <p:cNvPr id="265219" name="Rectangle 3"/>
          <p:cNvSpPr>
            <a:spLocks noGrp="1" noChangeArrowheads="1"/>
          </p:cNvSpPr>
          <p:nvPr>
            <p:ph type="body" idx="1"/>
          </p:nvPr>
        </p:nvSpPr>
        <p:spPr>
          <a:xfrm>
            <a:off x="684213" y="4343400"/>
            <a:ext cx="5489575" cy="4114800"/>
          </a:xfrm>
        </p:spPr>
        <p:txBody>
          <a:bodyPr/>
          <a:lstStyle/>
          <a:p>
            <a:r>
              <a:rPr lang="en-US" altLang="en-US" sz="2400"/>
              <a:t>The following plants are some that  DNR folks wish pond owners would learn to live with.  They seldom creep further in from the shoreline.  It provides a great buffer plant to keep things from running into the pond and also takes up space in shallow water where other more noxious weeds could take it’s place and cause problems.</a:t>
            </a:r>
          </a:p>
        </p:txBody>
      </p:sp>
    </p:spTree>
    <p:extLst>
      <p:ext uri="{BB962C8B-B14F-4D97-AF65-F5344CB8AC3E}">
        <p14:creationId xmlns:p14="http://schemas.microsoft.com/office/powerpoint/2010/main" val="5599437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1DF3A1-F51B-8C46-A74D-860A5AA760AF}" type="slidenum">
              <a:rPr lang="en-US" altLang="en-US"/>
              <a:pPr/>
              <a:t>80</a:t>
            </a:fld>
            <a:endParaRPr lang="en-US" altLang="en-US"/>
          </a:p>
        </p:txBody>
      </p:sp>
      <p:sp>
        <p:nvSpPr>
          <p:cNvPr id="267266" name="Rectangle 2"/>
          <p:cNvSpPr>
            <a:spLocks noRot="1" noChangeArrowheads="1" noTextEdit="1"/>
          </p:cNvSpPr>
          <p:nvPr>
            <p:ph type="sldImg"/>
          </p:nvPr>
        </p:nvSpPr>
        <p:spPr>
          <a:ln/>
        </p:spPr>
      </p:sp>
      <p:sp>
        <p:nvSpPr>
          <p:cNvPr id="267267" name="Rectangle 3"/>
          <p:cNvSpPr>
            <a:spLocks noGrp="1" noChangeArrowheads="1"/>
          </p:cNvSpPr>
          <p:nvPr>
            <p:ph type="body" idx="1"/>
          </p:nvPr>
        </p:nvSpPr>
        <p:spPr>
          <a:xfrm>
            <a:off x="684213" y="4343400"/>
            <a:ext cx="5489575" cy="4114800"/>
          </a:xfrm>
        </p:spPr>
        <p:txBody>
          <a:bodyPr/>
          <a:lstStyle/>
          <a:p>
            <a:endParaRPr lang="en-US" altLang="en-US" sz="2400"/>
          </a:p>
        </p:txBody>
      </p:sp>
    </p:spTree>
    <p:extLst>
      <p:ext uri="{BB962C8B-B14F-4D97-AF65-F5344CB8AC3E}">
        <p14:creationId xmlns:p14="http://schemas.microsoft.com/office/powerpoint/2010/main" val="7004583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FEC535-D586-6347-967D-247971547B4D}" type="slidenum">
              <a:rPr lang="en-US" altLang="en-US"/>
              <a:pPr/>
              <a:t>81</a:t>
            </a:fld>
            <a:endParaRPr lang="en-US" altLang="en-US"/>
          </a:p>
        </p:txBody>
      </p:sp>
      <p:sp>
        <p:nvSpPr>
          <p:cNvPr id="291842" name="Rectangle 2"/>
          <p:cNvSpPr>
            <a:spLocks noRot="1" noChangeArrowheads="1" noTextEdit="1"/>
          </p:cNvSpPr>
          <p:nvPr>
            <p:ph type="sldImg"/>
          </p:nvPr>
        </p:nvSpPr>
        <p:spPr>
          <a:ln/>
        </p:spPr>
      </p:sp>
      <p:sp>
        <p:nvSpPr>
          <p:cNvPr id="291843" name="Rectangle 3"/>
          <p:cNvSpPr>
            <a:spLocks noGrp="1" noChangeArrowheads="1"/>
          </p:cNvSpPr>
          <p:nvPr>
            <p:ph type="body" idx="1"/>
          </p:nvPr>
        </p:nvSpPr>
        <p:spPr>
          <a:xfrm>
            <a:off x="684213" y="4343400"/>
            <a:ext cx="5489575" cy="4114800"/>
          </a:xfrm>
        </p:spPr>
        <p:txBody>
          <a:bodyPr/>
          <a:lstStyle/>
          <a:p>
            <a:r>
              <a:rPr lang="en-US" altLang="en-US" sz="2400"/>
              <a:t>Often you find yourself in a situation where the client wants immediate results.  In this situation chemical control is your best option.  First thing you want to do is make sure you’re selecting the right product for the job and that you’re not going to cause problems through your application.</a:t>
            </a:r>
          </a:p>
        </p:txBody>
      </p:sp>
    </p:spTree>
    <p:extLst>
      <p:ext uri="{BB962C8B-B14F-4D97-AF65-F5344CB8AC3E}">
        <p14:creationId xmlns:p14="http://schemas.microsoft.com/office/powerpoint/2010/main" val="983036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42310-0BFD-C14A-9F6D-A0A995F1FCD5}" type="slidenum">
              <a:rPr lang="en-US" altLang="en-US"/>
              <a:pPr/>
              <a:t>82</a:t>
            </a:fld>
            <a:endParaRPr lang="en-US" altLang="en-US"/>
          </a:p>
        </p:txBody>
      </p:sp>
      <p:sp>
        <p:nvSpPr>
          <p:cNvPr id="293890" name="Rectangle 2"/>
          <p:cNvSpPr>
            <a:spLocks noRot="1" noChangeArrowheads="1" noTextEdit="1"/>
          </p:cNvSpPr>
          <p:nvPr>
            <p:ph type="sldImg"/>
          </p:nvPr>
        </p:nvSpPr>
        <p:spPr>
          <a:ln/>
        </p:spPr>
      </p:sp>
      <p:sp>
        <p:nvSpPr>
          <p:cNvPr id="293891" name="Rectangle 3"/>
          <p:cNvSpPr>
            <a:spLocks noGrp="1" noChangeArrowheads="1"/>
          </p:cNvSpPr>
          <p:nvPr>
            <p:ph type="body" idx="1"/>
          </p:nvPr>
        </p:nvSpPr>
        <p:spPr>
          <a:xfrm>
            <a:off x="684213" y="4343400"/>
            <a:ext cx="5489575" cy="4114800"/>
          </a:xfrm>
        </p:spPr>
        <p:txBody>
          <a:bodyPr/>
          <a:lstStyle/>
          <a:p>
            <a:r>
              <a:rPr lang="en-US" altLang="en-US" sz="2800"/>
              <a:t>Aquatic herbicides are constantly changing.   More and more companies are getting into the act.  As an extension agent I mostly recommend folks to look for a particular active ingredient when selecting a herbicide.</a:t>
            </a:r>
          </a:p>
        </p:txBody>
      </p:sp>
    </p:spTree>
    <p:extLst>
      <p:ext uri="{BB962C8B-B14F-4D97-AF65-F5344CB8AC3E}">
        <p14:creationId xmlns:p14="http://schemas.microsoft.com/office/powerpoint/2010/main" val="7747899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787286-CB43-974B-BDB9-FA35BBF76533}" type="slidenum">
              <a:rPr lang="en-US" altLang="en-US"/>
              <a:pPr/>
              <a:t>83</a:t>
            </a:fld>
            <a:endParaRPr lang="en-US" altLang="en-US"/>
          </a:p>
        </p:txBody>
      </p:sp>
      <p:sp>
        <p:nvSpPr>
          <p:cNvPr id="283650" name="Rectangle 2"/>
          <p:cNvSpPr>
            <a:spLocks noRot="1" noChangeArrowheads="1" noTextEdit="1"/>
          </p:cNvSpPr>
          <p:nvPr>
            <p:ph type="sldImg"/>
          </p:nvPr>
        </p:nvSpPr>
        <p:spPr>
          <a:ln/>
        </p:spPr>
      </p:sp>
      <p:sp>
        <p:nvSpPr>
          <p:cNvPr id="283651" name="Rectangle 3"/>
          <p:cNvSpPr>
            <a:spLocks noGrp="1" noChangeArrowheads="1"/>
          </p:cNvSpPr>
          <p:nvPr>
            <p:ph type="body" idx="1"/>
          </p:nvPr>
        </p:nvSpPr>
        <p:spPr>
          <a:xfrm>
            <a:off x="684213" y="4343400"/>
            <a:ext cx="5489575" cy="4114800"/>
          </a:xfrm>
        </p:spPr>
        <p:txBody>
          <a:bodyPr/>
          <a:lstStyle/>
          <a:p>
            <a:r>
              <a:rPr lang="en-US" altLang="en-US" sz="2400"/>
              <a:t>Another FL site is great for getting you label information quickly and easily for aquatic herbicides.</a:t>
            </a:r>
          </a:p>
        </p:txBody>
      </p:sp>
    </p:spTree>
    <p:extLst>
      <p:ext uri="{BB962C8B-B14F-4D97-AF65-F5344CB8AC3E}">
        <p14:creationId xmlns:p14="http://schemas.microsoft.com/office/powerpoint/2010/main" val="17008168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525D2A-986C-D144-80DF-CBC30A89EB58}" type="slidenum">
              <a:rPr lang="en-US" altLang="en-US"/>
              <a:pPr/>
              <a:t>84</a:t>
            </a:fld>
            <a:endParaRPr lang="en-US" altLang="en-US"/>
          </a:p>
        </p:txBody>
      </p:sp>
      <p:sp>
        <p:nvSpPr>
          <p:cNvPr id="295938" name="Rectangle 2"/>
          <p:cNvSpPr>
            <a:spLocks noRot="1" noChangeArrowheads="1" noTextEdit="1"/>
          </p:cNvSpPr>
          <p:nvPr>
            <p:ph type="sldImg"/>
          </p:nvPr>
        </p:nvSpPr>
        <p:spPr>
          <a:ln/>
        </p:spPr>
      </p:sp>
      <p:sp>
        <p:nvSpPr>
          <p:cNvPr id="295939" name="Rectangle 3"/>
          <p:cNvSpPr>
            <a:spLocks noGrp="1" noChangeArrowheads="1"/>
          </p:cNvSpPr>
          <p:nvPr>
            <p:ph type="body" idx="1"/>
          </p:nvPr>
        </p:nvSpPr>
        <p:spPr>
          <a:xfrm>
            <a:off x="684213" y="4343400"/>
            <a:ext cx="5489575" cy="4114800"/>
          </a:xfrm>
        </p:spPr>
        <p:txBody>
          <a:bodyPr/>
          <a:lstStyle/>
          <a:p>
            <a:r>
              <a:rPr lang="en-US" altLang="en-US" sz="2800"/>
              <a:t>Just like in the landscape there are different modes of action for herbicides.  Systemic herbicides move slowly through the plant and kill it at the root.  </a:t>
            </a:r>
          </a:p>
        </p:txBody>
      </p:sp>
    </p:spTree>
    <p:extLst>
      <p:ext uri="{BB962C8B-B14F-4D97-AF65-F5344CB8AC3E}">
        <p14:creationId xmlns:p14="http://schemas.microsoft.com/office/powerpoint/2010/main" val="474342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09DB12-DBB9-CD43-9EAD-0373E68BCF3F}" type="slidenum">
              <a:rPr lang="en-US" altLang="en-US"/>
              <a:pPr/>
              <a:t>7</a:t>
            </a:fld>
            <a:endParaRPr lang="en-US" altLang="en-US"/>
          </a:p>
        </p:txBody>
      </p:sp>
      <p:sp>
        <p:nvSpPr>
          <p:cNvPr id="794626" name="Rectangle 2"/>
          <p:cNvSpPr>
            <a:spLocks noRot="1" noChangeArrowheads="1" noTextEdit="1"/>
          </p:cNvSpPr>
          <p:nvPr>
            <p:ph type="sldImg"/>
          </p:nvPr>
        </p:nvSpPr>
        <p:spPr>
          <a:ln/>
        </p:spPr>
      </p:sp>
      <p:sp>
        <p:nvSpPr>
          <p:cNvPr id="7946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982566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1E5905-F18F-7344-BF88-33A4ABAC9556}" type="slidenum">
              <a:rPr lang="en-US" altLang="en-US"/>
              <a:pPr/>
              <a:t>85</a:t>
            </a:fld>
            <a:endParaRPr lang="en-US" altLang="en-US"/>
          </a:p>
        </p:txBody>
      </p:sp>
      <p:sp>
        <p:nvSpPr>
          <p:cNvPr id="297986" name="Rectangle 2"/>
          <p:cNvSpPr>
            <a:spLocks noRot="1" noChangeArrowheads="1" noTextEdit="1"/>
          </p:cNvSpPr>
          <p:nvPr>
            <p:ph type="sldImg"/>
          </p:nvPr>
        </p:nvSpPr>
        <p:spPr>
          <a:ln/>
        </p:spPr>
      </p:sp>
      <p:sp>
        <p:nvSpPr>
          <p:cNvPr id="297987" name="Rectangle 3"/>
          <p:cNvSpPr>
            <a:spLocks noGrp="1" noChangeArrowheads="1"/>
          </p:cNvSpPr>
          <p:nvPr>
            <p:ph type="body" idx="1"/>
          </p:nvPr>
        </p:nvSpPr>
        <p:spPr>
          <a:xfrm>
            <a:off x="684213" y="4343400"/>
            <a:ext cx="5489575" cy="4114800"/>
          </a:xfrm>
        </p:spPr>
        <p:txBody>
          <a:bodyPr/>
          <a:lstStyle/>
          <a:p>
            <a:r>
              <a:rPr lang="en-US" altLang="en-US" sz="2800"/>
              <a:t>Contact herbicides burn down emerged vegetation.</a:t>
            </a:r>
          </a:p>
        </p:txBody>
      </p:sp>
    </p:spTree>
    <p:extLst>
      <p:ext uri="{BB962C8B-B14F-4D97-AF65-F5344CB8AC3E}">
        <p14:creationId xmlns:p14="http://schemas.microsoft.com/office/powerpoint/2010/main" val="8148813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CE193B-DF39-CD46-AC4D-DF4945C679A5}" type="slidenum">
              <a:rPr lang="en-US" altLang="en-US"/>
              <a:pPr/>
              <a:t>86</a:t>
            </a:fld>
            <a:endParaRPr lang="en-US" altLang="en-US"/>
          </a:p>
        </p:txBody>
      </p:sp>
      <p:sp>
        <p:nvSpPr>
          <p:cNvPr id="300034" name="Rectangle 2"/>
          <p:cNvSpPr>
            <a:spLocks noRot="1" noChangeArrowheads="1" noTextEdit="1"/>
          </p:cNvSpPr>
          <p:nvPr>
            <p:ph type="sldImg"/>
          </p:nvPr>
        </p:nvSpPr>
        <p:spPr>
          <a:ln/>
        </p:spPr>
      </p:sp>
      <p:sp>
        <p:nvSpPr>
          <p:cNvPr id="300035" name="Rectangle 3"/>
          <p:cNvSpPr>
            <a:spLocks noGrp="1" noChangeArrowheads="1"/>
          </p:cNvSpPr>
          <p:nvPr>
            <p:ph type="body" idx="1"/>
          </p:nvPr>
        </p:nvSpPr>
        <p:spPr>
          <a:xfrm>
            <a:off x="684213" y="4343400"/>
            <a:ext cx="5489575" cy="4114800"/>
          </a:xfrm>
        </p:spPr>
        <p:txBody>
          <a:bodyPr/>
          <a:lstStyle/>
          <a:p>
            <a:r>
              <a:rPr lang="en-US" altLang="en-US" sz="2800"/>
              <a:t>First thing I do when I’m shopping for a herbicide is to look at the price.  Why pay for sonar at $625 when you can get by with Aquathol at $75.  </a:t>
            </a:r>
          </a:p>
          <a:p>
            <a:endParaRPr lang="en-US" altLang="en-US" sz="2800"/>
          </a:p>
          <a:p>
            <a:r>
              <a:rPr lang="en-US" altLang="en-US" sz="2800"/>
              <a:t>Check out your options – you’ll be surprised at how much money you can save clients.</a:t>
            </a:r>
          </a:p>
        </p:txBody>
      </p:sp>
    </p:spTree>
    <p:extLst>
      <p:ext uri="{BB962C8B-B14F-4D97-AF65-F5344CB8AC3E}">
        <p14:creationId xmlns:p14="http://schemas.microsoft.com/office/powerpoint/2010/main" val="12075484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3D582B-C853-1640-AEAD-30BC2F972F88}" type="slidenum">
              <a:rPr lang="en-US" altLang="en-US"/>
              <a:pPr/>
              <a:t>88</a:t>
            </a:fld>
            <a:endParaRPr lang="en-US" altLang="en-US"/>
          </a:p>
        </p:txBody>
      </p:sp>
      <p:sp>
        <p:nvSpPr>
          <p:cNvPr id="679938" name="Rectangle 2"/>
          <p:cNvSpPr>
            <a:spLocks noRot="1" noChangeArrowheads="1" noTextEdit="1"/>
          </p:cNvSpPr>
          <p:nvPr>
            <p:ph type="sldImg"/>
          </p:nvPr>
        </p:nvSpPr>
        <p:spPr>
          <a:ln/>
        </p:spPr>
      </p:sp>
      <p:sp>
        <p:nvSpPr>
          <p:cNvPr id="679939" name="Rectangle 3"/>
          <p:cNvSpPr>
            <a:spLocks noGrp="1" noChangeArrowheads="1"/>
          </p:cNvSpPr>
          <p:nvPr>
            <p:ph type="body" idx="1"/>
          </p:nvPr>
        </p:nvSpPr>
        <p:spPr>
          <a:xfrm>
            <a:off x="684213" y="4343400"/>
            <a:ext cx="5489575" cy="4114800"/>
          </a:xfrm>
        </p:spPr>
        <p:txBody>
          <a:bodyPr/>
          <a:lstStyle/>
          <a:p>
            <a:r>
              <a:rPr lang="en-US" altLang="en-US" sz="2000"/>
              <a:t>Next is to decide your options?  Will Grass carp eat it?</a:t>
            </a:r>
          </a:p>
        </p:txBody>
      </p:sp>
    </p:spTree>
    <p:extLst>
      <p:ext uri="{BB962C8B-B14F-4D97-AF65-F5344CB8AC3E}">
        <p14:creationId xmlns:p14="http://schemas.microsoft.com/office/powerpoint/2010/main" val="15471081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93D918-B8CE-9B4F-87E4-7AB5D848CE73}" type="slidenum">
              <a:rPr lang="en-US" altLang="en-US"/>
              <a:pPr/>
              <a:t>89</a:t>
            </a:fld>
            <a:endParaRPr lang="en-US" altLang="en-US"/>
          </a:p>
        </p:txBody>
      </p:sp>
      <p:sp>
        <p:nvSpPr>
          <p:cNvPr id="681986" name="Rectangle 2"/>
          <p:cNvSpPr>
            <a:spLocks noRot="1" noChangeArrowheads="1" noTextEdit="1"/>
          </p:cNvSpPr>
          <p:nvPr>
            <p:ph type="sldImg"/>
          </p:nvPr>
        </p:nvSpPr>
        <p:spPr>
          <a:ln/>
        </p:spPr>
      </p:sp>
      <p:sp>
        <p:nvSpPr>
          <p:cNvPr id="681987" name="Rectangle 3"/>
          <p:cNvSpPr>
            <a:spLocks noGrp="1" noChangeArrowheads="1"/>
          </p:cNvSpPr>
          <p:nvPr>
            <p:ph type="body" idx="1"/>
          </p:nvPr>
        </p:nvSpPr>
        <p:spPr>
          <a:xfrm>
            <a:off x="684213" y="4343400"/>
            <a:ext cx="5489575" cy="4114800"/>
          </a:xfrm>
        </p:spPr>
        <p:txBody>
          <a:bodyPr/>
          <a:lstStyle/>
          <a:p>
            <a:r>
              <a:rPr lang="en-US" altLang="en-US" sz="2400"/>
              <a:t>Remember that grass carp stocking rates are based on the amount of weed and the type of weed.  Also remember that once they get to the size that Jay’s holding they do you little to no good for tackling weed problems.</a:t>
            </a:r>
          </a:p>
        </p:txBody>
      </p:sp>
    </p:spTree>
    <p:extLst>
      <p:ext uri="{BB962C8B-B14F-4D97-AF65-F5344CB8AC3E}">
        <p14:creationId xmlns:p14="http://schemas.microsoft.com/office/powerpoint/2010/main" val="5142085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E8E40C-5493-FD45-9476-61A3F97B0E91}" type="slidenum">
              <a:rPr lang="en-US" altLang="en-US"/>
              <a:pPr/>
              <a:t>101</a:t>
            </a:fld>
            <a:endParaRPr lang="en-US" altLang="en-US"/>
          </a:p>
        </p:txBody>
      </p:sp>
      <p:sp>
        <p:nvSpPr>
          <p:cNvPr id="628738" name="Rectangle 2"/>
          <p:cNvSpPr>
            <a:spLocks noRot="1" noChangeArrowheads="1" noTextEdit="1"/>
          </p:cNvSpPr>
          <p:nvPr>
            <p:ph type="sldImg"/>
          </p:nvPr>
        </p:nvSpPr>
        <p:spPr>
          <a:ln/>
        </p:spPr>
      </p:sp>
      <p:sp>
        <p:nvSpPr>
          <p:cNvPr id="628739" name="Rectangle 3"/>
          <p:cNvSpPr>
            <a:spLocks noGrp="1" noChangeArrowheads="1"/>
          </p:cNvSpPr>
          <p:nvPr>
            <p:ph type="body" idx="1"/>
          </p:nvPr>
        </p:nvSpPr>
        <p:spPr>
          <a:xfrm>
            <a:off x="684213" y="4343400"/>
            <a:ext cx="5489575" cy="4114800"/>
          </a:xfrm>
        </p:spPr>
        <p:txBody>
          <a:bodyPr/>
          <a:lstStyle/>
          <a:p>
            <a:r>
              <a:rPr lang="en-US" altLang="en-US" sz="2400"/>
              <a:t>Today’s angler has a lot of options to consider when stocking their pond.  There are many questions to ask yourself like the ones you see here.</a:t>
            </a:r>
          </a:p>
        </p:txBody>
      </p:sp>
    </p:spTree>
    <p:extLst>
      <p:ext uri="{BB962C8B-B14F-4D97-AF65-F5344CB8AC3E}">
        <p14:creationId xmlns:p14="http://schemas.microsoft.com/office/powerpoint/2010/main" val="8293749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33C39F-2144-D04C-96B2-ABEDAB27B83E}" type="slidenum">
              <a:rPr lang="en-US" altLang="en-US"/>
              <a:pPr/>
              <a:t>102</a:t>
            </a:fld>
            <a:endParaRPr lang="en-US" altLang="en-US"/>
          </a:p>
        </p:txBody>
      </p:sp>
      <p:sp>
        <p:nvSpPr>
          <p:cNvPr id="630786" name="Rectangle 2"/>
          <p:cNvSpPr>
            <a:spLocks noRot="1" noChangeArrowheads="1" noTextEdit="1"/>
          </p:cNvSpPr>
          <p:nvPr>
            <p:ph type="sldImg"/>
          </p:nvPr>
        </p:nvSpPr>
        <p:spPr>
          <a:ln/>
        </p:spPr>
      </p:sp>
      <p:sp>
        <p:nvSpPr>
          <p:cNvPr id="630787" name="Rectangle 3"/>
          <p:cNvSpPr>
            <a:spLocks noGrp="1" noChangeArrowheads="1"/>
          </p:cNvSpPr>
          <p:nvPr>
            <p:ph type="body" idx="1"/>
          </p:nvPr>
        </p:nvSpPr>
        <p:spPr>
          <a:xfrm>
            <a:off x="684213" y="4343400"/>
            <a:ext cx="5489575" cy="4114800"/>
          </a:xfrm>
        </p:spPr>
        <p:txBody>
          <a:bodyPr/>
          <a:lstStyle/>
          <a:p>
            <a:r>
              <a:rPr lang="en-US" altLang="en-US" sz="2800"/>
              <a:t>Moving into stocking the first thing you need to consider is a top predator.  In the southeast that fish is most commonly the Largemouth Bass. Typical stocking rates are noted on each slide.</a:t>
            </a:r>
          </a:p>
        </p:txBody>
      </p:sp>
    </p:spTree>
    <p:extLst>
      <p:ext uri="{BB962C8B-B14F-4D97-AF65-F5344CB8AC3E}">
        <p14:creationId xmlns:p14="http://schemas.microsoft.com/office/powerpoint/2010/main" val="21353777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460CBD-BDD9-5B4B-BD22-C893DADB71AC}" type="slidenum">
              <a:rPr lang="en-US" altLang="en-US"/>
              <a:pPr/>
              <a:t>103</a:t>
            </a:fld>
            <a:endParaRPr lang="en-US" altLang="en-US"/>
          </a:p>
        </p:txBody>
      </p:sp>
      <p:sp>
        <p:nvSpPr>
          <p:cNvPr id="632834" name="Rectangle 2"/>
          <p:cNvSpPr>
            <a:spLocks noRot="1" noChangeArrowheads="1" noTextEdit="1"/>
          </p:cNvSpPr>
          <p:nvPr>
            <p:ph type="sldImg"/>
          </p:nvPr>
        </p:nvSpPr>
        <p:spPr>
          <a:ln/>
        </p:spPr>
      </p:sp>
      <p:sp>
        <p:nvSpPr>
          <p:cNvPr id="632835" name="Rectangle 3"/>
          <p:cNvSpPr>
            <a:spLocks noGrp="1" noChangeArrowheads="1"/>
          </p:cNvSpPr>
          <p:nvPr>
            <p:ph type="body" idx="1"/>
          </p:nvPr>
        </p:nvSpPr>
        <p:spPr>
          <a:xfrm>
            <a:off x="684213" y="4343400"/>
            <a:ext cx="5489575" cy="4114800"/>
          </a:xfrm>
        </p:spPr>
        <p:txBody>
          <a:bodyPr/>
          <a:lstStyle/>
          <a:p>
            <a:r>
              <a:rPr lang="en-US" altLang="en-US" sz="1800"/>
              <a:t>If you’re stocking a new pond you’ve also got the option to consider fathead minnows.  Fatheads provide a good jump start for your bass.  They stay small so they typically don’t survive in the pond after the first two years.  A typical stocking rate is 3-5 lbs per acre.</a:t>
            </a:r>
          </a:p>
        </p:txBody>
      </p:sp>
    </p:spTree>
    <p:extLst>
      <p:ext uri="{BB962C8B-B14F-4D97-AF65-F5344CB8AC3E}">
        <p14:creationId xmlns:p14="http://schemas.microsoft.com/office/powerpoint/2010/main" val="5479087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CAAF52-8F2A-8241-B81A-8F2FD3E429F1}" type="slidenum">
              <a:rPr lang="en-US" altLang="en-US"/>
              <a:pPr/>
              <a:t>104</a:t>
            </a:fld>
            <a:endParaRPr lang="en-US" altLang="en-US"/>
          </a:p>
        </p:txBody>
      </p:sp>
      <p:sp>
        <p:nvSpPr>
          <p:cNvPr id="634882" name="Rectangle 2"/>
          <p:cNvSpPr>
            <a:spLocks noRot="1" noChangeArrowheads="1" noTextEdit="1"/>
          </p:cNvSpPr>
          <p:nvPr>
            <p:ph type="sldImg"/>
          </p:nvPr>
        </p:nvSpPr>
        <p:spPr>
          <a:ln/>
        </p:spPr>
      </p:sp>
      <p:sp>
        <p:nvSpPr>
          <p:cNvPr id="634883" name="Rectangle 3"/>
          <p:cNvSpPr>
            <a:spLocks noGrp="1" noChangeArrowheads="1"/>
          </p:cNvSpPr>
          <p:nvPr>
            <p:ph type="body" idx="1"/>
          </p:nvPr>
        </p:nvSpPr>
        <p:spPr>
          <a:xfrm>
            <a:off x="684213" y="4343400"/>
            <a:ext cx="5489575" cy="4114800"/>
          </a:xfrm>
        </p:spPr>
        <p:txBody>
          <a:bodyPr/>
          <a:lstStyle/>
          <a:p>
            <a:r>
              <a:rPr lang="en-US" altLang="en-US" sz="2400"/>
              <a:t>The final category of fishes most likely comes from streams feeding into your pond.  Trash fish such as speckled cats, bullheads or carp can cause many problems in ponds.  #1 they tie up biomass in forms that you typically don’t enjoy casting to.  #2 they typically cause muddy or turbid water conditions.  </a:t>
            </a:r>
          </a:p>
          <a:p>
            <a:endParaRPr lang="en-US" altLang="en-US" sz="2400"/>
          </a:p>
          <a:p>
            <a:r>
              <a:rPr lang="en-US" altLang="en-US" sz="2400"/>
              <a:t>If you’ve got problems with these invaders your best option is most likely to drain, renovate, and restock.</a:t>
            </a:r>
          </a:p>
        </p:txBody>
      </p:sp>
    </p:spTree>
    <p:extLst>
      <p:ext uri="{BB962C8B-B14F-4D97-AF65-F5344CB8AC3E}">
        <p14:creationId xmlns:p14="http://schemas.microsoft.com/office/powerpoint/2010/main" val="2917770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573B18-87D6-DC41-BD46-55D275D8BA5D}" type="slidenum">
              <a:rPr lang="en-US" altLang="en-US"/>
              <a:pPr/>
              <a:t>105</a:t>
            </a:fld>
            <a:endParaRPr lang="en-US" altLang="en-US"/>
          </a:p>
        </p:txBody>
      </p:sp>
      <p:sp>
        <p:nvSpPr>
          <p:cNvPr id="636930" name="Rectangle 2"/>
          <p:cNvSpPr>
            <a:spLocks noRot="1" noChangeArrowheads="1" noTextEdit="1"/>
          </p:cNvSpPr>
          <p:nvPr>
            <p:ph type="sldImg"/>
          </p:nvPr>
        </p:nvSpPr>
        <p:spPr>
          <a:ln/>
        </p:spPr>
      </p:sp>
      <p:sp>
        <p:nvSpPr>
          <p:cNvPr id="636931" name="Rectangle 3"/>
          <p:cNvSpPr>
            <a:spLocks noGrp="1" noChangeArrowheads="1"/>
          </p:cNvSpPr>
          <p:nvPr>
            <p:ph type="body" idx="1"/>
          </p:nvPr>
        </p:nvSpPr>
        <p:spPr/>
        <p:txBody>
          <a:bodyPr/>
          <a:lstStyle/>
          <a:p>
            <a:r>
              <a:rPr lang="en-US" altLang="en-US" b="1"/>
              <a:t>Aquascaping is the practice of using aquatic and wetland plants to landscape in and around water.</a:t>
            </a:r>
            <a:r>
              <a:rPr lang="en-US" altLang="en-US"/>
              <a:t> Its main purpose is to beautify. However, aquascaping also attracts wildlife, especially water birds. </a:t>
            </a:r>
          </a:p>
        </p:txBody>
      </p:sp>
    </p:spTree>
    <p:extLst>
      <p:ext uri="{BB962C8B-B14F-4D97-AF65-F5344CB8AC3E}">
        <p14:creationId xmlns:p14="http://schemas.microsoft.com/office/powerpoint/2010/main" val="11912090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76C1D8-9EDF-3C4C-A299-4CDF198CE206}" type="slidenum">
              <a:rPr lang="en-US" altLang="en-US"/>
              <a:pPr/>
              <a:t>107</a:t>
            </a:fld>
            <a:endParaRPr lang="en-US" altLang="en-US"/>
          </a:p>
        </p:txBody>
      </p:sp>
      <p:sp>
        <p:nvSpPr>
          <p:cNvPr id="644098" name="Rectangle 2"/>
          <p:cNvSpPr>
            <a:spLocks noRot="1" noChangeArrowheads="1" noTextEdit="1"/>
          </p:cNvSpPr>
          <p:nvPr>
            <p:ph type="sldImg"/>
          </p:nvPr>
        </p:nvSpPr>
        <p:spPr>
          <a:ln/>
        </p:spPr>
      </p:sp>
      <p:sp>
        <p:nvSpPr>
          <p:cNvPr id="644099" name="Rectangle 3"/>
          <p:cNvSpPr>
            <a:spLocks noGrp="1" noChangeArrowheads="1"/>
          </p:cNvSpPr>
          <p:nvPr>
            <p:ph type="body" idx="1"/>
          </p:nvPr>
        </p:nvSpPr>
        <p:spPr/>
        <p:txBody>
          <a:bodyPr/>
          <a:lstStyle/>
          <a:p>
            <a:r>
              <a:rPr lang="en-US" altLang="en-US"/>
              <a:t>Aquascaping may be used in a variety of settings, such as in projects to beautify natural and man-made lakes and water retention ponds, especially in urban areas. The aquascaped shoreline enhances the value of lakeside home sites. </a:t>
            </a:r>
          </a:p>
        </p:txBody>
      </p:sp>
    </p:spTree>
    <p:extLst>
      <p:ext uri="{BB962C8B-B14F-4D97-AF65-F5344CB8AC3E}">
        <p14:creationId xmlns:p14="http://schemas.microsoft.com/office/powerpoint/2010/main" val="1807761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16AE65-29C5-FD44-8B1B-1E703289546B}" type="slidenum">
              <a:rPr lang="en-US" altLang="en-US"/>
              <a:pPr/>
              <a:t>8</a:t>
            </a:fld>
            <a:endParaRPr lang="en-US" altLang="en-US"/>
          </a:p>
        </p:txBody>
      </p:sp>
      <p:sp>
        <p:nvSpPr>
          <p:cNvPr id="796674" name="Rectangle 2"/>
          <p:cNvSpPr>
            <a:spLocks noRot="1" noChangeArrowheads="1" noTextEdit="1"/>
          </p:cNvSpPr>
          <p:nvPr>
            <p:ph type="sldImg"/>
          </p:nvPr>
        </p:nvSpPr>
        <p:spPr>
          <a:ln/>
        </p:spPr>
      </p:sp>
      <p:sp>
        <p:nvSpPr>
          <p:cNvPr id="7966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775369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8D4260-484C-514A-AEA0-BD9C1C2870EF}" type="slidenum">
              <a:rPr lang="en-US" altLang="en-US"/>
              <a:pPr/>
              <a:t>108</a:t>
            </a:fld>
            <a:endParaRPr lang="en-US" altLang="en-US"/>
          </a:p>
        </p:txBody>
      </p:sp>
      <p:sp>
        <p:nvSpPr>
          <p:cNvPr id="640002" name="Rectangle 2"/>
          <p:cNvSpPr>
            <a:spLocks noRot="1" noChangeArrowheads="1" noTextEdit="1"/>
          </p:cNvSpPr>
          <p:nvPr>
            <p:ph type="sldImg"/>
          </p:nvPr>
        </p:nvSpPr>
        <p:spPr>
          <a:ln/>
        </p:spPr>
      </p:sp>
      <p:sp>
        <p:nvSpPr>
          <p:cNvPr id="640003" name="Rectangle 3"/>
          <p:cNvSpPr>
            <a:spLocks noGrp="1" noChangeArrowheads="1"/>
          </p:cNvSpPr>
          <p:nvPr>
            <p:ph type="body" idx="1"/>
          </p:nvPr>
        </p:nvSpPr>
        <p:spPr/>
        <p:txBody>
          <a:bodyPr/>
          <a:lstStyle/>
          <a:p>
            <a:r>
              <a:rPr lang="en-US" altLang="en-US"/>
              <a:t>As sites are developed within a community, the amounts of impervious surfaces are increased considerably. When storm water lands on an impervious surface is becomes runoff and flows towards a lower point or detention basin. By incorporating Natural Landscaping into a development, this runoff can be held and filtered better than it would be with turfgrass or another type of landscaping. Natural landscaping can mitigate the adverse impacts development may have on the environment b y maintaining and/or restoring the site’s capacity to control storm water prior to development.</a:t>
            </a:r>
          </a:p>
          <a:p>
            <a:r>
              <a:rPr lang="en-US" altLang="en-US"/>
              <a:t>Each detention basin or naturally landscaped area incorporated in developments should be designed with the aid of a trained professional. Storm water detention areas will vary between developments based on each development’s topography and soil penetration characteristics.</a:t>
            </a:r>
          </a:p>
        </p:txBody>
      </p:sp>
    </p:spTree>
    <p:extLst>
      <p:ext uri="{BB962C8B-B14F-4D97-AF65-F5344CB8AC3E}">
        <p14:creationId xmlns:p14="http://schemas.microsoft.com/office/powerpoint/2010/main" val="4428254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6DC0AD-66B7-8C41-BB06-2CFF84764A8C}" type="slidenum">
              <a:rPr lang="en-US" altLang="en-US"/>
              <a:pPr/>
              <a:t>109</a:t>
            </a:fld>
            <a:endParaRPr lang="en-US" altLang="en-US"/>
          </a:p>
        </p:txBody>
      </p:sp>
      <p:sp>
        <p:nvSpPr>
          <p:cNvPr id="642050" name="Rectangle 2"/>
          <p:cNvSpPr>
            <a:spLocks noRot="1" noChangeArrowheads="1" noTextEdit="1"/>
          </p:cNvSpPr>
          <p:nvPr>
            <p:ph type="sldImg"/>
          </p:nvPr>
        </p:nvSpPr>
        <p:spPr>
          <a:ln/>
        </p:spPr>
      </p:sp>
      <p:sp>
        <p:nvSpPr>
          <p:cNvPr id="642051" name="Rectangle 3"/>
          <p:cNvSpPr>
            <a:spLocks noGrp="1" noChangeArrowheads="1"/>
          </p:cNvSpPr>
          <p:nvPr>
            <p:ph type="body" idx="1"/>
          </p:nvPr>
        </p:nvSpPr>
        <p:spPr/>
        <p:txBody>
          <a:bodyPr/>
          <a:lstStyle/>
          <a:p>
            <a:r>
              <a:rPr lang="en-US" altLang="en-US"/>
              <a:t>This detention pond illustrates how native plants can be incorporated around a detention pond, while still leaving residents the opportunity to enjoy the pond with recreational activities such as canoeing or fishing. Native landscaping does not prohibit the use of the pond, but enhances it.</a:t>
            </a:r>
          </a:p>
        </p:txBody>
      </p:sp>
    </p:spTree>
    <p:extLst>
      <p:ext uri="{BB962C8B-B14F-4D97-AF65-F5344CB8AC3E}">
        <p14:creationId xmlns:p14="http://schemas.microsoft.com/office/powerpoint/2010/main" val="15359466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B63D13-70F0-1346-A153-A2C856EB0D0D}" type="slidenum">
              <a:rPr lang="en-US" altLang="en-US"/>
              <a:pPr/>
              <a:t>110</a:t>
            </a:fld>
            <a:endParaRPr lang="en-US" altLang="en-US"/>
          </a:p>
        </p:txBody>
      </p:sp>
      <p:sp>
        <p:nvSpPr>
          <p:cNvPr id="677890" name="Rectangle 2"/>
          <p:cNvSpPr>
            <a:spLocks noRot="1" noChangeArrowheads="1" noTextEdit="1"/>
          </p:cNvSpPr>
          <p:nvPr>
            <p:ph type="sldImg"/>
          </p:nvPr>
        </p:nvSpPr>
        <p:spPr>
          <a:ln/>
        </p:spPr>
      </p:sp>
      <p:sp>
        <p:nvSpPr>
          <p:cNvPr id="677891" name="Rectangle 3"/>
          <p:cNvSpPr>
            <a:spLocks noGrp="1" noChangeArrowheads="1"/>
          </p:cNvSpPr>
          <p:nvPr>
            <p:ph type="body" idx="1"/>
          </p:nvPr>
        </p:nvSpPr>
        <p:spPr/>
        <p:txBody>
          <a:bodyPr/>
          <a:lstStyle/>
          <a:p>
            <a:r>
              <a:rPr lang="en-US" altLang="en-US"/>
              <a:t>The maintenance performed is much less costly than the maintenance for other types of landscaping over time. Native plants are considered a low-maintenance species. Once established, they can grow and flourish without irrigation and fertilization – just as they once did in the wild. Landscaping maintenance procedures for naturally landscaped areas include, but are not limited to: spot herbicide treatments, mowing, prescribed burns ???, and planting additional seeds.</a:t>
            </a:r>
          </a:p>
        </p:txBody>
      </p:sp>
    </p:spTree>
    <p:extLst>
      <p:ext uri="{BB962C8B-B14F-4D97-AF65-F5344CB8AC3E}">
        <p14:creationId xmlns:p14="http://schemas.microsoft.com/office/powerpoint/2010/main" val="19021449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23DE3E-1AD7-4E44-8267-3BEB529F71BD}" type="slidenum">
              <a:rPr lang="en-US" altLang="en-US"/>
              <a:pPr/>
              <a:t>116</a:t>
            </a:fld>
            <a:endParaRPr lang="en-US" altLang="en-US"/>
          </a:p>
        </p:txBody>
      </p:sp>
      <p:sp>
        <p:nvSpPr>
          <p:cNvPr id="648194" name="Rectangle 2"/>
          <p:cNvSpPr>
            <a:spLocks noRot="1" noChangeArrowheads="1" noTextEdit="1"/>
          </p:cNvSpPr>
          <p:nvPr>
            <p:ph type="sldImg"/>
          </p:nvPr>
        </p:nvSpPr>
        <p:spPr>
          <a:ln/>
        </p:spPr>
      </p:sp>
      <p:sp>
        <p:nvSpPr>
          <p:cNvPr id="648195" name="Rectangle 3"/>
          <p:cNvSpPr>
            <a:spLocks noGrp="1" noChangeArrowheads="1"/>
          </p:cNvSpPr>
          <p:nvPr>
            <p:ph type="body" idx="1"/>
          </p:nvPr>
        </p:nvSpPr>
        <p:spPr/>
        <p:txBody>
          <a:bodyPr/>
          <a:lstStyle/>
          <a:p>
            <a:pPr>
              <a:lnSpc>
                <a:spcPct val="80000"/>
              </a:lnSpc>
            </a:pPr>
            <a:r>
              <a:rPr lang="en-US" altLang="en-US" sz="800" b="1"/>
              <a:t>Ornamental and Retention Ponds</a:t>
            </a:r>
          </a:p>
          <a:p>
            <a:pPr>
              <a:lnSpc>
                <a:spcPct val="80000"/>
              </a:lnSpc>
            </a:pPr>
            <a:r>
              <a:rPr lang="en-US" altLang="en-US" sz="800" b="1"/>
              <a:t>Bridging the Gap Between </a:t>
            </a:r>
            <a:br>
              <a:rPr lang="en-US" altLang="en-US" sz="800" b="1"/>
            </a:br>
            <a:r>
              <a:rPr lang="en-US" altLang="en-US" sz="800" b="1"/>
              <a:t>Functional and Beautiful</a:t>
            </a:r>
          </a:p>
          <a:p>
            <a:pPr>
              <a:lnSpc>
                <a:spcPct val="80000"/>
              </a:lnSpc>
            </a:pPr>
            <a:r>
              <a:rPr lang="en-US" altLang="en-US" sz="800" i="1"/>
              <a:t> by Ed Beaulieu</a:t>
            </a:r>
            <a:r>
              <a:rPr lang="en-US" altLang="en-US" sz="800"/>
              <a:t> </a:t>
            </a:r>
            <a:br>
              <a:rPr lang="en-US" altLang="en-US" sz="800"/>
            </a:br>
            <a:r>
              <a:rPr lang="en-US" altLang="en-US" sz="800"/>
              <a:t>The finished product will serve its purpose and look beautiful.</a:t>
            </a:r>
          </a:p>
          <a:p>
            <a:pPr>
              <a:lnSpc>
                <a:spcPct val="80000"/>
              </a:lnSpc>
            </a:pPr>
            <a:r>
              <a:rPr lang="en-US" altLang="en-US" sz="800"/>
              <a:t>Thousands upon thousands of ponds are being built across the country. Some ponds are strictly ornamental, while others are put to work, having a utilitarian purpose other than beauty. I’ve been working at Aquascape Designs, Inc., the country’s largest water garden builder, for over 10 years now and have built every kind of pond, from small, backyard paradises to large, commercial retention ponds. I’m also a firm believer in the fact that retention ponds don’t have to look like a big, swampy hole in the ground. In fact, they can be both functional and beautiful. This article is designed to break down the barriers of ornamental and utilitarian ponds.</a:t>
            </a:r>
          </a:p>
          <a:p>
            <a:pPr>
              <a:lnSpc>
                <a:spcPct val="80000"/>
              </a:lnSpc>
            </a:pPr>
            <a:r>
              <a:rPr lang="en-US" altLang="en-US" sz="800"/>
              <a:t>First, we need to understand the differences between these various types of ponds.</a:t>
            </a:r>
          </a:p>
          <a:p>
            <a:pPr>
              <a:lnSpc>
                <a:spcPct val="80000"/>
              </a:lnSpc>
            </a:pPr>
            <a:r>
              <a:rPr lang="en-US" altLang="en-US" sz="800"/>
              <a:t>Ornamental ponds are typically small – less than 1,000 square feet. They thrive on pristine water quality, lush plant growth, and are home to ornamental pond fish such as koi and goldfish. </a:t>
            </a:r>
          </a:p>
          <a:p>
            <a:pPr>
              <a:lnSpc>
                <a:spcPct val="80000"/>
              </a:lnSpc>
            </a:pPr>
            <a:r>
              <a:rPr lang="en-US" altLang="en-US" sz="800"/>
              <a:t>Retention ponds are found throughout America. These ponds are created for storm water management. They vary in size with an average of about one acre. Water quality and aesthetics are of little importance. </a:t>
            </a:r>
          </a:p>
          <a:p>
            <a:pPr>
              <a:lnSpc>
                <a:spcPct val="80000"/>
              </a:lnSpc>
            </a:pPr>
            <a:r>
              <a:rPr lang="en-US" altLang="en-US" sz="800"/>
              <a:t>Golf course ponds are used in storm water management and, more importantly, for irrigation of the property. These ponds are designed to blend into the surrounding landscape, creating visual interest and strategic difficulties throughout the fairways. </a:t>
            </a:r>
          </a:p>
          <a:p>
            <a:pPr>
              <a:lnSpc>
                <a:spcPct val="80000"/>
              </a:lnSpc>
            </a:pPr>
            <a:r>
              <a:rPr lang="en-US" altLang="en-US" sz="800"/>
              <a:t>Aquaculture ponds are designed to optimize aquatic animal growth. They require high water quality and aeration to ensure a healthy harvest. </a:t>
            </a:r>
          </a:p>
          <a:p>
            <a:pPr>
              <a:lnSpc>
                <a:spcPct val="80000"/>
              </a:lnSpc>
            </a:pPr>
            <a:r>
              <a:rPr lang="en-US" altLang="en-US" sz="800" b="1"/>
              <a:t>Let’s Consider a Hybrid</a:t>
            </a:r>
            <a:r>
              <a:rPr lang="en-US" altLang="en-US" sz="800"/>
              <a:t/>
            </a:r>
            <a:br>
              <a:rPr lang="en-US" altLang="en-US" sz="800"/>
            </a:br>
            <a:r>
              <a:rPr lang="en-US" altLang="en-US" sz="800"/>
              <a:t>What I’m proposing is a hybridization of these ponds, using ideas and technology from the different aquatic disciplines. What I want to see throughout America are retention ponds that are built to hold storm water, integrated into the surrounding property like a golf course pond, and planted with lush aquatic vegetation like a water garden.</a:t>
            </a:r>
          </a:p>
          <a:p>
            <a:pPr>
              <a:lnSpc>
                <a:spcPct val="80000"/>
              </a:lnSpc>
            </a:pPr>
            <a:r>
              <a:rPr lang="en-US" altLang="en-US" sz="800"/>
              <a:t>Aeration systems that are borrowed from aquaculture will revitalize the anaerobic depths of stagnant ponds. Waterfalls and large bog filters incorporated into the design, will beautify and create a park-like setting. Instead of creating ponds out of sheer necessity, let’s create them as an aesthetic asset of the property’s design, which includes storm water management and irrigation.</a:t>
            </a:r>
          </a:p>
          <a:p>
            <a:pPr>
              <a:lnSpc>
                <a:spcPct val="80000"/>
              </a:lnSpc>
            </a:pPr>
            <a:r>
              <a:rPr lang="en-US" altLang="en-US" sz="800"/>
              <a:t>This sounds great, but where do we start? If you’re lucky enough to be involved in the planning stages, the pond can be more carefully thought out so that all criteria are met. Unfortunately, there is a large number of ponds in existence that need help.</a:t>
            </a:r>
          </a:p>
          <a:p>
            <a:pPr>
              <a:lnSpc>
                <a:spcPct val="80000"/>
              </a:lnSpc>
            </a:pPr>
            <a:r>
              <a:rPr lang="en-US" altLang="en-US" sz="800"/>
              <a:t>I usually start with the structural work first, creating contours and stonework. This sets the stage for introducing planting beds that are both aquatic and terrestrial. The perimeter can be altered to create a more interesting, naturalistic shape by creative rock placement and some re-grading of the pond’s edges.</a:t>
            </a:r>
          </a:p>
          <a:p>
            <a:pPr>
              <a:lnSpc>
                <a:spcPct val="80000"/>
              </a:lnSpc>
            </a:pPr>
            <a:r>
              <a:rPr lang="en-US" altLang="en-US" sz="800"/>
              <a:t>The new edges are designed to recreate a natural pond’s marginal zone. It will be necessary to drain the pond down to the safety ledge, which is approximately 3’. Using boulders to build retaining walls, line the back of the walls with a geotextile and backfill with soil or gravel. Simply slant the planting bed from the shoreline to a depth of 12” at the top of the boulder wall.</a:t>
            </a:r>
          </a:p>
          <a:p>
            <a:pPr>
              <a:lnSpc>
                <a:spcPct val="80000"/>
              </a:lnSpc>
            </a:pPr>
            <a:r>
              <a:rPr lang="en-US" altLang="en-US" sz="800"/>
              <a:t>The edges can then be planted with a variety of marginal aquatic plants. The plants are chosen for their ability to remove nutrients from the water, their interesting foliage, and their colorful flowers. We can create a seamless transition from aquatic to terrestrial perennial beds. Other edges can be rocky with boulder outcroppings, or beaches can be created by using smooth river rock and gravel. On large ponds, I prefer a combination of edge treatments.</a:t>
            </a:r>
          </a:p>
          <a:p>
            <a:pPr>
              <a:lnSpc>
                <a:spcPct val="80000"/>
              </a:lnSpc>
            </a:pPr>
            <a:r>
              <a:rPr lang="en-US" altLang="en-US" sz="800"/>
              <a:t>Water lily pockets are placed in large groupings to create a more dramatic display. If possible, lower the pond’s water level to approximately 3’ to expose the pond’s bottom. Create a lily pocket by digging into the bottom sediment (in a liner pond place a ring of boulders on the liner and add a layer of landscape fabric), fill with soil, plant the lilies and cover the soil with gravel.</a:t>
            </a:r>
          </a:p>
          <a:p>
            <a:pPr>
              <a:lnSpc>
                <a:spcPct val="80000"/>
              </a:lnSpc>
            </a:pPr>
            <a:r>
              <a:rPr lang="en-US" altLang="en-US" sz="800"/>
              <a:t> </a:t>
            </a:r>
            <a:br>
              <a:rPr lang="en-US" altLang="en-US" sz="800"/>
            </a:br>
            <a:r>
              <a:rPr lang="en-US" altLang="en-US" sz="800"/>
              <a:t>Large lily pockets should be spaced a good distance from each other.</a:t>
            </a:r>
          </a:p>
          <a:p>
            <a:pPr>
              <a:lnSpc>
                <a:spcPct val="80000"/>
              </a:lnSpc>
            </a:pPr>
            <a:r>
              <a:rPr lang="en-US" altLang="en-US" sz="800" b="1"/>
              <a:t>Finishing It Off</a:t>
            </a:r>
            <a:r>
              <a:rPr lang="en-US" altLang="en-US" sz="800"/>
              <a:t/>
            </a:r>
            <a:br>
              <a:rPr lang="en-US" altLang="en-US" sz="800"/>
            </a:br>
            <a:r>
              <a:rPr lang="en-US" altLang="en-US" sz="800"/>
              <a:t>We will finish the first phase of our pond face-lift with the addition of an aeration system. A small compressor is placed on shore. The compressor will push air through a weighted piece of 1/2” poly pipe. The poly pipe is connected to a manifold, which is attached to the air diffuser.</a:t>
            </a:r>
          </a:p>
          <a:p>
            <a:pPr>
              <a:lnSpc>
                <a:spcPct val="80000"/>
              </a:lnSpc>
            </a:pPr>
            <a:r>
              <a:rPr lang="en-US" altLang="en-US" sz="800"/>
              <a:t>There are several different types of diffusers on the market; the basic concept is to create small bubbles of air. As the bubbles rise to the surface, they take surrounding water with them. The water on the pond’s bottom is brought to the surface and exposed to the atmosphere, where it can absorb oxygen.</a:t>
            </a:r>
          </a:p>
          <a:p>
            <a:pPr>
              <a:lnSpc>
                <a:spcPct val="80000"/>
              </a:lnSpc>
            </a:pPr>
            <a:r>
              <a:rPr lang="en-US" altLang="en-US" sz="800"/>
              <a:t>The continuous cycling of an aerator will efficiently oxygenate the entire pond. The increased oxygen levels will speed up the aerobic digestion of organic wastes and create a better habitat for all forms of aquatic life.</a:t>
            </a:r>
          </a:p>
          <a:p>
            <a:pPr>
              <a:lnSpc>
                <a:spcPct val="80000"/>
              </a:lnSpc>
            </a:pPr>
            <a:r>
              <a:rPr lang="en-US" altLang="en-US" sz="800"/>
              <a:t>In the process, we’ve made some dramatic changes in the structural rebuilding phase. We’ve changed the pond’s contours, installed aquatic plants, and aerated the water, giving the pond a new look, as well as a foundation to start its reestablishment as a healthy aquatic feature. Now that we’ve created the structure, it’s time to give it some heart, soul, and character.</a:t>
            </a:r>
          </a:p>
          <a:p>
            <a:pPr>
              <a:lnSpc>
                <a:spcPct val="80000"/>
              </a:lnSpc>
            </a:pPr>
            <a:r>
              <a:rPr lang="en-US" altLang="en-US" sz="800" b="1"/>
              <a:t>Pumps and Pipes</a:t>
            </a:r>
            <a:r>
              <a:rPr lang="en-US" altLang="en-US" sz="800"/>
              <a:t/>
            </a:r>
            <a:br>
              <a:rPr lang="en-US" altLang="en-US" sz="800"/>
            </a:br>
            <a:r>
              <a:rPr lang="en-US" altLang="en-US" sz="800"/>
              <a:t>Retention ponds are not only large, but usually dirty as well. Mud, gunk, and algae can clog small pipes and elbows. I use 3” pipe as a starting point and go up from there, depending on the water volume. I keep elbows to a minimum to keep head pressure low and the slope flowing freely. The large pipes can handle plenty of water—9,500 GPH is common. We’ll even custom order pumps to 60,000 GPH, depending on the design.</a:t>
            </a:r>
          </a:p>
          <a:p>
            <a:pPr>
              <a:lnSpc>
                <a:spcPct val="80000"/>
              </a:lnSpc>
            </a:pPr>
            <a:r>
              <a:rPr lang="en-US" altLang="en-US" sz="800"/>
              <a:t>I’m a proponent of multiple pumps. They’re readily available, easy to install, and eliminate the problem of a total shut-down during maintenance. If one pump needs to be serviced, the others will continue working, keeping the filters alive, and your clients happy. Think of them like kidneys and lungs; ideally you have two of them, but you can survive on one. In natural ponds, skimmers do not work because of fluctuating water levels.</a:t>
            </a:r>
          </a:p>
          <a:p>
            <a:pPr>
              <a:lnSpc>
                <a:spcPct val="80000"/>
              </a:lnSpc>
            </a:pPr>
            <a:r>
              <a:rPr lang="en-US" altLang="en-US" sz="800"/>
              <a:t>A wet well is the preferred method—it’s more professional, works better, hides everything, and is easy to service. I use a Snorkel™ Vault set into the shoreline of the pond to house the pump. This provides protection and easy access to the pump for service. A Centipede™ Module extends off the bottom of the vault as an intake. The open spots in the intake allow for sufficient water flow, while helping to prefilter out larger debris that could potentially clog the pump. Small boulders are stacked around the intake in order to further prefilter the water. The location of the intake at the bottom allows for a few feet of water fluctuation in the pond without starving the pump of water (see diagram 5).</a:t>
            </a:r>
          </a:p>
          <a:p>
            <a:pPr>
              <a:lnSpc>
                <a:spcPct val="80000"/>
              </a:lnSpc>
            </a:pPr>
            <a:r>
              <a:rPr lang="en-US" altLang="en-US" sz="800"/>
              <a:t>On large liner ponds, wet wells can be used in conjunction with skimmers. The skimmers are used to keep the surface clear and the wet wells are utilized for their large pumping capacities and low maintenance. The structure is placed on top of the liner and plumbed accordingly.</a:t>
            </a:r>
          </a:p>
          <a:p>
            <a:pPr>
              <a:lnSpc>
                <a:spcPct val="80000"/>
              </a:lnSpc>
            </a:pPr>
            <a:r>
              <a:rPr lang="en-US" altLang="en-US" sz="800"/>
              <a:t> </a:t>
            </a:r>
            <a:br>
              <a:rPr lang="en-US" altLang="en-US" sz="800"/>
            </a:br>
            <a:r>
              <a:rPr lang="en-US" altLang="en-US" sz="800"/>
              <a:t>On larger ponds and streams, use larger boulders for the waterfall and stream and take the viewing area into consideration.</a:t>
            </a:r>
          </a:p>
          <a:p>
            <a:pPr>
              <a:lnSpc>
                <a:spcPct val="80000"/>
              </a:lnSpc>
            </a:pPr>
            <a:r>
              <a:rPr lang="en-US" altLang="en-US" sz="800" b="1"/>
              <a:t>Streams and Waterfalls</a:t>
            </a:r>
            <a:r>
              <a:rPr lang="en-US" altLang="en-US" sz="800"/>
              <a:t/>
            </a:r>
            <a:br>
              <a:rPr lang="en-US" altLang="en-US" sz="800"/>
            </a:br>
            <a:r>
              <a:rPr lang="en-US" altLang="en-US" sz="800"/>
              <a:t>Streams and waterfalls are extremely important to the design and function of large ponds. First of all, they increase the viewing area of a water feature by adding height in the waterfalls and sound from the crashing water. They oxygenate the water and remove large amounts of sediment from the pond. The oxygen rich water is an ideal place for colonies of beneficial bacteria that will consume unwanted nutrients.</a:t>
            </a:r>
          </a:p>
          <a:p>
            <a:pPr>
              <a:lnSpc>
                <a:spcPct val="80000"/>
              </a:lnSpc>
            </a:pPr>
            <a:r>
              <a:rPr lang="en-US" altLang="en-US" sz="800"/>
              <a:t>A waterfall and stream can be created at the outflow of a constructed wetland filter. The water flows through this patented natural filter, stripping it of sediment and nutrients as it passes through several layers of aggregate and aquatic plants. The vault has an easy access lid that allows the sediment loads to be pumped out on an as needed basis. This feature significantly reduces the need for costly and invasive dredging or excavation of sediment loads in the retention pond. The constructed wetland filter is modular and can be constructed in a variety of shapes and sizes. Like ornamental ponds, you can set the filter away from the pond and the water can twist, turn and tumble its way down a stream before entering the pond, or you can simply construct it into the margin of the pond and tap into the incredible filtration capabilities of the wetland filter.</a:t>
            </a:r>
          </a:p>
          <a:p>
            <a:pPr>
              <a:lnSpc>
                <a:spcPct val="80000"/>
              </a:lnSpc>
            </a:pPr>
            <a:r>
              <a:rPr lang="en-US" altLang="en-US" sz="800"/>
              <a:t>Always take the viewing areas into consideration when designing streams and waterfalls. Will they be viewed from 20 feet or 200 feet?</a:t>
            </a:r>
          </a:p>
          <a:p>
            <a:pPr>
              <a:lnSpc>
                <a:spcPct val="80000"/>
              </a:lnSpc>
            </a:pPr>
            <a:r>
              <a:rPr lang="en-US" altLang="en-US" sz="800"/>
              <a:t>On larger ponds and streams, I’ll typically use larger boulders. When working with large rocks safety is my number one priority.</a:t>
            </a:r>
          </a:p>
          <a:p>
            <a:pPr>
              <a:lnSpc>
                <a:spcPct val="80000"/>
              </a:lnSpc>
            </a:pPr>
            <a:r>
              <a:rPr lang="en-US" altLang="en-US" sz="800"/>
              <a:t>When laying out my streambed, I’ll pick out the areas where large rocks will be placed. Make sure you leave enough room in the stream to accommodate the stones. You don’t want to choke the stream down, so over-dig to compensate. After the liner is installed, position the boulders and then backfill with soil. You can also fill the void between the boulders and liner with smaller stones and gravel. Black foam should be used to divert the water as necessary. The finishing touches will remain the same.</a:t>
            </a:r>
          </a:p>
          <a:p>
            <a:pPr>
              <a:lnSpc>
                <a:spcPct val="80000"/>
              </a:lnSpc>
            </a:pPr>
            <a:r>
              <a:rPr lang="en-US" altLang="en-US" sz="800"/>
              <a:t>As you can see, we can transform ordinary retention areas into extraordinary water features. By following the same concepts used for smaller water features and incorporating a few specialized techniques, any pond can become a showplace.  </a:t>
            </a:r>
          </a:p>
          <a:p>
            <a:pPr>
              <a:lnSpc>
                <a:spcPct val="80000"/>
              </a:lnSpc>
            </a:pPr>
            <a:r>
              <a:rPr lang="en-US" altLang="en-US" sz="800" i="1"/>
              <a:t>For more information contact Ed Beaulieu, V. P. Construction, Aquascape Designs, Inc., 1200 Nagel Blvd., Batavia, IL 60510, (866)877-6637, (630)326-1800, e-mail: </a:t>
            </a:r>
            <a:r>
              <a:rPr lang="en-US" altLang="en-US" sz="800" i="1">
                <a:hlinkClick r:id="rId3"/>
              </a:rPr>
              <a:t>tech@aquascapedesigns.com</a:t>
            </a:r>
            <a:r>
              <a:rPr lang="en-US" altLang="en-US" sz="800" i="1"/>
              <a:t>, website: </a:t>
            </a:r>
            <a:r>
              <a:rPr lang="en-US" altLang="en-US" sz="800" i="1">
                <a:hlinkClick r:id="rId4"/>
              </a:rPr>
              <a:t>www.aquascapedesigns.com</a:t>
            </a:r>
            <a:r>
              <a:rPr lang="en-US" altLang="en-US" sz="800" i="1"/>
              <a:t>.</a:t>
            </a:r>
          </a:p>
        </p:txBody>
      </p:sp>
    </p:spTree>
    <p:extLst>
      <p:ext uri="{BB962C8B-B14F-4D97-AF65-F5344CB8AC3E}">
        <p14:creationId xmlns:p14="http://schemas.microsoft.com/office/powerpoint/2010/main" val="19078995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27E4D4-ABBC-2445-980C-CA74889A77B2}" type="slidenum">
              <a:rPr lang="en-US" altLang="en-US"/>
              <a:pPr/>
              <a:t>118</a:t>
            </a:fld>
            <a:endParaRPr lang="en-US" altLang="en-US"/>
          </a:p>
        </p:txBody>
      </p:sp>
      <p:sp>
        <p:nvSpPr>
          <p:cNvPr id="652290" name="Rectangle 2"/>
          <p:cNvSpPr>
            <a:spLocks noRot="1" noChangeArrowheads="1" noTextEdit="1"/>
          </p:cNvSpPr>
          <p:nvPr>
            <p:ph type="sldImg"/>
          </p:nvPr>
        </p:nvSpPr>
        <p:spPr>
          <a:ln/>
        </p:spPr>
      </p:sp>
      <p:sp>
        <p:nvSpPr>
          <p:cNvPr id="652291" name="Rectangle 3"/>
          <p:cNvSpPr>
            <a:spLocks noGrp="1" noChangeArrowheads="1"/>
          </p:cNvSpPr>
          <p:nvPr>
            <p:ph type="body" idx="1"/>
          </p:nvPr>
        </p:nvSpPr>
        <p:spPr/>
        <p:txBody>
          <a:bodyPr/>
          <a:lstStyle/>
          <a:p>
            <a:r>
              <a:rPr lang="en-US" altLang="en-US"/>
              <a:t>Given Georgia’s abundance of native aquatic plants, and except for the actual hard labor involved, it is not so difficult to create a beautiful and unique man-made pond that also achieves its intended water management functions. There are literally hundreds of native aquatic and wetland plants</a:t>
            </a:r>
            <a:r>
              <a:rPr lang="en-US" altLang="en-US" b="1"/>
              <a:t> </a:t>
            </a:r>
            <a:r>
              <a:rPr lang="en-US" altLang="en-US"/>
              <a:t>to choose from, many of which are structurally interesting, amazingly colorful, and highly beneficial to wildlife. </a:t>
            </a:r>
          </a:p>
          <a:p>
            <a:endParaRPr lang="en-US" altLang="en-US"/>
          </a:p>
        </p:txBody>
      </p:sp>
    </p:spTree>
    <p:extLst>
      <p:ext uri="{BB962C8B-B14F-4D97-AF65-F5344CB8AC3E}">
        <p14:creationId xmlns:p14="http://schemas.microsoft.com/office/powerpoint/2010/main" val="19887984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B756B6-D0E7-2F47-A7FF-4A65C4652C0C}" type="slidenum">
              <a:rPr lang="en-US" altLang="en-US"/>
              <a:pPr/>
              <a:t>121</a:t>
            </a:fld>
            <a:endParaRPr lang="en-US" altLang="en-US"/>
          </a:p>
        </p:txBody>
      </p:sp>
      <p:sp>
        <p:nvSpPr>
          <p:cNvPr id="658434" name="Rectangle 2"/>
          <p:cNvSpPr>
            <a:spLocks noRot="1" noChangeArrowheads="1" noTextEdit="1"/>
          </p:cNvSpPr>
          <p:nvPr>
            <p:ph type="sldImg"/>
          </p:nvPr>
        </p:nvSpPr>
        <p:spPr>
          <a:ln/>
        </p:spPr>
      </p:sp>
      <p:sp>
        <p:nvSpPr>
          <p:cNvPr id="658435" name="Rectangle 3"/>
          <p:cNvSpPr>
            <a:spLocks noGrp="1" noChangeArrowheads="1"/>
          </p:cNvSpPr>
          <p:nvPr>
            <p:ph type="body" idx="1"/>
          </p:nvPr>
        </p:nvSpPr>
        <p:spPr/>
        <p:txBody>
          <a:bodyPr/>
          <a:lstStyle/>
          <a:p>
            <a:r>
              <a:rPr lang="en-US" altLang="en-US"/>
              <a:t>Native or naturalized ponds with native landscaping is encouraged. These ponds improve quality, provide enhanced aquatic habitat, and offer opportunities for stormwater to infiltrate into the ground via natural landscaping.</a:t>
            </a:r>
          </a:p>
        </p:txBody>
      </p:sp>
    </p:spTree>
    <p:extLst>
      <p:ext uri="{BB962C8B-B14F-4D97-AF65-F5344CB8AC3E}">
        <p14:creationId xmlns:p14="http://schemas.microsoft.com/office/powerpoint/2010/main" val="1524323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9C8BE9-9E93-8D47-A563-AC67C5696441}" type="slidenum">
              <a:rPr lang="en-US" altLang="en-US"/>
              <a:pPr/>
              <a:t>122</a:t>
            </a:fld>
            <a:endParaRPr lang="en-US" altLang="en-US"/>
          </a:p>
        </p:txBody>
      </p:sp>
      <p:sp>
        <p:nvSpPr>
          <p:cNvPr id="662530" name="Rectangle 2"/>
          <p:cNvSpPr>
            <a:spLocks noRot="1" noChangeArrowheads="1" noTextEdit="1"/>
          </p:cNvSpPr>
          <p:nvPr>
            <p:ph type="sldImg"/>
          </p:nvPr>
        </p:nvSpPr>
        <p:spPr>
          <a:ln/>
        </p:spPr>
      </p:sp>
      <p:sp>
        <p:nvSpPr>
          <p:cNvPr id="662531" name="Rectangle 3"/>
          <p:cNvSpPr>
            <a:spLocks noGrp="1" noChangeArrowheads="1"/>
          </p:cNvSpPr>
          <p:nvPr>
            <p:ph type="body" idx="1"/>
          </p:nvPr>
        </p:nvSpPr>
        <p:spPr/>
        <p:txBody>
          <a:bodyPr/>
          <a:lstStyle/>
          <a:p>
            <a:r>
              <a:rPr lang="en-US" altLang="en-US"/>
              <a:t>Detention ponds that are properly maintained will consist of a healthy, balanced animal community that may include birds, mammals, fish and insects.  Unhealthy ecosystems may occur in basins that are not maintained and can lead to unbalanced populations of nuisance animal species. </a:t>
            </a:r>
          </a:p>
        </p:txBody>
      </p:sp>
    </p:spTree>
    <p:extLst>
      <p:ext uri="{BB962C8B-B14F-4D97-AF65-F5344CB8AC3E}">
        <p14:creationId xmlns:p14="http://schemas.microsoft.com/office/powerpoint/2010/main" val="21296967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D8700A-37A9-2948-B321-B7466A6B683F}" type="slidenum">
              <a:rPr lang="en-US" altLang="en-US"/>
              <a:pPr/>
              <a:t>124</a:t>
            </a:fld>
            <a:endParaRPr lang="en-US" altLang="en-US"/>
          </a:p>
        </p:txBody>
      </p:sp>
      <p:sp>
        <p:nvSpPr>
          <p:cNvPr id="660482" name="Rectangle 2"/>
          <p:cNvSpPr>
            <a:spLocks noRot="1" noChangeArrowheads="1" noTextEdit="1"/>
          </p:cNvSpPr>
          <p:nvPr>
            <p:ph type="sldImg"/>
          </p:nvPr>
        </p:nvSpPr>
        <p:spPr>
          <a:ln/>
        </p:spPr>
      </p:sp>
      <p:sp>
        <p:nvSpPr>
          <p:cNvPr id="660483" name="Rectangle 3"/>
          <p:cNvSpPr>
            <a:spLocks noGrp="1" noChangeArrowheads="1"/>
          </p:cNvSpPr>
          <p:nvPr>
            <p:ph type="body" idx="1"/>
          </p:nvPr>
        </p:nvSpPr>
        <p:spPr/>
        <p:txBody>
          <a:bodyPr/>
          <a:lstStyle/>
          <a:p>
            <a:r>
              <a:rPr lang="en-US" altLang="en-US"/>
              <a:t>While the main goal of aquascaping retention ponds is to beautify the constructed pond and its shoreline and to hide the runoff areas, aquascaping also aids in pollutant filtration, controls erosion of the pond banks, attracts wildlife and increases much-needed wildlife habitat in urban settings, and helps control invasive non-native plants. Even though most retention ponds cannot be used for recreational purposes, aquascaping allows these wet places to contribute to the aesthetic value of their surrounding areas. A lush pondscape breaks up the seemingly endless view of concrete and asphalt in highly developed areas. </a:t>
            </a:r>
          </a:p>
          <a:p>
            <a:endParaRPr lang="en-US" altLang="en-US"/>
          </a:p>
        </p:txBody>
      </p:sp>
    </p:spTree>
    <p:extLst>
      <p:ext uri="{BB962C8B-B14F-4D97-AF65-F5344CB8AC3E}">
        <p14:creationId xmlns:p14="http://schemas.microsoft.com/office/powerpoint/2010/main" val="17024923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63013C-4C34-0F4C-87D3-E3F9EF733D82}" type="slidenum">
              <a:rPr lang="en-US" altLang="en-US"/>
              <a:pPr/>
              <a:t>125</a:t>
            </a:fld>
            <a:endParaRPr lang="en-US" altLang="en-US"/>
          </a:p>
        </p:txBody>
      </p:sp>
      <p:sp>
        <p:nvSpPr>
          <p:cNvPr id="707586" name="Rectangle 2"/>
          <p:cNvSpPr>
            <a:spLocks noRot="1" noChangeArrowheads="1" noTextEdit="1"/>
          </p:cNvSpPr>
          <p:nvPr>
            <p:ph type="sldImg"/>
          </p:nvPr>
        </p:nvSpPr>
        <p:spPr>
          <a:ln/>
        </p:spPr>
      </p:sp>
      <p:sp>
        <p:nvSpPr>
          <p:cNvPr id="707587" name="Rectangle 3"/>
          <p:cNvSpPr>
            <a:spLocks noGrp="1" noChangeArrowheads="1"/>
          </p:cNvSpPr>
          <p:nvPr>
            <p:ph type="body" idx="1"/>
          </p:nvPr>
        </p:nvSpPr>
        <p:spPr>
          <a:xfrm>
            <a:off x="684213" y="4343400"/>
            <a:ext cx="5489575" cy="4114800"/>
          </a:xfrm>
        </p:spPr>
        <p:txBody>
          <a:bodyPr/>
          <a:lstStyle/>
          <a:p>
            <a:r>
              <a:rPr lang="en-US" altLang="en-US" sz="2400"/>
              <a:t>Turtles are often a concern for many pond owners.  Dr. Whit Gibbons always stressed that they have no impact on fish populations.  In my opinion the only problem they can cause is problems w/ them stealing pellets or ending up on your hook.  If they are considered undesirable trapping is an easy option.</a:t>
            </a:r>
          </a:p>
        </p:txBody>
      </p:sp>
    </p:spTree>
    <p:extLst>
      <p:ext uri="{BB962C8B-B14F-4D97-AF65-F5344CB8AC3E}">
        <p14:creationId xmlns:p14="http://schemas.microsoft.com/office/powerpoint/2010/main" val="7168306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64A205-0DC6-984E-9A43-C0D6A83CF4CD}" type="slidenum">
              <a:rPr lang="en-US" altLang="en-US"/>
              <a:pPr/>
              <a:t>128</a:t>
            </a:fld>
            <a:endParaRPr lang="en-US" altLang="en-US"/>
          </a:p>
        </p:txBody>
      </p:sp>
      <p:sp>
        <p:nvSpPr>
          <p:cNvPr id="731138" name="Rectangle 2"/>
          <p:cNvSpPr>
            <a:spLocks noRot="1" noChangeArrowheads="1" noTextEdit="1"/>
          </p:cNvSpPr>
          <p:nvPr>
            <p:ph type="sldImg"/>
          </p:nvPr>
        </p:nvSpPr>
        <p:spPr>
          <a:ln/>
        </p:spPr>
      </p:sp>
      <p:sp>
        <p:nvSpPr>
          <p:cNvPr id="731139" name="Rectangle 3"/>
          <p:cNvSpPr>
            <a:spLocks noGrp="1" noChangeArrowheads="1"/>
          </p:cNvSpPr>
          <p:nvPr>
            <p:ph type="body" idx="1"/>
          </p:nvPr>
        </p:nvSpPr>
        <p:spPr>
          <a:xfrm>
            <a:off x="684213" y="4343400"/>
            <a:ext cx="5489575" cy="4114800"/>
          </a:xfrm>
        </p:spPr>
        <p:txBody>
          <a:bodyPr/>
          <a:lstStyle/>
          <a:p>
            <a:r>
              <a:rPr lang="en-US" altLang="en-US" sz="2000"/>
              <a:t>Often we run into situations where we just can’t do the work ourselves.  Today’s pond owner has a number of options when it comes to pond management.  </a:t>
            </a:r>
          </a:p>
          <a:p>
            <a:endParaRPr lang="en-US" altLang="en-US" sz="2000"/>
          </a:p>
          <a:p>
            <a:r>
              <a:rPr lang="en-US" altLang="en-US" sz="2000"/>
              <a:t>When selecting a consultant always follow the list above for good tips.</a:t>
            </a:r>
          </a:p>
        </p:txBody>
      </p:sp>
    </p:spTree>
    <p:extLst>
      <p:ext uri="{BB962C8B-B14F-4D97-AF65-F5344CB8AC3E}">
        <p14:creationId xmlns:p14="http://schemas.microsoft.com/office/powerpoint/2010/main" val="389121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68ED2F-0E6E-BF43-93C4-E8AEDAAFB58C}" type="slidenum">
              <a:rPr lang="en-US" altLang="en-US"/>
              <a:pPr/>
              <a:t>9</a:t>
            </a:fld>
            <a:endParaRPr lang="en-US" altLang="en-US"/>
          </a:p>
        </p:txBody>
      </p:sp>
      <p:sp>
        <p:nvSpPr>
          <p:cNvPr id="798722" name="Rectangle 2"/>
          <p:cNvSpPr>
            <a:spLocks noRot="1" noChangeArrowheads="1" noTextEdit="1"/>
          </p:cNvSpPr>
          <p:nvPr>
            <p:ph type="sldImg"/>
          </p:nvPr>
        </p:nvSpPr>
        <p:spPr>
          <a:ln/>
        </p:spPr>
      </p:sp>
      <p:sp>
        <p:nvSpPr>
          <p:cNvPr id="7987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258796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105D60-E0DE-6744-9C2D-8FB90364A5C0}" type="slidenum">
              <a:rPr lang="en-US" altLang="en-US"/>
              <a:pPr/>
              <a:t>129</a:t>
            </a:fld>
            <a:endParaRPr lang="en-US" altLang="en-US"/>
          </a:p>
        </p:txBody>
      </p:sp>
      <p:sp>
        <p:nvSpPr>
          <p:cNvPr id="727042" name="Rectangle 2"/>
          <p:cNvSpPr>
            <a:spLocks noRot="1" noChangeArrowheads="1" noTextEdit="1"/>
          </p:cNvSpPr>
          <p:nvPr>
            <p:ph type="sldImg"/>
          </p:nvPr>
        </p:nvSpPr>
        <p:spPr>
          <a:ln/>
        </p:spPr>
      </p:sp>
      <p:sp>
        <p:nvSpPr>
          <p:cNvPr id="727043" name="Rectangle 3"/>
          <p:cNvSpPr>
            <a:spLocks noGrp="1" noChangeArrowheads="1"/>
          </p:cNvSpPr>
          <p:nvPr>
            <p:ph type="body" idx="1"/>
          </p:nvPr>
        </p:nvSpPr>
        <p:spPr>
          <a:xfrm>
            <a:off x="684213" y="4343400"/>
            <a:ext cx="5489575" cy="4114800"/>
          </a:xfrm>
        </p:spPr>
        <p:txBody>
          <a:bodyPr/>
          <a:lstStyle/>
          <a:p>
            <a:r>
              <a:rPr lang="en-US" altLang="en-US" sz="2000"/>
              <a:t>In North Georgia the list is growing quickly.</a:t>
            </a:r>
          </a:p>
        </p:txBody>
      </p:sp>
    </p:spTree>
    <p:extLst>
      <p:ext uri="{BB962C8B-B14F-4D97-AF65-F5344CB8AC3E}">
        <p14:creationId xmlns:p14="http://schemas.microsoft.com/office/powerpoint/2010/main" val="8846228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D7A09C-B8FC-704D-8560-CAB9A46C3AA1}" type="slidenum">
              <a:rPr lang="en-US" altLang="en-US"/>
              <a:pPr/>
              <a:t>130</a:t>
            </a:fld>
            <a:endParaRPr lang="en-US" altLang="en-US"/>
          </a:p>
        </p:txBody>
      </p:sp>
      <p:sp>
        <p:nvSpPr>
          <p:cNvPr id="729090" name="Rectangle 2"/>
          <p:cNvSpPr>
            <a:spLocks noRot="1" noChangeArrowheads="1" noTextEdit="1"/>
          </p:cNvSpPr>
          <p:nvPr>
            <p:ph type="sldImg"/>
          </p:nvPr>
        </p:nvSpPr>
        <p:spPr>
          <a:ln/>
        </p:spPr>
      </p:sp>
      <p:sp>
        <p:nvSpPr>
          <p:cNvPr id="729091" name="Rectangle 3"/>
          <p:cNvSpPr>
            <a:spLocks noGrp="1" noChangeArrowheads="1"/>
          </p:cNvSpPr>
          <p:nvPr>
            <p:ph type="body" idx="1"/>
          </p:nvPr>
        </p:nvSpPr>
        <p:spPr>
          <a:xfrm>
            <a:off x="684213" y="4343400"/>
            <a:ext cx="5489575" cy="4114800"/>
          </a:xfrm>
        </p:spPr>
        <p:txBody>
          <a:bodyPr/>
          <a:lstStyle/>
          <a:p>
            <a:r>
              <a:rPr lang="en-US" altLang="en-US" sz="3200"/>
              <a:t>The list for consultants grows larger each year.  If you’re hunting for work to be done I’d suggest getting several quotes to make sure you’ve got the most competitive bid for your project.</a:t>
            </a:r>
          </a:p>
        </p:txBody>
      </p:sp>
    </p:spTree>
    <p:extLst>
      <p:ext uri="{BB962C8B-B14F-4D97-AF65-F5344CB8AC3E}">
        <p14:creationId xmlns:p14="http://schemas.microsoft.com/office/powerpoint/2010/main" val="82638033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63399C-90CF-C14A-93A6-1BE3A3DE4284}" type="slidenum">
              <a:rPr lang="en-US" altLang="en-US"/>
              <a:pPr/>
              <a:t>131</a:t>
            </a:fld>
            <a:endParaRPr lang="en-US" altLang="en-US"/>
          </a:p>
        </p:txBody>
      </p:sp>
      <p:sp>
        <p:nvSpPr>
          <p:cNvPr id="780290" name="Rectangle 2"/>
          <p:cNvSpPr>
            <a:spLocks noRot="1" noChangeArrowheads="1" noTextEdit="1"/>
          </p:cNvSpPr>
          <p:nvPr>
            <p:ph type="sldImg"/>
          </p:nvPr>
        </p:nvSpPr>
        <p:spPr>
          <a:ln/>
        </p:spPr>
      </p:sp>
      <p:sp>
        <p:nvSpPr>
          <p:cNvPr id="780291" name="Rectangle 3"/>
          <p:cNvSpPr>
            <a:spLocks noGrp="1" noChangeArrowheads="1"/>
          </p:cNvSpPr>
          <p:nvPr>
            <p:ph type="body" idx="1"/>
          </p:nvPr>
        </p:nvSpPr>
        <p:spPr>
          <a:xfrm>
            <a:off x="914400" y="4343400"/>
            <a:ext cx="5029200" cy="4114800"/>
          </a:xfrm>
        </p:spPr>
        <p:txBody>
          <a:bodyPr/>
          <a:lstStyle/>
          <a:p>
            <a:r>
              <a:rPr lang="en-US" altLang="en-US" b="1"/>
              <a:t>NOTE: If you are showing this slide set via a Power Point presentation, the symbol (#) throughout the script indicates when to press your mouse button to change the animation within a slide.</a:t>
            </a:r>
            <a:endParaRPr lang="en-US" altLang="en-US"/>
          </a:p>
          <a:p>
            <a:r>
              <a:rPr lang="en-US" altLang="en-US"/>
              <a:t>1. Title Slide</a:t>
            </a:r>
          </a:p>
        </p:txBody>
      </p:sp>
    </p:spTree>
    <p:extLst>
      <p:ext uri="{BB962C8B-B14F-4D97-AF65-F5344CB8AC3E}">
        <p14:creationId xmlns:p14="http://schemas.microsoft.com/office/powerpoint/2010/main" val="11974779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379203-8623-BA46-8220-1914B8A04BFA}" type="slidenum">
              <a:rPr lang="en-US" altLang="en-US"/>
              <a:pPr/>
              <a:t>133</a:t>
            </a:fld>
            <a:endParaRPr lang="en-US" altLang="en-US"/>
          </a:p>
        </p:txBody>
      </p:sp>
      <p:sp>
        <p:nvSpPr>
          <p:cNvPr id="847874" name="Rectangle 2"/>
          <p:cNvSpPr>
            <a:spLocks noRot="1" noChangeArrowheads="1" noTextEdit="1"/>
          </p:cNvSpPr>
          <p:nvPr>
            <p:ph type="sldImg"/>
          </p:nvPr>
        </p:nvSpPr>
        <p:spPr>
          <a:ln/>
        </p:spPr>
      </p:sp>
      <p:sp>
        <p:nvSpPr>
          <p:cNvPr id="847875" name="Rectangle 3"/>
          <p:cNvSpPr>
            <a:spLocks noGrp="1" noChangeArrowheads="1"/>
          </p:cNvSpPr>
          <p:nvPr>
            <p:ph type="body" idx="1"/>
          </p:nvPr>
        </p:nvSpPr>
        <p:spPr/>
        <p:txBody>
          <a:bodyPr/>
          <a:lstStyle/>
          <a:p>
            <a:r>
              <a:rPr lang="en-US" altLang="en-US"/>
              <a:t>A wet retention pond can serve as a recreational area.  Retention ponds are often used as part of the landscape in golf courses or public parks.  It could also be made into an attractive and useful space if a lake walk or jogging trail was built around it. In addition, the area could be wildscaped with native flora and fauna which would encourage wildlife, and also allow the area to be used as a teaching tool about Texas ecology, similar to an outdoor classroom. </a:t>
            </a:r>
          </a:p>
        </p:txBody>
      </p:sp>
    </p:spTree>
    <p:extLst>
      <p:ext uri="{BB962C8B-B14F-4D97-AF65-F5344CB8AC3E}">
        <p14:creationId xmlns:p14="http://schemas.microsoft.com/office/powerpoint/2010/main" val="1942952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D143CF8-72F8-624A-9408-FE1697E47DEA}" type="slidenum">
              <a:rPr lang="en-US" altLang="en-US"/>
              <a:pPr/>
              <a:t>‹#›</a:t>
            </a:fld>
            <a:endParaRPr lang="en-US" altLang="en-US"/>
          </a:p>
        </p:txBody>
      </p:sp>
    </p:spTree>
    <p:extLst>
      <p:ext uri="{BB962C8B-B14F-4D97-AF65-F5344CB8AC3E}">
        <p14:creationId xmlns:p14="http://schemas.microsoft.com/office/powerpoint/2010/main" val="187539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8EB39DB-ABCA-D34E-99F3-9933D5956221}" type="slidenum">
              <a:rPr lang="en-US" altLang="en-US"/>
              <a:pPr/>
              <a:t>‹#›</a:t>
            </a:fld>
            <a:endParaRPr lang="en-US" altLang="en-US"/>
          </a:p>
        </p:txBody>
      </p:sp>
    </p:spTree>
    <p:extLst>
      <p:ext uri="{BB962C8B-B14F-4D97-AF65-F5344CB8AC3E}">
        <p14:creationId xmlns:p14="http://schemas.microsoft.com/office/powerpoint/2010/main" val="1425705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48717AB-AAC1-1749-BCDD-5E967A65C819}" type="slidenum">
              <a:rPr lang="en-US" altLang="en-US"/>
              <a:pPr/>
              <a:t>‹#›</a:t>
            </a:fld>
            <a:endParaRPr lang="en-US" altLang="en-US"/>
          </a:p>
        </p:txBody>
      </p:sp>
    </p:spTree>
    <p:extLst>
      <p:ext uri="{BB962C8B-B14F-4D97-AF65-F5344CB8AC3E}">
        <p14:creationId xmlns:p14="http://schemas.microsoft.com/office/powerpoint/2010/main" val="212763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79776F4-A6EE-574D-8A5B-92994E0F4EB3}" type="slidenum">
              <a:rPr lang="en-US" altLang="en-US"/>
              <a:pPr/>
              <a:t>‹#›</a:t>
            </a:fld>
            <a:endParaRPr lang="en-US" altLang="en-US"/>
          </a:p>
        </p:txBody>
      </p:sp>
    </p:spTree>
    <p:extLst>
      <p:ext uri="{BB962C8B-B14F-4D97-AF65-F5344CB8AC3E}">
        <p14:creationId xmlns:p14="http://schemas.microsoft.com/office/powerpoint/2010/main" val="352611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11376625-9113-2B43-BC80-18164DB825FC}" type="slidenum">
              <a:rPr lang="en-US" altLang="en-US"/>
              <a:pPr/>
              <a:t>‹#›</a:t>
            </a:fld>
            <a:endParaRPr lang="en-US" altLang="en-US"/>
          </a:p>
        </p:txBody>
      </p:sp>
    </p:spTree>
    <p:extLst>
      <p:ext uri="{BB962C8B-B14F-4D97-AF65-F5344CB8AC3E}">
        <p14:creationId xmlns:p14="http://schemas.microsoft.com/office/powerpoint/2010/main" val="1437241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429C91E-754A-4E48-8365-8F45D12C7BCE}" type="slidenum">
              <a:rPr lang="en-US" altLang="en-US"/>
              <a:pPr/>
              <a:t>‹#›</a:t>
            </a:fld>
            <a:endParaRPr lang="en-US" altLang="en-US"/>
          </a:p>
        </p:txBody>
      </p:sp>
    </p:spTree>
    <p:extLst>
      <p:ext uri="{BB962C8B-B14F-4D97-AF65-F5344CB8AC3E}">
        <p14:creationId xmlns:p14="http://schemas.microsoft.com/office/powerpoint/2010/main" val="819072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B8FA271-86D7-5E49-B58F-15C9EEFD47A4}" type="slidenum">
              <a:rPr lang="en-US" altLang="en-US"/>
              <a:pPr/>
              <a:t>‹#›</a:t>
            </a:fld>
            <a:endParaRPr lang="en-US" altLang="en-US"/>
          </a:p>
        </p:txBody>
      </p:sp>
    </p:spTree>
    <p:extLst>
      <p:ext uri="{BB962C8B-B14F-4D97-AF65-F5344CB8AC3E}">
        <p14:creationId xmlns:p14="http://schemas.microsoft.com/office/powerpoint/2010/main" val="784624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86B9C4E-3F62-D041-B92D-92426002150D}" type="slidenum">
              <a:rPr lang="en-US" altLang="en-US"/>
              <a:pPr/>
              <a:t>‹#›</a:t>
            </a:fld>
            <a:endParaRPr lang="en-US" altLang="en-US"/>
          </a:p>
        </p:txBody>
      </p:sp>
    </p:spTree>
    <p:extLst>
      <p:ext uri="{BB962C8B-B14F-4D97-AF65-F5344CB8AC3E}">
        <p14:creationId xmlns:p14="http://schemas.microsoft.com/office/powerpoint/2010/main" val="1632731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8477300-14B6-EF47-9374-6DF59E87C779}" type="slidenum">
              <a:rPr lang="en-US" altLang="en-US"/>
              <a:pPr/>
              <a:t>‹#›</a:t>
            </a:fld>
            <a:endParaRPr lang="en-US" altLang="en-US"/>
          </a:p>
        </p:txBody>
      </p:sp>
    </p:spTree>
    <p:extLst>
      <p:ext uri="{BB962C8B-B14F-4D97-AF65-F5344CB8AC3E}">
        <p14:creationId xmlns:p14="http://schemas.microsoft.com/office/powerpoint/2010/main" val="777892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C9B7E2B-6140-4043-BB89-657859AB53A3}" type="slidenum">
              <a:rPr lang="en-US" altLang="en-US"/>
              <a:pPr/>
              <a:t>‹#›</a:t>
            </a:fld>
            <a:endParaRPr lang="en-US" altLang="en-US"/>
          </a:p>
        </p:txBody>
      </p:sp>
    </p:spTree>
    <p:extLst>
      <p:ext uri="{BB962C8B-B14F-4D97-AF65-F5344CB8AC3E}">
        <p14:creationId xmlns:p14="http://schemas.microsoft.com/office/powerpoint/2010/main" val="161695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3C651C7-3DD8-7040-A900-FCB1A9820F33}" type="slidenum">
              <a:rPr lang="en-US" altLang="en-US"/>
              <a:pPr/>
              <a:t>‹#›</a:t>
            </a:fld>
            <a:endParaRPr lang="en-US" altLang="en-US"/>
          </a:p>
        </p:txBody>
      </p:sp>
    </p:spTree>
    <p:extLst>
      <p:ext uri="{BB962C8B-B14F-4D97-AF65-F5344CB8AC3E}">
        <p14:creationId xmlns:p14="http://schemas.microsoft.com/office/powerpoint/2010/main" val="111474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43577D6-2852-4A45-95AE-124A78412092}" type="slidenum">
              <a:rPr lang="en-US" altLang="en-US"/>
              <a:pPr/>
              <a:t>‹#›</a:t>
            </a:fld>
            <a:endParaRPr lang="en-US" altLang="en-US"/>
          </a:p>
        </p:txBody>
      </p:sp>
    </p:spTree>
    <p:extLst>
      <p:ext uri="{BB962C8B-B14F-4D97-AF65-F5344CB8AC3E}">
        <p14:creationId xmlns:p14="http://schemas.microsoft.com/office/powerpoint/2010/main" val="92312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A4C026D-08F6-5F46-8B8A-6C03318D9B55}" type="slidenum">
              <a:rPr lang="en-US" altLang="en-US"/>
              <a:pPr/>
              <a:t>‹#›</a:t>
            </a:fld>
            <a:endParaRPr lang="en-US" altLang="en-US"/>
          </a:p>
        </p:txBody>
      </p:sp>
    </p:spTree>
    <p:extLst>
      <p:ext uri="{BB962C8B-B14F-4D97-AF65-F5344CB8AC3E}">
        <p14:creationId xmlns:p14="http://schemas.microsoft.com/office/powerpoint/2010/main" val="1508327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FF1B8517-4E0E-3149-B376-45B56777D5E3}" type="slidenum">
              <a:rPr lang="en-US" altLang="en-US"/>
              <a:pPr/>
              <a:t>‹#›</a:t>
            </a:fld>
            <a:endParaRPr lang="en-US" altLang="en-US"/>
          </a:p>
        </p:txBody>
      </p:sp>
    </p:spTree>
    <p:extLst>
      <p:ext uri="{BB962C8B-B14F-4D97-AF65-F5344CB8AC3E}">
        <p14:creationId xmlns:p14="http://schemas.microsoft.com/office/powerpoint/2010/main" val="156965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438C460F-C1FC-B643-8AF3-B780B32062DB}" type="slidenum">
              <a:rPr lang="en-US" altLang="en-US"/>
              <a:pPr/>
              <a:t>‹#›</a:t>
            </a:fld>
            <a:endParaRPr lang="en-US" altLang="en-US"/>
          </a:p>
        </p:txBody>
      </p:sp>
    </p:spTree>
    <p:extLst>
      <p:ext uri="{BB962C8B-B14F-4D97-AF65-F5344CB8AC3E}">
        <p14:creationId xmlns:p14="http://schemas.microsoft.com/office/powerpoint/2010/main" val="1578953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FD4EBD5D-4131-0644-8E0A-FDC7DECBBAC3}" type="slidenum">
              <a:rPr lang="en-US" altLang="en-US"/>
              <a:pPr/>
              <a:t>‹#›</a:t>
            </a:fld>
            <a:endParaRPr lang="en-US" altLang="en-US"/>
          </a:p>
        </p:txBody>
      </p:sp>
    </p:spTree>
    <p:extLst>
      <p:ext uri="{BB962C8B-B14F-4D97-AF65-F5344CB8AC3E}">
        <p14:creationId xmlns:p14="http://schemas.microsoft.com/office/powerpoint/2010/main" val="1022922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090F2F2-DA3E-DD48-BD56-D39165780DB4}" type="slidenum">
              <a:rPr lang="en-US" altLang="en-US"/>
              <a:pPr/>
              <a:t>‹#›</a:t>
            </a:fld>
            <a:endParaRPr lang="en-US" altLang="en-US"/>
          </a:p>
        </p:txBody>
      </p:sp>
    </p:spTree>
    <p:extLst>
      <p:ext uri="{BB962C8B-B14F-4D97-AF65-F5344CB8AC3E}">
        <p14:creationId xmlns:p14="http://schemas.microsoft.com/office/powerpoint/2010/main" val="1653275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5968CBF-925C-3844-812C-DEDF8E479502}" type="slidenum">
              <a:rPr lang="en-US" altLang="en-US"/>
              <a:pPr/>
              <a:t>‹#›</a:t>
            </a:fld>
            <a:endParaRPr lang="en-US" altLang="en-US"/>
          </a:p>
        </p:txBody>
      </p:sp>
    </p:spTree>
    <p:extLst>
      <p:ext uri="{BB962C8B-B14F-4D97-AF65-F5344CB8AC3E}">
        <p14:creationId xmlns:p14="http://schemas.microsoft.com/office/powerpoint/2010/main" val="302907238"/>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4B8AAD4D-0B14-EC4F-8490-0563B7FF82E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charset="0"/>
          <a:ea typeface="Arial" charset="0"/>
          <a:cs typeface="Arial" charset="0"/>
        </a:defRPr>
      </a:lvl2pPr>
      <a:lvl3pPr algn="ctr" rtl="0" fontAlgn="base">
        <a:spcBef>
          <a:spcPct val="0"/>
        </a:spcBef>
        <a:spcAft>
          <a:spcPct val="0"/>
        </a:spcAft>
        <a:defRPr sz="4400">
          <a:solidFill>
            <a:schemeClr val="tx2"/>
          </a:solidFill>
          <a:latin typeface="Times" charset="0"/>
          <a:ea typeface="Arial" charset="0"/>
          <a:cs typeface="Arial" charset="0"/>
        </a:defRPr>
      </a:lvl3pPr>
      <a:lvl4pPr algn="ctr" rtl="0" fontAlgn="base">
        <a:spcBef>
          <a:spcPct val="0"/>
        </a:spcBef>
        <a:spcAft>
          <a:spcPct val="0"/>
        </a:spcAft>
        <a:defRPr sz="4400">
          <a:solidFill>
            <a:schemeClr val="tx2"/>
          </a:solidFill>
          <a:latin typeface="Times" charset="0"/>
          <a:ea typeface="Arial" charset="0"/>
          <a:cs typeface="Arial" charset="0"/>
        </a:defRPr>
      </a:lvl4pPr>
      <a:lvl5pPr algn="ctr" rtl="0" fontAlgn="base">
        <a:spcBef>
          <a:spcPct val="0"/>
        </a:spcBef>
        <a:spcAft>
          <a:spcPct val="0"/>
        </a:spcAft>
        <a:defRPr sz="4400">
          <a:solidFill>
            <a:schemeClr val="tx2"/>
          </a:solidFill>
          <a:latin typeface="Times" charset="0"/>
          <a:ea typeface="Arial" charset="0"/>
          <a:cs typeface="Arial" charset="0"/>
        </a:defRPr>
      </a:lvl5pPr>
      <a:lvl6pPr marL="457200" algn="ctr" rtl="0" fontAlgn="base">
        <a:spcBef>
          <a:spcPct val="0"/>
        </a:spcBef>
        <a:spcAft>
          <a:spcPct val="0"/>
        </a:spcAft>
        <a:defRPr sz="4400">
          <a:solidFill>
            <a:schemeClr val="tx2"/>
          </a:solidFill>
          <a:latin typeface="Times" charset="0"/>
          <a:ea typeface="Arial" charset="0"/>
          <a:cs typeface="Arial" charset="0"/>
        </a:defRPr>
      </a:lvl6pPr>
      <a:lvl7pPr marL="914400" algn="ctr" rtl="0" fontAlgn="base">
        <a:spcBef>
          <a:spcPct val="0"/>
        </a:spcBef>
        <a:spcAft>
          <a:spcPct val="0"/>
        </a:spcAft>
        <a:defRPr sz="4400">
          <a:solidFill>
            <a:schemeClr val="tx2"/>
          </a:solidFill>
          <a:latin typeface="Times" charset="0"/>
          <a:ea typeface="Arial" charset="0"/>
          <a:cs typeface="Arial" charset="0"/>
        </a:defRPr>
      </a:lvl7pPr>
      <a:lvl8pPr marL="1371600" algn="ctr" rtl="0" fontAlgn="base">
        <a:spcBef>
          <a:spcPct val="0"/>
        </a:spcBef>
        <a:spcAft>
          <a:spcPct val="0"/>
        </a:spcAft>
        <a:defRPr sz="4400">
          <a:solidFill>
            <a:schemeClr val="tx2"/>
          </a:solidFill>
          <a:latin typeface="Times" charset="0"/>
          <a:ea typeface="Arial" charset="0"/>
          <a:cs typeface="Arial" charset="0"/>
        </a:defRPr>
      </a:lvl8pPr>
      <a:lvl9pPr marL="1828800" algn="ctr" rtl="0" fontAlgn="base">
        <a:spcBef>
          <a:spcPct val="0"/>
        </a:spcBef>
        <a:spcAft>
          <a:spcPct val="0"/>
        </a:spcAft>
        <a:defRPr sz="4400">
          <a:solidFill>
            <a:schemeClr val="tx2"/>
          </a:solidFill>
          <a:latin typeface="Times" charset="0"/>
          <a:ea typeface="Arial" charset="0"/>
          <a:cs typeface="Arial"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oleObject" Target="../embeddings/oleObject28.bin"/><Relationship Id="rId5" Type="http://schemas.openxmlformats.org/officeDocument/2006/relationships/image" Target="../media/image118.png"/><Relationship Id="rId1" Type="http://schemas.openxmlformats.org/officeDocument/2006/relationships/vmlDrawing" Target="../drawings/vmlDrawing18.vml"/><Relationship Id="rId2"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19.jpeg"/></Relationships>
</file>

<file path=ppt/slides/_rels/slide103.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77.xml"/><Relationship Id="rId4" Type="http://schemas.openxmlformats.org/officeDocument/2006/relationships/oleObject" Target="../embeddings/oleObject29.bin"/><Relationship Id="rId5" Type="http://schemas.openxmlformats.org/officeDocument/2006/relationships/image" Target="../media/image122.png"/><Relationship Id="rId6" Type="http://schemas.openxmlformats.org/officeDocument/2006/relationships/oleObject" Target="../embeddings/oleObject30.bin"/><Relationship Id="rId7" Type="http://schemas.openxmlformats.org/officeDocument/2006/relationships/image" Target="../media/image123.wmf"/><Relationship Id="rId1" Type="http://schemas.openxmlformats.org/officeDocument/2006/relationships/vmlDrawing" Target="../drawings/vmlDrawing19.vml"/><Relationship Id="rId2"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png"/><Relationship Id="rId3" Type="http://schemas.openxmlformats.org/officeDocument/2006/relationships/image" Target="../media/image125.w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26.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127.w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127.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9.jpeg"/><Relationship Id="rId3" Type="http://schemas.openxmlformats.org/officeDocument/2006/relationships/image" Target="../media/image130.jpeg"/></Relationships>
</file>

<file path=ppt/slides/_rels/slide113.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1" Type="http://schemas.openxmlformats.org/officeDocument/2006/relationships/slideLayout" Target="../slideLayouts/slideLayout6.xml"/><Relationship Id="rId2" Type="http://schemas.openxmlformats.org/officeDocument/2006/relationships/image" Target="../media/image131.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4.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5.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54.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6.wmf"/></Relationships>
</file>

<file path=ppt/slides/_rels/slide118.xml.rels><?xml version="1.0" encoding="UTF-8" standalone="yes"?>
<Relationships xmlns="http://schemas.openxmlformats.org/package/2006/relationships"><Relationship Id="rId3" Type="http://schemas.openxmlformats.org/officeDocument/2006/relationships/hyperlink" Target="http://plants.ifas.ufl.edu/guide/aquasca6.jpg" TargetMode="External"/><Relationship Id="rId4" Type="http://schemas.openxmlformats.org/officeDocument/2006/relationships/image" Target="../media/image137.png"/><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138.wm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139.wm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jpeg"/></Relationships>
</file>

<file path=ppt/slides/_rels/slide124.xml.rels><?xml version="1.0" encoding="UTF-8" standalone="yes"?>
<Relationships xmlns="http://schemas.openxmlformats.org/package/2006/relationships"><Relationship Id="rId3" Type="http://schemas.openxmlformats.org/officeDocument/2006/relationships/image" Target="../media/image141.wmf"/><Relationship Id="rId4" Type="http://schemas.openxmlformats.org/officeDocument/2006/relationships/image" Target="../media/image142.png"/><Relationship Id="rId5" Type="http://schemas.openxmlformats.org/officeDocument/2006/relationships/image" Target="../media/image143.wmf"/><Relationship Id="rId6" Type="http://schemas.openxmlformats.org/officeDocument/2006/relationships/image" Target="../media/image144.wmf"/><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25.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6.jpeg"/><Relationship Id="rId5" Type="http://schemas.openxmlformats.org/officeDocument/2006/relationships/image" Target="../media/image147.jpeg"/><Relationship Id="rId1" Type="http://schemas.openxmlformats.org/officeDocument/2006/relationships/slideLayout" Target="../slideLayouts/slideLayout1.xml"/><Relationship Id="rId2" Type="http://schemas.openxmlformats.org/officeDocument/2006/relationships/notesSlide" Target="../notesSlides/notesSlide8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89.xml"/><Relationship Id="rId4" Type="http://schemas.openxmlformats.org/officeDocument/2006/relationships/oleObject" Target="../embeddings/oleObject31.bin"/><Relationship Id="rId5" Type="http://schemas.openxmlformats.org/officeDocument/2006/relationships/image" Target="../media/image150.png"/><Relationship Id="rId6" Type="http://schemas.openxmlformats.org/officeDocument/2006/relationships/oleObject" Target="../embeddings/oleObject32.bin"/><Relationship Id="rId7" Type="http://schemas.openxmlformats.org/officeDocument/2006/relationships/image" Target="../media/image151.png"/><Relationship Id="rId8" Type="http://schemas.openxmlformats.org/officeDocument/2006/relationships/oleObject" Target="../embeddings/oleObject33.bin"/><Relationship Id="rId9" Type="http://schemas.openxmlformats.org/officeDocument/2006/relationships/image" Target="../media/image152.png"/><Relationship Id="rId1" Type="http://schemas.openxmlformats.org/officeDocument/2006/relationships/vmlDrawing" Target="../drawings/vmlDrawing20.vml"/><Relationship Id="rId2"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1" Type="http://schemas.openxmlformats.org/officeDocument/2006/relationships/image" Target="../media/image156.png"/><Relationship Id="rId12" Type="http://schemas.openxmlformats.org/officeDocument/2006/relationships/oleObject" Target="../embeddings/oleObject38.bin"/><Relationship Id="rId13" Type="http://schemas.openxmlformats.org/officeDocument/2006/relationships/image" Target="../media/image157.wmf"/><Relationship Id="rId1" Type="http://schemas.openxmlformats.org/officeDocument/2006/relationships/vmlDrawing" Target="../drawings/vmlDrawing21.vml"/><Relationship Id="rId2" Type="http://schemas.openxmlformats.org/officeDocument/2006/relationships/slideLayout" Target="../slideLayouts/slideLayout1.xml"/><Relationship Id="rId3" Type="http://schemas.openxmlformats.org/officeDocument/2006/relationships/notesSlide" Target="../notesSlides/notesSlide90.xml"/><Relationship Id="rId4" Type="http://schemas.openxmlformats.org/officeDocument/2006/relationships/oleObject" Target="../embeddings/oleObject34.bin"/><Relationship Id="rId5" Type="http://schemas.openxmlformats.org/officeDocument/2006/relationships/image" Target="../media/image153.wmf"/><Relationship Id="rId6" Type="http://schemas.openxmlformats.org/officeDocument/2006/relationships/oleObject" Target="../embeddings/oleObject35.bin"/><Relationship Id="rId7" Type="http://schemas.openxmlformats.org/officeDocument/2006/relationships/image" Target="../media/image154.wmf"/><Relationship Id="rId8" Type="http://schemas.openxmlformats.org/officeDocument/2006/relationships/oleObject" Target="../embeddings/oleObject36.bin"/><Relationship Id="rId9" Type="http://schemas.openxmlformats.org/officeDocument/2006/relationships/image" Target="../media/image155.wmf"/><Relationship Id="rId10" Type="http://schemas.openxmlformats.org/officeDocument/2006/relationships/oleObject" Target="../embeddings/oleObject37.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8.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15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1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21.wmf"/></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1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1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1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 Id="rId3"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5.xml"/><Relationship Id="rId5" Type="http://schemas.openxmlformats.org/officeDocument/2006/relationships/audio" Target="../media/audio1.bin"/><Relationship Id="rId6" Type="http://schemas.openxmlformats.org/officeDocument/2006/relationships/image" Target="../media/image44.wmf"/><Relationship Id="rId7" Type="http://schemas.openxmlformats.org/officeDocument/2006/relationships/image" Target="../media/image45.wmf"/><Relationship Id="rId8" Type="http://schemas.openxmlformats.org/officeDocument/2006/relationships/image" Target="../media/image46.wmf"/><Relationship Id="rId9" Type="http://schemas.openxmlformats.org/officeDocument/2006/relationships/image" Target="../media/image47.png"/><Relationship Id="rId1" Type="http://schemas.microsoft.com/office/2007/relationships/media" Target="file:///C:\Documents%20and%20Settings\magillman\Local%20Settings\Temporary%20Internet%20Files\Content.IE5\ML074R8P\MSj03882620000%5B1%5D.wav" TargetMode="External"/><Relationship Id="rId2" Type="http://schemas.openxmlformats.org/officeDocument/2006/relationships/audio" Target="file:///C:\Documents%20and%20Settings\magillman\Local%20Settings\Temporary%20Internet%20Files\Content.IE5\ML074R8P\MSj03882620000%5B1%5D.wav"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5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9.jpeg"/></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6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1.xml.rels><?xml version="1.0" encoding="UTF-8" standalone="yes"?>
<Relationships xmlns="http://schemas.openxmlformats.org/package/2006/relationships"><Relationship Id="rId3" Type="http://schemas.openxmlformats.org/officeDocument/2006/relationships/image" Target="../media/image63.wmf"/><Relationship Id="rId4" Type="http://schemas.openxmlformats.org/officeDocument/2006/relationships/image" Target="../media/image64.wmf"/><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oleObject" Target="../embeddings/oleObject1.bin"/><Relationship Id="rId5" Type="http://schemas.openxmlformats.org/officeDocument/2006/relationships/image" Target="../media/image66.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oleObject2.bin"/><Relationship Id="rId5" Type="http://schemas.openxmlformats.org/officeDocument/2006/relationships/image" Target="../media/image67.png"/><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oleObject" Target="../embeddings/oleObject3.bin"/><Relationship Id="rId5" Type="http://schemas.openxmlformats.org/officeDocument/2006/relationships/image" Target="../media/image68.wmf"/><Relationship Id="rId6" Type="http://schemas.openxmlformats.org/officeDocument/2006/relationships/hyperlink" Target="http://aquaplant.tamu.edu/" TargetMode="External"/><Relationship Id="rId7" Type="http://schemas.openxmlformats.org/officeDocument/2006/relationships/oleObject" Target="../embeddings/oleObject4.bin"/><Relationship Id="rId8" Type="http://schemas.openxmlformats.org/officeDocument/2006/relationships/image" Target="../media/image69.wmf"/><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jpeg"/><Relationship Id="rId5" Type="http://schemas.openxmlformats.org/officeDocument/2006/relationships/hyperlink" Target="http://aquat1.ifas.ufl.edu/" TargetMode="External"/><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72.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oleObject" Target="../embeddings/oleObject5.bin"/><Relationship Id="rId5" Type="http://schemas.openxmlformats.org/officeDocument/2006/relationships/image" Target="../media/image66.png"/><Relationship Id="rId6" Type="http://schemas.openxmlformats.org/officeDocument/2006/relationships/oleObject" Target="../embeddings/oleObject6.bin"/><Relationship Id="rId7" Type="http://schemas.openxmlformats.org/officeDocument/2006/relationships/image" Target="../media/image73.wmf"/><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oleObject" Target="../embeddings/oleObject7.bin"/><Relationship Id="rId5" Type="http://schemas.openxmlformats.org/officeDocument/2006/relationships/image" Target="../media/image74.png"/><Relationship Id="rId6" Type="http://schemas.openxmlformats.org/officeDocument/2006/relationships/oleObject" Target="../embeddings/oleObject8.bin"/><Relationship Id="rId7" Type="http://schemas.openxmlformats.org/officeDocument/2006/relationships/image" Target="../media/image75.png"/><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oleObject" Target="../embeddings/oleObject9.bin"/><Relationship Id="rId5" Type="http://schemas.openxmlformats.org/officeDocument/2006/relationships/image" Target="../media/image76.png"/><Relationship Id="rId6" Type="http://schemas.openxmlformats.org/officeDocument/2006/relationships/oleObject" Target="../embeddings/oleObject10.bin"/><Relationship Id="rId7" Type="http://schemas.openxmlformats.org/officeDocument/2006/relationships/image" Target="../media/image77.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oleObject" Target="../embeddings/oleObject11.bin"/><Relationship Id="rId5" Type="http://schemas.openxmlformats.org/officeDocument/2006/relationships/image" Target="../media/image78.png"/><Relationship Id="rId6" Type="http://schemas.openxmlformats.org/officeDocument/2006/relationships/image" Target="../media/image79.jpe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oleObject" Target="../embeddings/oleObject12.bin"/><Relationship Id="rId5" Type="http://schemas.openxmlformats.org/officeDocument/2006/relationships/image" Target="../media/image80.wmf"/><Relationship Id="rId6" Type="http://schemas.openxmlformats.org/officeDocument/2006/relationships/image" Target="../media/image81.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oleObject" Target="../embeddings/oleObject13.bin"/><Relationship Id="rId5" Type="http://schemas.openxmlformats.org/officeDocument/2006/relationships/image" Target="../media/image82.png"/><Relationship Id="rId6" Type="http://schemas.openxmlformats.org/officeDocument/2006/relationships/oleObject" Target="../embeddings/oleObject14.bin"/><Relationship Id="rId7" Type="http://schemas.openxmlformats.org/officeDocument/2006/relationships/image" Target="../media/image83.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oleObject" Target="../embeddings/oleObject15.bin"/><Relationship Id="rId5" Type="http://schemas.openxmlformats.org/officeDocument/2006/relationships/image" Target="../media/image84.pn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oleObject" Target="../embeddings/oleObject16.bin"/><Relationship Id="rId5" Type="http://schemas.openxmlformats.org/officeDocument/2006/relationships/image" Target="../media/image85.png"/><Relationship Id="rId6" Type="http://schemas.openxmlformats.org/officeDocument/2006/relationships/oleObject" Target="../embeddings/oleObject17.bin"/><Relationship Id="rId7" Type="http://schemas.openxmlformats.org/officeDocument/2006/relationships/image" Target="../media/image86.png"/><Relationship Id="rId1" Type="http://schemas.openxmlformats.org/officeDocument/2006/relationships/vmlDrawing" Target="../drawings/vmlDrawing11.vml"/><Relationship Id="rId2"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hyperlink" Target="http://www.appliedbiochemists.com/navigatefs.html" TargetMode="External"/><Relationship Id="rId5" Type="http://schemas.openxmlformats.org/officeDocument/2006/relationships/oleObject" Target="../embeddings/oleObject18.bin"/><Relationship Id="rId6" Type="http://schemas.openxmlformats.org/officeDocument/2006/relationships/image" Target="../media/image87.png"/><Relationship Id="rId7" Type="http://schemas.openxmlformats.org/officeDocument/2006/relationships/oleObject" Target="../embeddings/oleObject19.bin"/><Relationship Id="rId8" Type="http://schemas.openxmlformats.org/officeDocument/2006/relationships/image" Target="../media/image88.png"/><Relationship Id="rId9" Type="http://schemas.openxmlformats.org/officeDocument/2006/relationships/oleObject" Target="../embeddings/oleObject20.bin"/><Relationship Id="rId10" Type="http://schemas.openxmlformats.org/officeDocument/2006/relationships/image" Target="../media/image89.png"/><Relationship Id="rId11" Type="http://schemas.openxmlformats.org/officeDocument/2006/relationships/image" Target="../media/image90.jpeg"/><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hyperlink" Target="http://www.appliedbiochemists.com/navigatefs.html" TargetMode="External"/><Relationship Id="rId5" Type="http://schemas.openxmlformats.org/officeDocument/2006/relationships/oleObject" Target="../embeddings/oleObject21.bin"/><Relationship Id="rId6" Type="http://schemas.openxmlformats.org/officeDocument/2006/relationships/image" Target="../media/image91.png"/><Relationship Id="rId1" Type="http://schemas.openxmlformats.org/officeDocument/2006/relationships/vmlDrawing" Target="../drawings/vmlDrawing13.vml"/><Relationship Id="rId2"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hyperlink" Target="http://www.appliedbiochemists.com/navigatefs.html" TargetMode="External"/><Relationship Id="rId4" Type="http://schemas.openxmlformats.org/officeDocument/2006/relationships/image" Target="../media/image92.jpeg"/><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4.xml"/><Relationship Id="rId4" Type="http://schemas.openxmlformats.org/officeDocument/2006/relationships/oleObject" Target="../embeddings/oleObject22.bin"/><Relationship Id="rId5" Type="http://schemas.openxmlformats.org/officeDocument/2006/relationships/image" Target="../media/image93.png"/><Relationship Id="rId6" Type="http://schemas.openxmlformats.org/officeDocument/2006/relationships/image" Target="../media/image94.jpeg"/><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9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96.gi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83.xml.rels><?xml version="1.0" encoding="UTF-8" standalone="yes"?>
<Relationships xmlns="http://schemas.openxmlformats.org/package/2006/relationships"><Relationship Id="rId3" Type="http://schemas.openxmlformats.org/officeDocument/2006/relationships/hyperlink" Target="http://aquat1.ifas.ufl.edu/guide/labmsds.html" TargetMode="External"/><Relationship Id="rId4" Type="http://schemas.openxmlformats.org/officeDocument/2006/relationships/image" Target="../media/image97.png"/><Relationship Id="rId1" Type="http://schemas.openxmlformats.org/officeDocument/2006/relationships/slideLayout" Target="../slideLayouts/slideLayout17.xml"/><Relationship Id="rId2" Type="http://schemas.openxmlformats.org/officeDocument/2006/relationships/notesSlide" Target="../notesSlides/notesSlide6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98.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99.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1.xml"/><Relationship Id="rId4" Type="http://schemas.openxmlformats.org/officeDocument/2006/relationships/oleObject" Target="../embeddings/oleObject23.bin"/><Relationship Id="rId5" Type="http://schemas.openxmlformats.org/officeDocument/2006/relationships/image" Target="../media/image100.png"/><Relationship Id="rId6" Type="http://schemas.openxmlformats.org/officeDocument/2006/relationships/oleObject" Target="../embeddings/oleObject24.bin"/><Relationship Id="rId7" Type="http://schemas.openxmlformats.org/officeDocument/2006/relationships/image" Target="../media/image101.png"/><Relationship Id="rId1" Type="http://schemas.openxmlformats.org/officeDocument/2006/relationships/vmlDrawing" Target="../drawings/vmlDrawing15.vml"/><Relationship Id="rId2"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2.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2.xml"/><Relationship Id="rId4" Type="http://schemas.openxmlformats.org/officeDocument/2006/relationships/oleObject" Target="../embeddings/oleObject25.bin"/><Relationship Id="rId5" Type="http://schemas.openxmlformats.org/officeDocument/2006/relationships/image" Target="../media/image103.wmf"/><Relationship Id="rId1" Type="http://schemas.openxmlformats.org/officeDocument/2006/relationships/vmlDrawing" Target="../drawings/vmlDrawing16.vml"/><Relationship Id="rId2"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oleObject" Target="../embeddings/oleObject26.bin"/><Relationship Id="rId5" Type="http://schemas.openxmlformats.org/officeDocument/2006/relationships/image" Target="../media/image104.png"/><Relationship Id="rId6" Type="http://schemas.openxmlformats.org/officeDocument/2006/relationships/oleObject" Target="../embeddings/oleObject27.bin"/><Relationship Id="rId7" Type="http://schemas.openxmlformats.org/officeDocument/2006/relationships/image" Target="../media/image105.png"/><Relationship Id="rId1" Type="http://schemas.openxmlformats.org/officeDocument/2006/relationships/vmlDrawing" Target="../drawings/vmlDrawing17.vml"/><Relationship Id="rId2"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jpeg"/><Relationship Id="rId1" Type="http://schemas.openxmlformats.org/officeDocument/2006/relationships/slideLayout" Target="../slideLayouts/slideLayout1.xml"/><Relationship Id="rId2" Type="http://schemas.openxmlformats.org/officeDocument/2006/relationships/image" Target="../media/image106.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jpeg"/><Relationship Id="rId3" Type="http://schemas.openxmlformats.org/officeDocument/2006/relationships/image" Target="../media/image11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p:cNvSpPr>
            <a:spLocks noGrp="1" noChangeArrowheads="1"/>
          </p:cNvSpPr>
          <p:nvPr>
            <p:ph type="title"/>
          </p:nvPr>
        </p:nvSpPr>
        <p:spPr/>
        <p:txBody>
          <a:bodyPr/>
          <a:lstStyle/>
          <a:p>
            <a:r>
              <a:rPr lang="en-US" altLang="en-US" sz="3200" dirty="0"/>
              <a:t>BMP MAINTENANCE AND INSPECTIONS</a:t>
            </a:r>
          </a:p>
        </p:txBody>
      </p:sp>
      <p:pic>
        <p:nvPicPr>
          <p:cNvPr id="781315" name="Picture 3" descr="pond5"/>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20775" y="1911350"/>
            <a:ext cx="7046913" cy="3765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2"/>
          <p:cNvSpPr>
            <a:spLocks noGrp="1" noChangeArrowheads="1"/>
          </p:cNvSpPr>
          <p:nvPr>
            <p:ph type="title"/>
          </p:nvPr>
        </p:nvSpPr>
        <p:spPr/>
        <p:txBody>
          <a:bodyPr/>
          <a:lstStyle/>
          <a:p>
            <a:r>
              <a:rPr lang="en-US" altLang="en-US"/>
              <a:t>Getting to Know Your BMP</a:t>
            </a:r>
          </a:p>
        </p:txBody>
      </p:sp>
      <p:sp>
        <p:nvSpPr>
          <p:cNvPr id="799747" name="Rectangle 3"/>
          <p:cNvSpPr>
            <a:spLocks noGrp="1" noChangeArrowheads="1"/>
          </p:cNvSpPr>
          <p:nvPr>
            <p:ph type="body" idx="1"/>
          </p:nvPr>
        </p:nvSpPr>
        <p:spPr/>
        <p:txBody>
          <a:bodyPr/>
          <a:lstStyle/>
          <a:p>
            <a:r>
              <a:rPr lang="en-US" altLang="en-US"/>
              <a:t>Inlet Structures- Headwall and Forebay</a:t>
            </a:r>
          </a:p>
          <a:p>
            <a:r>
              <a:rPr lang="en-US" altLang="en-US"/>
              <a:t>Outlet Structures</a:t>
            </a:r>
          </a:p>
          <a:p>
            <a:r>
              <a:rPr lang="en-US" altLang="en-US"/>
              <a:t>Retro-fit</a:t>
            </a:r>
          </a:p>
          <a:p>
            <a:r>
              <a:rPr lang="en-US" altLang="en-US"/>
              <a:t>Channel Protection Pipe</a:t>
            </a:r>
          </a:p>
          <a:p>
            <a:r>
              <a:rPr lang="en-US" altLang="en-US"/>
              <a:t>Water Quality Pipe</a:t>
            </a:r>
          </a:p>
          <a:p>
            <a:r>
              <a:rPr lang="en-US" altLang="en-US"/>
              <a:t>Outlet Pipe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381000" y="304800"/>
            <a:ext cx="4941888"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800" b="1"/>
              <a:t>Turf Maintenance</a:t>
            </a:r>
          </a:p>
        </p:txBody>
      </p:sp>
      <p:sp>
        <p:nvSpPr>
          <p:cNvPr id="624643" name="Text Box 3"/>
          <p:cNvSpPr txBox="1">
            <a:spLocks noChangeArrowheads="1"/>
          </p:cNvSpPr>
          <p:nvPr/>
        </p:nvSpPr>
        <p:spPr bwMode="auto">
          <a:xfrm>
            <a:off x="457200" y="1143000"/>
            <a:ext cx="47672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3200" b="1"/>
              <a:t>Mowing</a:t>
            </a:r>
          </a:p>
          <a:p>
            <a:pPr algn="ctr"/>
            <a:r>
              <a:rPr lang="en-US" altLang="en-US" sz="3200"/>
              <a:t>- Remove </a:t>
            </a:r>
            <a:r>
              <a:rPr lang="en-US" altLang="en-US" sz="3200">
                <a:ea typeface="Times New Roman" charset="0"/>
                <a:cs typeface="Times New Roman" charset="0"/>
              </a:rPr>
              <a:t>⅓</a:t>
            </a:r>
            <a:r>
              <a:rPr lang="en-US" altLang="en-US" sz="3200"/>
              <a:t> – ½ top growth</a:t>
            </a:r>
          </a:p>
        </p:txBody>
      </p:sp>
      <p:sp>
        <p:nvSpPr>
          <p:cNvPr id="624644" name="Text Box 4"/>
          <p:cNvSpPr txBox="1">
            <a:spLocks noChangeArrowheads="1"/>
          </p:cNvSpPr>
          <p:nvPr/>
        </p:nvSpPr>
        <p:spPr bwMode="auto">
          <a:xfrm>
            <a:off x="0" y="2514600"/>
            <a:ext cx="91440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3200" b="1"/>
              <a:t>Fertilizer</a:t>
            </a:r>
          </a:p>
          <a:p>
            <a:pPr algn="ctr">
              <a:buFontTx/>
              <a:buChar char="-"/>
            </a:pPr>
            <a:r>
              <a:rPr lang="en-US" altLang="en-US" sz="3200"/>
              <a:t> Apply 400 lbs 10-10-10 per acre</a:t>
            </a:r>
          </a:p>
          <a:p>
            <a:pPr algn="ctr"/>
            <a:r>
              <a:rPr lang="en-US" altLang="en-US" sz="3200"/>
              <a:t>   (10 lbs/1000 square feet)</a:t>
            </a:r>
          </a:p>
          <a:p>
            <a:pPr algn="ctr">
              <a:buFontTx/>
              <a:buChar char="-"/>
            </a:pPr>
            <a:r>
              <a:rPr lang="en-US" altLang="en-US" sz="3200"/>
              <a:t> In 6 – 8 weeks apply an additional</a:t>
            </a:r>
          </a:p>
          <a:p>
            <a:pPr algn="ctr"/>
            <a:r>
              <a:rPr lang="en-US" altLang="en-US" sz="3200"/>
              <a:t>   90 lbs of 34-0-0 per acre</a:t>
            </a:r>
          </a:p>
          <a:p>
            <a:pPr algn="ctr"/>
            <a:r>
              <a:rPr lang="en-US" altLang="en-US" sz="3200"/>
              <a:t>   (2 lbs/ 1000 square feet)  </a:t>
            </a:r>
          </a:p>
        </p:txBody>
      </p:sp>
      <p:sp>
        <p:nvSpPr>
          <p:cNvPr id="624645" name="Text Box 5"/>
          <p:cNvSpPr txBox="1">
            <a:spLocks noChangeArrowheads="1"/>
          </p:cNvSpPr>
          <p:nvPr/>
        </p:nvSpPr>
        <p:spPr bwMode="auto">
          <a:xfrm>
            <a:off x="533400" y="5791200"/>
            <a:ext cx="80994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3200" b="1"/>
              <a:t>Lime</a:t>
            </a:r>
          </a:p>
          <a:p>
            <a:pPr algn="ctr"/>
            <a:r>
              <a:rPr lang="en-US" altLang="en-US" sz="3200"/>
              <a:t>- Apply 1 ton every 4 – 6 years or as per soil test</a:t>
            </a:r>
          </a:p>
        </p:txBody>
      </p:sp>
      <p:pic>
        <p:nvPicPr>
          <p:cNvPr id="624646" name="Picture 6" descr="grassp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3276600" cy="2457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7714" name="Rectangle 2"/>
          <p:cNvSpPr>
            <a:spLocks noGrp="1" noChangeArrowheads="1"/>
          </p:cNvSpPr>
          <p:nvPr>
            <p:ph type="ctrTitle"/>
          </p:nvPr>
        </p:nvSpPr>
        <p:spPr>
          <a:xfrm>
            <a:off x="609600" y="304800"/>
            <a:ext cx="7772400" cy="1143000"/>
          </a:xfrm>
        </p:spPr>
        <p:txBody>
          <a:bodyPr anchor="ctr"/>
          <a:lstStyle/>
          <a:p>
            <a:r>
              <a:rPr lang="en-US" altLang="en-US" sz="5400" b="1">
                <a:solidFill>
                  <a:srgbClr val="0000FF"/>
                </a:solidFill>
              </a:rPr>
              <a:t>Stocking Your Pond</a:t>
            </a:r>
          </a:p>
        </p:txBody>
      </p:sp>
      <p:sp>
        <p:nvSpPr>
          <p:cNvPr id="627715" name="Rectangle 3"/>
          <p:cNvSpPr>
            <a:spLocks noGrp="1" noChangeArrowheads="1"/>
          </p:cNvSpPr>
          <p:nvPr>
            <p:ph type="subTitle" idx="1"/>
          </p:nvPr>
        </p:nvSpPr>
        <p:spPr>
          <a:xfrm>
            <a:off x="0" y="2057400"/>
            <a:ext cx="5257800" cy="1752600"/>
          </a:xfrm>
        </p:spPr>
        <p:txBody>
          <a:bodyPr/>
          <a:lstStyle/>
          <a:p>
            <a:r>
              <a:rPr lang="en-US" altLang="en-US" sz="3200">
                <a:solidFill>
                  <a:srgbClr val="0000FF"/>
                </a:solidFill>
              </a:rPr>
              <a:t>What Type of Fishing Do You Desire?</a:t>
            </a:r>
          </a:p>
          <a:p>
            <a:endParaRPr lang="en-US" altLang="en-US" sz="700">
              <a:solidFill>
                <a:srgbClr val="0000FF"/>
              </a:solidFill>
            </a:endParaRPr>
          </a:p>
          <a:p>
            <a:r>
              <a:rPr lang="en-US" altLang="en-US" sz="3200">
                <a:solidFill>
                  <a:srgbClr val="0000FF"/>
                </a:solidFill>
              </a:rPr>
              <a:t>Who Will Be Fishing?</a:t>
            </a:r>
          </a:p>
          <a:p>
            <a:endParaRPr lang="en-US" altLang="en-US" sz="500">
              <a:solidFill>
                <a:srgbClr val="0000FF"/>
              </a:solidFill>
            </a:endParaRPr>
          </a:p>
          <a:p>
            <a:r>
              <a:rPr lang="en-US" altLang="en-US" sz="3200">
                <a:solidFill>
                  <a:srgbClr val="0000FF"/>
                </a:solidFill>
              </a:rPr>
              <a:t>How Many Anglers?</a:t>
            </a:r>
          </a:p>
          <a:p>
            <a:endParaRPr lang="en-US" altLang="en-US" sz="500">
              <a:solidFill>
                <a:srgbClr val="0000FF"/>
              </a:solidFill>
            </a:endParaRPr>
          </a:p>
          <a:p>
            <a:r>
              <a:rPr lang="en-US" altLang="en-US" sz="3200">
                <a:solidFill>
                  <a:srgbClr val="0000FF"/>
                </a:solidFill>
              </a:rPr>
              <a:t>How Many Fish do You Eat?</a:t>
            </a:r>
          </a:p>
        </p:txBody>
      </p:sp>
      <p:graphicFrame>
        <p:nvGraphicFramePr>
          <p:cNvPr id="627716" name="Object 4"/>
          <p:cNvGraphicFramePr>
            <a:graphicFrameLocks noChangeAspect="1"/>
          </p:cNvGraphicFramePr>
          <p:nvPr/>
        </p:nvGraphicFramePr>
        <p:xfrm>
          <a:off x="5334000" y="1628775"/>
          <a:ext cx="3600450" cy="5000625"/>
        </p:xfrm>
        <a:graphic>
          <a:graphicData uri="http://schemas.openxmlformats.org/presentationml/2006/ole">
            <mc:AlternateContent xmlns:mc="http://schemas.openxmlformats.org/markup-compatibility/2006">
              <mc:Choice xmlns:v="urn:schemas-microsoft-com:vml" Requires="v">
                <p:oleObj spid="_x0000_s627717" name="Drawing" r:id="rId4" imgW="3600000" imgH="5000264" progId="WPDraw30.Drawing">
                  <p:embed/>
                </p:oleObj>
              </mc:Choice>
              <mc:Fallback>
                <p:oleObj name="Drawing" r:id="rId4" imgW="3600000" imgH="5000264" progId="WPDraw30.Drawing">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628775"/>
                        <a:ext cx="36004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9762" name="Picture 2" descr="DaveandStevewbigb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600200"/>
            <a:ext cx="5181600" cy="5164138"/>
          </a:xfrm>
          <a:prstGeom prst="rect">
            <a:avLst/>
          </a:prstGeom>
          <a:noFill/>
          <a:extLst>
            <a:ext uri="{909E8E84-426E-40DD-AFC4-6F175D3DCCD1}">
              <a14:hiddenFill xmlns:a14="http://schemas.microsoft.com/office/drawing/2010/main">
                <a:solidFill>
                  <a:srgbClr val="FFFFFF"/>
                </a:solidFill>
              </a14:hiddenFill>
            </a:ext>
          </a:extLst>
        </p:spPr>
      </p:pic>
      <p:sp>
        <p:nvSpPr>
          <p:cNvPr id="629763" name="Rectangle 3"/>
          <p:cNvSpPr>
            <a:spLocks noGrp="1" noChangeArrowheads="1"/>
          </p:cNvSpPr>
          <p:nvPr>
            <p:ph type="ctrTitle"/>
          </p:nvPr>
        </p:nvSpPr>
        <p:spPr>
          <a:xfrm>
            <a:off x="609600" y="304800"/>
            <a:ext cx="7772400" cy="1143000"/>
          </a:xfrm>
        </p:spPr>
        <p:txBody>
          <a:bodyPr anchor="ctr"/>
          <a:lstStyle/>
          <a:p>
            <a:r>
              <a:rPr lang="en-US" altLang="en-US" sz="4800" b="1">
                <a:solidFill>
                  <a:srgbClr val="0000FF"/>
                </a:solidFill>
              </a:rPr>
              <a:t>Common Species to Georgia</a:t>
            </a:r>
            <a:br>
              <a:rPr lang="en-US" altLang="en-US" sz="4800" b="1">
                <a:solidFill>
                  <a:srgbClr val="0000FF"/>
                </a:solidFill>
              </a:rPr>
            </a:br>
            <a:r>
              <a:rPr lang="en-US" altLang="en-US" sz="4800" b="1">
                <a:solidFill>
                  <a:srgbClr val="0000FF"/>
                </a:solidFill>
              </a:rPr>
              <a:t>Largemouth Bass</a:t>
            </a:r>
          </a:p>
        </p:txBody>
      </p:sp>
      <p:sp>
        <p:nvSpPr>
          <p:cNvPr id="629764" name="Rectangle 4"/>
          <p:cNvSpPr>
            <a:spLocks noGrp="1" noChangeArrowheads="1"/>
          </p:cNvSpPr>
          <p:nvPr>
            <p:ph type="subTitle" idx="1"/>
          </p:nvPr>
        </p:nvSpPr>
        <p:spPr>
          <a:xfrm>
            <a:off x="0" y="2438400"/>
            <a:ext cx="3962400" cy="1752600"/>
          </a:xfrm>
        </p:spPr>
        <p:txBody>
          <a:bodyPr/>
          <a:lstStyle/>
          <a:p>
            <a:r>
              <a:rPr lang="en-US" altLang="en-US" sz="3200">
                <a:solidFill>
                  <a:srgbClr val="0000FF"/>
                </a:solidFill>
              </a:rPr>
              <a:t>Swingle standard</a:t>
            </a:r>
          </a:p>
          <a:p>
            <a:pPr algn="l"/>
            <a:endParaRPr lang="en-US" altLang="en-US" sz="800">
              <a:solidFill>
                <a:srgbClr val="0000FF"/>
              </a:solidFill>
            </a:endParaRPr>
          </a:p>
          <a:p>
            <a:r>
              <a:rPr lang="en-US" altLang="en-US" sz="3200">
                <a:solidFill>
                  <a:srgbClr val="0000FF"/>
                </a:solidFill>
              </a:rPr>
              <a:t>Excellent fishing</a:t>
            </a:r>
            <a:br>
              <a:rPr lang="en-US" altLang="en-US" sz="3200">
                <a:solidFill>
                  <a:srgbClr val="0000FF"/>
                </a:solidFill>
              </a:rPr>
            </a:br>
            <a:r>
              <a:rPr lang="en-US" altLang="en-US" sz="3200">
                <a:solidFill>
                  <a:srgbClr val="0000FF"/>
                </a:solidFill>
              </a:rPr>
              <a:t>value</a:t>
            </a:r>
          </a:p>
          <a:p>
            <a:endParaRPr lang="en-US" altLang="en-US" sz="700">
              <a:solidFill>
                <a:srgbClr val="0000FF"/>
              </a:solidFill>
            </a:endParaRPr>
          </a:p>
          <a:p>
            <a:r>
              <a:rPr lang="en-US" altLang="en-US" sz="3200">
                <a:solidFill>
                  <a:srgbClr val="0000FF"/>
                </a:solidFill>
              </a:rPr>
              <a:t>Easily managed</a:t>
            </a:r>
            <a:br>
              <a:rPr lang="en-US" altLang="en-US" sz="3200">
                <a:solidFill>
                  <a:srgbClr val="0000FF"/>
                </a:solidFill>
              </a:rPr>
            </a:br>
            <a:r>
              <a:rPr lang="en-US" altLang="en-US" sz="3200">
                <a:solidFill>
                  <a:srgbClr val="0000FF"/>
                </a:solidFill>
              </a:rPr>
              <a:t> using harvest manipulation</a:t>
            </a:r>
          </a:p>
        </p:txBody>
      </p:sp>
      <p:sp>
        <p:nvSpPr>
          <p:cNvPr id="629765" name="Text Box 5"/>
          <p:cNvSpPr txBox="1">
            <a:spLocks noChangeArrowheads="1"/>
          </p:cNvSpPr>
          <p:nvPr/>
        </p:nvSpPr>
        <p:spPr bwMode="auto">
          <a:xfrm>
            <a:off x="-914400" y="5943600"/>
            <a:ext cx="58070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20000"/>
              </a:spcBef>
            </a:pPr>
            <a:r>
              <a:rPr lang="en-US" altLang="en-US" sz="3600" b="1">
                <a:solidFill>
                  <a:srgbClr val="FF3300"/>
                </a:solidFill>
                <a:latin typeface="Times New Roman" charset="0"/>
              </a:rPr>
              <a:t>50 Per Acre</a:t>
            </a:r>
          </a:p>
        </p:txBody>
      </p:sp>
    </p:spTree>
  </p:cSld>
  <p:clrMapOvr>
    <a:masterClrMapping/>
  </p:clrMapOvr>
  <p:transition>
    <p:random/>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1810" name="Rectangle 2"/>
          <p:cNvSpPr>
            <a:spLocks noGrp="1" noChangeArrowheads="1"/>
          </p:cNvSpPr>
          <p:nvPr>
            <p:ph type="ctrTitle"/>
          </p:nvPr>
        </p:nvSpPr>
        <p:spPr>
          <a:xfrm>
            <a:off x="609600" y="304800"/>
            <a:ext cx="7772400" cy="1143000"/>
          </a:xfrm>
        </p:spPr>
        <p:txBody>
          <a:bodyPr anchor="ctr"/>
          <a:lstStyle/>
          <a:p>
            <a:r>
              <a:rPr lang="en-US" altLang="en-US" sz="4800" b="1">
                <a:solidFill>
                  <a:srgbClr val="0000FF"/>
                </a:solidFill>
              </a:rPr>
              <a:t>Common Species to Georgia</a:t>
            </a:r>
            <a:br>
              <a:rPr lang="en-US" altLang="en-US" sz="4800" b="1">
                <a:solidFill>
                  <a:srgbClr val="0000FF"/>
                </a:solidFill>
              </a:rPr>
            </a:br>
            <a:r>
              <a:rPr lang="en-US" altLang="en-US" sz="3600" b="1">
                <a:solidFill>
                  <a:srgbClr val="0000FF"/>
                </a:solidFill>
              </a:rPr>
              <a:t>Fathead Minnows</a:t>
            </a:r>
            <a:endParaRPr lang="en-US" altLang="en-US" sz="4800" b="1">
              <a:solidFill>
                <a:srgbClr val="0000FF"/>
              </a:solidFill>
            </a:endParaRPr>
          </a:p>
        </p:txBody>
      </p:sp>
      <p:sp>
        <p:nvSpPr>
          <p:cNvPr id="631811" name="Rectangle 3"/>
          <p:cNvSpPr>
            <a:spLocks noGrp="1" noChangeArrowheads="1"/>
          </p:cNvSpPr>
          <p:nvPr>
            <p:ph type="subTitle" idx="1"/>
          </p:nvPr>
        </p:nvSpPr>
        <p:spPr>
          <a:xfrm>
            <a:off x="152400" y="1600200"/>
            <a:ext cx="5181600" cy="1752600"/>
          </a:xfrm>
        </p:spPr>
        <p:txBody>
          <a:bodyPr/>
          <a:lstStyle/>
          <a:p>
            <a:r>
              <a:rPr lang="en-US" altLang="en-US" sz="2800">
                <a:solidFill>
                  <a:srgbClr val="0000FF"/>
                </a:solidFill>
              </a:rPr>
              <a:t>Initial Pond Stocking</a:t>
            </a:r>
          </a:p>
          <a:p>
            <a:r>
              <a:rPr lang="en-US" altLang="en-US" sz="2800">
                <a:solidFill>
                  <a:srgbClr val="0000FF"/>
                </a:solidFill>
              </a:rPr>
              <a:t>3-5 lbs per acre</a:t>
            </a:r>
          </a:p>
          <a:p>
            <a:r>
              <a:rPr lang="en-US" altLang="en-US" sz="2800">
                <a:solidFill>
                  <a:srgbClr val="0000FF"/>
                </a:solidFill>
              </a:rPr>
              <a:t>Eliminated quickly</a:t>
            </a:r>
          </a:p>
          <a:p>
            <a:r>
              <a:rPr lang="en-US" altLang="en-US" sz="2800">
                <a:solidFill>
                  <a:srgbClr val="0000FF"/>
                </a:solidFill>
              </a:rPr>
              <a:t>Get Bass off to Quick Start, Protects the Bluegill</a:t>
            </a:r>
          </a:p>
        </p:txBody>
      </p:sp>
      <p:pic>
        <p:nvPicPr>
          <p:cNvPr id="631812" name="Picture 4" descr="fathead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57400"/>
            <a:ext cx="3409950" cy="1647825"/>
          </a:xfrm>
          <a:prstGeom prst="rect">
            <a:avLst/>
          </a:prstGeom>
          <a:noFill/>
          <a:extLst>
            <a:ext uri="{909E8E84-426E-40DD-AFC4-6F175D3DCCD1}">
              <a14:hiddenFill xmlns:a14="http://schemas.microsoft.com/office/drawing/2010/main">
                <a:solidFill>
                  <a:srgbClr val="FFFFFF"/>
                </a:solidFill>
              </a14:hiddenFill>
            </a:ext>
          </a:extLst>
        </p:spPr>
      </p:pic>
      <p:pic>
        <p:nvPicPr>
          <p:cNvPr id="631813" name="Picture 5" descr="P_promel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221163"/>
            <a:ext cx="6019800" cy="2484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3858" name="Rectangle 2"/>
          <p:cNvSpPr>
            <a:spLocks noGrp="1" noChangeArrowheads="1"/>
          </p:cNvSpPr>
          <p:nvPr>
            <p:ph type="ctrTitle"/>
          </p:nvPr>
        </p:nvSpPr>
        <p:spPr>
          <a:xfrm>
            <a:off x="0" y="381000"/>
            <a:ext cx="9144000" cy="1143000"/>
          </a:xfrm>
        </p:spPr>
        <p:txBody>
          <a:bodyPr anchor="ctr"/>
          <a:lstStyle/>
          <a:p>
            <a:r>
              <a:rPr lang="en-US" altLang="en-US" sz="4400" b="1">
                <a:solidFill>
                  <a:srgbClr val="FF0000"/>
                </a:solidFill>
              </a:rPr>
              <a:t>Undesirable </a:t>
            </a:r>
            <a:r>
              <a:rPr lang="en-US" altLang="en-US" sz="4400" b="1">
                <a:solidFill>
                  <a:srgbClr val="0000FF"/>
                </a:solidFill>
              </a:rPr>
              <a:t>Fishes in GA Ponds</a:t>
            </a:r>
            <a:br>
              <a:rPr lang="en-US" altLang="en-US" sz="4400" b="1">
                <a:solidFill>
                  <a:srgbClr val="0000FF"/>
                </a:solidFill>
              </a:rPr>
            </a:br>
            <a:r>
              <a:rPr lang="en-US" altLang="en-US" sz="3200" b="1">
                <a:solidFill>
                  <a:srgbClr val="0000FF"/>
                </a:solidFill>
              </a:rPr>
              <a:t>Carp, Speckled, Bullheads or Mud Cats</a:t>
            </a:r>
          </a:p>
        </p:txBody>
      </p:sp>
      <p:graphicFrame>
        <p:nvGraphicFramePr>
          <p:cNvPr id="633859" name="Object 3"/>
          <p:cNvGraphicFramePr>
            <a:graphicFrameLocks noChangeAspect="1"/>
          </p:cNvGraphicFramePr>
          <p:nvPr/>
        </p:nvGraphicFramePr>
        <p:xfrm>
          <a:off x="5638800" y="1676400"/>
          <a:ext cx="3038475" cy="4543425"/>
        </p:xfrm>
        <a:graphic>
          <a:graphicData uri="http://schemas.openxmlformats.org/presentationml/2006/ole">
            <mc:AlternateContent xmlns:mc="http://schemas.openxmlformats.org/markup-compatibility/2006">
              <mc:Choice xmlns:v="urn:schemas-microsoft-com:vml" Requires="v">
                <p:oleObj spid="_x0000_s633862" name="Drawing" r:id="rId4" imgW="3038776" imgH="4543966" progId="WPDraw30.Drawing">
                  <p:embed/>
                </p:oleObj>
              </mc:Choice>
              <mc:Fallback>
                <p:oleObj name="Drawing" r:id="rId4" imgW="3038776" imgH="4543966" progId="WPDraw30.Drawing">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676400"/>
                        <a:ext cx="3038475" cy="454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33860" name="Object 4"/>
          <p:cNvGraphicFramePr>
            <a:graphicFrameLocks noChangeAspect="1"/>
          </p:cNvGraphicFramePr>
          <p:nvPr/>
        </p:nvGraphicFramePr>
        <p:xfrm>
          <a:off x="990600" y="5114925"/>
          <a:ext cx="4000500" cy="1743075"/>
        </p:xfrm>
        <a:graphic>
          <a:graphicData uri="http://schemas.openxmlformats.org/presentationml/2006/ole">
            <mc:AlternateContent xmlns:mc="http://schemas.openxmlformats.org/markup-compatibility/2006">
              <mc:Choice xmlns:v="urn:schemas-microsoft-com:vml" Requires="v">
                <p:oleObj spid="_x0000_s633863" name="Drawing" r:id="rId6" imgW="4000680" imgH="1743120" progId="WPDraw30.Drawing">
                  <p:embed/>
                </p:oleObj>
              </mc:Choice>
              <mc:Fallback>
                <p:oleObj name="Drawing" r:id="rId6" imgW="4000680" imgH="1743120" progId="WPDraw30.Drawing">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5114925"/>
                        <a:ext cx="40005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33861" name="Text Box 5"/>
          <p:cNvSpPr txBox="1">
            <a:spLocks noChangeArrowheads="1"/>
          </p:cNvSpPr>
          <p:nvPr/>
        </p:nvSpPr>
        <p:spPr bwMode="auto">
          <a:xfrm>
            <a:off x="533400" y="2133600"/>
            <a:ext cx="42672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a:t>Muddy Water</a:t>
            </a:r>
            <a:br>
              <a:rPr lang="en-US" altLang="en-US" sz="3200"/>
            </a:br>
            <a:r>
              <a:rPr lang="en-US" altLang="en-US" sz="3200"/>
              <a:t/>
            </a:r>
            <a:br>
              <a:rPr lang="en-US" altLang="en-US" sz="3200"/>
            </a:br>
            <a:r>
              <a:rPr lang="en-US" altLang="en-US" sz="3200"/>
              <a:t>Poor Fishing</a:t>
            </a:r>
            <a:br>
              <a:rPr lang="en-US" altLang="en-US" sz="3200"/>
            </a:br>
            <a:r>
              <a:rPr lang="en-US" altLang="en-US" sz="3200"/>
              <a:t/>
            </a:r>
            <a:br>
              <a:rPr lang="en-US" altLang="en-US" sz="3200"/>
            </a:br>
            <a:r>
              <a:rPr lang="en-US" altLang="en-US" sz="3200"/>
              <a:t>Undesirable Species</a:t>
            </a:r>
          </a:p>
        </p:txBody>
      </p:sp>
    </p:spTree>
  </p:cSld>
  <p:clrMapOvr>
    <a:masterClrMapping/>
  </p:clrMapOvr>
  <p:transition>
    <p:random/>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ChangeArrowheads="1"/>
          </p:cNvSpPr>
          <p:nvPr>
            <p:ph type="ctrTitle"/>
          </p:nvPr>
        </p:nvSpPr>
        <p:spPr>
          <a:xfrm>
            <a:off x="685800" y="1066800"/>
            <a:ext cx="7543800" cy="4800600"/>
          </a:xfrm>
        </p:spPr>
        <p:txBody>
          <a:bodyPr anchor="ctr"/>
          <a:lstStyle/>
          <a:p>
            <a:r>
              <a:rPr lang="en-US" altLang="en-US" sz="7200" b="1">
                <a:solidFill>
                  <a:srgbClr val="0000FF"/>
                </a:solidFill>
              </a:rPr>
              <a:t>Pondscaping</a:t>
            </a:r>
            <a:br>
              <a:rPr lang="en-US" altLang="en-US" sz="7200" b="1">
                <a:solidFill>
                  <a:srgbClr val="0000FF"/>
                </a:solidFill>
              </a:rPr>
            </a:br>
            <a:r>
              <a:rPr lang="en-US" altLang="en-US" sz="7200" b="1">
                <a:solidFill>
                  <a:srgbClr val="0000FF"/>
                </a:solidFill>
              </a:rPr>
              <a:t>for Your</a:t>
            </a:r>
            <a:br>
              <a:rPr lang="en-US" altLang="en-US" sz="7200" b="1">
                <a:solidFill>
                  <a:srgbClr val="0000FF"/>
                </a:solidFill>
              </a:rPr>
            </a:br>
            <a:r>
              <a:rPr lang="en-US" altLang="en-US" sz="7200" b="1">
                <a:solidFill>
                  <a:srgbClr val="0000FF"/>
                </a:solidFill>
              </a:rPr>
              <a:t> Detention Pond</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38200"/>
            <a:ext cx="12033250" cy="647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379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050" y="-5072063"/>
            <a:ext cx="13246100" cy="17002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a:xfrm>
            <a:off x="457200" y="274638"/>
            <a:ext cx="3200400" cy="5973762"/>
          </a:xfrm>
        </p:spPr>
        <p:txBody>
          <a:bodyPr/>
          <a:lstStyle/>
          <a:p>
            <a:r>
              <a:rPr lang="en-US" altLang="en-US" b="1">
                <a:solidFill>
                  <a:srgbClr val="0000FF"/>
                </a:solidFill>
              </a:rPr>
              <a:t>Beautify and enhance value</a:t>
            </a:r>
          </a:p>
        </p:txBody>
      </p:sp>
      <p:pic>
        <p:nvPicPr>
          <p:cNvPr id="643075" name="Picture 3" descr="ascap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609600"/>
            <a:ext cx="4476750" cy="5829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Text Box 2"/>
          <p:cNvSpPr txBox="1">
            <a:spLocks noChangeArrowheads="1"/>
          </p:cNvSpPr>
          <p:nvPr/>
        </p:nvSpPr>
        <p:spPr bwMode="auto">
          <a:xfrm>
            <a:off x="0" y="0"/>
            <a:ext cx="91440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800" b="1"/>
              <a:t>Incorporating </a:t>
            </a:r>
            <a:br>
              <a:rPr lang="en-US" altLang="en-US" sz="4800" b="1"/>
            </a:br>
            <a:r>
              <a:rPr lang="en-US" altLang="en-US" sz="4800" b="1"/>
              <a:t>Natural Landscaping</a:t>
            </a:r>
          </a:p>
        </p:txBody>
      </p:sp>
      <p:pic>
        <p:nvPicPr>
          <p:cNvPr id="638979" name="Picture 3"/>
          <p:cNvPicPr>
            <a:picLocks noChangeAspect="1" noChangeArrowheads="1"/>
          </p:cNvPicPr>
          <p:nvPr/>
        </p:nvPicPr>
        <p:blipFill>
          <a:blip r:embed="rId3">
            <a:extLst>
              <a:ext uri="{28A0092B-C50C-407E-A947-70E740481C1C}">
                <a14:useLocalDpi xmlns:a14="http://schemas.microsoft.com/office/drawing/2010/main" val="0"/>
              </a:ext>
            </a:extLst>
          </a:blip>
          <a:srcRect t="4221" r="48357" b="12532"/>
          <a:stretch>
            <a:fillRect/>
          </a:stretch>
        </p:blipFill>
        <p:spPr bwMode="auto">
          <a:xfrm>
            <a:off x="1143000" y="1625600"/>
            <a:ext cx="7010400" cy="523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p:cNvSpPr>
            <a:spLocks noGrp="1" noChangeArrowheads="1"/>
          </p:cNvSpPr>
          <p:nvPr>
            <p:ph type="title"/>
          </p:nvPr>
        </p:nvSpPr>
        <p:spPr>
          <a:xfrm>
            <a:off x="0" y="274638"/>
            <a:ext cx="9144000" cy="1143000"/>
          </a:xfrm>
        </p:spPr>
        <p:txBody>
          <a:bodyPr/>
          <a:lstStyle/>
          <a:p>
            <a:r>
              <a:rPr lang="en-US" altLang="en-US" b="1">
                <a:solidFill>
                  <a:srgbClr val="0000FF"/>
                </a:solidFill>
              </a:rPr>
              <a:t>Using Native Plants</a:t>
            </a:r>
          </a:p>
        </p:txBody>
      </p:sp>
      <p:pic>
        <p:nvPicPr>
          <p:cNvPr id="641027"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t="4221" r="48357" b="12532"/>
          <a:stretch>
            <a:fillRect/>
          </a:stretch>
        </p:blipFill>
        <p:spPr>
          <a:xfrm>
            <a:off x="1143000" y="1320800"/>
            <a:ext cx="7010400" cy="5232400"/>
          </a:xfrm>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Rectangle 2"/>
          <p:cNvSpPr>
            <a:spLocks noGrp="1" noChangeArrowheads="1"/>
          </p:cNvSpPr>
          <p:nvPr>
            <p:ph type="title"/>
          </p:nvPr>
        </p:nvSpPr>
        <p:spPr/>
        <p:txBody>
          <a:bodyPr/>
          <a:lstStyle/>
          <a:p>
            <a:r>
              <a:rPr lang="en-US" altLang="en-US"/>
              <a:t>Inlet Structures</a:t>
            </a:r>
          </a:p>
        </p:txBody>
      </p:sp>
      <p:pic>
        <p:nvPicPr>
          <p:cNvPr id="801795" name="Picture 3" descr="forebay"/>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71688" y="2058988"/>
            <a:ext cx="6253162" cy="4573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01796" name="Text Box 4"/>
          <p:cNvSpPr txBox="1">
            <a:spLocks noChangeArrowheads="1"/>
          </p:cNvSpPr>
          <p:nvPr/>
        </p:nvSpPr>
        <p:spPr bwMode="auto">
          <a:xfrm>
            <a:off x="2667000" y="541020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en-US">
                <a:solidFill>
                  <a:schemeClr val="tx1"/>
                </a:solidFill>
                <a:latin typeface="Arial" charset="0"/>
              </a:rPr>
              <a:t>Forebay</a:t>
            </a:r>
          </a:p>
        </p:txBody>
      </p:sp>
      <p:sp>
        <p:nvSpPr>
          <p:cNvPr id="801797" name="Text Box 5"/>
          <p:cNvSpPr txBox="1">
            <a:spLocks noChangeArrowheads="1"/>
          </p:cNvSpPr>
          <p:nvPr/>
        </p:nvSpPr>
        <p:spPr bwMode="auto">
          <a:xfrm>
            <a:off x="5867400" y="27432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altLang="en-US">
                <a:solidFill>
                  <a:schemeClr val="tx1"/>
                </a:solidFill>
                <a:latin typeface="Arial" charset="0"/>
              </a:rPr>
              <a:t>Inlet Headwall</a:t>
            </a:r>
          </a:p>
        </p:txBody>
      </p:sp>
      <p:sp>
        <p:nvSpPr>
          <p:cNvPr id="801798" name="Line 6"/>
          <p:cNvSpPr>
            <a:spLocks noChangeShapeType="1"/>
          </p:cNvSpPr>
          <p:nvPr/>
        </p:nvSpPr>
        <p:spPr bwMode="auto">
          <a:xfrm flipV="1">
            <a:off x="3505200" y="4572000"/>
            <a:ext cx="1066800" cy="762000"/>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01799" name="Line 7"/>
          <p:cNvSpPr>
            <a:spLocks noChangeShapeType="1"/>
          </p:cNvSpPr>
          <p:nvPr/>
        </p:nvSpPr>
        <p:spPr bwMode="auto">
          <a:xfrm flipH="1">
            <a:off x="5486400" y="3048000"/>
            <a:ext cx="1295400" cy="685800"/>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Text Box 2"/>
          <p:cNvSpPr txBox="1">
            <a:spLocks noChangeArrowheads="1"/>
          </p:cNvSpPr>
          <p:nvPr/>
        </p:nvSpPr>
        <p:spPr bwMode="auto">
          <a:xfrm>
            <a:off x="0" y="3581400"/>
            <a:ext cx="9144000"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buFontTx/>
              <a:buChar char="•"/>
            </a:pPr>
            <a:r>
              <a:rPr lang="en-US" altLang="en-US" sz="3200"/>
              <a:t>spot herbicide treatments</a:t>
            </a:r>
          </a:p>
          <a:p>
            <a:pPr algn="ctr">
              <a:spcBef>
                <a:spcPct val="50000"/>
              </a:spcBef>
              <a:buFontTx/>
              <a:buChar char="•"/>
            </a:pPr>
            <a:r>
              <a:rPr lang="en-US" altLang="en-US" sz="3200"/>
              <a:t>timely mowing events</a:t>
            </a:r>
          </a:p>
          <a:p>
            <a:pPr algn="ctr">
              <a:spcBef>
                <a:spcPct val="50000"/>
              </a:spcBef>
              <a:buFontTx/>
              <a:buChar char="•"/>
            </a:pPr>
            <a:r>
              <a:rPr lang="en-US" altLang="en-US" sz="3200"/>
              <a:t>weeding and planting</a:t>
            </a:r>
          </a:p>
          <a:p>
            <a:pPr algn="ctr">
              <a:spcBef>
                <a:spcPct val="50000"/>
              </a:spcBef>
              <a:buFontTx/>
              <a:buChar char="•"/>
            </a:pPr>
            <a:r>
              <a:rPr lang="en-US" altLang="en-US" sz="3200"/>
              <a:t>additional native species</a:t>
            </a:r>
          </a:p>
        </p:txBody>
      </p:sp>
      <p:sp>
        <p:nvSpPr>
          <p:cNvPr id="676867" name="Text Box 3"/>
          <p:cNvSpPr txBox="1">
            <a:spLocks noChangeArrowheads="1"/>
          </p:cNvSpPr>
          <p:nvPr/>
        </p:nvSpPr>
        <p:spPr bwMode="auto">
          <a:xfrm>
            <a:off x="0" y="457200"/>
            <a:ext cx="914400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400"/>
              <a:t>‘Naturally’ (Native) landscaped areas are lower maintenance then manicured/traditionally landscaped areas</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p:cNvSpPr>
            <a:spLocks noGrp="1" noChangeArrowheads="1"/>
          </p:cNvSpPr>
          <p:nvPr>
            <p:ph type="title"/>
          </p:nvPr>
        </p:nvSpPr>
        <p:spPr>
          <a:xfrm>
            <a:off x="304800" y="990600"/>
            <a:ext cx="6477000" cy="1143000"/>
          </a:xfrm>
        </p:spPr>
        <p:txBody>
          <a:bodyPr/>
          <a:lstStyle/>
          <a:p>
            <a:r>
              <a:rPr lang="en-US" altLang="en-US">
                <a:solidFill>
                  <a:srgbClr val="0000FF"/>
                </a:solidFill>
              </a:rPr>
              <a:t>Ornamental Grasses</a:t>
            </a:r>
          </a:p>
        </p:txBody>
      </p:sp>
      <p:sp>
        <p:nvSpPr>
          <p:cNvPr id="667651" name="Rectangle 3"/>
          <p:cNvSpPr>
            <a:spLocks noGrp="1" noChangeArrowheads="1"/>
          </p:cNvSpPr>
          <p:nvPr>
            <p:ph type="body" idx="1"/>
          </p:nvPr>
        </p:nvSpPr>
        <p:spPr>
          <a:xfrm>
            <a:off x="152400" y="2438400"/>
            <a:ext cx="8839200" cy="3429000"/>
          </a:xfrm>
        </p:spPr>
        <p:txBody>
          <a:bodyPr/>
          <a:lstStyle/>
          <a:p>
            <a:r>
              <a:rPr lang="en-US" altLang="en-US">
                <a:solidFill>
                  <a:srgbClr val="0000FF"/>
                </a:solidFill>
              </a:rPr>
              <a:t>River Oats (Chasmanthium latifolia)</a:t>
            </a:r>
          </a:p>
          <a:p>
            <a:r>
              <a:rPr lang="en-US" altLang="en-US">
                <a:solidFill>
                  <a:srgbClr val="0000FF"/>
                </a:solidFill>
              </a:rPr>
              <a:t>Maiden grass (Miscanthus spp.)</a:t>
            </a:r>
          </a:p>
          <a:p>
            <a:r>
              <a:rPr lang="en-US" altLang="en-US">
                <a:solidFill>
                  <a:srgbClr val="0000FF"/>
                </a:solidFill>
              </a:rPr>
              <a:t>Muhly grass (Muhlenbergia capillaris</a:t>
            </a:r>
          </a:p>
          <a:p>
            <a:r>
              <a:rPr lang="en-US" altLang="en-US">
                <a:solidFill>
                  <a:srgbClr val="0000FF"/>
                </a:solidFill>
              </a:rPr>
              <a:t>Panic grass/Switch grass (Panicum virgatum)</a:t>
            </a:r>
          </a:p>
          <a:p>
            <a:r>
              <a:rPr lang="en-US" altLang="en-US">
                <a:solidFill>
                  <a:srgbClr val="0000FF"/>
                </a:solidFill>
              </a:rPr>
              <a:t>Indian grass (Sorgastrum nutans) </a:t>
            </a:r>
          </a:p>
          <a:p>
            <a:pPr>
              <a:buFontTx/>
              <a:buNone/>
            </a:pPr>
            <a:endParaRPr lang="en-US" altLang="en-US">
              <a:solidFill>
                <a:srgbClr val="0000FF"/>
              </a:solidFill>
            </a:endParaRPr>
          </a:p>
        </p:txBody>
      </p:sp>
      <p:pic>
        <p:nvPicPr>
          <p:cNvPr id="667652" name="Picture 4" descr="MVC-43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900" y="381000"/>
            <a:ext cx="1901825" cy="3200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2"/>
          <p:cNvSpPr>
            <a:spLocks noGrp="1" noChangeArrowheads="1"/>
          </p:cNvSpPr>
          <p:nvPr>
            <p:ph type="title"/>
          </p:nvPr>
        </p:nvSpPr>
        <p:spPr>
          <a:xfrm>
            <a:off x="304800" y="762000"/>
            <a:ext cx="5715000" cy="1066800"/>
          </a:xfrm>
        </p:spPr>
        <p:txBody>
          <a:bodyPr/>
          <a:lstStyle/>
          <a:p>
            <a:r>
              <a:rPr lang="en-US" altLang="en-US">
                <a:solidFill>
                  <a:schemeClr val="tx1"/>
                </a:solidFill>
              </a:rPr>
              <a:t>Ornamental</a:t>
            </a:r>
            <a:br>
              <a:rPr lang="en-US" altLang="en-US">
                <a:solidFill>
                  <a:schemeClr val="tx1"/>
                </a:solidFill>
              </a:rPr>
            </a:br>
            <a:r>
              <a:rPr lang="en-US" altLang="en-US">
                <a:solidFill>
                  <a:schemeClr val="tx1"/>
                </a:solidFill>
              </a:rPr>
              <a:t>Groundcovers</a:t>
            </a:r>
            <a:br>
              <a:rPr lang="en-US" altLang="en-US">
                <a:solidFill>
                  <a:schemeClr val="tx1"/>
                </a:solidFill>
              </a:rPr>
            </a:br>
            <a:endParaRPr lang="en-US" altLang="en-US">
              <a:solidFill>
                <a:schemeClr val="tx1"/>
              </a:solidFill>
            </a:endParaRPr>
          </a:p>
        </p:txBody>
      </p:sp>
      <p:sp>
        <p:nvSpPr>
          <p:cNvPr id="668675" name="Rectangle 3"/>
          <p:cNvSpPr>
            <a:spLocks noGrp="1" noChangeArrowheads="1"/>
          </p:cNvSpPr>
          <p:nvPr>
            <p:ph type="body" sz="half" idx="1"/>
          </p:nvPr>
        </p:nvSpPr>
        <p:spPr>
          <a:xfrm>
            <a:off x="1066800" y="2209800"/>
            <a:ext cx="6858000" cy="3962400"/>
          </a:xfrm>
        </p:spPr>
        <p:txBody>
          <a:bodyPr/>
          <a:lstStyle/>
          <a:p>
            <a:pPr>
              <a:lnSpc>
                <a:spcPct val="90000"/>
              </a:lnSpc>
              <a:spcBef>
                <a:spcPct val="50000"/>
              </a:spcBef>
            </a:pPr>
            <a:r>
              <a:rPr lang="en-US" altLang="en-US">
                <a:latin typeface="Times New Roman" charset="0"/>
              </a:rPr>
              <a:t>Daylily</a:t>
            </a:r>
          </a:p>
          <a:p>
            <a:pPr>
              <a:lnSpc>
                <a:spcPct val="90000"/>
              </a:lnSpc>
              <a:spcBef>
                <a:spcPct val="50000"/>
              </a:spcBef>
            </a:pPr>
            <a:r>
              <a:rPr lang="en-US" altLang="en-US">
                <a:latin typeface="Times New Roman" charset="0"/>
              </a:rPr>
              <a:t>Asiatic jasmine</a:t>
            </a:r>
          </a:p>
          <a:p>
            <a:pPr>
              <a:lnSpc>
                <a:spcPct val="90000"/>
              </a:lnSpc>
              <a:spcBef>
                <a:spcPct val="50000"/>
              </a:spcBef>
            </a:pPr>
            <a:r>
              <a:rPr lang="en-US" altLang="en-US">
                <a:latin typeface="Times New Roman" charset="0"/>
              </a:rPr>
              <a:t>Liriope</a:t>
            </a:r>
          </a:p>
          <a:p>
            <a:pPr>
              <a:lnSpc>
                <a:spcPct val="90000"/>
              </a:lnSpc>
              <a:spcBef>
                <a:spcPct val="50000"/>
              </a:spcBef>
            </a:pPr>
            <a:r>
              <a:rPr lang="en-US" altLang="en-US">
                <a:latin typeface="Times New Roman" charset="0"/>
              </a:rPr>
              <a:t>Big periwinkle (Vinca major)</a:t>
            </a:r>
          </a:p>
          <a:p>
            <a:pPr>
              <a:lnSpc>
                <a:spcPct val="90000"/>
              </a:lnSpc>
              <a:spcBef>
                <a:spcPct val="50000"/>
              </a:spcBef>
            </a:pPr>
            <a:r>
              <a:rPr lang="en-US" altLang="en-US">
                <a:latin typeface="Times New Roman" charset="0"/>
              </a:rPr>
              <a:t>Thrift (Phlox subulata)</a:t>
            </a:r>
          </a:p>
          <a:p>
            <a:pPr>
              <a:lnSpc>
                <a:spcPct val="90000"/>
              </a:lnSpc>
              <a:spcBef>
                <a:spcPct val="50000"/>
              </a:spcBef>
            </a:pPr>
            <a:r>
              <a:rPr lang="en-US" altLang="en-US">
                <a:latin typeface="Times New Roman" charset="0"/>
              </a:rPr>
              <a:t>Iris</a:t>
            </a:r>
          </a:p>
        </p:txBody>
      </p:sp>
      <p:sp>
        <p:nvSpPr>
          <p:cNvPr id="668676" name="Rectangle 4"/>
          <p:cNvSpPr>
            <a:spLocks noGrp="1" noChangeArrowheads="1"/>
          </p:cNvSpPr>
          <p:nvPr>
            <p:ph type="body" sz="half" idx="2"/>
          </p:nvPr>
        </p:nvSpPr>
        <p:spPr>
          <a:xfrm>
            <a:off x="4114800" y="2286000"/>
            <a:ext cx="3990975" cy="2055813"/>
          </a:xfrm>
        </p:spPr>
        <p:txBody>
          <a:bodyPr/>
          <a:lstStyle/>
          <a:p>
            <a:pPr>
              <a:lnSpc>
                <a:spcPct val="90000"/>
              </a:lnSpc>
              <a:buFontTx/>
              <a:buNone/>
            </a:pPr>
            <a:endParaRPr lang="en-US" altLang="en-US"/>
          </a:p>
          <a:p>
            <a:pPr>
              <a:lnSpc>
                <a:spcPct val="90000"/>
              </a:lnSpc>
            </a:pPr>
            <a:endParaRPr lang="en-US" altLang="en-US"/>
          </a:p>
        </p:txBody>
      </p:sp>
      <p:pic>
        <p:nvPicPr>
          <p:cNvPr id="668677" name="Picture 5" descr="jasmine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828800"/>
            <a:ext cx="2514600" cy="2314575"/>
          </a:xfrm>
          <a:prstGeom prst="rect">
            <a:avLst/>
          </a:prstGeom>
          <a:noFill/>
          <a:extLst>
            <a:ext uri="{909E8E84-426E-40DD-AFC4-6F175D3DCCD1}">
              <a14:hiddenFill xmlns:a14="http://schemas.microsoft.com/office/drawing/2010/main">
                <a:solidFill>
                  <a:srgbClr val="FFFFFF"/>
                </a:solidFill>
              </a14:hiddenFill>
            </a:ext>
          </a:extLst>
        </p:spPr>
      </p:pic>
      <p:pic>
        <p:nvPicPr>
          <p:cNvPr id="668678" name="Picture 6" descr="dayli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8600"/>
            <a:ext cx="2398713" cy="251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Text Box 2"/>
          <p:cNvSpPr txBox="1">
            <a:spLocks noChangeArrowheads="1"/>
          </p:cNvSpPr>
          <p:nvPr/>
        </p:nvSpPr>
        <p:spPr bwMode="auto">
          <a:xfrm>
            <a:off x="1889125" y="1560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solidFill>
                <a:schemeClr val="tx1"/>
              </a:solidFill>
              <a:latin typeface="Arial" charset="0"/>
            </a:endParaRPr>
          </a:p>
        </p:txBody>
      </p:sp>
      <p:sp>
        <p:nvSpPr>
          <p:cNvPr id="669699" name="Rectangle 3"/>
          <p:cNvSpPr>
            <a:spLocks noGrp="1" noChangeArrowheads="1"/>
          </p:cNvSpPr>
          <p:nvPr>
            <p:ph type="title"/>
          </p:nvPr>
        </p:nvSpPr>
        <p:spPr/>
        <p:txBody>
          <a:bodyPr/>
          <a:lstStyle/>
          <a:p>
            <a:r>
              <a:rPr lang="en-US" altLang="en-US">
                <a:solidFill>
                  <a:srgbClr val="0000FF"/>
                </a:solidFill>
              </a:rPr>
              <a:t>Herbaceous Ornamentals</a:t>
            </a:r>
          </a:p>
        </p:txBody>
      </p:sp>
      <p:sp>
        <p:nvSpPr>
          <p:cNvPr id="669700" name="Text Box 4"/>
          <p:cNvSpPr txBox="1">
            <a:spLocks noChangeArrowheads="1"/>
          </p:cNvSpPr>
          <p:nvPr/>
        </p:nvSpPr>
        <p:spPr bwMode="auto">
          <a:xfrm>
            <a:off x="0" y="2057400"/>
            <a:ext cx="7434263"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200">
                <a:solidFill>
                  <a:schemeClr val="tx1"/>
                </a:solidFill>
                <a:latin typeface="Times New Roman" charset="0"/>
              </a:rPr>
              <a:t>- </a:t>
            </a:r>
            <a:r>
              <a:rPr lang="en-US" altLang="en-US" sz="3200">
                <a:latin typeface="Times New Roman" charset="0"/>
              </a:rPr>
              <a:t>Use plants suited to wet and dry conditions</a:t>
            </a:r>
          </a:p>
          <a:p>
            <a:r>
              <a:rPr lang="en-US" altLang="en-US" sz="3200">
                <a:latin typeface="Times New Roman" charset="0"/>
              </a:rPr>
              <a:t>- Base planting on mature plant size</a:t>
            </a:r>
          </a:p>
          <a:p>
            <a:r>
              <a:rPr lang="en-US" altLang="en-US" sz="3200">
                <a:latin typeface="Times New Roman" charset="0"/>
              </a:rPr>
              <a:t>- Plant in fall or early spring</a:t>
            </a:r>
          </a:p>
          <a:p>
            <a:pPr>
              <a:buFontTx/>
              <a:buChar char="-"/>
            </a:pPr>
            <a:r>
              <a:rPr lang="en-US" altLang="en-US" sz="3200">
                <a:latin typeface="Times New Roman" charset="0"/>
              </a:rPr>
              <a:t> Fertilize in early spring</a:t>
            </a:r>
          </a:p>
          <a:p>
            <a:pPr>
              <a:buFontTx/>
              <a:buChar char="-"/>
            </a:pPr>
            <a:r>
              <a:rPr lang="en-US" altLang="en-US" sz="3200">
                <a:latin typeface="Times New Roman" charset="0"/>
              </a:rPr>
              <a:t> May need water during </a:t>
            </a:r>
          </a:p>
          <a:p>
            <a:r>
              <a:rPr lang="en-US" altLang="en-US" sz="3200">
                <a:latin typeface="Times New Roman" charset="0"/>
              </a:rPr>
              <a:t>   establishment </a:t>
            </a:r>
          </a:p>
        </p:txBody>
      </p:sp>
      <p:pic>
        <p:nvPicPr>
          <p:cNvPr id="669701" name="Picture 5" descr="Raingarden2006 0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514600"/>
            <a:ext cx="3124200" cy="2052638"/>
          </a:xfrm>
          <a:prstGeom prst="rect">
            <a:avLst/>
          </a:prstGeom>
          <a:noFill/>
          <a:extLst>
            <a:ext uri="{909E8E84-426E-40DD-AFC4-6F175D3DCCD1}">
              <a14:hiddenFill xmlns:a14="http://schemas.microsoft.com/office/drawing/2010/main">
                <a:solidFill>
                  <a:srgbClr val="FFFFFF"/>
                </a:solidFill>
              </a14:hiddenFill>
            </a:ext>
          </a:extLst>
        </p:spPr>
      </p:pic>
      <p:pic>
        <p:nvPicPr>
          <p:cNvPr id="669702" name="Picture 6" descr="Raingarden2006 1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038600"/>
            <a:ext cx="281940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669703" name="Picture 7" descr="Raingarden2006 0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4495800"/>
            <a:ext cx="2171700" cy="236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22" name="Picture 2" descr="vol49no2_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170" name="Picture 2" descr="vol49no2_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13" y="1285875"/>
            <a:ext cx="10768013"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ChangeArrowheads="1"/>
          </p:cNvSpPr>
          <p:nvPr>
            <p:ph type="title"/>
          </p:nvPr>
        </p:nvSpPr>
        <p:spPr/>
        <p:txBody>
          <a:bodyPr/>
          <a:lstStyle/>
          <a:p>
            <a:r>
              <a:rPr lang="en-US" altLang="en-US" b="1">
                <a:solidFill>
                  <a:srgbClr val="0000FF"/>
                </a:solidFill>
              </a:rPr>
              <a:t>Native or aquatic wetland plants</a:t>
            </a:r>
          </a:p>
        </p:txBody>
      </p:sp>
      <p:pic>
        <p:nvPicPr>
          <p:cNvPr id="651267" name="Picture 3" descr="aquasca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447800"/>
            <a:ext cx="6248400" cy="4881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2"/>
          <p:cNvSpPr>
            <a:spLocks noGrp="1" noChangeArrowheads="1"/>
          </p:cNvSpPr>
          <p:nvPr>
            <p:ph type="body" idx="1"/>
          </p:nvPr>
        </p:nvSpPr>
        <p:spPr>
          <a:xfrm>
            <a:off x="0" y="1447800"/>
            <a:ext cx="9144000" cy="5638800"/>
          </a:xfrm>
        </p:spPr>
        <p:txBody>
          <a:bodyPr/>
          <a:lstStyle/>
          <a:p>
            <a:pPr>
              <a:lnSpc>
                <a:spcPct val="80000"/>
              </a:lnSpc>
            </a:pPr>
            <a:r>
              <a:rPr lang="en-US" altLang="en-US" sz="2400">
                <a:solidFill>
                  <a:srgbClr val="0000FF"/>
                </a:solidFill>
              </a:rPr>
              <a:t>Blue flag iris</a:t>
            </a:r>
          </a:p>
          <a:p>
            <a:pPr>
              <a:lnSpc>
                <a:spcPct val="80000"/>
              </a:lnSpc>
            </a:pPr>
            <a:r>
              <a:rPr lang="en-US" altLang="en-US" sz="2400">
                <a:solidFill>
                  <a:srgbClr val="0000FF"/>
                </a:solidFill>
              </a:rPr>
              <a:t>Common arrowhead</a:t>
            </a:r>
          </a:p>
          <a:p>
            <a:pPr>
              <a:lnSpc>
                <a:spcPct val="80000"/>
              </a:lnSpc>
            </a:pPr>
            <a:r>
              <a:rPr lang="en-US" altLang="en-US" sz="2400">
                <a:solidFill>
                  <a:srgbClr val="0000FF"/>
                </a:solidFill>
              </a:rPr>
              <a:t>Bristly-sedge</a:t>
            </a:r>
          </a:p>
          <a:p>
            <a:pPr>
              <a:lnSpc>
                <a:spcPct val="80000"/>
              </a:lnSpc>
            </a:pPr>
            <a:r>
              <a:rPr lang="en-US" altLang="en-US" sz="2400">
                <a:solidFill>
                  <a:srgbClr val="0000FF"/>
                </a:solidFill>
              </a:rPr>
              <a:t>Common water plantain</a:t>
            </a:r>
          </a:p>
          <a:p>
            <a:pPr>
              <a:lnSpc>
                <a:spcPct val="80000"/>
              </a:lnSpc>
            </a:pPr>
            <a:r>
              <a:rPr lang="en-US" altLang="en-US" sz="2400">
                <a:solidFill>
                  <a:srgbClr val="0000FF"/>
                </a:solidFill>
              </a:rPr>
              <a:t>Common rush</a:t>
            </a:r>
          </a:p>
          <a:p>
            <a:pPr>
              <a:lnSpc>
                <a:spcPct val="80000"/>
              </a:lnSpc>
            </a:pPr>
            <a:r>
              <a:rPr lang="en-US" altLang="en-US" sz="2400">
                <a:solidFill>
                  <a:srgbClr val="0000FF"/>
                </a:solidFill>
              </a:rPr>
              <a:t>Common hop sedge</a:t>
            </a:r>
          </a:p>
          <a:p>
            <a:pPr>
              <a:lnSpc>
                <a:spcPct val="80000"/>
              </a:lnSpc>
            </a:pPr>
            <a:r>
              <a:rPr lang="en-US" altLang="en-US" sz="2400">
                <a:solidFill>
                  <a:srgbClr val="0000FF"/>
                </a:solidFill>
              </a:rPr>
              <a:t>Common burr reed</a:t>
            </a:r>
          </a:p>
          <a:p>
            <a:pPr>
              <a:lnSpc>
                <a:spcPct val="80000"/>
              </a:lnSpc>
            </a:pPr>
            <a:r>
              <a:rPr lang="en-US" altLang="en-US" sz="2400">
                <a:solidFill>
                  <a:srgbClr val="0000FF"/>
                </a:solidFill>
              </a:rPr>
              <a:t>Porcupine sedge</a:t>
            </a:r>
          </a:p>
          <a:p>
            <a:pPr>
              <a:lnSpc>
                <a:spcPct val="80000"/>
              </a:lnSpc>
            </a:pPr>
            <a:r>
              <a:rPr lang="en-US" altLang="en-US" sz="2400">
                <a:solidFill>
                  <a:srgbClr val="0000FF"/>
                </a:solidFill>
              </a:rPr>
              <a:t>Pickerel weed</a:t>
            </a:r>
          </a:p>
          <a:p>
            <a:pPr>
              <a:lnSpc>
                <a:spcPct val="80000"/>
              </a:lnSpc>
            </a:pPr>
            <a:r>
              <a:rPr lang="en-US" altLang="en-US" sz="2400">
                <a:solidFill>
                  <a:srgbClr val="0000FF"/>
                </a:solidFill>
              </a:rPr>
              <a:t>Long bracted tussock sedge</a:t>
            </a:r>
          </a:p>
          <a:p>
            <a:pPr>
              <a:lnSpc>
                <a:spcPct val="80000"/>
              </a:lnSpc>
            </a:pPr>
            <a:r>
              <a:rPr lang="en-US" altLang="en-US" sz="2400">
                <a:solidFill>
                  <a:srgbClr val="0000FF"/>
                </a:solidFill>
              </a:rPr>
              <a:t>Three-square bulrush</a:t>
            </a:r>
          </a:p>
          <a:p>
            <a:pPr>
              <a:lnSpc>
                <a:spcPct val="80000"/>
              </a:lnSpc>
            </a:pPr>
            <a:r>
              <a:rPr lang="en-US" altLang="en-US" sz="2400">
                <a:solidFill>
                  <a:srgbClr val="0000FF"/>
                </a:solidFill>
              </a:rPr>
              <a:t>Sweet flag</a:t>
            </a:r>
          </a:p>
          <a:p>
            <a:pPr>
              <a:lnSpc>
                <a:spcPct val="80000"/>
              </a:lnSpc>
            </a:pPr>
            <a:r>
              <a:rPr lang="en-US" altLang="en-US" sz="2400">
                <a:solidFill>
                  <a:srgbClr val="0000FF"/>
                </a:solidFill>
              </a:rPr>
              <a:t>Swamp loosestrife</a:t>
            </a:r>
          </a:p>
          <a:p>
            <a:pPr>
              <a:lnSpc>
                <a:spcPct val="80000"/>
              </a:lnSpc>
            </a:pPr>
            <a:r>
              <a:rPr lang="en-US" altLang="en-US" sz="2400">
                <a:solidFill>
                  <a:srgbClr val="0000FF"/>
                </a:solidFill>
              </a:rPr>
              <a:t>Swamp dock</a:t>
            </a:r>
          </a:p>
        </p:txBody>
      </p:sp>
      <p:sp>
        <p:nvSpPr>
          <p:cNvPr id="674819" name="Text Box 3"/>
          <p:cNvSpPr txBox="1">
            <a:spLocks noChangeArrowheads="1"/>
          </p:cNvSpPr>
          <p:nvPr/>
        </p:nvSpPr>
        <p:spPr bwMode="auto">
          <a:xfrm>
            <a:off x="0" y="4572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400"/>
              <a:t>Aquatic Environment Plants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Rectangle 2"/>
          <p:cNvSpPr>
            <a:spLocks noGrp="1" noChangeArrowheads="1"/>
          </p:cNvSpPr>
          <p:nvPr>
            <p:ph type="title"/>
          </p:nvPr>
        </p:nvSpPr>
        <p:spPr/>
        <p:txBody>
          <a:bodyPr/>
          <a:lstStyle/>
          <a:p>
            <a:r>
              <a:rPr lang="en-US" altLang="en-US"/>
              <a:t>Outlet Control Structure</a:t>
            </a:r>
          </a:p>
        </p:txBody>
      </p:sp>
      <p:pic>
        <p:nvPicPr>
          <p:cNvPr id="803843" name="Picture 3" descr="OCS"/>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62175" y="1971675"/>
            <a:ext cx="4819650" cy="3783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03844" name="Text Box 4"/>
          <p:cNvSpPr txBox="1">
            <a:spLocks noChangeArrowheads="1"/>
          </p:cNvSpPr>
          <p:nvPr/>
        </p:nvSpPr>
        <p:spPr bwMode="auto">
          <a:xfrm>
            <a:off x="5181600" y="15240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en-US">
                <a:solidFill>
                  <a:schemeClr val="tx1"/>
                </a:solidFill>
                <a:latin typeface="Arial" charset="0"/>
              </a:rPr>
              <a:t>Outlet Control Structure</a:t>
            </a:r>
          </a:p>
        </p:txBody>
      </p:sp>
      <p:sp>
        <p:nvSpPr>
          <p:cNvPr id="803845" name="Line 5"/>
          <p:cNvSpPr>
            <a:spLocks noChangeShapeType="1"/>
          </p:cNvSpPr>
          <p:nvPr/>
        </p:nvSpPr>
        <p:spPr bwMode="auto">
          <a:xfrm flipH="1">
            <a:off x="5410200" y="1828800"/>
            <a:ext cx="1066800" cy="990600"/>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03846" name="Text Box 6"/>
          <p:cNvSpPr txBox="1">
            <a:spLocks noChangeArrowheads="1"/>
          </p:cNvSpPr>
          <p:nvPr/>
        </p:nvSpPr>
        <p:spPr bwMode="auto">
          <a:xfrm>
            <a:off x="2057400" y="48768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altLang="en-US">
                <a:solidFill>
                  <a:schemeClr val="tx1"/>
                </a:solidFill>
                <a:latin typeface="Arial" charset="0"/>
              </a:rPr>
              <a:t>Filter stone</a:t>
            </a:r>
          </a:p>
        </p:txBody>
      </p:sp>
      <p:sp>
        <p:nvSpPr>
          <p:cNvPr id="803847" name="Line 7"/>
          <p:cNvSpPr>
            <a:spLocks noChangeShapeType="1"/>
          </p:cNvSpPr>
          <p:nvPr/>
        </p:nvSpPr>
        <p:spPr bwMode="auto">
          <a:xfrm flipV="1">
            <a:off x="3352800" y="4038600"/>
            <a:ext cx="1066800" cy="914400"/>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03848" name="Line 8"/>
          <p:cNvSpPr>
            <a:spLocks noChangeShapeType="1"/>
          </p:cNvSpPr>
          <p:nvPr/>
        </p:nvSpPr>
        <p:spPr bwMode="auto">
          <a:xfrm>
            <a:off x="2971800" y="3124200"/>
            <a:ext cx="1676400" cy="609600"/>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03849" name="Text Box 9"/>
          <p:cNvSpPr txBox="1">
            <a:spLocks noChangeArrowheads="1"/>
          </p:cNvSpPr>
          <p:nvPr/>
        </p:nvSpPr>
        <p:spPr bwMode="auto">
          <a:xfrm>
            <a:off x="2057400" y="27432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altLang="en-US">
                <a:solidFill>
                  <a:schemeClr val="tx1"/>
                </a:solidFill>
                <a:latin typeface="Arial" charset="0"/>
              </a:rPr>
              <a:t>Half-round filter pipe</a:t>
            </a:r>
          </a:p>
        </p:txBody>
      </p:sp>
      <p:sp>
        <p:nvSpPr>
          <p:cNvPr id="803850" name="Text Box 10"/>
          <p:cNvSpPr txBox="1">
            <a:spLocks noChangeArrowheads="1"/>
          </p:cNvSpPr>
          <p:nvPr/>
        </p:nvSpPr>
        <p:spPr bwMode="auto">
          <a:xfrm>
            <a:off x="228600" y="37338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en-US">
                <a:solidFill>
                  <a:schemeClr val="tx1"/>
                </a:solidFill>
                <a:latin typeface="Arial" charset="0"/>
              </a:rPr>
              <a:t>Retro-fit</a:t>
            </a:r>
          </a:p>
        </p:txBody>
      </p:sp>
      <p:sp>
        <p:nvSpPr>
          <p:cNvPr id="803851" name="Line 11"/>
          <p:cNvSpPr>
            <a:spLocks noChangeShapeType="1"/>
          </p:cNvSpPr>
          <p:nvPr/>
        </p:nvSpPr>
        <p:spPr bwMode="auto">
          <a:xfrm flipV="1">
            <a:off x="1143000" y="2971800"/>
            <a:ext cx="1143000" cy="990600"/>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03852" name="Line 12"/>
          <p:cNvSpPr>
            <a:spLocks noChangeShapeType="1"/>
          </p:cNvSpPr>
          <p:nvPr/>
        </p:nvSpPr>
        <p:spPr bwMode="auto">
          <a:xfrm>
            <a:off x="1143000" y="3962400"/>
            <a:ext cx="1752600" cy="914400"/>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noChangeArrowheads="1"/>
          </p:cNvSpPr>
          <p:nvPr>
            <p:ph type="title"/>
          </p:nvPr>
        </p:nvSpPr>
        <p:spPr/>
        <p:txBody>
          <a:bodyPr/>
          <a:lstStyle/>
          <a:p>
            <a:r>
              <a:rPr lang="en-US" altLang="en-US">
                <a:solidFill>
                  <a:srgbClr val="0000FF"/>
                </a:solidFill>
              </a:rPr>
              <a:t>Non-Aquatic Environment Plants</a:t>
            </a:r>
          </a:p>
        </p:txBody>
      </p:sp>
      <p:sp>
        <p:nvSpPr>
          <p:cNvPr id="650243" name="Rectangle 3"/>
          <p:cNvSpPr>
            <a:spLocks noGrp="1" noChangeArrowheads="1"/>
          </p:cNvSpPr>
          <p:nvPr>
            <p:ph type="body" idx="1"/>
          </p:nvPr>
        </p:nvSpPr>
        <p:spPr>
          <a:xfrm>
            <a:off x="0" y="1295400"/>
            <a:ext cx="9144000" cy="5257800"/>
          </a:xfrm>
        </p:spPr>
        <p:txBody>
          <a:bodyPr/>
          <a:lstStyle/>
          <a:p>
            <a:pPr>
              <a:lnSpc>
                <a:spcPct val="80000"/>
              </a:lnSpc>
            </a:pPr>
            <a:r>
              <a:rPr lang="en-US" altLang="en-US" sz="2400">
                <a:solidFill>
                  <a:srgbClr val="0000FF"/>
                </a:solidFill>
              </a:rPr>
              <a:t>Sweet black eyed Susan</a:t>
            </a:r>
          </a:p>
          <a:p>
            <a:pPr>
              <a:lnSpc>
                <a:spcPct val="80000"/>
              </a:lnSpc>
            </a:pPr>
            <a:r>
              <a:rPr lang="en-US" altLang="en-US" sz="2400">
                <a:solidFill>
                  <a:srgbClr val="0000FF"/>
                </a:solidFill>
              </a:rPr>
              <a:t>Swamp rose mellow</a:t>
            </a:r>
          </a:p>
          <a:p>
            <a:pPr>
              <a:lnSpc>
                <a:spcPct val="80000"/>
              </a:lnSpc>
            </a:pPr>
            <a:r>
              <a:rPr lang="en-US" altLang="en-US" sz="2400">
                <a:solidFill>
                  <a:srgbClr val="0000FF"/>
                </a:solidFill>
              </a:rPr>
              <a:t>Prairie cordgrass</a:t>
            </a:r>
          </a:p>
          <a:p>
            <a:pPr>
              <a:lnSpc>
                <a:spcPct val="80000"/>
              </a:lnSpc>
            </a:pPr>
            <a:r>
              <a:rPr lang="en-US" altLang="en-US" sz="2400">
                <a:solidFill>
                  <a:srgbClr val="0000FF"/>
                </a:solidFill>
              </a:rPr>
              <a:t>Obedient plant</a:t>
            </a:r>
          </a:p>
          <a:p>
            <a:pPr>
              <a:lnSpc>
                <a:spcPct val="80000"/>
              </a:lnSpc>
            </a:pPr>
            <a:r>
              <a:rPr lang="en-US" altLang="en-US" sz="2400">
                <a:solidFill>
                  <a:srgbClr val="0000FF"/>
                </a:solidFill>
              </a:rPr>
              <a:t>New England aster</a:t>
            </a:r>
          </a:p>
          <a:p>
            <a:pPr>
              <a:lnSpc>
                <a:spcPct val="80000"/>
              </a:lnSpc>
            </a:pPr>
            <a:r>
              <a:rPr lang="en-US" altLang="en-US" sz="2400">
                <a:solidFill>
                  <a:srgbClr val="0000FF"/>
                </a:solidFill>
              </a:rPr>
              <a:t>Fowl manna grass</a:t>
            </a:r>
          </a:p>
          <a:p>
            <a:pPr>
              <a:lnSpc>
                <a:spcPct val="80000"/>
              </a:lnSpc>
            </a:pPr>
            <a:r>
              <a:rPr lang="en-US" altLang="en-US" sz="2400">
                <a:solidFill>
                  <a:srgbClr val="0000FF"/>
                </a:solidFill>
              </a:rPr>
              <a:t>Dark green rush</a:t>
            </a:r>
          </a:p>
          <a:p>
            <a:pPr>
              <a:lnSpc>
                <a:spcPct val="80000"/>
              </a:lnSpc>
            </a:pPr>
            <a:r>
              <a:rPr lang="en-US" altLang="en-US" sz="2400">
                <a:solidFill>
                  <a:srgbClr val="0000FF"/>
                </a:solidFill>
              </a:rPr>
              <a:t>Cup plant</a:t>
            </a:r>
          </a:p>
          <a:p>
            <a:pPr>
              <a:lnSpc>
                <a:spcPct val="80000"/>
              </a:lnSpc>
            </a:pPr>
            <a:r>
              <a:rPr lang="en-US" altLang="en-US" sz="2400">
                <a:solidFill>
                  <a:srgbClr val="0000FF"/>
                </a:solidFill>
              </a:rPr>
              <a:t>Common fox sedge</a:t>
            </a:r>
          </a:p>
          <a:p>
            <a:pPr>
              <a:lnSpc>
                <a:spcPct val="80000"/>
              </a:lnSpc>
            </a:pPr>
            <a:r>
              <a:rPr lang="en-US" altLang="en-US" sz="2400">
                <a:solidFill>
                  <a:srgbClr val="0000FF"/>
                </a:solidFill>
              </a:rPr>
              <a:t>Common bur-reed</a:t>
            </a:r>
          </a:p>
          <a:p>
            <a:pPr>
              <a:lnSpc>
                <a:spcPct val="80000"/>
              </a:lnSpc>
            </a:pPr>
            <a:r>
              <a:rPr lang="en-US" altLang="en-US" sz="2400">
                <a:solidFill>
                  <a:srgbClr val="0000FF"/>
                </a:solidFill>
              </a:rPr>
              <a:t>Broad leaved wooly sedge</a:t>
            </a:r>
          </a:p>
          <a:p>
            <a:pPr>
              <a:lnSpc>
                <a:spcPct val="80000"/>
              </a:lnSpc>
            </a:pPr>
            <a:r>
              <a:rPr lang="en-US" altLang="en-US" sz="2400">
                <a:solidFill>
                  <a:srgbClr val="0000FF"/>
                </a:solidFill>
              </a:rPr>
              <a:t>Blue flag iris</a:t>
            </a:r>
          </a:p>
          <a:p>
            <a:pPr>
              <a:lnSpc>
                <a:spcPct val="80000"/>
              </a:lnSpc>
            </a:pPr>
            <a:r>
              <a:rPr lang="en-US" altLang="en-US" sz="2400">
                <a:solidFill>
                  <a:srgbClr val="0000FF"/>
                </a:solidFill>
              </a:rPr>
              <a:t>Autumn sneezeweed </a:t>
            </a:r>
          </a:p>
          <a:p>
            <a:pPr>
              <a:lnSpc>
                <a:spcPct val="80000"/>
              </a:lnSpc>
            </a:pPr>
            <a:r>
              <a:rPr lang="en-US" altLang="en-US" sz="2400">
                <a:solidFill>
                  <a:srgbClr val="0000FF"/>
                </a:solidFill>
              </a:rPr>
              <a:t>Woundwort</a:t>
            </a:r>
          </a:p>
          <a:p>
            <a:pPr>
              <a:lnSpc>
                <a:spcPct val="80000"/>
              </a:lnSpc>
            </a:pPr>
            <a:r>
              <a:rPr lang="en-US" altLang="en-US" sz="2400">
                <a:solidFill>
                  <a:srgbClr val="0000FF"/>
                </a:solidFill>
              </a:rPr>
              <a:t>Tall coreopsis</a:t>
            </a:r>
          </a:p>
          <a:p>
            <a:pPr>
              <a:lnSpc>
                <a:spcPct val="80000"/>
              </a:lnSpc>
            </a:pPr>
            <a:endParaRPr lang="en-US" altLang="en-US" sz="2400">
              <a:solidFill>
                <a:srgbClr val="0000FF"/>
              </a:solidFill>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410" name="Picture 2"/>
          <p:cNvPicPr>
            <a:picLocks noChangeAspect="1" noChangeArrowheads="1"/>
          </p:cNvPicPr>
          <p:nvPr/>
        </p:nvPicPr>
        <p:blipFill>
          <a:blip r:embed="rId3">
            <a:extLst>
              <a:ext uri="{28A0092B-C50C-407E-A947-70E740481C1C}">
                <a14:useLocalDpi xmlns:a14="http://schemas.microsoft.com/office/drawing/2010/main" val="0"/>
              </a:ext>
            </a:extLst>
          </a:blip>
          <a:srcRect l="7457" r="40790"/>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Text Box 2"/>
          <p:cNvSpPr txBox="1">
            <a:spLocks noChangeArrowheads="1"/>
          </p:cNvSpPr>
          <p:nvPr/>
        </p:nvSpPr>
        <p:spPr bwMode="auto">
          <a:xfrm>
            <a:off x="0" y="4572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400" b="1"/>
              <a:t>Wildlife and Insects</a:t>
            </a:r>
          </a:p>
        </p:txBody>
      </p:sp>
      <p:pic>
        <p:nvPicPr>
          <p:cNvPr id="661507" name="Picture 3"/>
          <p:cNvPicPr>
            <a:picLocks noChangeAspect="1" noChangeArrowheads="1"/>
          </p:cNvPicPr>
          <p:nvPr/>
        </p:nvPicPr>
        <p:blipFill>
          <a:blip r:embed="rId3">
            <a:extLst>
              <a:ext uri="{28A0092B-C50C-407E-A947-70E740481C1C}">
                <a14:useLocalDpi xmlns:a14="http://schemas.microsoft.com/office/drawing/2010/main" val="0"/>
              </a:ext>
            </a:extLst>
          </a:blip>
          <a:srcRect l="11076" t="29692" r="5231" b="43797"/>
          <a:stretch>
            <a:fillRect/>
          </a:stretch>
        </p:blipFill>
        <p:spPr bwMode="auto">
          <a:xfrm>
            <a:off x="0" y="1981200"/>
            <a:ext cx="9144000"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ChangeArrowheads="1"/>
          </p:cNvSpPr>
          <p:nvPr>
            <p:ph type="title"/>
          </p:nvPr>
        </p:nvSpPr>
        <p:spPr>
          <a:xfrm flipH="1" flipV="1">
            <a:off x="5638800" y="990600"/>
            <a:ext cx="76200" cy="106363"/>
          </a:xfrm>
        </p:spPr>
        <p:txBody>
          <a:bodyPr/>
          <a:lstStyle/>
          <a:p>
            <a:endParaRPr lang="en-US" altLang="en-US" sz="4000"/>
          </a:p>
        </p:txBody>
      </p:sp>
      <p:pic>
        <p:nvPicPr>
          <p:cNvPr id="719875" name="Picture 3" descr="1032371615_7d67e110dc"/>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249238"/>
            <a:ext cx="9144000" cy="7151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p:cNvSpPr>
            <a:spLocks noGrp="1" noChangeArrowheads="1"/>
          </p:cNvSpPr>
          <p:nvPr>
            <p:ph type="title"/>
          </p:nvPr>
        </p:nvSpPr>
        <p:spPr>
          <a:xfrm>
            <a:off x="-152400" y="5181600"/>
            <a:ext cx="5486400" cy="1143000"/>
          </a:xfrm>
        </p:spPr>
        <p:txBody>
          <a:bodyPr/>
          <a:lstStyle/>
          <a:p>
            <a:r>
              <a:rPr lang="en-US" altLang="en-US" sz="4000" b="1">
                <a:solidFill>
                  <a:srgbClr val="0000FF"/>
                </a:solidFill>
              </a:rPr>
              <a:t>Wildlife </a:t>
            </a:r>
            <a:br>
              <a:rPr lang="en-US" altLang="en-US" sz="4000" b="1">
                <a:solidFill>
                  <a:srgbClr val="0000FF"/>
                </a:solidFill>
              </a:rPr>
            </a:br>
            <a:r>
              <a:rPr lang="en-US" altLang="en-US" sz="4000" b="1">
                <a:solidFill>
                  <a:srgbClr val="0000FF"/>
                </a:solidFill>
              </a:rPr>
              <a:t>around the pond</a:t>
            </a:r>
          </a:p>
        </p:txBody>
      </p:sp>
      <p:pic>
        <p:nvPicPr>
          <p:cNvPr id="659459" name="Picture 3"/>
          <p:cNvPicPr>
            <a:picLocks noChangeAspect="1" noChangeArrowheads="1"/>
          </p:cNvPicPr>
          <p:nvPr/>
        </p:nvPicPr>
        <p:blipFill>
          <a:blip r:embed="rId3">
            <a:extLst>
              <a:ext uri="{28A0092B-C50C-407E-A947-70E740481C1C}">
                <a14:useLocalDpi xmlns:a14="http://schemas.microsoft.com/office/drawing/2010/main" val="0"/>
              </a:ext>
            </a:extLst>
          </a:blip>
          <a:srcRect l="3357" t="2475" r="2658" b="5980"/>
          <a:stretch>
            <a:fillRect/>
          </a:stretch>
        </p:blipFill>
        <p:spPr bwMode="auto">
          <a:xfrm>
            <a:off x="2209800" y="2209800"/>
            <a:ext cx="373380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59460" name="Picture 4"/>
          <p:cNvPicPr>
            <a:picLocks noChangeAspect="1" noChangeArrowheads="1"/>
          </p:cNvPicPr>
          <p:nvPr/>
        </p:nvPicPr>
        <p:blipFill>
          <a:blip r:embed="rId4">
            <a:extLst>
              <a:ext uri="{28A0092B-C50C-407E-A947-70E740481C1C}">
                <a14:useLocalDpi xmlns:a14="http://schemas.microsoft.com/office/drawing/2010/main" val="0"/>
              </a:ext>
            </a:extLst>
          </a:blip>
          <a:srcRect l="3490" t="4878" r="545" b="4878"/>
          <a:stretch>
            <a:fillRect/>
          </a:stretch>
        </p:blipFill>
        <p:spPr bwMode="auto">
          <a:xfrm>
            <a:off x="5181600" y="3505200"/>
            <a:ext cx="3657600" cy="246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59461" name="Picture 5"/>
          <p:cNvPicPr>
            <a:picLocks noChangeAspect="1" noChangeArrowheads="1"/>
          </p:cNvPicPr>
          <p:nvPr>
            <p:ph type="body" idx="1"/>
          </p:nvPr>
        </p:nvPicPr>
        <p:blipFill>
          <a:blip r:embed="rId5">
            <a:extLst>
              <a:ext uri="{28A0092B-C50C-407E-A947-70E740481C1C}">
                <a14:useLocalDpi xmlns:a14="http://schemas.microsoft.com/office/drawing/2010/main" val="0"/>
              </a:ext>
            </a:extLst>
          </a:blip>
          <a:srcRect l="3119" t="2158" r="1755" b="2878"/>
          <a:stretch>
            <a:fillRect/>
          </a:stretch>
        </p:blipFill>
        <p:spPr>
          <a:xfrm>
            <a:off x="304800" y="609600"/>
            <a:ext cx="3429000" cy="2473325"/>
          </a:xfrm>
          <a:noFill/>
          <a:ln/>
        </p:spPr>
      </p:pic>
      <p:pic>
        <p:nvPicPr>
          <p:cNvPr id="659462" name="Picture 6"/>
          <p:cNvPicPr>
            <a:picLocks noChangeAspect="1" noChangeArrowheads="1"/>
          </p:cNvPicPr>
          <p:nvPr/>
        </p:nvPicPr>
        <p:blipFill>
          <a:blip r:embed="rId6">
            <a:extLst>
              <a:ext uri="{28A0092B-C50C-407E-A947-70E740481C1C}">
                <a14:useLocalDpi xmlns:a14="http://schemas.microsoft.com/office/drawing/2010/main" val="0"/>
              </a:ext>
            </a:extLst>
          </a:blip>
          <a:srcRect l="5011" t="2881" r="4802" b="4922"/>
          <a:stretch>
            <a:fillRect/>
          </a:stretch>
        </p:blipFill>
        <p:spPr bwMode="auto">
          <a:xfrm>
            <a:off x="6096000" y="838200"/>
            <a:ext cx="2743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Grp="1" noChangeArrowheads="1"/>
          </p:cNvSpPr>
          <p:nvPr>
            <p:ph type="ctrTitle"/>
          </p:nvPr>
        </p:nvSpPr>
        <p:spPr>
          <a:xfrm>
            <a:off x="685800" y="0"/>
            <a:ext cx="7772400" cy="1143000"/>
          </a:xfrm>
        </p:spPr>
        <p:txBody>
          <a:bodyPr anchor="ctr"/>
          <a:lstStyle/>
          <a:p>
            <a:r>
              <a:rPr lang="en-US" altLang="en-US" sz="5400" b="1">
                <a:solidFill>
                  <a:srgbClr val="0000FF"/>
                </a:solidFill>
              </a:rPr>
              <a:t>Turtles</a:t>
            </a:r>
          </a:p>
        </p:txBody>
      </p:sp>
      <p:sp>
        <p:nvSpPr>
          <p:cNvPr id="706563" name="Rectangle 3"/>
          <p:cNvSpPr>
            <a:spLocks noGrp="1" noChangeArrowheads="1"/>
          </p:cNvSpPr>
          <p:nvPr>
            <p:ph type="subTitle" idx="1"/>
          </p:nvPr>
        </p:nvSpPr>
        <p:spPr>
          <a:xfrm>
            <a:off x="762000" y="1219200"/>
            <a:ext cx="7696200" cy="1752600"/>
          </a:xfrm>
        </p:spPr>
        <p:txBody>
          <a:bodyPr/>
          <a:lstStyle/>
          <a:p>
            <a:pPr>
              <a:lnSpc>
                <a:spcPct val="80000"/>
              </a:lnSpc>
            </a:pPr>
            <a:r>
              <a:rPr lang="en-US" altLang="en-US" sz="2800">
                <a:solidFill>
                  <a:srgbClr val="0000FF"/>
                </a:solidFill>
              </a:rPr>
              <a:t/>
            </a:r>
            <a:br>
              <a:rPr lang="en-US" altLang="en-US" sz="2800">
                <a:solidFill>
                  <a:srgbClr val="0000FF"/>
                </a:solidFill>
              </a:rPr>
            </a:br>
            <a:r>
              <a:rPr lang="en-US" altLang="en-US" sz="2800">
                <a:solidFill>
                  <a:srgbClr val="0000FF"/>
                </a:solidFill>
              </a:rPr>
              <a:t>No evidence of impact on fish populations</a:t>
            </a:r>
          </a:p>
          <a:p>
            <a:pPr>
              <a:lnSpc>
                <a:spcPct val="80000"/>
              </a:lnSpc>
            </a:pPr>
            <a:endParaRPr lang="en-US" altLang="en-US" sz="2800">
              <a:solidFill>
                <a:srgbClr val="0000FF"/>
              </a:solidFill>
            </a:endParaRPr>
          </a:p>
          <a:p>
            <a:pPr>
              <a:lnSpc>
                <a:spcPct val="80000"/>
              </a:lnSpc>
            </a:pPr>
            <a:r>
              <a:rPr lang="en-US" altLang="en-US" sz="2800">
                <a:solidFill>
                  <a:srgbClr val="0000FF"/>
                </a:solidFill>
              </a:rPr>
              <a:t>Easily trapped and removed</a:t>
            </a:r>
          </a:p>
        </p:txBody>
      </p:sp>
      <p:pic>
        <p:nvPicPr>
          <p:cNvPr id="706564" name="Picture 4" descr="turtleg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124200"/>
            <a:ext cx="411480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706565" name="Picture 5" descr="10b_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886200"/>
            <a:ext cx="2895600" cy="2882900"/>
          </a:xfrm>
          <a:prstGeom prst="rect">
            <a:avLst/>
          </a:prstGeom>
          <a:noFill/>
          <a:extLst>
            <a:ext uri="{909E8E84-426E-40DD-AFC4-6F175D3DCCD1}">
              <a14:hiddenFill xmlns:a14="http://schemas.microsoft.com/office/drawing/2010/main">
                <a:solidFill>
                  <a:srgbClr val="FFFFFF"/>
                </a:solidFill>
              </a14:hiddenFill>
            </a:ext>
          </a:extLst>
        </p:spPr>
      </p:pic>
      <p:pic>
        <p:nvPicPr>
          <p:cNvPr id="706566" name="Picture 6" descr="10c_s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863975"/>
            <a:ext cx="2997200" cy="2841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a:xfrm>
            <a:off x="4495800" y="1295400"/>
            <a:ext cx="76200" cy="76200"/>
          </a:xfrm>
        </p:spPr>
        <p:txBody>
          <a:bodyPr/>
          <a:lstStyle/>
          <a:p>
            <a:endParaRPr lang="en-US" altLang="en-US" sz="4000"/>
          </a:p>
        </p:txBody>
      </p:sp>
      <p:sp>
        <p:nvSpPr>
          <p:cNvPr id="718851" name="Rectangle 3"/>
          <p:cNvSpPr>
            <a:spLocks noGrp="1" noChangeArrowheads="1"/>
          </p:cNvSpPr>
          <p:nvPr>
            <p:ph type="body" idx="1"/>
          </p:nvPr>
        </p:nvSpPr>
        <p:spPr/>
        <p:txBody>
          <a:bodyPr/>
          <a:lstStyle/>
          <a:p>
            <a:endParaRPr lang="en-US" altLang="en-US"/>
          </a:p>
        </p:txBody>
      </p:sp>
      <p:sp>
        <p:nvSpPr>
          <p:cNvPr id="718852" name="AutoShape 4" descr="nersip1"/>
          <p:cNvSpPr>
            <a:spLocks noChangeAspect="1" noChangeArrowheads="1"/>
          </p:cNvSpPr>
          <p:nvPr/>
        </p:nvSpPr>
        <p:spPr bwMode="auto">
          <a:xfrm>
            <a:off x="1555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718853" name="AutoShape 5" descr="nersip1"/>
          <p:cNvSpPr>
            <a:spLocks noChangeAspect="1" noChangeArrowheads="1"/>
          </p:cNvSpPr>
          <p:nvPr/>
        </p:nvSpPr>
        <p:spPr bwMode="auto">
          <a:xfrm>
            <a:off x="1555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718854" name="AutoShape 6" descr="nersip1"/>
          <p:cNvSpPr>
            <a:spLocks noChangeAspect="1" noChangeArrowheads="1"/>
          </p:cNvSpPr>
          <p:nvPr/>
        </p:nvSpPr>
        <p:spPr bwMode="auto">
          <a:xfrm>
            <a:off x="1555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718855" name="AutoShape 7" descr="nersip4"/>
          <p:cNvSpPr>
            <a:spLocks noChangeAspect="1" noChangeArrowheads="1"/>
          </p:cNvSpPr>
          <p:nvPr/>
        </p:nvSpPr>
        <p:spPr bwMode="auto">
          <a:xfrm>
            <a:off x="1555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718856" name="AutoShape 8" descr="nersip4"/>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718857" name="Picture 9" descr="sn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072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70723" name="Text Box 3"/>
          <p:cNvSpPr txBox="1">
            <a:spLocks noChangeArrowheads="1"/>
          </p:cNvSpPr>
          <p:nvPr/>
        </p:nvSpPr>
        <p:spPr bwMode="auto">
          <a:xfrm>
            <a:off x="0" y="381000"/>
            <a:ext cx="9144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800"/>
              <a:t>Native Plantings to Attract Wildlife</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ChangeArrowheads="1"/>
          </p:cNvSpPr>
          <p:nvPr>
            <p:ph type="ctrTitle"/>
          </p:nvPr>
        </p:nvSpPr>
        <p:spPr>
          <a:xfrm>
            <a:off x="0" y="-152400"/>
            <a:ext cx="9144000" cy="1143000"/>
          </a:xfrm>
        </p:spPr>
        <p:txBody>
          <a:bodyPr anchor="ctr"/>
          <a:lstStyle/>
          <a:p>
            <a:r>
              <a:rPr lang="en-US" altLang="en-US" sz="5400" b="1">
                <a:solidFill>
                  <a:srgbClr val="0000FF"/>
                </a:solidFill>
              </a:rPr>
              <a:t>Choosing a Pond Consultant</a:t>
            </a:r>
          </a:p>
        </p:txBody>
      </p:sp>
      <p:sp>
        <p:nvSpPr>
          <p:cNvPr id="730115" name="Rectangle 3"/>
          <p:cNvSpPr>
            <a:spLocks noGrp="1" noChangeArrowheads="1"/>
          </p:cNvSpPr>
          <p:nvPr>
            <p:ph type="subTitle" idx="1"/>
          </p:nvPr>
        </p:nvSpPr>
        <p:spPr>
          <a:xfrm>
            <a:off x="152400" y="1066800"/>
            <a:ext cx="3657600" cy="1752600"/>
          </a:xfrm>
        </p:spPr>
        <p:txBody>
          <a:bodyPr/>
          <a:lstStyle/>
          <a:p>
            <a:r>
              <a:rPr lang="en-US" altLang="en-US" sz="3200">
                <a:solidFill>
                  <a:srgbClr val="0000FF"/>
                </a:solidFill>
              </a:rPr>
              <a:t>Bonded &amp; Insured</a:t>
            </a:r>
          </a:p>
          <a:p>
            <a:endParaRPr lang="en-US" altLang="en-US" sz="3200">
              <a:solidFill>
                <a:srgbClr val="0000FF"/>
              </a:solidFill>
            </a:endParaRPr>
          </a:p>
          <a:p>
            <a:r>
              <a:rPr lang="en-US" altLang="en-US" sz="3200">
                <a:solidFill>
                  <a:srgbClr val="0000FF"/>
                </a:solidFill>
              </a:rPr>
              <a:t>Qualifications</a:t>
            </a:r>
          </a:p>
          <a:p>
            <a:endParaRPr lang="en-US" altLang="en-US" sz="3200">
              <a:solidFill>
                <a:srgbClr val="0000FF"/>
              </a:solidFill>
            </a:endParaRPr>
          </a:p>
          <a:p>
            <a:r>
              <a:rPr lang="en-US" altLang="en-US" sz="3200">
                <a:solidFill>
                  <a:srgbClr val="0000FF"/>
                </a:solidFill>
              </a:rPr>
              <a:t>References</a:t>
            </a:r>
          </a:p>
          <a:p>
            <a:endParaRPr lang="en-US" altLang="en-US" sz="3200">
              <a:solidFill>
                <a:srgbClr val="0000FF"/>
              </a:solidFill>
            </a:endParaRPr>
          </a:p>
          <a:p>
            <a:r>
              <a:rPr lang="en-US" altLang="en-US" sz="3200">
                <a:solidFill>
                  <a:srgbClr val="0000FF"/>
                </a:solidFill>
              </a:rPr>
              <a:t>Proper Equipment</a:t>
            </a:r>
          </a:p>
          <a:p>
            <a:endParaRPr lang="en-US" altLang="en-US" sz="3200">
              <a:solidFill>
                <a:srgbClr val="0000FF"/>
              </a:solidFill>
            </a:endParaRPr>
          </a:p>
          <a:p>
            <a:r>
              <a:rPr lang="en-US" altLang="en-US" sz="3200">
                <a:solidFill>
                  <a:srgbClr val="0000FF"/>
                </a:solidFill>
              </a:rPr>
              <a:t>Local</a:t>
            </a:r>
          </a:p>
        </p:txBody>
      </p:sp>
      <p:graphicFrame>
        <p:nvGraphicFramePr>
          <p:cNvPr id="730116" name="Object 4"/>
          <p:cNvGraphicFramePr>
            <a:graphicFrameLocks noChangeAspect="1"/>
          </p:cNvGraphicFramePr>
          <p:nvPr/>
        </p:nvGraphicFramePr>
        <p:xfrm>
          <a:off x="4038600" y="1524000"/>
          <a:ext cx="2733675" cy="2054225"/>
        </p:xfrm>
        <a:graphic>
          <a:graphicData uri="http://schemas.openxmlformats.org/presentationml/2006/ole">
            <mc:AlternateContent xmlns:mc="http://schemas.openxmlformats.org/markup-compatibility/2006">
              <mc:Choice xmlns:v="urn:schemas-microsoft-com:vml" Requires="v">
                <p:oleObj spid="_x0000_s730119" name="Drawing" r:id="rId4" imgW="2572107" imgH="1933649" progId="WPDraw30.Drawing">
                  <p:embed/>
                </p:oleObj>
              </mc:Choice>
              <mc:Fallback>
                <p:oleObj name="Drawing" r:id="rId4" imgW="2572107" imgH="1933649" progId="WPDraw30.Drawing">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1524000"/>
                        <a:ext cx="2733675"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30117" name="Object 5"/>
          <p:cNvGraphicFramePr>
            <a:graphicFrameLocks noChangeAspect="1"/>
          </p:cNvGraphicFramePr>
          <p:nvPr/>
        </p:nvGraphicFramePr>
        <p:xfrm>
          <a:off x="5410200" y="2819400"/>
          <a:ext cx="2647950" cy="2047875"/>
        </p:xfrm>
        <a:graphic>
          <a:graphicData uri="http://schemas.openxmlformats.org/presentationml/2006/ole">
            <mc:AlternateContent xmlns:mc="http://schemas.openxmlformats.org/markup-compatibility/2006">
              <mc:Choice xmlns:v="urn:schemas-microsoft-com:vml" Requires="v">
                <p:oleObj spid="_x0000_s730120" name="Drawing" r:id="rId6" imgW="2648036" imgH="2047933" progId="WPDraw30.Drawing">
                  <p:embed/>
                </p:oleObj>
              </mc:Choice>
              <mc:Fallback>
                <p:oleObj name="Drawing" r:id="rId6" imgW="2648036" imgH="2047933" progId="WPDraw30.Drawing">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2819400"/>
                        <a:ext cx="26479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30118" name="Object 6"/>
          <p:cNvGraphicFramePr>
            <a:graphicFrameLocks noChangeAspect="1"/>
          </p:cNvGraphicFramePr>
          <p:nvPr/>
        </p:nvGraphicFramePr>
        <p:xfrm>
          <a:off x="7010400" y="4114800"/>
          <a:ext cx="1628775" cy="2324100"/>
        </p:xfrm>
        <a:graphic>
          <a:graphicData uri="http://schemas.openxmlformats.org/presentationml/2006/ole">
            <mc:AlternateContent xmlns:mc="http://schemas.openxmlformats.org/markup-compatibility/2006">
              <mc:Choice xmlns:v="urn:schemas-microsoft-com:vml" Requires="v">
                <p:oleObj spid="_x0000_s730121" name="Drawing" r:id="rId8" imgW="1628617" imgH="2324111" progId="WPDraw30.Drawing">
                  <p:embed/>
                </p:oleObj>
              </mc:Choice>
              <mc:Fallback>
                <p:oleObj name="Drawing" r:id="rId8" imgW="1628617" imgH="2324111" progId="WPDraw30.Drawing">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4114800"/>
                        <a:ext cx="1628775"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p:random/>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6018" name="Object 2"/>
          <p:cNvGraphicFramePr>
            <a:graphicFrameLocks noChangeAspect="1"/>
          </p:cNvGraphicFramePr>
          <p:nvPr/>
        </p:nvGraphicFramePr>
        <p:xfrm>
          <a:off x="6858000" y="990600"/>
          <a:ext cx="2286000" cy="1371600"/>
        </p:xfrm>
        <a:graphic>
          <a:graphicData uri="http://schemas.openxmlformats.org/presentationml/2006/ole">
            <mc:AlternateContent xmlns:mc="http://schemas.openxmlformats.org/markup-compatibility/2006">
              <mc:Choice xmlns:v="urn:schemas-microsoft-com:vml" Requires="v">
                <p:oleObj spid="_x0000_s726025" name="Drawing" r:id="rId4" imgW="2286000" imgH="1371600" progId="WPDraw30.Drawing">
                  <p:embed/>
                </p:oleObj>
              </mc:Choice>
              <mc:Fallback>
                <p:oleObj name="Drawing" r:id="rId4" imgW="2286000" imgH="1371600" progId="WPDraw30.Drawing">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990600"/>
                        <a:ext cx="2286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26019" name="Object 3"/>
          <p:cNvGraphicFramePr>
            <a:graphicFrameLocks noChangeAspect="1"/>
          </p:cNvGraphicFramePr>
          <p:nvPr/>
        </p:nvGraphicFramePr>
        <p:xfrm>
          <a:off x="4610100" y="5867400"/>
          <a:ext cx="4533900" cy="701675"/>
        </p:xfrm>
        <a:graphic>
          <a:graphicData uri="http://schemas.openxmlformats.org/presentationml/2006/ole">
            <mc:AlternateContent xmlns:mc="http://schemas.openxmlformats.org/markup-compatibility/2006">
              <mc:Choice xmlns:v="urn:schemas-microsoft-com:vml" Requires="v">
                <p:oleObj spid="_x0000_s726026" name="Drawing" r:id="rId6" imgW="4800600" imgH="743040" progId="WPDraw30.Drawing">
                  <p:embed/>
                </p:oleObj>
              </mc:Choice>
              <mc:Fallback>
                <p:oleObj name="Drawing" r:id="rId6" imgW="4800600" imgH="743040" progId="WPDraw30.Drawing">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0100" y="5867400"/>
                        <a:ext cx="45339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26020" name="Rectangle 4"/>
          <p:cNvSpPr>
            <a:spLocks noGrp="1" noChangeArrowheads="1"/>
          </p:cNvSpPr>
          <p:nvPr>
            <p:ph type="ctrTitle"/>
          </p:nvPr>
        </p:nvSpPr>
        <p:spPr>
          <a:xfrm>
            <a:off x="762000" y="0"/>
            <a:ext cx="7772400" cy="1143000"/>
          </a:xfrm>
        </p:spPr>
        <p:txBody>
          <a:bodyPr anchor="ctr"/>
          <a:lstStyle/>
          <a:p>
            <a:r>
              <a:rPr lang="en-US" altLang="en-US" sz="4000" b="1">
                <a:solidFill>
                  <a:srgbClr val="0000FF"/>
                </a:solidFill>
              </a:rPr>
              <a:t>North Georgia Pond Consultants</a:t>
            </a:r>
          </a:p>
        </p:txBody>
      </p:sp>
      <p:sp>
        <p:nvSpPr>
          <p:cNvPr id="726021" name="Rectangle 5"/>
          <p:cNvSpPr>
            <a:spLocks noGrp="1" noChangeArrowheads="1"/>
          </p:cNvSpPr>
          <p:nvPr>
            <p:ph type="subTitle" idx="1"/>
          </p:nvPr>
        </p:nvSpPr>
        <p:spPr>
          <a:xfrm>
            <a:off x="0" y="1371600"/>
            <a:ext cx="7543800" cy="1752600"/>
          </a:xfrm>
        </p:spPr>
        <p:txBody>
          <a:bodyPr/>
          <a:lstStyle/>
          <a:p>
            <a:pPr algn="l"/>
            <a:r>
              <a:rPr lang="en-US" altLang="en-US" sz="2000">
                <a:solidFill>
                  <a:srgbClr val="0000FF"/>
                </a:solidFill>
              </a:rPr>
              <a:t>Aquascape Environmental - Woodstock, GA – 678 445 0077 </a:t>
            </a:r>
          </a:p>
          <a:p>
            <a:pPr algn="l"/>
            <a:r>
              <a:rPr lang="en-US" altLang="en-US" sz="2000">
                <a:solidFill>
                  <a:srgbClr val="0000FF"/>
                </a:solidFill>
              </a:rPr>
              <a:t>www.aquascape.net</a:t>
            </a:r>
          </a:p>
          <a:p>
            <a:pPr algn="l"/>
            <a:endParaRPr lang="en-US" altLang="en-US" sz="2000">
              <a:solidFill>
                <a:srgbClr val="0000FF"/>
              </a:solidFill>
            </a:endParaRPr>
          </a:p>
          <a:p>
            <a:pPr algn="l"/>
            <a:r>
              <a:rPr lang="en-US" altLang="en-US" sz="2000">
                <a:solidFill>
                  <a:srgbClr val="0000FF"/>
                </a:solidFill>
              </a:rPr>
              <a:t>Aquatic Environmental Services - Ball Ground, GA -770 735 3523 </a:t>
            </a:r>
          </a:p>
          <a:p>
            <a:pPr algn="l"/>
            <a:r>
              <a:rPr lang="en-US" altLang="en-US" sz="2000">
                <a:solidFill>
                  <a:srgbClr val="0000FF"/>
                </a:solidFill>
              </a:rPr>
              <a:t>www.lakework.com</a:t>
            </a:r>
          </a:p>
          <a:p>
            <a:pPr algn="l"/>
            <a:endParaRPr lang="en-US" altLang="en-US" sz="2000">
              <a:solidFill>
                <a:srgbClr val="0000FF"/>
              </a:solidFill>
            </a:endParaRPr>
          </a:p>
          <a:p>
            <a:pPr algn="l"/>
            <a:r>
              <a:rPr lang="en-US" altLang="en-US" sz="2000">
                <a:solidFill>
                  <a:srgbClr val="0000FF"/>
                </a:solidFill>
              </a:rPr>
              <a:t>Lake Specialists and W/L Specialists -Kennesaw, GA – 770 924 1626</a:t>
            </a:r>
          </a:p>
          <a:p>
            <a:pPr algn="l"/>
            <a:endParaRPr lang="en-US" altLang="en-US" sz="2000">
              <a:solidFill>
                <a:srgbClr val="0000FF"/>
              </a:solidFill>
            </a:endParaRPr>
          </a:p>
          <a:p>
            <a:pPr algn="l"/>
            <a:r>
              <a:rPr lang="en-US" altLang="en-US" sz="1800">
                <a:solidFill>
                  <a:srgbClr val="0000FF"/>
                </a:solidFill>
              </a:rPr>
              <a:t>Pond Doctors - Winterville, GA 706 548 3637</a:t>
            </a:r>
          </a:p>
          <a:p>
            <a:endParaRPr lang="en-US" altLang="en-US" sz="1800">
              <a:solidFill>
                <a:srgbClr val="0000FF"/>
              </a:solidFill>
            </a:endParaRPr>
          </a:p>
          <a:p>
            <a:pPr algn="l"/>
            <a:r>
              <a:rPr lang="en-US" altLang="en-US" sz="1800">
                <a:solidFill>
                  <a:srgbClr val="0000FF"/>
                </a:solidFill>
              </a:rPr>
              <a:t>Professional Ponds - Gainesville, GA 678 207 7631 </a:t>
            </a:r>
          </a:p>
          <a:p>
            <a:pPr algn="l"/>
            <a:r>
              <a:rPr lang="en-US" altLang="en-US" sz="1800">
                <a:solidFill>
                  <a:srgbClr val="0000FF"/>
                </a:solidFill>
              </a:rPr>
              <a:t>www.proponds.com</a:t>
            </a:r>
          </a:p>
        </p:txBody>
      </p:sp>
      <p:graphicFrame>
        <p:nvGraphicFramePr>
          <p:cNvPr id="726022" name="Object 6"/>
          <p:cNvGraphicFramePr>
            <a:graphicFrameLocks noChangeAspect="1"/>
          </p:cNvGraphicFramePr>
          <p:nvPr/>
        </p:nvGraphicFramePr>
        <p:xfrm>
          <a:off x="4552950" y="5867400"/>
          <a:ext cx="4514850" cy="642938"/>
        </p:xfrm>
        <a:graphic>
          <a:graphicData uri="http://schemas.openxmlformats.org/presentationml/2006/ole">
            <mc:AlternateContent xmlns:mc="http://schemas.openxmlformats.org/markup-compatibility/2006">
              <mc:Choice xmlns:v="urn:schemas-microsoft-com:vml" Requires="v">
                <p:oleObj spid="_x0000_s726027" name="Drawing" r:id="rId8" imgW="4743360" imgH="676440" progId="WPDraw30.Drawing">
                  <p:embed/>
                </p:oleObj>
              </mc:Choice>
              <mc:Fallback>
                <p:oleObj name="Drawing" r:id="rId8" imgW="4743360" imgH="676440" progId="WPDraw30.Drawing">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2950" y="5867400"/>
                        <a:ext cx="4514850"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26023" name="Object 7"/>
          <p:cNvGraphicFramePr>
            <a:graphicFrameLocks noChangeAspect="1"/>
          </p:cNvGraphicFramePr>
          <p:nvPr/>
        </p:nvGraphicFramePr>
        <p:xfrm>
          <a:off x="4972050" y="4800600"/>
          <a:ext cx="4171950" cy="933450"/>
        </p:xfrm>
        <a:graphic>
          <a:graphicData uri="http://schemas.openxmlformats.org/presentationml/2006/ole">
            <mc:AlternateContent xmlns:mc="http://schemas.openxmlformats.org/markup-compatibility/2006">
              <mc:Choice xmlns:v="urn:schemas-microsoft-com:vml" Requires="v">
                <p:oleObj spid="_x0000_s726028" name="Drawing" r:id="rId10" imgW="4172122" imgH="933473" progId="WPDraw30.Drawing">
                  <p:embed/>
                </p:oleObj>
              </mc:Choice>
              <mc:Fallback>
                <p:oleObj name="Drawing" r:id="rId10" imgW="4172122" imgH="933473" progId="WPDraw30.Drawing">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72050" y="4800600"/>
                        <a:ext cx="417195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26024" name="Object 8"/>
          <p:cNvGraphicFramePr>
            <a:graphicFrameLocks noChangeAspect="1"/>
          </p:cNvGraphicFramePr>
          <p:nvPr/>
        </p:nvGraphicFramePr>
        <p:xfrm>
          <a:off x="6581775" y="914400"/>
          <a:ext cx="2562225" cy="1466850"/>
        </p:xfrm>
        <a:graphic>
          <a:graphicData uri="http://schemas.openxmlformats.org/presentationml/2006/ole">
            <mc:AlternateContent xmlns:mc="http://schemas.openxmlformats.org/markup-compatibility/2006">
              <mc:Choice xmlns:v="urn:schemas-microsoft-com:vml" Requires="v">
                <p:oleObj spid="_x0000_s726029" name="Drawing" r:id="rId12" imgW="2562120" imgH="1467000" progId="WPDraw30.Drawing">
                  <p:embed/>
                </p:oleObj>
              </mc:Choice>
              <mc:Fallback>
                <p:oleObj name="Drawing" r:id="rId12" imgW="2562120" imgH="1467000" progId="WPDraw30.Drawing">
                  <p:embed/>
                  <p:pic>
                    <p:nvPicPr>
                      <p:cNvPr id="0"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81775" y="914400"/>
                        <a:ext cx="256222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2"/>
          <p:cNvSpPr>
            <a:spLocks noGrp="1" noChangeArrowheads="1"/>
          </p:cNvSpPr>
          <p:nvPr>
            <p:ph type="title"/>
          </p:nvPr>
        </p:nvSpPr>
        <p:spPr/>
        <p:txBody>
          <a:bodyPr/>
          <a:lstStyle/>
          <a:p>
            <a:r>
              <a:rPr lang="en-US" altLang="en-US"/>
              <a:t>Inside Outlet Control Structure</a:t>
            </a:r>
          </a:p>
        </p:txBody>
      </p:sp>
      <p:pic>
        <p:nvPicPr>
          <p:cNvPr id="805891" name="Picture 3" descr="inside OCS"/>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73238" y="1674813"/>
            <a:ext cx="5597525" cy="4376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05892" name="Text Box 4"/>
          <p:cNvSpPr txBox="1">
            <a:spLocks noChangeArrowheads="1"/>
          </p:cNvSpPr>
          <p:nvPr/>
        </p:nvSpPr>
        <p:spPr bwMode="auto">
          <a:xfrm>
            <a:off x="1676400" y="48006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en-US">
                <a:solidFill>
                  <a:schemeClr val="tx1"/>
                </a:solidFill>
                <a:latin typeface="Arial" charset="0"/>
              </a:rPr>
              <a:t>Channel Protection Pipe</a:t>
            </a:r>
          </a:p>
        </p:txBody>
      </p:sp>
      <p:sp>
        <p:nvSpPr>
          <p:cNvPr id="805893" name="Line 5"/>
          <p:cNvSpPr>
            <a:spLocks noChangeShapeType="1"/>
          </p:cNvSpPr>
          <p:nvPr/>
        </p:nvSpPr>
        <p:spPr bwMode="auto">
          <a:xfrm flipH="1" flipV="1">
            <a:off x="2286000" y="3352800"/>
            <a:ext cx="838200" cy="1524000"/>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05894" name="Line 6"/>
          <p:cNvSpPr>
            <a:spLocks noChangeShapeType="1"/>
          </p:cNvSpPr>
          <p:nvPr/>
        </p:nvSpPr>
        <p:spPr bwMode="auto">
          <a:xfrm flipH="1">
            <a:off x="3505200" y="2590800"/>
            <a:ext cx="1676400" cy="838200"/>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05895" name="Text Box 7"/>
          <p:cNvSpPr txBox="1">
            <a:spLocks noChangeArrowheads="1"/>
          </p:cNvSpPr>
          <p:nvPr/>
        </p:nvSpPr>
        <p:spPr bwMode="auto">
          <a:xfrm>
            <a:off x="4876800" y="22860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altLang="en-US">
                <a:solidFill>
                  <a:schemeClr val="tx1"/>
                </a:solidFill>
                <a:latin typeface="Arial" charset="0"/>
              </a:rPr>
              <a:t>Water Quality Pipe</a:t>
            </a:r>
          </a:p>
        </p:txBody>
      </p:sp>
      <p:sp>
        <p:nvSpPr>
          <p:cNvPr id="805896" name="Text Box 8"/>
          <p:cNvSpPr txBox="1">
            <a:spLocks noChangeArrowheads="1"/>
          </p:cNvSpPr>
          <p:nvPr/>
        </p:nvSpPr>
        <p:spPr bwMode="auto">
          <a:xfrm>
            <a:off x="3657600" y="54102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altLang="en-US">
                <a:solidFill>
                  <a:schemeClr val="tx1"/>
                </a:solidFill>
                <a:latin typeface="Arial" charset="0"/>
              </a:rPr>
              <a:t>Outlet Pipe</a:t>
            </a:r>
          </a:p>
        </p:txBody>
      </p:sp>
      <p:sp>
        <p:nvSpPr>
          <p:cNvPr id="805897" name="Line 9"/>
          <p:cNvSpPr>
            <a:spLocks noChangeShapeType="1"/>
          </p:cNvSpPr>
          <p:nvPr/>
        </p:nvSpPr>
        <p:spPr bwMode="auto">
          <a:xfrm flipV="1">
            <a:off x="5029200" y="4343400"/>
            <a:ext cx="1295400" cy="1066800"/>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2"/>
          <p:cNvSpPr>
            <a:spLocks noGrp="1" noChangeArrowheads="1"/>
          </p:cNvSpPr>
          <p:nvPr>
            <p:ph type="title"/>
          </p:nvPr>
        </p:nvSpPr>
        <p:spPr>
          <a:xfrm>
            <a:off x="0" y="0"/>
            <a:ext cx="8991600" cy="1143000"/>
          </a:xfrm>
        </p:spPr>
        <p:txBody>
          <a:bodyPr/>
          <a:lstStyle/>
          <a:p>
            <a:r>
              <a:rPr lang="en-US" altLang="en-US" sz="5400" b="1">
                <a:solidFill>
                  <a:srgbClr val="0000FF"/>
                </a:solidFill>
              </a:rPr>
              <a:t>Additional Pond Consultants</a:t>
            </a:r>
          </a:p>
        </p:txBody>
      </p:sp>
      <p:sp>
        <p:nvSpPr>
          <p:cNvPr id="728067" name="Rectangle 3"/>
          <p:cNvSpPr>
            <a:spLocks noGrp="1" noChangeArrowheads="1"/>
          </p:cNvSpPr>
          <p:nvPr>
            <p:ph type="body" idx="1"/>
          </p:nvPr>
        </p:nvSpPr>
        <p:spPr>
          <a:xfrm>
            <a:off x="381000" y="1143000"/>
            <a:ext cx="8305800" cy="4191000"/>
          </a:xfrm>
        </p:spPr>
        <p:txBody>
          <a:bodyPr/>
          <a:lstStyle/>
          <a:p>
            <a:pPr>
              <a:lnSpc>
                <a:spcPct val="90000"/>
              </a:lnSpc>
            </a:pPr>
            <a:r>
              <a:rPr lang="en-US" altLang="en-US" sz="2200" b="1">
                <a:solidFill>
                  <a:srgbClr val="0000FF"/>
                </a:solidFill>
              </a:rPr>
              <a:t>Applied Aquatics – Warm Springs, GA – 706 328 4434</a:t>
            </a:r>
          </a:p>
          <a:p>
            <a:pPr>
              <a:lnSpc>
                <a:spcPct val="90000"/>
              </a:lnSpc>
            </a:pPr>
            <a:r>
              <a:rPr lang="en-US" altLang="en-US" sz="2200" b="1">
                <a:solidFill>
                  <a:srgbClr val="0000FF"/>
                </a:solidFill>
              </a:rPr>
              <a:t>Aquatic Solutions – Newnan, GA – 770 251 3623</a:t>
            </a:r>
          </a:p>
          <a:p>
            <a:pPr>
              <a:lnSpc>
                <a:spcPct val="90000"/>
              </a:lnSpc>
            </a:pPr>
            <a:r>
              <a:rPr lang="en-US" altLang="en-US" sz="2200" b="1">
                <a:solidFill>
                  <a:srgbClr val="0000FF"/>
                </a:solidFill>
              </a:rPr>
              <a:t>Custom Outdoors – Albany, GA – 229 343 1491</a:t>
            </a:r>
            <a:r>
              <a:rPr lang="en-US" altLang="en-US" sz="2200">
                <a:solidFill>
                  <a:srgbClr val="0000FF"/>
                </a:solidFill>
              </a:rPr>
              <a:t> </a:t>
            </a:r>
            <a:endParaRPr lang="en-US" altLang="en-US" sz="2200" b="1">
              <a:solidFill>
                <a:srgbClr val="0000FF"/>
              </a:solidFill>
            </a:endParaRPr>
          </a:p>
          <a:p>
            <a:pPr>
              <a:lnSpc>
                <a:spcPct val="90000"/>
              </a:lnSpc>
            </a:pPr>
            <a:r>
              <a:rPr lang="en-US" altLang="en-US" sz="2200" b="1">
                <a:solidFill>
                  <a:srgbClr val="0000FF"/>
                </a:solidFill>
              </a:rPr>
              <a:t>Estate Management Services – Brunswick, GA – 888 307 6637 or 912 261 8882 –www.ponds.org</a:t>
            </a:r>
          </a:p>
          <a:p>
            <a:pPr>
              <a:lnSpc>
                <a:spcPct val="90000"/>
              </a:lnSpc>
            </a:pPr>
            <a:r>
              <a:rPr lang="en-US" altLang="en-US" sz="2200" b="1">
                <a:solidFill>
                  <a:srgbClr val="0000FF"/>
                </a:solidFill>
              </a:rPr>
              <a:t>Outdoor Direction – Pine Mountain – 706 663 5996</a:t>
            </a:r>
          </a:p>
          <a:p>
            <a:pPr>
              <a:lnSpc>
                <a:spcPct val="90000"/>
              </a:lnSpc>
            </a:pPr>
            <a:r>
              <a:rPr lang="en-US" altLang="en-US" sz="2200" b="1">
                <a:solidFill>
                  <a:srgbClr val="0000FF"/>
                </a:solidFill>
              </a:rPr>
              <a:t>Peters Construction Company – Rutledge, GA 706 557 7283</a:t>
            </a:r>
          </a:p>
          <a:p>
            <a:pPr>
              <a:lnSpc>
                <a:spcPct val="90000"/>
              </a:lnSpc>
            </a:pPr>
            <a:r>
              <a:rPr lang="en-US" altLang="en-US" sz="2200" b="1">
                <a:solidFill>
                  <a:srgbClr val="0000FF"/>
                </a:solidFill>
              </a:rPr>
              <a:t>Southeastern Lake Management – Sharpsburg, GA – 770 304 2008</a:t>
            </a:r>
          </a:p>
          <a:p>
            <a:pPr>
              <a:lnSpc>
                <a:spcPct val="90000"/>
              </a:lnSpc>
            </a:pPr>
            <a:r>
              <a:rPr lang="en-US" altLang="en-US" sz="2200" b="1">
                <a:solidFill>
                  <a:srgbClr val="0000FF"/>
                </a:solidFill>
              </a:rPr>
              <a:t>Southeastern Pond Management – Auburn, AL – 334 826 9416 – www.sepond.com</a:t>
            </a:r>
          </a:p>
          <a:p>
            <a:pPr>
              <a:lnSpc>
                <a:spcPct val="90000"/>
              </a:lnSpc>
            </a:pPr>
            <a:r>
              <a:rPr lang="en-US" altLang="en-US" sz="2200" b="1">
                <a:solidFill>
                  <a:srgbClr val="0000FF"/>
                </a:solidFill>
              </a:rPr>
              <a:t>Southeastern Wildlife Services – Pine Mountain – 706 663 4210</a:t>
            </a:r>
          </a:p>
          <a:p>
            <a:pPr>
              <a:lnSpc>
                <a:spcPct val="90000"/>
              </a:lnSpc>
            </a:pPr>
            <a:r>
              <a:rPr lang="en-US" altLang="en-US" sz="2200" b="1">
                <a:solidFill>
                  <a:srgbClr val="0000FF"/>
                </a:solidFill>
              </a:rPr>
              <a:t>Wayne Thomaston – Macon, GA – 478 788 6276</a:t>
            </a:r>
          </a:p>
          <a:p>
            <a:pPr>
              <a:lnSpc>
                <a:spcPct val="90000"/>
              </a:lnSpc>
            </a:pPr>
            <a:r>
              <a:rPr lang="en-US" altLang="en-US" sz="2200" b="1">
                <a:solidFill>
                  <a:srgbClr val="0000FF"/>
                </a:solidFill>
              </a:rPr>
              <a:t>Ultimate Pond Care Services, Owen &amp; Williams Fish Farm – Hawkinsville, GA 478 892 3144 – www.owenandwilliams.com</a:t>
            </a:r>
          </a:p>
        </p:txBody>
      </p:sp>
    </p:spTree>
  </p:cSld>
  <p:clrMapOvr>
    <a:masterClrMapping/>
  </p:clrMapOvr>
  <p:transition>
    <p:random/>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2"/>
          <p:cNvSpPr>
            <a:spLocks noGrp="1" noChangeArrowheads="1"/>
          </p:cNvSpPr>
          <p:nvPr>
            <p:ph type="ctrTitle"/>
          </p:nvPr>
        </p:nvSpPr>
        <p:spPr>
          <a:xfrm>
            <a:off x="990600" y="1171575"/>
            <a:ext cx="8153400" cy="2105025"/>
          </a:xfrm>
        </p:spPr>
        <p:txBody>
          <a:bodyPr anchor="ctr"/>
          <a:lstStyle/>
          <a:p>
            <a:r>
              <a:rPr lang="en-US" altLang="en-US" sz="5400">
                <a:solidFill>
                  <a:srgbClr val="0000FF"/>
                </a:solidFill>
              </a:rPr>
              <a:t>Managing a </a:t>
            </a:r>
            <a:br>
              <a:rPr lang="en-US" altLang="en-US" sz="5400">
                <a:solidFill>
                  <a:srgbClr val="0000FF"/>
                </a:solidFill>
              </a:rPr>
            </a:br>
            <a:r>
              <a:rPr lang="en-US" altLang="en-US" sz="5400">
                <a:solidFill>
                  <a:srgbClr val="0000FF"/>
                </a:solidFill>
              </a:rPr>
              <a:t>Neighborhood Pond</a:t>
            </a:r>
          </a:p>
        </p:txBody>
      </p:sp>
      <p:sp>
        <p:nvSpPr>
          <p:cNvPr id="779267" name="Rectangle 3"/>
          <p:cNvSpPr>
            <a:spLocks noGrp="1" noChangeArrowheads="1"/>
          </p:cNvSpPr>
          <p:nvPr>
            <p:ph type="subTitle" idx="1"/>
          </p:nvPr>
        </p:nvSpPr>
        <p:spPr>
          <a:xfrm>
            <a:off x="1371600" y="3886200"/>
            <a:ext cx="7239000" cy="1752600"/>
          </a:xfrm>
        </p:spPr>
        <p:txBody>
          <a:bodyPr/>
          <a:lstStyle/>
          <a:p>
            <a:r>
              <a:rPr lang="en-US" altLang="en-US" sz="4400">
                <a:solidFill>
                  <a:srgbClr val="0000FF"/>
                </a:solidFill>
              </a:rPr>
              <a:t>Robert Brannen</a:t>
            </a:r>
          </a:p>
          <a:p>
            <a:r>
              <a:rPr lang="en-US" altLang="en-US" sz="4400">
                <a:solidFill>
                  <a:srgbClr val="0000FF"/>
                </a:solidFill>
              </a:rPr>
              <a:t>Gwinnett Extension Service</a:t>
            </a: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5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6850" name="Picture 2" descr="p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46851" name="Text Box 3"/>
          <p:cNvSpPr txBox="1">
            <a:spLocks noChangeArrowheads="1"/>
          </p:cNvSpPr>
          <p:nvPr/>
        </p:nvSpPr>
        <p:spPr bwMode="auto">
          <a:xfrm>
            <a:off x="3886200" y="5257800"/>
            <a:ext cx="5257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600" b="1">
                <a:solidFill>
                  <a:srgbClr val="FFFFCC"/>
                </a:solidFill>
              </a:rPr>
              <a:t>Recreation and</a:t>
            </a:r>
            <a:br>
              <a:rPr lang="en-US" altLang="en-US" sz="3600" b="1">
                <a:solidFill>
                  <a:srgbClr val="FFFFCC"/>
                </a:solidFill>
              </a:rPr>
            </a:br>
            <a:r>
              <a:rPr lang="en-US" altLang="en-US" sz="3600" b="1">
                <a:solidFill>
                  <a:srgbClr val="FFFFCC"/>
                </a:solidFill>
              </a:rPr>
              <a:t>Wildlife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WordArt 2"/>
          <p:cNvSpPr>
            <a:spLocks noChangeArrowheads="1" noChangeShapeType="1" noTextEdit="1"/>
          </p:cNvSpPr>
          <p:nvPr/>
        </p:nvSpPr>
        <p:spPr bwMode="auto">
          <a:xfrm>
            <a:off x="3810000" y="1828800"/>
            <a:ext cx="220980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0">
                  <a:gsLst>
                    <a:gs pos="0">
                      <a:srgbClr val="FFFF00"/>
                    </a:gs>
                    <a:gs pos="100000">
                      <a:srgbClr val="FF9933"/>
                    </a:gs>
                  </a:gsLst>
                  <a:path path="rect">
                    <a:fillToRect l="50000" t="50000" r="50000" b="50000"/>
                  </a:path>
                </a:gradFill>
                <a:effectLst>
                  <a:outerShdw blurRad="63500" dist="38099" dir="2700000" algn="ctr" rotWithShape="0">
                    <a:srgbClr val="C0C0C0">
                      <a:alpha val="74998"/>
                    </a:srgbClr>
                  </a:outerShdw>
                </a:effectLst>
                <a:latin typeface="Impact" charset="0"/>
                <a:ea typeface="Impact" charset="0"/>
                <a:cs typeface="Impact" charset="0"/>
              </a:rPr>
              <a:t>PROBLEMS</a:t>
            </a:r>
          </a:p>
        </p:txBody>
      </p:sp>
      <p:sp>
        <p:nvSpPr>
          <p:cNvPr id="807939" name="Rectangle 3"/>
          <p:cNvSpPr>
            <a:spLocks noGrp="1" noChangeArrowheads="1"/>
          </p:cNvSpPr>
          <p:nvPr>
            <p:ph type="ctrTitle"/>
          </p:nvPr>
        </p:nvSpPr>
        <p:spPr>
          <a:xfrm>
            <a:off x="685800" y="2286000"/>
            <a:ext cx="7772400" cy="1143000"/>
          </a:xfrm>
          <a:noFill/>
          <a:ln>
            <a:solidFill>
              <a:schemeClr val="bg1"/>
            </a:solidFill>
            <a:miter lim="800000"/>
            <a:headEnd/>
            <a:tailEnd/>
          </a:ln>
        </p:spPr>
        <p:txBody>
          <a:bodyPr anchor="ctr"/>
          <a:lstStyle/>
          <a:p>
            <a:r>
              <a:rPr lang="en-US" altLang="en-US" sz="4400"/>
              <a:t>Common                   Found during </a:t>
            </a:r>
            <a:br>
              <a:rPr lang="en-US" altLang="en-US" sz="4400"/>
            </a:br>
            <a:r>
              <a:rPr lang="en-US" altLang="en-US"/>
              <a:t>BMP Inspections</a:t>
            </a:r>
            <a:r>
              <a:rPr lang="en-US" altLang="en-US" sz="4400"/>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2"/>
          <p:cNvSpPr>
            <a:spLocks noGrp="1" noChangeArrowheads="1"/>
          </p:cNvSpPr>
          <p:nvPr>
            <p:ph type="title"/>
          </p:nvPr>
        </p:nvSpPr>
        <p:spPr/>
        <p:txBody>
          <a:bodyPr/>
          <a:lstStyle/>
          <a:p>
            <a:r>
              <a:rPr lang="en-US" altLang="en-US" sz="4000"/>
              <a:t>REPAIR EROSION RILLS AND GULLIES</a:t>
            </a:r>
          </a:p>
        </p:txBody>
      </p:sp>
      <p:sp>
        <p:nvSpPr>
          <p:cNvPr id="809987" name="Rectangle 3"/>
          <p:cNvSpPr>
            <a:spLocks noGrp="1" noChangeArrowheads="1"/>
          </p:cNvSpPr>
          <p:nvPr>
            <p:ph type="body" sz="half" idx="3"/>
          </p:nvPr>
        </p:nvSpPr>
        <p:spPr>
          <a:xfrm>
            <a:off x="4645025" y="1600200"/>
            <a:ext cx="4041775" cy="4525963"/>
          </a:xfrm>
        </p:spPr>
        <p:txBody>
          <a:bodyPr/>
          <a:lstStyle/>
          <a:p>
            <a:r>
              <a:rPr lang="en-US" altLang="en-US" sz="2800"/>
              <a:t>EROSION IS WASHING SILT INTO BMP</a:t>
            </a:r>
          </a:p>
          <a:p>
            <a:r>
              <a:rPr lang="en-US" altLang="en-US" sz="2800"/>
              <a:t>NO VEGETATION GROWING TO KEEP DIRT ON THE SLOPES</a:t>
            </a:r>
          </a:p>
        </p:txBody>
      </p:sp>
      <p:pic>
        <p:nvPicPr>
          <p:cNvPr id="809988" name="Picture 4" descr="702F"/>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047750" y="1600200"/>
            <a:ext cx="2859088" cy="218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09989" name="Picture 5" descr="702E"/>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044575" y="3941763"/>
            <a:ext cx="2865438" cy="218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p:cNvSpPr>
            <a:spLocks noGrp="1" noChangeArrowheads="1"/>
          </p:cNvSpPr>
          <p:nvPr>
            <p:ph type="title"/>
          </p:nvPr>
        </p:nvSpPr>
        <p:spPr/>
        <p:txBody>
          <a:bodyPr/>
          <a:lstStyle/>
          <a:p>
            <a:r>
              <a:rPr lang="en-US" altLang="en-US"/>
              <a:t>WORK WAS COMPLETED</a:t>
            </a:r>
          </a:p>
        </p:txBody>
      </p:sp>
      <p:sp>
        <p:nvSpPr>
          <p:cNvPr id="812035" name="Rectangle 3"/>
          <p:cNvSpPr>
            <a:spLocks noGrp="1" noChangeArrowheads="1"/>
          </p:cNvSpPr>
          <p:nvPr>
            <p:ph type="body" sz="half" idx="2"/>
          </p:nvPr>
        </p:nvSpPr>
        <p:spPr>
          <a:xfrm>
            <a:off x="4645025" y="1600200"/>
            <a:ext cx="4041775" cy="4525963"/>
          </a:xfrm>
        </p:spPr>
        <p:txBody>
          <a:bodyPr/>
          <a:lstStyle/>
          <a:p>
            <a:r>
              <a:rPr lang="en-US" altLang="en-US" sz="2800"/>
              <a:t>EROSION WAS REPAIRED WITH EROSION MAT</a:t>
            </a:r>
          </a:p>
          <a:p>
            <a:r>
              <a:rPr lang="en-US" altLang="en-US" sz="2800"/>
              <a:t>ALSO THE SLOPES WERE RESEEDED AND COVERED </a:t>
            </a:r>
          </a:p>
        </p:txBody>
      </p:sp>
      <p:pic>
        <p:nvPicPr>
          <p:cNvPr id="812036" name="Picture 4" descr="702G"/>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2249488"/>
            <a:ext cx="4041775" cy="322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2" name="Rectangle 2"/>
          <p:cNvSpPr>
            <a:spLocks noGrp="1" noChangeArrowheads="1"/>
          </p:cNvSpPr>
          <p:nvPr>
            <p:ph type="title"/>
          </p:nvPr>
        </p:nvSpPr>
        <p:spPr/>
        <p:txBody>
          <a:bodyPr/>
          <a:lstStyle/>
          <a:p>
            <a:r>
              <a:rPr lang="en-US" altLang="en-US"/>
              <a:t>REMOVE TRASH AND DEBRIS</a:t>
            </a:r>
          </a:p>
        </p:txBody>
      </p:sp>
      <p:sp>
        <p:nvSpPr>
          <p:cNvPr id="814083" name="Rectangle 3"/>
          <p:cNvSpPr>
            <a:spLocks noGrp="1" noChangeArrowheads="1"/>
          </p:cNvSpPr>
          <p:nvPr>
            <p:ph type="body" sz="half" idx="1"/>
          </p:nvPr>
        </p:nvSpPr>
        <p:spPr>
          <a:xfrm>
            <a:off x="457200" y="1600200"/>
            <a:ext cx="4041775" cy="4525963"/>
          </a:xfrm>
        </p:spPr>
        <p:txBody>
          <a:bodyPr/>
          <a:lstStyle/>
          <a:p>
            <a:r>
              <a:rPr lang="en-US" altLang="en-US" sz="2400"/>
              <a:t>BMPS COLLECT TRASH FROM THE STREET</a:t>
            </a:r>
          </a:p>
          <a:p>
            <a:r>
              <a:rPr lang="en-US" altLang="en-US" sz="2400"/>
              <a:t>MAKE COMMUNITY AWARE THAT DRAINS LEAD TO BMP NOT THE SEWER</a:t>
            </a:r>
          </a:p>
          <a:p>
            <a:r>
              <a:rPr lang="en-US" altLang="en-US" sz="2400"/>
              <a:t>EXCESSIVE TRASH CAN GET INTO STREAMS AND WATERWAYS</a:t>
            </a:r>
          </a:p>
          <a:p>
            <a:r>
              <a:rPr lang="en-US" altLang="en-US" sz="2400"/>
              <a:t>BMPS ARE NOT DUMP SITES</a:t>
            </a:r>
          </a:p>
        </p:txBody>
      </p:sp>
      <p:pic>
        <p:nvPicPr>
          <p:cNvPr id="814084" name="Picture 4" descr="trash"/>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105400" y="1219200"/>
            <a:ext cx="3689350" cy="274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14085" name="Picture 5" descr="trash2"/>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419600" y="3887788"/>
            <a:ext cx="4013200" cy="2970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Grp="1" noChangeArrowheads="1"/>
          </p:cNvSpPr>
          <p:nvPr>
            <p:ph type="title"/>
          </p:nvPr>
        </p:nvSpPr>
        <p:spPr/>
        <p:txBody>
          <a:bodyPr/>
          <a:lstStyle/>
          <a:p>
            <a:r>
              <a:rPr lang="en-US" altLang="en-US" sz="4000"/>
              <a:t>Access Easements Must Be Kept Clear</a:t>
            </a:r>
          </a:p>
        </p:txBody>
      </p:sp>
      <p:sp>
        <p:nvSpPr>
          <p:cNvPr id="816131" name="Rectangle 3"/>
          <p:cNvSpPr>
            <a:spLocks noGrp="1" noChangeArrowheads="1"/>
          </p:cNvSpPr>
          <p:nvPr>
            <p:ph type="body" sz="half" idx="1"/>
          </p:nvPr>
        </p:nvSpPr>
        <p:spPr>
          <a:xfrm>
            <a:off x="457200" y="1600200"/>
            <a:ext cx="4041775" cy="4525963"/>
          </a:xfrm>
        </p:spPr>
        <p:txBody>
          <a:bodyPr/>
          <a:lstStyle/>
          <a:p>
            <a:r>
              <a:rPr lang="en-US" altLang="en-US" sz="2800"/>
              <a:t>Every Access Easement is shown on the final plat</a:t>
            </a:r>
          </a:p>
          <a:p>
            <a:r>
              <a:rPr lang="en-US" altLang="en-US" sz="2800"/>
              <a:t>This is the area that is required to be kept cut back</a:t>
            </a:r>
          </a:p>
          <a:p>
            <a:r>
              <a:rPr lang="en-US" altLang="en-US" sz="2800"/>
              <a:t>Growth in the bottom of the pond is good, when controlled</a:t>
            </a:r>
          </a:p>
        </p:txBody>
      </p:sp>
      <p:pic>
        <p:nvPicPr>
          <p:cNvPr id="816132" name="Picture 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1676400"/>
            <a:ext cx="4067175" cy="4570413"/>
          </a:xfrm>
          <a:noFill/>
          <a:ln/>
        </p:spPr>
      </p:pic>
      <p:sp>
        <p:nvSpPr>
          <p:cNvPr id="816133" name="Line 5"/>
          <p:cNvSpPr>
            <a:spLocks noChangeShapeType="1"/>
          </p:cNvSpPr>
          <p:nvPr/>
        </p:nvSpPr>
        <p:spPr bwMode="auto">
          <a:xfrm flipH="1" flipV="1">
            <a:off x="7391400" y="2286000"/>
            <a:ext cx="838200" cy="1752600"/>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16134" name="Line 6"/>
          <p:cNvSpPr>
            <a:spLocks noChangeShapeType="1"/>
          </p:cNvSpPr>
          <p:nvPr/>
        </p:nvSpPr>
        <p:spPr bwMode="auto">
          <a:xfrm flipH="1">
            <a:off x="7848600" y="4114800"/>
            <a:ext cx="381000" cy="1371600"/>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16135" name="Text Box 7"/>
          <p:cNvSpPr txBox="1">
            <a:spLocks noChangeArrowheads="1"/>
          </p:cNvSpPr>
          <p:nvPr/>
        </p:nvSpPr>
        <p:spPr bwMode="auto">
          <a:xfrm>
            <a:off x="7620000" y="3657600"/>
            <a:ext cx="1524000" cy="650875"/>
          </a:xfrm>
          <a:prstGeom prst="rect">
            <a:avLst/>
          </a:prstGeom>
          <a:solidFill>
            <a:schemeClr val="tx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ltLang="en-US">
                <a:solidFill>
                  <a:srgbClr val="FF0000"/>
                </a:solidFill>
                <a:latin typeface="Arial" charset="0"/>
              </a:rPr>
              <a:t>Location of Easements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Rectangle 2"/>
          <p:cNvSpPr>
            <a:spLocks noGrp="1" noChangeArrowheads="1"/>
          </p:cNvSpPr>
          <p:nvPr>
            <p:ph type="title"/>
          </p:nvPr>
        </p:nvSpPr>
        <p:spPr/>
        <p:txBody>
          <a:bodyPr/>
          <a:lstStyle/>
          <a:p>
            <a:r>
              <a:rPr lang="en-US" altLang="en-US" sz="6000"/>
              <a:t>Cut tall vegetation</a:t>
            </a:r>
          </a:p>
        </p:txBody>
      </p:sp>
      <p:pic>
        <p:nvPicPr>
          <p:cNvPr id="818179" name="Picture 3" descr="714a"/>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2251075"/>
            <a:ext cx="4041775" cy="3222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18180" name="Picture 4" descr="714b"/>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792663" y="1600200"/>
            <a:ext cx="3254375" cy="218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18181" name="Picture 5" descr="714c"/>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792663" y="3941763"/>
            <a:ext cx="3246437" cy="218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p:cNvSpPr>
            <a:spLocks noGrp="1" noChangeArrowheads="1"/>
          </p:cNvSpPr>
          <p:nvPr>
            <p:ph type="title"/>
          </p:nvPr>
        </p:nvSpPr>
        <p:spPr>
          <a:xfrm>
            <a:off x="457200" y="274638"/>
            <a:ext cx="8229600" cy="854075"/>
          </a:xfrm>
        </p:spPr>
        <p:txBody>
          <a:bodyPr/>
          <a:lstStyle/>
          <a:p>
            <a:r>
              <a:rPr lang="en-US" altLang="en-US"/>
              <a:t>What are BMP’s?</a:t>
            </a:r>
          </a:p>
        </p:txBody>
      </p:sp>
      <p:sp>
        <p:nvSpPr>
          <p:cNvPr id="783363" name="Rectangle 3"/>
          <p:cNvSpPr>
            <a:spLocks noGrp="1" noChangeArrowheads="1"/>
          </p:cNvSpPr>
          <p:nvPr>
            <p:ph type="body" idx="1"/>
          </p:nvPr>
        </p:nvSpPr>
        <p:spPr>
          <a:xfrm>
            <a:off x="381000" y="1295400"/>
            <a:ext cx="6937375" cy="4803775"/>
          </a:xfrm>
        </p:spPr>
        <p:txBody>
          <a:bodyPr/>
          <a:lstStyle/>
          <a:p>
            <a:pPr>
              <a:buFontTx/>
              <a:buNone/>
            </a:pPr>
            <a:r>
              <a:rPr lang="en-US" altLang="en-US" b="1">
                <a:solidFill>
                  <a:schemeClr val="hlink"/>
                </a:solidFill>
              </a:rPr>
              <a:t>Best Management Practices </a:t>
            </a:r>
            <a:r>
              <a:rPr lang="en-US" altLang="en-US">
                <a:solidFill>
                  <a:schemeClr val="hlink"/>
                </a:solidFill>
              </a:rPr>
              <a:t>(BMP’s), are used to reduce pollution in stormwater runoff, thereby protecting area waterways. These practices are often permanent facilities designed to handle stormwater runoff for a specific area.</a:t>
            </a:r>
            <a:r>
              <a:rPr lang="en-US" altLang="en-US" sz="4000">
                <a:solidFill>
                  <a:schemeClr val="hlink"/>
                </a:solidFill>
              </a:rPr>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Rectangle 2"/>
          <p:cNvSpPr>
            <a:spLocks noGrp="1" noChangeArrowheads="1"/>
          </p:cNvSpPr>
          <p:nvPr>
            <p:ph type="title"/>
          </p:nvPr>
        </p:nvSpPr>
        <p:spPr/>
        <p:txBody>
          <a:bodyPr/>
          <a:lstStyle/>
          <a:p>
            <a:r>
              <a:rPr lang="en-US" altLang="en-US" sz="4000"/>
              <a:t>Keep the Access Easement Clear</a:t>
            </a:r>
          </a:p>
        </p:txBody>
      </p:sp>
      <p:pic>
        <p:nvPicPr>
          <p:cNvPr id="820227" name="Picture 3" descr="easement"/>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981200"/>
            <a:ext cx="4194175" cy="3055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0228" name="Picture 4" descr="easement2"/>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191000" y="1295400"/>
            <a:ext cx="4724400" cy="414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0229" name="Picture 5" descr="veg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581400"/>
            <a:ext cx="49720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p:txBody>
          <a:bodyPr/>
          <a:lstStyle/>
          <a:p>
            <a:r>
              <a:rPr lang="en-US" altLang="en-US" sz="4000"/>
              <a:t>KEEPING FILTERSTONE CLEAN</a:t>
            </a:r>
          </a:p>
        </p:txBody>
      </p:sp>
      <p:sp>
        <p:nvSpPr>
          <p:cNvPr id="822275" name="Rectangle 3"/>
          <p:cNvSpPr>
            <a:spLocks noGrp="1" noChangeArrowheads="1"/>
          </p:cNvSpPr>
          <p:nvPr>
            <p:ph type="body" idx="1"/>
          </p:nvPr>
        </p:nvSpPr>
        <p:spPr/>
        <p:txBody>
          <a:bodyPr/>
          <a:lstStyle/>
          <a:p>
            <a:r>
              <a:rPr lang="en-US" altLang="en-US"/>
              <a:t>THE FILTERSTONE HELPS KEEP SILT AND POLLUTANTS IN THE BMP </a:t>
            </a:r>
          </a:p>
          <a:p>
            <a:r>
              <a:rPr lang="en-US" altLang="en-US"/>
              <a:t>THE STONE NEEDS TO BE CLEANED/REPLACED REGULARLY</a:t>
            </a:r>
          </a:p>
          <a:p>
            <a:r>
              <a:rPr lang="en-US" altLang="en-US"/>
              <a:t>CLOGGED FILTERSTONE= FULL POND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Grp="1" noChangeArrowheads="1"/>
          </p:cNvSpPr>
          <p:nvPr>
            <p:ph type="title"/>
          </p:nvPr>
        </p:nvSpPr>
        <p:spPr>
          <a:xfrm>
            <a:off x="304800" y="0"/>
            <a:ext cx="8510588" cy="1325563"/>
          </a:xfrm>
        </p:spPr>
        <p:txBody>
          <a:bodyPr/>
          <a:lstStyle/>
          <a:p>
            <a:r>
              <a:rPr lang="en-US" altLang="en-US" sz="4000"/>
              <a:t>BEFORE AND AFTER PICTURES</a:t>
            </a:r>
          </a:p>
        </p:txBody>
      </p:sp>
      <p:pic>
        <p:nvPicPr>
          <p:cNvPr id="824323" name="Picture 3" descr="filter 3"/>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8600" y="1143000"/>
            <a:ext cx="4876800" cy="368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4324" name="Picture 4" descr="filter 4"/>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038600" y="3406775"/>
            <a:ext cx="4648200" cy="345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2"/>
          <p:cNvSpPr>
            <a:spLocks noGrp="1" noChangeArrowheads="1"/>
          </p:cNvSpPr>
          <p:nvPr>
            <p:ph type="title"/>
          </p:nvPr>
        </p:nvSpPr>
        <p:spPr/>
        <p:txBody>
          <a:bodyPr/>
          <a:lstStyle/>
          <a:p>
            <a:r>
              <a:rPr lang="en-US" altLang="en-US"/>
              <a:t>REPAIR THE FOREBAY </a:t>
            </a:r>
          </a:p>
        </p:txBody>
      </p:sp>
      <p:sp>
        <p:nvSpPr>
          <p:cNvPr id="826371" name="Rectangle 3"/>
          <p:cNvSpPr>
            <a:spLocks noGrp="1" noChangeArrowheads="1"/>
          </p:cNvSpPr>
          <p:nvPr>
            <p:ph type="body" sz="half" idx="1"/>
          </p:nvPr>
        </p:nvSpPr>
        <p:spPr>
          <a:xfrm>
            <a:off x="457200" y="1600200"/>
            <a:ext cx="4041775" cy="4525963"/>
          </a:xfrm>
        </p:spPr>
        <p:txBody>
          <a:bodyPr/>
          <a:lstStyle/>
          <a:p>
            <a:r>
              <a:rPr lang="en-US" altLang="en-US" sz="2800"/>
              <a:t>FOREBAYS HELP SLOW DOWN VELOCITY OF THE WATER</a:t>
            </a:r>
          </a:p>
          <a:p>
            <a:r>
              <a:rPr lang="en-US" altLang="en-US" sz="2800"/>
              <a:t>FOREBAYS ALSO CATCH MOST TRASH</a:t>
            </a:r>
          </a:p>
          <a:p>
            <a:r>
              <a:rPr lang="en-US" altLang="en-US" sz="2800"/>
              <a:t>FOREBAYS ALSO COLLECT SILT</a:t>
            </a:r>
          </a:p>
        </p:txBody>
      </p:sp>
      <p:pic>
        <p:nvPicPr>
          <p:cNvPr id="826372" name="Picture 4" descr="forebay1"/>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343400" y="1143000"/>
            <a:ext cx="4030663" cy="2740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6373" name="Picture 5" descr="forebay3"/>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572000" y="3429000"/>
            <a:ext cx="4222750" cy="320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2"/>
          <p:cNvSpPr>
            <a:spLocks noGrp="1" noChangeArrowheads="1"/>
          </p:cNvSpPr>
          <p:nvPr>
            <p:ph type="title"/>
          </p:nvPr>
        </p:nvSpPr>
        <p:spPr/>
        <p:txBody>
          <a:bodyPr/>
          <a:lstStyle/>
          <a:p>
            <a:r>
              <a:rPr lang="en-US" altLang="en-US"/>
              <a:t>FOREBAYS WERE REPAIRED</a:t>
            </a:r>
          </a:p>
        </p:txBody>
      </p:sp>
      <p:sp>
        <p:nvSpPr>
          <p:cNvPr id="828419" name="Rectangle 3"/>
          <p:cNvSpPr>
            <a:spLocks noGrp="1" noChangeArrowheads="1"/>
          </p:cNvSpPr>
          <p:nvPr>
            <p:ph type="body" sz="half" idx="1"/>
          </p:nvPr>
        </p:nvSpPr>
        <p:spPr>
          <a:xfrm>
            <a:off x="457200" y="1600200"/>
            <a:ext cx="4041775" cy="4525963"/>
          </a:xfrm>
        </p:spPr>
        <p:txBody>
          <a:bodyPr/>
          <a:lstStyle/>
          <a:p>
            <a:pPr>
              <a:lnSpc>
                <a:spcPct val="90000"/>
              </a:lnSpc>
            </a:pPr>
            <a:r>
              <a:rPr lang="en-US" altLang="en-US" sz="2800"/>
              <a:t>FOREBAYS CAN BE REPAIRED WITH EXISTING ROCK</a:t>
            </a:r>
          </a:p>
          <a:p>
            <a:pPr>
              <a:lnSpc>
                <a:spcPct val="90000"/>
              </a:lnSpc>
            </a:pPr>
            <a:r>
              <a:rPr lang="en-US" altLang="en-US" sz="2800"/>
              <a:t>DRY CONCRETE MIX CAN HELP KEEP ROCK TOGETHER</a:t>
            </a:r>
          </a:p>
          <a:p>
            <a:pPr>
              <a:lnSpc>
                <a:spcPct val="90000"/>
              </a:lnSpc>
            </a:pPr>
            <a:r>
              <a:rPr lang="en-US" altLang="en-US" sz="2800"/>
              <a:t>MOST FOREBAYS CAN BE CLEANED BY HAND IF DONE EARLY ON</a:t>
            </a:r>
          </a:p>
        </p:txBody>
      </p:sp>
      <p:pic>
        <p:nvPicPr>
          <p:cNvPr id="828420" name="Picture 4" descr="forebay2"/>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419600" y="1371600"/>
            <a:ext cx="4176713" cy="2740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28421" name="Picture 5" descr="forebay4"/>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738688" y="3276600"/>
            <a:ext cx="4405312" cy="27416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2"/>
          <p:cNvSpPr>
            <a:spLocks noGrp="1" noChangeArrowheads="1"/>
          </p:cNvSpPr>
          <p:nvPr>
            <p:ph type="title"/>
          </p:nvPr>
        </p:nvSpPr>
        <p:spPr>
          <a:xfrm>
            <a:off x="0" y="2209800"/>
            <a:ext cx="8510588" cy="1325563"/>
          </a:xfrm>
        </p:spPr>
        <p:txBody>
          <a:bodyPr/>
          <a:lstStyle/>
          <a:p>
            <a:r>
              <a:rPr lang="en-US" altLang="en-US" sz="6600"/>
              <a:t>Gwinnett County BMP Inspection Process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2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28600"/>
            <a:ext cx="51816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32515" name="Rectangle 3"/>
          <p:cNvSpPr>
            <a:spLocks noGrp="1" noChangeArrowheads="1"/>
          </p:cNvSpPr>
          <p:nvPr>
            <p:ph type="ctrTitle"/>
          </p:nvPr>
        </p:nvSpPr>
        <p:spPr>
          <a:xfrm>
            <a:off x="685800" y="304800"/>
            <a:ext cx="2971800" cy="5334000"/>
          </a:xfrm>
        </p:spPr>
        <p:txBody>
          <a:bodyPr anchor="ctr"/>
          <a:lstStyle/>
          <a:p>
            <a:r>
              <a:rPr lang="en-US" altLang="en-US" sz="4400"/>
              <a:t>Example </a:t>
            </a:r>
            <a:br>
              <a:rPr lang="en-US" altLang="en-US" sz="4400"/>
            </a:br>
            <a:r>
              <a:rPr lang="en-US" altLang="en-US" sz="4400"/>
              <a:t>Report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p:cNvSpPr>
            <a:spLocks noGrp="1" noChangeArrowheads="1"/>
          </p:cNvSpPr>
          <p:nvPr>
            <p:ph type="title"/>
          </p:nvPr>
        </p:nvSpPr>
        <p:spPr>
          <a:xfrm>
            <a:off x="457200" y="152400"/>
            <a:ext cx="8510588" cy="990600"/>
          </a:xfrm>
        </p:spPr>
        <p:txBody>
          <a:bodyPr/>
          <a:lstStyle/>
          <a:p>
            <a:r>
              <a:rPr lang="en-US" altLang="en-US" sz="4000" b="1" i="1">
                <a:solidFill>
                  <a:schemeClr val="tx1"/>
                </a:solidFill>
              </a:rPr>
              <a:t/>
            </a:r>
            <a:br>
              <a:rPr lang="en-US" altLang="en-US" sz="4000" b="1" i="1">
                <a:solidFill>
                  <a:schemeClr val="tx1"/>
                </a:solidFill>
              </a:rPr>
            </a:br>
            <a:r>
              <a:rPr lang="en-US" altLang="en-US" sz="4000" b="1" i="1">
                <a:solidFill>
                  <a:schemeClr val="tx1"/>
                </a:solidFill>
              </a:rPr>
              <a:t>BMP FACILITIES INSPECTION</a:t>
            </a:r>
            <a:r>
              <a:rPr lang="en-US" altLang="en-US" sz="4000"/>
              <a:t> </a:t>
            </a:r>
          </a:p>
        </p:txBody>
      </p:sp>
      <p:sp>
        <p:nvSpPr>
          <p:cNvPr id="834563" name="Rectangle 3"/>
          <p:cNvSpPr>
            <a:spLocks noGrp="1" noChangeArrowheads="1"/>
          </p:cNvSpPr>
          <p:nvPr>
            <p:ph type="body" idx="1"/>
          </p:nvPr>
        </p:nvSpPr>
        <p:spPr/>
        <p:txBody>
          <a:bodyPr/>
          <a:lstStyle/>
          <a:p>
            <a:pPr>
              <a:lnSpc>
                <a:spcPct val="90000"/>
              </a:lnSpc>
            </a:pPr>
            <a:r>
              <a:rPr lang="en-US" altLang="en-US" sz="3600">
                <a:solidFill>
                  <a:srgbClr val="FF0000"/>
                </a:solidFill>
              </a:rPr>
              <a:t>ANNUAL- </a:t>
            </a:r>
            <a:r>
              <a:rPr lang="en-US" altLang="en-US" sz="3600"/>
              <a:t>CONDUCTED EVERY 12 MONTHS AFTER BOND RELEASE DATE.</a:t>
            </a:r>
          </a:p>
          <a:p>
            <a:pPr>
              <a:lnSpc>
                <a:spcPct val="90000"/>
              </a:lnSpc>
            </a:pPr>
            <a:r>
              <a:rPr lang="en-US" altLang="en-US" sz="3600"/>
              <a:t>Annual inspections are required for BMPs with a recorded maintenance agreement.</a:t>
            </a:r>
          </a:p>
          <a:p>
            <a:pPr>
              <a:lnSpc>
                <a:spcPct val="90000"/>
              </a:lnSpc>
            </a:pPr>
            <a:r>
              <a:rPr lang="en-US" altLang="en-US" sz="3600"/>
              <a:t>Maintenance agreements were required by Gwinnett County after 1999</a:t>
            </a:r>
          </a:p>
          <a:p>
            <a:pPr>
              <a:lnSpc>
                <a:spcPct val="90000"/>
              </a:lnSpc>
            </a:pPr>
            <a:endParaRPr lang="en-US" altLang="en-US" sz="360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p:txBody>
          <a:bodyPr/>
          <a:lstStyle/>
          <a:p>
            <a:r>
              <a:rPr lang="en-US" altLang="en-US"/>
              <a:t>Enforcement</a:t>
            </a:r>
          </a:p>
        </p:txBody>
      </p:sp>
      <p:sp>
        <p:nvSpPr>
          <p:cNvPr id="836611" name="Rectangle 3"/>
          <p:cNvSpPr>
            <a:spLocks noGrp="1" noChangeArrowheads="1"/>
          </p:cNvSpPr>
          <p:nvPr>
            <p:ph type="body" idx="1"/>
          </p:nvPr>
        </p:nvSpPr>
        <p:spPr/>
        <p:txBody>
          <a:bodyPr/>
          <a:lstStyle/>
          <a:p>
            <a:r>
              <a:rPr lang="en-US" altLang="en-US"/>
              <a:t>First notice: Notice to Comply (NTC) Requests that the work be completed within 14 Days.</a:t>
            </a:r>
          </a:p>
          <a:p>
            <a:r>
              <a:rPr lang="en-US" altLang="en-US"/>
              <a:t>Second Notice: Notice of Violation (NOV) Requests that the work be completed within 14 Days.  Fines can be imposed if not addressed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p:cNvSpPr>
            <a:spLocks noGrp="1" noChangeArrowheads="1"/>
          </p:cNvSpPr>
          <p:nvPr>
            <p:ph type="title"/>
          </p:nvPr>
        </p:nvSpPr>
        <p:spPr/>
        <p:txBody>
          <a:bodyPr/>
          <a:lstStyle/>
          <a:p>
            <a:r>
              <a:rPr lang="en-US" altLang="en-US"/>
              <a:t>PREVENTIVE MAINTENANCE	</a:t>
            </a:r>
          </a:p>
        </p:txBody>
      </p:sp>
      <p:sp>
        <p:nvSpPr>
          <p:cNvPr id="838659" name="Rectangle 3"/>
          <p:cNvSpPr>
            <a:spLocks noGrp="1" noChangeArrowheads="1"/>
          </p:cNvSpPr>
          <p:nvPr>
            <p:ph type="body" idx="1"/>
          </p:nvPr>
        </p:nvSpPr>
        <p:spPr/>
        <p:txBody>
          <a:bodyPr/>
          <a:lstStyle/>
          <a:p>
            <a:r>
              <a:rPr lang="en-US" altLang="en-US"/>
              <a:t>KEEP VEGETATION CUT DOWN</a:t>
            </a:r>
          </a:p>
          <a:p>
            <a:r>
              <a:rPr lang="en-US" altLang="en-US"/>
              <a:t>KEEP TRASH OUT</a:t>
            </a:r>
          </a:p>
          <a:p>
            <a:r>
              <a:rPr lang="en-US" altLang="en-US"/>
              <a:t>REPAIR EROSION EARLY</a:t>
            </a:r>
          </a:p>
          <a:p>
            <a:r>
              <a:rPr lang="en-US" altLang="en-US"/>
              <a:t>ENCOURAGE HOA MEMBERS TO HELP OUT</a:t>
            </a:r>
          </a:p>
          <a:p>
            <a:pPr>
              <a:buFontTx/>
              <a:buNone/>
            </a:pPr>
            <a:endParaRPr lang="en-US"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p:cNvSpPr>
            <a:spLocks noGrp="1" noChangeArrowheads="1"/>
          </p:cNvSpPr>
          <p:nvPr>
            <p:ph type="title"/>
          </p:nvPr>
        </p:nvSpPr>
        <p:spPr>
          <a:xfrm>
            <a:off x="304800" y="1752600"/>
            <a:ext cx="8510588" cy="2392363"/>
          </a:xfrm>
        </p:spPr>
        <p:txBody>
          <a:bodyPr/>
          <a:lstStyle/>
          <a:p>
            <a:r>
              <a:rPr lang="en-US" altLang="en-US" sz="6600"/>
              <a:t>What are some common types Of BMP’s?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Grp="1" noChangeArrowheads="1"/>
          </p:cNvSpPr>
          <p:nvPr>
            <p:ph type="title"/>
          </p:nvPr>
        </p:nvSpPr>
        <p:spPr/>
        <p:txBody>
          <a:bodyPr/>
          <a:lstStyle/>
          <a:p>
            <a:r>
              <a:rPr lang="en-US" altLang="en-US"/>
              <a:t>COUNTY ASSISTANCE</a:t>
            </a:r>
          </a:p>
        </p:txBody>
      </p:sp>
      <p:sp>
        <p:nvSpPr>
          <p:cNvPr id="840707" name="Rectangle 3"/>
          <p:cNvSpPr>
            <a:spLocks noGrp="1" noChangeArrowheads="1"/>
          </p:cNvSpPr>
          <p:nvPr>
            <p:ph type="body" idx="1"/>
          </p:nvPr>
        </p:nvSpPr>
        <p:spPr/>
        <p:txBody>
          <a:bodyPr/>
          <a:lstStyle/>
          <a:p>
            <a:r>
              <a:rPr lang="en-US" altLang="en-US"/>
              <a:t>THE COUNTY HAS A EROSION ASSITANCE PROGRAM</a:t>
            </a:r>
          </a:p>
          <a:p>
            <a:r>
              <a:rPr lang="en-US" altLang="en-US"/>
              <a:t>COUNTY CAN PROVIDE EROSION CONTROL MAT</a:t>
            </a:r>
          </a:p>
          <a:p>
            <a:r>
              <a:rPr lang="en-US" altLang="en-US"/>
              <a:t>COUNTY CAN PROVIDE RIP RAP FOR FOREBAYS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p:txBody>
          <a:bodyPr/>
          <a:lstStyle/>
          <a:p>
            <a:r>
              <a:rPr lang="en-US" altLang="en-US"/>
              <a:t>SERVICE REQUEST</a:t>
            </a:r>
          </a:p>
        </p:txBody>
      </p:sp>
      <p:sp>
        <p:nvSpPr>
          <p:cNvPr id="842755" name="Rectangle 3"/>
          <p:cNvSpPr>
            <a:spLocks noGrp="1" noChangeArrowheads="1"/>
          </p:cNvSpPr>
          <p:nvPr>
            <p:ph type="body" idx="1"/>
          </p:nvPr>
        </p:nvSpPr>
        <p:spPr/>
        <p:txBody>
          <a:bodyPr/>
          <a:lstStyle/>
          <a:p>
            <a:r>
              <a:rPr lang="en-US" altLang="en-US"/>
              <a:t>CALL 678-376-7000 FOR ASSISTANCE WITH DRAINAGE COMPLAINTS</a:t>
            </a:r>
          </a:p>
          <a:p>
            <a:r>
              <a:rPr lang="en-US" altLang="en-US"/>
              <a:t>CALL IN REQUEST FOR RIP RAP OR EROSION MAT</a:t>
            </a:r>
          </a:p>
          <a:p>
            <a:pPr>
              <a:buFontTx/>
              <a:buNone/>
            </a:pPr>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82" name="Picture 2" descr="shadey pond"/>
          <p:cNvPicPr>
            <a:picLocks noChangeAspect="1" noChangeArrowheads="1"/>
          </p:cNvPicPr>
          <p:nvPr/>
        </p:nvPicPr>
        <p:blipFill>
          <a:blip r:embed="rId2">
            <a:extLst>
              <a:ext uri="{28A0092B-C50C-407E-A947-70E740481C1C}">
                <a14:useLocalDpi xmlns:a14="http://schemas.microsoft.com/office/drawing/2010/main" val="0"/>
              </a:ext>
            </a:extLst>
          </a:blip>
          <a:srcRect r="3334" b="5312"/>
          <a:stretch>
            <a:fillRect/>
          </a:stretch>
        </p:blipFill>
        <p:spPr bwMode="auto">
          <a:xfrm>
            <a:off x="304800" y="228600"/>
            <a:ext cx="86106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2"/>
          <p:cNvSpPr>
            <a:spLocks noGrp="1" noChangeArrowheads="1"/>
          </p:cNvSpPr>
          <p:nvPr>
            <p:ph type="title"/>
          </p:nvPr>
        </p:nvSpPr>
        <p:spPr/>
        <p:txBody>
          <a:bodyPr/>
          <a:lstStyle/>
          <a:p>
            <a:r>
              <a:rPr lang="en-US" altLang="en-US"/>
              <a:t>Where To Sign</a:t>
            </a:r>
          </a:p>
        </p:txBody>
      </p:sp>
      <p:pic>
        <p:nvPicPr>
          <p:cNvPr id="732163" name="Picture 3" descr="creditform"/>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78088" y="1143000"/>
            <a:ext cx="4162425" cy="541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32164" name="AutoShape 4" descr="wda"/>
          <p:cNvSpPr>
            <a:spLocks noChangeArrowheads="1"/>
          </p:cNvSpPr>
          <p:nvPr/>
        </p:nvSpPr>
        <p:spPr bwMode="auto">
          <a:xfrm>
            <a:off x="0" y="3048000"/>
            <a:ext cx="2514600" cy="838200"/>
          </a:xfrm>
          <a:prstGeom prst="wedgeRoundRectCallout">
            <a:avLst>
              <a:gd name="adj1" fmla="val 92361"/>
              <a:gd name="adj2" fmla="val 238634"/>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r>
              <a:rPr lang="en-US" altLang="en-US" sz="3600" b="1">
                <a:solidFill>
                  <a:schemeClr val="tx1"/>
                </a:solidFill>
                <a:latin typeface="Arial" charset="0"/>
              </a:rPr>
              <a:t>Sign Here</a:t>
            </a:r>
          </a:p>
        </p:txBody>
      </p:sp>
      <p:sp>
        <p:nvSpPr>
          <p:cNvPr id="732165" name="AutoShape 5" descr="wda"/>
          <p:cNvSpPr>
            <a:spLocks noChangeArrowheads="1"/>
          </p:cNvSpPr>
          <p:nvPr/>
        </p:nvSpPr>
        <p:spPr bwMode="auto">
          <a:xfrm>
            <a:off x="6629400" y="2667000"/>
            <a:ext cx="2514600" cy="2362200"/>
          </a:xfrm>
          <a:prstGeom prst="wedgeRoundRectCallout">
            <a:avLst>
              <a:gd name="adj1" fmla="val -90532"/>
              <a:gd name="adj2" fmla="val 66194"/>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r>
              <a:rPr lang="en-US" altLang="en-US" sz="3600" b="1">
                <a:solidFill>
                  <a:schemeClr val="tx1"/>
                </a:solidFill>
                <a:latin typeface="Arial" charset="0"/>
              </a:rPr>
              <a:t>List Date Here &amp; Turn In Form</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ChangeArrowheads="1"/>
          </p:cNvSpPr>
          <p:nvPr>
            <p:ph type="title"/>
          </p:nvPr>
        </p:nvSpPr>
        <p:spPr/>
        <p:txBody>
          <a:bodyPr/>
          <a:lstStyle/>
          <a:p>
            <a:r>
              <a:rPr lang="en-US" altLang="en-US"/>
              <a:t>To Receive Credit</a:t>
            </a:r>
          </a:p>
        </p:txBody>
      </p:sp>
      <p:sp>
        <p:nvSpPr>
          <p:cNvPr id="734211" name="Rectangle 3"/>
          <p:cNvSpPr>
            <a:spLocks noGrp="1" noChangeArrowheads="1"/>
          </p:cNvSpPr>
          <p:nvPr>
            <p:ph type="body" idx="1"/>
          </p:nvPr>
        </p:nvSpPr>
        <p:spPr/>
        <p:txBody>
          <a:bodyPr/>
          <a:lstStyle/>
          <a:p>
            <a:r>
              <a:rPr lang="en-US" altLang="en-US"/>
              <a:t>You must live within the City Limits of Lilburn or within Unincorporated Gwinnett County (outside City Limits). </a:t>
            </a:r>
          </a:p>
          <a:p>
            <a:r>
              <a:rPr lang="en-US" altLang="en-US"/>
              <a:t>Sign, Date &amp; turn in the Stormwater Service Fee - Credit Application Form at the end of this workshop</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ctrTitle"/>
          </p:nvPr>
        </p:nvSpPr>
        <p:spPr>
          <a:xfrm>
            <a:off x="990600" y="1171575"/>
            <a:ext cx="8153400" cy="2105025"/>
          </a:xfrm>
        </p:spPr>
        <p:txBody>
          <a:bodyPr anchor="ctr"/>
          <a:lstStyle/>
          <a:p>
            <a:r>
              <a:rPr lang="en-US" altLang="en-US" sz="4400"/>
              <a:t>Managing a Neighborhood Pond</a:t>
            </a:r>
          </a:p>
        </p:txBody>
      </p:sp>
      <p:sp>
        <p:nvSpPr>
          <p:cNvPr id="738307" name="Rectangle 3"/>
          <p:cNvSpPr>
            <a:spLocks noGrp="1" noChangeArrowheads="1"/>
          </p:cNvSpPr>
          <p:nvPr>
            <p:ph type="subTitle" idx="1"/>
          </p:nvPr>
        </p:nvSpPr>
        <p:spPr>
          <a:xfrm>
            <a:off x="1371600" y="3886200"/>
            <a:ext cx="6400800" cy="1752600"/>
          </a:xfrm>
        </p:spPr>
        <p:txBody>
          <a:bodyPr/>
          <a:lstStyle/>
          <a:p>
            <a:r>
              <a:rPr lang="en-US" altLang="en-US" sz="3200"/>
              <a:t>Robert Brannen</a:t>
            </a:r>
          </a:p>
          <a:p>
            <a:r>
              <a:rPr lang="en-US" altLang="en-US" sz="3200"/>
              <a:t>Gwinnett Extension Service</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0" y="2743200"/>
            <a:ext cx="9144000" cy="1143000"/>
          </a:xfrm>
        </p:spPr>
        <p:txBody>
          <a:bodyPr/>
          <a:lstStyle/>
          <a:p>
            <a:r>
              <a:rPr lang="en-US" altLang="en-US" sz="4000">
                <a:solidFill>
                  <a:srgbClr val="0000FF"/>
                </a:solidFill>
              </a:rPr>
              <a:t>Neighborhood Ponds in Gwinnett County</a:t>
            </a:r>
            <a:br>
              <a:rPr lang="en-US" altLang="en-US" sz="4000">
                <a:solidFill>
                  <a:srgbClr val="0000FF"/>
                </a:solidFill>
              </a:rPr>
            </a:br>
            <a:r>
              <a:rPr lang="en-US" altLang="en-US" sz="4000">
                <a:solidFill>
                  <a:srgbClr val="0000FF"/>
                </a:solidFill>
              </a:rPr>
              <a:t> Importance</a:t>
            </a:r>
            <a:br>
              <a:rPr lang="en-US" altLang="en-US" sz="4000">
                <a:solidFill>
                  <a:srgbClr val="0000FF"/>
                </a:solidFill>
              </a:rPr>
            </a:br>
            <a:r>
              <a:rPr lang="en-US" altLang="en-US" sz="4000">
                <a:solidFill>
                  <a:srgbClr val="0000FF"/>
                </a:solidFill>
              </a:rPr>
              <a:t>Problems</a:t>
            </a:r>
            <a:br>
              <a:rPr lang="en-US" altLang="en-US" sz="4000">
                <a:solidFill>
                  <a:srgbClr val="0000FF"/>
                </a:solidFill>
              </a:rPr>
            </a:br>
            <a:r>
              <a:rPr lang="en-US" altLang="en-US" sz="4000">
                <a:solidFill>
                  <a:srgbClr val="0000FF"/>
                </a:solidFill>
              </a:rPr>
              <a:t>Mosquitoes</a:t>
            </a:r>
            <a:br>
              <a:rPr lang="en-US" altLang="en-US" sz="4000">
                <a:solidFill>
                  <a:srgbClr val="0000FF"/>
                </a:solidFill>
              </a:rPr>
            </a:br>
            <a:r>
              <a:rPr lang="en-US" altLang="en-US" sz="4000">
                <a:solidFill>
                  <a:srgbClr val="0000FF"/>
                </a:solidFill>
              </a:rPr>
              <a:t>Weeds</a:t>
            </a:r>
            <a:br>
              <a:rPr lang="en-US" altLang="en-US" sz="4000">
                <a:solidFill>
                  <a:srgbClr val="0000FF"/>
                </a:solidFill>
              </a:rPr>
            </a:br>
            <a:r>
              <a:rPr lang="en-US" altLang="en-US" sz="4000">
                <a:solidFill>
                  <a:srgbClr val="0000FF"/>
                </a:solidFill>
              </a:rPr>
              <a:t>Fish</a:t>
            </a:r>
            <a:br>
              <a:rPr lang="en-US" altLang="en-US" sz="4000">
                <a:solidFill>
                  <a:srgbClr val="0000FF"/>
                </a:solidFill>
              </a:rPr>
            </a:br>
            <a:r>
              <a:rPr lang="en-US" altLang="en-US" sz="4000">
                <a:solidFill>
                  <a:srgbClr val="0000FF"/>
                </a:solidFill>
              </a:rPr>
              <a:t>Wildlife</a:t>
            </a:r>
            <a:br>
              <a:rPr lang="en-US" altLang="en-US" sz="4000">
                <a:solidFill>
                  <a:srgbClr val="0000FF"/>
                </a:solidFill>
              </a:rPr>
            </a:br>
            <a:r>
              <a:rPr lang="en-US" altLang="en-US" sz="4000">
                <a:solidFill>
                  <a:srgbClr val="0000FF"/>
                </a:solidFill>
              </a:rPr>
              <a:t>Pondscaping</a:t>
            </a:r>
            <a:br>
              <a:rPr lang="en-US" altLang="en-US" sz="4000">
                <a:solidFill>
                  <a:srgbClr val="0000FF"/>
                </a:solidFill>
              </a:rPr>
            </a:br>
            <a:r>
              <a:rPr lang="en-US" altLang="en-US" sz="4000">
                <a:solidFill>
                  <a:srgbClr val="0000FF"/>
                </a:solidFill>
              </a:rPr>
              <a:t>Maintenance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Text Box 2"/>
          <p:cNvSpPr txBox="1">
            <a:spLocks noChangeArrowheads="1"/>
          </p:cNvSpPr>
          <p:nvPr/>
        </p:nvSpPr>
        <p:spPr bwMode="auto">
          <a:xfrm>
            <a:off x="4876800" y="2362200"/>
            <a:ext cx="39624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altLang="en-US" sz="3200"/>
              <a:t>Water that runs off of impervious surfaces such as roads, parking lots, or rooftops.  </a:t>
            </a:r>
          </a:p>
        </p:txBody>
      </p:sp>
      <p:pic>
        <p:nvPicPr>
          <p:cNvPr id="441347" name="Picture 3" descr="storm out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1200"/>
            <a:ext cx="2574925" cy="3429000"/>
          </a:xfrm>
          <a:prstGeom prst="rect">
            <a:avLst/>
          </a:prstGeom>
          <a:noFill/>
          <a:extLst>
            <a:ext uri="{909E8E84-426E-40DD-AFC4-6F175D3DCCD1}">
              <a14:hiddenFill xmlns:a14="http://schemas.microsoft.com/office/drawing/2010/main">
                <a:solidFill>
                  <a:srgbClr val="FFFFFF"/>
                </a:solidFill>
              </a14:hiddenFill>
            </a:ext>
          </a:extLst>
        </p:spPr>
      </p:pic>
      <p:sp>
        <p:nvSpPr>
          <p:cNvPr id="441348" name="Text Box 4"/>
          <p:cNvSpPr txBox="1">
            <a:spLocks noChangeArrowheads="1"/>
          </p:cNvSpPr>
          <p:nvPr/>
        </p:nvSpPr>
        <p:spPr bwMode="auto">
          <a:xfrm>
            <a:off x="914400" y="533400"/>
            <a:ext cx="7010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800" b="1"/>
              <a:t>Stormwater Issues</a:t>
            </a:r>
          </a:p>
        </p:txBody>
      </p:sp>
      <p:pic>
        <p:nvPicPr>
          <p:cNvPr id="441349" name="Picture 5" descr="rocks-in-stre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124200"/>
            <a:ext cx="257175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Text Box 2"/>
          <p:cNvSpPr txBox="1">
            <a:spLocks noChangeArrowheads="1"/>
          </p:cNvSpPr>
          <p:nvPr/>
        </p:nvSpPr>
        <p:spPr bwMode="auto">
          <a:xfrm>
            <a:off x="228600" y="381000"/>
            <a:ext cx="8915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altLang="en-US" sz="4800"/>
              <a:t>Why manage stormwater?</a:t>
            </a:r>
          </a:p>
        </p:txBody>
      </p:sp>
      <p:sp>
        <p:nvSpPr>
          <p:cNvPr id="442371" name="Text Box 3"/>
          <p:cNvSpPr txBox="1">
            <a:spLocks noChangeArrowheads="1"/>
          </p:cNvSpPr>
          <p:nvPr/>
        </p:nvSpPr>
        <p:spPr bwMode="auto">
          <a:xfrm>
            <a:off x="4800600" y="1676400"/>
            <a:ext cx="3581400" cy="457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buFontTx/>
              <a:buChar char="•"/>
            </a:pPr>
            <a:r>
              <a:rPr lang="en-US" altLang="en-US" sz="2700">
                <a:solidFill>
                  <a:schemeClr val="tx2"/>
                </a:solidFill>
                <a:latin typeface="Arial" charset="0"/>
              </a:rPr>
              <a:t> </a:t>
            </a:r>
            <a:r>
              <a:rPr lang="en-US" altLang="en-US" sz="2800"/>
              <a:t>To prevent flooding during heavy rains.</a:t>
            </a:r>
          </a:p>
          <a:p>
            <a:pPr algn="ctr" eaLnBrk="0" hangingPunct="0">
              <a:spcBef>
                <a:spcPct val="50000"/>
              </a:spcBef>
              <a:buFontTx/>
              <a:buChar char="•"/>
            </a:pPr>
            <a:r>
              <a:rPr lang="en-US" altLang="en-US" sz="2800"/>
              <a:t> To keep our rivers and streams healthy.</a:t>
            </a:r>
          </a:p>
          <a:p>
            <a:pPr algn="ctr" eaLnBrk="0" hangingPunct="0">
              <a:spcBef>
                <a:spcPct val="50000"/>
              </a:spcBef>
              <a:buFontTx/>
              <a:buChar char="•"/>
            </a:pPr>
            <a:r>
              <a:rPr lang="en-US" altLang="en-US" sz="2800"/>
              <a:t> To meet state and federal requirements.</a:t>
            </a:r>
          </a:p>
          <a:p>
            <a:pPr algn="ctr" eaLnBrk="0" hangingPunct="0">
              <a:spcBef>
                <a:spcPct val="50000"/>
              </a:spcBef>
              <a:buFontTx/>
              <a:buChar char="•"/>
            </a:pPr>
            <a:r>
              <a:rPr lang="en-US" altLang="en-US" sz="2800"/>
              <a:t> To provide for future growth and development.</a:t>
            </a:r>
          </a:p>
        </p:txBody>
      </p:sp>
      <p:pic>
        <p:nvPicPr>
          <p:cNvPr id="442372" name="Picture 4" descr="NrthOcon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3714750" cy="495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p:txBody>
          <a:bodyPr/>
          <a:lstStyle/>
          <a:p>
            <a:r>
              <a:rPr lang="en-US" altLang="en-US" sz="6600"/>
              <a:t>Detention Ponds</a:t>
            </a:r>
          </a:p>
        </p:txBody>
      </p:sp>
      <p:pic>
        <p:nvPicPr>
          <p:cNvPr id="787459" name="Picture 3" descr="MVC-001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76400"/>
            <a:ext cx="7315200" cy="441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2" descr="DSCN05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533400"/>
            <a:ext cx="6827838" cy="5943600"/>
          </a:xfrm>
          <a:prstGeom prst="rect">
            <a:avLst/>
          </a:prstGeom>
          <a:noFill/>
          <a:extLst>
            <a:ext uri="{909E8E84-426E-40DD-AFC4-6F175D3DCCD1}">
              <a14:hiddenFill xmlns:a14="http://schemas.microsoft.com/office/drawing/2010/main">
                <a:solidFill>
                  <a:srgbClr val="FFFFFF"/>
                </a:solidFill>
              </a14:hiddenFill>
            </a:ext>
          </a:extLst>
        </p:spPr>
      </p:pic>
      <p:sp>
        <p:nvSpPr>
          <p:cNvPr id="443395" name="Text Box 3"/>
          <p:cNvSpPr txBox="1">
            <a:spLocks noChangeArrowheads="1"/>
          </p:cNvSpPr>
          <p:nvPr/>
        </p:nvSpPr>
        <p:spPr bwMode="auto">
          <a:xfrm>
            <a:off x="3124200" y="4343400"/>
            <a:ext cx="20621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en-US" sz="4000">
                <a:solidFill>
                  <a:srgbClr val="FFFFCC"/>
                </a:solidFill>
                <a:latin typeface="Garamond" charset="0"/>
              </a:rPr>
              <a:t>Problems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8" name="Picture 2" descr="DSCN02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2" descr="DSCN27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5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2" descr="DSCN00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5"/>
          <p:cNvSpPr>
            <a:spLocks noChangeArrowheads="1"/>
          </p:cNvSpPr>
          <p:nvPr/>
        </p:nvSpPr>
        <p:spPr bwMode="auto">
          <a:xfrm>
            <a:off x="0" y="247650"/>
            <a:ext cx="6172200" cy="341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p>
            <a:pPr algn="ctr"/>
            <a:r>
              <a:rPr lang="en-US" altLang="en-US" sz="3200"/>
              <a:t/>
            </a:r>
            <a:br>
              <a:rPr lang="en-US" altLang="en-US" sz="3200"/>
            </a:br>
            <a:r>
              <a:rPr lang="en-US" altLang="en-US" sz="3200"/>
              <a:t/>
            </a:r>
            <a:br>
              <a:rPr lang="en-US" altLang="en-US" sz="3200"/>
            </a:br>
            <a:r>
              <a:rPr lang="en-US" altLang="en-US" sz="3200"/>
              <a:t/>
            </a:r>
            <a:br>
              <a:rPr lang="en-US" altLang="en-US" sz="3200"/>
            </a:br>
            <a:r>
              <a:rPr lang="en-US" altLang="en-US" sz="3200"/>
              <a:t>Most storm water detention ponds</a:t>
            </a:r>
            <a:br>
              <a:rPr lang="en-US" altLang="en-US" sz="3200"/>
            </a:br>
            <a:r>
              <a:rPr lang="en-US" altLang="en-US" sz="3200"/>
              <a:t> are semi-permanent </a:t>
            </a:r>
            <a:br>
              <a:rPr lang="en-US" altLang="en-US" sz="3200"/>
            </a:br>
            <a:r>
              <a:rPr lang="en-US" altLang="en-US" sz="3200"/>
              <a:t>aquatic systems that dry out only under drought conditions. </a:t>
            </a:r>
          </a:p>
        </p:txBody>
      </p:sp>
      <p:sp>
        <p:nvSpPr>
          <p:cNvPr id="30726" name="Text Box 6"/>
          <p:cNvSpPr txBox="1">
            <a:spLocks noChangeArrowheads="1"/>
          </p:cNvSpPr>
          <p:nvPr/>
        </p:nvSpPr>
        <p:spPr bwMode="auto">
          <a:xfrm>
            <a:off x="0" y="3048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400" b="1"/>
              <a:t>Detention pond?</a:t>
            </a:r>
          </a:p>
        </p:txBody>
      </p:sp>
      <p:pic>
        <p:nvPicPr>
          <p:cNvPr id="30728" name="Picture 8" descr="MCj0335436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4038600"/>
            <a:ext cx="3135313" cy="2524125"/>
          </a:xfrm>
          <a:prstGeom prst="rect">
            <a:avLst/>
          </a:prstGeom>
          <a:noFill/>
          <a:extLst>
            <a:ext uri="{909E8E84-426E-40DD-AFC4-6F175D3DCCD1}">
              <a14:hiddenFill xmlns:a14="http://schemas.microsoft.com/office/drawing/2010/main">
                <a:solidFill>
                  <a:srgbClr val="FFFFFF"/>
                </a:solidFill>
              </a14:hiddenFill>
            </a:ext>
          </a:extLst>
        </p:spPr>
      </p:pic>
      <p:pic>
        <p:nvPicPr>
          <p:cNvPr id="30729" name="Picture 9" descr="MCNA01035_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691063"/>
            <a:ext cx="4505325" cy="2166937"/>
          </a:xfrm>
          <a:prstGeom prst="rect">
            <a:avLst/>
          </a:prstGeom>
          <a:noFill/>
          <a:extLst>
            <a:ext uri="{909E8E84-426E-40DD-AFC4-6F175D3DCCD1}">
              <a14:hiddenFill xmlns:a14="http://schemas.microsoft.com/office/drawing/2010/main">
                <a:solidFill>
                  <a:srgbClr val="FFFFFF"/>
                </a:solidFill>
              </a14:hiddenFill>
            </a:ext>
          </a:extLst>
        </p:spPr>
      </p:pic>
      <p:pic>
        <p:nvPicPr>
          <p:cNvPr id="30727" name="Picture 7" descr="MCj0237936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1371600"/>
            <a:ext cx="2600325" cy="3319463"/>
          </a:xfrm>
          <a:prstGeom prst="rect">
            <a:avLst/>
          </a:prstGeom>
          <a:noFill/>
          <a:extLst>
            <a:ext uri="{909E8E84-426E-40DD-AFC4-6F175D3DCCD1}">
              <a14:hiddenFill xmlns:a14="http://schemas.microsoft.com/office/drawing/2010/main">
                <a:solidFill>
                  <a:srgbClr val="FFFFFF"/>
                </a:solidFill>
              </a14:hiddenFill>
            </a:ext>
          </a:extLst>
        </p:spPr>
      </p:pic>
      <p:pic>
        <p:nvPicPr>
          <p:cNvPr id="30732" name="MSj03882620000[1].wav">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7162800" y="51054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 calcmode="lin" valueType="num">
                                      <p:cBhvr>
                                        <p:cTn id="7" dur="1000" fill="hold"/>
                                        <p:tgtEl>
                                          <p:spTgt spid="30727"/>
                                        </p:tgtEl>
                                        <p:attrNameLst>
                                          <p:attrName>ppt_w</p:attrName>
                                        </p:attrNameLst>
                                      </p:cBhvr>
                                      <p:tavLst>
                                        <p:tav tm="0">
                                          <p:val>
                                            <p:fltVal val="0"/>
                                          </p:val>
                                        </p:tav>
                                        <p:tav tm="100000">
                                          <p:val>
                                            <p:strVal val="#ppt_w"/>
                                          </p:val>
                                        </p:tav>
                                      </p:tavLst>
                                    </p:anim>
                                    <p:anim calcmode="lin" valueType="num">
                                      <p:cBhvr>
                                        <p:cTn id="8" dur="1000" fill="hold"/>
                                        <p:tgtEl>
                                          <p:spTgt spid="30727"/>
                                        </p:tgtEl>
                                        <p:attrNameLst>
                                          <p:attrName>ppt_h</p:attrName>
                                        </p:attrNameLst>
                                      </p:cBhvr>
                                      <p:tavLst>
                                        <p:tav tm="0">
                                          <p:val>
                                            <p:fltVal val="0"/>
                                          </p:val>
                                        </p:tav>
                                        <p:tav tm="100000">
                                          <p:val>
                                            <p:strVal val="#ppt_h"/>
                                          </p:val>
                                        </p:tav>
                                      </p:tavLst>
                                    </p:anim>
                                    <p:anim calcmode="lin" valueType="num">
                                      <p:cBhvr>
                                        <p:cTn id="9" dur="1000" fill="hold"/>
                                        <p:tgtEl>
                                          <p:spTgt spid="307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2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5" name="MSj03882630000[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0732"/>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 presetClass="mediacall" presetSubtype="0" fill="hold" nodeType="clickEffect">
                                  <p:stCondLst>
                                    <p:cond delay="0"/>
                                  </p:stCondLst>
                                  <p:childTnLst>
                                    <p:cmd type="call" cmd="playFrom(0.0)">
                                      <p:cBhvr>
                                        <p:cTn id="15" dur="1" fill="hold"/>
                                        <p:tgtEl>
                                          <p:spTgt spid="30732"/>
                                        </p:tgtEl>
                                      </p:cBhvr>
                                    </p:cmd>
                                  </p:childTnLst>
                                </p:cTn>
                              </p:par>
                            </p:childTnLst>
                          </p:cTn>
                        </p:par>
                      </p:childTnLst>
                    </p:cTn>
                  </p:par>
                </p:childTnLst>
              </p:cTn>
              <p:nextCondLst>
                <p:cond evt="onClick" delay="0">
                  <p:tgtEl>
                    <p:spTgt spid="30732"/>
                  </p:tgtEl>
                </p:cond>
              </p:nextCondLst>
            </p:seq>
            <p:audio>
              <p:cMediaNode vol="80000">
                <p:cTn id="16" fill="hold" display="0">
                  <p:stCondLst>
                    <p:cond delay="indefinite"/>
                  </p:stCondLst>
                  <p:endCondLst>
                    <p:cond evt="onStopAudio" delay="0">
                      <p:tgtEl>
                        <p:sldTgt/>
                      </p:tgtEl>
                    </p:cond>
                  </p:endCondLst>
                </p:cTn>
                <p:tgtEl>
                  <p:spTgt spid="3073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9" name="Picture 3" descr="aquasc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97536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2"/>
          <p:cNvSpPr>
            <a:spLocks noGrp="1" noChangeArrowheads="1"/>
          </p:cNvSpPr>
          <p:nvPr>
            <p:ph type="title"/>
          </p:nvPr>
        </p:nvSpPr>
        <p:spPr/>
        <p:txBody>
          <a:bodyPr/>
          <a:lstStyle/>
          <a:p>
            <a:endParaRPr lang="en-US" altLang="en-US"/>
          </a:p>
        </p:txBody>
      </p:sp>
      <p:sp>
        <p:nvSpPr>
          <p:cNvPr id="736259" name="Rectangle 3"/>
          <p:cNvSpPr>
            <a:spLocks noGrp="1" noChangeArrowheads="1"/>
          </p:cNvSpPr>
          <p:nvPr>
            <p:ph type="body" idx="1"/>
          </p:nvPr>
        </p:nvSpPr>
        <p:spPr/>
        <p:txBody>
          <a:bodyPr/>
          <a:lstStyle/>
          <a:p>
            <a:endParaRPr lang="en-US" altLang="en-US"/>
          </a:p>
        </p:txBody>
      </p:sp>
      <p:pic>
        <p:nvPicPr>
          <p:cNvPr id="736260" name="Picture 4" descr="Rain Garden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ChangeArrowheads="1"/>
          </p:cNvSpPr>
          <p:nvPr>
            <p:ph type="title"/>
          </p:nvPr>
        </p:nvSpPr>
        <p:spPr>
          <a:xfrm>
            <a:off x="0" y="228600"/>
            <a:ext cx="9144000" cy="1143000"/>
          </a:xfrm>
        </p:spPr>
        <p:txBody>
          <a:bodyPr/>
          <a:lstStyle/>
          <a:p>
            <a:r>
              <a:rPr lang="en-US" altLang="en-US" b="1">
                <a:solidFill>
                  <a:srgbClr val="0000FF"/>
                </a:solidFill>
              </a:rPr>
              <a:t>Catch and trap pollutants</a:t>
            </a:r>
          </a:p>
        </p:txBody>
      </p:sp>
      <p:pic>
        <p:nvPicPr>
          <p:cNvPr id="484355" name="Picture 3" descr="astamp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8625"/>
            <a:ext cx="9144000" cy="5159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body" idx="1"/>
          </p:nvPr>
        </p:nvSpPr>
        <p:spPr>
          <a:xfrm>
            <a:off x="0" y="4419600"/>
            <a:ext cx="9144000" cy="2438400"/>
          </a:xfrm>
        </p:spPr>
        <p:txBody>
          <a:bodyPr/>
          <a:lstStyle/>
          <a:p>
            <a:pPr algn="ctr">
              <a:buFontTx/>
              <a:buNone/>
            </a:pPr>
            <a:r>
              <a:rPr lang="en-US" altLang="en-US" sz="3600">
                <a:solidFill>
                  <a:srgbClr val="0000FF"/>
                </a:solidFill>
              </a:rPr>
              <a:t>Routine maintenance will prolong the life of your detention pond, improve its appearance, prevent flooding and property damage and enhance local streams and lakes.</a:t>
            </a:r>
          </a:p>
        </p:txBody>
      </p:sp>
      <p:pic>
        <p:nvPicPr>
          <p:cNvPr id="488451" name="Picture 3" descr="artlk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362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a:xfrm>
            <a:off x="457200" y="457200"/>
            <a:ext cx="8229600" cy="1143000"/>
          </a:xfrm>
        </p:spPr>
        <p:txBody>
          <a:bodyPr/>
          <a:lstStyle/>
          <a:p>
            <a:r>
              <a:rPr lang="en-US" altLang="en-US" b="1">
                <a:solidFill>
                  <a:srgbClr val="0000FF"/>
                </a:solidFill>
              </a:rPr>
              <a:t>Ugly ?</a:t>
            </a:r>
          </a:p>
        </p:txBody>
      </p:sp>
      <p:pic>
        <p:nvPicPr>
          <p:cNvPr id="523267" name="Picture 3" descr="FKSt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97025"/>
            <a:ext cx="6400800" cy="4803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p:txBody>
          <a:bodyPr/>
          <a:lstStyle/>
          <a:p>
            <a:r>
              <a:rPr lang="en-US" altLang="en-US" sz="6600"/>
              <a:t>Grass Swales</a:t>
            </a:r>
          </a:p>
        </p:txBody>
      </p:sp>
      <p:pic>
        <p:nvPicPr>
          <p:cNvPr id="789507" name="Picture 3" descr="f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752600"/>
            <a:ext cx="5562600" cy="449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a:xfrm>
            <a:off x="685800" y="1143000"/>
            <a:ext cx="4114800" cy="1066800"/>
          </a:xfrm>
        </p:spPr>
        <p:txBody>
          <a:bodyPr/>
          <a:lstStyle/>
          <a:p>
            <a:r>
              <a:rPr lang="en-US" altLang="en-US" sz="4000" b="1">
                <a:solidFill>
                  <a:srgbClr val="0000FF"/>
                </a:solidFill>
              </a:rPr>
              <a:t>Missed opportunity</a:t>
            </a:r>
          </a:p>
        </p:txBody>
      </p:sp>
      <p:pic>
        <p:nvPicPr>
          <p:cNvPr id="525315" name="Picture 3" descr="ascape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743200"/>
            <a:ext cx="4267200" cy="2824163"/>
          </a:xfrm>
          <a:prstGeom prst="rect">
            <a:avLst/>
          </a:prstGeom>
          <a:noFill/>
          <a:extLst>
            <a:ext uri="{909E8E84-426E-40DD-AFC4-6F175D3DCCD1}">
              <a14:hiddenFill xmlns:a14="http://schemas.microsoft.com/office/drawing/2010/main">
                <a:solidFill>
                  <a:srgbClr val="FFFFFF"/>
                </a:solidFill>
              </a14:hiddenFill>
            </a:ext>
          </a:extLst>
        </p:spPr>
      </p:pic>
      <p:sp>
        <p:nvSpPr>
          <p:cNvPr id="525316" name="Rectangle 4"/>
          <p:cNvSpPr>
            <a:spLocks noChangeArrowheads="1"/>
          </p:cNvSpPr>
          <p:nvPr/>
        </p:nvSpPr>
        <p:spPr bwMode="auto">
          <a:xfrm>
            <a:off x="5029200" y="457200"/>
            <a:ext cx="4114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400">
                <a:solidFill>
                  <a:schemeClr val="tx2"/>
                </a:solidFill>
                <a:latin typeface="Times" charset="0"/>
                <a:ea typeface="Arial" charset="0"/>
                <a:cs typeface="Arial" charset="0"/>
              </a:defRPr>
            </a:lvl1pPr>
            <a:lvl2pPr algn="ctr">
              <a:defRPr sz="4400">
                <a:solidFill>
                  <a:schemeClr val="tx2"/>
                </a:solidFill>
                <a:latin typeface="Times" charset="0"/>
                <a:ea typeface="Arial" charset="0"/>
                <a:cs typeface="Arial" charset="0"/>
              </a:defRPr>
            </a:lvl2pPr>
            <a:lvl3pPr algn="ctr">
              <a:defRPr sz="4400">
                <a:solidFill>
                  <a:schemeClr val="tx2"/>
                </a:solidFill>
                <a:latin typeface="Times" charset="0"/>
                <a:ea typeface="Arial" charset="0"/>
                <a:cs typeface="Arial" charset="0"/>
              </a:defRPr>
            </a:lvl3pPr>
            <a:lvl4pPr algn="ctr">
              <a:defRPr sz="4400">
                <a:solidFill>
                  <a:schemeClr val="tx2"/>
                </a:solidFill>
                <a:latin typeface="Times" charset="0"/>
                <a:ea typeface="Arial" charset="0"/>
                <a:cs typeface="Arial" charset="0"/>
              </a:defRPr>
            </a:lvl4pPr>
            <a:lvl5pPr algn="ctr">
              <a:defRPr sz="4400">
                <a:solidFill>
                  <a:schemeClr val="tx2"/>
                </a:solidFill>
                <a:latin typeface="Times" charset="0"/>
                <a:ea typeface="Arial" charset="0"/>
                <a:cs typeface="Arial" charset="0"/>
              </a:defRPr>
            </a:lvl5pPr>
            <a:lvl6pPr marL="457200" algn="ctr" fontAlgn="base">
              <a:spcBef>
                <a:spcPct val="0"/>
              </a:spcBef>
              <a:spcAft>
                <a:spcPct val="0"/>
              </a:spcAft>
              <a:defRPr sz="4400">
                <a:solidFill>
                  <a:schemeClr val="tx2"/>
                </a:solidFill>
                <a:latin typeface="Times" charset="0"/>
                <a:ea typeface="Arial" charset="0"/>
                <a:cs typeface="Arial" charset="0"/>
              </a:defRPr>
            </a:lvl6pPr>
            <a:lvl7pPr marL="914400" algn="ctr" fontAlgn="base">
              <a:spcBef>
                <a:spcPct val="0"/>
              </a:spcBef>
              <a:spcAft>
                <a:spcPct val="0"/>
              </a:spcAft>
              <a:defRPr sz="4400">
                <a:solidFill>
                  <a:schemeClr val="tx2"/>
                </a:solidFill>
                <a:latin typeface="Times" charset="0"/>
                <a:ea typeface="Arial" charset="0"/>
                <a:cs typeface="Arial" charset="0"/>
              </a:defRPr>
            </a:lvl7pPr>
            <a:lvl8pPr marL="1371600" algn="ctr" fontAlgn="base">
              <a:spcBef>
                <a:spcPct val="0"/>
              </a:spcBef>
              <a:spcAft>
                <a:spcPct val="0"/>
              </a:spcAft>
              <a:defRPr sz="4400">
                <a:solidFill>
                  <a:schemeClr val="tx2"/>
                </a:solidFill>
                <a:latin typeface="Times" charset="0"/>
                <a:ea typeface="Arial" charset="0"/>
                <a:cs typeface="Arial" charset="0"/>
              </a:defRPr>
            </a:lvl8pPr>
            <a:lvl9pPr marL="1828800" algn="ctr" fontAlgn="base">
              <a:spcBef>
                <a:spcPct val="0"/>
              </a:spcBef>
              <a:spcAft>
                <a:spcPct val="0"/>
              </a:spcAft>
              <a:defRPr sz="4400">
                <a:solidFill>
                  <a:schemeClr val="tx2"/>
                </a:solidFill>
                <a:latin typeface="Times" charset="0"/>
                <a:ea typeface="Arial" charset="0"/>
                <a:cs typeface="Arial" charset="0"/>
              </a:defRPr>
            </a:lvl9pPr>
          </a:lstStyle>
          <a:p>
            <a:r>
              <a:rPr lang="en-US" altLang="en-US" sz="4000" b="1">
                <a:solidFill>
                  <a:srgbClr val="0000FF"/>
                </a:solidFill>
              </a:rPr>
              <a:t>Transformed pond</a:t>
            </a:r>
          </a:p>
        </p:txBody>
      </p:sp>
      <p:pic>
        <p:nvPicPr>
          <p:cNvPr id="525317" name="Picture 5" descr="vol49no2_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600200"/>
            <a:ext cx="2943225" cy="441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p:txBody>
          <a:bodyPr/>
          <a:lstStyle/>
          <a:p>
            <a:r>
              <a:rPr lang="en-US" altLang="en-US" b="1">
                <a:solidFill>
                  <a:srgbClr val="0000FF"/>
                </a:solidFill>
              </a:rPr>
              <a:t>Wildlife habitat and “eye-candy</a:t>
            </a:r>
            <a:r>
              <a:rPr lang="en-US" altLang="en-US">
                <a:solidFill>
                  <a:srgbClr val="0000FF"/>
                </a:solidFill>
              </a:rPr>
              <a:t>”</a:t>
            </a:r>
          </a:p>
        </p:txBody>
      </p:sp>
      <p:pic>
        <p:nvPicPr>
          <p:cNvPr id="527363" name="Picture 3" descr="astamp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76400"/>
            <a:ext cx="6858000"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p:txBody>
          <a:bodyPr/>
          <a:lstStyle/>
          <a:p>
            <a:r>
              <a:rPr lang="en-US" altLang="en-US"/>
              <a:t> </a:t>
            </a:r>
            <a:r>
              <a:rPr lang="en-US" altLang="en-US">
                <a:solidFill>
                  <a:srgbClr val="0000FF"/>
                </a:solidFill>
              </a:rPr>
              <a:t>Safety, Signage, and Fencing</a:t>
            </a:r>
          </a:p>
        </p:txBody>
      </p:sp>
      <p:sp>
        <p:nvSpPr>
          <p:cNvPr id="489475" name="Rectangle 3"/>
          <p:cNvSpPr>
            <a:spLocks noGrp="1" noChangeArrowheads="1"/>
          </p:cNvSpPr>
          <p:nvPr>
            <p:ph type="body" idx="1"/>
          </p:nvPr>
        </p:nvSpPr>
        <p:spPr>
          <a:xfrm>
            <a:off x="0" y="1600200"/>
            <a:ext cx="9144000" cy="4525963"/>
          </a:xfrm>
        </p:spPr>
        <p:txBody>
          <a:bodyPr/>
          <a:lstStyle/>
          <a:p>
            <a:r>
              <a:rPr lang="en-US" altLang="en-US" sz="2800">
                <a:solidFill>
                  <a:srgbClr val="0000FF"/>
                </a:solidFill>
              </a:rPr>
              <a:t>Ponds, which are readily accessible to populated areas, should incorporate all possible safety precautions, i.e., graduated slide slopes, vegetative and barrier plantings, and safety shelves.</a:t>
            </a:r>
          </a:p>
          <a:p>
            <a:r>
              <a:rPr lang="en-US" altLang="en-US" sz="2800">
                <a:solidFill>
                  <a:srgbClr val="0000FF"/>
                </a:solidFill>
              </a:rPr>
              <a:t>Detention ponds should have signage placed for maximum visibility from adjacent streets, sidewalks, and paths.</a:t>
            </a:r>
          </a:p>
          <a:p>
            <a:r>
              <a:rPr lang="en-US" altLang="en-US" sz="2800">
                <a:solidFill>
                  <a:srgbClr val="0000FF"/>
                </a:solidFill>
              </a:rPr>
              <a:t>Fencing or other barriers should be placed around spillway structures.</a:t>
            </a:r>
          </a:p>
          <a:p>
            <a:r>
              <a:rPr lang="en-US" altLang="en-US" sz="2800">
                <a:solidFill>
                  <a:srgbClr val="0000FF"/>
                </a:solidFill>
              </a:rPr>
              <a:t>Access to and along shorelines may be effectively limited to desired locations by planting thorny decorative shrubs.</a:t>
            </a:r>
          </a:p>
          <a:p>
            <a:pPr>
              <a:buFontTx/>
              <a:buNone/>
            </a:pPr>
            <a:endParaRPr lang="en-US" altLang="en-US" sz="2800">
              <a:solidFill>
                <a:srgbClr val="0000FF"/>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
          <p:cNvSpPr>
            <a:spLocks noGrp="1" noChangeArrowheads="1"/>
          </p:cNvSpPr>
          <p:nvPr>
            <p:ph type="title"/>
          </p:nvPr>
        </p:nvSpPr>
        <p:spPr>
          <a:xfrm>
            <a:off x="4572000" y="1295400"/>
            <a:ext cx="76200" cy="122238"/>
          </a:xfrm>
        </p:spPr>
        <p:txBody>
          <a:bodyPr/>
          <a:lstStyle/>
          <a:p>
            <a:endParaRPr lang="en-US" altLang="en-US" sz="4000"/>
          </a:p>
        </p:txBody>
      </p:sp>
      <p:sp>
        <p:nvSpPr>
          <p:cNvPr id="675843" name="Rectangle 3"/>
          <p:cNvSpPr>
            <a:spLocks noGrp="1" noChangeArrowheads="1"/>
          </p:cNvSpPr>
          <p:nvPr>
            <p:ph type="body" idx="1"/>
          </p:nvPr>
        </p:nvSpPr>
        <p:spPr>
          <a:xfrm>
            <a:off x="8534400" y="6019800"/>
            <a:ext cx="152400" cy="106363"/>
          </a:xfrm>
        </p:spPr>
        <p:txBody>
          <a:bodyPr/>
          <a:lstStyle/>
          <a:p>
            <a:pPr>
              <a:lnSpc>
                <a:spcPct val="80000"/>
              </a:lnSpc>
            </a:pPr>
            <a:endParaRPr lang="en-US" altLang="en-US" sz="800"/>
          </a:p>
        </p:txBody>
      </p:sp>
      <p:pic>
        <p:nvPicPr>
          <p:cNvPr id="6758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28600"/>
            <a:ext cx="4865688" cy="666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CCCCCC">
                      <a:alpha val="74998"/>
                    </a:srgbClr>
                  </a:outerShdw>
                </a:effectLst>
              </a14:hiddenEffects>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ChangeArrowheads="1"/>
          </p:cNvSpPr>
          <p:nvPr/>
        </p:nvSpPr>
        <p:spPr bwMode="auto">
          <a:xfrm>
            <a:off x="0" y="304800"/>
            <a:ext cx="9144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30000"/>
              </a:spcBef>
            </a:pPr>
            <a:r>
              <a:rPr lang="en-US" altLang="en-US" sz="6000"/>
              <a:t>The Oxygen Cycle</a:t>
            </a:r>
          </a:p>
        </p:txBody>
      </p:sp>
      <p:pic>
        <p:nvPicPr>
          <p:cNvPr id="506883" name="Picture 3" descr="fishk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1447800"/>
            <a:ext cx="6700837" cy="5024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4" name="Picture 2" descr="PONDW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5075" name="Rectangle 3"/>
          <p:cNvSpPr>
            <a:spLocks noGrp="1" noChangeArrowheads="1"/>
          </p:cNvSpPr>
          <p:nvPr>
            <p:ph type="ctrTitle"/>
          </p:nvPr>
        </p:nvSpPr>
        <p:spPr>
          <a:xfrm>
            <a:off x="0" y="0"/>
            <a:ext cx="9144000" cy="609600"/>
          </a:xfrm>
        </p:spPr>
        <p:txBody>
          <a:bodyPr anchor="ctr"/>
          <a:lstStyle/>
          <a:p>
            <a:r>
              <a:rPr lang="en-US" altLang="en-US" sz="4800" b="1">
                <a:solidFill>
                  <a:srgbClr val="0000FF"/>
                </a:solidFill>
              </a:rPr>
              <a:t>Troubleshooting Pond Problems</a:t>
            </a:r>
          </a:p>
        </p:txBody>
      </p:sp>
    </p:spTree>
  </p:cSld>
  <p:clrMapOvr>
    <a:masterClrMapping/>
  </p:clrMapOvr>
  <p:transition>
    <p:rand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0" name="Picture 2" descr="img0057"/>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76200" y="0"/>
            <a:ext cx="10287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508931" name="Rectangle 3"/>
          <p:cNvSpPr>
            <a:spLocks noGrp="1" noChangeArrowheads="1"/>
          </p:cNvSpPr>
          <p:nvPr>
            <p:ph type="ctrTitle"/>
          </p:nvPr>
        </p:nvSpPr>
        <p:spPr>
          <a:xfrm>
            <a:off x="685800" y="-76200"/>
            <a:ext cx="7772400" cy="1143000"/>
          </a:xfrm>
        </p:spPr>
        <p:txBody>
          <a:bodyPr anchor="ctr"/>
          <a:lstStyle/>
          <a:p>
            <a:r>
              <a:rPr lang="en-US" altLang="en-US" sz="4400" b="1">
                <a:solidFill>
                  <a:srgbClr val="FFFFCC"/>
                </a:solidFill>
              </a:rPr>
              <a:t>Assessing Pond Problems</a:t>
            </a:r>
          </a:p>
        </p:txBody>
      </p:sp>
      <p:sp>
        <p:nvSpPr>
          <p:cNvPr id="508932" name="Rectangle 4"/>
          <p:cNvSpPr>
            <a:spLocks noGrp="1" noChangeArrowheads="1"/>
          </p:cNvSpPr>
          <p:nvPr>
            <p:ph type="subTitle" idx="1"/>
          </p:nvPr>
        </p:nvSpPr>
        <p:spPr>
          <a:xfrm>
            <a:off x="152400" y="1143000"/>
            <a:ext cx="6096000" cy="1752600"/>
          </a:xfrm>
        </p:spPr>
        <p:txBody>
          <a:bodyPr/>
          <a:lstStyle/>
          <a:p>
            <a:pPr marL="609600" indent="-609600" algn="l">
              <a:buFontTx/>
              <a:buAutoNum type="arabicPeriod"/>
            </a:pPr>
            <a:r>
              <a:rPr lang="en-US" altLang="en-US" sz="3200" b="1">
                <a:solidFill>
                  <a:srgbClr val="FFFFCC"/>
                </a:solidFill>
              </a:rPr>
              <a:t>Is it really a problem</a:t>
            </a:r>
          </a:p>
          <a:p>
            <a:pPr marL="609600" indent="-609600" algn="l">
              <a:buFontTx/>
              <a:buAutoNum type="arabicPeriod"/>
            </a:pPr>
            <a:r>
              <a:rPr lang="en-US" altLang="en-US" sz="3200" b="1">
                <a:solidFill>
                  <a:srgbClr val="FFFFCC"/>
                </a:solidFill>
              </a:rPr>
              <a:t>Ask Questions</a:t>
            </a:r>
          </a:p>
          <a:p>
            <a:pPr marL="609600" indent="-609600" algn="l">
              <a:buFontTx/>
              <a:buAutoNum type="arabicPeriod"/>
            </a:pPr>
            <a:r>
              <a:rPr lang="en-US" altLang="en-US" sz="3200" b="1">
                <a:solidFill>
                  <a:srgbClr val="FFFFCC"/>
                </a:solidFill>
              </a:rPr>
              <a:t>Walk the Pond</a:t>
            </a:r>
          </a:p>
          <a:p>
            <a:pPr marL="609600" indent="-609600" algn="l">
              <a:buFontTx/>
              <a:buAutoNum type="arabicPeriod"/>
            </a:pPr>
            <a:r>
              <a:rPr lang="en-US" altLang="en-US" sz="3200" b="1">
                <a:solidFill>
                  <a:srgbClr val="FFFFCC"/>
                </a:solidFill>
              </a:rPr>
              <a:t>Ask for More Information</a:t>
            </a:r>
          </a:p>
          <a:p>
            <a:pPr marL="609600" indent="-609600" algn="l">
              <a:buFontTx/>
              <a:buAutoNum type="arabicPeriod"/>
            </a:pPr>
            <a:r>
              <a:rPr lang="en-US" altLang="en-US" sz="3200" b="1">
                <a:solidFill>
                  <a:srgbClr val="FFFFCC"/>
                </a:solidFill>
              </a:rPr>
              <a:t>Don’t Be Afraid to Call for help</a:t>
            </a:r>
          </a:p>
          <a:p>
            <a:pPr marL="609600" indent="-609600" algn="l">
              <a:buFontTx/>
              <a:buAutoNum type="arabicPeriod"/>
            </a:pPr>
            <a:r>
              <a:rPr lang="en-US" altLang="en-US" sz="3200" b="1">
                <a:solidFill>
                  <a:srgbClr val="FFFFCC"/>
                </a:solidFill>
              </a:rPr>
              <a:t>What are the alternatives and their costs. </a:t>
            </a:r>
          </a:p>
        </p:txBody>
      </p:sp>
    </p:spTree>
  </p:cSld>
  <p:clrMapOvr>
    <a:masterClrMapping/>
  </p:clrMapOvr>
  <p:transition>
    <p:rand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p:cNvSpPr>
            <a:spLocks noGrp="1" noChangeArrowheads="1"/>
          </p:cNvSpPr>
          <p:nvPr>
            <p:ph type="title"/>
          </p:nvPr>
        </p:nvSpPr>
        <p:spPr>
          <a:xfrm>
            <a:off x="457200" y="762000"/>
            <a:ext cx="8229600" cy="1143000"/>
          </a:xfrm>
        </p:spPr>
        <p:txBody>
          <a:bodyPr/>
          <a:lstStyle/>
          <a:p>
            <a:pPr>
              <a:tabLst>
                <a:tab pos="7486650" algn="l"/>
              </a:tabLst>
            </a:pPr>
            <a:r>
              <a:rPr lang="en-US" altLang="en-US" b="1">
                <a:solidFill>
                  <a:srgbClr val="0000FF"/>
                </a:solidFill>
              </a:rPr>
              <a:t>Pond Volume</a:t>
            </a:r>
            <a:br>
              <a:rPr lang="en-US" altLang="en-US" b="1">
                <a:solidFill>
                  <a:srgbClr val="0000FF"/>
                </a:solidFill>
              </a:rPr>
            </a:br>
            <a:endParaRPr lang="en-US" altLang="en-US" b="1">
              <a:solidFill>
                <a:srgbClr val="0000FF"/>
              </a:solidFill>
            </a:endParaRPr>
          </a:p>
        </p:txBody>
      </p:sp>
      <p:sp>
        <p:nvSpPr>
          <p:cNvPr id="720899" name="Rectangle 3"/>
          <p:cNvSpPr>
            <a:spLocks noGrp="1" noChangeArrowheads="1"/>
          </p:cNvSpPr>
          <p:nvPr>
            <p:ph type="body" idx="1"/>
          </p:nvPr>
        </p:nvSpPr>
        <p:spPr/>
        <p:txBody>
          <a:bodyPr/>
          <a:lstStyle/>
          <a:p>
            <a:pPr algn="ctr"/>
            <a:endParaRPr lang="en-US" altLang="en-US">
              <a:solidFill>
                <a:srgbClr val="0000FF"/>
              </a:solidFill>
            </a:endParaRPr>
          </a:p>
          <a:p>
            <a:endParaRPr lang="en-US" altLang="en-US"/>
          </a:p>
        </p:txBody>
      </p:sp>
      <p:pic>
        <p:nvPicPr>
          <p:cNvPr id="720900" name="Picture 4" descr="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667000"/>
            <a:ext cx="3581400" cy="2686050"/>
          </a:xfrm>
          <a:prstGeom prst="rect">
            <a:avLst/>
          </a:prstGeom>
          <a:noFill/>
          <a:extLst>
            <a:ext uri="{909E8E84-426E-40DD-AFC4-6F175D3DCCD1}">
              <a14:hiddenFill xmlns:a14="http://schemas.microsoft.com/office/drawing/2010/main">
                <a:solidFill>
                  <a:srgbClr val="FFFFFF"/>
                </a:solidFill>
              </a14:hiddenFill>
            </a:ext>
          </a:extLst>
        </p:spPr>
      </p:pic>
      <p:sp>
        <p:nvSpPr>
          <p:cNvPr id="720901" name="Text Box 5"/>
          <p:cNvSpPr txBox="1">
            <a:spLocks noChangeArrowheads="1"/>
          </p:cNvSpPr>
          <p:nvPr/>
        </p:nvSpPr>
        <p:spPr bwMode="auto">
          <a:xfrm>
            <a:off x="1066800" y="55626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a:t>Shallow Pond</a:t>
            </a:r>
          </a:p>
        </p:txBody>
      </p:sp>
      <p:sp>
        <p:nvSpPr>
          <p:cNvPr id="720902" name="Text Box 6"/>
          <p:cNvSpPr txBox="1">
            <a:spLocks noChangeArrowheads="1"/>
          </p:cNvSpPr>
          <p:nvPr/>
        </p:nvSpPr>
        <p:spPr bwMode="auto">
          <a:xfrm>
            <a:off x="4800600" y="55626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a:t>Deep Pond</a:t>
            </a:r>
          </a:p>
        </p:txBody>
      </p:sp>
      <p:pic>
        <p:nvPicPr>
          <p:cNvPr id="720903" name="Picture 7" descr="ecological_enhancement_work_oEgrets%20in%20Channel%20Shallow%20Ponds"/>
          <p:cNvPicPr>
            <a:picLocks noChangeAspect="1" noChangeArrowheads="1"/>
          </p:cNvPicPr>
          <p:nvPr/>
        </p:nvPicPr>
        <p:blipFill>
          <a:blip r:embed="rId4">
            <a:extLst>
              <a:ext uri="{28A0092B-C50C-407E-A947-70E740481C1C}">
                <a14:useLocalDpi xmlns:a14="http://schemas.microsoft.com/office/drawing/2010/main" val="0"/>
              </a:ext>
            </a:extLst>
          </a:blip>
          <a:srcRect r="31020"/>
          <a:stretch>
            <a:fillRect/>
          </a:stretch>
        </p:blipFill>
        <p:spPr bwMode="auto">
          <a:xfrm>
            <a:off x="914400" y="2133600"/>
            <a:ext cx="2943225" cy="32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ChangeArrowheads="1"/>
          </p:cNvSpPr>
          <p:nvPr>
            <p:ph type="ctrTitle"/>
          </p:nvPr>
        </p:nvSpPr>
        <p:spPr>
          <a:xfrm>
            <a:off x="838200" y="-76200"/>
            <a:ext cx="7772400" cy="1143000"/>
          </a:xfrm>
        </p:spPr>
        <p:txBody>
          <a:bodyPr anchor="ctr"/>
          <a:lstStyle/>
          <a:p>
            <a:r>
              <a:rPr lang="en-US" altLang="en-US" sz="5400" b="1">
                <a:solidFill>
                  <a:srgbClr val="0000FF"/>
                </a:solidFill>
              </a:rPr>
              <a:t>Clearing Muddy Ponds</a:t>
            </a:r>
          </a:p>
        </p:txBody>
      </p:sp>
      <p:sp>
        <p:nvSpPr>
          <p:cNvPr id="519171" name="Rectangle 3"/>
          <p:cNvSpPr>
            <a:spLocks noGrp="1" noChangeArrowheads="1"/>
          </p:cNvSpPr>
          <p:nvPr>
            <p:ph type="subTitle" idx="1"/>
          </p:nvPr>
        </p:nvSpPr>
        <p:spPr>
          <a:xfrm>
            <a:off x="-76200" y="1143000"/>
            <a:ext cx="8991600" cy="1752600"/>
          </a:xfrm>
        </p:spPr>
        <p:txBody>
          <a:bodyPr/>
          <a:lstStyle/>
          <a:p>
            <a:pPr algn="l"/>
            <a:r>
              <a:rPr lang="en-US" altLang="en-US" sz="2800" b="1">
                <a:solidFill>
                  <a:srgbClr val="FF3300"/>
                </a:solidFill>
              </a:rPr>
              <a:t>Step # 1 - Find the Cause</a:t>
            </a:r>
          </a:p>
          <a:p>
            <a:pPr algn="l"/>
            <a:r>
              <a:rPr lang="en-US" altLang="en-US" sz="2800" b="1">
                <a:solidFill>
                  <a:srgbClr val="0000FF"/>
                </a:solidFill>
              </a:rPr>
              <a:t>     </a:t>
            </a:r>
            <a:r>
              <a:rPr lang="en-US" altLang="en-US" sz="2800">
                <a:solidFill>
                  <a:srgbClr val="0000FF"/>
                </a:solidFill>
              </a:rPr>
              <a:t>Undesirable Species</a:t>
            </a:r>
          </a:p>
          <a:p>
            <a:pPr algn="l"/>
            <a:r>
              <a:rPr lang="en-US" altLang="en-US" sz="2800">
                <a:solidFill>
                  <a:srgbClr val="0000FF"/>
                </a:solidFill>
              </a:rPr>
              <a:t>     Poor Watershed Management</a:t>
            </a:r>
          </a:p>
          <a:p>
            <a:pPr algn="l"/>
            <a:r>
              <a:rPr lang="en-US" altLang="en-US" sz="2800">
                <a:solidFill>
                  <a:srgbClr val="0000FF"/>
                </a:solidFill>
              </a:rPr>
              <a:t>     Undesirable Water Source</a:t>
            </a:r>
          </a:p>
          <a:p>
            <a:pPr algn="l"/>
            <a:r>
              <a:rPr lang="en-US" altLang="en-US" sz="2800" b="1">
                <a:solidFill>
                  <a:srgbClr val="FF3300"/>
                </a:solidFill>
              </a:rPr>
              <a:t>Step # 2 - Evaluate Solutions</a:t>
            </a:r>
          </a:p>
          <a:p>
            <a:pPr algn="l"/>
            <a:r>
              <a:rPr lang="en-US" altLang="en-US" sz="2800" b="1">
                <a:solidFill>
                  <a:srgbClr val="0000FF"/>
                </a:solidFill>
              </a:rPr>
              <a:t>     </a:t>
            </a:r>
            <a:r>
              <a:rPr lang="en-US" altLang="en-US" sz="2800">
                <a:solidFill>
                  <a:srgbClr val="0000FF"/>
                </a:solidFill>
              </a:rPr>
              <a:t>Total Renovation of Population</a:t>
            </a:r>
          </a:p>
          <a:p>
            <a:pPr algn="l"/>
            <a:r>
              <a:rPr lang="en-US" altLang="en-US" sz="2800">
                <a:solidFill>
                  <a:srgbClr val="0000FF"/>
                </a:solidFill>
              </a:rPr>
              <a:t>     Watershed Vegetation</a:t>
            </a:r>
          </a:p>
          <a:p>
            <a:pPr algn="l"/>
            <a:r>
              <a:rPr lang="en-US" altLang="en-US" sz="2800">
                <a:solidFill>
                  <a:srgbClr val="0000FF"/>
                </a:solidFill>
              </a:rPr>
              <a:t>     Chemical Alternatives</a:t>
            </a:r>
          </a:p>
          <a:p>
            <a:pPr algn="l"/>
            <a:r>
              <a:rPr lang="en-US" altLang="en-US" sz="2800" b="1">
                <a:solidFill>
                  <a:srgbClr val="FF3300"/>
                </a:solidFill>
              </a:rPr>
              <a:t>Step # 3 - Implement Management Plan</a:t>
            </a:r>
          </a:p>
          <a:p>
            <a:pPr algn="l"/>
            <a:r>
              <a:rPr lang="en-US" altLang="en-US" sz="2800" b="1">
                <a:solidFill>
                  <a:srgbClr val="0000FF"/>
                </a:solidFill>
              </a:rPr>
              <a:t>     	</a:t>
            </a:r>
            <a:r>
              <a:rPr lang="en-US" altLang="en-US" sz="2800">
                <a:solidFill>
                  <a:srgbClr val="0000FF"/>
                </a:solidFill>
              </a:rPr>
              <a:t>Establish vegetation in the watershed</a:t>
            </a:r>
          </a:p>
          <a:p>
            <a:pPr algn="l"/>
            <a:r>
              <a:rPr lang="en-US" altLang="en-US" sz="2800">
                <a:solidFill>
                  <a:srgbClr val="0000FF"/>
                </a:solidFill>
              </a:rPr>
              <a:t>	200-500 lb Gypsum, Lime, Fertilizer</a:t>
            </a:r>
          </a:p>
        </p:txBody>
      </p:sp>
      <p:pic>
        <p:nvPicPr>
          <p:cNvPr id="519172" name="Picture 4" descr="42Overview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00200"/>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9" name="Rectangle 5"/>
          <p:cNvSpPr>
            <a:spLocks noGrp="1" noChangeArrowheads="1"/>
          </p:cNvSpPr>
          <p:nvPr>
            <p:ph type="title"/>
          </p:nvPr>
        </p:nvSpPr>
        <p:spPr/>
        <p:txBody>
          <a:bodyPr/>
          <a:lstStyle/>
          <a:p>
            <a:r>
              <a:rPr lang="en-US" altLang="en-US" b="1">
                <a:solidFill>
                  <a:srgbClr val="0000FF"/>
                </a:solidFill>
              </a:rPr>
              <a:t>Things Not to Do Near a Pond</a:t>
            </a:r>
          </a:p>
        </p:txBody>
      </p:sp>
      <p:sp>
        <p:nvSpPr>
          <p:cNvPr id="318471" name="Text Box 7"/>
          <p:cNvSpPr txBox="1">
            <a:spLocks noChangeArrowheads="1"/>
          </p:cNvSpPr>
          <p:nvPr/>
        </p:nvSpPr>
        <p:spPr bwMode="auto">
          <a:xfrm>
            <a:off x="0" y="1371600"/>
            <a:ext cx="91440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buFontTx/>
              <a:buChar char="•"/>
            </a:pPr>
            <a:r>
              <a:rPr lang="en-US" altLang="en-US" sz="2400"/>
              <a:t>DO NOT mow surrounding vegetation </a:t>
            </a:r>
            <a:r>
              <a:rPr lang="en-US" altLang="en-US" sz="2400" u="sng"/>
              <a:t>too close</a:t>
            </a:r>
            <a:r>
              <a:rPr lang="en-US" altLang="en-US" sz="2400"/>
              <a:t> to the surface; height should be 4 to 6 inches to maintain healthy grasses</a:t>
            </a:r>
          </a:p>
          <a:p>
            <a:pPr algn="ctr">
              <a:spcBef>
                <a:spcPct val="50000"/>
              </a:spcBef>
              <a:buFontTx/>
              <a:buChar char="•"/>
            </a:pPr>
            <a:r>
              <a:rPr lang="en-US" altLang="en-US" sz="2400"/>
              <a:t>DO NOT </a:t>
            </a:r>
            <a:r>
              <a:rPr lang="en-US" altLang="en-US" sz="2400" u="sng"/>
              <a:t>clean equipment or conduct maintenance</a:t>
            </a:r>
            <a:r>
              <a:rPr lang="en-US" altLang="en-US" sz="2400"/>
              <a:t> on equipment in the detention pond, or near a storm drain or other stormwater </a:t>
            </a:r>
            <a:br>
              <a:rPr lang="en-US" altLang="en-US" sz="2400"/>
            </a:br>
            <a:r>
              <a:rPr lang="en-US" altLang="en-US" sz="2400"/>
              <a:t>conveyance feature</a:t>
            </a:r>
          </a:p>
          <a:p>
            <a:pPr algn="ctr">
              <a:spcBef>
                <a:spcPct val="50000"/>
              </a:spcBef>
              <a:buFontTx/>
              <a:buChar char="•"/>
            </a:pPr>
            <a:r>
              <a:rPr lang="en-US" altLang="en-US" sz="2400"/>
              <a:t>DO NOT leave </a:t>
            </a:r>
            <a:r>
              <a:rPr lang="en-US" altLang="en-US" sz="2400" u="sng"/>
              <a:t>grass clippings or trimming residue</a:t>
            </a:r>
            <a:r>
              <a:rPr lang="en-US" altLang="en-US" sz="2400"/>
              <a:t> in the pond;</a:t>
            </a:r>
            <a:br>
              <a:rPr lang="en-US" altLang="en-US" sz="2400"/>
            </a:br>
            <a:r>
              <a:rPr lang="en-US" altLang="en-US" sz="2400"/>
              <a:t> collect and dispose</a:t>
            </a:r>
          </a:p>
          <a:p>
            <a:pPr algn="ctr">
              <a:spcBef>
                <a:spcPct val="50000"/>
              </a:spcBef>
              <a:buFontTx/>
              <a:buChar char="•"/>
            </a:pPr>
            <a:r>
              <a:rPr lang="en-US" altLang="en-US" sz="2400"/>
              <a:t>DO NOT apply </a:t>
            </a:r>
            <a:r>
              <a:rPr lang="en-US" altLang="en-US" sz="2400" u="sng"/>
              <a:t>landscaping chemicals</a:t>
            </a:r>
            <a:r>
              <a:rPr lang="en-US" altLang="en-US" sz="2400"/>
              <a:t> in pond area, or in areas where the residue could make it into the pond during a storm event</a:t>
            </a:r>
          </a:p>
          <a:p>
            <a:pPr algn="ctr">
              <a:spcBef>
                <a:spcPct val="50000"/>
              </a:spcBef>
              <a:buFontTx/>
              <a:buChar char="•"/>
            </a:pPr>
            <a:r>
              <a:rPr lang="en-US" altLang="en-US" sz="2400"/>
              <a:t>NO NOT attempt to clean up any unidentified or possibly </a:t>
            </a:r>
            <a:r>
              <a:rPr lang="en-US" altLang="en-US" sz="2400" u="sng"/>
              <a:t>hazardous</a:t>
            </a:r>
            <a:r>
              <a:rPr lang="en-US" altLang="en-US" sz="2400"/>
              <a:t> </a:t>
            </a:r>
            <a:r>
              <a:rPr lang="en-US" altLang="en-US" sz="2400" u="sng"/>
              <a:t>materials</a:t>
            </a:r>
            <a:r>
              <a:rPr lang="en-US" altLang="en-US" sz="2400"/>
              <a:t> found in or around pond during inspections; notify supervisor immediately upon discovery of hazardous materials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p:txBody>
          <a:bodyPr/>
          <a:lstStyle/>
          <a:p>
            <a:r>
              <a:rPr lang="en-US" altLang="en-US" sz="5400"/>
              <a:t>Level Spreaders</a:t>
            </a:r>
          </a:p>
        </p:txBody>
      </p:sp>
      <p:pic>
        <p:nvPicPr>
          <p:cNvPr id="791555" name="Picture 3" descr="MVC-003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24000"/>
            <a:ext cx="6934200" cy="48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4"/>
          <p:cNvSpPr txBox="1">
            <a:spLocks noChangeArrowheads="1"/>
          </p:cNvSpPr>
          <p:nvPr/>
        </p:nvSpPr>
        <p:spPr bwMode="auto">
          <a:xfrm>
            <a:off x="0" y="609600"/>
            <a:ext cx="8915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4400" b="1"/>
              <a:t>Mosquitoes</a:t>
            </a:r>
          </a:p>
        </p:txBody>
      </p:sp>
      <p:sp>
        <p:nvSpPr>
          <p:cNvPr id="31749" name="Text Box 5"/>
          <p:cNvSpPr txBox="1">
            <a:spLocks noChangeArrowheads="1"/>
          </p:cNvSpPr>
          <p:nvPr/>
        </p:nvSpPr>
        <p:spPr bwMode="auto">
          <a:xfrm>
            <a:off x="0" y="2438400"/>
            <a:ext cx="9144000" cy="374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3200"/>
              <a:t>Detention ponds for holding storm water runoffs </a:t>
            </a:r>
            <a:br>
              <a:rPr lang="en-US" altLang="en-US" sz="3200"/>
            </a:br>
            <a:r>
              <a:rPr lang="en-US" altLang="en-US" sz="3200"/>
              <a:t>usually do not produce mosquitoes </a:t>
            </a:r>
            <a:br>
              <a:rPr lang="en-US" altLang="en-US" sz="3200"/>
            </a:br>
            <a:r>
              <a:rPr lang="en-US" altLang="en-US" sz="3200"/>
              <a:t>in sufficient numbers to cause a problem.</a:t>
            </a:r>
            <a:br>
              <a:rPr lang="en-US" altLang="en-US" sz="3200"/>
            </a:br>
            <a:r>
              <a:rPr lang="en-US" altLang="en-US" sz="3200"/>
              <a:t/>
            </a:r>
            <a:br>
              <a:rPr lang="en-US" altLang="en-US" sz="3200"/>
            </a:br>
            <a:r>
              <a:rPr lang="en-US" altLang="en-US" sz="3200"/>
              <a:t>What is the number one breeding ground for mosquitoes in residential neighborhoods?</a:t>
            </a:r>
          </a:p>
          <a:p>
            <a:pPr algn="ctr">
              <a:spcBef>
                <a:spcPct val="50000"/>
              </a:spcBef>
            </a:pPr>
            <a:r>
              <a:rPr lang="en-US" altLang="en-US" sz="3200"/>
              <a:t>Shade is also a factor</a:t>
            </a:r>
            <a:endParaRPr lang="en-US" altLang="en-US" sz="360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1600200"/>
            <a:ext cx="8229600" cy="1143000"/>
          </a:xfrm>
        </p:spPr>
        <p:txBody>
          <a:bodyPr/>
          <a:lstStyle/>
          <a:p>
            <a:r>
              <a:rPr lang="en-US" altLang="en-US" sz="4000" b="1">
                <a:solidFill>
                  <a:srgbClr val="0000FF"/>
                </a:solidFill>
              </a:rPr>
              <a:t>Mosquito Control</a:t>
            </a:r>
            <a:r>
              <a:rPr lang="en-US" altLang="en-US" sz="4000"/>
              <a:t/>
            </a:r>
            <a:br>
              <a:rPr lang="en-US" altLang="en-US" sz="4000"/>
            </a:br>
            <a:endParaRPr lang="en-US" altLang="en-US" sz="4000"/>
          </a:p>
        </p:txBody>
      </p:sp>
      <p:sp>
        <p:nvSpPr>
          <p:cNvPr id="103427" name="Rectangle 3"/>
          <p:cNvSpPr>
            <a:spLocks noGrp="1" noChangeArrowheads="1"/>
          </p:cNvSpPr>
          <p:nvPr>
            <p:ph type="body" idx="1"/>
          </p:nvPr>
        </p:nvSpPr>
        <p:spPr>
          <a:xfrm>
            <a:off x="457200" y="2819400"/>
            <a:ext cx="8229600" cy="3306763"/>
          </a:xfrm>
        </p:spPr>
        <p:txBody>
          <a:bodyPr/>
          <a:lstStyle/>
          <a:p>
            <a:r>
              <a:rPr lang="en-US" altLang="en-US">
                <a:solidFill>
                  <a:srgbClr val="0000FF"/>
                </a:solidFill>
              </a:rPr>
              <a:t>Mosquitoes can be controlled with larvicides.</a:t>
            </a:r>
          </a:p>
        </p:txBody>
      </p:sp>
      <p:pic>
        <p:nvPicPr>
          <p:cNvPr id="103428" name="Picture 4" descr="MCj0435288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886200"/>
            <a:ext cx="4394200" cy="2217738"/>
          </a:xfrm>
          <a:prstGeom prst="rect">
            <a:avLst/>
          </a:prstGeom>
          <a:noFill/>
          <a:extLst>
            <a:ext uri="{909E8E84-426E-40DD-AFC4-6F175D3DCCD1}">
              <a14:hiddenFill xmlns:a14="http://schemas.microsoft.com/office/drawing/2010/main">
                <a:solidFill>
                  <a:srgbClr val="FFFFFF"/>
                </a:solidFill>
              </a14:hiddenFill>
            </a:ext>
          </a:extLst>
        </p:spPr>
      </p:pic>
      <p:pic>
        <p:nvPicPr>
          <p:cNvPr id="103431" name="Picture 7" descr="MCj0346921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962400"/>
            <a:ext cx="1219200" cy="636588"/>
          </a:xfrm>
          <a:prstGeom prst="rect">
            <a:avLst/>
          </a:prstGeom>
          <a:noFill/>
          <a:extLst>
            <a:ext uri="{909E8E84-426E-40DD-AFC4-6F175D3DCCD1}">
              <a14:hiddenFill xmlns:a14="http://schemas.microsoft.com/office/drawing/2010/main">
                <a:solidFill>
                  <a:srgbClr val="FFFFFF"/>
                </a:solidFill>
              </a14:hiddenFill>
            </a:ext>
          </a:extLst>
        </p:spPr>
      </p:pic>
      <p:pic>
        <p:nvPicPr>
          <p:cNvPr id="103434" name="Picture 10" descr="MCj0346921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800" y="609600"/>
            <a:ext cx="1863725" cy="974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CCCCCC">
                      <a:alpha val="74998"/>
                    </a:srgbClr>
                  </a:outerShdw>
                </a:effectLst>
              </a14:hiddenEffects>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2" hidden="1"/>
          <p:cNvSpPr>
            <a:spLocks noGrp="1" noChangeArrowheads="1"/>
          </p:cNvSpPr>
          <p:nvPr>
            <p:ph type="title"/>
          </p:nvPr>
        </p:nvSpPr>
        <p:spPr/>
        <p:txBody>
          <a:bodyPr/>
          <a:lstStyle/>
          <a:p>
            <a:endParaRPr lang="en-US" altLang="en-US"/>
          </a:p>
        </p:txBody>
      </p:sp>
      <p:sp>
        <p:nvSpPr>
          <p:cNvPr id="716803" name="Rectangle 3" descr="mosquito fish"/>
          <p:cNvSpPr>
            <a:spLocks noGrp="1" noChangeAspect="1" noChangeArrowheads="1"/>
          </p:cNvSpPr>
          <p:nvPr isPhoto="1"/>
        </p:nvSpPr>
        <p:spPr bwMode="auto">
          <a:xfrm>
            <a:off x="0" y="44450"/>
            <a:ext cx="9144000" cy="6813550"/>
          </a:xfrm>
          <a:prstGeom prst="rect">
            <a:avLst/>
          </a:prstGeom>
          <a:blipFill dpi="0" rotWithShape="1">
            <a:blip r:embed="rId2"/>
            <a:srcRect/>
            <a:stretch>
              <a:fillRect r="-21984"/>
            </a:stretch>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p:txBody>
          <a:bodyPr/>
          <a:lstStyle/>
          <a:p>
            <a:endParaRPr lang="en-US" altLang="en-US"/>
          </a:p>
        </p:txBody>
      </p:sp>
      <p:graphicFrame>
        <p:nvGraphicFramePr>
          <p:cNvPr id="553987" name="Object 3"/>
          <p:cNvGraphicFramePr>
            <a:graphicFrameLocks noChangeAspect="1"/>
          </p:cNvGraphicFramePr>
          <p:nvPr/>
        </p:nvGraphicFramePr>
        <p:xfrm>
          <a:off x="0" y="0"/>
          <a:ext cx="9296400" cy="6961188"/>
        </p:xfrm>
        <a:graphic>
          <a:graphicData uri="http://schemas.openxmlformats.org/presentationml/2006/ole">
            <mc:AlternateContent xmlns:mc="http://schemas.openxmlformats.org/markup-compatibility/2006">
              <mc:Choice xmlns:v="urn:schemas-microsoft-com:vml" Requires="v">
                <p:oleObj spid="_x0000_s553989" name="Drawing" r:id="rId4" imgW="4019002" imgH="3010288" progId="WPDraw30.Drawing">
                  <p:embed/>
                </p:oleObj>
              </mc:Choice>
              <mc:Fallback>
                <p:oleObj name="Drawing" r:id="rId4" imgW="4019002" imgH="3010288" progId="WPDraw30.Drawing">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296400" cy="696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53988" name="Text Box 4"/>
          <p:cNvSpPr txBox="1">
            <a:spLocks noChangeArrowheads="1"/>
          </p:cNvSpPr>
          <p:nvPr/>
        </p:nvSpPr>
        <p:spPr bwMode="auto">
          <a:xfrm>
            <a:off x="3733800" y="3886200"/>
            <a:ext cx="5029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4000" b="1">
                <a:latin typeface="Times New Roman" charset="0"/>
              </a:rPr>
              <a:t>Got a Weed Problem?</a:t>
            </a:r>
          </a:p>
        </p:txBody>
      </p:sp>
    </p:spTree>
  </p:cSld>
  <p:clrMapOvr>
    <a:masterClrMapping/>
  </p:clrMapOvr>
  <p:transition>
    <p:rand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ctrTitle"/>
          </p:nvPr>
        </p:nvSpPr>
        <p:spPr>
          <a:xfrm>
            <a:off x="0" y="-76200"/>
            <a:ext cx="9144000" cy="1143000"/>
          </a:xfrm>
        </p:spPr>
        <p:txBody>
          <a:bodyPr anchor="ctr"/>
          <a:lstStyle/>
          <a:p>
            <a:r>
              <a:rPr lang="en-US" altLang="en-US" sz="5400">
                <a:solidFill>
                  <a:srgbClr val="0000FF"/>
                </a:solidFill>
              </a:rPr>
              <a:t>Control of Weeds</a:t>
            </a:r>
          </a:p>
        </p:txBody>
      </p:sp>
      <p:sp>
        <p:nvSpPr>
          <p:cNvPr id="521219" name="Rectangle 3"/>
          <p:cNvSpPr>
            <a:spLocks noGrp="1" noChangeArrowheads="1"/>
          </p:cNvSpPr>
          <p:nvPr>
            <p:ph type="subTitle" idx="1"/>
          </p:nvPr>
        </p:nvSpPr>
        <p:spPr>
          <a:xfrm>
            <a:off x="0" y="1143000"/>
            <a:ext cx="4038600" cy="1828800"/>
          </a:xfrm>
        </p:spPr>
        <p:txBody>
          <a:bodyPr/>
          <a:lstStyle/>
          <a:p>
            <a:r>
              <a:rPr lang="en-US" altLang="en-US" sz="2800">
                <a:solidFill>
                  <a:srgbClr val="0000FF"/>
                </a:solidFill>
              </a:rPr>
              <a:t>-Identify the plant pest</a:t>
            </a:r>
          </a:p>
          <a:p>
            <a:r>
              <a:rPr lang="en-US" altLang="en-US" sz="2800">
                <a:solidFill>
                  <a:srgbClr val="0000FF"/>
                </a:solidFill>
              </a:rPr>
              <a:t>Algae</a:t>
            </a:r>
          </a:p>
          <a:p>
            <a:r>
              <a:rPr lang="en-US" altLang="en-US" sz="2800">
                <a:solidFill>
                  <a:srgbClr val="0000FF"/>
                </a:solidFill>
              </a:rPr>
              <a:t>Floating Weeds</a:t>
            </a:r>
          </a:p>
          <a:p>
            <a:r>
              <a:rPr lang="en-US" altLang="en-US" sz="2800">
                <a:solidFill>
                  <a:srgbClr val="0000FF"/>
                </a:solidFill>
              </a:rPr>
              <a:t>Emersed Weeds</a:t>
            </a:r>
          </a:p>
          <a:p>
            <a:r>
              <a:rPr lang="en-US" altLang="en-US" sz="2800">
                <a:solidFill>
                  <a:srgbClr val="0000FF"/>
                </a:solidFill>
              </a:rPr>
              <a:t>Submerged Weeds</a:t>
            </a:r>
          </a:p>
          <a:p>
            <a:endParaRPr lang="en-US" altLang="en-US" sz="2800">
              <a:solidFill>
                <a:srgbClr val="0000FF"/>
              </a:solidFill>
            </a:endParaRPr>
          </a:p>
          <a:p>
            <a:r>
              <a:rPr lang="en-US" altLang="en-US" sz="2800">
                <a:solidFill>
                  <a:srgbClr val="0000FF"/>
                </a:solidFill>
              </a:rPr>
              <a:t>-Know total pond acreage, average depth, flow rates</a:t>
            </a:r>
          </a:p>
          <a:p>
            <a:endParaRPr lang="en-US" altLang="en-US" sz="2800">
              <a:solidFill>
                <a:srgbClr val="0000FF"/>
              </a:solidFill>
            </a:endParaRPr>
          </a:p>
          <a:p>
            <a:r>
              <a:rPr lang="en-US" altLang="en-US" sz="2800">
                <a:solidFill>
                  <a:srgbClr val="0000FF"/>
                </a:solidFill>
              </a:rPr>
              <a:t>-Select labeled treatment</a:t>
            </a:r>
          </a:p>
        </p:txBody>
      </p:sp>
      <p:graphicFrame>
        <p:nvGraphicFramePr>
          <p:cNvPr id="521220" name="Object 4"/>
          <p:cNvGraphicFramePr>
            <a:graphicFrameLocks noChangeAspect="1"/>
          </p:cNvGraphicFramePr>
          <p:nvPr/>
        </p:nvGraphicFramePr>
        <p:xfrm>
          <a:off x="4114800" y="838200"/>
          <a:ext cx="4724400" cy="3140075"/>
        </p:xfrm>
        <a:graphic>
          <a:graphicData uri="http://schemas.openxmlformats.org/presentationml/2006/ole">
            <mc:AlternateContent xmlns:mc="http://schemas.openxmlformats.org/markup-compatibility/2006">
              <mc:Choice xmlns:v="urn:schemas-microsoft-com:vml" Requires="v">
                <p:oleObj spid="_x0000_s521222" name="Drawing" r:id="rId4" imgW="4857671" imgH="2829114" progId="WPDraw30.Drawing">
                  <p:embed/>
                </p:oleObj>
              </mc:Choice>
              <mc:Fallback>
                <p:oleObj name="Drawing" r:id="rId4" imgW="4857671" imgH="2829114" progId="WPDraw30.Drawing">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838200"/>
                        <a:ext cx="47244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21221" name="Text Box 5"/>
          <p:cNvSpPr txBox="1">
            <a:spLocks noChangeArrowheads="1"/>
          </p:cNvSpPr>
          <p:nvPr/>
        </p:nvSpPr>
        <p:spPr bwMode="auto">
          <a:xfrm>
            <a:off x="3657600" y="4800600"/>
            <a:ext cx="5486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800" b="1"/>
              <a:t>Timing of </a:t>
            </a:r>
            <a:br>
              <a:rPr lang="en-US" altLang="en-US" sz="2800" b="1"/>
            </a:br>
            <a:r>
              <a:rPr lang="en-US" altLang="en-US" sz="2800" b="1"/>
              <a:t>Applications is Critical!</a:t>
            </a:r>
            <a:endParaRPr lang="en-US" altLang="en-US" sz="2800" b="1">
              <a:solidFill>
                <a:srgbClr val="FF0000"/>
              </a:solidFill>
            </a:endParaRPr>
          </a:p>
        </p:txBody>
      </p:sp>
    </p:spTree>
  </p:cSld>
  <p:clrMapOvr>
    <a:masterClrMapping/>
  </p:clrMapOvr>
  <p:transition>
    <p:rand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subTitle" idx="1"/>
          </p:nvPr>
        </p:nvSpPr>
        <p:spPr>
          <a:xfrm>
            <a:off x="152400" y="1981200"/>
            <a:ext cx="3962400" cy="1752600"/>
          </a:xfrm>
        </p:spPr>
        <p:txBody>
          <a:bodyPr/>
          <a:lstStyle/>
          <a:p>
            <a:r>
              <a:rPr lang="en-US" altLang="en-US" sz="2800">
                <a:solidFill>
                  <a:srgbClr val="0000FF"/>
                </a:solidFill>
              </a:rPr>
              <a:t>Plant Identification</a:t>
            </a:r>
          </a:p>
          <a:p>
            <a:endParaRPr lang="en-US" altLang="en-US" sz="600">
              <a:solidFill>
                <a:srgbClr val="0000FF"/>
              </a:solidFill>
            </a:endParaRPr>
          </a:p>
          <a:p>
            <a:r>
              <a:rPr lang="en-US" altLang="en-US" sz="2800">
                <a:solidFill>
                  <a:srgbClr val="0000FF"/>
                </a:solidFill>
              </a:rPr>
              <a:t>Weed Management Techniques</a:t>
            </a:r>
          </a:p>
          <a:p>
            <a:endParaRPr lang="en-US" altLang="en-US" sz="600">
              <a:solidFill>
                <a:srgbClr val="0000FF"/>
              </a:solidFill>
            </a:endParaRPr>
          </a:p>
          <a:p>
            <a:r>
              <a:rPr lang="en-US" altLang="en-US" sz="2800">
                <a:solidFill>
                  <a:srgbClr val="0000FF"/>
                </a:solidFill>
              </a:rPr>
              <a:t>Herbicide Recommendations</a:t>
            </a:r>
          </a:p>
          <a:p>
            <a:endParaRPr lang="en-US" altLang="en-US" sz="600">
              <a:solidFill>
                <a:srgbClr val="0000FF"/>
              </a:solidFill>
            </a:endParaRPr>
          </a:p>
          <a:p>
            <a:r>
              <a:rPr lang="en-US" altLang="en-US" sz="2800">
                <a:solidFill>
                  <a:srgbClr val="0000FF"/>
                </a:solidFill>
              </a:rPr>
              <a:t>Ornamental Propagation Techniques</a:t>
            </a:r>
          </a:p>
        </p:txBody>
      </p:sp>
      <p:graphicFrame>
        <p:nvGraphicFramePr>
          <p:cNvPr id="75779" name="Object 3"/>
          <p:cNvGraphicFramePr>
            <a:graphicFrameLocks noChangeAspect="1"/>
          </p:cNvGraphicFramePr>
          <p:nvPr/>
        </p:nvGraphicFramePr>
        <p:xfrm>
          <a:off x="1524000" y="285750"/>
          <a:ext cx="7267575" cy="5505450"/>
        </p:xfrm>
        <a:graphic>
          <a:graphicData uri="http://schemas.openxmlformats.org/presentationml/2006/ole">
            <mc:AlternateContent xmlns:mc="http://schemas.openxmlformats.org/markup-compatibility/2006">
              <mc:Choice xmlns:v="urn:schemas-microsoft-com:vml" Requires="v">
                <p:oleObj spid="_x0000_s75783" name="Drawing" r:id="rId4" imgW="7343640" imgH="5505480" progId="WPDraw30.Drawing">
                  <p:embed/>
                </p:oleObj>
              </mc:Choice>
              <mc:Fallback>
                <p:oleObj name="Drawing" r:id="rId4" imgW="7343640" imgH="5505480" progId="WPDraw30.Drawing">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85750"/>
                        <a:ext cx="7267575"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5780" name="Text Box 4"/>
          <p:cNvSpPr txBox="1">
            <a:spLocks noChangeArrowheads="1"/>
          </p:cNvSpPr>
          <p:nvPr/>
        </p:nvSpPr>
        <p:spPr bwMode="auto">
          <a:xfrm>
            <a:off x="1295400" y="5859463"/>
            <a:ext cx="64897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400" b="1">
                <a:hlinkClick r:id="rId6"/>
              </a:rPr>
              <a:t>http://aquaplant.tamu.edu</a:t>
            </a:r>
            <a:endParaRPr lang="en-US" altLang="en-US" sz="4400" b="1"/>
          </a:p>
          <a:p>
            <a:endParaRPr lang="en-US" altLang="en-US" sz="4400" b="1"/>
          </a:p>
        </p:txBody>
      </p:sp>
      <p:graphicFrame>
        <p:nvGraphicFramePr>
          <p:cNvPr id="75782" name="Object 6"/>
          <p:cNvGraphicFramePr>
            <a:graphicFrameLocks noChangeAspect="1"/>
          </p:cNvGraphicFramePr>
          <p:nvPr/>
        </p:nvGraphicFramePr>
        <p:xfrm>
          <a:off x="6604000" y="6865938"/>
          <a:ext cx="1123950" cy="485775"/>
        </p:xfrm>
        <a:graphic>
          <a:graphicData uri="http://schemas.openxmlformats.org/presentationml/2006/ole">
            <mc:AlternateContent xmlns:mc="http://schemas.openxmlformats.org/markup-compatibility/2006">
              <mc:Choice xmlns:v="urn:schemas-microsoft-com:vml" Requires="v">
                <p:oleObj spid="_x0000_s75784" name="Package" r:id="rId7" imgW="1123920" imgH="485640" progId="Package">
                  <p:embed/>
                </p:oleObj>
              </mc:Choice>
              <mc:Fallback>
                <p:oleObj name="Package" r:id="rId7" imgW="1123920" imgH="485640" progId="Package">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4000" y="6865938"/>
                        <a:ext cx="112395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p:rand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subTitle" idx="1"/>
          </p:nvPr>
        </p:nvSpPr>
        <p:spPr>
          <a:xfrm>
            <a:off x="0" y="2057400"/>
            <a:ext cx="4343400" cy="1752600"/>
          </a:xfrm>
        </p:spPr>
        <p:txBody>
          <a:bodyPr/>
          <a:lstStyle/>
          <a:p>
            <a:r>
              <a:rPr lang="en-US" altLang="en-US" sz="2800">
                <a:solidFill>
                  <a:srgbClr val="0000FF"/>
                </a:solidFill>
              </a:rPr>
              <a:t>394 Weeds Covered</a:t>
            </a:r>
          </a:p>
          <a:p>
            <a:endParaRPr lang="en-US" altLang="en-US" sz="2800">
              <a:solidFill>
                <a:srgbClr val="0000FF"/>
              </a:solidFill>
            </a:endParaRPr>
          </a:p>
          <a:p>
            <a:r>
              <a:rPr lang="en-US" altLang="en-US" sz="2800">
                <a:solidFill>
                  <a:srgbClr val="0000FF"/>
                </a:solidFill>
              </a:rPr>
              <a:t>Photographs</a:t>
            </a:r>
          </a:p>
          <a:p>
            <a:endParaRPr lang="en-US" altLang="en-US" sz="2800">
              <a:solidFill>
                <a:srgbClr val="0000FF"/>
              </a:solidFill>
            </a:endParaRPr>
          </a:p>
          <a:p>
            <a:r>
              <a:rPr lang="en-US" altLang="en-US" sz="2800">
                <a:solidFill>
                  <a:srgbClr val="0000FF"/>
                </a:solidFill>
              </a:rPr>
              <a:t>Line Drawings</a:t>
            </a:r>
          </a:p>
          <a:p>
            <a:endParaRPr lang="en-US" altLang="en-US" sz="2800">
              <a:solidFill>
                <a:srgbClr val="0000FF"/>
              </a:solidFill>
            </a:endParaRPr>
          </a:p>
          <a:p>
            <a:r>
              <a:rPr lang="en-US" altLang="en-US" sz="2800">
                <a:solidFill>
                  <a:srgbClr val="0000FF"/>
                </a:solidFill>
              </a:rPr>
              <a:t>Identification Characteristics</a:t>
            </a:r>
          </a:p>
          <a:p>
            <a:endParaRPr lang="en-US" altLang="en-US" sz="2800">
              <a:solidFill>
                <a:srgbClr val="0000FF"/>
              </a:solidFill>
            </a:endParaRPr>
          </a:p>
          <a:p>
            <a:endParaRPr lang="en-US" altLang="en-US" sz="2800" b="1">
              <a:solidFill>
                <a:srgbClr val="0000FF"/>
              </a:solidFill>
            </a:endParaRPr>
          </a:p>
        </p:txBody>
      </p:sp>
      <p:pic>
        <p:nvPicPr>
          <p:cNvPr id="77827" name="Picture 3" descr="aqua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6200"/>
            <a:ext cx="7253288" cy="1814513"/>
          </a:xfrm>
          <a:prstGeom prst="rect">
            <a:avLst/>
          </a:prstGeom>
          <a:noFill/>
          <a:extLst>
            <a:ext uri="{909E8E84-426E-40DD-AFC4-6F175D3DCCD1}">
              <a14:hiddenFill xmlns:a14="http://schemas.microsoft.com/office/drawing/2010/main">
                <a:solidFill>
                  <a:srgbClr val="FFFFFF"/>
                </a:solidFill>
              </a14:hiddenFill>
            </a:ext>
          </a:extLst>
        </p:spPr>
      </p:pic>
      <p:pic>
        <p:nvPicPr>
          <p:cNvPr id="77828" name="Picture 4" descr="aqua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133600"/>
            <a:ext cx="4876800" cy="3830638"/>
          </a:xfrm>
          <a:prstGeom prst="rect">
            <a:avLst/>
          </a:prstGeom>
          <a:noFill/>
          <a:extLst>
            <a:ext uri="{909E8E84-426E-40DD-AFC4-6F175D3DCCD1}">
              <a14:hiddenFill xmlns:a14="http://schemas.microsoft.com/office/drawing/2010/main">
                <a:solidFill>
                  <a:srgbClr val="FFFFFF"/>
                </a:solidFill>
              </a14:hiddenFill>
            </a:ext>
          </a:extLst>
        </p:spPr>
      </p:pic>
      <p:sp>
        <p:nvSpPr>
          <p:cNvPr id="77829" name="Text Box 5"/>
          <p:cNvSpPr txBox="1">
            <a:spLocks noChangeArrowheads="1"/>
          </p:cNvSpPr>
          <p:nvPr/>
        </p:nvSpPr>
        <p:spPr bwMode="auto">
          <a:xfrm>
            <a:off x="0" y="6016625"/>
            <a:ext cx="9144000" cy="210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20000"/>
              </a:spcBef>
            </a:pPr>
            <a:r>
              <a:rPr lang="en-US" altLang="en-US" sz="4000" b="1">
                <a:hlinkClick r:id="rId5"/>
              </a:rPr>
              <a:t>http://aquat1.ifas.ufl.edu/</a:t>
            </a:r>
            <a:endParaRPr lang="en-US" altLang="en-US" sz="4000" b="1"/>
          </a:p>
          <a:p>
            <a:pPr algn="ctr">
              <a:spcBef>
                <a:spcPct val="20000"/>
              </a:spcBef>
            </a:pPr>
            <a:endParaRPr lang="en-US" altLang="en-US" sz="4000" b="1"/>
          </a:p>
          <a:p>
            <a:pPr algn="ctr"/>
            <a:endParaRPr lang="en-US" altLang="en-US" sz="4400"/>
          </a:p>
        </p:txBody>
      </p:sp>
    </p:spTree>
  </p:cSld>
  <p:clrMapOvr>
    <a:masterClrMapping/>
  </p:clrMapOvr>
  <p:transition>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subTitle" idx="1"/>
          </p:nvPr>
        </p:nvSpPr>
        <p:spPr>
          <a:xfrm>
            <a:off x="304800" y="2057400"/>
            <a:ext cx="4572000" cy="1752600"/>
          </a:xfrm>
        </p:spPr>
        <p:txBody>
          <a:bodyPr/>
          <a:lstStyle/>
          <a:p>
            <a:r>
              <a:rPr lang="en-US" altLang="en-US" sz="2800">
                <a:solidFill>
                  <a:srgbClr val="0000FF"/>
                </a:solidFill>
              </a:rPr>
              <a:t>Check Water Hardness/Alkalinity</a:t>
            </a:r>
          </a:p>
          <a:p>
            <a:endParaRPr lang="en-US" altLang="en-US" sz="2800">
              <a:solidFill>
                <a:srgbClr val="0000FF"/>
              </a:solidFill>
            </a:endParaRPr>
          </a:p>
          <a:p>
            <a:r>
              <a:rPr lang="en-US" altLang="en-US" sz="2800">
                <a:solidFill>
                  <a:srgbClr val="0000FF"/>
                </a:solidFill>
              </a:rPr>
              <a:t>Slow/Filter Runoff</a:t>
            </a:r>
          </a:p>
          <a:p>
            <a:endParaRPr lang="en-US" altLang="en-US" sz="2800">
              <a:solidFill>
                <a:srgbClr val="0000FF"/>
              </a:solidFill>
            </a:endParaRPr>
          </a:p>
          <a:p>
            <a:r>
              <a:rPr lang="en-US" altLang="en-US" sz="2800">
                <a:solidFill>
                  <a:srgbClr val="0000FF"/>
                </a:solidFill>
              </a:rPr>
              <a:t>Fertilization Problems?</a:t>
            </a:r>
          </a:p>
          <a:p>
            <a:endParaRPr lang="en-US" altLang="en-US" sz="2800">
              <a:solidFill>
                <a:srgbClr val="0000FF"/>
              </a:solidFill>
            </a:endParaRPr>
          </a:p>
          <a:p>
            <a:r>
              <a:rPr lang="en-US" altLang="en-US" sz="2800">
                <a:solidFill>
                  <a:srgbClr val="0000FF"/>
                </a:solidFill>
              </a:rPr>
              <a:t>Overstocking/Overfeeding?</a:t>
            </a:r>
          </a:p>
          <a:p>
            <a:endParaRPr lang="en-US" altLang="en-US" sz="4000">
              <a:solidFill>
                <a:srgbClr val="0000FF"/>
              </a:solidFill>
            </a:endParaRPr>
          </a:p>
        </p:txBody>
      </p:sp>
      <p:sp>
        <p:nvSpPr>
          <p:cNvPr id="223235" name="Rectangle 3"/>
          <p:cNvSpPr>
            <a:spLocks noGrp="1" noChangeArrowheads="1"/>
          </p:cNvSpPr>
          <p:nvPr>
            <p:ph type="ctrTitle"/>
          </p:nvPr>
        </p:nvSpPr>
        <p:spPr>
          <a:xfrm>
            <a:off x="0" y="152400"/>
            <a:ext cx="9144000" cy="1143000"/>
          </a:xfrm>
          <a:noFill/>
          <a:ln/>
        </p:spPr>
        <p:txBody>
          <a:bodyPr anchor="ctr"/>
          <a:lstStyle/>
          <a:p>
            <a:r>
              <a:rPr lang="en-US" altLang="en-US" sz="4800" b="1">
                <a:solidFill>
                  <a:srgbClr val="0000FF"/>
                </a:solidFill>
              </a:rPr>
              <a:t>Algae – Planktonic &amp; Filamentous</a:t>
            </a:r>
            <a:br>
              <a:rPr lang="en-US" altLang="en-US" sz="4800" b="1">
                <a:solidFill>
                  <a:srgbClr val="0000FF"/>
                </a:solidFill>
              </a:rPr>
            </a:br>
            <a:r>
              <a:rPr lang="en-US" altLang="en-US" sz="1400" b="1">
                <a:solidFill>
                  <a:srgbClr val="0000FF"/>
                </a:solidFill>
              </a:rPr>
              <a:t> </a:t>
            </a:r>
            <a:r>
              <a:rPr lang="en-US" altLang="en-US" sz="3200" b="1">
                <a:solidFill>
                  <a:srgbClr val="0000FF"/>
                </a:solidFill>
              </a:rPr>
              <a:t/>
            </a:r>
            <a:br>
              <a:rPr lang="en-US" altLang="en-US" sz="3200" b="1">
                <a:solidFill>
                  <a:srgbClr val="0000FF"/>
                </a:solidFill>
              </a:rPr>
            </a:br>
            <a:endParaRPr lang="en-US" altLang="en-US" sz="3200" b="1">
              <a:solidFill>
                <a:srgbClr val="0000FF"/>
              </a:solidFill>
            </a:endParaRPr>
          </a:p>
        </p:txBody>
      </p:sp>
      <p:pic>
        <p:nvPicPr>
          <p:cNvPr id="223236" name="Picture 4" descr="aquan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325" y="1671638"/>
            <a:ext cx="3089275" cy="4729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ctrTitle"/>
          </p:nvPr>
        </p:nvSpPr>
        <p:spPr>
          <a:xfrm>
            <a:off x="685800" y="-76200"/>
            <a:ext cx="7772400" cy="1143000"/>
          </a:xfrm>
        </p:spPr>
        <p:txBody>
          <a:bodyPr anchor="ctr"/>
          <a:lstStyle/>
          <a:p>
            <a:r>
              <a:rPr lang="en-US" altLang="en-US" sz="4400" b="1">
                <a:solidFill>
                  <a:srgbClr val="0000FF"/>
                </a:solidFill>
              </a:rPr>
              <a:t>Duckweed &amp; Watermeal</a:t>
            </a:r>
          </a:p>
        </p:txBody>
      </p:sp>
      <p:sp>
        <p:nvSpPr>
          <p:cNvPr id="229379" name="Rectangle 3"/>
          <p:cNvSpPr>
            <a:spLocks noGrp="1" noChangeArrowheads="1"/>
          </p:cNvSpPr>
          <p:nvPr>
            <p:ph type="subTitle" idx="1"/>
          </p:nvPr>
        </p:nvSpPr>
        <p:spPr>
          <a:xfrm>
            <a:off x="304800" y="1371600"/>
            <a:ext cx="4572000" cy="1752600"/>
          </a:xfrm>
        </p:spPr>
        <p:txBody>
          <a:bodyPr/>
          <a:lstStyle/>
          <a:p>
            <a:r>
              <a:rPr lang="en-US" altLang="en-US">
                <a:solidFill>
                  <a:srgbClr val="0000FF"/>
                </a:solidFill>
              </a:rPr>
              <a:t>Complete eradication critical.  One patch can lead to reinfestation.</a:t>
            </a:r>
          </a:p>
          <a:p>
            <a:endParaRPr lang="en-US" altLang="en-US">
              <a:solidFill>
                <a:srgbClr val="0000FF"/>
              </a:solidFill>
            </a:endParaRPr>
          </a:p>
          <a:p>
            <a:r>
              <a:rPr lang="en-US" altLang="en-US">
                <a:solidFill>
                  <a:srgbClr val="0000FF"/>
                </a:solidFill>
              </a:rPr>
              <a:t>Sonar AS ( Fluridone) - ½ to 1 quart per acre.</a:t>
            </a:r>
          </a:p>
          <a:p>
            <a:endParaRPr lang="en-US" altLang="en-US">
              <a:solidFill>
                <a:srgbClr val="0000FF"/>
              </a:solidFill>
            </a:endParaRPr>
          </a:p>
          <a:p>
            <a:r>
              <a:rPr lang="en-US" altLang="en-US">
                <a:solidFill>
                  <a:srgbClr val="0000FF"/>
                </a:solidFill>
              </a:rPr>
              <a:t>Diquat, Reward - 3/4 gallon plus 8 ounces of surfactant per 50 gallon tank mix.</a:t>
            </a:r>
          </a:p>
          <a:p>
            <a:endParaRPr lang="en-US" altLang="en-US">
              <a:solidFill>
                <a:srgbClr val="0000FF"/>
              </a:solidFill>
            </a:endParaRPr>
          </a:p>
          <a:p>
            <a:r>
              <a:rPr lang="en-US" altLang="en-US">
                <a:solidFill>
                  <a:srgbClr val="0000FF"/>
                </a:solidFill>
              </a:rPr>
              <a:t>Diquat treatment requires professional experience. </a:t>
            </a:r>
          </a:p>
        </p:txBody>
      </p:sp>
      <p:graphicFrame>
        <p:nvGraphicFramePr>
          <p:cNvPr id="229380" name="Object 4"/>
          <p:cNvGraphicFramePr>
            <a:graphicFrameLocks noChangeAspect="1"/>
          </p:cNvGraphicFramePr>
          <p:nvPr/>
        </p:nvGraphicFramePr>
        <p:xfrm>
          <a:off x="4895850" y="952500"/>
          <a:ext cx="4019550" cy="3009900"/>
        </p:xfrm>
        <a:graphic>
          <a:graphicData uri="http://schemas.openxmlformats.org/presentationml/2006/ole">
            <mc:AlternateContent xmlns:mc="http://schemas.openxmlformats.org/markup-compatibility/2006">
              <mc:Choice xmlns:v="urn:schemas-microsoft-com:vml" Requires="v">
                <p:oleObj spid="_x0000_s229382" name="Drawing" r:id="rId4" imgW="4019002" imgH="3010288" progId="WPDraw30.Drawing">
                  <p:embed/>
                </p:oleObj>
              </mc:Choice>
              <mc:Fallback>
                <p:oleObj name="Drawing" r:id="rId4" imgW="4019002" imgH="3010288" progId="WPDraw30.Drawing">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5850" y="952500"/>
                        <a:ext cx="401955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29381" name="Object 5"/>
          <p:cNvGraphicFramePr>
            <a:graphicFrameLocks noChangeAspect="1"/>
          </p:cNvGraphicFramePr>
          <p:nvPr/>
        </p:nvGraphicFramePr>
        <p:xfrm>
          <a:off x="5688013" y="4038600"/>
          <a:ext cx="2541587" cy="2743200"/>
        </p:xfrm>
        <a:graphic>
          <a:graphicData uri="http://schemas.openxmlformats.org/presentationml/2006/ole">
            <mc:AlternateContent xmlns:mc="http://schemas.openxmlformats.org/markup-compatibility/2006">
              <mc:Choice xmlns:v="urn:schemas-microsoft-com:vml" Requires="v">
                <p:oleObj spid="_x0000_s229383" r:id="rId6" imgW="3258312" imgH="3517392" progId="Word.Document.8">
                  <p:embed/>
                </p:oleObj>
              </mc:Choice>
              <mc:Fallback>
                <p:oleObj r:id="rId6" imgW="3258312" imgH="3517392" progId="Word.Document.8">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8013" y="4038600"/>
                        <a:ext cx="2541587" cy="274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ctrTitle"/>
          </p:nvPr>
        </p:nvSpPr>
        <p:spPr>
          <a:xfrm>
            <a:off x="0" y="-76200"/>
            <a:ext cx="9144000" cy="1143000"/>
          </a:xfrm>
        </p:spPr>
        <p:txBody>
          <a:bodyPr anchor="ctr"/>
          <a:lstStyle/>
          <a:p>
            <a:r>
              <a:rPr lang="en-US" altLang="en-US" sz="5400" b="1">
                <a:solidFill>
                  <a:srgbClr val="0000FF"/>
                </a:solidFill>
              </a:rPr>
              <a:t>Watershield – Dollar Bonnet</a:t>
            </a:r>
          </a:p>
        </p:txBody>
      </p:sp>
      <p:sp>
        <p:nvSpPr>
          <p:cNvPr id="233475" name="Rectangle 3"/>
          <p:cNvSpPr>
            <a:spLocks noGrp="1" noChangeArrowheads="1"/>
          </p:cNvSpPr>
          <p:nvPr>
            <p:ph type="subTitle" idx="1"/>
          </p:nvPr>
        </p:nvSpPr>
        <p:spPr>
          <a:xfrm>
            <a:off x="0" y="1524000"/>
            <a:ext cx="5638800" cy="1752600"/>
          </a:xfrm>
        </p:spPr>
        <p:txBody>
          <a:bodyPr/>
          <a:lstStyle/>
          <a:p>
            <a:pPr>
              <a:lnSpc>
                <a:spcPct val="80000"/>
              </a:lnSpc>
            </a:pPr>
            <a:r>
              <a:rPr lang="en-US" altLang="en-US">
                <a:solidFill>
                  <a:srgbClr val="0000FF"/>
                </a:solidFill>
              </a:rPr>
              <a:t>Seeds &amp; Leaves Highly Prized Forage of Waterfowl.</a:t>
            </a:r>
          </a:p>
          <a:p>
            <a:pPr>
              <a:lnSpc>
                <a:spcPct val="80000"/>
              </a:lnSpc>
            </a:pPr>
            <a:endParaRPr lang="en-US" altLang="en-US" sz="900">
              <a:solidFill>
                <a:srgbClr val="0000FF"/>
              </a:solidFill>
            </a:endParaRPr>
          </a:p>
          <a:p>
            <a:pPr>
              <a:lnSpc>
                <a:spcPct val="80000"/>
              </a:lnSpc>
            </a:pPr>
            <a:r>
              <a:rPr lang="en-US" altLang="en-US">
                <a:solidFill>
                  <a:srgbClr val="0000FF"/>
                </a:solidFill>
              </a:rPr>
              <a:t>Slimy stems, bottoms &amp; large tuberous root make control difficult.</a:t>
            </a:r>
          </a:p>
          <a:p>
            <a:pPr>
              <a:lnSpc>
                <a:spcPct val="80000"/>
              </a:lnSpc>
            </a:pPr>
            <a:endParaRPr lang="en-US" altLang="en-US" sz="1200">
              <a:solidFill>
                <a:srgbClr val="0000FF"/>
              </a:solidFill>
            </a:endParaRPr>
          </a:p>
          <a:p>
            <a:pPr>
              <a:lnSpc>
                <a:spcPct val="80000"/>
              </a:lnSpc>
            </a:pPr>
            <a:r>
              <a:rPr lang="en-US" altLang="en-US" b="1">
                <a:solidFill>
                  <a:srgbClr val="0000FF"/>
                </a:solidFill>
              </a:rPr>
              <a:t>EXCELLENT CONTROL</a:t>
            </a:r>
          </a:p>
          <a:p>
            <a:pPr>
              <a:lnSpc>
                <a:spcPct val="80000"/>
              </a:lnSpc>
            </a:pPr>
            <a:r>
              <a:rPr lang="en-US" altLang="en-US">
                <a:solidFill>
                  <a:srgbClr val="0000FF"/>
                </a:solidFill>
              </a:rPr>
              <a:t>Navigate or Aqua-Kleen =  2 4-D</a:t>
            </a:r>
          </a:p>
          <a:p>
            <a:pPr>
              <a:lnSpc>
                <a:spcPct val="80000"/>
              </a:lnSpc>
            </a:pPr>
            <a:endParaRPr lang="en-US" altLang="en-US" sz="900">
              <a:solidFill>
                <a:srgbClr val="0000FF"/>
              </a:solidFill>
            </a:endParaRPr>
          </a:p>
          <a:p>
            <a:pPr>
              <a:lnSpc>
                <a:spcPct val="80000"/>
              </a:lnSpc>
            </a:pPr>
            <a:r>
              <a:rPr lang="en-US" altLang="en-US">
                <a:solidFill>
                  <a:srgbClr val="0000FF"/>
                </a:solidFill>
              </a:rPr>
              <a:t>Habitat =  imazapyr. Use Adjuvent</a:t>
            </a:r>
          </a:p>
          <a:p>
            <a:pPr>
              <a:lnSpc>
                <a:spcPct val="80000"/>
              </a:lnSpc>
            </a:pPr>
            <a:endParaRPr lang="en-US" altLang="en-US" sz="1200">
              <a:solidFill>
                <a:srgbClr val="0000FF"/>
              </a:solidFill>
            </a:endParaRPr>
          </a:p>
          <a:p>
            <a:pPr>
              <a:lnSpc>
                <a:spcPct val="80000"/>
              </a:lnSpc>
            </a:pPr>
            <a:r>
              <a:rPr lang="en-US" altLang="en-US" b="1">
                <a:solidFill>
                  <a:srgbClr val="0000FF"/>
                </a:solidFill>
              </a:rPr>
              <a:t>GOOD CONTROL</a:t>
            </a:r>
          </a:p>
          <a:p>
            <a:pPr>
              <a:lnSpc>
                <a:spcPct val="80000"/>
              </a:lnSpc>
            </a:pPr>
            <a:r>
              <a:rPr lang="en-US" altLang="en-US">
                <a:solidFill>
                  <a:srgbClr val="0000FF"/>
                </a:solidFill>
              </a:rPr>
              <a:t>Rodeo, Aquamaster, Eraser AQ, Touchdown Pro, and AquaNeat  = glyphosate. Add surfactant</a:t>
            </a:r>
          </a:p>
          <a:p>
            <a:pPr>
              <a:lnSpc>
                <a:spcPct val="80000"/>
              </a:lnSpc>
            </a:pPr>
            <a:endParaRPr lang="en-US" altLang="en-US" sz="900">
              <a:solidFill>
                <a:srgbClr val="0000FF"/>
              </a:solidFill>
            </a:endParaRPr>
          </a:p>
          <a:p>
            <a:pPr>
              <a:lnSpc>
                <a:spcPct val="80000"/>
              </a:lnSpc>
            </a:pPr>
            <a:r>
              <a:rPr lang="en-US" altLang="en-US">
                <a:solidFill>
                  <a:srgbClr val="0000FF"/>
                </a:solidFill>
              </a:rPr>
              <a:t>Sonar or Avast = floridone</a:t>
            </a:r>
          </a:p>
        </p:txBody>
      </p:sp>
      <p:graphicFrame>
        <p:nvGraphicFramePr>
          <p:cNvPr id="233476" name="Object 4"/>
          <p:cNvGraphicFramePr>
            <a:graphicFrameLocks noChangeAspect="1"/>
          </p:cNvGraphicFramePr>
          <p:nvPr/>
        </p:nvGraphicFramePr>
        <p:xfrm>
          <a:off x="5762625" y="1143000"/>
          <a:ext cx="3076575" cy="2571750"/>
        </p:xfrm>
        <a:graphic>
          <a:graphicData uri="http://schemas.openxmlformats.org/presentationml/2006/ole">
            <mc:AlternateContent xmlns:mc="http://schemas.openxmlformats.org/markup-compatibility/2006">
              <mc:Choice xmlns:v="urn:schemas-microsoft-com:vml" Requires="v">
                <p:oleObj spid="_x0000_s233478" name="Drawing" r:id="rId4" imgW="3076761" imgH="2572107" progId="WPDraw30.Drawing">
                  <p:embed/>
                </p:oleObj>
              </mc:Choice>
              <mc:Fallback>
                <p:oleObj name="Drawing" r:id="rId4" imgW="3076761" imgH="2572107" progId="WPDraw30.Drawing">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2625" y="1143000"/>
                        <a:ext cx="3076575"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33477" name="Object 5"/>
          <p:cNvGraphicFramePr>
            <a:graphicFrameLocks noChangeAspect="1"/>
          </p:cNvGraphicFramePr>
          <p:nvPr/>
        </p:nvGraphicFramePr>
        <p:xfrm>
          <a:off x="5715000" y="3886200"/>
          <a:ext cx="3086100" cy="2800350"/>
        </p:xfrm>
        <a:graphic>
          <a:graphicData uri="http://schemas.openxmlformats.org/presentationml/2006/ole">
            <mc:AlternateContent xmlns:mc="http://schemas.openxmlformats.org/markup-compatibility/2006">
              <mc:Choice xmlns:v="urn:schemas-microsoft-com:vml" Requires="v">
                <p:oleObj spid="_x0000_s233479" name="Drawing" r:id="rId6" imgW="3086257" imgH="2800633" progId="WPDraw30.Drawing">
                  <p:embed/>
                </p:oleObj>
              </mc:Choice>
              <mc:Fallback>
                <p:oleObj name="Drawing" r:id="rId6" imgW="3086257" imgH="2800633" progId="WPDraw30.Drawing">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3886200"/>
                        <a:ext cx="3086100"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Grp="1" noChangeArrowheads="1"/>
          </p:cNvSpPr>
          <p:nvPr>
            <p:ph type="title"/>
          </p:nvPr>
        </p:nvSpPr>
        <p:spPr/>
        <p:txBody>
          <a:bodyPr/>
          <a:lstStyle/>
          <a:p>
            <a:r>
              <a:rPr lang="en-US" altLang="en-US" sz="5400"/>
              <a:t>Sand Filters</a:t>
            </a:r>
          </a:p>
        </p:txBody>
      </p:sp>
      <p:pic>
        <p:nvPicPr>
          <p:cNvPr id="793603" name="Picture 3" descr="MVC-001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6553200"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685800" y="-76200"/>
            <a:ext cx="7772400" cy="1143000"/>
          </a:xfrm>
        </p:spPr>
        <p:txBody>
          <a:bodyPr/>
          <a:lstStyle/>
          <a:p>
            <a:r>
              <a:rPr lang="en-US" altLang="en-US" sz="6000" b="1">
                <a:solidFill>
                  <a:srgbClr val="0000FF"/>
                </a:solidFill>
              </a:rPr>
              <a:t>American Lotus</a:t>
            </a:r>
          </a:p>
        </p:txBody>
      </p:sp>
      <p:sp>
        <p:nvSpPr>
          <p:cNvPr id="235523" name="Rectangle 3"/>
          <p:cNvSpPr>
            <a:spLocks noGrp="1" noChangeArrowheads="1"/>
          </p:cNvSpPr>
          <p:nvPr>
            <p:ph type="body" idx="1"/>
          </p:nvPr>
        </p:nvSpPr>
        <p:spPr>
          <a:xfrm>
            <a:off x="152400" y="1219200"/>
            <a:ext cx="5029200" cy="4114800"/>
          </a:xfrm>
        </p:spPr>
        <p:txBody>
          <a:bodyPr/>
          <a:lstStyle/>
          <a:p>
            <a:pPr algn="ctr">
              <a:lnSpc>
                <a:spcPct val="80000"/>
              </a:lnSpc>
              <a:buFontTx/>
              <a:buNone/>
            </a:pPr>
            <a:r>
              <a:rPr lang="en-US" altLang="en-US" sz="2400" b="1">
                <a:solidFill>
                  <a:srgbClr val="0000FF"/>
                </a:solidFill>
              </a:rPr>
              <a:t>EXCELLENT CONTROL</a:t>
            </a:r>
          </a:p>
          <a:p>
            <a:pPr algn="ctr">
              <a:lnSpc>
                <a:spcPct val="80000"/>
              </a:lnSpc>
              <a:buFontTx/>
              <a:buNone/>
            </a:pPr>
            <a:r>
              <a:rPr lang="en-US" altLang="en-US" sz="2400">
                <a:solidFill>
                  <a:srgbClr val="0000FF"/>
                </a:solidFill>
              </a:rPr>
              <a:t>Navigate or Aqua-Kleen =  2 4-D</a:t>
            </a:r>
          </a:p>
          <a:p>
            <a:pPr algn="ctr">
              <a:lnSpc>
                <a:spcPct val="80000"/>
              </a:lnSpc>
              <a:buFontTx/>
              <a:buNone/>
            </a:pPr>
            <a:endParaRPr lang="en-US" altLang="en-US" sz="2400">
              <a:solidFill>
                <a:srgbClr val="0000FF"/>
              </a:solidFill>
            </a:endParaRPr>
          </a:p>
          <a:p>
            <a:pPr algn="ctr">
              <a:lnSpc>
                <a:spcPct val="80000"/>
              </a:lnSpc>
              <a:buFontTx/>
              <a:buNone/>
            </a:pPr>
            <a:endParaRPr lang="en-US" altLang="en-US" sz="2400">
              <a:solidFill>
                <a:srgbClr val="0000FF"/>
              </a:solidFill>
            </a:endParaRPr>
          </a:p>
          <a:p>
            <a:pPr algn="ctr">
              <a:lnSpc>
                <a:spcPct val="80000"/>
              </a:lnSpc>
              <a:buFontTx/>
              <a:buNone/>
            </a:pPr>
            <a:r>
              <a:rPr lang="en-US" altLang="en-US" sz="2400">
                <a:solidFill>
                  <a:srgbClr val="0000FF"/>
                </a:solidFill>
              </a:rPr>
              <a:t>Renovate = triclopyr. Add surfactant</a:t>
            </a:r>
          </a:p>
          <a:p>
            <a:pPr algn="ctr">
              <a:lnSpc>
                <a:spcPct val="80000"/>
              </a:lnSpc>
              <a:buFontTx/>
              <a:buNone/>
            </a:pPr>
            <a:endParaRPr lang="en-US" altLang="en-US" sz="2400">
              <a:solidFill>
                <a:srgbClr val="0000FF"/>
              </a:solidFill>
            </a:endParaRPr>
          </a:p>
          <a:p>
            <a:pPr algn="ctr">
              <a:lnSpc>
                <a:spcPct val="80000"/>
              </a:lnSpc>
              <a:buFontTx/>
              <a:buNone/>
            </a:pPr>
            <a:r>
              <a:rPr lang="en-US" altLang="en-US" sz="2400" b="1">
                <a:solidFill>
                  <a:srgbClr val="0000FF"/>
                </a:solidFill>
              </a:rPr>
              <a:t>GOOD CONTROL</a:t>
            </a:r>
          </a:p>
          <a:p>
            <a:pPr algn="ctr">
              <a:lnSpc>
                <a:spcPct val="80000"/>
              </a:lnSpc>
              <a:buFontTx/>
              <a:buNone/>
            </a:pPr>
            <a:r>
              <a:rPr lang="en-US" altLang="en-US" sz="2400">
                <a:solidFill>
                  <a:srgbClr val="0000FF"/>
                </a:solidFill>
              </a:rPr>
              <a:t>Aquathol, Aquathol K, and Aquathol Super K = dipotassium salts of endothall. </a:t>
            </a:r>
          </a:p>
          <a:p>
            <a:pPr algn="ctr">
              <a:lnSpc>
                <a:spcPct val="80000"/>
              </a:lnSpc>
              <a:buFontTx/>
              <a:buNone/>
            </a:pPr>
            <a:endParaRPr lang="en-US" altLang="en-US" sz="2400">
              <a:solidFill>
                <a:srgbClr val="0000FF"/>
              </a:solidFill>
            </a:endParaRPr>
          </a:p>
          <a:p>
            <a:pPr algn="ctr">
              <a:lnSpc>
                <a:spcPct val="80000"/>
              </a:lnSpc>
              <a:buFontTx/>
              <a:buNone/>
            </a:pPr>
            <a:r>
              <a:rPr lang="en-US" altLang="en-US" sz="2400">
                <a:solidFill>
                  <a:srgbClr val="0000FF"/>
                </a:solidFill>
              </a:rPr>
              <a:t>Hydrothol 191 = alkylamine salt of endothall. </a:t>
            </a:r>
          </a:p>
          <a:p>
            <a:pPr algn="ctr">
              <a:lnSpc>
                <a:spcPct val="80000"/>
              </a:lnSpc>
              <a:buFontTx/>
              <a:buNone/>
            </a:pPr>
            <a:endParaRPr lang="en-US" altLang="en-US" sz="2400">
              <a:solidFill>
                <a:srgbClr val="0000FF"/>
              </a:solidFill>
            </a:endParaRPr>
          </a:p>
          <a:p>
            <a:pPr algn="ctr">
              <a:lnSpc>
                <a:spcPct val="80000"/>
              </a:lnSpc>
              <a:buFontTx/>
              <a:buNone/>
            </a:pPr>
            <a:r>
              <a:rPr lang="en-US" altLang="en-US" sz="2400">
                <a:solidFill>
                  <a:srgbClr val="0000FF"/>
                </a:solidFill>
              </a:rPr>
              <a:t>Reward =  diquat.  Add surfactant</a:t>
            </a:r>
          </a:p>
        </p:txBody>
      </p:sp>
      <p:graphicFrame>
        <p:nvGraphicFramePr>
          <p:cNvPr id="235524" name="Object 4"/>
          <p:cNvGraphicFramePr>
            <a:graphicFrameLocks noChangeAspect="1"/>
          </p:cNvGraphicFramePr>
          <p:nvPr/>
        </p:nvGraphicFramePr>
        <p:xfrm>
          <a:off x="5105400" y="1219200"/>
          <a:ext cx="3686175" cy="2466975"/>
        </p:xfrm>
        <a:graphic>
          <a:graphicData uri="http://schemas.openxmlformats.org/presentationml/2006/ole">
            <mc:AlternateContent xmlns:mc="http://schemas.openxmlformats.org/markup-compatibility/2006">
              <mc:Choice xmlns:v="urn:schemas-microsoft-com:vml" Requires="v">
                <p:oleObj spid="_x0000_s235526" name="Drawing" r:id="rId4" imgW="3686461" imgH="2467053" progId="WPDraw30.Drawing">
                  <p:embed/>
                </p:oleObj>
              </mc:Choice>
              <mc:Fallback>
                <p:oleObj name="Drawing" r:id="rId4" imgW="3686461" imgH="2467053" progId="WPDraw30.Drawing">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219200"/>
                        <a:ext cx="3686175"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35525" name="Object 5"/>
          <p:cNvGraphicFramePr>
            <a:graphicFrameLocks noChangeAspect="1"/>
          </p:cNvGraphicFramePr>
          <p:nvPr/>
        </p:nvGraphicFramePr>
        <p:xfrm>
          <a:off x="5105400" y="4191000"/>
          <a:ext cx="3962400" cy="2000250"/>
        </p:xfrm>
        <a:graphic>
          <a:graphicData uri="http://schemas.openxmlformats.org/presentationml/2006/ole">
            <mc:AlternateContent xmlns:mc="http://schemas.openxmlformats.org/markup-compatibility/2006">
              <mc:Choice xmlns:v="urn:schemas-microsoft-com:vml" Requires="v">
                <p:oleObj spid="_x0000_s235527" name="Drawing" r:id="rId6" imgW="3963041" imgH="2000000" progId="WPDraw30.Drawing">
                  <p:embed/>
                </p:oleObj>
              </mc:Choice>
              <mc:Fallback>
                <p:oleObj name="Drawing" r:id="rId6" imgW="3963041" imgH="2000000" progId="WPDraw30.Drawing">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4191000"/>
                        <a:ext cx="39624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p:rand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685800" y="-76200"/>
            <a:ext cx="7772400" cy="1143000"/>
          </a:xfrm>
        </p:spPr>
        <p:txBody>
          <a:bodyPr/>
          <a:lstStyle/>
          <a:p>
            <a:r>
              <a:rPr lang="en-US" altLang="en-US" sz="5400" b="1">
                <a:solidFill>
                  <a:srgbClr val="0000FF"/>
                </a:solidFill>
              </a:rPr>
              <a:t>Alligator Weed</a:t>
            </a:r>
          </a:p>
        </p:txBody>
      </p:sp>
      <p:graphicFrame>
        <p:nvGraphicFramePr>
          <p:cNvPr id="237572" name="Object 4"/>
          <p:cNvGraphicFramePr>
            <a:graphicFrameLocks noChangeAspect="1"/>
          </p:cNvGraphicFramePr>
          <p:nvPr/>
        </p:nvGraphicFramePr>
        <p:xfrm>
          <a:off x="5105400" y="1066800"/>
          <a:ext cx="3810000" cy="2608263"/>
        </p:xfrm>
        <a:graphic>
          <a:graphicData uri="http://schemas.openxmlformats.org/presentationml/2006/ole">
            <mc:AlternateContent xmlns:mc="http://schemas.openxmlformats.org/markup-compatibility/2006">
              <mc:Choice xmlns:v="urn:schemas-microsoft-com:vml" Requires="v">
                <p:oleObj spid="_x0000_s237575" name="Drawing" r:id="rId4" imgW="5161870" imgH="3533509" progId="WPDraw30.Drawing">
                  <p:embed/>
                </p:oleObj>
              </mc:Choice>
              <mc:Fallback>
                <p:oleObj name="Drawing" r:id="rId4" imgW="5161870" imgH="3533509" progId="WPDraw30.Drawing">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066800"/>
                        <a:ext cx="3810000" cy="260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37573" name="Picture 5" descr="alligator_weed_photo_Duff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7450" y="3873500"/>
            <a:ext cx="2698750" cy="2908300"/>
          </a:xfrm>
          <a:prstGeom prst="rect">
            <a:avLst/>
          </a:prstGeom>
          <a:noFill/>
          <a:extLst>
            <a:ext uri="{909E8E84-426E-40DD-AFC4-6F175D3DCCD1}">
              <a14:hiddenFill xmlns:a14="http://schemas.microsoft.com/office/drawing/2010/main">
                <a:solidFill>
                  <a:srgbClr val="FFFFFF"/>
                </a:solidFill>
              </a14:hiddenFill>
            </a:ext>
          </a:extLst>
        </p:spPr>
      </p:pic>
      <p:sp>
        <p:nvSpPr>
          <p:cNvPr id="237574" name="Rectangle 6"/>
          <p:cNvSpPr>
            <a:spLocks noChangeArrowheads="1"/>
          </p:cNvSpPr>
          <p:nvPr/>
        </p:nvSpPr>
        <p:spPr bwMode="auto">
          <a:xfrm>
            <a:off x="76200" y="1066800"/>
            <a:ext cx="48768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har char="•"/>
              <a:defRPr sz="3200">
                <a:solidFill>
                  <a:schemeClr val="tx1"/>
                </a:solidFill>
                <a:latin typeface="Times" charset="0"/>
                <a:ea typeface="Arial" charset="0"/>
                <a:cs typeface="Arial" charset="0"/>
              </a:defRPr>
            </a:lvl1pPr>
            <a:lvl2pPr marL="742950" indent="-285750">
              <a:spcBef>
                <a:spcPct val="20000"/>
              </a:spcBef>
              <a:buChar char="–"/>
              <a:defRPr sz="2800">
                <a:solidFill>
                  <a:schemeClr val="tx1"/>
                </a:solidFill>
                <a:latin typeface="Times" charset="0"/>
                <a:ea typeface="Arial" charset="0"/>
                <a:cs typeface="Arial" charset="0"/>
              </a:defRPr>
            </a:lvl2pPr>
            <a:lvl3pPr marL="1143000" indent="-228600">
              <a:spcBef>
                <a:spcPct val="20000"/>
              </a:spcBef>
              <a:buChar char="•"/>
              <a:defRPr sz="2400">
                <a:solidFill>
                  <a:schemeClr val="tx1"/>
                </a:solidFill>
                <a:latin typeface="Times" charset="0"/>
                <a:ea typeface="Arial" charset="0"/>
                <a:cs typeface="Arial" charset="0"/>
              </a:defRPr>
            </a:lvl3pPr>
            <a:lvl4pPr marL="1600200" indent="-228600">
              <a:spcBef>
                <a:spcPct val="20000"/>
              </a:spcBef>
              <a:buChar char="–"/>
              <a:defRPr sz="2000">
                <a:solidFill>
                  <a:schemeClr val="tx1"/>
                </a:solidFill>
                <a:latin typeface="Times" charset="0"/>
                <a:ea typeface="Arial" charset="0"/>
                <a:cs typeface="Arial" charset="0"/>
              </a:defRPr>
            </a:lvl4pPr>
            <a:lvl5pPr marL="2057400" indent="-228600">
              <a:spcBef>
                <a:spcPct val="20000"/>
              </a:spcBef>
              <a:buChar char="»"/>
              <a:defRPr sz="2000">
                <a:solidFill>
                  <a:schemeClr val="tx1"/>
                </a:solidFill>
                <a:latin typeface="Times" charset="0"/>
                <a:ea typeface="Arial" charset="0"/>
                <a:cs typeface="Arial" charset="0"/>
              </a:defRPr>
            </a:lvl5pPr>
            <a:lvl6pPr marL="2514600" indent="-228600" fontAlgn="base">
              <a:spcBef>
                <a:spcPct val="20000"/>
              </a:spcBef>
              <a:spcAft>
                <a:spcPct val="0"/>
              </a:spcAft>
              <a:buChar char="»"/>
              <a:defRPr sz="2000">
                <a:solidFill>
                  <a:schemeClr val="tx1"/>
                </a:solidFill>
                <a:latin typeface="Times" charset="0"/>
                <a:ea typeface="Arial" charset="0"/>
                <a:cs typeface="Arial" charset="0"/>
              </a:defRPr>
            </a:lvl6pPr>
            <a:lvl7pPr marL="2971800" indent="-228600" fontAlgn="base">
              <a:spcBef>
                <a:spcPct val="20000"/>
              </a:spcBef>
              <a:spcAft>
                <a:spcPct val="0"/>
              </a:spcAft>
              <a:buChar char="»"/>
              <a:defRPr sz="2000">
                <a:solidFill>
                  <a:schemeClr val="tx1"/>
                </a:solidFill>
                <a:latin typeface="Times" charset="0"/>
                <a:ea typeface="Arial" charset="0"/>
                <a:cs typeface="Arial" charset="0"/>
              </a:defRPr>
            </a:lvl7pPr>
            <a:lvl8pPr marL="3429000" indent="-228600" fontAlgn="base">
              <a:spcBef>
                <a:spcPct val="20000"/>
              </a:spcBef>
              <a:spcAft>
                <a:spcPct val="0"/>
              </a:spcAft>
              <a:buChar char="»"/>
              <a:defRPr sz="2000">
                <a:solidFill>
                  <a:schemeClr val="tx1"/>
                </a:solidFill>
                <a:latin typeface="Times" charset="0"/>
                <a:ea typeface="Arial" charset="0"/>
                <a:cs typeface="Arial" charset="0"/>
              </a:defRPr>
            </a:lvl8pPr>
            <a:lvl9pPr marL="3886200" indent="-228600" fontAlgn="base">
              <a:spcBef>
                <a:spcPct val="20000"/>
              </a:spcBef>
              <a:spcAft>
                <a:spcPct val="0"/>
              </a:spcAft>
              <a:buChar char="»"/>
              <a:defRPr sz="2000">
                <a:solidFill>
                  <a:schemeClr val="tx1"/>
                </a:solidFill>
                <a:latin typeface="Times" charset="0"/>
                <a:ea typeface="Arial" charset="0"/>
                <a:cs typeface="Arial" charset="0"/>
              </a:defRPr>
            </a:lvl9pPr>
          </a:lstStyle>
          <a:p>
            <a:pPr algn="ctr">
              <a:lnSpc>
                <a:spcPct val="80000"/>
              </a:lnSpc>
              <a:buFontTx/>
              <a:buNone/>
            </a:pPr>
            <a:r>
              <a:rPr lang="en-US" altLang="en-US" sz="2400">
                <a:solidFill>
                  <a:srgbClr val="0000FF"/>
                </a:solidFill>
              </a:rPr>
              <a:t>Grass Carp – low preference</a:t>
            </a:r>
          </a:p>
          <a:p>
            <a:pPr algn="ctr">
              <a:lnSpc>
                <a:spcPct val="80000"/>
              </a:lnSpc>
              <a:buFontTx/>
              <a:buNone/>
            </a:pPr>
            <a:endParaRPr lang="en-US" altLang="en-US" sz="2400" b="1">
              <a:solidFill>
                <a:srgbClr val="0000FF"/>
              </a:solidFill>
            </a:endParaRPr>
          </a:p>
          <a:p>
            <a:pPr algn="ctr">
              <a:lnSpc>
                <a:spcPct val="80000"/>
              </a:lnSpc>
              <a:buFontTx/>
              <a:buNone/>
            </a:pPr>
            <a:r>
              <a:rPr lang="en-US" altLang="en-US" sz="2400" b="1">
                <a:solidFill>
                  <a:srgbClr val="0000FF"/>
                </a:solidFill>
              </a:rPr>
              <a:t>EXCELLENT CONTROL</a:t>
            </a:r>
          </a:p>
          <a:p>
            <a:pPr algn="ctr">
              <a:lnSpc>
                <a:spcPct val="80000"/>
              </a:lnSpc>
              <a:buFontTx/>
              <a:buNone/>
            </a:pPr>
            <a:r>
              <a:rPr lang="en-US" altLang="en-US" sz="2400">
                <a:solidFill>
                  <a:srgbClr val="0000FF"/>
                </a:solidFill>
              </a:rPr>
              <a:t>Habitat =  imazapyr.  Use Adjuvant</a:t>
            </a:r>
          </a:p>
          <a:p>
            <a:pPr algn="ctr">
              <a:buFontTx/>
              <a:buNone/>
            </a:pPr>
            <a:endParaRPr lang="en-US" altLang="en-US" sz="2400">
              <a:solidFill>
                <a:srgbClr val="0000FF"/>
              </a:solidFill>
            </a:endParaRPr>
          </a:p>
          <a:p>
            <a:pPr algn="ctr">
              <a:buFontTx/>
              <a:buNone/>
            </a:pPr>
            <a:r>
              <a:rPr lang="en-US" altLang="en-US" sz="2400">
                <a:solidFill>
                  <a:srgbClr val="0000FF"/>
                </a:solidFill>
              </a:rPr>
              <a:t>Renovate = triclopyr. Add surfactant</a:t>
            </a:r>
          </a:p>
          <a:p>
            <a:pPr algn="ctr">
              <a:lnSpc>
                <a:spcPct val="80000"/>
              </a:lnSpc>
              <a:buFontTx/>
              <a:buNone/>
            </a:pPr>
            <a:endParaRPr lang="en-US" altLang="en-US" sz="2400">
              <a:solidFill>
                <a:srgbClr val="0000FF"/>
              </a:solidFill>
            </a:endParaRPr>
          </a:p>
          <a:p>
            <a:pPr algn="ctr">
              <a:lnSpc>
                <a:spcPct val="80000"/>
              </a:lnSpc>
              <a:buFontTx/>
              <a:buNone/>
            </a:pPr>
            <a:r>
              <a:rPr lang="en-US" altLang="en-US" sz="2400" b="1">
                <a:solidFill>
                  <a:srgbClr val="0000FF"/>
                </a:solidFill>
              </a:rPr>
              <a:t>GOOD CONTROL</a:t>
            </a:r>
          </a:p>
          <a:p>
            <a:pPr algn="ctr">
              <a:lnSpc>
                <a:spcPct val="80000"/>
              </a:lnSpc>
              <a:buFontTx/>
              <a:buNone/>
            </a:pPr>
            <a:r>
              <a:rPr lang="en-US" altLang="en-US" sz="2400">
                <a:solidFill>
                  <a:srgbClr val="0000FF"/>
                </a:solidFill>
              </a:rPr>
              <a:t>Navigate or Aqua-Kleen =  2 4-D</a:t>
            </a:r>
          </a:p>
          <a:p>
            <a:pPr algn="ctr">
              <a:buFontTx/>
              <a:buNone/>
            </a:pPr>
            <a:endParaRPr lang="en-US" altLang="en-US" sz="2400">
              <a:solidFill>
                <a:srgbClr val="0000FF"/>
              </a:solidFill>
            </a:endParaRPr>
          </a:p>
          <a:p>
            <a:pPr algn="ctr">
              <a:buFontTx/>
              <a:buNone/>
            </a:pPr>
            <a:r>
              <a:rPr lang="en-US" altLang="en-US" sz="2400">
                <a:solidFill>
                  <a:srgbClr val="0000FF"/>
                </a:solidFill>
              </a:rPr>
              <a:t>Rodeo, Aquamaster, Eraser AQ, Touchdown Pro, and AquaNeat  = glyphosate. Add surfactant</a:t>
            </a:r>
          </a:p>
          <a:p>
            <a:pPr algn="ctr">
              <a:lnSpc>
                <a:spcPct val="80000"/>
              </a:lnSpc>
              <a:buFontTx/>
              <a:buNone/>
            </a:pPr>
            <a:endParaRPr lang="en-US" altLang="en-US" sz="2400">
              <a:solidFill>
                <a:srgbClr val="0000FF"/>
              </a:solidFill>
            </a:endParaRPr>
          </a:p>
          <a:p>
            <a:pPr algn="ctr">
              <a:lnSpc>
                <a:spcPct val="80000"/>
              </a:lnSpc>
              <a:buFontTx/>
              <a:buNone/>
            </a:pPr>
            <a:r>
              <a:rPr lang="en-US" altLang="en-US" sz="2400">
                <a:solidFill>
                  <a:srgbClr val="0000FF"/>
                </a:solidFill>
              </a:rPr>
              <a:t>Sonar or Avast = floridone</a:t>
            </a:r>
          </a:p>
        </p:txBody>
      </p:sp>
    </p:spTree>
  </p:cSld>
  <p:clrMapOvr>
    <a:masterClrMapping/>
  </p:clrMapOvr>
  <p:transition>
    <p:rand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685800" y="-152400"/>
            <a:ext cx="7772400" cy="1143000"/>
          </a:xfrm>
        </p:spPr>
        <p:txBody>
          <a:bodyPr/>
          <a:lstStyle/>
          <a:p>
            <a:r>
              <a:rPr lang="en-US" altLang="en-US" sz="5400" b="1">
                <a:solidFill>
                  <a:srgbClr val="0000FF"/>
                </a:solidFill>
              </a:rPr>
              <a:t>Egeria</a:t>
            </a:r>
          </a:p>
        </p:txBody>
      </p:sp>
      <p:sp>
        <p:nvSpPr>
          <p:cNvPr id="243715" name="Rectangle 3"/>
          <p:cNvSpPr>
            <a:spLocks noGrp="1" noChangeArrowheads="1"/>
          </p:cNvSpPr>
          <p:nvPr>
            <p:ph type="body" idx="1"/>
          </p:nvPr>
        </p:nvSpPr>
        <p:spPr>
          <a:xfrm>
            <a:off x="152400" y="990600"/>
            <a:ext cx="5257800" cy="4419600"/>
          </a:xfrm>
        </p:spPr>
        <p:txBody>
          <a:bodyPr/>
          <a:lstStyle/>
          <a:p>
            <a:pPr algn="ctr">
              <a:lnSpc>
                <a:spcPct val="80000"/>
              </a:lnSpc>
              <a:buFontTx/>
              <a:buNone/>
            </a:pPr>
            <a:r>
              <a:rPr lang="en-US" altLang="en-US" sz="2400">
                <a:solidFill>
                  <a:srgbClr val="0000FF"/>
                </a:solidFill>
              </a:rPr>
              <a:t>Anacharis in the tropical fish trade. Whorled oval leaves in 4's.</a:t>
            </a:r>
          </a:p>
          <a:p>
            <a:pPr algn="ctr">
              <a:lnSpc>
                <a:spcPct val="80000"/>
              </a:lnSpc>
              <a:buFontTx/>
              <a:buNone/>
            </a:pPr>
            <a:endParaRPr lang="en-US" altLang="en-US" sz="900">
              <a:solidFill>
                <a:srgbClr val="0000FF"/>
              </a:solidFill>
            </a:endParaRPr>
          </a:p>
          <a:p>
            <a:pPr algn="ctr">
              <a:lnSpc>
                <a:spcPct val="80000"/>
              </a:lnSpc>
              <a:buFontTx/>
              <a:buNone/>
            </a:pPr>
            <a:r>
              <a:rPr lang="en-US" altLang="en-US" sz="2400">
                <a:solidFill>
                  <a:srgbClr val="0000FF"/>
                </a:solidFill>
              </a:rPr>
              <a:t>Grass Carp - High Preference</a:t>
            </a:r>
          </a:p>
          <a:p>
            <a:pPr algn="ctr">
              <a:lnSpc>
                <a:spcPct val="80000"/>
              </a:lnSpc>
              <a:buFontTx/>
              <a:buNone/>
            </a:pPr>
            <a:endParaRPr lang="en-US" altLang="en-US" sz="900">
              <a:solidFill>
                <a:srgbClr val="0000FF"/>
              </a:solidFill>
            </a:endParaRPr>
          </a:p>
          <a:p>
            <a:pPr algn="ctr">
              <a:lnSpc>
                <a:spcPct val="80000"/>
              </a:lnSpc>
              <a:buFontTx/>
              <a:buNone/>
            </a:pPr>
            <a:r>
              <a:rPr lang="en-US" altLang="en-US" sz="2400" b="1">
                <a:solidFill>
                  <a:srgbClr val="0000FF"/>
                </a:solidFill>
              </a:rPr>
              <a:t>EXCELLENT CONTROL</a:t>
            </a:r>
          </a:p>
          <a:p>
            <a:pPr algn="ctr">
              <a:lnSpc>
                <a:spcPct val="80000"/>
              </a:lnSpc>
              <a:buFontTx/>
              <a:buNone/>
            </a:pPr>
            <a:r>
              <a:rPr lang="en-US" altLang="en-US" sz="2400">
                <a:solidFill>
                  <a:srgbClr val="0000FF"/>
                </a:solidFill>
              </a:rPr>
              <a:t>Diquat plus Cutrine Plus, K-Tea, Captain, and Clearigate =  chelated or compound copper herbicides</a:t>
            </a:r>
          </a:p>
          <a:p>
            <a:pPr algn="ctr">
              <a:lnSpc>
                <a:spcPct val="80000"/>
              </a:lnSpc>
              <a:buFontTx/>
              <a:buNone/>
            </a:pPr>
            <a:endParaRPr lang="en-US" altLang="en-US" sz="900">
              <a:solidFill>
                <a:srgbClr val="0000FF"/>
              </a:solidFill>
            </a:endParaRPr>
          </a:p>
          <a:p>
            <a:pPr algn="ctr">
              <a:lnSpc>
                <a:spcPct val="80000"/>
              </a:lnSpc>
              <a:buFontTx/>
              <a:buNone/>
            </a:pPr>
            <a:r>
              <a:rPr lang="en-US" altLang="en-US" sz="2400">
                <a:solidFill>
                  <a:srgbClr val="0000FF"/>
                </a:solidFill>
              </a:rPr>
              <a:t>Aquathol, Aquathol K, and Aquathol Super K = dipotassium salts of endothall. </a:t>
            </a:r>
          </a:p>
          <a:p>
            <a:pPr algn="ctr">
              <a:lnSpc>
                <a:spcPct val="80000"/>
              </a:lnSpc>
              <a:buFontTx/>
              <a:buNone/>
            </a:pPr>
            <a:endParaRPr lang="en-US" altLang="en-US" sz="900">
              <a:solidFill>
                <a:srgbClr val="0000FF"/>
              </a:solidFill>
            </a:endParaRPr>
          </a:p>
          <a:p>
            <a:pPr algn="ctr">
              <a:lnSpc>
                <a:spcPct val="80000"/>
              </a:lnSpc>
              <a:buFontTx/>
              <a:buNone/>
            </a:pPr>
            <a:r>
              <a:rPr lang="en-US" altLang="en-US" sz="2400">
                <a:solidFill>
                  <a:srgbClr val="0000FF"/>
                </a:solidFill>
              </a:rPr>
              <a:t>Hydrothol 191 = alkylamine salt of endothall. </a:t>
            </a:r>
          </a:p>
          <a:p>
            <a:pPr algn="ctr">
              <a:lnSpc>
                <a:spcPct val="80000"/>
              </a:lnSpc>
              <a:buFontTx/>
              <a:buNone/>
            </a:pPr>
            <a:endParaRPr lang="en-US" altLang="en-US" sz="2400" b="1">
              <a:solidFill>
                <a:srgbClr val="0000FF"/>
              </a:solidFill>
            </a:endParaRPr>
          </a:p>
          <a:p>
            <a:pPr algn="ctr">
              <a:lnSpc>
                <a:spcPct val="80000"/>
              </a:lnSpc>
              <a:buFontTx/>
              <a:buNone/>
            </a:pPr>
            <a:r>
              <a:rPr lang="en-US" altLang="en-US" sz="2400" b="1">
                <a:solidFill>
                  <a:srgbClr val="0000FF"/>
                </a:solidFill>
              </a:rPr>
              <a:t>GOOD CONTROL</a:t>
            </a:r>
          </a:p>
          <a:p>
            <a:pPr algn="ctr">
              <a:lnSpc>
                <a:spcPct val="80000"/>
              </a:lnSpc>
              <a:buFontTx/>
              <a:buNone/>
            </a:pPr>
            <a:r>
              <a:rPr lang="en-US" altLang="en-US" sz="2400">
                <a:solidFill>
                  <a:srgbClr val="0000FF"/>
                </a:solidFill>
              </a:rPr>
              <a:t>Sonar or Avast = floridone</a:t>
            </a:r>
          </a:p>
        </p:txBody>
      </p:sp>
      <p:graphicFrame>
        <p:nvGraphicFramePr>
          <p:cNvPr id="243716" name="Object 4"/>
          <p:cNvGraphicFramePr>
            <a:graphicFrameLocks noChangeAspect="1"/>
          </p:cNvGraphicFramePr>
          <p:nvPr/>
        </p:nvGraphicFramePr>
        <p:xfrm>
          <a:off x="5410200" y="1504950"/>
          <a:ext cx="3429000" cy="5124450"/>
        </p:xfrm>
        <a:graphic>
          <a:graphicData uri="http://schemas.openxmlformats.org/presentationml/2006/ole">
            <mc:AlternateContent xmlns:mc="http://schemas.openxmlformats.org/markup-compatibility/2006">
              <mc:Choice xmlns:v="urn:schemas-microsoft-com:vml" Requires="v">
                <p:oleObj spid="_x0000_s243718" name="Drawing" r:id="rId4" imgW="3429000" imgH="5124600" progId="WPDraw30.Drawing">
                  <p:embed/>
                </p:oleObj>
              </mc:Choice>
              <mc:Fallback>
                <p:oleObj name="Drawing" r:id="rId4" imgW="3429000" imgH="5124600" progId="WPDraw30.Drawing">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1504950"/>
                        <a:ext cx="3429000"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43717" name="Picture 5" descr="eger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533400"/>
            <a:ext cx="2743200" cy="3543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85800" y="-152400"/>
            <a:ext cx="7772400" cy="1143000"/>
          </a:xfrm>
        </p:spPr>
        <p:txBody>
          <a:bodyPr/>
          <a:lstStyle/>
          <a:p>
            <a:r>
              <a:rPr lang="en-US" altLang="en-US" sz="5400" b="1">
                <a:solidFill>
                  <a:srgbClr val="0000FF"/>
                </a:solidFill>
              </a:rPr>
              <a:t>Hydrilla</a:t>
            </a:r>
          </a:p>
        </p:txBody>
      </p:sp>
      <p:sp>
        <p:nvSpPr>
          <p:cNvPr id="249859" name="Rectangle 3"/>
          <p:cNvSpPr>
            <a:spLocks noGrp="1" noChangeArrowheads="1"/>
          </p:cNvSpPr>
          <p:nvPr>
            <p:ph type="body" idx="1"/>
          </p:nvPr>
        </p:nvSpPr>
        <p:spPr>
          <a:xfrm>
            <a:off x="76200" y="914400"/>
            <a:ext cx="5334000" cy="4114800"/>
          </a:xfrm>
        </p:spPr>
        <p:txBody>
          <a:bodyPr/>
          <a:lstStyle/>
          <a:p>
            <a:pPr algn="ctr">
              <a:lnSpc>
                <a:spcPct val="80000"/>
              </a:lnSpc>
              <a:buFontTx/>
              <a:buNone/>
            </a:pPr>
            <a:r>
              <a:rPr lang="en-US" altLang="en-US" sz="2000">
                <a:solidFill>
                  <a:srgbClr val="0000FF"/>
                </a:solidFill>
              </a:rPr>
              <a:t>Rooted plant or floating mat.  Upper leaves whorls of 3 while lower leaves are small and opposite.  Serrated leaf margins -underside leaf toothed.</a:t>
            </a:r>
          </a:p>
          <a:p>
            <a:pPr algn="ctr">
              <a:lnSpc>
                <a:spcPct val="80000"/>
              </a:lnSpc>
            </a:pPr>
            <a:endParaRPr lang="en-US" altLang="en-US" sz="600">
              <a:solidFill>
                <a:srgbClr val="0000FF"/>
              </a:solidFill>
            </a:endParaRPr>
          </a:p>
          <a:p>
            <a:pPr algn="ctr">
              <a:lnSpc>
                <a:spcPct val="80000"/>
              </a:lnSpc>
              <a:buFontTx/>
              <a:buNone/>
            </a:pPr>
            <a:r>
              <a:rPr lang="en-US" altLang="en-US" sz="2000">
                <a:solidFill>
                  <a:srgbClr val="0000FF"/>
                </a:solidFill>
              </a:rPr>
              <a:t>Grass Carp - High Preference</a:t>
            </a:r>
          </a:p>
          <a:p>
            <a:pPr algn="ctr">
              <a:lnSpc>
                <a:spcPct val="80000"/>
              </a:lnSpc>
              <a:buFontTx/>
              <a:buNone/>
            </a:pPr>
            <a:endParaRPr lang="en-US" altLang="en-US" sz="2000">
              <a:solidFill>
                <a:srgbClr val="0000FF"/>
              </a:solidFill>
            </a:endParaRPr>
          </a:p>
          <a:p>
            <a:pPr algn="ctr">
              <a:lnSpc>
                <a:spcPct val="80000"/>
              </a:lnSpc>
              <a:buFontTx/>
              <a:buNone/>
            </a:pPr>
            <a:r>
              <a:rPr lang="en-US" altLang="en-US" sz="2000" b="1">
                <a:solidFill>
                  <a:srgbClr val="0000FF"/>
                </a:solidFill>
              </a:rPr>
              <a:t>EXCELLENT CONTROL</a:t>
            </a:r>
          </a:p>
          <a:p>
            <a:pPr algn="ctr">
              <a:lnSpc>
                <a:spcPct val="80000"/>
              </a:lnSpc>
              <a:buFontTx/>
              <a:buNone/>
            </a:pPr>
            <a:r>
              <a:rPr lang="en-US" altLang="en-US" sz="2000">
                <a:solidFill>
                  <a:srgbClr val="0000FF"/>
                </a:solidFill>
              </a:rPr>
              <a:t>Diquat plus Cutrine Plus, K-Tea, Captain, and Clearigate =  chelated or compound copper herbicides</a:t>
            </a:r>
          </a:p>
          <a:p>
            <a:pPr algn="ctr">
              <a:lnSpc>
                <a:spcPct val="80000"/>
              </a:lnSpc>
              <a:buFontTx/>
              <a:buNone/>
            </a:pPr>
            <a:endParaRPr lang="en-US" altLang="en-US" sz="400">
              <a:solidFill>
                <a:srgbClr val="0000FF"/>
              </a:solidFill>
            </a:endParaRPr>
          </a:p>
          <a:p>
            <a:pPr algn="ctr">
              <a:lnSpc>
                <a:spcPct val="80000"/>
              </a:lnSpc>
              <a:buFontTx/>
              <a:buNone/>
            </a:pPr>
            <a:r>
              <a:rPr lang="en-US" altLang="en-US" sz="2000">
                <a:solidFill>
                  <a:srgbClr val="0000FF"/>
                </a:solidFill>
              </a:rPr>
              <a:t>Sonar or Avast = floridone</a:t>
            </a:r>
            <a:br>
              <a:rPr lang="en-US" altLang="en-US" sz="2000">
                <a:solidFill>
                  <a:srgbClr val="0000FF"/>
                </a:solidFill>
              </a:rPr>
            </a:br>
            <a:endParaRPr lang="en-US" altLang="en-US" sz="2000">
              <a:solidFill>
                <a:srgbClr val="0000FF"/>
              </a:solidFill>
            </a:endParaRPr>
          </a:p>
          <a:p>
            <a:pPr algn="ctr">
              <a:lnSpc>
                <a:spcPct val="80000"/>
              </a:lnSpc>
              <a:buFontTx/>
              <a:buNone/>
            </a:pPr>
            <a:endParaRPr lang="en-US" altLang="en-US" sz="700">
              <a:solidFill>
                <a:srgbClr val="0000FF"/>
              </a:solidFill>
            </a:endParaRPr>
          </a:p>
          <a:p>
            <a:pPr algn="ctr">
              <a:lnSpc>
                <a:spcPct val="80000"/>
              </a:lnSpc>
              <a:buFontTx/>
              <a:buNone/>
            </a:pPr>
            <a:r>
              <a:rPr lang="en-US" altLang="en-US" sz="2000" b="1">
                <a:solidFill>
                  <a:srgbClr val="0000FF"/>
                </a:solidFill>
              </a:rPr>
              <a:t>GOOD CONTROL</a:t>
            </a:r>
          </a:p>
          <a:p>
            <a:pPr algn="ctr">
              <a:lnSpc>
                <a:spcPct val="80000"/>
              </a:lnSpc>
              <a:buFontTx/>
              <a:buNone/>
            </a:pPr>
            <a:r>
              <a:rPr lang="en-US" altLang="en-US" sz="2000">
                <a:solidFill>
                  <a:srgbClr val="0000FF"/>
                </a:solidFill>
              </a:rPr>
              <a:t>Reward =  diquat.  Add surfactant</a:t>
            </a:r>
          </a:p>
          <a:p>
            <a:pPr algn="ctr">
              <a:lnSpc>
                <a:spcPct val="80000"/>
              </a:lnSpc>
              <a:buFontTx/>
              <a:buNone/>
            </a:pPr>
            <a:endParaRPr lang="en-US" altLang="en-US" sz="900">
              <a:solidFill>
                <a:srgbClr val="0000FF"/>
              </a:solidFill>
            </a:endParaRPr>
          </a:p>
          <a:p>
            <a:pPr algn="ctr">
              <a:lnSpc>
                <a:spcPct val="80000"/>
              </a:lnSpc>
              <a:buFontTx/>
              <a:buNone/>
            </a:pPr>
            <a:r>
              <a:rPr lang="en-US" altLang="en-US" sz="2000">
                <a:solidFill>
                  <a:srgbClr val="0000FF"/>
                </a:solidFill>
              </a:rPr>
              <a:t>Aquathol, Aquathol K, and Aquathol Super K = dipotassium salts of endothall. </a:t>
            </a:r>
          </a:p>
          <a:p>
            <a:pPr algn="ctr">
              <a:lnSpc>
                <a:spcPct val="80000"/>
              </a:lnSpc>
              <a:buFontTx/>
              <a:buNone/>
            </a:pPr>
            <a:endParaRPr lang="en-US" altLang="en-US" sz="700">
              <a:solidFill>
                <a:srgbClr val="0000FF"/>
              </a:solidFill>
            </a:endParaRPr>
          </a:p>
          <a:p>
            <a:pPr algn="ctr">
              <a:lnSpc>
                <a:spcPct val="80000"/>
              </a:lnSpc>
              <a:buFontTx/>
              <a:buNone/>
            </a:pPr>
            <a:r>
              <a:rPr lang="en-US" altLang="en-US" sz="2000">
                <a:solidFill>
                  <a:srgbClr val="0000FF"/>
                </a:solidFill>
              </a:rPr>
              <a:t>Hydrothol 191 = alkylamine salt of endothall. </a:t>
            </a:r>
          </a:p>
          <a:p>
            <a:pPr algn="ctr">
              <a:lnSpc>
                <a:spcPct val="80000"/>
              </a:lnSpc>
              <a:buFontTx/>
              <a:buNone/>
            </a:pPr>
            <a:endParaRPr lang="en-US" altLang="en-US" sz="800">
              <a:solidFill>
                <a:srgbClr val="0000FF"/>
              </a:solidFill>
            </a:endParaRPr>
          </a:p>
          <a:p>
            <a:pPr algn="ctr">
              <a:lnSpc>
                <a:spcPct val="80000"/>
              </a:lnSpc>
              <a:buFontTx/>
              <a:buNone/>
            </a:pPr>
            <a:r>
              <a:rPr lang="en-US" altLang="en-US" sz="2000">
                <a:solidFill>
                  <a:srgbClr val="0000FF"/>
                </a:solidFill>
              </a:rPr>
              <a:t>Cutrine Plus, K-Tea, Captain, and Clearigate =</a:t>
            </a:r>
            <a:r>
              <a:rPr lang="en-US" altLang="en-US" sz="2000"/>
              <a:t> </a:t>
            </a:r>
            <a:r>
              <a:rPr lang="en-US" altLang="en-US" sz="2000">
                <a:solidFill>
                  <a:srgbClr val="0000FF"/>
                </a:solidFill>
              </a:rPr>
              <a:t>chelated or compound copper herbicides</a:t>
            </a:r>
          </a:p>
        </p:txBody>
      </p:sp>
      <p:graphicFrame>
        <p:nvGraphicFramePr>
          <p:cNvPr id="249860" name="Object 4"/>
          <p:cNvGraphicFramePr>
            <a:graphicFrameLocks noChangeAspect="1"/>
          </p:cNvGraphicFramePr>
          <p:nvPr/>
        </p:nvGraphicFramePr>
        <p:xfrm>
          <a:off x="5486400" y="990600"/>
          <a:ext cx="3371850" cy="2181225"/>
        </p:xfrm>
        <a:graphic>
          <a:graphicData uri="http://schemas.openxmlformats.org/presentationml/2006/ole">
            <mc:AlternateContent xmlns:mc="http://schemas.openxmlformats.org/markup-compatibility/2006">
              <mc:Choice xmlns:v="urn:schemas-microsoft-com:vml" Requires="v">
                <p:oleObj spid="_x0000_s249862" name="Drawing" r:id="rId4" imgW="3372032" imgH="2181243" progId="WPDraw30.Drawing">
                  <p:embed/>
                </p:oleObj>
              </mc:Choice>
              <mc:Fallback>
                <p:oleObj name="Drawing" r:id="rId4" imgW="3372032" imgH="2181243" progId="WPDraw30.Drawing">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990600"/>
                        <a:ext cx="3371850"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49861" name="Object 5"/>
          <p:cNvGraphicFramePr>
            <a:graphicFrameLocks noChangeAspect="1"/>
          </p:cNvGraphicFramePr>
          <p:nvPr/>
        </p:nvGraphicFramePr>
        <p:xfrm>
          <a:off x="6076950" y="3409950"/>
          <a:ext cx="2457450" cy="3219450"/>
        </p:xfrm>
        <a:graphic>
          <a:graphicData uri="http://schemas.openxmlformats.org/presentationml/2006/ole">
            <mc:AlternateContent xmlns:mc="http://schemas.openxmlformats.org/markup-compatibility/2006">
              <mc:Choice xmlns:v="urn:schemas-microsoft-com:vml" Requires="v">
                <p:oleObj spid="_x0000_s249863" name="Drawing" r:id="rId6" imgW="2457565" imgH="3219203" progId="WPDraw30.Drawing">
                  <p:embed/>
                </p:oleObj>
              </mc:Choice>
              <mc:Fallback>
                <p:oleObj name="Drawing" r:id="rId6" imgW="2457565" imgH="3219203" progId="WPDraw30.Drawing">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6950" y="3409950"/>
                        <a:ext cx="245745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p:rand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228600"/>
            <a:ext cx="7772400" cy="1143000"/>
          </a:xfrm>
        </p:spPr>
        <p:txBody>
          <a:bodyPr/>
          <a:lstStyle/>
          <a:p>
            <a:r>
              <a:rPr lang="en-US" altLang="en-US" sz="5400" b="1">
                <a:solidFill>
                  <a:srgbClr val="0000FF"/>
                </a:solidFill>
              </a:rPr>
              <a:t>Fanwort – Cabomba</a:t>
            </a:r>
          </a:p>
        </p:txBody>
      </p:sp>
      <p:sp>
        <p:nvSpPr>
          <p:cNvPr id="247811" name="Rectangle 3"/>
          <p:cNvSpPr>
            <a:spLocks noGrp="1" noChangeArrowheads="1"/>
          </p:cNvSpPr>
          <p:nvPr>
            <p:ph type="body" idx="1"/>
          </p:nvPr>
        </p:nvSpPr>
        <p:spPr>
          <a:xfrm>
            <a:off x="0" y="762000"/>
            <a:ext cx="4724400" cy="4114800"/>
          </a:xfrm>
        </p:spPr>
        <p:txBody>
          <a:bodyPr/>
          <a:lstStyle/>
          <a:p>
            <a:pPr>
              <a:lnSpc>
                <a:spcPct val="80000"/>
              </a:lnSpc>
              <a:buFontTx/>
              <a:buNone/>
            </a:pPr>
            <a:endParaRPr lang="en-US" altLang="en-US" sz="2400" b="1">
              <a:solidFill>
                <a:srgbClr val="FFFFFF"/>
              </a:solidFill>
            </a:endParaRPr>
          </a:p>
          <a:p>
            <a:pPr>
              <a:lnSpc>
                <a:spcPct val="80000"/>
              </a:lnSpc>
              <a:buFontTx/>
              <a:buNone/>
            </a:pPr>
            <a:r>
              <a:rPr lang="en-US" altLang="en-US" sz="2400">
                <a:solidFill>
                  <a:srgbClr val="0000FF"/>
                </a:solidFill>
              </a:rPr>
              <a:t/>
            </a:r>
            <a:br>
              <a:rPr lang="en-US" altLang="en-US" sz="2400">
                <a:solidFill>
                  <a:srgbClr val="0000FF"/>
                </a:solidFill>
              </a:rPr>
            </a:br>
            <a:r>
              <a:rPr lang="en-US" altLang="en-US" sz="2400">
                <a:solidFill>
                  <a:srgbClr val="0000FF"/>
                </a:solidFill>
              </a:rPr>
              <a:t>Grass Carp - Moderate Preference</a:t>
            </a:r>
          </a:p>
          <a:p>
            <a:pPr>
              <a:lnSpc>
                <a:spcPct val="80000"/>
              </a:lnSpc>
              <a:buFontTx/>
              <a:buNone/>
            </a:pPr>
            <a:endParaRPr lang="en-US" altLang="en-US" sz="2400">
              <a:solidFill>
                <a:srgbClr val="0000FF"/>
              </a:solidFill>
            </a:endParaRPr>
          </a:p>
          <a:p>
            <a:pPr algn="ctr">
              <a:lnSpc>
                <a:spcPct val="80000"/>
              </a:lnSpc>
              <a:buFontTx/>
              <a:buNone/>
            </a:pPr>
            <a:r>
              <a:rPr lang="en-US" altLang="en-US" sz="2400" b="1">
                <a:solidFill>
                  <a:srgbClr val="0000FF"/>
                </a:solidFill>
              </a:rPr>
              <a:t>EXCELLENT CONTROL</a:t>
            </a:r>
          </a:p>
          <a:p>
            <a:pPr algn="ctr">
              <a:lnSpc>
                <a:spcPct val="80000"/>
              </a:lnSpc>
              <a:buFontTx/>
              <a:buNone/>
            </a:pPr>
            <a:r>
              <a:rPr lang="en-US" altLang="en-US" sz="2400">
                <a:solidFill>
                  <a:srgbClr val="0000FF"/>
                </a:solidFill>
              </a:rPr>
              <a:t>Aquathol, Aquathol K, and Aquathol Super K = dipotassium salts of endothall. </a:t>
            </a:r>
          </a:p>
          <a:p>
            <a:pPr algn="ctr">
              <a:lnSpc>
                <a:spcPct val="80000"/>
              </a:lnSpc>
              <a:buFontTx/>
              <a:buNone/>
            </a:pPr>
            <a:endParaRPr lang="en-US" altLang="en-US" sz="2400">
              <a:solidFill>
                <a:srgbClr val="0000FF"/>
              </a:solidFill>
            </a:endParaRPr>
          </a:p>
          <a:p>
            <a:pPr algn="ctr">
              <a:lnSpc>
                <a:spcPct val="80000"/>
              </a:lnSpc>
              <a:buFontTx/>
              <a:buNone/>
            </a:pPr>
            <a:r>
              <a:rPr lang="en-US" altLang="en-US" sz="2400">
                <a:solidFill>
                  <a:srgbClr val="0000FF"/>
                </a:solidFill>
              </a:rPr>
              <a:t>Hydrothol 191 = alkylamine salt of endothall. </a:t>
            </a:r>
          </a:p>
          <a:p>
            <a:pPr algn="ctr">
              <a:lnSpc>
                <a:spcPct val="80000"/>
              </a:lnSpc>
              <a:buFontTx/>
              <a:buNone/>
            </a:pPr>
            <a:endParaRPr lang="en-US" altLang="en-US" sz="2400">
              <a:solidFill>
                <a:srgbClr val="0000FF"/>
              </a:solidFill>
            </a:endParaRPr>
          </a:p>
          <a:p>
            <a:pPr algn="ctr">
              <a:lnSpc>
                <a:spcPct val="80000"/>
              </a:lnSpc>
              <a:buFontTx/>
              <a:buNone/>
            </a:pPr>
            <a:r>
              <a:rPr lang="en-US" altLang="en-US" sz="2400">
                <a:solidFill>
                  <a:srgbClr val="0000FF"/>
                </a:solidFill>
              </a:rPr>
              <a:t>Sonar or Avast = floridone</a:t>
            </a:r>
          </a:p>
          <a:p>
            <a:pPr algn="ctr">
              <a:lnSpc>
                <a:spcPct val="80000"/>
              </a:lnSpc>
              <a:buFontTx/>
              <a:buNone/>
            </a:pPr>
            <a:endParaRPr lang="en-US" altLang="en-US" sz="2400">
              <a:solidFill>
                <a:srgbClr val="0000FF"/>
              </a:solidFill>
            </a:endParaRPr>
          </a:p>
          <a:p>
            <a:pPr algn="ctr">
              <a:lnSpc>
                <a:spcPct val="80000"/>
              </a:lnSpc>
              <a:buFontTx/>
              <a:buNone/>
            </a:pPr>
            <a:r>
              <a:rPr lang="en-US" altLang="en-US" sz="2400" b="1">
                <a:solidFill>
                  <a:srgbClr val="0000FF"/>
                </a:solidFill>
              </a:rPr>
              <a:t>GOOD CONTROL</a:t>
            </a:r>
          </a:p>
          <a:p>
            <a:pPr algn="ctr">
              <a:lnSpc>
                <a:spcPct val="80000"/>
              </a:lnSpc>
              <a:buFontTx/>
              <a:buNone/>
            </a:pPr>
            <a:r>
              <a:rPr lang="en-US" altLang="en-US" sz="2400">
                <a:solidFill>
                  <a:srgbClr val="0000FF"/>
                </a:solidFill>
              </a:rPr>
              <a:t>Reward =  diquat.  Add surfactant</a:t>
            </a:r>
          </a:p>
        </p:txBody>
      </p:sp>
      <p:graphicFrame>
        <p:nvGraphicFramePr>
          <p:cNvPr id="247812" name="Object 4"/>
          <p:cNvGraphicFramePr>
            <a:graphicFrameLocks noChangeAspect="1"/>
          </p:cNvGraphicFramePr>
          <p:nvPr/>
        </p:nvGraphicFramePr>
        <p:xfrm>
          <a:off x="4895850" y="2590800"/>
          <a:ext cx="4248150" cy="3028950"/>
        </p:xfrm>
        <a:graphic>
          <a:graphicData uri="http://schemas.openxmlformats.org/presentationml/2006/ole">
            <mc:AlternateContent xmlns:mc="http://schemas.openxmlformats.org/markup-compatibility/2006">
              <mc:Choice xmlns:v="urn:schemas-microsoft-com:vml" Requires="v">
                <p:oleObj spid="_x0000_s247813" name="Drawing" r:id="rId4" imgW="4248152" imgH="3029280" progId="WPDraw30.Drawing">
                  <p:embed/>
                </p:oleObj>
              </mc:Choice>
              <mc:Fallback>
                <p:oleObj name="Drawing" r:id="rId4" imgW="4248152" imgH="3029280" progId="WPDraw30.Drawing">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5850" y="2590800"/>
                        <a:ext cx="424815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p:rand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ctrTitle"/>
          </p:nvPr>
        </p:nvSpPr>
        <p:spPr>
          <a:xfrm>
            <a:off x="685800" y="-228600"/>
            <a:ext cx="7772400" cy="1143000"/>
          </a:xfrm>
        </p:spPr>
        <p:txBody>
          <a:bodyPr anchor="ctr"/>
          <a:lstStyle/>
          <a:p>
            <a:r>
              <a:rPr lang="en-US" altLang="en-US" sz="4400" b="1">
                <a:solidFill>
                  <a:srgbClr val="0000FF"/>
                </a:solidFill>
              </a:rPr>
              <a:t>Parrot’s Feather</a:t>
            </a:r>
          </a:p>
        </p:txBody>
      </p:sp>
      <p:sp>
        <p:nvSpPr>
          <p:cNvPr id="251907" name="Rectangle 3"/>
          <p:cNvSpPr>
            <a:spLocks noGrp="1" noChangeArrowheads="1"/>
          </p:cNvSpPr>
          <p:nvPr>
            <p:ph type="subTitle" idx="1"/>
          </p:nvPr>
        </p:nvSpPr>
        <p:spPr>
          <a:xfrm>
            <a:off x="0" y="762000"/>
            <a:ext cx="5257800" cy="1752600"/>
          </a:xfrm>
        </p:spPr>
        <p:txBody>
          <a:bodyPr/>
          <a:lstStyle/>
          <a:p>
            <a:pPr>
              <a:lnSpc>
                <a:spcPct val="80000"/>
              </a:lnSpc>
            </a:pPr>
            <a:r>
              <a:rPr lang="en-US" altLang="en-US">
                <a:solidFill>
                  <a:srgbClr val="0000FF"/>
                </a:solidFill>
              </a:rPr>
              <a:t>Grass Carp - Low Preference</a:t>
            </a:r>
          </a:p>
          <a:p>
            <a:pPr>
              <a:lnSpc>
                <a:spcPct val="80000"/>
              </a:lnSpc>
            </a:pPr>
            <a:endParaRPr lang="en-US" altLang="en-US">
              <a:solidFill>
                <a:srgbClr val="0000FF"/>
              </a:solidFill>
            </a:endParaRPr>
          </a:p>
          <a:p>
            <a:pPr>
              <a:lnSpc>
                <a:spcPct val="80000"/>
              </a:lnSpc>
            </a:pPr>
            <a:r>
              <a:rPr lang="en-US" altLang="en-US" b="1">
                <a:solidFill>
                  <a:srgbClr val="0000FF"/>
                </a:solidFill>
              </a:rPr>
              <a:t>EXCELLENT CONTROL</a:t>
            </a:r>
          </a:p>
          <a:p>
            <a:pPr>
              <a:lnSpc>
                <a:spcPct val="80000"/>
              </a:lnSpc>
            </a:pPr>
            <a:r>
              <a:rPr lang="en-US" altLang="en-US">
                <a:solidFill>
                  <a:srgbClr val="0000FF"/>
                </a:solidFill>
              </a:rPr>
              <a:t>Navigate or Aqua-Kleen =  2 4-D</a:t>
            </a:r>
          </a:p>
          <a:p>
            <a:pPr>
              <a:lnSpc>
                <a:spcPct val="80000"/>
              </a:lnSpc>
            </a:pPr>
            <a:endParaRPr lang="en-US" altLang="en-US">
              <a:solidFill>
                <a:srgbClr val="0000FF"/>
              </a:solidFill>
            </a:endParaRPr>
          </a:p>
          <a:p>
            <a:pPr>
              <a:lnSpc>
                <a:spcPct val="80000"/>
              </a:lnSpc>
            </a:pPr>
            <a:r>
              <a:rPr lang="en-US" altLang="en-US">
                <a:solidFill>
                  <a:srgbClr val="0000FF"/>
                </a:solidFill>
              </a:rPr>
              <a:t>Diquat plus Cutrine Plus, K-Tea, Captain, and Clearigate =  chelated or compound copper herbicides</a:t>
            </a:r>
          </a:p>
          <a:p>
            <a:pPr>
              <a:lnSpc>
                <a:spcPct val="80000"/>
              </a:lnSpc>
            </a:pPr>
            <a:endParaRPr lang="en-US" altLang="en-US">
              <a:solidFill>
                <a:srgbClr val="0000FF"/>
              </a:solidFill>
            </a:endParaRPr>
          </a:p>
          <a:p>
            <a:pPr>
              <a:lnSpc>
                <a:spcPct val="80000"/>
              </a:lnSpc>
            </a:pPr>
            <a:r>
              <a:rPr lang="en-US" altLang="en-US">
                <a:solidFill>
                  <a:srgbClr val="0000FF"/>
                </a:solidFill>
              </a:rPr>
              <a:t>Sonar or Avast = floridone</a:t>
            </a:r>
          </a:p>
          <a:p>
            <a:pPr>
              <a:lnSpc>
                <a:spcPct val="80000"/>
              </a:lnSpc>
            </a:pPr>
            <a:endParaRPr lang="en-US" altLang="en-US">
              <a:solidFill>
                <a:srgbClr val="0000FF"/>
              </a:solidFill>
            </a:endParaRPr>
          </a:p>
          <a:p>
            <a:pPr>
              <a:lnSpc>
                <a:spcPct val="80000"/>
              </a:lnSpc>
            </a:pPr>
            <a:r>
              <a:rPr lang="en-US" altLang="en-US" b="1">
                <a:solidFill>
                  <a:srgbClr val="0000FF"/>
                </a:solidFill>
              </a:rPr>
              <a:t>GOOD CONTROL</a:t>
            </a:r>
          </a:p>
          <a:p>
            <a:pPr>
              <a:lnSpc>
                <a:spcPct val="80000"/>
              </a:lnSpc>
            </a:pPr>
            <a:r>
              <a:rPr lang="en-US" altLang="en-US">
                <a:solidFill>
                  <a:srgbClr val="0000FF"/>
                </a:solidFill>
              </a:rPr>
              <a:t>Reward =  diquat.  Add surfactant</a:t>
            </a:r>
          </a:p>
          <a:p>
            <a:pPr>
              <a:lnSpc>
                <a:spcPct val="80000"/>
              </a:lnSpc>
            </a:pPr>
            <a:endParaRPr lang="en-US" altLang="en-US">
              <a:solidFill>
                <a:srgbClr val="0000FF"/>
              </a:solidFill>
            </a:endParaRPr>
          </a:p>
          <a:p>
            <a:pPr>
              <a:lnSpc>
                <a:spcPct val="80000"/>
              </a:lnSpc>
            </a:pPr>
            <a:r>
              <a:rPr lang="en-US" altLang="en-US">
                <a:solidFill>
                  <a:srgbClr val="0000FF"/>
                </a:solidFill>
              </a:rPr>
              <a:t>Habitat =  imazapyr. Use Adjuvant</a:t>
            </a:r>
          </a:p>
          <a:p>
            <a:pPr>
              <a:lnSpc>
                <a:spcPct val="80000"/>
              </a:lnSpc>
            </a:pPr>
            <a:endParaRPr lang="en-US" altLang="en-US">
              <a:solidFill>
                <a:srgbClr val="0000FF"/>
              </a:solidFill>
            </a:endParaRPr>
          </a:p>
          <a:p>
            <a:pPr>
              <a:lnSpc>
                <a:spcPct val="80000"/>
              </a:lnSpc>
            </a:pPr>
            <a:r>
              <a:rPr lang="en-US" altLang="en-US">
                <a:solidFill>
                  <a:srgbClr val="0000FF"/>
                </a:solidFill>
              </a:rPr>
              <a:t>Renovate = triclopyr. Add surfactant</a:t>
            </a:r>
          </a:p>
        </p:txBody>
      </p:sp>
      <p:graphicFrame>
        <p:nvGraphicFramePr>
          <p:cNvPr id="251908" name="Object 4"/>
          <p:cNvGraphicFramePr>
            <a:graphicFrameLocks noChangeAspect="1"/>
          </p:cNvGraphicFramePr>
          <p:nvPr/>
        </p:nvGraphicFramePr>
        <p:xfrm>
          <a:off x="5181600" y="4038600"/>
          <a:ext cx="3657600" cy="2430463"/>
        </p:xfrm>
        <a:graphic>
          <a:graphicData uri="http://schemas.openxmlformats.org/presentationml/2006/ole">
            <mc:AlternateContent xmlns:mc="http://schemas.openxmlformats.org/markup-compatibility/2006">
              <mc:Choice xmlns:v="urn:schemas-microsoft-com:vml" Requires="v">
                <p:oleObj spid="_x0000_s251910" name="Drawing" r:id="rId4" imgW="4001056" imgH="2657527" progId="WPDraw30.Drawing">
                  <p:embed/>
                </p:oleObj>
              </mc:Choice>
              <mc:Fallback>
                <p:oleObj name="Drawing" r:id="rId4" imgW="4001056" imgH="2657527" progId="WPDraw30.Drawing">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038600"/>
                        <a:ext cx="3657600" cy="243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51909" name="Object 5"/>
          <p:cNvGraphicFramePr>
            <a:graphicFrameLocks noChangeAspect="1"/>
          </p:cNvGraphicFramePr>
          <p:nvPr/>
        </p:nvGraphicFramePr>
        <p:xfrm>
          <a:off x="5943600" y="1143000"/>
          <a:ext cx="2582863" cy="2657475"/>
        </p:xfrm>
        <a:graphic>
          <a:graphicData uri="http://schemas.openxmlformats.org/presentationml/2006/ole">
            <mc:AlternateContent xmlns:mc="http://schemas.openxmlformats.org/markup-compatibility/2006">
              <mc:Choice xmlns:v="urn:schemas-microsoft-com:vml" Requires="v">
                <p:oleObj spid="_x0000_s251911" r:id="rId6" imgW="2286166" imgH="2352569" progId="WPDraw30.Drawing">
                  <p:embed/>
                </p:oleObj>
              </mc:Choice>
              <mc:Fallback>
                <p:oleObj r:id="rId6" imgW="2286166" imgH="2352569" progId="WPDraw30.Drawing">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1143000"/>
                        <a:ext cx="2582863" cy="2657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rand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685800" y="-152400"/>
            <a:ext cx="7772400" cy="1143000"/>
          </a:xfrm>
        </p:spPr>
        <p:txBody>
          <a:bodyPr/>
          <a:lstStyle/>
          <a:p>
            <a:r>
              <a:rPr lang="en-US" altLang="en-US" sz="5400" b="1">
                <a:solidFill>
                  <a:srgbClr val="0000FF"/>
                </a:solidFill>
              </a:rPr>
              <a:t>Giant Salvinia &amp; Azollo</a:t>
            </a:r>
          </a:p>
        </p:txBody>
      </p:sp>
      <p:sp>
        <p:nvSpPr>
          <p:cNvPr id="256003" name="Rectangle 3"/>
          <p:cNvSpPr>
            <a:spLocks noGrp="1" noChangeArrowheads="1"/>
          </p:cNvSpPr>
          <p:nvPr>
            <p:ph type="body" idx="1"/>
          </p:nvPr>
        </p:nvSpPr>
        <p:spPr>
          <a:xfrm>
            <a:off x="0" y="990600"/>
            <a:ext cx="4800600" cy="3733800"/>
          </a:xfrm>
        </p:spPr>
        <p:txBody>
          <a:bodyPr/>
          <a:lstStyle/>
          <a:p>
            <a:pPr algn="ctr">
              <a:lnSpc>
                <a:spcPct val="80000"/>
              </a:lnSpc>
              <a:buFontTx/>
              <a:buNone/>
            </a:pPr>
            <a:r>
              <a:rPr lang="en-US" altLang="en-US" sz="2800" b="1">
                <a:solidFill>
                  <a:srgbClr val="0000FF"/>
                </a:solidFill>
              </a:rPr>
              <a:t>EXCELLENT CONTROL</a:t>
            </a:r>
          </a:p>
          <a:p>
            <a:pPr algn="ctr">
              <a:lnSpc>
                <a:spcPct val="80000"/>
              </a:lnSpc>
              <a:buFontTx/>
              <a:buNone/>
            </a:pPr>
            <a:r>
              <a:rPr lang="en-US" altLang="en-US" sz="2800">
                <a:solidFill>
                  <a:srgbClr val="0000FF"/>
                </a:solidFill>
              </a:rPr>
              <a:t>Sonar or Avast = floridone</a:t>
            </a:r>
          </a:p>
          <a:p>
            <a:pPr algn="ctr">
              <a:lnSpc>
                <a:spcPct val="80000"/>
              </a:lnSpc>
            </a:pPr>
            <a:endParaRPr lang="en-US" altLang="en-US" sz="1600">
              <a:solidFill>
                <a:srgbClr val="0000FF"/>
              </a:solidFill>
            </a:endParaRPr>
          </a:p>
          <a:p>
            <a:pPr algn="ctr">
              <a:lnSpc>
                <a:spcPct val="80000"/>
              </a:lnSpc>
              <a:buFontTx/>
              <a:buNone/>
            </a:pPr>
            <a:r>
              <a:rPr lang="en-US" altLang="en-US" sz="2800" b="1">
                <a:solidFill>
                  <a:srgbClr val="0000FF"/>
                </a:solidFill>
              </a:rPr>
              <a:t>GOOD CONTROL</a:t>
            </a:r>
          </a:p>
          <a:p>
            <a:pPr algn="ctr">
              <a:lnSpc>
                <a:spcPct val="80000"/>
              </a:lnSpc>
              <a:buFontTx/>
              <a:buNone/>
            </a:pPr>
            <a:r>
              <a:rPr lang="en-US" altLang="en-US" sz="2800">
                <a:solidFill>
                  <a:srgbClr val="0000FF"/>
                </a:solidFill>
              </a:rPr>
              <a:t>Navigate and Aqua-Kleen </a:t>
            </a:r>
          </a:p>
          <a:p>
            <a:pPr algn="ctr">
              <a:lnSpc>
                <a:spcPct val="80000"/>
              </a:lnSpc>
              <a:buFontTx/>
              <a:buNone/>
            </a:pPr>
            <a:r>
              <a:rPr lang="en-US" altLang="en-US" sz="2800">
                <a:solidFill>
                  <a:srgbClr val="0000FF"/>
                </a:solidFill>
              </a:rPr>
              <a:t>=  2 4-D </a:t>
            </a:r>
            <a:endParaRPr lang="en-US" altLang="en-US" sz="2800">
              <a:solidFill>
                <a:srgbClr val="0000FF"/>
              </a:solidFill>
              <a:hlinkClick r:id="rId4"/>
            </a:endParaRPr>
          </a:p>
          <a:p>
            <a:pPr algn="ctr">
              <a:lnSpc>
                <a:spcPct val="80000"/>
              </a:lnSpc>
              <a:buFontTx/>
              <a:buNone/>
            </a:pPr>
            <a:endParaRPr lang="en-US" altLang="en-US" sz="1600">
              <a:solidFill>
                <a:srgbClr val="0000FF"/>
              </a:solidFill>
            </a:endParaRPr>
          </a:p>
          <a:p>
            <a:pPr algn="ctr">
              <a:lnSpc>
                <a:spcPct val="80000"/>
              </a:lnSpc>
              <a:buFontTx/>
              <a:buNone/>
            </a:pPr>
            <a:r>
              <a:rPr lang="en-US" altLang="en-US" sz="2800" b="1">
                <a:solidFill>
                  <a:srgbClr val="0000FF"/>
                </a:solidFill>
              </a:rPr>
              <a:t>Reward =  </a:t>
            </a:r>
            <a:r>
              <a:rPr lang="en-US" altLang="en-US" sz="2800">
                <a:solidFill>
                  <a:srgbClr val="0000FF"/>
                </a:solidFill>
              </a:rPr>
              <a:t>diquat.  </a:t>
            </a:r>
            <a:r>
              <a:rPr lang="en-US" altLang="en-US" sz="2000">
                <a:solidFill>
                  <a:srgbClr val="0000FF"/>
                </a:solidFill>
              </a:rPr>
              <a:t>Add surfactant</a:t>
            </a:r>
          </a:p>
        </p:txBody>
      </p:sp>
      <p:graphicFrame>
        <p:nvGraphicFramePr>
          <p:cNvPr id="256004" name="Object 4"/>
          <p:cNvGraphicFramePr>
            <a:graphicFrameLocks noChangeAspect="1"/>
          </p:cNvGraphicFramePr>
          <p:nvPr/>
        </p:nvGraphicFramePr>
        <p:xfrm>
          <a:off x="5172075" y="1143000"/>
          <a:ext cx="3667125" cy="2628900"/>
        </p:xfrm>
        <a:graphic>
          <a:graphicData uri="http://schemas.openxmlformats.org/presentationml/2006/ole">
            <mc:AlternateContent xmlns:mc="http://schemas.openxmlformats.org/markup-compatibility/2006">
              <mc:Choice xmlns:v="urn:schemas-microsoft-com:vml" Requires="v">
                <p:oleObj spid="_x0000_s256008" name="Drawing" r:id="rId5" imgW="3666491" imgH="2629054" progId="WPDraw30.Drawing">
                  <p:embed/>
                </p:oleObj>
              </mc:Choice>
              <mc:Fallback>
                <p:oleObj name="Drawing" r:id="rId5" imgW="3666491" imgH="2629054" progId="WPDraw30.Drawing">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2075" y="1143000"/>
                        <a:ext cx="366712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56005" name="Object 5"/>
          <p:cNvGraphicFramePr>
            <a:graphicFrameLocks noChangeAspect="1"/>
          </p:cNvGraphicFramePr>
          <p:nvPr/>
        </p:nvGraphicFramePr>
        <p:xfrm>
          <a:off x="3125788" y="4267200"/>
          <a:ext cx="1979612" cy="2133600"/>
        </p:xfrm>
        <a:graphic>
          <a:graphicData uri="http://schemas.openxmlformats.org/presentationml/2006/ole">
            <mc:AlternateContent xmlns:mc="http://schemas.openxmlformats.org/markup-compatibility/2006">
              <mc:Choice xmlns:v="urn:schemas-microsoft-com:vml" Requires="v">
                <p:oleObj spid="_x0000_s256009" name="Drawing" r:id="rId7" imgW="2448076" imgH="2638298" progId="WPDraw30.Drawing">
                  <p:embed/>
                </p:oleObj>
              </mc:Choice>
              <mc:Fallback>
                <p:oleObj name="Drawing" r:id="rId7" imgW="2448076" imgH="2638298" progId="WPDraw30.Drawing">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5788" y="4267200"/>
                        <a:ext cx="1979612"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56006" name="Object 6"/>
          <p:cNvGraphicFramePr>
            <a:graphicFrameLocks noChangeAspect="1"/>
          </p:cNvGraphicFramePr>
          <p:nvPr/>
        </p:nvGraphicFramePr>
        <p:xfrm>
          <a:off x="304800" y="4267200"/>
          <a:ext cx="2667000" cy="2157413"/>
        </p:xfrm>
        <a:graphic>
          <a:graphicData uri="http://schemas.openxmlformats.org/presentationml/2006/ole">
            <mc:AlternateContent xmlns:mc="http://schemas.openxmlformats.org/markup-compatibility/2006">
              <mc:Choice xmlns:v="urn:schemas-microsoft-com:vml" Requires="v">
                <p:oleObj spid="_x0000_s256010" name="Drawing" r:id="rId9" imgW="2943038" imgH="2381655" progId="WPDraw30.Drawing">
                  <p:embed/>
                </p:oleObj>
              </mc:Choice>
              <mc:Fallback>
                <p:oleObj name="Drawing" r:id="rId9" imgW="2943038" imgH="2381655" progId="WPDraw30.Drawing">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4267200"/>
                        <a:ext cx="266700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56007" name="Picture 7" descr="DSC0017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0" y="4114800"/>
            <a:ext cx="3265488" cy="2449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ctrTitle"/>
          </p:nvPr>
        </p:nvSpPr>
        <p:spPr>
          <a:xfrm>
            <a:off x="685800" y="0"/>
            <a:ext cx="7772400" cy="1143000"/>
          </a:xfrm>
        </p:spPr>
        <p:txBody>
          <a:bodyPr anchor="ctr"/>
          <a:lstStyle/>
          <a:p>
            <a:r>
              <a:rPr lang="en-US" altLang="en-US" sz="5400" b="1">
                <a:solidFill>
                  <a:srgbClr val="0000FF"/>
                </a:solidFill>
              </a:rPr>
              <a:t>White Water Lily</a:t>
            </a:r>
          </a:p>
        </p:txBody>
      </p:sp>
      <p:sp>
        <p:nvSpPr>
          <p:cNvPr id="260099" name="Rectangle 3"/>
          <p:cNvSpPr>
            <a:spLocks noGrp="1" noChangeArrowheads="1"/>
          </p:cNvSpPr>
          <p:nvPr>
            <p:ph type="subTitle" idx="1"/>
          </p:nvPr>
        </p:nvSpPr>
        <p:spPr>
          <a:xfrm>
            <a:off x="152400" y="1219200"/>
            <a:ext cx="4724400" cy="1752600"/>
          </a:xfrm>
        </p:spPr>
        <p:txBody>
          <a:bodyPr/>
          <a:lstStyle/>
          <a:p>
            <a:pPr algn="l">
              <a:lnSpc>
                <a:spcPct val="80000"/>
              </a:lnSpc>
            </a:pPr>
            <a:r>
              <a:rPr lang="en-US" altLang="en-US">
                <a:solidFill>
                  <a:srgbClr val="0000FF"/>
                </a:solidFill>
              </a:rPr>
              <a:t>Important Wildlife Forage.</a:t>
            </a:r>
          </a:p>
          <a:p>
            <a:pPr algn="l">
              <a:lnSpc>
                <a:spcPct val="80000"/>
              </a:lnSpc>
            </a:pPr>
            <a:endParaRPr lang="en-US" altLang="en-US" sz="900">
              <a:solidFill>
                <a:srgbClr val="0000FF"/>
              </a:solidFill>
            </a:endParaRPr>
          </a:p>
          <a:p>
            <a:pPr algn="l">
              <a:lnSpc>
                <a:spcPct val="80000"/>
              </a:lnSpc>
            </a:pPr>
            <a:r>
              <a:rPr lang="en-US" altLang="en-US">
                <a:solidFill>
                  <a:srgbClr val="0000FF"/>
                </a:solidFill>
              </a:rPr>
              <a:t>Cover &amp; Habitat for Fish &amp; Invertebrates.</a:t>
            </a:r>
          </a:p>
          <a:p>
            <a:pPr algn="l">
              <a:lnSpc>
                <a:spcPct val="80000"/>
              </a:lnSpc>
            </a:pPr>
            <a:endParaRPr lang="en-US" altLang="en-US" sz="1000">
              <a:solidFill>
                <a:srgbClr val="0000FF"/>
              </a:solidFill>
            </a:endParaRPr>
          </a:p>
          <a:p>
            <a:pPr algn="l">
              <a:lnSpc>
                <a:spcPct val="80000"/>
              </a:lnSpc>
            </a:pPr>
            <a:r>
              <a:rPr lang="en-US" altLang="en-US" b="1">
                <a:solidFill>
                  <a:srgbClr val="0000FF"/>
                </a:solidFill>
              </a:rPr>
              <a:t>EXCELLENT CONTROL</a:t>
            </a:r>
          </a:p>
          <a:p>
            <a:pPr algn="l">
              <a:lnSpc>
                <a:spcPct val="80000"/>
              </a:lnSpc>
            </a:pPr>
            <a:r>
              <a:rPr lang="en-US" altLang="en-US">
                <a:solidFill>
                  <a:srgbClr val="0000FF"/>
                </a:solidFill>
              </a:rPr>
              <a:t>Navigate and Aqua-Kleen =  2 4-D </a:t>
            </a:r>
            <a:endParaRPr lang="en-US" altLang="en-US">
              <a:solidFill>
                <a:srgbClr val="0000FF"/>
              </a:solidFill>
              <a:hlinkClick r:id="rId4"/>
            </a:endParaRPr>
          </a:p>
          <a:p>
            <a:pPr algn="l">
              <a:lnSpc>
                <a:spcPct val="80000"/>
              </a:lnSpc>
            </a:pPr>
            <a:endParaRPr lang="en-US" altLang="en-US">
              <a:solidFill>
                <a:srgbClr val="0000FF"/>
              </a:solidFill>
            </a:endParaRPr>
          </a:p>
          <a:p>
            <a:pPr algn="l">
              <a:lnSpc>
                <a:spcPct val="80000"/>
              </a:lnSpc>
            </a:pPr>
            <a:r>
              <a:rPr lang="en-US" altLang="en-US" b="1">
                <a:solidFill>
                  <a:srgbClr val="0000FF"/>
                </a:solidFill>
              </a:rPr>
              <a:t>GOOD CONTROL</a:t>
            </a:r>
          </a:p>
          <a:p>
            <a:pPr algn="l">
              <a:lnSpc>
                <a:spcPct val="80000"/>
              </a:lnSpc>
            </a:pPr>
            <a:r>
              <a:rPr lang="en-US" altLang="en-US">
                <a:solidFill>
                  <a:srgbClr val="0000FF"/>
                </a:solidFill>
              </a:rPr>
              <a:t>Renovate = triclopyr. Add surfactant</a:t>
            </a:r>
          </a:p>
          <a:p>
            <a:pPr algn="l">
              <a:lnSpc>
                <a:spcPct val="80000"/>
              </a:lnSpc>
            </a:pPr>
            <a:endParaRPr lang="en-US" altLang="en-US">
              <a:solidFill>
                <a:srgbClr val="0000FF"/>
              </a:solidFill>
            </a:endParaRPr>
          </a:p>
          <a:p>
            <a:pPr algn="l">
              <a:lnSpc>
                <a:spcPct val="80000"/>
              </a:lnSpc>
            </a:pPr>
            <a:r>
              <a:rPr lang="en-US" altLang="en-US">
                <a:solidFill>
                  <a:srgbClr val="0000FF"/>
                </a:solidFill>
              </a:rPr>
              <a:t>Rodeo, Aquamaster, Eraser AQ, Touchdown Pro, and AquaNeat  = glyphosate. Add surfactant</a:t>
            </a:r>
          </a:p>
          <a:p>
            <a:pPr algn="l">
              <a:lnSpc>
                <a:spcPct val="80000"/>
              </a:lnSpc>
            </a:pPr>
            <a:endParaRPr lang="en-US" altLang="en-US">
              <a:solidFill>
                <a:srgbClr val="0000FF"/>
              </a:solidFill>
            </a:endParaRPr>
          </a:p>
          <a:p>
            <a:pPr algn="l">
              <a:lnSpc>
                <a:spcPct val="80000"/>
              </a:lnSpc>
            </a:pPr>
            <a:r>
              <a:rPr lang="en-US" altLang="en-US">
                <a:solidFill>
                  <a:srgbClr val="0000FF"/>
                </a:solidFill>
              </a:rPr>
              <a:t>Sonar or Avast = floridone</a:t>
            </a:r>
          </a:p>
          <a:p>
            <a:pPr algn="l">
              <a:lnSpc>
                <a:spcPct val="80000"/>
              </a:lnSpc>
            </a:pPr>
            <a:endParaRPr lang="en-US" altLang="en-US">
              <a:solidFill>
                <a:srgbClr val="0000FF"/>
              </a:solidFill>
            </a:endParaRPr>
          </a:p>
        </p:txBody>
      </p:sp>
      <p:graphicFrame>
        <p:nvGraphicFramePr>
          <p:cNvPr id="260100" name="Object 4"/>
          <p:cNvGraphicFramePr>
            <a:graphicFrameLocks noChangeAspect="1"/>
          </p:cNvGraphicFramePr>
          <p:nvPr/>
        </p:nvGraphicFramePr>
        <p:xfrm>
          <a:off x="4800600" y="2143125"/>
          <a:ext cx="4162425" cy="3038475"/>
        </p:xfrm>
        <a:graphic>
          <a:graphicData uri="http://schemas.openxmlformats.org/presentationml/2006/ole">
            <mc:AlternateContent xmlns:mc="http://schemas.openxmlformats.org/markup-compatibility/2006">
              <mc:Choice xmlns:v="urn:schemas-microsoft-com:vml" Requires="v">
                <p:oleObj spid="_x0000_s260101" name="Drawing" r:id="rId5" imgW="4162619" imgH="3038776" progId="WPDraw30.Drawing">
                  <p:embed/>
                </p:oleObj>
              </mc:Choice>
              <mc:Fallback>
                <p:oleObj name="Drawing" r:id="rId5" imgW="4162619" imgH="3038776" progId="WPDraw30.Drawing">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2143125"/>
                        <a:ext cx="4162425"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p:rand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0" y="304800"/>
            <a:ext cx="9144000" cy="1143000"/>
          </a:xfrm>
        </p:spPr>
        <p:txBody>
          <a:bodyPr anchor="ctr"/>
          <a:lstStyle/>
          <a:p>
            <a:r>
              <a:rPr lang="en-US" altLang="en-US" sz="5400" b="1">
                <a:solidFill>
                  <a:srgbClr val="0000FF"/>
                </a:solidFill>
              </a:rPr>
              <a:t>Water Hyacinth</a:t>
            </a:r>
          </a:p>
        </p:txBody>
      </p:sp>
      <p:sp>
        <p:nvSpPr>
          <p:cNvPr id="262147" name="Rectangle 3"/>
          <p:cNvSpPr>
            <a:spLocks noGrp="1" noChangeArrowheads="1"/>
          </p:cNvSpPr>
          <p:nvPr>
            <p:ph type="subTitle" idx="1"/>
          </p:nvPr>
        </p:nvSpPr>
        <p:spPr>
          <a:xfrm>
            <a:off x="0" y="1524000"/>
            <a:ext cx="4876800" cy="5791200"/>
          </a:xfrm>
        </p:spPr>
        <p:txBody>
          <a:bodyPr/>
          <a:lstStyle/>
          <a:p>
            <a:pPr>
              <a:lnSpc>
                <a:spcPct val="80000"/>
              </a:lnSpc>
            </a:pPr>
            <a:r>
              <a:rPr lang="en-US" altLang="en-US" b="1">
                <a:solidFill>
                  <a:srgbClr val="0000FF"/>
                </a:solidFill>
              </a:rPr>
              <a:t>EXCELLENT CONTROL</a:t>
            </a:r>
          </a:p>
          <a:p>
            <a:pPr>
              <a:lnSpc>
                <a:spcPct val="80000"/>
              </a:lnSpc>
            </a:pPr>
            <a:r>
              <a:rPr lang="en-US" altLang="en-US">
                <a:solidFill>
                  <a:srgbClr val="0000FF"/>
                </a:solidFill>
              </a:rPr>
              <a:t>Habitat =  imazapyr. </a:t>
            </a:r>
            <a:r>
              <a:rPr lang="en-US" altLang="en-US" sz="1800">
                <a:solidFill>
                  <a:srgbClr val="0000FF"/>
                </a:solidFill>
              </a:rPr>
              <a:t>Use Adjuvent</a:t>
            </a:r>
          </a:p>
          <a:p>
            <a:pPr>
              <a:lnSpc>
                <a:spcPct val="80000"/>
              </a:lnSpc>
            </a:pPr>
            <a:endParaRPr lang="en-US" altLang="en-US" sz="1800">
              <a:solidFill>
                <a:srgbClr val="0000FF"/>
              </a:solidFill>
            </a:endParaRPr>
          </a:p>
          <a:p>
            <a:pPr>
              <a:lnSpc>
                <a:spcPct val="80000"/>
              </a:lnSpc>
            </a:pPr>
            <a:r>
              <a:rPr lang="en-US" altLang="en-US">
                <a:solidFill>
                  <a:srgbClr val="0000FF"/>
                </a:solidFill>
              </a:rPr>
              <a:t>Navigate and Aqua-Kleen =  2 4-D </a:t>
            </a:r>
            <a:endParaRPr lang="en-US" altLang="en-US">
              <a:solidFill>
                <a:srgbClr val="0000FF"/>
              </a:solidFill>
              <a:hlinkClick r:id="rId3"/>
            </a:endParaRPr>
          </a:p>
          <a:p>
            <a:pPr>
              <a:lnSpc>
                <a:spcPct val="80000"/>
              </a:lnSpc>
            </a:pPr>
            <a:endParaRPr lang="en-US" altLang="en-US">
              <a:solidFill>
                <a:srgbClr val="0000FF"/>
              </a:solidFill>
            </a:endParaRPr>
          </a:p>
          <a:p>
            <a:pPr>
              <a:lnSpc>
                <a:spcPct val="80000"/>
              </a:lnSpc>
            </a:pPr>
            <a:r>
              <a:rPr lang="en-US" altLang="en-US">
                <a:solidFill>
                  <a:srgbClr val="0000FF"/>
                </a:solidFill>
              </a:rPr>
              <a:t>Reward =  diquat.  </a:t>
            </a:r>
            <a:r>
              <a:rPr lang="en-US" altLang="en-US" sz="1800">
                <a:solidFill>
                  <a:srgbClr val="0000FF"/>
                </a:solidFill>
              </a:rPr>
              <a:t>Add surfactant</a:t>
            </a:r>
          </a:p>
          <a:p>
            <a:pPr>
              <a:lnSpc>
                <a:spcPct val="80000"/>
              </a:lnSpc>
            </a:pPr>
            <a:endParaRPr lang="en-US" altLang="en-US" sz="1800">
              <a:solidFill>
                <a:srgbClr val="0000FF"/>
              </a:solidFill>
            </a:endParaRPr>
          </a:p>
          <a:p>
            <a:pPr>
              <a:lnSpc>
                <a:spcPct val="80000"/>
              </a:lnSpc>
            </a:pPr>
            <a:r>
              <a:rPr lang="en-US" altLang="en-US">
                <a:solidFill>
                  <a:srgbClr val="0000FF"/>
                </a:solidFill>
              </a:rPr>
              <a:t>Renovate = triclopyr. </a:t>
            </a:r>
            <a:r>
              <a:rPr lang="en-US" altLang="en-US" sz="1800">
                <a:solidFill>
                  <a:srgbClr val="0000FF"/>
                </a:solidFill>
              </a:rPr>
              <a:t>Add surfactant</a:t>
            </a:r>
          </a:p>
          <a:p>
            <a:pPr>
              <a:lnSpc>
                <a:spcPct val="80000"/>
              </a:lnSpc>
            </a:pPr>
            <a:endParaRPr lang="en-US" altLang="en-US" sz="1800">
              <a:solidFill>
                <a:srgbClr val="0000FF"/>
              </a:solidFill>
            </a:endParaRPr>
          </a:p>
          <a:p>
            <a:pPr>
              <a:lnSpc>
                <a:spcPct val="80000"/>
              </a:lnSpc>
            </a:pPr>
            <a:r>
              <a:rPr lang="en-US" altLang="en-US" b="1">
                <a:solidFill>
                  <a:srgbClr val="0000FF"/>
                </a:solidFill>
              </a:rPr>
              <a:t>GOOD CONTROL</a:t>
            </a:r>
            <a:endParaRPr lang="en-US" altLang="en-US" sz="1800" b="1">
              <a:solidFill>
                <a:srgbClr val="0000FF"/>
              </a:solidFill>
            </a:endParaRPr>
          </a:p>
          <a:p>
            <a:pPr>
              <a:lnSpc>
                <a:spcPct val="80000"/>
              </a:lnSpc>
            </a:pPr>
            <a:r>
              <a:rPr lang="en-US" altLang="en-US">
                <a:solidFill>
                  <a:srgbClr val="0000FF"/>
                </a:solidFill>
              </a:rPr>
              <a:t>Rodeo, Aquamaster, Eraser AQ,</a:t>
            </a:r>
            <a:r>
              <a:rPr lang="en-US" altLang="en-US" b="1">
                <a:solidFill>
                  <a:srgbClr val="0000FF"/>
                </a:solidFill>
              </a:rPr>
              <a:t> </a:t>
            </a:r>
            <a:r>
              <a:rPr lang="en-US" altLang="en-US">
                <a:solidFill>
                  <a:srgbClr val="0000FF"/>
                </a:solidFill>
              </a:rPr>
              <a:t>Touchdown Pro, and AquaNeat</a:t>
            </a:r>
            <a:r>
              <a:rPr lang="en-US" altLang="en-US">
                <a:solidFill>
                  <a:srgbClr val="FFFFFF"/>
                </a:solidFill>
              </a:rPr>
              <a:t>  </a:t>
            </a:r>
            <a:r>
              <a:rPr lang="en-US" altLang="en-US" b="1">
                <a:solidFill>
                  <a:srgbClr val="0000FF"/>
                </a:solidFill>
              </a:rPr>
              <a:t>= </a:t>
            </a:r>
            <a:r>
              <a:rPr lang="en-US" altLang="en-US">
                <a:solidFill>
                  <a:srgbClr val="0000FF"/>
                </a:solidFill>
              </a:rPr>
              <a:t>glyphosate. </a:t>
            </a:r>
            <a:r>
              <a:rPr lang="en-US" altLang="en-US" sz="1800">
                <a:solidFill>
                  <a:srgbClr val="0000FF"/>
                </a:solidFill>
              </a:rPr>
              <a:t>Add surfactant</a:t>
            </a:r>
            <a:endParaRPr lang="en-US" altLang="en-US" sz="2800">
              <a:solidFill>
                <a:srgbClr val="0000FF"/>
              </a:solidFill>
            </a:endParaRPr>
          </a:p>
        </p:txBody>
      </p:sp>
      <p:pic>
        <p:nvPicPr>
          <p:cNvPr id="262148" name="Picture 4" descr="water_hyacinth_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524000"/>
            <a:ext cx="3970338" cy="4279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0" y="304800"/>
            <a:ext cx="9144000" cy="1143000"/>
          </a:xfrm>
        </p:spPr>
        <p:txBody>
          <a:bodyPr/>
          <a:lstStyle/>
          <a:p>
            <a:r>
              <a:rPr lang="en-US" altLang="en-US" sz="5400" b="1">
                <a:solidFill>
                  <a:srgbClr val="0000FF"/>
                </a:solidFill>
              </a:rPr>
              <a:t>Soft Rush</a:t>
            </a:r>
          </a:p>
        </p:txBody>
      </p:sp>
      <p:sp>
        <p:nvSpPr>
          <p:cNvPr id="264195" name="Rectangle 3"/>
          <p:cNvSpPr>
            <a:spLocks noGrp="1" noChangeArrowheads="1"/>
          </p:cNvSpPr>
          <p:nvPr>
            <p:ph type="body" idx="1"/>
          </p:nvPr>
        </p:nvSpPr>
        <p:spPr>
          <a:xfrm>
            <a:off x="0" y="1524000"/>
            <a:ext cx="5410200" cy="2667000"/>
          </a:xfrm>
        </p:spPr>
        <p:txBody>
          <a:bodyPr/>
          <a:lstStyle/>
          <a:p>
            <a:pPr algn="ctr">
              <a:lnSpc>
                <a:spcPct val="90000"/>
              </a:lnSpc>
            </a:pPr>
            <a:r>
              <a:rPr lang="en-US" altLang="en-US">
                <a:solidFill>
                  <a:srgbClr val="0000FF"/>
                </a:solidFill>
              </a:rPr>
              <a:t>Rodeo, Aquamaster, Eraser AQ, Touchdown Pro, and AquaNeat = glyphosate.  </a:t>
            </a:r>
          </a:p>
          <a:p>
            <a:pPr algn="ctr">
              <a:lnSpc>
                <a:spcPct val="90000"/>
              </a:lnSpc>
            </a:pPr>
            <a:r>
              <a:rPr lang="en-US" altLang="en-US" sz="2800">
                <a:solidFill>
                  <a:srgbClr val="0000FF"/>
                </a:solidFill>
              </a:rPr>
              <a:t>2 - 3 ounces per gallon in tank. </a:t>
            </a:r>
          </a:p>
          <a:p>
            <a:pPr algn="ctr">
              <a:lnSpc>
                <a:spcPct val="90000"/>
              </a:lnSpc>
            </a:pPr>
            <a:endParaRPr lang="en-US" altLang="en-US" sz="500">
              <a:solidFill>
                <a:srgbClr val="0000FF"/>
              </a:solidFill>
            </a:endParaRPr>
          </a:p>
          <a:p>
            <a:pPr algn="ctr">
              <a:lnSpc>
                <a:spcPct val="90000"/>
              </a:lnSpc>
            </a:pPr>
            <a:r>
              <a:rPr lang="en-US" altLang="en-US" sz="2800">
                <a:solidFill>
                  <a:srgbClr val="0000FF"/>
                </a:solidFill>
              </a:rPr>
              <a:t>Spray to wet on a sunny day.</a:t>
            </a:r>
          </a:p>
        </p:txBody>
      </p:sp>
      <p:graphicFrame>
        <p:nvGraphicFramePr>
          <p:cNvPr id="264196" name="Object 4"/>
          <p:cNvGraphicFramePr>
            <a:graphicFrameLocks noChangeAspect="1"/>
          </p:cNvGraphicFramePr>
          <p:nvPr/>
        </p:nvGraphicFramePr>
        <p:xfrm>
          <a:off x="762000" y="4114800"/>
          <a:ext cx="3352800" cy="2433638"/>
        </p:xfrm>
        <a:graphic>
          <a:graphicData uri="http://schemas.openxmlformats.org/presentationml/2006/ole">
            <mc:AlternateContent xmlns:mc="http://schemas.openxmlformats.org/markup-compatibility/2006">
              <mc:Choice xmlns:v="urn:schemas-microsoft-com:vml" Requires="v">
                <p:oleObj spid="_x0000_s264198" name="Drawing" r:id="rId4" imgW="4753103" imgH="3448021" progId="WPDraw30.Drawing">
                  <p:embed/>
                </p:oleObj>
              </mc:Choice>
              <mc:Fallback>
                <p:oleObj name="Drawing" r:id="rId4" imgW="4753103" imgH="3448021" progId="WPDraw30.Drawing">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114800"/>
                        <a:ext cx="3352800" cy="243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64197" name="Picture 5" descr="AP_Soft_ru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1905000"/>
            <a:ext cx="3605213" cy="388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p:txBody>
          <a:bodyPr/>
          <a:lstStyle/>
          <a:p>
            <a:r>
              <a:rPr lang="en-US" altLang="en-US" sz="5400"/>
              <a:t>Oil/Grit Separators</a:t>
            </a:r>
          </a:p>
        </p:txBody>
      </p:sp>
      <p:pic>
        <p:nvPicPr>
          <p:cNvPr id="795651" name="Picture 3" descr="MVC-001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1600"/>
            <a:ext cx="45720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795652" name="Picture 4" descr="MVC-002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276600"/>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catta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747000"/>
          </a:xfrm>
          <a:prstGeom prst="rect">
            <a:avLst/>
          </a:prstGeom>
          <a:noFill/>
          <a:extLst>
            <a:ext uri="{909E8E84-426E-40DD-AFC4-6F175D3DCCD1}">
              <a14:hiddenFill xmlns:a14="http://schemas.microsoft.com/office/drawing/2010/main">
                <a:solidFill>
                  <a:srgbClr val="FFFFFF"/>
                </a:solidFill>
              </a14:hiddenFill>
            </a:ext>
          </a:extLst>
        </p:spPr>
      </p:pic>
      <p:sp>
        <p:nvSpPr>
          <p:cNvPr id="266243" name="Rectangle 3"/>
          <p:cNvSpPr>
            <a:spLocks noGrp="1" noChangeArrowheads="1"/>
          </p:cNvSpPr>
          <p:nvPr>
            <p:ph type="title"/>
          </p:nvPr>
        </p:nvSpPr>
        <p:spPr>
          <a:xfrm>
            <a:off x="685800" y="0"/>
            <a:ext cx="7772400" cy="1143000"/>
          </a:xfrm>
        </p:spPr>
        <p:txBody>
          <a:bodyPr/>
          <a:lstStyle/>
          <a:p>
            <a:r>
              <a:rPr lang="en-US" altLang="en-US" sz="5400" b="1">
                <a:solidFill>
                  <a:schemeClr val="bg1"/>
                </a:solidFill>
              </a:rPr>
              <a:t>Cattails</a:t>
            </a:r>
          </a:p>
        </p:txBody>
      </p:sp>
      <p:sp>
        <p:nvSpPr>
          <p:cNvPr id="266244" name="Rectangle 4"/>
          <p:cNvSpPr>
            <a:spLocks noGrp="1" noChangeArrowheads="1"/>
          </p:cNvSpPr>
          <p:nvPr>
            <p:ph type="body" idx="1"/>
          </p:nvPr>
        </p:nvSpPr>
        <p:spPr>
          <a:xfrm>
            <a:off x="0" y="2819400"/>
            <a:ext cx="5334000" cy="4267200"/>
          </a:xfrm>
          <a:noFill/>
          <a:extLst>
            <a:ext uri="{909E8E84-426E-40DD-AFC4-6F175D3DCCD1}">
              <a14:hiddenFill xmlns:a14="http://schemas.microsoft.com/office/drawing/2010/main">
                <a:solidFill>
                  <a:srgbClr val="003300"/>
                </a:solidFill>
              </a14:hiddenFill>
            </a:ext>
          </a:extLst>
        </p:spPr>
        <p:txBody>
          <a:bodyPr/>
          <a:lstStyle/>
          <a:p>
            <a:pPr algn="ctr">
              <a:lnSpc>
                <a:spcPct val="80000"/>
              </a:lnSpc>
              <a:buFontTx/>
              <a:buNone/>
            </a:pPr>
            <a:r>
              <a:rPr lang="en-US" altLang="en-US" sz="2800">
                <a:solidFill>
                  <a:schemeClr val="bg1"/>
                </a:solidFill>
              </a:rPr>
              <a:t>Spread by creeping rootstalks </a:t>
            </a:r>
            <a:br>
              <a:rPr lang="en-US" altLang="en-US" sz="2800">
                <a:solidFill>
                  <a:schemeClr val="bg1"/>
                </a:solidFill>
              </a:rPr>
            </a:br>
            <a:r>
              <a:rPr lang="en-US" altLang="en-US" sz="2800">
                <a:solidFill>
                  <a:schemeClr val="bg1"/>
                </a:solidFill>
              </a:rPr>
              <a:t>&amp; seeds.</a:t>
            </a:r>
          </a:p>
          <a:p>
            <a:pPr>
              <a:lnSpc>
                <a:spcPct val="80000"/>
              </a:lnSpc>
            </a:pPr>
            <a:endParaRPr lang="en-US" altLang="en-US" sz="2800">
              <a:solidFill>
                <a:schemeClr val="bg1"/>
              </a:solidFill>
            </a:endParaRPr>
          </a:p>
          <a:p>
            <a:pPr algn="ctr">
              <a:lnSpc>
                <a:spcPct val="80000"/>
              </a:lnSpc>
              <a:buFontTx/>
              <a:buNone/>
            </a:pPr>
            <a:r>
              <a:rPr lang="en-US" altLang="en-US" sz="2800" b="1">
                <a:solidFill>
                  <a:schemeClr val="bg1"/>
                </a:solidFill>
              </a:rPr>
              <a:t>EXCELLENT CONTROL</a:t>
            </a:r>
          </a:p>
          <a:p>
            <a:pPr algn="ctr">
              <a:lnSpc>
                <a:spcPct val="80000"/>
              </a:lnSpc>
              <a:buFontTx/>
              <a:buNone/>
            </a:pPr>
            <a:r>
              <a:rPr lang="en-US" altLang="en-US" sz="2800">
                <a:solidFill>
                  <a:schemeClr val="bg1"/>
                </a:solidFill>
              </a:rPr>
              <a:t>Rodeo, Aquamaster, Eraser AQ, Touchdown Pro, and AquaNeat  = glyphosate. Add surfactant</a:t>
            </a:r>
          </a:p>
          <a:p>
            <a:pPr algn="ctr">
              <a:lnSpc>
                <a:spcPct val="80000"/>
              </a:lnSpc>
              <a:buFontTx/>
              <a:buNone/>
            </a:pPr>
            <a:endParaRPr lang="en-US" altLang="en-US" sz="2800">
              <a:solidFill>
                <a:schemeClr val="bg1"/>
              </a:solidFill>
            </a:endParaRPr>
          </a:p>
          <a:p>
            <a:pPr algn="ctr">
              <a:lnSpc>
                <a:spcPct val="80000"/>
              </a:lnSpc>
              <a:buFontTx/>
              <a:buNone/>
            </a:pPr>
            <a:r>
              <a:rPr lang="en-US" altLang="en-US" sz="2800">
                <a:solidFill>
                  <a:schemeClr val="bg1"/>
                </a:solidFill>
              </a:rPr>
              <a:t>Habitat =  imazapyr.  Use Adjuvant</a:t>
            </a:r>
          </a:p>
          <a:p>
            <a:pPr algn="ctr">
              <a:lnSpc>
                <a:spcPct val="80000"/>
              </a:lnSpc>
              <a:buFontTx/>
              <a:buNone/>
            </a:pPr>
            <a:endParaRPr lang="en-US" altLang="en-US" sz="2800">
              <a:solidFill>
                <a:schemeClr val="bg1"/>
              </a:solidFill>
            </a:endParaRPr>
          </a:p>
          <a:p>
            <a:pPr algn="ctr">
              <a:lnSpc>
                <a:spcPct val="80000"/>
              </a:lnSpc>
              <a:buFontTx/>
              <a:buNone/>
            </a:pPr>
            <a:r>
              <a:rPr lang="en-US" altLang="en-US" sz="2800" b="1">
                <a:solidFill>
                  <a:schemeClr val="bg1"/>
                </a:solidFill>
              </a:rPr>
              <a:t>GOOD CONTROL</a:t>
            </a:r>
          </a:p>
          <a:p>
            <a:pPr algn="ctr">
              <a:lnSpc>
                <a:spcPct val="80000"/>
              </a:lnSpc>
              <a:buFontTx/>
              <a:buNone/>
            </a:pPr>
            <a:r>
              <a:rPr lang="en-US" altLang="en-US" sz="2800">
                <a:solidFill>
                  <a:schemeClr val="bg1"/>
                </a:solidFill>
              </a:rPr>
              <a:t>Reward =  diquat.  </a:t>
            </a:r>
          </a:p>
          <a:p>
            <a:pPr>
              <a:lnSpc>
                <a:spcPct val="80000"/>
              </a:lnSpc>
              <a:buFontTx/>
              <a:buNone/>
            </a:pPr>
            <a:endParaRPr lang="en-US" altLang="en-US" sz="2800">
              <a:solidFill>
                <a:schemeClr val="bg1"/>
              </a:solidFill>
            </a:endParaRPr>
          </a:p>
        </p:txBody>
      </p:sp>
    </p:spTree>
  </p:cSld>
  <p:clrMapOvr>
    <a:masterClrMapping/>
  </p:clrMapOvr>
  <p:transition>
    <p:rand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ctrTitle"/>
          </p:nvPr>
        </p:nvSpPr>
        <p:spPr>
          <a:xfrm>
            <a:off x="685800" y="-76200"/>
            <a:ext cx="7772400" cy="1143000"/>
          </a:xfrm>
        </p:spPr>
        <p:txBody>
          <a:bodyPr anchor="ctr"/>
          <a:lstStyle/>
          <a:p>
            <a:r>
              <a:rPr lang="en-US" altLang="en-US" sz="4400" b="1">
                <a:solidFill>
                  <a:srgbClr val="0000FF"/>
                </a:solidFill>
              </a:rPr>
              <a:t>Chemical Weed Control</a:t>
            </a:r>
          </a:p>
        </p:txBody>
      </p:sp>
      <p:sp>
        <p:nvSpPr>
          <p:cNvPr id="290819" name="Rectangle 3"/>
          <p:cNvSpPr>
            <a:spLocks noGrp="1" noChangeArrowheads="1"/>
          </p:cNvSpPr>
          <p:nvPr>
            <p:ph type="subTitle" idx="1"/>
          </p:nvPr>
        </p:nvSpPr>
        <p:spPr>
          <a:xfrm>
            <a:off x="457200" y="1447800"/>
            <a:ext cx="5410200" cy="533400"/>
          </a:xfrm>
        </p:spPr>
        <p:txBody>
          <a:bodyPr/>
          <a:lstStyle/>
          <a:p>
            <a:pPr algn="l"/>
            <a:r>
              <a:rPr lang="en-US" altLang="en-US" sz="3200">
                <a:solidFill>
                  <a:srgbClr val="0000FF"/>
                </a:solidFill>
              </a:rPr>
              <a:t>Aquatic Label</a:t>
            </a:r>
            <a:br>
              <a:rPr lang="en-US" altLang="en-US" sz="3200">
                <a:solidFill>
                  <a:srgbClr val="0000FF"/>
                </a:solidFill>
              </a:rPr>
            </a:br>
            <a:endParaRPr lang="en-US" altLang="en-US" sz="3200">
              <a:solidFill>
                <a:srgbClr val="0000FF"/>
              </a:solidFill>
            </a:endParaRPr>
          </a:p>
          <a:p>
            <a:pPr algn="l"/>
            <a:r>
              <a:rPr lang="en-US" altLang="en-US" sz="3200">
                <a:solidFill>
                  <a:srgbClr val="0000FF"/>
                </a:solidFill>
              </a:rPr>
              <a:t>Active Ingredient</a:t>
            </a:r>
            <a:br>
              <a:rPr lang="en-US" altLang="en-US" sz="3200">
                <a:solidFill>
                  <a:srgbClr val="0000FF"/>
                </a:solidFill>
              </a:rPr>
            </a:br>
            <a:endParaRPr lang="en-US" altLang="en-US" sz="3200">
              <a:solidFill>
                <a:srgbClr val="0000FF"/>
              </a:solidFill>
            </a:endParaRPr>
          </a:p>
          <a:p>
            <a:pPr algn="l"/>
            <a:r>
              <a:rPr lang="en-US" altLang="en-US" sz="3200">
                <a:solidFill>
                  <a:srgbClr val="0000FF"/>
                </a:solidFill>
              </a:rPr>
              <a:t>Immediate Impact</a:t>
            </a:r>
            <a:br>
              <a:rPr lang="en-US" altLang="en-US" sz="3200">
                <a:solidFill>
                  <a:srgbClr val="0000FF"/>
                </a:solidFill>
              </a:rPr>
            </a:br>
            <a:endParaRPr lang="en-US" altLang="en-US" sz="3200">
              <a:solidFill>
                <a:srgbClr val="0000FF"/>
              </a:solidFill>
            </a:endParaRPr>
          </a:p>
          <a:p>
            <a:pPr algn="l"/>
            <a:r>
              <a:rPr lang="en-US" altLang="en-US" sz="3200">
                <a:solidFill>
                  <a:srgbClr val="0000FF"/>
                </a:solidFill>
              </a:rPr>
              <a:t># of Applications</a:t>
            </a:r>
            <a:br>
              <a:rPr lang="en-US" altLang="en-US" sz="3200">
                <a:solidFill>
                  <a:srgbClr val="0000FF"/>
                </a:solidFill>
              </a:rPr>
            </a:br>
            <a:endParaRPr lang="en-US" altLang="en-US" sz="3200">
              <a:solidFill>
                <a:srgbClr val="0000FF"/>
              </a:solidFill>
            </a:endParaRPr>
          </a:p>
          <a:p>
            <a:pPr algn="l"/>
            <a:r>
              <a:rPr lang="en-US" altLang="en-US" sz="3200">
                <a:solidFill>
                  <a:srgbClr val="0000FF"/>
                </a:solidFill>
              </a:rPr>
              <a:t>Potential Problems</a:t>
            </a:r>
          </a:p>
          <a:p>
            <a:pPr algn="l"/>
            <a:endParaRPr lang="en-US" altLang="en-US" sz="3200">
              <a:solidFill>
                <a:srgbClr val="0000FF"/>
              </a:solidFill>
            </a:endParaRPr>
          </a:p>
          <a:p>
            <a:pPr algn="l"/>
            <a:endParaRPr lang="en-US" altLang="en-US" sz="3200"/>
          </a:p>
          <a:p>
            <a:pPr algn="l"/>
            <a:endParaRPr lang="en-US" altLang="en-US" sz="3200"/>
          </a:p>
          <a:p>
            <a:pPr algn="l"/>
            <a:endParaRPr lang="en-US" altLang="en-US" sz="3200"/>
          </a:p>
          <a:p>
            <a:pPr algn="l"/>
            <a:endParaRPr lang="en-US" altLang="en-US" sz="3200"/>
          </a:p>
          <a:p>
            <a:pPr algn="l"/>
            <a:endParaRPr lang="en-US" altLang="en-US" sz="3200"/>
          </a:p>
          <a:p>
            <a:pPr algn="l"/>
            <a:endParaRPr lang="en-US" altLang="en-US" sz="3200"/>
          </a:p>
          <a:p>
            <a:pPr algn="l"/>
            <a:endParaRPr lang="en-US" altLang="en-US" sz="3200"/>
          </a:p>
        </p:txBody>
      </p:sp>
      <p:pic>
        <p:nvPicPr>
          <p:cNvPr id="290820" name="Picture 4" descr="ww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752600"/>
            <a:ext cx="5238750" cy="4010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0" y="457200"/>
            <a:ext cx="9144000" cy="1143000"/>
          </a:xfrm>
        </p:spPr>
        <p:txBody>
          <a:bodyPr/>
          <a:lstStyle/>
          <a:p>
            <a:r>
              <a:rPr lang="en-US" altLang="en-US" sz="4200" b="1">
                <a:solidFill>
                  <a:srgbClr val="0000FF"/>
                </a:solidFill>
              </a:rPr>
              <a:t>Common Names &amp; Active Ingredients</a:t>
            </a:r>
          </a:p>
        </p:txBody>
      </p:sp>
      <p:sp>
        <p:nvSpPr>
          <p:cNvPr id="292867" name="Rectangle 3"/>
          <p:cNvSpPr>
            <a:spLocks noGrp="1" noChangeArrowheads="1"/>
          </p:cNvSpPr>
          <p:nvPr>
            <p:ph type="body" idx="1"/>
          </p:nvPr>
        </p:nvSpPr>
        <p:spPr>
          <a:xfrm>
            <a:off x="152400" y="1752600"/>
            <a:ext cx="8991600" cy="4114800"/>
          </a:xfrm>
        </p:spPr>
        <p:txBody>
          <a:bodyPr/>
          <a:lstStyle/>
          <a:p>
            <a:pPr>
              <a:lnSpc>
                <a:spcPct val="90000"/>
              </a:lnSpc>
            </a:pPr>
            <a:r>
              <a:rPr lang="en-US" altLang="en-US" sz="2400" b="1">
                <a:solidFill>
                  <a:srgbClr val="0000FF"/>
                </a:solidFill>
              </a:rPr>
              <a:t>Bluestone - Copper Sulfate (Contact Herbicide)</a:t>
            </a:r>
          </a:p>
          <a:p>
            <a:pPr>
              <a:lnSpc>
                <a:spcPct val="90000"/>
              </a:lnSpc>
            </a:pPr>
            <a:endParaRPr lang="en-US" altLang="en-US" sz="600" b="1">
              <a:solidFill>
                <a:srgbClr val="0000FF"/>
              </a:solidFill>
            </a:endParaRPr>
          </a:p>
          <a:p>
            <a:pPr>
              <a:lnSpc>
                <a:spcPct val="90000"/>
              </a:lnSpc>
            </a:pPr>
            <a:r>
              <a:rPr lang="en-US" altLang="en-US" sz="2400" b="1">
                <a:solidFill>
                  <a:srgbClr val="0000FF"/>
                </a:solidFill>
              </a:rPr>
              <a:t>Cutrine Plus, K-Tea, Captain, Algae Pro, Clearigate, Komeen, Nautique = </a:t>
            </a:r>
            <a:r>
              <a:rPr lang="en-US" altLang="en-US" sz="2400">
                <a:solidFill>
                  <a:srgbClr val="0000FF"/>
                </a:solidFill>
              </a:rPr>
              <a:t>Liquid Chelated Copper (Contact Herbicide)</a:t>
            </a:r>
          </a:p>
          <a:p>
            <a:pPr>
              <a:lnSpc>
                <a:spcPct val="90000"/>
              </a:lnSpc>
            </a:pPr>
            <a:endParaRPr lang="en-US" altLang="en-US" sz="500">
              <a:solidFill>
                <a:srgbClr val="0000FF"/>
              </a:solidFill>
            </a:endParaRPr>
          </a:p>
          <a:p>
            <a:pPr>
              <a:lnSpc>
                <a:spcPct val="90000"/>
              </a:lnSpc>
            </a:pPr>
            <a:r>
              <a:rPr lang="en-US" altLang="en-US" sz="2400" b="1">
                <a:solidFill>
                  <a:srgbClr val="0000FF"/>
                </a:solidFill>
              </a:rPr>
              <a:t>Navigate (Granular) = </a:t>
            </a:r>
            <a:r>
              <a:rPr lang="en-US" altLang="en-US" sz="2400">
                <a:solidFill>
                  <a:srgbClr val="0000FF"/>
                </a:solidFill>
              </a:rPr>
              <a:t>(2-4 D Systemic Control) </a:t>
            </a:r>
          </a:p>
          <a:p>
            <a:pPr>
              <a:lnSpc>
                <a:spcPct val="90000"/>
              </a:lnSpc>
            </a:pPr>
            <a:endParaRPr lang="en-US" altLang="en-US" sz="500">
              <a:solidFill>
                <a:srgbClr val="0000FF"/>
              </a:solidFill>
            </a:endParaRPr>
          </a:p>
          <a:p>
            <a:pPr>
              <a:lnSpc>
                <a:spcPct val="90000"/>
              </a:lnSpc>
            </a:pPr>
            <a:r>
              <a:rPr lang="en-US" altLang="en-US" sz="2400" b="1">
                <a:solidFill>
                  <a:srgbClr val="0000FF"/>
                </a:solidFill>
              </a:rPr>
              <a:t>Weed Rhap Weedar 64 (Liquid) = (</a:t>
            </a:r>
            <a:r>
              <a:rPr lang="en-US" altLang="en-US" sz="2400">
                <a:solidFill>
                  <a:srgbClr val="0000FF"/>
                </a:solidFill>
              </a:rPr>
              <a:t>2-4 D Systemic Control)</a:t>
            </a:r>
          </a:p>
          <a:p>
            <a:pPr>
              <a:lnSpc>
                <a:spcPct val="90000"/>
              </a:lnSpc>
            </a:pPr>
            <a:endParaRPr lang="en-US" altLang="en-US" sz="500">
              <a:solidFill>
                <a:srgbClr val="0000FF"/>
              </a:solidFill>
            </a:endParaRPr>
          </a:p>
          <a:p>
            <a:pPr>
              <a:lnSpc>
                <a:spcPct val="90000"/>
              </a:lnSpc>
            </a:pPr>
            <a:r>
              <a:rPr lang="en-US" altLang="en-US" sz="2400" b="1">
                <a:solidFill>
                  <a:srgbClr val="0000FF"/>
                </a:solidFill>
              </a:rPr>
              <a:t>Aquathol, Hydrothol = </a:t>
            </a:r>
            <a:r>
              <a:rPr lang="en-US" altLang="en-US" sz="2400">
                <a:solidFill>
                  <a:srgbClr val="0000FF"/>
                </a:solidFill>
              </a:rPr>
              <a:t>endothol (Contact Herbicide)</a:t>
            </a:r>
          </a:p>
          <a:p>
            <a:pPr>
              <a:lnSpc>
                <a:spcPct val="90000"/>
              </a:lnSpc>
            </a:pPr>
            <a:endParaRPr lang="en-US" altLang="en-US" sz="1000">
              <a:solidFill>
                <a:srgbClr val="0000FF"/>
              </a:solidFill>
            </a:endParaRPr>
          </a:p>
          <a:p>
            <a:pPr>
              <a:lnSpc>
                <a:spcPct val="90000"/>
              </a:lnSpc>
            </a:pPr>
            <a:r>
              <a:rPr lang="en-US" altLang="en-US" sz="2400" b="1">
                <a:solidFill>
                  <a:srgbClr val="0000FF"/>
                </a:solidFill>
              </a:rPr>
              <a:t>Rodeo, Aquamaster, Aquaneat = </a:t>
            </a:r>
            <a:r>
              <a:rPr lang="en-US" altLang="en-US" sz="2400">
                <a:solidFill>
                  <a:srgbClr val="0000FF"/>
                </a:solidFill>
              </a:rPr>
              <a:t>Glyphosate (Systemic Control)</a:t>
            </a:r>
          </a:p>
          <a:p>
            <a:pPr>
              <a:lnSpc>
                <a:spcPct val="90000"/>
              </a:lnSpc>
            </a:pPr>
            <a:endParaRPr lang="en-US" altLang="en-US" sz="500">
              <a:solidFill>
                <a:srgbClr val="0000FF"/>
              </a:solidFill>
            </a:endParaRPr>
          </a:p>
          <a:p>
            <a:pPr>
              <a:lnSpc>
                <a:spcPct val="90000"/>
              </a:lnSpc>
            </a:pPr>
            <a:r>
              <a:rPr lang="en-US" altLang="en-US" sz="2400" b="1">
                <a:solidFill>
                  <a:srgbClr val="0000FF"/>
                </a:solidFill>
              </a:rPr>
              <a:t>Reward = </a:t>
            </a:r>
            <a:r>
              <a:rPr lang="en-US" altLang="en-US" sz="2400">
                <a:solidFill>
                  <a:srgbClr val="0000FF"/>
                </a:solidFill>
              </a:rPr>
              <a:t>Diquat (Contact Herbicide)</a:t>
            </a:r>
          </a:p>
          <a:p>
            <a:pPr>
              <a:lnSpc>
                <a:spcPct val="90000"/>
              </a:lnSpc>
            </a:pPr>
            <a:endParaRPr lang="en-US" altLang="en-US" sz="500">
              <a:solidFill>
                <a:srgbClr val="0000FF"/>
              </a:solidFill>
            </a:endParaRPr>
          </a:p>
          <a:p>
            <a:pPr>
              <a:lnSpc>
                <a:spcPct val="90000"/>
              </a:lnSpc>
            </a:pPr>
            <a:r>
              <a:rPr lang="en-US" altLang="en-US" sz="2400" b="1">
                <a:solidFill>
                  <a:srgbClr val="0000FF"/>
                </a:solidFill>
              </a:rPr>
              <a:t>Sonar, Avast = </a:t>
            </a:r>
            <a:r>
              <a:rPr lang="en-US" altLang="en-US" sz="2400">
                <a:solidFill>
                  <a:srgbClr val="0000FF"/>
                </a:solidFill>
              </a:rPr>
              <a:t>Floridone (Systemic Control)</a:t>
            </a:r>
          </a:p>
          <a:p>
            <a:pPr>
              <a:lnSpc>
                <a:spcPct val="90000"/>
              </a:lnSpc>
            </a:pPr>
            <a:endParaRPr lang="en-US" altLang="en-US" sz="2400">
              <a:solidFill>
                <a:srgbClr val="0000FF"/>
              </a:solidFill>
            </a:endParaRPr>
          </a:p>
          <a:p>
            <a:pPr>
              <a:lnSpc>
                <a:spcPct val="90000"/>
              </a:lnSpc>
            </a:pPr>
            <a:r>
              <a:rPr lang="en-US" altLang="en-US" sz="2400" b="1">
                <a:solidFill>
                  <a:srgbClr val="0000FF"/>
                </a:solidFill>
              </a:rPr>
              <a:t>Contact your County Extension Agent</a:t>
            </a:r>
          </a:p>
          <a:p>
            <a:pPr>
              <a:lnSpc>
                <a:spcPct val="90000"/>
              </a:lnSpc>
            </a:pPr>
            <a:endParaRPr lang="en-US" altLang="en-US" sz="2400">
              <a:solidFill>
                <a:srgbClr val="0000FF"/>
              </a:solidFill>
            </a:endParaRPr>
          </a:p>
        </p:txBody>
      </p:sp>
    </p:spTree>
  </p:cSld>
  <p:clrMapOvr>
    <a:masterClrMapping/>
  </p:clrMapOvr>
  <p:transition>
    <p:rand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685800" y="3352800"/>
            <a:ext cx="7772400" cy="1143000"/>
          </a:xfrm>
        </p:spPr>
        <p:txBody>
          <a:bodyPr/>
          <a:lstStyle/>
          <a:p>
            <a:r>
              <a:rPr lang="en-US" altLang="en-US">
                <a:solidFill>
                  <a:srgbClr val="0000FF"/>
                </a:solidFill>
              </a:rPr>
              <a:t>Labels &amp; MSDS Sheets</a:t>
            </a:r>
          </a:p>
        </p:txBody>
      </p:sp>
      <p:sp>
        <p:nvSpPr>
          <p:cNvPr id="282627" name="Rectangle 3"/>
          <p:cNvSpPr>
            <a:spLocks noGrp="1" noChangeArrowheads="1"/>
          </p:cNvSpPr>
          <p:nvPr>
            <p:ph type="body" sz="half" idx="1"/>
          </p:nvPr>
        </p:nvSpPr>
        <p:spPr>
          <a:xfrm>
            <a:off x="0" y="4724400"/>
            <a:ext cx="9144000" cy="533400"/>
          </a:xfrm>
        </p:spPr>
        <p:txBody>
          <a:bodyPr/>
          <a:lstStyle/>
          <a:p>
            <a:pPr algn="ctr">
              <a:lnSpc>
                <a:spcPct val="90000"/>
              </a:lnSpc>
              <a:buFontTx/>
              <a:buNone/>
            </a:pPr>
            <a:r>
              <a:rPr lang="en-US" altLang="en-US" sz="3600" b="1">
                <a:solidFill>
                  <a:srgbClr val="0000FF"/>
                </a:solidFill>
                <a:hlinkClick r:id="rId3"/>
              </a:rPr>
              <a:t>http://aquat1.ifas.ufl.edu/guide/labmsds.html</a:t>
            </a:r>
            <a:endParaRPr lang="en-US" altLang="en-US" sz="3600" b="1">
              <a:solidFill>
                <a:srgbClr val="0000FF"/>
              </a:solidFill>
            </a:endParaRPr>
          </a:p>
          <a:p>
            <a:pPr algn="ctr">
              <a:lnSpc>
                <a:spcPct val="90000"/>
              </a:lnSpc>
              <a:buFontTx/>
              <a:buNone/>
            </a:pPr>
            <a:endParaRPr lang="en-US" altLang="en-US" sz="3600" b="1">
              <a:solidFill>
                <a:srgbClr val="0000FF"/>
              </a:solidFill>
            </a:endParaRPr>
          </a:p>
        </p:txBody>
      </p:sp>
      <p:pic>
        <p:nvPicPr>
          <p:cNvPr id="282628" name="Picture 4" descr="aqua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66800"/>
            <a:ext cx="8382000" cy="2058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0" y="457200"/>
            <a:ext cx="9144000" cy="1143000"/>
          </a:xfrm>
        </p:spPr>
        <p:txBody>
          <a:bodyPr/>
          <a:lstStyle/>
          <a:p>
            <a:r>
              <a:rPr lang="en-US" altLang="en-US" sz="4000" b="1">
                <a:solidFill>
                  <a:srgbClr val="0000FF"/>
                </a:solidFill>
              </a:rPr>
              <a:t>Herbicide Modes of Action – </a:t>
            </a:r>
            <a:r>
              <a:rPr lang="en-US" altLang="en-US" sz="4000" b="1" u="sng">
                <a:solidFill>
                  <a:srgbClr val="0000FF"/>
                </a:solidFill>
              </a:rPr>
              <a:t>Systemic</a:t>
            </a:r>
            <a:br>
              <a:rPr lang="en-US" altLang="en-US" sz="4000" b="1" u="sng">
                <a:solidFill>
                  <a:srgbClr val="0000FF"/>
                </a:solidFill>
              </a:rPr>
            </a:br>
            <a:r>
              <a:rPr lang="en-US" altLang="en-US" sz="4000" b="1">
                <a:solidFill>
                  <a:srgbClr val="0000FF"/>
                </a:solidFill>
              </a:rPr>
              <a:t> </a:t>
            </a:r>
            <a:r>
              <a:rPr lang="en-US" altLang="en-US" sz="2800">
                <a:solidFill>
                  <a:srgbClr val="0000FF"/>
                </a:solidFill>
              </a:rPr>
              <a:t>Systemic herbicides are absorbed and move within the plant to the site of action. Systemic herbicides tend to act more slowly than contact herbicides</a:t>
            </a:r>
          </a:p>
        </p:txBody>
      </p:sp>
      <p:sp>
        <p:nvSpPr>
          <p:cNvPr id="294915" name="Rectangle 3"/>
          <p:cNvSpPr>
            <a:spLocks noGrp="1" noChangeArrowheads="1"/>
          </p:cNvSpPr>
          <p:nvPr>
            <p:ph type="body" idx="1"/>
          </p:nvPr>
        </p:nvSpPr>
        <p:spPr>
          <a:xfrm>
            <a:off x="0" y="2438400"/>
            <a:ext cx="5638800" cy="4114800"/>
          </a:xfrm>
        </p:spPr>
        <p:txBody>
          <a:bodyPr/>
          <a:lstStyle/>
          <a:p>
            <a:pPr algn="ctr">
              <a:lnSpc>
                <a:spcPct val="80000"/>
              </a:lnSpc>
              <a:buFontTx/>
              <a:buNone/>
            </a:pPr>
            <a:r>
              <a:rPr lang="en-US" altLang="en-US" sz="2600" b="1">
                <a:solidFill>
                  <a:srgbClr val="0000FF"/>
                </a:solidFill>
              </a:rPr>
              <a:t>Sonar and Avast</a:t>
            </a:r>
            <a:r>
              <a:rPr lang="en-US" altLang="en-US" sz="2600">
                <a:solidFill>
                  <a:srgbClr val="0000FF"/>
                </a:solidFill>
              </a:rPr>
              <a:t> = fluridone</a:t>
            </a:r>
          </a:p>
          <a:p>
            <a:pPr algn="ctr">
              <a:lnSpc>
                <a:spcPct val="80000"/>
              </a:lnSpc>
              <a:buFontTx/>
              <a:buNone/>
            </a:pPr>
            <a:endParaRPr lang="en-US" altLang="en-US" sz="1400">
              <a:solidFill>
                <a:srgbClr val="0000FF"/>
              </a:solidFill>
            </a:endParaRPr>
          </a:p>
          <a:p>
            <a:pPr algn="ctr">
              <a:lnSpc>
                <a:spcPct val="80000"/>
              </a:lnSpc>
              <a:buFontTx/>
              <a:buNone/>
            </a:pPr>
            <a:r>
              <a:rPr lang="en-US" altLang="en-US" sz="2600" b="1">
                <a:solidFill>
                  <a:srgbClr val="0000FF"/>
                </a:solidFill>
              </a:rPr>
              <a:t>Navigate and Aqua-Kleen</a:t>
            </a:r>
            <a:r>
              <a:rPr lang="en-US" altLang="en-US" sz="2600">
                <a:solidFill>
                  <a:srgbClr val="0000FF"/>
                </a:solidFill>
              </a:rPr>
              <a:t> = 2 4-D </a:t>
            </a:r>
          </a:p>
          <a:p>
            <a:pPr algn="ctr">
              <a:lnSpc>
                <a:spcPct val="80000"/>
              </a:lnSpc>
            </a:pPr>
            <a:endParaRPr lang="en-US" altLang="en-US" sz="1400">
              <a:solidFill>
                <a:srgbClr val="0000FF"/>
              </a:solidFill>
            </a:endParaRPr>
          </a:p>
          <a:p>
            <a:pPr algn="ctr">
              <a:lnSpc>
                <a:spcPct val="80000"/>
              </a:lnSpc>
              <a:buFontTx/>
              <a:buNone/>
            </a:pPr>
            <a:r>
              <a:rPr lang="en-US" altLang="en-US" sz="2600" b="1">
                <a:solidFill>
                  <a:srgbClr val="0000FF"/>
                </a:solidFill>
              </a:rPr>
              <a:t>Habitat</a:t>
            </a:r>
            <a:r>
              <a:rPr lang="en-US" altLang="en-US" sz="2600">
                <a:solidFill>
                  <a:srgbClr val="0000FF"/>
                </a:solidFill>
              </a:rPr>
              <a:t> = imazapyr. </a:t>
            </a:r>
          </a:p>
          <a:p>
            <a:pPr algn="ctr">
              <a:lnSpc>
                <a:spcPct val="80000"/>
              </a:lnSpc>
              <a:buFontTx/>
              <a:buNone/>
            </a:pPr>
            <a:endParaRPr lang="en-US" altLang="en-US" sz="1400">
              <a:solidFill>
                <a:srgbClr val="0000FF"/>
              </a:solidFill>
            </a:endParaRPr>
          </a:p>
          <a:p>
            <a:pPr algn="ctr">
              <a:lnSpc>
                <a:spcPct val="80000"/>
              </a:lnSpc>
              <a:buFontTx/>
              <a:buNone/>
            </a:pPr>
            <a:r>
              <a:rPr lang="en-US" altLang="en-US" sz="2600" b="1">
                <a:solidFill>
                  <a:srgbClr val="0000FF"/>
                </a:solidFill>
              </a:rPr>
              <a:t>Renovate</a:t>
            </a:r>
            <a:r>
              <a:rPr lang="en-US" altLang="en-US" sz="2600">
                <a:solidFill>
                  <a:srgbClr val="0000FF"/>
                </a:solidFill>
              </a:rPr>
              <a:t> = triclopyr</a:t>
            </a:r>
          </a:p>
          <a:p>
            <a:pPr algn="ctr">
              <a:lnSpc>
                <a:spcPct val="80000"/>
              </a:lnSpc>
              <a:buFontTx/>
              <a:buNone/>
            </a:pPr>
            <a:endParaRPr lang="en-US" altLang="en-US" sz="1400">
              <a:solidFill>
                <a:srgbClr val="0000FF"/>
              </a:solidFill>
            </a:endParaRPr>
          </a:p>
          <a:p>
            <a:pPr algn="ctr">
              <a:lnSpc>
                <a:spcPct val="80000"/>
              </a:lnSpc>
              <a:buFontTx/>
              <a:buNone/>
            </a:pPr>
            <a:r>
              <a:rPr lang="en-US" altLang="en-US" sz="2600" b="1">
                <a:solidFill>
                  <a:srgbClr val="0000FF"/>
                </a:solidFill>
              </a:rPr>
              <a:t>Rodeo, Aquamaster, Eraser AQ, Touchdown Pro, and AquaNeatare</a:t>
            </a:r>
            <a:r>
              <a:rPr lang="en-US" altLang="en-US" sz="2600">
                <a:solidFill>
                  <a:srgbClr val="0000FF"/>
                </a:solidFill>
              </a:rPr>
              <a:t> = glyphosate</a:t>
            </a:r>
          </a:p>
          <a:p>
            <a:pPr algn="ctr">
              <a:lnSpc>
                <a:spcPct val="80000"/>
              </a:lnSpc>
              <a:buFontTx/>
              <a:buNone/>
            </a:pPr>
            <a:endParaRPr lang="en-US" altLang="en-US" sz="2600">
              <a:solidFill>
                <a:srgbClr val="0000FF"/>
              </a:solidFill>
            </a:endParaRPr>
          </a:p>
        </p:txBody>
      </p:sp>
      <p:pic>
        <p:nvPicPr>
          <p:cNvPr id="294916" name="Picture 4" descr="aquaticcontr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75" y="2133600"/>
            <a:ext cx="3116263" cy="449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4" name="Picture 4" descr="ww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735263"/>
            <a:ext cx="3810000" cy="3360737"/>
          </a:xfrm>
          <a:prstGeom prst="rect">
            <a:avLst/>
          </a:prstGeom>
          <a:noFill/>
          <a:extLst>
            <a:ext uri="{909E8E84-426E-40DD-AFC4-6F175D3DCCD1}">
              <a14:hiddenFill xmlns:a14="http://schemas.microsoft.com/office/drawing/2010/main">
                <a:solidFill>
                  <a:srgbClr val="FFFFFF"/>
                </a:solidFill>
              </a14:hiddenFill>
            </a:ext>
          </a:extLst>
        </p:spPr>
      </p:pic>
      <p:sp>
        <p:nvSpPr>
          <p:cNvPr id="296962" name="Rectangle 2"/>
          <p:cNvSpPr>
            <a:spLocks noGrp="1" noChangeArrowheads="1"/>
          </p:cNvSpPr>
          <p:nvPr>
            <p:ph type="title"/>
          </p:nvPr>
        </p:nvSpPr>
        <p:spPr>
          <a:xfrm>
            <a:off x="0" y="762000"/>
            <a:ext cx="9144000" cy="1143000"/>
          </a:xfrm>
        </p:spPr>
        <p:txBody>
          <a:bodyPr/>
          <a:lstStyle/>
          <a:p>
            <a:r>
              <a:rPr lang="en-US" altLang="en-US" sz="4000" b="1">
                <a:solidFill>
                  <a:srgbClr val="0000FF"/>
                </a:solidFill>
              </a:rPr>
              <a:t>Herbicide Modes of Action -</a:t>
            </a:r>
            <a:r>
              <a:rPr lang="en-US" altLang="en-US" sz="4000" b="1"/>
              <a:t> </a:t>
            </a:r>
            <a:r>
              <a:rPr lang="en-US" altLang="en-US" sz="4000" b="1" u="sng">
                <a:solidFill>
                  <a:srgbClr val="0000FF"/>
                </a:solidFill>
              </a:rPr>
              <a:t>Contact</a:t>
            </a:r>
            <a:br>
              <a:rPr lang="en-US" altLang="en-US" sz="4000" b="1" u="sng">
                <a:solidFill>
                  <a:srgbClr val="0000FF"/>
                </a:solidFill>
              </a:rPr>
            </a:br>
            <a:r>
              <a:rPr lang="en-US" altLang="en-US" sz="3200">
                <a:solidFill>
                  <a:srgbClr val="0000FF"/>
                </a:solidFill>
              </a:rPr>
              <a:t>Contact herbicides act quickly and kill all plants cells that they contact.</a:t>
            </a:r>
            <a:br>
              <a:rPr lang="en-US" altLang="en-US" sz="3200">
                <a:solidFill>
                  <a:srgbClr val="0000FF"/>
                </a:solidFill>
              </a:rPr>
            </a:br>
            <a:endParaRPr lang="en-US" altLang="en-US" sz="3200">
              <a:solidFill>
                <a:srgbClr val="0000FF"/>
              </a:solidFill>
            </a:endParaRPr>
          </a:p>
        </p:txBody>
      </p:sp>
      <p:sp>
        <p:nvSpPr>
          <p:cNvPr id="296963" name="Rectangle 3"/>
          <p:cNvSpPr>
            <a:spLocks noGrp="1" noChangeArrowheads="1"/>
          </p:cNvSpPr>
          <p:nvPr>
            <p:ph type="body" idx="1"/>
          </p:nvPr>
        </p:nvSpPr>
        <p:spPr>
          <a:xfrm>
            <a:off x="304800" y="2209800"/>
            <a:ext cx="5029200" cy="4648200"/>
          </a:xfrm>
        </p:spPr>
        <p:txBody>
          <a:bodyPr/>
          <a:lstStyle/>
          <a:p>
            <a:pPr>
              <a:buFontTx/>
              <a:buNone/>
            </a:pPr>
            <a:r>
              <a:rPr lang="en-US" altLang="en-US" sz="2400" b="1">
                <a:solidFill>
                  <a:srgbClr val="0000FF"/>
                </a:solidFill>
              </a:rPr>
              <a:t>Reward</a:t>
            </a:r>
            <a:r>
              <a:rPr lang="en-US" altLang="en-US" sz="2400">
                <a:solidFill>
                  <a:srgbClr val="0000FF"/>
                </a:solidFill>
              </a:rPr>
              <a:t> = diquat. </a:t>
            </a:r>
          </a:p>
          <a:p>
            <a:pPr>
              <a:buFontTx/>
              <a:buNone/>
            </a:pPr>
            <a:r>
              <a:rPr lang="en-US" altLang="en-US" sz="2400" b="1">
                <a:solidFill>
                  <a:srgbClr val="0000FF"/>
                </a:solidFill>
              </a:rPr>
              <a:t>Aquathol, Aquathol K, and Aquathol Super K</a:t>
            </a:r>
            <a:r>
              <a:rPr lang="en-US" altLang="en-US" sz="2400">
                <a:solidFill>
                  <a:srgbClr val="0000FF"/>
                </a:solidFill>
              </a:rPr>
              <a:t> = dipotassium salts of endothall. </a:t>
            </a:r>
          </a:p>
          <a:p>
            <a:pPr>
              <a:buFontTx/>
              <a:buNone/>
            </a:pPr>
            <a:r>
              <a:rPr lang="en-US" altLang="en-US" sz="2400" b="1">
                <a:solidFill>
                  <a:srgbClr val="0000FF"/>
                </a:solidFill>
              </a:rPr>
              <a:t>Hydrothol 191</a:t>
            </a:r>
            <a:r>
              <a:rPr lang="en-US" altLang="en-US" sz="2400">
                <a:solidFill>
                  <a:srgbClr val="0000FF"/>
                </a:solidFill>
              </a:rPr>
              <a:t> = alkylamine salt of endothall.</a:t>
            </a:r>
          </a:p>
          <a:p>
            <a:pPr>
              <a:buFontTx/>
              <a:buNone/>
            </a:pPr>
            <a:r>
              <a:rPr lang="en-US" altLang="en-US" sz="2400" b="1">
                <a:solidFill>
                  <a:srgbClr val="0000FF"/>
                </a:solidFill>
              </a:rPr>
              <a:t>Cutrine Plus, K-Tea, Captain, and Clearigate</a:t>
            </a:r>
            <a:r>
              <a:rPr lang="en-US" altLang="en-US" sz="2400">
                <a:solidFill>
                  <a:srgbClr val="0000FF"/>
                </a:solidFill>
              </a:rPr>
              <a:t> = chelated or compound copper herbicides.</a:t>
            </a:r>
          </a:p>
          <a:p>
            <a:pPr>
              <a:buFontTx/>
              <a:buNone/>
            </a:pPr>
            <a:r>
              <a:rPr lang="en-US" altLang="en-US" sz="2400" b="1">
                <a:solidFill>
                  <a:srgbClr val="0000FF"/>
                </a:solidFill>
              </a:rPr>
              <a:t>Copper Sulfate</a:t>
            </a:r>
            <a:r>
              <a:rPr lang="en-US" altLang="en-US" sz="2400">
                <a:solidFill>
                  <a:srgbClr val="0000FF"/>
                </a:solidFill>
              </a:rPr>
              <a:t> or "blue stone"</a:t>
            </a:r>
          </a:p>
          <a:p>
            <a:pPr algn="ctr"/>
            <a:endParaRPr lang="en-US" altLang="en-US" sz="2400">
              <a:solidFill>
                <a:srgbClr val="0000FF"/>
              </a:solidFill>
            </a:endParaRPr>
          </a:p>
        </p:txBody>
      </p:sp>
    </p:spTree>
  </p:cSld>
  <p:clrMapOvr>
    <a:masterClrMapping/>
  </p:clrMapOvr>
  <p:transition>
    <p:rand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ctrTitle"/>
          </p:nvPr>
        </p:nvSpPr>
        <p:spPr>
          <a:xfrm>
            <a:off x="685800" y="0"/>
            <a:ext cx="7772400" cy="1143000"/>
          </a:xfrm>
        </p:spPr>
        <p:txBody>
          <a:bodyPr anchor="ctr"/>
          <a:lstStyle/>
          <a:p>
            <a:r>
              <a:rPr lang="en-US" altLang="en-US" sz="4800" b="1">
                <a:solidFill>
                  <a:srgbClr val="0000FF"/>
                </a:solidFill>
              </a:rPr>
              <a:t>Prices of Chemicals</a:t>
            </a:r>
          </a:p>
        </p:txBody>
      </p:sp>
      <p:sp>
        <p:nvSpPr>
          <p:cNvPr id="299011" name="Rectangle 3"/>
          <p:cNvSpPr>
            <a:spLocks noGrp="1" noChangeArrowheads="1"/>
          </p:cNvSpPr>
          <p:nvPr>
            <p:ph type="subTitle" idx="1"/>
          </p:nvPr>
        </p:nvSpPr>
        <p:spPr>
          <a:xfrm>
            <a:off x="152400" y="990600"/>
            <a:ext cx="5486400" cy="1752600"/>
          </a:xfrm>
        </p:spPr>
        <p:txBody>
          <a:bodyPr/>
          <a:lstStyle/>
          <a:p>
            <a:r>
              <a:rPr lang="en-US" altLang="en-US" sz="2800">
                <a:solidFill>
                  <a:srgbClr val="0000FF"/>
                </a:solidFill>
              </a:rPr>
              <a:t>Sonar - $625 / qt</a:t>
            </a:r>
          </a:p>
          <a:p>
            <a:r>
              <a:rPr lang="en-US" altLang="en-US" sz="2800">
                <a:solidFill>
                  <a:srgbClr val="0000FF"/>
                </a:solidFill>
              </a:rPr>
              <a:t>2, 4-D - $50 / gal</a:t>
            </a:r>
          </a:p>
          <a:p>
            <a:r>
              <a:rPr lang="en-US" altLang="en-US" sz="2800">
                <a:solidFill>
                  <a:srgbClr val="0000FF"/>
                </a:solidFill>
              </a:rPr>
              <a:t>Reward - $130 / gal</a:t>
            </a:r>
          </a:p>
          <a:p>
            <a:r>
              <a:rPr lang="en-US" altLang="en-US" sz="2800">
                <a:solidFill>
                  <a:srgbClr val="0000FF"/>
                </a:solidFill>
              </a:rPr>
              <a:t>Rodeo - $120 / gal</a:t>
            </a:r>
          </a:p>
          <a:p>
            <a:r>
              <a:rPr lang="en-US" altLang="en-US" sz="2800">
                <a:solidFill>
                  <a:srgbClr val="0000FF"/>
                </a:solidFill>
              </a:rPr>
              <a:t>Aquathol - $75 / gal</a:t>
            </a:r>
          </a:p>
          <a:p>
            <a:r>
              <a:rPr lang="en-US" altLang="en-US" sz="2800">
                <a:solidFill>
                  <a:srgbClr val="0000FF"/>
                </a:solidFill>
              </a:rPr>
              <a:t>Granular 2, 4-D $130 / 50 lb</a:t>
            </a:r>
          </a:p>
          <a:p>
            <a:endParaRPr lang="en-US" altLang="en-US" sz="2800">
              <a:solidFill>
                <a:srgbClr val="0000FF"/>
              </a:solidFill>
            </a:endParaRPr>
          </a:p>
          <a:p>
            <a:r>
              <a:rPr lang="en-US" altLang="en-US" sz="2800">
                <a:solidFill>
                  <a:srgbClr val="0000FF"/>
                </a:solidFill>
              </a:rPr>
              <a:t>Quantity discounts?</a:t>
            </a:r>
          </a:p>
          <a:p>
            <a:endParaRPr lang="en-US" altLang="en-US" sz="2800">
              <a:solidFill>
                <a:srgbClr val="0000FF"/>
              </a:solidFill>
            </a:endParaRPr>
          </a:p>
          <a:p>
            <a:r>
              <a:rPr lang="en-US" altLang="en-US" sz="2800">
                <a:solidFill>
                  <a:srgbClr val="0000FF"/>
                </a:solidFill>
              </a:rPr>
              <a:t>Price of chemical often decides which treatment alternative is best</a:t>
            </a:r>
          </a:p>
        </p:txBody>
      </p:sp>
      <p:graphicFrame>
        <p:nvGraphicFramePr>
          <p:cNvPr id="299012" name="Object 4"/>
          <p:cNvGraphicFramePr>
            <a:graphicFrameLocks noChangeAspect="1"/>
          </p:cNvGraphicFramePr>
          <p:nvPr/>
        </p:nvGraphicFramePr>
        <p:xfrm>
          <a:off x="7092950" y="1219200"/>
          <a:ext cx="1631950" cy="2667000"/>
        </p:xfrm>
        <a:graphic>
          <a:graphicData uri="http://schemas.openxmlformats.org/presentationml/2006/ole">
            <mc:AlternateContent xmlns:mc="http://schemas.openxmlformats.org/markup-compatibility/2006">
              <mc:Choice xmlns:v="urn:schemas-microsoft-com:vml" Requires="v">
                <p:oleObj spid="_x0000_s299014" name="Drawing" r:id="rId4" imgW="1486195" imgH="2429099" progId="WPDraw30.Drawing">
                  <p:embed/>
                </p:oleObj>
              </mc:Choice>
              <mc:Fallback>
                <p:oleObj name="Drawing" r:id="rId4" imgW="1486195" imgH="2429099" progId="WPDraw30.Drawing">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1219200"/>
                        <a:ext cx="163195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99013" name="Object 5"/>
          <p:cNvGraphicFramePr>
            <a:graphicFrameLocks noChangeAspect="1"/>
          </p:cNvGraphicFramePr>
          <p:nvPr/>
        </p:nvGraphicFramePr>
        <p:xfrm>
          <a:off x="6553200" y="4038600"/>
          <a:ext cx="1657350" cy="2447925"/>
        </p:xfrm>
        <a:graphic>
          <a:graphicData uri="http://schemas.openxmlformats.org/presentationml/2006/ole">
            <mc:AlternateContent xmlns:mc="http://schemas.openxmlformats.org/markup-compatibility/2006">
              <mc:Choice xmlns:v="urn:schemas-microsoft-com:vml" Requires="v">
                <p:oleObj spid="_x0000_s299015" name="Drawing" r:id="rId6" imgW="1657459" imgH="2448076" progId="WPDraw30.Drawing">
                  <p:embed/>
                </p:oleObj>
              </mc:Choice>
              <mc:Fallback>
                <p:oleObj name="Drawing" r:id="rId6" imgW="1657459" imgH="2448076" progId="WPDraw30.Drawing">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4038600"/>
                        <a:ext cx="16573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noChangeArrowheads="1"/>
          </p:cNvSpPr>
          <p:nvPr>
            <p:ph type="ctrTitle"/>
          </p:nvPr>
        </p:nvSpPr>
        <p:spPr>
          <a:xfrm>
            <a:off x="0" y="0"/>
            <a:ext cx="9144000" cy="1143000"/>
          </a:xfrm>
          <a:noFill/>
          <a:ln/>
        </p:spPr>
        <p:txBody>
          <a:bodyPr anchor="ctr"/>
          <a:lstStyle/>
          <a:p>
            <a:r>
              <a:rPr lang="en-US" altLang="en-US" sz="4000" b="1">
                <a:solidFill>
                  <a:srgbClr val="0000FF"/>
                </a:solidFill>
              </a:rPr>
              <a:t>Shading Out Unwanted Vegetation</a:t>
            </a:r>
          </a:p>
        </p:txBody>
      </p:sp>
      <p:sp>
        <p:nvSpPr>
          <p:cNvPr id="671747" name="Rectangle 3"/>
          <p:cNvSpPr>
            <a:spLocks noGrp="1" noChangeArrowheads="1"/>
          </p:cNvSpPr>
          <p:nvPr>
            <p:ph type="subTitle" idx="1"/>
          </p:nvPr>
        </p:nvSpPr>
        <p:spPr>
          <a:xfrm>
            <a:off x="152400" y="1371600"/>
            <a:ext cx="3657600" cy="1752600"/>
          </a:xfrm>
          <a:noFill/>
          <a:ln/>
        </p:spPr>
        <p:txBody>
          <a:bodyPr/>
          <a:lstStyle/>
          <a:p>
            <a:r>
              <a:rPr lang="en-US" altLang="en-US" sz="3200">
                <a:solidFill>
                  <a:srgbClr val="0000FF"/>
                </a:solidFill>
              </a:rPr>
              <a:t>Proper Pond Construction</a:t>
            </a:r>
          </a:p>
          <a:p>
            <a:endParaRPr lang="en-US" altLang="en-US" sz="3200">
              <a:solidFill>
                <a:srgbClr val="0000FF"/>
              </a:solidFill>
            </a:endParaRPr>
          </a:p>
          <a:p>
            <a:r>
              <a:rPr lang="en-US" altLang="en-US" sz="3200">
                <a:solidFill>
                  <a:srgbClr val="0000FF"/>
                </a:solidFill>
              </a:rPr>
              <a:t>Dyes</a:t>
            </a:r>
          </a:p>
          <a:p>
            <a:endParaRPr lang="en-US" altLang="en-US" sz="3200">
              <a:solidFill>
                <a:srgbClr val="0000FF"/>
              </a:solidFill>
            </a:endParaRPr>
          </a:p>
          <a:p>
            <a:r>
              <a:rPr lang="en-US" altLang="en-US" sz="3200">
                <a:solidFill>
                  <a:srgbClr val="0000FF"/>
                </a:solidFill>
              </a:rPr>
              <a:t>Fertilization</a:t>
            </a:r>
          </a:p>
          <a:p>
            <a:endParaRPr lang="en-US" altLang="en-US" sz="3200">
              <a:solidFill>
                <a:srgbClr val="0000FF"/>
              </a:solidFill>
            </a:endParaRPr>
          </a:p>
          <a:p>
            <a:r>
              <a:rPr lang="en-US" altLang="en-US" sz="3200">
                <a:solidFill>
                  <a:srgbClr val="0000FF"/>
                </a:solidFill>
              </a:rPr>
              <a:t>Doesn’t Fix Everything</a:t>
            </a:r>
          </a:p>
        </p:txBody>
      </p:sp>
      <p:pic>
        <p:nvPicPr>
          <p:cNvPr id="671748" name="Picture 4" descr="DSC00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981200"/>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2"/>
          <p:cNvSpPr>
            <a:spLocks noGrp="1" noChangeArrowheads="1"/>
          </p:cNvSpPr>
          <p:nvPr>
            <p:ph type="ctrTitle"/>
          </p:nvPr>
        </p:nvSpPr>
        <p:spPr>
          <a:xfrm>
            <a:off x="609600" y="533400"/>
            <a:ext cx="7772400" cy="1143000"/>
          </a:xfrm>
        </p:spPr>
        <p:txBody>
          <a:bodyPr anchor="ctr"/>
          <a:lstStyle/>
          <a:p>
            <a:r>
              <a:rPr lang="en-US" altLang="en-US" sz="4800" b="1">
                <a:solidFill>
                  <a:srgbClr val="0000FF"/>
                </a:solidFill>
              </a:rPr>
              <a:t>Species Common to Georgia</a:t>
            </a:r>
            <a:br>
              <a:rPr lang="en-US" altLang="en-US" sz="4800" b="1">
                <a:solidFill>
                  <a:srgbClr val="0000FF"/>
                </a:solidFill>
              </a:rPr>
            </a:br>
            <a:r>
              <a:rPr lang="en-US" altLang="en-US" sz="4000" b="1">
                <a:solidFill>
                  <a:srgbClr val="0000FF"/>
                </a:solidFill>
              </a:rPr>
              <a:t>Triploid Grass Carp</a:t>
            </a:r>
            <a:r>
              <a:rPr lang="en-US" altLang="en-US" sz="4800" b="1"/>
              <a:t/>
            </a:r>
            <a:br>
              <a:rPr lang="en-US" altLang="en-US" sz="4800" b="1"/>
            </a:br>
            <a:endParaRPr lang="en-US" altLang="en-US" sz="4800" b="1"/>
          </a:p>
        </p:txBody>
      </p:sp>
      <p:sp>
        <p:nvSpPr>
          <p:cNvPr id="678915" name="Rectangle 3"/>
          <p:cNvSpPr>
            <a:spLocks noGrp="1" noChangeArrowheads="1"/>
          </p:cNvSpPr>
          <p:nvPr>
            <p:ph type="subTitle" idx="1"/>
          </p:nvPr>
        </p:nvSpPr>
        <p:spPr>
          <a:xfrm>
            <a:off x="381000" y="1828800"/>
            <a:ext cx="3352800" cy="1752600"/>
          </a:xfrm>
        </p:spPr>
        <p:txBody>
          <a:bodyPr/>
          <a:lstStyle/>
          <a:p>
            <a:r>
              <a:rPr lang="en-US" altLang="en-US" sz="2800">
                <a:solidFill>
                  <a:srgbClr val="0000FF"/>
                </a:solidFill>
              </a:rPr>
              <a:t>Stocked for Vegetation Control</a:t>
            </a:r>
          </a:p>
          <a:p>
            <a:endParaRPr lang="en-US" altLang="en-US" sz="500">
              <a:solidFill>
                <a:srgbClr val="0000FF"/>
              </a:solidFill>
            </a:endParaRPr>
          </a:p>
          <a:p>
            <a:r>
              <a:rPr lang="en-US" altLang="en-US" sz="2800">
                <a:solidFill>
                  <a:srgbClr val="0000FF"/>
                </a:solidFill>
              </a:rPr>
              <a:t>Greatest Impact at </a:t>
            </a:r>
            <a:br>
              <a:rPr lang="en-US" altLang="en-US" sz="2800">
                <a:solidFill>
                  <a:srgbClr val="0000FF"/>
                </a:solidFill>
              </a:rPr>
            </a:br>
            <a:r>
              <a:rPr lang="en-US" altLang="en-US" sz="2800">
                <a:solidFill>
                  <a:srgbClr val="0000FF"/>
                </a:solidFill>
              </a:rPr>
              <a:t>12-24" in Length</a:t>
            </a:r>
          </a:p>
          <a:p>
            <a:endParaRPr lang="en-US" altLang="en-US" sz="500">
              <a:solidFill>
                <a:srgbClr val="0000FF"/>
              </a:solidFill>
            </a:endParaRPr>
          </a:p>
          <a:p>
            <a:r>
              <a:rPr lang="en-US" altLang="en-US" sz="2800">
                <a:solidFill>
                  <a:srgbClr val="0000FF"/>
                </a:solidFill>
              </a:rPr>
              <a:t>Metabolism Slows with Age</a:t>
            </a:r>
          </a:p>
          <a:p>
            <a:endParaRPr lang="en-US" altLang="en-US" sz="500">
              <a:solidFill>
                <a:srgbClr val="0000FF"/>
              </a:solidFill>
            </a:endParaRPr>
          </a:p>
          <a:p>
            <a:r>
              <a:rPr lang="en-US" altLang="en-US" sz="2800">
                <a:solidFill>
                  <a:srgbClr val="0000FF"/>
                </a:solidFill>
              </a:rPr>
              <a:t>~ 7 Years of Productivity</a:t>
            </a:r>
          </a:p>
        </p:txBody>
      </p:sp>
      <p:graphicFrame>
        <p:nvGraphicFramePr>
          <p:cNvPr id="678916" name="Object 4"/>
          <p:cNvGraphicFramePr>
            <a:graphicFrameLocks noChangeAspect="1"/>
          </p:cNvGraphicFramePr>
          <p:nvPr/>
        </p:nvGraphicFramePr>
        <p:xfrm>
          <a:off x="3733800" y="1676400"/>
          <a:ext cx="5257800" cy="3943350"/>
        </p:xfrm>
        <a:graphic>
          <a:graphicData uri="http://schemas.openxmlformats.org/presentationml/2006/ole">
            <mc:AlternateContent xmlns:mc="http://schemas.openxmlformats.org/markup-compatibility/2006">
              <mc:Choice xmlns:v="urn:schemas-microsoft-com:vml" Requires="v">
                <p:oleObj spid="_x0000_s678918" name="Slide" r:id="rId4" imgW="4572000" imgH="3429000" progId="PowerPoint.Slide.8">
                  <p:embed/>
                </p:oleObj>
              </mc:Choice>
              <mc:Fallback>
                <p:oleObj name="Slide" r:id="rId4" imgW="4572000" imgH="3429000" progId="PowerPoint.Slid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676400"/>
                        <a:ext cx="5257800"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78917" name="Text Box 5"/>
          <p:cNvSpPr txBox="1">
            <a:spLocks noChangeArrowheads="1"/>
          </p:cNvSpPr>
          <p:nvPr/>
        </p:nvSpPr>
        <p:spPr bwMode="auto">
          <a:xfrm>
            <a:off x="3733800" y="5807075"/>
            <a:ext cx="525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solidFill>
                  <a:srgbClr val="FF3300"/>
                </a:solidFill>
              </a:rPr>
              <a:t>5 Per Acre Preventative</a:t>
            </a:r>
            <a:br>
              <a:rPr lang="en-US" altLang="en-US" sz="2400" b="1">
                <a:solidFill>
                  <a:srgbClr val="FF3300"/>
                </a:solidFill>
              </a:rPr>
            </a:br>
            <a:r>
              <a:rPr lang="en-US" altLang="en-US" sz="2400" b="1">
                <a:solidFill>
                  <a:srgbClr val="FF3300"/>
                </a:solidFill>
              </a:rPr>
              <a:t> 10-20 Per Acre Corrective</a:t>
            </a:r>
          </a:p>
        </p:txBody>
      </p:sp>
    </p:spTree>
  </p:cSld>
  <p:clrMapOvr>
    <a:masterClrMapping/>
  </p:clrMapOvr>
  <p:transition>
    <p:rand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0962" name="Rectangle 2"/>
          <p:cNvSpPr>
            <a:spLocks noGrp="1" noChangeArrowheads="1"/>
          </p:cNvSpPr>
          <p:nvPr>
            <p:ph type="ctrTitle"/>
          </p:nvPr>
        </p:nvSpPr>
        <p:spPr>
          <a:xfrm>
            <a:off x="685800" y="0"/>
            <a:ext cx="7772400" cy="762000"/>
          </a:xfrm>
        </p:spPr>
        <p:txBody>
          <a:bodyPr anchor="ctr"/>
          <a:lstStyle/>
          <a:p>
            <a:r>
              <a:rPr lang="en-US" altLang="en-US" sz="3600" b="1">
                <a:solidFill>
                  <a:srgbClr val="0000FF"/>
                </a:solidFill>
              </a:rPr>
              <a:t>Vegetation Control with Grass Carp</a:t>
            </a:r>
          </a:p>
        </p:txBody>
      </p:sp>
      <p:sp>
        <p:nvSpPr>
          <p:cNvPr id="680963" name="Rectangle 3"/>
          <p:cNvSpPr>
            <a:spLocks noGrp="1" noChangeArrowheads="1"/>
          </p:cNvSpPr>
          <p:nvPr>
            <p:ph type="subTitle" idx="1"/>
          </p:nvPr>
        </p:nvSpPr>
        <p:spPr>
          <a:xfrm>
            <a:off x="914400" y="838200"/>
            <a:ext cx="3810000" cy="1752600"/>
          </a:xfrm>
        </p:spPr>
        <p:txBody>
          <a:bodyPr/>
          <a:lstStyle/>
          <a:p>
            <a:r>
              <a:rPr lang="en-US" altLang="en-US" b="1">
                <a:solidFill>
                  <a:srgbClr val="0000FF"/>
                </a:solidFill>
              </a:rPr>
              <a:t>5 per acre preventative</a:t>
            </a:r>
          </a:p>
          <a:p>
            <a:endParaRPr lang="en-US" altLang="en-US" b="1">
              <a:solidFill>
                <a:srgbClr val="0000FF"/>
              </a:solidFill>
            </a:endParaRPr>
          </a:p>
          <a:p>
            <a:r>
              <a:rPr lang="en-US" altLang="en-US" b="1">
                <a:solidFill>
                  <a:srgbClr val="0000FF"/>
                </a:solidFill>
              </a:rPr>
              <a:t>6-10 light infestations</a:t>
            </a:r>
          </a:p>
          <a:p>
            <a:endParaRPr lang="en-US" altLang="en-US" b="1">
              <a:solidFill>
                <a:srgbClr val="0000FF"/>
              </a:solidFill>
            </a:endParaRPr>
          </a:p>
          <a:p>
            <a:r>
              <a:rPr lang="en-US" altLang="en-US" b="1">
                <a:solidFill>
                  <a:srgbClr val="0000FF"/>
                </a:solidFill>
              </a:rPr>
              <a:t>10-20 heavy infestations</a:t>
            </a:r>
          </a:p>
          <a:p>
            <a:endParaRPr lang="en-US" altLang="en-US" b="1">
              <a:solidFill>
                <a:srgbClr val="0000FF"/>
              </a:solidFill>
            </a:endParaRPr>
          </a:p>
          <a:p>
            <a:r>
              <a:rPr lang="en-US" altLang="en-US" b="1">
                <a:solidFill>
                  <a:srgbClr val="0000FF"/>
                </a:solidFill>
              </a:rPr>
              <a:t>20+ severe infestations</a:t>
            </a:r>
          </a:p>
          <a:p>
            <a:endParaRPr lang="en-US" altLang="en-US" b="1">
              <a:solidFill>
                <a:srgbClr val="0000FF"/>
              </a:solidFill>
            </a:endParaRPr>
          </a:p>
          <a:p>
            <a:r>
              <a:rPr lang="en-US" altLang="en-US" b="1">
                <a:solidFill>
                  <a:srgbClr val="0000FF"/>
                </a:solidFill>
              </a:rPr>
              <a:t>$6-7 each, plus delivery?</a:t>
            </a:r>
          </a:p>
        </p:txBody>
      </p:sp>
      <p:graphicFrame>
        <p:nvGraphicFramePr>
          <p:cNvPr id="680964" name="Object 4"/>
          <p:cNvGraphicFramePr>
            <a:graphicFrameLocks noChangeAspect="1"/>
          </p:cNvGraphicFramePr>
          <p:nvPr/>
        </p:nvGraphicFramePr>
        <p:xfrm>
          <a:off x="5486400" y="762000"/>
          <a:ext cx="2286000" cy="4733925"/>
        </p:xfrm>
        <a:graphic>
          <a:graphicData uri="http://schemas.openxmlformats.org/presentationml/2006/ole">
            <mc:AlternateContent xmlns:mc="http://schemas.openxmlformats.org/markup-compatibility/2006">
              <mc:Choice xmlns:v="urn:schemas-microsoft-com:vml" Requires="v">
                <p:oleObj spid="_x0000_s680967" name="Drawing" r:id="rId4" imgW="2286166" imgH="4734090" progId="WPDraw30.Drawing">
                  <p:embed/>
                </p:oleObj>
              </mc:Choice>
              <mc:Fallback>
                <p:oleObj name="Drawing" r:id="rId4" imgW="2286166" imgH="4734090" progId="WPDraw30.Drawing">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762000"/>
                        <a:ext cx="22860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80965" name="Object 5"/>
          <p:cNvGraphicFramePr>
            <a:graphicFrameLocks noChangeAspect="1"/>
          </p:cNvGraphicFramePr>
          <p:nvPr/>
        </p:nvGraphicFramePr>
        <p:xfrm>
          <a:off x="1371600" y="4953000"/>
          <a:ext cx="2514600" cy="1743075"/>
        </p:xfrm>
        <a:graphic>
          <a:graphicData uri="http://schemas.openxmlformats.org/presentationml/2006/ole">
            <mc:AlternateContent xmlns:mc="http://schemas.openxmlformats.org/markup-compatibility/2006">
              <mc:Choice xmlns:v="urn:schemas-microsoft-com:vml" Requires="v">
                <p:oleObj spid="_x0000_s680968" name="Drawing" r:id="rId6" imgW="2514497" imgH="1743158" progId="WPDraw30.Drawing">
                  <p:embed/>
                </p:oleObj>
              </mc:Choice>
              <mc:Fallback>
                <p:oleObj name="Drawing" r:id="rId6" imgW="2514497" imgH="1743158" progId="WPDraw30.Drawing">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4953000"/>
                        <a:ext cx="25146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80966" name="Text Box 6"/>
          <p:cNvSpPr txBox="1">
            <a:spLocks noChangeArrowheads="1"/>
          </p:cNvSpPr>
          <p:nvPr/>
        </p:nvSpPr>
        <p:spPr bwMode="auto">
          <a:xfrm>
            <a:off x="4343400" y="5562600"/>
            <a:ext cx="4114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400" b="1">
                <a:solidFill>
                  <a:srgbClr val="FF3300"/>
                </a:solidFill>
                <a:latin typeface="Tahoma" charset="0"/>
              </a:rPr>
              <a:t>Control limited to plant species preferred by the Triploid Grass Carp</a:t>
            </a:r>
          </a:p>
        </p:txBody>
      </p:sp>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2"/>
          <p:cNvSpPr>
            <a:spLocks noGrp="1" noChangeArrowheads="1"/>
          </p:cNvSpPr>
          <p:nvPr>
            <p:ph type="title" sz="quarter"/>
          </p:nvPr>
        </p:nvSpPr>
        <p:spPr/>
        <p:txBody>
          <a:bodyPr/>
          <a:lstStyle/>
          <a:p>
            <a:r>
              <a:rPr lang="en-US" altLang="en-US" sz="4000"/>
              <a:t>BMPS DISCUSSED TODAY WILL BE DETENTION PONDS</a:t>
            </a:r>
          </a:p>
        </p:txBody>
      </p:sp>
      <p:pic>
        <p:nvPicPr>
          <p:cNvPr id="797699" name="Picture 3" descr="POND4"/>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084263" y="1600200"/>
            <a:ext cx="2786062" cy="218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97700" name="Picture 4" descr="POND1"/>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222875" y="1600200"/>
            <a:ext cx="2886075" cy="218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97701" name="Picture 5" descr="POND3"/>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063625" y="3941763"/>
            <a:ext cx="2828925" cy="218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97702" name="Picture 6" descr="POND2"/>
          <p:cNvPicPr>
            <a:picLocks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5256213" y="3941763"/>
            <a:ext cx="2819400" cy="218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p:txBody>
          <a:bodyPr/>
          <a:lstStyle/>
          <a:p>
            <a:r>
              <a:rPr lang="en-US" altLang="en-US" sz="4800">
                <a:solidFill>
                  <a:srgbClr val="0000FF"/>
                </a:solidFill>
              </a:rPr>
              <a:t/>
            </a:r>
            <a:br>
              <a:rPr lang="en-US" altLang="en-US" sz="4800">
                <a:solidFill>
                  <a:srgbClr val="0000FF"/>
                </a:solidFill>
              </a:rPr>
            </a:br>
            <a:r>
              <a:rPr lang="en-US" altLang="en-US" sz="4800" b="1">
                <a:solidFill>
                  <a:srgbClr val="0000FF"/>
                </a:solidFill>
              </a:rPr>
              <a:t>Neighborhood Pond </a:t>
            </a:r>
            <a:r>
              <a:rPr lang="en-US" altLang="en-US" sz="4800" b="1" u="sng">
                <a:solidFill>
                  <a:srgbClr val="0000FF"/>
                </a:solidFill>
              </a:rPr>
              <a:t>Maintenance</a:t>
            </a:r>
            <a:r>
              <a:rPr lang="en-US" altLang="en-US" sz="5400" u="sng">
                <a:solidFill>
                  <a:srgbClr val="0000FF"/>
                </a:solidFill>
              </a:rPr>
              <a:t/>
            </a:r>
            <a:br>
              <a:rPr lang="en-US" altLang="en-US" sz="5400" u="sng">
                <a:solidFill>
                  <a:srgbClr val="0000FF"/>
                </a:solidFill>
              </a:rPr>
            </a:br>
            <a:endParaRPr lang="en-US" altLang="en-US" sz="5400" u="sng">
              <a:solidFill>
                <a:srgbClr val="0000FF"/>
              </a:solidFill>
            </a:endParaRPr>
          </a:p>
        </p:txBody>
      </p:sp>
      <p:sp>
        <p:nvSpPr>
          <p:cNvPr id="705539" name="Rectangle 3"/>
          <p:cNvSpPr>
            <a:spLocks noGrp="1" noChangeArrowheads="1"/>
          </p:cNvSpPr>
          <p:nvPr>
            <p:ph type="body" idx="1"/>
          </p:nvPr>
        </p:nvSpPr>
        <p:spPr>
          <a:xfrm>
            <a:off x="457200" y="2057400"/>
            <a:ext cx="8229600" cy="4525963"/>
          </a:xfrm>
        </p:spPr>
        <p:txBody>
          <a:bodyPr/>
          <a:lstStyle/>
          <a:p>
            <a:r>
              <a:rPr lang="en-US" altLang="en-US" sz="3600">
                <a:solidFill>
                  <a:srgbClr val="0000FF"/>
                </a:solidFill>
              </a:rPr>
              <a:t>Keep the pond healthy</a:t>
            </a:r>
          </a:p>
          <a:p>
            <a:endParaRPr lang="en-US" altLang="en-US" sz="3600">
              <a:solidFill>
                <a:srgbClr val="0000FF"/>
              </a:solidFill>
            </a:endParaRPr>
          </a:p>
          <a:p>
            <a:r>
              <a:rPr lang="en-US" altLang="en-US" sz="3600">
                <a:solidFill>
                  <a:srgbClr val="0000FF"/>
                </a:solidFill>
              </a:rPr>
              <a:t>Keep the pond attractive</a:t>
            </a:r>
          </a:p>
          <a:p>
            <a:endParaRPr lang="en-US" altLang="en-US" sz="3600">
              <a:solidFill>
                <a:srgbClr val="0000FF"/>
              </a:solidFill>
            </a:endParaRPr>
          </a:p>
          <a:p>
            <a:r>
              <a:rPr lang="en-US" altLang="en-US" sz="3600">
                <a:solidFill>
                  <a:srgbClr val="0000FF"/>
                </a:solidFill>
              </a:rPr>
              <a:t>Reduce time spend on maintenance</a:t>
            </a:r>
          </a:p>
          <a:p>
            <a:endParaRPr lang="en-US" altLang="en-US" sz="3600">
              <a:solidFill>
                <a:srgbClr val="0000FF"/>
              </a:solidFill>
            </a:endParaRPr>
          </a:p>
          <a:p>
            <a:r>
              <a:rPr lang="en-US" altLang="en-US" sz="3600">
                <a:solidFill>
                  <a:srgbClr val="0000FF"/>
                </a:solidFill>
              </a:rPr>
              <a:t>Keep costs down</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6" name="Picture 2" descr="forestry_bla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0307" name="Picture 3" descr="forestry_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4700" y="144463"/>
            <a:ext cx="3162300" cy="533400"/>
          </a:xfrm>
          <a:prstGeom prst="rect">
            <a:avLst/>
          </a:prstGeom>
          <a:noFill/>
          <a:extLst>
            <a:ext uri="{909E8E84-426E-40DD-AFC4-6F175D3DCCD1}">
              <a14:hiddenFill xmlns:a14="http://schemas.microsoft.com/office/drawing/2010/main">
                <a:solidFill>
                  <a:srgbClr val="FFFFFF"/>
                </a:solidFill>
              </a14:hiddenFill>
            </a:ext>
          </a:extLst>
        </p:spPr>
      </p:pic>
      <p:sp>
        <p:nvSpPr>
          <p:cNvPr id="610308" name="Text Box 4"/>
          <p:cNvSpPr txBox="1">
            <a:spLocks noChangeArrowheads="1"/>
          </p:cNvSpPr>
          <p:nvPr/>
        </p:nvSpPr>
        <p:spPr bwMode="auto">
          <a:xfrm>
            <a:off x="2297113" y="14208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lnSpc>
                <a:spcPct val="80000"/>
              </a:lnSpc>
            </a:pPr>
            <a:endParaRPr lang="en-US" altLang="en-US" sz="3000" b="1" i="1">
              <a:solidFill>
                <a:srgbClr val="009900"/>
              </a:solidFill>
              <a:latin typeface="Arial Narrow" charset="0"/>
            </a:endParaRPr>
          </a:p>
        </p:txBody>
      </p:sp>
      <p:sp>
        <p:nvSpPr>
          <p:cNvPr id="610309" name="Rectangle 5"/>
          <p:cNvSpPr>
            <a:spLocks noGrp="1" noChangeArrowheads="1"/>
          </p:cNvSpPr>
          <p:nvPr>
            <p:ph type="ctrTitle"/>
          </p:nvPr>
        </p:nvSpPr>
        <p:spPr>
          <a:xfrm>
            <a:off x="685800" y="722313"/>
            <a:ext cx="7772400" cy="2878137"/>
          </a:xfrm>
          <a:noFill/>
          <a:ln/>
        </p:spPr>
        <p:txBody>
          <a:bodyPr anchor="ctr"/>
          <a:lstStyle/>
          <a:p>
            <a:r>
              <a:rPr lang="en-US" altLang="en-US" b="1"/>
              <a:t>Recently cut pond</a:t>
            </a:r>
          </a:p>
        </p:txBody>
      </p:sp>
      <p:sp>
        <p:nvSpPr>
          <p:cNvPr id="610310" name="Rectangle 6"/>
          <p:cNvSpPr>
            <a:spLocks noGrp="1" noChangeArrowheads="1"/>
          </p:cNvSpPr>
          <p:nvPr>
            <p:ph type="subTitle" idx="1"/>
          </p:nvPr>
        </p:nvSpPr>
        <p:spPr>
          <a:xfrm>
            <a:off x="311150" y="3217863"/>
            <a:ext cx="8245475" cy="3016250"/>
          </a:xfrm>
          <a:noFill/>
          <a:ln/>
        </p:spPr>
        <p:txBody>
          <a:bodyPr/>
          <a:lstStyle/>
          <a:p>
            <a:pPr algn="l"/>
            <a:r>
              <a:rPr lang="en-US" altLang="en-US" sz="3200"/>
              <a:t>	</a:t>
            </a:r>
          </a:p>
        </p:txBody>
      </p:sp>
      <p:pic>
        <p:nvPicPr>
          <p:cNvPr id="610311" name="Picture 7" descr="lowvegpo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0975" y="-3087688"/>
            <a:ext cx="12192000" cy="9945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10307"/>
                                        </p:tgtEl>
                                        <p:attrNameLst>
                                          <p:attrName>style.visibility</p:attrName>
                                        </p:attrNameLst>
                                      </p:cBhvr>
                                      <p:to>
                                        <p:strVal val="visible"/>
                                      </p:to>
                                    </p:set>
                                    <p:animEffect transition="in" filter="fade">
                                      <p:cBhvr>
                                        <p:cTn id="7" dur="2000"/>
                                        <p:tgtEl>
                                          <p:spTgt spid="610307"/>
                                        </p:tgtEl>
                                      </p:cBhvr>
                                    </p:animEffect>
                                  </p:childTnLst>
                                </p:cTn>
                              </p:par>
                            </p:childTnLst>
                          </p:cTn>
                        </p:par>
                        <p:par>
                          <p:cTn id="8" fill="hold" nodeType="afterGroup">
                            <p:stCondLst>
                              <p:cond delay="20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610308"/>
                                        </p:tgtEl>
                                        <p:attrNameLst>
                                          <p:attrName>style.visibility</p:attrName>
                                        </p:attrNameLst>
                                      </p:cBhvr>
                                      <p:to>
                                        <p:strVal val="visible"/>
                                      </p:to>
                                    </p:set>
                                    <p:animEffect transition="in" filter="fade">
                                      <p:cBhvr>
                                        <p:cTn id="11" dur="2000"/>
                                        <p:tgtEl>
                                          <p:spTgt spid="610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194" name="Picture 2" descr="Tre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30" name="Picture 2" descr="Hand held sprayer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2400"/>
            <a:ext cx="4783138"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descr="Easy access suction filter, drain located on bottom for complete draining ability. Can be ordered with a turf spraying b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95400"/>
            <a:ext cx="6096000" cy="4268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378" name="Picture 2" descr="23072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85800"/>
            <a:ext cx="7019925" cy="525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Painting the fresh cut stem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382000" cy="6286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26" name="Picture 2" descr="23072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454400"/>
            <a:ext cx="4800600" cy="3152775"/>
          </a:xfrm>
          <a:prstGeom prst="rect">
            <a:avLst/>
          </a:prstGeom>
          <a:noFill/>
          <a:extLst>
            <a:ext uri="{909E8E84-426E-40DD-AFC4-6F175D3DCCD1}">
              <a14:hiddenFill xmlns:a14="http://schemas.microsoft.com/office/drawing/2010/main">
                <a:solidFill>
                  <a:srgbClr val="FFFFFF"/>
                </a:solidFill>
              </a14:hiddenFill>
            </a:ext>
          </a:extLst>
        </p:spPr>
      </p:pic>
      <p:pic>
        <p:nvPicPr>
          <p:cNvPr id="615427" name="Picture 3" descr="23072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2400"/>
            <a:ext cx="4800600" cy="322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0" name="Picture 2" descr="23072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9600"/>
            <a:ext cx="8229600" cy="5513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Text Box 2"/>
          <p:cNvSpPr txBox="1">
            <a:spLocks noChangeArrowheads="1"/>
          </p:cNvSpPr>
          <p:nvPr/>
        </p:nvSpPr>
        <p:spPr bwMode="auto">
          <a:xfrm>
            <a:off x="-4505325" y="1419225"/>
            <a:ext cx="515937" cy="296863"/>
          </a:xfrm>
          <a:prstGeom prst="rect">
            <a:avLst/>
          </a:prstGeom>
          <a:solidFill>
            <a:srgbClr val="FFFFFF"/>
          </a:solidFill>
          <a:ln w="9525">
            <a:solidFill>
              <a:srgbClr val="000000"/>
            </a:solidFill>
            <a:miter lim="800000"/>
            <a:headEnd/>
            <a:tailEnd/>
          </a:ln>
        </p:spPr>
        <p:txBody>
          <a:bodyPr wrap="none"/>
          <a:lstStyle/>
          <a:p>
            <a:r>
              <a:rPr lang="en-US" altLang="en-US" sz="1200" b="1">
                <a:solidFill>
                  <a:schemeClr val="tx1"/>
                </a:solidFill>
                <a:latin typeface="Arial" charset="0"/>
                <a:ea typeface="Times New Roman" charset="0"/>
                <a:cs typeface="Times New Roman" charset="0"/>
              </a:rPr>
              <a:t>Turf:</a:t>
            </a:r>
            <a:endParaRPr lang="en-US" altLang="en-US">
              <a:solidFill>
                <a:schemeClr val="tx1"/>
              </a:solidFill>
              <a:latin typeface="Arial" charset="0"/>
            </a:endParaRPr>
          </a:p>
        </p:txBody>
      </p:sp>
      <p:sp>
        <p:nvSpPr>
          <p:cNvPr id="722947" name="Text Box 3"/>
          <p:cNvSpPr txBox="1">
            <a:spLocks noChangeArrowheads="1"/>
          </p:cNvSpPr>
          <p:nvPr/>
        </p:nvSpPr>
        <p:spPr bwMode="auto">
          <a:xfrm>
            <a:off x="-4505325" y="3794125"/>
            <a:ext cx="1811337" cy="250825"/>
          </a:xfrm>
          <a:prstGeom prst="rect">
            <a:avLst/>
          </a:prstGeom>
          <a:solidFill>
            <a:srgbClr val="FFFFFF"/>
          </a:solidFill>
          <a:ln w="9525">
            <a:solidFill>
              <a:srgbClr val="000000"/>
            </a:solidFill>
            <a:miter lim="800000"/>
            <a:headEnd/>
            <a:tailEnd/>
          </a:ln>
        </p:spPr>
        <p:txBody>
          <a:bodyPr wrap="none"/>
          <a:lstStyle/>
          <a:p>
            <a:r>
              <a:rPr lang="en-US" altLang="en-US" sz="1200" b="1">
                <a:solidFill>
                  <a:schemeClr val="tx1"/>
                </a:solidFill>
                <a:latin typeface="Arial" charset="0"/>
                <a:ea typeface="Times New Roman" charset="0"/>
                <a:cs typeface="Times New Roman" charset="0"/>
              </a:rPr>
              <a:t>Herbaceous Ornamentals</a:t>
            </a:r>
            <a:endParaRPr lang="en-US" altLang="en-US">
              <a:solidFill>
                <a:schemeClr val="tx1"/>
              </a:solidFill>
              <a:latin typeface="Arial" charset="0"/>
            </a:endParaRPr>
          </a:p>
        </p:txBody>
      </p:sp>
      <p:sp>
        <p:nvSpPr>
          <p:cNvPr id="722948" name="Rectangle 4"/>
          <p:cNvSpPr>
            <a:spLocks noChangeArrowheads="1"/>
          </p:cNvSpPr>
          <p:nvPr/>
        </p:nvSpPr>
        <p:spPr bwMode="auto">
          <a:xfrm>
            <a:off x="-4505325" y="1419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ltLang="en-US">
              <a:solidFill>
                <a:schemeClr val="tx1"/>
              </a:solidFill>
              <a:latin typeface="Arial" charset="0"/>
            </a:endParaRPr>
          </a:p>
        </p:txBody>
      </p:sp>
      <p:sp>
        <p:nvSpPr>
          <p:cNvPr id="722949" name="Rectangle 5"/>
          <p:cNvSpPr>
            <a:spLocks noChangeArrowheads="1"/>
          </p:cNvSpPr>
          <p:nvPr/>
        </p:nvSpPr>
        <p:spPr bwMode="auto">
          <a:xfrm>
            <a:off x="381000" y="5775325"/>
            <a:ext cx="8305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ltLang="en-US" sz="1200" b="1">
              <a:solidFill>
                <a:schemeClr val="tx1"/>
              </a:solidFill>
              <a:latin typeface="Arial" charset="0"/>
              <a:ea typeface="Times New Roman" charset="0"/>
              <a:cs typeface="Times New Roman" charset="0"/>
            </a:endParaRPr>
          </a:p>
        </p:txBody>
      </p:sp>
      <p:sp>
        <p:nvSpPr>
          <p:cNvPr id="722950" name="Text Box 6"/>
          <p:cNvSpPr txBox="1">
            <a:spLocks noChangeArrowheads="1"/>
          </p:cNvSpPr>
          <p:nvPr/>
        </p:nvSpPr>
        <p:spPr bwMode="auto">
          <a:xfrm>
            <a:off x="0" y="304800"/>
            <a:ext cx="9144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4800" b="1"/>
              <a:t>Ornamental Maintenance</a:t>
            </a:r>
          </a:p>
        </p:txBody>
      </p:sp>
      <p:sp>
        <p:nvSpPr>
          <p:cNvPr id="722951" name="Text Box 7"/>
          <p:cNvSpPr txBox="1">
            <a:spLocks noChangeArrowheads="1"/>
          </p:cNvSpPr>
          <p:nvPr/>
        </p:nvSpPr>
        <p:spPr bwMode="auto">
          <a:xfrm>
            <a:off x="0" y="1447800"/>
            <a:ext cx="91440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3200" b="1"/>
              <a:t>Establishment</a:t>
            </a:r>
          </a:p>
          <a:p>
            <a:pPr algn="ctr">
              <a:buFontTx/>
              <a:buChar char="-"/>
            </a:pPr>
            <a:r>
              <a:rPr lang="en-US" altLang="en-US" sz="3200"/>
              <a:t>Plant in fall or early spring</a:t>
            </a:r>
          </a:p>
          <a:p>
            <a:pPr algn="ctr">
              <a:buFontTx/>
              <a:buChar char="-"/>
            </a:pPr>
            <a:r>
              <a:rPr lang="en-US" altLang="en-US" sz="3200"/>
              <a:t>Spacing depends on size of mature plant</a:t>
            </a:r>
          </a:p>
        </p:txBody>
      </p:sp>
      <p:sp>
        <p:nvSpPr>
          <p:cNvPr id="722952" name="Text Box 8"/>
          <p:cNvSpPr txBox="1">
            <a:spLocks noChangeArrowheads="1"/>
          </p:cNvSpPr>
          <p:nvPr/>
        </p:nvSpPr>
        <p:spPr bwMode="auto">
          <a:xfrm>
            <a:off x="0" y="3124200"/>
            <a:ext cx="91440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3200" b="1"/>
              <a:t>Fertilizer</a:t>
            </a:r>
          </a:p>
          <a:p>
            <a:pPr algn="ctr">
              <a:buFontTx/>
              <a:buChar char="-"/>
            </a:pPr>
            <a:r>
              <a:rPr lang="en-US" altLang="en-US" sz="3200"/>
              <a:t>Apply 400 lbs of 10-10-10 per acre per year</a:t>
            </a:r>
          </a:p>
          <a:p>
            <a:pPr algn="ctr"/>
            <a:r>
              <a:rPr lang="en-US" altLang="en-US" sz="3200"/>
              <a:t> (10 lbs per 1000 square feet) </a:t>
            </a:r>
          </a:p>
        </p:txBody>
      </p:sp>
      <p:sp>
        <p:nvSpPr>
          <p:cNvPr id="722953" name="Text Box 9"/>
          <p:cNvSpPr txBox="1">
            <a:spLocks noChangeArrowheads="1"/>
          </p:cNvSpPr>
          <p:nvPr/>
        </p:nvSpPr>
        <p:spPr bwMode="auto">
          <a:xfrm>
            <a:off x="0" y="48768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en-US" sz="3200" b="1">
                <a:latin typeface="Times New Roman" charset="0"/>
              </a:rPr>
              <a:t>Lime</a:t>
            </a:r>
          </a:p>
          <a:p>
            <a:pPr algn="ctr"/>
            <a:r>
              <a:rPr lang="en-US" altLang="en-US" sz="3200">
                <a:latin typeface="Times New Roman" charset="0"/>
              </a:rPr>
              <a:t>- Apply 1 ton every 4 – 6 years or as per soil test Lime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a:ea typeface="Arial"/>
        <a:cs typeface="Arial"/>
      </a:majorFont>
      <a:minorFont>
        <a:latin typeface="Times"/>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a:ln>
              <a:noFill/>
            </a:ln>
            <a:solidFill>
              <a:srgbClr val="0000FF"/>
            </a:solidFill>
            <a:effectLst/>
            <a:latin typeface="Times"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a:ln>
              <a:noFill/>
            </a:ln>
            <a:solidFill>
              <a:srgbClr val="0000FF"/>
            </a:solidFill>
            <a:effectLst/>
            <a:latin typeface="Times"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5995</Words>
  <Application>Microsoft Macintosh PowerPoint</Application>
  <PresentationFormat>On-screen Show (4:3)</PresentationFormat>
  <Paragraphs>798</Paragraphs>
  <Slides>133</Slides>
  <Notes>93</Notes>
  <HiddenSlides>5</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5</vt:i4>
      </vt:variant>
      <vt:variant>
        <vt:lpstr>Slide Titles</vt:lpstr>
      </vt:variant>
      <vt:variant>
        <vt:i4>133</vt:i4>
      </vt:variant>
    </vt:vector>
  </HeadingPairs>
  <TitlesOfParts>
    <vt:vector size="145" baseType="lpstr">
      <vt:lpstr>Times</vt:lpstr>
      <vt:lpstr>Arial</vt:lpstr>
      <vt:lpstr>Times New Roman</vt:lpstr>
      <vt:lpstr>Garamond</vt:lpstr>
      <vt:lpstr>Tahoma</vt:lpstr>
      <vt:lpstr>Arial Narrow</vt:lpstr>
      <vt:lpstr>Default Design</vt:lpstr>
      <vt:lpstr>Corel Presentations 8 Drawing</vt:lpstr>
      <vt:lpstr>Package</vt:lpstr>
      <vt:lpstr>Microsoft Word Document</vt:lpstr>
      <vt:lpstr>WPDraw30.Drawing</vt:lpstr>
      <vt:lpstr>Microsoft PowerPoint Slide</vt:lpstr>
      <vt:lpstr>BMP MAINTENANCE AND INSPECTIONS</vt:lpstr>
      <vt:lpstr>What are BMP’s?</vt:lpstr>
      <vt:lpstr>What are some common types Of BMP’s? </vt:lpstr>
      <vt:lpstr>Detention Ponds</vt:lpstr>
      <vt:lpstr>Grass Swales</vt:lpstr>
      <vt:lpstr>Level Spreaders</vt:lpstr>
      <vt:lpstr>Sand Filters</vt:lpstr>
      <vt:lpstr>Oil/Grit Separators</vt:lpstr>
      <vt:lpstr>BMPS DISCUSSED TODAY WILL BE DETENTION PONDS</vt:lpstr>
      <vt:lpstr>Getting to Know Your BMP</vt:lpstr>
      <vt:lpstr>Inlet Structures</vt:lpstr>
      <vt:lpstr>Outlet Control Structure</vt:lpstr>
      <vt:lpstr>Inside Outlet Control Structure</vt:lpstr>
      <vt:lpstr>Common                   Found during  BMP Inspections </vt:lpstr>
      <vt:lpstr>REPAIR EROSION RILLS AND GULLIES</vt:lpstr>
      <vt:lpstr>WORK WAS COMPLETED</vt:lpstr>
      <vt:lpstr>REMOVE TRASH AND DEBRIS</vt:lpstr>
      <vt:lpstr>Access Easements Must Be Kept Clear</vt:lpstr>
      <vt:lpstr>Cut tall vegetation</vt:lpstr>
      <vt:lpstr>Keep the Access Easement Clear</vt:lpstr>
      <vt:lpstr>KEEPING FILTERSTONE CLEAN</vt:lpstr>
      <vt:lpstr>BEFORE AND AFTER PICTURES</vt:lpstr>
      <vt:lpstr>REPAIR THE FOREBAY </vt:lpstr>
      <vt:lpstr>FOREBAYS WERE REPAIRED</vt:lpstr>
      <vt:lpstr>Gwinnett County BMP Inspection Process</vt:lpstr>
      <vt:lpstr>Example  Report</vt:lpstr>
      <vt:lpstr> BMP FACILITIES INSPECTION </vt:lpstr>
      <vt:lpstr>Enforcement</vt:lpstr>
      <vt:lpstr>PREVENTIVE MAINTENANCE </vt:lpstr>
      <vt:lpstr>COUNTY ASSISTANCE</vt:lpstr>
      <vt:lpstr>SERVICE REQUEST</vt:lpstr>
      <vt:lpstr>PowerPoint Presentation</vt:lpstr>
      <vt:lpstr>PowerPoint Presentation</vt:lpstr>
      <vt:lpstr>Where To Sign</vt:lpstr>
      <vt:lpstr>To Receive Credit</vt:lpstr>
      <vt:lpstr>Managing a Neighborhood Pond</vt:lpstr>
      <vt:lpstr>Neighborhood Ponds in Gwinnett County  Importance Problems Mosquitoes Weeds Fish Wildlife Pondscaping Maintenance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Catch and trap pollutants</vt:lpstr>
      <vt:lpstr>PowerPoint Presentation</vt:lpstr>
      <vt:lpstr>Ugly ?</vt:lpstr>
      <vt:lpstr>Missed opportunity</vt:lpstr>
      <vt:lpstr>Wildlife habitat and “eye-candy”</vt:lpstr>
      <vt:lpstr> Safety, Signage, and Fencing</vt:lpstr>
      <vt:lpstr>PowerPoint Presentation</vt:lpstr>
      <vt:lpstr>PowerPoint Presentation</vt:lpstr>
      <vt:lpstr>Troubleshooting Pond Problems</vt:lpstr>
      <vt:lpstr>Assessing Pond Problems</vt:lpstr>
      <vt:lpstr>Pond Volume </vt:lpstr>
      <vt:lpstr>Clearing Muddy Ponds</vt:lpstr>
      <vt:lpstr>Things Not to Do Near a Pond</vt:lpstr>
      <vt:lpstr>PowerPoint Presentation</vt:lpstr>
      <vt:lpstr>Mosquito Control </vt:lpstr>
      <vt:lpstr>PowerPoint Presentation</vt:lpstr>
      <vt:lpstr>PowerPoint Presentation</vt:lpstr>
      <vt:lpstr>Control of Weeds</vt:lpstr>
      <vt:lpstr>PowerPoint Presentation</vt:lpstr>
      <vt:lpstr>PowerPoint Presentation</vt:lpstr>
      <vt:lpstr>Algae – Planktonic &amp; Filamentous   </vt:lpstr>
      <vt:lpstr>Duckweed &amp; Watermeal</vt:lpstr>
      <vt:lpstr>Watershield – Dollar Bonnet</vt:lpstr>
      <vt:lpstr>American Lotus</vt:lpstr>
      <vt:lpstr>Alligator Weed</vt:lpstr>
      <vt:lpstr>Egeria</vt:lpstr>
      <vt:lpstr>Hydrilla</vt:lpstr>
      <vt:lpstr>Fanwort – Cabomba</vt:lpstr>
      <vt:lpstr>Parrot’s Feather</vt:lpstr>
      <vt:lpstr>Giant Salvinia &amp; Azollo</vt:lpstr>
      <vt:lpstr>White Water Lily</vt:lpstr>
      <vt:lpstr>Water Hyacinth</vt:lpstr>
      <vt:lpstr>Soft Rush</vt:lpstr>
      <vt:lpstr>Cattails</vt:lpstr>
      <vt:lpstr>Chemical Weed Control</vt:lpstr>
      <vt:lpstr>Common Names &amp; Active Ingredients</vt:lpstr>
      <vt:lpstr>Labels &amp; MSDS Sheets</vt:lpstr>
      <vt:lpstr>Herbicide Modes of Action – Systemic  Systemic herbicides are absorbed and move within the plant to the site of action. Systemic herbicides tend to act more slowly than contact herbicides</vt:lpstr>
      <vt:lpstr>Herbicide Modes of Action - Contact Contact herbicides act quickly and kill all plants cells that they contact. </vt:lpstr>
      <vt:lpstr>Prices of Chemicals</vt:lpstr>
      <vt:lpstr>Shading Out Unwanted Vegetation</vt:lpstr>
      <vt:lpstr>Species Common to Georgia Triploid Grass Carp </vt:lpstr>
      <vt:lpstr>Vegetation Control with Grass Carp</vt:lpstr>
      <vt:lpstr> Neighborhood Pond Maintenance </vt:lpstr>
      <vt:lpstr>Recently cut pond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Stocking Your Pond</vt:lpstr>
      <vt:lpstr>Common Species to Georgia Largemouth Bass</vt:lpstr>
      <vt:lpstr>Common Species to Georgia Fathead Minnows</vt:lpstr>
      <vt:lpstr>Undesirable Fishes in GA Ponds Carp, Speckled, Bullheads or Mud Cats</vt:lpstr>
      <vt:lpstr>Pondscaping for Your  Detention Pond</vt:lpstr>
      <vt:lpstr>PowerPoint Presentation</vt:lpstr>
      <vt:lpstr>Beautify and enhance value</vt:lpstr>
      <vt:lpstr>PowerPoint Presentation</vt:lpstr>
      <vt:lpstr>Using Native Plants</vt:lpstr>
      <vt:lpstr>PowerPoint Presentation</vt:lpstr>
      <vt:lpstr>Ornamental Grasses</vt:lpstr>
      <vt:lpstr>Ornamental Groundcovers </vt:lpstr>
      <vt:lpstr>Herbaceous Ornamentals</vt:lpstr>
      <vt:lpstr>PowerPoint Presentation</vt:lpstr>
      <vt:lpstr>PowerPoint Presentation</vt:lpstr>
      <vt:lpstr>PowerPoint Presentation</vt:lpstr>
      <vt:lpstr>PowerPoint Presentation</vt:lpstr>
      <vt:lpstr>Native or aquatic wetland plants</vt:lpstr>
      <vt:lpstr>PowerPoint Presentation</vt:lpstr>
      <vt:lpstr>Non-Aquatic Environment Plants</vt:lpstr>
      <vt:lpstr>PowerPoint Presentation</vt:lpstr>
      <vt:lpstr>PowerPoint Presentation</vt:lpstr>
      <vt:lpstr>PowerPoint Presentation</vt:lpstr>
      <vt:lpstr>Wildlife  around the pond</vt:lpstr>
      <vt:lpstr>Turtles</vt:lpstr>
      <vt:lpstr>PowerPoint Presentation</vt:lpstr>
      <vt:lpstr>PowerPoint Presentation</vt:lpstr>
      <vt:lpstr>Choosing a Pond Consultant</vt:lpstr>
      <vt:lpstr>North Georgia Pond Consultants</vt:lpstr>
      <vt:lpstr>Additional Pond Consultants</vt:lpstr>
      <vt:lpstr>Managing a  Neighborhood Pond</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BMP MAINTENANCE AND INSPECTIONS</dc:title>
  <dc:creator>George Braman</dc:creator>
  <cp:lastModifiedBy>George Braman</cp:lastModifiedBy>
  <cp:revision>1</cp:revision>
  <dcterms:created xsi:type="dcterms:W3CDTF">2015-09-08T00:49:34Z</dcterms:created>
  <dcterms:modified xsi:type="dcterms:W3CDTF">2015-09-08T00:55:17Z</dcterms:modified>
</cp:coreProperties>
</file>