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83" r:id="rId1"/>
  </p:sldMasterIdLst>
  <p:notesMasterIdLst>
    <p:notesMasterId r:id="rId28"/>
  </p:notesMasterIdLst>
  <p:handoutMasterIdLst>
    <p:handoutMasterId r:id="rId29"/>
  </p:handoutMasterIdLst>
  <p:sldIdLst>
    <p:sldId id="256" r:id="rId2"/>
    <p:sldId id="282" r:id="rId3"/>
    <p:sldId id="283" r:id="rId4"/>
    <p:sldId id="258" r:id="rId5"/>
    <p:sldId id="259" r:id="rId6"/>
    <p:sldId id="260" r:id="rId7"/>
    <p:sldId id="261" r:id="rId8"/>
    <p:sldId id="272" r:id="rId9"/>
    <p:sldId id="273" r:id="rId10"/>
    <p:sldId id="264" r:id="rId11"/>
    <p:sldId id="265" r:id="rId12"/>
    <p:sldId id="266" r:id="rId13"/>
    <p:sldId id="267" r:id="rId14"/>
    <p:sldId id="290" r:id="rId15"/>
    <p:sldId id="281" r:id="rId16"/>
    <p:sldId id="300" r:id="rId17"/>
    <p:sldId id="302" r:id="rId18"/>
    <p:sldId id="301" r:id="rId19"/>
    <p:sldId id="303" r:id="rId20"/>
    <p:sldId id="304" r:id="rId21"/>
    <p:sldId id="305" r:id="rId22"/>
    <p:sldId id="306" r:id="rId23"/>
    <p:sldId id="307" r:id="rId24"/>
    <p:sldId id="308" r:id="rId25"/>
    <p:sldId id="309" r:id="rId26"/>
    <p:sldId id="310" r:id="rId27"/>
  </p:sldIdLst>
  <p:sldSz cx="9144000" cy="6858000" type="screen4x3"/>
  <p:notesSz cx="9283700" cy="6985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84288" autoAdjust="0"/>
  </p:normalViewPr>
  <p:slideViewPr>
    <p:cSldViewPr>
      <p:cViewPr varScale="1">
        <p:scale>
          <a:sx n="109" d="100"/>
          <a:sy n="109" d="100"/>
        </p:scale>
        <p:origin x="25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02431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t" anchorCtr="0" compatLnSpc="1">
            <a:prstTxWarp prst="textNoShape">
              <a:avLst/>
            </a:prstTxWarp>
          </a:bodyPr>
          <a:lstStyle>
            <a:lvl1pPr defTabSz="930275">
              <a:defRPr sz="1200"/>
            </a:lvl1pPr>
          </a:lstStyle>
          <a:p>
            <a:endParaRPr lang="en-US" altLang="en-US"/>
          </a:p>
        </p:txBody>
      </p:sp>
      <p:sp>
        <p:nvSpPr>
          <p:cNvPr id="109571" name="Rectangle 3"/>
          <p:cNvSpPr>
            <a:spLocks noGrp="1" noChangeArrowheads="1"/>
          </p:cNvSpPr>
          <p:nvPr>
            <p:ph type="dt" sz="quarter" idx="1"/>
          </p:nvPr>
        </p:nvSpPr>
        <p:spPr bwMode="auto">
          <a:xfrm>
            <a:off x="5257800" y="0"/>
            <a:ext cx="402431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ltLang="en-US"/>
          </a:p>
        </p:txBody>
      </p:sp>
      <p:sp>
        <p:nvSpPr>
          <p:cNvPr id="109572" name="Rectangle 4"/>
          <p:cNvSpPr>
            <a:spLocks noGrp="1" noChangeArrowheads="1"/>
          </p:cNvSpPr>
          <p:nvPr>
            <p:ph type="ftr" sz="quarter" idx="2"/>
          </p:nvPr>
        </p:nvSpPr>
        <p:spPr bwMode="auto">
          <a:xfrm>
            <a:off x="0" y="6635750"/>
            <a:ext cx="40243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b" anchorCtr="0" compatLnSpc="1">
            <a:prstTxWarp prst="textNoShape">
              <a:avLst/>
            </a:prstTxWarp>
          </a:bodyPr>
          <a:lstStyle>
            <a:lvl1pPr defTabSz="930275">
              <a:defRPr sz="1200"/>
            </a:lvl1pPr>
          </a:lstStyle>
          <a:p>
            <a:endParaRPr lang="en-US" altLang="en-US"/>
          </a:p>
        </p:txBody>
      </p:sp>
      <p:sp>
        <p:nvSpPr>
          <p:cNvPr id="109573" name="Rectangle 5"/>
          <p:cNvSpPr>
            <a:spLocks noGrp="1" noChangeArrowheads="1"/>
          </p:cNvSpPr>
          <p:nvPr>
            <p:ph type="sldNum" sz="quarter" idx="3"/>
          </p:nvPr>
        </p:nvSpPr>
        <p:spPr bwMode="auto">
          <a:xfrm>
            <a:off x="5257800" y="6635750"/>
            <a:ext cx="40243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b" anchorCtr="0" compatLnSpc="1">
            <a:prstTxWarp prst="textNoShape">
              <a:avLst/>
            </a:prstTxWarp>
          </a:bodyPr>
          <a:lstStyle>
            <a:lvl1pPr algn="r" defTabSz="930275">
              <a:defRPr sz="1200"/>
            </a:lvl1pPr>
          </a:lstStyle>
          <a:p>
            <a:fld id="{782E7550-3127-F040-B7C6-D46A0A57044F}" type="slidenum">
              <a:rPr lang="en-US" altLang="en-US"/>
              <a:pPr/>
              <a:t>‹#›</a:t>
            </a:fld>
            <a:endParaRPr lang="en-US" altLang="en-US"/>
          </a:p>
        </p:txBody>
      </p:sp>
    </p:spTree>
    <p:extLst>
      <p:ext uri="{BB962C8B-B14F-4D97-AF65-F5344CB8AC3E}">
        <p14:creationId xmlns:p14="http://schemas.microsoft.com/office/powerpoint/2010/main" val="195187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431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t" anchorCtr="0" compatLnSpc="1">
            <a:prstTxWarp prst="textNoShape">
              <a:avLst/>
            </a:prstTxWarp>
          </a:bodyPr>
          <a:lstStyle>
            <a:lvl1pPr defTabSz="930275">
              <a:defRPr sz="1200"/>
            </a:lvl1pPr>
          </a:lstStyle>
          <a:p>
            <a:endParaRPr lang="en-US" altLang="en-US"/>
          </a:p>
        </p:txBody>
      </p:sp>
      <p:sp>
        <p:nvSpPr>
          <p:cNvPr id="4099" name="Rectangle 3"/>
          <p:cNvSpPr>
            <a:spLocks noGrp="1" noChangeArrowheads="1"/>
          </p:cNvSpPr>
          <p:nvPr>
            <p:ph type="dt" idx="1"/>
          </p:nvPr>
        </p:nvSpPr>
        <p:spPr bwMode="auto">
          <a:xfrm>
            <a:off x="5257800" y="0"/>
            <a:ext cx="402431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ltLang="en-US"/>
          </a:p>
        </p:txBody>
      </p:sp>
      <p:sp>
        <p:nvSpPr>
          <p:cNvPr id="4100" name="Rectangle 4"/>
          <p:cNvSpPr>
            <a:spLocks noRot="1" noChangeArrowheads="1" noTextEdit="1"/>
          </p:cNvSpPr>
          <p:nvPr>
            <p:ph type="sldImg" idx="2"/>
          </p:nvPr>
        </p:nvSpPr>
        <p:spPr bwMode="auto">
          <a:xfrm>
            <a:off x="2895600" y="523875"/>
            <a:ext cx="3492500" cy="2619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28688" y="3317875"/>
            <a:ext cx="74263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6635750"/>
            <a:ext cx="40243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b" anchorCtr="0" compatLnSpc="1">
            <a:prstTxWarp prst="textNoShape">
              <a:avLst/>
            </a:prstTxWarp>
          </a:bodyPr>
          <a:lstStyle>
            <a:lvl1pPr defTabSz="930275">
              <a:defRPr sz="1200"/>
            </a:lvl1pPr>
          </a:lstStyle>
          <a:p>
            <a:endParaRPr lang="en-US" altLang="en-US"/>
          </a:p>
        </p:txBody>
      </p:sp>
      <p:sp>
        <p:nvSpPr>
          <p:cNvPr id="4103" name="Rectangle 7"/>
          <p:cNvSpPr>
            <a:spLocks noGrp="1" noChangeArrowheads="1"/>
          </p:cNvSpPr>
          <p:nvPr>
            <p:ph type="sldNum" sz="quarter" idx="5"/>
          </p:nvPr>
        </p:nvSpPr>
        <p:spPr bwMode="auto">
          <a:xfrm>
            <a:off x="5257800" y="6635750"/>
            <a:ext cx="40243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58" tIns="46479" rIns="92958" bIns="46479" numCol="1" anchor="b" anchorCtr="0" compatLnSpc="1">
            <a:prstTxWarp prst="textNoShape">
              <a:avLst/>
            </a:prstTxWarp>
          </a:bodyPr>
          <a:lstStyle>
            <a:lvl1pPr algn="r" defTabSz="930275">
              <a:defRPr sz="1200"/>
            </a:lvl1pPr>
          </a:lstStyle>
          <a:p>
            <a:fld id="{F1C6D5F7-20D0-C042-80D4-780FB4C71694}" type="slidenum">
              <a:rPr lang="en-US" altLang="en-US"/>
              <a:pPr/>
              <a:t>‹#›</a:t>
            </a:fld>
            <a:endParaRPr lang="en-US" altLang="en-US"/>
          </a:p>
        </p:txBody>
      </p:sp>
    </p:spTree>
    <p:extLst>
      <p:ext uri="{BB962C8B-B14F-4D97-AF65-F5344CB8AC3E}">
        <p14:creationId xmlns:p14="http://schemas.microsoft.com/office/powerpoint/2010/main" val="17935403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BEFF1D-C9A1-7748-8755-B584FA70BF64}" type="slidenum">
              <a:rPr lang="en-US" altLang="en-US"/>
              <a:pPr/>
              <a:t>1</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18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83A664-93AC-1B4C-B3AC-49392F7F59CF}" type="slidenum">
              <a:rPr lang="en-US" altLang="en-US"/>
              <a:pPr/>
              <a:t>10</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The most popular feature of MySpace is being able to create your page. </a:t>
            </a:r>
          </a:p>
          <a:p>
            <a:r>
              <a:rPr lang="en-US" altLang="en-US"/>
              <a:t>Through MySpace, users can literally project their own personality on the Internet.  </a:t>
            </a:r>
          </a:p>
          <a:p>
            <a:r>
              <a:rPr lang="en-US" altLang="en-US"/>
              <a:t>Your MySpace page is YOURS.  It becomes a reflection of yourself.</a:t>
            </a:r>
          </a:p>
          <a:p>
            <a:endParaRPr lang="en-US" altLang="en-US"/>
          </a:p>
          <a:p>
            <a:r>
              <a:rPr lang="en-US" altLang="en-US"/>
              <a:t>From your homepage, you can show people what your hobbies and interests are, favorite movies, TV shows, books.  You can even write an “About Me” blog, which is like a snapshot of who you are.  </a:t>
            </a:r>
          </a:p>
          <a:p>
            <a:endParaRPr lang="en-US" altLang="en-US"/>
          </a:p>
          <a:p>
            <a:r>
              <a:rPr lang="en-US" altLang="en-US"/>
              <a:t>But in case you don’t want to write a snapshot, you can always just post one.  </a:t>
            </a:r>
          </a:p>
          <a:p>
            <a:endParaRPr lang="en-US" altLang="en-US"/>
          </a:p>
          <a:p>
            <a:r>
              <a:rPr lang="en-US" altLang="en-US"/>
              <a:t>All social networking sites, allows users to post pictures of themselves as their Profile Pic.  </a:t>
            </a:r>
          </a:p>
          <a:p>
            <a:endParaRPr lang="en-US" altLang="en-US"/>
          </a:p>
          <a:p>
            <a:r>
              <a:rPr lang="en-US" altLang="en-US"/>
              <a:t>And that’s where the controversy and the danger begins.</a:t>
            </a:r>
          </a:p>
          <a:p>
            <a:r>
              <a:rPr lang="en-US" altLang="en-US" b="1"/>
              <a:t>(CLICK)</a:t>
            </a:r>
          </a:p>
          <a:p>
            <a:endParaRPr lang="en-US" altLang="en-US"/>
          </a:p>
        </p:txBody>
      </p:sp>
    </p:spTree>
    <p:extLst>
      <p:ext uri="{BB962C8B-B14F-4D97-AF65-F5344CB8AC3E}">
        <p14:creationId xmlns:p14="http://schemas.microsoft.com/office/powerpoint/2010/main" val="75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6F5F43-80AD-AE41-9426-BAD7A431614E}" type="slidenum">
              <a:rPr lang="en-US" altLang="en-US"/>
              <a:pPr/>
              <a:t>11</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Myspace.com is a place for music, trends, and friends.  But only if you’re old enough.</a:t>
            </a:r>
          </a:p>
          <a:p>
            <a:endParaRPr lang="en-US" altLang="en-US"/>
          </a:p>
          <a:p>
            <a:r>
              <a:rPr lang="en-US" altLang="en-US"/>
              <a:t>MySpace.com restricts anyone under the age of 14 from joining, in fact they say so very clearly.</a:t>
            </a:r>
          </a:p>
          <a:p>
            <a:r>
              <a:rPr lang="en-US" altLang="en-US" b="1"/>
              <a:t>(CLICK)</a:t>
            </a:r>
          </a:p>
        </p:txBody>
      </p:sp>
    </p:spTree>
    <p:extLst>
      <p:ext uri="{BB962C8B-B14F-4D97-AF65-F5344CB8AC3E}">
        <p14:creationId xmlns:p14="http://schemas.microsoft.com/office/powerpoint/2010/main" val="190176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C9F518-A9B2-A241-A54A-7F21296956E2}" type="slidenum">
              <a:rPr lang="en-US" altLang="en-US"/>
              <a:pPr/>
              <a:t>12</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But if you were to lie about your age, MySpace can’t stop you.</a:t>
            </a:r>
          </a:p>
          <a:p>
            <a:endParaRPr lang="en-US" altLang="en-US"/>
          </a:p>
          <a:p>
            <a:r>
              <a:rPr lang="en-US" altLang="en-US"/>
              <a:t>You’ll see here a page that’s pretty nice.  Pretty background, pretty theme, the user even has hearts in her profile name.  And her age is over 14.  But 99?</a:t>
            </a:r>
          </a:p>
          <a:p>
            <a:r>
              <a:rPr lang="en-US" altLang="en-US"/>
              <a:t>Just by looking at her picture, you can clearly see that this girl is NOT 99 years old.  </a:t>
            </a:r>
          </a:p>
          <a:p>
            <a:endParaRPr lang="en-US" altLang="en-US"/>
          </a:p>
          <a:p>
            <a:r>
              <a:rPr lang="en-US" altLang="en-US"/>
              <a:t>I wish I could say that this is an isolated instance, that you won’t find many people lying about their age to join MySpace.  But this is VERY common.  </a:t>
            </a:r>
          </a:p>
          <a:p>
            <a:r>
              <a:rPr lang="en-US" altLang="en-US"/>
              <a:t>In browsing through MySpace in just one hour, I found literally dozens of pages whose age says they’re 80 years old or older…but whose pictures show high school, middle school, and even elementary school children.  </a:t>
            </a:r>
          </a:p>
          <a:p>
            <a:endParaRPr lang="en-US" altLang="en-US"/>
          </a:p>
          <a:p>
            <a:r>
              <a:rPr lang="en-US" altLang="en-US"/>
              <a:t>If you think this is dangerous because many children don’t often know how to navigate the Internet with safety, you’re absolutely right.</a:t>
            </a:r>
          </a:p>
          <a:p>
            <a:r>
              <a:rPr lang="en-US" altLang="en-US" b="1"/>
              <a:t>(CLICK)</a:t>
            </a:r>
          </a:p>
        </p:txBody>
      </p:sp>
    </p:spTree>
    <p:extLst>
      <p:ext uri="{BB962C8B-B14F-4D97-AF65-F5344CB8AC3E}">
        <p14:creationId xmlns:p14="http://schemas.microsoft.com/office/powerpoint/2010/main" val="196688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B94E57-E059-2643-83AB-4B64BD7FE78E}" type="slidenum">
              <a:rPr lang="en-US" altLang="en-US"/>
              <a:pPr/>
              <a:t>13</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A recent survey conducted by MSNBC found that 70 percent of children post their first name on their pages, 67 percent post their age, 61 percent post their contact information, and 59 percent post their actual location.</a:t>
            </a:r>
          </a:p>
          <a:p>
            <a:endParaRPr lang="en-US" altLang="en-US"/>
          </a:p>
          <a:p>
            <a:r>
              <a:rPr lang="en-US" altLang="en-US"/>
              <a:t>Let’s go back to that 99 year old girl’s page, to see if she knew what information was okay to post.  </a:t>
            </a:r>
          </a:p>
          <a:p>
            <a:r>
              <a:rPr lang="en-US" altLang="en-US" b="1"/>
              <a:t>(CLICK)</a:t>
            </a:r>
          </a:p>
        </p:txBody>
      </p:sp>
    </p:spTree>
    <p:extLst>
      <p:ext uri="{BB962C8B-B14F-4D97-AF65-F5344CB8AC3E}">
        <p14:creationId xmlns:p14="http://schemas.microsoft.com/office/powerpoint/2010/main" val="1199996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EC1806-CCC4-3A4B-8A51-FD5060BDF219}" type="slidenum">
              <a:rPr lang="en-US" altLang="en-US"/>
              <a:pPr/>
              <a:t>14</a:t>
            </a:fld>
            <a:endParaRPr lang="en-US" alt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Too Much Information or Inappropriate Pictures aren’t the only dangers of MySpace, however.  Cyber bullying also occurs.  </a:t>
            </a:r>
          </a:p>
          <a:p>
            <a:endParaRPr lang="en-US" altLang="en-US"/>
          </a:p>
          <a:p>
            <a:r>
              <a:rPr lang="en-US" altLang="en-US"/>
              <a:t>Cyber bullying is online harassment, through e-mail, instant messaging, comments, or other forms of electronic communication.  </a:t>
            </a:r>
          </a:p>
          <a:p>
            <a:endParaRPr lang="en-US" altLang="en-US"/>
          </a:p>
          <a:p>
            <a:r>
              <a:rPr lang="en-US" altLang="en-US"/>
              <a:t>Cyber bullies are not who you would expect them to be.</a:t>
            </a:r>
          </a:p>
          <a:p>
            <a:endParaRPr lang="en-US" altLang="en-US"/>
          </a:p>
          <a:p>
            <a:r>
              <a:rPr lang="en-US" altLang="en-US"/>
              <a:t>Technology leveling the playing field </a:t>
            </a:r>
          </a:p>
          <a:p>
            <a:endParaRPr lang="en-US" altLang="en-US"/>
          </a:p>
          <a:p>
            <a:r>
              <a:rPr lang="en-US" altLang="en-US"/>
              <a:t>The nerd is harassing the jock! </a:t>
            </a:r>
          </a:p>
          <a:p>
            <a:endParaRPr lang="en-US" altLang="en-US"/>
          </a:p>
          <a:p>
            <a:r>
              <a:rPr lang="en-US" altLang="en-US"/>
              <a:t>Because most cyber bulling is out of school, educators find themselves at a crossroad.  </a:t>
            </a:r>
          </a:p>
          <a:p>
            <a:endParaRPr lang="en-US" altLang="en-US"/>
          </a:p>
          <a:p>
            <a:r>
              <a:rPr lang="en-US" altLang="en-US"/>
              <a:t>The acts of cyber bulling are bound only by the imagination of the aggressor and their access to technology </a:t>
            </a:r>
          </a:p>
          <a:p>
            <a:endParaRPr lang="en-US" altLang="en-US"/>
          </a:p>
          <a:p>
            <a:r>
              <a:rPr lang="en-US" altLang="en-US" b="1"/>
              <a:t>(Break for audience interaction)</a:t>
            </a:r>
          </a:p>
          <a:p>
            <a:endParaRPr lang="en-US" altLang="en-US" b="1"/>
          </a:p>
          <a:p>
            <a:r>
              <a:rPr lang="en-US" altLang="en-US" b="1"/>
              <a:t>Has anyone ever encountered being cyber bullied.</a:t>
            </a:r>
          </a:p>
          <a:p>
            <a:endParaRPr lang="en-US" altLang="en-US" b="1"/>
          </a:p>
          <a:p>
            <a:endParaRPr lang="en-US" altLang="en-US"/>
          </a:p>
          <a:p>
            <a:endParaRPr lang="en-US" altLang="en-US"/>
          </a:p>
          <a:p>
            <a:r>
              <a:rPr lang="en-US" altLang="en-US"/>
              <a:t>For more information on cyber bullying, check out Wiredsafety.org.  They have created a new site called StopCyberbullying.org, which addresses harassment among children and teens.</a:t>
            </a:r>
          </a:p>
          <a:p>
            <a:endParaRPr lang="en-US" altLang="en-US"/>
          </a:p>
          <a:p>
            <a:endParaRPr lang="en-US" altLang="en-US" b="1"/>
          </a:p>
          <a:p>
            <a:r>
              <a:rPr lang="en-US" altLang="en-US" b="1"/>
              <a:t>(CLICK)</a:t>
            </a:r>
          </a:p>
          <a:p>
            <a:endParaRPr lang="en-US" altLang="en-US" b="1"/>
          </a:p>
          <a:p>
            <a:endParaRPr lang="en-US" altLang="en-US"/>
          </a:p>
        </p:txBody>
      </p:sp>
    </p:spTree>
    <p:extLst>
      <p:ext uri="{BB962C8B-B14F-4D97-AF65-F5344CB8AC3E}">
        <p14:creationId xmlns:p14="http://schemas.microsoft.com/office/powerpoint/2010/main" val="131760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740521-78B3-8041-A7CE-284622EC91BE}" type="slidenum">
              <a:rPr lang="en-US" altLang="en-US"/>
              <a:pPr/>
              <a:t>15</a:t>
            </a:fld>
            <a:endParaRPr lang="en-US" alt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77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CE5C85-8273-C249-8159-0817FDC56E3C}" type="slidenum">
              <a:rPr lang="en-US" altLang="en-US"/>
              <a:pPr/>
              <a:t>18</a:t>
            </a:fld>
            <a:endParaRPr lang="en-US" alt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Females were targeted at twice the rate of males,</a:t>
            </a:r>
          </a:p>
          <a:p>
            <a:r>
              <a:rPr lang="en-US" altLang="en-US"/>
              <a:t>but it is important to know that males can be victims</a:t>
            </a:r>
          </a:p>
          <a:p>
            <a:r>
              <a:rPr lang="en-US" altLang="en-US"/>
              <a:t>of sexual solicitation on the Internet.</a:t>
            </a:r>
          </a:p>
          <a:p>
            <a:r>
              <a:rPr lang="en-US" altLang="en-US"/>
              <a:t>Virtually all offenders of sexual solicitations and</a:t>
            </a:r>
          </a:p>
          <a:p>
            <a:r>
              <a:rPr lang="en-US" altLang="en-US"/>
              <a:t>approaches were persons the teens originally met</a:t>
            </a:r>
          </a:p>
          <a:p>
            <a:r>
              <a:rPr lang="en-US" altLang="en-US"/>
              <a:t>online.</a:t>
            </a:r>
          </a:p>
          <a:p>
            <a:r>
              <a:rPr lang="en-US" altLang="en-US"/>
              <a:t>In 65% of incidents, teens met the person who</a:t>
            </a:r>
          </a:p>
          <a:p>
            <a:r>
              <a:rPr lang="en-US" altLang="en-US"/>
              <a:t>solicited them in a chatroom; in 24% of episodes</a:t>
            </a:r>
          </a:p>
          <a:p>
            <a:r>
              <a:rPr lang="en-US" altLang="en-US"/>
              <a:t>the meeting occurred through Instant Messages.</a:t>
            </a:r>
          </a:p>
          <a:p>
            <a:endParaRPr lang="en-US" altLang="en-US"/>
          </a:p>
        </p:txBody>
      </p:sp>
    </p:spTree>
    <p:extLst>
      <p:ext uri="{BB962C8B-B14F-4D97-AF65-F5344CB8AC3E}">
        <p14:creationId xmlns:p14="http://schemas.microsoft.com/office/powerpoint/2010/main" val="100575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201453-7EA7-4B4A-AD74-F6721B56E03B}" type="slidenum">
              <a:rPr lang="en-US" altLang="en-US"/>
              <a:pPr/>
              <a:t>19</a:t>
            </a:fld>
            <a:endParaRPr lang="en-US" alt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ltLang="en-US"/>
              <a:t>If someone you met online wants to meet with you in</a:t>
            </a:r>
          </a:p>
          <a:p>
            <a:r>
              <a:rPr lang="en-US" altLang="en-US"/>
              <a:t>person, don't be flattered; be suspicious. Any person</a:t>
            </a:r>
          </a:p>
          <a:p>
            <a:r>
              <a:rPr lang="en-US" altLang="en-US"/>
              <a:t>worth having as a friend would try to keep themselves</a:t>
            </a:r>
          </a:p>
          <a:p>
            <a:r>
              <a:rPr lang="en-US" altLang="en-US"/>
              <a:t>safe too by being cautious about meeting in person</a:t>
            </a:r>
          </a:p>
          <a:p>
            <a:r>
              <a:rPr lang="en-US" altLang="en-US"/>
              <a:t>with you.</a:t>
            </a:r>
          </a:p>
          <a:p>
            <a:r>
              <a:rPr lang="en-US" altLang="en-US"/>
              <a:t>Depending on each state’s law, it can be a crime for</a:t>
            </a:r>
          </a:p>
          <a:p>
            <a:r>
              <a:rPr lang="en-US" altLang="en-US"/>
              <a:t>an adult to have sex with a teenager.</a:t>
            </a:r>
          </a:p>
          <a:p>
            <a:endParaRPr lang="en-US" altLang="en-US"/>
          </a:p>
        </p:txBody>
      </p:sp>
    </p:spTree>
    <p:extLst>
      <p:ext uri="{BB962C8B-B14F-4D97-AF65-F5344CB8AC3E}">
        <p14:creationId xmlns:p14="http://schemas.microsoft.com/office/powerpoint/2010/main" val="95614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00BA87F-0167-D743-A501-4A8EC5BE8DA2}" type="slidenum">
              <a:rPr lang="en-US" altLang="en-US"/>
              <a:pPr/>
              <a:t>20</a:t>
            </a:fld>
            <a:endParaRPr lang="en-US" alt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a:t>If you find yourself spending too much time on the</a:t>
            </a:r>
          </a:p>
          <a:p>
            <a:r>
              <a:rPr lang="en-US" altLang="en-US"/>
              <a:t>computer, you may be getting caught up in something</a:t>
            </a:r>
          </a:p>
          <a:p>
            <a:r>
              <a:rPr lang="en-US" altLang="en-US"/>
              <a:t>that's not good for you. You should not neglect your</a:t>
            </a:r>
          </a:p>
          <a:p>
            <a:r>
              <a:rPr lang="en-US" altLang="en-US"/>
              <a:t>family, friends, or other activities that you enjoy.</a:t>
            </a:r>
          </a:p>
          <a:p>
            <a:r>
              <a:rPr lang="en-US" altLang="en-US"/>
              <a:t>Any person who cares about you would not turn you</a:t>
            </a:r>
          </a:p>
          <a:p>
            <a:r>
              <a:rPr lang="en-US" altLang="en-US"/>
              <a:t>against your parents or make you keep everything a</a:t>
            </a:r>
          </a:p>
          <a:p>
            <a:r>
              <a:rPr lang="en-US" altLang="en-US"/>
              <a:t>secret. This person also would not send things to you</a:t>
            </a:r>
          </a:p>
          <a:p>
            <a:r>
              <a:rPr lang="en-US" altLang="en-US"/>
              <a:t>that make you feel uncomfortable.</a:t>
            </a:r>
          </a:p>
          <a:p>
            <a:endParaRPr lang="en-US" altLang="en-US"/>
          </a:p>
        </p:txBody>
      </p:sp>
    </p:spTree>
    <p:extLst>
      <p:ext uri="{BB962C8B-B14F-4D97-AF65-F5344CB8AC3E}">
        <p14:creationId xmlns:p14="http://schemas.microsoft.com/office/powerpoint/2010/main" val="35543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2590D8-6DEC-8845-8B0F-394E22A2AC97}" type="slidenum">
              <a:rPr lang="en-US" altLang="en-US"/>
              <a:pPr/>
              <a:t>21</a:t>
            </a:fld>
            <a:endParaRPr lang="en-US" alt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pPr>
              <a:lnSpc>
                <a:spcPct val="80000"/>
              </a:lnSpc>
            </a:pPr>
            <a:r>
              <a:rPr lang="en-US" altLang="en-US" sz="800"/>
              <a:t>Meeting in person with someone you don't really know</a:t>
            </a:r>
          </a:p>
          <a:p>
            <a:pPr>
              <a:lnSpc>
                <a:spcPct val="80000"/>
              </a:lnSpc>
            </a:pPr>
            <a:r>
              <a:rPr lang="en-US" altLang="en-US" sz="800"/>
              <a:t>is not worth the serious risks.</a:t>
            </a:r>
          </a:p>
          <a:p>
            <a:pPr>
              <a:lnSpc>
                <a:spcPct val="80000"/>
              </a:lnSpc>
            </a:pPr>
            <a:r>
              <a:rPr lang="en-US" altLang="en-US" sz="800"/>
              <a:t>Kacie Rene Woody met David Fuller, the man who</a:t>
            </a:r>
          </a:p>
          <a:p>
            <a:pPr>
              <a:lnSpc>
                <a:spcPct val="80000"/>
              </a:lnSpc>
            </a:pPr>
            <a:r>
              <a:rPr lang="en-US" altLang="en-US" sz="800"/>
              <a:t>killed her, in a chatroom. Her body, along with the</a:t>
            </a:r>
          </a:p>
          <a:p>
            <a:pPr>
              <a:lnSpc>
                <a:spcPct val="80000"/>
              </a:lnSpc>
            </a:pPr>
            <a:r>
              <a:rPr lang="en-US" altLang="en-US" sz="800"/>
              <a:t>body of David Fuller, was found in a van at a storage</a:t>
            </a:r>
          </a:p>
          <a:p>
            <a:pPr>
              <a:lnSpc>
                <a:spcPct val="80000"/>
              </a:lnSpc>
            </a:pPr>
            <a:r>
              <a:rPr lang="en-US" altLang="en-US" sz="800"/>
              <a:t>garage. Both suffered from gunshot wounds. Police</a:t>
            </a:r>
          </a:p>
          <a:p>
            <a:pPr>
              <a:lnSpc>
                <a:spcPct val="80000"/>
              </a:lnSpc>
            </a:pPr>
            <a:r>
              <a:rPr lang="en-US" altLang="en-US" sz="800"/>
              <a:t>suspect that the girl had been sexually assaulted.1</a:t>
            </a:r>
          </a:p>
          <a:p>
            <a:pPr>
              <a:lnSpc>
                <a:spcPct val="80000"/>
              </a:lnSpc>
            </a:pPr>
            <a:r>
              <a:rPr lang="en-US" altLang="en-US" sz="800"/>
              <a:t>On the evening of December 3, her brother reported</a:t>
            </a:r>
          </a:p>
          <a:p>
            <a:pPr>
              <a:lnSpc>
                <a:spcPct val="80000"/>
              </a:lnSpc>
            </a:pPr>
            <a:r>
              <a:rPr lang="en-US" altLang="en-US" sz="800"/>
              <a:t>her missing after he had not heard from her in four</a:t>
            </a:r>
          </a:p>
          <a:p>
            <a:pPr>
              <a:lnSpc>
                <a:spcPct val="80000"/>
              </a:lnSpc>
            </a:pPr>
            <a:r>
              <a:rPr lang="en-US" altLang="en-US" sz="800"/>
              <a:t>hours. Investigators searched Kacie's computer, found</a:t>
            </a:r>
          </a:p>
          <a:p>
            <a:pPr>
              <a:lnSpc>
                <a:spcPct val="80000"/>
              </a:lnSpc>
            </a:pPr>
            <a:r>
              <a:rPr lang="en-US" altLang="en-US" sz="800"/>
              <a:t>an alias Fuller had been using, and then traced him to</a:t>
            </a:r>
          </a:p>
          <a:p>
            <a:pPr>
              <a:lnSpc>
                <a:spcPct val="80000"/>
              </a:lnSpc>
            </a:pPr>
            <a:r>
              <a:rPr lang="en-US" altLang="en-US" sz="800"/>
              <a:t>a motel. From there they discovered that he had rented a van and left a telephone number with the</a:t>
            </a:r>
          </a:p>
          <a:p>
            <a:pPr>
              <a:lnSpc>
                <a:spcPct val="80000"/>
              </a:lnSpc>
            </a:pPr>
            <a:r>
              <a:rPr lang="en-US" altLang="en-US" sz="800"/>
              <a:t>rental agency that matched a number on the Woody's home telephone records.2</a:t>
            </a:r>
          </a:p>
          <a:p>
            <a:pPr>
              <a:lnSpc>
                <a:spcPct val="80000"/>
              </a:lnSpc>
            </a:pPr>
            <a:r>
              <a:rPr lang="en-US" altLang="en-US" sz="800"/>
              <a:t>Inside her home it appears 13-year-old Kacie fought for her life, because, along with signs of a struggle,</a:t>
            </a:r>
          </a:p>
          <a:p>
            <a:pPr>
              <a:lnSpc>
                <a:spcPct val="80000"/>
              </a:lnSpc>
            </a:pPr>
            <a:r>
              <a:rPr lang="en-US" altLang="en-US" sz="800"/>
              <a:t>police found a chair propped against a door.3 When police found her broken eyeglasses and realized</a:t>
            </a:r>
          </a:p>
          <a:p>
            <a:pPr>
              <a:lnSpc>
                <a:spcPct val="80000"/>
              </a:lnSpc>
            </a:pPr>
            <a:r>
              <a:rPr lang="en-US" altLang="en-US" sz="800"/>
              <a:t>that she left the house without shoes, they were led to believe that Kacie did not invite Fuller and wasn't</a:t>
            </a:r>
          </a:p>
          <a:p>
            <a:pPr>
              <a:lnSpc>
                <a:spcPct val="80000"/>
              </a:lnSpc>
            </a:pPr>
            <a:r>
              <a:rPr lang="en-US" altLang="en-US" sz="800"/>
              <a:t>aware that he was coming.4 Authorities said that Fuller had struck up an Internet relationship with</a:t>
            </a:r>
          </a:p>
          <a:p>
            <a:pPr>
              <a:lnSpc>
                <a:spcPct val="80000"/>
              </a:lnSpc>
            </a:pPr>
            <a:r>
              <a:rPr lang="en-US" altLang="en-US" sz="800"/>
              <a:t>Kacie and might have tricked her into believing he was a teenager. Police spent most of December 4</a:t>
            </a:r>
          </a:p>
          <a:p>
            <a:pPr>
              <a:lnSpc>
                <a:spcPct val="80000"/>
              </a:lnSpc>
            </a:pPr>
            <a:r>
              <a:rPr lang="en-US" altLang="en-US" sz="800"/>
              <a:t>searching for Kacie. After receiving a tip, they went to a storage facility where they heard a gunshot.</a:t>
            </a:r>
          </a:p>
          <a:p>
            <a:pPr>
              <a:lnSpc>
                <a:spcPct val="80000"/>
              </a:lnSpc>
            </a:pPr>
            <a:r>
              <a:rPr lang="en-US" altLang="en-US" sz="800"/>
              <a:t>Police believe the shot that was heard was Fuller committing suicide.5</a:t>
            </a:r>
          </a:p>
          <a:p>
            <a:pPr>
              <a:lnSpc>
                <a:spcPct val="80000"/>
              </a:lnSpc>
            </a:pPr>
            <a:r>
              <a:rPr lang="en-US" altLang="en-US" sz="800"/>
              <a:t>Authorities believe Fuller may have kidnapped other children prior to allegedly abducting Kacie and</a:t>
            </a:r>
          </a:p>
          <a:p>
            <a:pPr>
              <a:lnSpc>
                <a:spcPct val="80000"/>
              </a:lnSpc>
            </a:pPr>
            <a:r>
              <a:rPr lang="en-US" altLang="en-US" sz="800"/>
              <a:t>were doubtful that this was Fuller's first time."6 Investigators are still trying to figure out Fuller's</a:t>
            </a:r>
          </a:p>
          <a:p>
            <a:pPr>
              <a:lnSpc>
                <a:spcPct val="80000"/>
              </a:lnSpc>
            </a:pPr>
            <a:r>
              <a:rPr lang="en-US" altLang="en-US" sz="800"/>
              <a:t>movements prior to his showing up at Kacie's home.</a:t>
            </a:r>
          </a:p>
          <a:p>
            <a:pPr>
              <a:lnSpc>
                <a:spcPct val="80000"/>
              </a:lnSpc>
            </a:pPr>
            <a:r>
              <a:rPr lang="en-US" altLang="en-US" sz="800"/>
              <a:t>These types of incidents are rare, but you do need to be aware of how dangerous the Internet could be.</a:t>
            </a:r>
          </a:p>
          <a:p>
            <a:pPr>
              <a:lnSpc>
                <a:spcPct val="80000"/>
              </a:lnSpc>
            </a:pPr>
            <a:endParaRPr lang="en-US" altLang="en-US" sz="800"/>
          </a:p>
        </p:txBody>
      </p:sp>
    </p:spTree>
    <p:extLst>
      <p:ext uri="{BB962C8B-B14F-4D97-AF65-F5344CB8AC3E}">
        <p14:creationId xmlns:p14="http://schemas.microsoft.com/office/powerpoint/2010/main" val="172619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05B1A4-089D-E643-B629-9A19C0ACAFB3}" type="slidenum">
              <a:rPr lang="en-US" altLang="en-US"/>
              <a:pPr/>
              <a:t>2</a:t>
            </a:fld>
            <a:endParaRPr lang="en-US"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t>This is Taylor Behl.  A freshman at Virginia Commonwealth University, she went missing just two weeks after the start of classes last year.  The person accused of her murder met the victim on MySpace.com.  In fact, MySpace was the last site that Taylor visited before she went missing.</a:t>
            </a:r>
          </a:p>
          <a:p>
            <a:r>
              <a:rPr lang="en-US" altLang="en-US"/>
              <a:t>  </a:t>
            </a:r>
          </a:p>
          <a:p>
            <a:r>
              <a:rPr lang="en-US" altLang="en-US"/>
              <a:t>34-year old Jose Merino was arrested last January for the rape of a 13-year old girl.  Merino frequently visited MySpace.com to lure potential victims.</a:t>
            </a:r>
          </a:p>
          <a:p>
            <a:endParaRPr lang="en-US" altLang="en-US"/>
          </a:p>
          <a:p>
            <a:r>
              <a:rPr lang="en-US" altLang="en-US"/>
              <a:t>A 21-year old Rhode Island man was arrested last month for allegedly trying to rape a 17-year old high school student. </a:t>
            </a:r>
          </a:p>
          <a:p>
            <a:endParaRPr lang="en-US" altLang="en-US"/>
          </a:p>
          <a:p>
            <a:r>
              <a:rPr lang="en-US" altLang="en-US"/>
              <a:t>In Hawaii, a 33-year old man was arrested for during an arranged meeting with a 15-year old girl.  This is the second time within a month</a:t>
            </a:r>
          </a:p>
          <a:p>
            <a:endParaRPr lang="en-US" altLang="en-US"/>
          </a:p>
          <a:p>
            <a:r>
              <a:rPr lang="en-US" altLang="en-US"/>
              <a:t>2 teenage boys were arrested  for posting a video where they allegedly firebombed an empty airplane hanger.  They posted the video on MySpace.  </a:t>
            </a:r>
          </a:p>
          <a:p>
            <a:endParaRPr lang="en-US" altLang="en-US"/>
          </a:p>
          <a:p>
            <a:r>
              <a:rPr lang="en-US" altLang="en-US"/>
              <a:t>1 out of 5 teens are solicited for sex online, according to the US department of justice.</a:t>
            </a:r>
          </a:p>
          <a:p>
            <a:r>
              <a:rPr lang="en-US" altLang="en-US" b="1"/>
              <a:t>(CLICK)</a:t>
            </a:r>
          </a:p>
        </p:txBody>
      </p:sp>
    </p:spTree>
    <p:extLst>
      <p:ext uri="{BB962C8B-B14F-4D97-AF65-F5344CB8AC3E}">
        <p14:creationId xmlns:p14="http://schemas.microsoft.com/office/powerpoint/2010/main" val="144964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1B5A0B-09AC-B447-8389-E40C2A83E499}" type="slidenum">
              <a:rPr lang="en-US" altLang="en-US"/>
              <a:pPr/>
              <a:t>22</a:t>
            </a:fld>
            <a:endParaRPr lang="en-US" alt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pPr>
              <a:lnSpc>
                <a:spcPct val="80000"/>
              </a:lnSpc>
            </a:pPr>
            <a:r>
              <a:rPr lang="en-US" altLang="en-US" sz="800"/>
              <a:t>If you give out any bit of personal information, it may</a:t>
            </a:r>
          </a:p>
          <a:p>
            <a:pPr>
              <a:lnSpc>
                <a:spcPct val="80000"/>
              </a:lnSpc>
            </a:pPr>
            <a:r>
              <a:rPr lang="en-US" altLang="en-US" sz="800"/>
              <a:t>be easy for someone to find you.</a:t>
            </a:r>
          </a:p>
          <a:p>
            <a:pPr>
              <a:lnSpc>
                <a:spcPct val="80000"/>
              </a:lnSpc>
            </a:pPr>
            <a:r>
              <a:rPr lang="en-US" altLang="en-US" sz="800"/>
              <a:t>As we watch "Tracking Teresa," notice how a seemingly</a:t>
            </a:r>
          </a:p>
          <a:p>
            <a:pPr>
              <a:lnSpc>
                <a:spcPct val="80000"/>
              </a:lnSpc>
            </a:pPr>
            <a:r>
              <a:rPr lang="en-US" altLang="en-US" sz="800"/>
              <a:t>insignificant piece of information can reveal a lot to</a:t>
            </a:r>
          </a:p>
          <a:p>
            <a:pPr>
              <a:lnSpc>
                <a:spcPct val="80000"/>
              </a:lnSpc>
            </a:pPr>
            <a:r>
              <a:rPr lang="en-US" altLang="en-US" sz="800"/>
              <a:t>someone with harmful intent.</a:t>
            </a:r>
          </a:p>
          <a:p>
            <a:pPr>
              <a:lnSpc>
                <a:spcPct val="80000"/>
              </a:lnSpc>
            </a:pPr>
            <a:r>
              <a:rPr lang="en-US" altLang="en-US" sz="800" i="1"/>
              <a:t>Before the presentation, identify and meet with three</a:t>
            </a:r>
          </a:p>
          <a:p>
            <a:pPr>
              <a:lnSpc>
                <a:spcPct val="80000"/>
              </a:lnSpc>
            </a:pPr>
            <a:r>
              <a:rPr lang="en-US" altLang="en-US" sz="800" i="1"/>
              <a:t>student body officers. Ask them each to tell you</a:t>
            </a:r>
          </a:p>
          <a:p>
            <a:pPr>
              <a:lnSpc>
                <a:spcPct val="80000"/>
              </a:lnSpc>
            </a:pPr>
            <a:r>
              <a:rPr lang="en-US" altLang="en-US" sz="800" i="1"/>
              <a:t>something about themselves that few people at school</a:t>
            </a:r>
          </a:p>
          <a:p>
            <a:pPr>
              <a:lnSpc>
                <a:spcPct val="80000"/>
              </a:lnSpc>
            </a:pPr>
            <a:r>
              <a:rPr lang="en-US" altLang="en-US" sz="800" i="1"/>
              <a:t>know about, such as a place they've visited, a skill they</a:t>
            </a:r>
          </a:p>
          <a:p>
            <a:pPr>
              <a:lnSpc>
                <a:spcPct val="80000"/>
              </a:lnSpc>
            </a:pPr>
            <a:r>
              <a:rPr lang="en-US" altLang="en-US" sz="800" i="1"/>
              <a:t>have, an embarrassing moment they've had, or a</a:t>
            </a:r>
          </a:p>
          <a:p>
            <a:pPr>
              <a:lnSpc>
                <a:spcPct val="80000"/>
              </a:lnSpc>
            </a:pPr>
            <a:r>
              <a:rPr lang="en-US" altLang="en-US" sz="800" i="1"/>
              <a:t>contest they've won. After hearing the three stories,</a:t>
            </a:r>
            <a:endParaRPr lang="en-US" altLang="en-US" sz="800"/>
          </a:p>
          <a:p>
            <a:pPr>
              <a:lnSpc>
                <a:spcPct val="80000"/>
              </a:lnSpc>
            </a:pPr>
            <a:r>
              <a:rPr lang="en-US" altLang="en-US" sz="800" i="1"/>
              <a:t>choose the best one. Explain to the students that each of them will tell the student body this fact or</a:t>
            </a:r>
          </a:p>
          <a:p>
            <a:pPr>
              <a:lnSpc>
                <a:spcPct val="80000"/>
              </a:lnSpc>
            </a:pPr>
            <a:r>
              <a:rPr lang="en-US" altLang="en-US" sz="800" i="1"/>
              <a:t>experience and talk about it for about a minute as if this is true about themselves.</a:t>
            </a:r>
          </a:p>
          <a:p>
            <a:pPr>
              <a:lnSpc>
                <a:spcPct val="80000"/>
              </a:lnSpc>
            </a:pPr>
            <a:r>
              <a:rPr lang="en-US" altLang="en-US" sz="800"/>
              <a:t>Invite the three student body officers to join you at the microphone. Tell the students they are going to</a:t>
            </a:r>
          </a:p>
          <a:p>
            <a:pPr>
              <a:lnSpc>
                <a:spcPct val="80000"/>
              </a:lnSpc>
            </a:pPr>
            <a:r>
              <a:rPr lang="en-US" altLang="en-US" sz="800"/>
              <a:t>have to guess which person is telling the truth. Allow each student body officer to share the prearranged</a:t>
            </a:r>
          </a:p>
          <a:p>
            <a:pPr>
              <a:lnSpc>
                <a:spcPct val="80000"/>
              </a:lnSpc>
            </a:pPr>
            <a:r>
              <a:rPr lang="en-US" altLang="en-US" sz="800"/>
              <a:t>story. Then, have the audience vote for who they think is telling the truth by raising their hands. Let</a:t>
            </a:r>
          </a:p>
          <a:p>
            <a:pPr>
              <a:lnSpc>
                <a:spcPct val="80000"/>
              </a:lnSpc>
            </a:pPr>
            <a:r>
              <a:rPr lang="en-US" altLang="en-US" sz="800"/>
              <a:t>the student body officers reveal whether the audience guessed correctly.</a:t>
            </a:r>
          </a:p>
          <a:p>
            <a:pPr>
              <a:lnSpc>
                <a:spcPct val="80000"/>
              </a:lnSpc>
            </a:pPr>
            <a:r>
              <a:rPr lang="en-US" altLang="en-US" sz="800"/>
              <a:t>Explain even though it might seem like they know someone well online, they have no way of knowing</a:t>
            </a:r>
          </a:p>
          <a:p>
            <a:pPr>
              <a:lnSpc>
                <a:spcPct val="80000"/>
              </a:lnSpc>
            </a:pPr>
            <a:r>
              <a:rPr lang="en-US" altLang="en-US" sz="800"/>
              <a:t>whether the person is telling the truth. This is why they must not give personal information even to</a:t>
            </a:r>
          </a:p>
          <a:p>
            <a:pPr>
              <a:lnSpc>
                <a:spcPct val="80000"/>
              </a:lnSpc>
            </a:pPr>
            <a:r>
              <a:rPr lang="en-US" altLang="en-US" sz="800"/>
              <a:t>someone they have communicated with online for a long time. Point out even though the students see</a:t>
            </a:r>
          </a:p>
          <a:p>
            <a:pPr>
              <a:lnSpc>
                <a:spcPct val="80000"/>
              </a:lnSpc>
            </a:pPr>
            <a:r>
              <a:rPr lang="en-US" altLang="en-US" sz="800"/>
              <a:t>each other every day, not all of them were able to correctly guess which of their classmates was telling</a:t>
            </a:r>
          </a:p>
          <a:p>
            <a:pPr>
              <a:lnSpc>
                <a:spcPct val="80000"/>
              </a:lnSpc>
            </a:pPr>
            <a:r>
              <a:rPr lang="en-US" altLang="en-US" sz="800"/>
              <a:t>the truth. How can they expect to know when someone they communicate with online is telling the truth?</a:t>
            </a:r>
          </a:p>
          <a:p>
            <a:pPr>
              <a:lnSpc>
                <a:spcPct val="80000"/>
              </a:lnSpc>
            </a:pPr>
            <a:endParaRPr lang="en-US" altLang="en-US" sz="800" i="1"/>
          </a:p>
        </p:txBody>
      </p:sp>
    </p:spTree>
    <p:extLst>
      <p:ext uri="{BB962C8B-B14F-4D97-AF65-F5344CB8AC3E}">
        <p14:creationId xmlns:p14="http://schemas.microsoft.com/office/powerpoint/2010/main" val="1754306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49AD392-63C3-3043-84A0-874F7CBF555B}" type="slidenum">
              <a:rPr lang="en-US" altLang="en-US"/>
              <a:pPr/>
              <a:t>23</a:t>
            </a:fld>
            <a:endParaRPr lang="en-US" alt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pPr>
              <a:lnSpc>
                <a:spcPct val="90000"/>
              </a:lnSpc>
            </a:pPr>
            <a:r>
              <a:rPr lang="en-US" altLang="en-US" sz="1000"/>
              <a:t>Sending pornographic pictures of anyone under the</a:t>
            </a:r>
          </a:p>
          <a:p>
            <a:pPr>
              <a:lnSpc>
                <a:spcPct val="90000"/>
              </a:lnSpc>
            </a:pPr>
            <a:r>
              <a:rPr lang="en-US" altLang="en-US" sz="1000"/>
              <a:t>age of 18 is a violation of federal law — according to</a:t>
            </a:r>
          </a:p>
          <a:p>
            <a:pPr>
              <a:lnSpc>
                <a:spcPct val="90000"/>
              </a:lnSpc>
            </a:pPr>
            <a:r>
              <a:rPr lang="en-US" altLang="en-US" sz="1000"/>
              <a:t>statute 18 USC 2252.</a:t>
            </a:r>
          </a:p>
          <a:p>
            <a:pPr>
              <a:lnSpc>
                <a:spcPct val="90000"/>
              </a:lnSpc>
            </a:pPr>
            <a:r>
              <a:rPr lang="en-US" altLang="en-US" sz="1000"/>
              <a:t>You should not send or post your picture online. It</a:t>
            </a:r>
          </a:p>
          <a:p>
            <a:pPr>
              <a:lnSpc>
                <a:spcPct val="90000"/>
              </a:lnSpc>
            </a:pPr>
            <a:r>
              <a:rPr lang="en-US" altLang="en-US" sz="1000"/>
              <a:t>been said that a picture is worth a thousand words,</a:t>
            </a:r>
          </a:p>
          <a:p>
            <a:pPr>
              <a:lnSpc>
                <a:spcPct val="90000"/>
              </a:lnSpc>
            </a:pPr>
            <a:r>
              <a:rPr lang="en-US" altLang="en-US" sz="1000"/>
              <a:t>but on the Internet a picture is FOREVER. You have</a:t>
            </a:r>
          </a:p>
          <a:p>
            <a:pPr>
              <a:lnSpc>
                <a:spcPct val="90000"/>
              </a:lnSpc>
            </a:pPr>
            <a:r>
              <a:rPr lang="en-US" altLang="en-US" sz="1000"/>
              <a:t>to assume that any picture you post online is going</a:t>
            </a:r>
          </a:p>
          <a:p>
            <a:pPr>
              <a:lnSpc>
                <a:spcPct val="90000"/>
              </a:lnSpc>
            </a:pPr>
            <a:r>
              <a:rPr lang="en-US" altLang="en-US" sz="1000"/>
              <a:t>to be there forever and that you can't ever get it back.</a:t>
            </a:r>
          </a:p>
          <a:p>
            <a:pPr>
              <a:lnSpc>
                <a:spcPct val="90000"/>
              </a:lnSpc>
            </a:pPr>
            <a:r>
              <a:rPr lang="en-US" altLang="en-US" sz="1000"/>
              <a:t>Think about it — is the picture you want to send to</a:t>
            </a:r>
          </a:p>
          <a:p>
            <a:pPr>
              <a:lnSpc>
                <a:spcPct val="90000"/>
              </a:lnSpc>
            </a:pPr>
            <a:r>
              <a:rPr lang="en-US" altLang="en-US" sz="1000"/>
              <a:t>someone a picture that you would want everyone in</a:t>
            </a:r>
          </a:p>
          <a:p>
            <a:pPr>
              <a:lnSpc>
                <a:spcPct val="90000"/>
              </a:lnSpc>
            </a:pPr>
            <a:r>
              <a:rPr lang="en-US" altLang="en-US" sz="1000"/>
              <a:t>your school to see? How would you feel if that picture</a:t>
            </a:r>
          </a:p>
          <a:p>
            <a:pPr>
              <a:lnSpc>
                <a:spcPct val="90000"/>
              </a:lnSpc>
            </a:pPr>
            <a:r>
              <a:rPr lang="en-US" altLang="en-US" sz="1000"/>
              <a:t>was posted on a sleazy web site, or stuck in some weird person's wallet? Wouldn't that freak you out?</a:t>
            </a:r>
          </a:p>
          <a:p>
            <a:pPr>
              <a:lnSpc>
                <a:spcPct val="90000"/>
              </a:lnSpc>
            </a:pPr>
            <a:r>
              <a:rPr lang="en-US" altLang="en-US" sz="1000"/>
              <a:t>Think about what a chatroom really is. Imagine yourself at a party with about 500 people in a pitch</a:t>
            </a:r>
          </a:p>
          <a:p>
            <a:pPr>
              <a:lnSpc>
                <a:spcPct val="90000"/>
              </a:lnSpc>
            </a:pPr>
            <a:r>
              <a:rPr lang="en-US" altLang="en-US" sz="1000"/>
              <a:t>black room. You cannot see what anyone looks like and the voices are distorted that you can't even</a:t>
            </a:r>
          </a:p>
          <a:p>
            <a:pPr>
              <a:lnSpc>
                <a:spcPct val="90000"/>
              </a:lnSpc>
            </a:pPr>
            <a:r>
              <a:rPr lang="en-US" altLang="en-US" sz="1000"/>
              <a:t>tell if someone is male or female. Would you walk around at that party giving out your picture, phone</a:t>
            </a:r>
          </a:p>
          <a:p>
            <a:pPr>
              <a:lnSpc>
                <a:spcPct val="90000"/>
              </a:lnSpc>
            </a:pPr>
            <a:r>
              <a:rPr lang="en-US" altLang="en-US" sz="1000"/>
              <a:t>number or home address? Of course not.</a:t>
            </a:r>
          </a:p>
          <a:p>
            <a:pPr>
              <a:lnSpc>
                <a:spcPct val="90000"/>
              </a:lnSpc>
            </a:pPr>
            <a:endParaRPr lang="en-US" altLang="en-US" sz="1000"/>
          </a:p>
        </p:txBody>
      </p:sp>
    </p:spTree>
    <p:extLst>
      <p:ext uri="{BB962C8B-B14F-4D97-AF65-F5344CB8AC3E}">
        <p14:creationId xmlns:p14="http://schemas.microsoft.com/office/powerpoint/2010/main" val="182280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9727F0-A2B5-DD46-8F3A-7F51921D5423}" type="slidenum">
              <a:rPr lang="en-US" altLang="en-US"/>
              <a:pPr/>
              <a:t>3</a:t>
            </a:fld>
            <a:endParaRPr lang="en-US"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MySpace.com is a social-networking site.  </a:t>
            </a:r>
          </a:p>
          <a:p>
            <a:endParaRPr lang="en-US" altLang="en-US"/>
          </a:p>
          <a:p>
            <a:r>
              <a:rPr lang="en-US" altLang="en-US"/>
              <a:t>It’s a place online that allow youth and teens—anyone, in fact, to create a a personal blog or web diary; post pictures, and videos; and send comments and messages to friends they know; and yes, even with friends they don’t. </a:t>
            </a:r>
          </a:p>
          <a:p>
            <a:endParaRPr lang="en-US" altLang="en-US"/>
          </a:p>
          <a:p>
            <a:r>
              <a:rPr lang="en-US" altLang="en-US"/>
              <a:t>But MySpace.com is not the only social-networking website out there.</a:t>
            </a:r>
          </a:p>
          <a:p>
            <a:r>
              <a:rPr lang="en-US" altLang="en-US" b="1"/>
              <a:t>(CLICK)</a:t>
            </a:r>
          </a:p>
          <a:p>
            <a:endParaRPr lang="en-US" altLang="en-US"/>
          </a:p>
        </p:txBody>
      </p:sp>
    </p:spTree>
    <p:extLst>
      <p:ext uri="{BB962C8B-B14F-4D97-AF65-F5344CB8AC3E}">
        <p14:creationId xmlns:p14="http://schemas.microsoft.com/office/powerpoint/2010/main" val="90876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736A46-4E72-2B40-B46D-6FC78A543095}" type="slidenum">
              <a:rPr lang="en-US" altLang="en-US"/>
              <a:pPr/>
              <a:t>4</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In the world of social-networking sites, there is MySpace.  But there is also LiveJournal, Xanga, and Facebook, and Friendster.  And they’re the most popular thing on the net.</a:t>
            </a:r>
          </a:p>
          <a:p>
            <a:r>
              <a:rPr lang="en-US" altLang="en-US" b="1"/>
              <a:t>(CLICK)</a:t>
            </a:r>
          </a:p>
        </p:txBody>
      </p:sp>
    </p:spTree>
    <p:extLst>
      <p:ext uri="{BB962C8B-B14F-4D97-AF65-F5344CB8AC3E}">
        <p14:creationId xmlns:p14="http://schemas.microsoft.com/office/powerpoint/2010/main" val="71764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B96839-19EE-A746-A39F-1419DEA19569}" type="slidenum">
              <a:rPr lang="en-US" altLang="en-US"/>
              <a:pPr/>
              <a:t>5</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But MySpace.com is by far the most popular.  And when I say popular, I mean </a:t>
            </a:r>
            <a:r>
              <a:rPr lang="en-US" altLang="en-US" i="1"/>
              <a:t>popular.</a:t>
            </a:r>
          </a:p>
          <a:p>
            <a:endParaRPr lang="en-US" altLang="en-US"/>
          </a:p>
          <a:p>
            <a:r>
              <a:rPr lang="en-US" altLang="en-US"/>
              <a:t>When MySpace started 3 years ago, it had only a few thousand members, most of them in California.  In just two years, membership exploded to over 30 million, worldwide.  </a:t>
            </a:r>
          </a:p>
          <a:p>
            <a:endParaRPr lang="en-US" altLang="en-US"/>
          </a:p>
          <a:p>
            <a:r>
              <a:rPr lang="en-US" altLang="en-US"/>
              <a:t>As of last month, MySpace boasted over 50 million users.  </a:t>
            </a:r>
          </a:p>
          <a:p>
            <a:endParaRPr lang="en-US" altLang="en-US"/>
          </a:p>
          <a:p>
            <a:r>
              <a:rPr lang="en-US" altLang="en-US"/>
              <a:t>Today, MySpace membership has reached over 70 million.  </a:t>
            </a:r>
          </a:p>
          <a:p>
            <a:endParaRPr lang="en-US" altLang="en-US"/>
          </a:p>
          <a:p>
            <a:r>
              <a:rPr lang="en-US" altLang="en-US"/>
              <a:t>MySpace.com gets more Internet hits than Google and MSN.  In the Internet, MySpace is second only to Yahoo!</a:t>
            </a:r>
          </a:p>
          <a:p>
            <a:r>
              <a:rPr lang="en-US" altLang="en-US" b="1"/>
              <a:t>(CLICK)</a:t>
            </a:r>
          </a:p>
        </p:txBody>
      </p:sp>
    </p:spTree>
    <p:extLst>
      <p:ext uri="{BB962C8B-B14F-4D97-AF65-F5344CB8AC3E}">
        <p14:creationId xmlns:p14="http://schemas.microsoft.com/office/powerpoint/2010/main" val="112178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87EA01E-C406-9142-940E-47D78D9E0F6E}" type="slidenum">
              <a:rPr lang="en-US" altLang="en-US"/>
              <a:pPr/>
              <a:t>6</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Started in July of 2003 by 29-year old Tom Anderson, MySpace.com began as a method for independent bands to enlarge their fan bases.  </a:t>
            </a:r>
          </a:p>
          <a:p>
            <a:endParaRPr lang="en-US" altLang="en-US"/>
          </a:p>
          <a:p>
            <a:r>
              <a:rPr lang="en-US" altLang="en-US"/>
              <a:t>It  has quickly transformed into a site providing profiles, blogs, instant messaging, music downloads, photo galleries, classifieds, chat rooms and user forums.</a:t>
            </a:r>
            <a:br>
              <a:rPr lang="en-US" altLang="en-US"/>
            </a:br>
            <a:endParaRPr lang="en-US" altLang="en-US"/>
          </a:p>
          <a:p>
            <a:r>
              <a:rPr lang="en-US" altLang="en-US"/>
              <a:t>Immediately appealing to teens and college students because of its music, and multiple ways to communicate with friends, MySpace quickly became the premiere site for social networking.</a:t>
            </a:r>
          </a:p>
          <a:p>
            <a:endParaRPr lang="en-US" altLang="en-US"/>
          </a:p>
          <a:p>
            <a:r>
              <a:rPr lang="en-US" altLang="en-US"/>
              <a:t>"The idea,” says Anderson, “was that if it was a cool thing to do online, you should be able to do it on MySpace,“</a:t>
            </a:r>
          </a:p>
          <a:p>
            <a:r>
              <a:rPr lang="en-US" altLang="en-US" b="1"/>
              <a:t>(CLICK)</a:t>
            </a:r>
          </a:p>
        </p:txBody>
      </p:sp>
    </p:spTree>
    <p:extLst>
      <p:ext uri="{BB962C8B-B14F-4D97-AF65-F5344CB8AC3E}">
        <p14:creationId xmlns:p14="http://schemas.microsoft.com/office/powerpoint/2010/main" val="115340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BA6557C-DD9A-1B40-9501-D6A578495EE5}" type="slidenum">
              <a:rPr lang="en-US" altLang="en-US"/>
              <a:pPr/>
              <a:t>7</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MySpace Music is one of the site’s most prominent features.  After all, MySpace began as a way for bands to hype themselves and reach their fan base.</a:t>
            </a:r>
          </a:p>
          <a:p>
            <a:r>
              <a:rPr lang="en-US" altLang="en-US"/>
              <a:t> </a:t>
            </a:r>
          </a:p>
          <a:p>
            <a:r>
              <a:rPr lang="en-US" altLang="en-US"/>
              <a:t>Some say that MySpace has surpassed MTV in getting music out to the masses.</a:t>
            </a:r>
          </a:p>
          <a:p>
            <a:endParaRPr lang="en-US" altLang="en-US"/>
          </a:p>
          <a:p>
            <a:r>
              <a:rPr lang="en-US" altLang="en-US"/>
              <a:t>MySpace has been influential in the career of one of today’s biggest bands, Hawthorne Heights. </a:t>
            </a:r>
          </a:p>
          <a:p>
            <a:endParaRPr lang="en-US" altLang="en-US"/>
          </a:p>
          <a:p>
            <a:r>
              <a:rPr lang="en-US" altLang="en-US"/>
              <a:t>Through their MySpace page, Hawthorne Heights allows their fans to download their songs, view music videos, and send fan mail.  </a:t>
            </a:r>
          </a:p>
          <a:p>
            <a:endParaRPr lang="en-US" altLang="en-US"/>
          </a:p>
          <a:p>
            <a:r>
              <a:rPr lang="en-US" altLang="en-US"/>
              <a:t>On tour, each band member spends four to five hours every day, answering fan messages and adding new friends.  </a:t>
            </a:r>
          </a:p>
          <a:p>
            <a:endParaRPr lang="en-US" altLang="en-US"/>
          </a:p>
          <a:p>
            <a:r>
              <a:rPr lang="en-US" altLang="en-US"/>
              <a:t>Members of Hawthorne Heights say that when you respond to a message or comment, you’ve made a fan for life.</a:t>
            </a:r>
          </a:p>
          <a:p>
            <a:endParaRPr lang="en-US" altLang="en-US"/>
          </a:p>
          <a:p>
            <a:r>
              <a:rPr lang="en-US" altLang="en-US"/>
              <a:t>MySpace’s music feature has in fact become so popular that they’ve created their own independent record label, called MySpace Records.</a:t>
            </a:r>
          </a:p>
          <a:p>
            <a:endParaRPr lang="en-US" altLang="en-US"/>
          </a:p>
          <a:p>
            <a:r>
              <a:rPr lang="en-US" altLang="en-US"/>
              <a:t>Through MySpace, Hawthorne Heights has turned their fans into </a:t>
            </a:r>
            <a:r>
              <a:rPr lang="en-US" altLang="en-US" i="1"/>
              <a:t>fanatics.</a:t>
            </a:r>
            <a:endParaRPr lang="en-US" altLang="en-US"/>
          </a:p>
          <a:p>
            <a:r>
              <a:rPr lang="en-US" altLang="en-US" b="1"/>
              <a:t>(CLICK)</a:t>
            </a:r>
          </a:p>
          <a:p>
            <a:endParaRPr lang="en-US" altLang="en-US" b="1"/>
          </a:p>
          <a:p>
            <a:endParaRPr lang="en-US" altLang="en-US"/>
          </a:p>
          <a:p>
            <a:endParaRPr lang="en-US" altLang="en-US"/>
          </a:p>
          <a:p>
            <a:endParaRPr lang="en-US" altLang="en-US"/>
          </a:p>
          <a:p>
            <a:r>
              <a:rPr lang="en-US" altLang="en-US" b="1"/>
              <a:t>(CLICK)</a:t>
            </a:r>
          </a:p>
          <a:p>
            <a:endParaRPr lang="en-US" altLang="en-US" b="1"/>
          </a:p>
        </p:txBody>
      </p:sp>
    </p:spTree>
    <p:extLst>
      <p:ext uri="{BB962C8B-B14F-4D97-AF65-F5344CB8AC3E}">
        <p14:creationId xmlns:p14="http://schemas.microsoft.com/office/powerpoint/2010/main" val="213937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7E7498-BD6A-3D41-9494-EE12912ED41A}" type="slidenum">
              <a:rPr lang="en-US" altLang="en-US"/>
              <a:pPr/>
              <a:t>8</a:t>
            </a:fld>
            <a:endParaRPr lang="en-US" alt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pPr>
              <a:lnSpc>
                <a:spcPct val="80000"/>
              </a:lnSpc>
            </a:pPr>
            <a:r>
              <a:rPr lang="en-US" altLang="en-US" sz="800"/>
              <a:t>Another popular feature of MySpace, in fact </a:t>
            </a:r>
            <a:r>
              <a:rPr lang="en-US" altLang="en-US" sz="800" b="1" i="1"/>
              <a:t>all</a:t>
            </a:r>
            <a:r>
              <a:rPr lang="en-US" altLang="en-US" sz="800"/>
              <a:t> social-networking sites is blogging, or posting a blog.</a:t>
            </a:r>
          </a:p>
          <a:p>
            <a:pPr>
              <a:lnSpc>
                <a:spcPct val="80000"/>
              </a:lnSpc>
            </a:pPr>
            <a:endParaRPr lang="en-US" altLang="en-US" sz="700"/>
          </a:p>
          <a:p>
            <a:pPr>
              <a:lnSpc>
                <a:spcPct val="80000"/>
              </a:lnSpc>
            </a:pPr>
            <a:r>
              <a:rPr lang="en-US" altLang="en-US" sz="800"/>
              <a:t>Blog…short for “Web Log”….online Diary or Journal….in these…teens write about anything they want.</a:t>
            </a:r>
          </a:p>
          <a:p>
            <a:pPr>
              <a:lnSpc>
                <a:spcPct val="80000"/>
              </a:lnSpc>
            </a:pPr>
            <a:endParaRPr lang="en-US" altLang="en-US" sz="800"/>
          </a:p>
          <a:p>
            <a:pPr>
              <a:lnSpc>
                <a:spcPct val="80000"/>
              </a:lnSpc>
            </a:pPr>
            <a:r>
              <a:rPr lang="en-US" altLang="en-US" sz="800"/>
              <a:t>Blogs aren’t just for teens.</a:t>
            </a:r>
          </a:p>
          <a:p>
            <a:pPr>
              <a:lnSpc>
                <a:spcPct val="80000"/>
              </a:lnSpc>
            </a:pPr>
            <a:endParaRPr lang="en-US" altLang="en-US" sz="800"/>
          </a:p>
          <a:p>
            <a:pPr>
              <a:lnSpc>
                <a:spcPct val="80000"/>
              </a:lnSpc>
            </a:pPr>
            <a:r>
              <a:rPr lang="en-US" altLang="en-US" sz="800"/>
              <a:t>It was in the blog “The Drudge Report,” authored by online journalist Matt Drudge, that the story of President Clinton and Monica Lewinsky first appeared. </a:t>
            </a:r>
          </a:p>
          <a:p>
            <a:pPr>
              <a:lnSpc>
                <a:spcPct val="80000"/>
              </a:lnSpc>
            </a:pPr>
            <a:endParaRPr lang="en-US" altLang="en-US" sz="800"/>
          </a:p>
          <a:p>
            <a:pPr>
              <a:lnSpc>
                <a:spcPct val="80000"/>
              </a:lnSpc>
            </a:pPr>
            <a:r>
              <a:rPr lang="en-US" altLang="en-US" sz="800"/>
              <a:t>Even though blogs have gotten a lot of mainstream attention…</a:t>
            </a:r>
          </a:p>
          <a:p>
            <a:pPr>
              <a:lnSpc>
                <a:spcPct val="80000"/>
              </a:lnSpc>
            </a:pPr>
            <a:endParaRPr lang="en-US" altLang="en-US" sz="800"/>
          </a:p>
          <a:p>
            <a:pPr>
              <a:lnSpc>
                <a:spcPct val="80000"/>
              </a:lnSpc>
            </a:pPr>
            <a:r>
              <a:rPr lang="en-US" altLang="en-US" sz="800"/>
              <a:t>Members of the blogosphere are very wary of mainstream media and companies who try to capitalize on the blogging community by trying to get them to buy or endorse a product.</a:t>
            </a:r>
          </a:p>
          <a:p>
            <a:pPr>
              <a:lnSpc>
                <a:spcPct val="80000"/>
              </a:lnSpc>
            </a:pPr>
            <a:endParaRPr lang="en-US" altLang="en-US" sz="800"/>
          </a:p>
          <a:p>
            <a:pPr>
              <a:lnSpc>
                <a:spcPct val="80000"/>
              </a:lnSpc>
            </a:pPr>
            <a:r>
              <a:rPr lang="en-US" altLang="en-US" sz="800"/>
              <a:t>This is because blogs and blogging is inherently counter culture.  Bloggers fancy themselves modern day pamphleteers, getting their word to the masses.</a:t>
            </a:r>
          </a:p>
          <a:p>
            <a:pPr>
              <a:lnSpc>
                <a:spcPct val="80000"/>
              </a:lnSpc>
            </a:pPr>
            <a:endParaRPr lang="en-US" altLang="en-US" sz="800"/>
          </a:p>
          <a:p>
            <a:pPr>
              <a:lnSpc>
                <a:spcPct val="80000"/>
              </a:lnSpc>
            </a:pPr>
            <a:r>
              <a:rPr lang="en-US" altLang="en-US" sz="800"/>
              <a:t>The first bloggers were the ones who yearned to speak about their passions and interests, but lacked any form of traditional mass media to do so.  The didn’t have a newspaper column, or their own radio or television show.   </a:t>
            </a:r>
          </a:p>
          <a:p>
            <a:pPr>
              <a:lnSpc>
                <a:spcPct val="80000"/>
              </a:lnSpc>
            </a:pPr>
            <a:endParaRPr lang="en-US" altLang="en-US" sz="800"/>
          </a:p>
          <a:p>
            <a:pPr>
              <a:lnSpc>
                <a:spcPct val="80000"/>
              </a:lnSpc>
            </a:pPr>
            <a:r>
              <a:rPr lang="en-US" altLang="en-US" sz="800"/>
              <a:t>As strange as it sounds, given the worldwide population, the blogosphere is a very close-knit community—everyone looking out after each other.  </a:t>
            </a:r>
          </a:p>
          <a:p>
            <a:pPr>
              <a:lnSpc>
                <a:spcPct val="80000"/>
              </a:lnSpc>
            </a:pPr>
            <a:endParaRPr lang="en-US" altLang="en-US" sz="800"/>
          </a:p>
          <a:p>
            <a:pPr>
              <a:lnSpc>
                <a:spcPct val="80000"/>
              </a:lnSpc>
            </a:pPr>
            <a:r>
              <a:rPr lang="en-US" altLang="en-US" sz="800"/>
              <a:t>Blogs are for everyone, but most of the blogs in the blogosphere are authored by teens.  </a:t>
            </a:r>
          </a:p>
          <a:p>
            <a:pPr>
              <a:lnSpc>
                <a:spcPct val="80000"/>
              </a:lnSpc>
            </a:pPr>
            <a:endParaRPr lang="en-US" altLang="en-US" sz="800"/>
          </a:p>
          <a:p>
            <a:pPr>
              <a:lnSpc>
                <a:spcPct val="80000"/>
              </a:lnSpc>
            </a:pPr>
            <a:r>
              <a:rPr lang="en-US" altLang="en-US" sz="800"/>
              <a:t>In a study conducted by MSNBC, it was found that over 50 percent of all blogs are written by people under 18.</a:t>
            </a:r>
          </a:p>
          <a:p>
            <a:pPr>
              <a:lnSpc>
                <a:spcPct val="80000"/>
              </a:lnSpc>
            </a:pPr>
            <a:r>
              <a:rPr lang="en-US" altLang="en-US" sz="800" b="1"/>
              <a:t>(CLICK)</a:t>
            </a:r>
          </a:p>
          <a:p>
            <a:pPr>
              <a:lnSpc>
                <a:spcPct val="80000"/>
              </a:lnSpc>
            </a:pPr>
            <a:endParaRPr lang="en-US" altLang="en-US" sz="800" b="1"/>
          </a:p>
        </p:txBody>
      </p:sp>
    </p:spTree>
    <p:extLst>
      <p:ext uri="{BB962C8B-B14F-4D97-AF65-F5344CB8AC3E}">
        <p14:creationId xmlns:p14="http://schemas.microsoft.com/office/powerpoint/2010/main" val="122687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9D70C1-5972-AC4D-ACF6-476150FCC9AC}" type="slidenum">
              <a:rPr lang="en-US" altLang="en-US"/>
              <a:pPr/>
              <a:t>9</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pPr>
              <a:lnSpc>
                <a:spcPct val="80000"/>
              </a:lnSpc>
            </a:pPr>
            <a:r>
              <a:rPr lang="en-US" altLang="en-US" sz="800"/>
              <a:t>The Teen Blogosphere is full of blogs that are truer to online diaries or journals.  Think of everything that someone would write in a journal—what they did that day; random thoughts, poems, songs, short stories—all of it appears in teen blogs.  </a:t>
            </a:r>
          </a:p>
          <a:p>
            <a:pPr>
              <a:lnSpc>
                <a:spcPct val="80000"/>
              </a:lnSpc>
            </a:pPr>
            <a:endParaRPr lang="en-US" altLang="en-US" sz="800"/>
          </a:p>
          <a:p>
            <a:pPr>
              <a:lnSpc>
                <a:spcPct val="80000"/>
              </a:lnSpc>
            </a:pPr>
            <a:r>
              <a:rPr lang="en-US" altLang="en-US" sz="800"/>
              <a:t>Now you might be asking yourself, “the things in journals are pretty personal.  Why would you want that stuff on the Internet?”</a:t>
            </a:r>
          </a:p>
          <a:p>
            <a:pPr>
              <a:lnSpc>
                <a:spcPct val="80000"/>
              </a:lnSpc>
            </a:pPr>
            <a:r>
              <a:rPr lang="en-US" altLang="en-US" sz="800"/>
              <a:t>It’s true, some of what’s written is awfully personal.  And teens know that.</a:t>
            </a:r>
          </a:p>
          <a:p>
            <a:pPr>
              <a:lnSpc>
                <a:spcPct val="80000"/>
              </a:lnSpc>
            </a:pPr>
            <a:endParaRPr lang="en-US" altLang="en-US" sz="800"/>
          </a:p>
          <a:p>
            <a:pPr>
              <a:lnSpc>
                <a:spcPct val="80000"/>
              </a:lnSpc>
            </a:pPr>
            <a:r>
              <a:rPr lang="en-US" altLang="en-US" sz="800"/>
              <a:t>In a generation that has grown up watching The Real World, Road Rules, Survivor, and other reality shows that make celebrities out of regular people, just for being themselves… </a:t>
            </a:r>
          </a:p>
          <a:p>
            <a:pPr>
              <a:lnSpc>
                <a:spcPct val="80000"/>
              </a:lnSpc>
            </a:pPr>
            <a:endParaRPr lang="en-US" altLang="en-US" sz="800"/>
          </a:p>
          <a:p>
            <a:pPr>
              <a:lnSpc>
                <a:spcPct val="80000"/>
              </a:lnSpc>
            </a:pPr>
            <a:r>
              <a:rPr lang="en-US" altLang="en-US" sz="800"/>
              <a:t>publicizing yourself and everything about yourself for public consumption is completely natural to today’s teens.</a:t>
            </a:r>
          </a:p>
          <a:p>
            <a:pPr>
              <a:lnSpc>
                <a:spcPct val="80000"/>
              </a:lnSpc>
            </a:pPr>
            <a:endParaRPr lang="en-US" altLang="en-US" sz="800"/>
          </a:p>
          <a:p>
            <a:pPr>
              <a:lnSpc>
                <a:spcPct val="80000"/>
              </a:lnSpc>
            </a:pPr>
            <a:r>
              <a:rPr lang="en-US" altLang="en-US" sz="800"/>
              <a:t>Steven Johnston, author of Everything Bad is Good For You, says that this new generation sees the screen as something they project their identity onto, a place to work through the story of their lives as they unfold.</a:t>
            </a:r>
          </a:p>
          <a:p>
            <a:pPr>
              <a:lnSpc>
                <a:spcPct val="80000"/>
              </a:lnSpc>
            </a:pPr>
            <a:endParaRPr lang="en-US" altLang="en-US" sz="800"/>
          </a:p>
          <a:p>
            <a:pPr>
              <a:lnSpc>
                <a:spcPct val="80000"/>
              </a:lnSpc>
            </a:pPr>
            <a:r>
              <a:rPr lang="en-US" altLang="en-US" sz="800"/>
              <a:t>And in the words of one teenager, “It’s all just a way of putting myself out there.”  </a:t>
            </a:r>
          </a:p>
          <a:p>
            <a:pPr>
              <a:lnSpc>
                <a:spcPct val="80000"/>
              </a:lnSpc>
            </a:pPr>
            <a:endParaRPr lang="en-US" altLang="en-US" sz="800"/>
          </a:p>
          <a:p>
            <a:pPr>
              <a:lnSpc>
                <a:spcPct val="80000"/>
              </a:lnSpc>
            </a:pPr>
            <a:r>
              <a:rPr lang="en-US" altLang="en-US" sz="800"/>
              <a:t>In fact, many teens write blogs and anxiously wait for their friends to respond.  It gives them validation that what they’re feeling or going through isn’t unique; they have friends out there who are feeling and going through the same thing.</a:t>
            </a:r>
          </a:p>
          <a:p>
            <a:pPr>
              <a:lnSpc>
                <a:spcPct val="80000"/>
              </a:lnSpc>
            </a:pPr>
            <a:endParaRPr lang="en-US" altLang="en-US" sz="800"/>
          </a:p>
          <a:p>
            <a:pPr>
              <a:lnSpc>
                <a:spcPct val="80000"/>
              </a:lnSpc>
            </a:pPr>
            <a:r>
              <a:rPr lang="en-US" altLang="en-US" sz="800"/>
              <a:t>Teen blogs have been viewed largely as a good thing by educators.  “At least they’re writing,” says one professor who has been studying youth blogs.</a:t>
            </a:r>
          </a:p>
          <a:p>
            <a:pPr>
              <a:lnSpc>
                <a:spcPct val="80000"/>
              </a:lnSpc>
            </a:pPr>
            <a:endParaRPr lang="en-US" altLang="en-US" sz="800"/>
          </a:p>
          <a:p>
            <a:pPr>
              <a:lnSpc>
                <a:spcPct val="80000"/>
              </a:lnSpc>
            </a:pPr>
            <a:r>
              <a:rPr lang="en-US" altLang="en-US" sz="800"/>
              <a:t>There are instances across the country of teachers using blogs in the classroom, to illicit student response.  Oftentimes, a student who doesn’t feel comfortable sharing his or her opinions in front of the class will write a very detailed, poignant blog about the day’s lesson.</a:t>
            </a:r>
          </a:p>
          <a:p>
            <a:pPr>
              <a:lnSpc>
                <a:spcPct val="80000"/>
              </a:lnSpc>
            </a:pPr>
            <a:endParaRPr lang="en-US" altLang="en-US" sz="800"/>
          </a:p>
          <a:p>
            <a:pPr>
              <a:lnSpc>
                <a:spcPct val="80000"/>
              </a:lnSpc>
            </a:pPr>
            <a:r>
              <a:rPr lang="en-US" altLang="en-US" sz="800"/>
              <a:t>Teen Blogs can be healthy and positive, but still, blogging isn’t the most popular feature of MySpace.</a:t>
            </a:r>
          </a:p>
          <a:p>
            <a:pPr>
              <a:lnSpc>
                <a:spcPct val="80000"/>
              </a:lnSpc>
            </a:pPr>
            <a:r>
              <a:rPr lang="en-US" altLang="en-US" sz="800" b="1"/>
              <a:t>(CLICK)</a:t>
            </a:r>
          </a:p>
        </p:txBody>
      </p:sp>
    </p:spTree>
    <p:extLst>
      <p:ext uri="{BB962C8B-B14F-4D97-AF65-F5344CB8AC3E}">
        <p14:creationId xmlns:p14="http://schemas.microsoft.com/office/powerpoint/2010/main" val="20810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065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6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70660" name="Rectangle 4"/>
          <p:cNvSpPr>
            <a:spLocks noGrp="1" noChangeArrowheads="1"/>
          </p:cNvSpPr>
          <p:nvPr>
            <p:ph type="subTitle" idx="1"/>
          </p:nvPr>
        </p:nvSpPr>
        <p:spPr>
          <a:xfrm>
            <a:off x="849313" y="3049588"/>
            <a:ext cx="6248400" cy="2362200"/>
          </a:xfrm>
        </p:spPr>
        <p:txBody>
          <a:bodyPr/>
          <a:lstStyle>
            <a:lvl1pPr marL="0" indent="0" algn="r">
              <a:buFont typeface="Wingdings" charset="2"/>
              <a:buNone/>
              <a:defRPr sz="3200"/>
            </a:lvl1pPr>
          </a:lstStyle>
          <a:p>
            <a:pPr lvl="0"/>
            <a:r>
              <a:rPr lang="en-US" altLang="en-US" noProof="0" smtClean="0"/>
              <a:t>Click to edit Master subtitle style</a:t>
            </a:r>
          </a:p>
        </p:txBody>
      </p:sp>
      <p:sp>
        <p:nvSpPr>
          <p:cNvPr id="70661" name="Rectangle 5"/>
          <p:cNvSpPr>
            <a:spLocks noGrp="1" noChangeArrowheads="1"/>
          </p:cNvSpPr>
          <p:nvPr>
            <p:ph type="dt" sz="half" idx="2"/>
          </p:nvPr>
        </p:nvSpPr>
        <p:spPr/>
        <p:txBody>
          <a:bodyPr/>
          <a:lstStyle>
            <a:lvl1pPr>
              <a:defRPr/>
            </a:lvl1pPr>
          </a:lstStyle>
          <a:p>
            <a:endParaRPr lang="en-US" altLang="en-US"/>
          </a:p>
        </p:txBody>
      </p:sp>
      <p:sp>
        <p:nvSpPr>
          <p:cNvPr id="70662" name="Rectangle 6"/>
          <p:cNvSpPr>
            <a:spLocks noGrp="1" noChangeArrowheads="1"/>
          </p:cNvSpPr>
          <p:nvPr>
            <p:ph type="ftr" sz="quarter" idx="3"/>
          </p:nvPr>
        </p:nvSpPr>
        <p:spPr/>
        <p:txBody>
          <a:bodyPr/>
          <a:lstStyle>
            <a:lvl1pPr>
              <a:defRPr/>
            </a:lvl1pPr>
          </a:lstStyle>
          <a:p>
            <a:endParaRPr lang="en-US" altLang="en-US"/>
          </a:p>
        </p:txBody>
      </p:sp>
      <p:sp>
        <p:nvSpPr>
          <p:cNvPr id="70663" name="Rectangle 7"/>
          <p:cNvSpPr>
            <a:spLocks noGrp="1" noChangeArrowheads="1"/>
          </p:cNvSpPr>
          <p:nvPr>
            <p:ph type="sldNum" sz="quarter" idx="4"/>
          </p:nvPr>
        </p:nvSpPr>
        <p:spPr/>
        <p:txBody>
          <a:bodyPr/>
          <a:lstStyle>
            <a:lvl1pPr>
              <a:defRPr/>
            </a:lvl1pPr>
          </a:lstStyle>
          <a:p>
            <a:fld id="{BE69BE2A-3151-9144-ABD9-F9AF1819A478}" type="slidenum">
              <a:rPr lang="en-US" altLang="en-US"/>
              <a:pPr/>
              <a:t>‹#›</a:t>
            </a:fld>
            <a:endParaRPr lang="en-US" altLang="en-US"/>
          </a:p>
        </p:txBody>
      </p:sp>
      <p:grpSp>
        <p:nvGrpSpPr>
          <p:cNvPr id="70664" name="Group 8"/>
          <p:cNvGrpSpPr>
            <a:grpSpLocks/>
          </p:cNvGrpSpPr>
          <p:nvPr/>
        </p:nvGrpSpPr>
        <p:grpSpPr bwMode="auto">
          <a:xfrm>
            <a:off x="7493000" y="2992438"/>
            <a:ext cx="1338263" cy="2189162"/>
            <a:chOff x="4704" y="1885"/>
            <a:chExt cx="843" cy="1379"/>
          </a:xfrm>
        </p:grpSpPr>
        <p:sp>
          <p:nvSpPr>
            <p:cNvPr id="7066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8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9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069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C473D0-F7E1-D046-ABEF-553B901947C5}" type="slidenum">
              <a:rPr lang="en-US" altLang="en-US"/>
              <a:pPr/>
              <a:t>‹#›</a:t>
            </a:fld>
            <a:endParaRPr lang="en-US" altLang="en-US"/>
          </a:p>
        </p:txBody>
      </p:sp>
    </p:spTree>
    <p:extLst>
      <p:ext uri="{BB962C8B-B14F-4D97-AF65-F5344CB8AC3E}">
        <p14:creationId xmlns:p14="http://schemas.microsoft.com/office/powerpoint/2010/main" val="97150350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E72D9D-25EC-3A4C-975D-0AC0D2D27969}" type="slidenum">
              <a:rPr lang="en-US" altLang="en-US"/>
              <a:pPr/>
              <a:t>‹#›</a:t>
            </a:fld>
            <a:endParaRPr lang="en-US" altLang="en-US"/>
          </a:p>
        </p:txBody>
      </p:sp>
    </p:spTree>
    <p:extLst>
      <p:ext uri="{BB962C8B-B14F-4D97-AF65-F5344CB8AC3E}">
        <p14:creationId xmlns:p14="http://schemas.microsoft.com/office/powerpoint/2010/main" val="74127400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FE9BAC-AD59-BD43-8865-7693DD7528AF}" type="slidenum">
              <a:rPr lang="en-US" altLang="en-US"/>
              <a:pPr/>
              <a:t>‹#›</a:t>
            </a:fld>
            <a:endParaRPr lang="en-US" altLang="en-US"/>
          </a:p>
        </p:txBody>
      </p:sp>
    </p:spTree>
    <p:extLst>
      <p:ext uri="{BB962C8B-B14F-4D97-AF65-F5344CB8AC3E}">
        <p14:creationId xmlns:p14="http://schemas.microsoft.com/office/powerpoint/2010/main" val="3914783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07A5A4-13A6-5045-953F-3C8C211AD3E8}" type="slidenum">
              <a:rPr lang="en-US" altLang="en-US"/>
              <a:pPr/>
              <a:t>‹#›</a:t>
            </a:fld>
            <a:endParaRPr lang="en-US" altLang="en-US"/>
          </a:p>
        </p:txBody>
      </p:sp>
    </p:spTree>
    <p:extLst>
      <p:ext uri="{BB962C8B-B14F-4D97-AF65-F5344CB8AC3E}">
        <p14:creationId xmlns:p14="http://schemas.microsoft.com/office/powerpoint/2010/main" val="18345202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F16B4F-8F48-9043-8CA4-605506427C00}" type="slidenum">
              <a:rPr lang="en-US" altLang="en-US"/>
              <a:pPr/>
              <a:t>‹#›</a:t>
            </a:fld>
            <a:endParaRPr lang="en-US" altLang="en-US"/>
          </a:p>
        </p:txBody>
      </p:sp>
    </p:spTree>
    <p:extLst>
      <p:ext uri="{BB962C8B-B14F-4D97-AF65-F5344CB8AC3E}">
        <p14:creationId xmlns:p14="http://schemas.microsoft.com/office/powerpoint/2010/main" val="135853352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8116BB-3711-3B44-9BB1-4E1FCA0A116A}" type="slidenum">
              <a:rPr lang="en-US" altLang="en-US"/>
              <a:pPr/>
              <a:t>‹#›</a:t>
            </a:fld>
            <a:endParaRPr lang="en-US" altLang="en-US"/>
          </a:p>
        </p:txBody>
      </p:sp>
    </p:spTree>
    <p:extLst>
      <p:ext uri="{BB962C8B-B14F-4D97-AF65-F5344CB8AC3E}">
        <p14:creationId xmlns:p14="http://schemas.microsoft.com/office/powerpoint/2010/main" val="82683657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74188D-4B0D-D545-824A-38BE4448C6AA}" type="slidenum">
              <a:rPr lang="en-US" altLang="en-US"/>
              <a:pPr/>
              <a:t>‹#›</a:t>
            </a:fld>
            <a:endParaRPr lang="en-US" altLang="en-US"/>
          </a:p>
        </p:txBody>
      </p:sp>
    </p:spTree>
    <p:extLst>
      <p:ext uri="{BB962C8B-B14F-4D97-AF65-F5344CB8AC3E}">
        <p14:creationId xmlns:p14="http://schemas.microsoft.com/office/powerpoint/2010/main" val="27568670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6D09660-1601-5444-A751-570E8344CB6D}" type="slidenum">
              <a:rPr lang="en-US" altLang="en-US"/>
              <a:pPr/>
              <a:t>‹#›</a:t>
            </a:fld>
            <a:endParaRPr lang="en-US" altLang="en-US"/>
          </a:p>
        </p:txBody>
      </p:sp>
    </p:spTree>
    <p:extLst>
      <p:ext uri="{BB962C8B-B14F-4D97-AF65-F5344CB8AC3E}">
        <p14:creationId xmlns:p14="http://schemas.microsoft.com/office/powerpoint/2010/main" val="13442915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56CCA7-5501-5249-84FF-88EF0754D3BC}" type="slidenum">
              <a:rPr lang="en-US" altLang="en-US"/>
              <a:pPr/>
              <a:t>‹#›</a:t>
            </a:fld>
            <a:endParaRPr lang="en-US" altLang="en-US"/>
          </a:p>
        </p:txBody>
      </p:sp>
    </p:spTree>
    <p:extLst>
      <p:ext uri="{BB962C8B-B14F-4D97-AF65-F5344CB8AC3E}">
        <p14:creationId xmlns:p14="http://schemas.microsoft.com/office/powerpoint/2010/main" val="198068584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092BCB-B6CE-804D-A18D-E8E46C0E4203}" type="slidenum">
              <a:rPr lang="en-US" altLang="en-US"/>
              <a:pPr/>
              <a:t>‹#›</a:t>
            </a:fld>
            <a:endParaRPr lang="en-US" altLang="en-US"/>
          </a:p>
        </p:txBody>
      </p:sp>
    </p:spTree>
    <p:extLst>
      <p:ext uri="{BB962C8B-B14F-4D97-AF65-F5344CB8AC3E}">
        <p14:creationId xmlns:p14="http://schemas.microsoft.com/office/powerpoint/2010/main" val="1243035189"/>
      </p:ext>
    </p:extLst>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63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9636"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3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6963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6963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7471B103-D488-134C-A970-A6EE6E1DE595}" type="slidenum">
              <a:rPr lang="en-US" altLang="en-US"/>
              <a:pPr/>
              <a:t>‹#›</a:t>
            </a:fld>
            <a:endParaRPr lang="en-US" altLang="en-US"/>
          </a:p>
        </p:txBody>
      </p:sp>
      <p:grpSp>
        <p:nvGrpSpPr>
          <p:cNvPr id="69640" name="Group 8"/>
          <p:cNvGrpSpPr>
            <a:grpSpLocks/>
          </p:cNvGrpSpPr>
          <p:nvPr/>
        </p:nvGrpSpPr>
        <p:grpSpPr bwMode="auto">
          <a:xfrm>
            <a:off x="8153400" y="152400"/>
            <a:ext cx="792163" cy="1295400"/>
            <a:chOff x="5136" y="960"/>
            <a:chExt cx="528" cy="864"/>
          </a:xfrm>
        </p:grpSpPr>
        <p:sp>
          <p:nvSpPr>
            <p:cNvPr id="6964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4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5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6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7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7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timing>
    <p:tnLst>
      <p:par>
        <p:cTn id="1" dur="indefinite" restart="never" nodeType="tmRoot"/>
      </p:par>
    </p:tnLst>
  </p:timing>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mailto:gtmaeda@hawaii.edu" TargetMode="External"/><Relationship Id="rId4" Type="http://schemas.openxmlformats.org/officeDocument/2006/relationships/hyperlink" Target="mailto:gumayagay@hawaii.edu" TargetMode="External"/><Relationship Id="rId5" Type="http://schemas.openxmlformats.org/officeDocument/2006/relationships/hyperlink" Target="mailto:chanakaw@hawaii.edu" TargetMode="External"/><Relationship Id="rId1" Type="http://schemas.openxmlformats.org/officeDocument/2006/relationships/slideLayout" Target="../slideLayouts/slideLayout6.xml"/><Relationship Id="rId2" Type="http://schemas.openxmlformats.org/officeDocument/2006/relationships/hyperlink" Target="mailto:cikeda@hawaii.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netsmartz.org/stories/teresa.ht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netsmartz.org/stories/canttake.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etsmartz.org/" TargetMode="External"/><Relationship Id="rId4" Type="http://schemas.openxmlformats.org/officeDocument/2006/relationships/hyperlink" Target="http://www.wiredwithwisdom.org/"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livejournal.com/"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hyperlink" Target="http://www.friendster.com/" TargetMode="External"/><Relationship Id="rId9"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5913" y="544513"/>
            <a:ext cx="6781800" cy="1470025"/>
          </a:xfrm>
        </p:spPr>
        <p:txBody>
          <a:bodyPr/>
          <a:lstStyle/>
          <a:p>
            <a:r>
              <a:rPr lang="en-US" altLang="en-US" sz="4400" dirty="0"/>
              <a:t>“</a:t>
            </a:r>
            <a:r>
              <a:rPr lang="en-US" altLang="en-US" sz="4400" dirty="0" err="1"/>
              <a:t>MySpace</a:t>
            </a:r>
            <a:r>
              <a:rPr lang="en-US" altLang="en-US" sz="4400" dirty="0"/>
              <a:t>, Your Space, Out of Space!”</a:t>
            </a:r>
          </a:p>
        </p:txBody>
      </p:sp>
      <p:sp>
        <p:nvSpPr>
          <p:cNvPr id="2051" name="Rectangle 3"/>
          <p:cNvSpPr>
            <a:spLocks noGrp="1" noChangeArrowheads="1"/>
          </p:cNvSpPr>
          <p:nvPr>
            <p:ph type="subTitle" idx="1"/>
          </p:nvPr>
        </p:nvSpPr>
        <p:spPr>
          <a:xfrm>
            <a:off x="914400" y="3124200"/>
            <a:ext cx="6400800" cy="1752600"/>
          </a:xfrm>
        </p:spPr>
        <p:txBody>
          <a:bodyPr/>
          <a:lstStyle/>
          <a:p>
            <a:r>
              <a:rPr lang="en-US" altLang="en-US" dirty="0"/>
              <a:t>Exploring Social-Networking Websites, Blogging, and </a:t>
            </a:r>
            <a:r>
              <a:rPr lang="en-US" altLang="en-US" dirty="0" err="1"/>
              <a:t>MySpace.com</a:t>
            </a:r>
            <a:endParaRPr lang="en-US" alt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10156" t="19812" r="11719"/>
          <a:stretch>
            <a:fillRect/>
          </a:stretch>
        </p:blipFill>
        <p:spPr bwMode="auto">
          <a:xfrm>
            <a:off x="0" y="0"/>
            <a:ext cx="9144000" cy="68008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450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0"/>
                                        <p:tgtEl>
                                          <p:spTgt spid="18434"/>
                                        </p:tgtEl>
                                      </p:cBhvr>
                                    </p:animEffect>
                                  </p:childTnLst>
                                </p:cTn>
                              </p:par>
                            </p:childTnLst>
                          </p:cTn>
                        </p:par>
                        <p:par>
                          <p:cTn id="8" fill="hold" nodeType="afterGroup">
                            <p:stCondLst>
                              <p:cond delay="9500"/>
                            </p:stCondLst>
                            <p:childTnLst>
                              <p:par>
                                <p:cTn id="9" presetID="3" presetClass="entr" presetSubtype="10" fill="hold" nodeType="afterEffect">
                                  <p:stCondLst>
                                    <p:cond delay="600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5000"/>
                                        <p:tgtEl>
                                          <p:spTgt spid="18435"/>
                                        </p:tgtEl>
                                      </p:cBhvr>
                                    </p:animEffect>
                                  </p:childTnLst>
                                </p:cTn>
                              </p:par>
                            </p:childTnLst>
                          </p:cTn>
                        </p:par>
                        <p:par>
                          <p:cTn id="12" fill="hold" nodeType="afterGroup">
                            <p:stCondLst>
                              <p:cond delay="20500"/>
                            </p:stCondLst>
                            <p:childTnLst>
                              <p:par>
                                <p:cTn id="13" presetID="5" presetClass="entr" presetSubtype="10" fill="hold" nodeType="afterEffect">
                                  <p:stCondLst>
                                    <p:cond delay="5500"/>
                                  </p:stCondLst>
                                  <p:childTnLst>
                                    <p:set>
                                      <p:cBhvr>
                                        <p:cTn id="14" dur="1" fill="hold">
                                          <p:stCondLst>
                                            <p:cond delay="0"/>
                                          </p:stCondLst>
                                        </p:cTn>
                                        <p:tgtEl>
                                          <p:spTgt spid="18436"/>
                                        </p:tgtEl>
                                        <p:attrNameLst>
                                          <p:attrName>style.visibility</p:attrName>
                                        </p:attrNameLst>
                                      </p:cBhvr>
                                      <p:to>
                                        <p:strVal val="visible"/>
                                      </p:to>
                                    </p:set>
                                    <p:animEffect transition="in" filter="checkerboard(across)">
                                      <p:cBhvr>
                                        <p:cTn id="15" dur="5000"/>
                                        <p:tgtEl>
                                          <p:spTgt spid="18436"/>
                                        </p:tgtEl>
                                      </p:cBhvr>
                                    </p:animEffect>
                                  </p:childTnLst>
                                </p:cTn>
                              </p:par>
                            </p:childTnLst>
                          </p:cTn>
                        </p:par>
                        <p:par>
                          <p:cTn id="16" fill="hold" nodeType="afterGroup">
                            <p:stCondLst>
                              <p:cond delay="31000"/>
                            </p:stCondLst>
                            <p:childTnLst>
                              <p:par>
                                <p:cTn id="17" presetID="5" presetClass="entr" presetSubtype="5" fill="hold" nodeType="afterEffect">
                                  <p:stCondLst>
                                    <p:cond delay="6500"/>
                                  </p:stCondLst>
                                  <p:childTnLst>
                                    <p:set>
                                      <p:cBhvr>
                                        <p:cTn id="18" dur="1" fill="hold">
                                          <p:stCondLst>
                                            <p:cond delay="0"/>
                                          </p:stCondLst>
                                        </p:cTn>
                                        <p:tgtEl>
                                          <p:spTgt spid="18437"/>
                                        </p:tgtEl>
                                        <p:attrNameLst>
                                          <p:attrName>style.visibility</p:attrName>
                                        </p:attrNameLst>
                                      </p:cBhvr>
                                      <p:to>
                                        <p:strVal val="visible"/>
                                      </p:to>
                                    </p:set>
                                    <p:animEffect transition="in" filter="checkerboard(down)">
                                      <p:cBhvr>
                                        <p:cTn id="19" dur="5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3" name="Oval 3"/>
          <p:cNvSpPr>
            <a:spLocks noChangeArrowheads="1"/>
          </p:cNvSpPr>
          <p:nvPr/>
        </p:nvSpPr>
        <p:spPr bwMode="auto">
          <a:xfrm>
            <a:off x="1524000" y="3505200"/>
            <a:ext cx="6172200" cy="1447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2000" fill="hold"/>
                                        <p:tgtEl>
                                          <p:spTgt spid="20483"/>
                                        </p:tgtEl>
                                        <p:attrNameLst>
                                          <p:attrName>ppt_w</p:attrName>
                                        </p:attrNameLst>
                                      </p:cBhvr>
                                      <p:tavLst>
                                        <p:tav tm="0">
                                          <p:val>
                                            <p:fltVal val="0"/>
                                          </p:val>
                                        </p:tav>
                                        <p:tav tm="100000">
                                          <p:val>
                                            <p:strVal val="#ppt_w"/>
                                          </p:val>
                                        </p:tav>
                                      </p:tavLst>
                                    </p:anim>
                                    <p:anim calcmode="lin" valueType="num">
                                      <p:cBhvr>
                                        <p:cTn id="8" dur="2000" fill="hold"/>
                                        <p:tgtEl>
                                          <p:spTgt spid="20483"/>
                                        </p:tgtEl>
                                        <p:attrNameLst>
                                          <p:attrName>ppt_h</p:attrName>
                                        </p:attrNameLst>
                                      </p:cBhvr>
                                      <p:tavLst>
                                        <p:tav tm="0">
                                          <p:val>
                                            <p:fltVal val="0"/>
                                          </p:val>
                                        </p:tav>
                                        <p:tav tm="100000">
                                          <p:val>
                                            <p:strVal val="#ppt_h"/>
                                          </p:val>
                                        </p:tav>
                                      </p:tavLst>
                                    </p:anim>
                                    <p:animEffect transition="in" filter="fade">
                                      <p:cBhvr>
                                        <p:cTn id="9"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vealing_kid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0354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
        <p:nvSpPr>
          <p:cNvPr id="24579" name="Rectangle 3"/>
          <p:cNvSpPr>
            <a:spLocks noChangeArrowheads="1"/>
          </p:cNvSpPr>
          <p:nvPr/>
        </p:nvSpPr>
        <p:spPr bwMode="auto">
          <a:xfrm>
            <a:off x="4800600" y="1600200"/>
            <a:ext cx="3813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tx2"/>
              </a:buClr>
              <a:buSzPct val="70000"/>
              <a:buFont typeface="Wingdings" charset="2"/>
              <a:buChar char="l"/>
              <a:defRPr sz="2600">
                <a:solidFill>
                  <a:schemeClr val="tx1"/>
                </a:solidFill>
                <a:latin typeface="Arial" charset="0"/>
              </a:defRPr>
            </a:lvl1pPr>
            <a:lvl2pPr marL="692150" indent="-347663">
              <a:spcBef>
                <a:spcPct val="20000"/>
              </a:spcBef>
              <a:buClr>
                <a:schemeClr val="accent2"/>
              </a:buClr>
              <a:buSzPct val="70000"/>
              <a:buFont typeface="Wingdings" charset="2"/>
              <a:buChar char="l"/>
              <a:defRPr sz="2200">
                <a:solidFill>
                  <a:schemeClr val="tx1"/>
                </a:solidFill>
                <a:latin typeface="Arial" charset="0"/>
              </a:defRPr>
            </a:lvl2pPr>
            <a:lvl3pPr marL="987425" indent="-293688">
              <a:spcBef>
                <a:spcPct val="20000"/>
              </a:spcBef>
              <a:buClr>
                <a:schemeClr val="accent1"/>
              </a:buClr>
              <a:buSzPct val="70000"/>
              <a:buFont typeface="Wingdings" charset="2"/>
              <a:buChar char="l"/>
              <a:defRPr sz="2100">
                <a:solidFill>
                  <a:schemeClr val="tx1"/>
                </a:solidFill>
                <a:latin typeface="Arial" charset="0"/>
              </a:defRPr>
            </a:lvl3pPr>
            <a:lvl4pPr marL="1281113" indent="-292100">
              <a:spcBef>
                <a:spcPct val="20000"/>
              </a:spcBef>
              <a:buClr>
                <a:schemeClr val="tx2"/>
              </a:buClr>
              <a:buSzPct val="75000"/>
              <a:buFont typeface="Wingdings" charset="2"/>
              <a:buChar char="§"/>
              <a:defRPr>
                <a:solidFill>
                  <a:schemeClr val="tx1"/>
                </a:solidFill>
                <a:latin typeface="Arial" charset="0"/>
              </a:defRPr>
            </a:lvl4pPr>
            <a:lvl5pPr marL="1598613" indent="-315913">
              <a:spcBef>
                <a:spcPct val="20000"/>
              </a:spcBef>
              <a:buClr>
                <a:schemeClr val="folHlink"/>
              </a:buClr>
              <a:buSzPct val="80000"/>
              <a:buFont typeface="Wingdings" charset="2"/>
              <a:buChar char="§"/>
              <a:defRPr>
                <a:solidFill>
                  <a:schemeClr val="tx1"/>
                </a:solidFill>
                <a:latin typeface="Arial" charset="0"/>
              </a:defRPr>
            </a:lvl5pPr>
            <a:lvl6pPr marL="2055813" indent="-315913" fontAlgn="base">
              <a:spcBef>
                <a:spcPct val="20000"/>
              </a:spcBef>
              <a:spcAft>
                <a:spcPct val="0"/>
              </a:spcAft>
              <a:buClr>
                <a:schemeClr val="folHlink"/>
              </a:buClr>
              <a:buSzPct val="80000"/>
              <a:buFont typeface="Wingdings" charset="2"/>
              <a:buChar char="§"/>
              <a:defRPr>
                <a:solidFill>
                  <a:schemeClr val="tx1"/>
                </a:solidFill>
                <a:latin typeface="Arial" charset="0"/>
              </a:defRPr>
            </a:lvl6pPr>
            <a:lvl7pPr marL="2513013" indent="-315913" fontAlgn="base">
              <a:spcBef>
                <a:spcPct val="20000"/>
              </a:spcBef>
              <a:spcAft>
                <a:spcPct val="0"/>
              </a:spcAft>
              <a:buClr>
                <a:schemeClr val="folHlink"/>
              </a:buClr>
              <a:buSzPct val="80000"/>
              <a:buFont typeface="Wingdings" charset="2"/>
              <a:buChar char="§"/>
              <a:defRPr>
                <a:solidFill>
                  <a:schemeClr val="tx1"/>
                </a:solidFill>
                <a:latin typeface="Arial" charset="0"/>
              </a:defRPr>
            </a:lvl7pPr>
            <a:lvl8pPr marL="2970213" indent="-315913" fontAlgn="base">
              <a:spcBef>
                <a:spcPct val="20000"/>
              </a:spcBef>
              <a:spcAft>
                <a:spcPct val="0"/>
              </a:spcAft>
              <a:buClr>
                <a:schemeClr val="folHlink"/>
              </a:buClr>
              <a:buSzPct val="80000"/>
              <a:buFont typeface="Wingdings" charset="2"/>
              <a:buChar char="§"/>
              <a:defRPr>
                <a:solidFill>
                  <a:schemeClr val="tx1"/>
                </a:solidFill>
                <a:latin typeface="Arial" charset="0"/>
              </a:defRPr>
            </a:lvl8pPr>
            <a:lvl9pPr marL="3427413" indent="-315913" fontAlgn="base">
              <a:spcBef>
                <a:spcPct val="20000"/>
              </a:spcBef>
              <a:spcAft>
                <a:spcPct val="0"/>
              </a:spcAft>
              <a:buClr>
                <a:schemeClr val="folHlink"/>
              </a:buClr>
              <a:buSzPct val="80000"/>
              <a:buFont typeface="Wingdings" charset="2"/>
              <a:buChar char="§"/>
              <a:defRPr>
                <a:solidFill>
                  <a:schemeClr val="tx1"/>
                </a:solidFill>
                <a:latin typeface="Arial" charset="0"/>
              </a:defRPr>
            </a:lvl9pPr>
          </a:lstStyle>
          <a:p>
            <a:r>
              <a:rPr lang="en-US" altLang="en-US"/>
              <a:t>Many teens don’t know what information is okay to post on the Internet.</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CYBER-BULLYING	</a:t>
            </a:r>
          </a:p>
        </p:txBody>
      </p:sp>
      <p:sp>
        <p:nvSpPr>
          <p:cNvPr id="130051" name="Rectangle 3"/>
          <p:cNvSpPr>
            <a:spLocks noGrp="1" noChangeArrowheads="1"/>
          </p:cNvSpPr>
          <p:nvPr>
            <p:ph type="body" idx="1"/>
          </p:nvPr>
        </p:nvSpPr>
        <p:spPr>
          <a:xfrm>
            <a:off x="457200" y="1752600"/>
            <a:ext cx="8229600" cy="4411663"/>
          </a:xfrm>
        </p:spPr>
        <p:txBody>
          <a:bodyPr/>
          <a:lstStyle/>
          <a:p>
            <a:r>
              <a:rPr lang="en-US" altLang="en-US" b="1"/>
              <a:t>Cyber-bullying</a:t>
            </a:r>
            <a:r>
              <a:rPr lang="en-US" altLang="en-US"/>
              <a:t> </a:t>
            </a:r>
            <a:r>
              <a:rPr lang="en-US" altLang="en-US" sz="2400"/>
              <a:t>(online bullying) is the use of </a:t>
            </a:r>
          </a:p>
          <a:p>
            <a:pPr>
              <a:buFont typeface="Wingdings" charset="2"/>
              <a:buNone/>
            </a:pPr>
            <a:endParaRPr lang="en-US" altLang="en-US" sz="1000"/>
          </a:p>
          <a:p>
            <a:pPr>
              <a:buFont typeface="Wingdings" charset="2"/>
              <a:buNone/>
            </a:pPr>
            <a:r>
              <a:rPr lang="en-US" altLang="en-US" sz="2400"/>
              <a:t>electronic information and communication devices such as </a:t>
            </a:r>
          </a:p>
          <a:p>
            <a:pPr>
              <a:buFont typeface="Wingdings" charset="2"/>
              <a:buNone/>
            </a:pPr>
            <a:endParaRPr lang="en-US" altLang="en-US" sz="1000"/>
          </a:p>
          <a:p>
            <a:pPr>
              <a:buFont typeface="Wingdings" charset="2"/>
              <a:buNone/>
            </a:pPr>
            <a:r>
              <a:rPr lang="en-US" altLang="en-US" sz="2400"/>
              <a:t>e-mail, instant messaging, text messages, mobile phones,</a:t>
            </a:r>
          </a:p>
          <a:p>
            <a:pPr>
              <a:buFont typeface="Wingdings" charset="2"/>
              <a:buNone/>
            </a:pPr>
            <a:endParaRPr lang="en-US" altLang="en-US" sz="1000"/>
          </a:p>
          <a:p>
            <a:pPr>
              <a:buFont typeface="Wingdings" charset="2"/>
              <a:buNone/>
            </a:pPr>
            <a:r>
              <a:rPr lang="en-US" altLang="en-US" sz="2400"/>
              <a:t> pagers and defamatory websites to bully or otherwise </a:t>
            </a:r>
          </a:p>
          <a:p>
            <a:pPr>
              <a:buFont typeface="Wingdings" charset="2"/>
              <a:buNone/>
            </a:pPr>
            <a:endParaRPr lang="en-US" altLang="en-US" sz="1000"/>
          </a:p>
          <a:p>
            <a:pPr>
              <a:buFont typeface="Wingdings" charset="2"/>
              <a:buNone/>
            </a:pPr>
            <a:r>
              <a:rPr lang="en-US" altLang="en-US" sz="2400"/>
              <a:t>harass an individual or group through personal attacks or </a:t>
            </a:r>
          </a:p>
          <a:p>
            <a:pPr>
              <a:buFont typeface="Wingdings" charset="2"/>
              <a:buNone/>
            </a:pPr>
            <a:endParaRPr lang="en-US" altLang="en-US" sz="1000"/>
          </a:p>
          <a:p>
            <a:pPr>
              <a:buFont typeface="Wingdings" charset="2"/>
              <a:buNone/>
            </a:pPr>
            <a:r>
              <a:rPr lang="en-US" altLang="en-US" sz="2400"/>
              <a:t>other means, and it may constitute a computer crime.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130051">
                                            <p:txEl>
                                              <p:pRg st="2" end="2"/>
                                            </p:txEl>
                                          </p:spTgt>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130051">
                                            <p:txEl>
                                              <p:pRg st="4" end="4"/>
                                            </p:txEl>
                                          </p:spTgt>
                                        </p:tgtEl>
                                        <p:attrNameLst>
                                          <p:attrName>style.visibility</p:attrName>
                                        </p:attrNameLst>
                                      </p:cBhvr>
                                      <p:to>
                                        <p:strVal val="visible"/>
                                      </p:to>
                                    </p:set>
                                  </p:childTnLst>
                                </p:cTn>
                              </p:par>
                            </p:childTnLst>
                          </p:cTn>
                        </p:par>
                        <p:par>
                          <p:cTn id="13" fill="hold" nodeType="afterGroup">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130051">
                                            <p:txEl>
                                              <p:pRg st="6" end="6"/>
                                            </p:txEl>
                                          </p:spTgt>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130051">
                                            <p:txEl>
                                              <p:pRg st="8" end="8"/>
                                            </p:txEl>
                                          </p:spTgt>
                                        </p:tgtEl>
                                        <p:attrNameLst>
                                          <p:attrName>style.visibility</p:attrName>
                                        </p:attrNameLst>
                                      </p:cBhvr>
                                      <p:to>
                                        <p:strVal val="visible"/>
                                      </p:to>
                                    </p:set>
                                  </p:childTnLst>
                                </p:cTn>
                              </p:par>
                            </p:childTnLst>
                          </p:cTn>
                        </p:par>
                        <p:par>
                          <p:cTn id="19" fill="hold" nodeType="afterGroup">
                            <p:stCondLst>
                              <p:cond delay="10000"/>
                            </p:stCondLst>
                            <p:childTnLst>
                              <p:par>
                                <p:cTn id="20" presetID="1" presetClass="entr" presetSubtype="0" fill="hold" grpId="0" nodeType="afterEffect">
                                  <p:stCondLst>
                                    <p:cond delay="2000"/>
                                  </p:stCondLst>
                                  <p:childTnLst>
                                    <p:set>
                                      <p:cBhvr>
                                        <p:cTn id="21" dur="1" fill="hold">
                                          <p:stCondLst>
                                            <p:cond delay="0"/>
                                          </p:stCondLst>
                                        </p:cTn>
                                        <p:tgtEl>
                                          <p:spTgt spid="130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0" name="Picture 8" descr="NCP Logo clear background"/>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a:stretch>
            <a:fillRect/>
          </a:stretch>
        </p:blipFill>
        <p:spPr bwMode="auto">
          <a:xfrm>
            <a:off x="1295400" y="381000"/>
            <a:ext cx="62484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6"/>
          <p:cNvSpPr>
            <a:spLocks noChangeArrowheads="1"/>
          </p:cNvSpPr>
          <p:nvPr/>
        </p:nvSpPr>
        <p:spPr bwMode="auto">
          <a:xfrm>
            <a:off x="0" y="19812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30000"/>
              </a:spcBef>
            </a:pPr>
            <a:r>
              <a:rPr lang="en-US" altLang="en-US" sz="2800" b="1"/>
              <a:t>This presentation is provided by the New Communities Project, a collaborative USDA/Children, Youth, and Families At-Risk (CYFAR) project of the University of Hawaii-Manoa, College of Tropical Agriculture and Human Resources, Cooperative Extension Service, and Hawaii’s 4-H Youth Development Program.</a:t>
            </a:r>
          </a:p>
        </p:txBody>
      </p:sp>
    </p:spTree>
  </p:cSld>
  <p:clrMapOvr>
    <a:masterClrMapping/>
  </p:clrMapOvr>
  <p:transition spd="slow" advClick="0" advTm="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title"/>
          </p:nvPr>
        </p:nvSpPr>
        <p:spPr/>
        <p:txBody>
          <a:bodyPr/>
          <a:lstStyle/>
          <a:p>
            <a:r>
              <a:rPr lang="en-US" altLang="en-US"/>
              <a:t>Contact Information</a:t>
            </a:r>
          </a:p>
        </p:txBody>
      </p:sp>
      <p:sp>
        <p:nvSpPr>
          <p:cNvPr id="152583" name="Text Box 7"/>
          <p:cNvSpPr txBox="1">
            <a:spLocks noChangeArrowheads="1"/>
          </p:cNvSpPr>
          <p:nvPr/>
        </p:nvSpPr>
        <p:spPr bwMode="auto">
          <a:xfrm>
            <a:off x="228600" y="2362200"/>
            <a:ext cx="89154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t>Carol Ikeda: </a:t>
            </a:r>
            <a:r>
              <a:rPr lang="en-US" altLang="en-US" sz="3200">
                <a:hlinkClick r:id="rId2"/>
              </a:rPr>
              <a:t>cikeda@hawaii.edu</a:t>
            </a:r>
            <a:endParaRPr lang="en-US" altLang="en-US" sz="3200"/>
          </a:p>
          <a:p>
            <a:pPr>
              <a:spcBef>
                <a:spcPct val="50000"/>
              </a:spcBef>
            </a:pPr>
            <a:r>
              <a:rPr lang="en-US" altLang="en-US" sz="3200"/>
              <a:t>Gavin T. Maeda: </a:t>
            </a:r>
            <a:r>
              <a:rPr lang="en-US" altLang="en-US" sz="3200">
                <a:hlinkClick r:id="rId3"/>
              </a:rPr>
              <a:t>gtmaeda@hawaii.edu</a:t>
            </a:r>
            <a:endParaRPr lang="en-US" altLang="en-US" sz="3200"/>
          </a:p>
          <a:p>
            <a:pPr>
              <a:spcBef>
                <a:spcPct val="50000"/>
              </a:spcBef>
            </a:pPr>
            <a:r>
              <a:rPr lang="en-US" altLang="en-US" sz="3200"/>
              <a:t>Myla Gumayagay: </a:t>
            </a:r>
            <a:r>
              <a:rPr lang="en-US" altLang="en-US" sz="3200">
                <a:hlinkClick r:id="rId4"/>
              </a:rPr>
              <a:t>gumayagay@hawaii.edu</a:t>
            </a:r>
            <a:endParaRPr lang="en-US" altLang="en-US" sz="3200"/>
          </a:p>
          <a:p>
            <a:pPr>
              <a:spcBef>
                <a:spcPct val="50000"/>
              </a:spcBef>
            </a:pPr>
            <a:r>
              <a:rPr lang="en-US" altLang="en-US" sz="3200"/>
              <a:t>Christine Hanakawa: </a:t>
            </a:r>
            <a:r>
              <a:rPr lang="en-US" altLang="en-US" sz="3200">
                <a:hlinkClick r:id="rId5"/>
              </a:rPr>
              <a:t>chanakaw@hawaii.edu</a:t>
            </a:r>
            <a:endParaRPr lang="en-US" altLang="en-US" sz="3200"/>
          </a:p>
          <a:p>
            <a:pPr>
              <a:spcBef>
                <a:spcPct val="50000"/>
              </a:spcBef>
            </a:pPr>
            <a:endParaRPr lang="en-US" altLang="en-US" sz="320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365125"/>
            <a:ext cx="4748213"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Teens as Targets</a:t>
            </a:r>
          </a:p>
        </p:txBody>
      </p:sp>
      <p:sp>
        <p:nvSpPr>
          <p:cNvPr id="156677" name="Rectangle 5"/>
          <p:cNvSpPr>
            <a:spLocks noGrp="1" noChangeArrowheads="1"/>
          </p:cNvSpPr>
          <p:nvPr>
            <p:ph type="body" idx="1"/>
          </p:nvPr>
        </p:nvSpPr>
        <p:spPr/>
        <p:txBody>
          <a:bodyPr/>
          <a:lstStyle/>
          <a:p>
            <a:r>
              <a:rPr lang="en-US" altLang="en-US"/>
              <a:t>66% were female, 34% were male</a:t>
            </a:r>
          </a:p>
          <a:p>
            <a:r>
              <a:rPr lang="en-US" altLang="en-US"/>
              <a:t>97% of offenders were people youth first met online</a:t>
            </a:r>
          </a:p>
          <a:p>
            <a:r>
              <a:rPr lang="en-US" altLang="en-US"/>
              <a:t>65% of incidents happened in chatrooms</a:t>
            </a:r>
          </a:p>
          <a:p>
            <a:r>
              <a:rPr lang="en-US" altLang="en-US"/>
              <a:t>24% in instant messages</a:t>
            </a:r>
          </a:p>
          <a:p>
            <a:endParaRPr lang="en-US"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Online Relationships</a:t>
            </a:r>
          </a:p>
        </p:txBody>
      </p:sp>
      <p:sp>
        <p:nvSpPr>
          <p:cNvPr id="159747" name="Rectangle 3"/>
          <p:cNvSpPr>
            <a:spLocks noGrp="1" noChangeArrowheads="1"/>
          </p:cNvSpPr>
          <p:nvPr>
            <p:ph type="body" idx="1"/>
          </p:nvPr>
        </p:nvSpPr>
        <p:spPr/>
        <p:txBody>
          <a:bodyPr/>
          <a:lstStyle/>
          <a:p>
            <a:r>
              <a:rPr lang="en-US" altLang="en-US"/>
              <a:t>You MAY NOT KNOW THE TRUTH about people you first “meet” online</a:t>
            </a:r>
          </a:p>
          <a:p>
            <a:r>
              <a:rPr lang="en-US" altLang="en-US"/>
              <a:t>You can be lied to or betrayed</a:t>
            </a:r>
          </a:p>
          <a:p>
            <a:r>
              <a:rPr lang="en-US" altLang="en-US"/>
              <a:t>Time does not equal trust or knowing the person</a:t>
            </a:r>
          </a:p>
          <a:p>
            <a:r>
              <a:rPr lang="en-US" altLang="en-US"/>
              <a:t>It can be a crime for an adult to have sex with a teenager</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myspace_log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6477000" cy="1344613"/>
          </a:xfrm>
          <a:prstGeom prst="rect">
            <a:avLst/>
          </a:prstGeom>
          <a:noFill/>
          <a:extLst>
            <a:ext uri="{909E8E84-426E-40DD-AFC4-6F175D3DCCD1}">
              <a14:hiddenFill xmlns:a14="http://schemas.microsoft.com/office/drawing/2010/main">
                <a:solidFill>
                  <a:srgbClr val="FFFFFF"/>
                </a:solidFill>
              </a14:hiddenFill>
            </a:ext>
          </a:extLst>
        </p:spPr>
      </p:pic>
      <p:pic>
        <p:nvPicPr>
          <p:cNvPr id="113669" name="Picture 5" descr="Taylor Beh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2944813" cy="3667125"/>
          </a:xfrm>
          <a:prstGeom prst="rect">
            <a:avLst/>
          </a:prstGeom>
          <a:noFill/>
          <a:extLst>
            <a:ext uri="{909E8E84-426E-40DD-AFC4-6F175D3DCCD1}">
              <a14:hiddenFill xmlns:a14="http://schemas.microsoft.com/office/drawing/2010/main">
                <a:solidFill>
                  <a:srgbClr val="FFFFFF"/>
                </a:solidFill>
              </a14:hiddenFill>
            </a:ext>
          </a:extLst>
        </p:spPr>
      </p:pic>
      <p:sp>
        <p:nvSpPr>
          <p:cNvPr id="113671" name="Text Box 7"/>
          <p:cNvSpPr txBox="1">
            <a:spLocks noChangeArrowheads="1"/>
          </p:cNvSpPr>
          <p:nvPr/>
        </p:nvSpPr>
        <p:spPr bwMode="auto">
          <a:xfrm>
            <a:off x="4724400" y="2667000"/>
            <a:ext cx="381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19-year old Taylor Behl</a:t>
            </a:r>
          </a:p>
          <a:p>
            <a:pPr>
              <a:spcBef>
                <a:spcPct val="50000"/>
              </a:spcBef>
            </a:pPr>
            <a:r>
              <a:rPr lang="en-US" altLang="en-US"/>
              <a:t>Went missing last year after meeting a man on MySpace.com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6000"/>
                                  </p:stCondLst>
                                  <p:childTnLst>
                                    <p:animEffect transition="out" filter="fade">
                                      <p:cBhvr>
                                        <p:cTn id="6" dur="3000"/>
                                        <p:tgtEl>
                                          <p:spTgt spid="113669"/>
                                        </p:tgtEl>
                                      </p:cBhvr>
                                    </p:animEffect>
                                    <p:set>
                                      <p:cBhvr>
                                        <p:cTn id="7" dur="1" fill="hold">
                                          <p:stCondLst>
                                            <p:cond delay="2999"/>
                                          </p:stCondLst>
                                        </p:cTn>
                                        <p:tgtEl>
                                          <p:spTgt spid="113669"/>
                                        </p:tgtEl>
                                        <p:attrNameLst>
                                          <p:attrName>style.visibility</p:attrName>
                                        </p:attrNameLst>
                                      </p:cBhvr>
                                      <p:to>
                                        <p:strVal val="hidden"/>
                                      </p:to>
                                    </p:set>
                                  </p:childTnLst>
                                </p:cTn>
                              </p:par>
                              <p:par>
                                <p:cTn id="8" presetID="10" presetClass="exit" presetSubtype="0" fill="hold" grpId="0" nodeType="withEffect">
                                  <p:stCondLst>
                                    <p:cond delay="6000"/>
                                  </p:stCondLst>
                                  <p:childTnLst>
                                    <p:animEffect transition="out" filter="fade">
                                      <p:cBhvr>
                                        <p:cTn id="9" dur="2000"/>
                                        <p:tgtEl>
                                          <p:spTgt spid="113671"/>
                                        </p:tgtEl>
                                      </p:cBhvr>
                                    </p:animEffect>
                                    <p:set>
                                      <p:cBhvr>
                                        <p:cTn id="10" dur="1" fill="hold">
                                          <p:stCondLst>
                                            <p:cond delay="1999"/>
                                          </p:stCondLst>
                                        </p:cTn>
                                        <p:tgtEl>
                                          <p:spTgt spid="113671"/>
                                        </p:tgtEl>
                                        <p:attrNameLst>
                                          <p:attrName>style.visibility</p:attrName>
                                        </p:attrNameLst>
                                      </p:cBhvr>
                                      <p:to>
                                        <p:strVal val="hidden"/>
                                      </p:to>
                                    </p:set>
                                  </p:childTnLst>
                                </p:cTn>
                              </p:par>
                            </p:childTnLst>
                          </p:cTn>
                        </p:par>
                        <p:par>
                          <p:cTn id="11" fill="hold" nodeType="afterGroup">
                            <p:stCondLst>
                              <p:cond delay="9000"/>
                            </p:stCondLst>
                            <p:childTnLst>
                              <p:par>
                                <p:cTn id="12" presetID="9" presetClass="entr" presetSubtype="0" fill="hold" nodeType="afterEffect">
                                  <p:stCondLst>
                                    <p:cond delay="0"/>
                                  </p:stCondLst>
                                  <p:childTnLst>
                                    <p:set>
                                      <p:cBhvr>
                                        <p:cTn id="13" dur="1" fill="hold">
                                          <p:stCondLst>
                                            <p:cond delay="0"/>
                                          </p:stCondLst>
                                        </p:cTn>
                                        <p:tgtEl>
                                          <p:spTgt spid="113668"/>
                                        </p:tgtEl>
                                        <p:attrNameLst>
                                          <p:attrName>style.visibility</p:attrName>
                                        </p:attrNameLst>
                                      </p:cBhvr>
                                      <p:to>
                                        <p:strVal val="visible"/>
                                      </p:to>
                                    </p:set>
                                    <p:animEffect transition="in" filter="dissolve">
                                      <p:cBhvr>
                                        <p:cTn id="14" dur="3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a:t>Warning Signs</a:t>
            </a:r>
          </a:p>
        </p:txBody>
      </p:sp>
      <p:sp>
        <p:nvSpPr>
          <p:cNvPr id="160771" name="Rectangle 3"/>
          <p:cNvSpPr>
            <a:spLocks noGrp="1" noChangeArrowheads="1"/>
          </p:cNvSpPr>
          <p:nvPr>
            <p:ph type="body" idx="1"/>
          </p:nvPr>
        </p:nvSpPr>
        <p:spPr/>
        <p:txBody>
          <a:bodyPr/>
          <a:lstStyle/>
          <a:p>
            <a:r>
              <a:rPr lang="en-US" altLang="en-US"/>
              <a:t>If someone tries to:</a:t>
            </a:r>
          </a:p>
          <a:p>
            <a:pPr lvl="1"/>
            <a:r>
              <a:rPr lang="en-US" altLang="en-US"/>
              <a:t>Isolate you from family and friends</a:t>
            </a:r>
          </a:p>
          <a:p>
            <a:pPr lvl="1"/>
            <a:r>
              <a:rPr lang="en-US" altLang="en-US"/>
              <a:t>Turn you against your parents</a:t>
            </a:r>
          </a:p>
          <a:p>
            <a:pPr lvl="1"/>
            <a:r>
              <a:rPr lang="en-US" altLang="en-US"/>
              <a:t>Make you keep everything secret</a:t>
            </a:r>
          </a:p>
          <a:p>
            <a:pPr lvl="1"/>
            <a:r>
              <a:rPr lang="en-US" altLang="en-US"/>
              <a:t>Send inappropriate material or talk about explicit subjects</a:t>
            </a:r>
          </a:p>
          <a:p>
            <a:pPr lvl="1"/>
            <a:r>
              <a:rPr lang="en-US" altLang="en-US"/>
              <a:t>Threaten you</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Risks of Meeting Offline</a:t>
            </a:r>
          </a:p>
        </p:txBody>
      </p:sp>
      <p:sp>
        <p:nvSpPr>
          <p:cNvPr id="161795" name="Rectangle 3"/>
          <p:cNvSpPr>
            <a:spLocks noGrp="1" noChangeArrowheads="1"/>
          </p:cNvSpPr>
          <p:nvPr>
            <p:ph type="body" idx="1"/>
          </p:nvPr>
        </p:nvSpPr>
        <p:spPr/>
        <p:txBody>
          <a:bodyPr/>
          <a:lstStyle/>
          <a:p>
            <a:r>
              <a:rPr lang="en-US" altLang="en-US"/>
              <a:t>Assault</a:t>
            </a:r>
          </a:p>
          <a:p>
            <a:r>
              <a:rPr lang="en-US" altLang="en-US"/>
              <a:t>Disease</a:t>
            </a:r>
          </a:p>
          <a:p>
            <a:r>
              <a:rPr lang="en-US" altLang="en-US"/>
              <a:t>Pregnancy</a:t>
            </a:r>
          </a:p>
          <a:p>
            <a:r>
              <a:rPr lang="en-US" altLang="en-US"/>
              <a:t>Abduction</a:t>
            </a:r>
          </a:p>
          <a:p>
            <a:r>
              <a:rPr lang="en-US" altLang="en-US"/>
              <a:t>Death</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altLang="en-US"/>
          </a:p>
        </p:txBody>
      </p:sp>
      <p:pic>
        <p:nvPicPr>
          <p:cNvPr id="162820"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47800" y="457200"/>
            <a:ext cx="5326063" cy="2582863"/>
          </a:xfrm>
          <a:noFill/>
          <a:ln/>
        </p:spPr>
      </p:pic>
      <p:sp>
        <p:nvSpPr>
          <p:cNvPr id="162821" name="WordArt 5">
            <a:hlinkClick r:id="rId4"/>
          </p:cNvPr>
          <p:cNvSpPr>
            <a:spLocks noChangeArrowheads="1" noChangeShapeType="1" noTextEdit="1"/>
          </p:cNvSpPr>
          <p:nvPr/>
        </p:nvSpPr>
        <p:spPr bwMode="auto">
          <a:xfrm>
            <a:off x="1676400" y="3581400"/>
            <a:ext cx="5394325" cy="1295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charset="0"/>
                <a:ea typeface="Arial Black" charset="0"/>
                <a:cs typeface="Arial Black" charset="0"/>
              </a:rPr>
              <a:t>Click here for video</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You can’t take it back</a:t>
            </a:r>
          </a:p>
        </p:txBody>
      </p:sp>
      <p:sp>
        <p:nvSpPr>
          <p:cNvPr id="163843" name="Rectangle 3"/>
          <p:cNvSpPr>
            <a:spLocks noGrp="1" noChangeArrowheads="1"/>
          </p:cNvSpPr>
          <p:nvPr>
            <p:ph type="body" idx="1"/>
          </p:nvPr>
        </p:nvSpPr>
        <p:spPr/>
        <p:txBody>
          <a:bodyPr/>
          <a:lstStyle/>
          <a:p>
            <a:r>
              <a:rPr lang="en-US" altLang="en-US"/>
              <a:t>Don’t send pictures of yourself or others, you can’t control what others do with them.</a:t>
            </a:r>
          </a:p>
          <a:p>
            <a:r>
              <a:rPr lang="en-US" altLang="en-US"/>
              <a:t>Why?</a:t>
            </a:r>
          </a:p>
          <a:p>
            <a:pPr lvl="1"/>
            <a:r>
              <a:rPr lang="en-US" altLang="en-US"/>
              <a:t>What is on the internet may be out there forever</a:t>
            </a:r>
          </a:p>
          <a:p>
            <a:pPr lvl="1"/>
            <a:r>
              <a:rPr lang="en-US" altLang="en-US"/>
              <a:t>Can be copied or changed</a:t>
            </a:r>
          </a:p>
          <a:p>
            <a:pPr lvl="1"/>
            <a:r>
              <a:rPr lang="en-US" altLang="en-US"/>
              <a:t>May be able to be traced by law enforcement</a:t>
            </a:r>
          </a:p>
          <a:p>
            <a:pPr lvl="1"/>
            <a:r>
              <a:rPr lang="en-US" altLang="en-US"/>
              <a:t>You can be prosecuted for sending out pornographic pictures of other teenagers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ctrTitle"/>
          </p:nvPr>
        </p:nvSpPr>
        <p:spPr/>
        <p:txBody>
          <a:bodyPr/>
          <a:lstStyle/>
          <a:p>
            <a:r>
              <a:rPr lang="en-US" altLang="en-US"/>
              <a:t>You Can’t Take it Back</a:t>
            </a:r>
          </a:p>
        </p:txBody>
      </p:sp>
      <p:sp>
        <p:nvSpPr>
          <p:cNvPr id="169989" name="Rectangle 5"/>
          <p:cNvSpPr>
            <a:spLocks noGrp="1" noChangeArrowheads="1"/>
          </p:cNvSpPr>
          <p:nvPr>
            <p:ph type="subTitle" idx="1"/>
          </p:nvPr>
        </p:nvSpPr>
        <p:spPr/>
        <p:txBody>
          <a:bodyPr/>
          <a:lstStyle/>
          <a:p>
            <a:endParaRPr lang="en-US" altLang="en-US"/>
          </a:p>
        </p:txBody>
      </p:sp>
      <p:sp>
        <p:nvSpPr>
          <p:cNvPr id="169990" name="WordArt 6">
            <a:hlinkClick r:id="rId2"/>
          </p:cNvPr>
          <p:cNvSpPr>
            <a:spLocks noChangeArrowheads="1" noChangeShapeType="1" noTextEdit="1"/>
          </p:cNvSpPr>
          <p:nvPr/>
        </p:nvSpPr>
        <p:spPr bwMode="auto">
          <a:xfrm>
            <a:off x="685800" y="3429000"/>
            <a:ext cx="5394325" cy="1295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charset="0"/>
                <a:ea typeface="Arial Black" charset="0"/>
                <a:cs typeface="Arial Black" charset="0"/>
              </a:rPr>
              <a:t>Click here for video</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7" name="Rectangle 5"/>
          <p:cNvSpPr>
            <a:spLocks noGrp="1" noChangeArrowheads="1"/>
          </p:cNvSpPr>
          <p:nvPr>
            <p:ph type="title"/>
          </p:nvPr>
        </p:nvSpPr>
        <p:spPr/>
        <p:txBody>
          <a:bodyPr/>
          <a:lstStyle/>
          <a:p>
            <a:r>
              <a:rPr lang="en-US" altLang="en-US"/>
              <a:t>Internet Safety Resources</a:t>
            </a:r>
          </a:p>
        </p:txBody>
      </p:sp>
      <p:sp>
        <p:nvSpPr>
          <p:cNvPr id="172038" name="Rectangle 6"/>
          <p:cNvSpPr>
            <a:spLocks noGrp="1" noChangeArrowheads="1"/>
          </p:cNvSpPr>
          <p:nvPr>
            <p:ph type="body" idx="1"/>
          </p:nvPr>
        </p:nvSpPr>
        <p:spPr/>
        <p:txBody>
          <a:bodyPr/>
          <a:lstStyle/>
          <a:p>
            <a:r>
              <a:rPr lang="en-US" altLang="en-US">
                <a:hlinkClick r:id="rId2" invalidUrl="http://www.cyfernet.org/cyfar06/complabFiles/MySpace, Your Space, Out of Space.ppt"/>
              </a:rPr>
              <a:t>http://www.cyfernet.org/cyfar06/complabFiles/MySpace,%20Your%20Space,%20Out%20of%20Space.ppt</a:t>
            </a:r>
            <a:r>
              <a:rPr lang="en-US" altLang="en-US"/>
              <a:t> This is the link to the complete presentation by CYFAR</a:t>
            </a:r>
          </a:p>
          <a:p>
            <a:r>
              <a:rPr lang="en-US" altLang="en-US">
                <a:hlinkClick r:id="rId3"/>
              </a:rPr>
              <a:t>http://www.netsmartz.org/</a:t>
            </a:r>
            <a:endParaRPr lang="en-US" altLang="en-US"/>
          </a:p>
          <a:p>
            <a:r>
              <a:rPr lang="en-US" altLang="en-US"/>
              <a:t>Web Wise Kids </a:t>
            </a:r>
            <a:r>
              <a:rPr lang="en-US" altLang="en-US">
                <a:hlinkClick r:id="rId4"/>
              </a:rPr>
              <a:t>http://www.wiredwithwisdom.org/</a:t>
            </a:r>
            <a:endParaRPr lang="en-US" altLang="en-US"/>
          </a:p>
          <a:p>
            <a:pPr>
              <a:buFont typeface="Wingdings" charset="2"/>
              <a:buNone/>
            </a:pPr>
            <a:endParaRPr lang="en-US" alt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a:t>These presentations were modified for Extension use by:</a:t>
            </a:r>
          </a:p>
        </p:txBody>
      </p:sp>
      <p:sp>
        <p:nvSpPr>
          <p:cNvPr id="174083" name="Rectangle 3"/>
          <p:cNvSpPr>
            <a:spLocks noGrp="1" noChangeArrowheads="1"/>
          </p:cNvSpPr>
          <p:nvPr>
            <p:ph type="body" sz="half" idx="1"/>
          </p:nvPr>
        </p:nvSpPr>
        <p:spPr/>
        <p:txBody>
          <a:bodyPr/>
          <a:lstStyle/>
          <a:p>
            <a:r>
              <a:rPr lang="en-US" altLang="en-US" sz="2600"/>
              <a:t>The 2006 Urban Initiative Technology Committee with special thanks to: </a:t>
            </a:r>
          </a:p>
          <a:p>
            <a:pPr lvl="1">
              <a:buFont typeface="Wingdings" charset="2"/>
              <a:buNone/>
            </a:pPr>
            <a:r>
              <a:rPr lang="en-US" altLang="en-US" sz="2200" b="1"/>
              <a:t>Cheryl Varnadoe</a:t>
            </a:r>
          </a:p>
          <a:p>
            <a:pPr lvl="1">
              <a:buFont typeface="Wingdings" charset="2"/>
              <a:buNone/>
            </a:pPr>
            <a:r>
              <a:rPr lang="en-US" altLang="en-US" sz="2200" b="1"/>
              <a:t>Extension 4-H Specialist</a:t>
            </a:r>
          </a:p>
        </p:txBody>
      </p:sp>
      <p:sp>
        <p:nvSpPr>
          <p:cNvPr id="174084" name="Rectangle 4"/>
          <p:cNvSpPr>
            <a:spLocks noGrp="1" noChangeArrowheads="1"/>
          </p:cNvSpPr>
          <p:nvPr>
            <p:ph type="body" sz="half" idx="2"/>
          </p:nvPr>
        </p:nvSpPr>
        <p:spPr/>
        <p:txBody>
          <a:bodyPr/>
          <a:lstStyle/>
          <a:p>
            <a:pPr lvl="1">
              <a:buFont typeface="Wingdings" charset="2"/>
              <a:buNone/>
            </a:pPr>
            <a:r>
              <a:rPr lang="en-US" altLang="en-US" sz="2200"/>
              <a:t>Your 2006 Committee members:</a:t>
            </a:r>
          </a:p>
          <a:p>
            <a:pPr lvl="1"/>
            <a:r>
              <a:rPr lang="en-US" altLang="en-US" sz="2200"/>
              <a:t>Leonard Anderson</a:t>
            </a:r>
          </a:p>
          <a:p>
            <a:pPr lvl="1"/>
            <a:r>
              <a:rPr lang="en-US" altLang="en-US" sz="2200"/>
              <a:t>Willie Chance</a:t>
            </a:r>
          </a:p>
          <a:p>
            <a:pPr lvl="1"/>
            <a:r>
              <a:rPr lang="en-US" altLang="en-US" sz="2200"/>
              <a:t>Don Gardner</a:t>
            </a:r>
          </a:p>
          <a:p>
            <a:pPr lvl="1"/>
            <a:r>
              <a:rPr lang="en-US" altLang="en-US" sz="2200"/>
              <a:t>Todd Hurt </a:t>
            </a:r>
          </a:p>
          <a:p>
            <a:pPr lvl="1"/>
            <a:r>
              <a:rPr lang="en-US" altLang="en-US" sz="2200"/>
              <a:t>Lisa Jordan </a:t>
            </a:r>
          </a:p>
          <a:p>
            <a:pPr lvl="1"/>
            <a:r>
              <a:rPr lang="en-US" altLang="en-US" sz="2200"/>
              <a:t>Charles Phillips</a:t>
            </a:r>
          </a:p>
          <a:p>
            <a:pPr lvl="1"/>
            <a:r>
              <a:rPr lang="en-US" altLang="en-US" sz="2200"/>
              <a:t>Mark Zeigler</a:t>
            </a:r>
          </a:p>
          <a:p>
            <a:pPr lvl="1">
              <a:buFont typeface="Wingdings" charset="2"/>
              <a:buNone/>
            </a:pPr>
            <a:endParaRPr lang="en-US" altLang="en-US" sz="2200"/>
          </a:p>
          <a:p>
            <a:endParaRPr lang="en-US" altLang="en-US" sz="260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9" name="Picture 7" descr="myspace_log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6477000" cy="134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iveJourn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3867150" cy="946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Xanga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09800"/>
            <a:ext cx="3124200" cy="936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yspac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505200"/>
            <a:ext cx="3581400"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acebook%20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5334000"/>
            <a:ext cx="3924300" cy="915988"/>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4000" b="1" u="sng">
                <a:solidFill>
                  <a:schemeClr val="tx2"/>
                </a:solidFill>
                <a:latin typeface="Verdana" charset="0"/>
              </a:rPr>
              <a:t>Social-Networking Websites</a:t>
            </a:r>
          </a:p>
        </p:txBody>
      </p:sp>
      <p:pic>
        <p:nvPicPr>
          <p:cNvPr id="6153" name="Picture 9" descr="Friendst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486400"/>
            <a:ext cx="3886200" cy="53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3" name="Picture 21" descr="myspace_log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477000" cy="1344613"/>
          </a:xfrm>
          <a:prstGeom prst="rect">
            <a:avLst/>
          </a:prstGeom>
          <a:noFill/>
          <a:extLst>
            <a:ext uri="{909E8E84-426E-40DD-AFC4-6F175D3DCCD1}">
              <a14:hiddenFill xmlns:a14="http://schemas.microsoft.com/office/drawing/2010/main">
                <a:solidFill>
                  <a:srgbClr val="FFFFFF"/>
                </a:solidFill>
              </a14:hiddenFill>
            </a:ext>
          </a:extLst>
        </p:spPr>
      </p:pic>
      <p:sp>
        <p:nvSpPr>
          <p:cNvPr id="8214" name="Text Box 22"/>
          <p:cNvSpPr txBox="1">
            <a:spLocks noChangeArrowheads="1"/>
          </p:cNvSpPr>
          <p:nvPr/>
        </p:nvSpPr>
        <p:spPr bwMode="auto">
          <a:xfrm>
            <a:off x="381000" y="41148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1" i="1"/>
              <a:t>Today, membership has reached over 78 million, worldwide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33528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tx2"/>
              </a:buClr>
              <a:buSzPct val="70000"/>
              <a:buFont typeface="Wingdings" charset="2"/>
              <a:buChar char="l"/>
              <a:defRPr sz="3000">
                <a:solidFill>
                  <a:schemeClr val="tx1"/>
                </a:solidFill>
                <a:latin typeface="Arial" charset="0"/>
              </a:defRPr>
            </a:lvl1pPr>
            <a:lvl2pPr marL="692150" indent="-347663">
              <a:spcBef>
                <a:spcPct val="20000"/>
              </a:spcBef>
              <a:buClr>
                <a:schemeClr val="accent2"/>
              </a:buClr>
              <a:buSzPct val="70000"/>
              <a:buFont typeface="Wingdings" charset="2"/>
              <a:buChar char="l"/>
              <a:defRPr sz="2600">
                <a:solidFill>
                  <a:schemeClr val="tx1"/>
                </a:solidFill>
                <a:latin typeface="Arial" charset="0"/>
              </a:defRPr>
            </a:lvl2pPr>
            <a:lvl3pPr marL="987425" indent="-293688">
              <a:spcBef>
                <a:spcPct val="20000"/>
              </a:spcBef>
              <a:buClr>
                <a:schemeClr val="accent1"/>
              </a:buClr>
              <a:buSzPct val="70000"/>
              <a:buFont typeface="Wingdings" charset="2"/>
              <a:buChar char="l"/>
              <a:defRPr sz="2300">
                <a:solidFill>
                  <a:schemeClr val="tx1"/>
                </a:solidFill>
                <a:latin typeface="Arial" charset="0"/>
              </a:defRPr>
            </a:lvl3pPr>
            <a:lvl4pPr marL="1281113" indent="-292100">
              <a:spcBef>
                <a:spcPct val="20000"/>
              </a:spcBef>
              <a:buClr>
                <a:schemeClr val="tx2"/>
              </a:buClr>
              <a:buSzPct val="75000"/>
              <a:buFont typeface="Wingdings" charset="2"/>
              <a:buChar char="§"/>
              <a:defRPr sz="2000">
                <a:solidFill>
                  <a:schemeClr val="tx1"/>
                </a:solidFill>
                <a:latin typeface="Arial" charset="0"/>
              </a:defRPr>
            </a:lvl4pPr>
            <a:lvl5pPr marL="1598613" indent="-315913">
              <a:spcBef>
                <a:spcPct val="20000"/>
              </a:spcBef>
              <a:buClr>
                <a:schemeClr val="folHlink"/>
              </a:buClr>
              <a:buSzPct val="80000"/>
              <a:buFont typeface="Wingdings" charset="2"/>
              <a:buChar char="§"/>
              <a:defRPr sz="2000">
                <a:solidFill>
                  <a:schemeClr val="tx1"/>
                </a:solidFill>
                <a:latin typeface="Arial" charset="0"/>
              </a:defRPr>
            </a:lvl5pPr>
            <a:lvl6pPr marL="2055813" indent="-315913" fontAlgn="base">
              <a:spcBef>
                <a:spcPct val="20000"/>
              </a:spcBef>
              <a:spcAft>
                <a:spcPct val="0"/>
              </a:spcAft>
              <a:buClr>
                <a:schemeClr val="folHlink"/>
              </a:buClr>
              <a:buSzPct val="80000"/>
              <a:buFont typeface="Wingdings" charset="2"/>
              <a:buChar char="§"/>
              <a:defRPr sz="2000">
                <a:solidFill>
                  <a:schemeClr val="tx1"/>
                </a:solidFill>
                <a:latin typeface="Arial" charset="0"/>
              </a:defRPr>
            </a:lvl6pPr>
            <a:lvl7pPr marL="2513013" indent="-315913" fontAlgn="base">
              <a:spcBef>
                <a:spcPct val="20000"/>
              </a:spcBef>
              <a:spcAft>
                <a:spcPct val="0"/>
              </a:spcAft>
              <a:buClr>
                <a:schemeClr val="folHlink"/>
              </a:buClr>
              <a:buSzPct val="80000"/>
              <a:buFont typeface="Wingdings" charset="2"/>
              <a:buChar char="§"/>
              <a:defRPr sz="2000">
                <a:solidFill>
                  <a:schemeClr val="tx1"/>
                </a:solidFill>
                <a:latin typeface="Arial" charset="0"/>
              </a:defRPr>
            </a:lvl7pPr>
            <a:lvl8pPr marL="2970213" indent="-315913" fontAlgn="base">
              <a:spcBef>
                <a:spcPct val="20000"/>
              </a:spcBef>
              <a:spcAft>
                <a:spcPct val="0"/>
              </a:spcAft>
              <a:buClr>
                <a:schemeClr val="folHlink"/>
              </a:buClr>
              <a:buSzPct val="80000"/>
              <a:buFont typeface="Wingdings" charset="2"/>
              <a:buChar char="§"/>
              <a:defRPr sz="2000">
                <a:solidFill>
                  <a:schemeClr val="tx1"/>
                </a:solidFill>
                <a:latin typeface="Arial" charset="0"/>
              </a:defRPr>
            </a:lvl8pPr>
            <a:lvl9pPr marL="3427413" indent="-315913" fontAlgn="base">
              <a:spcBef>
                <a:spcPct val="20000"/>
              </a:spcBef>
              <a:spcAft>
                <a:spcPct val="0"/>
              </a:spcAft>
              <a:buClr>
                <a:schemeClr val="folHlink"/>
              </a:buClr>
              <a:buSzPct val="80000"/>
              <a:buFont typeface="Wingdings" charset="2"/>
              <a:buChar char="§"/>
              <a:defRPr sz="2000">
                <a:solidFill>
                  <a:schemeClr val="tx1"/>
                </a:solidFill>
                <a:latin typeface="Arial" charset="0"/>
              </a:defRPr>
            </a:lvl9pPr>
          </a:lstStyle>
          <a:p>
            <a:r>
              <a:rPr lang="en-US" altLang="en-US"/>
              <a:t>Started in July of 2003</a:t>
            </a:r>
          </a:p>
          <a:p>
            <a:endParaRPr lang="en-US" altLang="en-US"/>
          </a:p>
          <a:p>
            <a:r>
              <a:rPr lang="en-US" altLang="en-US"/>
              <a:t>Tom Anderson, founder</a:t>
            </a:r>
          </a:p>
        </p:txBody>
      </p:sp>
      <p:pic>
        <p:nvPicPr>
          <p:cNvPr id="10243" name="Picture 3" descr="250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857500" cy="2314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Line 4"/>
          <p:cNvSpPr>
            <a:spLocks noChangeShapeType="1"/>
          </p:cNvSpPr>
          <p:nvPr/>
        </p:nvSpPr>
        <p:spPr bwMode="auto">
          <a:xfrm>
            <a:off x="2971800" y="5029200"/>
            <a:ext cx="2971800" cy="381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245" name="Picture 5" descr="mysp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5334000" cy="1595438"/>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457200" y="2514600"/>
            <a:ext cx="843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a:t>“If it was a cool thing to do online, you should be able to do it on MySpace.”</a:t>
            </a:r>
          </a:p>
          <a:p>
            <a:r>
              <a:rPr lang="en-US" altLang="en-US" b="1"/>
              <a:t>					--Tom Anderson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242">
                                            <p:txEl>
                                              <p:pRg st="0" end="0"/>
                                            </p:txEl>
                                          </p:spTgt>
                                        </p:tgtEl>
                                        <p:attrNameLst>
                                          <p:attrName>style.visibility</p:attrName>
                                        </p:attrNameLst>
                                      </p:cBhvr>
                                      <p:to>
                                        <p:strVal val="visible"/>
                                      </p:to>
                                    </p:set>
                                    <p:anim calcmode="lin" valueType="num">
                                      <p:cBhvr>
                                        <p:cTn id="11" dur="3000" fill="hold"/>
                                        <p:tgtEl>
                                          <p:spTgt spid="10242">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10242">
                                            <p:txEl>
                                              <p:pRg st="0" end="0"/>
                                            </p:txEl>
                                          </p:spTgt>
                                        </p:tgtEl>
                                        <p:attrNameLst>
                                          <p:attrName>ppt_h</p:attrName>
                                        </p:attrNameLst>
                                      </p:cBhvr>
                                      <p:tavLst>
                                        <p:tav tm="0">
                                          <p:val>
                                            <p:fltVal val="0"/>
                                          </p:val>
                                        </p:tav>
                                        <p:tav tm="100000">
                                          <p:val>
                                            <p:strVal val="#ppt_h"/>
                                          </p:val>
                                        </p:tav>
                                      </p:tavLst>
                                    </p:anim>
                                    <p:animEffect transition="in" filter="fade">
                                      <p:cBhvr>
                                        <p:cTn id="13" dur="3000"/>
                                        <p:tgtEl>
                                          <p:spTgt spid="10242">
                                            <p:txEl>
                                              <p:pRg st="0" end="0"/>
                                            </p:txEl>
                                          </p:spTgt>
                                        </p:tgtEl>
                                      </p:cBhvr>
                                    </p:animEffect>
                                  </p:childTnLst>
                                </p:cTn>
                              </p:par>
                            </p:childTnLst>
                          </p:cTn>
                        </p:par>
                        <p:par>
                          <p:cTn id="14" fill="hold" nodeType="afterGroup">
                            <p:stCondLst>
                              <p:cond delay="3500"/>
                            </p:stCondLst>
                            <p:childTnLst>
                              <p:par>
                                <p:cTn id="15" presetID="53" presetClass="entr" presetSubtype="0" fill="hold" grpId="0" nodeType="after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 calcmode="lin" valueType="num">
                                      <p:cBhvr>
                                        <p:cTn id="17" dur="3000" fill="hold"/>
                                        <p:tgtEl>
                                          <p:spTgt spid="10242">
                                            <p:txEl>
                                              <p:pRg st="2" end="2"/>
                                            </p:txEl>
                                          </p:spTgt>
                                        </p:tgtEl>
                                        <p:attrNameLst>
                                          <p:attrName>ppt_w</p:attrName>
                                        </p:attrNameLst>
                                      </p:cBhvr>
                                      <p:tavLst>
                                        <p:tav tm="0">
                                          <p:val>
                                            <p:fltVal val="0"/>
                                          </p:val>
                                        </p:tav>
                                        <p:tav tm="100000">
                                          <p:val>
                                            <p:strVal val="#ppt_w"/>
                                          </p:val>
                                        </p:tav>
                                      </p:tavLst>
                                    </p:anim>
                                    <p:anim calcmode="lin" valueType="num">
                                      <p:cBhvr>
                                        <p:cTn id="18" dur="3000" fill="hold"/>
                                        <p:tgtEl>
                                          <p:spTgt spid="10242">
                                            <p:txEl>
                                              <p:pRg st="2" end="2"/>
                                            </p:txEl>
                                          </p:spTgt>
                                        </p:tgtEl>
                                        <p:attrNameLst>
                                          <p:attrName>ppt_h</p:attrName>
                                        </p:attrNameLst>
                                      </p:cBhvr>
                                      <p:tavLst>
                                        <p:tav tm="0">
                                          <p:val>
                                            <p:fltVal val="0"/>
                                          </p:val>
                                        </p:tav>
                                        <p:tav tm="100000">
                                          <p:val>
                                            <p:strVal val="#ppt_h"/>
                                          </p:val>
                                        </p:tav>
                                      </p:tavLst>
                                    </p:anim>
                                    <p:animEffect transition="in" filter="fade">
                                      <p:cBhvr>
                                        <p:cTn id="19" dur="3000"/>
                                        <p:tgtEl>
                                          <p:spTgt spid="10242">
                                            <p:txEl>
                                              <p:pRg st="2" end="2"/>
                                            </p:txEl>
                                          </p:spTgt>
                                        </p:tgtEl>
                                      </p:cBhvr>
                                    </p:animEffect>
                                  </p:childTnLst>
                                </p:cTn>
                              </p:par>
                            </p:childTnLst>
                          </p:cTn>
                        </p:par>
                        <p:par>
                          <p:cTn id="20" fill="hold" nodeType="afterGroup">
                            <p:stCondLst>
                              <p:cond delay="6500"/>
                            </p:stCondLst>
                            <p:childTnLst>
                              <p:par>
                                <p:cTn id="21" presetID="2" presetClass="entr" presetSubtype="2" fill="hold" nodeType="afterEffect">
                                  <p:stCondLst>
                                    <p:cond delay="0"/>
                                  </p:stCondLst>
                                  <p:childTnLst>
                                    <p:set>
                                      <p:cBhvr>
                                        <p:cTn id="22" dur="1" fill="hold">
                                          <p:stCondLst>
                                            <p:cond delay="0"/>
                                          </p:stCondLst>
                                        </p:cTn>
                                        <p:tgtEl>
                                          <p:spTgt spid="10243"/>
                                        </p:tgtEl>
                                        <p:attrNameLst>
                                          <p:attrName>style.visibility</p:attrName>
                                        </p:attrNameLst>
                                      </p:cBhvr>
                                      <p:to>
                                        <p:strVal val="visible"/>
                                      </p:to>
                                    </p:set>
                                    <p:anim calcmode="lin" valueType="num">
                                      <p:cBhvr additive="base">
                                        <p:cTn id="23" dur="3000" fill="hold"/>
                                        <p:tgtEl>
                                          <p:spTgt spid="10243"/>
                                        </p:tgtEl>
                                        <p:attrNameLst>
                                          <p:attrName>ppt_x</p:attrName>
                                        </p:attrNameLst>
                                      </p:cBhvr>
                                      <p:tavLst>
                                        <p:tav tm="0">
                                          <p:val>
                                            <p:strVal val="1+#ppt_w/2"/>
                                          </p:val>
                                        </p:tav>
                                        <p:tav tm="100000">
                                          <p:val>
                                            <p:strVal val="#ppt_x"/>
                                          </p:val>
                                        </p:tav>
                                      </p:tavLst>
                                    </p:anim>
                                    <p:anim calcmode="lin" valueType="num">
                                      <p:cBhvr additive="base">
                                        <p:cTn id="24" dur="3000" fill="hold"/>
                                        <p:tgtEl>
                                          <p:spTgt spid="1024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9500"/>
                            </p:stCondLst>
                            <p:childTnLst>
                              <p:par>
                                <p:cTn id="26" presetID="53" presetClass="entr" presetSubtype="0" fill="hold" grpId="0" nodeType="afterEffect">
                                  <p:stCondLst>
                                    <p:cond delay="0"/>
                                  </p:stCondLst>
                                  <p:childTnLst>
                                    <p:set>
                                      <p:cBhvr>
                                        <p:cTn id="27" dur="1" fill="hold">
                                          <p:stCondLst>
                                            <p:cond delay="0"/>
                                          </p:stCondLst>
                                        </p:cTn>
                                        <p:tgtEl>
                                          <p:spTgt spid="10244"/>
                                        </p:tgtEl>
                                        <p:attrNameLst>
                                          <p:attrName>style.visibility</p:attrName>
                                        </p:attrNameLst>
                                      </p:cBhvr>
                                      <p:to>
                                        <p:strVal val="visible"/>
                                      </p:to>
                                    </p:set>
                                    <p:anim calcmode="lin" valueType="num">
                                      <p:cBhvr>
                                        <p:cTn id="28" dur="3000" fill="hold"/>
                                        <p:tgtEl>
                                          <p:spTgt spid="10244"/>
                                        </p:tgtEl>
                                        <p:attrNameLst>
                                          <p:attrName>ppt_w</p:attrName>
                                        </p:attrNameLst>
                                      </p:cBhvr>
                                      <p:tavLst>
                                        <p:tav tm="0">
                                          <p:val>
                                            <p:fltVal val="0"/>
                                          </p:val>
                                        </p:tav>
                                        <p:tav tm="100000">
                                          <p:val>
                                            <p:strVal val="#ppt_w"/>
                                          </p:val>
                                        </p:tav>
                                      </p:tavLst>
                                    </p:anim>
                                    <p:anim calcmode="lin" valueType="num">
                                      <p:cBhvr>
                                        <p:cTn id="29" dur="3000" fill="hold"/>
                                        <p:tgtEl>
                                          <p:spTgt spid="10244"/>
                                        </p:tgtEl>
                                        <p:attrNameLst>
                                          <p:attrName>ppt_h</p:attrName>
                                        </p:attrNameLst>
                                      </p:cBhvr>
                                      <p:tavLst>
                                        <p:tav tm="0">
                                          <p:val>
                                            <p:fltVal val="0"/>
                                          </p:val>
                                        </p:tav>
                                        <p:tav tm="100000">
                                          <p:val>
                                            <p:strVal val="#ppt_h"/>
                                          </p:val>
                                        </p:tav>
                                      </p:tavLst>
                                    </p:anim>
                                    <p:animEffect transition="in" filter="fade">
                                      <p:cBhvr>
                                        <p:cTn id="30" dur="3000"/>
                                        <p:tgtEl>
                                          <p:spTgt spid="10244"/>
                                        </p:tgtEl>
                                      </p:cBhvr>
                                    </p:animEffect>
                                  </p:childTnLst>
                                </p:cTn>
                              </p:par>
                            </p:childTnLst>
                          </p:cTn>
                        </p:par>
                        <p:par>
                          <p:cTn id="31" fill="hold" nodeType="afterGroup">
                            <p:stCondLst>
                              <p:cond delay="12500"/>
                            </p:stCondLst>
                            <p:childTnLst>
                              <p:par>
                                <p:cTn id="32" presetID="53" presetClass="entr" presetSubtype="0" fill="hold" grpId="0" nodeType="afterEffect">
                                  <p:stCondLst>
                                    <p:cond delay="7000"/>
                                  </p:stCondLst>
                                  <p:childTnLst>
                                    <p:set>
                                      <p:cBhvr>
                                        <p:cTn id="33" dur="1" fill="hold">
                                          <p:stCondLst>
                                            <p:cond delay="0"/>
                                          </p:stCondLst>
                                        </p:cTn>
                                        <p:tgtEl>
                                          <p:spTgt spid="10246"/>
                                        </p:tgtEl>
                                        <p:attrNameLst>
                                          <p:attrName>style.visibility</p:attrName>
                                        </p:attrNameLst>
                                      </p:cBhvr>
                                      <p:to>
                                        <p:strVal val="visible"/>
                                      </p:to>
                                    </p:set>
                                    <p:anim calcmode="lin" valueType="num">
                                      <p:cBhvr>
                                        <p:cTn id="34" dur="5000" fill="hold"/>
                                        <p:tgtEl>
                                          <p:spTgt spid="10246"/>
                                        </p:tgtEl>
                                        <p:attrNameLst>
                                          <p:attrName>ppt_w</p:attrName>
                                        </p:attrNameLst>
                                      </p:cBhvr>
                                      <p:tavLst>
                                        <p:tav tm="0">
                                          <p:val>
                                            <p:fltVal val="0"/>
                                          </p:val>
                                        </p:tav>
                                        <p:tav tm="100000">
                                          <p:val>
                                            <p:strVal val="#ppt_w"/>
                                          </p:val>
                                        </p:tav>
                                      </p:tavLst>
                                    </p:anim>
                                    <p:anim calcmode="lin" valueType="num">
                                      <p:cBhvr>
                                        <p:cTn id="35" dur="5000" fill="hold"/>
                                        <p:tgtEl>
                                          <p:spTgt spid="10246"/>
                                        </p:tgtEl>
                                        <p:attrNameLst>
                                          <p:attrName>ppt_h</p:attrName>
                                        </p:attrNameLst>
                                      </p:cBhvr>
                                      <p:tavLst>
                                        <p:tav tm="0">
                                          <p:val>
                                            <p:fltVal val="0"/>
                                          </p:val>
                                        </p:tav>
                                        <p:tav tm="100000">
                                          <p:val>
                                            <p:strVal val="#ppt_h"/>
                                          </p:val>
                                        </p:tav>
                                      </p:tavLst>
                                    </p:anim>
                                    <p:animEffect transition="in" filter="fade">
                                      <p:cBhvr>
                                        <p:cTn id="36" dur="5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4" grpId="0" animBg="1"/>
      <p:bldP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2000"/>
                                        <p:tgtEl>
                                          <p:spTgt spid="13317"/>
                                        </p:tgtEl>
                                      </p:cBhvr>
                                    </p:animEffect>
                                  </p:childTnLst>
                                </p:cTn>
                              </p:par>
                            </p:childTnLst>
                          </p:cTn>
                        </p:par>
                        <p:par>
                          <p:cTn id="8" fill="hold" nodeType="afterGroup">
                            <p:stCondLst>
                              <p:cond delay="12000"/>
                            </p:stCondLst>
                            <p:childTnLst>
                              <p:par>
                                <p:cTn id="9" presetID="9" presetClass="entr" presetSubtype="0" fill="hold" nodeType="afterEffect">
                                  <p:stCondLst>
                                    <p:cond delay="10000"/>
                                  </p:stCondLst>
                                  <p:childTnLst>
                                    <p:set>
                                      <p:cBhvr>
                                        <p:cTn id="10" dur="1" fill="hold">
                                          <p:stCondLst>
                                            <p:cond delay="0"/>
                                          </p:stCondLst>
                                        </p:cTn>
                                        <p:tgtEl>
                                          <p:spTgt spid="13318"/>
                                        </p:tgtEl>
                                        <p:attrNameLst>
                                          <p:attrName>style.visibility</p:attrName>
                                        </p:attrNameLst>
                                      </p:cBhvr>
                                      <p:to>
                                        <p:strVal val="visible"/>
                                      </p:to>
                                    </p:set>
                                    <p:animEffect transition="in" filter="dissolve">
                                      <p:cBhvr>
                                        <p:cTn id="11"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u="sng"/>
              <a:t>Blogs</a:t>
            </a:r>
          </a:p>
        </p:txBody>
      </p:sp>
      <p:sp>
        <p:nvSpPr>
          <p:cNvPr id="75779" name="Rectangle 3"/>
          <p:cNvSpPr>
            <a:spLocks noGrp="1" noChangeArrowheads="1"/>
          </p:cNvSpPr>
          <p:nvPr>
            <p:ph type="body" idx="1"/>
          </p:nvPr>
        </p:nvSpPr>
        <p:spPr/>
        <p:txBody>
          <a:bodyPr/>
          <a:lstStyle/>
          <a:p>
            <a:pPr>
              <a:lnSpc>
                <a:spcPct val="90000"/>
              </a:lnSpc>
            </a:pPr>
            <a:r>
              <a:rPr lang="en-US" altLang="en-US"/>
              <a:t>Online diary or journal</a:t>
            </a:r>
          </a:p>
          <a:p>
            <a:pPr>
              <a:lnSpc>
                <a:spcPct val="90000"/>
              </a:lnSpc>
              <a:buFont typeface="Wingdings" charset="2"/>
              <a:buNone/>
            </a:pPr>
            <a:endParaRPr lang="en-US" altLang="en-US"/>
          </a:p>
          <a:p>
            <a:pPr>
              <a:lnSpc>
                <a:spcPct val="90000"/>
              </a:lnSpc>
            </a:pPr>
            <a:r>
              <a:rPr lang="en-US" altLang="en-US"/>
              <a:t>“Blogosphere” is the collective term for all the blogs on the Internet</a:t>
            </a:r>
          </a:p>
          <a:p>
            <a:pPr>
              <a:lnSpc>
                <a:spcPct val="90000"/>
              </a:lnSpc>
              <a:buFont typeface="Wingdings" charset="2"/>
              <a:buNone/>
            </a:pPr>
            <a:endParaRPr lang="en-US" altLang="en-US"/>
          </a:p>
          <a:p>
            <a:pPr>
              <a:lnSpc>
                <a:spcPct val="90000"/>
              </a:lnSpc>
            </a:pPr>
            <a:r>
              <a:rPr lang="en-US" altLang="en-US"/>
              <a:t>Many people use blogs—not just teens</a:t>
            </a:r>
          </a:p>
          <a:p>
            <a:pPr>
              <a:lnSpc>
                <a:spcPct val="90000"/>
              </a:lnSpc>
              <a:buFont typeface="Wingdings" charset="2"/>
              <a:buNone/>
            </a:pPr>
            <a:endParaRPr lang="en-US" altLang="en-US"/>
          </a:p>
          <a:p>
            <a:pPr>
              <a:lnSpc>
                <a:spcPct val="90000"/>
              </a:lnSpc>
            </a:pPr>
            <a:r>
              <a:rPr lang="en-US" altLang="en-US"/>
              <a:t>Teens, however, make up for more than 50% of the blogs in the blogosphere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300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0"/>
                            </p:stCondLst>
                            <p:childTnLst>
                              <p:par>
                                <p:cTn id="10" presetID="2" presetClass="entr" presetSubtype="2" fill="hold" nodeType="afterEffect">
                                  <p:stCondLst>
                                    <p:cond delay="5000"/>
                                  </p:stCondLst>
                                  <p:childTnLst>
                                    <p:set>
                                      <p:cBhvr>
                                        <p:cTn id="11" dur="1" fill="hold">
                                          <p:stCondLst>
                                            <p:cond delay="0"/>
                                          </p:stCondLst>
                                        </p:cTn>
                                        <p:tgtEl>
                                          <p:spTgt spid="75779">
                                            <p:txEl>
                                              <p:pRg st="2" end="2"/>
                                            </p:txEl>
                                          </p:spTgt>
                                        </p:tgtEl>
                                        <p:attrNameLst>
                                          <p:attrName>style.visibility</p:attrName>
                                        </p:attrNameLst>
                                      </p:cBhvr>
                                      <p:to>
                                        <p:strVal val="visible"/>
                                      </p:to>
                                    </p:set>
                                    <p:anim calcmode="lin" valueType="num">
                                      <p:cBhvr additive="base">
                                        <p:cTn id="12" dur="50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3" dur="50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8000"/>
                            </p:stCondLst>
                            <p:childTnLst>
                              <p:par>
                                <p:cTn id="15" presetID="2" presetClass="entr" presetSubtype="2" fill="hold" nodeType="afterEffect">
                                  <p:stCondLst>
                                    <p:cond delay="6000"/>
                                  </p:stCondLst>
                                  <p:childTnLst>
                                    <p:set>
                                      <p:cBhvr>
                                        <p:cTn id="16" dur="1" fill="hold">
                                          <p:stCondLst>
                                            <p:cond delay="0"/>
                                          </p:stCondLst>
                                        </p:cTn>
                                        <p:tgtEl>
                                          <p:spTgt spid="75779">
                                            <p:txEl>
                                              <p:pRg st="4" end="4"/>
                                            </p:txEl>
                                          </p:spTgt>
                                        </p:tgtEl>
                                        <p:attrNameLst>
                                          <p:attrName>style.visibility</p:attrName>
                                        </p:attrNameLst>
                                      </p:cBhvr>
                                      <p:to>
                                        <p:strVal val="visible"/>
                                      </p:to>
                                    </p:set>
                                    <p:anim calcmode="lin" valueType="num">
                                      <p:cBhvr additive="base">
                                        <p:cTn id="17" dur="50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9000"/>
                            </p:stCondLst>
                            <p:childTnLst>
                              <p:par>
                                <p:cTn id="20" presetID="2" presetClass="entr" presetSubtype="2" fill="hold" nodeType="afterEffect">
                                  <p:stCondLst>
                                    <p:cond delay="10000"/>
                                  </p:stCondLst>
                                  <p:childTnLst>
                                    <p:set>
                                      <p:cBhvr>
                                        <p:cTn id="21" dur="1" fill="hold">
                                          <p:stCondLst>
                                            <p:cond delay="0"/>
                                          </p:stCondLst>
                                        </p:cTn>
                                        <p:tgtEl>
                                          <p:spTgt spid="75779">
                                            <p:txEl>
                                              <p:pRg st="6" end="6"/>
                                            </p:txEl>
                                          </p:spTgt>
                                        </p:tgtEl>
                                        <p:attrNameLst>
                                          <p:attrName>style.visibility</p:attrName>
                                        </p:attrNameLst>
                                      </p:cBhvr>
                                      <p:to>
                                        <p:strVal val="visible"/>
                                      </p:to>
                                    </p:set>
                                    <p:anim calcmode="lin" valueType="num">
                                      <p:cBhvr additive="base">
                                        <p:cTn id="22" dur="50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23" dur="50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u="sng"/>
              <a:t>Teen Blogs</a:t>
            </a:r>
          </a:p>
        </p:txBody>
      </p:sp>
      <p:sp>
        <p:nvSpPr>
          <p:cNvPr id="77827" name="Rectangle 3"/>
          <p:cNvSpPr>
            <a:spLocks noGrp="1" noChangeArrowheads="1"/>
          </p:cNvSpPr>
          <p:nvPr>
            <p:ph type="body" idx="1"/>
          </p:nvPr>
        </p:nvSpPr>
        <p:spPr/>
        <p:txBody>
          <a:bodyPr/>
          <a:lstStyle/>
          <a:p>
            <a:r>
              <a:rPr lang="en-US" altLang="en-US"/>
              <a:t>A true online diary or journal</a:t>
            </a:r>
          </a:p>
          <a:p>
            <a:endParaRPr lang="en-US" altLang="en-US"/>
          </a:p>
          <a:p>
            <a:r>
              <a:rPr lang="en-US" altLang="en-US"/>
              <a:t>Self-Publicizing Generation</a:t>
            </a:r>
          </a:p>
          <a:p>
            <a:pPr>
              <a:buFont typeface="Wingdings" charset="2"/>
              <a:buNone/>
            </a:pPr>
            <a:endParaRPr lang="en-US" altLang="en-US"/>
          </a:p>
          <a:p>
            <a:r>
              <a:rPr lang="en-US" altLang="en-US"/>
              <a:t>Bloggers get feedback from their friends on what they write</a:t>
            </a:r>
          </a:p>
          <a:p>
            <a:endParaRPr lang="en-US" altLang="en-US"/>
          </a:p>
          <a:p>
            <a:r>
              <a:rPr lang="en-US" altLang="en-US"/>
              <a:t>Teachers use blogs in the classroom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0" fill="hold"/>
                                        <p:tgtEl>
                                          <p:spTgt spid="77827">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2" presetClass="entr" presetSubtype="2" fill="hold" nodeType="afterEffect">
                                  <p:stCondLst>
                                    <p:cond delay="25000"/>
                                  </p:stCondLst>
                                  <p:childTnLst>
                                    <p:set>
                                      <p:cBhvr>
                                        <p:cTn id="11" dur="1" fill="hold">
                                          <p:stCondLst>
                                            <p:cond delay="0"/>
                                          </p:stCondLst>
                                        </p:cTn>
                                        <p:tgtEl>
                                          <p:spTgt spid="77827">
                                            <p:txEl>
                                              <p:pRg st="2" end="2"/>
                                            </p:txEl>
                                          </p:spTgt>
                                        </p:tgtEl>
                                        <p:attrNameLst>
                                          <p:attrName>style.visibility</p:attrName>
                                        </p:attrNameLst>
                                      </p:cBhvr>
                                      <p:to>
                                        <p:strVal val="visible"/>
                                      </p:to>
                                    </p:set>
                                    <p:anim calcmode="lin" valueType="num">
                                      <p:cBhvr additive="base">
                                        <p:cTn id="12" dur="5000" fill="hold"/>
                                        <p:tgtEl>
                                          <p:spTgt spid="77827">
                                            <p:txEl>
                                              <p:pRg st="2" end="2"/>
                                            </p:txEl>
                                          </p:spTgt>
                                        </p:tgtEl>
                                        <p:attrNameLst>
                                          <p:attrName>ppt_x</p:attrName>
                                        </p:attrNameLst>
                                      </p:cBhvr>
                                      <p:tavLst>
                                        <p:tav tm="0">
                                          <p:val>
                                            <p:strVal val="1+#ppt_w/2"/>
                                          </p:val>
                                        </p:tav>
                                        <p:tav tm="100000">
                                          <p:val>
                                            <p:strVal val="#ppt_x"/>
                                          </p:val>
                                        </p:tav>
                                      </p:tavLst>
                                    </p:anim>
                                    <p:anim calcmode="lin" valueType="num">
                                      <p:cBhvr additive="base">
                                        <p:cTn id="13" dur="50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6000"/>
                            </p:stCondLst>
                            <p:childTnLst>
                              <p:par>
                                <p:cTn id="15" presetID="2" presetClass="entr" presetSubtype="2" fill="hold" nodeType="afterEffect">
                                  <p:stCondLst>
                                    <p:cond delay="30000"/>
                                  </p:stCondLst>
                                  <p:childTnLst>
                                    <p:set>
                                      <p:cBhvr>
                                        <p:cTn id="16" dur="1" fill="hold">
                                          <p:stCondLst>
                                            <p:cond delay="0"/>
                                          </p:stCondLst>
                                        </p:cTn>
                                        <p:tgtEl>
                                          <p:spTgt spid="77827">
                                            <p:txEl>
                                              <p:pRg st="4" end="4"/>
                                            </p:txEl>
                                          </p:spTgt>
                                        </p:tgtEl>
                                        <p:attrNameLst>
                                          <p:attrName>style.visibility</p:attrName>
                                        </p:attrNameLst>
                                      </p:cBhvr>
                                      <p:to>
                                        <p:strVal val="visible"/>
                                      </p:to>
                                    </p:set>
                                    <p:anim calcmode="lin" valueType="num">
                                      <p:cBhvr additive="base">
                                        <p:cTn id="17" dur="5000" fill="hold"/>
                                        <p:tgtEl>
                                          <p:spTgt spid="77827">
                                            <p:txEl>
                                              <p:pRg st="4" end="4"/>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1000"/>
                            </p:stCondLst>
                            <p:childTnLst>
                              <p:par>
                                <p:cTn id="20" presetID="2" presetClass="entr" presetSubtype="2" fill="hold" nodeType="afterEffect">
                                  <p:stCondLst>
                                    <p:cond delay="14000"/>
                                  </p:stCondLst>
                                  <p:childTnLst>
                                    <p:set>
                                      <p:cBhvr>
                                        <p:cTn id="21" dur="1" fill="hold">
                                          <p:stCondLst>
                                            <p:cond delay="0"/>
                                          </p:stCondLst>
                                        </p:cTn>
                                        <p:tgtEl>
                                          <p:spTgt spid="77827">
                                            <p:txEl>
                                              <p:pRg st="6" end="6"/>
                                            </p:txEl>
                                          </p:spTgt>
                                        </p:tgtEl>
                                        <p:attrNameLst>
                                          <p:attrName>style.visibility</p:attrName>
                                        </p:attrNameLst>
                                      </p:cBhvr>
                                      <p:to>
                                        <p:strVal val="visible"/>
                                      </p:to>
                                    </p:set>
                                    <p:anim calcmode="lin" valueType="num">
                                      <p:cBhvr additive="base">
                                        <p:cTn id="22" dur="5000" fill="hold"/>
                                        <p:tgtEl>
                                          <p:spTgt spid="77827">
                                            <p:txEl>
                                              <p:pRg st="6" end="6"/>
                                            </p:txEl>
                                          </p:spTgt>
                                        </p:tgtEl>
                                        <p:attrNameLst>
                                          <p:attrName>ppt_x</p:attrName>
                                        </p:attrNameLst>
                                      </p:cBhvr>
                                      <p:tavLst>
                                        <p:tav tm="0">
                                          <p:val>
                                            <p:strVal val="1+#ppt_w/2"/>
                                          </p:val>
                                        </p:tav>
                                        <p:tav tm="100000">
                                          <p:val>
                                            <p:strVal val="#ppt_x"/>
                                          </p:val>
                                        </p:tav>
                                      </p:tavLst>
                                    </p:anim>
                                    <p:anim calcmode="lin" valueType="num">
                                      <p:cBhvr additive="base">
                                        <p:cTn id="23" dur="5000" fill="hold"/>
                                        <p:tgtEl>
                                          <p:spTgt spid="778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2</TotalTime>
  <Words>3398</Words>
  <Application>Microsoft Macintosh PowerPoint</Application>
  <PresentationFormat>On-screen Show (4:3)</PresentationFormat>
  <Paragraphs>357</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Wingdings</vt:lpstr>
      <vt:lpstr>Verdana</vt:lpstr>
      <vt:lpstr>Network</vt:lpstr>
      <vt:lpstr>“MySpace, Your Space, Out of Space!”</vt:lpstr>
      <vt:lpstr>PowerPoint Presentation</vt:lpstr>
      <vt:lpstr>PowerPoint Presentation</vt:lpstr>
      <vt:lpstr>PowerPoint Presentation</vt:lpstr>
      <vt:lpstr>PowerPoint Presentation</vt:lpstr>
      <vt:lpstr>PowerPoint Presentation</vt:lpstr>
      <vt:lpstr>PowerPoint Presentation</vt:lpstr>
      <vt:lpstr>Blogs</vt:lpstr>
      <vt:lpstr>Teen Blogs</vt:lpstr>
      <vt:lpstr>PowerPoint Presentation</vt:lpstr>
      <vt:lpstr>PowerPoint Presentation</vt:lpstr>
      <vt:lpstr>PowerPoint Presentation</vt:lpstr>
      <vt:lpstr>PowerPoint Presentation</vt:lpstr>
      <vt:lpstr>CYBER-BULLYING </vt:lpstr>
      <vt:lpstr>PowerPoint Presentation</vt:lpstr>
      <vt:lpstr>Contact Information</vt:lpstr>
      <vt:lpstr>PowerPoint Presentation</vt:lpstr>
      <vt:lpstr>Teens as Targets</vt:lpstr>
      <vt:lpstr>Online Relationships</vt:lpstr>
      <vt:lpstr>Warning Signs</vt:lpstr>
      <vt:lpstr>Risks of Meeting Offline</vt:lpstr>
      <vt:lpstr>PowerPoint Presentation</vt:lpstr>
      <vt:lpstr>You can’t take it back</vt:lpstr>
      <vt:lpstr>You Can’t Take it Back</vt:lpstr>
      <vt:lpstr>Internet Safety Resources</vt:lpstr>
      <vt:lpstr>These presentations were modified for Extension use by: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“MySpace, Your Space, Out of Space!”</dc:title>
  <dc:creator>George Braman</dc:creator>
  <cp:lastModifiedBy>George Braman</cp:lastModifiedBy>
  <cp:revision>1</cp:revision>
  <dcterms:created xsi:type="dcterms:W3CDTF">2015-09-08T05:07:34Z</dcterms:created>
  <dcterms:modified xsi:type="dcterms:W3CDTF">2015-09-08T05:09:46Z</dcterms:modified>
</cp:coreProperties>
</file>