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4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" autoAdjust="0"/>
    <p:restoredTop sz="96405" autoAdjust="0"/>
  </p:normalViewPr>
  <p:slideViewPr>
    <p:cSldViewPr>
      <p:cViewPr varScale="1">
        <p:scale>
          <a:sx n="126" d="100"/>
          <a:sy n="126" d="100"/>
        </p:scale>
        <p:origin x="25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2F01FA-78B0-164F-AB6E-0FE6EEE2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7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5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37" name="Rectangle 21"/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C7E62A-76CA-E64E-AC0B-5EF3224A28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8B157-D526-B74E-BA0E-3DE198451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0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7CB51-3B8D-7A44-9398-8C9483313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3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71E9AF-2296-4C4F-86C7-21C02FC81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88CEC9-AF54-5A45-821B-062BD707F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6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A76E28-907C-414B-BD21-E483FBD25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28F751-2533-6C4A-A443-F6293A743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71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E1462-5806-F448-ADDA-593DCB612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89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9B32-69DB-0740-997A-DBDD302B0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5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2873A-B659-7C4D-8D07-2DFDCD8FB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6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C7B6E-5E25-C04C-A9DA-745A85D77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0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C897-7415-C448-B3A1-BA5F2B314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32C90-23CD-DE45-9909-81244C36B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3482-EC31-334F-ACB3-1AA07E413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3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5FB9E-3A29-9F4E-A1AC-0C86906DC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4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1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C2A148-51EC-B340-8E13-3555DACB4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Microbiological Examination of Water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January 17, 2007</a:t>
            </a:r>
          </a:p>
          <a:p>
            <a:endParaRPr lang="en-US" altLang="en-US"/>
          </a:p>
          <a:p>
            <a:r>
              <a:rPr lang="en-US" altLang="en-US"/>
              <a:t>Dr. Paul F. Vendrell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953000"/>
          </a:xfrm>
        </p:spPr>
        <p:txBody>
          <a:bodyPr/>
          <a:lstStyle/>
          <a:p>
            <a:r>
              <a:rPr lang="en-US" altLang="en-US"/>
              <a:t>Numerous water borne pathogens</a:t>
            </a:r>
          </a:p>
          <a:p>
            <a:r>
              <a:rPr lang="en-US" altLang="en-US"/>
              <a:t>Individual pathogen numbers may be too low to detect in a reasonable sized water sample</a:t>
            </a:r>
          </a:p>
          <a:p>
            <a:r>
              <a:rPr lang="en-US" altLang="en-US"/>
              <a:t>Isolation and detection of some pathogens can take several days, weeks, or months</a:t>
            </a:r>
          </a:p>
          <a:p>
            <a:r>
              <a:rPr lang="en-US" altLang="en-US"/>
              <a:t>Absence of one particular pathogen does not rule out the presence of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Indicator Organism Concept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altLang="en-US"/>
              <a:t>Correlated to the presence of pathogens</a:t>
            </a:r>
          </a:p>
          <a:p>
            <a:r>
              <a:rPr lang="en-US" altLang="en-US"/>
              <a:t>Population large enough to isolate in small water samples (100 mL)</a:t>
            </a:r>
          </a:p>
          <a:p>
            <a:r>
              <a:rPr lang="en-US" altLang="en-US"/>
              <a:t>Rapid</a:t>
            </a:r>
          </a:p>
          <a:p>
            <a:r>
              <a:rPr lang="en-US" altLang="en-US"/>
              <a:t>Inexpensive</a:t>
            </a:r>
          </a:p>
          <a:p>
            <a:r>
              <a:rPr lang="en-US" altLang="en-US"/>
              <a:t>Safety, not culturing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Coliform Group (total coliform)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572000" cy="4724400"/>
          </a:xfrm>
        </p:spPr>
        <p:txBody>
          <a:bodyPr/>
          <a:lstStyle/>
          <a:p>
            <a:r>
              <a:rPr lang="en-US" altLang="en-US" sz="2800" i="1"/>
              <a:t>Enterobacteriaceae</a:t>
            </a:r>
          </a:p>
          <a:p>
            <a:pPr lvl="1"/>
            <a:r>
              <a:rPr lang="en-US" altLang="en-US"/>
              <a:t>Facultative anaerobe</a:t>
            </a:r>
          </a:p>
          <a:p>
            <a:pPr lvl="1"/>
            <a:r>
              <a:rPr lang="en-US" altLang="en-US"/>
              <a:t>Gram negative</a:t>
            </a:r>
          </a:p>
          <a:p>
            <a:pPr lvl="1"/>
            <a:r>
              <a:rPr lang="en-US" altLang="en-US"/>
              <a:t>Non-spore forming</a:t>
            </a:r>
          </a:p>
          <a:p>
            <a:pPr lvl="1"/>
            <a:r>
              <a:rPr lang="en-US" altLang="en-US"/>
              <a:t>Rod shaped</a:t>
            </a:r>
          </a:p>
          <a:p>
            <a:pPr lvl="1"/>
            <a:r>
              <a:rPr lang="en-US" altLang="en-US"/>
              <a:t>Ferment lactose</a:t>
            </a:r>
          </a:p>
          <a:p>
            <a:pPr lvl="1"/>
            <a:r>
              <a:rPr lang="en-US" altLang="en-US"/>
              <a:t>Produce gas and acid within 48 h @ 35 C</a:t>
            </a:r>
          </a:p>
          <a:p>
            <a:pPr lvl="1"/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3505200" cy="4191000"/>
          </a:xfrm>
        </p:spPr>
        <p:txBody>
          <a:bodyPr/>
          <a:lstStyle/>
          <a:p>
            <a:r>
              <a:rPr lang="en-US" altLang="en-US" sz="2800"/>
              <a:t>Coliform genera</a:t>
            </a:r>
          </a:p>
          <a:p>
            <a:pPr lvl="1"/>
            <a:r>
              <a:rPr lang="en-US" altLang="en-US" i="1"/>
              <a:t>Enterobacter</a:t>
            </a:r>
          </a:p>
          <a:p>
            <a:pPr lvl="1"/>
            <a:r>
              <a:rPr lang="en-US" altLang="en-US" i="1"/>
              <a:t>Klebsiella</a:t>
            </a:r>
          </a:p>
          <a:p>
            <a:pPr lvl="1"/>
            <a:r>
              <a:rPr lang="en-US" altLang="en-US" i="1"/>
              <a:t>Citrobacter</a:t>
            </a:r>
          </a:p>
          <a:p>
            <a:pPr lvl="1"/>
            <a:r>
              <a:rPr lang="en-US" altLang="en-US" i="1"/>
              <a:t>Escherichia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Coliform Group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572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Total coliform</a:t>
            </a:r>
          </a:p>
          <a:p>
            <a:pPr>
              <a:lnSpc>
                <a:spcPct val="90000"/>
              </a:lnSpc>
            </a:pPr>
            <a:r>
              <a:rPr lang="en-US" altLang="en-US"/>
              <a:t>Fecal coliform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All total coliform criteria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Grows at 44.5 C</a:t>
            </a:r>
          </a:p>
          <a:p>
            <a:pPr>
              <a:lnSpc>
                <a:spcPct val="90000"/>
              </a:lnSpc>
            </a:pPr>
            <a:r>
              <a:rPr lang="en-US" altLang="en-US" i="1"/>
              <a:t>Escherichia coli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Individual species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Enzyme specific</a:t>
            </a:r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5638800" y="2438400"/>
            <a:ext cx="2743200" cy="2895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6324600" y="3505200"/>
            <a:ext cx="1676400" cy="16764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19800" y="2819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total coliform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400800" y="35814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fecal coliform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781800" y="4648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/>
              <a:t>E. 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Streptococcus and Enterococcus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Fecal Strep</a:t>
            </a:r>
          </a:p>
          <a:p>
            <a:pPr lvl="1"/>
            <a:r>
              <a:rPr lang="en-US" altLang="en-US" i="1"/>
              <a:t>S. faecalis</a:t>
            </a:r>
          </a:p>
          <a:p>
            <a:pPr lvl="1"/>
            <a:r>
              <a:rPr lang="en-US" altLang="en-US" i="1"/>
              <a:t>S. faecium</a:t>
            </a:r>
          </a:p>
          <a:p>
            <a:pPr lvl="1"/>
            <a:r>
              <a:rPr lang="en-US" altLang="en-US" i="1"/>
              <a:t>S. avium</a:t>
            </a:r>
          </a:p>
          <a:p>
            <a:pPr lvl="1"/>
            <a:r>
              <a:rPr lang="en-US" altLang="en-US" i="1"/>
              <a:t>S. bovis</a:t>
            </a:r>
          </a:p>
          <a:p>
            <a:pPr lvl="1"/>
            <a:r>
              <a:rPr lang="en-US" altLang="en-US" i="1"/>
              <a:t>S. equinus</a:t>
            </a:r>
          </a:p>
          <a:p>
            <a:pPr lvl="1"/>
            <a:r>
              <a:rPr lang="en-US" altLang="en-US" i="1"/>
              <a:t>S. gallinarum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Enterococcus</a:t>
            </a:r>
          </a:p>
          <a:p>
            <a:r>
              <a:rPr lang="en-US" altLang="en-US" sz="2800"/>
              <a:t>Fecal Streps that survive in 6.5% sodium chloride</a:t>
            </a:r>
          </a:p>
          <a:p>
            <a:pPr lvl="1"/>
            <a:r>
              <a:rPr lang="en-US" altLang="en-US" i="1"/>
              <a:t>S. faecalis</a:t>
            </a:r>
          </a:p>
          <a:p>
            <a:pPr lvl="1"/>
            <a:r>
              <a:rPr lang="en-US" altLang="en-US" i="1"/>
              <a:t>S. faecium</a:t>
            </a:r>
          </a:p>
          <a:p>
            <a:pPr lvl="1"/>
            <a:r>
              <a:rPr lang="en-US" altLang="en-US" i="1"/>
              <a:t>S. avium</a:t>
            </a:r>
          </a:p>
          <a:p>
            <a:pPr lvl="1"/>
            <a:r>
              <a:rPr lang="en-US" altLang="en-US" i="1"/>
              <a:t>S. gallinarum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Membrane Filter Methods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Filter water through a 0.45 μM membrane filter</a:t>
            </a:r>
          </a:p>
          <a:p>
            <a:r>
              <a:rPr lang="en-US" altLang="en-US"/>
              <a:t>Place membrane on selective media</a:t>
            </a:r>
          </a:p>
          <a:p>
            <a:r>
              <a:rPr lang="en-US" altLang="en-US"/>
              <a:t>Incubate</a:t>
            </a:r>
          </a:p>
          <a:p>
            <a:pPr lvl="1"/>
            <a:r>
              <a:rPr lang="en-US" altLang="en-US"/>
              <a:t>35 C total coliform</a:t>
            </a:r>
          </a:p>
          <a:p>
            <a:pPr lvl="1"/>
            <a:r>
              <a:rPr lang="en-US" altLang="en-US"/>
              <a:t>44.5 C fecal coliform</a:t>
            </a:r>
          </a:p>
          <a:p>
            <a:r>
              <a:rPr lang="en-US" altLang="en-US"/>
              <a:t>Count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Tube Fermentation Methods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Serial dilution to extinction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Inoculate multiple tubes (5 or 10) of media with across the increasing series of dilutions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Incubate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35 C or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44.5 C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Count positive growth tubes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Use Most-Probable-Number (MPN) table to estimate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/>
              <a:t>Enzyme Substrate or Chromogenic Substrate Method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724400"/>
          </a:xfrm>
        </p:spPr>
        <p:txBody>
          <a:bodyPr/>
          <a:lstStyle/>
          <a:p>
            <a:r>
              <a:rPr lang="en-US" altLang="en-US" sz="2800"/>
              <a:t>Used with the Presence-Absence, the Multiple Tube Methods, or Quanti-Trays</a:t>
            </a:r>
            <a:r>
              <a:rPr lang="en-US" altLang="en-US" sz="2800" baseline="30000"/>
              <a:t>TM</a:t>
            </a:r>
          </a:p>
          <a:p>
            <a:r>
              <a:rPr lang="en-US" altLang="en-US" sz="2800"/>
              <a:t>Total coliform have the enzyme </a:t>
            </a:r>
          </a:p>
          <a:p>
            <a:pPr lvl="1"/>
            <a:r>
              <a:rPr lang="en-US" altLang="en-US" sz="2400">
                <a:solidFill>
                  <a:srgbClr val="FF3300"/>
                </a:solidFill>
              </a:rPr>
              <a:t>β-D-galactosidase</a:t>
            </a:r>
            <a:r>
              <a:rPr lang="en-US" altLang="en-US" sz="2400"/>
              <a:t> which hydrolyses </a:t>
            </a:r>
          </a:p>
          <a:p>
            <a:pPr lvl="1"/>
            <a:r>
              <a:rPr lang="en-US" altLang="en-US" sz="2400">
                <a:solidFill>
                  <a:schemeClr val="tx2"/>
                </a:solidFill>
              </a:rPr>
              <a:t>ortho-nitrophenyl- β-D-galactopyranoside</a:t>
            </a:r>
            <a:r>
              <a:rPr lang="en-US" altLang="en-US" sz="2400"/>
              <a:t> (ONPG)</a:t>
            </a:r>
          </a:p>
          <a:p>
            <a:pPr lvl="1"/>
            <a:r>
              <a:rPr lang="en-US" altLang="en-US" sz="2400"/>
              <a:t>Yellow when hydrolyzed</a:t>
            </a:r>
          </a:p>
          <a:p>
            <a:r>
              <a:rPr lang="en-US" altLang="en-US" sz="2800" i="1"/>
              <a:t>E. coli</a:t>
            </a:r>
            <a:r>
              <a:rPr lang="en-US" altLang="en-US" sz="2800"/>
              <a:t> has the enzyme </a:t>
            </a:r>
          </a:p>
          <a:p>
            <a:pPr lvl="1"/>
            <a:r>
              <a:rPr lang="en-US" altLang="en-US" sz="2400">
                <a:solidFill>
                  <a:srgbClr val="FF3300"/>
                </a:solidFill>
              </a:rPr>
              <a:t>β-glucuronidase</a:t>
            </a:r>
            <a:r>
              <a:rPr lang="en-US" altLang="en-US" sz="2400"/>
              <a:t> which hydrolyses </a:t>
            </a:r>
          </a:p>
          <a:p>
            <a:pPr lvl="1"/>
            <a:r>
              <a:rPr lang="en-US" altLang="en-US" sz="2400">
                <a:solidFill>
                  <a:schemeClr val="tx2"/>
                </a:solidFill>
              </a:rPr>
              <a:t>4-methylumbelliferyl-β-glucuronide </a:t>
            </a:r>
            <a:r>
              <a:rPr lang="en-US" altLang="en-US" sz="2400"/>
              <a:t>(MUG)</a:t>
            </a:r>
          </a:p>
          <a:p>
            <a:pPr lvl="1"/>
            <a:r>
              <a:rPr lang="en-US" altLang="en-US" sz="2400"/>
              <a:t>Fluoresces when hydrolyzed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DCP0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105400" cy="38290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3" descr="ec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5105400" cy="38290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219200" y="14478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ONPG-Total Coliform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257800" y="27432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MUG- </a:t>
            </a:r>
            <a:r>
              <a:rPr lang="en-US" altLang="en-US" sz="2800" b="1" i="1"/>
              <a:t>E. 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2192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FF99"/>
                </a:solidFill>
              </a:rPr>
              <a:t>Georgia EPD Fecal Coliform Standard for Water Contact Activities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91000"/>
          </a:xfrm>
        </p:spPr>
        <p:txBody>
          <a:bodyPr/>
          <a:lstStyle/>
          <a:p>
            <a:r>
              <a:rPr lang="en-US" altLang="en-US" sz="4000">
                <a:latin typeface="High Tower Text" charset="0"/>
              </a:rPr>
              <a:t>Geometric mean (GM)</a:t>
            </a:r>
            <a:r>
              <a:rPr lang="en-US" altLang="en-US">
                <a:latin typeface="High Tower Text" charset="0"/>
              </a:rPr>
              <a:t> </a:t>
            </a:r>
          </a:p>
          <a:p>
            <a:pPr lvl="1"/>
            <a:r>
              <a:rPr lang="en-US" altLang="en-US" sz="3200">
                <a:latin typeface="High Tower Text" charset="0"/>
              </a:rPr>
              <a:t>GM= (Y</a:t>
            </a:r>
            <a:r>
              <a:rPr lang="en-US" altLang="en-US" sz="3200" baseline="-25000">
                <a:latin typeface="High Tower Text" charset="0"/>
              </a:rPr>
              <a:t>1 </a:t>
            </a:r>
            <a:r>
              <a:rPr lang="en-US" altLang="en-US" sz="3200">
                <a:latin typeface="High Tower Text" charset="0"/>
              </a:rPr>
              <a:t>* Y</a:t>
            </a:r>
            <a:r>
              <a:rPr lang="en-US" altLang="en-US" sz="3200" baseline="-25000">
                <a:latin typeface="High Tower Text" charset="0"/>
              </a:rPr>
              <a:t>2 </a:t>
            </a:r>
            <a:r>
              <a:rPr lang="en-US" altLang="en-US" sz="3200">
                <a:latin typeface="High Tower Text" charset="0"/>
              </a:rPr>
              <a:t>* Y</a:t>
            </a:r>
            <a:r>
              <a:rPr lang="en-US" altLang="en-US" sz="3200" baseline="-25000">
                <a:latin typeface="High Tower Text" charset="0"/>
              </a:rPr>
              <a:t>3 </a:t>
            </a:r>
            <a:r>
              <a:rPr lang="en-US" altLang="en-US" sz="3200">
                <a:latin typeface="High Tower Text" charset="0"/>
              </a:rPr>
              <a:t>* Y</a:t>
            </a:r>
            <a:r>
              <a:rPr lang="en-US" altLang="en-US" sz="3200" baseline="-25000">
                <a:latin typeface="High Tower Text" charset="0"/>
              </a:rPr>
              <a:t>4</a:t>
            </a:r>
            <a:r>
              <a:rPr lang="en-US" altLang="en-US" sz="3200">
                <a:latin typeface="High Tower Text" charset="0"/>
              </a:rPr>
              <a:t>)</a:t>
            </a:r>
            <a:r>
              <a:rPr lang="en-US" altLang="en-US" sz="3200" baseline="30000">
                <a:latin typeface="High Tower Text" charset="0"/>
              </a:rPr>
              <a:t>1/4</a:t>
            </a:r>
            <a:endParaRPr lang="en-US" altLang="en-US" sz="3200">
              <a:latin typeface="High Tower Text" charset="0"/>
            </a:endParaRPr>
          </a:p>
          <a:p>
            <a:pPr lvl="1"/>
            <a:r>
              <a:rPr lang="en-US" altLang="en-US" sz="3200">
                <a:latin typeface="High Tower Text" charset="0"/>
              </a:rPr>
              <a:t>At least 4 samples </a:t>
            </a:r>
          </a:p>
          <a:p>
            <a:pPr lvl="1"/>
            <a:r>
              <a:rPr lang="en-US" altLang="en-US" sz="3200">
                <a:latin typeface="High Tower Text" charset="0"/>
              </a:rPr>
              <a:t>Over a 30-day period </a:t>
            </a:r>
          </a:p>
          <a:p>
            <a:pPr lvl="1"/>
            <a:r>
              <a:rPr lang="en-US" altLang="en-US" sz="3200">
                <a:latin typeface="High Tower Text" charset="0"/>
              </a:rPr>
              <a:t>At least 24 hours apart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3200"/>
              <a:t>Agenda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343400" cy="5029200"/>
          </a:xfrm>
        </p:spPr>
        <p:txBody>
          <a:bodyPr/>
          <a:lstStyle/>
          <a:p>
            <a:r>
              <a:rPr lang="en-US" altLang="en-US" sz="2400"/>
              <a:t>Water-borne diseases</a:t>
            </a:r>
          </a:p>
          <a:p>
            <a:r>
              <a:rPr lang="en-US" altLang="en-US" sz="2400"/>
              <a:t>Pathogen indicators</a:t>
            </a:r>
          </a:p>
          <a:p>
            <a:pPr lvl="1"/>
            <a:r>
              <a:rPr lang="en-US" altLang="en-US" sz="2000"/>
              <a:t>Coliform</a:t>
            </a:r>
          </a:p>
          <a:p>
            <a:pPr lvl="1"/>
            <a:r>
              <a:rPr lang="en-US" altLang="en-US" sz="2000"/>
              <a:t>Streptococcus</a:t>
            </a:r>
          </a:p>
          <a:p>
            <a:pPr lvl="1"/>
            <a:r>
              <a:rPr lang="en-US" altLang="en-US" sz="2000"/>
              <a:t>Enterococcus</a:t>
            </a:r>
          </a:p>
          <a:p>
            <a:r>
              <a:rPr lang="en-US" altLang="en-US" sz="2400"/>
              <a:t>Enumeration Methods</a:t>
            </a:r>
          </a:p>
          <a:p>
            <a:pPr lvl="1"/>
            <a:r>
              <a:rPr lang="en-US" altLang="en-US" sz="2000"/>
              <a:t>Membrane filter</a:t>
            </a:r>
          </a:p>
          <a:p>
            <a:pPr lvl="1"/>
            <a:r>
              <a:rPr lang="en-US" altLang="en-US" sz="2000"/>
              <a:t>Multiple tube fermentation</a:t>
            </a:r>
          </a:p>
          <a:p>
            <a:r>
              <a:rPr lang="en-US" altLang="en-US" sz="2400"/>
              <a:t>Surface Water Standards</a:t>
            </a:r>
          </a:p>
          <a:p>
            <a:r>
              <a:rPr lang="en-US" altLang="en-US" sz="2400"/>
              <a:t>How much water can wild birds contaminate?</a:t>
            </a:r>
          </a:p>
          <a:p>
            <a:r>
              <a:rPr lang="en-US" altLang="en-US" sz="2400"/>
              <a:t>Survival and Transport</a:t>
            </a:r>
          </a:p>
          <a:p>
            <a:pPr lvl="1"/>
            <a:endParaRPr lang="en-US" altLang="en-US" sz="2000"/>
          </a:p>
        </p:txBody>
      </p:sp>
      <p:pic>
        <p:nvPicPr>
          <p:cNvPr id="66566" name="Picture 6" descr="index_0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8" y="1752600"/>
            <a:ext cx="2752725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FFFF99"/>
                </a:solidFill>
              </a:rPr>
              <a:t>Fishing and Drinking--Fecal Coliform Standards…cont.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01000" cy="4876800"/>
          </a:xfrm>
        </p:spPr>
        <p:txBody>
          <a:bodyPr/>
          <a:lstStyle/>
          <a:p>
            <a:r>
              <a:rPr lang="en-US" altLang="en-US">
                <a:latin typeface="High Tower Text" charset="0"/>
              </a:rPr>
              <a:t>May thru October</a:t>
            </a:r>
          </a:p>
          <a:p>
            <a:pPr lvl="1"/>
            <a:r>
              <a:rPr lang="en-US" altLang="en-US">
                <a:latin typeface="High Tower Text" charset="0"/>
              </a:rPr>
              <a:t>GM not to exceed </a:t>
            </a:r>
            <a:r>
              <a:rPr lang="en-US" altLang="en-US">
                <a:solidFill>
                  <a:schemeClr val="tx2"/>
                </a:solidFill>
                <a:latin typeface="High Tower Text" charset="0"/>
              </a:rPr>
              <a:t>200</a:t>
            </a:r>
            <a:r>
              <a:rPr lang="en-US" altLang="en-US">
                <a:latin typeface="High Tower Text" charset="0"/>
              </a:rPr>
              <a:t> MPN/100-ml</a:t>
            </a:r>
          </a:p>
          <a:p>
            <a:pPr lvl="1"/>
            <a:r>
              <a:rPr lang="en-US" altLang="en-US">
                <a:latin typeface="High Tower Text" charset="0"/>
              </a:rPr>
              <a:t>No individual samples exceeding </a:t>
            </a:r>
            <a:r>
              <a:rPr lang="en-US" altLang="en-US">
                <a:solidFill>
                  <a:schemeClr val="tx2"/>
                </a:solidFill>
                <a:latin typeface="High Tower Text" charset="0"/>
              </a:rPr>
              <a:t>4,000</a:t>
            </a:r>
            <a:r>
              <a:rPr lang="en-US" altLang="en-US">
                <a:latin typeface="High Tower Text" charset="0"/>
              </a:rPr>
              <a:t> MPN/100-ml</a:t>
            </a:r>
          </a:p>
          <a:p>
            <a:r>
              <a:rPr lang="en-US" altLang="en-US">
                <a:latin typeface="High Tower Text" charset="0"/>
              </a:rPr>
              <a:t>November thru April</a:t>
            </a:r>
          </a:p>
          <a:p>
            <a:pPr lvl="1"/>
            <a:r>
              <a:rPr lang="en-US" altLang="en-US">
                <a:latin typeface="High Tower Text" charset="0"/>
              </a:rPr>
              <a:t>GM not exceeding </a:t>
            </a:r>
            <a:r>
              <a:rPr lang="en-US" altLang="en-US">
                <a:solidFill>
                  <a:schemeClr val="tx2"/>
                </a:solidFill>
                <a:latin typeface="High Tower Text" charset="0"/>
              </a:rPr>
              <a:t>1,000</a:t>
            </a:r>
            <a:r>
              <a:rPr lang="en-US" altLang="en-US">
                <a:latin typeface="High Tower Text" charset="0"/>
              </a:rPr>
              <a:t> MPN/100-ml</a:t>
            </a:r>
          </a:p>
          <a:p>
            <a:pPr lvl="1"/>
            <a:r>
              <a:rPr lang="en-US" altLang="en-US">
                <a:latin typeface="High Tower Text" charset="0"/>
              </a:rPr>
              <a:t>No individual sample exceeding </a:t>
            </a:r>
            <a:r>
              <a:rPr lang="en-US" altLang="en-US">
                <a:solidFill>
                  <a:schemeClr val="tx2"/>
                </a:solidFill>
                <a:latin typeface="High Tower Text" charset="0"/>
              </a:rPr>
              <a:t>4,000</a:t>
            </a:r>
            <a:r>
              <a:rPr lang="en-US" altLang="en-US">
                <a:latin typeface="High Tower Text" charset="0"/>
              </a:rPr>
              <a:t> MPN/100-ml</a:t>
            </a:r>
          </a:p>
          <a:p>
            <a:pPr>
              <a:buFontTx/>
              <a:buNone/>
            </a:pPr>
            <a:endParaRPr lang="en-US" altLang="en-US">
              <a:latin typeface="High Tower Text" charset="0"/>
            </a:endParaRP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EPAs </a:t>
            </a:r>
            <a:r>
              <a:rPr lang="en-US" altLang="en-US" i="1"/>
              <a:t>E. coli</a:t>
            </a:r>
            <a:r>
              <a:rPr lang="en-US" altLang="en-US"/>
              <a:t> Criteria</a:t>
            </a:r>
          </a:p>
        </p:txBody>
      </p:sp>
      <p:graphicFrame>
        <p:nvGraphicFramePr>
          <p:cNvPr id="91183" name="Group 47"/>
          <p:cNvGraphicFramePr>
            <a:graphicFrameLocks noGrp="1"/>
          </p:cNvGraphicFramePr>
          <p:nvPr>
            <p:ph type="tbl" idx="1"/>
          </p:nvPr>
        </p:nvGraphicFramePr>
        <p:xfrm>
          <a:off x="685800" y="1752600"/>
          <a:ext cx="7772400" cy="4611688"/>
        </p:xfrm>
        <a:graphic>
          <a:graphicData uri="http://schemas.openxmlformats.org/drawingml/2006/table">
            <a:tbl>
              <a:tblPr/>
              <a:tblGrid>
                <a:gridCol w="2819400"/>
                <a:gridCol w="2362200"/>
                <a:gridCol w="2590800"/>
              </a:tblGrid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Illness Rate/1000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Geometric Mean/100mL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Single Sample/100mL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/>
              <a:t>Look-out for that </a:t>
            </a:r>
            <a:r>
              <a:rPr lang="en-US" altLang="en-US" sz="5400"/>
              <a:t>DIRTY-BIRD</a:t>
            </a:r>
            <a:r>
              <a:rPr lang="en-US" altLang="en-US" sz="3200"/>
              <a:t>!!!</a:t>
            </a:r>
          </a:p>
        </p:txBody>
      </p:sp>
      <p:pic>
        <p:nvPicPr>
          <p:cNvPr id="95251" name="Picture 19" descr="geeseonshor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983038"/>
            <a:ext cx="3733800" cy="244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5253" name="Picture 21" descr="gull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037013"/>
            <a:ext cx="3530600" cy="2343150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 rot="1788547">
            <a:off x="1524000" y="31242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FF00"/>
                </a:solidFill>
              </a:rPr>
              <a:t>Gulls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 rot="-1879145">
            <a:off x="6477000" y="31242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FF00"/>
                </a:solidFill>
              </a:rPr>
              <a:t>Geese</a:t>
            </a:r>
          </a:p>
        </p:txBody>
      </p:sp>
      <p:pic>
        <p:nvPicPr>
          <p:cNvPr id="95255" name="Picture 23" descr="geese-27926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00200"/>
            <a:ext cx="3429000" cy="229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algn="ctr"/>
            <a:r>
              <a:rPr lang="en-US" altLang="en-US" sz="3200"/>
              <a:t>Worse Case Gull and Goose Dropping</a:t>
            </a:r>
          </a:p>
        </p:txBody>
      </p:sp>
      <p:graphicFrame>
        <p:nvGraphicFramePr>
          <p:cNvPr id="99425" name="Group 97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7924800" cy="3943350"/>
        </p:xfrm>
        <a:graphic>
          <a:graphicData uri="http://schemas.openxmlformats.org/drawingml/2006/table">
            <a:tbl>
              <a:tblPr/>
              <a:tblGrid>
                <a:gridCol w="2030413"/>
                <a:gridCol w="1627187"/>
                <a:gridCol w="2133600"/>
                <a:gridCol w="2133600"/>
              </a:tblGrid>
              <a:tr h="182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Dropping Weight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(wet-g)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Fecal Coliform (CFU/wet-g)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Fecal Coliform Load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(CFU)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Ring-Billed Gull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1.52 x 10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8.21 x 10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Canada Goose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2.42 x 10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2.41 x 10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419" name="Text Box 91"/>
          <p:cNvSpPr txBox="1">
            <a:spLocks noChangeArrowheads="1"/>
          </p:cNvSpPr>
          <p:nvPr/>
        </p:nvSpPr>
        <p:spPr bwMode="auto">
          <a:xfrm>
            <a:off x="685800" y="5410200"/>
            <a:ext cx="7772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From: Alderisio,  K. A. and N. DeLuca. 1999. Seasonal enumeration of fecal coliform bacteria from feces of ring-billed gulls (</a:t>
            </a:r>
            <a:r>
              <a:rPr lang="en-US" altLang="en-US" sz="1400" i="1"/>
              <a:t>Larus delawarensis</a:t>
            </a:r>
            <a:r>
              <a:rPr lang="en-US" altLang="en-US" sz="1400"/>
              <a:t>) and Canada Geese (</a:t>
            </a:r>
            <a:r>
              <a:rPr lang="en-US" altLang="en-US" sz="1400" i="1"/>
              <a:t>Branta canadesis</a:t>
            </a:r>
            <a:r>
              <a:rPr lang="en-US" altLang="en-US" sz="1400"/>
              <a:t>). App. Environ. Microbiology.  p. 5628-5630.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239000" cy="1066800"/>
          </a:xfrm>
        </p:spPr>
        <p:txBody>
          <a:bodyPr/>
          <a:lstStyle/>
          <a:p>
            <a:r>
              <a:rPr lang="en-US" altLang="en-US" sz="3200"/>
              <a:t>How much water could one Gull dropping increase to 200 MPN/100 ml?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3962400"/>
          </a:xfrm>
        </p:spPr>
        <p:txBody>
          <a:bodyPr/>
          <a:lstStyle/>
          <a:p>
            <a:r>
              <a:rPr lang="en-US" altLang="en-US"/>
              <a:t>Gull</a:t>
            </a:r>
          </a:p>
          <a:p>
            <a:pPr lvl="1"/>
            <a:r>
              <a:rPr lang="en-US" altLang="en-US"/>
              <a:t>8.21 x 10</a:t>
            </a:r>
            <a:r>
              <a:rPr lang="en-US" altLang="en-US" baseline="30000"/>
              <a:t>8 </a:t>
            </a:r>
            <a:r>
              <a:rPr lang="en-US" altLang="en-US"/>
              <a:t>Fecal Coliform/dropping</a:t>
            </a:r>
          </a:p>
          <a:p>
            <a:pPr lvl="1"/>
            <a:r>
              <a:rPr lang="en-US" altLang="en-US"/>
              <a:t>4.105 x 10</a:t>
            </a:r>
            <a:r>
              <a:rPr lang="en-US" altLang="en-US" baseline="30000"/>
              <a:t>5</a:t>
            </a:r>
            <a:r>
              <a:rPr lang="en-US" altLang="en-US"/>
              <a:t> liters</a:t>
            </a:r>
          </a:p>
          <a:p>
            <a:pPr lvl="1"/>
            <a:r>
              <a:rPr lang="en-US" altLang="en-US"/>
              <a:t>1.084 x 10</a:t>
            </a:r>
            <a:r>
              <a:rPr lang="en-US" altLang="en-US" baseline="30000"/>
              <a:t>5</a:t>
            </a:r>
            <a:r>
              <a:rPr lang="en-US" altLang="en-US"/>
              <a:t> gallons</a:t>
            </a:r>
          </a:p>
          <a:p>
            <a:pPr lvl="1"/>
            <a:r>
              <a:rPr lang="en-US" altLang="en-US" sz="4000"/>
              <a:t>3.99 acre inches</a:t>
            </a:r>
          </a:p>
          <a:p>
            <a:pPr lvl="1"/>
            <a:r>
              <a:rPr lang="en-US" altLang="en-US" sz="4000"/>
              <a:t>1.45 x 10</a:t>
            </a:r>
            <a:r>
              <a:rPr lang="en-US" altLang="en-US" sz="4000" baseline="30000"/>
              <a:t>4</a:t>
            </a:r>
            <a:r>
              <a:rPr lang="en-US" altLang="en-US" sz="4000"/>
              <a:t> feet</a:t>
            </a:r>
            <a:r>
              <a:rPr lang="en-US" altLang="en-US" sz="4000" baseline="30000"/>
              <a:t>3</a:t>
            </a:r>
          </a:p>
          <a:p>
            <a:pPr lvl="1"/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239000" cy="1219200"/>
          </a:xfrm>
        </p:spPr>
        <p:txBody>
          <a:bodyPr/>
          <a:lstStyle/>
          <a:p>
            <a:r>
              <a:rPr lang="en-US" altLang="en-US" sz="3200"/>
              <a:t>How much water could one Goose dropping increase to 200 MPN/100 ml?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162800" cy="3733800"/>
          </a:xfrm>
        </p:spPr>
        <p:txBody>
          <a:bodyPr/>
          <a:lstStyle/>
          <a:p>
            <a:r>
              <a:rPr lang="en-US" altLang="en-US"/>
              <a:t>Goose</a:t>
            </a:r>
          </a:p>
          <a:p>
            <a:pPr lvl="1"/>
            <a:r>
              <a:rPr lang="en-US" altLang="en-US"/>
              <a:t>2.41 x 10</a:t>
            </a:r>
            <a:r>
              <a:rPr lang="en-US" altLang="en-US" baseline="30000"/>
              <a:t>8 </a:t>
            </a:r>
            <a:r>
              <a:rPr lang="en-US" altLang="en-US"/>
              <a:t>Fecal Coliform/defecation</a:t>
            </a:r>
          </a:p>
          <a:p>
            <a:pPr lvl="1"/>
            <a:r>
              <a:rPr lang="en-US" altLang="en-US"/>
              <a:t>1.205 x 10</a:t>
            </a:r>
            <a:r>
              <a:rPr lang="en-US" altLang="en-US" baseline="30000"/>
              <a:t>5</a:t>
            </a:r>
            <a:r>
              <a:rPr lang="en-US" altLang="en-US"/>
              <a:t> liters</a:t>
            </a:r>
          </a:p>
          <a:p>
            <a:pPr lvl="1"/>
            <a:r>
              <a:rPr lang="en-US" altLang="en-US"/>
              <a:t>3.183 x 10</a:t>
            </a:r>
            <a:r>
              <a:rPr lang="en-US" altLang="en-US" baseline="30000"/>
              <a:t>4</a:t>
            </a:r>
            <a:r>
              <a:rPr lang="en-US" altLang="en-US"/>
              <a:t> gallons</a:t>
            </a:r>
          </a:p>
          <a:p>
            <a:pPr lvl="1"/>
            <a:r>
              <a:rPr lang="en-US" altLang="en-US"/>
              <a:t>1.17 acre inches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219200"/>
          </a:xfrm>
        </p:spPr>
        <p:txBody>
          <a:bodyPr/>
          <a:lstStyle/>
          <a:p>
            <a:pPr algn="ctr"/>
            <a:r>
              <a:rPr lang="en-US" altLang="en-US" sz="3200"/>
              <a:t>10 geese defecating during a day of feeding</a:t>
            </a:r>
            <a:br>
              <a:rPr lang="en-US" altLang="en-US" sz="3200"/>
            </a:br>
            <a:r>
              <a:rPr lang="en-US" altLang="en-US" sz="3200"/>
              <a:t>123 acre feet @ 200/100mL</a:t>
            </a:r>
          </a:p>
        </p:txBody>
      </p:sp>
      <p:pic>
        <p:nvPicPr>
          <p:cNvPr id="103432" name="Picture 8" descr="geese-56622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05000"/>
            <a:ext cx="6629400" cy="437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990600"/>
          </a:xfrm>
        </p:spPr>
        <p:txBody>
          <a:bodyPr/>
          <a:lstStyle/>
          <a:p>
            <a:pPr algn="ctr"/>
            <a:r>
              <a:rPr lang="en-US" altLang="en-US" sz="3200"/>
              <a:t>100 gulls defecating one time</a:t>
            </a:r>
            <a:br>
              <a:rPr lang="en-US" altLang="en-US" sz="3200"/>
            </a:br>
            <a:r>
              <a:rPr lang="en-US" altLang="en-US" sz="3200"/>
              <a:t>33 acre feet @ 200/100 mL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pPr lvl="1"/>
            <a:endParaRPr lang="en-US" altLang="en-US" sz="2400"/>
          </a:p>
          <a:p>
            <a:endParaRPr lang="en-US" altLang="en-US" sz="2800"/>
          </a:p>
        </p:txBody>
      </p:sp>
      <p:pic>
        <p:nvPicPr>
          <p:cNvPr id="104452" name="Picture 4" descr="gull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6858000" cy="455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/>
              <a:t>Factors that determine the fecal coliform concentration in water</a:t>
            </a:r>
          </a:p>
        </p:txBody>
      </p:sp>
      <p:pic>
        <p:nvPicPr>
          <p:cNvPr id="113668" name="Picture 4" descr="j015697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514600"/>
            <a:ext cx="2895600" cy="181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3670" name="Picture 6" descr="j039714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114800"/>
            <a:ext cx="1990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477000" y="33528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4000">
                <a:solidFill>
                  <a:srgbClr val="00FF00"/>
                </a:solidFill>
              </a:rPr>
              <a:t>Transport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2590800" y="19050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4000">
                <a:solidFill>
                  <a:srgbClr val="00FF00"/>
                </a:solidFill>
              </a:rPr>
              <a:t>Survival/Die-off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762000" y="3352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FF00"/>
                </a:solidFill>
              </a:rPr>
              <a:t>Source</a:t>
            </a:r>
          </a:p>
        </p:txBody>
      </p:sp>
      <p:pic>
        <p:nvPicPr>
          <p:cNvPr id="113678" name="Picture 14" descr="j0406070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114800"/>
            <a:ext cx="1820863" cy="214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en-US" sz="3200"/>
              <a:t>Factors Affecting Bacterial Survival/Die-off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Drying</a:t>
            </a:r>
          </a:p>
          <a:p>
            <a:r>
              <a:rPr lang="en-US" altLang="en-US"/>
              <a:t>Temperature</a:t>
            </a:r>
          </a:p>
          <a:p>
            <a:r>
              <a:rPr lang="en-US" altLang="en-US"/>
              <a:t>pH</a:t>
            </a:r>
          </a:p>
          <a:p>
            <a:r>
              <a:rPr lang="en-US" altLang="en-US"/>
              <a:t>uV Radiation</a:t>
            </a:r>
          </a:p>
          <a:p>
            <a:r>
              <a:rPr lang="en-US" altLang="en-US"/>
              <a:t>Competition</a:t>
            </a:r>
          </a:p>
          <a:p>
            <a:r>
              <a:rPr lang="en-US" altLang="en-US"/>
              <a:t>Predation</a:t>
            </a:r>
          </a:p>
          <a:p>
            <a:r>
              <a:rPr lang="en-US" altLang="en-US"/>
              <a:t>Toxic substance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/>
              <a:t>Water borne pathogens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Bacteria</a:t>
            </a:r>
          </a:p>
          <a:p>
            <a:r>
              <a:rPr lang="en-US" altLang="en-US"/>
              <a:t>Virus</a:t>
            </a:r>
          </a:p>
          <a:p>
            <a:r>
              <a:rPr lang="en-US" altLang="en-US"/>
              <a:t>Protozoa</a:t>
            </a:r>
          </a:p>
          <a:p>
            <a:r>
              <a:rPr lang="en-US" altLang="en-US"/>
              <a:t>Helmiths</a:t>
            </a:r>
          </a:p>
          <a:p>
            <a:r>
              <a:rPr lang="en-US" altLang="en-US"/>
              <a:t>Spirochete</a:t>
            </a:r>
          </a:p>
          <a:p>
            <a:r>
              <a:rPr lang="en-US" altLang="en-US"/>
              <a:t>Rickettsia</a:t>
            </a:r>
          </a:p>
          <a:p>
            <a:r>
              <a:rPr lang="en-US" altLang="en-US"/>
              <a:t>Algae</a:t>
            </a:r>
          </a:p>
          <a:p>
            <a:endParaRPr lang="en-US" altLang="en-US"/>
          </a:p>
        </p:txBody>
      </p:sp>
      <p:pic>
        <p:nvPicPr>
          <p:cNvPr id="67588" name="Picture 4" descr="ei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3238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00400" y="1219200"/>
            <a:ext cx="548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Arial" charset="0"/>
              </a:rPr>
              <a:t>1991 Cholera Epidemic 1,000,000 cases/10,000 deaths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algn="ctr"/>
            <a:r>
              <a:rPr lang="en-US" altLang="en-US"/>
              <a:t>Factors Effecting Transport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Precipitation</a:t>
            </a:r>
          </a:p>
          <a:p>
            <a:r>
              <a:rPr lang="en-US" altLang="en-US"/>
              <a:t>Slope</a:t>
            </a:r>
          </a:p>
          <a:p>
            <a:r>
              <a:rPr lang="en-US" altLang="en-US"/>
              <a:t>Runoff</a:t>
            </a:r>
          </a:p>
          <a:p>
            <a:r>
              <a:rPr lang="en-US" altLang="en-US"/>
              <a:t>Soil type</a:t>
            </a:r>
          </a:p>
          <a:p>
            <a:r>
              <a:rPr lang="en-US" altLang="en-US"/>
              <a:t>Surface features</a:t>
            </a:r>
          </a:p>
          <a:p>
            <a:r>
              <a:rPr lang="en-US" altLang="en-US"/>
              <a:t>Deposition proximity to water</a:t>
            </a:r>
          </a:p>
          <a:p>
            <a:r>
              <a:rPr lang="en-US" altLang="en-US"/>
              <a:t>Relationship with sediment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/>
              <a:t>Bacteria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334000"/>
          </a:xfrm>
        </p:spPr>
        <p:txBody>
          <a:bodyPr/>
          <a:lstStyle/>
          <a:p>
            <a:r>
              <a:rPr lang="en-US" altLang="en-US" sz="2800"/>
              <a:t>Enteritis, diarrhea, and dysentery</a:t>
            </a:r>
          </a:p>
          <a:p>
            <a:pPr lvl="1"/>
            <a:r>
              <a:rPr lang="en-US" altLang="en-US" sz="2400"/>
              <a:t>Campylobacter</a:t>
            </a:r>
          </a:p>
          <a:p>
            <a:pPr lvl="1"/>
            <a:r>
              <a:rPr lang="en-US" altLang="en-US" sz="2400"/>
              <a:t>Cholera</a:t>
            </a:r>
          </a:p>
          <a:p>
            <a:pPr lvl="1"/>
            <a:r>
              <a:rPr lang="en-US" altLang="en-US" sz="2400" i="1"/>
              <a:t>E. coli</a:t>
            </a:r>
            <a:r>
              <a:rPr lang="en-US" altLang="en-US" sz="2400"/>
              <a:t> 0157:H</a:t>
            </a:r>
          </a:p>
          <a:p>
            <a:pPr lvl="1"/>
            <a:r>
              <a:rPr lang="en-US" altLang="en-US" sz="2400"/>
              <a:t>Salmonella</a:t>
            </a:r>
          </a:p>
          <a:p>
            <a:pPr lvl="1"/>
            <a:r>
              <a:rPr lang="en-US" altLang="en-US" sz="2400"/>
              <a:t>Shigella</a:t>
            </a:r>
          </a:p>
          <a:p>
            <a:r>
              <a:rPr lang="en-US" altLang="en-US" sz="2800"/>
              <a:t>Enteric fever</a:t>
            </a:r>
          </a:p>
          <a:p>
            <a:pPr lvl="1"/>
            <a:r>
              <a:rPr lang="en-US" altLang="en-US" sz="2400"/>
              <a:t>Typhoid</a:t>
            </a:r>
          </a:p>
          <a:p>
            <a:pPr lvl="1"/>
            <a:r>
              <a:rPr lang="en-US" altLang="en-US" sz="2400"/>
              <a:t>Paratyphoid</a:t>
            </a:r>
          </a:p>
          <a:p>
            <a:r>
              <a:rPr lang="en-US" altLang="en-US" sz="2800"/>
              <a:t>Paralysis</a:t>
            </a:r>
          </a:p>
          <a:p>
            <a:pPr lvl="1"/>
            <a:r>
              <a:rPr lang="en-US" altLang="en-US" sz="2400"/>
              <a:t>Botulism</a:t>
            </a:r>
          </a:p>
        </p:txBody>
      </p:sp>
      <p:pic>
        <p:nvPicPr>
          <p:cNvPr id="68612" name="Picture 4" descr="cho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676400"/>
            <a:ext cx="3714750" cy="426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HR%20PB%20Lqud-8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69691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Bacteria…….continued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Eye, ear, and skin infections</a:t>
            </a:r>
          </a:p>
          <a:p>
            <a:pPr lvl="1"/>
            <a:r>
              <a:rPr lang="en-US" altLang="en-US"/>
              <a:t>Miscellaneous bacteria</a:t>
            </a:r>
          </a:p>
          <a:p>
            <a:r>
              <a:rPr lang="en-US" altLang="en-US"/>
              <a:t>Urinary tract infections</a:t>
            </a:r>
          </a:p>
          <a:p>
            <a:pPr lvl="1"/>
            <a:r>
              <a:rPr lang="en-US" altLang="en-US" i="1"/>
              <a:t>E. coli</a:t>
            </a:r>
          </a:p>
          <a:p>
            <a:pPr lvl="1"/>
            <a:r>
              <a:rPr lang="en-US" altLang="en-US"/>
              <a:t>Others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Viruses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Enteritis, diarrhea, and dysentery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Rotavirus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Norwalk</a:t>
            </a:r>
          </a:p>
          <a:p>
            <a:pPr>
              <a:lnSpc>
                <a:spcPct val="90000"/>
              </a:lnSpc>
            </a:pPr>
            <a:r>
              <a:rPr lang="en-US" altLang="en-US"/>
              <a:t>Flu like (liver damage)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Hepatitis 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Hepatitis E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Paralysis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Polio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Protozoa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276600" cy="1981200"/>
          </a:xfrm>
        </p:spPr>
        <p:txBody>
          <a:bodyPr/>
          <a:lstStyle/>
          <a:p>
            <a:r>
              <a:rPr lang="en-US" altLang="en-US"/>
              <a:t>Giardia</a:t>
            </a:r>
          </a:p>
          <a:p>
            <a:r>
              <a:rPr lang="en-US" altLang="en-US"/>
              <a:t>Cryptosporidia</a:t>
            </a:r>
          </a:p>
          <a:p>
            <a:r>
              <a:rPr lang="en-US" altLang="en-US"/>
              <a:t>Amoeba</a:t>
            </a:r>
          </a:p>
        </p:txBody>
      </p:sp>
      <p:pic>
        <p:nvPicPr>
          <p:cNvPr id="71684" name="Picture 4" descr="crypto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590800" cy="304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Gi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931988" cy="3562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giar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343400" cy="16113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 descr="amoe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286000" cy="228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Helmith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Round worm</a:t>
            </a:r>
          </a:p>
          <a:p>
            <a:r>
              <a:rPr lang="en-US" altLang="en-US"/>
              <a:t>Tape worm</a:t>
            </a:r>
          </a:p>
          <a:p>
            <a:r>
              <a:rPr lang="en-US" altLang="en-US"/>
              <a:t>Hook worm</a:t>
            </a:r>
          </a:p>
          <a:p>
            <a:r>
              <a:rPr lang="en-US" altLang="en-US"/>
              <a:t>Whip worm</a:t>
            </a:r>
          </a:p>
        </p:txBody>
      </p:sp>
      <p:pic>
        <p:nvPicPr>
          <p:cNvPr id="72708" name="Picture 4" descr="T0140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10063"/>
            <a:ext cx="2286000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larv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whipworms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581400"/>
            <a:ext cx="2468562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lifecycle_trichuristrichi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3667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Others…..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6482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pPr lvl="1"/>
            <a:r>
              <a:rPr lang="en-US" altLang="en-US" sz="2400"/>
              <a:t>Mycrocystis</a:t>
            </a:r>
          </a:p>
          <a:p>
            <a:pPr lvl="1"/>
            <a:r>
              <a:rPr lang="en-US" altLang="en-US" sz="2400"/>
              <a:t>Dinoflaggelates</a:t>
            </a:r>
          </a:p>
          <a:p>
            <a:r>
              <a:rPr lang="en-US" altLang="en-US" sz="2800"/>
              <a:t>Fungi</a:t>
            </a:r>
          </a:p>
          <a:p>
            <a:r>
              <a:rPr lang="en-US" altLang="en-US" sz="2800"/>
              <a:t>Water-related diseases</a:t>
            </a:r>
          </a:p>
          <a:p>
            <a:pPr lvl="1"/>
            <a:r>
              <a:rPr lang="en-US" altLang="en-US" sz="2400"/>
              <a:t>Malaria</a:t>
            </a:r>
          </a:p>
          <a:p>
            <a:pPr lvl="1"/>
            <a:r>
              <a:rPr lang="en-US" altLang="en-US" sz="2400"/>
              <a:t>Schistosomiasis</a:t>
            </a:r>
          </a:p>
          <a:p>
            <a:pPr lvl="1"/>
            <a:r>
              <a:rPr lang="en-US" altLang="en-US" sz="2400"/>
              <a:t>Yellow fever</a:t>
            </a:r>
          </a:p>
          <a:p>
            <a:pPr lvl="1"/>
            <a:r>
              <a:rPr lang="en-US" altLang="en-US" sz="2400"/>
              <a:t>Dengue fever</a:t>
            </a:r>
          </a:p>
        </p:txBody>
      </p:sp>
      <p:pic>
        <p:nvPicPr>
          <p:cNvPr id="73736" name="Picture 8" descr="alexandriumlifecycl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533400"/>
            <a:ext cx="1952625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3747" name="Picture 19" descr="T03186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937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8" name="Picture 20" descr="dinoph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7559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Neon Frame">
  <a:themeElements>
    <a:clrScheme name="">
      <a:dk1>
        <a:srgbClr val="808080"/>
      </a:dk1>
      <a:lt1>
        <a:srgbClr val="F8F8F8"/>
      </a:lt1>
      <a:dk2>
        <a:srgbClr val="000000"/>
      </a:dk2>
      <a:lt2>
        <a:srgbClr val="FFFF00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Designs\Neon Frame.pot</Template>
  <TotalTime>5</TotalTime>
  <Words>775</Words>
  <Application>Microsoft Macintosh PowerPoint</Application>
  <PresentationFormat>On-screen Show (4:3)</PresentationFormat>
  <Paragraphs>240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Times New Roman</vt:lpstr>
      <vt:lpstr>Tahoma</vt:lpstr>
      <vt:lpstr>Arial</vt:lpstr>
      <vt:lpstr>High Tower Text</vt:lpstr>
      <vt:lpstr>Neon Frame</vt:lpstr>
      <vt:lpstr>Microbiological Examination of Water</vt:lpstr>
      <vt:lpstr>Agenda</vt:lpstr>
      <vt:lpstr>Water borne pathogens</vt:lpstr>
      <vt:lpstr>Bacteria</vt:lpstr>
      <vt:lpstr>Bacteria…….continued</vt:lpstr>
      <vt:lpstr>Viruses</vt:lpstr>
      <vt:lpstr>Protozoa</vt:lpstr>
      <vt:lpstr>Helmith</vt:lpstr>
      <vt:lpstr>Others…..</vt:lpstr>
      <vt:lpstr>Problems</vt:lpstr>
      <vt:lpstr>Indicator Organism Concept</vt:lpstr>
      <vt:lpstr>Coliform Group (total coliform)</vt:lpstr>
      <vt:lpstr>Coliform Group</vt:lpstr>
      <vt:lpstr>Streptococcus and Enterococcus</vt:lpstr>
      <vt:lpstr>Membrane Filter Methods </vt:lpstr>
      <vt:lpstr>Multiple Tube Fermentation Methods</vt:lpstr>
      <vt:lpstr>Enzyme Substrate or Chromogenic Substrate Method</vt:lpstr>
      <vt:lpstr>PowerPoint Presentation</vt:lpstr>
      <vt:lpstr>Georgia EPD Fecal Coliform Standard for Water Contact Activities</vt:lpstr>
      <vt:lpstr>Fishing and Drinking--Fecal Coliform Standards…cont.</vt:lpstr>
      <vt:lpstr>EPAs E. coli Criteria</vt:lpstr>
      <vt:lpstr>Look-out for that DIRTY-BIRD!!!</vt:lpstr>
      <vt:lpstr>Worse Case Gull and Goose Dropping</vt:lpstr>
      <vt:lpstr>How much water could one Gull dropping increase to 200 MPN/100 ml?</vt:lpstr>
      <vt:lpstr>How much water could one Goose dropping increase to 200 MPN/100 ml?</vt:lpstr>
      <vt:lpstr>10 geese defecating during a day of feeding 123 acre feet @ 200/100mL</vt:lpstr>
      <vt:lpstr>100 gulls defecating one time 33 acre feet @ 200/100 mL</vt:lpstr>
      <vt:lpstr>Factors that determine the fecal coliform concentration in water</vt:lpstr>
      <vt:lpstr>Factors Affecting Bacterial Survival/Die-off</vt:lpstr>
      <vt:lpstr>Factors Effecting Transport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Microbiological Examination of Water</dc:title>
  <dc:creator>George Braman</dc:creator>
  <cp:lastModifiedBy>George Braman</cp:lastModifiedBy>
  <cp:revision>1</cp:revision>
  <cp:lastPrinted>1601-01-01T00:00:00Z</cp:lastPrinted>
  <dcterms:created xsi:type="dcterms:W3CDTF">2015-09-08T00:49:32Z</dcterms:created>
  <dcterms:modified xsi:type="dcterms:W3CDTF">2015-09-08T00:55:30Z</dcterms:modified>
</cp:coreProperties>
</file>