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 id="2147483649" r:id="rId2"/>
  </p:sldMasterIdLst>
  <p:notesMasterIdLst>
    <p:notesMasterId r:id="rId33"/>
  </p:notesMasterIdLst>
  <p:sldIdLst>
    <p:sldId id="256" r:id="rId3"/>
    <p:sldId id="273" r:id="rId4"/>
    <p:sldId id="274" r:id="rId5"/>
    <p:sldId id="257" r:id="rId6"/>
    <p:sldId id="258" r:id="rId7"/>
    <p:sldId id="259" r:id="rId8"/>
    <p:sldId id="263" r:id="rId9"/>
    <p:sldId id="260" r:id="rId10"/>
    <p:sldId id="261" r:id="rId11"/>
    <p:sldId id="267" r:id="rId12"/>
    <p:sldId id="262" r:id="rId13"/>
    <p:sldId id="264" r:id="rId14"/>
    <p:sldId id="268" r:id="rId15"/>
    <p:sldId id="270" r:id="rId16"/>
    <p:sldId id="271" r:id="rId17"/>
    <p:sldId id="272" r:id="rId18"/>
    <p:sldId id="266" r:id="rId19"/>
    <p:sldId id="269" r:id="rId20"/>
    <p:sldId id="275" r:id="rId21"/>
    <p:sldId id="276" r:id="rId22"/>
    <p:sldId id="288" r:id="rId23"/>
    <p:sldId id="277" r:id="rId24"/>
    <p:sldId id="278" r:id="rId25"/>
    <p:sldId id="279" r:id="rId26"/>
    <p:sldId id="280" r:id="rId27"/>
    <p:sldId id="281" r:id="rId28"/>
    <p:sldId id="282" r:id="rId29"/>
    <p:sldId id="283" r:id="rId30"/>
    <p:sldId id="284" r:id="rId31"/>
    <p:sldId id="287" r:id="rId32"/>
  </p:sldIdLst>
  <p:sldSz cx="9144000" cy="6858000" type="screen4x3"/>
  <p:notesSz cx="6858000" cy="9144000"/>
  <p:defaultTextStyle>
    <a:defPPr>
      <a:defRPr lang="en-US"/>
    </a:defPPr>
    <a:lvl1pPr algn="l" rtl="0" fontAlgn="base">
      <a:spcBef>
        <a:spcPct val="50000"/>
      </a:spcBef>
      <a:spcAft>
        <a:spcPct val="0"/>
      </a:spcAft>
      <a:buChar char="•"/>
      <a:defRPr kern="1200">
        <a:solidFill>
          <a:schemeClr val="tx1"/>
        </a:solidFill>
        <a:latin typeface="Arial" charset="0"/>
        <a:ea typeface="+mn-ea"/>
        <a:cs typeface="+mn-cs"/>
      </a:defRPr>
    </a:lvl1pPr>
    <a:lvl2pPr marL="457200" algn="l" rtl="0" fontAlgn="base">
      <a:spcBef>
        <a:spcPct val="50000"/>
      </a:spcBef>
      <a:spcAft>
        <a:spcPct val="0"/>
      </a:spcAft>
      <a:buChar char="•"/>
      <a:defRPr kern="1200">
        <a:solidFill>
          <a:schemeClr val="tx1"/>
        </a:solidFill>
        <a:latin typeface="Arial" charset="0"/>
        <a:ea typeface="+mn-ea"/>
        <a:cs typeface="+mn-cs"/>
      </a:defRPr>
    </a:lvl2pPr>
    <a:lvl3pPr marL="914400" algn="l" rtl="0" fontAlgn="base">
      <a:spcBef>
        <a:spcPct val="50000"/>
      </a:spcBef>
      <a:spcAft>
        <a:spcPct val="0"/>
      </a:spcAft>
      <a:buChar char="•"/>
      <a:defRPr kern="1200">
        <a:solidFill>
          <a:schemeClr val="tx1"/>
        </a:solidFill>
        <a:latin typeface="Arial" charset="0"/>
        <a:ea typeface="+mn-ea"/>
        <a:cs typeface="+mn-cs"/>
      </a:defRPr>
    </a:lvl3pPr>
    <a:lvl4pPr marL="1371600" algn="l" rtl="0" fontAlgn="base">
      <a:spcBef>
        <a:spcPct val="50000"/>
      </a:spcBef>
      <a:spcAft>
        <a:spcPct val="0"/>
      </a:spcAft>
      <a:buChar char="•"/>
      <a:defRPr kern="1200">
        <a:solidFill>
          <a:schemeClr val="tx1"/>
        </a:solidFill>
        <a:latin typeface="Arial" charset="0"/>
        <a:ea typeface="+mn-ea"/>
        <a:cs typeface="+mn-cs"/>
      </a:defRPr>
    </a:lvl4pPr>
    <a:lvl5pPr marL="1828800" algn="l" rtl="0" fontAlgn="base">
      <a:spcBef>
        <a:spcPct val="50000"/>
      </a:spcBef>
      <a:spcAft>
        <a:spcPct val="0"/>
      </a:spcAft>
      <a:buChar char="•"/>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86" autoAdjust="0"/>
    <p:restoredTop sz="82823" autoAdjust="0"/>
  </p:normalViewPr>
  <p:slideViewPr>
    <p:cSldViewPr>
      <p:cViewPr varScale="1">
        <p:scale>
          <a:sx n="107" d="100"/>
          <a:sy n="107" d="100"/>
        </p:scale>
        <p:origin x="231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66" d="100"/>
          <a:sy n="66" d="100"/>
        </p:scale>
        <p:origin x="-984" y="72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notesMaster" Target="notesMasters/notes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endParaRPr lang="en-US" altLang="en-US"/>
          </a:p>
        </p:txBody>
      </p:sp>
      <p:sp>
        <p:nvSpPr>
          <p:cNvPr id="122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endParaRPr lang="en-US" altLang="en-US"/>
          </a:p>
        </p:txBody>
      </p:sp>
      <p:sp>
        <p:nvSpPr>
          <p:cNvPr id="1229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endParaRPr lang="en-US" alt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fld id="{E16B9890-C29D-984C-9F9F-2BB3ADA103A0}" type="slidenum">
              <a:rPr lang="en-US" altLang="en-US"/>
              <a:pPr/>
              <a:t>‹#›</a:t>
            </a:fld>
            <a:endParaRPr lang="en-US" altLang="en-US"/>
          </a:p>
        </p:txBody>
      </p:sp>
    </p:spTree>
    <p:extLst>
      <p:ext uri="{BB962C8B-B14F-4D97-AF65-F5344CB8AC3E}">
        <p14:creationId xmlns:p14="http://schemas.microsoft.com/office/powerpoint/2010/main" val="1220777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CC9BF4-1009-DF4C-B89A-88B98DEE6C58}" type="slidenum">
              <a:rPr lang="en-US" altLang="en-US"/>
              <a:pPr/>
              <a:t>2</a:t>
            </a:fld>
            <a:endParaRPr lang="en-US" altLang="en-US"/>
          </a:p>
        </p:txBody>
      </p:sp>
      <p:sp>
        <p:nvSpPr>
          <p:cNvPr id="92162" name="Rectangle 2"/>
          <p:cNvSpPr>
            <a:spLocks noRot="1" noChangeArrowheads="1" noTextEdit="1"/>
          </p:cNvSpPr>
          <p:nvPr>
            <p:ph type="sldImg"/>
          </p:nvPr>
        </p:nvSpPr>
        <p:spPr>
          <a:ln/>
        </p:spPr>
      </p:sp>
      <p:sp>
        <p:nvSpPr>
          <p:cNvPr id="92163" name="Rectangle 3"/>
          <p:cNvSpPr>
            <a:spLocks noGrp="1" noChangeArrowheads="1"/>
          </p:cNvSpPr>
          <p:nvPr>
            <p:ph type="body" idx="1"/>
          </p:nvPr>
        </p:nvSpPr>
        <p:spPr/>
        <p:txBody>
          <a:bodyPr/>
          <a:lstStyle/>
          <a:p>
            <a:r>
              <a:rPr lang="en-US" altLang="en-US"/>
              <a:t>Attends her child’s soccer games to inpect the field for crabgrass…</a:t>
            </a:r>
          </a:p>
          <a:p>
            <a:r>
              <a:rPr lang="en-US" altLang="en-US"/>
              <a:t>Has at least one garden tool held together by duct tape….</a:t>
            </a:r>
          </a:p>
          <a:p>
            <a:r>
              <a:rPr lang="en-US" altLang="en-US"/>
              <a:t>Knows the precise botanical name of every plant in his yard but has difficulty remembering the names of his relatives…</a:t>
            </a:r>
          </a:p>
          <a:p>
            <a:r>
              <a:rPr lang="en-US" altLang="en-US"/>
              <a:t>Clips her child’s hair into topiary forms…</a:t>
            </a:r>
          </a:p>
          <a:p>
            <a:endParaRPr lang="en-US" altLang="en-US"/>
          </a:p>
        </p:txBody>
      </p:sp>
    </p:spTree>
    <p:extLst>
      <p:ext uri="{BB962C8B-B14F-4D97-AF65-F5344CB8AC3E}">
        <p14:creationId xmlns:p14="http://schemas.microsoft.com/office/powerpoint/2010/main" val="913962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63E1A5-63F4-6841-BA8D-DD3A39A8579C}" type="slidenum">
              <a:rPr lang="en-US" altLang="en-US"/>
              <a:pPr/>
              <a:t>11</a:t>
            </a:fld>
            <a:endParaRPr lang="en-US" altLang="en-US"/>
          </a:p>
        </p:txBody>
      </p:sp>
      <p:sp>
        <p:nvSpPr>
          <p:cNvPr id="14338" name="Rectangle 2"/>
          <p:cNvSpPr>
            <a:spLocks noRo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altLang="en-US"/>
              <a:t>Develops and distributes training materials—multimedia, books, etc.</a:t>
            </a:r>
          </a:p>
          <a:p>
            <a:r>
              <a:rPr lang="en-US" altLang="en-US"/>
              <a:t>Oversees administration of program</a:t>
            </a:r>
          </a:p>
          <a:p>
            <a:r>
              <a:rPr lang="en-US" altLang="en-US"/>
              <a:t>Develops logo and identity </a:t>
            </a:r>
          </a:p>
          <a:p>
            <a:r>
              <a:rPr lang="en-US" altLang="en-US"/>
              <a:t>Promotes program </a:t>
            </a:r>
          </a:p>
          <a:p>
            <a:r>
              <a:rPr lang="en-US" altLang="en-US"/>
              <a:t>New program development</a:t>
            </a:r>
          </a:p>
          <a:p>
            <a:r>
              <a:rPr lang="en-US" altLang="en-US"/>
              <a:t>Supported by program fees</a:t>
            </a:r>
          </a:p>
          <a:p>
            <a:endParaRPr lang="en-US" altLang="en-US"/>
          </a:p>
          <a:p>
            <a:r>
              <a:rPr lang="en-US" altLang="en-US"/>
              <a:t>2</a:t>
            </a:r>
          </a:p>
          <a:p>
            <a:r>
              <a:rPr lang="en-US" altLang="en-US"/>
              <a:t>3</a:t>
            </a:r>
          </a:p>
          <a:p>
            <a:r>
              <a:rPr lang="en-US" altLang="en-US"/>
              <a:t>4</a:t>
            </a:r>
          </a:p>
          <a:p>
            <a:r>
              <a:rPr lang="en-US" altLang="en-US"/>
              <a:t>5</a:t>
            </a:r>
          </a:p>
          <a:p>
            <a:r>
              <a:rPr lang="en-US" altLang="en-US"/>
              <a:t>6</a:t>
            </a:r>
          </a:p>
          <a:p>
            <a:endParaRPr lang="en-US" altLang="en-US"/>
          </a:p>
        </p:txBody>
      </p:sp>
    </p:spTree>
    <p:extLst>
      <p:ext uri="{BB962C8B-B14F-4D97-AF65-F5344CB8AC3E}">
        <p14:creationId xmlns:p14="http://schemas.microsoft.com/office/powerpoint/2010/main" val="6133164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4AF213-6338-DA4D-A1D5-1AA88576E72D}" type="slidenum">
              <a:rPr lang="en-US" altLang="en-US"/>
              <a:pPr/>
              <a:t>12</a:t>
            </a:fld>
            <a:endParaRPr lang="en-US" altLang="en-US"/>
          </a:p>
        </p:txBody>
      </p:sp>
      <p:sp>
        <p:nvSpPr>
          <p:cNvPr id="68610" name="Rectangle 2"/>
          <p:cNvSpPr>
            <a:spLocks noRot="1" noChangeArrowheads="1" noTextEdit="1"/>
          </p:cNvSpPr>
          <p:nvPr>
            <p:ph type="sldImg"/>
          </p:nvPr>
        </p:nvSpPr>
        <p:spPr>
          <a:ln/>
        </p:spPr>
      </p:sp>
      <p:sp>
        <p:nvSpPr>
          <p:cNvPr id="68611" name="Rectangle 3"/>
          <p:cNvSpPr>
            <a:spLocks noGrp="1" noChangeArrowheads="1"/>
          </p:cNvSpPr>
          <p:nvPr>
            <p:ph type="body" idx="1"/>
          </p:nvPr>
        </p:nvSpPr>
        <p:spPr/>
        <p:txBody>
          <a:bodyPr/>
          <a:lstStyle/>
          <a:p>
            <a:r>
              <a:rPr lang="en-US" altLang="en-US"/>
              <a:t>GMGA is… Led by a board of directors –we only serve in advisory capacity</a:t>
            </a:r>
          </a:p>
          <a:p>
            <a:r>
              <a:rPr lang="en-US" altLang="en-US"/>
              <a:t>Independent non-profit organization for MG’s</a:t>
            </a:r>
          </a:p>
          <a:p>
            <a:r>
              <a:rPr lang="en-US" altLang="en-US"/>
              <a:t>Voluntary membership</a:t>
            </a:r>
          </a:p>
          <a:p>
            <a:r>
              <a:rPr lang="en-US" altLang="en-US"/>
              <a:t>GMGA does…</a:t>
            </a:r>
          </a:p>
          <a:p>
            <a:r>
              <a:rPr lang="en-US" altLang="en-US"/>
              <a:t>Provides </a:t>
            </a:r>
            <a:r>
              <a:rPr lang="en-US" altLang="en-US" i="1"/>
              <a:t>Scoop</a:t>
            </a:r>
            <a:r>
              <a:rPr lang="en-US" altLang="en-US"/>
              <a:t> newsletter quarterly </a:t>
            </a:r>
          </a:p>
          <a:p>
            <a:r>
              <a:rPr lang="en-US" altLang="en-US"/>
              <a:t>Publishes annual Directory</a:t>
            </a:r>
          </a:p>
          <a:p>
            <a:r>
              <a:rPr lang="en-US" altLang="en-US"/>
              <a:t>Holds annual conferences</a:t>
            </a:r>
          </a:p>
          <a:p>
            <a:r>
              <a:rPr lang="en-US" altLang="en-US"/>
              <a:t>Makes project funding grants</a:t>
            </a:r>
          </a:p>
          <a:p>
            <a:endParaRPr lang="en-US" altLang="en-US"/>
          </a:p>
        </p:txBody>
      </p:sp>
    </p:spTree>
    <p:extLst>
      <p:ext uri="{BB962C8B-B14F-4D97-AF65-F5344CB8AC3E}">
        <p14:creationId xmlns:p14="http://schemas.microsoft.com/office/powerpoint/2010/main" val="88691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B6138D-C12D-6245-AC13-DEB35B9F060A}" type="slidenum">
              <a:rPr lang="en-US" altLang="en-US"/>
              <a:pPr/>
              <a:t>13</a:t>
            </a:fld>
            <a:endParaRPr lang="en-US" altLang="en-US"/>
          </a:p>
        </p:txBody>
      </p:sp>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altLang="en-US"/>
              <a:t>In recruiting Master Gardeners…</a:t>
            </a:r>
          </a:p>
          <a:p>
            <a:r>
              <a:rPr lang="en-US" altLang="en-US"/>
              <a:t>Have specific goals set before recruiting</a:t>
            </a:r>
          </a:p>
          <a:p>
            <a:r>
              <a:rPr lang="en-US" altLang="en-US"/>
              <a:t>Match volunteer interests with jobs </a:t>
            </a:r>
          </a:p>
          <a:p>
            <a:r>
              <a:rPr lang="en-US" altLang="en-US"/>
              <a:t>Have volunteers help select applicants</a:t>
            </a:r>
          </a:p>
          <a:p>
            <a:r>
              <a:rPr lang="en-US" altLang="en-US"/>
              <a:t>You don’t have to accept every one that applies.  </a:t>
            </a:r>
          </a:p>
          <a:p>
            <a:r>
              <a:rPr lang="en-US" altLang="en-US"/>
              <a:t>Communicate what your expectations are up-front.</a:t>
            </a:r>
          </a:p>
        </p:txBody>
      </p:sp>
    </p:spTree>
    <p:extLst>
      <p:ext uri="{BB962C8B-B14F-4D97-AF65-F5344CB8AC3E}">
        <p14:creationId xmlns:p14="http://schemas.microsoft.com/office/powerpoint/2010/main" val="282860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E0D010-7779-3941-A6E3-D9C513360B15}" type="slidenum">
              <a:rPr lang="en-US" altLang="en-US"/>
              <a:pPr/>
              <a:t>14</a:t>
            </a:fld>
            <a:endParaRPr lang="en-US" altLang="en-US"/>
          </a:p>
        </p:txBody>
      </p:sp>
      <p:sp>
        <p:nvSpPr>
          <p:cNvPr id="71682" name="Rectangle 2"/>
          <p:cNvSpPr>
            <a:spLocks noRot="1" noChangeArrowheads="1" noTextEdit="1"/>
          </p:cNvSpPr>
          <p:nvPr>
            <p:ph type="sldImg"/>
          </p:nvPr>
        </p:nvSpPr>
        <p:spPr>
          <a:ln/>
        </p:spPr>
      </p:sp>
      <p:sp>
        <p:nvSpPr>
          <p:cNvPr id="71683" name="Rectangle 3"/>
          <p:cNvSpPr>
            <a:spLocks noGrp="1" noChangeArrowheads="1"/>
          </p:cNvSpPr>
          <p:nvPr>
            <p:ph type="body" idx="1"/>
          </p:nvPr>
        </p:nvSpPr>
        <p:spPr/>
        <p:txBody>
          <a:bodyPr/>
          <a:lstStyle/>
          <a:p>
            <a:r>
              <a:rPr lang="en-US" altLang="en-US"/>
              <a:t>Master Gardener Training is outlined in the Course Syllabus in Admin Handbook and online</a:t>
            </a:r>
          </a:p>
          <a:p>
            <a:r>
              <a:rPr lang="en-US" altLang="en-US"/>
              <a:t>34 Hours Core Instruction</a:t>
            </a:r>
          </a:p>
          <a:p>
            <a:pPr lvl="1"/>
            <a:r>
              <a:rPr lang="en-US" altLang="en-US"/>
              <a:t>Botany, Physiology, Soils, Basic Pathology, Entomology, Weeds, IPM, Vegetables, Turf, Woody Ornamentals, Herbaceous, Composting, Diseases, Insects and Troubleshooting,Planting and Maint, Waterwise, Leadership, Intro to MG</a:t>
            </a:r>
          </a:p>
          <a:p>
            <a:r>
              <a:rPr lang="en-US" altLang="en-US" b="1"/>
              <a:t>6 Hours Minimum Elective Instruction</a:t>
            </a:r>
          </a:p>
          <a:p>
            <a:pPr lvl="1"/>
            <a:r>
              <a:rPr lang="en-US" altLang="en-US"/>
              <a:t>Fruits, Indoor Plants, Landscape Design, Propagation, Water Gardening, Structural Pests, Nuisance Wildlife</a:t>
            </a:r>
          </a:p>
        </p:txBody>
      </p:sp>
    </p:spTree>
    <p:extLst>
      <p:ext uri="{BB962C8B-B14F-4D97-AF65-F5344CB8AC3E}">
        <p14:creationId xmlns:p14="http://schemas.microsoft.com/office/powerpoint/2010/main" val="1647465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E29003-A0AD-034D-AC53-6A4945786821}" type="slidenum">
              <a:rPr lang="en-US" altLang="en-US"/>
              <a:pPr/>
              <a:t>15</a:t>
            </a:fld>
            <a:endParaRPr lang="en-US" altLang="en-US"/>
          </a:p>
        </p:txBody>
      </p:sp>
      <p:sp>
        <p:nvSpPr>
          <p:cNvPr id="72706" name="Rectangle 2"/>
          <p:cNvSpPr>
            <a:spLocks noRot="1" noChangeArrowheads="1" noTextEdit="1"/>
          </p:cNvSpPr>
          <p:nvPr>
            <p:ph type="sldImg"/>
          </p:nvPr>
        </p:nvSpPr>
        <p:spPr>
          <a:ln/>
        </p:spPr>
      </p:sp>
      <p:sp>
        <p:nvSpPr>
          <p:cNvPr id="72707" name="Rectangle 3"/>
          <p:cNvSpPr>
            <a:spLocks noGrp="1" noChangeArrowheads="1"/>
          </p:cNvSpPr>
          <p:nvPr>
            <p:ph type="body" idx="1"/>
          </p:nvPr>
        </p:nvSpPr>
        <p:spPr/>
        <p:txBody>
          <a:bodyPr/>
          <a:lstStyle/>
          <a:p>
            <a:r>
              <a:rPr lang="en-US" altLang="en-US"/>
              <a:t>You don’t have to each every class yourself</a:t>
            </a:r>
          </a:p>
          <a:p>
            <a:r>
              <a:rPr lang="en-US" altLang="en-US"/>
              <a:t>Specialists</a:t>
            </a:r>
          </a:p>
          <a:p>
            <a:r>
              <a:rPr lang="en-US" altLang="en-US"/>
              <a:t>Extension Agents</a:t>
            </a:r>
          </a:p>
          <a:p>
            <a:r>
              <a:rPr lang="en-US" altLang="en-US"/>
              <a:t>Experienced Master Gardeners</a:t>
            </a:r>
          </a:p>
          <a:p>
            <a:r>
              <a:rPr lang="en-US" altLang="en-US"/>
              <a:t>Industry Professionals (Pre-screened)</a:t>
            </a:r>
          </a:p>
        </p:txBody>
      </p:sp>
    </p:spTree>
    <p:extLst>
      <p:ext uri="{BB962C8B-B14F-4D97-AF65-F5344CB8AC3E}">
        <p14:creationId xmlns:p14="http://schemas.microsoft.com/office/powerpoint/2010/main" val="14460649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D392A5-EF9F-1B44-AD6A-907AC2CE516F}" type="slidenum">
              <a:rPr lang="en-US" altLang="en-US"/>
              <a:pPr/>
              <a:t>16</a:t>
            </a:fld>
            <a:endParaRPr lang="en-US" altLang="en-US"/>
          </a:p>
        </p:txBody>
      </p:sp>
      <p:sp>
        <p:nvSpPr>
          <p:cNvPr id="86018" name="Rectangle 2"/>
          <p:cNvSpPr>
            <a:spLocks noRot="1" noChangeArrowheads="1" noTextEdit="1"/>
          </p:cNvSpPr>
          <p:nvPr>
            <p:ph type="sldImg"/>
          </p:nvPr>
        </p:nvSpPr>
        <p:spPr>
          <a:ln/>
        </p:spPr>
      </p:sp>
      <p:sp>
        <p:nvSpPr>
          <p:cNvPr id="86019" name="Rectangle 3"/>
          <p:cNvSpPr>
            <a:spLocks noGrp="1" noChangeArrowheads="1"/>
          </p:cNvSpPr>
          <p:nvPr>
            <p:ph type="body" idx="1"/>
          </p:nvPr>
        </p:nvSpPr>
        <p:spPr/>
        <p:txBody>
          <a:bodyPr/>
          <a:lstStyle/>
          <a:p>
            <a:r>
              <a:rPr lang="en-US" altLang="en-US"/>
              <a:t>Slide Presentations available this fall</a:t>
            </a:r>
          </a:p>
          <a:p>
            <a:r>
              <a:rPr lang="en-US" altLang="en-US"/>
              <a:t>MG book ($60 fee includes badge and certificate)</a:t>
            </a:r>
          </a:p>
          <a:p>
            <a:r>
              <a:rPr lang="en-US" altLang="en-US"/>
              <a:t>Extension Publications</a:t>
            </a:r>
          </a:p>
          <a:p>
            <a:r>
              <a:rPr lang="en-US" altLang="en-US"/>
              <a:t>Tours</a:t>
            </a:r>
          </a:p>
        </p:txBody>
      </p:sp>
    </p:spTree>
    <p:extLst>
      <p:ext uri="{BB962C8B-B14F-4D97-AF65-F5344CB8AC3E}">
        <p14:creationId xmlns:p14="http://schemas.microsoft.com/office/powerpoint/2010/main" val="941299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E56A6F-69C9-AB42-A140-8689A752FFFB}" type="slidenum">
              <a:rPr lang="en-US" altLang="en-US"/>
              <a:pPr/>
              <a:t>17</a:t>
            </a:fld>
            <a:endParaRPr lang="en-US" altLang="en-US"/>
          </a:p>
        </p:txBody>
      </p:sp>
      <p:sp>
        <p:nvSpPr>
          <p:cNvPr id="91138" name="Rectangle 2"/>
          <p:cNvSpPr>
            <a:spLocks noRot="1" noChangeArrowheads="1" noTextEdit="1"/>
          </p:cNvSpPr>
          <p:nvPr>
            <p:ph type="sldImg"/>
          </p:nvPr>
        </p:nvSpPr>
        <p:spPr>
          <a:ln/>
        </p:spPr>
      </p:sp>
      <p:sp>
        <p:nvSpPr>
          <p:cNvPr id="91139" name="Rectangle 3"/>
          <p:cNvSpPr>
            <a:spLocks noGrp="1" noChangeArrowheads="1"/>
          </p:cNvSpPr>
          <p:nvPr>
            <p:ph type="body" idx="1"/>
          </p:nvPr>
        </p:nvSpPr>
        <p:spPr/>
        <p:txBody>
          <a:bodyPr/>
          <a:lstStyle/>
          <a:p>
            <a:r>
              <a:rPr lang="en-US" altLang="en-US"/>
              <a:t>Testing Mid-Term – 50 questions</a:t>
            </a:r>
          </a:p>
          <a:p>
            <a:r>
              <a:rPr lang="en-US" altLang="en-US"/>
              <a:t>Final – 100 questions</a:t>
            </a:r>
          </a:p>
          <a:p>
            <a:r>
              <a:rPr lang="en-US" altLang="en-US"/>
              <a:t>**May be multiple choice, T&amp;F, Fill-in blank or essay</a:t>
            </a:r>
          </a:p>
          <a:p>
            <a:r>
              <a:rPr lang="en-US" altLang="en-US"/>
              <a:t>70% mastery required to pass. Re-takes are at agent’s discretion</a:t>
            </a:r>
          </a:p>
        </p:txBody>
      </p:sp>
    </p:spTree>
    <p:extLst>
      <p:ext uri="{BB962C8B-B14F-4D97-AF65-F5344CB8AC3E}">
        <p14:creationId xmlns:p14="http://schemas.microsoft.com/office/powerpoint/2010/main" val="2051110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73AAAA-2F6D-8D49-9D53-097886C76B8A}" type="slidenum">
              <a:rPr lang="en-US" altLang="en-US"/>
              <a:pPr/>
              <a:t>18</a:t>
            </a:fld>
            <a:endParaRPr lang="en-US" altLang="en-US"/>
          </a:p>
        </p:txBody>
      </p:sp>
      <p:sp>
        <p:nvSpPr>
          <p:cNvPr id="87042" name="Rectangle 2"/>
          <p:cNvSpPr>
            <a:spLocks noRot="1" noChangeArrowheads="1" noTextEdit="1"/>
          </p:cNvSpPr>
          <p:nvPr>
            <p:ph type="sldImg"/>
          </p:nvPr>
        </p:nvSpPr>
        <p:spPr>
          <a:ln/>
        </p:spPr>
      </p:sp>
      <p:sp>
        <p:nvSpPr>
          <p:cNvPr id="87043" name="Rectangle 3"/>
          <p:cNvSpPr>
            <a:spLocks noGrp="1" noChangeArrowheads="1"/>
          </p:cNvSpPr>
          <p:nvPr>
            <p:ph type="body" idx="1"/>
          </p:nvPr>
        </p:nvSpPr>
        <p:spPr/>
        <p:txBody>
          <a:bodyPr/>
          <a:lstStyle/>
          <a:p>
            <a:r>
              <a:rPr lang="en-US" altLang="en-US"/>
              <a:t>Orientation is really important in building your relationship with the volunteers</a:t>
            </a:r>
          </a:p>
          <a:p>
            <a:r>
              <a:rPr lang="en-US" altLang="en-US"/>
              <a:t>Have mentors available</a:t>
            </a:r>
          </a:p>
          <a:p>
            <a:r>
              <a:rPr lang="en-US" altLang="en-US"/>
              <a:t>Make them comfortable and welcome in your office</a:t>
            </a:r>
          </a:p>
          <a:p>
            <a:r>
              <a:rPr lang="en-US" altLang="en-US"/>
              <a:t>Get them working while enthusiasm is fresh</a:t>
            </a:r>
          </a:p>
          <a:p>
            <a:r>
              <a:rPr lang="en-US" altLang="en-US"/>
              <a:t>Have them work at each project</a:t>
            </a:r>
          </a:p>
        </p:txBody>
      </p:sp>
    </p:spTree>
    <p:extLst>
      <p:ext uri="{BB962C8B-B14F-4D97-AF65-F5344CB8AC3E}">
        <p14:creationId xmlns:p14="http://schemas.microsoft.com/office/powerpoint/2010/main" val="16083189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A219E9-97BB-DF4B-B2E8-40E74F434432}" type="slidenum">
              <a:rPr lang="en-US" altLang="en-US"/>
              <a:pPr/>
              <a:t>19</a:t>
            </a:fld>
            <a:endParaRPr lang="en-US" altLang="en-US"/>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en-US" altLang="en-US"/>
              <a:t>Many MG’s have never had contact with Extension before they apply for the program so it’s important for you to let them know what Extension is and how your office relates to that.</a:t>
            </a:r>
          </a:p>
          <a:p>
            <a:r>
              <a:rPr lang="en-US" altLang="en-US"/>
              <a:t>Instead of saying to your MG’s how are you going to get your hours—have ideas of things you like to accomplish and ask them how they can help you do that.</a:t>
            </a:r>
          </a:p>
          <a:p>
            <a:endParaRPr lang="en-US" altLang="en-US"/>
          </a:p>
        </p:txBody>
      </p:sp>
    </p:spTree>
    <p:extLst>
      <p:ext uri="{BB962C8B-B14F-4D97-AF65-F5344CB8AC3E}">
        <p14:creationId xmlns:p14="http://schemas.microsoft.com/office/powerpoint/2010/main" val="6397934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3E4D42-8623-E143-9E2E-30984FFC9110}" type="slidenum">
              <a:rPr lang="en-US" altLang="en-US"/>
              <a:pPr/>
              <a:t>20</a:t>
            </a:fld>
            <a:endParaRPr lang="en-US" altLang="en-US"/>
          </a:p>
        </p:txBody>
      </p:sp>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p:txBody>
          <a:bodyPr/>
          <a:lstStyle/>
          <a:p>
            <a:r>
              <a:rPr lang="en-US" altLang="en-US"/>
              <a:t>Strive to make projects educational. Even beautification projects can be planned to educate.</a:t>
            </a:r>
          </a:p>
          <a:p>
            <a:r>
              <a:rPr lang="en-US" altLang="en-US"/>
              <a:t>Ask two people to co-chair-people are sometimes apprehensive about taking on a project by themselves.</a:t>
            </a:r>
          </a:p>
          <a:p>
            <a:r>
              <a:rPr lang="en-US" altLang="en-US"/>
              <a:t>Publicity is important</a:t>
            </a:r>
          </a:p>
        </p:txBody>
      </p:sp>
    </p:spTree>
    <p:extLst>
      <p:ext uri="{BB962C8B-B14F-4D97-AF65-F5344CB8AC3E}">
        <p14:creationId xmlns:p14="http://schemas.microsoft.com/office/powerpoint/2010/main" val="557137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659112-B71A-4048-93F0-181DF0FB8978}" type="slidenum">
              <a:rPr lang="en-US" altLang="en-US"/>
              <a:pPr/>
              <a:t>3</a:t>
            </a:fld>
            <a:endParaRPr lang="en-US" altLang="en-US"/>
          </a:p>
        </p:txBody>
      </p:sp>
      <p:sp>
        <p:nvSpPr>
          <p:cNvPr id="93186" name="Rectangle 2"/>
          <p:cNvSpPr>
            <a:spLocks noRot="1" noChangeArrowheads="1" noTextEdit="1"/>
          </p:cNvSpPr>
          <p:nvPr>
            <p:ph type="sldImg"/>
          </p:nvPr>
        </p:nvSpPr>
        <p:spPr>
          <a:ln/>
        </p:spPr>
      </p:sp>
      <p:sp>
        <p:nvSpPr>
          <p:cNvPr id="93187" name="Rectangle 3"/>
          <p:cNvSpPr>
            <a:spLocks noGrp="1" noChangeArrowheads="1"/>
          </p:cNvSpPr>
          <p:nvPr>
            <p:ph type="body" idx="1"/>
          </p:nvPr>
        </p:nvSpPr>
        <p:spPr/>
        <p:txBody>
          <a:bodyPr/>
          <a:lstStyle/>
          <a:p>
            <a:r>
              <a:rPr lang="en-US" altLang="en-US"/>
              <a:t>Has bought beer solely for slug control…</a:t>
            </a:r>
          </a:p>
          <a:p>
            <a:r>
              <a:rPr lang="en-US" altLang="en-US"/>
              <a:t>Has discussed at a dinner party the pros and cons of sterilizing soil in her oven…</a:t>
            </a:r>
          </a:p>
          <a:p>
            <a:r>
              <a:rPr lang="en-US" altLang="en-US"/>
              <a:t>Enjoys receiving a gift of manure instead of diamonds on special occasions</a:t>
            </a:r>
          </a:p>
          <a:p>
            <a:r>
              <a:rPr lang="en-US" altLang="en-US"/>
              <a:t>Has a bumper sticker that reads: “ I brake for worms,” “I’d Rather be Weeding,” or “Manure Happens!”</a:t>
            </a:r>
          </a:p>
          <a:p>
            <a:endParaRPr lang="en-US" altLang="en-US"/>
          </a:p>
          <a:p>
            <a:r>
              <a:rPr lang="en-US" altLang="en-US"/>
              <a:t>But seriously-Master Gardeners are passionate individuals who have a variety of life experiences but the one thing the share is a love of gardening and a desire to learn more.</a:t>
            </a:r>
          </a:p>
        </p:txBody>
      </p:sp>
    </p:spTree>
    <p:extLst>
      <p:ext uri="{BB962C8B-B14F-4D97-AF65-F5344CB8AC3E}">
        <p14:creationId xmlns:p14="http://schemas.microsoft.com/office/powerpoint/2010/main" val="12286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40BA00-02BF-0142-81D6-EB2B9CF48AC8}" type="slidenum">
              <a:rPr lang="en-US" altLang="en-US"/>
              <a:pPr/>
              <a:t>21</a:t>
            </a:fld>
            <a:endParaRPr lang="en-US" altLang="en-US"/>
          </a:p>
        </p:txBody>
      </p:sp>
      <p:sp>
        <p:nvSpPr>
          <p:cNvPr id="90114" name="Rectangle 2"/>
          <p:cNvSpPr>
            <a:spLocks noRot="1" noChangeArrowheads="1" noTextEdit="1"/>
          </p:cNvSpPr>
          <p:nvPr>
            <p:ph type="sldImg"/>
          </p:nvPr>
        </p:nvSpPr>
        <p:spPr>
          <a:ln/>
        </p:spPr>
      </p:sp>
      <p:sp>
        <p:nvSpPr>
          <p:cNvPr id="90115" name="Rectangle 3"/>
          <p:cNvSpPr>
            <a:spLocks noGrp="1" noChangeArrowheads="1"/>
          </p:cNvSpPr>
          <p:nvPr>
            <p:ph type="body" idx="1"/>
          </p:nvPr>
        </p:nvSpPr>
        <p:spPr/>
        <p:txBody>
          <a:bodyPr/>
          <a:lstStyle/>
          <a:p>
            <a:r>
              <a:rPr lang="en-US" altLang="en-US"/>
              <a:t>Materials are ordered through Texas A&amp;M –we are state partners and have correlated to GA state education standards.</a:t>
            </a:r>
          </a:p>
          <a:p>
            <a:r>
              <a:rPr lang="en-US" altLang="en-US"/>
              <a:t>A great way to enhance your youth programs</a:t>
            </a:r>
          </a:p>
          <a:p>
            <a:r>
              <a:rPr lang="en-US" altLang="en-US"/>
              <a:t>Has a positive image </a:t>
            </a:r>
          </a:p>
          <a:p>
            <a:r>
              <a:rPr lang="en-US" altLang="en-US"/>
              <a:t>Flexible-can be used as afterschool activity, camp, 4-H club, homeschool, ect.</a:t>
            </a:r>
          </a:p>
          <a:p>
            <a:r>
              <a:rPr lang="en-US" altLang="en-US"/>
              <a:t>Caution: Not all MG’s are interested in working with kids so if you are recruiting for this project, screening can help get the right volunteer for the job. Also, make sure you are doing the required background checks for any volunteers working with youth in your programs.</a:t>
            </a:r>
          </a:p>
        </p:txBody>
      </p:sp>
    </p:spTree>
    <p:extLst>
      <p:ext uri="{BB962C8B-B14F-4D97-AF65-F5344CB8AC3E}">
        <p14:creationId xmlns:p14="http://schemas.microsoft.com/office/powerpoint/2010/main" val="7780010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854A94-5409-0F41-AEF1-9948CC614708}" type="slidenum">
              <a:rPr lang="en-US" altLang="en-US"/>
              <a:pPr/>
              <a:t>22</a:t>
            </a:fld>
            <a:endParaRPr lang="en-US" altLang="en-US"/>
          </a:p>
        </p:txBody>
      </p:sp>
      <p:sp>
        <p:nvSpPr>
          <p:cNvPr id="74754" name="Rectangle 2"/>
          <p:cNvSpPr>
            <a:spLocks noRot="1" noChangeArrowheads="1" noTextEdit="1"/>
          </p:cNvSpPr>
          <p:nvPr>
            <p:ph type="sldImg"/>
          </p:nvPr>
        </p:nvSpPr>
        <p:spPr>
          <a:ln/>
        </p:spPr>
      </p:sp>
      <p:sp>
        <p:nvSpPr>
          <p:cNvPr id="74755" name="Rectangle 3"/>
          <p:cNvSpPr>
            <a:spLocks noGrp="1" noChangeArrowheads="1"/>
          </p:cNvSpPr>
          <p:nvPr>
            <p:ph type="body" idx="1"/>
          </p:nvPr>
        </p:nvSpPr>
        <p:spPr/>
        <p:txBody>
          <a:bodyPr/>
          <a:lstStyle/>
          <a:p>
            <a:r>
              <a:rPr lang="en-US" altLang="en-US"/>
              <a:t>Not all projects have to be long-term </a:t>
            </a:r>
          </a:p>
          <a:p>
            <a:r>
              <a:rPr lang="en-US" altLang="en-US"/>
              <a:t>Lawn and Garden Hotline</a:t>
            </a:r>
          </a:p>
          <a:p>
            <a:r>
              <a:rPr lang="en-US" altLang="en-US"/>
              <a:t>Plant a Row Gardens</a:t>
            </a:r>
          </a:p>
          <a:p>
            <a:r>
              <a:rPr lang="en-US" altLang="en-US"/>
              <a:t>Newspaper articles and columns</a:t>
            </a:r>
          </a:p>
          <a:p>
            <a:r>
              <a:rPr lang="en-US" altLang="en-US"/>
              <a:t>School Gardens</a:t>
            </a:r>
          </a:p>
          <a:p>
            <a:r>
              <a:rPr lang="en-US" altLang="en-US"/>
              <a:t>Display or Education Gardens</a:t>
            </a:r>
          </a:p>
          <a:p>
            <a:r>
              <a:rPr lang="en-US" altLang="en-US"/>
              <a:t>AG Days &amp; Fair Displays</a:t>
            </a:r>
          </a:p>
          <a:p>
            <a:r>
              <a:rPr lang="en-US" altLang="en-US"/>
              <a:t>Farmer’s Markets</a:t>
            </a:r>
          </a:p>
          <a:p>
            <a:r>
              <a:rPr lang="en-US" altLang="en-US"/>
              <a:t>Youth Programs</a:t>
            </a:r>
          </a:p>
        </p:txBody>
      </p:sp>
    </p:spTree>
    <p:extLst>
      <p:ext uri="{BB962C8B-B14F-4D97-AF65-F5344CB8AC3E}">
        <p14:creationId xmlns:p14="http://schemas.microsoft.com/office/powerpoint/2010/main" val="19827338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195074-D4CB-7742-9067-3E522DE9B1F8}" type="slidenum">
              <a:rPr lang="en-US" altLang="en-US"/>
              <a:pPr/>
              <a:t>23</a:t>
            </a:fld>
            <a:endParaRPr lang="en-US" altLang="en-US"/>
          </a:p>
        </p:txBody>
      </p:sp>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p:txBody>
          <a:bodyPr/>
          <a:lstStyle/>
          <a:p>
            <a:r>
              <a:rPr lang="en-US" altLang="en-US"/>
              <a:t>Volunteers are expected to return 50 hours of approved volunteer service within 1 year of training completion. That’s when they receive their certificate.</a:t>
            </a:r>
          </a:p>
          <a:p>
            <a:r>
              <a:rPr lang="en-US" altLang="en-US"/>
              <a:t>25 hours each year thereafter to remain certified.</a:t>
            </a:r>
          </a:p>
          <a:p>
            <a:r>
              <a:rPr lang="en-US" altLang="en-US"/>
              <a:t>After they have 10 years of service  (50 + 9 years of 25 each year), they receive a Lifetime badge and certificate. </a:t>
            </a:r>
          </a:p>
          <a:p>
            <a:endParaRPr lang="en-US" altLang="en-US"/>
          </a:p>
          <a:p>
            <a:endParaRPr lang="en-US" altLang="en-US"/>
          </a:p>
        </p:txBody>
      </p:sp>
    </p:spTree>
    <p:extLst>
      <p:ext uri="{BB962C8B-B14F-4D97-AF65-F5344CB8AC3E}">
        <p14:creationId xmlns:p14="http://schemas.microsoft.com/office/powerpoint/2010/main" val="13035286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0B937D-CD8F-E148-8497-F65D853B9B17}" type="slidenum">
              <a:rPr lang="en-US" altLang="en-US"/>
              <a:pPr/>
              <a:t>24</a:t>
            </a:fld>
            <a:endParaRPr lang="en-US" altLang="en-US"/>
          </a:p>
        </p:txBody>
      </p:sp>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p:txBody>
          <a:bodyPr/>
          <a:lstStyle/>
          <a:p>
            <a:pPr marL="228600" indent="-228600"/>
            <a:r>
              <a:rPr lang="en-US" altLang="en-US"/>
              <a:t>MG Title</a:t>
            </a:r>
          </a:p>
          <a:p>
            <a:pPr marL="228600" indent="-228600"/>
            <a:r>
              <a:rPr lang="en-US" altLang="en-US"/>
              <a:t>Only used for unpaid work in association with Cooperative Extension</a:t>
            </a:r>
          </a:p>
          <a:p>
            <a:pPr marL="228600" indent="-228600"/>
            <a:r>
              <a:rPr lang="en-US" altLang="en-US"/>
              <a:t>It’s a volunteer title, not a degree</a:t>
            </a:r>
          </a:p>
          <a:p>
            <a:pPr marL="228600" indent="-228600"/>
            <a:r>
              <a:rPr lang="en-US" altLang="en-US"/>
              <a:t>Never to be used to promote a business or commercial enterprise. </a:t>
            </a:r>
          </a:p>
          <a:p>
            <a:pPr marL="228600" indent="-228600"/>
            <a:endParaRPr lang="en-US" altLang="en-US"/>
          </a:p>
        </p:txBody>
      </p:sp>
    </p:spTree>
    <p:extLst>
      <p:ext uri="{BB962C8B-B14F-4D97-AF65-F5344CB8AC3E}">
        <p14:creationId xmlns:p14="http://schemas.microsoft.com/office/powerpoint/2010/main" val="19249509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F1A3A5-0592-6B46-8F1E-39C8D9CD67F5}" type="slidenum">
              <a:rPr lang="en-US" altLang="en-US"/>
              <a:pPr/>
              <a:t>25</a:t>
            </a:fld>
            <a:endParaRPr lang="en-US" altLang="en-US"/>
          </a:p>
        </p:txBody>
      </p:sp>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r>
              <a:rPr lang="en-US" altLang="en-US" sz="1000"/>
              <a:t>Children’s Programs. Conducted for ages 0-18 at 4-H clubs, libraries, schools, gardens, camps. Civic or Garden club presentations. Speaking engagements, demonstrations, etc. Planning or maintaining demonstration gardens and conducting educational tours at gardens.Judging flower shows, vegetable shows, horticultural shows, etc.Preparing exhibits about Master Gardener Program, Horticultural Topics or Environmental topics including slide presentations.Work performed at Extension office including answering phone questions, general office duties, and helping walk-in clients.Work done with Habitat for Humanity that is related to gardening, landscaping or composting and focusing on educating the other volunteers and prospective homeowner.Visits to homeowner gardens or landscapes that involve educating the homeowner including phone consultations from one’s own home.Producing newsletters for homeowners or Master Gardeners..Magazine or newspaper articles written by or compiled by MG’s with Extension approval and single articles published in newsletters.Organizing or working at plant clinics at various placesAssisting with research project or conducting research for and writing fact sheets, brochures, etc.Teaching scheduled classes for adults ages 18+ including preparation time.Writing, performing, producing TV and Radio programs related to gardening, etc. </a:t>
            </a:r>
            <a:r>
              <a:rPr lang="en-US" altLang="en-US" sz="1000" b="1"/>
              <a:t>Administrative</a:t>
            </a:r>
            <a:endParaRPr lang="en-US" altLang="en-US" sz="1000"/>
          </a:p>
          <a:p>
            <a:r>
              <a:rPr lang="en-US" altLang="en-US" sz="1000"/>
              <a:t>Serving on Extension or other advisory groups related to your being a Master Gardener.Time served as GMGA Officer, director, or committee member making calls, attending board or committee meetings, writing letters, etc.Work performed helping to administrate local program - maintaining mailing lists, databases, web pages, writing grants, etc. Includes time served as officer of local association attending board or committee meetings and preparing for and conducting regular association meetings. Other work approved by Extension Office or State Program.</a:t>
            </a:r>
          </a:p>
        </p:txBody>
      </p:sp>
    </p:spTree>
    <p:extLst>
      <p:ext uri="{BB962C8B-B14F-4D97-AF65-F5344CB8AC3E}">
        <p14:creationId xmlns:p14="http://schemas.microsoft.com/office/powerpoint/2010/main" val="8093401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5D62DF-5343-5A46-B10A-D1B156CCD3A9}" type="slidenum">
              <a:rPr lang="en-US" altLang="en-US"/>
              <a:pPr/>
              <a:t>26</a:t>
            </a:fld>
            <a:endParaRPr lang="en-US" altLang="en-US"/>
          </a:p>
        </p:txBody>
      </p:sp>
      <p:sp>
        <p:nvSpPr>
          <p:cNvPr id="79874" name="Rectangle 2"/>
          <p:cNvSpPr>
            <a:spLocks noRot="1" noChangeArrowheads="1" noTextEdit="1"/>
          </p:cNvSpPr>
          <p:nvPr>
            <p:ph type="sldImg"/>
          </p:nvPr>
        </p:nvSpPr>
        <p:spPr>
          <a:ln/>
        </p:spPr>
      </p:sp>
      <p:sp>
        <p:nvSpPr>
          <p:cNvPr id="79875" name="Rectangle 3"/>
          <p:cNvSpPr>
            <a:spLocks noGrp="1" noChangeArrowheads="1"/>
          </p:cNvSpPr>
          <p:nvPr>
            <p:ph type="body" idx="1"/>
          </p:nvPr>
        </p:nvSpPr>
        <p:spPr/>
        <p:txBody>
          <a:bodyPr/>
          <a:lstStyle/>
          <a:p>
            <a:pPr marL="228600" indent="-228600"/>
            <a:r>
              <a:rPr lang="en-US" altLang="en-US"/>
              <a:t>Any </a:t>
            </a:r>
            <a:r>
              <a:rPr lang="en-US" altLang="en-US" b="1"/>
              <a:t>service</a:t>
            </a:r>
            <a:r>
              <a:rPr lang="en-US" altLang="en-US"/>
              <a:t> for which you receive </a:t>
            </a:r>
            <a:r>
              <a:rPr lang="en-US" altLang="en-US" b="1"/>
              <a:t>pay</a:t>
            </a:r>
          </a:p>
          <a:p>
            <a:pPr marL="228600" indent="-228600"/>
            <a:r>
              <a:rPr lang="en-US" altLang="en-US"/>
              <a:t>What does not count as Master Gardener volunteer service-</a:t>
            </a:r>
            <a:endParaRPr lang="en-US" altLang="en-US" b="1"/>
          </a:p>
          <a:p>
            <a:pPr marL="228600" indent="-228600"/>
            <a:r>
              <a:rPr lang="en-US" altLang="en-US" b="1"/>
              <a:t>Attending</a:t>
            </a:r>
            <a:r>
              <a:rPr lang="en-US" altLang="en-US"/>
              <a:t> </a:t>
            </a:r>
            <a:r>
              <a:rPr lang="en-US" altLang="en-US" u="sng"/>
              <a:t>general</a:t>
            </a:r>
            <a:r>
              <a:rPr lang="en-US" altLang="en-US"/>
              <a:t> Local Association, GMGA or International Association </a:t>
            </a:r>
            <a:r>
              <a:rPr lang="en-US" altLang="en-US" b="1"/>
              <a:t>meetings</a:t>
            </a:r>
            <a:r>
              <a:rPr lang="en-US" altLang="en-US"/>
              <a:t> unless you are helping in some capacity.</a:t>
            </a:r>
          </a:p>
          <a:p>
            <a:pPr marL="228600" indent="-228600"/>
            <a:r>
              <a:rPr lang="en-US" altLang="en-US"/>
              <a:t>Advanced or other </a:t>
            </a:r>
            <a:r>
              <a:rPr lang="en-US" altLang="en-US" b="1"/>
              <a:t>training</a:t>
            </a:r>
            <a:r>
              <a:rPr lang="en-US" altLang="en-US"/>
              <a:t> which you were not involved in setting up or teaching.</a:t>
            </a:r>
          </a:p>
          <a:p>
            <a:pPr marL="228600" indent="-228600"/>
            <a:r>
              <a:rPr lang="en-US" altLang="en-US" b="1"/>
              <a:t>Attending flower shows, events, classes, activities</a:t>
            </a:r>
            <a:r>
              <a:rPr lang="en-US" altLang="en-US"/>
              <a:t> etc that you did not help to set up, teach at.</a:t>
            </a:r>
          </a:p>
        </p:txBody>
      </p:sp>
    </p:spTree>
    <p:extLst>
      <p:ext uri="{BB962C8B-B14F-4D97-AF65-F5344CB8AC3E}">
        <p14:creationId xmlns:p14="http://schemas.microsoft.com/office/powerpoint/2010/main" val="4182960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C2E7FA-455A-294E-969F-5BAD55A614E7}" type="slidenum">
              <a:rPr lang="en-US" altLang="en-US"/>
              <a:pPr/>
              <a:t>27</a:t>
            </a:fld>
            <a:endParaRPr lang="en-US" altLang="en-US"/>
          </a:p>
        </p:txBody>
      </p:sp>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p:txBody>
          <a:bodyPr/>
          <a:lstStyle/>
          <a:p>
            <a:r>
              <a:rPr lang="en-US" altLang="en-US"/>
              <a:t>Logbooks (mention online printing -GACounts) </a:t>
            </a:r>
          </a:p>
          <a:p>
            <a:r>
              <a:rPr lang="en-US" altLang="en-US"/>
              <a:t>Volunteer Records ( Contact info, service info)—we do not keep any individual records at State Level) Encourage volunteers to keep copies of each year’s individual summary report</a:t>
            </a:r>
          </a:p>
          <a:p>
            <a:r>
              <a:rPr lang="en-US" altLang="en-US"/>
              <a:t>Each January agents are expected to turn in one County summary—no individual reports. Have a volunteer help with this—it counts! We love pictures and stories to go with the numbers.</a:t>
            </a:r>
          </a:p>
        </p:txBody>
      </p:sp>
    </p:spTree>
    <p:extLst>
      <p:ext uri="{BB962C8B-B14F-4D97-AF65-F5344CB8AC3E}">
        <p14:creationId xmlns:p14="http://schemas.microsoft.com/office/powerpoint/2010/main" val="15881558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D3EC41-6924-954E-848B-256C2B1F121F}" type="slidenum">
              <a:rPr lang="en-US" altLang="en-US"/>
              <a:pPr/>
              <a:t>28</a:t>
            </a:fld>
            <a:endParaRPr lang="en-US" altLang="en-US"/>
          </a:p>
        </p:txBody>
      </p:sp>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p:txBody>
          <a:bodyPr/>
          <a:lstStyle/>
          <a:p>
            <a:pPr marL="228600" indent="-228600"/>
            <a:r>
              <a:rPr lang="en-US" altLang="en-US"/>
              <a:t>Out of state transfers must provide proof of MG status.</a:t>
            </a:r>
          </a:p>
          <a:p>
            <a:pPr marL="228600" indent="-228600"/>
            <a:r>
              <a:rPr lang="en-US" altLang="en-US"/>
              <a:t>Purchase handbook &amp; badge</a:t>
            </a:r>
          </a:p>
          <a:p>
            <a:pPr marL="228600" indent="-228600"/>
            <a:r>
              <a:rPr lang="en-US" altLang="en-US"/>
              <a:t>Audit classes if necessary</a:t>
            </a:r>
          </a:p>
          <a:p>
            <a:pPr marL="228600" indent="-228600"/>
            <a:r>
              <a:rPr lang="en-US" altLang="en-US"/>
              <a:t>After 25 Hours-- Certificate</a:t>
            </a:r>
          </a:p>
        </p:txBody>
      </p:sp>
    </p:spTree>
    <p:extLst>
      <p:ext uri="{BB962C8B-B14F-4D97-AF65-F5344CB8AC3E}">
        <p14:creationId xmlns:p14="http://schemas.microsoft.com/office/powerpoint/2010/main" val="10618618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D7F4DA-EA00-E249-A848-E65353A64483}" type="slidenum">
              <a:rPr lang="en-US" altLang="en-US"/>
              <a:pPr/>
              <a:t>29</a:t>
            </a:fld>
            <a:endParaRPr lang="en-US" altLang="en-US"/>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r>
              <a:rPr lang="en-US" altLang="en-US"/>
              <a:t>Each county is unique and each county needs a group structure that suits the goals of the volunteers </a:t>
            </a:r>
            <a:r>
              <a:rPr lang="en-US" altLang="en-US" u="sng"/>
              <a:t>and</a:t>
            </a:r>
            <a:r>
              <a:rPr lang="en-US" altLang="en-US"/>
              <a:t> the county extension staff in that county. Usually these groups provide for training and  recognition of volunteers, social and networking opportunities and advisory committees. Some also assist with project management and funding. </a:t>
            </a:r>
          </a:p>
          <a:p>
            <a:endParaRPr lang="en-US" altLang="en-US"/>
          </a:p>
          <a:p>
            <a:r>
              <a:rPr lang="en-US" altLang="en-US"/>
              <a:t>County</a:t>
            </a:r>
          </a:p>
          <a:p>
            <a:r>
              <a:rPr lang="en-US" altLang="en-US"/>
              <a:t>Area</a:t>
            </a:r>
          </a:p>
          <a:p>
            <a:r>
              <a:rPr lang="en-US" altLang="en-US"/>
              <a:t>State (GMGA)</a:t>
            </a:r>
          </a:p>
          <a:p>
            <a:endParaRPr lang="en-US" altLang="en-US"/>
          </a:p>
          <a:p>
            <a:r>
              <a:rPr lang="en-US" altLang="en-US"/>
              <a:t>Formal</a:t>
            </a:r>
          </a:p>
          <a:p>
            <a:r>
              <a:rPr lang="en-US" altLang="en-US"/>
              <a:t>Informal</a:t>
            </a:r>
          </a:p>
          <a:p>
            <a:endParaRPr lang="en-US" altLang="en-US"/>
          </a:p>
        </p:txBody>
      </p:sp>
    </p:spTree>
    <p:extLst>
      <p:ext uri="{BB962C8B-B14F-4D97-AF65-F5344CB8AC3E}">
        <p14:creationId xmlns:p14="http://schemas.microsoft.com/office/powerpoint/2010/main" val="1123762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94F848-152C-5E46-B476-D0E906D8BF14}" type="slidenum">
              <a:rPr lang="en-US" altLang="en-US"/>
              <a:pPr/>
              <a:t>4</a:t>
            </a:fld>
            <a:endParaRPr lang="en-US" altLang="en-US"/>
          </a:p>
        </p:txBody>
      </p:sp>
      <p:sp>
        <p:nvSpPr>
          <p:cNvPr id="83970" name="Rectangle 2"/>
          <p:cNvSpPr>
            <a:spLocks noRot="1" noChangeArrowheads="1" noTextEdit="1"/>
          </p:cNvSpPr>
          <p:nvPr>
            <p:ph type="sldImg"/>
          </p:nvPr>
        </p:nvSpPr>
        <p:spPr>
          <a:ln/>
        </p:spPr>
      </p:sp>
      <p:sp>
        <p:nvSpPr>
          <p:cNvPr id="83971" name="Rectangle 3"/>
          <p:cNvSpPr>
            <a:spLocks noGrp="1" noChangeArrowheads="1"/>
          </p:cNvSpPr>
          <p:nvPr>
            <p:ph type="body" idx="1"/>
          </p:nvPr>
        </p:nvSpPr>
        <p:spPr/>
        <p:txBody>
          <a:bodyPr/>
          <a:lstStyle/>
          <a:p>
            <a:r>
              <a:rPr lang="en-US" altLang="en-US" b="1"/>
              <a:t>Master Gardener is…First and foremost an</a:t>
            </a:r>
          </a:p>
          <a:p>
            <a:r>
              <a:rPr lang="en-US" altLang="en-US" b="1"/>
              <a:t>Extension Volunteer Training Program</a:t>
            </a:r>
          </a:p>
          <a:p>
            <a:r>
              <a:rPr lang="en-US" altLang="en-US" b="1"/>
              <a:t>Local Cooperative Extension agents train volunteers to help with educating the community about gardening.</a:t>
            </a:r>
          </a:p>
          <a:p>
            <a:pPr lvl="1"/>
            <a:r>
              <a:rPr lang="en-US" altLang="en-US" b="1"/>
              <a:t>40</a:t>
            </a:r>
            <a:r>
              <a:rPr lang="en-US" altLang="en-US"/>
              <a:t> hours classroom instruction </a:t>
            </a:r>
          </a:p>
          <a:p>
            <a:pPr lvl="1"/>
            <a:r>
              <a:rPr lang="en-US" altLang="en-US"/>
              <a:t>			</a:t>
            </a:r>
            <a:r>
              <a:rPr lang="en-US" altLang="en-US" sz="1600"/>
              <a:t>+</a:t>
            </a:r>
          </a:p>
          <a:p>
            <a:pPr lvl="1"/>
            <a:r>
              <a:rPr lang="en-US" altLang="en-US" b="1"/>
              <a:t>50</a:t>
            </a:r>
            <a:r>
              <a:rPr lang="en-US" altLang="en-US"/>
              <a:t> hours of volunteer service to Cooperative Extension</a:t>
            </a:r>
          </a:p>
          <a:p>
            <a:pPr lvl="1"/>
            <a:r>
              <a:rPr lang="en-US" altLang="en-US"/>
              <a:t>			=</a:t>
            </a:r>
          </a:p>
          <a:p>
            <a:pPr lvl="1"/>
            <a:r>
              <a:rPr lang="en-US" altLang="en-US" sz="1400" b="1"/>
              <a:t>Certified Master Gardener</a:t>
            </a:r>
          </a:p>
          <a:p>
            <a:pPr lvl="1"/>
            <a:r>
              <a:rPr lang="en-US" altLang="en-US" sz="1400" b="1"/>
              <a:t>25 years each year there after to remain certified</a:t>
            </a:r>
          </a:p>
          <a:p>
            <a:pPr lvl="1"/>
            <a:endParaRPr lang="en-US" altLang="en-US" sz="1400" b="1"/>
          </a:p>
          <a:p>
            <a:endParaRPr lang="en-US" altLang="en-US"/>
          </a:p>
        </p:txBody>
      </p:sp>
    </p:spTree>
    <p:extLst>
      <p:ext uri="{BB962C8B-B14F-4D97-AF65-F5344CB8AC3E}">
        <p14:creationId xmlns:p14="http://schemas.microsoft.com/office/powerpoint/2010/main" val="333346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748784-50C1-384F-9537-9D472EFA5F15}" type="slidenum">
              <a:rPr lang="en-US" altLang="en-US"/>
              <a:pPr/>
              <a:t>5</a:t>
            </a:fld>
            <a:endParaRPr lang="en-US" altLang="en-US"/>
          </a:p>
        </p:txBody>
      </p:sp>
      <p:sp>
        <p:nvSpPr>
          <p:cNvPr id="17410" name="Rectangle 2"/>
          <p:cNvSpPr>
            <a:spLocks noRot="1" noChangeArrowheads="1" noTextEdit="1"/>
          </p:cNvSpPr>
          <p:nvPr>
            <p:ph type="sldImg"/>
          </p:nvPr>
        </p:nvSpPr>
        <p:spPr>
          <a:ln/>
        </p:spPr>
      </p:sp>
      <p:sp>
        <p:nvSpPr>
          <p:cNvPr id="17411" name="Rectangle 3"/>
          <p:cNvSpPr>
            <a:spLocks noGrp="1" noChangeArrowheads="1"/>
          </p:cNvSpPr>
          <p:nvPr>
            <p:ph type="body" idx="1"/>
          </p:nvPr>
        </p:nvSpPr>
        <p:spPr/>
        <p:txBody>
          <a:bodyPr/>
          <a:lstStyle/>
          <a:p>
            <a:r>
              <a:rPr lang="en-US" altLang="en-US"/>
              <a:t>Master Gardeners and Extension are a great team!</a:t>
            </a:r>
          </a:p>
          <a:p>
            <a:r>
              <a:rPr lang="en-US" altLang="en-US"/>
              <a:t>Well-trained volunteers</a:t>
            </a:r>
          </a:p>
          <a:p>
            <a:r>
              <a:rPr lang="en-US" altLang="en-US"/>
              <a:t>Builds Extension stakeholder network</a:t>
            </a:r>
          </a:p>
          <a:p>
            <a:r>
              <a:rPr lang="en-US" altLang="en-US"/>
              <a:t>Creates positive community image</a:t>
            </a:r>
          </a:p>
          <a:p>
            <a:r>
              <a:rPr lang="en-US" altLang="en-US"/>
              <a:t>Allows you to reach more clients</a:t>
            </a:r>
          </a:p>
        </p:txBody>
      </p:sp>
    </p:spTree>
    <p:extLst>
      <p:ext uri="{BB962C8B-B14F-4D97-AF65-F5344CB8AC3E}">
        <p14:creationId xmlns:p14="http://schemas.microsoft.com/office/powerpoint/2010/main" val="1920534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90C0E7-707F-AD48-80D6-B7464F423C05}" type="slidenum">
              <a:rPr lang="en-US" altLang="en-US"/>
              <a:pPr/>
              <a:t>6</a:t>
            </a:fld>
            <a:endParaRPr lang="en-US" altLang="en-US"/>
          </a:p>
        </p:txBody>
      </p:sp>
      <p:sp>
        <p:nvSpPr>
          <p:cNvPr id="16386" name="Rectangle 2"/>
          <p:cNvSpPr>
            <a:spLocks noRot="1"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US" altLang="en-US"/>
              <a:t>Many people are drawn to the Master Gardener program for the training but also it’s the title Master Gardener and being affiliated with Master Gardeners that proves to be important to potential volunteers. </a:t>
            </a:r>
          </a:p>
          <a:p>
            <a:r>
              <a:rPr lang="en-US" altLang="en-US"/>
              <a:t>A survey of Master Gardeners (mention JOE Article) done a few years ago indicates that the most attractive things to Master Gardeners are:</a:t>
            </a:r>
          </a:p>
          <a:p>
            <a:r>
              <a:rPr lang="en-US" altLang="en-US"/>
              <a:t>Gaining Knowledge</a:t>
            </a:r>
          </a:p>
          <a:p>
            <a:r>
              <a:rPr lang="en-US" altLang="en-US"/>
              <a:t>Being involved in the community</a:t>
            </a:r>
          </a:p>
          <a:p>
            <a:r>
              <a:rPr lang="en-US" altLang="en-US"/>
              <a:t>Opportunities to socialize and network with other gardeners</a:t>
            </a:r>
          </a:p>
          <a:p>
            <a:r>
              <a:rPr lang="en-US" altLang="en-US"/>
              <a:t>Wanting to keep actively learning</a:t>
            </a:r>
          </a:p>
          <a:p>
            <a:r>
              <a:rPr lang="en-US" altLang="en-US"/>
              <a:t>And the status of being affiliated with the Master Gardener Program</a:t>
            </a:r>
          </a:p>
        </p:txBody>
      </p:sp>
    </p:spTree>
    <p:extLst>
      <p:ext uri="{BB962C8B-B14F-4D97-AF65-F5344CB8AC3E}">
        <p14:creationId xmlns:p14="http://schemas.microsoft.com/office/powerpoint/2010/main" val="1747185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E362C57-CB9D-544D-A579-FEF69561DAC4}" type="slidenum">
              <a:rPr lang="en-US" altLang="en-US"/>
              <a:pPr/>
              <a:t>7</a:t>
            </a:fld>
            <a:endParaRPr lang="en-US" altLang="en-US"/>
          </a:p>
        </p:txBody>
      </p:sp>
      <p:sp>
        <p:nvSpPr>
          <p:cNvPr id="18434" name="Rectangle 2"/>
          <p:cNvSpPr>
            <a:spLocks noRot="1" noChangeArrowheads="1" noTextEdit="1"/>
          </p:cNvSpPr>
          <p:nvPr>
            <p:ph type="sldImg"/>
          </p:nvPr>
        </p:nvSpPr>
        <p:spPr>
          <a:xfrm>
            <a:off x="1143000" y="609600"/>
            <a:ext cx="4572000" cy="3429000"/>
          </a:xfrm>
          <a:ln/>
        </p:spPr>
      </p:sp>
      <p:sp>
        <p:nvSpPr>
          <p:cNvPr id="18435" name="Rectangle 3"/>
          <p:cNvSpPr>
            <a:spLocks noGrp="1" noChangeArrowheads="1"/>
          </p:cNvSpPr>
          <p:nvPr>
            <p:ph type="body" idx="1"/>
          </p:nvPr>
        </p:nvSpPr>
        <p:spPr/>
        <p:txBody>
          <a:bodyPr/>
          <a:lstStyle/>
          <a:p>
            <a:pPr marL="228600" indent="-228600"/>
            <a:r>
              <a:rPr lang="en-US" altLang="en-US"/>
              <a:t>Things that rate highly with MG’s relating to the program </a:t>
            </a:r>
          </a:p>
          <a:p>
            <a:pPr marL="228600" indent="-228600"/>
            <a:r>
              <a:rPr lang="en-US" altLang="en-US"/>
              <a:t>Status of being a Master Gardener</a:t>
            </a:r>
          </a:p>
          <a:p>
            <a:pPr marL="228600" indent="-228600"/>
            <a:r>
              <a:rPr lang="en-US" altLang="en-US"/>
              <a:t>Flexibility of volunteer work</a:t>
            </a:r>
          </a:p>
          <a:p>
            <a:pPr marL="228600" indent="-228600"/>
            <a:r>
              <a:rPr lang="en-US" altLang="en-US"/>
              <a:t>Quality of learning materials</a:t>
            </a:r>
          </a:p>
          <a:p>
            <a:pPr marL="228600" indent="-228600"/>
            <a:r>
              <a:rPr lang="en-US" altLang="en-US"/>
              <a:t>Rewards of being a Master Gardener</a:t>
            </a:r>
          </a:p>
          <a:p>
            <a:pPr marL="228600" indent="-228600"/>
            <a:r>
              <a:rPr lang="en-US" altLang="en-US"/>
              <a:t>Excellence of training sessions</a:t>
            </a:r>
          </a:p>
          <a:p>
            <a:pPr marL="228600" indent="-228600"/>
            <a:endParaRPr lang="en-US" altLang="en-US"/>
          </a:p>
        </p:txBody>
      </p:sp>
      <p:sp>
        <p:nvSpPr>
          <p:cNvPr id="18436" name="Rectangle 4"/>
          <p:cNvSpPr>
            <a:spLocks noChangeArrowheads="1"/>
          </p:cNvSpPr>
          <p:nvPr/>
        </p:nvSpPr>
        <p:spPr bwMode="auto">
          <a:xfrm>
            <a:off x="1752600" y="1828800"/>
            <a:ext cx="3429000" cy="2016125"/>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buFontTx/>
              <a:buAutoNum type="arabicPeriod"/>
            </a:pPr>
            <a:r>
              <a:rPr lang="en-US" altLang="en-US" b="1"/>
              <a:t>Status of being a Master Gardener</a:t>
            </a:r>
          </a:p>
          <a:p>
            <a:pPr>
              <a:spcBef>
                <a:spcPct val="50000"/>
              </a:spcBef>
              <a:buFontTx/>
              <a:buAutoNum type="arabicPeriod"/>
            </a:pPr>
            <a:r>
              <a:rPr lang="en-US" altLang="en-US" b="1"/>
              <a:t>Flexibility of volunteer work</a:t>
            </a:r>
          </a:p>
          <a:p>
            <a:pPr>
              <a:spcBef>
                <a:spcPct val="50000"/>
              </a:spcBef>
              <a:buFontTx/>
              <a:buAutoNum type="arabicPeriod"/>
            </a:pPr>
            <a:r>
              <a:rPr lang="en-US" altLang="en-US" b="1"/>
              <a:t>Quality of Learning Materials</a:t>
            </a:r>
          </a:p>
        </p:txBody>
      </p:sp>
    </p:spTree>
    <p:extLst>
      <p:ext uri="{BB962C8B-B14F-4D97-AF65-F5344CB8AC3E}">
        <p14:creationId xmlns:p14="http://schemas.microsoft.com/office/powerpoint/2010/main" val="263107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D0659C-AE02-AC4C-89AF-08B79704BB59}" type="slidenum">
              <a:rPr lang="en-US" altLang="en-US"/>
              <a:pPr/>
              <a:t>8</a:t>
            </a:fld>
            <a:endParaRPr lang="en-US" altLang="en-US"/>
          </a:p>
        </p:txBody>
      </p:sp>
      <p:sp>
        <p:nvSpPr>
          <p:cNvPr id="15362" name="Rectangle 2"/>
          <p:cNvSpPr>
            <a:spLocks noRot="1" noChangeArrowheads="1" noTextEdit="1"/>
          </p:cNvSpPr>
          <p:nvPr>
            <p:ph type="sldImg"/>
          </p:nvPr>
        </p:nvSpPr>
        <p:spPr>
          <a:ln/>
        </p:spPr>
      </p:sp>
      <p:sp>
        <p:nvSpPr>
          <p:cNvPr id="15363" name="Rectangle 3"/>
          <p:cNvSpPr>
            <a:spLocks noGrp="1" noChangeArrowheads="1"/>
          </p:cNvSpPr>
          <p:nvPr>
            <p:ph type="body" idx="1"/>
          </p:nvPr>
        </p:nvSpPr>
        <p:spPr/>
        <p:txBody>
          <a:bodyPr/>
          <a:lstStyle/>
          <a:p>
            <a:r>
              <a:rPr lang="en-US" altLang="en-US"/>
              <a:t>Builds a support network for ANR Programs</a:t>
            </a:r>
          </a:p>
          <a:p>
            <a:r>
              <a:rPr lang="en-US" altLang="en-US"/>
              <a:t>Can also benefit FCS &amp; 4-H through creative partnerships</a:t>
            </a:r>
          </a:p>
          <a:p>
            <a:r>
              <a:rPr lang="en-US" altLang="en-US"/>
              <a:t>Builds community relationships </a:t>
            </a:r>
          </a:p>
          <a:p>
            <a:r>
              <a:rPr lang="en-US" altLang="en-US" b="1"/>
              <a:t>Helps you reach more clients!</a:t>
            </a:r>
          </a:p>
          <a:p>
            <a:endParaRPr lang="en-US" altLang="en-US"/>
          </a:p>
        </p:txBody>
      </p:sp>
    </p:spTree>
    <p:extLst>
      <p:ext uri="{BB962C8B-B14F-4D97-AF65-F5344CB8AC3E}">
        <p14:creationId xmlns:p14="http://schemas.microsoft.com/office/powerpoint/2010/main" val="385141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11BBB2-AA49-8A48-A5E1-19F667BF3882}" type="slidenum">
              <a:rPr lang="en-US" altLang="en-US"/>
              <a:pPr/>
              <a:t>9</a:t>
            </a:fld>
            <a:endParaRPr lang="en-US" altLang="en-US"/>
          </a:p>
        </p:txBody>
      </p:sp>
      <p:sp>
        <p:nvSpPr>
          <p:cNvPr id="13314" name="Rectangle 2"/>
          <p:cNvSpPr>
            <a:spLocks noRot="1" noChangeArrowheads="1" noTextEdit="1"/>
          </p:cNvSpPr>
          <p:nvPr>
            <p:ph type="sldImg"/>
          </p:nvPr>
        </p:nvSpPr>
        <p:spPr>
          <a:ln/>
        </p:spPr>
      </p:sp>
      <p:sp>
        <p:nvSpPr>
          <p:cNvPr id="13315" name="Rectangle 3"/>
          <p:cNvSpPr>
            <a:spLocks noGrp="1" noChangeArrowheads="1"/>
          </p:cNvSpPr>
          <p:nvPr>
            <p:ph type="body" idx="1"/>
          </p:nvPr>
        </p:nvSpPr>
        <p:spPr/>
        <p:txBody>
          <a:bodyPr/>
          <a:lstStyle/>
          <a:p>
            <a:r>
              <a:rPr lang="en-US" altLang="en-US"/>
              <a:t>We wouldn’t really call these cons but sometimes there are things you should be aware of. </a:t>
            </a:r>
          </a:p>
          <a:p>
            <a:pPr>
              <a:buFontTx/>
              <a:buChar char="•"/>
            </a:pPr>
            <a:r>
              <a:rPr lang="en-US" altLang="en-US"/>
              <a:t>Volunteers are like any employee in many respects. They need you put some effort into building and maintaining a relationship with them. </a:t>
            </a:r>
          </a:p>
          <a:p>
            <a:pPr>
              <a:buFontTx/>
              <a:buChar char="•"/>
            </a:pPr>
            <a:r>
              <a:rPr lang="en-US" altLang="en-US"/>
              <a:t>Recruitment and training can also be time-intensive particularly in small or single county programs. </a:t>
            </a:r>
          </a:p>
          <a:p>
            <a:pPr>
              <a:buFontTx/>
              <a:buChar char="•"/>
            </a:pPr>
            <a:r>
              <a:rPr lang="en-US" altLang="en-US"/>
              <a:t>Groups can achieve some tremendous feats but they also can be breeding grounds for conflict. </a:t>
            </a:r>
          </a:p>
          <a:p>
            <a:pPr>
              <a:buFontTx/>
              <a:buChar char="•"/>
            </a:pPr>
            <a:r>
              <a:rPr lang="en-US" altLang="en-US"/>
              <a:t>Much conflict and frustration can arise on both sides when volunteers don’t understand what is expected of them and vice-versa. </a:t>
            </a:r>
          </a:p>
          <a:p>
            <a:pPr>
              <a:buFontTx/>
              <a:buChar char="•"/>
            </a:pPr>
            <a:r>
              <a:rPr lang="en-US" altLang="en-US"/>
              <a:t>Volunteers need to have a good working relationship with other staff members and staff sometimes need to be reassured that volunteers are there to help them and Cooperative Extension to achieve it’s mission.</a:t>
            </a:r>
          </a:p>
          <a:p>
            <a:pPr>
              <a:buFontTx/>
              <a:buChar char="•"/>
            </a:pPr>
            <a:endParaRPr lang="en-US" altLang="en-US"/>
          </a:p>
          <a:p>
            <a:pPr>
              <a:buFontTx/>
              <a:buChar char="•"/>
            </a:pPr>
            <a:endParaRPr lang="en-US" altLang="en-US"/>
          </a:p>
        </p:txBody>
      </p:sp>
    </p:spTree>
    <p:extLst>
      <p:ext uri="{BB962C8B-B14F-4D97-AF65-F5344CB8AC3E}">
        <p14:creationId xmlns:p14="http://schemas.microsoft.com/office/powerpoint/2010/main" val="564486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03688E-7C33-6347-8941-844B3AD44447}" type="slidenum">
              <a:rPr lang="en-US" altLang="en-US"/>
              <a:pPr/>
              <a:t>10</a:t>
            </a:fld>
            <a:endParaRPr lang="en-US" altLang="en-US"/>
          </a:p>
        </p:txBody>
      </p:sp>
      <p:sp>
        <p:nvSpPr>
          <p:cNvPr id="84994" name="Rectangle 2"/>
          <p:cNvSpPr>
            <a:spLocks noRot="1" noChangeArrowheads="1" noTextEdit="1"/>
          </p:cNvSpPr>
          <p:nvPr>
            <p:ph type="sldImg"/>
          </p:nvPr>
        </p:nvSpPr>
        <p:spPr>
          <a:ln/>
        </p:spPr>
      </p:sp>
      <p:sp>
        <p:nvSpPr>
          <p:cNvPr id="84995" name="Rectangle 3"/>
          <p:cNvSpPr>
            <a:spLocks noGrp="1" noChangeArrowheads="1"/>
          </p:cNvSpPr>
          <p:nvPr>
            <p:ph type="body" idx="1"/>
          </p:nvPr>
        </p:nvSpPr>
        <p:spPr/>
        <p:txBody>
          <a:bodyPr/>
          <a:lstStyle/>
          <a:p>
            <a:r>
              <a:rPr lang="en-US" altLang="en-US"/>
              <a:t>We are-- Located in Griffin</a:t>
            </a:r>
          </a:p>
          <a:p>
            <a:r>
              <a:rPr lang="en-US" altLang="en-US"/>
              <a:t>Marco Fonseca– State Coordinator</a:t>
            </a:r>
          </a:p>
          <a:p>
            <a:r>
              <a:rPr lang="en-US" altLang="en-US"/>
              <a:t>Krissy Slagle-State MG Program Assistant</a:t>
            </a:r>
          </a:p>
        </p:txBody>
      </p:sp>
    </p:spTree>
    <p:extLst>
      <p:ext uri="{BB962C8B-B14F-4D97-AF65-F5344CB8AC3E}">
        <p14:creationId xmlns:p14="http://schemas.microsoft.com/office/powerpoint/2010/main" val="1897084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748F807-9F76-9B4E-877D-97D40BF596A3}" type="slidenum">
              <a:rPr lang="en-US" altLang="en-US"/>
              <a:pPr/>
              <a:t>‹#›</a:t>
            </a:fld>
            <a:endParaRPr lang="en-US" altLang="en-US"/>
          </a:p>
        </p:txBody>
      </p:sp>
    </p:spTree>
    <p:extLst>
      <p:ext uri="{BB962C8B-B14F-4D97-AF65-F5344CB8AC3E}">
        <p14:creationId xmlns:p14="http://schemas.microsoft.com/office/powerpoint/2010/main" val="210842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18EEDA4-8EC6-954F-B2AE-FB8644A58845}" type="slidenum">
              <a:rPr lang="en-US" altLang="en-US"/>
              <a:pPr/>
              <a:t>‹#›</a:t>
            </a:fld>
            <a:endParaRPr lang="en-US" altLang="en-US"/>
          </a:p>
        </p:txBody>
      </p:sp>
    </p:spTree>
    <p:extLst>
      <p:ext uri="{BB962C8B-B14F-4D97-AF65-F5344CB8AC3E}">
        <p14:creationId xmlns:p14="http://schemas.microsoft.com/office/powerpoint/2010/main" val="1588749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6969A75-D6FF-0B4D-8D7F-374E5C497795}" type="slidenum">
              <a:rPr lang="en-US" altLang="en-US"/>
              <a:pPr/>
              <a:t>‹#›</a:t>
            </a:fld>
            <a:endParaRPr lang="en-US" altLang="en-US"/>
          </a:p>
        </p:txBody>
      </p:sp>
    </p:spTree>
    <p:extLst>
      <p:ext uri="{BB962C8B-B14F-4D97-AF65-F5344CB8AC3E}">
        <p14:creationId xmlns:p14="http://schemas.microsoft.com/office/powerpoint/2010/main" val="296574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1C6685EF-3F34-0141-BD7F-D061C0BC3E85}" type="slidenum">
              <a:rPr lang="en-US" altLang="en-US"/>
              <a:pPr/>
              <a:t>‹#›</a:t>
            </a:fld>
            <a:endParaRPr lang="en-US" altLang="en-US"/>
          </a:p>
        </p:txBody>
      </p:sp>
    </p:spTree>
    <p:extLst>
      <p:ext uri="{BB962C8B-B14F-4D97-AF65-F5344CB8AC3E}">
        <p14:creationId xmlns:p14="http://schemas.microsoft.com/office/powerpoint/2010/main" val="1006832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6B03167F-CF61-C445-A3B7-11AF487CB500}" type="slidenum">
              <a:rPr lang="en-US" altLang="en-US"/>
              <a:pPr/>
              <a:t>‹#›</a:t>
            </a:fld>
            <a:endParaRPr lang="en-US" altLang="en-US"/>
          </a:p>
        </p:txBody>
      </p:sp>
    </p:spTree>
    <p:extLst>
      <p:ext uri="{BB962C8B-B14F-4D97-AF65-F5344CB8AC3E}">
        <p14:creationId xmlns:p14="http://schemas.microsoft.com/office/powerpoint/2010/main" val="1807517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832F5340-370C-B449-81BA-786C18ADB24B}" type="slidenum">
              <a:rPr lang="en-US" altLang="en-US"/>
              <a:pPr/>
              <a:t>‹#›</a:t>
            </a:fld>
            <a:endParaRPr lang="en-US" altLang="en-US"/>
          </a:p>
        </p:txBody>
      </p:sp>
    </p:spTree>
    <p:extLst>
      <p:ext uri="{BB962C8B-B14F-4D97-AF65-F5344CB8AC3E}">
        <p14:creationId xmlns:p14="http://schemas.microsoft.com/office/powerpoint/2010/main" val="639271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0960A27-B799-B640-9DB1-596A9C6E170C}" type="slidenum">
              <a:rPr lang="en-US" altLang="en-US"/>
              <a:pPr/>
              <a:t>‹#›</a:t>
            </a:fld>
            <a:endParaRPr lang="en-US" altLang="en-US"/>
          </a:p>
        </p:txBody>
      </p:sp>
    </p:spTree>
    <p:extLst>
      <p:ext uri="{BB962C8B-B14F-4D97-AF65-F5344CB8AC3E}">
        <p14:creationId xmlns:p14="http://schemas.microsoft.com/office/powerpoint/2010/main" val="219488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BBC08B4-81A1-0541-9B2B-1E4A634E5DB7}" type="slidenum">
              <a:rPr lang="en-US" altLang="en-US"/>
              <a:pPr/>
              <a:t>‹#›</a:t>
            </a:fld>
            <a:endParaRPr lang="en-US" altLang="en-US"/>
          </a:p>
        </p:txBody>
      </p:sp>
    </p:spTree>
    <p:extLst>
      <p:ext uri="{BB962C8B-B14F-4D97-AF65-F5344CB8AC3E}">
        <p14:creationId xmlns:p14="http://schemas.microsoft.com/office/powerpoint/2010/main" val="17154951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6C0A7FC-2825-3C45-83B8-1DA46EAE1381}" type="slidenum">
              <a:rPr lang="en-US" altLang="en-US"/>
              <a:pPr/>
              <a:t>‹#›</a:t>
            </a:fld>
            <a:endParaRPr lang="en-US" altLang="en-US"/>
          </a:p>
        </p:txBody>
      </p:sp>
    </p:spTree>
    <p:extLst>
      <p:ext uri="{BB962C8B-B14F-4D97-AF65-F5344CB8AC3E}">
        <p14:creationId xmlns:p14="http://schemas.microsoft.com/office/powerpoint/2010/main" val="2108355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3F29055-F3AB-B44F-9E70-6CB61C8C1AD6}" type="slidenum">
              <a:rPr lang="en-US" altLang="en-US"/>
              <a:pPr/>
              <a:t>‹#›</a:t>
            </a:fld>
            <a:endParaRPr lang="en-US" altLang="en-US"/>
          </a:p>
        </p:txBody>
      </p:sp>
    </p:spTree>
    <p:extLst>
      <p:ext uri="{BB962C8B-B14F-4D97-AF65-F5344CB8AC3E}">
        <p14:creationId xmlns:p14="http://schemas.microsoft.com/office/powerpoint/2010/main" val="1648023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2D223AE-0E62-D54B-985E-F6F4F50F7079}" type="slidenum">
              <a:rPr lang="en-US" altLang="en-US"/>
              <a:pPr/>
              <a:t>‹#›</a:t>
            </a:fld>
            <a:endParaRPr lang="en-US" altLang="en-US"/>
          </a:p>
        </p:txBody>
      </p:sp>
    </p:spTree>
    <p:extLst>
      <p:ext uri="{BB962C8B-B14F-4D97-AF65-F5344CB8AC3E}">
        <p14:creationId xmlns:p14="http://schemas.microsoft.com/office/powerpoint/2010/main" val="1727314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EADF749-0B89-A048-B03E-A52F2CC03127}" type="slidenum">
              <a:rPr lang="en-US" altLang="en-US"/>
              <a:pPr/>
              <a:t>‹#›</a:t>
            </a:fld>
            <a:endParaRPr lang="en-US" altLang="en-US"/>
          </a:p>
        </p:txBody>
      </p:sp>
    </p:spTree>
    <p:extLst>
      <p:ext uri="{BB962C8B-B14F-4D97-AF65-F5344CB8AC3E}">
        <p14:creationId xmlns:p14="http://schemas.microsoft.com/office/powerpoint/2010/main" val="640172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4014FA42-1A9D-8C4F-A8C5-A039D8A41CA1}" type="slidenum">
              <a:rPr lang="en-US" altLang="en-US"/>
              <a:pPr/>
              <a:t>‹#›</a:t>
            </a:fld>
            <a:endParaRPr lang="en-US" altLang="en-US"/>
          </a:p>
        </p:txBody>
      </p:sp>
    </p:spTree>
    <p:extLst>
      <p:ext uri="{BB962C8B-B14F-4D97-AF65-F5344CB8AC3E}">
        <p14:creationId xmlns:p14="http://schemas.microsoft.com/office/powerpoint/2010/main" val="1284693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93BFB352-B2C9-2A47-AC8F-6F7FDD73465A}" type="slidenum">
              <a:rPr lang="en-US" altLang="en-US"/>
              <a:pPr/>
              <a:t>‹#›</a:t>
            </a:fld>
            <a:endParaRPr lang="en-US" altLang="en-US"/>
          </a:p>
        </p:txBody>
      </p:sp>
    </p:spTree>
    <p:extLst>
      <p:ext uri="{BB962C8B-B14F-4D97-AF65-F5344CB8AC3E}">
        <p14:creationId xmlns:p14="http://schemas.microsoft.com/office/powerpoint/2010/main" val="10377733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5A8A9DE-E37F-5D44-9317-69B8CBDF086B}" type="slidenum">
              <a:rPr lang="en-US" altLang="en-US"/>
              <a:pPr/>
              <a:t>‹#›</a:t>
            </a:fld>
            <a:endParaRPr lang="en-US" altLang="en-US"/>
          </a:p>
        </p:txBody>
      </p:sp>
    </p:spTree>
    <p:extLst>
      <p:ext uri="{BB962C8B-B14F-4D97-AF65-F5344CB8AC3E}">
        <p14:creationId xmlns:p14="http://schemas.microsoft.com/office/powerpoint/2010/main" val="21421138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8CA4481-8772-B54A-A98E-4B57DADC1C01}" type="slidenum">
              <a:rPr lang="en-US" altLang="en-US"/>
              <a:pPr/>
              <a:t>‹#›</a:t>
            </a:fld>
            <a:endParaRPr lang="en-US" altLang="en-US"/>
          </a:p>
        </p:txBody>
      </p:sp>
    </p:spTree>
    <p:extLst>
      <p:ext uri="{BB962C8B-B14F-4D97-AF65-F5344CB8AC3E}">
        <p14:creationId xmlns:p14="http://schemas.microsoft.com/office/powerpoint/2010/main" val="20909799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CC127CC-29B8-1947-B5FC-AE23BE9CB677}" type="slidenum">
              <a:rPr lang="en-US" altLang="en-US"/>
              <a:pPr/>
              <a:t>‹#›</a:t>
            </a:fld>
            <a:endParaRPr lang="en-US" altLang="en-US"/>
          </a:p>
        </p:txBody>
      </p:sp>
    </p:spTree>
    <p:extLst>
      <p:ext uri="{BB962C8B-B14F-4D97-AF65-F5344CB8AC3E}">
        <p14:creationId xmlns:p14="http://schemas.microsoft.com/office/powerpoint/2010/main" val="16780571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3BC9800-99C3-FB42-949D-6BC6C22AA718}" type="slidenum">
              <a:rPr lang="en-US" altLang="en-US"/>
              <a:pPr/>
              <a:t>‹#›</a:t>
            </a:fld>
            <a:endParaRPr lang="en-US" altLang="en-US"/>
          </a:p>
        </p:txBody>
      </p:sp>
    </p:spTree>
    <p:extLst>
      <p:ext uri="{BB962C8B-B14F-4D97-AF65-F5344CB8AC3E}">
        <p14:creationId xmlns:p14="http://schemas.microsoft.com/office/powerpoint/2010/main" val="20334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D91F6C7-E82C-3F47-BCFC-D53E6C80D756}" type="slidenum">
              <a:rPr lang="en-US" altLang="en-US"/>
              <a:pPr/>
              <a:t>‹#›</a:t>
            </a:fld>
            <a:endParaRPr lang="en-US" altLang="en-US"/>
          </a:p>
        </p:txBody>
      </p:sp>
    </p:spTree>
    <p:extLst>
      <p:ext uri="{BB962C8B-B14F-4D97-AF65-F5344CB8AC3E}">
        <p14:creationId xmlns:p14="http://schemas.microsoft.com/office/powerpoint/2010/main" val="485833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BEBFFFE-59C6-2D4D-AF4A-E6AAD41938A6}" type="slidenum">
              <a:rPr lang="en-US" altLang="en-US"/>
              <a:pPr/>
              <a:t>‹#›</a:t>
            </a:fld>
            <a:endParaRPr lang="en-US" altLang="en-US"/>
          </a:p>
        </p:txBody>
      </p:sp>
    </p:spTree>
    <p:extLst>
      <p:ext uri="{BB962C8B-B14F-4D97-AF65-F5344CB8AC3E}">
        <p14:creationId xmlns:p14="http://schemas.microsoft.com/office/powerpoint/2010/main" val="670875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D9811919-F08F-0343-B077-AE836B01C6D3}" type="slidenum">
              <a:rPr lang="en-US" altLang="en-US"/>
              <a:pPr/>
              <a:t>‹#›</a:t>
            </a:fld>
            <a:endParaRPr lang="en-US" altLang="en-US"/>
          </a:p>
        </p:txBody>
      </p:sp>
    </p:spTree>
    <p:extLst>
      <p:ext uri="{BB962C8B-B14F-4D97-AF65-F5344CB8AC3E}">
        <p14:creationId xmlns:p14="http://schemas.microsoft.com/office/powerpoint/2010/main" val="1120995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253EA152-A9A4-6448-8D30-D73B49372B2C}" type="slidenum">
              <a:rPr lang="en-US" altLang="en-US"/>
              <a:pPr/>
              <a:t>‹#›</a:t>
            </a:fld>
            <a:endParaRPr lang="en-US" altLang="en-US"/>
          </a:p>
        </p:txBody>
      </p:sp>
    </p:spTree>
    <p:extLst>
      <p:ext uri="{BB962C8B-B14F-4D97-AF65-F5344CB8AC3E}">
        <p14:creationId xmlns:p14="http://schemas.microsoft.com/office/powerpoint/2010/main" val="693770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EE44414D-E226-9543-B507-9CC90E37C030}" type="slidenum">
              <a:rPr lang="en-US" altLang="en-US"/>
              <a:pPr/>
              <a:t>‹#›</a:t>
            </a:fld>
            <a:endParaRPr lang="en-US" altLang="en-US"/>
          </a:p>
        </p:txBody>
      </p:sp>
    </p:spTree>
    <p:extLst>
      <p:ext uri="{BB962C8B-B14F-4D97-AF65-F5344CB8AC3E}">
        <p14:creationId xmlns:p14="http://schemas.microsoft.com/office/powerpoint/2010/main" val="1508460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4AB2523-FF19-A64C-8497-825E81233C70}" type="slidenum">
              <a:rPr lang="en-US" altLang="en-US"/>
              <a:pPr/>
              <a:t>‹#›</a:t>
            </a:fld>
            <a:endParaRPr lang="en-US" altLang="en-US"/>
          </a:p>
        </p:txBody>
      </p:sp>
    </p:spTree>
    <p:extLst>
      <p:ext uri="{BB962C8B-B14F-4D97-AF65-F5344CB8AC3E}">
        <p14:creationId xmlns:p14="http://schemas.microsoft.com/office/powerpoint/2010/main" val="1650027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C16B5C5-85A0-9E4C-8CCF-227C0ABB2A64}" type="slidenum">
              <a:rPr lang="en-US" altLang="en-US"/>
              <a:pPr/>
              <a:t>‹#›</a:t>
            </a:fld>
            <a:endParaRPr lang="en-US" altLang="en-US"/>
          </a:p>
        </p:txBody>
      </p:sp>
    </p:spTree>
    <p:extLst>
      <p:ext uri="{BB962C8B-B14F-4D97-AF65-F5344CB8AC3E}">
        <p14:creationId xmlns:p14="http://schemas.microsoft.com/office/powerpoint/2010/main" val="15607160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5.xml"/><Relationship Id="rId12" Type="http://schemas.openxmlformats.org/officeDocument/2006/relationships/theme" Target="../theme/theme2.xml"/><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 Id="rId9" Type="http://schemas.openxmlformats.org/officeDocument/2006/relationships/slideLayout" Target="../slideLayouts/slideLayout23.xml"/><Relationship Id="rId10"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33CC33"/>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spcBef>
                <a:spcPct val="0"/>
              </a:spcBef>
              <a:buFontTx/>
              <a:buNone/>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spcBef>
                <a:spcPct val="0"/>
              </a:spcBef>
              <a:buFontTx/>
              <a:buNone/>
              <a:defRPr sz="1400"/>
            </a:lvl1pPr>
          </a:lstStyle>
          <a:p>
            <a:fld id="{ECFE0873-A1ED-9E4C-BCD7-705B358CCD1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 id="2147483673" r:id="rId13"/>
    <p:sldLayoutId id="2147483674" r:id="rId14"/>
  </p:sldLayoutIdLst>
  <p:txStyles>
    <p:titleStyle>
      <a:lvl1pPr algn="ctr" rtl="0" fontAlgn="base">
        <a:spcBef>
          <a:spcPct val="0"/>
        </a:spcBef>
        <a:spcAft>
          <a:spcPct val="0"/>
        </a:spcAft>
        <a:defRPr sz="4800" kern="1200">
          <a:solidFill>
            <a:srgbClr val="33CC33"/>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a:solidFill>
            <a:srgbClr val="33CC33"/>
          </a:solidFill>
          <a:effectLst>
            <a:outerShdw blurRad="38100" dist="38100" dir="2700000" algn="tl">
              <a:srgbClr val="C0C0C0"/>
            </a:outerShdw>
          </a:effectLst>
          <a:latin typeface="Arial" charset="0"/>
        </a:defRPr>
      </a:lvl2pPr>
      <a:lvl3pPr algn="ctr" rtl="0" fontAlgn="base">
        <a:spcBef>
          <a:spcPct val="0"/>
        </a:spcBef>
        <a:spcAft>
          <a:spcPct val="0"/>
        </a:spcAft>
        <a:defRPr sz="4800">
          <a:solidFill>
            <a:srgbClr val="33CC33"/>
          </a:solidFill>
          <a:effectLst>
            <a:outerShdw blurRad="38100" dist="38100" dir="2700000" algn="tl">
              <a:srgbClr val="C0C0C0"/>
            </a:outerShdw>
          </a:effectLst>
          <a:latin typeface="Arial" charset="0"/>
        </a:defRPr>
      </a:lvl3pPr>
      <a:lvl4pPr algn="ctr" rtl="0" fontAlgn="base">
        <a:spcBef>
          <a:spcPct val="0"/>
        </a:spcBef>
        <a:spcAft>
          <a:spcPct val="0"/>
        </a:spcAft>
        <a:defRPr sz="4800">
          <a:solidFill>
            <a:srgbClr val="33CC33"/>
          </a:solidFill>
          <a:effectLst>
            <a:outerShdw blurRad="38100" dist="38100" dir="2700000" algn="tl">
              <a:srgbClr val="C0C0C0"/>
            </a:outerShdw>
          </a:effectLst>
          <a:latin typeface="Arial" charset="0"/>
        </a:defRPr>
      </a:lvl4pPr>
      <a:lvl5pPr algn="ctr" rtl="0" fontAlgn="base">
        <a:spcBef>
          <a:spcPct val="0"/>
        </a:spcBef>
        <a:spcAft>
          <a:spcPct val="0"/>
        </a:spcAft>
        <a:defRPr sz="4800">
          <a:solidFill>
            <a:srgbClr val="33CC33"/>
          </a:solidFill>
          <a:effectLst>
            <a:outerShdw blurRad="38100" dist="38100" dir="2700000" algn="tl">
              <a:srgbClr val="C0C0C0"/>
            </a:outerShdw>
          </a:effectLst>
          <a:latin typeface="Arial" charset="0"/>
        </a:defRPr>
      </a:lvl5pPr>
      <a:lvl6pPr marL="457200" algn="ctr" rtl="0" fontAlgn="base">
        <a:spcBef>
          <a:spcPct val="0"/>
        </a:spcBef>
        <a:spcAft>
          <a:spcPct val="0"/>
        </a:spcAft>
        <a:defRPr sz="4800">
          <a:solidFill>
            <a:srgbClr val="33CC33"/>
          </a:solidFill>
          <a:effectLst>
            <a:outerShdw blurRad="38100" dist="38100" dir="2700000" algn="tl">
              <a:srgbClr val="C0C0C0"/>
            </a:outerShdw>
          </a:effectLst>
          <a:latin typeface="Arial" charset="0"/>
        </a:defRPr>
      </a:lvl6pPr>
      <a:lvl7pPr marL="914400" algn="ctr" rtl="0" fontAlgn="base">
        <a:spcBef>
          <a:spcPct val="0"/>
        </a:spcBef>
        <a:spcAft>
          <a:spcPct val="0"/>
        </a:spcAft>
        <a:defRPr sz="4800">
          <a:solidFill>
            <a:srgbClr val="33CC3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800">
          <a:solidFill>
            <a:srgbClr val="33CC3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800">
          <a:solidFill>
            <a:srgbClr val="33CC33"/>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33CC33"/>
            </a:gs>
            <a:gs pos="100000">
              <a:schemeClr val="bg1"/>
            </a:gs>
          </a:gsLst>
          <a:lin ang="54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spcBef>
                <a:spcPct val="0"/>
              </a:spcBef>
              <a:buFontTx/>
              <a:buNone/>
              <a:defRPr sz="1400"/>
            </a:lvl1pPr>
          </a:lstStyle>
          <a:p>
            <a:endParaRPr lang="en-US" alt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lvl1pPr>
          </a:lstStyle>
          <a:p>
            <a:endParaRPr lang="en-US" altLang="en-US"/>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spcBef>
                <a:spcPct val="0"/>
              </a:spcBef>
              <a:buFontTx/>
              <a:buNone/>
              <a:defRPr sz="1400"/>
            </a:lvl1pPr>
          </a:lstStyle>
          <a:p>
            <a:fld id="{C79F2ECA-FD02-C547-AE55-2D02CFD01FC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bg1"/>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1.png"/><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81000" y="304800"/>
            <a:ext cx="6400800" cy="4114800"/>
          </a:xfrm>
        </p:spPr>
        <p:txBody>
          <a:bodyPr/>
          <a:lstStyle/>
          <a:p>
            <a:r>
              <a:rPr lang="en-US" altLang="en-US" sz="8800">
                <a:latin typeface="Courier New" charset="0"/>
              </a:rPr>
              <a:t>Master Gardener</a:t>
            </a:r>
            <a:br>
              <a:rPr lang="en-US" altLang="en-US" sz="8800">
                <a:latin typeface="Courier New" charset="0"/>
              </a:rPr>
            </a:br>
            <a:r>
              <a:rPr lang="en-US" altLang="en-US" sz="8800">
                <a:latin typeface="Courier New" charset="0"/>
              </a:rPr>
              <a:t>101</a:t>
            </a:r>
          </a:p>
        </p:txBody>
      </p:sp>
      <p:pic>
        <p:nvPicPr>
          <p:cNvPr id="2052" name="Picture 4" descr="Weblogo04"/>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267200" y="1905000"/>
            <a:ext cx="4618038"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Grp="1" noChangeArrowheads="1"/>
          </p:cNvSpPr>
          <p:nvPr>
            <p:ph type="title"/>
          </p:nvPr>
        </p:nvSpPr>
        <p:spPr/>
        <p:txBody>
          <a:bodyPr/>
          <a:lstStyle/>
          <a:p>
            <a:r>
              <a:rPr lang="en-US" altLang="en-US"/>
              <a:t>State MG Program Office</a:t>
            </a:r>
          </a:p>
        </p:txBody>
      </p:sp>
      <p:sp>
        <p:nvSpPr>
          <p:cNvPr id="38917" name="Rectangle 5"/>
          <p:cNvSpPr>
            <a:spLocks noGrp="1" noChangeArrowheads="1"/>
          </p:cNvSpPr>
          <p:nvPr>
            <p:ph type="body" sz="half" idx="1"/>
          </p:nvPr>
        </p:nvSpPr>
        <p:spPr/>
        <p:txBody>
          <a:bodyPr/>
          <a:lstStyle/>
          <a:p>
            <a:pPr marL="533400" indent="-533400"/>
            <a:r>
              <a:rPr lang="en-US" altLang="en-US" sz="2800" b="1"/>
              <a:t>Marco Fonseca</a:t>
            </a:r>
          </a:p>
          <a:p>
            <a:pPr marL="914400" lvl="1" indent="-457200"/>
            <a:r>
              <a:rPr lang="en-US" altLang="en-US" sz="2400" b="1"/>
              <a:t>State Master Gardener Program Coordinator</a:t>
            </a:r>
          </a:p>
          <a:p>
            <a:pPr marL="533400" indent="-533400"/>
            <a:r>
              <a:rPr lang="en-US" altLang="en-US" sz="2800" b="1"/>
              <a:t>  Krissy Slagle</a:t>
            </a:r>
          </a:p>
          <a:p>
            <a:pPr marL="914400" lvl="1" indent="-457200"/>
            <a:r>
              <a:rPr lang="en-US" altLang="en-US" sz="2400" b="1"/>
              <a:t>State Master Gardener Program Assistant</a:t>
            </a:r>
          </a:p>
        </p:txBody>
      </p:sp>
      <p:pic>
        <p:nvPicPr>
          <p:cNvPr id="38919" name="Picture 7" descr="home-flynt"/>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019800" y="1243013"/>
            <a:ext cx="2859088" cy="2185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pic>
        <p:nvPicPr>
          <p:cNvPr id="38920" name="Picture 8" descr="Weblogo04"/>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4038600" y="2335213"/>
            <a:ext cx="2232025" cy="2187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
        <p:nvSpPr>
          <p:cNvPr id="38923" name="Text Box 11"/>
          <p:cNvSpPr txBox="1">
            <a:spLocks noChangeArrowheads="1"/>
          </p:cNvSpPr>
          <p:nvPr/>
        </p:nvSpPr>
        <p:spPr bwMode="auto">
          <a:xfrm>
            <a:off x="4572000" y="4572000"/>
            <a:ext cx="4419600" cy="15367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457200" rIns="548640">
            <a:spAutoFit/>
          </a:bodyPr>
          <a:lstStyle>
            <a:lvl1pPr marL="342900" indent="-342900">
              <a:spcBef>
                <a:spcPct val="0"/>
              </a:spcBef>
              <a:defRPr>
                <a:solidFill>
                  <a:schemeClr val="tx1"/>
                </a:solidFill>
                <a:latin typeface="Arial" charset="0"/>
              </a:defRPr>
            </a:lvl1pPr>
            <a:lvl2pPr>
              <a:spcBef>
                <a:spcPct val="0"/>
              </a:spcBef>
              <a:defRPr>
                <a:solidFill>
                  <a:schemeClr val="tx1"/>
                </a:solidFill>
                <a:latin typeface="Arial" charset="0"/>
              </a:defRPr>
            </a:lvl2pPr>
            <a:lvl3pPr>
              <a:spcBef>
                <a:spcPct val="0"/>
              </a:spcBef>
              <a:defRPr>
                <a:solidFill>
                  <a:schemeClr val="tx1"/>
                </a:solidFill>
                <a:latin typeface="Arial" charset="0"/>
              </a:defRPr>
            </a:lvl3pPr>
            <a:lvl4pPr>
              <a:spcBef>
                <a:spcPct val="0"/>
              </a:spcBef>
              <a:defRPr>
                <a:solidFill>
                  <a:schemeClr val="tx1"/>
                </a:solidFill>
                <a:latin typeface="Arial" charset="0"/>
              </a:defRPr>
            </a:lvl4pPr>
            <a:lvl5pPr>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nSpc>
                <a:spcPct val="95000"/>
              </a:lnSpc>
              <a:buFontTx/>
              <a:buNone/>
            </a:pPr>
            <a:r>
              <a:rPr lang="en-US" altLang="en-US" sz="2000"/>
              <a:t>Horticulture Dept Cowart Bldg</a:t>
            </a:r>
          </a:p>
          <a:p>
            <a:pPr>
              <a:lnSpc>
                <a:spcPct val="95000"/>
              </a:lnSpc>
              <a:buFontTx/>
              <a:buNone/>
            </a:pPr>
            <a:r>
              <a:rPr lang="en-US" altLang="en-US" sz="2000"/>
              <a:t>UGA Griffin Campus</a:t>
            </a:r>
          </a:p>
          <a:p>
            <a:pPr>
              <a:lnSpc>
                <a:spcPct val="95000"/>
              </a:lnSpc>
              <a:buFontTx/>
              <a:buNone/>
            </a:pPr>
            <a:r>
              <a:rPr lang="en-US" altLang="en-US" sz="2000"/>
              <a:t>1109 Experiment St</a:t>
            </a:r>
          </a:p>
          <a:p>
            <a:pPr>
              <a:lnSpc>
                <a:spcPct val="95000"/>
              </a:lnSpc>
              <a:buFontTx/>
              <a:buNone/>
            </a:pPr>
            <a:r>
              <a:rPr lang="en-US" altLang="en-US" sz="2000"/>
              <a:t>Griffin, GA 30223</a:t>
            </a:r>
          </a:p>
          <a:p>
            <a:pPr>
              <a:lnSpc>
                <a:spcPct val="95000"/>
              </a:lnSpc>
              <a:buFontTx/>
              <a:buNone/>
            </a:pPr>
            <a:r>
              <a:rPr lang="en-US" altLang="en-US" sz="2000"/>
              <a:t>770-228-7243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p:txBody>
          <a:bodyPr/>
          <a:lstStyle/>
          <a:p>
            <a:r>
              <a:rPr lang="en-US" altLang="en-US"/>
              <a:t>State MG Program Office</a:t>
            </a:r>
          </a:p>
        </p:txBody>
      </p:sp>
      <p:sp>
        <p:nvSpPr>
          <p:cNvPr id="11330" name="Rectangle 66"/>
          <p:cNvSpPr>
            <a:spLocks noGrp="1" noChangeArrowheads="1"/>
          </p:cNvSpPr>
          <p:nvPr>
            <p:ph type="body" sz="half" idx="1"/>
          </p:nvPr>
        </p:nvSpPr>
        <p:spPr/>
        <p:txBody>
          <a:bodyPr/>
          <a:lstStyle/>
          <a:p>
            <a:pPr>
              <a:lnSpc>
                <a:spcPct val="90000"/>
              </a:lnSpc>
            </a:pPr>
            <a:r>
              <a:rPr lang="en-US" altLang="en-US" sz="2800"/>
              <a:t>Develops and distributes training materials—multimedia, books, etc.</a:t>
            </a:r>
          </a:p>
          <a:p>
            <a:pPr>
              <a:lnSpc>
                <a:spcPct val="90000"/>
              </a:lnSpc>
            </a:pPr>
            <a:r>
              <a:rPr lang="en-US" altLang="en-US" sz="2800"/>
              <a:t>Oversees administration of program</a:t>
            </a:r>
          </a:p>
          <a:p>
            <a:pPr>
              <a:lnSpc>
                <a:spcPct val="90000"/>
              </a:lnSpc>
            </a:pPr>
            <a:r>
              <a:rPr lang="en-US" altLang="en-US" sz="2800"/>
              <a:t>Develops logo and identity </a:t>
            </a:r>
          </a:p>
          <a:p>
            <a:pPr>
              <a:lnSpc>
                <a:spcPct val="90000"/>
              </a:lnSpc>
            </a:pPr>
            <a:endParaRPr lang="en-US" altLang="en-US" sz="2800"/>
          </a:p>
          <a:p>
            <a:pPr>
              <a:lnSpc>
                <a:spcPct val="90000"/>
              </a:lnSpc>
            </a:pPr>
            <a:endParaRPr lang="en-US" altLang="en-US" sz="2800"/>
          </a:p>
          <a:p>
            <a:pPr>
              <a:lnSpc>
                <a:spcPct val="90000"/>
              </a:lnSpc>
            </a:pPr>
            <a:endParaRPr lang="en-US" altLang="en-US" sz="2800"/>
          </a:p>
        </p:txBody>
      </p:sp>
      <p:sp>
        <p:nvSpPr>
          <p:cNvPr id="11331" name="Rectangle 67"/>
          <p:cNvSpPr>
            <a:spLocks noGrp="1" noChangeArrowheads="1"/>
          </p:cNvSpPr>
          <p:nvPr>
            <p:ph type="body" sz="half" idx="2"/>
          </p:nvPr>
        </p:nvSpPr>
        <p:spPr/>
        <p:txBody>
          <a:bodyPr/>
          <a:lstStyle/>
          <a:p>
            <a:pPr>
              <a:lnSpc>
                <a:spcPct val="90000"/>
              </a:lnSpc>
            </a:pPr>
            <a:r>
              <a:rPr lang="en-US" altLang="en-US" sz="2800"/>
              <a:t>Promotes program </a:t>
            </a:r>
          </a:p>
          <a:p>
            <a:pPr>
              <a:lnSpc>
                <a:spcPct val="90000"/>
              </a:lnSpc>
            </a:pPr>
            <a:r>
              <a:rPr lang="en-US" altLang="en-US" sz="2800"/>
              <a:t>New program development</a:t>
            </a:r>
          </a:p>
          <a:p>
            <a:pPr>
              <a:lnSpc>
                <a:spcPct val="90000"/>
              </a:lnSpc>
            </a:pPr>
            <a:r>
              <a:rPr lang="en-US" altLang="en-US" sz="2800"/>
              <a:t>Supported by program fees</a:t>
            </a:r>
          </a:p>
        </p:txBody>
      </p:sp>
      <p:pic>
        <p:nvPicPr>
          <p:cNvPr id="11332" name="Picture 68" descr="ugatra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3733800"/>
            <a:ext cx="2255838" cy="2438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z="4400"/>
              <a:t>Georgia Master Gardener </a:t>
            </a:r>
            <a:br>
              <a:rPr lang="en-US" altLang="en-US" sz="4400"/>
            </a:br>
            <a:r>
              <a:rPr lang="en-US" altLang="en-US" sz="4400"/>
              <a:t>Association Inc.- GMGA</a:t>
            </a:r>
          </a:p>
        </p:txBody>
      </p:sp>
      <p:sp>
        <p:nvSpPr>
          <p:cNvPr id="34819" name="Rectangle 3"/>
          <p:cNvSpPr>
            <a:spLocks noGrp="1" noChangeArrowheads="1"/>
          </p:cNvSpPr>
          <p:nvPr>
            <p:ph type="body" sz="half" idx="1"/>
          </p:nvPr>
        </p:nvSpPr>
        <p:spPr>
          <a:xfrm>
            <a:off x="228600" y="1600200"/>
            <a:ext cx="4419600" cy="4525963"/>
          </a:xfrm>
        </p:spPr>
        <p:txBody>
          <a:bodyPr/>
          <a:lstStyle/>
          <a:p>
            <a:pPr marL="533400" indent="-533400"/>
            <a:r>
              <a:rPr lang="en-US" altLang="en-US" sz="2800"/>
              <a:t>Independent non-profit organization for MG’s</a:t>
            </a:r>
          </a:p>
          <a:p>
            <a:pPr marL="533400" indent="-533400"/>
            <a:r>
              <a:rPr lang="en-US" altLang="en-US" sz="2800"/>
              <a:t>Voluntary membership</a:t>
            </a:r>
          </a:p>
        </p:txBody>
      </p:sp>
      <p:sp>
        <p:nvSpPr>
          <p:cNvPr id="34820" name="Rectangle 4"/>
          <p:cNvSpPr>
            <a:spLocks noGrp="1" noChangeArrowheads="1"/>
          </p:cNvSpPr>
          <p:nvPr>
            <p:ph type="body" sz="half" idx="2"/>
          </p:nvPr>
        </p:nvSpPr>
        <p:spPr/>
        <p:txBody>
          <a:bodyPr/>
          <a:lstStyle/>
          <a:p>
            <a:r>
              <a:rPr lang="en-US" altLang="en-US" sz="2800"/>
              <a:t>Provides </a:t>
            </a:r>
            <a:r>
              <a:rPr lang="en-US" altLang="en-US" sz="2800" i="1"/>
              <a:t>Scoop</a:t>
            </a:r>
            <a:r>
              <a:rPr lang="en-US" altLang="en-US" sz="2800"/>
              <a:t> newsletter quarterly </a:t>
            </a:r>
          </a:p>
          <a:p>
            <a:r>
              <a:rPr lang="en-US" altLang="en-US" sz="2800"/>
              <a:t>Publishes annual Directory</a:t>
            </a:r>
          </a:p>
          <a:p>
            <a:r>
              <a:rPr lang="en-US" altLang="en-US" sz="2800"/>
              <a:t>Holds annual conferences</a:t>
            </a:r>
          </a:p>
          <a:p>
            <a:r>
              <a:rPr lang="en-US" altLang="en-US" sz="2800"/>
              <a:t>Makes project funding grants</a:t>
            </a:r>
          </a:p>
          <a:p>
            <a:endParaRPr lang="en-US" altLang="en-US" sz="2800"/>
          </a:p>
        </p:txBody>
      </p:sp>
      <p:pic>
        <p:nvPicPr>
          <p:cNvPr id="34821" name="Picture 5" descr="GMGA_sm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962400"/>
            <a:ext cx="2286000" cy="22177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MG Recruitment</a:t>
            </a:r>
          </a:p>
        </p:txBody>
      </p:sp>
      <p:sp>
        <p:nvSpPr>
          <p:cNvPr id="43011" name="Rectangle 3"/>
          <p:cNvSpPr>
            <a:spLocks noGrp="1" noChangeArrowheads="1"/>
          </p:cNvSpPr>
          <p:nvPr>
            <p:ph type="body" idx="1"/>
          </p:nvPr>
        </p:nvSpPr>
        <p:spPr>
          <a:xfrm>
            <a:off x="457200" y="1905000"/>
            <a:ext cx="8229600" cy="4525963"/>
          </a:xfrm>
        </p:spPr>
        <p:txBody>
          <a:bodyPr/>
          <a:lstStyle/>
          <a:p>
            <a:r>
              <a:rPr lang="en-US" altLang="en-US"/>
              <a:t>Have specific goals set before recruiting</a:t>
            </a:r>
          </a:p>
          <a:p>
            <a:r>
              <a:rPr lang="en-US" altLang="en-US"/>
              <a:t>Match volunteer interests with jobs </a:t>
            </a:r>
          </a:p>
          <a:p>
            <a:r>
              <a:rPr lang="en-US" altLang="en-US"/>
              <a:t>Have volunteers help select applicants</a:t>
            </a:r>
          </a:p>
          <a:p>
            <a:r>
              <a:rPr lang="en-US" altLang="en-US"/>
              <a:t>You don’t have to accept every one that applies.  </a:t>
            </a:r>
          </a:p>
          <a:p>
            <a:r>
              <a:rPr lang="en-US" altLang="en-US"/>
              <a:t>Communicate what your expectations are up-front. </a:t>
            </a:r>
          </a:p>
          <a:p>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a:t>Training</a:t>
            </a:r>
          </a:p>
        </p:txBody>
      </p:sp>
      <p:sp>
        <p:nvSpPr>
          <p:cNvPr id="45059" name="Rectangle 3"/>
          <p:cNvSpPr>
            <a:spLocks noGrp="1" noChangeArrowheads="1"/>
          </p:cNvSpPr>
          <p:nvPr>
            <p:ph type="body" idx="1"/>
          </p:nvPr>
        </p:nvSpPr>
        <p:spPr/>
        <p:txBody>
          <a:bodyPr/>
          <a:lstStyle/>
          <a:p>
            <a:r>
              <a:rPr lang="en-US" altLang="en-US" sz="2800" b="1"/>
              <a:t>34 Hours Core Instruction</a:t>
            </a:r>
          </a:p>
          <a:p>
            <a:pPr lvl="1"/>
            <a:r>
              <a:rPr lang="en-US" altLang="en-US" sz="2400"/>
              <a:t>Botany, Physiology, Soils, Basic Pathology, Entomology, Weeds, IPM, Vegetables, Turf, Woody Ornamentals, Herbaceous, Composting, Diseases, Insects and Troubleshooting,Planting and Maint, Waterwise, Leadership, Intro to MG</a:t>
            </a:r>
          </a:p>
          <a:p>
            <a:r>
              <a:rPr lang="en-US" altLang="en-US" sz="2800" b="1"/>
              <a:t>6 Hours Minimum Elective Instruction</a:t>
            </a:r>
          </a:p>
          <a:p>
            <a:pPr lvl="1"/>
            <a:r>
              <a:rPr lang="en-US" altLang="en-US" sz="2400"/>
              <a:t>Fruits, Indoor Plants, Landscape Design, Propagation, Water Gardening, Structural Pests, Nuisance Wildlife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a:t>Instructors</a:t>
            </a:r>
          </a:p>
        </p:txBody>
      </p:sp>
      <p:sp>
        <p:nvSpPr>
          <p:cNvPr id="46083" name="Rectangle 3"/>
          <p:cNvSpPr>
            <a:spLocks noGrp="1" noChangeArrowheads="1"/>
          </p:cNvSpPr>
          <p:nvPr>
            <p:ph type="body" idx="1"/>
          </p:nvPr>
        </p:nvSpPr>
        <p:spPr/>
        <p:txBody>
          <a:bodyPr/>
          <a:lstStyle/>
          <a:p>
            <a:r>
              <a:rPr lang="en-US" altLang="en-US"/>
              <a:t>Specialists</a:t>
            </a:r>
          </a:p>
          <a:p>
            <a:r>
              <a:rPr lang="en-US" altLang="en-US"/>
              <a:t>Extension Agents</a:t>
            </a:r>
          </a:p>
          <a:p>
            <a:r>
              <a:rPr lang="en-US" altLang="en-US"/>
              <a:t>Experienced Master Gardeners</a:t>
            </a:r>
          </a:p>
          <a:p>
            <a:r>
              <a:rPr lang="en-US" altLang="en-US"/>
              <a:t>Industry Professionals (Pre-screened)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Training Resources</a:t>
            </a:r>
          </a:p>
        </p:txBody>
      </p:sp>
      <p:sp>
        <p:nvSpPr>
          <p:cNvPr id="47107" name="Rectangle 3"/>
          <p:cNvSpPr>
            <a:spLocks noGrp="1" noChangeArrowheads="1"/>
          </p:cNvSpPr>
          <p:nvPr>
            <p:ph type="body" idx="1"/>
          </p:nvPr>
        </p:nvSpPr>
        <p:spPr/>
        <p:txBody>
          <a:bodyPr/>
          <a:lstStyle/>
          <a:p>
            <a:r>
              <a:rPr lang="en-US" altLang="en-US"/>
              <a:t>Multimedia presentations</a:t>
            </a:r>
          </a:p>
          <a:p>
            <a:r>
              <a:rPr lang="en-US" altLang="en-US"/>
              <a:t>MG Handbook</a:t>
            </a:r>
          </a:p>
          <a:p>
            <a:r>
              <a:rPr lang="en-US" altLang="en-US"/>
              <a:t>Publications</a:t>
            </a:r>
          </a:p>
          <a:p>
            <a:r>
              <a:rPr lang="en-US" altLang="en-US"/>
              <a:t>Tours (supplement to class learning)</a:t>
            </a:r>
          </a:p>
          <a:p>
            <a:endParaRPr lang="en-US" altLang="en-US"/>
          </a:p>
          <a:p>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marL="914400" indent="-914400"/>
            <a:r>
              <a:rPr lang="en-US" altLang="en-US"/>
              <a:t>Testing</a:t>
            </a:r>
          </a:p>
        </p:txBody>
      </p:sp>
      <p:sp>
        <p:nvSpPr>
          <p:cNvPr id="36867" name="Rectangle 3"/>
          <p:cNvSpPr>
            <a:spLocks noGrp="1" noChangeArrowheads="1"/>
          </p:cNvSpPr>
          <p:nvPr>
            <p:ph type="body" idx="1"/>
          </p:nvPr>
        </p:nvSpPr>
        <p:spPr/>
        <p:txBody>
          <a:bodyPr/>
          <a:lstStyle/>
          <a:p>
            <a:r>
              <a:rPr lang="en-US" altLang="en-US"/>
              <a:t>Mid-Term – 50 questions</a:t>
            </a:r>
          </a:p>
          <a:p>
            <a:r>
              <a:rPr lang="en-US" altLang="en-US"/>
              <a:t>Final – 100 questions</a:t>
            </a:r>
          </a:p>
          <a:p>
            <a:pPr>
              <a:buFontTx/>
              <a:buNone/>
            </a:pPr>
            <a:r>
              <a:rPr lang="en-US" altLang="en-US"/>
              <a:t>**May be multiple choice, T&amp;F, Fill-in blank or essay</a:t>
            </a:r>
          </a:p>
          <a:p>
            <a:pPr>
              <a:buFontTx/>
              <a:buNone/>
            </a:pPr>
            <a:r>
              <a:rPr lang="en-US" altLang="en-US"/>
              <a:t>70% mastery required to pass. Re-takes are at agent’s discretion.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Orientation</a:t>
            </a:r>
          </a:p>
        </p:txBody>
      </p:sp>
      <p:sp>
        <p:nvSpPr>
          <p:cNvPr id="44035" name="Rectangle 3"/>
          <p:cNvSpPr>
            <a:spLocks noGrp="1" noChangeArrowheads="1"/>
          </p:cNvSpPr>
          <p:nvPr>
            <p:ph type="body" idx="1"/>
          </p:nvPr>
        </p:nvSpPr>
        <p:spPr/>
        <p:txBody>
          <a:bodyPr/>
          <a:lstStyle/>
          <a:p>
            <a:r>
              <a:rPr lang="en-US" altLang="en-US"/>
              <a:t>Have mentors available</a:t>
            </a:r>
          </a:p>
          <a:p>
            <a:r>
              <a:rPr lang="en-US" altLang="en-US"/>
              <a:t>Make them comfortable and welcome in your office</a:t>
            </a:r>
          </a:p>
          <a:p>
            <a:r>
              <a:rPr lang="en-US" altLang="en-US"/>
              <a:t>Get them working while enthusiasm is fresh</a:t>
            </a:r>
          </a:p>
          <a:p>
            <a:r>
              <a:rPr lang="en-US" altLang="en-US"/>
              <a:t>Have them work at each project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a:t>Projects</a:t>
            </a:r>
          </a:p>
        </p:txBody>
      </p:sp>
      <p:sp>
        <p:nvSpPr>
          <p:cNvPr id="50179" name="Rectangle 3"/>
          <p:cNvSpPr>
            <a:spLocks noGrp="1" noChangeArrowheads="1"/>
          </p:cNvSpPr>
          <p:nvPr>
            <p:ph type="body" idx="1"/>
          </p:nvPr>
        </p:nvSpPr>
        <p:spPr/>
        <p:txBody>
          <a:bodyPr/>
          <a:lstStyle/>
          <a:p>
            <a:r>
              <a:rPr lang="en-US" altLang="en-US"/>
              <a:t>Volunteers need the big picture!</a:t>
            </a:r>
          </a:p>
          <a:p>
            <a:r>
              <a:rPr lang="en-US" altLang="en-US"/>
              <a:t>Having goals that </a:t>
            </a:r>
            <a:r>
              <a:rPr lang="en-US" altLang="en-US" u="sng"/>
              <a:t>you</a:t>
            </a:r>
            <a:r>
              <a:rPr lang="en-US" altLang="en-US"/>
              <a:t> want to accomplish is important.</a:t>
            </a:r>
          </a:p>
          <a:p>
            <a:r>
              <a:rPr lang="en-US" altLang="en-US"/>
              <a:t>Have short-term and long-term projects.</a:t>
            </a:r>
          </a:p>
          <a:p>
            <a:r>
              <a:rPr lang="en-US" altLang="en-US"/>
              <a:t>Set up hotline days and advertise </a:t>
            </a:r>
          </a:p>
          <a:p>
            <a:pPr lvl="1"/>
            <a:r>
              <a:rPr lang="en-US" altLang="en-US"/>
              <a:t>“Master Gardeners are available to answer your lawn and garden questions Mondays and Wednesdays from 8-2.”</a:t>
            </a:r>
          </a:p>
          <a:p>
            <a:endParaRPr lang="en-US" altLang="en-US"/>
          </a:p>
          <a:p>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sz="4400"/>
              <a:t>You might meet a Master Gardener who…</a:t>
            </a:r>
          </a:p>
        </p:txBody>
      </p:sp>
      <p:sp>
        <p:nvSpPr>
          <p:cNvPr id="48131" name="Rectangle 3"/>
          <p:cNvSpPr>
            <a:spLocks noGrp="1" noChangeArrowheads="1"/>
          </p:cNvSpPr>
          <p:nvPr>
            <p:ph type="body" idx="1"/>
          </p:nvPr>
        </p:nvSpPr>
        <p:spPr/>
        <p:txBody>
          <a:bodyPr/>
          <a:lstStyle/>
          <a:p>
            <a:r>
              <a:rPr lang="en-US" altLang="en-US"/>
              <a:t>Attends her child’s soccer games to inpect the field for crabgrass…</a:t>
            </a:r>
          </a:p>
          <a:p>
            <a:r>
              <a:rPr lang="en-US" altLang="en-US"/>
              <a:t>Has at least one garden tool held together by duct tape….</a:t>
            </a:r>
          </a:p>
          <a:p>
            <a:r>
              <a:rPr lang="en-US" altLang="en-US"/>
              <a:t>Knows the precise botanical name of every plant in his yard but has difficulty remembering the names of his relatives…</a:t>
            </a:r>
          </a:p>
          <a:p>
            <a:r>
              <a:rPr lang="en-US" altLang="en-US"/>
              <a:t>Clips her child’s hair into topiary forms…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additive="base">
                                        <p:cTn id="7" dur="5000" fill="hold"/>
                                        <p:tgtEl>
                                          <p:spTgt spid="48131">
                                            <p:txEl>
                                              <p:pRg st="0" end="0"/>
                                            </p:txEl>
                                          </p:spTgt>
                                        </p:tgtEl>
                                        <p:attrNameLst>
                                          <p:attrName>ppt_x</p:attrName>
                                        </p:attrNameLst>
                                      </p:cBhvr>
                                      <p:tavLst>
                                        <p:tav tm="0">
                                          <p:val>
                                            <p:strVal val="1+#ppt_w/2"/>
                                          </p:val>
                                        </p:tav>
                                        <p:tav tm="100000">
                                          <p:val>
                                            <p:strVal val="#ppt_x"/>
                                          </p:val>
                                        </p:tav>
                                      </p:tavLst>
                                    </p:anim>
                                    <p:anim calcmode="lin" valueType="num">
                                      <p:cBhvr additive="base">
                                        <p:cTn id="8" dur="5000" fill="hold"/>
                                        <p:tgtEl>
                                          <p:spTgt spid="481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48131">
                                            <p:txEl>
                                              <p:pRg st="1" end="1"/>
                                            </p:txEl>
                                          </p:spTgt>
                                        </p:tgtEl>
                                        <p:attrNameLst>
                                          <p:attrName>style.visibility</p:attrName>
                                        </p:attrNameLst>
                                      </p:cBhvr>
                                      <p:to>
                                        <p:strVal val="visible"/>
                                      </p:to>
                                    </p:set>
                                    <p:anim calcmode="lin" valueType="num">
                                      <p:cBhvr additive="base">
                                        <p:cTn id="13" dur="5000" fill="hold"/>
                                        <p:tgtEl>
                                          <p:spTgt spid="48131">
                                            <p:txEl>
                                              <p:pRg st="1" end="1"/>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481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48131">
                                            <p:txEl>
                                              <p:pRg st="2" end="2"/>
                                            </p:txEl>
                                          </p:spTgt>
                                        </p:tgtEl>
                                        <p:attrNameLst>
                                          <p:attrName>style.visibility</p:attrName>
                                        </p:attrNameLst>
                                      </p:cBhvr>
                                      <p:to>
                                        <p:strVal val="visible"/>
                                      </p:to>
                                    </p:set>
                                    <p:anim calcmode="lin" valueType="num">
                                      <p:cBhvr additive="base">
                                        <p:cTn id="19" dur="5000" fill="hold"/>
                                        <p:tgtEl>
                                          <p:spTgt spid="48131">
                                            <p:txEl>
                                              <p:pRg st="2" end="2"/>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481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48131">
                                            <p:txEl>
                                              <p:pRg st="3" end="3"/>
                                            </p:txEl>
                                          </p:spTgt>
                                        </p:tgtEl>
                                        <p:attrNameLst>
                                          <p:attrName>style.visibility</p:attrName>
                                        </p:attrNameLst>
                                      </p:cBhvr>
                                      <p:to>
                                        <p:strVal val="visible"/>
                                      </p:to>
                                    </p:set>
                                    <p:anim calcmode="lin" valueType="num">
                                      <p:cBhvr additive="base">
                                        <p:cTn id="25" dur="5000" fill="hold"/>
                                        <p:tgtEl>
                                          <p:spTgt spid="48131">
                                            <p:txEl>
                                              <p:pRg st="3" end="3"/>
                                            </p:txEl>
                                          </p:spTgt>
                                        </p:tgtEl>
                                        <p:attrNameLst>
                                          <p:attrName>ppt_x</p:attrName>
                                        </p:attrNameLst>
                                      </p:cBhvr>
                                      <p:tavLst>
                                        <p:tav tm="0">
                                          <p:val>
                                            <p:strVal val="1+#ppt_w/2"/>
                                          </p:val>
                                        </p:tav>
                                        <p:tav tm="100000">
                                          <p:val>
                                            <p:strVal val="#ppt_x"/>
                                          </p:val>
                                        </p:tav>
                                      </p:tavLst>
                                    </p:anim>
                                    <p:anim calcmode="lin" valueType="num">
                                      <p:cBhvr additive="base">
                                        <p:cTn id="26" dur="5000" fill="hold"/>
                                        <p:tgtEl>
                                          <p:spTgt spid="4813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a:t>Projects continued</a:t>
            </a:r>
          </a:p>
        </p:txBody>
      </p:sp>
      <p:sp>
        <p:nvSpPr>
          <p:cNvPr id="52227" name="Rectangle 3"/>
          <p:cNvSpPr>
            <a:spLocks noGrp="1" noChangeArrowheads="1"/>
          </p:cNvSpPr>
          <p:nvPr>
            <p:ph type="body" idx="1"/>
          </p:nvPr>
        </p:nvSpPr>
        <p:spPr/>
        <p:txBody>
          <a:bodyPr/>
          <a:lstStyle/>
          <a:p>
            <a:r>
              <a:rPr lang="en-US" altLang="en-US"/>
              <a:t>Strive to make projects educational. Even beautification projects.</a:t>
            </a:r>
          </a:p>
          <a:p>
            <a:r>
              <a:rPr lang="en-US" altLang="en-US"/>
              <a:t>Ask two people to co-chair </a:t>
            </a:r>
          </a:p>
          <a:p>
            <a:r>
              <a:rPr lang="en-US" altLang="en-US"/>
              <a:t>Publicity is important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ltLang="en-US"/>
              <a:t>Junior Master Gardener</a:t>
            </a:r>
          </a:p>
        </p:txBody>
      </p:sp>
      <p:sp>
        <p:nvSpPr>
          <p:cNvPr id="89091" name="Rectangle 3"/>
          <p:cNvSpPr>
            <a:spLocks noGrp="1" noChangeArrowheads="1"/>
          </p:cNvSpPr>
          <p:nvPr>
            <p:ph type="body" idx="1"/>
          </p:nvPr>
        </p:nvSpPr>
        <p:spPr/>
        <p:txBody>
          <a:bodyPr/>
          <a:lstStyle/>
          <a:p>
            <a:r>
              <a:rPr lang="en-US" altLang="en-US"/>
              <a:t>A great way to enhance your youth programs</a:t>
            </a:r>
          </a:p>
          <a:p>
            <a:r>
              <a:rPr lang="en-US" altLang="en-US"/>
              <a:t>Has a positive image</a:t>
            </a:r>
          </a:p>
          <a:p>
            <a:r>
              <a:rPr lang="en-US" altLang="en-US"/>
              <a:t>Flexible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t>MG Project Ideas</a:t>
            </a:r>
          </a:p>
        </p:txBody>
      </p:sp>
      <p:sp>
        <p:nvSpPr>
          <p:cNvPr id="53251" name="Rectangle 3"/>
          <p:cNvSpPr>
            <a:spLocks noGrp="1" noChangeArrowheads="1"/>
          </p:cNvSpPr>
          <p:nvPr>
            <p:ph type="body" idx="1"/>
          </p:nvPr>
        </p:nvSpPr>
        <p:spPr/>
        <p:txBody>
          <a:bodyPr/>
          <a:lstStyle/>
          <a:p>
            <a:pPr>
              <a:lnSpc>
                <a:spcPct val="90000"/>
              </a:lnSpc>
            </a:pPr>
            <a:r>
              <a:rPr lang="en-US" altLang="en-US"/>
              <a:t>Lawn and Garden Hotline</a:t>
            </a:r>
          </a:p>
          <a:p>
            <a:pPr>
              <a:lnSpc>
                <a:spcPct val="90000"/>
              </a:lnSpc>
            </a:pPr>
            <a:r>
              <a:rPr lang="en-US" altLang="en-US"/>
              <a:t>Plant a Row Gardens</a:t>
            </a:r>
          </a:p>
          <a:p>
            <a:pPr>
              <a:lnSpc>
                <a:spcPct val="90000"/>
              </a:lnSpc>
            </a:pPr>
            <a:r>
              <a:rPr lang="en-US" altLang="en-US"/>
              <a:t>Newspaper articles and columns</a:t>
            </a:r>
          </a:p>
          <a:p>
            <a:pPr>
              <a:lnSpc>
                <a:spcPct val="90000"/>
              </a:lnSpc>
            </a:pPr>
            <a:r>
              <a:rPr lang="en-US" altLang="en-US"/>
              <a:t>School Gardens</a:t>
            </a:r>
          </a:p>
          <a:p>
            <a:pPr>
              <a:lnSpc>
                <a:spcPct val="90000"/>
              </a:lnSpc>
            </a:pPr>
            <a:r>
              <a:rPr lang="en-US" altLang="en-US"/>
              <a:t>Display or Education Gardens</a:t>
            </a:r>
          </a:p>
          <a:p>
            <a:pPr>
              <a:lnSpc>
                <a:spcPct val="90000"/>
              </a:lnSpc>
            </a:pPr>
            <a:r>
              <a:rPr lang="en-US" altLang="en-US"/>
              <a:t>AG Days &amp; Fair Displays</a:t>
            </a:r>
          </a:p>
          <a:p>
            <a:pPr>
              <a:lnSpc>
                <a:spcPct val="90000"/>
              </a:lnSpc>
            </a:pPr>
            <a:r>
              <a:rPr lang="en-US" altLang="en-US"/>
              <a:t>Farmer’s Markets</a:t>
            </a:r>
          </a:p>
          <a:p>
            <a:pPr>
              <a:lnSpc>
                <a:spcPct val="90000"/>
              </a:lnSpc>
            </a:pPr>
            <a:r>
              <a:rPr lang="en-US" altLang="en-US"/>
              <a:t>Youth Programs</a:t>
            </a:r>
          </a:p>
          <a:p>
            <a:pPr>
              <a:lnSpc>
                <a:spcPct val="90000"/>
              </a:lnSpc>
            </a:pPr>
            <a:endParaRPr lang="en-US" altLang="en-US"/>
          </a:p>
          <a:p>
            <a:pPr>
              <a:lnSpc>
                <a:spcPct val="90000"/>
              </a:lnSpc>
            </a:pPr>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a:t>Hours &amp; Certification</a:t>
            </a:r>
          </a:p>
        </p:txBody>
      </p:sp>
      <p:sp>
        <p:nvSpPr>
          <p:cNvPr id="54275" name="Rectangle 3"/>
          <p:cNvSpPr>
            <a:spLocks noGrp="1" noChangeArrowheads="1"/>
          </p:cNvSpPr>
          <p:nvPr>
            <p:ph type="body" idx="1"/>
          </p:nvPr>
        </p:nvSpPr>
        <p:spPr/>
        <p:txBody>
          <a:bodyPr/>
          <a:lstStyle/>
          <a:p>
            <a:r>
              <a:rPr lang="en-US" altLang="en-US"/>
              <a:t>50 hours of approved volunteer service within 1 year of training completion</a:t>
            </a:r>
          </a:p>
          <a:p>
            <a:r>
              <a:rPr lang="en-US" altLang="en-US"/>
              <a:t>25 hours each year to remain certified</a:t>
            </a:r>
          </a:p>
          <a:p>
            <a:r>
              <a:rPr lang="en-US" altLang="en-US"/>
              <a:t>Lifetime = 10 years of service </a:t>
            </a:r>
          </a:p>
          <a:p>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t>MG Title</a:t>
            </a:r>
          </a:p>
        </p:txBody>
      </p:sp>
      <p:sp>
        <p:nvSpPr>
          <p:cNvPr id="55299" name="Rectangle 3"/>
          <p:cNvSpPr>
            <a:spLocks noGrp="1" noChangeArrowheads="1"/>
          </p:cNvSpPr>
          <p:nvPr>
            <p:ph type="body" idx="1"/>
          </p:nvPr>
        </p:nvSpPr>
        <p:spPr/>
        <p:txBody>
          <a:bodyPr/>
          <a:lstStyle/>
          <a:p>
            <a:r>
              <a:rPr lang="en-US" altLang="en-US"/>
              <a:t>Only used for unpaid work in association with Cooperative Extension</a:t>
            </a:r>
          </a:p>
          <a:p>
            <a:r>
              <a:rPr lang="en-US" altLang="en-US"/>
              <a:t>Never to be used to promote a business or commercial enterprise. </a:t>
            </a:r>
          </a:p>
          <a:p>
            <a:endParaRPr lang="en-US" altLang="en-US"/>
          </a:p>
          <a:p>
            <a:pPr>
              <a:buFontTx/>
              <a:buNone/>
            </a:pPr>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a:t>What Counts as Service?</a:t>
            </a:r>
          </a:p>
        </p:txBody>
      </p:sp>
      <p:graphicFrame>
        <p:nvGraphicFramePr>
          <p:cNvPr id="56435" name="Group 115"/>
          <p:cNvGraphicFramePr>
            <a:graphicFrameLocks noGrp="1"/>
          </p:cNvGraphicFramePr>
          <p:nvPr>
            <p:ph type="tbl" idx="1"/>
          </p:nvPr>
        </p:nvGraphicFramePr>
        <p:xfrm>
          <a:off x="457200" y="1600200"/>
          <a:ext cx="8229600" cy="4876800"/>
        </p:xfrm>
        <a:graphic>
          <a:graphicData uri="http://schemas.openxmlformats.org/drawingml/2006/table">
            <a:tbl>
              <a:tblPr/>
              <a:tblGrid>
                <a:gridCol w="2743200"/>
                <a:gridCol w="2743200"/>
                <a:gridCol w="2743200"/>
              </a:tblGrid>
              <a:tr h="452438">
                <a:tc>
                  <a:txBody>
                    <a:bodyPr/>
                    <a:lstStyle>
                      <a:lvl1pPr marL="533400" indent="-533400">
                        <a:spcBef>
                          <a:spcPct val="20000"/>
                        </a:spcBef>
                        <a:defRPr sz="2800">
                          <a:solidFill>
                            <a:schemeClr val="tx1"/>
                          </a:solidFill>
                          <a:latin typeface="Arial" charset="0"/>
                        </a:defRPr>
                      </a:lvl1pPr>
                      <a:lvl2pPr marL="914400" indent="-457200">
                        <a:spcBef>
                          <a:spcPct val="20000"/>
                        </a:spcBef>
                        <a:defRPr sz="2400">
                          <a:solidFill>
                            <a:schemeClr val="tx1"/>
                          </a:solidFill>
                          <a:latin typeface="Arial" charset="0"/>
                        </a:defRPr>
                      </a:lvl2pPr>
                      <a:lvl3pPr marL="1295400" indent="-381000">
                        <a:spcBef>
                          <a:spcPct val="20000"/>
                        </a:spcBef>
                        <a:defRPr sz="2000">
                          <a:solidFill>
                            <a:schemeClr val="tx1"/>
                          </a:solidFill>
                          <a:latin typeface="Arial" charset="0"/>
                        </a:defRPr>
                      </a:lvl3pPr>
                      <a:lvl4pPr marL="1714500" indent="-342900">
                        <a:spcBef>
                          <a:spcPct val="20000"/>
                        </a:spcBef>
                        <a:defRPr>
                          <a:solidFill>
                            <a:schemeClr val="tx1"/>
                          </a:solidFill>
                          <a:latin typeface="Arial" charset="0"/>
                        </a:defRPr>
                      </a:lvl4pPr>
                      <a:lvl5pPr marL="2171700" indent="-342900">
                        <a:spcBef>
                          <a:spcPct val="20000"/>
                        </a:spcBef>
                        <a:defRPr>
                          <a:solidFill>
                            <a:schemeClr val="tx1"/>
                          </a:solidFill>
                          <a:latin typeface="Arial" charset="0"/>
                        </a:defRPr>
                      </a:lvl5pPr>
                      <a:lvl6pPr marL="2628900" indent="-342900" fontAlgn="base">
                        <a:spcBef>
                          <a:spcPct val="20000"/>
                        </a:spcBef>
                        <a:spcAft>
                          <a:spcPct val="0"/>
                        </a:spcAft>
                        <a:defRPr>
                          <a:solidFill>
                            <a:schemeClr val="tx1"/>
                          </a:solidFill>
                          <a:latin typeface="Arial" charset="0"/>
                        </a:defRPr>
                      </a:lvl6pPr>
                      <a:lvl7pPr marL="3086100" indent="-342900" fontAlgn="base">
                        <a:spcBef>
                          <a:spcPct val="20000"/>
                        </a:spcBef>
                        <a:spcAft>
                          <a:spcPct val="0"/>
                        </a:spcAft>
                        <a:defRPr>
                          <a:solidFill>
                            <a:schemeClr val="tx1"/>
                          </a:solidFill>
                          <a:latin typeface="Arial" charset="0"/>
                        </a:defRPr>
                      </a:lvl7pPr>
                      <a:lvl8pPr marL="3543300" indent="-342900" fontAlgn="base">
                        <a:spcBef>
                          <a:spcPct val="20000"/>
                        </a:spcBef>
                        <a:spcAft>
                          <a:spcPct val="0"/>
                        </a:spcAft>
                        <a:defRPr>
                          <a:solidFill>
                            <a:schemeClr val="tx1"/>
                          </a:solidFill>
                          <a:latin typeface="Arial" charset="0"/>
                        </a:defRPr>
                      </a:lvl8pPr>
                      <a:lvl9pPr marL="4000500" indent="-342900" fontAlgn="base">
                        <a:spcBef>
                          <a:spcPct val="20000"/>
                        </a:spcBef>
                        <a:spcAft>
                          <a:spcPct val="0"/>
                        </a:spcAft>
                        <a:defRPr>
                          <a:solidFill>
                            <a:schemeClr val="tx1"/>
                          </a:solidFill>
                          <a:latin typeface="Arial" charset="0"/>
                        </a:defRPr>
                      </a:lvl9p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Children’s Programs</a:t>
                      </a:r>
                    </a:p>
                  </a:txBody>
                  <a:tcPr anchor="ctr" horzOverflow="overflow">
                    <a:lnL cap="flat">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Exhibits </a:t>
                      </a:r>
                    </a:p>
                  </a:txBody>
                  <a:tcPr anchor="ctr"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Advisory committees</a:t>
                      </a:r>
                    </a:p>
                  </a:txBody>
                  <a:tcPr anchor="ctr" horzOverflow="overflow">
                    <a:lnL>
                      <a:noFill/>
                    </a:lnL>
                    <a:lnR cap="flat">
                      <a:noFill/>
                    </a:lnR>
                    <a:lnT cap="flat">
                      <a:noFill/>
                    </a:lnT>
                    <a:lnB>
                      <a:noFill/>
                    </a:lnB>
                    <a:lnTlToBr>
                      <a:noFill/>
                    </a:lnTlToBr>
                    <a:lnBlToTr>
                      <a:noFill/>
                    </a:lnBlToTr>
                    <a:noFill/>
                  </a:tcPr>
                </a:tc>
              </a:tr>
              <a:tr h="8842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Civic or Garden club presentation </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Magazine or Newspaper articles</a:t>
                      </a:r>
                    </a:p>
                  </a:txBody>
                  <a:tcPr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GMGA Committees</a:t>
                      </a:r>
                    </a:p>
                  </a:txBody>
                  <a:tcPr anchor="ctr" horzOverflow="overflow">
                    <a:lnL>
                      <a:noFill/>
                    </a:lnL>
                    <a:lnR cap="flat">
                      <a:noFill/>
                    </a:lnR>
                    <a:lnT>
                      <a:noFill/>
                    </a:lnT>
                    <a:lnB>
                      <a:noFill/>
                    </a:lnB>
                    <a:lnTlToBr>
                      <a:noFill/>
                    </a:lnTlToBr>
                    <a:lnBlToTr>
                      <a:noFill/>
                    </a:lnBlToTr>
                    <a:noFill/>
                  </a:tcPr>
                </a:tc>
              </a:tr>
              <a:tr h="4524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Demonstration or School gardens </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Plant clinics</a:t>
                      </a:r>
                    </a:p>
                  </a:txBody>
                  <a:tcPr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000" b="1" i="0" u="none" strike="noStrike" cap="none" normalizeH="0" baseline="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4524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Judging horticulture shows </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Adult classes</a:t>
                      </a:r>
                    </a:p>
                  </a:txBody>
                  <a:tcPr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000" b="1" i="0" u="none" strike="noStrike" cap="none" normalizeH="0" baseline="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45402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Extension office </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TV &amp; radio programs</a:t>
                      </a:r>
                    </a:p>
                  </a:txBody>
                  <a:tcPr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000" b="1" i="0" u="none" strike="noStrike" cap="none" normalizeH="0" baseline="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4524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Home &amp; garden visits</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Research for fact sheets, etc.</a:t>
                      </a:r>
                    </a:p>
                  </a:txBody>
                  <a:tcPr anchor="ct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000" b="1" i="0" u="none" strike="noStrike" cap="none" normalizeH="0" baseline="0">
                        <a:ln>
                          <a:noFill/>
                        </a:ln>
                        <a:solidFill>
                          <a:schemeClr val="tx1"/>
                        </a:solidFill>
                        <a:effectLst/>
                        <a:latin typeface="Arial" charset="0"/>
                      </a:endParaRPr>
                    </a:p>
                  </a:txBody>
                  <a:tcPr anchor="ctr" horzOverflow="overflow">
                    <a:lnL>
                      <a:noFill/>
                    </a:lnL>
                    <a:lnR cap="flat">
                      <a:noFill/>
                    </a:lnR>
                    <a:lnT>
                      <a:noFill/>
                    </a:lnT>
                    <a:lnB>
                      <a:noFill/>
                    </a:lnB>
                    <a:lnTlToBr>
                      <a:noFill/>
                    </a:lnTlToBr>
                    <a:lnBlToTr>
                      <a:noFill/>
                    </a:lnBlToTr>
                    <a:noFill/>
                  </a:tcPr>
                </a:tc>
              </a:tr>
              <a:tr h="7381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Newsletters</a:t>
                      </a:r>
                    </a:p>
                  </a:txBody>
                  <a:tcPr anchor="ctr"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charset="0"/>
                        </a:rPr>
                        <a:t>Program administration</a:t>
                      </a:r>
                    </a:p>
                  </a:txBody>
                  <a:tcPr anchor="ct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000" b="1" i="0" u="none" strike="noStrike" cap="none" normalizeH="0" baseline="0">
                        <a:ln>
                          <a:noFill/>
                        </a:ln>
                        <a:solidFill>
                          <a:schemeClr val="tx1"/>
                        </a:solidFill>
                        <a:effectLst/>
                        <a:latin typeface="Arial"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a:t>What does not count</a:t>
            </a:r>
          </a:p>
        </p:txBody>
      </p:sp>
      <p:sp>
        <p:nvSpPr>
          <p:cNvPr id="62467" name="Rectangle 3"/>
          <p:cNvSpPr>
            <a:spLocks noGrp="1" noChangeArrowheads="1"/>
          </p:cNvSpPr>
          <p:nvPr>
            <p:ph type="body" idx="1"/>
          </p:nvPr>
        </p:nvSpPr>
        <p:spPr>
          <a:xfrm>
            <a:off x="457200" y="1600200"/>
            <a:ext cx="8229600" cy="5715000"/>
          </a:xfrm>
        </p:spPr>
        <p:txBody>
          <a:bodyPr/>
          <a:lstStyle/>
          <a:p>
            <a:r>
              <a:rPr lang="en-US" altLang="en-US" sz="2800"/>
              <a:t>Any </a:t>
            </a:r>
            <a:r>
              <a:rPr lang="en-US" altLang="en-US" sz="2800" b="1"/>
              <a:t>service</a:t>
            </a:r>
            <a:r>
              <a:rPr lang="en-US" altLang="en-US" sz="2800"/>
              <a:t> for which you receive </a:t>
            </a:r>
            <a:r>
              <a:rPr lang="en-US" altLang="en-US" sz="2800" b="1"/>
              <a:t>pay</a:t>
            </a:r>
          </a:p>
          <a:p>
            <a:r>
              <a:rPr lang="en-US" altLang="en-US" sz="2800" b="1"/>
              <a:t>Attending</a:t>
            </a:r>
            <a:r>
              <a:rPr lang="en-US" altLang="en-US" sz="2800"/>
              <a:t> </a:t>
            </a:r>
            <a:r>
              <a:rPr lang="en-US" altLang="en-US" sz="2800" u="sng"/>
              <a:t>general</a:t>
            </a:r>
            <a:r>
              <a:rPr lang="en-US" altLang="en-US" sz="2800"/>
              <a:t> Local Association, GMGA or International Association </a:t>
            </a:r>
            <a:r>
              <a:rPr lang="en-US" altLang="en-US" sz="2800" b="1"/>
              <a:t>meetings</a:t>
            </a:r>
            <a:r>
              <a:rPr lang="en-US" altLang="en-US" sz="2800"/>
              <a:t> unless you are helping in some capacity.</a:t>
            </a:r>
          </a:p>
          <a:p>
            <a:r>
              <a:rPr lang="en-US" altLang="en-US" sz="2800"/>
              <a:t>Advanced or other </a:t>
            </a:r>
            <a:r>
              <a:rPr lang="en-US" altLang="en-US" sz="2800" b="1"/>
              <a:t>training</a:t>
            </a:r>
            <a:r>
              <a:rPr lang="en-US" altLang="en-US" sz="2800"/>
              <a:t> which you were not involved in setting up or teaching.</a:t>
            </a:r>
          </a:p>
          <a:p>
            <a:r>
              <a:rPr lang="en-US" altLang="en-US" sz="2800" b="1"/>
              <a:t>Attending flower shows, events, classes, activities</a:t>
            </a:r>
            <a:r>
              <a:rPr lang="en-US" altLang="en-US" sz="2800"/>
              <a:t> etc that you did not help to set up, teach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a:t>Recordkeeping</a:t>
            </a:r>
          </a:p>
        </p:txBody>
      </p:sp>
      <p:sp>
        <p:nvSpPr>
          <p:cNvPr id="63491" name="Rectangle 3"/>
          <p:cNvSpPr>
            <a:spLocks noGrp="1" noChangeArrowheads="1"/>
          </p:cNvSpPr>
          <p:nvPr>
            <p:ph type="body" idx="1"/>
          </p:nvPr>
        </p:nvSpPr>
        <p:spPr/>
        <p:txBody>
          <a:bodyPr/>
          <a:lstStyle/>
          <a:p>
            <a:r>
              <a:rPr lang="en-US" altLang="en-US"/>
              <a:t>Logbooks</a:t>
            </a:r>
          </a:p>
          <a:p>
            <a:r>
              <a:rPr lang="en-US" altLang="en-US"/>
              <a:t>Volunteer records</a:t>
            </a:r>
          </a:p>
          <a:p>
            <a:r>
              <a:rPr lang="en-US" altLang="en-US"/>
              <a:t>Annual Reports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ltLang="en-US"/>
              <a:t>Transfers</a:t>
            </a:r>
          </a:p>
        </p:txBody>
      </p:sp>
      <p:sp>
        <p:nvSpPr>
          <p:cNvPr id="64515" name="Rectangle 3"/>
          <p:cNvSpPr>
            <a:spLocks noGrp="1" noChangeArrowheads="1"/>
          </p:cNvSpPr>
          <p:nvPr>
            <p:ph type="body" idx="1"/>
          </p:nvPr>
        </p:nvSpPr>
        <p:spPr/>
        <p:txBody>
          <a:bodyPr/>
          <a:lstStyle/>
          <a:p>
            <a:r>
              <a:rPr lang="en-US" altLang="en-US"/>
              <a:t>Proof of MG status</a:t>
            </a:r>
          </a:p>
          <a:p>
            <a:r>
              <a:rPr lang="en-US" altLang="en-US"/>
              <a:t>Purchase handbook &amp; badge</a:t>
            </a:r>
          </a:p>
          <a:p>
            <a:r>
              <a:rPr lang="en-US" altLang="en-US"/>
              <a:t>Audit classes</a:t>
            </a:r>
          </a:p>
          <a:p>
            <a:r>
              <a:rPr lang="en-US" altLang="en-US"/>
              <a:t>After 25 Hours-- Certificate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en-US"/>
              <a:t>Associations</a:t>
            </a:r>
          </a:p>
        </p:txBody>
      </p:sp>
      <p:sp>
        <p:nvSpPr>
          <p:cNvPr id="65539" name="Rectangle 3"/>
          <p:cNvSpPr>
            <a:spLocks noGrp="1" noChangeArrowheads="1"/>
          </p:cNvSpPr>
          <p:nvPr>
            <p:ph type="body" idx="1"/>
          </p:nvPr>
        </p:nvSpPr>
        <p:spPr/>
        <p:txBody>
          <a:bodyPr/>
          <a:lstStyle/>
          <a:p>
            <a:r>
              <a:rPr lang="en-US" altLang="en-US"/>
              <a:t>County</a:t>
            </a:r>
          </a:p>
          <a:p>
            <a:r>
              <a:rPr lang="en-US" altLang="en-US"/>
              <a:t>Area</a:t>
            </a:r>
          </a:p>
          <a:p>
            <a:r>
              <a:rPr lang="en-US" altLang="en-US"/>
              <a:t>State (GMGA)</a:t>
            </a:r>
          </a:p>
          <a:p>
            <a:endParaRPr lang="en-US" altLang="en-US"/>
          </a:p>
          <a:p>
            <a:r>
              <a:rPr lang="en-US" altLang="en-US"/>
              <a:t>Formal</a:t>
            </a:r>
          </a:p>
          <a:p>
            <a:r>
              <a:rPr lang="en-US" altLang="en-US"/>
              <a:t>Informal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a:t>Or a Master Gardener who…</a:t>
            </a:r>
          </a:p>
        </p:txBody>
      </p:sp>
      <p:sp>
        <p:nvSpPr>
          <p:cNvPr id="49155" name="Rectangle 3"/>
          <p:cNvSpPr>
            <a:spLocks noGrp="1" noChangeArrowheads="1"/>
          </p:cNvSpPr>
          <p:nvPr>
            <p:ph type="body" idx="1"/>
          </p:nvPr>
        </p:nvSpPr>
        <p:spPr/>
        <p:txBody>
          <a:bodyPr/>
          <a:lstStyle/>
          <a:p>
            <a:r>
              <a:rPr lang="en-US" altLang="en-US"/>
              <a:t>Has bought beer solely for slug control…</a:t>
            </a:r>
          </a:p>
          <a:p>
            <a:r>
              <a:rPr lang="en-US" altLang="en-US"/>
              <a:t>Has discussed at a dinner party the pros and cons of sterilizing soil in her oven…</a:t>
            </a:r>
          </a:p>
          <a:p>
            <a:r>
              <a:rPr lang="en-US" altLang="en-US"/>
              <a:t>Enjoys receiving a gift of manure instead of diamonds on special occasions</a:t>
            </a:r>
          </a:p>
          <a:p>
            <a:r>
              <a:rPr lang="en-US" altLang="en-US"/>
              <a:t>Has a bumper sticker that reads: “ I brake for worms,” “I’d Rather be Weeding,” or “Manure Happens!”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additive="base">
                                        <p:cTn id="7" dur="5000" fill="hold"/>
                                        <p:tgtEl>
                                          <p:spTgt spid="49155">
                                            <p:txEl>
                                              <p:pRg st="0" end="0"/>
                                            </p:txEl>
                                          </p:spTgt>
                                        </p:tgtEl>
                                        <p:attrNameLst>
                                          <p:attrName>ppt_x</p:attrName>
                                        </p:attrNameLst>
                                      </p:cBhvr>
                                      <p:tavLst>
                                        <p:tav tm="0">
                                          <p:val>
                                            <p:strVal val="1+#ppt_w/2"/>
                                          </p:val>
                                        </p:tav>
                                        <p:tav tm="100000">
                                          <p:val>
                                            <p:strVal val="#ppt_x"/>
                                          </p:val>
                                        </p:tav>
                                      </p:tavLst>
                                    </p:anim>
                                    <p:anim calcmode="lin" valueType="num">
                                      <p:cBhvr additive="base">
                                        <p:cTn id="8" dur="5000" fill="hold"/>
                                        <p:tgtEl>
                                          <p:spTgt spid="491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49155">
                                            <p:txEl>
                                              <p:pRg st="1" end="1"/>
                                            </p:txEl>
                                          </p:spTgt>
                                        </p:tgtEl>
                                        <p:attrNameLst>
                                          <p:attrName>style.visibility</p:attrName>
                                        </p:attrNameLst>
                                      </p:cBhvr>
                                      <p:to>
                                        <p:strVal val="visible"/>
                                      </p:to>
                                    </p:set>
                                    <p:anim calcmode="lin" valueType="num">
                                      <p:cBhvr additive="base">
                                        <p:cTn id="13" dur="5000" fill="hold"/>
                                        <p:tgtEl>
                                          <p:spTgt spid="49155">
                                            <p:txEl>
                                              <p:pRg st="1" end="1"/>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491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49155">
                                            <p:txEl>
                                              <p:pRg st="2" end="2"/>
                                            </p:txEl>
                                          </p:spTgt>
                                        </p:tgtEl>
                                        <p:attrNameLst>
                                          <p:attrName>style.visibility</p:attrName>
                                        </p:attrNameLst>
                                      </p:cBhvr>
                                      <p:to>
                                        <p:strVal val="visible"/>
                                      </p:to>
                                    </p:set>
                                    <p:anim calcmode="lin" valueType="num">
                                      <p:cBhvr additive="base">
                                        <p:cTn id="19" dur="5000" fill="hold"/>
                                        <p:tgtEl>
                                          <p:spTgt spid="49155">
                                            <p:txEl>
                                              <p:pRg st="2" end="2"/>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4915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49155">
                                            <p:txEl>
                                              <p:pRg st="3" end="3"/>
                                            </p:txEl>
                                          </p:spTgt>
                                        </p:tgtEl>
                                        <p:attrNameLst>
                                          <p:attrName>style.visibility</p:attrName>
                                        </p:attrNameLst>
                                      </p:cBhvr>
                                      <p:to>
                                        <p:strVal val="visible"/>
                                      </p:to>
                                    </p:set>
                                    <p:anim calcmode="lin" valueType="num">
                                      <p:cBhvr additive="base">
                                        <p:cTn id="25" dur="5000" fill="hold"/>
                                        <p:tgtEl>
                                          <p:spTgt spid="49155">
                                            <p:txEl>
                                              <p:pRg st="3" end="3"/>
                                            </p:txEl>
                                          </p:spTgt>
                                        </p:tgtEl>
                                        <p:attrNameLst>
                                          <p:attrName>ppt_x</p:attrName>
                                        </p:attrNameLst>
                                      </p:cBhvr>
                                      <p:tavLst>
                                        <p:tav tm="0">
                                          <p:val>
                                            <p:strVal val="1+#ppt_w/2"/>
                                          </p:val>
                                        </p:tav>
                                        <p:tav tm="100000">
                                          <p:val>
                                            <p:strVal val="#ppt_x"/>
                                          </p:val>
                                        </p:tav>
                                      </p:tavLst>
                                    </p:anim>
                                    <p:anim calcmode="lin" valueType="num">
                                      <p:cBhvr additive="base">
                                        <p:cTn id="26" dur="5000" fill="hold"/>
                                        <p:tgtEl>
                                          <p:spTgt spid="4915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5"/>
          <p:cNvSpPr>
            <a:spLocks noGrp="1" noChangeArrowheads="1"/>
          </p:cNvSpPr>
          <p:nvPr>
            <p:ph type="title"/>
          </p:nvPr>
        </p:nvSpPr>
        <p:spPr/>
        <p:txBody>
          <a:bodyPr/>
          <a:lstStyle/>
          <a:p>
            <a:r>
              <a:rPr lang="en-US" altLang="en-US"/>
              <a:t>Questions?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p:txBody>
          <a:bodyPr/>
          <a:lstStyle/>
          <a:p>
            <a:r>
              <a:rPr lang="en-US" altLang="en-US"/>
              <a:t>What’s a Master Gardener?</a:t>
            </a:r>
          </a:p>
        </p:txBody>
      </p:sp>
      <p:sp>
        <p:nvSpPr>
          <p:cNvPr id="5123" name="Rectangle 3"/>
          <p:cNvSpPr>
            <a:spLocks noGrp="1" noChangeArrowheads="1"/>
          </p:cNvSpPr>
          <p:nvPr>
            <p:ph type="body" sz="half" idx="1"/>
          </p:nvPr>
        </p:nvSpPr>
        <p:spPr>
          <a:xfrm>
            <a:off x="381000" y="1524000"/>
            <a:ext cx="3505200" cy="4419600"/>
          </a:xfrm>
        </p:spPr>
        <p:txBody>
          <a:bodyPr/>
          <a:lstStyle/>
          <a:p>
            <a:pPr>
              <a:buFontTx/>
              <a:buNone/>
            </a:pPr>
            <a:r>
              <a:rPr lang="en-US" altLang="en-US" sz="2400" b="1"/>
              <a:t>Extension Volunteer Training Program</a:t>
            </a:r>
          </a:p>
          <a:p>
            <a:pPr lvl="1">
              <a:buFontTx/>
              <a:buNone/>
            </a:pPr>
            <a:r>
              <a:rPr lang="en-US" altLang="en-US" sz="2000" b="1"/>
              <a:t>40</a:t>
            </a:r>
            <a:r>
              <a:rPr lang="en-US" altLang="en-US" sz="2000"/>
              <a:t> hours classroom instruction </a:t>
            </a:r>
          </a:p>
          <a:p>
            <a:pPr lvl="1">
              <a:buFontTx/>
              <a:buNone/>
            </a:pPr>
            <a:r>
              <a:rPr lang="en-US" altLang="en-US" sz="2000"/>
              <a:t>			</a:t>
            </a:r>
            <a:r>
              <a:rPr lang="en-US" altLang="en-US"/>
              <a:t>+</a:t>
            </a:r>
          </a:p>
          <a:p>
            <a:pPr lvl="1">
              <a:buFontTx/>
              <a:buNone/>
            </a:pPr>
            <a:r>
              <a:rPr lang="en-US" altLang="en-US" sz="2000" b="1"/>
              <a:t>50</a:t>
            </a:r>
            <a:r>
              <a:rPr lang="en-US" altLang="en-US" sz="2000"/>
              <a:t> hours of volunteer service to Cooperative Extension</a:t>
            </a:r>
          </a:p>
          <a:p>
            <a:pPr lvl="1">
              <a:buFontTx/>
              <a:buNone/>
            </a:pPr>
            <a:r>
              <a:rPr lang="en-US" altLang="en-US" sz="2000"/>
              <a:t>			=</a:t>
            </a:r>
          </a:p>
          <a:p>
            <a:pPr lvl="1">
              <a:buFontTx/>
              <a:buNone/>
            </a:pPr>
            <a:r>
              <a:rPr lang="en-US" altLang="en-US" sz="2400" b="1"/>
              <a:t>Certified Master Gardener</a:t>
            </a:r>
          </a:p>
        </p:txBody>
      </p:sp>
      <p:pic>
        <p:nvPicPr>
          <p:cNvPr id="5125" name="Picture 5" descr="douglas6"/>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l="3833" t="17000"/>
          <a:stretch>
            <a:fillRect/>
          </a:stretch>
        </p:blipFill>
        <p:spPr>
          <a:xfrm>
            <a:off x="5257800" y="1295400"/>
            <a:ext cx="3578225" cy="2060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
        <p:nvSpPr>
          <p:cNvPr id="5127" name="Text Box 7"/>
          <p:cNvSpPr txBox="1">
            <a:spLocks noChangeArrowheads="1"/>
          </p:cNvSpPr>
          <p:nvPr/>
        </p:nvSpPr>
        <p:spPr bwMode="auto">
          <a:xfrm>
            <a:off x="5334000" y="5334000"/>
            <a:ext cx="2895600" cy="457200"/>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a:spcBef>
                <a:spcPct val="0"/>
              </a:spcBef>
              <a:defRPr>
                <a:solidFill>
                  <a:schemeClr val="tx1"/>
                </a:solidFill>
                <a:latin typeface="Arial" charset="0"/>
              </a:defRPr>
            </a:lvl1pPr>
            <a:lvl2pPr>
              <a:spcBef>
                <a:spcPct val="0"/>
              </a:spcBef>
              <a:defRPr>
                <a:solidFill>
                  <a:schemeClr val="tx1"/>
                </a:solidFill>
                <a:latin typeface="Arial" charset="0"/>
              </a:defRPr>
            </a:lvl2pPr>
            <a:lvl3pPr>
              <a:spcBef>
                <a:spcPct val="0"/>
              </a:spcBef>
              <a:defRPr>
                <a:solidFill>
                  <a:schemeClr val="tx1"/>
                </a:solidFill>
                <a:latin typeface="Arial" charset="0"/>
              </a:defRPr>
            </a:lvl3pPr>
            <a:lvl4pPr>
              <a:spcBef>
                <a:spcPct val="0"/>
              </a:spcBef>
              <a:defRPr>
                <a:solidFill>
                  <a:schemeClr val="tx1"/>
                </a:solidFill>
                <a:latin typeface="Arial" charset="0"/>
              </a:defRPr>
            </a:lvl4pPr>
            <a:lvl5pPr>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50000"/>
              </a:spcBef>
              <a:buFontTx/>
              <a:buNone/>
            </a:pPr>
            <a:r>
              <a:rPr lang="en-US" altLang="en-US" sz="2400" b="1"/>
              <a:t>25 hours annually</a:t>
            </a:r>
          </a:p>
        </p:txBody>
      </p:sp>
      <p:sp>
        <p:nvSpPr>
          <p:cNvPr id="5128" name="Line 8"/>
          <p:cNvSpPr>
            <a:spLocks noChangeShapeType="1"/>
          </p:cNvSpPr>
          <p:nvPr/>
        </p:nvSpPr>
        <p:spPr bwMode="auto">
          <a:xfrm flipH="1">
            <a:off x="3657600" y="5562600"/>
            <a:ext cx="1371600" cy="0"/>
          </a:xfrm>
          <a:prstGeom prst="line">
            <a:avLst/>
          </a:prstGeom>
          <a:noFill/>
          <a:ln w="50800">
            <a:solidFill>
              <a:srgbClr val="0000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MG’s are Great for Extension</a:t>
            </a:r>
          </a:p>
        </p:txBody>
      </p:sp>
      <p:sp>
        <p:nvSpPr>
          <p:cNvPr id="7171" name="Rectangle 3"/>
          <p:cNvSpPr>
            <a:spLocks noGrp="1" noChangeArrowheads="1"/>
          </p:cNvSpPr>
          <p:nvPr>
            <p:ph type="body" idx="1"/>
          </p:nvPr>
        </p:nvSpPr>
        <p:spPr/>
        <p:txBody>
          <a:bodyPr/>
          <a:lstStyle/>
          <a:p>
            <a:r>
              <a:rPr lang="en-US" altLang="en-US"/>
              <a:t>Well-trained volunteers</a:t>
            </a:r>
          </a:p>
          <a:p>
            <a:r>
              <a:rPr lang="en-US" altLang="en-US"/>
              <a:t>Builds Extension stakeholder network</a:t>
            </a:r>
          </a:p>
          <a:p>
            <a:r>
              <a:rPr lang="en-US" altLang="en-US"/>
              <a:t>Creates positive community image</a:t>
            </a:r>
          </a:p>
          <a:p>
            <a:r>
              <a:rPr lang="en-US" altLang="en-US"/>
              <a:t>Allows you to reach more clients</a:t>
            </a:r>
          </a:p>
          <a:p>
            <a:endParaRPr lang="en-US" altLang="en-US"/>
          </a:p>
          <a:p>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z="4400"/>
              <a:t>Extension is Great for Volunteers</a:t>
            </a:r>
          </a:p>
        </p:txBody>
      </p:sp>
      <p:sp>
        <p:nvSpPr>
          <p:cNvPr id="8195" name="Rectangle 3"/>
          <p:cNvSpPr>
            <a:spLocks noGrp="1" noChangeArrowheads="1"/>
          </p:cNvSpPr>
          <p:nvPr>
            <p:ph type="body" idx="1"/>
          </p:nvPr>
        </p:nvSpPr>
        <p:spPr/>
        <p:txBody>
          <a:bodyPr/>
          <a:lstStyle/>
          <a:p>
            <a:r>
              <a:rPr lang="en-US" altLang="en-US"/>
              <a:t>Gain gardening/horticulture knowledge</a:t>
            </a:r>
          </a:p>
          <a:p>
            <a:r>
              <a:rPr lang="en-US" altLang="en-US"/>
              <a:t>Community involvement</a:t>
            </a:r>
          </a:p>
          <a:p>
            <a:r>
              <a:rPr lang="en-US" altLang="en-US"/>
              <a:t>Social opportunities</a:t>
            </a:r>
          </a:p>
          <a:p>
            <a:r>
              <a:rPr lang="en-US" altLang="en-US"/>
              <a:t>Lifelong learning</a:t>
            </a:r>
          </a:p>
          <a:p>
            <a:r>
              <a:rPr lang="en-US" altLang="en-US"/>
              <a:t>Group affiliation</a:t>
            </a:r>
          </a:p>
          <a:p>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a:t>Surveys say MG’s like…</a:t>
            </a:r>
          </a:p>
        </p:txBody>
      </p:sp>
      <p:sp>
        <p:nvSpPr>
          <p:cNvPr id="19459" name="Rectangle 3"/>
          <p:cNvSpPr>
            <a:spLocks noGrp="1" noChangeArrowheads="1"/>
          </p:cNvSpPr>
          <p:nvPr>
            <p:ph type="body" idx="1"/>
          </p:nvPr>
        </p:nvSpPr>
        <p:spPr/>
        <p:txBody>
          <a:bodyPr/>
          <a:lstStyle/>
          <a:p>
            <a:pPr marL="609600" indent="-609600">
              <a:buFontTx/>
              <a:buAutoNum type="arabicPeriod"/>
            </a:pPr>
            <a:r>
              <a:rPr lang="en-US" altLang="en-US"/>
              <a:t>Status of being a Master Gardener</a:t>
            </a:r>
          </a:p>
          <a:p>
            <a:pPr marL="609600" indent="-609600">
              <a:buFontTx/>
              <a:buAutoNum type="arabicPeriod"/>
            </a:pPr>
            <a:r>
              <a:rPr lang="en-US" altLang="en-US"/>
              <a:t>Flexibility of volunteer work</a:t>
            </a:r>
          </a:p>
          <a:p>
            <a:pPr marL="609600" indent="-609600">
              <a:buFontTx/>
              <a:buAutoNum type="arabicPeriod"/>
            </a:pPr>
            <a:r>
              <a:rPr lang="en-US" altLang="en-US"/>
              <a:t>Quality of learning materials</a:t>
            </a:r>
          </a:p>
          <a:p>
            <a:pPr marL="609600" indent="-609600">
              <a:buFontTx/>
              <a:buAutoNum type="arabicPeriod"/>
            </a:pPr>
            <a:r>
              <a:rPr lang="en-US" altLang="en-US"/>
              <a:t>Rewards of being a Master Gardener</a:t>
            </a:r>
          </a:p>
          <a:p>
            <a:pPr marL="609600" indent="-609600">
              <a:buFontTx/>
              <a:buAutoNum type="arabicPeriod"/>
            </a:pPr>
            <a:r>
              <a:rPr lang="en-US" altLang="en-US"/>
              <a:t>Excellence of training sessions</a:t>
            </a:r>
          </a:p>
          <a:p>
            <a:pPr marL="609600" indent="-609600">
              <a:buFontTx/>
              <a:buAutoNum type="arabicPeriod"/>
            </a:pPr>
            <a:endParaRPr lang="en-US" altLang="en-US"/>
          </a:p>
          <a:p>
            <a:pPr marL="609600" indent="-609600">
              <a:buFontTx/>
              <a:buAutoNum type="arabicPeriod"/>
            </a:pPr>
            <a:endParaRPr lang="en-US" altLang="en-US" b="1"/>
          </a:p>
          <a:p>
            <a:pPr marL="609600" indent="-609600"/>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t>MG Program Pros </a:t>
            </a:r>
            <a:r>
              <a:rPr lang="en-US" altLang="en-US" sz="6000" b="1">
                <a:effectLst/>
                <a:sym typeface="Wingdings" charset="2"/>
              </a:rPr>
              <a:t></a:t>
            </a:r>
          </a:p>
        </p:txBody>
      </p:sp>
      <p:sp>
        <p:nvSpPr>
          <p:cNvPr id="9219" name="Rectangle 3"/>
          <p:cNvSpPr>
            <a:spLocks noGrp="1" noChangeArrowheads="1"/>
          </p:cNvSpPr>
          <p:nvPr>
            <p:ph type="body" idx="1"/>
          </p:nvPr>
        </p:nvSpPr>
        <p:spPr/>
        <p:txBody>
          <a:bodyPr/>
          <a:lstStyle/>
          <a:p>
            <a:r>
              <a:rPr lang="en-US" altLang="en-US"/>
              <a:t>Builds a support network for ANR Programs</a:t>
            </a:r>
          </a:p>
          <a:p>
            <a:r>
              <a:rPr lang="en-US" altLang="en-US"/>
              <a:t>Can also benefit FCS &amp; 4-H through creative partnerships</a:t>
            </a:r>
          </a:p>
          <a:p>
            <a:r>
              <a:rPr lang="en-US" altLang="en-US"/>
              <a:t>Builds community relationships </a:t>
            </a:r>
          </a:p>
          <a:p>
            <a:r>
              <a:rPr lang="en-US" altLang="en-US" b="1"/>
              <a:t>Helps you reach more clients!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a:t>Potential Program Issues </a:t>
            </a:r>
            <a:r>
              <a:rPr lang="en-US" altLang="en-US" sz="6000" b="1">
                <a:effectLst/>
                <a:sym typeface="Wingdings" charset="2"/>
              </a:rPr>
              <a:t></a:t>
            </a:r>
          </a:p>
        </p:txBody>
      </p:sp>
      <p:sp>
        <p:nvSpPr>
          <p:cNvPr id="10243" name="Rectangle 3"/>
          <p:cNvSpPr>
            <a:spLocks noGrp="1" noChangeArrowheads="1"/>
          </p:cNvSpPr>
          <p:nvPr>
            <p:ph type="body" idx="1"/>
          </p:nvPr>
        </p:nvSpPr>
        <p:spPr/>
        <p:txBody>
          <a:bodyPr/>
          <a:lstStyle/>
          <a:p>
            <a:r>
              <a:rPr lang="en-US" altLang="en-US"/>
              <a:t>Volunteers do require time and effort </a:t>
            </a:r>
          </a:p>
          <a:p>
            <a:r>
              <a:rPr lang="en-US" altLang="en-US"/>
              <a:t>Training and maintaining volunteer base is a big commitment</a:t>
            </a:r>
          </a:p>
          <a:p>
            <a:r>
              <a:rPr lang="en-US" altLang="en-US"/>
              <a:t>Group dynamics sometimes can be obstacles</a:t>
            </a:r>
          </a:p>
          <a:p>
            <a:r>
              <a:rPr lang="en-US" altLang="en-US"/>
              <a:t>Lack of communication can be a problem</a:t>
            </a:r>
          </a:p>
          <a:p>
            <a:r>
              <a:rPr lang="en-US" altLang="en-US"/>
              <a:t>Sometimes staff feel unsure of how they fit in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CC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50000"/>
          </a:spcBef>
          <a:spcAft>
            <a:spcPct val="0"/>
          </a:spcAft>
          <a:buClrTx/>
          <a:buSzTx/>
          <a:buFontTx/>
          <a:buAutoNum type="arabicPeriod"/>
          <a:tabLst/>
          <a:defRPr kumimoji="0" lang="en-US" alt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CC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50000"/>
          </a:spcBef>
          <a:spcAft>
            <a:spcPct val="0"/>
          </a:spcAft>
          <a:buClrTx/>
          <a:buSzTx/>
          <a:buFontTx/>
          <a:buAutoNum type="arabicPeriod"/>
          <a:tabLst/>
          <a:defRPr kumimoji="0" lang="en-US" altLang="en-US" sz="1800" b="0" i="0" u="none" strike="noStrike" cap="none" normalizeH="0" baseline="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CC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50000"/>
          </a:spcBef>
          <a:spcAft>
            <a:spcPct val="0"/>
          </a:spcAft>
          <a:buClrTx/>
          <a:buSzTx/>
          <a:buFontTx/>
          <a:buAutoNum type="arabicPeriod"/>
          <a:tabLst/>
          <a:defRPr kumimoji="0" lang="en-US" alt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CC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50000"/>
          </a:spcBef>
          <a:spcAft>
            <a:spcPct val="0"/>
          </a:spcAft>
          <a:buClrTx/>
          <a:buSzTx/>
          <a:buFontTx/>
          <a:buAutoNum type="arabicPeriod"/>
          <a:tabLst/>
          <a:defRPr kumimoji="0" lang="en-US" altLang="en-US" sz="1800" b="0" i="0" u="none" strike="noStrike" cap="none" normalizeH="0" baseline="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2460</Words>
  <Application>Microsoft Macintosh PowerPoint</Application>
  <PresentationFormat>On-screen Show (4:3)</PresentationFormat>
  <Paragraphs>351</Paragraphs>
  <Slides>30</Slides>
  <Notes>28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30</vt:i4>
      </vt:variant>
    </vt:vector>
  </HeadingPairs>
  <TitlesOfParts>
    <vt:vector size="35" baseType="lpstr">
      <vt:lpstr>Arial</vt:lpstr>
      <vt:lpstr>Courier New</vt:lpstr>
      <vt:lpstr>Wingdings</vt:lpstr>
      <vt:lpstr>Default Design</vt:lpstr>
      <vt:lpstr>Custom Design</vt:lpstr>
      <vt:lpstr>Master Gardener 101</vt:lpstr>
      <vt:lpstr>You might meet a Master Gardener who…</vt:lpstr>
      <vt:lpstr>Or a Master Gardener who…</vt:lpstr>
      <vt:lpstr>What’s a Master Gardener?</vt:lpstr>
      <vt:lpstr>MG’s are Great for Extension</vt:lpstr>
      <vt:lpstr>Extension is Great for Volunteers</vt:lpstr>
      <vt:lpstr>Surveys say MG’s like…</vt:lpstr>
      <vt:lpstr>MG Program Pros </vt:lpstr>
      <vt:lpstr>Potential Program Issues </vt:lpstr>
      <vt:lpstr>State MG Program Office</vt:lpstr>
      <vt:lpstr>State MG Program Office</vt:lpstr>
      <vt:lpstr>Georgia Master Gardener  Association Inc.- GMGA</vt:lpstr>
      <vt:lpstr>MG Recruitment</vt:lpstr>
      <vt:lpstr>Training</vt:lpstr>
      <vt:lpstr>Instructors</vt:lpstr>
      <vt:lpstr>Training Resources</vt:lpstr>
      <vt:lpstr>Testing</vt:lpstr>
      <vt:lpstr>Orientation</vt:lpstr>
      <vt:lpstr>Projects</vt:lpstr>
      <vt:lpstr>Projects continued</vt:lpstr>
      <vt:lpstr>Junior Master Gardener</vt:lpstr>
      <vt:lpstr>MG Project Ideas</vt:lpstr>
      <vt:lpstr>Hours &amp; Certification</vt:lpstr>
      <vt:lpstr>MG Title</vt:lpstr>
      <vt:lpstr>What Counts as Service?</vt:lpstr>
      <vt:lpstr>What does not count</vt:lpstr>
      <vt:lpstr>Recordkeeping</vt:lpstr>
      <vt:lpstr>Transfers</vt:lpstr>
      <vt:lpstr>Associations</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Gardener 101</dc:title>
  <dc:creator>George Braman</dc:creator>
  <cp:lastModifiedBy>George Braman</cp:lastModifiedBy>
  <cp:revision>1</cp:revision>
  <dcterms:created xsi:type="dcterms:W3CDTF">2015-09-08T05:41:08Z</dcterms:created>
  <dcterms:modified xsi:type="dcterms:W3CDTF">2015-09-08T05:41:16Z</dcterms:modified>
</cp:coreProperties>
</file>