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  <p:sldMasterId id="2147483650" r:id="rId2"/>
    <p:sldMasterId id="2147483651" r:id="rId3"/>
  </p:sldMasterIdLst>
  <p:notesMasterIdLst>
    <p:notesMasterId r:id="rId53"/>
  </p:notesMasterIdLst>
  <p:handoutMasterIdLst>
    <p:handoutMasterId r:id="rId54"/>
  </p:handoutMasterIdLst>
  <p:sldIdLst>
    <p:sldId id="256" r:id="rId4"/>
    <p:sldId id="515" r:id="rId5"/>
    <p:sldId id="516" r:id="rId6"/>
    <p:sldId id="520" r:id="rId7"/>
    <p:sldId id="517" r:id="rId8"/>
    <p:sldId id="518" r:id="rId9"/>
    <p:sldId id="519" r:id="rId10"/>
    <p:sldId id="522" r:id="rId11"/>
    <p:sldId id="513" r:id="rId12"/>
    <p:sldId id="509" r:id="rId13"/>
    <p:sldId id="510" r:id="rId14"/>
    <p:sldId id="514" r:id="rId15"/>
    <p:sldId id="511" r:id="rId16"/>
    <p:sldId id="512" r:id="rId17"/>
    <p:sldId id="523" r:id="rId18"/>
    <p:sldId id="524" r:id="rId19"/>
    <p:sldId id="525" r:id="rId20"/>
    <p:sldId id="527" r:id="rId21"/>
    <p:sldId id="528" r:id="rId22"/>
    <p:sldId id="531" r:id="rId23"/>
    <p:sldId id="529" r:id="rId24"/>
    <p:sldId id="530" r:id="rId25"/>
    <p:sldId id="540" r:id="rId26"/>
    <p:sldId id="526" r:id="rId27"/>
    <p:sldId id="537" r:id="rId28"/>
    <p:sldId id="535" r:id="rId29"/>
    <p:sldId id="538" r:id="rId30"/>
    <p:sldId id="539" r:id="rId31"/>
    <p:sldId id="536" r:id="rId32"/>
    <p:sldId id="533" r:id="rId33"/>
    <p:sldId id="532" r:id="rId34"/>
    <p:sldId id="545" r:id="rId35"/>
    <p:sldId id="546" r:id="rId36"/>
    <p:sldId id="541" r:id="rId37"/>
    <p:sldId id="542" r:id="rId38"/>
    <p:sldId id="543" r:id="rId39"/>
    <p:sldId id="544" r:id="rId40"/>
    <p:sldId id="497" r:id="rId41"/>
    <p:sldId id="498" r:id="rId42"/>
    <p:sldId id="499" r:id="rId43"/>
    <p:sldId id="500" r:id="rId44"/>
    <p:sldId id="501" r:id="rId45"/>
    <p:sldId id="502" r:id="rId46"/>
    <p:sldId id="503" r:id="rId47"/>
    <p:sldId id="504" r:id="rId48"/>
    <p:sldId id="505" r:id="rId49"/>
    <p:sldId id="506" r:id="rId50"/>
    <p:sldId id="507" r:id="rId51"/>
    <p:sldId id="508" r:id="rId52"/>
  </p:sldIdLst>
  <p:sldSz cx="10287000" cy="6858000" type="35mm"/>
  <p:notesSz cx="6248400" cy="9601200"/>
  <p:custShowLst>
    <p:custShow name="Southeastern Turf Conference" id="0">
      <p:sldLst>
        <p:sld r:id="rId4"/>
        <p:sld r:id="rId5"/>
        <p:sld r:id="rId6"/>
        <p:sld r:id="rId7"/>
        <p:sld r:id="rId9"/>
        <p:sld r:id="rId10"/>
        <p:sld r:id="rId12"/>
        <p:sld r:id="rId14"/>
        <p:sld r:id="rId15"/>
        <p:sld r:id="rId16"/>
        <p:sld r:id="rId17"/>
        <p:sld r:id="rId18"/>
        <p:sld r:id="rId19"/>
        <p:sld r:id="rId20"/>
        <p:sld r:id="rId23"/>
        <p:sld r:id="rId24"/>
        <p:sld r:id="rId25"/>
        <p:sld r:id="rId26"/>
        <p:sld r:id="rId27"/>
        <p:sld r:id="rId28"/>
        <p:sld r:id="rId34"/>
        <p:sld r:id="rId35"/>
        <p:sld r:id="rId36"/>
        <p:sld r:id="rId37"/>
        <p:sld r:id="rId38"/>
        <p:sld r:id="rId39"/>
        <p:sld r:id="rId40"/>
        <p:sld r:id="rId41"/>
        <p:sld r:id="rId42"/>
      </p:sldLst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7200" kern="1200" baseline="300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7200" kern="1200" baseline="300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7200" kern="1200" baseline="300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7200" kern="1200" baseline="300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7200" kern="1200" baseline="300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7200" kern="1200" baseline="300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7200" kern="1200" baseline="300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7200" kern="1200" baseline="300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7200" kern="1200" baseline="300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FFFF"/>
    <a:srgbClr val="FF3300"/>
    <a:srgbClr val="FF6600"/>
    <a:srgbClr val="FFFF00"/>
    <a:srgbClr val="00FF00"/>
    <a:srgbClr val="00CCFF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57" autoAdjust="0"/>
    <p:restoredTop sz="79228" autoAdjust="0"/>
  </p:normalViewPr>
  <p:slideViewPr>
    <p:cSldViewPr>
      <p:cViewPr>
        <p:scale>
          <a:sx n="55" d="100"/>
          <a:sy n="55" d="100"/>
        </p:scale>
        <p:origin x="3208" y="1208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notesMaster" Target="notesMasters/notesMaster1.xml"/><Relationship Id="rId54" Type="http://schemas.openxmlformats.org/officeDocument/2006/relationships/handoutMaster" Target="handoutMasters/handoutMaster1.xml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70827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aseline="0"/>
            </a:lvl1pPr>
          </a:lstStyle>
          <a:p>
            <a:endParaRPr lang="en-US" altLang="en-US"/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538538" y="0"/>
            <a:ext cx="270827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endParaRPr lang="en-US" altLang="en-US"/>
          </a:p>
        </p:txBody>
      </p:sp>
      <p:sp>
        <p:nvSpPr>
          <p:cNvPr id="312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270827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0"/>
            </a:lvl1pPr>
          </a:lstStyle>
          <a:p>
            <a:endParaRPr lang="en-US" altLang="en-US"/>
          </a:p>
        </p:txBody>
      </p:sp>
      <p:sp>
        <p:nvSpPr>
          <p:cNvPr id="312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538538" y="9120188"/>
            <a:ext cx="270827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fld id="{C08FC34E-9F0B-7440-BC2A-7952FBC0E1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3515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70827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aseline="0"/>
            </a:lvl1pPr>
          </a:lstStyle>
          <a:p>
            <a:endParaRPr lang="en-US" altLang="en-US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538538" y="0"/>
            <a:ext cx="270827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endParaRPr lang="en-US" altLang="en-US"/>
          </a:p>
        </p:txBody>
      </p:sp>
      <p:sp>
        <p:nvSpPr>
          <p:cNvPr id="2191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423863" y="720725"/>
            <a:ext cx="5400675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9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25475" y="4560888"/>
            <a:ext cx="49974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19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270827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0"/>
            </a:lvl1pPr>
          </a:lstStyle>
          <a:p>
            <a:endParaRPr lang="en-US" altLang="en-US"/>
          </a:p>
        </p:txBody>
      </p:sp>
      <p:sp>
        <p:nvSpPr>
          <p:cNvPr id="219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538538" y="9120188"/>
            <a:ext cx="270827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fld id="{7D979A8A-7FA2-1148-B38A-EA22FD7114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02883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ED9C96-66F2-864B-8DE8-5A028B365F7A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409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791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9A6A0E-DD11-ED44-8D94-E402BC0C9850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4065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3438" y="4560888"/>
            <a:ext cx="4581525" cy="4319587"/>
          </a:xfrm>
        </p:spPr>
        <p:txBody>
          <a:bodyPr/>
          <a:lstStyle/>
          <a:p>
            <a:r>
              <a:rPr lang="en-US" altLang="en-US"/>
              <a:t>Good slide of field worn to the dirt.</a:t>
            </a:r>
          </a:p>
        </p:txBody>
      </p:sp>
    </p:spTree>
    <p:extLst>
      <p:ext uri="{BB962C8B-B14F-4D97-AF65-F5344CB8AC3E}">
        <p14:creationId xmlns:p14="http://schemas.microsoft.com/office/powerpoint/2010/main" val="588633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A82B3-981C-CE45-B337-FB90748AA511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415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8787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7CDC3F-C270-B342-AE1A-928E0813F520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411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7346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1C57A9-2647-BA49-ABEC-86A51EC543A1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428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52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F0EC3F-D542-9C41-ADC9-F63A320F5936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4392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5240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AFDF1A-A2AF-7C49-B437-29507C575FCA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3932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159027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0F1CE-6E32-6640-9A76-25C28641AABF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3952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098312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7ECFB3-59EE-C447-8C00-3B0D19C88922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3973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62173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09F7B3-48B4-024A-8414-A312B3443A91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4014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3438" y="4560888"/>
            <a:ext cx="4581525" cy="4319587"/>
          </a:xfrm>
        </p:spPr>
        <p:txBody>
          <a:bodyPr/>
          <a:lstStyle/>
          <a:p>
            <a:r>
              <a:rPr lang="en-US" altLang="en-US"/>
              <a:t>After a few years, some general guidelines I use related to field use (and overuse).  I often get the question . . . “how much can my field be used”.</a:t>
            </a:r>
          </a:p>
        </p:txBody>
      </p:sp>
    </p:spTree>
    <p:extLst>
      <p:ext uri="{BB962C8B-B14F-4D97-AF65-F5344CB8AC3E}">
        <p14:creationId xmlns:p14="http://schemas.microsoft.com/office/powerpoint/2010/main" val="1080484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5875" y="1122363"/>
            <a:ext cx="771525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75" y="3602038"/>
            <a:ext cx="771525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A5938-B11D-F749-B145-3B1C5EC128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850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92F93-AA09-EF42-813A-3E103C9ABB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0873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7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E1585C-2452-7841-8A5B-264D5F9C1A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4127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5875" y="1122363"/>
            <a:ext cx="771525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75" y="3602038"/>
            <a:ext cx="771525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4FEF53-1994-6543-B5E4-4417043080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8697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9D68E-D0D6-2943-9651-EABB4C64EC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794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675" y="1709738"/>
            <a:ext cx="88725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675" y="4589463"/>
            <a:ext cx="887253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9B639-9491-D541-A858-7E75E96870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5821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C83A3-D301-7A40-A721-5A06437249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0417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025" y="365125"/>
            <a:ext cx="887253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025" y="1681163"/>
            <a:ext cx="435292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025" y="2505075"/>
            <a:ext cx="4352925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8588" y="1681163"/>
            <a:ext cx="43719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8588" y="2505075"/>
            <a:ext cx="4371975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3566B5-EDB2-DA41-BD52-04D50AE542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1771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B9F30-591D-FC45-847D-0CBC079E42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91560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18A1E-1738-4E47-AA37-1B6E2E5B23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17886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025" y="457200"/>
            <a:ext cx="33178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563" y="987425"/>
            <a:ext cx="52070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025" y="2057400"/>
            <a:ext cx="33178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52D16-8330-BB49-A5B4-93905957AB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9034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F9166-2713-AB4C-84D5-2B2BCD08E5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26241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025" y="457200"/>
            <a:ext cx="33178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73563" y="987425"/>
            <a:ext cx="52070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025" y="2057400"/>
            <a:ext cx="33178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3694FD-5B31-A849-B3B4-B190102E8A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94395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DEC71-3DC1-5F42-84A0-54ACE804F6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87370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7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D3F23-6EB9-C946-83A7-E1951C28F4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62010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clipArt"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525" y="6248400"/>
            <a:ext cx="2143125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14725" y="6248400"/>
            <a:ext cx="325755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72350" y="6248400"/>
            <a:ext cx="2143125" cy="457200"/>
          </a:xfrm>
        </p:spPr>
        <p:txBody>
          <a:bodyPr/>
          <a:lstStyle>
            <a:lvl1pPr>
              <a:defRPr/>
            </a:lvl1pPr>
          </a:lstStyle>
          <a:p>
            <a:fld id="{33DD6FDF-D29F-3843-9612-5F6E44E119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15600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5875" y="1122363"/>
            <a:ext cx="771525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75" y="3602038"/>
            <a:ext cx="771525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F6FBFE-F0B0-B645-B310-DECEA832C0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48934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A4CE1-430E-374F-BD32-8F4A3BC401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13620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675" y="1709738"/>
            <a:ext cx="88725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675" y="4589463"/>
            <a:ext cx="887253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D7AC1A-CC74-0440-9E76-F3A4A31445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68474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5B7280-EF5E-A64A-B6B1-7250FAFFF7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92445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025" y="365125"/>
            <a:ext cx="887253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025" y="1681163"/>
            <a:ext cx="435292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025" y="2505075"/>
            <a:ext cx="4352925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8588" y="1681163"/>
            <a:ext cx="43719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8588" y="2505075"/>
            <a:ext cx="4371975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EFE9D5-ED39-CC4A-A618-CB57FC6F1A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73816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45D40-4430-B44C-A1F1-7255BB248C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3878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675" y="1709738"/>
            <a:ext cx="88725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675" y="4589463"/>
            <a:ext cx="887253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0416B7-4A5A-2B49-ADE6-6B32931676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23565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487DE7-5844-654C-9110-CB1E424182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15981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025" y="457200"/>
            <a:ext cx="33178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563" y="987425"/>
            <a:ext cx="52070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025" y="2057400"/>
            <a:ext cx="33178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3C3B3-6C07-7644-82DF-6286C7484E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9819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025" y="457200"/>
            <a:ext cx="33178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73563" y="987425"/>
            <a:ext cx="52070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025" y="2057400"/>
            <a:ext cx="33178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477963-ACA1-EB4A-A0CB-10646DBB01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28966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5AD446-0C6F-C945-84A8-B47DE21F46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884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7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46DDD5-E483-5D4A-933F-5849A464C6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448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3247CA-A46E-5244-8241-52D35B0337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8778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025" y="365125"/>
            <a:ext cx="887253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025" y="1681163"/>
            <a:ext cx="435292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025" y="2505075"/>
            <a:ext cx="4352925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8588" y="1681163"/>
            <a:ext cx="43719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8588" y="2505075"/>
            <a:ext cx="4371975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92F08-B8A3-9843-BA30-BE9446B033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5935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305BF3-FAAD-394B-A05C-D919C0D118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1958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D566D-0D4F-E543-8A15-61EE0A444E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7786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025" y="457200"/>
            <a:ext cx="33178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563" y="987425"/>
            <a:ext cx="52070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025" y="2057400"/>
            <a:ext cx="33178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305074-0756-8A46-AEB3-2483151BE0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7213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025" y="457200"/>
            <a:ext cx="33178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73563" y="987425"/>
            <a:ext cx="52070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025" y="2057400"/>
            <a:ext cx="33178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AA987-5761-7645-B9E7-53D0246313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470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/>
            </a:lvl1pPr>
          </a:lstStyle>
          <a:p>
            <a:fld id="{02ADA2B3-7264-2B48-BCB5-84C1FA4EC96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87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/>
            </a:lvl1pPr>
          </a:lstStyle>
          <a:p>
            <a:endParaRPr lang="en-US" altLang="en-US"/>
          </a:p>
        </p:txBody>
      </p:sp>
      <p:sp>
        <p:nvSpPr>
          <p:cNvPr id="387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/>
            </a:lvl1pPr>
          </a:lstStyle>
          <a:p>
            <a:endParaRPr lang="en-US" altLang="en-US"/>
          </a:p>
        </p:txBody>
      </p:sp>
      <p:sp>
        <p:nvSpPr>
          <p:cNvPr id="387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/>
            </a:lvl1pPr>
          </a:lstStyle>
          <a:p>
            <a:fld id="{2AECFD33-9455-4448-B151-0F451E4CCC3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8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90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/>
            </a:lvl1pPr>
          </a:lstStyle>
          <a:p>
            <a:endParaRPr lang="en-US" altLang="en-US"/>
          </a:p>
        </p:txBody>
      </p:sp>
      <p:sp>
        <p:nvSpPr>
          <p:cNvPr id="390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/>
            </a:lvl1pPr>
          </a:lstStyle>
          <a:p>
            <a:endParaRPr lang="en-US" altLang="en-US"/>
          </a:p>
        </p:txBody>
      </p:sp>
      <p:sp>
        <p:nvSpPr>
          <p:cNvPr id="390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/>
            </a:lvl1pPr>
          </a:lstStyle>
          <a:p>
            <a:fld id="{73A5F419-A088-C446-9BAF-983ECE46651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Relationship Id="rId3" Type="http://schemas.openxmlformats.org/officeDocument/2006/relationships/image" Target="../media/image14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rgiaturf.com/" TargetMode="External"/><Relationship Id="rId4" Type="http://schemas.openxmlformats.org/officeDocument/2006/relationships/hyperlink" Target="http://www.turfgrasswater.com/" TargetMode="External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8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75" y="381000"/>
            <a:ext cx="10287000" cy="2971800"/>
          </a:xfrm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anchor="ctr"/>
          <a:lstStyle/>
          <a:p>
            <a:r>
              <a:rPr lang="en-US" altLang="en-US" sz="6600" b="1" dirty="0">
                <a:solidFill>
                  <a:srgbClr val="00CCFF"/>
                </a:solidFill>
              </a:rPr>
              <a:t>Managing Soil Compaction in </a:t>
            </a:r>
            <a:r>
              <a:rPr lang="en-US" altLang="en-US" sz="6600" b="1" dirty="0" err="1">
                <a:solidFill>
                  <a:srgbClr val="00CCFF"/>
                </a:solidFill>
              </a:rPr>
              <a:t>Turfgrass</a:t>
            </a:r>
            <a:endParaRPr lang="en-US" altLang="en-US" sz="5400" b="1" dirty="0">
              <a:solidFill>
                <a:srgbClr val="00FF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2725" y="4495800"/>
            <a:ext cx="9867900" cy="2438400"/>
          </a:xfrm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US" altLang="en-US" sz="4000" b="1">
                <a:solidFill>
                  <a:schemeClr val="bg1"/>
                </a:solidFill>
              </a:rPr>
              <a:t>Clint Waltz, Ph.D.</a:t>
            </a:r>
          </a:p>
          <a:p>
            <a:r>
              <a:rPr lang="en-US" altLang="en-US" sz="4000" b="1">
                <a:solidFill>
                  <a:schemeClr val="bg1"/>
                </a:solidFill>
              </a:rPr>
              <a:t>Extension Specialist</a:t>
            </a:r>
          </a:p>
          <a:p>
            <a:r>
              <a:rPr lang="en-US" altLang="en-US" sz="4000" b="1">
                <a:solidFill>
                  <a:schemeClr val="bg1"/>
                </a:solidFill>
              </a:rPr>
              <a:t>C&amp;SS, University of Georgia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7" name="Oval 5"/>
          <p:cNvSpPr>
            <a:spLocks noChangeArrowheads="1"/>
          </p:cNvSpPr>
          <p:nvPr/>
        </p:nvSpPr>
        <p:spPr bwMode="auto">
          <a:xfrm>
            <a:off x="3575050" y="1098550"/>
            <a:ext cx="3136900" cy="2787650"/>
          </a:xfrm>
          <a:prstGeom prst="ellipse">
            <a:avLst/>
          </a:prstGeom>
          <a:solidFill>
            <a:srgbClr val="CC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7558" name="Oval 6"/>
          <p:cNvSpPr>
            <a:spLocks noChangeArrowheads="1"/>
          </p:cNvSpPr>
          <p:nvPr/>
        </p:nvSpPr>
        <p:spPr bwMode="auto">
          <a:xfrm>
            <a:off x="4629150" y="2492375"/>
            <a:ext cx="3136900" cy="2787650"/>
          </a:xfrm>
          <a:prstGeom prst="ellipse">
            <a:avLst/>
          </a:prstGeom>
          <a:solidFill>
            <a:srgbClr val="FFFFCC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7559" name="Oval 7"/>
          <p:cNvSpPr>
            <a:spLocks noChangeArrowheads="1"/>
          </p:cNvSpPr>
          <p:nvPr/>
        </p:nvSpPr>
        <p:spPr bwMode="auto">
          <a:xfrm>
            <a:off x="2522538" y="2492375"/>
            <a:ext cx="3135312" cy="2787650"/>
          </a:xfrm>
          <a:prstGeom prst="ellipse">
            <a:avLst/>
          </a:prstGeom>
          <a:solidFill>
            <a:srgbClr val="FFCC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7556" name="Text Box 4"/>
          <p:cNvSpPr txBox="1">
            <a:spLocks noChangeArrowheads="1"/>
          </p:cNvSpPr>
          <p:nvPr/>
        </p:nvSpPr>
        <p:spPr bwMode="auto">
          <a:xfrm>
            <a:off x="4152900" y="381000"/>
            <a:ext cx="29718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 u="sng" baseline="0">
                <a:solidFill>
                  <a:srgbClr val="FFFF00"/>
                </a:solidFill>
              </a:rPr>
              <a:t>Soil Properties</a:t>
            </a:r>
          </a:p>
          <a:p>
            <a:pPr eaLnBrk="1" hangingPunct="1">
              <a:buFont typeface="Times New Roman" charset="0"/>
              <a:buChar char="-"/>
            </a:pPr>
            <a:r>
              <a:rPr lang="en-US" altLang="en-US" sz="3200" b="1" baseline="0"/>
              <a:t>Physical</a:t>
            </a:r>
          </a:p>
          <a:p>
            <a:pPr eaLnBrk="1" hangingPunct="1">
              <a:buFont typeface="Times New Roman" charset="0"/>
              <a:buChar char="-"/>
            </a:pPr>
            <a:r>
              <a:rPr lang="en-US" altLang="en-US" sz="3200" b="1" baseline="0"/>
              <a:t>Chemical</a:t>
            </a:r>
          </a:p>
          <a:p>
            <a:pPr eaLnBrk="1" hangingPunct="1">
              <a:buFont typeface="Times New Roman" charset="0"/>
              <a:buChar char="-"/>
            </a:pPr>
            <a:r>
              <a:rPr lang="en-US" altLang="en-US" sz="3200" b="1" baseline="0"/>
              <a:t>Biological</a:t>
            </a:r>
          </a:p>
        </p:txBody>
      </p:sp>
      <p:sp>
        <p:nvSpPr>
          <p:cNvPr id="407554" name="Text Box 2"/>
          <p:cNvSpPr txBox="1">
            <a:spLocks noChangeArrowheads="1"/>
          </p:cNvSpPr>
          <p:nvPr/>
        </p:nvSpPr>
        <p:spPr bwMode="auto">
          <a:xfrm>
            <a:off x="1333500" y="3581400"/>
            <a:ext cx="2747963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 u="sng" baseline="0">
                <a:solidFill>
                  <a:srgbClr val="FFFF00"/>
                </a:solidFill>
              </a:rPr>
              <a:t>Climate</a:t>
            </a:r>
          </a:p>
          <a:p>
            <a:pPr eaLnBrk="1" hangingPunct="1">
              <a:buFont typeface="Times New Roman" charset="0"/>
              <a:buChar char="-"/>
            </a:pPr>
            <a:r>
              <a:rPr lang="en-US" altLang="en-US" sz="3200" b="1" baseline="0"/>
              <a:t>Temperature</a:t>
            </a:r>
          </a:p>
          <a:p>
            <a:pPr eaLnBrk="1" hangingPunct="1">
              <a:buFont typeface="Times New Roman" charset="0"/>
              <a:buChar char="-"/>
            </a:pPr>
            <a:r>
              <a:rPr lang="en-US" altLang="en-US" sz="3200" b="1" baseline="0"/>
              <a:t>Moisture</a:t>
            </a:r>
          </a:p>
          <a:p>
            <a:pPr eaLnBrk="1" hangingPunct="1">
              <a:buFont typeface="Times New Roman" charset="0"/>
              <a:buChar char="-"/>
            </a:pPr>
            <a:r>
              <a:rPr lang="en-US" altLang="en-US" sz="3200" b="1" baseline="0"/>
              <a:t>Light</a:t>
            </a:r>
          </a:p>
          <a:p>
            <a:pPr eaLnBrk="1" hangingPunct="1">
              <a:buFont typeface="Times New Roman" charset="0"/>
              <a:buChar char="-"/>
            </a:pPr>
            <a:r>
              <a:rPr lang="en-US" altLang="en-US" sz="3200" b="1" baseline="0"/>
              <a:t>Wind</a:t>
            </a:r>
          </a:p>
          <a:p>
            <a:pPr eaLnBrk="1" hangingPunct="1">
              <a:buFont typeface="Times New Roman" charset="0"/>
              <a:buChar char="-"/>
            </a:pPr>
            <a:r>
              <a:rPr lang="en-US" altLang="en-US" sz="3200" b="1" baseline="0"/>
              <a:t>Gases</a:t>
            </a:r>
          </a:p>
        </p:txBody>
      </p:sp>
      <p:sp>
        <p:nvSpPr>
          <p:cNvPr id="407555" name="Text Box 3"/>
          <p:cNvSpPr txBox="1">
            <a:spLocks noChangeArrowheads="1"/>
          </p:cNvSpPr>
          <p:nvPr/>
        </p:nvSpPr>
        <p:spPr bwMode="auto">
          <a:xfrm>
            <a:off x="5676900" y="3824288"/>
            <a:ext cx="2743200" cy="25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 u="sng" baseline="0">
                <a:solidFill>
                  <a:srgbClr val="FFFF00"/>
                </a:solidFill>
              </a:rPr>
              <a:t>Management</a:t>
            </a:r>
          </a:p>
          <a:p>
            <a:pPr eaLnBrk="1" hangingPunct="1"/>
            <a:r>
              <a:rPr lang="en-US" altLang="en-US" sz="3200" b="1" baseline="0"/>
              <a:t>Mowing</a:t>
            </a:r>
          </a:p>
          <a:p>
            <a:pPr eaLnBrk="1" hangingPunct="1">
              <a:buFont typeface="Times New Roman" charset="0"/>
              <a:buChar char="-"/>
            </a:pPr>
            <a:r>
              <a:rPr lang="en-US" altLang="en-US" sz="3200" b="1" baseline="0"/>
              <a:t>Fertilization</a:t>
            </a:r>
          </a:p>
          <a:p>
            <a:pPr eaLnBrk="1" hangingPunct="1">
              <a:buFont typeface="Times New Roman" charset="0"/>
              <a:buChar char="-"/>
            </a:pPr>
            <a:r>
              <a:rPr lang="en-US" altLang="en-US" sz="3200" b="1" baseline="0"/>
              <a:t>Irrigation</a:t>
            </a:r>
          </a:p>
          <a:p>
            <a:pPr eaLnBrk="1" hangingPunct="1">
              <a:buFont typeface="Times New Roman" charset="0"/>
              <a:buChar char="-"/>
            </a:pPr>
            <a:r>
              <a:rPr lang="en-US" altLang="en-US" sz="3200" b="1" baseline="0"/>
              <a:t>Pesticides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76200"/>
            <a:ext cx="8743950" cy="1143000"/>
          </a:xfrm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US" altLang="en-US" sz="6600" b="1">
                <a:solidFill>
                  <a:srgbClr val="FFFF00"/>
                </a:solidFill>
              </a:rPr>
              <a:t>Benefits of Aerification</a:t>
            </a:r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1500" y="1371600"/>
            <a:ext cx="8486775" cy="5181600"/>
          </a:xfrm>
        </p:spPr>
        <p:txBody>
          <a:bodyPr/>
          <a:lstStyle/>
          <a:p>
            <a:pPr>
              <a:spcBef>
                <a:spcPct val="30000"/>
              </a:spcBef>
              <a:buClr>
                <a:srgbClr val="00FF00"/>
              </a:buClr>
              <a:buFont typeface="Wingdings" charset="2"/>
              <a:buChar char="ü"/>
            </a:pPr>
            <a:r>
              <a:rPr lang="en-US" altLang="en-US" sz="3600" b="1"/>
              <a:t> Relieve soil compaction</a:t>
            </a:r>
          </a:p>
          <a:p>
            <a:pPr>
              <a:spcBef>
                <a:spcPct val="30000"/>
              </a:spcBef>
              <a:buClr>
                <a:srgbClr val="00FF00"/>
              </a:buClr>
              <a:buFont typeface="Wingdings" charset="2"/>
              <a:buChar char="ü"/>
            </a:pPr>
            <a:r>
              <a:rPr lang="en-US" altLang="en-US" sz="3600" b="1"/>
              <a:t> Aid in thatch control</a:t>
            </a:r>
          </a:p>
          <a:p>
            <a:pPr>
              <a:spcBef>
                <a:spcPct val="30000"/>
              </a:spcBef>
              <a:buClr>
                <a:srgbClr val="00FF00"/>
              </a:buClr>
              <a:buFont typeface="Wingdings" charset="2"/>
              <a:buChar char="ü"/>
            </a:pPr>
            <a:r>
              <a:rPr lang="en-US" altLang="en-US" sz="3600" b="1"/>
              <a:t> Improve soil air exchange</a:t>
            </a:r>
          </a:p>
          <a:p>
            <a:pPr>
              <a:spcBef>
                <a:spcPct val="30000"/>
              </a:spcBef>
              <a:buClr>
                <a:srgbClr val="00FF00"/>
              </a:buClr>
              <a:buFont typeface="Wingdings" charset="2"/>
              <a:buChar char="ü"/>
            </a:pPr>
            <a:r>
              <a:rPr lang="en-US" altLang="en-US" sz="3600" b="1"/>
              <a:t> Enhance water &amp; nutrient penetration</a:t>
            </a:r>
          </a:p>
          <a:p>
            <a:pPr>
              <a:spcBef>
                <a:spcPct val="30000"/>
              </a:spcBef>
              <a:buClr>
                <a:srgbClr val="00FF00"/>
              </a:buClr>
              <a:buFont typeface="Wingdings" charset="2"/>
              <a:buChar char="ü"/>
            </a:pPr>
            <a:r>
              <a:rPr lang="en-US" altLang="en-US" sz="3600" b="1"/>
              <a:t> Disrupt undesired soil layer</a:t>
            </a:r>
          </a:p>
          <a:p>
            <a:pPr>
              <a:spcBef>
                <a:spcPct val="30000"/>
              </a:spcBef>
              <a:buClr>
                <a:srgbClr val="00FF00"/>
              </a:buClr>
              <a:buFont typeface="Wingdings" charset="2"/>
              <a:buChar char="ü"/>
            </a:pPr>
            <a:r>
              <a:rPr lang="en-US" altLang="en-US" sz="3600" b="1"/>
              <a:t> Aid in modifying soil with topdressing</a:t>
            </a:r>
          </a:p>
          <a:p>
            <a:pPr>
              <a:spcBef>
                <a:spcPct val="30000"/>
              </a:spcBef>
              <a:buClr>
                <a:srgbClr val="00FF00"/>
              </a:buClr>
              <a:buFont typeface="Wingdings" charset="2"/>
              <a:buChar char="ü"/>
            </a:pPr>
            <a:r>
              <a:rPr lang="en-US" altLang="en-US" sz="3600" b="1"/>
              <a:t> Enhance water &amp; nutrient uptake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76200"/>
            <a:ext cx="8743950" cy="1143000"/>
          </a:xfrm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US" altLang="en-US" sz="6600" b="1">
                <a:solidFill>
                  <a:srgbClr val="FFFF00"/>
                </a:solidFill>
              </a:rPr>
              <a:t>Benefits of Aerification</a:t>
            </a:r>
          </a:p>
        </p:txBody>
      </p:sp>
      <p:sp>
        <p:nvSpPr>
          <p:cNvPr id="4147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723900" y="1371600"/>
            <a:ext cx="8258175" cy="4953000"/>
          </a:xfrm>
        </p:spPr>
        <p:txBody>
          <a:bodyPr/>
          <a:lstStyle/>
          <a:p>
            <a:pPr>
              <a:spcBef>
                <a:spcPct val="30000"/>
              </a:spcBef>
              <a:buClr>
                <a:srgbClr val="FFFF00"/>
              </a:buClr>
              <a:buFont typeface="Wingdings" charset="2"/>
              <a:buChar char="ü"/>
            </a:pPr>
            <a:r>
              <a:rPr lang="en-US" altLang="en-US" sz="3600" b="1"/>
              <a:t> Increase pesticide effectiveness</a:t>
            </a:r>
          </a:p>
          <a:p>
            <a:pPr>
              <a:spcBef>
                <a:spcPct val="30000"/>
              </a:spcBef>
              <a:buClr>
                <a:srgbClr val="FFFF00"/>
              </a:buClr>
              <a:buFont typeface="Wingdings" charset="2"/>
              <a:buChar char="ü"/>
            </a:pPr>
            <a:r>
              <a:rPr lang="en-US" altLang="en-US" sz="3600" b="1"/>
              <a:t> Reduce runoff &amp; puddling</a:t>
            </a:r>
          </a:p>
          <a:p>
            <a:pPr>
              <a:spcBef>
                <a:spcPct val="30000"/>
              </a:spcBef>
              <a:buClr>
                <a:srgbClr val="FFFF00"/>
              </a:buClr>
              <a:buFont typeface="Wingdings" charset="2"/>
              <a:buChar char="ü"/>
            </a:pPr>
            <a:r>
              <a:rPr lang="en-US" altLang="en-US" sz="3600" b="1"/>
              <a:t> Increase soil temperature</a:t>
            </a:r>
          </a:p>
          <a:p>
            <a:pPr>
              <a:spcBef>
                <a:spcPct val="30000"/>
              </a:spcBef>
              <a:buClr>
                <a:srgbClr val="FFFF00"/>
              </a:buClr>
              <a:buFont typeface="Wingdings" charset="2"/>
              <a:buChar char="ü"/>
            </a:pPr>
            <a:r>
              <a:rPr lang="en-US" altLang="en-US" sz="3600" b="1"/>
              <a:t> Reduce effects of localized dry spots</a:t>
            </a:r>
          </a:p>
          <a:p>
            <a:pPr>
              <a:spcBef>
                <a:spcPct val="30000"/>
              </a:spcBef>
              <a:buClr>
                <a:srgbClr val="FFFF00"/>
              </a:buClr>
              <a:buFont typeface="Wingdings" charset="2"/>
              <a:buChar char="ü"/>
            </a:pPr>
            <a:r>
              <a:rPr lang="en-US" altLang="en-US" sz="3600" b="1"/>
              <a:t> Reduce surface hardness</a:t>
            </a:r>
          </a:p>
          <a:p>
            <a:pPr>
              <a:spcBef>
                <a:spcPct val="30000"/>
              </a:spcBef>
              <a:buClr>
                <a:srgbClr val="FFFF00"/>
              </a:buClr>
              <a:buFont typeface="Wingdings" charset="2"/>
              <a:buChar char="ü"/>
            </a:pPr>
            <a:r>
              <a:rPr lang="en-US" altLang="en-US" sz="3600" b="1"/>
              <a:t> Stimulate new growth</a:t>
            </a:r>
          </a:p>
          <a:p>
            <a:pPr>
              <a:spcBef>
                <a:spcPct val="30000"/>
              </a:spcBef>
              <a:buClr>
                <a:srgbClr val="FFFF00"/>
              </a:buClr>
              <a:buFont typeface="Wingdings" charset="2"/>
              <a:buChar char="ü"/>
            </a:pPr>
            <a:r>
              <a:rPr lang="en-US" altLang="en-US" sz="3600" b="1"/>
              <a:t> Improve heat &amp; drought tolerance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>
          <a:xfrm>
            <a:off x="-1588" y="76200"/>
            <a:ext cx="10287001" cy="1143000"/>
          </a:xfrm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US" altLang="en-US" sz="6600" b="1">
                <a:solidFill>
                  <a:srgbClr val="FFFF00"/>
                </a:solidFill>
              </a:rPr>
              <a:t>Drawbacks to Aerification</a:t>
            </a:r>
          </a:p>
        </p:txBody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1219200"/>
            <a:ext cx="9248775" cy="5562600"/>
          </a:xfrm>
        </p:spPr>
        <p:txBody>
          <a:bodyPr/>
          <a:lstStyle/>
          <a:p>
            <a:pPr>
              <a:spcBef>
                <a:spcPct val="30000"/>
              </a:spcBef>
              <a:buClr>
                <a:srgbClr val="FF0000"/>
              </a:buClr>
              <a:buFont typeface="Wingdings 2" charset="2"/>
              <a:buChar char="O"/>
            </a:pPr>
            <a:r>
              <a:rPr lang="en-US" altLang="en-US" sz="3600" b="1"/>
              <a:t> Turf injury increasing potential for turf 	loss during stress</a:t>
            </a:r>
          </a:p>
          <a:p>
            <a:pPr>
              <a:spcBef>
                <a:spcPct val="30000"/>
              </a:spcBef>
              <a:buClr>
                <a:srgbClr val="FF0000"/>
              </a:buClr>
              <a:buFont typeface="Wingdings 2" charset="2"/>
              <a:buChar char="O"/>
            </a:pPr>
            <a:r>
              <a:rPr lang="en-US" altLang="en-US" sz="3600" b="1"/>
              <a:t> Disruption of the turf surface</a:t>
            </a:r>
          </a:p>
          <a:p>
            <a:pPr>
              <a:spcBef>
                <a:spcPct val="30000"/>
              </a:spcBef>
              <a:buClr>
                <a:srgbClr val="FF0000"/>
              </a:buClr>
              <a:buFont typeface="Wingdings 2" charset="2"/>
              <a:buChar char="O"/>
            </a:pPr>
            <a:r>
              <a:rPr lang="en-US" altLang="en-US" sz="3600" b="1"/>
              <a:t> Increased insect problems</a:t>
            </a:r>
          </a:p>
          <a:p>
            <a:pPr>
              <a:spcBef>
                <a:spcPct val="30000"/>
              </a:spcBef>
              <a:buClr>
                <a:srgbClr val="FF0000"/>
              </a:buClr>
              <a:buFont typeface="Wingdings 2" charset="2"/>
              <a:buChar char="O"/>
            </a:pPr>
            <a:r>
              <a:rPr lang="en-US" altLang="en-US" sz="3600" b="1"/>
              <a:t> Increase desiccation and/or injury</a:t>
            </a:r>
          </a:p>
          <a:p>
            <a:pPr>
              <a:spcBef>
                <a:spcPct val="30000"/>
              </a:spcBef>
              <a:buClr>
                <a:srgbClr val="FF0000"/>
              </a:buClr>
              <a:buFont typeface="Wingdings 2" charset="2"/>
              <a:buChar char="O"/>
            </a:pPr>
            <a:r>
              <a:rPr lang="en-US" altLang="en-US" sz="3600" b="1"/>
              <a:t> Reduced soil strength</a:t>
            </a:r>
          </a:p>
          <a:p>
            <a:pPr>
              <a:spcBef>
                <a:spcPct val="30000"/>
              </a:spcBef>
              <a:buClr>
                <a:srgbClr val="FF0000"/>
              </a:buClr>
              <a:buFont typeface="Wingdings 2" charset="2"/>
              <a:buChar char="O"/>
            </a:pPr>
            <a:r>
              <a:rPr lang="en-US" altLang="en-US" sz="3600" b="1"/>
              <a:t> Creation of a localized soil compaction zone</a:t>
            </a:r>
          </a:p>
          <a:p>
            <a:pPr>
              <a:spcBef>
                <a:spcPct val="30000"/>
              </a:spcBef>
              <a:buClr>
                <a:srgbClr val="FF0000"/>
              </a:buClr>
              <a:buFont typeface="Wingdings 2" charset="2"/>
              <a:buChar char="O"/>
            </a:pPr>
            <a:r>
              <a:rPr lang="en-US" altLang="en-US" sz="3600" b="1"/>
              <a:t>Greater potential for water loss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2588" y="152400"/>
            <a:ext cx="9515475" cy="1143000"/>
          </a:xfrm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US" altLang="en-US" sz="6600" b="1">
                <a:solidFill>
                  <a:srgbClr val="FFFF00"/>
                </a:solidFill>
              </a:rPr>
              <a:t>Principles of Aerification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spcBef>
                <a:spcPct val="30000"/>
              </a:spcBef>
              <a:buClr>
                <a:srgbClr val="FFFF00"/>
              </a:buClr>
              <a:buFont typeface="Wingdings" charset="2"/>
              <a:buChar char=""/>
            </a:pPr>
            <a:r>
              <a:rPr lang="en-US" altLang="en-US" sz="4000" b="1"/>
              <a:t>Step One:</a:t>
            </a:r>
          </a:p>
          <a:p>
            <a:pPr marL="952500" lvl="1" indent="-495300">
              <a:spcBef>
                <a:spcPct val="30000"/>
              </a:spcBef>
              <a:buClr>
                <a:srgbClr val="FFFF00"/>
              </a:buClr>
              <a:buFont typeface="Wingdings" charset="2"/>
              <a:buChar char="ü"/>
            </a:pPr>
            <a:r>
              <a:rPr lang="en-US" altLang="en-US" sz="3600" b="1"/>
              <a:t>Identify Problem Correctly</a:t>
            </a:r>
          </a:p>
          <a:p>
            <a:pPr marL="533400" indent="-533400">
              <a:spcBef>
                <a:spcPct val="60000"/>
              </a:spcBef>
              <a:buClr>
                <a:srgbClr val="FFFF00"/>
              </a:buClr>
              <a:buFont typeface="Wingdings" charset="2"/>
              <a:buChar char=""/>
            </a:pPr>
            <a:r>
              <a:rPr lang="en-US" altLang="en-US" sz="4000" b="1"/>
              <a:t>Step Two:</a:t>
            </a:r>
          </a:p>
          <a:p>
            <a:pPr marL="952500" lvl="1" indent="-495300">
              <a:spcBef>
                <a:spcPct val="30000"/>
              </a:spcBef>
              <a:buClr>
                <a:srgbClr val="FFFF00"/>
              </a:buClr>
              <a:buFont typeface="Wingdings" charset="2"/>
              <a:buChar char="ü"/>
            </a:pPr>
            <a:r>
              <a:rPr lang="en-US" altLang="en-US" b="1"/>
              <a:t>Determine most effective means of alleviating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 descr="soilcompa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986" name="Picture 2" descr="soilcompact&amp;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152400"/>
            <a:ext cx="8743950" cy="1143000"/>
          </a:xfrm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US" altLang="en-US" sz="6600" b="1">
                <a:solidFill>
                  <a:srgbClr val="FFFF00"/>
                </a:solidFill>
              </a:rPr>
              <a:t>Aeration Methods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spcBef>
                <a:spcPct val="30000"/>
              </a:spcBef>
            </a:pPr>
            <a:r>
              <a:rPr lang="en-US" altLang="en-US" sz="3600" b="1"/>
              <a:t>Core</a:t>
            </a:r>
          </a:p>
          <a:p>
            <a:pPr>
              <a:spcBef>
                <a:spcPct val="30000"/>
              </a:spcBef>
            </a:pPr>
            <a:r>
              <a:rPr lang="en-US" altLang="en-US" sz="3600" b="1"/>
              <a:t>Solid Tine</a:t>
            </a:r>
          </a:p>
          <a:p>
            <a:pPr>
              <a:spcBef>
                <a:spcPct val="30000"/>
              </a:spcBef>
            </a:pPr>
            <a:r>
              <a:rPr lang="en-US" altLang="en-US" sz="3600" b="1"/>
              <a:t>Deep Time</a:t>
            </a:r>
          </a:p>
          <a:p>
            <a:pPr>
              <a:spcBef>
                <a:spcPct val="30000"/>
              </a:spcBef>
            </a:pPr>
            <a:r>
              <a:rPr lang="en-US" altLang="en-US" sz="3600" b="1"/>
              <a:t>Deep Drilling</a:t>
            </a:r>
          </a:p>
          <a:p>
            <a:pPr>
              <a:spcBef>
                <a:spcPct val="30000"/>
              </a:spcBef>
            </a:pPr>
            <a:r>
              <a:rPr lang="en-US" altLang="en-US" sz="3600" b="1"/>
              <a:t>Grooving</a:t>
            </a:r>
          </a:p>
          <a:p>
            <a:pPr>
              <a:spcBef>
                <a:spcPct val="30000"/>
              </a:spcBef>
            </a:pPr>
            <a:r>
              <a:rPr lang="en-US" altLang="en-US" sz="3600" b="1"/>
              <a:t>Slicing</a:t>
            </a:r>
          </a:p>
        </p:txBody>
      </p:sp>
      <p:sp>
        <p:nvSpPr>
          <p:cNvPr id="427013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spcBef>
                <a:spcPct val="30000"/>
              </a:spcBef>
            </a:pPr>
            <a:r>
              <a:rPr lang="en-US" altLang="en-US" sz="3600" b="1"/>
              <a:t>Spiking</a:t>
            </a:r>
          </a:p>
          <a:p>
            <a:pPr>
              <a:spcBef>
                <a:spcPct val="30000"/>
              </a:spcBef>
            </a:pPr>
            <a:r>
              <a:rPr lang="en-US" altLang="en-US" sz="3600" b="1"/>
              <a:t>Sub-Aerification</a:t>
            </a:r>
          </a:p>
          <a:p>
            <a:pPr>
              <a:spcBef>
                <a:spcPct val="30000"/>
              </a:spcBef>
            </a:pPr>
            <a:r>
              <a:rPr lang="en-US" altLang="en-US" sz="3600" b="1"/>
              <a:t>High pressure water/air injection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0"/>
            <a:ext cx="8743950" cy="1143000"/>
          </a:xfrm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US" altLang="en-US" sz="6600" b="1">
                <a:solidFill>
                  <a:srgbClr val="FFFF00"/>
                </a:solidFill>
              </a:rPr>
              <a:t>Penetration Factors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1676400"/>
            <a:ext cx="6810375" cy="4114800"/>
          </a:xfrm>
        </p:spPr>
        <p:txBody>
          <a:bodyPr/>
          <a:lstStyle/>
          <a:p>
            <a:pPr>
              <a:spcBef>
                <a:spcPct val="60000"/>
              </a:spcBef>
            </a:pPr>
            <a:r>
              <a:rPr lang="en-US" altLang="en-US" sz="4000" b="1"/>
              <a:t>Soil Type</a:t>
            </a:r>
          </a:p>
          <a:p>
            <a:pPr>
              <a:spcBef>
                <a:spcPct val="60000"/>
              </a:spcBef>
            </a:pPr>
            <a:r>
              <a:rPr lang="en-US" altLang="en-US" sz="4000" b="1"/>
              <a:t>Soil Moisture</a:t>
            </a:r>
          </a:p>
          <a:p>
            <a:pPr>
              <a:spcBef>
                <a:spcPct val="60000"/>
              </a:spcBef>
            </a:pPr>
            <a:r>
              <a:rPr lang="en-US" altLang="en-US" sz="4000" b="1"/>
              <a:t>Tine Diameter</a:t>
            </a:r>
          </a:p>
          <a:p>
            <a:pPr>
              <a:spcBef>
                <a:spcPct val="60000"/>
              </a:spcBef>
            </a:pPr>
            <a:r>
              <a:rPr lang="en-US" altLang="en-US" sz="4000" b="1"/>
              <a:t>Weight &amp; Power of Aerator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152400"/>
            <a:ext cx="8743950" cy="1143000"/>
          </a:xfrm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US" altLang="en-US" sz="6600" b="1">
                <a:solidFill>
                  <a:srgbClr val="FFFF00"/>
                </a:solidFill>
              </a:rPr>
              <a:t>Scheduling Factors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1525" y="1600200"/>
            <a:ext cx="8743950" cy="4724400"/>
          </a:xfrm>
        </p:spPr>
        <p:txBody>
          <a:bodyPr/>
          <a:lstStyle/>
          <a:p>
            <a:pPr marL="457200" indent="-457200">
              <a:spcBef>
                <a:spcPct val="30000"/>
              </a:spcBef>
              <a:buFontTx/>
              <a:buNone/>
            </a:pPr>
            <a:r>
              <a:rPr lang="en-US" altLang="en-US" sz="4000" b="1">
                <a:solidFill>
                  <a:srgbClr val="FFFF00"/>
                </a:solidFill>
              </a:rPr>
              <a:t>Considerations</a:t>
            </a:r>
          </a:p>
          <a:p>
            <a:pPr marL="457200" indent="-457200">
              <a:spcBef>
                <a:spcPct val="30000"/>
              </a:spcBef>
            </a:pPr>
            <a:r>
              <a:rPr lang="en-US" altLang="en-US" sz="3600" b="1"/>
              <a:t>Location</a:t>
            </a:r>
          </a:p>
          <a:p>
            <a:pPr marL="457200" indent="-457200">
              <a:spcBef>
                <a:spcPct val="60000"/>
              </a:spcBef>
            </a:pPr>
            <a:r>
              <a:rPr lang="en-US" altLang="en-US" sz="3600" b="1"/>
              <a:t>Species/Cultivar</a:t>
            </a:r>
          </a:p>
          <a:p>
            <a:pPr marL="457200" indent="-457200">
              <a:spcBef>
                <a:spcPct val="60000"/>
              </a:spcBef>
            </a:pPr>
            <a:r>
              <a:rPr lang="en-US" altLang="en-US" sz="3600" b="1"/>
              <a:t>Intensity of Use</a:t>
            </a:r>
          </a:p>
          <a:p>
            <a:pPr marL="457200" indent="-457200">
              <a:spcBef>
                <a:spcPct val="60000"/>
              </a:spcBef>
            </a:pPr>
            <a:r>
              <a:rPr lang="en-US" altLang="en-US" sz="3600" b="1"/>
              <a:t>Timing - </a:t>
            </a:r>
            <a:r>
              <a:rPr lang="en-US" altLang="en-US" sz="3600" b="1">
                <a:solidFill>
                  <a:schemeClr val="bg1"/>
                </a:solidFill>
              </a:rPr>
              <a:t>prior to or during early season 	root growth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066800"/>
            <a:ext cx="7724775" cy="1470025"/>
          </a:xfrm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anchor="ctr"/>
          <a:lstStyle/>
          <a:p>
            <a:r>
              <a:rPr lang="en-US" altLang="en-US" sz="7200" b="1">
                <a:solidFill>
                  <a:srgbClr val="FFFF00"/>
                </a:solidFill>
              </a:rPr>
              <a:t>Soil Compaction</a:t>
            </a:r>
          </a:p>
        </p:txBody>
      </p:sp>
      <p:sp>
        <p:nvSpPr>
          <p:cNvPr id="416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048000"/>
            <a:ext cx="10287000" cy="2286000"/>
          </a:xfrm>
        </p:spPr>
        <p:txBody>
          <a:bodyPr/>
          <a:lstStyle/>
          <a:p>
            <a:pPr algn="l"/>
            <a:r>
              <a:rPr lang="en-US" altLang="en-US" sz="4400" b="1"/>
              <a:t>Generally the most common problem on 	sports facilities and is a natural result 	from field use and maintenance.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76200"/>
            <a:ext cx="8743950" cy="1143000"/>
          </a:xfrm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US" altLang="en-US" sz="6600" b="1">
                <a:solidFill>
                  <a:srgbClr val="FFFF00"/>
                </a:solidFill>
              </a:rPr>
              <a:t>Timing Factors</a:t>
            </a:r>
          </a:p>
        </p:txBody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1525" y="1676400"/>
            <a:ext cx="8743950" cy="4572000"/>
          </a:xfrm>
        </p:spPr>
        <p:txBody>
          <a:bodyPr/>
          <a:lstStyle/>
          <a:p>
            <a:r>
              <a:rPr lang="en-US" altLang="en-US" sz="4000" b="1"/>
              <a:t>Stage of plant growth</a:t>
            </a:r>
          </a:p>
          <a:p>
            <a:r>
              <a:rPr lang="en-US" altLang="en-US" sz="4000" b="1"/>
              <a:t>Effect on playing surface</a:t>
            </a:r>
          </a:p>
          <a:p>
            <a:r>
              <a:rPr lang="en-US" altLang="en-US" sz="4000" b="1"/>
              <a:t>Scheduling</a:t>
            </a:r>
          </a:p>
          <a:p>
            <a:pPr>
              <a:spcBef>
                <a:spcPct val="60000"/>
              </a:spcBef>
              <a:buFontTx/>
              <a:buNone/>
            </a:pPr>
            <a:r>
              <a:rPr lang="en-US" altLang="en-US" sz="4000" b="1">
                <a:solidFill>
                  <a:srgbClr val="FFFF00"/>
                </a:solidFill>
              </a:rPr>
              <a:t>Remember:</a:t>
            </a:r>
          </a:p>
          <a:p>
            <a:pPr>
              <a:buFontTx/>
              <a:buNone/>
            </a:pPr>
            <a:r>
              <a:rPr lang="en-US" altLang="en-US" sz="3600" b="1"/>
              <a:t>The larger the space (core hole) the longer the growing period needed for recovery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152400"/>
            <a:ext cx="8743950" cy="1143000"/>
          </a:xfrm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US" altLang="en-US" sz="6600" b="1">
                <a:solidFill>
                  <a:srgbClr val="FFFF00"/>
                </a:solidFill>
              </a:rPr>
              <a:t>Scheduling Factors</a:t>
            </a:r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1600200"/>
            <a:ext cx="8743950" cy="4876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4000" b="1">
                <a:solidFill>
                  <a:srgbClr val="FFFF00"/>
                </a:solidFill>
              </a:rPr>
              <a:t>Caution:</a:t>
            </a:r>
          </a:p>
          <a:p>
            <a:pPr>
              <a:spcBef>
                <a:spcPct val="30000"/>
              </a:spcBef>
              <a:buFontTx/>
              <a:buNone/>
            </a:pPr>
            <a:r>
              <a:rPr lang="en-US" altLang="en-US" sz="3600" b="1"/>
              <a:t>Avoid coring if possible when grasses are 	dormant because this may encourage 	cool-season weed competition.</a:t>
            </a:r>
          </a:p>
          <a:p>
            <a:pPr>
              <a:spcBef>
                <a:spcPct val="60000"/>
              </a:spcBef>
              <a:buFontTx/>
              <a:buNone/>
            </a:pPr>
            <a:r>
              <a:rPr lang="en-US" altLang="en-US" sz="4000" b="1">
                <a:solidFill>
                  <a:srgbClr val="FFFF00"/>
                </a:solidFill>
              </a:rPr>
              <a:t>Remember:</a:t>
            </a:r>
          </a:p>
          <a:p>
            <a:pPr>
              <a:spcBef>
                <a:spcPct val="30000"/>
              </a:spcBef>
              <a:buFontTx/>
              <a:buNone/>
            </a:pPr>
            <a:r>
              <a:rPr lang="en-US" altLang="en-US" sz="3600" b="1"/>
              <a:t>Repeated aeration to the same depth can 	cause a “Cultivation Pan”.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2588" y="76200"/>
            <a:ext cx="9515475" cy="1143000"/>
          </a:xfrm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US" altLang="en-US" sz="6600" b="1">
                <a:solidFill>
                  <a:srgbClr val="FFFF00"/>
                </a:solidFill>
              </a:rPr>
              <a:t>Cultivation Time Frames</a:t>
            </a:r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71525" y="1981200"/>
            <a:ext cx="4289425" cy="4114800"/>
          </a:xfrm>
        </p:spPr>
        <p:txBody>
          <a:bodyPr/>
          <a:lstStyle/>
          <a:p>
            <a:pPr algn="ctr">
              <a:lnSpc>
                <a:spcPct val="160000"/>
              </a:lnSpc>
              <a:buFontTx/>
              <a:buNone/>
            </a:pPr>
            <a:r>
              <a:rPr lang="en-US" altLang="en-US" sz="4000" b="1" u="sng">
                <a:solidFill>
                  <a:srgbClr val="FFFF00"/>
                </a:solidFill>
              </a:rPr>
              <a:t>Cool-season</a:t>
            </a:r>
            <a:endParaRPr lang="en-US" altLang="en-US" sz="4000" u="sng">
              <a:solidFill>
                <a:srgbClr val="FFFF00"/>
              </a:solidFill>
            </a:endParaRPr>
          </a:p>
          <a:p>
            <a:pPr algn="ctr">
              <a:spcBef>
                <a:spcPct val="30000"/>
              </a:spcBef>
              <a:buFontTx/>
              <a:buNone/>
            </a:pPr>
            <a:r>
              <a:rPr lang="en-US" altLang="en-US" sz="3600" b="1"/>
              <a:t>Mid Spring</a:t>
            </a:r>
          </a:p>
          <a:p>
            <a:pPr algn="ctr">
              <a:spcBef>
                <a:spcPct val="30000"/>
              </a:spcBef>
              <a:buFontTx/>
              <a:buNone/>
            </a:pPr>
            <a:r>
              <a:rPr lang="en-US" altLang="en-US" sz="3600" b="1"/>
              <a:t>To</a:t>
            </a:r>
          </a:p>
          <a:p>
            <a:pPr algn="ctr">
              <a:spcBef>
                <a:spcPct val="30000"/>
              </a:spcBef>
              <a:buFontTx/>
              <a:buNone/>
            </a:pPr>
            <a:r>
              <a:rPr lang="en-US" altLang="en-US" sz="3600" b="1"/>
              <a:t>Late Fall</a:t>
            </a:r>
          </a:p>
        </p:txBody>
      </p:sp>
      <p:sp>
        <p:nvSpPr>
          <p:cNvPr id="4331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226050" y="1981200"/>
            <a:ext cx="4289425" cy="4114800"/>
          </a:xfrm>
        </p:spPr>
        <p:txBody>
          <a:bodyPr/>
          <a:lstStyle/>
          <a:p>
            <a:pPr algn="ctr">
              <a:lnSpc>
                <a:spcPct val="160000"/>
              </a:lnSpc>
              <a:buFontTx/>
              <a:buNone/>
            </a:pPr>
            <a:r>
              <a:rPr lang="en-US" altLang="en-US" sz="4000" b="1" u="sng">
                <a:solidFill>
                  <a:srgbClr val="FFFF00"/>
                </a:solidFill>
              </a:rPr>
              <a:t>Warm-season</a:t>
            </a:r>
            <a:endParaRPr lang="en-US" altLang="en-US" sz="4000" u="sng">
              <a:solidFill>
                <a:srgbClr val="FFFF00"/>
              </a:solidFill>
            </a:endParaRPr>
          </a:p>
          <a:p>
            <a:pPr algn="ctr">
              <a:spcBef>
                <a:spcPct val="30000"/>
              </a:spcBef>
              <a:buFontTx/>
              <a:buNone/>
            </a:pPr>
            <a:r>
              <a:rPr lang="en-US" altLang="en-US" sz="3600" b="1"/>
              <a:t>Early Spring</a:t>
            </a:r>
          </a:p>
          <a:p>
            <a:pPr algn="ctr">
              <a:buFontTx/>
              <a:buNone/>
            </a:pPr>
            <a:r>
              <a:rPr lang="en-US" altLang="en-US" sz="3600" b="1"/>
              <a:t>To</a:t>
            </a:r>
          </a:p>
          <a:p>
            <a:pPr algn="ctr">
              <a:buFontTx/>
              <a:buNone/>
            </a:pPr>
            <a:r>
              <a:rPr lang="en-US" altLang="en-US" sz="3600" b="1"/>
              <a:t>Mid Summer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066800"/>
            <a:ext cx="7724775" cy="1470025"/>
          </a:xfrm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anchor="ctr"/>
          <a:lstStyle/>
          <a:p>
            <a:r>
              <a:rPr lang="en-US" altLang="en-US" sz="7200" b="1">
                <a:solidFill>
                  <a:srgbClr val="FFFF00"/>
                </a:solidFill>
              </a:rPr>
              <a:t>Core Aeration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819400"/>
            <a:ext cx="9867900" cy="3429000"/>
          </a:xfrm>
        </p:spPr>
        <p:txBody>
          <a:bodyPr/>
          <a:lstStyle/>
          <a:p>
            <a:pPr algn="l"/>
            <a:r>
              <a:rPr lang="en-US" altLang="en-US" sz="4400" b="1"/>
              <a:t>One of the most important management 	practices for maintaining high 	quality playing fields, and often one 	of the least appreciated or used 	practices.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152400"/>
            <a:ext cx="8743950" cy="1143000"/>
          </a:xfrm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US" altLang="en-US" sz="6600" b="1">
                <a:solidFill>
                  <a:srgbClr val="FFFF00"/>
                </a:solidFill>
              </a:rPr>
              <a:t>Tine Types</a:t>
            </a:r>
          </a:p>
        </p:txBody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24100" y="2057400"/>
            <a:ext cx="6048375" cy="4114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chemeClr val="tx1"/>
              </a:buClr>
              <a:buFontTx/>
              <a:buNone/>
              <a:tabLst>
                <a:tab pos="350838" algn="l"/>
                <a:tab pos="3200400" algn="l"/>
              </a:tabLst>
            </a:pPr>
            <a:r>
              <a:rPr lang="en-US" altLang="en-US" sz="4000" b="1" u="sng">
                <a:solidFill>
                  <a:srgbClr val="FFFF00"/>
                </a:solidFill>
              </a:rPr>
              <a:t>Type</a:t>
            </a:r>
            <a:r>
              <a:rPr lang="en-US" altLang="en-US" sz="4000">
                <a:solidFill>
                  <a:srgbClr val="FFFF00"/>
                </a:solidFill>
              </a:rPr>
              <a:t>	</a:t>
            </a:r>
            <a:r>
              <a:rPr lang="en-US" altLang="en-US" sz="4000" b="1" u="sng">
                <a:solidFill>
                  <a:srgbClr val="FFFF00"/>
                </a:solidFill>
              </a:rPr>
              <a:t>Action</a:t>
            </a:r>
          </a:p>
          <a:p>
            <a:pPr>
              <a:spcBef>
                <a:spcPct val="30000"/>
              </a:spcBef>
              <a:buClr>
                <a:schemeClr val="tx1"/>
              </a:buClr>
              <a:buFontTx/>
              <a:buNone/>
              <a:tabLst>
                <a:tab pos="350838" algn="l"/>
                <a:tab pos="3200400" algn="l"/>
              </a:tabLst>
            </a:pPr>
            <a:r>
              <a:rPr lang="en-US" altLang="en-US" sz="3600" b="1"/>
              <a:t>Hollow	Removes</a:t>
            </a:r>
          </a:p>
          <a:p>
            <a:pPr>
              <a:spcBef>
                <a:spcPct val="60000"/>
              </a:spcBef>
              <a:buClr>
                <a:schemeClr val="tx1"/>
              </a:buClr>
              <a:buFontTx/>
              <a:buNone/>
              <a:tabLst>
                <a:tab pos="350838" algn="l"/>
                <a:tab pos="3200400" algn="l"/>
              </a:tabLst>
            </a:pPr>
            <a:r>
              <a:rPr lang="en-US" altLang="en-US" sz="3600" b="1"/>
              <a:t>Open/Spoon	Divots</a:t>
            </a:r>
          </a:p>
          <a:p>
            <a:pPr>
              <a:spcBef>
                <a:spcPct val="60000"/>
              </a:spcBef>
              <a:buClr>
                <a:schemeClr val="tx1"/>
              </a:buClr>
              <a:buFontTx/>
              <a:buNone/>
              <a:tabLst>
                <a:tab pos="350838" algn="l"/>
                <a:tab pos="3200400" algn="l"/>
              </a:tabLst>
            </a:pPr>
            <a:r>
              <a:rPr lang="en-US" altLang="en-US" sz="3600" b="1"/>
              <a:t>Solid	Lifts, Cracks, 			&amp; Shatters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9525"/>
            <a:ext cx="10255250" cy="6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>
          <a:xfrm>
            <a:off x="92075" y="0"/>
            <a:ext cx="10096500" cy="1143000"/>
          </a:xfrm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US" altLang="en-US" sz="5600" b="1">
                <a:solidFill>
                  <a:srgbClr val="FFFF00"/>
                </a:solidFill>
              </a:rPr>
              <a:t>Core Surface Area Calculations</a:t>
            </a:r>
          </a:p>
        </p:txBody>
      </p:sp>
      <p:sp>
        <p:nvSpPr>
          <p:cNvPr id="438275" name="Rectangle 3"/>
          <p:cNvSpPr>
            <a:spLocks noChangeArrowheads="1"/>
          </p:cNvSpPr>
          <p:nvPr/>
        </p:nvSpPr>
        <p:spPr bwMode="auto">
          <a:xfrm>
            <a:off x="5657850" y="1920875"/>
            <a:ext cx="3086100" cy="27432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8276" name="Oval 4"/>
          <p:cNvSpPr>
            <a:spLocks noChangeArrowheads="1"/>
          </p:cNvSpPr>
          <p:nvPr/>
        </p:nvSpPr>
        <p:spPr bwMode="auto">
          <a:xfrm>
            <a:off x="5143500" y="1463675"/>
            <a:ext cx="1439863" cy="1279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8277" name="Oval 5"/>
          <p:cNvSpPr>
            <a:spLocks noChangeArrowheads="1"/>
          </p:cNvSpPr>
          <p:nvPr/>
        </p:nvSpPr>
        <p:spPr bwMode="auto">
          <a:xfrm>
            <a:off x="7818438" y="1463675"/>
            <a:ext cx="1439862" cy="1279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8278" name="Oval 6"/>
          <p:cNvSpPr>
            <a:spLocks noChangeArrowheads="1"/>
          </p:cNvSpPr>
          <p:nvPr/>
        </p:nvSpPr>
        <p:spPr bwMode="auto">
          <a:xfrm>
            <a:off x="5143500" y="3841750"/>
            <a:ext cx="1439863" cy="1279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8279" name="Oval 7"/>
          <p:cNvSpPr>
            <a:spLocks noChangeArrowheads="1"/>
          </p:cNvSpPr>
          <p:nvPr/>
        </p:nvSpPr>
        <p:spPr bwMode="auto">
          <a:xfrm>
            <a:off x="7818438" y="3841750"/>
            <a:ext cx="1439862" cy="1279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8280" name="Line 8"/>
          <p:cNvSpPr>
            <a:spLocks noChangeShapeType="1"/>
          </p:cNvSpPr>
          <p:nvPr/>
        </p:nvSpPr>
        <p:spPr bwMode="auto">
          <a:xfrm>
            <a:off x="6686550" y="4481513"/>
            <a:ext cx="1028700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8281" name="Line 9"/>
          <p:cNvSpPr>
            <a:spLocks noChangeShapeType="1"/>
          </p:cNvSpPr>
          <p:nvPr/>
        </p:nvSpPr>
        <p:spPr bwMode="auto">
          <a:xfrm>
            <a:off x="8539163" y="2835275"/>
            <a:ext cx="0" cy="9144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8282" name="Line 10"/>
          <p:cNvSpPr>
            <a:spLocks noChangeShapeType="1"/>
          </p:cNvSpPr>
          <p:nvPr/>
        </p:nvSpPr>
        <p:spPr bwMode="auto">
          <a:xfrm>
            <a:off x="7920038" y="2103438"/>
            <a:ext cx="1235075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8283" name="Text Box 11"/>
          <p:cNvSpPr txBox="1">
            <a:spLocks noChangeArrowheads="1"/>
          </p:cNvSpPr>
          <p:nvPr/>
        </p:nvSpPr>
        <p:spPr bwMode="auto">
          <a:xfrm>
            <a:off x="6737350" y="4664075"/>
            <a:ext cx="892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800" baseline="0">
                <a:latin typeface="Arial" charset="0"/>
              </a:rPr>
              <a:t>5 inch</a:t>
            </a:r>
          </a:p>
        </p:txBody>
      </p:sp>
      <p:sp>
        <p:nvSpPr>
          <p:cNvPr id="438284" name="Text Box 12"/>
          <p:cNvSpPr txBox="1">
            <a:spLocks noChangeArrowheads="1"/>
          </p:cNvSpPr>
          <p:nvPr/>
        </p:nvSpPr>
        <p:spPr bwMode="auto">
          <a:xfrm>
            <a:off x="8743950" y="3109913"/>
            <a:ext cx="8937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800" baseline="0">
                <a:latin typeface="Arial" charset="0"/>
              </a:rPr>
              <a:t>5 inch</a:t>
            </a:r>
          </a:p>
        </p:txBody>
      </p:sp>
      <p:sp>
        <p:nvSpPr>
          <p:cNvPr id="438285" name="Text Box 13"/>
          <p:cNvSpPr txBox="1">
            <a:spLocks noChangeArrowheads="1"/>
          </p:cNvSpPr>
          <p:nvPr/>
        </p:nvSpPr>
        <p:spPr bwMode="auto">
          <a:xfrm>
            <a:off x="8091488" y="1736725"/>
            <a:ext cx="8937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800" baseline="0">
                <a:solidFill>
                  <a:schemeClr val="tx2"/>
                </a:solidFill>
                <a:latin typeface="Arial" charset="0"/>
              </a:rPr>
              <a:t>1 inch</a:t>
            </a:r>
          </a:p>
        </p:txBody>
      </p:sp>
      <p:sp>
        <p:nvSpPr>
          <p:cNvPr id="438286" name="Text Box 14"/>
          <p:cNvSpPr txBox="1">
            <a:spLocks noChangeArrowheads="1"/>
          </p:cNvSpPr>
          <p:nvPr/>
        </p:nvSpPr>
        <p:spPr bwMode="auto">
          <a:xfrm>
            <a:off x="153988" y="1782763"/>
            <a:ext cx="42195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1711325" algn="l"/>
                <a:tab pos="1946275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>
              <a:tabLst>
                <a:tab pos="1711325" algn="l"/>
                <a:tab pos="1946275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>
              <a:tabLst>
                <a:tab pos="1711325" algn="l"/>
                <a:tab pos="1946275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tabLst>
                <a:tab pos="1711325" algn="l"/>
                <a:tab pos="1946275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tabLst>
                <a:tab pos="1711325" algn="l"/>
                <a:tab pos="1946275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1325" algn="l"/>
                <a:tab pos="1946275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1325" algn="l"/>
                <a:tab pos="1946275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1325" algn="l"/>
                <a:tab pos="1946275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1325" algn="l"/>
                <a:tab pos="1946275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altLang="en-US" sz="2000" b="1" baseline="0">
                <a:latin typeface="Arial" charset="0"/>
              </a:rPr>
              <a:t>Tine Diameter	=	1 inch</a:t>
            </a:r>
          </a:p>
          <a:p>
            <a:pPr eaLnBrk="1" hangingPunct="1"/>
            <a:r>
              <a:rPr lang="en-US" altLang="en-US" sz="2000" b="1" baseline="0">
                <a:latin typeface="Arial" charset="0"/>
              </a:rPr>
              <a:t>Tine Radius	=	1 in. / 2 = 0.5 inch</a:t>
            </a:r>
          </a:p>
        </p:txBody>
      </p:sp>
      <p:sp>
        <p:nvSpPr>
          <p:cNvPr id="438287" name="Text Box 15"/>
          <p:cNvSpPr txBox="1">
            <a:spLocks noChangeArrowheads="1"/>
          </p:cNvSpPr>
          <p:nvPr/>
        </p:nvSpPr>
        <p:spPr bwMode="auto">
          <a:xfrm>
            <a:off x="153988" y="2835275"/>
            <a:ext cx="4813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000" b="1" baseline="0">
                <a:latin typeface="Arial" charset="0"/>
              </a:rPr>
              <a:t>Area of Spacing = 5 in x 5 in = 25 inch</a:t>
            </a:r>
            <a:r>
              <a:rPr lang="en-US" altLang="en-US" sz="2000" b="1">
                <a:latin typeface="Arial" charset="0"/>
              </a:rPr>
              <a:t>2</a:t>
            </a:r>
          </a:p>
        </p:txBody>
      </p:sp>
      <p:sp>
        <p:nvSpPr>
          <p:cNvPr id="438288" name="Text Box 16"/>
          <p:cNvSpPr txBox="1">
            <a:spLocks noChangeArrowheads="1"/>
          </p:cNvSpPr>
          <p:nvPr/>
        </p:nvSpPr>
        <p:spPr bwMode="auto">
          <a:xfrm>
            <a:off x="153988" y="3611563"/>
            <a:ext cx="4165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685800" algn="l"/>
                <a:tab pos="974725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>
              <a:tabLst>
                <a:tab pos="685800" algn="l"/>
                <a:tab pos="974725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>
              <a:tabLst>
                <a:tab pos="685800" algn="l"/>
                <a:tab pos="974725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tabLst>
                <a:tab pos="685800" algn="l"/>
                <a:tab pos="974725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tabLst>
                <a:tab pos="685800" algn="l"/>
                <a:tab pos="974725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974725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974725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974725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974725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altLang="en-US" sz="2000" b="1" baseline="0">
                <a:latin typeface="Arial" charset="0"/>
              </a:rPr>
              <a:t>Area of Core = </a:t>
            </a:r>
            <a:r>
              <a:rPr lang="el-GR" altLang="en-US" sz="2000" b="1" baseline="0">
                <a:latin typeface="Arial" charset="0"/>
                <a:sym typeface="Symbol" charset="2"/>
              </a:rPr>
              <a:t></a:t>
            </a:r>
            <a:r>
              <a:rPr lang="en-US" altLang="en-US" sz="2000" b="1" baseline="0">
                <a:latin typeface="Arial" charset="0"/>
              </a:rPr>
              <a:t>r</a:t>
            </a:r>
            <a:r>
              <a:rPr lang="en-US" altLang="en-US" sz="2000" b="1">
                <a:latin typeface="Arial" charset="0"/>
              </a:rPr>
              <a:t>2</a:t>
            </a:r>
          </a:p>
          <a:p>
            <a:pPr eaLnBrk="1" hangingPunct="1"/>
            <a:r>
              <a:rPr lang="en-US" altLang="en-US" sz="2000" b="1" baseline="0">
                <a:latin typeface="Arial" charset="0"/>
              </a:rPr>
              <a:t>Area of Core = </a:t>
            </a:r>
            <a:r>
              <a:rPr lang="en-US" altLang="en-US" sz="2000" b="1" baseline="0">
                <a:latin typeface="Arial" charset="0"/>
                <a:sym typeface="Symbol" charset="2"/>
              </a:rPr>
              <a:t>3.141</a:t>
            </a:r>
            <a:r>
              <a:rPr lang="en-US" altLang="en-US" sz="2000" b="1" baseline="0">
                <a:latin typeface="Arial" charset="0"/>
                <a:ea typeface="Arial" charset="0"/>
                <a:cs typeface="Arial" charset="0"/>
                <a:sym typeface="Symbol" charset="2"/>
              </a:rPr>
              <a:t>*</a:t>
            </a:r>
            <a:r>
              <a:rPr lang="en-US" altLang="en-US" sz="2000" b="1" baseline="0">
                <a:latin typeface="Arial" charset="0"/>
                <a:sym typeface="Symbol" charset="2"/>
              </a:rPr>
              <a:t>(0.5 in)</a:t>
            </a:r>
            <a:r>
              <a:rPr lang="en-US" altLang="en-US" sz="2000" b="1">
                <a:latin typeface="Arial" charset="0"/>
                <a:sym typeface="Symbol" charset="2"/>
              </a:rPr>
              <a:t>2</a:t>
            </a:r>
            <a:endParaRPr lang="en-US" altLang="en-US" sz="2000" b="1" baseline="0">
              <a:latin typeface="Arial" charset="0"/>
              <a:sym typeface="Symbol" charset="2"/>
            </a:endParaRPr>
          </a:p>
          <a:p>
            <a:pPr eaLnBrk="1" hangingPunct="1"/>
            <a:r>
              <a:rPr lang="en-US" altLang="en-US" sz="2000" b="1" baseline="0">
                <a:latin typeface="Arial" charset="0"/>
                <a:sym typeface="Symbol" charset="2"/>
              </a:rPr>
              <a:t>Area of Core = 3.141*0.25 in</a:t>
            </a:r>
            <a:r>
              <a:rPr lang="en-US" altLang="en-US" sz="2000" b="1">
                <a:latin typeface="Arial" charset="0"/>
                <a:sym typeface="Symbol" charset="2"/>
              </a:rPr>
              <a:t>2</a:t>
            </a:r>
            <a:endParaRPr lang="en-US" altLang="en-US" sz="2000" b="1">
              <a:latin typeface="Arial" charset="0"/>
            </a:endParaRPr>
          </a:p>
          <a:p>
            <a:pPr eaLnBrk="1" hangingPunct="1"/>
            <a:r>
              <a:rPr lang="en-US" altLang="en-US" sz="2000" b="1" baseline="0">
                <a:latin typeface="Arial" charset="0"/>
              </a:rPr>
              <a:t>Area of Core = 0.785 in</a:t>
            </a:r>
            <a:r>
              <a:rPr lang="en-US" altLang="en-US" sz="2000" b="1">
                <a:latin typeface="Arial" charset="0"/>
              </a:rPr>
              <a:t>2</a:t>
            </a:r>
          </a:p>
        </p:txBody>
      </p:sp>
      <p:sp>
        <p:nvSpPr>
          <p:cNvPr id="438289" name="Text Box 17"/>
          <p:cNvSpPr txBox="1">
            <a:spLocks noChangeArrowheads="1"/>
          </p:cNvSpPr>
          <p:nvPr/>
        </p:nvSpPr>
        <p:spPr bwMode="auto">
          <a:xfrm>
            <a:off x="153988" y="5211763"/>
            <a:ext cx="74580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408238" algn="l"/>
                <a:tab pos="27432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>
              <a:tabLst>
                <a:tab pos="2408238" algn="l"/>
                <a:tab pos="27432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>
              <a:tabLst>
                <a:tab pos="2408238" algn="l"/>
                <a:tab pos="27432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tabLst>
                <a:tab pos="2408238" algn="l"/>
                <a:tab pos="27432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tabLst>
                <a:tab pos="2408238" algn="l"/>
                <a:tab pos="27432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408238" algn="l"/>
                <a:tab pos="27432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408238" algn="l"/>
                <a:tab pos="27432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408238" algn="l"/>
                <a:tab pos="27432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408238" algn="l"/>
                <a:tab pos="27432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altLang="en-US" sz="2000" b="1" baseline="0">
                <a:latin typeface="Arial" charset="0"/>
              </a:rPr>
              <a:t>Surface Area Affected = Area of Core/Area of Spacing</a:t>
            </a:r>
          </a:p>
          <a:p>
            <a:pPr eaLnBrk="1" hangingPunct="1"/>
            <a:r>
              <a:rPr lang="en-US" altLang="en-US" sz="2000" b="1" baseline="0">
                <a:latin typeface="Arial" charset="0"/>
              </a:rPr>
              <a:t>Surface Area Affected = 0.785 in</a:t>
            </a:r>
            <a:r>
              <a:rPr lang="en-US" altLang="en-US" sz="2000" b="1">
                <a:latin typeface="Arial" charset="0"/>
              </a:rPr>
              <a:t>2</a:t>
            </a:r>
            <a:r>
              <a:rPr lang="en-US" altLang="en-US" sz="2000" b="1" baseline="0">
                <a:latin typeface="Arial" charset="0"/>
              </a:rPr>
              <a:t> / 25 in</a:t>
            </a:r>
            <a:r>
              <a:rPr lang="en-US" altLang="en-US" sz="2000" b="1">
                <a:latin typeface="Arial" charset="0"/>
              </a:rPr>
              <a:t>2</a:t>
            </a:r>
          </a:p>
          <a:p>
            <a:pPr eaLnBrk="1" hangingPunct="1"/>
            <a:r>
              <a:rPr lang="en-US" altLang="en-US" b="1" u="sng" baseline="0">
                <a:solidFill>
                  <a:srgbClr val="FFFF00"/>
                </a:solidFill>
                <a:latin typeface="Arial" charset="0"/>
              </a:rPr>
              <a:t>Surface Area Affected = 0.031 in</a:t>
            </a:r>
            <a:r>
              <a:rPr lang="en-US" altLang="en-US" b="1" u="sng">
                <a:solidFill>
                  <a:srgbClr val="FFFF00"/>
                </a:solidFill>
                <a:latin typeface="Arial" charset="0"/>
              </a:rPr>
              <a:t>2 </a:t>
            </a:r>
            <a:r>
              <a:rPr lang="en-US" altLang="en-US" b="1" u="sng" baseline="0">
                <a:solidFill>
                  <a:srgbClr val="FFFF00"/>
                </a:solidFill>
                <a:latin typeface="Arial" charset="0"/>
              </a:rPr>
              <a:t>or 3.1%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2588" y="304800"/>
            <a:ext cx="9515475" cy="1143000"/>
          </a:xfrm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US" altLang="en-US" sz="6600" b="1">
                <a:solidFill>
                  <a:srgbClr val="FFFF00"/>
                </a:solidFill>
              </a:rPr>
              <a:t>Tine Spacing: 5x5 inches</a:t>
            </a:r>
          </a:p>
        </p:txBody>
      </p:sp>
      <p:graphicFrame>
        <p:nvGraphicFramePr>
          <p:cNvPr id="442371" name="Group 3"/>
          <p:cNvGraphicFramePr>
            <a:graphicFrameLocks noGrp="1"/>
          </p:cNvGraphicFramePr>
          <p:nvPr>
            <p:ph idx="1"/>
          </p:nvPr>
        </p:nvGraphicFramePr>
        <p:xfrm>
          <a:off x="771525" y="1981200"/>
          <a:ext cx="8743950" cy="3622675"/>
        </p:xfrm>
        <a:graphic>
          <a:graphicData uri="http://schemas.openxmlformats.org/drawingml/2006/table">
            <a:tbl>
              <a:tblPr/>
              <a:tblGrid>
                <a:gridCol w="1262063"/>
                <a:gridCol w="1127125"/>
                <a:gridCol w="1352550"/>
                <a:gridCol w="1803400"/>
                <a:gridCol w="1665287"/>
                <a:gridCol w="1533525"/>
              </a:tblGrid>
              <a:tr h="1177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Tine Size Diameter (in.)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Spacing (in.)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# of Holes / sq. ft.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Surface Area Impacted / tine (sq. in.)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Surface Area Impacted (%)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# of Passes to remove 20%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6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1/2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5x5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5.76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0.196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0.79%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25.5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7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3/4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5x5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5.76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0.442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1.77%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11.3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6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5x5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5.76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0.785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3.14%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6.4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9938" y="228600"/>
            <a:ext cx="8743950" cy="1143000"/>
          </a:xfrm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US" altLang="en-US" sz="6600" b="1">
                <a:solidFill>
                  <a:srgbClr val="FFFF00"/>
                </a:solidFill>
              </a:rPr>
              <a:t>Tine Spacing: 5/8 inch</a:t>
            </a:r>
          </a:p>
        </p:txBody>
      </p:sp>
      <p:graphicFrame>
        <p:nvGraphicFramePr>
          <p:cNvPr id="443395" name="Group 3"/>
          <p:cNvGraphicFramePr>
            <a:graphicFrameLocks noGrp="1"/>
          </p:cNvGraphicFramePr>
          <p:nvPr>
            <p:ph idx="1"/>
          </p:nvPr>
        </p:nvGraphicFramePr>
        <p:xfrm>
          <a:off x="695325" y="1676400"/>
          <a:ext cx="9096375" cy="4114800"/>
        </p:xfrm>
        <a:graphic>
          <a:graphicData uri="http://schemas.openxmlformats.org/drawingml/2006/table">
            <a:tbl>
              <a:tblPr/>
              <a:tblGrid>
                <a:gridCol w="1312863"/>
                <a:gridCol w="1171575"/>
                <a:gridCol w="1408112"/>
                <a:gridCol w="1876425"/>
                <a:gridCol w="1731963"/>
                <a:gridCol w="1595437"/>
              </a:tblGrid>
              <a:tr h="1028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Tine Size Diameter (in.)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Spacing (in.)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# of Holes / sq. ft.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Surface Area Impacted / tine (sq. in.)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Surface Area Impacted (%)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# of Passes to remove 20%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5/8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4x4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0.307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1.92%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10.4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5/8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5x5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5.76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0.307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1.23%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16.3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5/8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6x6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0.307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0.85%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23.5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0"/>
            <a:ext cx="10255250" cy="684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76200"/>
            <a:ext cx="8743950" cy="1143000"/>
          </a:xfrm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US" altLang="en-US" sz="6600" b="1">
                <a:solidFill>
                  <a:srgbClr val="FFFF00"/>
                </a:solidFill>
              </a:rPr>
              <a:t>Soil Compaction</a:t>
            </a:r>
          </a:p>
        </p:txBody>
      </p:sp>
      <p:sp>
        <p:nvSpPr>
          <p:cNvPr id="417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8953500" cy="4800600"/>
          </a:xfrm>
        </p:spPr>
        <p:txBody>
          <a:bodyPr/>
          <a:lstStyle/>
          <a:p>
            <a:pPr>
              <a:spcBef>
                <a:spcPct val="60000"/>
              </a:spcBef>
            </a:pPr>
            <a:r>
              <a:rPr lang="en-US" altLang="en-US" sz="3600" b="1"/>
              <a:t> Reduces Pore Space</a:t>
            </a:r>
          </a:p>
          <a:p>
            <a:pPr>
              <a:spcBef>
                <a:spcPct val="60000"/>
              </a:spcBef>
            </a:pPr>
            <a:r>
              <a:rPr lang="en-US" altLang="en-US" sz="3600" b="1"/>
              <a:t> Limits Air, Water, &amp; Nutrient Movement 	(Infiltration, Percolation)</a:t>
            </a:r>
          </a:p>
          <a:p>
            <a:pPr>
              <a:spcBef>
                <a:spcPct val="60000"/>
              </a:spcBef>
            </a:pPr>
            <a:r>
              <a:rPr lang="en-US" altLang="en-US" sz="3600" b="1"/>
              <a:t> Increases Water Runoff</a:t>
            </a:r>
          </a:p>
          <a:p>
            <a:pPr>
              <a:spcBef>
                <a:spcPct val="60000"/>
              </a:spcBef>
            </a:pPr>
            <a:r>
              <a:rPr lang="en-US" altLang="en-US" sz="3600" b="1"/>
              <a:t> Thins Turf</a:t>
            </a:r>
          </a:p>
          <a:p>
            <a:pPr>
              <a:spcBef>
                <a:spcPct val="60000"/>
              </a:spcBef>
            </a:pPr>
            <a:r>
              <a:rPr lang="en-US" altLang="en-US" sz="3600" b="1"/>
              <a:t> Increases Weed Growth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226" name="Picture 2" descr="Image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9938" y="228600"/>
            <a:ext cx="8743950" cy="1143000"/>
          </a:xfrm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US" altLang="en-US" sz="6600" b="1">
                <a:solidFill>
                  <a:srgbClr val="FFFF00"/>
                </a:solidFill>
              </a:rPr>
              <a:t>Best Practices</a:t>
            </a:r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1525" y="1676400"/>
            <a:ext cx="8743950" cy="4800600"/>
          </a:xfrm>
        </p:spPr>
        <p:txBody>
          <a:bodyPr/>
          <a:lstStyle/>
          <a:p>
            <a:pPr>
              <a:spcBef>
                <a:spcPct val="30000"/>
              </a:spcBef>
            </a:pPr>
            <a:r>
              <a:rPr lang="en-US" altLang="en-US" sz="4000" b="1"/>
              <a:t>6 in. Spacing with 1 in. Tines</a:t>
            </a:r>
          </a:p>
          <a:p>
            <a:pPr>
              <a:spcBef>
                <a:spcPct val="30000"/>
              </a:spcBef>
            </a:pPr>
            <a:r>
              <a:rPr lang="en-US" altLang="en-US" sz="4000" b="1"/>
              <a:t>3 Passes in Differing Directions</a:t>
            </a:r>
          </a:p>
          <a:p>
            <a:pPr>
              <a:spcBef>
                <a:spcPct val="30000"/>
              </a:spcBef>
            </a:pPr>
            <a:r>
              <a:rPr lang="en-US" altLang="en-US" sz="4000" b="1"/>
              <a:t>Twice a Year (Spring &amp; Fall)</a:t>
            </a:r>
          </a:p>
          <a:p>
            <a:pPr>
              <a:spcBef>
                <a:spcPct val="30000"/>
              </a:spcBef>
            </a:pPr>
            <a:r>
              <a:rPr lang="en-US" altLang="en-US" sz="4000" b="1"/>
              <a:t>Water 12 to 24 hours Before</a:t>
            </a:r>
          </a:p>
          <a:p>
            <a:pPr>
              <a:spcBef>
                <a:spcPct val="30000"/>
              </a:spcBef>
            </a:pPr>
            <a:r>
              <a:rPr lang="en-US" altLang="en-US" sz="4000" b="1"/>
              <a:t>Removing Cores</a:t>
            </a:r>
          </a:p>
          <a:p>
            <a:pPr>
              <a:spcBef>
                <a:spcPct val="30000"/>
              </a:spcBef>
            </a:pPr>
            <a:r>
              <a:rPr lang="en-US" altLang="en-US" sz="4000" b="1"/>
              <a:t>Top-dress with Sand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806575"/>
            <a:ext cx="7724775" cy="1470025"/>
          </a:xfrm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anchor="ctr"/>
          <a:lstStyle/>
          <a:p>
            <a:r>
              <a:rPr lang="en-US" altLang="en-US" sz="7200" b="1">
                <a:solidFill>
                  <a:srgbClr val="FFFF00"/>
                </a:solidFill>
              </a:rPr>
              <a:t>Topdressing</a:t>
            </a:r>
            <a:endParaRPr lang="en-US" altLang="en-US" b="1"/>
          </a:p>
        </p:txBody>
      </p:sp>
      <p:sp>
        <p:nvSpPr>
          <p:cNvPr id="452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819400"/>
            <a:ext cx="9867900" cy="3429000"/>
          </a:xfrm>
        </p:spPr>
        <p:txBody>
          <a:bodyPr/>
          <a:lstStyle/>
          <a:p>
            <a:pPr algn="l"/>
            <a:endParaRPr lang="en-US" altLang="en-US" sz="44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9938" y="152400"/>
            <a:ext cx="8743950" cy="1143000"/>
          </a:xfrm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US" altLang="en-US" sz="6600" b="1">
                <a:solidFill>
                  <a:srgbClr val="FFFF00"/>
                </a:solidFill>
              </a:rPr>
              <a:t>Topdressing: Sand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" y="1828800"/>
            <a:ext cx="4829175" cy="2819400"/>
          </a:xfrm>
        </p:spPr>
        <p:txBody>
          <a:bodyPr/>
          <a:lstStyle/>
          <a:p>
            <a:pPr>
              <a:spcBef>
                <a:spcPct val="60000"/>
              </a:spcBef>
            </a:pPr>
            <a:r>
              <a:rPr lang="en-US" altLang="en-US" sz="4000" b="1"/>
              <a:t> Keep pores open</a:t>
            </a:r>
          </a:p>
          <a:p>
            <a:pPr>
              <a:spcBef>
                <a:spcPct val="60000"/>
              </a:spcBef>
            </a:pPr>
            <a:r>
              <a:rPr lang="en-US" altLang="en-US" sz="4000" b="1"/>
              <a:t> Helps with thatch</a:t>
            </a:r>
          </a:p>
        </p:txBody>
      </p:sp>
      <p:pic>
        <p:nvPicPr>
          <p:cNvPr id="453638" name="Picture 6" descr="Topdressing Sand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2514600"/>
            <a:ext cx="4572000" cy="3330575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806575"/>
            <a:ext cx="7724775" cy="1470025"/>
          </a:xfrm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anchor="ctr"/>
          <a:lstStyle/>
          <a:p>
            <a:r>
              <a:rPr lang="en-US" altLang="en-US" sz="7200" b="1">
                <a:solidFill>
                  <a:srgbClr val="FFFF00"/>
                </a:solidFill>
              </a:rPr>
              <a:t>Slicing / Spiking</a:t>
            </a:r>
            <a:endParaRPr lang="en-US" altLang="en-US" b="1"/>
          </a:p>
        </p:txBody>
      </p:sp>
      <p:sp>
        <p:nvSpPr>
          <p:cNvPr id="447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819400"/>
            <a:ext cx="9867900" cy="3429000"/>
          </a:xfrm>
        </p:spPr>
        <p:txBody>
          <a:bodyPr/>
          <a:lstStyle/>
          <a:p>
            <a:pPr algn="l"/>
            <a:endParaRPr lang="en-US" altLang="en-US" sz="44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9938" y="152400"/>
            <a:ext cx="8743950" cy="1143000"/>
          </a:xfrm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US" altLang="en-US" sz="6600" b="1">
                <a:solidFill>
                  <a:srgbClr val="FFFF00"/>
                </a:solidFill>
              </a:rPr>
              <a:t>Slicing / Spiking</a:t>
            </a:r>
          </a:p>
        </p:txBody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" y="1828800"/>
            <a:ext cx="4829175" cy="2819400"/>
          </a:xfrm>
        </p:spPr>
        <p:txBody>
          <a:bodyPr/>
          <a:lstStyle/>
          <a:p>
            <a:pPr>
              <a:spcBef>
                <a:spcPct val="60000"/>
              </a:spcBef>
            </a:pPr>
            <a:r>
              <a:rPr lang="en-US" altLang="en-US" sz="4000" b="1"/>
              <a:t> Forgotten practice</a:t>
            </a:r>
          </a:p>
          <a:p>
            <a:pPr>
              <a:spcBef>
                <a:spcPct val="60000"/>
              </a:spcBef>
            </a:pPr>
            <a:r>
              <a:rPr lang="en-US" altLang="en-US" sz="4000" b="1"/>
              <a:t> Often as possible</a:t>
            </a:r>
          </a:p>
          <a:p>
            <a:pPr>
              <a:spcBef>
                <a:spcPct val="60000"/>
              </a:spcBef>
            </a:pPr>
            <a:r>
              <a:rPr lang="en-US" altLang="en-US" sz="4000" b="1"/>
              <a:t> Opens the soil</a:t>
            </a:r>
          </a:p>
        </p:txBody>
      </p:sp>
      <p:pic>
        <p:nvPicPr>
          <p:cNvPr id="448516" name="Picture 4" descr="Slicer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4038600"/>
            <a:ext cx="4130675" cy="243840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8517" name="Picture 5" descr="Slicer Surface Disruption (Greens 3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588" y="2057400"/>
            <a:ext cx="1712912" cy="3122613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71525" y="1806575"/>
            <a:ext cx="8737600" cy="1470025"/>
          </a:xfrm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anchor="ctr"/>
          <a:lstStyle/>
          <a:p>
            <a:r>
              <a:rPr lang="en-US" altLang="en-US" sz="6600" b="1">
                <a:solidFill>
                  <a:srgbClr val="FFFF00"/>
                </a:solidFill>
              </a:rPr>
              <a:t>High Pressure Injection</a:t>
            </a:r>
            <a:endParaRPr lang="en-US" altLang="en-US" sz="5400" b="1"/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819400"/>
            <a:ext cx="9867900" cy="3429000"/>
          </a:xfrm>
        </p:spPr>
        <p:txBody>
          <a:bodyPr/>
          <a:lstStyle/>
          <a:p>
            <a:pPr algn="l"/>
            <a:endParaRPr lang="en-US" altLang="en-US" sz="44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9938" y="152400"/>
            <a:ext cx="8743950" cy="1143000"/>
          </a:xfrm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US" altLang="en-US" sz="6600" b="1">
                <a:solidFill>
                  <a:srgbClr val="FFFF00"/>
                </a:solidFill>
              </a:rPr>
              <a:t>High Pressure Injection</a:t>
            </a:r>
          </a:p>
        </p:txBody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" y="1828800"/>
            <a:ext cx="6048375" cy="2819400"/>
          </a:xfrm>
        </p:spPr>
        <p:txBody>
          <a:bodyPr/>
          <a:lstStyle/>
          <a:p>
            <a:pPr>
              <a:spcBef>
                <a:spcPct val="60000"/>
              </a:spcBef>
            </a:pPr>
            <a:r>
              <a:rPr lang="en-US" altLang="en-US" sz="3600" b="1"/>
              <a:t> Minimal surface disruption</a:t>
            </a:r>
          </a:p>
          <a:p>
            <a:pPr>
              <a:spcBef>
                <a:spcPct val="60000"/>
              </a:spcBef>
            </a:pPr>
            <a:r>
              <a:rPr lang="en-US" altLang="en-US" sz="3600" b="1"/>
              <a:t> Often as possible</a:t>
            </a:r>
          </a:p>
          <a:p>
            <a:pPr>
              <a:spcBef>
                <a:spcPct val="60000"/>
              </a:spcBef>
            </a:pPr>
            <a:r>
              <a:rPr lang="en-US" altLang="en-US" sz="3600" b="1"/>
              <a:t> Opens the soil</a:t>
            </a:r>
          </a:p>
        </p:txBody>
      </p:sp>
      <p:pic>
        <p:nvPicPr>
          <p:cNvPr id="451590" name="Picture 6" descr="Hydroject on CU Bent Research Green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575" y="2678113"/>
            <a:ext cx="5165725" cy="3776662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90500" y="1828800"/>
            <a:ext cx="6934200" cy="4953000"/>
          </a:xfrm>
          <a:noFill/>
          <a:ln/>
        </p:spPr>
        <p:txBody>
          <a:bodyPr/>
          <a:lstStyle/>
          <a:p>
            <a:pPr marL="0" indent="0">
              <a:spcBef>
                <a:spcPct val="30000"/>
              </a:spcBef>
              <a:buFontTx/>
              <a:buNone/>
            </a:pPr>
            <a:r>
              <a:rPr lang="en-US" altLang="en-US" sz="3600" b="1">
                <a:solidFill>
                  <a:srgbClr val="00FF00"/>
                </a:solidFill>
              </a:rPr>
              <a:t>North Georgia Field Day</a:t>
            </a:r>
          </a:p>
          <a:p>
            <a:pPr marL="228600" lvl="2" indent="6350">
              <a:spcBef>
                <a:spcPct val="30000"/>
              </a:spcBef>
              <a:buFontTx/>
              <a:buNone/>
            </a:pPr>
            <a:r>
              <a:rPr lang="en-US" altLang="en-US" sz="3200" b="1">
                <a:solidFill>
                  <a:schemeClr val="bg1"/>
                </a:solidFill>
              </a:rPr>
              <a:t>Gainesville - May 19, 2004</a:t>
            </a:r>
          </a:p>
          <a:p>
            <a:pPr marL="0" indent="0">
              <a:spcBef>
                <a:spcPct val="30000"/>
              </a:spcBef>
              <a:buFontTx/>
              <a:buNone/>
            </a:pPr>
            <a:r>
              <a:rPr lang="en-US" altLang="en-US" sz="3600" b="1">
                <a:solidFill>
                  <a:srgbClr val="00FF00"/>
                </a:solidFill>
              </a:rPr>
              <a:t>Turf Field Day</a:t>
            </a:r>
          </a:p>
          <a:p>
            <a:pPr marL="228600" lvl="2" indent="6350">
              <a:spcBef>
                <a:spcPct val="30000"/>
              </a:spcBef>
              <a:buFontTx/>
              <a:buNone/>
            </a:pPr>
            <a:r>
              <a:rPr lang="en-US" altLang="en-US" sz="3200" b="1">
                <a:solidFill>
                  <a:schemeClr val="bg1"/>
                </a:solidFill>
              </a:rPr>
              <a:t>Griffin – August 12, 2004</a:t>
            </a:r>
          </a:p>
          <a:p>
            <a:pPr marL="0" indent="0">
              <a:spcBef>
                <a:spcPct val="30000"/>
              </a:spcBef>
              <a:buFontTx/>
              <a:buNone/>
            </a:pPr>
            <a:r>
              <a:rPr lang="en-US" altLang="en-US" sz="3600" b="1">
                <a:solidFill>
                  <a:srgbClr val="00FF00"/>
                </a:solidFill>
              </a:rPr>
              <a:t>Turfgrass Institute</a:t>
            </a:r>
          </a:p>
          <a:p>
            <a:pPr marL="228600" lvl="2" indent="6350">
              <a:spcBef>
                <a:spcPct val="30000"/>
              </a:spcBef>
              <a:buFontTx/>
              <a:buNone/>
            </a:pPr>
            <a:r>
              <a:rPr lang="en-US" altLang="en-US" sz="3200" b="1">
                <a:solidFill>
                  <a:schemeClr val="bg1"/>
                </a:solidFill>
              </a:rPr>
              <a:t>Duluth – December 7 - 8</a:t>
            </a:r>
            <a:endParaRPr lang="en-US" altLang="en-US" sz="3600" b="1">
              <a:solidFill>
                <a:schemeClr val="bg1"/>
              </a:solidFill>
            </a:endParaRPr>
          </a:p>
        </p:txBody>
      </p:sp>
      <p:pic>
        <p:nvPicPr>
          <p:cNvPr id="388099" name="Picture 3" descr="FIELDAY4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53100" y="2133600"/>
            <a:ext cx="4419600" cy="4103688"/>
          </a:xfr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88100" name="Rectangle 4"/>
          <p:cNvSpPr>
            <a:spLocks noChangeArrowheads="1"/>
          </p:cNvSpPr>
          <p:nvPr>
            <p:ph type="title"/>
          </p:nvPr>
        </p:nvSpPr>
        <p:spPr>
          <a:xfrm>
            <a:off x="0" y="-152400"/>
            <a:ext cx="10287000" cy="1371600"/>
          </a:xfrm>
          <a:noFill/>
          <a:ln/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r>
              <a:rPr lang="en-US" altLang="en-US" sz="6600" b="1">
                <a:solidFill>
                  <a:srgbClr val="00CCFF"/>
                </a:solidFill>
              </a:rPr>
              <a:t>Important Dates in 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00100" y="2057400"/>
            <a:ext cx="8763000" cy="1143000"/>
          </a:xfrm>
        </p:spPr>
        <p:txBody>
          <a:bodyPr anchor="ctr"/>
          <a:lstStyle/>
          <a:p>
            <a:r>
              <a:rPr lang="en-US" altLang="en-US" b="1">
                <a:solidFill>
                  <a:srgbClr val="FFFF00"/>
                </a:solidFill>
              </a:rPr>
              <a:t>Thank You</a:t>
            </a:r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27150" y="3886200"/>
            <a:ext cx="7639050" cy="2667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4400" b="1">
                <a:solidFill>
                  <a:srgbClr val="00CCFF"/>
                </a:solidFill>
              </a:rPr>
              <a:t>Visit</a:t>
            </a:r>
          </a:p>
          <a:p>
            <a:pPr>
              <a:lnSpc>
                <a:spcPct val="80000"/>
              </a:lnSpc>
            </a:pPr>
            <a:r>
              <a:rPr lang="en-US" altLang="en-US" sz="4400" b="1">
                <a:solidFill>
                  <a:srgbClr val="00CCFF"/>
                </a:solidFill>
                <a:hlinkClick r:id="rId3"/>
              </a:rPr>
              <a:t>WWW.Georgiaturf.com</a:t>
            </a:r>
            <a:endParaRPr lang="en-US" altLang="en-US" sz="4400" b="1">
              <a:solidFill>
                <a:srgbClr val="00CCFF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4400" b="1">
                <a:solidFill>
                  <a:srgbClr val="00CCFF"/>
                </a:solidFill>
              </a:rPr>
              <a:t>and</a:t>
            </a:r>
          </a:p>
          <a:p>
            <a:pPr>
              <a:lnSpc>
                <a:spcPct val="80000"/>
              </a:lnSpc>
            </a:pPr>
            <a:r>
              <a:rPr lang="en-US" altLang="en-US" sz="4400" b="1">
                <a:solidFill>
                  <a:srgbClr val="00CCFF"/>
                </a:solidFill>
                <a:hlinkClick r:id="rId4"/>
              </a:rPr>
              <a:t>WWW.Turfgrasswater.com</a:t>
            </a:r>
            <a:endParaRPr lang="en-US" altLang="en-US" sz="4400" b="1">
              <a:solidFill>
                <a:srgbClr val="00CC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76200"/>
            <a:ext cx="8743950" cy="1143000"/>
          </a:xfrm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US" altLang="en-US" sz="6600" b="1">
                <a:solidFill>
                  <a:srgbClr val="FFFF00"/>
                </a:solidFill>
              </a:rPr>
              <a:t>Soil Compaction</a:t>
            </a:r>
          </a:p>
        </p:txBody>
      </p:sp>
      <p:sp>
        <p:nvSpPr>
          <p:cNvPr id="4218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" y="1752600"/>
            <a:ext cx="5486400" cy="3505200"/>
          </a:xfrm>
        </p:spPr>
        <p:txBody>
          <a:bodyPr/>
          <a:lstStyle/>
          <a:p>
            <a:pPr>
              <a:spcBef>
                <a:spcPct val="60000"/>
              </a:spcBef>
            </a:pPr>
            <a:r>
              <a:rPr lang="en-US" altLang="en-US" sz="3600" b="1"/>
              <a:t> Increases Bulk Density</a:t>
            </a:r>
          </a:p>
          <a:p>
            <a:pPr>
              <a:spcBef>
                <a:spcPct val="60000"/>
              </a:spcBef>
            </a:pPr>
            <a:r>
              <a:rPr lang="en-US" altLang="en-US" sz="3600" b="1"/>
              <a:t> Increases CO</a:t>
            </a:r>
            <a:r>
              <a:rPr lang="en-US" altLang="en-US" sz="3600" b="1" baseline="-25000"/>
              <a:t>2</a:t>
            </a:r>
            <a:r>
              <a:rPr lang="en-US" altLang="en-US" sz="3600" b="1"/>
              <a:t> Levels </a:t>
            </a:r>
          </a:p>
          <a:p>
            <a:pPr>
              <a:spcBef>
                <a:spcPct val="60000"/>
              </a:spcBef>
            </a:pPr>
            <a:r>
              <a:rPr lang="en-US" altLang="en-US" sz="3600" b="1"/>
              <a:t> Reduced Turf Quality</a:t>
            </a:r>
          </a:p>
          <a:p>
            <a:pPr>
              <a:spcBef>
                <a:spcPct val="60000"/>
              </a:spcBef>
            </a:pPr>
            <a:r>
              <a:rPr lang="en-US" altLang="en-US" sz="3600" b="1"/>
              <a:t> Reduces Field Resilience</a:t>
            </a:r>
          </a:p>
          <a:p>
            <a:pPr>
              <a:spcBef>
                <a:spcPct val="60000"/>
              </a:spcBef>
            </a:pPr>
            <a:r>
              <a:rPr lang="en-US" altLang="en-US" sz="3600" b="1"/>
              <a:t> Increases Risk of Injury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Text Box 2"/>
          <p:cNvSpPr txBox="1">
            <a:spLocks noChangeArrowheads="1"/>
          </p:cNvSpPr>
          <p:nvPr/>
        </p:nvSpPr>
        <p:spPr bwMode="auto">
          <a:xfrm>
            <a:off x="1090613" y="793750"/>
            <a:ext cx="8251825" cy="1162050"/>
          </a:xfrm>
          <a:prstGeom prst="rect">
            <a:avLst/>
          </a:prstGeom>
          <a:noFill/>
          <a:ln>
            <a:noFill/>
          </a:ln>
          <a:effectLst>
            <a:outerShdw blurRad="63500" dist="57501" dir="1676261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Ctr="1"/>
          <a:lstStyle/>
          <a:p>
            <a:pPr algn="ctr"/>
            <a:r>
              <a:rPr lang="en-US" altLang="en-US" sz="8000" b="1" i="1" baseline="0">
                <a:solidFill>
                  <a:srgbClr val="FFFF00"/>
                </a:solidFill>
              </a:rPr>
              <a:t>Renovation</a:t>
            </a:r>
          </a:p>
          <a:p>
            <a:pPr algn="ctr"/>
            <a:r>
              <a:rPr lang="en-US" altLang="en-US" sz="8000" b="1" i="1" baseline="0">
                <a:solidFill>
                  <a:srgbClr val="FFFF00"/>
                </a:solidFill>
              </a:rPr>
              <a:t>and Management of Sports Turf Fields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Text Box 2"/>
          <p:cNvSpPr txBox="1">
            <a:spLocks noChangeArrowheads="1"/>
          </p:cNvSpPr>
          <p:nvPr/>
        </p:nvSpPr>
        <p:spPr bwMode="auto">
          <a:xfrm>
            <a:off x="700088" y="576263"/>
            <a:ext cx="9110662" cy="87471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Ctr="1"/>
          <a:lstStyle/>
          <a:p>
            <a:pPr algn="ctr"/>
            <a:r>
              <a:rPr lang="en-US" altLang="en-US" sz="6000" b="1" i="1" baseline="0">
                <a:solidFill>
                  <a:srgbClr val="FFFF00"/>
                </a:solidFill>
                <a:latin typeface="CG Times" charset="0"/>
              </a:rPr>
              <a:t>Challenge of Sports Turf Managers</a:t>
            </a:r>
          </a:p>
        </p:txBody>
      </p:sp>
      <p:sp>
        <p:nvSpPr>
          <p:cNvPr id="394243" name="Text Box 3"/>
          <p:cNvSpPr txBox="1">
            <a:spLocks noChangeArrowheads="1"/>
          </p:cNvSpPr>
          <p:nvPr/>
        </p:nvSpPr>
        <p:spPr bwMode="auto">
          <a:xfrm>
            <a:off x="622300" y="2524125"/>
            <a:ext cx="9110663" cy="8747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Ctr="1"/>
          <a:lstStyle/>
          <a:p>
            <a:pPr algn="ctr"/>
            <a:r>
              <a:rPr lang="en-US" altLang="en-US" sz="5400" b="1" i="1" baseline="0">
                <a:solidFill>
                  <a:schemeClr val="bg1"/>
                </a:solidFill>
                <a:latin typeface="CG Times" charset="0"/>
              </a:rPr>
              <a:t>Provide a field with beautiful green grass that is almost always playable and safe under heavy field usage (abuse)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4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42" grpId="0" autoUpdateAnimBg="0"/>
      <p:bldP spid="394243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Text Box 2"/>
          <p:cNvSpPr txBox="1">
            <a:spLocks noChangeArrowheads="1"/>
          </p:cNvSpPr>
          <p:nvPr/>
        </p:nvSpPr>
        <p:spPr bwMode="auto">
          <a:xfrm>
            <a:off x="1012825" y="1658938"/>
            <a:ext cx="8485188" cy="87471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Ctr="1"/>
          <a:lstStyle/>
          <a:p>
            <a:pPr algn="ctr"/>
            <a:r>
              <a:rPr lang="en-US" altLang="en-US" sz="6000" b="1" i="1" baseline="0">
                <a:solidFill>
                  <a:srgbClr val="FFFF00"/>
                </a:solidFill>
                <a:latin typeface="CG Times" charset="0"/>
              </a:rPr>
              <a:t>Budget </a:t>
            </a:r>
            <a:r>
              <a:rPr lang="en-US" altLang="en-US" sz="6000" b="1" i="1" baseline="0">
                <a:solidFill>
                  <a:schemeClr val="bg1"/>
                </a:solidFill>
                <a:latin typeface="CG Times" charset="0"/>
              </a:rPr>
              <a:t>plays a vital role in the degree of success and determines one’s expectations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300"/>
                                        <p:tgtEl>
                                          <p:spTgt spid="396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290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Text Box 2"/>
          <p:cNvSpPr txBox="1">
            <a:spLocks noChangeArrowheads="1"/>
          </p:cNvSpPr>
          <p:nvPr/>
        </p:nvSpPr>
        <p:spPr bwMode="auto">
          <a:xfrm>
            <a:off x="388938" y="288925"/>
            <a:ext cx="9421812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en-US" altLang="en-US" sz="4800" b="1" i="1" baseline="0">
                <a:solidFill>
                  <a:srgbClr val="FFFF00"/>
                </a:solidFill>
                <a:latin typeface="CG Times" charset="0"/>
              </a:rPr>
              <a:t>Sports Turf Field Success Formula</a:t>
            </a:r>
          </a:p>
        </p:txBody>
      </p:sp>
      <p:sp>
        <p:nvSpPr>
          <p:cNvPr id="398339" name="Text Box 3"/>
          <p:cNvSpPr txBox="1">
            <a:spLocks noChangeArrowheads="1"/>
          </p:cNvSpPr>
          <p:nvPr/>
        </p:nvSpPr>
        <p:spPr bwMode="auto">
          <a:xfrm>
            <a:off x="6394450" y="4800600"/>
            <a:ext cx="3892550" cy="6572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altLang="en-US" sz="4200" b="1" i="1" baseline="0">
                <a:solidFill>
                  <a:srgbClr val="FF8000"/>
                </a:solidFill>
                <a:latin typeface="CG Times" charset="0"/>
              </a:rPr>
              <a:t>Water management</a:t>
            </a:r>
          </a:p>
        </p:txBody>
      </p:sp>
      <p:sp>
        <p:nvSpPr>
          <p:cNvPr id="398340" name="Text Box 4"/>
          <p:cNvSpPr txBox="1">
            <a:spLocks noChangeArrowheads="1"/>
          </p:cNvSpPr>
          <p:nvPr/>
        </p:nvSpPr>
        <p:spPr bwMode="auto">
          <a:xfrm>
            <a:off x="233363" y="4800600"/>
            <a:ext cx="3111500" cy="13128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Ctr="1"/>
          <a:lstStyle/>
          <a:p>
            <a:pPr algn="ctr"/>
            <a:r>
              <a:rPr lang="en-US" altLang="en-US" sz="4200" b="1" i="1" baseline="0">
                <a:solidFill>
                  <a:srgbClr val="FF8000"/>
                </a:solidFill>
                <a:latin typeface="CG Times" charset="0"/>
              </a:rPr>
              <a:t>Vigorous </a:t>
            </a:r>
          </a:p>
          <a:p>
            <a:pPr algn="ctr"/>
            <a:r>
              <a:rPr lang="en-US" altLang="en-US" sz="4200" b="1" i="1" baseline="0">
                <a:solidFill>
                  <a:srgbClr val="FF8000"/>
                </a:solidFill>
                <a:latin typeface="CG Times" charset="0"/>
              </a:rPr>
              <a:t>maintenance</a:t>
            </a:r>
          </a:p>
        </p:txBody>
      </p:sp>
      <p:sp>
        <p:nvSpPr>
          <p:cNvPr id="398341" name="Text Box 5"/>
          <p:cNvSpPr txBox="1">
            <a:spLocks noChangeArrowheads="1"/>
          </p:cNvSpPr>
          <p:nvPr/>
        </p:nvSpPr>
        <p:spPr bwMode="auto">
          <a:xfrm>
            <a:off x="2647950" y="1225550"/>
            <a:ext cx="5059363" cy="8667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Ctr="1"/>
          <a:lstStyle/>
          <a:p>
            <a:pPr algn="ctr"/>
            <a:r>
              <a:rPr lang="en-US" altLang="en-US" sz="4200" b="1" i="1" baseline="0">
                <a:solidFill>
                  <a:srgbClr val="FF8000"/>
                </a:solidFill>
                <a:latin typeface="CG Times" charset="0"/>
              </a:rPr>
              <a:t>Limited Usage</a:t>
            </a:r>
          </a:p>
        </p:txBody>
      </p:sp>
      <p:sp>
        <p:nvSpPr>
          <p:cNvPr id="398342" name="Line 6"/>
          <p:cNvSpPr>
            <a:spLocks noChangeShapeType="1"/>
          </p:cNvSpPr>
          <p:nvPr/>
        </p:nvSpPr>
        <p:spPr bwMode="auto">
          <a:xfrm flipH="1">
            <a:off x="2146300" y="1898650"/>
            <a:ext cx="2746375" cy="2757488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 type="stealth" w="lg" len="lg"/>
            <a:tailEnd type="stealth" w="lg" len="lg"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8343" name="Line 7"/>
          <p:cNvSpPr>
            <a:spLocks noChangeShapeType="1"/>
          </p:cNvSpPr>
          <p:nvPr/>
        </p:nvSpPr>
        <p:spPr bwMode="auto">
          <a:xfrm>
            <a:off x="5340350" y="1949450"/>
            <a:ext cx="2708275" cy="27178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 type="stealth" w="lg" len="lg"/>
            <a:tailEnd type="stealth" w="lg" len="lg"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8344" name="Line 8"/>
          <p:cNvSpPr>
            <a:spLocks noChangeShapeType="1"/>
          </p:cNvSpPr>
          <p:nvPr/>
        </p:nvSpPr>
        <p:spPr bwMode="auto">
          <a:xfrm>
            <a:off x="3490913" y="5295900"/>
            <a:ext cx="3359150" cy="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 type="stealth" w="lg" len="lg"/>
            <a:tailEnd type="stealth" w="lg" len="lg"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8345" name="Text Box 9"/>
          <p:cNvSpPr txBox="1">
            <a:spLocks noChangeArrowheads="1"/>
          </p:cNvSpPr>
          <p:nvPr/>
        </p:nvSpPr>
        <p:spPr bwMode="auto">
          <a:xfrm>
            <a:off x="3344863" y="3173413"/>
            <a:ext cx="3692525" cy="131286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Ctr="1"/>
          <a:lstStyle/>
          <a:p>
            <a:pPr algn="ctr"/>
            <a:r>
              <a:rPr lang="en-US" altLang="en-US" sz="4200" b="1" i="1" baseline="0">
                <a:solidFill>
                  <a:srgbClr val="FFFF00"/>
                </a:solidFill>
                <a:latin typeface="CG Times" charset="0"/>
              </a:rPr>
              <a:t>Proper design and construction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8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8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98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338" grpId="0" autoUpdateAnimBg="0"/>
      <p:bldP spid="398339" grpId="0" autoUpdateAnimBg="0"/>
      <p:bldP spid="398340" grpId="0" autoUpdateAnimBg="0"/>
      <p:bldP spid="398341" grpId="0" autoUpdateAnimBg="0"/>
      <p:bldP spid="398342" grpId="0" animBg="1"/>
      <p:bldP spid="398343" grpId="0" animBg="1"/>
      <p:bldP spid="398344" grpId="0" animBg="1"/>
      <p:bldP spid="398345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 descr="HGXBD0"/>
          <p:cNvSpPr>
            <a:spLocks noChangeArrowheads="1"/>
          </p:cNvSpPr>
          <p:nvPr/>
        </p:nvSpPr>
        <p:spPr bwMode="auto">
          <a:xfrm>
            <a:off x="0" y="0"/>
            <a:ext cx="10287000" cy="6858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99363" name="Text Box 3"/>
          <p:cNvSpPr txBox="1">
            <a:spLocks noChangeArrowheads="1"/>
          </p:cNvSpPr>
          <p:nvPr/>
        </p:nvSpPr>
        <p:spPr bwMode="auto">
          <a:xfrm>
            <a:off x="388938" y="3606800"/>
            <a:ext cx="9421812" cy="12731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Ctr="1"/>
          <a:lstStyle>
            <a:lvl1pPr defTabSz="785813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392113" defTabSz="785813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785813" defTabSz="785813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177925" defTabSz="785813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570038" defTabSz="785813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027238" defTabSz="785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484438" defTabSz="785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2941638" defTabSz="785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398838" defTabSz="785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n-US" altLang="en-US" sz="7200" b="1" i="1" baseline="0">
                <a:solidFill>
                  <a:srgbClr val="FFFF00"/>
                </a:solidFill>
              </a:rPr>
              <a:t>Regulating Field 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9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2" grpId="0" animBg="1"/>
      <p:bldP spid="399363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304800"/>
            <a:ext cx="8743950" cy="1447800"/>
          </a:xfrm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US" altLang="en-US" sz="5400" b="1" i="1">
                <a:solidFill>
                  <a:srgbClr val="FFFF00"/>
                </a:solidFill>
              </a:rPr>
              <a:t>Usage Maxims</a:t>
            </a:r>
            <a:r>
              <a:rPr lang="en-US" altLang="en-US" sz="6000" b="1">
                <a:solidFill>
                  <a:srgbClr val="FFFF00"/>
                </a:solidFill>
              </a:rPr>
              <a:t/>
            </a:r>
            <a:br>
              <a:rPr lang="en-US" altLang="en-US" sz="6000" b="1">
                <a:solidFill>
                  <a:srgbClr val="FFFF00"/>
                </a:solidFill>
              </a:rPr>
            </a:br>
            <a:r>
              <a:rPr lang="en-US" altLang="en-US" sz="4000">
                <a:solidFill>
                  <a:srgbClr val="FFFF00"/>
                </a:solidFill>
              </a:rPr>
              <a:t>(200-400-600 Rule)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1525" y="1981200"/>
            <a:ext cx="9048750" cy="4725988"/>
          </a:xfrm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lnSpc>
                <a:spcPct val="90000"/>
              </a:lnSpc>
              <a:buClr>
                <a:srgbClr val="FFFF00"/>
              </a:buClr>
              <a:buFont typeface="Wingdings" charset="2"/>
              <a:buChar char="ü"/>
            </a:pPr>
            <a:r>
              <a:rPr lang="en-US" altLang="en-US" sz="3600" b="1" i="1">
                <a:solidFill>
                  <a:schemeClr val="bg1"/>
                </a:solidFill>
              </a:rPr>
              <a:t> Generally advise that a field not be used 	in 	excess of 200 hours per year in order to 	sustain good field conditions</a:t>
            </a:r>
          </a:p>
          <a:p>
            <a:pPr>
              <a:lnSpc>
                <a:spcPct val="90000"/>
              </a:lnSpc>
              <a:buClr>
                <a:srgbClr val="FFFF00"/>
              </a:buClr>
              <a:buFont typeface="Wingdings" charset="2"/>
              <a:buChar char="ü"/>
            </a:pPr>
            <a:r>
              <a:rPr lang="en-US" altLang="en-US" sz="3600" b="1" i="1">
                <a:solidFill>
                  <a:schemeClr val="bg1"/>
                </a:solidFill>
              </a:rPr>
              <a:t> Under some circumstances, fields have 	successfully handled between 400 to 	600 hours of use per year with good 	field conditions</a:t>
            </a:r>
          </a:p>
          <a:p>
            <a:pPr>
              <a:lnSpc>
                <a:spcPct val="90000"/>
              </a:lnSpc>
              <a:buClr>
                <a:srgbClr val="FFFF00"/>
              </a:buClr>
              <a:buFont typeface="Wingdings" charset="2"/>
              <a:buChar char="ü"/>
            </a:pPr>
            <a:r>
              <a:rPr lang="en-US" altLang="en-US" sz="3600" b="1" i="1">
                <a:solidFill>
                  <a:schemeClr val="bg1"/>
                </a:solidFill>
              </a:rPr>
              <a:t> Beyond 600 hours, you are expecting 	miracles and will be playing on dirt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0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0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0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0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0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0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0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6" grpId="0" autoUpdateAnimBg="0"/>
      <p:bldP spid="400387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723900" y="1423988"/>
            <a:ext cx="9067800" cy="35496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 altLang="en-US" sz="6000" b="1" i="1" baseline="0">
                <a:solidFill>
                  <a:srgbClr val="FFFF00"/>
                </a:solidFill>
              </a:rPr>
              <a:t>Overseeding </a:t>
            </a:r>
            <a:r>
              <a:rPr lang="en-US" altLang="en-US" sz="6000" b="1" i="1" baseline="0">
                <a:solidFill>
                  <a:schemeClr val="bg1"/>
                </a:solidFill>
              </a:rPr>
              <a:t>WEAKENS</a:t>
            </a:r>
            <a:r>
              <a:rPr lang="en-US" altLang="en-US" sz="6000" b="1" i="1" baseline="0">
                <a:solidFill>
                  <a:srgbClr val="FFFF00"/>
                </a:solidFill>
              </a:rPr>
              <a:t> the permanent turfgrass and will delay its green-up and growth in the spring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ChangeArrowheads="1"/>
          </p:cNvSpPr>
          <p:nvPr/>
        </p:nvSpPr>
        <p:spPr bwMode="auto">
          <a:xfrm>
            <a:off x="342900" y="1042988"/>
            <a:ext cx="9829800" cy="360521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 altLang="en-US" sz="5400" b="1" i="1" baseline="0">
                <a:solidFill>
                  <a:srgbClr val="FFFF00"/>
                </a:solidFill>
              </a:rPr>
              <a:t>Overseeding Turfgrass Selection</a:t>
            </a:r>
          </a:p>
          <a:p>
            <a:pPr algn="ctr"/>
            <a:endParaRPr lang="en-US" altLang="en-US" sz="2800" b="1" baseline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4">
              <a:buSzPct val="100000"/>
              <a:buFontTx/>
              <a:buChar char="•"/>
            </a:pPr>
            <a:r>
              <a:rPr lang="en-US" altLang="en-US" sz="5400" b="1" baseline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altLang="en-US" sz="5400" b="1" i="1" baseline="0">
                <a:solidFill>
                  <a:schemeClr val="bg1"/>
                </a:solidFill>
              </a:rPr>
              <a:t>Annual Ryegrass</a:t>
            </a:r>
          </a:p>
          <a:p>
            <a:pPr lvl="4">
              <a:buSzPct val="100000"/>
              <a:buFontTx/>
              <a:buChar char="•"/>
            </a:pPr>
            <a:r>
              <a:rPr lang="en-US" altLang="en-US" sz="5400" b="1" baseline="0">
                <a:solidFill>
                  <a:srgbClr val="FFFF00"/>
                </a:solidFill>
              </a:rPr>
              <a:t>  </a:t>
            </a:r>
            <a:r>
              <a:rPr lang="en-US" altLang="en-US" sz="5400" b="1" i="1" baseline="0">
                <a:solidFill>
                  <a:schemeClr val="bg1"/>
                </a:solidFill>
              </a:rPr>
              <a:t>Intermediate Ryegrass</a:t>
            </a:r>
          </a:p>
          <a:p>
            <a:pPr lvl="4">
              <a:buSzPct val="100000"/>
              <a:buFontTx/>
              <a:buChar char="•"/>
            </a:pPr>
            <a:r>
              <a:rPr lang="en-US" altLang="en-US" sz="5400" b="1" baseline="0">
                <a:solidFill>
                  <a:srgbClr val="FFFF00"/>
                </a:solidFill>
              </a:rPr>
              <a:t>  </a:t>
            </a:r>
            <a:r>
              <a:rPr lang="en-US" altLang="en-US" sz="5400" b="1" i="1" baseline="0">
                <a:solidFill>
                  <a:schemeClr val="bg1"/>
                </a:solidFill>
              </a:rPr>
              <a:t>Perennial Ryegrass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 descr="HGX9D7"/>
          <p:cNvSpPr>
            <a:spLocks noChangeArrowheads="1"/>
          </p:cNvSpPr>
          <p:nvPr/>
        </p:nvSpPr>
        <p:spPr bwMode="auto">
          <a:xfrm>
            <a:off x="0" y="0"/>
            <a:ext cx="10287000" cy="6858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404483" name="Text Box 3"/>
          <p:cNvSpPr txBox="1">
            <a:spLocks noChangeArrowheads="1"/>
          </p:cNvSpPr>
          <p:nvPr/>
        </p:nvSpPr>
        <p:spPr bwMode="auto">
          <a:xfrm>
            <a:off x="1012825" y="2163763"/>
            <a:ext cx="8578850" cy="12985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Ctr="1"/>
          <a:lstStyle/>
          <a:p>
            <a:pPr algn="ctr"/>
            <a:r>
              <a:rPr lang="en-US" altLang="en-US" sz="8000" b="1" i="1" baseline="0">
                <a:solidFill>
                  <a:srgbClr val="FFFF00"/>
                </a:solidFill>
              </a:rPr>
              <a:t>Renovation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4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4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82" grpId="0" animBg="1"/>
      <p:bldP spid="404483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Text Box 2"/>
          <p:cNvSpPr txBox="1">
            <a:spLocks noChangeArrowheads="1"/>
          </p:cNvSpPr>
          <p:nvPr/>
        </p:nvSpPr>
        <p:spPr bwMode="auto">
          <a:xfrm>
            <a:off x="2225675" y="385763"/>
            <a:ext cx="201613" cy="59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8929" tIns="49464" rIns="98929" bIns="49464">
            <a:spAutoFit/>
          </a:bodyPr>
          <a:lstStyle>
            <a:lvl1pPr defTabSz="989013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495300" defTabSz="989013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989013" defTabSz="989013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484313" defTabSz="989013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978025" defTabSz="989013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435225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892425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349625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06825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 sz="3500" baseline="0">
              <a:solidFill>
                <a:schemeClr val="bg1"/>
              </a:solidFill>
            </a:endParaRPr>
          </a:p>
        </p:txBody>
      </p:sp>
      <p:pic>
        <p:nvPicPr>
          <p:cNvPr id="405507" name="Picture 3" descr="columbia soc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5508" name="Text Box 4"/>
          <p:cNvSpPr txBox="1">
            <a:spLocks noChangeArrowheads="1"/>
          </p:cNvSpPr>
          <p:nvPr/>
        </p:nvSpPr>
        <p:spPr bwMode="auto">
          <a:xfrm>
            <a:off x="1479550" y="385763"/>
            <a:ext cx="7473950" cy="12271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altLang="en-US" b="1" i="1" baseline="0">
                <a:solidFill>
                  <a:srgbClr val="FFFF00"/>
                </a:solidFill>
              </a:rPr>
              <a:t>Is this field safe?</a:t>
            </a:r>
            <a:endParaRPr lang="en-US" altLang="en-US" b="1" i="1" baseline="0">
              <a:solidFill>
                <a:srgbClr val="FFFFFF"/>
              </a:solidFill>
            </a:endParaRPr>
          </a:p>
        </p:txBody>
      </p:sp>
      <p:sp>
        <p:nvSpPr>
          <p:cNvPr id="405509" name="Text Box 5"/>
          <p:cNvSpPr txBox="1">
            <a:spLocks noChangeArrowheads="1"/>
          </p:cNvSpPr>
          <p:nvPr/>
        </p:nvSpPr>
        <p:spPr bwMode="auto">
          <a:xfrm>
            <a:off x="1479550" y="4471988"/>
            <a:ext cx="7473950" cy="12255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altLang="en-US" b="1" i="1" baseline="0">
                <a:solidFill>
                  <a:srgbClr val="FFFF00"/>
                </a:solidFill>
              </a:rPr>
              <a:t>Is your field safe?</a:t>
            </a:r>
            <a:endParaRPr lang="en-US" altLang="en-US" b="1" i="1" baseline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405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405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08" grpId="0" autoUpdateAnimBg="0"/>
      <p:bldP spid="40550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18819" name="Text Box 3"/>
          <p:cNvSpPr txBox="1">
            <a:spLocks noChangeArrowheads="1"/>
          </p:cNvSpPr>
          <p:nvPr/>
        </p:nvSpPr>
        <p:spPr bwMode="auto">
          <a:xfrm>
            <a:off x="2571750" y="1371600"/>
            <a:ext cx="50577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800" baseline="0"/>
              <a:t>Soil Compaction</a:t>
            </a:r>
            <a:endParaRPr lang="en-US" altLang="en-US" sz="2400" baseline="0"/>
          </a:p>
        </p:txBody>
      </p:sp>
      <p:sp>
        <p:nvSpPr>
          <p:cNvPr id="418820" name="Text Box 4"/>
          <p:cNvSpPr txBox="1">
            <a:spLocks noChangeArrowheads="1"/>
          </p:cNvSpPr>
          <p:nvPr/>
        </p:nvSpPr>
        <p:spPr bwMode="auto">
          <a:xfrm>
            <a:off x="1457325" y="3505200"/>
            <a:ext cx="16287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200" baseline="0"/>
              <a:t>Soil</a:t>
            </a:r>
          </a:p>
          <a:p>
            <a:pPr algn="ctr"/>
            <a:r>
              <a:rPr lang="en-US" altLang="en-US" sz="3200" baseline="0"/>
              <a:t>Texture</a:t>
            </a:r>
          </a:p>
        </p:txBody>
      </p:sp>
      <p:sp>
        <p:nvSpPr>
          <p:cNvPr id="418821" name="Text Box 5"/>
          <p:cNvSpPr txBox="1">
            <a:spLocks noChangeArrowheads="1"/>
          </p:cNvSpPr>
          <p:nvPr/>
        </p:nvSpPr>
        <p:spPr bwMode="auto">
          <a:xfrm>
            <a:off x="4286250" y="4114800"/>
            <a:ext cx="16557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200" baseline="0"/>
              <a:t>Water</a:t>
            </a:r>
          </a:p>
          <a:p>
            <a:pPr algn="ctr"/>
            <a:r>
              <a:rPr lang="en-US" altLang="en-US" sz="3200" baseline="0"/>
              <a:t>Content</a:t>
            </a:r>
          </a:p>
        </p:txBody>
      </p:sp>
      <p:sp>
        <p:nvSpPr>
          <p:cNvPr id="418822" name="Text Box 6"/>
          <p:cNvSpPr txBox="1">
            <a:spLocks noChangeArrowheads="1"/>
          </p:cNvSpPr>
          <p:nvPr/>
        </p:nvSpPr>
        <p:spPr bwMode="auto">
          <a:xfrm>
            <a:off x="7029450" y="3505200"/>
            <a:ext cx="17573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200" baseline="0"/>
              <a:t>Pressure</a:t>
            </a:r>
          </a:p>
          <a:p>
            <a:pPr algn="ctr"/>
            <a:r>
              <a:rPr lang="en-US" altLang="en-US" sz="3200" baseline="0"/>
              <a:t>Applied</a:t>
            </a:r>
          </a:p>
        </p:txBody>
      </p:sp>
      <p:cxnSp>
        <p:nvCxnSpPr>
          <p:cNvPr id="418823" name="AutoShape 7"/>
          <p:cNvCxnSpPr>
            <a:cxnSpLocks noChangeShapeType="1"/>
            <a:stCxn id="418819" idx="2"/>
            <a:endCxn id="418821" idx="0"/>
          </p:cNvCxnSpPr>
          <p:nvPr/>
        </p:nvCxnSpPr>
        <p:spPr bwMode="auto">
          <a:xfrm>
            <a:off x="5100638" y="2195513"/>
            <a:ext cx="14287" cy="1919287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18824" name="AutoShape 8"/>
          <p:cNvCxnSpPr>
            <a:cxnSpLocks noChangeShapeType="1"/>
            <a:stCxn id="418819" idx="2"/>
            <a:endCxn id="418820" idx="0"/>
          </p:cNvCxnSpPr>
          <p:nvPr/>
        </p:nvCxnSpPr>
        <p:spPr bwMode="auto">
          <a:xfrm flipH="1">
            <a:off x="2271713" y="2195513"/>
            <a:ext cx="2828925" cy="1309687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18825" name="AutoShape 9"/>
          <p:cNvCxnSpPr>
            <a:cxnSpLocks noChangeShapeType="1"/>
            <a:stCxn id="418819" idx="2"/>
            <a:endCxn id="418822" idx="0"/>
          </p:cNvCxnSpPr>
          <p:nvPr/>
        </p:nvCxnSpPr>
        <p:spPr bwMode="auto">
          <a:xfrm>
            <a:off x="5100638" y="2195513"/>
            <a:ext cx="2808287" cy="1309687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42" name="Picture 2" descr="Image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866" name="Picture 2" descr="Image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066800"/>
            <a:ext cx="7724775" cy="1470025"/>
          </a:xfrm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anchor="ctr"/>
          <a:lstStyle/>
          <a:p>
            <a:r>
              <a:rPr lang="en-US" altLang="en-US" sz="7200" b="1">
                <a:solidFill>
                  <a:srgbClr val="FFFF00"/>
                </a:solidFill>
              </a:rPr>
              <a:t>Aeration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048000"/>
            <a:ext cx="9182100" cy="3200400"/>
          </a:xfrm>
        </p:spPr>
        <p:txBody>
          <a:bodyPr/>
          <a:lstStyle/>
          <a:p>
            <a:pPr algn="l"/>
            <a:r>
              <a:rPr lang="en-US" altLang="en-US" sz="4400" b="1"/>
              <a:t>The process of improving soil air 	exchange enhancing water and 	nutrient penetration into the soil, 	and reducing soil compaction.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0175" y="76200"/>
            <a:ext cx="10020300" cy="1143000"/>
          </a:xfrm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US" altLang="en-US" sz="6000" b="1">
                <a:solidFill>
                  <a:srgbClr val="FFFF00"/>
                </a:solidFill>
              </a:rPr>
              <a:t>Factors Influencing Aeration</a:t>
            </a:r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524000"/>
            <a:ext cx="8743950" cy="4953000"/>
          </a:xfrm>
        </p:spPr>
        <p:txBody>
          <a:bodyPr/>
          <a:lstStyle/>
          <a:p>
            <a:pPr>
              <a:spcBef>
                <a:spcPct val="60000"/>
              </a:spcBef>
              <a:buClr>
                <a:srgbClr val="FFFF00"/>
              </a:buClr>
              <a:buFont typeface="Wingdings 2" charset="2"/>
              <a:buChar char="ó"/>
            </a:pPr>
            <a:r>
              <a:rPr lang="en-US" altLang="en-US" sz="4000" b="1"/>
              <a:t> Frequency &amp; Intensity of Field Use</a:t>
            </a:r>
          </a:p>
          <a:p>
            <a:pPr>
              <a:spcBef>
                <a:spcPct val="60000"/>
              </a:spcBef>
              <a:buClr>
                <a:srgbClr val="FFFF00"/>
              </a:buClr>
              <a:buFont typeface="Wingdings 2" charset="2"/>
              <a:buChar char="ó"/>
            </a:pPr>
            <a:r>
              <a:rPr lang="en-US" altLang="en-US" sz="4000" b="1"/>
              <a:t> Soil Texture &amp; Structure</a:t>
            </a:r>
          </a:p>
          <a:p>
            <a:pPr>
              <a:spcBef>
                <a:spcPct val="60000"/>
              </a:spcBef>
              <a:buClr>
                <a:srgbClr val="FFFF00"/>
              </a:buClr>
              <a:buFont typeface="Wingdings 2" charset="2"/>
              <a:buChar char="ó"/>
            </a:pPr>
            <a:r>
              <a:rPr lang="en-US" altLang="en-US" sz="4000" b="1"/>
              <a:t> Soil Moisture at the Time of Use</a:t>
            </a:r>
          </a:p>
          <a:p>
            <a:pPr>
              <a:spcBef>
                <a:spcPct val="60000"/>
              </a:spcBef>
              <a:buClr>
                <a:srgbClr val="FFFF00"/>
              </a:buClr>
              <a:buFont typeface="Wingdings 2" charset="2"/>
              <a:buChar char="ó"/>
            </a:pPr>
            <a:r>
              <a:rPr lang="en-US" altLang="en-US" sz="4000" b="1"/>
              <a:t> Turfgrass Cover</a:t>
            </a:r>
          </a:p>
          <a:p>
            <a:pPr>
              <a:spcBef>
                <a:spcPct val="60000"/>
              </a:spcBef>
              <a:buClr>
                <a:srgbClr val="FFFF00"/>
              </a:buClr>
              <a:buFont typeface="Wingdings 2" charset="2"/>
              <a:buChar char="ó"/>
            </a:pPr>
            <a:r>
              <a:rPr lang="en-US" altLang="en-US" sz="4000" b="1"/>
              <a:t> Turfgrass Species/Cultivar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orts Turf Management (11-01)">
  <a:themeElements>
    <a:clrScheme name="Sports Turf Management (11-01)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FFFF"/>
      </a:hlink>
      <a:folHlink>
        <a:srgbClr val="B2B2B2"/>
      </a:folHlink>
    </a:clrScheme>
    <a:fontScheme name="Sports Turf Management (11-01)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7200" b="0" i="0" u="none" strike="noStrike" cap="none" normalizeH="0" baseline="3000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7200" b="0" i="0" u="none" strike="noStrike" cap="none" normalizeH="0" baseline="3000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Sports Turf Management (11-01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orts Turf Management (11-01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orts Turf Management (11-01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orts Turf Management (11-01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orts Turf Management (11-01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orts Turf Management (11-01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orts Turf Management (11-01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orts Turf Management (11-01)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Sports Turf Management (11-01)">
  <a:themeElements>
    <a:clrScheme name="2_Sports Turf Management (11-01)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FFFF"/>
      </a:hlink>
      <a:folHlink>
        <a:srgbClr val="B2B2B2"/>
      </a:folHlink>
    </a:clrScheme>
    <a:fontScheme name="2_Sports Turf Management (11-01)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7200" b="0" i="0" u="none" strike="noStrike" cap="none" normalizeH="0" baseline="3000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7200" b="0" i="0" u="none" strike="noStrike" cap="none" normalizeH="0" baseline="3000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2_Sports Turf Management (11-01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ports Turf Management (11-01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ports Turf Management (11-01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ports Turf Management (11-01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ports Turf Management (11-01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ports Turf Management (11-01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ports Turf Management (11-01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ports Turf Management (11-01)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Sports Turf Management (11-01)">
  <a:themeElements>
    <a:clrScheme name="1_Sports Turf Management (11-01)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FFFF"/>
      </a:hlink>
      <a:folHlink>
        <a:srgbClr val="B2B2B2"/>
      </a:folHlink>
    </a:clrScheme>
    <a:fontScheme name="1_Sports Turf Management (11-01)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7200" b="0" i="0" u="none" strike="noStrike" cap="none" normalizeH="0" baseline="3000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7200" b="0" i="0" u="none" strike="noStrike" cap="none" normalizeH="0" baseline="3000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1_Sports Turf Management (11-01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ports Turf Management (11-01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ports Turf Management (11-01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ports Turf Management (11-01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ports Turf Management (11-01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ports Turf Management (11-01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ports Turf Management (11-01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ports Turf Management (11-01)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Sports Turf Management (11-01)</Template>
  <TotalTime>2</TotalTime>
  <Words>837</Words>
  <Application>Microsoft Macintosh PowerPoint</Application>
  <PresentationFormat>35mm Slides</PresentationFormat>
  <Paragraphs>259</Paragraphs>
  <Slides>49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49</vt:i4>
      </vt:variant>
      <vt:variant>
        <vt:lpstr>Custom Shows</vt:lpstr>
      </vt:variant>
      <vt:variant>
        <vt:i4>1</vt:i4>
      </vt:variant>
    </vt:vector>
  </HeadingPairs>
  <TitlesOfParts>
    <vt:vector size="59" baseType="lpstr">
      <vt:lpstr>Times New Roman</vt:lpstr>
      <vt:lpstr>Wingdings 2</vt:lpstr>
      <vt:lpstr>Wingdings</vt:lpstr>
      <vt:lpstr>Arial</vt:lpstr>
      <vt:lpstr>Symbol</vt:lpstr>
      <vt:lpstr>CG Times</vt:lpstr>
      <vt:lpstr>Sports Turf Management (11-01)</vt:lpstr>
      <vt:lpstr>2_Sports Turf Management (11-01)</vt:lpstr>
      <vt:lpstr>1_Sports Turf Management (11-01)</vt:lpstr>
      <vt:lpstr>Managing Soil Compaction in Turfgrass</vt:lpstr>
      <vt:lpstr>Soil Compaction</vt:lpstr>
      <vt:lpstr>Soil Compaction</vt:lpstr>
      <vt:lpstr>Soil Compaction</vt:lpstr>
      <vt:lpstr>PowerPoint Presentation</vt:lpstr>
      <vt:lpstr>PowerPoint Presentation</vt:lpstr>
      <vt:lpstr>PowerPoint Presentation</vt:lpstr>
      <vt:lpstr>Aeration</vt:lpstr>
      <vt:lpstr>Factors Influencing Aeration</vt:lpstr>
      <vt:lpstr>PowerPoint Presentation</vt:lpstr>
      <vt:lpstr>Benefits of Aerification</vt:lpstr>
      <vt:lpstr>Benefits of Aerification</vt:lpstr>
      <vt:lpstr>Drawbacks to Aerification</vt:lpstr>
      <vt:lpstr>Principles of Aerification</vt:lpstr>
      <vt:lpstr>PowerPoint Presentation</vt:lpstr>
      <vt:lpstr>PowerPoint Presentation</vt:lpstr>
      <vt:lpstr>Aeration Methods</vt:lpstr>
      <vt:lpstr>Penetration Factors</vt:lpstr>
      <vt:lpstr>Scheduling Factors</vt:lpstr>
      <vt:lpstr>Timing Factors</vt:lpstr>
      <vt:lpstr>Scheduling Factors</vt:lpstr>
      <vt:lpstr>Cultivation Time Frames</vt:lpstr>
      <vt:lpstr>Core Aeration</vt:lpstr>
      <vt:lpstr>Tine Types</vt:lpstr>
      <vt:lpstr>PowerPoint Presentation</vt:lpstr>
      <vt:lpstr>Core Surface Area Calculations</vt:lpstr>
      <vt:lpstr>Tine Spacing: 5x5 inches</vt:lpstr>
      <vt:lpstr>Tine Spacing: 5/8 inch</vt:lpstr>
      <vt:lpstr>PowerPoint Presentation</vt:lpstr>
      <vt:lpstr>PowerPoint Presentation</vt:lpstr>
      <vt:lpstr>Best Practices</vt:lpstr>
      <vt:lpstr>Topdressing</vt:lpstr>
      <vt:lpstr>Topdressing: Sand</vt:lpstr>
      <vt:lpstr>Slicing / Spiking</vt:lpstr>
      <vt:lpstr>Slicing / Spiking</vt:lpstr>
      <vt:lpstr>High Pressure Injection</vt:lpstr>
      <vt:lpstr>High Pressure Injection</vt:lpstr>
      <vt:lpstr>Important Dates in 2004</vt:lpstr>
      <vt:lpstr>Thank You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Usage Maxims (200-400-600 Rule)</vt:lpstr>
      <vt:lpstr>PowerPoint Presentation</vt:lpstr>
      <vt:lpstr>PowerPoint Presentation</vt:lpstr>
      <vt:lpstr>PowerPoint Presentation</vt:lpstr>
      <vt:lpstr>PowerPoint Presentation</vt:lpstr>
      <vt:lpstr>Southeastern Turf Conference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Soil Compaction in Turfgrass</dc:title>
  <dc:creator>George Braman</dc:creator>
  <cp:lastModifiedBy>George Braman</cp:lastModifiedBy>
  <cp:revision>1</cp:revision>
  <cp:lastPrinted>1999-10-27T18:42:49Z</cp:lastPrinted>
  <dcterms:created xsi:type="dcterms:W3CDTF">2015-09-08T00:07:25Z</dcterms:created>
  <dcterms:modified xsi:type="dcterms:W3CDTF">2015-09-08T00:09:47Z</dcterms:modified>
</cp:coreProperties>
</file>