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bin" ContentType="application/vnd.openxmlformats-officedocument.oleObject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compatMode="1" saveSubsetFonts="1" autoCompressPictures="0">
  <p:sldMasterIdLst>
    <p:sldMasterId id="2147483655" r:id="rId1"/>
  </p:sldMasterIdLst>
  <p:notesMasterIdLst>
    <p:notesMasterId r:id="rId41"/>
  </p:notesMasterIdLst>
  <p:handoutMasterIdLst>
    <p:handoutMasterId r:id="rId42"/>
  </p:handoutMasterIdLst>
  <p:sldIdLst>
    <p:sldId id="257" r:id="rId2"/>
    <p:sldId id="258" r:id="rId3"/>
    <p:sldId id="296" r:id="rId4"/>
    <p:sldId id="299" r:id="rId5"/>
    <p:sldId id="260" r:id="rId6"/>
    <p:sldId id="297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303" r:id="rId26"/>
    <p:sldId id="279" r:id="rId27"/>
    <p:sldId id="280" r:id="rId28"/>
    <p:sldId id="281" r:id="rId29"/>
    <p:sldId id="282" r:id="rId30"/>
    <p:sldId id="298" r:id="rId31"/>
    <p:sldId id="305" r:id="rId32"/>
    <p:sldId id="283" r:id="rId33"/>
    <p:sldId id="300" r:id="rId34"/>
    <p:sldId id="302" r:id="rId35"/>
    <p:sldId id="284" r:id="rId36"/>
    <p:sldId id="286" r:id="rId37"/>
    <p:sldId id="304" r:id="rId38"/>
    <p:sldId id="306" r:id="rId39"/>
    <p:sldId id="287" r:id="rId40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00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74"/>
  </p:normalViewPr>
  <p:slideViewPr>
    <p:cSldViewPr>
      <p:cViewPr varScale="1">
        <p:scale>
          <a:sx n="124" d="100"/>
          <a:sy n="124" d="100"/>
        </p:scale>
        <p:origin x="1824" y="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notesMaster" Target="notesMasters/notesMaster1.xml"/><Relationship Id="rId42" Type="http://schemas.openxmlformats.org/officeDocument/2006/relationships/handoutMaster" Target="handoutMasters/handoutMaster1.xml"/><Relationship Id="rId43" Type="http://schemas.openxmlformats.org/officeDocument/2006/relationships/presProps" Target="presProps.xml"/><Relationship Id="rId44" Type="http://schemas.openxmlformats.org/officeDocument/2006/relationships/viewProps" Target="viewProps.xml"/><Relationship Id="rId45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endParaRPr lang="en-US" altLang="en-US"/>
          </a:p>
        </p:txBody>
      </p:sp>
      <p:sp>
        <p:nvSpPr>
          <p:cNvPr id="12185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endParaRPr lang="en-US" altLang="en-US"/>
          </a:p>
        </p:txBody>
      </p:sp>
      <p:sp>
        <p:nvSpPr>
          <p:cNvPr id="12186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endParaRPr lang="en-US" altLang="en-US"/>
          </a:p>
        </p:txBody>
      </p:sp>
      <p:sp>
        <p:nvSpPr>
          <p:cNvPr id="12186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E0C739AD-6976-D747-B43C-3175E76F2DD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256298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endParaRPr lang="en-US" altLang="en-US"/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endParaRPr lang="en-US" altLang="en-US"/>
          </a:p>
        </p:txBody>
      </p:sp>
      <p:sp>
        <p:nvSpPr>
          <p:cNvPr id="38916" name="Rectangle 4"/>
          <p:cNvSpPr>
            <a:spLocks noRo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89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389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endParaRPr lang="en-US" altLang="en-US"/>
          </a:p>
        </p:txBody>
      </p:sp>
      <p:sp>
        <p:nvSpPr>
          <p:cNvPr id="389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16B71D8B-DA0E-6C4C-8E06-09B3511A9AE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480742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EE21631-F3B2-244B-9670-F33A0636CA32}" type="slidenum">
              <a:rPr lang="en-US" altLang="en-US"/>
              <a:pPr/>
              <a:t>24</a:t>
            </a:fld>
            <a:endParaRPr lang="en-US" altLang="en-US"/>
          </a:p>
        </p:txBody>
      </p:sp>
      <p:sp>
        <p:nvSpPr>
          <p:cNvPr id="39938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83688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58F7BFD-73FA-C04C-B22C-E5E7FEE75BF3}" type="slidenum">
              <a:rPr lang="en-US" altLang="en-US"/>
              <a:pPr/>
              <a:t>27</a:t>
            </a:fld>
            <a:endParaRPr lang="en-US" altLang="en-US"/>
          </a:p>
        </p:txBody>
      </p:sp>
      <p:sp>
        <p:nvSpPr>
          <p:cNvPr id="43010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5400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A3FFE4C-446F-6945-8C68-9D22F6017E08}" type="slidenum">
              <a:rPr lang="en-US" altLang="en-US"/>
              <a:pPr/>
              <a:t>37</a:t>
            </a:fld>
            <a:endParaRPr lang="en-US" altLang="en-US"/>
          </a:p>
        </p:txBody>
      </p:sp>
      <p:sp>
        <p:nvSpPr>
          <p:cNvPr id="119810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98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r>
              <a:rPr lang="en-US" altLang="en-US"/>
              <a:t>Rice paddy; 1b</a:t>
            </a:r>
          </a:p>
        </p:txBody>
      </p:sp>
    </p:spTree>
    <p:extLst>
      <p:ext uri="{BB962C8B-B14F-4D97-AF65-F5344CB8AC3E}">
        <p14:creationId xmlns:p14="http://schemas.microsoft.com/office/powerpoint/2010/main" val="3097824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38" name="Group 2"/>
          <p:cNvGrpSpPr>
            <a:grpSpLocks/>
          </p:cNvGrpSpPr>
          <p:nvPr/>
        </p:nvGrpSpPr>
        <p:grpSpPr bwMode="auto">
          <a:xfrm>
            <a:off x="0" y="0"/>
            <a:ext cx="9144000" cy="6856413"/>
            <a:chOff x="0" y="0"/>
            <a:chExt cx="5760" cy="4319"/>
          </a:xfrm>
        </p:grpSpPr>
        <p:sp>
          <p:nvSpPr>
            <p:cNvPr id="14339" name="Freeform 3"/>
            <p:cNvSpPr>
              <a:spLocks/>
            </p:cNvSpPr>
            <p:nvPr/>
          </p:nvSpPr>
          <p:spPr bwMode="hidden">
            <a:xfrm>
              <a:off x="0" y="12"/>
              <a:ext cx="5758" cy="3273"/>
            </a:xfrm>
            <a:custGeom>
              <a:avLst/>
              <a:gdLst>
                <a:gd name="T0" fmla="*/ 3193 w 5740"/>
                <a:gd name="T1" fmla="*/ 1816 h 3273"/>
                <a:gd name="T2" fmla="*/ 0 w 5740"/>
                <a:gd name="T3" fmla="*/ 0 h 3273"/>
                <a:gd name="T4" fmla="*/ 0 w 5740"/>
                <a:gd name="T5" fmla="*/ 522 h 3273"/>
                <a:gd name="T6" fmla="*/ 3037 w 5740"/>
                <a:gd name="T7" fmla="*/ 1978 h 3273"/>
                <a:gd name="T8" fmla="*/ 5740 w 5740"/>
                <a:gd name="T9" fmla="*/ 3273 h 3273"/>
                <a:gd name="T10" fmla="*/ 5740 w 5740"/>
                <a:gd name="T11" fmla="*/ 3267 h 3273"/>
                <a:gd name="T12" fmla="*/ 3193 w 5740"/>
                <a:gd name="T13" fmla="*/ 1816 h 3273"/>
                <a:gd name="T14" fmla="*/ 3193 w 5740"/>
                <a:gd name="T15" fmla="*/ 1816 h 3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740" h="3273">
                  <a:moveTo>
                    <a:pt x="3193" y="1816"/>
                  </a:moveTo>
                  <a:lnTo>
                    <a:pt x="0" y="0"/>
                  </a:lnTo>
                  <a:lnTo>
                    <a:pt x="0" y="522"/>
                  </a:lnTo>
                  <a:lnTo>
                    <a:pt x="3037" y="1978"/>
                  </a:lnTo>
                  <a:lnTo>
                    <a:pt x="5740" y="3273"/>
                  </a:lnTo>
                  <a:lnTo>
                    <a:pt x="5740" y="3267"/>
                  </a:lnTo>
                  <a:lnTo>
                    <a:pt x="3193" y="1816"/>
                  </a:lnTo>
                  <a:lnTo>
                    <a:pt x="3193" y="181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3529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40" name="Freeform 4"/>
            <p:cNvSpPr>
              <a:spLocks/>
            </p:cNvSpPr>
            <p:nvPr/>
          </p:nvSpPr>
          <p:spPr bwMode="hidden">
            <a:xfrm>
              <a:off x="149" y="0"/>
              <a:ext cx="5609" cy="3243"/>
            </a:xfrm>
            <a:custGeom>
              <a:avLst/>
              <a:gdLst>
                <a:gd name="T0" fmla="*/ 3163 w 5591"/>
                <a:gd name="T1" fmla="*/ 1714 h 3243"/>
                <a:gd name="T2" fmla="*/ 431 w 5591"/>
                <a:gd name="T3" fmla="*/ 0 h 3243"/>
                <a:gd name="T4" fmla="*/ 0 w 5591"/>
                <a:gd name="T5" fmla="*/ 0 h 3243"/>
                <a:gd name="T6" fmla="*/ 3086 w 5591"/>
                <a:gd name="T7" fmla="*/ 1786 h 3243"/>
                <a:gd name="T8" fmla="*/ 5591 w 5591"/>
                <a:gd name="T9" fmla="*/ 3243 h 3243"/>
                <a:gd name="T10" fmla="*/ 5591 w 5591"/>
                <a:gd name="T11" fmla="*/ 3237 h 3243"/>
                <a:gd name="T12" fmla="*/ 3163 w 5591"/>
                <a:gd name="T13" fmla="*/ 1714 h 3243"/>
                <a:gd name="T14" fmla="*/ 3163 w 5591"/>
                <a:gd name="T15" fmla="*/ 1714 h 3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591" h="3243">
                  <a:moveTo>
                    <a:pt x="3163" y="1714"/>
                  </a:moveTo>
                  <a:lnTo>
                    <a:pt x="431" y="0"/>
                  </a:lnTo>
                  <a:lnTo>
                    <a:pt x="0" y="0"/>
                  </a:lnTo>
                  <a:lnTo>
                    <a:pt x="3086" y="1786"/>
                  </a:lnTo>
                  <a:lnTo>
                    <a:pt x="5591" y="3243"/>
                  </a:lnTo>
                  <a:lnTo>
                    <a:pt x="5591" y="3237"/>
                  </a:lnTo>
                  <a:lnTo>
                    <a:pt x="3163" y="1714"/>
                  </a:lnTo>
                  <a:lnTo>
                    <a:pt x="3163" y="1714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41" name="Freeform 5"/>
            <p:cNvSpPr>
              <a:spLocks/>
            </p:cNvSpPr>
            <p:nvPr/>
          </p:nvSpPr>
          <p:spPr bwMode="hidden">
            <a:xfrm>
              <a:off x="0" y="3433"/>
              <a:ext cx="4038" cy="191"/>
            </a:xfrm>
            <a:custGeom>
              <a:avLst/>
              <a:gdLst>
                <a:gd name="T0" fmla="*/ 0 w 4042"/>
                <a:gd name="T1" fmla="*/ 156 h 192"/>
                <a:gd name="T2" fmla="*/ 4042 w 4042"/>
                <a:gd name="T3" fmla="*/ 192 h 192"/>
                <a:gd name="T4" fmla="*/ 4042 w 4042"/>
                <a:gd name="T5" fmla="*/ 144 h 192"/>
                <a:gd name="T6" fmla="*/ 0 w 4042"/>
                <a:gd name="T7" fmla="*/ 0 h 192"/>
                <a:gd name="T8" fmla="*/ 0 w 4042"/>
                <a:gd name="T9" fmla="*/ 156 h 192"/>
                <a:gd name="T10" fmla="*/ 0 w 4042"/>
                <a:gd name="T11" fmla="*/ 15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42" h="192">
                  <a:moveTo>
                    <a:pt x="0" y="156"/>
                  </a:moveTo>
                  <a:lnTo>
                    <a:pt x="4042" y="192"/>
                  </a:lnTo>
                  <a:lnTo>
                    <a:pt x="4042" y="144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0" y="15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568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42" name="Freeform 6"/>
            <p:cNvSpPr>
              <a:spLocks/>
            </p:cNvSpPr>
            <p:nvPr/>
          </p:nvSpPr>
          <p:spPr bwMode="hidden">
            <a:xfrm>
              <a:off x="4038" y="3577"/>
              <a:ext cx="1720" cy="65"/>
            </a:xfrm>
            <a:custGeom>
              <a:avLst/>
              <a:gdLst>
                <a:gd name="T0" fmla="*/ 1722 w 1722"/>
                <a:gd name="T1" fmla="*/ 66 h 66"/>
                <a:gd name="T2" fmla="*/ 1722 w 1722"/>
                <a:gd name="T3" fmla="*/ 60 h 66"/>
                <a:gd name="T4" fmla="*/ 0 w 1722"/>
                <a:gd name="T5" fmla="*/ 0 h 66"/>
                <a:gd name="T6" fmla="*/ 0 w 1722"/>
                <a:gd name="T7" fmla="*/ 48 h 66"/>
                <a:gd name="T8" fmla="*/ 1722 w 1722"/>
                <a:gd name="T9" fmla="*/ 66 h 66"/>
                <a:gd name="T10" fmla="*/ 1722 w 1722"/>
                <a:gd name="T11" fmla="*/ 66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22" h="66">
                  <a:moveTo>
                    <a:pt x="1722" y="66"/>
                  </a:moveTo>
                  <a:lnTo>
                    <a:pt x="1722" y="6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722" y="66"/>
                  </a:lnTo>
                  <a:lnTo>
                    <a:pt x="172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43" name="Freeform 7"/>
            <p:cNvSpPr>
              <a:spLocks/>
            </p:cNvSpPr>
            <p:nvPr/>
          </p:nvSpPr>
          <p:spPr bwMode="hidden">
            <a:xfrm>
              <a:off x="0" y="3726"/>
              <a:ext cx="4784" cy="329"/>
            </a:xfrm>
            <a:custGeom>
              <a:avLst/>
              <a:gdLst>
                <a:gd name="T0" fmla="*/ 0 w 4789"/>
                <a:gd name="T1" fmla="*/ 329 h 329"/>
                <a:gd name="T2" fmla="*/ 4789 w 4789"/>
                <a:gd name="T3" fmla="*/ 77 h 329"/>
                <a:gd name="T4" fmla="*/ 4789 w 4789"/>
                <a:gd name="T5" fmla="*/ 0 h 329"/>
                <a:gd name="T6" fmla="*/ 0 w 4789"/>
                <a:gd name="T7" fmla="*/ 107 h 329"/>
                <a:gd name="T8" fmla="*/ 0 w 4789"/>
                <a:gd name="T9" fmla="*/ 329 h 329"/>
                <a:gd name="T10" fmla="*/ 0 w 4789"/>
                <a:gd name="T11" fmla="*/ 329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89" h="329">
                  <a:moveTo>
                    <a:pt x="0" y="329"/>
                  </a:moveTo>
                  <a:lnTo>
                    <a:pt x="4789" y="77"/>
                  </a:lnTo>
                  <a:lnTo>
                    <a:pt x="4789" y="0"/>
                  </a:lnTo>
                  <a:lnTo>
                    <a:pt x="0" y="107"/>
                  </a:lnTo>
                  <a:lnTo>
                    <a:pt x="0" y="329"/>
                  </a:lnTo>
                  <a:lnTo>
                    <a:pt x="0" y="329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1961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44" name="Freeform 8"/>
            <p:cNvSpPr>
              <a:spLocks/>
            </p:cNvSpPr>
            <p:nvPr/>
          </p:nvSpPr>
          <p:spPr bwMode="hidden">
            <a:xfrm>
              <a:off x="4784" y="3702"/>
              <a:ext cx="974" cy="101"/>
            </a:xfrm>
            <a:custGeom>
              <a:avLst/>
              <a:gdLst>
                <a:gd name="T0" fmla="*/ 975 w 975"/>
                <a:gd name="T1" fmla="*/ 48 h 101"/>
                <a:gd name="T2" fmla="*/ 975 w 975"/>
                <a:gd name="T3" fmla="*/ 0 h 101"/>
                <a:gd name="T4" fmla="*/ 0 w 975"/>
                <a:gd name="T5" fmla="*/ 24 h 101"/>
                <a:gd name="T6" fmla="*/ 0 w 975"/>
                <a:gd name="T7" fmla="*/ 101 h 101"/>
                <a:gd name="T8" fmla="*/ 975 w 975"/>
                <a:gd name="T9" fmla="*/ 48 h 101"/>
                <a:gd name="T10" fmla="*/ 975 w 975"/>
                <a:gd name="T11" fmla="*/ 48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75" h="101">
                  <a:moveTo>
                    <a:pt x="975" y="48"/>
                  </a:moveTo>
                  <a:lnTo>
                    <a:pt x="975" y="0"/>
                  </a:lnTo>
                  <a:lnTo>
                    <a:pt x="0" y="24"/>
                  </a:lnTo>
                  <a:lnTo>
                    <a:pt x="0" y="101"/>
                  </a:lnTo>
                  <a:lnTo>
                    <a:pt x="975" y="48"/>
                  </a:lnTo>
                  <a:lnTo>
                    <a:pt x="975" y="4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45" name="Freeform 9"/>
            <p:cNvSpPr>
              <a:spLocks/>
            </p:cNvSpPr>
            <p:nvPr/>
          </p:nvSpPr>
          <p:spPr bwMode="hidden">
            <a:xfrm>
              <a:off x="3619" y="3815"/>
              <a:ext cx="2139" cy="198"/>
            </a:xfrm>
            <a:custGeom>
              <a:avLst/>
              <a:gdLst>
                <a:gd name="T0" fmla="*/ 2141 w 2141"/>
                <a:gd name="T1" fmla="*/ 0 h 198"/>
                <a:gd name="T2" fmla="*/ 0 w 2141"/>
                <a:gd name="T3" fmla="*/ 156 h 198"/>
                <a:gd name="T4" fmla="*/ 0 w 2141"/>
                <a:gd name="T5" fmla="*/ 198 h 198"/>
                <a:gd name="T6" fmla="*/ 2141 w 2141"/>
                <a:gd name="T7" fmla="*/ 0 h 198"/>
                <a:gd name="T8" fmla="*/ 2141 w 2141"/>
                <a:gd name="T9" fmla="*/ 0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41" h="198">
                  <a:moveTo>
                    <a:pt x="2141" y="0"/>
                  </a:moveTo>
                  <a:lnTo>
                    <a:pt x="0" y="156"/>
                  </a:lnTo>
                  <a:lnTo>
                    <a:pt x="0" y="198"/>
                  </a:lnTo>
                  <a:lnTo>
                    <a:pt x="2141" y="0"/>
                  </a:lnTo>
                  <a:lnTo>
                    <a:pt x="214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46" name="Freeform 10"/>
            <p:cNvSpPr>
              <a:spLocks/>
            </p:cNvSpPr>
            <p:nvPr/>
          </p:nvSpPr>
          <p:spPr bwMode="hidden">
            <a:xfrm>
              <a:off x="0" y="3971"/>
              <a:ext cx="3619" cy="348"/>
            </a:xfrm>
            <a:custGeom>
              <a:avLst/>
              <a:gdLst>
                <a:gd name="T0" fmla="*/ 0 w 3623"/>
                <a:gd name="T1" fmla="*/ 348 h 348"/>
                <a:gd name="T2" fmla="*/ 311 w 3623"/>
                <a:gd name="T3" fmla="*/ 348 h 348"/>
                <a:gd name="T4" fmla="*/ 3623 w 3623"/>
                <a:gd name="T5" fmla="*/ 42 h 348"/>
                <a:gd name="T6" fmla="*/ 3623 w 3623"/>
                <a:gd name="T7" fmla="*/ 0 h 348"/>
                <a:gd name="T8" fmla="*/ 0 w 3623"/>
                <a:gd name="T9" fmla="*/ 264 h 348"/>
                <a:gd name="T10" fmla="*/ 0 w 3623"/>
                <a:gd name="T11" fmla="*/ 348 h 348"/>
                <a:gd name="T12" fmla="*/ 0 w 3623"/>
                <a:gd name="T13" fmla="*/ 348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23" h="348">
                  <a:moveTo>
                    <a:pt x="0" y="348"/>
                  </a:moveTo>
                  <a:lnTo>
                    <a:pt x="311" y="348"/>
                  </a:lnTo>
                  <a:lnTo>
                    <a:pt x="3623" y="42"/>
                  </a:lnTo>
                  <a:lnTo>
                    <a:pt x="3623" y="0"/>
                  </a:lnTo>
                  <a:lnTo>
                    <a:pt x="0" y="264"/>
                  </a:lnTo>
                  <a:lnTo>
                    <a:pt x="0" y="348"/>
                  </a:lnTo>
                  <a:lnTo>
                    <a:pt x="0" y="3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47" name="Freeform 11"/>
            <p:cNvSpPr>
              <a:spLocks/>
            </p:cNvSpPr>
            <p:nvPr/>
          </p:nvSpPr>
          <p:spPr bwMode="hidden">
            <a:xfrm>
              <a:off x="2097" y="4043"/>
              <a:ext cx="2514" cy="276"/>
            </a:xfrm>
            <a:custGeom>
              <a:avLst/>
              <a:gdLst>
                <a:gd name="T0" fmla="*/ 2182 w 2517"/>
                <a:gd name="T1" fmla="*/ 276 h 276"/>
                <a:gd name="T2" fmla="*/ 2517 w 2517"/>
                <a:gd name="T3" fmla="*/ 204 h 276"/>
                <a:gd name="T4" fmla="*/ 2260 w 2517"/>
                <a:gd name="T5" fmla="*/ 0 h 276"/>
                <a:gd name="T6" fmla="*/ 0 w 2517"/>
                <a:gd name="T7" fmla="*/ 276 h 276"/>
                <a:gd name="T8" fmla="*/ 2182 w 2517"/>
                <a:gd name="T9" fmla="*/ 276 h 276"/>
                <a:gd name="T10" fmla="*/ 2182 w 2517"/>
                <a:gd name="T11" fmla="*/ 276 h 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17" h="276">
                  <a:moveTo>
                    <a:pt x="2182" y="276"/>
                  </a:moveTo>
                  <a:lnTo>
                    <a:pt x="2517" y="204"/>
                  </a:lnTo>
                  <a:lnTo>
                    <a:pt x="2260" y="0"/>
                  </a:lnTo>
                  <a:lnTo>
                    <a:pt x="0" y="276"/>
                  </a:lnTo>
                  <a:lnTo>
                    <a:pt x="2182" y="276"/>
                  </a:lnTo>
                  <a:lnTo>
                    <a:pt x="2182" y="27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48" name="Freeform 12"/>
            <p:cNvSpPr>
              <a:spLocks/>
            </p:cNvSpPr>
            <p:nvPr/>
          </p:nvSpPr>
          <p:spPr bwMode="hidden">
            <a:xfrm>
              <a:off x="4354" y="3869"/>
              <a:ext cx="1404" cy="378"/>
            </a:xfrm>
            <a:custGeom>
              <a:avLst/>
              <a:gdLst>
                <a:gd name="T0" fmla="*/ 1405 w 1405"/>
                <a:gd name="T1" fmla="*/ 126 h 378"/>
                <a:gd name="T2" fmla="*/ 1405 w 1405"/>
                <a:gd name="T3" fmla="*/ 0 h 378"/>
                <a:gd name="T4" fmla="*/ 0 w 1405"/>
                <a:gd name="T5" fmla="*/ 174 h 378"/>
                <a:gd name="T6" fmla="*/ 257 w 1405"/>
                <a:gd name="T7" fmla="*/ 378 h 378"/>
                <a:gd name="T8" fmla="*/ 1405 w 1405"/>
                <a:gd name="T9" fmla="*/ 126 h 378"/>
                <a:gd name="T10" fmla="*/ 1405 w 1405"/>
                <a:gd name="T11" fmla="*/ 126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05" h="378">
                  <a:moveTo>
                    <a:pt x="1405" y="126"/>
                  </a:moveTo>
                  <a:lnTo>
                    <a:pt x="1405" y="0"/>
                  </a:lnTo>
                  <a:lnTo>
                    <a:pt x="0" y="174"/>
                  </a:lnTo>
                  <a:lnTo>
                    <a:pt x="257" y="378"/>
                  </a:lnTo>
                  <a:lnTo>
                    <a:pt x="1405" y="126"/>
                  </a:lnTo>
                  <a:lnTo>
                    <a:pt x="1405" y="12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6863"/>
                    <a:invGamma/>
                  </a:schemeClr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49" name="Freeform 13"/>
            <p:cNvSpPr>
              <a:spLocks/>
            </p:cNvSpPr>
            <p:nvPr/>
          </p:nvSpPr>
          <p:spPr bwMode="hidden">
            <a:xfrm>
              <a:off x="5030" y="3151"/>
              <a:ext cx="728" cy="240"/>
            </a:xfrm>
            <a:custGeom>
              <a:avLst/>
              <a:gdLst>
                <a:gd name="T0" fmla="*/ 729 w 729"/>
                <a:gd name="T1" fmla="*/ 240 h 240"/>
                <a:gd name="T2" fmla="*/ 0 w 729"/>
                <a:gd name="T3" fmla="*/ 0 h 240"/>
                <a:gd name="T4" fmla="*/ 0 w 729"/>
                <a:gd name="T5" fmla="*/ 6 h 240"/>
                <a:gd name="T6" fmla="*/ 729 w 729"/>
                <a:gd name="T7" fmla="*/ 240 h 240"/>
                <a:gd name="T8" fmla="*/ 729 w 729"/>
                <a:gd name="T9" fmla="*/ 240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9" h="240">
                  <a:moveTo>
                    <a:pt x="729" y="24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729" y="240"/>
                  </a:lnTo>
                  <a:lnTo>
                    <a:pt x="729" y="24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50" name="Freeform 14"/>
            <p:cNvSpPr>
              <a:spLocks/>
            </p:cNvSpPr>
            <p:nvPr/>
          </p:nvSpPr>
          <p:spPr bwMode="hidden">
            <a:xfrm>
              <a:off x="0" y="1486"/>
              <a:ext cx="5030" cy="1671"/>
            </a:xfrm>
            <a:custGeom>
              <a:avLst/>
              <a:gdLst>
                <a:gd name="T0" fmla="*/ 0 w 5035"/>
                <a:gd name="T1" fmla="*/ 72 h 1672"/>
                <a:gd name="T2" fmla="*/ 5035 w 5035"/>
                <a:gd name="T3" fmla="*/ 1672 h 1672"/>
                <a:gd name="T4" fmla="*/ 5035 w 5035"/>
                <a:gd name="T5" fmla="*/ 1666 h 1672"/>
                <a:gd name="T6" fmla="*/ 0 w 5035"/>
                <a:gd name="T7" fmla="*/ 0 h 1672"/>
                <a:gd name="T8" fmla="*/ 0 w 5035"/>
                <a:gd name="T9" fmla="*/ 72 h 1672"/>
                <a:gd name="T10" fmla="*/ 0 w 5035"/>
                <a:gd name="T11" fmla="*/ 72 h 1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1672">
                  <a:moveTo>
                    <a:pt x="0" y="72"/>
                  </a:moveTo>
                  <a:lnTo>
                    <a:pt x="5035" y="1672"/>
                  </a:lnTo>
                  <a:lnTo>
                    <a:pt x="5035" y="1666"/>
                  </a:lnTo>
                  <a:lnTo>
                    <a:pt x="0" y="0"/>
                  </a:lnTo>
                  <a:lnTo>
                    <a:pt x="0" y="72"/>
                  </a:lnTo>
                  <a:lnTo>
                    <a:pt x="0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451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51" name="Freeform 15"/>
            <p:cNvSpPr>
              <a:spLocks/>
            </p:cNvSpPr>
            <p:nvPr/>
          </p:nvSpPr>
          <p:spPr bwMode="hidden">
            <a:xfrm>
              <a:off x="5030" y="3049"/>
              <a:ext cx="728" cy="318"/>
            </a:xfrm>
            <a:custGeom>
              <a:avLst/>
              <a:gdLst>
                <a:gd name="T0" fmla="*/ 729 w 729"/>
                <a:gd name="T1" fmla="*/ 318 h 318"/>
                <a:gd name="T2" fmla="*/ 729 w 729"/>
                <a:gd name="T3" fmla="*/ 312 h 318"/>
                <a:gd name="T4" fmla="*/ 0 w 729"/>
                <a:gd name="T5" fmla="*/ 0 h 318"/>
                <a:gd name="T6" fmla="*/ 0 w 729"/>
                <a:gd name="T7" fmla="*/ 54 h 318"/>
                <a:gd name="T8" fmla="*/ 729 w 729"/>
                <a:gd name="T9" fmla="*/ 318 h 318"/>
                <a:gd name="T10" fmla="*/ 729 w 729"/>
                <a:gd name="T11" fmla="*/ 318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29" h="318">
                  <a:moveTo>
                    <a:pt x="729" y="318"/>
                  </a:moveTo>
                  <a:lnTo>
                    <a:pt x="729" y="312"/>
                  </a:lnTo>
                  <a:lnTo>
                    <a:pt x="0" y="0"/>
                  </a:lnTo>
                  <a:lnTo>
                    <a:pt x="0" y="54"/>
                  </a:lnTo>
                  <a:lnTo>
                    <a:pt x="729" y="318"/>
                  </a:lnTo>
                  <a:lnTo>
                    <a:pt x="729" y="3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52" name="Freeform 16"/>
            <p:cNvSpPr>
              <a:spLocks/>
            </p:cNvSpPr>
            <p:nvPr/>
          </p:nvSpPr>
          <p:spPr bwMode="hidden">
            <a:xfrm>
              <a:off x="0" y="916"/>
              <a:ext cx="5030" cy="2187"/>
            </a:xfrm>
            <a:custGeom>
              <a:avLst/>
              <a:gdLst>
                <a:gd name="T0" fmla="*/ 0 w 5035"/>
                <a:gd name="T1" fmla="*/ 396 h 2188"/>
                <a:gd name="T2" fmla="*/ 5035 w 5035"/>
                <a:gd name="T3" fmla="*/ 2188 h 2188"/>
                <a:gd name="T4" fmla="*/ 5035 w 5035"/>
                <a:gd name="T5" fmla="*/ 2134 h 2188"/>
                <a:gd name="T6" fmla="*/ 0 w 5035"/>
                <a:gd name="T7" fmla="*/ 0 h 2188"/>
                <a:gd name="T8" fmla="*/ 0 w 5035"/>
                <a:gd name="T9" fmla="*/ 396 h 2188"/>
                <a:gd name="T10" fmla="*/ 0 w 5035"/>
                <a:gd name="T11" fmla="*/ 396 h 2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2188">
                  <a:moveTo>
                    <a:pt x="0" y="396"/>
                  </a:moveTo>
                  <a:lnTo>
                    <a:pt x="5035" y="2188"/>
                  </a:lnTo>
                  <a:lnTo>
                    <a:pt x="5035" y="2134"/>
                  </a:lnTo>
                  <a:lnTo>
                    <a:pt x="0" y="0"/>
                  </a:lnTo>
                  <a:lnTo>
                    <a:pt x="0" y="396"/>
                  </a:lnTo>
                  <a:lnTo>
                    <a:pt x="0" y="39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53" name="Freeform 17"/>
            <p:cNvSpPr>
              <a:spLocks/>
            </p:cNvSpPr>
            <p:nvPr/>
          </p:nvSpPr>
          <p:spPr bwMode="hidden">
            <a:xfrm>
              <a:off x="2294" y="0"/>
              <a:ext cx="3159" cy="2725"/>
            </a:xfrm>
            <a:custGeom>
              <a:avLst/>
              <a:gdLst>
                <a:gd name="T0" fmla="*/ 0 w 3163"/>
                <a:gd name="T1" fmla="*/ 0 h 2727"/>
                <a:gd name="T2" fmla="*/ 3145 w 3163"/>
                <a:gd name="T3" fmla="*/ 2727 h 2727"/>
                <a:gd name="T4" fmla="*/ 3163 w 3163"/>
                <a:gd name="T5" fmla="*/ 2704 h 2727"/>
                <a:gd name="T6" fmla="*/ 102 w 3163"/>
                <a:gd name="T7" fmla="*/ 0 h 2727"/>
                <a:gd name="T8" fmla="*/ 0 w 3163"/>
                <a:gd name="T9" fmla="*/ 0 h 2727"/>
                <a:gd name="T10" fmla="*/ 0 w 3163"/>
                <a:gd name="T11" fmla="*/ 0 h 27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63" h="2727">
                  <a:moveTo>
                    <a:pt x="0" y="0"/>
                  </a:moveTo>
                  <a:lnTo>
                    <a:pt x="3145" y="2727"/>
                  </a:lnTo>
                  <a:lnTo>
                    <a:pt x="3163" y="2704"/>
                  </a:lnTo>
                  <a:lnTo>
                    <a:pt x="10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980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54" name="Freeform 18"/>
            <p:cNvSpPr>
              <a:spLocks/>
            </p:cNvSpPr>
            <p:nvPr/>
          </p:nvSpPr>
          <p:spPr bwMode="hidden">
            <a:xfrm>
              <a:off x="5435" y="2702"/>
              <a:ext cx="323" cy="299"/>
            </a:xfrm>
            <a:custGeom>
              <a:avLst/>
              <a:gdLst>
                <a:gd name="T0" fmla="*/ 323 w 323"/>
                <a:gd name="T1" fmla="*/ 299 h 299"/>
                <a:gd name="T2" fmla="*/ 323 w 323"/>
                <a:gd name="T3" fmla="*/ 263 h 299"/>
                <a:gd name="T4" fmla="*/ 18 w 323"/>
                <a:gd name="T5" fmla="*/ 0 h 299"/>
                <a:gd name="T6" fmla="*/ 0 w 323"/>
                <a:gd name="T7" fmla="*/ 23 h 299"/>
                <a:gd name="T8" fmla="*/ 323 w 323"/>
                <a:gd name="T9" fmla="*/ 299 h 299"/>
                <a:gd name="T10" fmla="*/ 323 w 323"/>
                <a:gd name="T11" fmla="*/ 299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3" h="299">
                  <a:moveTo>
                    <a:pt x="323" y="299"/>
                  </a:moveTo>
                  <a:lnTo>
                    <a:pt x="323" y="263"/>
                  </a:lnTo>
                  <a:lnTo>
                    <a:pt x="18" y="0"/>
                  </a:lnTo>
                  <a:lnTo>
                    <a:pt x="0" y="23"/>
                  </a:lnTo>
                  <a:lnTo>
                    <a:pt x="323" y="299"/>
                  </a:lnTo>
                  <a:lnTo>
                    <a:pt x="323" y="29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4118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55" name="Freeform 19"/>
            <p:cNvSpPr>
              <a:spLocks/>
            </p:cNvSpPr>
            <p:nvPr/>
          </p:nvSpPr>
          <p:spPr bwMode="hidden">
            <a:xfrm>
              <a:off x="5477" y="2588"/>
              <a:ext cx="281" cy="335"/>
            </a:xfrm>
            <a:custGeom>
              <a:avLst/>
              <a:gdLst>
                <a:gd name="T0" fmla="*/ 281 w 281"/>
                <a:gd name="T1" fmla="*/ 335 h 335"/>
                <a:gd name="T2" fmla="*/ 281 w 281"/>
                <a:gd name="T3" fmla="*/ 173 h 335"/>
                <a:gd name="T4" fmla="*/ 96 w 281"/>
                <a:gd name="T5" fmla="*/ 0 h 335"/>
                <a:gd name="T6" fmla="*/ 0 w 281"/>
                <a:gd name="T7" fmla="*/ 90 h 335"/>
                <a:gd name="T8" fmla="*/ 281 w 281"/>
                <a:gd name="T9" fmla="*/ 335 h 335"/>
                <a:gd name="T10" fmla="*/ 281 w 281"/>
                <a:gd name="T11" fmla="*/ 335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1" h="335">
                  <a:moveTo>
                    <a:pt x="281" y="335"/>
                  </a:moveTo>
                  <a:lnTo>
                    <a:pt x="281" y="173"/>
                  </a:lnTo>
                  <a:lnTo>
                    <a:pt x="96" y="0"/>
                  </a:lnTo>
                  <a:lnTo>
                    <a:pt x="0" y="90"/>
                  </a:lnTo>
                  <a:lnTo>
                    <a:pt x="281" y="335"/>
                  </a:lnTo>
                  <a:lnTo>
                    <a:pt x="281" y="33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56" name="Freeform 20"/>
            <p:cNvSpPr>
              <a:spLocks/>
            </p:cNvSpPr>
            <p:nvPr/>
          </p:nvSpPr>
          <p:spPr bwMode="hidden">
            <a:xfrm>
              <a:off x="2454" y="0"/>
              <a:ext cx="3119" cy="2678"/>
            </a:xfrm>
            <a:custGeom>
              <a:avLst/>
              <a:gdLst>
                <a:gd name="T0" fmla="*/ 0 w 3122"/>
                <a:gd name="T1" fmla="*/ 0 h 2680"/>
                <a:gd name="T2" fmla="*/ 3026 w 3122"/>
                <a:gd name="T3" fmla="*/ 2680 h 2680"/>
                <a:gd name="T4" fmla="*/ 3122 w 3122"/>
                <a:gd name="T5" fmla="*/ 2590 h 2680"/>
                <a:gd name="T6" fmla="*/ 383 w 3122"/>
                <a:gd name="T7" fmla="*/ 0 h 2680"/>
                <a:gd name="T8" fmla="*/ 0 w 3122"/>
                <a:gd name="T9" fmla="*/ 0 h 2680"/>
                <a:gd name="T10" fmla="*/ 0 w 3122"/>
                <a:gd name="T11" fmla="*/ 0 h 2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22" h="2680">
                  <a:moveTo>
                    <a:pt x="0" y="0"/>
                  </a:moveTo>
                  <a:lnTo>
                    <a:pt x="3026" y="2680"/>
                  </a:lnTo>
                  <a:lnTo>
                    <a:pt x="3122" y="2590"/>
                  </a:lnTo>
                  <a:lnTo>
                    <a:pt x="38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57" name="Freeform 21"/>
            <p:cNvSpPr>
              <a:spLocks/>
            </p:cNvSpPr>
            <p:nvPr/>
          </p:nvSpPr>
          <p:spPr bwMode="hidden">
            <a:xfrm>
              <a:off x="5626" y="2534"/>
              <a:ext cx="132" cy="132"/>
            </a:xfrm>
            <a:custGeom>
              <a:avLst/>
              <a:gdLst>
                <a:gd name="T0" fmla="*/ 132 w 132"/>
                <a:gd name="T1" fmla="*/ 132 h 132"/>
                <a:gd name="T2" fmla="*/ 0 w 132"/>
                <a:gd name="T3" fmla="*/ 0 h 132"/>
                <a:gd name="T4" fmla="*/ 0 w 132"/>
                <a:gd name="T5" fmla="*/ 0 h 132"/>
                <a:gd name="T6" fmla="*/ 132 w 132"/>
                <a:gd name="T7" fmla="*/ 132 h 132"/>
                <a:gd name="T8" fmla="*/ 132 w 132"/>
                <a:gd name="T9" fmla="*/ 132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2" h="132">
                  <a:moveTo>
                    <a:pt x="132" y="132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32" y="132"/>
                  </a:lnTo>
                  <a:lnTo>
                    <a:pt x="132" y="132"/>
                  </a:lnTo>
                  <a:close/>
                </a:path>
              </a:pathLst>
            </a:custGeom>
            <a:solidFill>
              <a:srgbClr val="FF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58" name="Freeform 22"/>
            <p:cNvSpPr>
              <a:spLocks/>
            </p:cNvSpPr>
            <p:nvPr/>
          </p:nvSpPr>
          <p:spPr bwMode="hidden">
            <a:xfrm>
              <a:off x="3112" y="0"/>
              <a:ext cx="2514" cy="2534"/>
            </a:xfrm>
            <a:custGeom>
              <a:avLst/>
              <a:gdLst>
                <a:gd name="T0" fmla="*/ 0 w 2517"/>
                <a:gd name="T1" fmla="*/ 0 h 2536"/>
                <a:gd name="T2" fmla="*/ 2517 w 2517"/>
                <a:gd name="T3" fmla="*/ 2536 h 2536"/>
                <a:gd name="T4" fmla="*/ 2517 w 2517"/>
                <a:gd name="T5" fmla="*/ 2536 h 2536"/>
                <a:gd name="T6" fmla="*/ 66 w 2517"/>
                <a:gd name="T7" fmla="*/ 0 h 2536"/>
                <a:gd name="T8" fmla="*/ 0 w 2517"/>
                <a:gd name="T9" fmla="*/ 0 h 2536"/>
                <a:gd name="T10" fmla="*/ 0 w 2517"/>
                <a:gd name="T11" fmla="*/ 0 h 2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17" h="2536">
                  <a:moveTo>
                    <a:pt x="0" y="0"/>
                  </a:moveTo>
                  <a:lnTo>
                    <a:pt x="2517" y="2536"/>
                  </a:lnTo>
                  <a:lnTo>
                    <a:pt x="2517" y="2536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1373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59" name="Freeform 23"/>
            <p:cNvSpPr>
              <a:spLocks/>
            </p:cNvSpPr>
            <p:nvPr/>
          </p:nvSpPr>
          <p:spPr bwMode="hidden">
            <a:xfrm>
              <a:off x="3488" y="0"/>
              <a:ext cx="2198" cy="2480"/>
            </a:xfrm>
            <a:custGeom>
              <a:avLst/>
              <a:gdLst>
                <a:gd name="T0" fmla="*/ 0 w 2200"/>
                <a:gd name="T1" fmla="*/ 0 h 2482"/>
                <a:gd name="T2" fmla="*/ 2188 w 2200"/>
                <a:gd name="T3" fmla="*/ 2482 h 2482"/>
                <a:gd name="T4" fmla="*/ 2200 w 2200"/>
                <a:gd name="T5" fmla="*/ 2476 h 2482"/>
                <a:gd name="T6" fmla="*/ 317 w 2200"/>
                <a:gd name="T7" fmla="*/ 0 h 2482"/>
                <a:gd name="T8" fmla="*/ 0 w 2200"/>
                <a:gd name="T9" fmla="*/ 0 h 2482"/>
                <a:gd name="T10" fmla="*/ 0 w 2200"/>
                <a:gd name="T11" fmla="*/ 0 h 2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00" h="2482">
                  <a:moveTo>
                    <a:pt x="0" y="0"/>
                  </a:moveTo>
                  <a:lnTo>
                    <a:pt x="2188" y="2482"/>
                  </a:lnTo>
                  <a:lnTo>
                    <a:pt x="2200" y="2476"/>
                  </a:lnTo>
                  <a:lnTo>
                    <a:pt x="31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60" name="Freeform 24"/>
            <p:cNvSpPr>
              <a:spLocks/>
            </p:cNvSpPr>
            <p:nvPr/>
          </p:nvSpPr>
          <p:spPr bwMode="hidden">
            <a:xfrm>
              <a:off x="5674" y="2474"/>
              <a:ext cx="84" cy="96"/>
            </a:xfrm>
            <a:custGeom>
              <a:avLst/>
              <a:gdLst>
                <a:gd name="T0" fmla="*/ 84 w 84"/>
                <a:gd name="T1" fmla="*/ 96 h 96"/>
                <a:gd name="T2" fmla="*/ 84 w 84"/>
                <a:gd name="T3" fmla="*/ 90 h 96"/>
                <a:gd name="T4" fmla="*/ 12 w 84"/>
                <a:gd name="T5" fmla="*/ 0 h 96"/>
                <a:gd name="T6" fmla="*/ 0 w 84"/>
                <a:gd name="T7" fmla="*/ 6 h 96"/>
                <a:gd name="T8" fmla="*/ 84 w 84"/>
                <a:gd name="T9" fmla="*/ 96 h 96"/>
                <a:gd name="T10" fmla="*/ 84 w 84"/>
                <a:gd name="T11" fmla="*/ 9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96">
                  <a:moveTo>
                    <a:pt x="84" y="96"/>
                  </a:moveTo>
                  <a:lnTo>
                    <a:pt x="84" y="90"/>
                  </a:lnTo>
                  <a:lnTo>
                    <a:pt x="12" y="0"/>
                  </a:lnTo>
                  <a:lnTo>
                    <a:pt x="0" y="6"/>
                  </a:lnTo>
                  <a:lnTo>
                    <a:pt x="84" y="96"/>
                  </a:lnTo>
                  <a:lnTo>
                    <a:pt x="84" y="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61" name="Freeform 25"/>
            <p:cNvSpPr>
              <a:spLocks/>
            </p:cNvSpPr>
            <p:nvPr/>
          </p:nvSpPr>
          <p:spPr bwMode="hidden">
            <a:xfrm>
              <a:off x="5603" y="850"/>
              <a:ext cx="155" cy="516"/>
            </a:xfrm>
            <a:custGeom>
              <a:avLst/>
              <a:gdLst>
                <a:gd name="T0" fmla="*/ 155 w 155"/>
                <a:gd name="T1" fmla="*/ 516 h 516"/>
                <a:gd name="T2" fmla="*/ 155 w 155"/>
                <a:gd name="T3" fmla="*/ 204 h 516"/>
                <a:gd name="T4" fmla="*/ 77 w 155"/>
                <a:gd name="T5" fmla="*/ 0 h 516"/>
                <a:gd name="T6" fmla="*/ 0 w 155"/>
                <a:gd name="T7" fmla="*/ 192 h 516"/>
                <a:gd name="T8" fmla="*/ 155 w 155"/>
                <a:gd name="T9" fmla="*/ 516 h 516"/>
                <a:gd name="T10" fmla="*/ 155 w 155"/>
                <a:gd name="T11" fmla="*/ 516 h 5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5" h="516">
                  <a:moveTo>
                    <a:pt x="155" y="516"/>
                  </a:moveTo>
                  <a:lnTo>
                    <a:pt x="155" y="204"/>
                  </a:lnTo>
                  <a:lnTo>
                    <a:pt x="77" y="0"/>
                  </a:lnTo>
                  <a:lnTo>
                    <a:pt x="0" y="192"/>
                  </a:lnTo>
                  <a:lnTo>
                    <a:pt x="155" y="516"/>
                  </a:lnTo>
                  <a:lnTo>
                    <a:pt x="155" y="51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62" name="Freeform 26"/>
            <p:cNvSpPr>
              <a:spLocks/>
            </p:cNvSpPr>
            <p:nvPr/>
          </p:nvSpPr>
          <p:spPr bwMode="hidden">
            <a:xfrm>
              <a:off x="5107" y="0"/>
              <a:ext cx="573" cy="1042"/>
            </a:xfrm>
            <a:custGeom>
              <a:avLst/>
              <a:gdLst>
                <a:gd name="T0" fmla="*/ 0 w 574"/>
                <a:gd name="T1" fmla="*/ 0 h 1043"/>
                <a:gd name="T2" fmla="*/ 497 w 574"/>
                <a:gd name="T3" fmla="*/ 1043 h 1043"/>
                <a:gd name="T4" fmla="*/ 574 w 574"/>
                <a:gd name="T5" fmla="*/ 851 h 1043"/>
                <a:gd name="T6" fmla="*/ 251 w 574"/>
                <a:gd name="T7" fmla="*/ 0 h 1043"/>
                <a:gd name="T8" fmla="*/ 0 w 574"/>
                <a:gd name="T9" fmla="*/ 0 h 1043"/>
                <a:gd name="T10" fmla="*/ 0 w 574"/>
                <a:gd name="T11" fmla="*/ 0 h 10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" h="1043">
                  <a:moveTo>
                    <a:pt x="0" y="0"/>
                  </a:moveTo>
                  <a:lnTo>
                    <a:pt x="497" y="1043"/>
                  </a:lnTo>
                  <a:lnTo>
                    <a:pt x="574" y="851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63" name="Freeform 27"/>
            <p:cNvSpPr>
              <a:spLocks/>
            </p:cNvSpPr>
            <p:nvPr/>
          </p:nvSpPr>
          <p:spPr bwMode="hidden">
            <a:xfrm>
              <a:off x="5411" y="0"/>
              <a:ext cx="341" cy="796"/>
            </a:xfrm>
            <a:custGeom>
              <a:avLst/>
              <a:gdLst>
                <a:gd name="T0" fmla="*/ 144 w 341"/>
                <a:gd name="T1" fmla="*/ 0 h 797"/>
                <a:gd name="T2" fmla="*/ 0 w 341"/>
                <a:gd name="T3" fmla="*/ 0 h 797"/>
                <a:gd name="T4" fmla="*/ 287 w 341"/>
                <a:gd name="T5" fmla="*/ 797 h 797"/>
                <a:gd name="T6" fmla="*/ 341 w 341"/>
                <a:gd name="T7" fmla="*/ 653 h 797"/>
                <a:gd name="T8" fmla="*/ 144 w 341"/>
                <a:gd name="T9" fmla="*/ 0 h 797"/>
                <a:gd name="T10" fmla="*/ 144 w 341"/>
                <a:gd name="T11" fmla="*/ 0 h 7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1" h="797">
                  <a:moveTo>
                    <a:pt x="144" y="0"/>
                  </a:moveTo>
                  <a:lnTo>
                    <a:pt x="0" y="0"/>
                  </a:lnTo>
                  <a:lnTo>
                    <a:pt x="287" y="797"/>
                  </a:lnTo>
                  <a:lnTo>
                    <a:pt x="341" y="653"/>
                  </a:lnTo>
                  <a:lnTo>
                    <a:pt x="144" y="0"/>
                  </a:lnTo>
                  <a:lnTo>
                    <a:pt x="144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980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64" name="Freeform 28"/>
            <p:cNvSpPr>
              <a:spLocks/>
            </p:cNvSpPr>
            <p:nvPr/>
          </p:nvSpPr>
          <p:spPr bwMode="hidden">
            <a:xfrm>
              <a:off x="5698" y="653"/>
              <a:ext cx="60" cy="311"/>
            </a:xfrm>
            <a:custGeom>
              <a:avLst/>
              <a:gdLst>
                <a:gd name="T0" fmla="*/ 0 w 60"/>
                <a:gd name="T1" fmla="*/ 144 h 312"/>
                <a:gd name="T2" fmla="*/ 60 w 60"/>
                <a:gd name="T3" fmla="*/ 312 h 312"/>
                <a:gd name="T4" fmla="*/ 60 w 60"/>
                <a:gd name="T5" fmla="*/ 6 h 312"/>
                <a:gd name="T6" fmla="*/ 54 w 60"/>
                <a:gd name="T7" fmla="*/ 0 h 312"/>
                <a:gd name="T8" fmla="*/ 0 w 60"/>
                <a:gd name="T9" fmla="*/ 144 h 312"/>
                <a:gd name="T10" fmla="*/ 0 w 60"/>
                <a:gd name="T11" fmla="*/ 144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0" h="312">
                  <a:moveTo>
                    <a:pt x="0" y="144"/>
                  </a:moveTo>
                  <a:lnTo>
                    <a:pt x="60" y="312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0" y="144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65" name="Freeform 29"/>
            <p:cNvSpPr>
              <a:spLocks/>
            </p:cNvSpPr>
            <p:nvPr/>
          </p:nvSpPr>
          <p:spPr bwMode="hidden">
            <a:xfrm>
              <a:off x="2" y="1601"/>
              <a:ext cx="5752" cy="1864"/>
            </a:xfrm>
            <a:custGeom>
              <a:avLst/>
              <a:gdLst>
                <a:gd name="T0" fmla="*/ 0 w 5740"/>
                <a:gd name="T1" fmla="*/ 371 h 1864"/>
                <a:gd name="T2" fmla="*/ 5740 w 5740"/>
                <a:gd name="T3" fmla="*/ 1864 h 1864"/>
                <a:gd name="T4" fmla="*/ 5740 w 5740"/>
                <a:gd name="T5" fmla="*/ 1834 h 1864"/>
                <a:gd name="T6" fmla="*/ 0 w 5740"/>
                <a:gd name="T7" fmla="*/ 0 h 1864"/>
                <a:gd name="T8" fmla="*/ 0 w 5740"/>
                <a:gd name="T9" fmla="*/ 371 h 1864"/>
                <a:gd name="T10" fmla="*/ 0 w 5740"/>
                <a:gd name="T11" fmla="*/ 371 h 18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864">
                  <a:moveTo>
                    <a:pt x="0" y="371"/>
                  </a:moveTo>
                  <a:lnTo>
                    <a:pt x="5740" y="1864"/>
                  </a:lnTo>
                  <a:lnTo>
                    <a:pt x="5740" y="1834"/>
                  </a:lnTo>
                  <a:lnTo>
                    <a:pt x="0" y="0"/>
                  </a:lnTo>
                  <a:lnTo>
                    <a:pt x="0" y="371"/>
                  </a:lnTo>
                  <a:lnTo>
                    <a:pt x="0" y="371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352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66" name="Freeform 30"/>
            <p:cNvSpPr>
              <a:spLocks/>
            </p:cNvSpPr>
            <p:nvPr/>
          </p:nvSpPr>
          <p:spPr bwMode="hidden">
            <a:xfrm>
              <a:off x="5754" y="3483"/>
              <a:ext cx="6" cy="6"/>
            </a:xfrm>
            <a:custGeom>
              <a:avLst/>
              <a:gdLst>
                <a:gd name="T0" fmla="*/ 6 w 6"/>
                <a:gd name="T1" fmla="*/ 6 h 6"/>
                <a:gd name="T2" fmla="*/ 0 w 6"/>
                <a:gd name="T3" fmla="*/ 0 h 6"/>
                <a:gd name="T4" fmla="*/ 0 w 6"/>
                <a:gd name="T5" fmla="*/ 6 h 6"/>
                <a:gd name="T6" fmla="*/ 6 w 6"/>
                <a:gd name="T7" fmla="*/ 6 h 6"/>
                <a:gd name="T8" fmla="*/ 6 w 6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6">
                  <a:moveTo>
                    <a:pt x="6" y="6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18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67" name="Freeform 31"/>
            <p:cNvSpPr>
              <a:spLocks/>
            </p:cNvSpPr>
            <p:nvPr/>
          </p:nvSpPr>
          <p:spPr bwMode="hidden">
            <a:xfrm>
              <a:off x="2" y="2152"/>
              <a:ext cx="5752" cy="1337"/>
            </a:xfrm>
            <a:custGeom>
              <a:avLst/>
              <a:gdLst>
                <a:gd name="T0" fmla="*/ 0 w 5740"/>
                <a:gd name="T1" fmla="*/ 366 h 1337"/>
                <a:gd name="T2" fmla="*/ 5740 w 5740"/>
                <a:gd name="T3" fmla="*/ 1337 h 1337"/>
                <a:gd name="T4" fmla="*/ 5740 w 5740"/>
                <a:gd name="T5" fmla="*/ 1331 h 1337"/>
                <a:gd name="T6" fmla="*/ 0 w 5740"/>
                <a:gd name="T7" fmla="*/ 0 h 1337"/>
                <a:gd name="T8" fmla="*/ 0 w 5740"/>
                <a:gd name="T9" fmla="*/ 366 h 1337"/>
                <a:gd name="T10" fmla="*/ 0 w 5740"/>
                <a:gd name="T11" fmla="*/ 366 h 1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337">
                  <a:moveTo>
                    <a:pt x="0" y="366"/>
                  </a:moveTo>
                  <a:lnTo>
                    <a:pt x="5740" y="1337"/>
                  </a:lnTo>
                  <a:lnTo>
                    <a:pt x="5740" y="1331"/>
                  </a:lnTo>
                  <a:lnTo>
                    <a:pt x="0" y="0"/>
                  </a:lnTo>
                  <a:lnTo>
                    <a:pt x="0" y="366"/>
                  </a:lnTo>
                  <a:lnTo>
                    <a:pt x="0" y="36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68" name="Freeform 32"/>
            <p:cNvSpPr>
              <a:spLocks/>
            </p:cNvSpPr>
            <p:nvPr/>
          </p:nvSpPr>
          <p:spPr bwMode="hidden">
            <a:xfrm>
              <a:off x="2" y="3177"/>
              <a:ext cx="5752" cy="414"/>
            </a:xfrm>
            <a:custGeom>
              <a:avLst/>
              <a:gdLst>
                <a:gd name="T0" fmla="*/ 0 w 5740"/>
                <a:gd name="T1" fmla="*/ 48 h 414"/>
                <a:gd name="T2" fmla="*/ 5740 w 5740"/>
                <a:gd name="T3" fmla="*/ 414 h 414"/>
                <a:gd name="T4" fmla="*/ 5740 w 5740"/>
                <a:gd name="T5" fmla="*/ 402 h 414"/>
                <a:gd name="T6" fmla="*/ 0 w 5740"/>
                <a:gd name="T7" fmla="*/ 0 h 414"/>
                <a:gd name="T8" fmla="*/ 0 w 5740"/>
                <a:gd name="T9" fmla="*/ 48 h 414"/>
                <a:gd name="T10" fmla="*/ 0 w 5740"/>
                <a:gd name="T11" fmla="*/ 48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414">
                  <a:moveTo>
                    <a:pt x="0" y="48"/>
                  </a:moveTo>
                  <a:lnTo>
                    <a:pt x="5740" y="414"/>
                  </a:lnTo>
                  <a:lnTo>
                    <a:pt x="5740" y="402"/>
                  </a:ln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69" name="Freeform 33"/>
            <p:cNvSpPr>
              <a:spLocks/>
            </p:cNvSpPr>
            <p:nvPr/>
          </p:nvSpPr>
          <p:spPr bwMode="hidden">
            <a:xfrm>
              <a:off x="1297" y="0"/>
              <a:ext cx="4457" cy="3177"/>
            </a:xfrm>
            <a:custGeom>
              <a:avLst/>
              <a:gdLst>
                <a:gd name="T0" fmla="*/ 0 w 4448"/>
                <a:gd name="T1" fmla="*/ 0 h 3177"/>
                <a:gd name="T2" fmla="*/ 4448 w 4448"/>
                <a:gd name="T3" fmla="*/ 3177 h 3177"/>
                <a:gd name="T4" fmla="*/ 4448 w 4448"/>
                <a:gd name="T5" fmla="*/ 3153 h 3177"/>
                <a:gd name="T6" fmla="*/ 125 w 4448"/>
                <a:gd name="T7" fmla="*/ 0 h 3177"/>
                <a:gd name="T8" fmla="*/ 0 w 4448"/>
                <a:gd name="T9" fmla="*/ 0 h 3177"/>
                <a:gd name="T10" fmla="*/ 0 w 4448"/>
                <a:gd name="T11" fmla="*/ 0 h 3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448" h="3177">
                  <a:moveTo>
                    <a:pt x="0" y="0"/>
                  </a:moveTo>
                  <a:lnTo>
                    <a:pt x="4448" y="3177"/>
                  </a:lnTo>
                  <a:lnTo>
                    <a:pt x="4448" y="3153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862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70" name="Freeform 34"/>
            <p:cNvSpPr>
              <a:spLocks/>
            </p:cNvSpPr>
            <p:nvPr/>
          </p:nvSpPr>
          <p:spPr bwMode="hidden">
            <a:xfrm>
              <a:off x="3321" y="0"/>
              <a:ext cx="2433" cy="2614"/>
            </a:xfrm>
            <a:custGeom>
              <a:avLst/>
              <a:gdLst>
                <a:gd name="T0" fmla="*/ 0 w 2428"/>
                <a:gd name="T1" fmla="*/ 0 h 2614"/>
                <a:gd name="T2" fmla="*/ 2428 w 2428"/>
                <a:gd name="T3" fmla="*/ 2614 h 2614"/>
                <a:gd name="T4" fmla="*/ 2428 w 2428"/>
                <a:gd name="T5" fmla="*/ 2608 h 2614"/>
                <a:gd name="T6" fmla="*/ 66 w 2428"/>
                <a:gd name="T7" fmla="*/ 0 h 2614"/>
                <a:gd name="T8" fmla="*/ 0 w 2428"/>
                <a:gd name="T9" fmla="*/ 0 h 2614"/>
                <a:gd name="T10" fmla="*/ 0 w 2428"/>
                <a:gd name="T11" fmla="*/ 0 h 26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28" h="2614">
                  <a:moveTo>
                    <a:pt x="0" y="0"/>
                  </a:moveTo>
                  <a:lnTo>
                    <a:pt x="2428" y="2614"/>
                  </a:lnTo>
                  <a:lnTo>
                    <a:pt x="2428" y="2608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71" name="Freeform 35"/>
            <p:cNvSpPr>
              <a:spLocks/>
            </p:cNvSpPr>
            <p:nvPr/>
          </p:nvSpPr>
          <p:spPr bwMode="hidden">
            <a:xfrm>
              <a:off x="3950" y="0"/>
              <a:ext cx="1804" cy="2464"/>
            </a:xfrm>
            <a:custGeom>
              <a:avLst/>
              <a:gdLst>
                <a:gd name="T0" fmla="*/ 485 w 1800"/>
                <a:gd name="T1" fmla="*/ 0 h 2464"/>
                <a:gd name="T2" fmla="*/ 0 w 1800"/>
                <a:gd name="T3" fmla="*/ 0 h 2464"/>
                <a:gd name="T4" fmla="*/ 1800 w 1800"/>
                <a:gd name="T5" fmla="*/ 2464 h 2464"/>
                <a:gd name="T6" fmla="*/ 1800 w 1800"/>
                <a:gd name="T7" fmla="*/ 2248 h 2464"/>
                <a:gd name="T8" fmla="*/ 1794 w 1800"/>
                <a:gd name="T9" fmla="*/ 2248 h 2464"/>
                <a:gd name="T10" fmla="*/ 485 w 1800"/>
                <a:gd name="T11" fmla="*/ 0 h 2464"/>
                <a:gd name="T12" fmla="*/ 485 w 1800"/>
                <a:gd name="T13" fmla="*/ 0 h 2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00" h="2464">
                  <a:moveTo>
                    <a:pt x="485" y="0"/>
                  </a:moveTo>
                  <a:lnTo>
                    <a:pt x="0" y="0"/>
                  </a:lnTo>
                  <a:lnTo>
                    <a:pt x="1800" y="2464"/>
                  </a:lnTo>
                  <a:lnTo>
                    <a:pt x="1800" y="2248"/>
                  </a:lnTo>
                  <a:lnTo>
                    <a:pt x="1794" y="2248"/>
                  </a:lnTo>
                  <a:lnTo>
                    <a:pt x="485" y="0"/>
                  </a:lnTo>
                  <a:lnTo>
                    <a:pt x="48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72" name="Freeform 36"/>
            <p:cNvSpPr>
              <a:spLocks/>
            </p:cNvSpPr>
            <p:nvPr/>
          </p:nvSpPr>
          <p:spPr bwMode="hidden">
            <a:xfrm>
              <a:off x="4519" y="0"/>
              <a:ext cx="1235" cy="2074"/>
            </a:xfrm>
            <a:custGeom>
              <a:avLst/>
              <a:gdLst>
                <a:gd name="T0" fmla="*/ 0 w 1232"/>
                <a:gd name="T1" fmla="*/ 0 h 2074"/>
                <a:gd name="T2" fmla="*/ 1232 w 1232"/>
                <a:gd name="T3" fmla="*/ 2074 h 2074"/>
                <a:gd name="T4" fmla="*/ 1232 w 1232"/>
                <a:gd name="T5" fmla="*/ 2038 h 2074"/>
                <a:gd name="T6" fmla="*/ 42 w 1232"/>
                <a:gd name="T7" fmla="*/ 0 h 2074"/>
                <a:gd name="T8" fmla="*/ 0 w 1232"/>
                <a:gd name="T9" fmla="*/ 0 h 2074"/>
                <a:gd name="T10" fmla="*/ 0 w 1232"/>
                <a:gd name="T11" fmla="*/ 0 h 20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32" h="2074">
                  <a:moveTo>
                    <a:pt x="0" y="0"/>
                  </a:moveTo>
                  <a:lnTo>
                    <a:pt x="1232" y="2074"/>
                  </a:lnTo>
                  <a:lnTo>
                    <a:pt x="1232" y="2038"/>
                  </a:lnTo>
                  <a:lnTo>
                    <a:pt x="4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764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73" name="Freeform 37"/>
            <p:cNvSpPr>
              <a:spLocks/>
            </p:cNvSpPr>
            <p:nvPr/>
          </p:nvSpPr>
          <p:spPr bwMode="hidden">
            <a:xfrm>
              <a:off x="4694" y="0"/>
              <a:ext cx="1060" cy="1936"/>
            </a:xfrm>
            <a:custGeom>
              <a:avLst/>
              <a:gdLst>
                <a:gd name="T0" fmla="*/ 0 w 1058"/>
                <a:gd name="T1" fmla="*/ 0 h 1936"/>
                <a:gd name="T2" fmla="*/ 1058 w 1058"/>
                <a:gd name="T3" fmla="*/ 1936 h 1936"/>
                <a:gd name="T4" fmla="*/ 1058 w 1058"/>
                <a:gd name="T5" fmla="*/ 1930 h 1936"/>
                <a:gd name="T6" fmla="*/ 54 w 1058"/>
                <a:gd name="T7" fmla="*/ 0 h 1936"/>
                <a:gd name="T8" fmla="*/ 0 w 1058"/>
                <a:gd name="T9" fmla="*/ 0 h 1936"/>
                <a:gd name="T10" fmla="*/ 0 w 1058"/>
                <a:gd name="T11" fmla="*/ 0 h 1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58" h="1936">
                  <a:moveTo>
                    <a:pt x="0" y="0"/>
                  </a:moveTo>
                  <a:lnTo>
                    <a:pt x="1058" y="1936"/>
                  </a:lnTo>
                  <a:lnTo>
                    <a:pt x="1058" y="1930"/>
                  </a:lnTo>
                  <a:lnTo>
                    <a:pt x="5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74" name="Freeform 38"/>
            <p:cNvSpPr>
              <a:spLocks/>
            </p:cNvSpPr>
            <p:nvPr/>
          </p:nvSpPr>
          <p:spPr bwMode="hidden">
            <a:xfrm>
              <a:off x="4981" y="0"/>
              <a:ext cx="773" cy="1487"/>
            </a:xfrm>
            <a:custGeom>
              <a:avLst/>
              <a:gdLst>
                <a:gd name="T0" fmla="*/ 771 w 771"/>
                <a:gd name="T1" fmla="*/ 1433 h 1487"/>
                <a:gd name="T2" fmla="*/ 42 w 771"/>
                <a:gd name="T3" fmla="*/ 0 h 1487"/>
                <a:gd name="T4" fmla="*/ 0 w 771"/>
                <a:gd name="T5" fmla="*/ 0 h 1487"/>
                <a:gd name="T6" fmla="*/ 771 w 771"/>
                <a:gd name="T7" fmla="*/ 1487 h 1487"/>
                <a:gd name="T8" fmla="*/ 771 w 771"/>
                <a:gd name="T9" fmla="*/ 1433 h 1487"/>
                <a:gd name="T10" fmla="*/ 771 w 771"/>
                <a:gd name="T11" fmla="*/ 1433 h 14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1" h="1487">
                  <a:moveTo>
                    <a:pt x="771" y="1433"/>
                  </a:moveTo>
                  <a:lnTo>
                    <a:pt x="42" y="0"/>
                  </a:lnTo>
                  <a:lnTo>
                    <a:pt x="0" y="0"/>
                  </a:lnTo>
                  <a:lnTo>
                    <a:pt x="771" y="1487"/>
                  </a:lnTo>
                  <a:lnTo>
                    <a:pt x="771" y="1433"/>
                  </a:lnTo>
                  <a:lnTo>
                    <a:pt x="771" y="1433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882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14375" name="Group 39"/>
            <p:cNvGrpSpPr>
              <a:grpSpLocks/>
            </p:cNvGrpSpPr>
            <p:nvPr userDrawn="1"/>
          </p:nvGrpSpPr>
          <p:grpSpPr bwMode="auto">
            <a:xfrm>
              <a:off x="0" y="1632"/>
              <a:ext cx="5758" cy="1858"/>
              <a:chOff x="0" y="1632"/>
              <a:chExt cx="5758" cy="1858"/>
            </a:xfrm>
          </p:grpSpPr>
          <p:sp>
            <p:nvSpPr>
              <p:cNvPr id="14376" name="Freeform 40"/>
              <p:cNvSpPr>
                <a:spLocks/>
              </p:cNvSpPr>
              <p:nvPr/>
            </p:nvSpPr>
            <p:spPr bwMode="hidden">
              <a:xfrm>
                <a:off x="0" y="1632"/>
                <a:ext cx="3670" cy="1313"/>
              </a:xfrm>
              <a:custGeom>
                <a:avLst/>
                <a:gdLst>
                  <a:gd name="T0" fmla="*/ 0 w 3659"/>
                  <a:gd name="T1" fmla="*/ 0 h 1313"/>
                  <a:gd name="T2" fmla="*/ 0 w 3659"/>
                  <a:gd name="T3" fmla="*/ 366 h 1313"/>
                  <a:gd name="T4" fmla="*/ 3635 w 3659"/>
                  <a:gd name="T5" fmla="*/ 1313 h 1313"/>
                  <a:gd name="T6" fmla="*/ 3647 w 3659"/>
                  <a:gd name="T7" fmla="*/ 1235 h 1313"/>
                  <a:gd name="T8" fmla="*/ 3659 w 3659"/>
                  <a:gd name="T9" fmla="*/ 1163 h 1313"/>
                  <a:gd name="T10" fmla="*/ 0 w 3659"/>
                  <a:gd name="T11" fmla="*/ 0 h 1313"/>
                  <a:gd name="T12" fmla="*/ 0 w 3659"/>
                  <a:gd name="T13" fmla="*/ 0 h 13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59" h="1313">
                    <a:moveTo>
                      <a:pt x="0" y="0"/>
                    </a:moveTo>
                    <a:lnTo>
                      <a:pt x="0" y="366"/>
                    </a:lnTo>
                    <a:lnTo>
                      <a:pt x="3635" y="1313"/>
                    </a:lnTo>
                    <a:lnTo>
                      <a:pt x="3647" y="1235"/>
                    </a:lnTo>
                    <a:lnTo>
                      <a:pt x="3659" y="116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72549"/>
                      <a:invGamma/>
                    </a:schemeClr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377" name="Freeform 41"/>
              <p:cNvSpPr>
                <a:spLocks/>
              </p:cNvSpPr>
              <p:nvPr/>
            </p:nvSpPr>
            <p:spPr bwMode="hidden">
              <a:xfrm>
                <a:off x="3646" y="2795"/>
                <a:ext cx="2112" cy="695"/>
              </a:xfrm>
              <a:custGeom>
                <a:avLst/>
                <a:gdLst>
                  <a:gd name="T0" fmla="*/ 2105 w 2105"/>
                  <a:gd name="T1" fmla="*/ 665 h 695"/>
                  <a:gd name="T2" fmla="*/ 24 w 2105"/>
                  <a:gd name="T3" fmla="*/ 0 h 695"/>
                  <a:gd name="T4" fmla="*/ 12 w 2105"/>
                  <a:gd name="T5" fmla="*/ 72 h 695"/>
                  <a:gd name="T6" fmla="*/ 0 w 2105"/>
                  <a:gd name="T7" fmla="*/ 150 h 695"/>
                  <a:gd name="T8" fmla="*/ 2105 w 2105"/>
                  <a:gd name="T9" fmla="*/ 695 h 695"/>
                  <a:gd name="T10" fmla="*/ 2105 w 2105"/>
                  <a:gd name="T11" fmla="*/ 665 h 695"/>
                  <a:gd name="T12" fmla="*/ 2105 w 2105"/>
                  <a:gd name="T13" fmla="*/ 665 h 6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05" h="695">
                    <a:moveTo>
                      <a:pt x="2105" y="665"/>
                    </a:moveTo>
                    <a:lnTo>
                      <a:pt x="24" y="0"/>
                    </a:lnTo>
                    <a:lnTo>
                      <a:pt x="12" y="72"/>
                    </a:lnTo>
                    <a:lnTo>
                      <a:pt x="0" y="150"/>
                    </a:lnTo>
                    <a:lnTo>
                      <a:pt x="2105" y="695"/>
                    </a:lnTo>
                    <a:lnTo>
                      <a:pt x="2105" y="665"/>
                    </a:lnTo>
                    <a:lnTo>
                      <a:pt x="2105" y="6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14378" name="Rectangle 42"/>
          <p:cNvSpPr>
            <a:spLocks noGrp="1" noChangeArrowheads="1"/>
          </p:cNvSpPr>
          <p:nvPr>
            <p:ph type="ctrTitle" sz="quarter"/>
          </p:nvPr>
        </p:nvSpPr>
        <p:spPr>
          <a:xfrm>
            <a:off x="457200" y="1600200"/>
            <a:ext cx="8229600" cy="1828800"/>
          </a:xfrm>
        </p:spPr>
        <p:txBody>
          <a:bodyPr/>
          <a:lstStyle>
            <a:lvl1pPr>
              <a:defRPr sz="4800"/>
            </a:lvl1pPr>
          </a:lstStyle>
          <a:p>
            <a:pPr lvl="0"/>
            <a:r>
              <a:rPr lang="en-US" altLang="en-US" noProof="0" smtClean="0"/>
              <a:t>Click to edit Master title style</a:t>
            </a:r>
          </a:p>
        </p:txBody>
      </p:sp>
      <p:sp>
        <p:nvSpPr>
          <p:cNvPr id="14379" name="Rectangle 4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charset="2"/>
              <a:buNone/>
              <a:defRPr sz="3600"/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</a:p>
        </p:txBody>
      </p:sp>
      <p:sp>
        <p:nvSpPr>
          <p:cNvPr id="14380" name="Rectangle 44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14381" name="Rectangle 4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14382" name="Rectangle 4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5052419C-AB6D-3142-8011-A520DCC51B2D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AE4A32-0588-8B4E-9571-06A097AE43E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91830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5E92B56-BFD8-4D4F-8566-E2B28B0648E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851454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8CAC32A1-8EF0-5141-BDBC-4A8B2999ABE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332854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7813"/>
            <a:ext cx="8229600" cy="58531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73E2AD56-6F21-6643-B714-9E3430A9E8A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751330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30725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F22AB2A8-AC0D-574B-8446-CFF136C2B30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383995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66076C4-9ED4-F944-9532-0FC8E3040FE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997017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AB1422-7F4C-8346-8145-2C6A444949A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309033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9FB0F23-B525-4B4A-8C13-3B535DBF088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869297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19A821-82C1-BE4D-90C2-382770AF073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211211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D703BBD-C045-3949-A221-8C8B0BE40E2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549976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DC69AF-3A98-F040-BE7C-279E8A093C9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484420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ED6479-04BF-0245-B0B1-25F839F96E3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36289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29F4EA-9DD1-CE44-A446-193D585DCF6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804414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theme" Target="../theme/theme1.xml"/><Relationship Id="rId16" Type="http://schemas.openxmlformats.org/officeDocument/2006/relationships/image" Target="../media/image1.png"/><Relationship Id="rId17" Type="http://schemas.openxmlformats.org/officeDocument/2006/relationships/image" Target="../media/image2.png"/><Relationship Id="rId18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>
                <a:gamma/>
                <a:shade val="57647"/>
                <a:invGamma/>
              </a:schemeClr>
            </a:gs>
            <a:gs pos="100000">
              <a:schemeClr val="bg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14" name="Group 2"/>
          <p:cNvGrpSpPr>
            <a:grpSpLocks/>
          </p:cNvGrpSpPr>
          <p:nvPr/>
        </p:nvGrpSpPr>
        <p:grpSpPr bwMode="auto">
          <a:xfrm>
            <a:off x="0" y="0"/>
            <a:ext cx="9144000" cy="6856413"/>
            <a:chOff x="0" y="0"/>
            <a:chExt cx="5760" cy="4319"/>
          </a:xfrm>
        </p:grpSpPr>
        <p:sp>
          <p:nvSpPr>
            <p:cNvPr id="13315" name="Freeform 3"/>
            <p:cNvSpPr>
              <a:spLocks/>
            </p:cNvSpPr>
            <p:nvPr/>
          </p:nvSpPr>
          <p:spPr bwMode="hidden">
            <a:xfrm>
              <a:off x="0" y="12"/>
              <a:ext cx="5758" cy="3273"/>
            </a:xfrm>
            <a:custGeom>
              <a:avLst/>
              <a:gdLst>
                <a:gd name="T0" fmla="*/ 3193 w 5740"/>
                <a:gd name="T1" fmla="*/ 1816 h 3273"/>
                <a:gd name="T2" fmla="*/ 0 w 5740"/>
                <a:gd name="T3" fmla="*/ 0 h 3273"/>
                <a:gd name="T4" fmla="*/ 0 w 5740"/>
                <a:gd name="T5" fmla="*/ 522 h 3273"/>
                <a:gd name="T6" fmla="*/ 3037 w 5740"/>
                <a:gd name="T7" fmla="*/ 1978 h 3273"/>
                <a:gd name="T8" fmla="*/ 5740 w 5740"/>
                <a:gd name="T9" fmla="*/ 3273 h 3273"/>
                <a:gd name="T10" fmla="*/ 5740 w 5740"/>
                <a:gd name="T11" fmla="*/ 3267 h 3273"/>
                <a:gd name="T12" fmla="*/ 3193 w 5740"/>
                <a:gd name="T13" fmla="*/ 1816 h 3273"/>
                <a:gd name="T14" fmla="*/ 3193 w 5740"/>
                <a:gd name="T15" fmla="*/ 1816 h 3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740" h="3273">
                  <a:moveTo>
                    <a:pt x="3193" y="1816"/>
                  </a:moveTo>
                  <a:lnTo>
                    <a:pt x="0" y="0"/>
                  </a:lnTo>
                  <a:lnTo>
                    <a:pt x="0" y="522"/>
                  </a:lnTo>
                  <a:lnTo>
                    <a:pt x="3037" y="1978"/>
                  </a:lnTo>
                  <a:lnTo>
                    <a:pt x="5740" y="3273"/>
                  </a:lnTo>
                  <a:lnTo>
                    <a:pt x="5740" y="3267"/>
                  </a:lnTo>
                  <a:lnTo>
                    <a:pt x="3193" y="1816"/>
                  </a:lnTo>
                  <a:lnTo>
                    <a:pt x="3193" y="181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3529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16" name="Freeform 4"/>
            <p:cNvSpPr>
              <a:spLocks/>
            </p:cNvSpPr>
            <p:nvPr/>
          </p:nvSpPr>
          <p:spPr bwMode="hidden">
            <a:xfrm>
              <a:off x="149" y="0"/>
              <a:ext cx="5609" cy="3243"/>
            </a:xfrm>
            <a:custGeom>
              <a:avLst/>
              <a:gdLst>
                <a:gd name="T0" fmla="*/ 3163 w 5591"/>
                <a:gd name="T1" fmla="*/ 1714 h 3243"/>
                <a:gd name="T2" fmla="*/ 431 w 5591"/>
                <a:gd name="T3" fmla="*/ 0 h 3243"/>
                <a:gd name="T4" fmla="*/ 0 w 5591"/>
                <a:gd name="T5" fmla="*/ 0 h 3243"/>
                <a:gd name="T6" fmla="*/ 3086 w 5591"/>
                <a:gd name="T7" fmla="*/ 1786 h 3243"/>
                <a:gd name="T8" fmla="*/ 5591 w 5591"/>
                <a:gd name="T9" fmla="*/ 3243 h 3243"/>
                <a:gd name="T10" fmla="*/ 5591 w 5591"/>
                <a:gd name="T11" fmla="*/ 3237 h 3243"/>
                <a:gd name="T12" fmla="*/ 3163 w 5591"/>
                <a:gd name="T13" fmla="*/ 1714 h 3243"/>
                <a:gd name="T14" fmla="*/ 3163 w 5591"/>
                <a:gd name="T15" fmla="*/ 1714 h 3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591" h="3243">
                  <a:moveTo>
                    <a:pt x="3163" y="1714"/>
                  </a:moveTo>
                  <a:lnTo>
                    <a:pt x="431" y="0"/>
                  </a:lnTo>
                  <a:lnTo>
                    <a:pt x="0" y="0"/>
                  </a:lnTo>
                  <a:lnTo>
                    <a:pt x="3086" y="1786"/>
                  </a:lnTo>
                  <a:lnTo>
                    <a:pt x="5591" y="3243"/>
                  </a:lnTo>
                  <a:lnTo>
                    <a:pt x="5591" y="3237"/>
                  </a:lnTo>
                  <a:lnTo>
                    <a:pt x="3163" y="1714"/>
                  </a:lnTo>
                  <a:lnTo>
                    <a:pt x="3163" y="1714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17" name="Freeform 5"/>
            <p:cNvSpPr>
              <a:spLocks/>
            </p:cNvSpPr>
            <p:nvPr/>
          </p:nvSpPr>
          <p:spPr bwMode="hidden">
            <a:xfrm>
              <a:off x="0" y="3433"/>
              <a:ext cx="4038" cy="191"/>
            </a:xfrm>
            <a:custGeom>
              <a:avLst/>
              <a:gdLst>
                <a:gd name="T0" fmla="*/ 0 w 4042"/>
                <a:gd name="T1" fmla="*/ 156 h 192"/>
                <a:gd name="T2" fmla="*/ 4042 w 4042"/>
                <a:gd name="T3" fmla="*/ 192 h 192"/>
                <a:gd name="T4" fmla="*/ 4042 w 4042"/>
                <a:gd name="T5" fmla="*/ 144 h 192"/>
                <a:gd name="T6" fmla="*/ 0 w 4042"/>
                <a:gd name="T7" fmla="*/ 0 h 192"/>
                <a:gd name="T8" fmla="*/ 0 w 4042"/>
                <a:gd name="T9" fmla="*/ 156 h 192"/>
                <a:gd name="T10" fmla="*/ 0 w 4042"/>
                <a:gd name="T11" fmla="*/ 15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42" h="192">
                  <a:moveTo>
                    <a:pt x="0" y="156"/>
                  </a:moveTo>
                  <a:lnTo>
                    <a:pt x="4042" y="192"/>
                  </a:lnTo>
                  <a:lnTo>
                    <a:pt x="4042" y="144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0" y="15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568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18" name="Freeform 6"/>
            <p:cNvSpPr>
              <a:spLocks/>
            </p:cNvSpPr>
            <p:nvPr/>
          </p:nvSpPr>
          <p:spPr bwMode="hidden">
            <a:xfrm>
              <a:off x="4038" y="3577"/>
              <a:ext cx="1720" cy="65"/>
            </a:xfrm>
            <a:custGeom>
              <a:avLst/>
              <a:gdLst>
                <a:gd name="T0" fmla="*/ 1722 w 1722"/>
                <a:gd name="T1" fmla="*/ 66 h 66"/>
                <a:gd name="T2" fmla="*/ 1722 w 1722"/>
                <a:gd name="T3" fmla="*/ 60 h 66"/>
                <a:gd name="T4" fmla="*/ 0 w 1722"/>
                <a:gd name="T5" fmla="*/ 0 h 66"/>
                <a:gd name="T6" fmla="*/ 0 w 1722"/>
                <a:gd name="T7" fmla="*/ 48 h 66"/>
                <a:gd name="T8" fmla="*/ 1722 w 1722"/>
                <a:gd name="T9" fmla="*/ 66 h 66"/>
                <a:gd name="T10" fmla="*/ 1722 w 1722"/>
                <a:gd name="T11" fmla="*/ 66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22" h="66">
                  <a:moveTo>
                    <a:pt x="1722" y="66"/>
                  </a:moveTo>
                  <a:lnTo>
                    <a:pt x="1722" y="6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722" y="66"/>
                  </a:lnTo>
                  <a:lnTo>
                    <a:pt x="172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19" name="Freeform 7"/>
            <p:cNvSpPr>
              <a:spLocks/>
            </p:cNvSpPr>
            <p:nvPr/>
          </p:nvSpPr>
          <p:spPr bwMode="hidden">
            <a:xfrm>
              <a:off x="0" y="3726"/>
              <a:ext cx="4784" cy="329"/>
            </a:xfrm>
            <a:custGeom>
              <a:avLst/>
              <a:gdLst>
                <a:gd name="T0" fmla="*/ 0 w 4789"/>
                <a:gd name="T1" fmla="*/ 329 h 329"/>
                <a:gd name="T2" fmla="*/ 4789 w 4789"/>
                <a:gd name="T3" fmla="*/ 77 h 329"/>
                <a:gd name="T4" fmla="*/ 4789 w 4789"/>
                <a:gd name="T5" fmla="*/ 0 h 329"/>
                <a:gd name="T6" fmla="*/ 0 w 4789"/>
                <a:gd name="T7" fmla="*/ 107 h 329"/>
                <a:gd name="T8" fmla="*/ 0 w 4789"/>
                <a:gd name="T9" fmla="*/ 329 h 329"/>
                <a:gd name="T10" fmla="*/ 0 w 4789"/>
                <a:gd name="T11" fmla="*/ 329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89" h="329">
                  <a:moveTo>
                    <a:pt x="0" y="329"/>
                  </a:moveTo>
                  <a:lnTo>
                    <a:pt x="4789" y="77"/>
                  </a:lnTo>
                  <a:lnTo>
                    <a:pt x="4789" y="0"/>
                  </a:lnTo>
                  <a:lnTo>
                    <a:pt x="0" y="107"/>
                  </a:lnTo>
                  <a:lnTo>
                    <a:pt x="0" y="329"/>
                  </a:lnTo>
                  <a:lnTo>
                    <a:pt x="0" y="329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1961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20" name="Freeform 8"/>
            <p:cNvSpPr>
              <a:spLocks/>
            </p:cNvSpPr>
            <p:nvPr/>
          </p:nvSpPr>
          <p:spPr bwMode="hidden">
            <a:xfrm>
              <a:off x="4784" y="3702"/>
              <a:ext cx="974" cy="101"/>
            </a:xfrm>
            <a:custGeom>
              <a:avLst/>
              <a:gdLst>
                <a:gd name="T0" fmla="*/ 975 w 975"/>
                <a:gd name="T1" fmla="*/ 48 h 101"/>
                <a:gd name="T2" fmla="*/ 975 w 975"/>
                <a:gd name="T3" fmla="*/ 0 h 101"/>
                <a:gd name="T4" fmla="*/ 0 w 975"/>
                <a:gd name="T5" fmla="*/ 24 h 101"/>
                <a:gd name="T6" fmla="*/ 0 w 975"/>
                <a:gd name="T7" fmla="*/ 101 h 101"/>
                <a:gd name="T8" fmla="*/ 975 w 975"/>
                <a:gd name="T9" fmla="*/ 48 h 101"/>
                <a:gd name="T10" fmla="*/ 975 w 975"/>
                <a:gd name="T11" fmla="*/ 48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75" h="101">
                  <a:moveTo>
                    <a:pt x="975" y="48"/>
                  </a:moveTo>
                  <a:lnTo>
                    <a:pt x="975" y="0"/>
                  </a:lnTo>
                  <a:lnTo>
                    <a:pt x="0" y="24"/>
                  </a:lnTo>
                  <a:lnTo>
                    <a:pt x="0" y="101"/>
                  </a:lnTo>
                  <a:lnTo>
                    <a:pt x="975" y="48"/>
                  </a:lnTo>
                  <a:lnTo>
                    <a:pt x="975" y="4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21" name="Freeform 9"/>
            <p:cNvSpPr>
              <a:spLocks/>
            </p:cNvSpPr>
            <p:nvPr/>
          </p:nvSpPr>
          <p:spPr bwMode="hidden">
            <a:xfrm>
              <a:off x="3619" y="3815"/>
              <a:ext cx="2139" cy="198"/>
            </a:xfrm>
            <a:custGeom>
              <a:avLst/>
              <a:gdLst>
                <a:gd name="T0" fmla="*/ 2141 w 2141"/>
                <a:gd name="T1" fmla="*/ 0 h 198"/>
                <a:gd name="T2" fmla="*/ 0 w 2141"/>
                <a:gd name="T3" fmla="*/ 156 h 198"/>
                <a:gd name="T4" fmla="*/ 0 w 2141"/>
                <a:gd name="T5" fmla="*/ 198 h 198"/>
                <a:gd name="T6" fmla="*/ 2141 w 2141"/>
                <a:gd name="T7" fmla="*/ 0 h 198"/>
                <a:gd name="T8" fmla="*/ 2141 w 2141"/>
                <a:gd name="T9" fmla="*/ 0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41" h="198">
                  <a:moveTo>
                    <a:pt x="2141" y="0"/>
                  </a:moveTo>
                  <a:lnTo>
                    <a:pt x="0" y="156"/>
                  </a:lnTo>
                  <a:lnTo>
                    <a:pt x="0" y="198"/>
                  </a:lnTo>
                  <a:lnTo>
                    <a:pt x="2141" y="0"/>
                  </a:lnTo>
                  <a:lnTo>
                    <a:pt x="214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22" name="Freeform 10"/>
            <p:cNvSpPr>
              <a:spLocks/>
            </p:cNvSpPr>
            <p:nvPr/>
          </p:nvSpPr>
          <p:spPr bwMode="hidden">
            <a:xfrm>
              <a:off x="0" y="3971"/>
              <a:ext cx="3619" cy="348"/>
            </a:xfrm>
            <a:custGeom>
              <a:avLst/>
              <a:gdLst>
                <a:gd name="T0" fmla="*/ 0 w 3623"/>
                <a:gd name="T1" fmla="*/ 348 h 348"/>
                <a:gd name="T2" fmla="*/ 311 w 3623"/>
                <a:gd name="T3" fmla="*/ 348 h 348"/>
                <a:gd name="T4" fmla="*/ 3623 w 3623"/>
                <a:gd name="T5" fmla="*/ 42 h 348"/>
                <a:gd name="T6" fmla="*/ 3623 w 3623"/>
                <a:gd name="T7" fmla="*/ 0 h 348"/>
                <a:gd name="T8" fmla="*/ 0 w 3623"/>
                <a:gd name="T9" fmla="*/ 264 h 348"/>
                <a:gd name="T10" fmla="*/ 0 w 3623"/>
                <a:gd name="T11" fmla="*/ 348 h 348"/>
                <a:gd name="T12" fmla="*/ 0 w 3623"/>
                <a:gd name="T13" fmla="*/ 348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23" h="348">
                  <a:moveTo>
                    <a:pt x="0" y="348"/>
                  </a:moveTo>
                  <a:lnTo>
                    <a:pt x="311" y="348"/>
                  </a:lnTo>
                  <a:lnTo>
                    <a:pt x="3623" y="42"/>
                  </a:lnTo>
                  <a:lnTo>
                    <a:pt x="3623" y="0"/>
                  </a:lnTo>
                  <a:lnTo>
                    <a:pt x="0" y="264"/>
                  </a:lnTo>
                  <a:lnTo>
                    <a:pt x="0" y="348"/>
                  </a:lnTo>
                  <a:lnTo>
                    <a:pt x="0" y="3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23" name="Freeform 11"/>
            <p:cNvSpPr>
              <a:spLocks/>
            </p:cNvSpPr>
            <p:nvPr/>
          </p:nvSpPr>
          <p:spPr bwMode="hidden">
            <a:xfrm>
              <a:off x="2097" y="4043"/>
              <a:ext cx="2514" cy="276"/>
            </a:xfrm>
            <a:custGeom>
              <a:avLst/>
              <a:gdLst>
                <a:gd name="T0" fmla="*/ 2182 w 2517"/>
                <a:gd name="T1" fmla="*/ 276 h 276"/>
                <a:gd name="T2" fmla="*/ 2517 w 2517"/>
                <a:gd name="T3" fmla="*/ 204 h 276"/>
                <a:gd name="T4" fmla="*/ 2260 w 2517"/>
                <a:gd name="T5" fmla="*/ 0 h 276"/>
                <a:gd name="T6" fmla="*/ 0 w 2517"/>
                <a:gd name="T7" fmla="*/ 276 h 276"/>
                <a:gd name="T8" fmla="*/ 2182 w 2517"/>
                <a:gd name="T9" fmla="*/ 276 h 276"/>
                <a:gd name="T10" fmla="*/ 2182 w 2517"/>
                <a:gd name="T11" fmla="*/ 276 h 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17" h="276">
                  <a:moveTo>
                    <a:pt x="2182" y="276"/>
                  </a:moveTo>
                  <a:lnTo>
                    <a:pt x="2517" y="204"/>
                  </a:lnTo>
                  <a:lnTo>
                    <a:pt x="2260" y="0"/>
                  </a:lnTo>
                  <a:lnTo>
                    <a:pt x="0" y="276"/>
                  </a:lnTo>
                  <a:lnTo>
                    <a:pt x="2182" y="276"/>
                  </a:lnTo>
                  <a:lnTo>
                    <a:pt x="2182" y="27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24" name="Freeform 12"/>
            <p:cNvSpPr>
              <a:spLocks/>
            </p:cNvSpPr>
            <p:nvPr/>
          </p:nvSpPr>
          <p:spPr bwMode="hidden">
            <a:xfrm>
              <a:off x="4354" y="3869"/>
              <a:ext cx="1404" cy="378"/>
            </a:xfrm>
            <a:custGeom>
              <a:avLst/>
              <a:gdLst>
                <a:gd name="T0" fmla="*/ 1405 w 1405"/>
                <a:gd name="T1" fmla="*/ 126 h 378"/>
                <a:gd name="T2" fmla="*/ 1405 w 1405"/>
                <a:gd name="T3" fmla="*/ 0 h 378"/>
                <a:gd name="T4" fmla="*/ 0 w 1405"/>
                <a:gd name="T5" fmla="*/ 174 h 378"/>
                <a:gd name="T6" fmla="*/ 257 w 1405"/>
                <a:gd name="T7" fmla="*/ 378 h 378"/>
                <a:gd name="T8" fmla="*/ 1405 w 1405"/>
                <a:gd name="T9" fmla="*/ 126 h 378"/>
                <a:gd name="T10" fmla="*/ 1405 w 1405"/>
                <a:gd name="T11" fmla="*/ 126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05" h="378">
                  <a:moveTo>
                    <a:pt x="1405" y="126"/>
                  </a:moveTo>
                  <a:lnTo>
                    <a:pt x="1405" y="0"/>
                  </a:lnTo>
                  <a:lnTo>
                    <a:pt x="0" y="174"/>
                  </a:lnTo>
                  <a:lnTo>
                    <a:pt x="257" y="378"/>
                  </a:lnTo>
                  <a:lnTo>
                    <a:pt x="1405" y="126"/>
                  </a:lnTo>
                  <a:lnTo>
                    <a:pt x="1405" y="12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6863"/>
                    <a:invGamma/>
                  </a:schemeClr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25" name="Freeform 13"/>
            <p:cNvSpPr>
              <a:spLocks/>
            </p:cNvSpPr>
            <p:nvPr/>
          </p:nvSpPr>
          <p:spPr bwMode="hidden">
            <a:xfrm>
              <a:off x="5030" y="3151"/>
              <a:ext cx="728" cy="240"/>
            </a:xfrm>
            <a:custGeom>
              <a:avLst/>
              <a:gdLst>
                <a:gd name="T0" fmla="*/ 729 w 729"/>
                <a:gd name="T1" fmla="*/ 240 h 240"/>
                <a:gd name="T2" fmla="*/ 0 w 729"/>
                <a:gd name="T3" fmla="*/ 0 h 240"/>
                <a:gd name="T4" fmla="*/ 0 w 729"/>
                <a:gd name="T5" fmla="*/ 6 h 240"/>
                <a:gd name="T6" fmla="*/ 729 w 729"/>
                <a:gd name="T7" fmla="*/ 240 h 240"/>
                <a:gd name="T8" fmla="*/ 729 w 729"/>
                <a:gd name="T9" fmla="*/ 240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9" h="240">
                  <a:moveTo>
                    <a:pt x="729" y="24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729" y="240"/>
                  </a:lnTo>
                  <a:lnTo>
                    <a:pt x="729" y="24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26" name="Freeform 14"/>
            <p:cNvSpPr>
              <a:spLocks/>
            </p:cNvSpPr>
            <p:nvPr/>
          </p:nvSpPr>
          <p:spPr bwMode="hidden">
            <a:xfrm>
              <a:off x="0" y="1486"/>
              <a:ext cx="5030" cy="1671"/>
            </a:xfrm>
            <a:custGeom>
              <a:avLst/>
              <a:gdLst>
                <a:gd name="T0" fmla="*/ 0 w 5035"/>
                <a:gd name="T1" fmla="*/ 72 h 1672"/>
                <a:gd name="T2" fmla="*/ 5035 w 5035"/>
                <a:gd name="T3" fmla="*/ 1672 h 1672"/>
                <a:gd name="T4" fmla="*/ 5035 w 5035"/>
                <a:gd name="T5" fmla="*/ 1666 h 1672"/>
                <a:gd name="T6" fmla="*/ 0 w 5035"/>
                <a:gd name="T7" fmla="*/ 0 h 1672"/>
                <a:gd name="T8" fmla="*/ 0 w 5035"/>
                <a:gd name="T9" fmla="*/ 72 h 1672"/>
                <a:gd name="T10" fmla="*/ 0 w 5035"/>
                <a:gd name="T11" fmla="*/ 72 h 1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1672">
                  <a:moveTo>
                    <a:pt x="0" y="72"/>
                  </a:moveTo>
                  <a:lnTo>
                    <a:pt x="5035" y="1672"/>
                  </a:lnTo>
                  <a:lnTo>
                    <a:pt x="5035" y="1666"/>
                  </a:lnTo>
                  <a:lnTo>
                    <a:pt x="0" y="0"/>
                  </a:lnTo>
                  <a:lnTo>
                    <a:pt x="0" y="72"/>
                  </a:lnTo>
                  <a:lnTo>
                    <a:pt x="0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451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27" name="Freeform 15"/>
            <p:cNvSpPr>
              <a:spLocks/>
            </p:cNvSpPr>
            <p:nvPr/>
          </p:nvSpPr>
          <p:spPr bwMode="hidden">
            <a:xfrm>
              <a:off x="5030" y="3049"/>
              <a:ext cx="728" cy="318"/>
            </a:xfrm>
            <a:custGeom>
              <a:avLst/>
              <a:gdLst>
                <a:gd name="T0" fmla="*/ 729 w 729"/>
                <a:gd name="T1" fmla="*/ 318 h 318"/>
                <a:gd name="T2" fmla="*/ 729 w 729"/>
                <a:gd name="T3" fmla="*/ 312 h 318"/>
                <a:gd name="T4" fmla="*/ 0 w 729"/>
                <a:gd name="T5" fmla="*/ 0 h 318"/>
                <a:gd name="T6" fmla="*/ 0 w 729"/>
                <a:gd name="T7" fmla="*/ 54 h 318"/>
                <a:gd name="T8" fmla="*/ 729 w 729"/>
                <a:gd name="T9" fmla="*/ 318 h 318"/>
                <a:gd name="T10" fmla="*/ 729 w 729"/>
                <a:gd name="T11" fmla="*/ 318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29" h="318">
                  <a:moveTo>
                    <a:pt x="729" y="318"/>
                  </a:moveTo>
                  <a:lnTo>
                    <a:pt x="729" y="312"/>
                  </a:lnTo>
                  <a:lnTo>
                    <a:pt x="0" y="0"/>
                  </a:lnTo>
                  <a:lnTo>
                    <a:pt x="0" y="54"/>
                  </a:lnTo>
                  <a:lnTo>
                    <a:pt x="729" y="318"/>
                  </a:lnTo>
                  <a:lnTo>
                    <a:pt x="729" y="3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28" name="Freeform 16"/>
            <p:cNvSpPr>
              <a:spLocks/>
            </p:cNvSpPr>
            <p:nvPr/>
          </p:nvSpPr>
          <p:spPr bwMode="hidden">
            <a:xfrm>
              <a:off x="0" y="916"/>
              <a:ext cx="5030" cy="2187"/>
            </a:xfrm>
            <a:custGeom>
              <a:avLst/>
              <a:gdLst>
                <a:gd name="T0" fmla="*/ 0 w 5035"/>
                <a:gd name="T1" fmla="*/ 396 h 2188"/>
                <a:gd name="T2" fmla="*/ 5035 w 5035"/>
                <a:gd name="T3" fmla="*/ 2188 h 2188"/>
                <a:gd name="T4" fmla="*/ 5035 w 5035"/>
                <a:gd name="T5" fmla="*/ 2134 h 2188"/>
                <a:gd name="T6" fmla="*/ 0 w 5035"/>
                <a:gd name="T7" fmla="*/ 0 h 2188"/>
                <a:gd name="T8" fmla="*/ 0 w 5035"/>
                <a:gd name="T9" fmla="*/ 396 h 2188"/>
                <a:gd name="T10" fmla="*/ 0 w 5035"/>
                <a:gd name="T11" fmla="*/ 396 h 2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2188">
                  <a:moveTo>
                    <a:pt x="0" y="396"/>
                  </a:moveTo>
                  <a:lnTo>
                    <a:pt x="5035" y="2188"/>
                  </a:lnTo>
                  <a:lnTo>
                    <a:pt x="5035" y="2134"/>
                  </a:lnTo>
                  <a:lnTo>
                    <a:pt x="0" y="0"/>
                  </a:lnTo>
                  <a:lnTo>
                    <a:pt x="0" y="396"/>
                  </a:lnTo>
                  <a:lnTo>
                    <a:pt x="0" y="39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29" name="Freeform 17"/>
            <p:cNvSpPr>
              <a:spLocks/>
            </p:cNvSpPr>
            <p:nvPr/>
          </p:nvSpPr>
          <p:spPr bwMode="hidden">
            <a:xfrm>
              <a:off x="2294" y="0"/>
              <a:ext cx="3159" cy="2725"/>
            </a:xfrm>
            <a:custGeom>
              <a:avLst/>
              <a:gdLst>
                <a:gd name="T0" fmla="*/ 0 w 3163"/>
                <a:gd name="T1" fmla="*/ 0 h 2727"/>
                <a:gd name="T2" fmla="*/ 3145 w 3163"/>
                <a:gd name="T3" fmla="*/ 2727 h 2727"/>
                <a:gd name="T4" fmla="*/ 3163 w 3163"/>
                <a:gd name="T5" fmla="*/ 2704 h 2727"/>
                <a:gd name="T6" fmla="*/ 102 w 3163"/>
                <a:gd name="T7" fmla="*/ 0 h 2727"/>
                <a:gd name="T8" fmla="*/ 0 w 3163"/>
                <a:gd name="T9" fmla="*/ 0 h 2727"/>
                <a:gd name="T10" fmla="*/ 0 w 3163"/>
                <a:gd name="T11" fmla="*/ 0 h 27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63" h="2727">
                  <a:moveTo>
                    <a:pt x="0" y="0"/>
                  </a:moveTo>
                  <a:lnTo>
                    <a:pt x="3145" y="2727"/>
                  </a:lnTo>
                  <a:lnTo>
                    <a:pt x="3163" y="2704"/>
                  </a:lnTo>
                  <a:lnTo>
                    <a:pt x="10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980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30" name="Freeform 18"/>
            <p:cNvSpPr>
              <a:spLocks/>
            </p:cNvSpPr>
            <p:nvPr/>
          </p:nvSpPr>
          <p:spPr bwMode="hidden">
            <a:xfrm>
              <a:off x="5435" y="2702"/>
              <a:ext cx="323" cy="299"/>
            </a:xfrm>
            <a:custGeom>
              <a:avLst/>
              <a:gdLst>
                <a:gd name="T0" fmla="*/ 323 w 323"/>
                <a:gd name="T1" fmla="*/ 299 h 299"/>
                <a:gd name="T2" fmla="*/ 323 w 323"/>
                <a:gd name="T3" fmla="*/ 263 h 299"/>
                <a:gd name="T4" fmla="*/ 18 w 323"/>
                <a:gd name="T5" fmla="*/ 0 h 299"/>
                <a:gd name="T6" fmla="*/ 0 w 323"/>
                <a:gd name="T7" fmla="*/ 23 h 299"/>
                <a:gd name="T8" fmla="*/ 323 w 323"/>
                <a:gd name="T9" fmla="*/ 299 h 299"/>
                <a:gd name="T10" fmla="*/ 323 w 323"/>
                <a:gd name="T11" fmla="*/ 299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3" h="299">
                  <a:moveTo>
                    <a:pt x="323" y="299"/>
                  </a:moveTo>
                  <a:lnTo>
                    <a:pt x="323" y="263"/>
                  </a:lnTo>
                  <a:lnTo>
                    <a:pt x="18" y="0"/>
                  </a:lnTo>
                  <a:lnTo>
                    <a:pt x="0" y="23"/>
                  </a:lnTo>
                  <a:lnTo>
                    <a:pt x="323" y="299"/>
                  </a:lnTo>
                  <a:lnTo>
                    <a:pt x="323" y="29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4118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31" name="Freeform 19"/>
            <p:cNvSpPr>
              <a:spLocks/>
            </p:cNvSpPr>
            <p:nvPr/>
          </p:nvSpPr>
          <p:spPr bwMode="hidden">
            <a:xfrm>
              <a:off x="5477" y="2588"/>
              <a:ext cx="281" cy="335"/>
            </a:xfrm>
            <a:custGeom>
              <a:avLst/>
              <a:gdLst>
                <a:gd name="T0" fmla="*/ 281 w 281"/>
                <a:gd name="T1" fmla="*/ 335 h 335"/>
                <a:gd name="T2" fmla="*/ 281 w 281"/>
                <a:gd name="T3" fmla="*/ 173 h 335"/>
                <a:gd name="T4" fmla="*/ 96 w 281"/>
                <a:gd name="T5" fmla="*/ 0 h 335"/>
                <a:gd name="T6" fmla="*/ 0 w 281"/>
                <a:gd name="T7" fmla="*/ 90 h 335"/>
                <a:gd name="T8" fmla="*/ 281 w 281"/>
                <a:gd name="T9" fmla="*/ 335 h 335"/>
                <a:gd name="T10" fmla="*/ 281 w 281"/>
                <a:gd name="T11" fmla="*/ 335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1" h="335">
                  <a:moveTo>
                    <a:pt x="281" y="335"/>
                  </a:moveTo>
                  <a:lnTo>
                    <a:pt x="281" y="173"/>
                  </a:lnTo>
                  <a:lnTo>
                    <a:pt x="96" y="0"/>
                  </a:lnTo>
                  <a:lnTo>
                    <a:pt x="0" y="90"/>
                  </a:lnTo>
                  <a:lnTo>
                    <a:pt x="281" y="335"/>
                  </a:lnTo>
                  <a:lnTo>
                    <a:pt x="281" y="33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32" name="Freeform 20"/>
            <p:cNvSpPr>
              <a:spLocks/>
            </p:cNvSpPr>
            <p:nvPr/>
          </p:nvSpPr>
          <p:spPr bwMode="hidden">
            <a:xfrm>
              <a:off x="2454" y="0"/>
              <a:ext cx="3119" cy="2678"/>
            </a:xfrm>
            <a:custGeom>
              <a:avLst/>
              <a:gdLst>
                <a:gd name="T0" fmla="*/ 0 w 3122"/>
                <a:gd name="T1" fmla="*/ 0 h 2680"/>
                <a:gd name="T2" fmla="*/ 3026 w 3122"/>
                <a:gd name="T3" fmla="*/ 2680 h 2680"/>
                <a:gd name="T4" fmla="*/ 3122 w 3122"/>
                <a:gd name="T5" fmla="*/ 2590 h 2680"/>
                <a:gd name="T6" fmla="*/ 383 w 3122"/>
                <a:gd name="T7" fmla="*/ 0 h 2680"/>
                <a:gd name="T8" fmla="*/ 0 w 3122"/>
                <a:gd name="T9" fmla="*/ 0 h 2680"/>
                <a:gd name="T10" fmla="*/ 0 w 3122"/>
                <a:gd name="T11" fmla="*/ 0 h 2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22" h="2680">
                  <a:moveTo>
                    <a:pt x="0" y="0"/>
                  </a:moveTo>
                  <a:lnTo>
                    <a:pt x="3026" y="2680"/>
                  </a:lnTo>
                  <a:lnTo>
                    <a:pt x="3122" y="2590"/>
                  </a:lnTo>
                  <a:lnTo>
                    <a:pt x="38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33" name="Freeform 21"/>
            <p:cNvSpPr>
              <a:spLocks/>
            </p:cNvSpPr>
            <p:nvPr/>
          </p:nvSpPr>
          <p:spPr bwMode="hidden">
            <a:xfrm>
              <a:off x="5626" y="2534"/>
              <a:ext cx="132" cy="132"/>
            </a:xfrm>
            <a:custGeom>
              <a:avLst/>
              <a:gdLst>
                <a:gd name="T0" fmla="*/ 132 w 132"/>
                <a:gd name="T1" fmla="*/ 132 h 132"/>
                <a:gd name="T2" fmla="*/ 0 w 132"/>
                <a:gd name="T3" fmla="*/ 0 h 132"/>
                <a:gd name="T4" fmla="*/ 0 w 132"/>
                <a:gd name="T5" fmla="*/ 0 h 132"/>
                <a:gd name="T6" fmla="*/ 132 w 132"/>
                <a:gd name="T7" fmla="*/ 132 h 132"/>
                <a:gd name="T8" fmla="*/ 132 w 132"/>
                <a:gd name="T9" fmla="*/ 132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2" h="132">
                  <a:moveTo>
                    <a:pt x="132" y="132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32" y="132"/>
                  </a:lnTo>
                  <a:lnTo>
                    <a:pt x="132" y="132"/>
                  </a:lnTo>
                  <a:close/>
                </a:path>
              </a:pathLst>
            </a:custGeom>
            <a:solidFill>
              <a:srgbClr val="FF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34" name="Freeform 22"/>
            <p:cNvSpPr>
              <a:spLocks/>
            </p:cNvSpPr>
            <p:nvPr/>
          </p:nvSpPr>
          <p:spPr bwMode="hidden">
            <a:xfrm>
              <a:off x="3112" y="0"/>
              <a:ext cx="2514" cy="2534"/>
            </a:xfrm>
            <a:custGeom>
              <a:avLst/>
              <a:gdLst>
                <a:gd name="T0" fmla="*/ 0 w 2517"/>
                <a:gd name="T1" fmla="*/ 0 h 2536"/>
                <a:gd name="T2" fmla="*/ 2517 w 2517"/>
                <a:gd name="T3" fmla="*/ 2536 h 2536"/>
                <a:gd name="T4" fmla="*/ 2517 w 2517"/>
                <a:gd name="T5" fmla="*/ 2536 h 2536"/>
                <a:gd name="T6" fmla="*/ 66 w 2517"/>
                <a:gd name="T7" fmla="*/ 0 h 2536"/>
                <a:gd name="T8" fmla="*/ 0 w 2517"/>
                <a:gd name="T9" fmla="*/ 0 h 2536"/>
                <a:gd name="T10" fmla="*/ 0 w 2517"/>
                <a:gd name="T11" fmla="*/ 0 h 2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17" h="2536">
                  <a:moveTo>
                    <a:pt x="0" y="0"/>
                  </a:moveTo>
                  <a:lnTo>
                    <a:pt x="2517" y="2536"/>
                  </a:lnTo>
                  <a:lnTo>
                    <a:pt x="2517" y="2536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1373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35" name="Freeform 23"/>
            <p:cNvSpPr>
              <a:spLocks/>
            </p:cNvSpPr>
            <p:nvPr/>
          </p:nvSpPr>
          <p:spPr bwMode="hidden">
            <a:xfrm>
              <a:off x="3488" y="0"/>
              <a:ext cx="2198" cy="2480"/>
            </a:xfrm>
            <a:custGeom>
              <a:avLst/>
              <a:gdLst>
                <a:gd name="T0" fmla="*/ 0 w 2200"/>
                <a:gd name="T1" fmla="*/ 0 h 2482"/>
                <a:gd name="T2" fmla="*/ 2188 w 2200"/>
                <a:gd name="T3" fmla="*/ 2482 h 2482"/>
                <a:gd name="T4" fmla="*/ 2200 w 2200"/>
                <a:gd name="T5" fmla="*/ 2476 h 2482"/>
                <a:gd name="T6" fmla="*/ 317 w 2200"/>
                <a:gd name="T7" fmla="*/ 0 h 2482"/>
                <a:gd name="T8" fmla="*/ 0 w 2200"/>
                <a:gd name="T9" fmla="*/ 0 h 2482"/>
                <a:gd name="T10" fmla="*/ 0 w 2200"/>
                <a:gd name="T11" fmla="*/ 0 h 2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00" h="2482">
                  <a:moveTo>
                    <a:pt x="0" y="0"/>
                  </a:moveTo>
                  <a:lnTo>
                    <a:pt x="2188" y="2482"/>
                  </a:lnTo>
                  <a:lnTo>
                    <a:pt x="2200" y="2476"/>
                  </a:lnTo>
                  <a:lnTo>
                    <a:pt x="31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36" name="Freeform 24"/>
            <p:cNvSpPr>
              <a:spLocks/>
            </p:cNvSpPr>
            <p:nvPr/>
          </p:nvSpPr>
          <p:spPr bwMode="hidden">
            <a:xfrm>
              <a:off x="5674" y="2474"/>
              <a:ext cx="84" cy="96"/>
            </a:xfrm>
            <a:custGeom>
              <a:avLst/>
              <a:gdLst>
                <a:gd name="T0" fmla="*/ 84 w 84"/>
                <a:gd name="T1" fmla="*/ 96 h 96"/>
                <a:gd name="T2" fmla="*/ 84 w 84"/>
                <a:gd name="T3" fmla="*/ 90 h 96"/>
                <a:gd name="T4" fmla="*/ 12 w 84"/>
                <a:gd name="T5" fmla="*/ 0 h 96"/>
                <a:gd name="T6" fmla="*/ 0 w 84"/>
                <a:gd name="T7" fmla="*/ 6 h 96"/>
                <a:gd name="T8" fmla="*/ 84 w 84"/>
                <a:gd name="T9" fmla="*/ 96 h 96"/>
                <a:gd name="T10" fmla="*/ 84 w 84"/>
                <a:gd name="T11" fmla="*/ 9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96">
                  <a:moveTo>
                    <a:pt x="84" y="96"/>
                  </a:moveTo>
                  <a:lnTo>
                    <a:pt x="84" y="90"/>
                  </a:lnTo>
                  <a:lnTo>
                    <a:pt x="12" y="0"/>
                  </a:lnTo>
                  <a:lnTo>
                    <a:pt x="0" y="6"/>
                  </a:lnTo>
                  <a:lnTo>
                    <a:pt x="84" y="96"/>
                  </a:lnTo>
                  <a:lnTo>
                    <a:pt x="84" y="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37" name="Freeform 25"/>
            <p:cNvSpPr>
              <a:spLocks/>
            </p:cNvSpPr>
            <p:nvPr/>
          </p:nvSpPr>
          <p:spPr bwMode="hidden">
            <a:xfrm>
              <a:off x="5603" y="850"/>
              <a:ext cx="155" cy="516"/>
            </a:xfrm>
            <a:custGeom>
              <a:avLst/>
              <a:gdLst>
                <a:gd name="T0" fmla="*/ 155 w 155"/>
                <a:gd name="T1" fmla="*/ 516 h 516"/>
                <a:gd name="T2" fmla="*/ 155 w 155"/>
                <a:gd name="T3" fmla="*/ 204 h 516"/>
                <a:gd name="T4" fmla="*/ 77 w 155"/>
                <a:gd name="T5" fmla="*/ 0 h 516"/>
                <a:gd name="T6" fmla="*/ 0 w 155"/>
                <a:gd name="T7" fmla="*/ 192 h 516"/>
                <a:gd name="T8" fmla="*/ 155 w 155"/>
                <a:gd name="T9" fmla="*/ 516 h 516"/>
                <a:gd name="T10" fmla="*/ 155 w 155"/>
                <a:gd name="T11" fmla="*/ 516 h 5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5" h="516">
                  <a:moveTo>
                    <a:pt x="155" y="516"/>
                  </a:moveTo>
                  <a:lnTo>
                    <a:pt x="155" y="204"/>
                  </a:lnTo>
                  <a:lnTo>
                    <a:pt x="77" y="0"/>
                  </a:lnTo>
                  <a:lnTo>
                    <a:pt x="0" y="192"/>
                  </a:lnTo>
                  <a:lnTo>
                    <a:pt x="155" y="516"/>
                  </a:lnTo>
                  <a:lnTo>
                    <a:pt x="155" y="51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38" name="Freeform 26"/>
            <p:cNvSpPr>
              <a:spLocks/>
            </p:cNvSpPr>
            <p:nvPr/>
          </p:nvSpPr>
          <p:spPr bwMode="hidden">
            <a:xfrm>
              <a:off x="5107" y="0"/>
              <a:ext cx="573" cy="1042"/>
            </a:xfrm>
            <a:custGeom>
              <a:avLst/>
              <a:gdLst>
                <a:gd name="T0" fmla="*/ 0 w 574"/>
                <a:gd name="T1" fmla="*/ 0 h 1043"/>
                <a:gd name="T2" fmla="*/ 497 w 574"/>
                <a:gd name="T3" fmla="*/ 1043 h 1043"/>
                <a:gd name="T4" fmla="*/ 574 w 574"/>
                <a:gd name="T5" fmla="*/ 851 h 1043"/>
                <a:gd name="T6" fmla="*/ 251 w 574"/>
                <a:gd name="T7" fmla="*/ 0 h 1043"/>
                <a:gd name="T8" fmla="*/ 0 w 574"/>
                <a:gd name="T9" fmla="*/ 0 h 1043"/>
                <a:gd name="T10" fmla="*/ 0 w 574"/>
                <a:gd name="T11" fmla="*/ 0 h 10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" h="1043">
                  <a:moveTo>
                    <a:pt x="0" y="0"/>
                  </a:moveTo>
                  <a:lnTo>
                    <a:pt x="497" y="1043"/>
                  </a:lnTo>
                  <a:lnTo>
                    <a:pt x="574" y="851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39" name="Freeform 27"/>
            <p:cNvSpPr>
              <a:spLocks/>
            </p:cNvSpPr>
            <p:nvPr/>
          </p:nvSpPr>
          <p:spPr bwMode="hidden">
            <a:xfrm>
              <a:off x="5411" y="0"/>
              <a:ext cx="341" cy="796"/>
            </a:xfrm>
            <a:custGeom>
              <a:avLst/>
              <a:gdLst>
                <a:gd name="T0" fmla="*/ 144 w 341"/>
                <a:gd name="T1" fmla="*/ 0 h 797"/>
                <a:gd name="T2" fmla="*/ 0 w 341"/>
                <a:gd name="T3" fmla="*/ 0 h 797"/>
                <a:gd name="T4" fmla="*/ 287 w 341"/>
                <a:gd name="T5" fmla="*/ 797 h 797"/>
                <a:gd name="T6" fmla="*/ 341 w 341"/>
                <a:gd name="T7" fmla="*/ 653 h 797"/>
                <a:gd name="T8" fmla="*/ 144 w 341"/>
                <a:gd name="T9" fmla="*/ 0 h 797"/>
                <a:gd name="T10" fmla="*/ 144 w 341"/>
                <a:gd name="T11" fmla="*/ 0 h 7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1" h="797">
                  <a:moveTo>
                    <a:pt x="144" y="0"/>
                  </a:moveTo>
                  <a:lnTo>
                    <a:pt x="0" y="0"/>
                  </a:lnTo>
                  <a:lnTo>
                    <a:pt x="287" y="797"/>
                  </a:lnTo>
                  <a:lnTo>
                    <a:pt x="341" y="653"/>
                  </a:lnTo>
                  <a:lnTo>
                    <a:pt x="144" y="0"/>
                  </a:lnTo>
                  <a:lnTo>
                    <a:pt x="144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980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40" name="Freeform 28"/>
            <p:cNvSpPr>
              <a:spLocks/>
            </p:cNvSpPr>
            <p:nvPr/>
          </p:nvSpPr>
          <p:spPr bwMode="hidden">
            <a:xfrm>
              <a:off x="5698" y="653"/>
              <a:ext cx="60" cy="311"/>
            </a:xfrm>
            <a:custGeom>
              <a:avLst/>
              <a:gdLst>
                <a:gd name="T0" fmla="*/ 0 w 60"/>
                <a:gd name="T1" fmla="*/ 144 h 312"/>
                <a:gd name="T2" fmla="*/ 60 w 60"/>
                <a:gd name="T3" fmla="*/ 312 h 312"/>
                <a:gd name="T4" fmla="*/ 60 w 60"/>
                <a:gd name="T5" fmla="*/ 6 h 312"/>
                <a:gd name="T6" fmla="*/ 54 w 60"/>
                <a:gd name="T7" fmla="*/ 0 h 312"/>
                <a:gd name="T8" fmla="*/ 0 w 60"/>
                <a:gd name="T9" fmla="*/ 144 h 312"/>
                <a:gd name="T10" fmla="*/ 0 w 60"/>
                <a:gd name="T11" fmla="*/ 144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0" h="312">
                  <a:moveTo>
                    <a:pt x="0" y="144"/>
                  </a:moveTo>
                  <a:lnTo>
                    <a:pt x="60" y="312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0" y="144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41" name="Freeform 29"/>
            <p:cNvSpPr>
              <a:spLocks/>
            </p:cNvSpPr>
            <p:nvPr/>
          </p:nvSpPr>
          <p:spPr bwMode="hidden">
            <a:xfrm>
              <a:off x="2" y="1601"/>
              <a:ext cx="5752" cy="1864"/>
            </a:xfrm>
            <a:custGeom>
              <a:avLst/>
              <a:gdLst>
                <a:gd name="T0" fmla="*/ 0 w 5740"/>
                <a:gd name="T1" fmla="*/ 371 h 1864"/>
                <a:gd name="T2" fmla="*/ 5740 w 5740"/>
                <a:gd name="T3" fmla="*/ 1864 h 1864"/>
                <a:gd name="T4" fmla="*/ 5740 w 5740"/>
                <a:gd name="T5" fmla="*/ 1834 h 1864"/>
                <a:gd name="T6" fmla="*/ 0 w 5740"/>
                <a:gd name="T7" fmla="*/ 0 h 1864"/>
                <a:gd name="T8" fmla="*/ 0 w 5740"/>
                <a:gd name="T9" fmla="*/ 371 h 1864"/>
                <a:gd name="T10" fmla="*/ 0 w 5740"/>
                <a:gd name="T11" fmla="*/ 371 h 18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864">
                  <a:moveTo>
                    <a:pt x="0" y="371"/>
                  </a:moveTo>
                  <a:lnTo>
                    <a:pt x="5740" y="1864"/>
                  </a:lnTo>
                  <a:lnTo>
                    <a:pt x="5740" y="1834"/>
                  </a:lnTo>
                  <a:lnTo>
                    <a:pt x="0" y="0"/>
                  </a:lnTo>
                  <a:lnTo>
                    <a:pt x="0" y="371"/>
                  </a:lnTo>
                  <a:lnTo>
                    <a:pt x="0" y="371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352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42" name="Freeform 30"/>
            <p:cNvSpPr>
              <a:spLocks/>
            </p:cNvSpPr>
            <p:nvPr/>
          </p:nvSpPr>
          <p:spPr bwMode="hidden">
            <a:xfrm>
              <a:off x="5754" y="3483"/>
              <a:ext cx="6" cy="6"/>
            </a:xfrm>
            <a:custGeom>
              <a:avLst/>
              <a:gdLst>
                <a:gd name="T0" fmla="*/ 6 w 6"/>
                <a:gd name="T1" fmla="*/ 6 h 6"/>
                <a:gd name="T2" fmla="*/ 0 w 6"/>
                <a:gd name="T3" fmla="*/ 0 h 6"/>
                <a:gd name="T4" fmla="*/ 0 w 6"/>
                <a:gd name="T5" fmla="*/ 6 h 6"/>
                <a:gd name="T6" fmla="*/ 6 w 6"/>
                <a:gd name="T7" fmla="*/ 6 h 6"/>
                <a:gd name="T8" fmla="*/ 6 w 6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6">
                  <a:moveTo>
                    <a:pt x="6" y="6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18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43" name="Freeform 31"/>
            <p:cNvSpPr>
              <a:spLocks/>
            </p:cNvSpPr>
            <p:nvPr/>
          </p:nvSpPr>
          <p:spPr bwMode="hidden">
            <a:xfrm>
              <a:off x="2" y="2152"/>
              <a:ext cx="5752" cy="1337"/>
            </a:xfrm>
            <a:custGeom>
              <a:avLst/>
              <a:gdLst>
                <a:gd name="T0" fmla="*/ 0 w 5740"/>
                <a:gd name="T1" fmla="*/ 366 h 1337"/>
                <a:gd name="T2" fmla="*/ 5740 w 5740"/>
                <a:gd name="T3" fmla="*/ 1337 h 1337"/>
                <a:gd name="T4" fmla="*/ 5740 w 5740"/>
                <a:gd name="T5" fmla="*/ 1331 h 1337"/>
                <a:gd name="T6" fmla="*/ 0 w 5740"/>
                <a:gd name="T7" fmla="*/ 0 h 1337"/>
                <a:gd name="T8" fmla="*/ 0 w 5740"/>
                <a:gd name="T9" fmla="*/ 366 h 1337"/>
                <a:gd name="T10" fmla="*/ 0 w 5740"/>
                <a:gd name="T11" fmla="*/ 366 h 1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337">
                  <a:moveTo>
                    <a:pt x="0" y="366"/>
                  </a:moveTo>
                  <a:lnTo>
                    <a:pt x="5740" y="1337"/>
                  </a:lnTo>
                  <a:lnTo>
                    <a:pt x="5740" y="1331"/>
                  </a:lnTo>
                  <a:lnTo>
                    <a:pt x="0" y="0"/>
                  </a:lnTo>
                  <a:lnTo>
                    <a:pt x="0" y="366"/>
                  </a:lnTo>
                  <a:lnTo>
                    <a:pt x="0" y="36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44" name="Freeform 32"/>
            <p:cNvSpPr>
              <a:spLocks/>
            </p:cNvSpPr>
            <p:nvPr/>
          </p:nvSpPr>
          <p:spPr bwMode="hidden">
            <a:xfrm>
              <a:off x="2" y="3177"/>
              <a:ext cx="5752" cy="414"/>
            </a:xfrm>
            <a:custGeom>
              <a:avLst/>
              <a:gdLst>
                <a:gd name="T0" fmla="*/ 0 w 5740"/>
                <a:gd name="T1" fmla="*/ 48 h 414"/>
                <a:gd name="T2" fmla="*/ 5740 w 5740"/>
                <a:gd name="T3" fmla="*/ 414 h 414"/>
                <a:gd name="T4" fmla="*/ 5740 w 5740"/>
                <a:gd name="T5" fmla="*/ 402 h 414"/>
                <a:gd name="T6" fmla="*/ 0 w 5740"/>
                <a:gd name="T7" fmla="*/ 0 h 414"/>
                <a:gd name="T8" fmla="*/ 0 w 5740"/>
                <a:gd name="T9" fmla="*/ 48 h 414"/>
                <a:gd name="T10" fmla="*/ 0 w 5740"/>
                <a:gd name="T11" fmla="*/ 48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414">
                  <a:moveTo>
                    <a:pt x="0" y="48"/>
                  </a:moveTo>
                  <a:lnTo>
                    <a:pt x="5740" y="414"/>
                  </a:lnTo>
                  <a:lnTo>
                    <a:pt x="5740" y="402"/>
                  </a:ln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45" name="Freeform 33"/>
            <p:cNvSpPr>
              <a:spLocks/>
            </p:cNvSpPr>
            <p:nvPr/>
          </p:nvSpPr>
          <p:spPr bwMode="hidden">
            <a:xfrm>
              <a:off x="1297" y="0"/>
              <a:ext cx="4457" cy="3177"/>
            </a:xfrm>
            <a:custGeom>
              <a:avLst/>
              <a:gdLst>
                <a:gd name="T0" fmla="*/ 0 w 4448"/>
                <a:gd name="T1" fmla="*/ 0 h 3177"/>
                <a:gd name="T2" fmla="*/ 4448 w 4448"/>
                <a:gd name="T3" fmla="*/ 3177 h 3177"/>
                <a:gd name="T4" fmla="*/ 4448 w 4448"/>
                <a:gd name="T5" fmla="*/ 3153 h 3177"/>
                <a:gd name="T6" fmla="*/ 125 w 4448"/>
                <a:gd name="T7" fmla="*/ 0 h 3177"/>
                <a:gd name="T8" fmla="*/ 0 w 4448"/>
                <a:gd name="T9" fmla="*/ 0 h 3177"/>
                <a:gd name="T10" fmla="*/ 0 w 4448"/>
                <a:gd name="T11" fmla="*/ 0 h 3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448" h="3177">
                  <a:moveTo>
                    <a:pt x="0" y="0"/>
                  </a:moveTo>
                  <a:lnTo>
                    <a:pt x="4448" y="3177"/>
                  </a:lnTo>
                  <a:lnTo>
                    <a:pt x="4448" y="3153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862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46" name="Freeform 34"/>
            <p:cNvSpPr>
              <a:spLocks/>
            </p:cNvSpPr>
            <p:nvPr/>
          </p:nvSpPr>
          <p:spPr bwMode="hidden">
            <a:xfrm>
              <a:off x="3321" y="0"/>
              <a:ext cx="2433" cy="2614"/>
            </a:xfrm>
            <a:custGeom>
              <a:avLst/>
              <a:gdLst>
                <a:gd name="T0" fmla="*/ 0 w 2428"/>
                <a:gd name="T1" fmla="*/ 0 h 2614"/>
                <a:gd name="T2" fmla="*/ 2428 w 2428"/>
                <a:gd name="T3" fmla="*/ 2614 h 2614"/>
                <a:gd name="T4" fmla="*/ 2428 w 2428"/>
                <a:gd name="T5" fmla="*/ 2608 h 2614"/>
                <a:gd name="T6" fmla="*/ 66 w 2428"/>
                <a:gd name="T7" fmla="*/ 0 h 2614"/>
                <a:gd name="T8" fmla="*/ 0 w 2428"/>
                <a:gd name="T9" fmla="*/ 0 h 2614"/>
                <a:gd name="T10" fmla="*/ 0 w 2428"/>
                <a:gd name="T11" fmla="*/ 0 h 26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28" h="2614">
                  <a:moveTo>
                    <a:pt x="0" y="0"/>
                  </a:moveTo>
                  <a:lnTo>
                    <a:pt x="2428" y="2614"/>
                  </a:lnTo>
                  <a:lnTo>
                    <a:pt x="2428" y="2608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47" name="Freeform 35"/>
            <p:cNvSpPr>
              <a:spLocks/>
            </p:cNvSpPr>
            <p:nvPr/>
          </p:nvSpPr>
          <p:spPr bwMode="hidden">
            <a:xfrm>
              <a:off x="3950" y="0"/>
              <a:ext cx="1804" cy="2464"/>
            </a:xfrm>
            <a:custGeom>
              <a:avLst/>
              <a:gdLst>
                <a:gd name="T0" fmla="*/ 485 w 1800"/>
                <a:gd name="T1" fmla="*/ 0 h 2464"/>
                <a:gd name="T2" fmla="*/ 0 w 1800"/>
                <a:gd name="T3" fmla="*/ 0 h 2464"/>
                <a:gd name="T4" fmla="*/ 1800 w 1800"/>
                <a:gd name="T5" fmla="*/ 2464 h 2464"/>
                <a:gd name="T6" fmla="*/ 1800 w 1800"/>
                <a:gd name="T7" fmla="*/ 2248 h 2464"/>
                <a:gd name="T8" fmla="*/ 1794 w 1800"/>
                <a:gd name="T9" fmla="*/ 2248 h 2464"/>
                <a:gd name="T10" fmla="*/ 485 w 1800"/>
                <a:gd name="T11" fmla="*/ 0 h 2464"/>
                <a:gd name="T12" fmla="*/ 485 w 1800"/>
                <a:gd name="T13" fmla="*/ 0 h 2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00" h="2464">
                  <a:moveTo>
                    <a:pt x="485" y="0"/>
                  </a:moveTo>
                  <a:lnTo>
                    <a:pt x="0" y="0"/>
                  </a:lnTo>
                  <a:lnTo>
                    <a:pt x="1800" y="2464"/>
                  </a:lnTo>
                  <a:lnTo>
                    <a:pt x="1800" y="2248"/>
                  </a:lnTo>
                  <a:lnTo>
                    <a:pt x="1794" y="2248"/>
                  </a:lnTo>
                  <a:lnTo>
                    <a:pt x="485" y="0"/>
                  </a:lnTo>
                  <a:lnTo>
                    <a:pt x="48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48" name="Freeform 36"/>
            <p:cNvSpPr>
              <a:spLocks/>
            </p:cNvSpPr>
            <p:nvPr/>
          </p:nvSpPr>
          <p:spPr bwMode="hidden">
            <a:xfrm>
              <a:off x="4519" y="0"/>
              <a:ext cx="1235" cy="2074"/>
            </a:xfrm>
            <a:custGeom>
              <a:avLst/>
              <a:gdLst>
                <a:gd name="T0" fmla="*/ 0 w 1232"/>
                <a:gd name="T1" fmla="*/ 0 h 2074"/>
                <a:gd name="T2" fmla="*/ 1232 w 1232"/>
                <a:gd name="T3" fmla="*/ 2074 h 2074"/>
                <a:gd name="T4" fmla="*/ 1232 w 1232"/>
                <a:gd name="T5" fmla="*/ 2038 h 2074"/>
                <a:gd name="T6" fmla="*/ 42 w 1232"/>
                <a:gd name="T7" fmla="*/ 0 h 2074"/>
                <a:gd name="T8" fmla="*/ 0 w 1232"/>
                <a:gd name="T9" fmla="*/ 0 h 2074"/>
                <a:gd name="T10" fmla="*/ 0 w 1232"/>
                <a:gd name="T11" fmla="*/ 0 h 20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32" h="2074">
                  <a:moveTo>
                    <a:pt x="0" y="0"/>
                  </a:moveTo>
                  <a:lnTo>
                    <a:pt x="1232" y="2074"/>
                  </a:lnTo>
                  <a:lnTo>
                    <a:pt x="1232" y="2038"/>
                  </a:lnTo>
                  <a:lnTo>
                    <a:pt x="4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764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49" name="Freeform 37"/>
            <p:cNvSpPr>
              <a:spLocks/>
            </p:cNvSpPr>
            <p:nvPr/>
          </p:nvSpPr>
          <p:spPr bwMode="hidden">
            <a:xfrm>
              <a:off x="4694" y="0"/>
              <a:ext cx="1060" cy="1936"/>
            </a:xfrm>
            <a:custGeom>
              <a:avLst/>
              <a:gdLst>
                <a:gd name="T0" fmla="*/ 0 w 1058"/>
                <a:gd name="T1" fmla="*/ 0 h 1936"/>
                <a:gd name="T2" fmla="*/ 1058 w 1058"/>
                <a:gd name="T3" fmla="*/ 1936 h 1936"/>
                <a:gd name="T4" fmla="*/ 1058 w 1058"/>
                <a:gd name="T5" fmla="*/ 1930 h 1936"/>
                <a:gd name="T6" fmla="*/ 54 w 1058"/>
                <a:gd name="T7" fmla="*/ 0 h 1936"/>
                <a:gd name="T8" fmla="*/ 0 w 1058"/>
                <a:gd name="T9" fmla="*/ 0 h 1936"/>
                <a:gd name="T10" fmla="*/ 0 w 1058"/>
                <a:gd name="T11" fmla="*/ 0 h 1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58" h="1936">
                  <a:moveTo>
                    <a:pt x="0" y="0"/>
                  </a:moveTo>
                  <a:lnTo>
                    <a:pt x="1058" y="1936"/>
                  </a:lnTo>
                  <a:lnTo>
                    <a:pt x="1058" y="1930"/>
                  </a:lnTo>
                  <a:lnTo>
                    <a:pt x="5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50" name="Freeform 38"/>
            <p:cNvSpPr>
              <a:spLocks/>
            </p:cNvSpPr>
            <p:nvPr/>
          </p:nvSpPr>
          <p:spPr bwMode="hidden">
            <a:xfrm>
              <a:off x="4981" y="0"/>
              <a:ext cx="773" cy="1487"/>
            </a:xfrm>
            <a:custGeom>
              <a:avLst/>
              <a:gdLst>
                <a:gd name="T0" fmla="*/ 771 w 771"/>
                <a:gd name="T1" fmla="*/ 1433 h 1487"/>
                <a:gd name="T2" fmla="*/ 42 w 771"/>
                <a:gd name="T3" fmla="*/ 0 h 1487"/>
                <a:gd name="T4" fmla="*/ 0 w 771"/>
                <a:gd name="T5" fmla="*/ 0 h 1487"/>
                <a:gd name="T6" fmla="*/ 771 w 771"/>
                <a:gd name="T7" fmla="*/ 1487 h 1487"/>
                <a:gd name="T8" fmla="*/ 771 w 771"/>
                <a:gd name="T9" fmla="*/ 1433 h 1487"/>
                <a:gd name="T10" fmla="*/ 771 w 771"/>
                <a:gd name="T11" fmla="*/ 1433 h 14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1" h="1487">
                  <a:moveTo>
                    <a:pt x="771" y="1433"/>
                  </a:moveTo>
                  <a:lnTo>
                    <a:pt x="42" y="0"/>
                  </a:lnTo>
                  <a:lnTo>
                    <a:pt x="0" y="0"/>
                  </a:lnTo>
                  <a:lnTo>
                    <a:pt x="771" y="1487"/>
                  </a:lnTo>
                  <a:lnTo>
                    <a:pt x="771" y="1433"/>
                  </a:lnTo>
                  <a:lnTo>
                    <a:pt x="771" y="1433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882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13351" name="Group 39"/>
            <p:cNvGrpSpPr>
              <a:grpSpLocks/>
            </p:cNvGrpSpPr>
            <p:nvPr userDrawn="1"/>
          </p:nvGrpSpPr>
          <p:grpSpPr bwMode="auto">
            <a:xfrm>
              <a:off x="0" y="1632"/>
              <a:ext cx="5758" cy="1858"/>
              <a:chOff x="0" y="1632"/>
              <a:chExt cx="5758" cy="1858"/>
            </a:xfrm>
          </p:grpSpPr>
          <p:sp>
            <p:nvSpPr>
              <p:cNvPr id="13352" name="Freeform 40"/>
              <p:cNvSpPr>
                <a:spLocks/>
              </p:cNvSpPr>
              <p:nvPr/>
            </p:nvSpPr>
            <p:spPr bwMode="hidden">
              <a:xfrm>
                <a:off x="0" y="1632"/>
                <a:ext cx="3670" cy="1313"/>
              </a:xfrm>
              <a:custGeom>
                <a:avLst/>
                <a:gdLst>
                  <a:gd name="T0" fmla="*/ 0 w 3659"/>
                  <a:gd name="T1" fmla="*/ 0 h 1313"/>
                  <a:gd name="T2" fmla="*/ 0 w 3659"/>
                  <a:gd name="T3" fmla="*/ 366 h 1313"/>
                  <a:gd name="T4" fmla="*/ 3635 w 3659"/>
                  <a:gd name="T5" fmla="*/ 1313 h 1313"/>
                  <a:gd name="T6" fmla="*/ 3647 w 3659"/>
                  <a:gd name="T7" fmla="*/ 1235 h 1313"/>
                  <a:gd name="T8" fmla="*/ 3659 w 3659"/>
                  <a:gd name="T9" fmla="*/ 1163 h 1313"/>
                  <a:gd name="T10" fmla="*/ 0 w 3659"/>
                  <a:gd name="T11" fmla="*/ 0 h 1313"/>
                  <a:gd name="T12" fmla="*/ 0 w 3659"/>
                  <a:gd name="T13" fmla="*/ 0 h 13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59" h="1313">
                    <a:moveTo>
                      <a:pt x="0" y="0"/>
                    </a:moveTo>
                    <a:lnTo>
                      <a:pt x="0" y="366"/>
                    </a:lnTo>
                    <a:lnTo>
                      <a:pt x="3635" y="1313"/>
                    </a:lnTo>
                    <a:lnTo>
                      <a:pt x="3647" y="1235"/>
                    </a:lnTo>
                    <a:lnTo>
                      <a:pt x="3659" y="116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72549"/>
                      <a:invGamma/>
                    </a:schemeClr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53" name="Freeform 41"/>
              <p:cNvSpPr>
                <a:spLocks/>
              </p:cNvSpPr>
              <p:nvPr/>
            </p:nvSpPr>
            <p:spPr bwMode="hidden">
              <a:xfrm>
                <a:off x="3646" y="2795"/>
                <a:ext cx="2112" cy="695"/>
              </a:xfrm>
              <a:custGeom>
                <a:avLst/>
                <a:gdLst>
                  <a:gd name="T0" fmla="*/ 2105 w 2105"/>
                  <a:gd name="T1" fmla="*/ 665 h 695"/>
                  <a:gd name="T2" fmla="*/ 24 w 2105"/>
                  <a:gd name="T3" fmla="*/ 0 h 695"/>
                  <a:gd name="T4" fmla="*/ 12 w 2105"/>
                  <a:gd name="T5" fmla="*/ 72 h 695"/>
                  <a:gd name="T6" fmla="*/ 0 w 2105"/>
                  <a:gd name="T7" fmla="*/ 150 h 695"/>
                  <a:gd name="T8" fmla="*/ 2105 w 2105"/>
                  <a:gd name="T9" fmla="*/ 695 h 695"/>
                  <a:gd name="T10" fmla="*/ 2105 w 2105"/>
                  <a:gd name="T11" fmla="*/ 665 h 695"/>
                  <a:gd name="T12" fmla="*/ 2105 w 2105"/>
                  <a:gd name="T13" fmla="*/ 665 h 6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05" h="695">
                    <a:moveTo>
                      <a:pt x="2105" y="665"/>
                    </a:moveTo>
                    <a:lnTo>
                      <a:pt x="24" y="0"/>
                    </a:lnTo>
                    <a:lnTo>
                      <a:pt x="12" y="72"/>
                    </a:lnTo>
                    <a:lnTo>
                      <a:pt x="0" y="150"/>
                    </a:lnTo>
                    <a:lnTo>
                      <a:pt x="2105" y="695"/>
                    </a:lnTo>
                    <a:lnTo>
                      <a:pt x="2105" y="665"/>
                    </a:lnTo>
                    <a:lnTo>
                      <a:pt x="2105" y="6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13354" name="Rectangle 4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3355" name="Rectangle 4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3356" name="Rectangle 4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endParaRPr lang="en-US" altLang="en-US"/>
          </a:p>
        </p:txBody>
      </p:sp>
      <p:sp>
        <p:nvSpPr>
          <p:cNvPr id="13357" name="Rectangle 4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endParaRPr lang="en-US" altLang="en-US"/>
          </a:p>
        </p:txBody>
      </p:sp>
      <p:sp>
        <p:nvSpPr>
          <p:cNvPr id="13358" name="Rectangle 4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fld id="{D5973BBF-0D86-7845-B31E-E96692C25331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9" r:id="rId4"/>
    <p:sldLayoutId id="2147483660" r:id="rId5"/>
    <p:sldLayoutId id="2147483661" r:id="rId6"/>
    <p:sldLayoutId id="2147483662" r:id="rId7"/>
    <p:sldLayoutId id="2147483663" r:id="rId8"/>
    <p:sldLayoutId id="2147483664" r:id="rId9"/>
    <p:sldLayoutId id="2147483665" r:id="rId10"/>
    <p:sldLayoutId id="2147483666" r:id="rId11"/>
    <p:sldLayoutId id="2147483667" r:id="rId12"/>
    <p:sldLayoutId id="2147483668" r:id="rId13"/>
    <p:sldLayoutId id="2147483669" r:id="rId14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90000"/>
        <a:buFont typeface="Wingdings" charset="2"/>
        <a:buBlip>
          <a:blip r:embed="rId16"/>
        </a:buBlip>
        <a:defRPr sz="32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charset="2"/>
        <a:buBlip>
          <a:blip r:embed="rId17"/>
        </a:buBlip>
        <a:defRPr sz="24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charset="2"/>
        <a:buBlip>
          <a:blip r:embed="rId18"/>
        </a:buBlip>
        <a:defRPr sz="2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0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4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9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23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4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FFCC00"/>
                </a:solidFill>
              </a:rPr>
              <a:t>Managing High Traffic Areas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en-US"/>
              <a:t>Gil Landry</a:t>
            </a:r>
          </a:p>
          <a:p>
            <a:r>
              <a:rPr lang="en-US" altLang="en-US"/>
              <a:t>Center for Urban Ag.</a:t>
            </a:r>
          </a:p>
          <a:p>
            <a:r>
              <a:rPr lang="en-US" altLang="en-US"/>
              <a:t>UGA - Griffin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>
                <a:solidFill>
                  <a:srgbClr val="FFCC00"/>
                </a:solidFill>
              </a:rPr>
              <a:t>Turfgrass Symptoms of </a:t>
            </a:r>
            <a:br>
              <a:rPr lang="en-US" altLang="en-US" sz="4000">
                <a:solidFill>
                  <a:srgbClr val="FFCC00"/>
                </a:solidFill>
              </a:rPr>
            </a:br>
            <a:r>
              <a:rPr lang="en-US" altLang="en-US" sz="4000">
                <a:solidFill>
                  <a:srgbClr val="FFCC00"/>
                </a:solidFill>
              </a:rPr>
              <a:t>Soil Compaction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Shallow roots</a:t>
            </a:r>
          </a:p>
          <a:p>
            <a:r>
              <a:rPr lang="en-US" altLang="en-US"/>
              <a:t>Shoot growth declines</a:t>
            </a:r>
          </a:p>
          <a:p>
            <a:r>
              <a:rPr lang="en-US" altLang="en-US"/>
              <a:t>Tiller, rhizome, stolon, and leaf growth size, volume and number decline</a:t>
            </a:r>
          </a:p>
          <a:p>
            <a:r>
              <a:rPr lang="en-US" altLang="en-US"/>
              <a:t>Grass density thins</a:t>
            </a:r>
          </a:p>
          <a:p>
            <a:r>
              <a:rPr lang="en-US" altLang="en-US">
                <a:solidFill>
                  <a:srgbClr val="FF6600"/>
                </a:solidFill>
              </a:rPr>
              <a:t>Turf invaded by Compaction-adapted weeds</a:t>
            </a:r>
            <a:r>
              <a:rPr lang="en-US" altLang="en-US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Image4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>
                <a:solidFill>
                  <a:srgbClr val="FFCC00"/>
                </a:solidFill>
              </a:rPr>
              <a:t>Turfgrass Symptoms of </a:t>
            </a:r>
            <a:br>
              <a:rPr lang="en-US" altLang="en-US" sz="4000">
                <a:solidFill>
                  <a:srgbClr val="FFCC00"/>
                </a:solidFill>
              </a:rPr>
            </a:br>
            <a:r>
              <a:rPr lang="en-US" altLang="en-US" sz="4000">
                <a:solidFill>
                  <a:srgbClr val="FFCC00"/>
                </a:solidFill>
              </a:rPr>
              <a:t>Soil Compaction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Shallow roots</a:t>
            </a:r>
          </a:p>
          <a:p>
            <a:r>
              <a:rPr lang="en-US" altLang="en-US"/>
              <a:t>Shoot growth declines</a:t>
            </a:r>
          </a:p>
          <a:p>
            <a:r>
              <a:rPr lang="en-US" altLang="en-US"/>
              <a:t>Tiller, rhizome, stolon, and leaf growth size, volume and number decline</a:t>
            </a:r>
          </a:p>
          <a:p>
            <a:r>
              <a:rPr lang="en-US" altLang="en-US"/>
              <a:t>Grass density thins</a:t>
            </a:r>
          </a:p>
          <a:p>
            <a:r>
              <a:rPr lang="en-US" altLang="en-US"/>
              <a:t>Turf invaded by Compaction-adapted weeds </a:t>
            </a:r>
          </a:p>
          <a:p>
            <a:r>
              <a:rPr lang="en-US" altLang="en-US">
                <a:solidFill>
                  <a:srgbClr val="FF6600"/>
                </a:solidFill>
              </a:rPr>
              <a:t>Infiltration decreases, Runoff increases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>
                <a:solidFill>
                  <a:srgbClr val="FFCC00"/>
                </a:solidFill>
              </a:rPr>
              <a:t>Prevention &amp; Correction </a:t>
            </a:r>
            <a:br>
              <a:rPr lang="en-US" altLang="en-US" sz="4000">
                <a:solidFill>
                  <a:srgbClr val="FFCC00"/>
                </a:solidFill>
              </a:rPr>
            </a:br>
            <a:r>
              <a:rPr lang="en-US" altLang="en-US" sz="4000">
                <a:solidFill>
                  <a:srgbClr val="FFCC00"/>
                </a:solidFill>
              </a:rPr>
              <a:t>of Soil Compaction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Avoid repeated traffic over the same site</a:t>
            </a:r>
          </a:p>
        </p:txBody>
      </p:sp>
      <p:pic>
        <p:nvPicPr>
          <p:cNvPr id="26628" name="Picture 4" descr="DSCN875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330450"/>
            <a:ext cx="7315200" cy="4527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>
                <a:solidFill>
                  <a:srgbClr val="FFCC00"/>
                </a:solidFill>
              </a:rPr>
              <a:t>Prevention &amp; Correction </a:t>
            </a:r>
            <a:br>
              <a:rPr lang="en-US" altLang="en-US" sz="4000">
                <a:solidFill>
                  <a:srgbClr val="FFCC00"/>
                </a:solidFill>
              </a:rPr>
            </a:br>
            <a:r>
              <a:rPr lang="en-US" altLang="en-US" sz="4000">
                <a:solidFill>
                  <a:srgbClr val="FFCC00"/>
                </a:solidFill>
              </a:rPr>
              <a:t>of Soil Compaction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Avoid repeated traffic over the same site</a:t>
            </a:r>
          </a:p>
          <a:p>
            <a:r>
              <a:rPr lang="en-US" altLang="en-US">
                <a:solidFill>
                  <a:srgbClr val="FF6600"/>
                </a:solidFill>
              </a:rPr>
              <a:t>Increase mowing height where traffic is unavoidable</a:t>
            </a:r>
          </a:p>
          <a:p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>
                <a:solidFill>
                  <a:srgbClr val="FFCC00"/>
                </a:solidFill>
              </a:rPr>
              <a:t>Prevention &amp; Correction </a:t>
            </a:r>
            <a:br>
              <a:rPr lang="en-US" altLang="en-US" sz="4000">
                <a:solidFill>
                  <a:srgbClr val="FFCC00"/>
                </a:solidFill>
              </a:rPr>
            </a:br>
            <a:r>
              <a:rPr lang="en-US" altLang="en-US" sz="4000">
                <a:solidFill>
                  <a:srgbClr val="FFCC00"/>
                </a:solidFill>
              </a:rPr>
              <a:t>of Soil Compaction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8305800" cy="990600"/>
          </a:xfrm>
        </p:spPr>
        <p:txBody>
          <a:bodyPr/>
          <a:lstStyle/>
          <a:p>
            <a:r>
              <a:rPr lang="en-US" altLang="en-US" sz="2800">
                <a:solidFill>
                  <a:srgbClr val="FF6600"/>
                </a:solidFill>
              </a:rPr>
              <a:t>Minimize traffic when soil is wet or near field capacity</a:t>
            </a:r>
          </a:p>
        </p:txBody>
      </p:sp>
      <p:pic>
        <p:nvPicPr>
          <p:cNvPr id="28676" name="Picture 4" descr="Image65"/>
          <p:cNvPicPr>
            <a:picLocks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672" b="7399"/>
          <a:stretch>
            <a:fillRect/>
          </a:stretch>
        </p:blipFill>
        <p:spPr>
          <a:xfrm>
            <a:off x="1524000" y="2514600"/>
            <a:ext cx="6553200" cy="43068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59"/>
          <a:stretch>
            <a:fillRect/>
          </a:stretch>
        </p:blipFill>
        <p:spPr bwMode="auto">
          <a:xfrm>
            <a:off x="14288" y="0"/>
            <a:ext cx="9115425" cy="6848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8" y="9525"/>
            <a:ext cx="9115425" cy="683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DSCN032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97" r="31996" b="41342"/>
          <a:stretch>
            <a:fillRect/>
          </a:stretch>
        </p:blipFill>
        <p:spPr bwMode="auto">
          <a:xfrm>
            <a:off x="0" y="0"/>
            <a:ext cx="9144000" cy="6875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Core5"/>
          <p:cNvPicPr>
            <a:picLocks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625" b="15631"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2"/>
          <p:cNvSpPr txBox="1">
            <a:spLocks noChangeArrowheads="1"/>
          </p:cNvSpPr>
          <p:nvPr/>
        </p:nvSpPr>
        <p:spPr bwMode="auto">
          <a:xfrm>
            <a:off x="639763" y="3886200"/>
            <a:ext cx="1600200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en-US" altLang="en-US" sz="2400" b="1" u="sng">
                <a:solidFill>
                  <a:srgbClr val="FFCC00"/>
                </a:solidFill>
                <a:latin typeface="Times New Roman" charset="0"/>
              </a:rPr>
              <a:t>Climate</a:t>
            </a:r>
          </a:p>
          <a:p>
            <a:pPr eaLnBrk="1" hangingPunct="1">
              <a:buFont typeface="Times New Roman" charset="0"/>
              <a:buChar char="-"/>
            </a:pPr>
            <a:r>
              <a:rPr lang="en-US" altLang="en-US" sz="2000">
                <a:latin typeface="Times New Roman" charset="0"/>
              </a:rPr>
              <a:t>Temperature</a:t>
            </a:r>
          </a:p>
          <a:p>
            <a:pPr eaLnBrk="1" hangingPunct="1">
              <a:buFont typeface="Times New Roman" charset="0"/>
              <a:buChar char="-"/>
            </a:pPr>
            <a:r>
              <a:rPr lang="en-US" altLang="en-US" sz="2000">
                <a:latin typeface="Times New Roman" charset="0"/>
              </a:rPr>
              <a:t>Moisture</a:t>
            </a:r>
          </a:p>
          <a:p>
            <a:pPr eaLnBrk="1" hangingPunct="1">
              <a:buFont typeface="Times New Roman" charset="0"/>
              <a:buChar char="-"/>
            </a:pPr>
            <a:r>
              <a:rPr lang="en-US" altLang="en-US" sz="2000">
                <a:latin typeface="Times New Roman" charset="0"/>
              </a:rPr>
              <a:t>Light</a:t>
            </a:r>
          </a:p>
          <a:p>
            <a:pPr eaLnBrk="1" hangingPunct="1">
              <a:buFont typeface="Times New Roman" charset="0"/>
              <a:buChar char="-"/>
            </a:pPr>
            <a:r>
              <a:rPr lang="en-US" altLang="en-US" sz="2000">
                <a:latin typeface="Times New Roman" charset="0"/>
              </a:rPr>
              <a:t>Wind</a:t>
            </a:r>
          </a:p>
          <a:p>
            <a:pPr eaLnBrk="1" hangingPunct="1">
              <a:buFont typeface="Times New Roman" charset="0"/>
              <a:buChar char="-"/>
            </a:pPr>
            <a:r>
              <a:rPr lang="en-US" altLang="en-US" sz="2000">
                <a:latin typeface="Times New Roman" charset="0"/>
              </a:rPr>
              <a:t>Gases</a:t>
            </a:r>
          </a:p>
        </p:txBody>
      </p:sp>
      <p:sp>
        <p:nvSpPr>
          <p:cNvPr id="17411" name="Text Box 3"/>
          <p:cNvSpPr txBox="1">
            <a:spLocks noChangeArrowheads="1"/>
          </p:cNvSpPr>
          <p:nvPr/>
        </p:nvSpPr>
        <p:spPr bwMode="auto">
          <a:xfrm>
            <a:off x="6583363" y="3978275"/>
            <a:ext cx="2560637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en-US" altLang="en-US" sz="2400">
                <a:solidFill>
                  <a:srgbClr val="FFCC00"/>
                </a:solidFill>
                <a:latin typeface="Times New Roman" charset="0"/>
              </a:rPr>
              <a:t>     </a:t>
            </a:r>
            <a:r>
              <a:rPr lang="en-US" altLang="en-US" sz="2400" b="1" u="sng">
                <a:solidFill>
                  <a:srgbClr val="FFCC00"/>
                </a:solidFill>
                <a:latin typeface="Times New Roman" charset="0"/>
              </a:rPr>
              <a:t>Man</a:t>
            </a:r>
          </a:p>
          <a:p>
            <a:pPr eaLnBrk="1" hangingPunct="1"/>
            <a:r>
              <a:rPr lang="en-US" altLang="en-US" sz="2000" i="1">
                <a:latin typeface="Times New Roman" charset="0"/>
              </a:rPr>
              <a:t>    Use of the turf</a:t>
            </a:r>
          </a:p>
          <a:p>
            <a:pPr eaLnBrk="1" hangingPunct="1"/>
            <a:r>
              <a:rPr lang="en-US" altLang="en-US" sz="2000" i="1">
                <a:latin typeface="Times New Roman" charset="0"/>
              </a:rPr>
              <a:t>Management practices</a:t>
            </a:r>
          </a:p>
          <a:p>
            <a:pPr eaLnBrk="1" hangingPunct="1">
              <a:buFont typeface="Times New Roman" charset="0"/>
              <a:buChar char="-"/>
            </a:pPr>
            <a:r>
              <a:rPr lang="en-US" altLang="en-US" sz="2000">
                <a:latin typeface="Times New Roman" charset="0"/>
              </a:rPr>
              <a:t>Mowing</a:t>
            </a:r>
          </a:p>
          <a:p>
            <a:pPr eaLnBrk="1" hangingPunct="1">
              <a:buFont typeface="Times New Roman" charset="0"/>
              <a:buChar char="-"/>
            </a:pPr>
            <a:r>
              <a:rPr lang="en-US" altLang="en-US" sz="2000">
                <a:latin typeface="Times New Roman" charset="0"/>
              </a:rPr>
              <a:t>Fertilization</a:t>
            </a:r>
          </a:p>
          <a:p>
            <a:pPr eaLnBrk="1" hangingPunct="1">
              <a:buFont typeface="Times New Roman" charset="0"/>
              <a:buChar char="-"/>
            </a:pPr>
            <a:r>
              <a:rPr lang="en-US" altLang="en-US" sz="2000">
                <a:latin typeface="Times New Roman" charset="0"/>
              </a:rPr>
              <a:t>Irrigation</a:t>
            </a:r>
          </a:p>
          <a:p>
            <a:pPr eaLnBrk="1" hangingPunct="1">
              <a:buFont typeface="Times New Roman" charset="0"/>
              <a:buChar char="-"/>
            </a:pPr>
            <a:r>
              <a:rPr lang="en-US" altLang="en-US" sz="2000">
                <a:latin typeface="Times New Roman" charset="0"/>
              </a:rPr>
              <a:t>Pesticides</a:t>
            </a:r>
          </a:p>
        </p:txBody>
      </p:sp>
      <p:sp>
        <p:nvSpPr>
          <p:cNvPr id="17412" name="Text Box 4"/>
          <p:cNvSpPr txBox="1">
            <a:spLocks noChangeArrowheads="1"/>
          </p:cNvSpPr>
          <p:nvPr/>
        </p:nvSpPr>
        <p:spPr bwMode="auto">
          <a:xfrm>
            <a:off x="2376488" y="136525"/>
            <a:ext cx="2103437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2400" b="1" u="sng">
                <a:solidFill>
                  <a:srgbClr val="FFCC00"/>
                </a:solidFill>
                <a:latin typeface="Times New Roman" charset="0"/>
              </a:rPr>
              <a:t>Soil Properties</a:t>
            </a:r>
          </a:p>
          <a:p>
            <a:pPr eaLnBrk="1" hangingPunct="1">
              <a:buFont typeface="Times New Roman" charset="0"/>
              <a:buChar char="-"/>
            </a:pPr>
            <a:r>
              <a:rPr lang="en-US" altLang="en-US" sz="2000">
                <a:latin typeface="Times New Roman" charset="0"/>
              </a:rPr>
              <a:t>Physical</a:t>
            </a:r>
          </a:p>
          <a:p>
            <a:pPr eaLnBrk="1" hangingPunct="1">
              <a:buFont typeface="Times New Roman" charset="0"/>
              <a:buChar char="-"/>
            </a:pPr>
            <a:r>
              <a:rPr lang="en-US" altLang="en-US" sz="2000">
                <a:latin typeface="Times New Roman" charset="0"/>
              </a:rPr>
              <a:t>Chemical</a:t>
            </a:r>
          </a:p>
          <a:p>
            <a:pPr eaLnBrk="1" hangingPunct="1">
              <a:buFont typeface="Times New Roman" charset="0"/>
              <a:buChar char="-"/>
            </a:pPr>
            <a:r>
              <a:rPr lang="en-US" altLang="en-US" sz="2000">
                <a:latin typeface="Times New Roman" charset="0"/>
              </a:rPr>
              <a:t>Biological</a:t>
            </a:r>
          </a:p>
        </p:txBody>
      </p:sp>
      <p:sp>
        <p:nvSpPr>
          <p:cNvPr id="17413" name="Oval 5"/>
          <p:cNvSpPr>
            <a:spLocks noChangeArrowheads="1"/>
          </p:cNvSpPr>
          <p:nvPr/>
        </p:nvSpPr>
        <p:spPr bwMode="auto">
          <a:xfrm>
            <a:off x="3178175" y="1098550"/>
            <a:ext cx="2787650" cy="2787650"/>
          </a:xfrm>
          <a:prstGeom prst="ellipse">
            <a:avLst/>
          </a:prstGeom>
          <a:solidFill>
            <a:srgbClr val="CCFFFF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14" name="Oval 6"/>
          <p:cNvSpPr>
            <a:spLocks noChangeArrowheads="1"/>
          </p:cNvSpPr>
          <p:nvPr/>
        </p:nvSpPr>
        <p:spPr bwMode="auto">
          <a:xfrm>
            <a:off x="4114800" y="2492375"/>
            <a:ext cx="2787650" cy="2787650"/>
          </a:xfrm>
          <a:prstGeom prst="ellipse">
            <a:avLst/>
          </a:prstGeom>
          <a:solidFill>
            <a:srgbClr val="FFFFCC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15" name="Oval 7"/>
          <p:cNvSpPr>
            <a:spLocks noChangeArrowheads="1"/>
          </p:cNvSpPr>
          <p:nvPr/>
        </p:nvSpPr>
        <p:spPr bwMode="auto">
          <a:xfrm>
            <a:off x="2241550" y="2492375"/>
            <a:ext cx="2787650" cy="2787650"/>
          </a:xfrm>
          <a:prstGeom prst="ellipse">
            <a:avLst/>
          </a:prstGeom>
          <a:solidFill>
            <a:srgbClr val="FFCCFF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17" name="Line 9"/>
          <p:cNvSpPr>
            <a:spLocks noChangeShapeType="1"/>
          </p:cNvSpPr>
          <p:nvPr/>
        </p:nvSpPr>
        <p:spPr bwMode="auto">
          <a:xfrm>
            <a:off x="4191000" y="33528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soilcompac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>
                <a:solidFill>
                  <a:srgbClr val="FFCC00"/>
                </a:solidFill>
              </a:rPr>
              <a:t>Prevention &amp; Correction </a:t>
            </a:r>
            <a:br>
              <a:rPr lang="en-US" altLang="en-US" sz="4000">
                <a:solidFill>
                  <a:srgbClr val="FFCC00"/>
                </a:solidFill>
              </a:rPr>
            </a:br>
            <a:r>
              <a:rPr lang="en-US" altLang="en-US" sz="4000">
                <a:solidFill>
                  <a:srgbClr val="FFCC00"/>
                </a:solidFill>
              </a:rPr>
              <a:t>of Soil Compaction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Avoid repeated traffic over the same site</a:t>
            </a:r>
          </a:p>
          <a:p>
            <a:r>
              <a:rPr lang="en-US" altLang="en-US"/>
              <a:t>Increase mowing height where traffic in unavoidable</a:t>
            </a:r>
          </a:p>
          <a:p>
            <a:r>
              <a:rPr lang="en-US" altLang="en-US"/>
              <a:t>Minimize traffic when soil is wet or near field capacity</a:t>
            </a:r>
          </a:p>
          <a:p>
            <a:r>
              <a:rPr lang="en-US" altLang="en-US">
                <a:solidFill>
                  <a:srgbClr val="FF6600"/>
                </a:solidFill>
              </a:rPr>
              <a:t>Allow 24 to 48 hrs between irrigation and field use (or as many hrs as possible)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Image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5925"/>
            <a:ext cx="9144000" cy="6026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>
                <a:solidFill>
                  <a:srgbClr val="FFCC00"/>
                </a:solidFill>
              </a:rPr>
              <a:t>Prevention &amp; Correction </a:t>
            </a:r>
            <a:br>
              <a:rPr lang="en-US" altLang="en-US" sz="4000">
                <a:solidFill>
                  <a:srgbClr val="FFCC00"/>
                </a:solidFill>
              </a:rPr>
            </a:br>
            <a:r>
              <a:rPr lang="en-US" altLang="en-US" sz="4000">
                <a:solidFill>
                  <a:srgbClr val="FFCC00"/>
                </a:solidFill>
              </a:rPr>
              <a:t>of Soil Compaction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Avoid repeated traffic over the same site</a:t>
            </a:r>
          </a:p>
          <a:p>
            <a:r>
              <a:rPr lang="en-US" altLang="en-US"/>
              <a:t>Increase mowing height where traffic in unavoidable</a:t>
            </a:r>
          </a:p>
          <a:p>
            <a:r>
              <a:rPr lang="en-US" altLang="en-US"/>
              <a:t>Minimize traffic when soil is wet or near field capacity</a:t>
            </a:r>
          </a:p>
          <a:p>
            <a:r>
              <a:rPr lang="en-US" altLang="en-US"/>
              <a:t>Allow 24 to 48 hrs between irrigation and field use (or as many hrs as possible)</a:t>
            </a:r>
          </a:p>
          <a:p>
            <a:r>
              <a:rPr lang="en-US" altLang="en-US">
                <a:solidFill>
                  <a:srgbClr val="FF6600"/>
                </a:solidFill>
              </a:rPr>
              <a:t>Use Cultivation practices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solidFill>
                  <a:srgbClr val="FFCC00"/>
                </a:solidFill>
              </a:rPr>
              <a:t>Benefits of Aerification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altLang="en-US" sz="2400"/>
              <a:t>Relieve soil compaction</a:t>
            </a:r>
          </a:p>
          <a:p>
            <a:r>
              <a:rPr lang="en-US" altLang="en-US" sz="2400"/>
              <a:t>Aid in thatch control</a:t>
            </a:r>
          </a:p>
          <a:p>
            <a:r>
              <a:rPr lang="en-US" altLang="en-US" sz="2400"/>
              <a:t>Improve soil air exchange</a:t>
            </a:r>
          </a:p>
          <a:p>
            <a:r>
              <a:rPr lang="en-US" altLang="en-US" sz="2400"/>
              <a:t>Enhance water &amp; nutrient penetration</a:t>
            </a:r>
          </a:p>
          <a:p>
            <a:r>
              <a:rPr lang="en-US" altLang="en-US" sz="2400"/>
              <a:t>Disrupt undesired soil layer</a:t>
            </a:r>
          </a:p>
          <a:p>
            <a:r>
              <a:rPr lang="en-US" altLang="en-US" sz="2400"/>
              <a:t>Aid in modifying soil with topdressing</a:t>
            </a:r>
          </a:p>
          <a:p>
            <a:r>
              <a:rPr lang="en-US" altLang="en-US" sz="2400"/>
              <a:t>Enhance water &amp; nutrient uptake</a:t>
            </a:r>
          </a:p>
        </p:txBody>
      </p:sp>
      <p:sp>
        <p:nvSpPr>
          <p:cNvPr id="37892" name="Rectangle 4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altLang="en-US" sz="2400"/>
              <a:t>Increase pesticide effectiveness</a:t>
            </a:r>
          </a:p>
          <a:p>
            <a:r>
              <a:rPr lang="en-US" altLang="en-US" sz="2400"/>
              <a:t>Reduce runoff &amp; puddling</a:t>
            </a:r>
          </a:p>
          <a:p>
            <a:r>
              <a:rPr lang="en-US" altLang="en-US" sz="2400"/>
              <a:t>Increase soil temperature</a:t>
            </a:r>
          </a:p>
          <a:p>
            <a:r>
              <a:rPr lang="en-US" altLang="en-US" sz="2400"/>
              <a:t>Reduce effects of localized dry spots</a:t>
            </a:r>
          </a:p>
          <a:p>
            <a:r>
              <a:rPr lang="en-US" altLang="en-US" sz="2400"/>
              <a:t>Reduce surface hardness</a:t>
            </a:r>
          </a:p>
          <a:p>
            <a:r>
              <a:rPr lang="en-US" altLang="en-US" sz="2400"/>
              <a:t>Stimulate new growth</a:t>
            </a:r>
          </a:p>
          <a:p>
            <a:r>
              <a:rPr lang="en-US" altLang="en-US" sz="2400"/>
              <a:t>Improve heat &amp; drought tolerance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>
                <a:solidFill>
                  <a:srgbClr val="FFCC00"/>
                </a:solidFill>
              </a:rPr>
              <a:t>Hollow Tine Aerification </a:t>
            </a:r>
            <a:br>
              <a:rPr lang="en-US" altLang="en-US" sz="4000">
                <a:solidFill>
                  <a:srgbClr val="FFCC00"/>
                </a:solidFill>
              </a:rPr>
            </a:br>
            <a:r>
              <a:rPr lang="en-US" altLang="en-US" sz="4000">
                <a:solidFill>
                  <a:srgbClr val="FFCC00"/>
                </a:solidFill>
              </a:rPr>
              <a:t>is Still the Best Method</a:t>
            </a:r>
          </a:p>
        </p:txBody>
      </p:sp>
      <p:pic>
        <p:nvPicPr>
          <p:cNvPr id="117764" name="Picture 4" descr="corerfairway"/>
          <p:cNvPicPr>
            <a:picLocks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3400" y="1443038"/>
            <a:ext cx="8153400" cy="54149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solidFill>
                  <a:srgbClr val="FFCC00"/>
                </a:solidFill>
              </a:rPr>
              <a:t>Coring Best Practices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1524000"/>
            <a:ext cx="8229600" cy="4530725"/>
          </a:xfrm>
        </p:spPr>
        <p:txBody>
          <a:bodyPr/>
          <a:lstStyle/>
          <a:p>
            <a:r>
              <a:rPr lang="en-US" altLang="en-US"/>
              <a:t>6 in. Spacing with 1 in. Tines</a:t>
            </a:r>
          </a:p>
          <a:p>
            <a:r>
              <a:rPr lang="en-US" altLang="en-US"/>
              <a:t>3 Passes in Differing Directions</a:t>
            </a:r>
          </a:p>
          <a:p>
            <a:r>
              <a:rPr lang="en-US" altLang="en-US"/>
              <a:t>3x a Year (2x Spring &amp; Fall)</a:t>
            </a:r>
          </a:p>
          <a:p>
            <a:r>
              <a:rPr lang="en-US" altLang="en-US"/>
              <a:t>Water 12 to 24 hours before</a:t>
            </a:r>
          </a:p>
          <a:p>
            <a:r>
              <a:rPr lang="en-US" altLang="en-US"/>
              <a:t>Topdress with Sand for sand profiles????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solidFill>
                  <a:srgbClr val="FFCC00"/>
                </a:solidFill>
              </a:rPr>
              <a:t>Core Surface Area Calculations</a:t>
            </a:r>
          </a:p>
        </p:txBody>
      </p:sp>
      <p:sp>
        <p:nvSpPr>
          <p:cNvPr id="41987" name="Rectangle 3"/>
          <p:cNvSpPr>
            <a:spLocks noChangeArrowheads="1"/>
          </p:cNvSpPr>
          <p:nvPr/>
        </p:nvSpPr>
        <p:spPr bwMode="auto">
          <a:xfrm>
            <a:off x="5029200" y="1920875"/>
            <a:ext cx="2743200" cy="2743200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988" name="Oval 4"/>
          <p:cNvSpPr>
            <a:spLocks noChangeArrowheads="1"/>
          </p:cNvSpPr>
          <p:nvPr/>
        </p:nvSpPr>
        <p:spPr bwMode="auto">
          <a:xfrm>
            <a:off x="4572000" y="1463675"/>
            <a:ext cx="1279525" cy="12795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989" name="Oval 5"/>
          <p:cNvSpPr>
            <a:spLocks noChangeArrowheads="1"/>
          </p:cNvSpPr>
          <p:nvPr/>
        </p:nvSpPr>
        <p:spPr bwMode="auto">
          <a:xfrm>
            <a:off x="6950075" y="1463675"/>
            <a:ext cx="1279525" cy="12795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990" name="Oval 6"/>
          <p:cNvSpPr>
            <a:spLocks noChangeArrowheads="1"/>
          </p:cNvSpPr>
          <p:nvPr/>
        </p:nvSpPr>
        <p:spPr bwMode="auto">
          <a:xfrm>
            <a:off x="4572000" y="3841750"/>
            <a:ext cx="1279525" cy="12795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991" name="Oval 7"/>
          <p:cNvSpPr>
            <a:spLocks noChangeArrowheads="1"/>
          </p:cNvSpPr>
          <p:nvPr/>
        </p:nvSpPr>
        <p:spPr bwMode="auto">
          <a:xfrm>
            <a:off x="6950075" y="3841750"/>
            <a:ext cx="1279525" cy="12795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992" name="Line 8"/>
          <p:cNvSpPr>
            <a:spLocks noChangeShapeType="1"/>
          </p:cNvSpPr>
          <p:nvPr/>
        </p:nvSpPr>
        <p:spPr bwMode="auto">
          <a:xfrm>
            <a:off x="5943600" y="4481513"/>
            <a:ext cx="914400" cy="0"/>
          </a:xfrm>
          <a:prstGeom prst="line">
            <a:avLst/>
          </a:prstGeom>
          <a:noFill/>
          <a:ln w="76200">
            <a:solidFill>
              <a:srgbClr val="000000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993" name="Line 9"/>
          <p:cNvSpPr>
            <a:spLocks noChangeShapeType="1"/>
          </p:cNvSpPr>
          <p:nvPr/>
        </p:nvSpPr>
        <p:spPr bwMode="auto">
          <a:xfrm>
            <a:off x="7589838" y="2835275"/>
            <a:ext cx="0" cy="914400"/>
          </a:xfrm>
          <a:prstGeom prst="line">
            <a:avLst/>
          </a:prstGeom>
          <a:noFill/>
          <a:ln w="76200">
            <a:solidFill>
              <a:srgbClr val="000000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994" name="Line 10"/>
          <p:cNvSpPr>
            <a:spLocks noChangeShapeType="1"/>
          </p:cNvSpPr>
          <p:nvPr/>
        </p:nvSpPr>
        <p:spPr bwMode="auto">
          <a:xfrm>
            <a:off x="7040563" y="2103438"/>
            <a:ext cx="1096962" cy="0"/>
          </a:xfrm>
          <a:prstGeom prst="line">
            <a:avLst/>
          </a:prstGeom>
          <a:noFill/>
          <a:ln w="76200">
            <a:solidFill>
              <a:schemeClr val="tx2"/>
            </a:solidFill>
            <a:round/>
            <a:headEnd type="stealth" w="med" len="med"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995" name="Text Box 11"/>
          <p:cNvSpPr txBox="1">
            <a:spLocks noChangeArrowheads="1"/>
          </p:cNvSpPr>
          <p:nvPr/>
        </p:nvSpPr>
        <p:spPr bwMode="auto">
          <a:xfrm>
            <a:off x="5988050" y="4664075"/>
            <a:ext cx="793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en-US"/>
              <a:t>5 inch</a:t>
            </a:r>
          </a:p>
        </p:txBody>
      </p:sp>
      <p:sp>
        <p:nvSpPr>
          <p:cNvPr id="41996" name="Text Box 12"/>
          <p:cNvSpPr txBox="1">
            <a:spLocks noChangeArrowheads="1"/>
          </p:cNvSpPr>
          <p:nvPr/>
        </p:nvSpPr>
        <p:spPr bwMode="auto">
          <a:xfrm>
            <a:off x="7772400" y="3109913"/>
            <a:ext cx="793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en-US"/>
              <a:t>5 inch</a:t>
            </a:r>
          </a:p>
        </p:txBody>
      </p:sp>
      <p:sp>
        <p:nvSpPr>
          <p:cNvPr id="41997" name="Text Box 13"/>
          <p:cNvSpPr txBox="1">
            <a:spLocks noChangeArrowheads="1"/>
          </p:cNvSpPr>
          <p:nvPr/>
        </p:nvSpPr>
        <p:spPr bwMode="auto">
          <a:xfrm>
            <a:off x="7192963" y="1736725"/>
            <a:ext cx="793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en-US">
                <a:solidFill>
                  <a:schemeClr val="tx2"/>
                </a:solidFill>
              </a:rPr>
              <a:t>1 inch</a:t>
            </a:r>
          </a:p>
        </p:txBody>
      </p:sp>
      <p:sp>
        <p:nvSpPr>
          <p:cNvPr id="41998" name="Text Box 14"/>
          <p:cNvSpPr txBox="1">
            <a:spLocks noChangeArrowheads="1"/>
          </p:cNvSpPr>
          <p:nvPr/>
        </p:nvSpPr>
        <p:spPr bwMode="auto">
          <a:xfrm>
            <a:off x="136525" y="1782763"/>
            <a:ext cx="413702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tabLst>
                <a:tab pos="1711325" algn="l"/>
                <a:tab pos="1946275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>
              <a:tabLst>
                <a:tab pos="1711325" algn="l"/>
                <a:tab pos="1946275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>
              <a:tabLst>
                <a:tab pos="1711325" algn="l"/>
                <a:tab pos="1946275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>
              <a:tabLst>
                <a:tab pos="1711325" algn="l"/>
                <a:tab pos="1946275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>
              <a:tabLst>
                <a:tab pos="1711325" algn="l"/>
                <a:tab pos="1946275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1711325" algn="l"/>
                <a:tab pos="1946275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1711325" algn="l"/>
                <a:tab pos="1946275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1711325" algn="l"/>
                <a:tab pos="1946275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1711325" algn="l"/>
                <a:tab pos="1946275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000"/>
              <a:t>Tine Diameter	=	1 inch</a:t>
            </a:r>
          </a:p>
          <a:p>
            <a:pPr eaLnBrk="1" hangingPunct="1"/>
            <a:r>
              <a:rPr lang="en-US" altLang="en-US" sz="2000"/>
              <a:t>Tine Radius	=	1 in. / 2 = 0.5 inch</a:t>
            </a:r>
          </a:p>
        </p:txBody>
      </p:sp>
      <p:sp>
        <p:nvSpPr>
          <p:cNvPr id="41999" name="Text Box 15"/>
          <p:cNvSpPr txBox="1">
            <a:spLocks noChangeArrowheads="1"/>
          </p:cNvSpPr>
          <p:nvPr/>
        </p:nvSpPr>
        <p:spPr bwMode="auto">
          <a:xfrm>
            <a:off x="136525" y="2835275"/>
            <a:ext cx="45624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2000"/>
              <a:t>Area of Spacing = 5 in x 5 in = 25 inch</a:t>
            </a:r>
            <a:r>
              <a:rPr lang="en-US" altLang="en-US" sz="2000" baseline="30000"/>
              <a:t>2</a:t>
            </a:r>
          </a:p>
        </p:txBody>
      </p:sp>
      <p:sp>
        <p:nvSpPr>
          <p:cNvPr id="42000" name="Text Box 16"/>
          <p:cNvSpPr txBox="1">
            <a:spLocks noChangeArrowheads="1"/>
          </p:cNvSpPr>
          <p:nvPr/>
        </p:nvSpPr>
        <p:spPr bwMode="auto">
          <a:xfrm>
            <a:off x="136525" y="3611563"/>
            <a:ext cx="3703638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tabLst>
                <a:tab pos="685800" algn="l"/>
                <a:tab pos="974725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>
              <a:tabLst>
                <a:tab pos="685800" algn="l"/>
                <a:tab pos="974725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>
              <a:tabLst>
                <a:tab pos="685800" algn="l"/>
                <a:tab pos="974725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>
              <a:tabLst>
                <a:tab pos="685800" algn="l"/>
                <a:tab pos="974725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>
              <a:tabLst>
                <a:tab pos="685800" algn="l"/>
                <a:tab pos="974725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685800" algn="l"/>
                <a:tab pos="974725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685800" algn="l"/>
                <a:tab pos="974725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685800" algn="l"/>
                <a:tab pos="974725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685800" algn="l"/>
                <a:tab pos="974725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000"/>
              <a:t>Area of Core = </a:t>
            </a:r>
            <a:r>
              <a:rPr lang="el-GR" altLang="en-US" sz="2000">
                <a:sym typeface="Symbol" charset="2"/>
              </a:rPr>
              <a:t></a:t>
            </a:r>
            <a:r>
              <a:rPr lang="en-US" altLang="en-US" sz="2000"/>
              <a:t>r</a:t>
            </a:r>
            <a:r>
              <a:rPr lang="en-US" altLang="en-US" sz="2000" baseline="30000"/>
              <a:t>2</a:t>
            </a:r>
          </a:p>
          <a:p>
            <a:pPr eaLnBrk="1" hangingPunct="1"/>
            <a:r>
              <a:rPr lang="en-US" altLang="en-US" sz="2000"/>
              <a:t>Area of Core = </a:t>
            </a:r>
            <a:r>
              <a:rPr lang="en-US" altLang="en-US" sz="2000">
                <a:sym typeface="Symbol" charset="2"/>
              </a:rPr>
              <a:t>3.141</a:t>
            </a:r>
            <a:r>
              <a:rPr lang="en-US" altLang="en-US" sz="2000">
                <a:ea typeface="Arial" charset="0"/>
                <a:cs typeface="Arial" charset="0"/>
                <a:sym typeface="Symbol" charset="2"/>
              </a:rPr>
              <a:t>*</a:t>
            </a:r>
            <a:r>
              <a:rPr lang="en-US" altLang="en-US" sz="2000">
                <a:sym typeface="Symbol" charset="2"/>
              </a:rPr>
              <a:t>(0.5 in)</a:t>
            </a:r>
            <a:r>
              <a:rPr lang="en-US" altLang="en-US" sz="2000" baseline="30000">
                <a:sym typeface="Symbol" charset="2"/>
              </a:rPr>
              <a:t>2</a:t>
            </a:r>
            <a:endParaRPr lang="en-US" altLang="en-US" sz="2000">
              <a:sym typeface="Symbol" charset="2"/>
            </a:endParaRPr>
          </a:p>
          <a:p>
            <a:pPr eaLnBrk="1" hangingPunct="1"/>
            <a:r>
              <a:rPr lang="en-US" altLang="en-US" sz="2000">
                <a:sym typeface="Symbol" charset="2"/>
              </a:rPr>
              <a:t>Area of Core = 3.141*0.25 in</a:t>
            </a:r>
            <a:r>
              <a:rPr lang="en-US" altLang="en-US" sz="2000" baseline="30000">
                <a:sym typeface="Symbol" charset="2"/>
              </a:rPr>
              <a:t>2</a:t>
            </a:r>
            <a:endParaRPr lang="en-US" altLang="en-US" sz="2000" baseline="30000"/>
          </a:p>
          <a:p>
            <a:pPr eaLnBrk="1" hangingPunct="1"/>
            <a:r>
              <a:rPr lang="en-US" altLang="en-US" sz="2000"/>
              <a:t>Area of Core = 0.785 in</a:t>
            </a:r>
            <a:r>
              <a:rPr lang="en-US" altLang="en-US" sz="2000" baseline="30000"/>
              <a:t>2</a:t>
            </a:r>
          </a:p>
        </p:txBody>
      </p:sp>
      <p:sp>
        <p:nvSpPr>
          <p:cNvPr id="42001" name="Text Box 17"/>
          <p:cNvSpPr txBox="1">
            <a:spLocks noChangeArrowheads="1"/>
          </p:cNvSpPr>
          <p:nvPr/>
        </p:nvSpPr>
        <p:spPr bwMode="auto">
          <a:xfrm>
            <a:off x="136525" y="5211763"/>
            <a:ext cx="66294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tabLst>
                <a:tab pos="2408238" algn="l"/>
                <a:tab pos="27432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>
              <a:tabLst>
                <a:tab pos="2408238" algn="l"/>
                <a:tab pos="27432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>
              <a:tabLst>
                <a:tab pos="2408238" algn="l"/>
                <a:tab pos="27432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>
              <a:tabLst>
                <a:tab pos="2408238" algn="l"/>
                <a:tab pos="27432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>
              <a:tabLst>
                <a:tab pos="2408238" algn="l"/>
                <a:tab pos="27432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2408238" algn="l"/>
                <a:tab pos="27432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2408238" algn="l"/>
                <a:tab pos="27432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2408238" algn="l"/>
                <a:tab pos="27432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2408238" algn="l"/>
                <a:tab pos="27432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000"/>
              <a:t>Surface Area Affected = Area of Core/Area of Spacing</a:t>
            </a:r>
          </a:p>
          <a:p>
            <a:pPr eaLnBrk="1" hangingPunct="1"/>
            <a:r>
              <a:rPr lang="en-US" altLang="en-US" sz="2000"/>
              <a:t>Surface Area Affected = 0.785 in</a:t>
            </a:r>
            <a:r>
              <a:rPr lang="en-US" altLang="en-US" sz="2000" baseline="30000"/>
              <a:t>2</a:t>
            </a:r>
            <a:r>
              <a:rPr lang="en-US" altLang="en-US" sz="2000"/>
              <a:t> / 25 in</a:t>
            </a:r>
            <a:r>
              <a:rPr lang="en-US" altLang="en-US" sz="2000" baseline="30000"/>
              <a:t>2</a:t>
            </a:r>
          </a:p>
          <a:p>
            <a:pPr eaLnBrk="1" hangingPunct="1"/>
            <a:r>
              <a:rPr lang="en-US" altLang="en-US" sz="2400" b="1" u="sng"/>
              <a:t>Surface Area Affected = 0.031 in</a:t>
            </a:r>
            <a:r>
              <a:rPr lang="en-US" altLang="en-US" sz="2400" b="1" u="sng" baseline="30000"/>
              <a:t>2 </a:t>
            </a:r>
            <a:r>
              <a:rPr lang="en-US" altLang="en-US" sz="2400" b="1" u="sng"/>
              <a:t>or 3.1%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solidFill>
                  <a:srgbClr val="FFCC00"/>
                </a:solidFill>
              </a:rPr>
              <a:t>Tine Spacing: 5x5 inches</a:t>
            </a:r>
          </a:p>
        </p:txBody>
      </p:sp>
      <p:graphicFrame>
        <p:nvGraphicFramePr>
          <p:cNvPr id="44072" name="Group 40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3408363"/>
        </p:xfrm>
        <a:graphic>
          <a:graphicData uri="http://schemas.openxmlformats.org/drawingml/2006/table">
            <a:tbl>
              <a:tblPr/>
              <a:tblGrid>
                <a:gridCol w="1189038"/>
                <a:gridCol w="1060450"/>
                <a:gridCol w="1271587"/>
                <a:gridCol w="1697038"/>
                <a:gridCol w="1568450"/>
                <a:gridCol w="1443037"/>
              </a:tblGrid>
              <a:tr h="13001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9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Tine Size Diameter (in.)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9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Spacing (in.)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9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# of Holes / sq. ft.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9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Surface Area Impacted / tine (sq. in.)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9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Surface Area Impacted (%)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9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# of Passes to remove 20%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873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9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1/2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9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5x5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9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5.76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9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0.196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9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0.79%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9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25.5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858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9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3/4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9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5x5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9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5.76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9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0.442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9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1.77%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9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11.3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350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9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1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9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5x5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9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5.76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9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0.785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9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3.14%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9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6.4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solidFill>
                  <a:srgbClr val="FFCC00"/>
                </a:solidFill>
              </a:rPr>
              <a:t>Tine Spacing: 5/8 inch</a:t>
            </a:r>
          </a:p>
        </p:txBody>
      </p:sp>
      <p:graphicFrame>
        <p:nvGraphicFramePr>
          <p:cNvPr id="45096" name="Group 40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3408363"/>
        </p:xfrm>
        <a:graphic>
          <a:graphicData uri="http://schemas.openxmlformats.org/drawingml/2006/table">
            <a:tbl>
              <a:tblPr/>
              <a:tblGrid>
                <a:gridCol w="1189038"/>
                <a:gridCol w="1060450"/>
                <a:gridCol w="1271587"/>
                <a:gridCol w="1697038"/>
                <a:gridCol w="1568450"/>
                <a:gridCol w="1443037"/>
              </a:tblGrid>
              <a:tr h="13176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9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Tine Size Diameter (in.)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9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Spacing (in.)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9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# of Holes / sq. ft.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9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Surface Area Impacted / tine (sq. in.)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9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Surface Area Impacted (%)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9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# of Passes to remove 20%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969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9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5/8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9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4x4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9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9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9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0.307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9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1.92%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9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10.4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969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9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5/8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9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5x5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9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5.76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9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0.307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9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1.23%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9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16.3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969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9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5/8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9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6x6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9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9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0.307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9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0.85%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9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23.5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rgbClr val="FF0000"/>
                </a:solidFill>
              </a:rPr>
              <a:t>THE END</a:t>
            </a:r>
          </a:p>
        </p:txBody>
      </p:sp>
      <p:pic>
        <p:nvPicPr>
          <p:cNvPr id="109571" name="Picture 3" descr="twip_2001_0719_08"/>
          <p:cNvPicPr>
            <a:picLocks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38200" y="1524000"/>
            <a:ext cx="7497763" cy="47355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09572" name="Text Box 4"/>
          <p:cNvSpPr txBox="1">
            <a:spLocks noChangeArrowheads="1"/>
          </p:cNvSpPr>
          <p:nvPr/>
        </p:nvSpPr>
        <p:spPr bwMode="auto">
          <a:xfrm>
            <a:off x="990600" y="1676400"/>
            <a:ext cx="4876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en-US" altLang="en-US" sz="2400" b="1">
              <a:solidFill>
                <a:srgbClr val="0033CC"/>
              </a:solidFill>
              <a:latin typeface="Times New Roman" charset="0"/>
              <a:cs typeface="Times New Roman (Hebrew)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solidFill>
                  <a:srgbClr val="FFCC00"/>
                </a:solidFill>
              </a:rPr>
              <a:t>Coring 20% of Surface Annually</a:t>
            </a:r>
          </a:p>
        </p:txBody>
      </p:sp>
      <p:sp>
        <p:nvSpPr>
          <p:cNvPr id="1116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10 passes needed in a year</a:t>
            </a:r>
          </a:p>
          <a:p>
            <a:r>
              <a:rPr lang="en-US" altLang="en-US"/>
              <a:t>3 passes per coring</a:t>
            </a:r>
          </a:p>
          <a:p>
            <a:r>
              <a:rPr lang="en-US" altLang="en-US"/>
              <a:t>3 corings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solidFill>
                  <a:srgbClr val="FFCC00"/>
                </a:solidFill>
              </a:rPr>
              <a:t>To Topdress or Not ?????</a:t>
            </a:r>
          </a:p>
        </p:txBody>
      </p:sp>
      <p:pic>
        <p:nvPicPr>
          <p:cNvPr id="123910" name="Picture 6" descr="P0000838 -50%"/>
          <p:cNvPicPr>
            <a:picLocks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600" y="1574800"/>
            <a:ext cx="7924800" cy="5283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solidFill>
                  <a:srgbClr val="FFCC00"/>
                </a:solidFill>
              </a:rPr>
              <a:t>Maximizing Effectiveness</a:t>
            </a:r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295400"/>
            <a:ext cx="8153400" cy="9906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800"/>
              <a:t>Smaller Diameter </a:t>
            </a:r>
            <a:r>
              <a:rPr lang="en-US" altLang="en-US" sz="2800">
                <a:sym typeface="Wingdings" charset="2"/>
              </a:rPr>
              <a:t> Shorter Impact Time</a:t>
            </a:r>
          </a:p>
          <a:p>
            <a:pPr>
              <a:lnSpc>
                <a:spcPct val="90000"/>
              </a:lnSpc>
            </a:pPr>
            <a:r>
              <a:rPr lang="en-US" altLang="en-US" sz="2800">
                <a:sym typeface="Wingdings" charset="2"/>
              </a:rPr>
              <a:t>Topdressing extends core hole effectiveness</a:t>
            </a:r>
          </a:p>
        </p:txBody>
      </p:sp>
      <p:pic>
        <p:nvPicPr>
          <p:cNvPr id="46084" name="Picture 4" descr="topdres2"/>
          <p:cNvPicPr>
            <a:picLocks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71600" y="2228850"/>
            <a:ext cx="6172200" cy="46291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6" name="Picture 2" descr="soilcompact&amp;wat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8" name="Picture 2" descr="Image0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92" t="20728" r="18993" b="5095"/>
          <a:stretch>
            <a:fillRect/>
          </a:stretch>
        </p:blipFill>
        <p:spPr bwMode="auto">
          <a:xfrm>
            <a:off x="0" y="0"/>
            <a:ext cx="9144000" cy="689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Image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9154" name="Object 2"/>
          <p:cNvGraphicFramePr>
            <a:graphicFrameLocks noChangeAspect="1"/>
          </p:cNvGraphicFramePr>
          <p:nvPr>
            <p:ph type="chart" idx="1"/>
          </p:nvPr>
        </p:nvGraphicFramePr>
        <p:xfrm>
          <a:off x="708025" y="1066800"/>
          <a:ext cx="8435975" cy="4926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157" name="Chart" r:id="rId3" imgW="7543800" imgH="3914889" progId="MSGraph.Chart.8">
                  <p:embed followColorScheme="full"/>
                </p:oleObj>
              </mc:Choice>
              <mc:Fallback>
                <p:oleObj name="Chart" r:id="rId3" imgW="7543800" imgH="3914889" progId="MSGraph.Chart.8">
                  <p:embed followColorScheme="full"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8025" y="1066800"/>
                        <a:ext cx="8435975" cy="49260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9155" name="Text Box 3"/>
          <p:cNvSpPr txBox="1">
            <a:spLocks noChangeArrowheads="1"/>
          </p:cNvSpPr>
          <p:nvPr/>
        </p:nvSpPr>
        <p:spPr bwMode="auto">
          <a:xfrm>
            <a:off x="4327525" y="955675"/>
            <a:ext cx="2317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400" b="1">
                <a:latin typeface="Times New Roman" charset="0"/>
              </a:rPr>
              <a:t> </a:t>
            </a:r>
            <a:endParaRPr lang="en-US" altLang="en-US" sz="2400">
              <a:latin typeface="Times New Roman" charset="0"/>
            </a:endParaRPr>
          </a:p>
        </p:txBody>
      </p:sp>
      <p:sp>
        <p:nvSpPr>
          <p:cNvPr id="49156" name="Text Box 4"/>
          <p:cNvSpPr txBox="1">
            <a:spLocks noChangeArrowheads="1"/>
          </p:cNvSpPr>
          <p:nvPr/>
        </p:nvSpPr>
        <p:spPr bwMode="auto">
          <a:xfrm>
            <a:off x="0" y="1066800"/>
            <a:ext cx="9144000" cy="47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 sz="2500" b="1">
                <a:solidFill>
                  <a:srgbClr val="FFCC00"/>
                </a:solidFill>
                <a:latin typeface="Times New Roman" charset="0"/>
              </a:rPr>
              <a:t>SEASONAL GROWTH PATTERNS OF GRASSES</a:t>
            </a:r>
            <a:endParaRPr lang="en-US" altLang="en-US" sz="2400">
              <a:solidFill>
                <a:srgbClr val="FFCC00"/>
              </a:solidFill>
              <a:latin typeface="Times New Roman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6" name="Picture 2" descr="cult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60325"/>
            <a:ext cx="10210800" cy="6940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8787" name="Text Box 3"/>
          <p:cNvSpPr txBox="1">
            <a:spLocks noChangeArrowheads="1"/>
          </p:cNvSpPr>
          <p:nvPr/>
        </p:nvSpPr>
        <p:spPr bwMode="auto">
          <a:xfrm>
            <a:off x="5622925" y="1412875"/>
            <a:ext cx="184150" cy="457200"/>
          </a:xfrm>
          <a:prstGeom prst="rect">
            <a:avLst/>
          </a:prstGeom>
          <a:solidFill>
            <a:srgbClr val="99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endParaRPr lang="en-US" altLang="en-US" sz="2400" b="1">
              <a:solidFill>
                <a:schemeClr val="bg2"/>
              </a:solidFill>
              <a:latin typeface="Times New Roman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rgbClr val="FFCC00"/>
                </a:solidFill>
              </a:rPr>
              <a:t>Increase Traffic Tolerance</a:t>
            </a:r>
          </a:p>
        </p:txBody>
      </p:sp>
      <p:sp>
        <p:nvSpPr>
          <p:cNvPr id="1269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676400"/>
            <a:ext cx="8229600" cy="4495800"/>
          </a:xfrm>
        </p:spPr>
        <p:txBody>
          <a:bodyPr/>
          <a:lstStyle/>
          <a:p>
            <a:r>
              <a:rPr lang="en-US" altLang="en-US" b="1"/>
              <a:t>Moderate nitrogen </a:t>
            </a:r>
          </a:p>
          <a:p>
            <a:r>
              <a:rPr lang="en-US" altLang="en-US" b="1"/>
              <a:t>High potassium</a:t>
            </a:r>
          </a:p>
          <a:p>
            <a:r>
              <a:rPr lang="en-US" altLang="en-US" b="1"/>
              <a:t>Increase cutting height</a:t>
            </a:r>
          </a:p>
          <a:p>
            <a:r>
              <a:rPr lang="en-US" altLang="en-US" b="1"/>
              <a:t>Moderate thatch</a:t>
            </a:r>
          </a:p>
          <a:p>
            <a:r>
              <a:rPr lang="en-US" altLang="en-US" b="1"/>
              <a:t>Adequate irrigation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69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269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269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269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269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6979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footov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179" name="Rectangle 3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Text Box 2"/>
          <p:cNvSpPr txBox="1">
            <a:spLocks noChangeArrowheads="1"/>
          </p:cNvSpPr>
          <p:nvPr/>
        </p:nvSpPr>
        <p:spPr bwMode="auto">
          <a:xfrm>
            <a:off x="639763" y="3886200"/>
            <a:ext cx="1600200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en-US" altLang="en-US" sz="2400" b="1" u="sng">
                <a:solidFill>
                  <a:srgbClr val="FFCC00"/>
                </a:solidFill>
                <a:latin typeface="Times New Roman" charset="0"/>
              </a:rPr>
              <a:t>Climate</a:t>
            </a:r>
          </a:p>
          <a:p>
            <a:pPr eaLnBrk="1" hangingPunct="1">
              <a:buFont typeface="Times New Roman" charset="0"/>
              <a:buChar char="-"/>
            </a:pPr>
            <a:r>
              <a:rPr lang="en-US" altLang="en-US" sz="2000">
                <a:latin typeface="Times New Roman" charset="0"/>
              </a:rPr>
              <a:t>Temperature</a:t>
            </a:r>
          </a:p>
          <a:p>
            <a:pPr eaLnBrk="1" hangingPunct="1">
              <a:buFont typeface="Times New Roman" charset="0"/>
              <a:buChar char="-"/>
            </a:pPr>
            <a:r>
              <a:rPr lang="en-US" altLang="en-US" sz="2000">
                <a:latin typeface="Times New Roman" charset="0"/>
              </a:rPr>
              <a:t>Moisture</a:t>
            </a:r>
          </a:p>
          <a:p>
            <a:pPr eaLnBrk="1" hangingPunct="1">
              <a:buFont typeface="Times New Roman" charset="0"/>
              <a:buChar char="-"/>
            </a:pPr>
            <a:r>
              <a:rPr lang="en-US" altLang="en-US" sz="2000">
                <a:latin typeface="Times New Roman" charset="0"/>
              </a:rPr>
              <a:t>Light</a:t>
            </a:r>
          </a:p>
          <a:p>
            <a:pPr eaLnBrk="1" hangingPunct="1">
              <a:buFont typeface="Times New Roman" charset="0"/>
              <a:buChar char="-"/>
            </a:pPr>
            <a:r>
              <a:rPr lang="en-US" altLang="en-US" sz="2000">
                <a:latin typeface="Times New Roman" charset="0"/>
              </a:rPr>
              <a:t>Wind</a:t>
            </a:r>
          </a:p>
          <a:p>
            <a:pPr eaLnBrk="1" hangingPunct="1">
              <a:buFont typeface="Times New Roman" charset="0"/>
              <a:buChar char="-"/>
            </a:pPr>
            <a:r>
              <a:rPr lang="en-US" altLang="en-US" sz="2000">
                <a:latin typeface="Times New Roman" charset="0"/>
              </a:rPr>
              <a:t>Gases</a:t>
            </a:r>
          </a:p>
        </p:txBody>
      </p:sp>
      <p:sp>
        <p:nvSpPr>
          <p:cNvPr id="112643" name="Text Box 3"/>
          <p:cNvSpPr txBox="1">
            <a:spLocks noChangeArrowheads="1"/>
          </p:cNvSpPr>
          <p:nvPr/>
        </p:nvSpPr>
        <p:spPr bwMode="auto">
          <a:xfrm>
            <a:off x="6583363" y="3978275"/>
            <a:ext cx="2560637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en-US" altLang="en-US" sz="2400">
                <a:solidFill>
                  <a:srgbClr val="FFCC00"/>
                </a:solidFill>
                <a:latin typeface="Times New Roman" charset="0"/>
              </a:rPr>
              <a:t>     </a:t>
            </a:r>
            <a:r>
              <a:rPr lang="en-US" altLang="en-US" sz="2400" b="1" u="sng">
                <a:solidFill>
                  <a:srgbClr val="FFCC00"/>
                </a:solidFill>
                <a:latin typeface="Times New Roman" charset="0"/>
              </a:rPr>
              <a:t>Man</a:t>
            </a:r>
          </a:p>
          <a:p>
            <a:pPr eaLnBrk="1" hangingPunct="1"/>
            <a:r>
              <a:rPr lang="en-US" altLang="en-US" sz="2000" i="1">
                <a:latin typeface="Times New Roman" charset="0"/>
              </a:rPr>
              <a:t>    Use of the turf</a:t>
            </a:r>
          </a:p>
          <a:p>
            <a:pPr eaLnBrk="1" hangingPunct="1"/>
            <a:r>
              <a:rPr lang="en-US" altLang="en-US" sz="2000" i="1">
                <a:latin typeface="Times New Roman" charset="0"/>
              </a:rPr>
              <a:t>Management practices</a:t>
            </a:r>
          </a:p>
          <a:p>
            <a:pPr eaLnBrk="1" hangingPunct="1">
              <a:buFont typeface="Times New Roman" charset="0"/>
              <a:buChar char="-"/>
            </a:pPr>
            <a:r>
              <a:rPr lang="en-US" altLang="en-US" sz="2000">
                <a:latin typeface="Times New Roman" charset="0"/>
              </a:rPr>
              <a:t>Mowing</a:t>
            </a:r>
          </a:p>
          <a:p>
            <a:pPr eaLnBrk="1" hangingPunct="1">
              <a:buFont typeface="Times New Roman" charset="0"/>
              <a:buChar char="-"/>
            </a:pPr>
            <a:r>
              <a:rPr lang="en-US" altLang="en-US" sz="2000">
                <a:latin typeface="Times New Roman" charset="0"/>
              </a:rPr>
              <a:t>Fertilization</a:t>
            </a:r>
          </a:p>
          <a:p>
            <a:pPr eaLnBrk="1" hangingPunct="1">
              <a:buFont typeface="Times New Roman" charset="0"/>
              <a:buChar char="-"/>
            </a:pPr>
            <a:r>
              <a:rPr lang="en-US" altLang="en-US" sz="2000">
                <a:latin typeface="Times New Roman" charset="0"/>
              </a:rPr>
              <a:t>Irrigation</a:t>
            </a:r>
          </a:p>
          <a:p>
            <a:pPr eaLnBrk="1" hangingPunct="1">
              <a:buFont typeface="Times New Roman" charset="0"/>
              <a:buChar char="-"/>
            </a:pPr>
            <a:r>
              <a:rPr lang="en-US" altLang="en-US" sz="2000">
                <a:latin typeface="Times New Roman" charset="0"/>
              </a:rPr>
              <a:t>Pesticides</a:t>
            </a:r>
          </a:p>
        </p:txBody>
      </p:sp>
      <p:sp>
        <p:nvSpPr>
          <p:cNvPr id="112644" name="Text Box 4"/>
          <p:cNvSpPr txBox="1">
            <a:spLocks noChangeArrowheads="1"/>
          </p:cNvSpPr>
          <p:nvPr/>
        </p:nvSpPr>
        <p:spPr bwMode="auto">
          <a:xfrm>
            <a:off x="2376488" y="136525"/>
            <a:ext cx="2103437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2400" b="1" u="sng">
                <a:solidFill>
                  <a:srgbClr val="FFCC00"/>
                </a:solidFill>
                <a:latin typeface="Times New Roman" charset="0"/>
              </a:rPr>
              <a:t>Soil Properties</a:t>
            </a:r>
          </a:p>
          <a:p>
            <a:pPr eaLnBrk="1" hangingPunct="1">
              <a:buFont typeface="Times New Roman" charset="0"/>
              <a:buChar char="-"/>
            </a:pPr>
            <a:r>
              <a:rPr lang="en-US" altLang="en-US" sz="2000">
                <a:latin typeface="Times New Roman" charset="0"/>
              </a:rPr>
              <a:t>Physical</a:t>
            </a:r>
          </a:p>
          <a:p>
            <a:pPr eaLnBrk="1" hangingPunct="1">
              <a:buFont typeface="Times New Roman" charset="0"/>
              <a:buChar char="-"/>
            </a:pPr>
            <a:r>
              <a:rPr lang="en-US" altLang="en-US" sz="2000">
                <a:latin typeface="Times New Roman" charset="0"/>
              </a:rPr>
              <a:t>Chemical</a:t>
            </a:r>
          </a:p>
          <a:p>
            <a:pPr eaLnBrk="1" hangingPunct="1">
              <a:buFont typeface="Times New Roman" charset="0"/>
              <a:buChar char="-"/>
            </a:pPr>
            <a:r>
              <a:rPr lang="en-US" altLang="en-US" sz="2000">
                <a:latin typeface="Times New Roman" charset="0"/>
              </a:rPr>
              <a:t>Biological</a:t>
            </a:r>
          </a:p>
        </p:txBody>
      </p:sp>
      <p:sp>
        <p:nvSpPr>
          <p:cNvPr id="112645" name="Oval 5"/>
          <p:cNvSpPr>
            <a:spLocks noChangeArrowheads="1"/>
          </p:cNvSpPr>
          <p:nvPr/>
        </p:nvSpPr>
        <p:spPr bwMode="auto">
          <a:xfrm>
            <a:off x="3178175" y="1098550"/>
            <a:ext cx="2787650" cy="2787650"/>
          </a:xfrm>
          <a:prstGeom prst="ellipse">
            <a:avLst/>
          </a:prstGeom>
          <a:solidFill>
            <a:srgbClr val="CCFFFF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646" name="Oval 6"/>
          <p:cNvSpPr>
            <a:spLocks noChangeArrowheads="1"/>
          </p:cNvSpPr>
          <p:nvPr/>
        </p:nvSpPr>
        <p:spPr bwMode="auto">
          <a:xfrm>
            <a:off x="4114800" y="2492375"/>
            <a:ext cx="2787650" cy="2787650"/>
          </a:xfrm>
          <a:prstGeom prst="ellipse">
            <a:avLst/>
          </a:prstGeom>
          <a:solidFill>
            <a:srgbClr val="FFFFCC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647" name="Oval 7"/>
          <p:cNvSpPr>
            <a:spLocks noChangeArrowheads="1"/>
          </p:cNvSpPr>
          <p:nvPr/>
        </p:nvSpPr>
        <p:spPr bwMode="auto">
          <a:xfrm>
            <a:off x="2241550" y="2492375"/>
            <a:ext cx="2787650" cy="2787650"/>
          </a:xfrm>
          <a:prstGeom prst="ellipse">
            <a:avLst/>
          </a:prstGeom>
          <a:solidFill>
            <a:srgbClr val="FFCCFF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648" name="Line 8"/>
          <p:cNvSpPr>
            <a:spLocks noChangeShapeType="1"/>
          </p:cNvSpPr>
          <p:nvPr/>
        </p:nvSpPr>
        <p:spPr bwMode="auto">
          <a:xfrm>
            <a:off x="4191000" y="33528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altLang="en-US"/>
              <a:t>Sod on Concrete</a:t>
            </a:r>
          </a:p>
        </p:txBody>
      </p:sp>
      <p:pic>
        <p:nvPicPr>
          <p:cNvPr id="19459" name="Picture 3" descr="gl2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45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>
                <a:solidFill>
                  <a:srgbClr val="FFCC00"/>
                </a:solidFill>
              </a:rPr>
              <a:t>Turfgrass Symptoms of </a:t>
            </a:r>
            <a:br>
              <a:rPr lang="en-US" altLang="en-US" sz="4000">
                <a:solidFill>
                  <a:srgbClr val="FFCC00"/>
                </a:solidFill>
              </a:rPr>
            </a:br>
            <a:r>
              <a:rPr lang="en-US" altLang="en-US" sz="4000">
                <a:solidFill>
                  <a:srgbClr val="FFCC00"/>
                </a:solidFill>
              </a:rPr>
              <a:t>Soil Compaction</a:t>
            </a:r>
          </a:p>
        </p:txBody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>
                <a:solidFill>
                  <a:srgbClr val="FF6600"/>
                </a:solidFill>
              </a:rPr>
              <a:t>Shallow roots</a:t>
            </a:r>
          </a:p>
          <a:p>
            <a:r>
              <a:rPr lang="en-US" altLang="en-US"/>
              <a:t>Shoot growth declines</a:t>
            </a:r>
          </a:p>
          <a:p>
            <a:r>
              <a:rPr lang="en-US" altLang="en-US"/>
              <a:t>Tiller, rhizome, stolon, and leaf growth size, volume and number decline</a:t>
            </a:r>
          </a:p>
          <a:p>
            <a:r>
              <a:rPr lang="en-US" altLang="en-US"/>
              <a:t>Grass density thins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>
                <a:solidFill>
                  <a:srgbClr val="FFCC00"/>
                </a:solidFill>
              </a:rPr>
              <a:t>Turfgrass Symptoms of </a:t>
            </a:r>
            <a:br>
              <a:rPr lang="en-US" altLang="en-US" sz="4000">
                <a:solidFill>
                  <a:srgbClr val="FFCC00"/>
                </a:solidFill>
              </a:rPr>
            </a:br>
            <a:r>
              <a:rPr lang="en-US" altLang="en-US" sz="4000">
                <a:solidFill>
                  <a:srgbClr val="FFCC00"/>
                </a:solidFill>
              </a:rPr>
              <a:t>Soil Compaction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altLang="en-US" sz="2800">
                <a:solidFill>
                  <a:srgbClr val="FF6600"/>
                </a:solidFill>
              </a:rPr>
              <a:t>Shallow roots</a:t>
            </a:r>
          </a:p>
          <a:p>
            <a:endParaRPr lang="en-US" altLang="en-US" sz="2800">
              <a:solidFill>
                <a:srgbClr val="FF6600"/>
              </a:solidFill>
            </a:endParaRPr>
          </a:p>
        </p:txBody>
      </p:sp>
      <p:pic>
        <p:nvPicPr>
          <p:cNvPr id="20484" name="Picture 4" descr="Image47"/>
          <p:cNvPicPr>
            <a:picLocks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81200" y="2133600"/>
            <a:ext cx="7162800" cy="47069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>
                <a:solidFill>
                  <a:srgbClr val="FFCC00"/>
                </a:solidFill>
              </a:rPr>
              <a:t>Turfgrass Symptoms of </a:t>
            </a:r>
            <a:br>
              <a:rPr lang="en-US" altLang="en-US" sz="4000">
                <a:solidFill>
                  <a:srgbClr val="FFCC00"/>
                </a:solidFill>
              </a:rPr>
            </a:br>
            <a:r>
              <a:rPr lang="en-US" altLang="en-US" sz="4000">
                <a:solidFill>
                  <a:srgbClr val="FFCC00"/>
                </a:solidFill>
              </a:rPr>
              <a:t>Soil Compaction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Shallow roots</a:t>
            </a:r>
          </a:p>
          <a:p>
            <a:r>
              <a:rPr lang="en-US" altLang="en-US">
                <a:solidFill>
                  <a:srgbClr val="FF6600"/>
                </a:solidFill>
              </a:rPr>
              <a:t>Shoot growth declines</a:t>
            </a:r>
          </a:p>
          <a:p>
            <a:r>
              <a:rPr lang="en-US" altLang="en-US">
                <a:solidFill>
                  <a:srgbClr val="FF6600"/>
                </a:solidFill>
              </a:rPr>
              <a:t>Tiller, rhizome, stolon, and leaf growth size, volume and number decline</a:t>
            </a:r>
          </a:p>
          <a:p>
            <a:r>
              <a:rPr lang="en-US" altLang="en-US">
                <a:solidFill>
                  <a:srgbClr val="FF6600"/>
                </a:solidFill>
              </a:rPr>
              <a:t>Grass density thins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Image4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eam">
  <a:themeElements>
    <a:clrScheme name="Beam 2">
      <a:dk1>
        <a:srgbClr val="000080"/>
      </a:dk1>
      <a:lt1>
        <a:srgbClr val="FFFFFF"/>
      </a:lt1>
      <a:dk2>
        <a:srgbClr val="000099"/>
      </a:dk2>
      <a:lt2>
        <a:srgbClr val="FFFFFF"/>
      </a:lt2>
      <a:accent1>
        <a:srgbClr val="3366FF"/>
      </a:accent1>
      <a:accent2>
        <a:srgbClr val="7B46D0"/>
      </a:accent2>
      <a:accent3>
        <a:srgbClr val="AAAACA"/>
      </a:accent3>
      <a:accent4>
        <a:srgbClr val="DADADA"/>
      </a:accent4>
      <a:accent5>
        <a:srgbClr val="ADB8FF"/>
      </a:accent5>
      <a:accent6>
        <a:srgbClr val="6F3FBC"/>
      </a:accent6>
      <a:hlink>
        <a:srgbClr val="86D1EC"/>
      </a:hlink>
      <a:folHlink>
        <a:srgbClr val="45C984"/>
      </a:folHlink>
    </a:clrScheme>
    <a:fontScheme name="Beam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Beam 1">
        <a:dk1>
          <a:srgbClr val="1A006C"/>
        </a:dk1>
        <a:lt1>
          <a:srgbClr val="FFFFFF"/>
        </a:lt1>
        <a:dk2>
          <a:srgbClr val="000066"/>
        </a:dk2>
        <a:lt2>
          <a:srgbClr val="CCCCFF"/>
        </a:lt2>
        <a:accent1>
          <a:srgbClr val="0099CC"/>
        </a:accent1>
        <a:accent2>
          <a:srgbClr val="6600CC"/>
        </a:accent2>
        <a:accent3>
          <a:srgbClr val="AAAAB8"/>
        </a:accent3>
        <a:accent4>
          <a:srgbClr val="DADADA"/>
        </a:accent4>
        <a:accent5>
          <a:srgbClr val="AACAE2"/>
        </a:accent5>
        <a:accent6>
          <a:srgbClr val="5C00B9"/>
        </a:accent6>
        <a:hlink>
          <a:srgbClr val="9999FF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2">
        <a:dk1>
          <a:srgbClr val="000080"/>
        </a:dk1>
        <a:lt1>
          <a:srgbClr val="FFFFFF"/>
        </a:lt1>
        <a:dk2>
          <a:srgbClr val="000099"/>
        </a:dk2>
        <a:lt2>
          <a:srgbClr val="FFFFFF"/>
        </a:lt2>
        <a:accent1>
          <a:srgbClr val="3366FF"/>
        </a:accent1>
        <a:accent2>
          <a:srgbClr val="7B46D0"/>
        </a:accent2>
        <a:accent3>
          <a:srgbClr val="AAAACA"/>
        </a:accent3>
        <a:accent4>
          <a:srgbClr val="DADADA"/>
        </a:accent4>
        <a:accent5>
          <a:srgbClr val="ADB8FF"/>
        </a:accent5>
        <a:accent6>
          <a:srgbClr val="6F3FBC"/>
        </a:accent6>
        <a:hlink>
          <a:srgbClr val="86D1EC"/>
        </a:hlink>
        <a:folHlink>
          <a:srgbClr val="45C98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3">
        <a:dk1>
          <a:srgbClr val="3F4873"/>
        </a:dk1>
        <a:lt1>
          <a:srgbClr val="FFFFFF"/>
        </a:lt1>
        <a:dk2>
          <a:srgbClr val="4F598D"/>
        </a:dk2>
        <a:lt2>
          <a:srgbClr val="CCECFF"/>
        </a:lt2>
        <a:accent1>
          <a:srgbClr val="0099CC"/>
        </a:accent1>
        <a:accent2>
          <a:srgbClr val="4C8470"/>
        </a:accent2>
        <a:accent3>
          <a:srgbClr val="B2B5C5"/>
        </a:accent3>
        <a:accent4>
          <a:srgbClr val="DADADA"/>
        </a:accent4>
        <a:accent5>
          <a:srgbClr val="AACAE2"/>
        </a:accent5>
        <a:accent6>
          <a:srgbClr val="447765"/>
        </a:accent6>
        <a:hlink>
          <a:srgbClr val="99CC00"/>
        </a:hlink>
        <a:folHlink>
          <a:srgbClr val="96A4C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4">
        <a:dk1>
          <a:srgbClr val="006E6B"/>
        </a:dk1>
        <a:lt1>
          <a:srgbClr val="FFFFFF"/>
        </a:lt1>
        <a:dk2>
          <a:srgbClr val="008080"/>
        </a:dk2>
        <a:lt2>
          <a:srgbClr val="E2EFCD"/>
        </a:lt2>
        <a:accent1>
          <a:srgbClr val="33CCCC"/>
        </a:accent1>
        <a:accent2>
          <a:srgbClr val="6352B8"/>
        </a:accent2>
        <a:accent3>
          <a:srgbClr val="AAC0C0"/>
        </a:accent3>
        <a:accent4>
          <a:srgbClr val="DADADA"/>
        </a:accent4>
        <a:accent5>
          <a:srgbClr val="ADE2E2"/>
        </a:accent5>
        <a:accent6>
          <a:srgbClr val="5949A6"/>
        </a:accent6>
        <a:hlink>
          <a:srgbClr val="CCFFFF"/>
        </a:hlink>
        <a:folHlink>
          <a:srgbClr val="99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5">
        <a:dk1>
          <a:srgbClr val="48562C"/>
        </a:dk1>
        <a:lt1>
          <a:srgbClr val="FFFFFF"/>
        </a:lt1>
        <a:dk2>
          <a:srgbClr val="546434"/>
        </a:dk2>
        <a:lt2>
          <a:srgbClr val="FFFFCC"/>
        </a:lt2>
        <a:accent1>
          <a:srgbClr val="7B8A6E"/>
        </a:accent1>
        <a:accent2>
          <a:srgbClr val="527C3A"/>
        </a:accent2>
        <a:accent3>
          <a:srgbClr val="B3B8AE"/>
        </a:accent3>
        <a:accent4>
          <a:srgbClr val="DADADA"/>
        </a:accent4>
        <a:accent5>
          <a:srgbClr val="BFC4BA"/>
        </a:accent5>
        <a:accent6>
          <a:srgbClr val="497034"/>
        </a:accent6>
        <a:hlink>
          <a:srgbClr val="55B55E"/>
        </a:hlink>
        <a:folHlink>
          <a:srgbClr val="85B3B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6">
        <a:dk1>
          <a:srgbClr val="96B29E"/>
        </a:dk1>
        <a:lt1>
          <a:srgbClr val="FFFFFF"/>
        </a:lt1>
        <a:dk2>
          <a:srgbClr val="A5BDAC"/>
        </a:dk2>
        <a:lt2>
          <a:srgbClr val="FFFFCC"/>
        </a:lt2>
        <a:accent1>
          <a:srgbClr val="4E8880"/>
        </a:accent1>
        <a:accent2>
          <a:srgbClr val="2F71B9"/>
        </a:accent2>
        <a:accent3>
          <a:srgbClr val="CFDBD2"/>
        </a:accent3>
        <a:accent4>
          <a:srgbClr val="DADADA"/>
        </a:accent4>
        <a:accent5>
          <a:srgbClr val="B2C3C0"/>
        </a:accent5>
        <a:accent6>
          <a:srgbClr val="2A66A7"/>
        </a:accent6>
        <a:hlink>
          <a:srgbClr val="9DC0E7"/>
        </a:hlink>
        <a:folHlink>
          <a:srgbClr val="54CA8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7">
        <a:dk1>
          <a:srgbClr val="D49C00"/>
        </a:dk1>
        <a:lt1>
          <a:srgbClr val="FFFFFF"/>
        </a:lt1>
        <a:dk2>
          <a:srgbClr val="CC9900"/>
        </a:dk2>
        <a:lt2>
          <a:srgbClr val="CEBD40"/>
        </a:lt2>
        <a:accent1>
          <a:srgbClr val="CC6600"/>
        </a:accent1>
        <a:accent2>
          <a:srgbClr val="808000"/>
        </a:accent2>
        <a:accent3>
          <a:srgbClr val="E2CAAA"/>
        </a:accent3>
        <a:accent4>
          <a:srgbClr val="DADADA"/>
        </a:accent4>
        <a:accent5>
          <a:srgbClr val="E2B8AA"/>
        </a:accent5>
        <a:accent6>
          <a:srgbClr val="737300"/>
        </a:accent6>
        <a:hlink>
          <a:srgbClr val="FF99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8">
        <a:dk1>
          <a:srgbClr val="881700"/>
        </a:dk1>
        <a:lt1>
          <a:srgbClr val="FAF9E6"/>
        </a:lt1>
        <a:dk2>
          <a:srgbClr val="990000"/>
        </a:dk2>
        <a:lt2>
          <a:srgbClr val="EADC78"/>
        </a:lt2>
        <a:accent1>
          <a:srgbClr val="FF6600"/>
        </a:accent1>
        <a:accent2>
          <a:srgbClr val="B86D52"/>
        </a:accent2>
        <a:accent3>
          <a:srgbClr val="CAAAAA"/>
        </a:accent3>
        <a:accent4>
          <a:srgbClr val="D6D5C4"/>
        </a:accent4>
        <a:accent5>
          <a:srgbClr val="FFB8AA"/>
        </a:accent5>
        <a:accent6>
          <a:srgbClr val="A66249"/>
        </a:accent6>
        <a:hlink>
          <a:srgbClr val="D78D15"/>
        </a:hlink>
        <a:folHlink>
          <a:srgbClr val="C6B37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9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E6F5F6"/>
        </a:accent1>
        <a:accent2>
          <a:srgbClr val="A5E1A8"/>
        </a:accent2>
        <a:accent3>
          <a:srgbClr val="FFFFFF"/>
        </a:accent3>
        <a:accent4>
          <a:srgbClr val="000000"/>
        </a:accent4>
        <a:accent5>
          <a:srgbClr val="F0F9FA"/>
        </a:accent5>
        <a:accent6>
          <a:srgbClr val="95CC98"/>
        </a:accent6>
        <a:hlink>
          <a:srgbClr val="5B00B6"/>
        </a:hlink>
        <a:folHlink>
          <a:srgbClr val="34988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Beam</Template>
  <TotalTime>2</TotalTime>
  <Words>697</Words>
  <Application>Microsoft Macintosh PowerPoint</Application>
  <PresentationFormat>On-screen Show (4:3)</PresentationFormat>
  <Paragraphs>189</Paragraphs>
  <Slides>39</Slides>
  <Notes>3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6" baseType="lpstr">
      <vt:lpstr>Arial</vt:lpstr>
      <vt:lpstr>Times New Roman</vt:lpstr>
      <vt:lpstr>Wingdings</vt:lpstr>
      <vt:lpstr>Times New Roman (Hebrew)</vt:lpstr>
      <vt:lpstr>Symbol</vt:lpstr>
      <vt:lpstr>Beam</vt:lpstr>
      <vt:lpstr>Microsoft Graph 2000 Chart</vt:lpstr>
      <vt:lpstr>Managing High Traffic Areas</vt:lpstr>
      <vt:lpstr>PowerPoint Presentation</vt:lpstr>
      <vt:lpstr>THE END</vt:lpstr>
      <vt:lpstr>PowerPoint Presentation</vt:lpstr>
      <vt:lpstr>Sod on Concrete</vt:lpstr>
      <vt:lpstr>Turfgrass Symptoms of  Soil Compaction</vt:lpstr>
      <vt:lpstr>Turfgrass Symptoms of  Soil Compaction</vt:lpstr>
      <vt:lpstr>Turfgrass Symptoms of  Soil Compaction</vt:lpstr>
      <vt:lpstr>PowerPoint Presentation</vt:lpstr>
      <vt:lpstr>Turfgrass Symptoms of  Soil Compaction</vt:lpstr>
      <vt:lpstr>PowerPoint Presentation</vt:lpstr>
      <vt:lpstr>Turfgrass Symptoms of  Soil Compaction</vt:lpstr>
      <vt:lpstr>Prevention &amp; Correction  of Soil Compaction</vt:lpstr>
      <vt:lpstr>Prevention &amp; Correction  of Soil Compaction</vt:lpstr>
      <vt:lpstr>Prevention &amp; Correction  of Soil Compaction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Prevention &amp; Correction  of Soil Compaction</vt:lpstr>
      <vt:lpstr>PowerPoint Presentation</vt:lpstr>
      <vt:lpstr>Prevention &amp; Correction  of Soil Compaction</vt:lpstr>
      <vt:lpstr>Benefits of Aerification</vt:lpstr>
      <vt:lpstr>Hollow Tine Aerification  is Still the Best Method</vt:lpstr>
      <vt:lpstr>Coring Best Practices</vt:lpstr>
      <vt:lpstr>Core Surface Area Calculations</vt:lpstr>
      <vt:lpstr>Tine Spacing: 5x5 inches</vt:lpstr>
      <vt:lpstr>Tine Spacing: 5/8 inch</vt:lpstr>
      <vt:lpstr>Coring 20% of Surface Annually</vt:lpstr>
      <vt:lpstr>To Topdress or Not ?????</vt:lpstr>
      <vt:lpstr>Maximizing Effectiveness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Increase Traffic Tolerance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Managing High Traffic Areas</dc:title>
  <dc:creator>George Braman</dc:creator>
  <cp:lastModifiedBy>George Braman</cp:lastModifiedBy>
  <cp:revision>1</cp:revision>
  <dcterms:created xsi:type="dcterms:W3CDTF">2015-09-08T00:07:23Z</dcterms:created>
  <dcterms:modified xsi:type="dcterms:W3CDTF">2015-09-08T00:10:12Z</dcterms:modified>
</cp:coreProperties>
</file>