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648" r:id="rId1"/>
  </p:sldMasterIdLst>
  <p:notesMasterIdLst>
    <p:notesMasterId r:id="rId31"/>
  </p:notesMasterIdLst>
  <p:sldIdLst>
    <p:sldId id="280" r:id="rId2"/>
    <p:sldId id="283" r:id="rId3"/>
    <p:sldId id="285" r:id="rId4"/>
    <p:sldId id="256" r:id="rId5"/>
    <p:sldId id="284"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7" r:id="rId3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66977" autoAdjust="0"/>
  </p:normalViewPr>
  <p:slideViewPr>
    <p:cSldViewPr>
      <p:cViewPr varScale="1">
        <p:scale>
          <a:sx n="85" d="100"/>
          <a:sy n="85" d="100"/>
        </p:scale>
        <p:origin x="294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3277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277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327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77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327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9EF00F9E-D63D-074F-9235-71260D7626C2}" type="slidenum">
              <a:rPr lang="en-US" altLang="en-US"/>
              <a:pPr/>
              <a:t>‹#›</a:t>
            </a:fld>
            <a:endParaRPr lang="en-US" altLang="en-US"/>
          </a:p>
        </p:txBody>
      </p:sp>
    </p:spTree>
    <p:extLst>
      <p:ext uri="{BB962C8B-B14F-4D97-AF65-F5344CB8AC3E}">
        <p14:creationId xmlns:p14="http://schemas.microsoft.com/office/powerpoint/2010/main" val="171810848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mn-ea"/>
        <a:cs typeface="+mn-cs"/>
      </a:defRPr>
    </a:lvl2pPr>
    <a:lvl3pPr marL="914400" algn="l" rtl="0" fontAlgn="base">
      <a:spcBef>
        <a:spcPct val="30000"/>
      </a:spcBef>
      <a:spcAft>
        <a:spcPct val="0"/>
      </a:spcAft>
      <a:defRPr sz="1200" kern="1200">
        <a:solidFill>
          <a:schemeClr val="tx1"/>
        </a:solidFill>
        <a:latin typeface="Times New Roman" charset="0"/>
        <a:ea typeface="+mn-ea"/>
        <a:cs typeface="+mn-cs"/>
      </a:defRPr>
    </a:lvl3pPr>
    <a:lvl4pPr marL="1371600" algn="l" rtl="0" fontAlgn="base">
      <a:spcBef>
        <a:spcPct val="30000"/>
      </a:spcBef>
      <a:spcAft>
        <a:spcPct val="0"/>
      </a:spcAft>
      <a:defRPr sz="1200" kern="1200">
        <a:solidFill>
          <a:schemeClr val="tx1"/>
        </a:solidFill>
        <a:latin typeface="Times New Roman" charset="0"/>
        <a:ea typeface="+mn-ea"/>
        <a:cs typeface="+mn-cs"/>
      </a:defRPr>
    </a:lvl4pPr>
    <a:lvl5pPr marL="1828800" algn="l" rtl="0" fontAlgn="base">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19863D-8B49-4E49-98F8-3BC317288DC8}" type="slidenum">
              <a:rPr lang="en-US" altLang="en-US"/>
              <a:pPr/>
              <a:t>1</a:t>
            </a:fld>
            <a:endParaRPr lang="en-US" altLang="en-US"/>
          </a:p>
        </p:txBody>
      </p:sp>
      <p:sp>
        <p:nvSpPr>
          <p:cNvPr id="81922" name="Rectangle 2"/>
          <p:cNvSpPr>
            <a:spLocks noRot="1" noChangeArrowheads="1" noTextEdit="1"/>
          </p:cNvSpPr>
          <p:nvPr>
            <p:ph type="sldImg"/>
          </p:nvPr>
        </p:nvSpPr>
        <p:spPr>
          <a:ln/>
        </p:spPr>
      </p:sp>
      <p:sp>
        <p:nvSpPr>
          <p:cNvPr id="81923" name="Rectangle 3"/>
          <p:cNvSpPr>
            <a:spLocks noGrp="1" noChangeArrowheads="1"/>
          </p:cNvSpPr>
          <p:nvPr>
            <p:ph type="body" idx="1"/>
          </p:nvPr>
        </p:nvSpPr>
        <p:spPr/>
        <p:txBody>
          <a:bodyPr/>
          <a:lstStyle/>
          <a:p>
            <a:r>
              <a:rPr lang="en-US" altLang="en-US"/>
              <a:t>University Logo</a:t>
            </a:r>
          </a:p>
        </p:txBody>
      </p:sp>
    </p:spTree>
    <p:extLst>
      <p:ext uri="{BB962C8B-B14F-4D97-AF65-F5344CB8AC3E}">
        <p14:creationId xmlns:p14="http://schemas.microsoft.com/office/powerpoint/2010/main" val="11841226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CC8E14-DDBB-BA49-AE2A-92C013410509}" type="slidenum">
              <a:rPr lang="en-US" altLang="en-US"/>
              <a:pPr/>
              <a:t>10</a:t>
            </a:fld>
            <a:endParaRPr lang="en-US" altLang="en-US"/>
          </a:p>
        </p:txBody>
      </p:sp>
      <p:sp>
        <p:nvSpPr>
          <p:cNvPr id="37890" name="Rectangle 2"/>
          <p:cNvSpPr>
            <a:spLocks noRot="1" noChangeArrowheads="1" noTextEdit="1"/>
          </p:cNvSpPr>
          <p:nvPr>
            <p:ph type="sldImg"/>
          </p:nvPr>
        </p:nvSpPr>
        <p:spPr>
          <a:ln/>
        </p:spPr>
      </p:sp>
      <p:sp>
        <p:nvSpPr>
          <p:cNvPr id="37891" name="Rectangle 3"/>
          <p:cNvSpPr>
            <a:spLocks noGrp="1" noChangeArrowheads="1"/>
          </p:cNvSpPr>
          <p:nvPr>
            <p:ph type="body" idx="1"/>
          </p:nvPr>
        </p:nvSpPr>
        <p:spPr/>
        <p:txBody>
          <a:bodyPr/>
          <a:lstStyle/>
          <a:p>
            <a:r>
              <a:rPr lang="en-US" altLang="en-US"/>
              <a:t>All groups develop in predictable and sequential ways. By understanding both the human and task components of groups and the different stages in group development, leaders can better time interventions, diagnose problems and bring out the human resources of the group.</a:t>
            </a:r>
          </a:p>
          <a:p>
            <a:endParaRPr lang="en-US" altLang="en-US"/>
          </a:p>
        </p:txBody>
      </p:sp>
    </p:spTree>
    <p:extLst>
      <p:ext uri="{BB962C8B-B14F-4D97-AF65-F5344CB8AC3E}">
        <p14:creationId xmlns:p14="http://schemas.microsoft.com/office/powerpoint/2010/main" val="13881042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7A3F5F-52F9-DB4E-BC67-9F9E95D72285}" type="slidenum">
              <a:rPr lang="en-US" altLang="en-US"/>
              <a:pPr/>
              <a:t>11</a:t>
            </a:fld>
            <a:endParaRPr lang="en-US" altLang="en-US"/>
          </a:p>
        </p:txBody>
      </p:sp>
      <p:sp>
        <p:nvSpPr>
          <p:cNvPr id="38914" name="Rectangle 2"/>
          <p:cNvSpPr>
            <a:spLocks noRot="1" noChangeArrowheads="1" noTextEdit="1"/>
          </p:cNvSpPr>
          <p:nvPr>
            <p:ph type="sldImg"/>
          </p:nvPr>
        </p:nvSpPr>
        <p:spPr>
          <a:ln/>
        </p:spPr>
      </p:sp>
      <p:sp>
        <p:nvSpPr>
          <p:cNvPr id="38915" name="Rectangle 3"/>
          <p:cNvSpPr>
            <a:spLocks noGrp="1" noChangeArrowheads="1"/>
          </p:cNvSpPr>
          <p:nvPr>
            <p:ph type="body" idx="1"/>
          </p:nvPr>
        </p:nvSpPr>
        <p:spPr/>
        <p:txBody>
          <a:bodyPr/>
          <a:lstStyle/>
          <a:p>
            <a:r>
              <a:rPr lang="en-US" altLang="en-US"/>
              <a:t>This slide graphically illustrates the different stages of group development. It will become apparent as we discuss these different stages why the line goes down in certain stages and up in others.</a:t>
            </a:r>
          </a:p>
          <a:p>
            <a:endParaRPr lang="en-US" altLang="en-US"/>
          </a:p>
        </p:txBody>
      </p:sp>
    </p:spTree>
    <p:extLst>
      <p:ext uri="{BB962C8B-B14F-4D97-AF65-F5344CB8AC3E}">
        <p14:creationId xmlns:p14="http://schemas.microsoft.com/office/powerpoint/2010/main" val="17533060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33CB85-E13D-6143-BB5B-3C5F6420EF5C}" type="slidenum">
              <a:rPr lang="en-US" altLang="en-US"/>
              <a:pPr/>
              <a:t>12</a:t>
            </a:fld>
            <a:endParaRPr lang="en-US" altLang="en-US"/>
          </a:p>
        </p:txBody>
      </p:sp>
      <p:sp>
        <p:nvSpPr>
          <p:cNvPr id="39938" name="Rectangle 2"/>
          <p:cNvSpPr>
            <a:spLocks noRot="1" noChangeArrowheads="1" noTextEdit="1"/>
          </p:cNvSpPr>
          <p:nvPr>
            <p:ph type="sldImg"/>
          </p:nvPr>
        </p:nvSpPr>
        <p:spPr>
          <a:ln/>
        </p:spPr>
      </p:sp>
      <p:sp>
        <p:nvSpPr>
          <p:cNvPr id="39939" name="Rectangle 3"/>
          <p:cNvSpPr>
            <a:spLocks noGrp="1" noChangeArrowheads="1"/>
          </p:cNvSpPr>
          <p:nvPr>
            <p:ph type="body" idx="1"/>
          </p:nvPr>
        </p:nvSpPr>
        <p:spPr/>
        <p:txBody>
          <a:bodyPr/>
          <a:lstStyle/>
          <a:p>
            <a:r>
              <a:rPr lang="en-US" altLang="en-US"/>
              <a:t>The first stage is FORMING. During this stage the human or people component can be described as one of dependency. Group members generally will be polite to one another and spend time getting acquainted with other group members. This is also the time when stereotyping is likely to occur, when cliques begin to form and individuals seek approval and acceptance from other members of the group.</a:t>
            </a:r>
          </a:p>
          <a:p>
            <a:r>
              <a:rPr lang="en-US" altLang="en-US"/>
              <a:t>The task component during this stage can be described as one of orientation. Groups members are trying to answer questions related to How are we going to get things done? What are the goals and objectives that are being set? And other questions related to operational matters.</a:t>
            </a:r>
          </a:p>
          <a:p>
            <a:endParaRPr lang="en-US" altLang="en-US"/>
          </a:p>
        </p:txBody>
      </p:sp>
    </p:spTree>
    <p:extLst>
      <p:ext uri="{BB962C8B-B14F-4D97-AF65-F5344CB8AC3E}">
        <p14:creationId xmlns:p14="http://schemas.microsoft.com/office/powerpoint/2010/main" val="433882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BCD7C1-7308-DB4E-B4A1-9AB6156ED1D9}" type="slidenum">
              <a:rPr lang="en-US" altLang="en-US"/>
              <a:pPr/>
              <a:t>13</a:t>
            </a:fld>
            <a:endParaRPr lang="en-US" altLang="en-US"/>
          </a:p>
        </p:txBody>
      </p:sp>
      <p:sp>
        <p:nvSpPr>
          <p:cNvPr id="40962" name="Rectangle 2"/>
          <p:cNvSpPr>
            <a:spLocks noRot="1" noChangeArrowheads="1" noTextEdit="1"/>
          </p:cNvSpPr>
          <p:nvPr>
            <p:ph type="sldImg"/>
          </p:nvPr>
        </p:nvSpPr>
        <p:spPr>
          <a:ln/>
        </p:spPr>
      </p:sp>
      <p:sp>
        <p:nvSpPr>
          <p:cNvPr id="40963" name="Rectangle 3"/>
          <p:cNvSpPr>
            <a:spLocks noGrp="1" noChangeArrowheads="1"/>
          </p:cNvSpPr>
          <p:nvPr>
            <p:ph type="body" idx="1"/>
          </p:nvPr>
        </p:nvSpPr>
        <p:spPr/>
        <p:txBody>
          <a:bodyPr/>
          <a:lstStyle/>
          <a:p>
            <a:r>
              <a:rPr lang="en-US" altLang="en-US"/>
              <a:t>The second stage is STORMING. Clearly this is the most troublesome stage for most group leaders. Conflict seems to be the main term to describe the people component of this stage. Individuals may become very competitive during this stage and some may be very close minded regarding the topics being discussed. At times the cliques that formed during the first stage may try to wield their influence and hidden agendas may surface. The need for group approval may decline in this stage and overall group identity may be low. Individual participation in the group may vary widely and there may be a general ‘uncomfortable’ feeling throughout the group.</a:t>
            </a:r>
          </a:p>
          <a:p>
            <a:r>
              <a:rPr lang="en-US" altLang="en-US"/>
              <a:t>The task component part of this stage can be described as on of organization. Individuals are concerned about responsibilities and may have just questions like Who is responsible for what? Who is our leader? What are the rules? Guidelines? Limits? And reward systems? What criteria will we be judged on and do we have a say in things?  As these questions and issues get answered or addressed the storming declines and the group can move on to more productive things.</a:t>
            </a:r>
          </a:p>
          <a:p>
            <a:endParaRPr lang="en-US" altLang="en-US"/>
          </a:p>
        </p:txBody>
      </p:sp>
    </p:spTree>
    <p:extLst>
      <p:ext uri="{BB962C8B-B14F-4D97-AF65-F5344CB8AC3E}">
        <p14:creationId xmlns:p14="http://schemas.microsoft.com/office/powerpoint/2010/main" val="12299832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B938D-C985-B34D-823A-DFBB566F56C9}" type="slidenum">
              <a:rPr lang="en-US" altLang="en-US"/>
              <a:pPr/>
              <a:t>14</a:t>
            </a:fld>
            <a:endParaRPr lang="en-US" altLang="en-US"/>
          </a:p>
        </p:txBody>
      </p:sp>
      <p:sp>
        <p:nvSpPr>
          <p:cNvPr id="41986" name="Rectangle 2"/>
          <p:cNvSpPr>
            <a:spLocks noRot="1" noChangeArrowheads="1" noTextEdit="1"/>
          </p:cNvSpPr>
          <p:nvPr>
            <p:ph type="sldImg"/>
          </p:nvPr>
        </p:nvSpPr>
        <p:spPr>
          <a:ln/>
        </p:spPr>
      </p:sp>
      <p:sp>
        <p:nvSpPr>
          <p:cNvPr id="41987" name="Rectangle 3"/>
          <p:cNvSpPr>
            <a:spLocks noGrp="1" noChangeArrowheads="1"/>
          </p:cNvSpPr>
          <p:nvPr>
            <p:ph type="body" idx="1"/>
          </p:nvPr>
        </p:nvSpPr>
        <p:spPr/>
        <p:txBody>
          <a:bodyPr/>
          <a:lstStyle/>
          <a:p>
            <a:r>
              <a:rPr lang="en-US" altLang="en-US"/>
              <a:t>The next stage is stage III- NORMING.  Cohesion is the word used to describe the people side of this stage. During this stage individuals begin to develop a sense of ‘groupness’       or team spirit. They also begin to share ideas and feelings. There is a sense of openness among group members where feedback can be asked for and given without threatening those giving and receiving it. Cliques tend to dissolve during this stage and the range of participation narrows among individuals. While there may be a sense of playfulness in the group, introducing a new member during this stage will be extremely hard.</a:t>
            </a:r>
          </a:p>
          <a:p>
            <a:endParaRPr lang="en-US" altLang="en-US"/>
          </a:p>
          <a:p>
            <a:r>
              <a:rPr lang="en-US" altLang="en-US"/>
              <a:t>The task component side of this stage can be described by using the word data-flow.  The task side is characterized by sharing information and leadership within the group, generating ideas and participating in group problem solving activities, practicing alternative exploration and practical creativity sessions as well as other constructive and team building activities. A lot of progress is made during this stage in the group.</a:t>
            </a:r>
          </a:p>
          <a:p>
            <a:endParaRPr lang="en-US" altLang="en-US"/>
          </a:p>
        </p:txBody>
      </p:sp>
    </p:spTree>
    <p:extLst>
      <p:ext uri="{BB962C8B-B14F-4D97-AF65-F5344CB8AC3E}">
        <p14:creationId xmlns:p14="http://schemas.microsoft.com/office/powerpoint/2010/main" val="6513337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79178D-74CB-4B41-823D-94F960BBF810}" type="slidenum">
              <a:rPr lang="en-US" altLang="en-US"/>
              <a:pPr/>
              <a:t>15</a:t>
            </a:fld>
            <a:endParaRPr lang="en-US" altLang="en-US"/>
          </a:p>
        </p:txBody>
      </p:sp>
      <p:sp>
        <p:nvSpPr>
          <p:cNvPr id="43010" name="Rectangle 2"/>
          <p:cNvSpPr>
            <a:spLocks noRot="1" noChangeArrowheads="1" noTextEdit="1"/>
          </p:cNvSpPr>
          <p:nvPr>
            <p:ph type="sldImg"/>
          </p:nvPr>
        </p:nvSpPr>
        <p:spPr>
          <a:ln/>
        </p:spPr>
      </p:sp>
      <p:sp>
        <p:nvSpPr>
          <p:cNvPr id="43011" name="Rectangle 3"/>
          <p:cNvSpPr>
            <a:spLocks noGrp="1" noChangeArrowheads="1"/>
          </p:cNvSpPr>
          <p:nvPr>
            <p:ph type="body" idx="1"/>
          </p:nvPr>
        </p:nvSpPr>
        <p:spPr/>
        <p:txBody>
          <a:bodyPr/>
          <a:lstStyle/>
          <a:p>
            <a:r>
              <a:rPr lang="en-US" altLang="en-US"/>
              <a:t>Progress continues during the PERFORMING stage of group development. People tend to become more independent in this stage. There is a high sense of being concerned with peoples needs, as well as individuals having a high sense of group identity, commitment, involvement, high morale, loyalty, and trust. At this point the groups cliques are usually absent and the group can be considered a closed group that has established a sense of collaboration among its members.</a:t>
            </a:r>
          </a:p>
          <a:p>
            <a:endParaRPr lang="en-US" altLang="en-US"/>
          </a:p>
          <a:p>
            <a:r>
              <a:rPr lang="en-US" altLang="en-US"/>
              <a:t>The task component focuses on problem-solving.  During this stage there is a high task orientation or feeling of  wanting to ‘get the job done’. There is support for experimentation, individuality, creativity as well as a group ‘synergy’ or cooperative action or force at work.</a:t>
            </a:r>
          </a:p>
          <a:p>
            <a:endParaRPr lang="en-US" altLang="en-US"/>
          </a:p>
        </p:txBody>
      </p:sp>
    </p:spTree>
    <p:extLst>
      <p:ext uri="{BB962C8B-B14F-4D97-AF65-F5344CB8AC3E}">
        <p14:creationId xmlns:p14="http://schemas.microsoft.com/office/powerpoint/2010/main" val="12415152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F43103-60CE-F446-9844-1949F952A391}" type="slidenum">
              <a:rPr lang="en-US" altLang="en-US"/>
              <a:pPr/>
              <a:t>16</a:t>
            </a:fld>
            <a:endParaRPr lang="en-US" altLang="en-US"/>
          </a:p>
        </p:txBody>
      </p:sp>
      <p:sp>
        <p:nvSpPr>
          <p:cNvPr id="44034" name="Rectangle 2"/>
          <p:cNvSpPr>
            <a:spLocks noRot="1" noChangeArrowheads="1" noTextEdit="1"/>
          </p:cNvSpPr>
          <p:nvPr>
            <p:ph type="sldImg"/>
          </p:nvPr>
        </p:nvSpPr>
        <p:spPr>
          <a:ln/>
        </p:spPr>
      </p:sp>
      <p:sp>
        <p:nvSpPr>
          <p:cNvPr id="44035" name="Rectangle 3"/>
          <p:cNvSpPr>
            <a:spLocks noGrp="1" noChangeArrowheads="1"/>
          </p:cNvSpPr>
          <p:nvPr>
            <p:ph type="body" idx="1"/>
          </p:nvPr>
        </p:nvSpPr>
        <p:spPr/>
        <p:txBody>
          <a:bodyPr/>
          <a:lstStyle/>
          <a:p>
            <a:r>
              <a:rPr lang="en-US" altLang="en-US"/>
              <a:t>The last stage is that of ADJOURNING. From the viewpoint of the individuals in the group this stage can be described as one of separation. People begin to distance themselves from the project, class or activity. Some may want to revisit parts of the project, task , etc. (regression) and most  hopefully will have a sense of dignity, worth or merit about their participation in this activity. From the Task component viewpoint the leader of the group can use this stage to review the accomplishments and successes of the group and, if needed, make future plans.</a:t>
            </a:r>
          </a:p>
          <a:p>
            <a:endParaRPr lang="en-US" altLang="en-US"/>
          </a:p>
        </p:txBody>
      </p:sp>
    </p:spTree>
    <p:extLst>
      <p:ext uri="{BB962C8B-B14F-4D97-AF65-F5344CB8AC3E}">
        <p14:creationId xmlns:p14="http://schemas.microsoft.com/office/powerpoint/2010/main" val="11950370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D5450D-F875-7C43-9617-44E418271F16}" type="slidenum">
              <a:rPr lang="en-US" altLang="en-US"/>
              <a:pPr/>
              <a:t>17</a:t>
            </a:fld>
            <a:endParaRPr lang="en-US" altLang="en-US"/>
          </a:p>
        </p:txBody>
      </p:sp>
      <p:sp>
        <p:nvSpPr>
          <p:cNvPr id="45058" name="Rectangle 2"/>
          <p:cNvSpPr>
            <a:spLocks noRot="1" noChangeArrowheads="1" noTextEdit="1"/>
          </p:cNvSpPr>
          <p:nvPr>
            <p:ph type="sldImg"/>
          </p:nvPr>
        </p:nvSpPr>
        <p:spPr>
          <a:ln/>
        </p:spPr>
      </p:sp>
      <p:sp>
        <p:nvSpPr>
          <p:cNvPr id="45059" name="Rectangle 3"/>
          <p:cNvSpPr>
            <a:spLocks noGrp="1" noChangeArrowheads="1"/>
          </p:cNvSpPr>
          <p:nvPr>
            <p:ph type="body" idx="1"/>
          </p:nvPr>
        </p:nvSpPr>
        <p:spPr/>
        <p:txBody>
          <a:bodyPr/>
          <a:lstStyle/>
          <a:p>
            <a:r>
              <a:rPr lang="en-US" altLang="en-US"/>
              <a:t>While understanding the stages of group development are important, being able to communicate effectively to individuals in those groups or classes is also important.</a:t>
            </a:r>
          </a:p>
          <a:p>
            <a:endParaRPr lang="en-US" altLang="en-US"/>
          </a:p>
          <a:p>
            <a:r>
              <a:rPr lang="en-US" altLang="en-US"/>
              <a:t>Communication impacts our daily lives. The average person may spend up to 40% of their typical day communicating one-on-one with others.</a:t>
            </a:r>
          </a:p>
          <a:p>
            <a:endParaRPr lang="en-US" altLang="en-US"/>
          </a:p>
        </p:txBody>
      </p:sp>
    </p:spTree>
    <p:extLst>
      <p:ext uri="{BB962C8B-B14F-4D97-AF65-F5344CB8AC3E}">
        <p14:creationId xmlns:p14="http://schemas.microsoft.com/office/powerpoint/2010/main" val="17202124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3BE799-A2DE-1A40-93B1-9FBF632A92B2}" type="slidenum">
              <a:rPr lang="en-US" altLang="en-US"/>
              <a:pPr/>
              <a:t>18</a:t>
            </a:fld>
            <a:endParaRPr lang="en-US" altLang="en-US"/>
          </a:p>
        </p:txBody>
      </p:sp>
      <p:sp>
        <p:nvSpPr>
          <p:cNvPr id="46082" name="Rectangle 2"/>
          <p:cNvSpPr>
            <a:spLocks noRot="1" noChangeArrowheads="1" noTextEdit="1"/>
          </p:cNvSpPr>
          <p:nvPr>
            <p:ph type="sldImg"/>
          </p:nvPr>
        </p:nvSpPr>
        <p:spPr>
          <a:ln/>
        </p:spPr>
      </p:sp>
      <p:sp>
        <p:nvSpPr>
          <p:cNvPr id="46083" name="Rectangle 3"/>
          <p:cNvSpPr>
            <a:spLocks noGrp="1" noChangeArrowheads="1"/>
          </p:cNvSpPr>
          <p:nvPr>
            <p:ph type="body" idx="1"/>
          </p:nvPr>
        </p:nvSpPr>
        <p:spPr/>
        <p:txBody>
          <a:bodyPr/>
          <a:lstStyle/>
          <a:p>
            <a:r>
              <a:rPr lang="en-US" altLang="en-US"/>
              <a:t>However ‘communication breakdowns’ continue to occur in today’s environment. Consider the following example in your handbook (refer to and read: Operation Haley’s Comet).      </a:t>
            </a:r>
          </a:p>
          <a:p>
            <a:endParaRPr lang="en-US" altLang="en-US"/>
          </a:p>
        </p:txBody>
      </p:sp>
    </p:spTree>
    <p:extLst>
      <p:ext uri="{BB962C8B-B14F-4D97-AF65-F5344CB8AC3E}">
        <p14:creationId xmlns:p14="http://schemas.microsoft.com/office/powerpoint/2010/main" val="379882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0113D4-8944-0B47-934C-CF61B29CD63F}" type="slidenum">
              <a:rPr lang="en-US" altLang="en-US"/>
              <a:pPr/>
              <a:t>19</a:t>
            </a:fld>
            <a:endParaRPr lang="en-US" altLang="en-US"/>
          </a:p>
        </p:txBody>
      </p:sp>
      <p:sp>
        <p:nvSpPr>
          <p:cNvPr id="47106" name="Rectangle 2"/>
          <p:cNvSpPr>
            <a:spLocks noRot="1" noChangeArrowheads="1" noTextEdit="1"/>
          </p:cNvSpPr>
          <p:nvPr>
            <p:ph type="sldImg"/>
          </p:nvPr>
        </p:nvSpPr>
        <p:spPr>
          <a:ln/>
        </p:spPr>
      </p:sp>
      <p:sp>
        <p:nvSpPr>
          <p:cNvPr id="47107" name="Rectangle 3"/>
          <p:cNvSpPr>
            <a:spLocks noGrp="1" noChangeArrowheads="1"/>
          </p:cNvSpPr>
          <p:nvPr>
            <p:ph type="body" idx="1"/>
          </p:nvPr>
        </p:nvSpPr>
        <p:spPr/>
        <p:txBody>
          <a:bodyPr/>
          <a:lstStyle/>
          <a:p>
            <a:r>
              <a:rPr lang="en-US" altLang="en-US"/>
              <a:t>By following a few basic tips you can improve your communication can be improved greatly.  1. Think through what you want to say before you say it.  2. Once you have made your point, ask for feedback. This will help you to understand if people comprehend the meaning of what you are stating.</a:t>
            </a:r>
          </a:p>
          <a:p>
            <a:endParaRPr lang="en-US" altLang="en-US"/>
          </a:p>
        </p:txBody>
      </p:sp>
    </p:spTree>
    <p:extLst>
      <p:ext uri="{BB962C8B-B14F-4D97-AF65-F5344CB8AC3E}">
        <p14:creationId xmlns:p14="http://schemas.microsoft.com/office/powerpoint/2010/main" val="665975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9D104B-B499-774C-881F-4AD650B955A9}" type="slidenum">
              <a:rPr lang="en-US" altLang="en-US"/>
              <a:pPr/>
              <a:t>2</a:t>
            </a:fld>
            <a:endParaRPr lang="en-US" altLang="en-US"/>
          </a:p>
        </p:txBody>
      </p:sp>
      <p:sp>
        <p:nvSpPr>
          <p:cNvPr id="60418" name="Rectangle 2"/>
          <p:cNvSpPr>
            <a:spLocks noRot="1" noChangeArrowheads="1" noTextEdit="1"/>
          </p:cNvSpPr>
          <p:nvPr>
            <p:ph type="sldImg"/>
          </p:nvPr>
        </p:nvSpPr>
        <p:spPr>
          <a:xfrm>
            <a:off x="1144588" y="685800"/>
            <a:ext cx="4572000" cy="3429000"/>
          </a:xfrm>
          <a:ln/>
        </p:spPr>
      </p:sp>
      <p:sp>
        <p:nvSpPr>
          <p:cNvPr id="60419" name="Rectangle 3"/>
          <p:cNvSpPr>
            <a:spLocks noGrp="1" noChangeArrowheads="1"/>
          </p:cNvSpPr>
          <p:nvPr>
            <p:ph type="body" idx="1"/>
          </p:nvPr>
        </p:nvSpPr>
        <p:spPr>
          <a:xfrm>
            <a:off x="912813" y="4343400"/>
            <a:ext cx="5032375" cy="4114800"/>
          </a:xfrm>
        </p:spPr>
        <p:txBody>
          <a:bodyPr/>
          <a:lstStyle/>
          <a:p>
            <a:r>
              <a:rPr lang="en-US" altLang="en-US"/>
              <a:t>UGA Cooperative Extension Web address</a:t>
            </a:r>
          </a:p>
        </p:txBody>
      </p:sp>
    </p:spTree>
    <p:extLst>
      <p:ext uri="{BB962C8B-B14F-4D97-AF65-F5344CB8AC3E}">
        <p14:creationId xmlns:p14="http://schemas.microsoft.com/office/powerpoint/2010/main" val="8176654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314A86-0D22-2645-8845-682E1F7E8615}" type="slidenum">
              <a:rPr lang="en-US" altLang="en-US"/>
              <a:pPr/>
              <a:t>20</a:t>
            </a:fld>
            <a:endParaRPr lang="en-US" altLang="en-US"/>
          </a:p>
        </p:txBody>
      </p:sp>
      <p:sp>
        <p:nvSpPr>
          <p:cNvPr id="48130" name="Rectangle 2"/>
          <p:cNvSpPr>
            <a:spLocks noRot="1" noChangeArrowheads="1" noTextEdit="1"/>
          </p:cNvSpPr>
          <p:nvPr>
            <p:ph type="sldImg"/>
          </p:nvPr>
        </p:nvSpPr>
        <p:spPr>
          <a:ln/>
        </p:spPr>
      </p:sp>
      <p:sp>
        <p:nvSpPr>
          <p:cNvPr id="48131" name="Rectangle 3"/>
          <p:cNvSpPr>
            <a:spLocks noGrp="1" noChangeArrowheads="1"/>
          </p:cNvSpPr>
          <p:nvPr>
            <p:ph type="body" idx="1"/>
          </p:nvPr>
        </p:nvSpPr>
        <p:spPr/>
        <p:txBody>
          <a:bodyPr/>
          <a:lstStyle/>
          <a:p>
            <a:r>
              <a:rPr lang="en-US" altLang="en-US"/>
              <a:t>Communication tips cont’d: 3. Speak clearly and concisely. Keep words and sentences short and to the point. Germination, propagation, and fertilization are all nice terms, but may not be understood by everyone. There is nothing wrong with basic terms like grow, dig and water.</a:t>
            </a:r>
          </a:p>
          <a:p>
            <a:r>
              <a:rPr lang="en-US" altLang="en-US"/>
              <a:t>4. Speak with enthusiasm and expressiveness. If you are trying to convince others or to motivate an individual, your ability to be enthusiastic and variety in rate of speech and tone of voice is essential.  5. Develop a natural and informal style.  If you want to open up communication in your class or group–be yourself. This will help to build trust and credibility with others.</a:t>
            </a:r>
          </a:p>
          <a:p>
            <a:endParaRPr lang="en-US" altLang="en-US"/>
          </a:p>
        </p:txBody>
      </p:sp>
    </p:spTree>
    <p:extLst>
      <p:ext uri="{BB962C8B-B14F-4D97-AF65-F5344CB8AC3E}">
        <p14:creationId xmlns:p14="http://schemas.microsoft.com/office/powerpoint/2010/main" val="3643342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C3878B-60A1-5D45-A629-A30AE87CDBF8}" type="slidenum">
              <a:rPr lang="en-US" altLang="en-US"/>
              <a:pPr/>
              <a:t>21</a:t>
            </a:fld>
            <a:endParaRPr lang="en-US" altLang="en-US"/>
          </a:p>
        </p:txBody>
      </p:sp>
      <p:sp>
        <p:nvSpPr>
          <p:cNvPr id="49154" name="Rectangle 2"/>
          <p:cNvSpPr>
            <a:spLocks noRot="1" noChangeArrowheads="1" noTextEdit="1"/>
          </p:cNvSpPr>
          <p:nvPr>
            <p:ph type="sldImg"/>
          </p:nvPr>
        </p:nvSpPr>
        <p:spPr>
          <a:ln/>
        </p:spPr>
      </p:sp>
      <p:sp>
        <p:nvSpPr>
          <p:cNvPr id="49155" name="Rectangle 3"/>
          <p:cNvSpPr>
            <a:spLocks noGrp="1" noChangeArrowheads="1"/>
          </p:cNvSpPr>
          <p:nvPr>
            <p:ph type="body" idx="1"/>
          </p:nvPr>
        </p:nvSpPr>
        <p:spPr/>
        <p:txBody>
          <a:bodyPr/>
          <a:lstStyle/>
          <a:p>
            <a:r>
              <a:rPr lang="en-US" altLang="en-US"/>
              <a:t>A major challenge of meeting management is dealing with disruptive or problem causing participants. While much of this behavior can disappear after the group passes through the ‘storming stage’ some disruptive behavior may still slow the progress of the group or class.</a:t>
            </a:r>
          </a:p>
          <a:p>
            <a:endParaRPr lang="en-US" altLang="en-US"/>
          </a:p>
        </p:txBody>
      </p:sp>
    </p:spTree>
    <p:extLst>
      <p:ext uri="{BB962C8B-B14F-4D97-AF65-F5344CB8AC3E}">
        <p14:creationId xmlns:p14="http://schemas.microsoft.com/office/powerpoint/2010/main" val="8901478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CA0341-69B5-2643-8DF1-1DED175E446E}" type="slidenum">
              <a:rPr lang="en-US" altLang="en-US"/>
              <a:pPr/>
              <a:t>22</a:t>
            </a:fld>
            <a:endParaRPr lang="en-US" altLang="en-US"/>
          </a:p>
        </p:txBody>
      </p:sp>
      <p:sp>
        <p:nvSpPr>
          <p:cNvPr id="50178" name="Rectangle 2"/>
          <p:cNvSpPr>
            <a:spLocks noRot="1" noChangeArrowheads="1" noTextEdit="1"/>
          </p:cNvSpPr>
          <p:nvPr>
            <p:ph type="sldImg"/>
          </p:nvPr>
        </p:nvSpPr>
        <p:spPr>
          <a:ln/>
        </p:spPr>
      </p:sp>
      <p:sp>
        <p:nvSpPr>
          <p:cNvPr id="50179" name="Rectangle 3"/>
          <p:cNvSpPr>
            <a:spLocks noGrp="1" noChangeArrowheads="1"/>
          </p:cNvSpPr>
          <p:nvPr>
            <p:ph type="body" idx="1"/>
          </p:nvPr>
        </p:nvSpPr>
        <p:spPr/>
        <p:txBody>
          <a:bodyPr/>
          <a:lstStyle/>
          <a:p>
            <a:r>
              <a:rPr lang="en-US" altLang="en-US"/>
              <a:t>Here are six types of problem participants and some possible suggestions for dealing with them.</a:t>
            </a:r>
          </a:p>
          <a:p>
            <a:endParaRPr lang="en-US" altLang="en-US"/>
          </a:p>
        </p:txBody>
      </p:sp>
    </p:spTree>
    <p:extLst>
      <p:ext uri="{BB962C8B-B14F-4D97-AF65-F5344CB8AC3E}">
        <p14:creationId xmlns:p14="http://schemas.microsoft.com/office/powerpoint/2010/main" val="13441997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4AF988-E336-0641-BD8E-873D77AAF0DC}" type="slidenum">
              <a:rPr lang="en-US" altLang="en-US"/>
              <a:pPr/>
              <a:t>23</a:t>
            </a:fld>
            <a:endParaRPr lang="en-US" altLang="en-US"/>
          </a:p>
        </p:txBody>
      </p:sp>
      <p:sp>
        <p:nvSpPr>
          <p:cNvPr id="51202" name="Rectangle 2"/>
          <p:cNvSpPr>
            <a:spLocks noRot="1" noChangeArrowheads="1" noTextEdit="1"/>
          </p:cNvSpPr>
          <p:nvPr>
            <p:ph type="sldImg"/>
          </p:nvPr>
        </p:nvSpPr>
        <p:spPr>
          <a:ln/>
        </p:spPr>
      </p:sp>
      <p:sp>
        <p:nvSpPr>
          <p:cNvPr id="51203" name="Rectangle 3"/>
          <p:cNvSpPr>
            <a:spLocks noGrp="1" noChangeArrowheads="1"/>
          </p:cNvSpPr>
          <p:nvPr>
            <p:ph type="body" idx="1"/>
          </p:nvPr>
        </p:nvSpPr>
        <p:spPr/>
        <p:txBody>
          <a:bodyPr/>
          <a:lstStyle/>
          <a:p>
            <a:r>
              <a:rPr lang="en-US" altLang="en-US"/>
              <a:t>The first is the ‘Late-Comer’ who always arrives late and makes a big production upon arrival. From the leader’s point of view:</a:t>
            </a:r>
          </a:p>
          <a:p>
            <a:endParaRPr lang="en-US" altLang="en-US"/>
          </a:p>
          <a:p>
            <a:r>
              <a:rPr lang="en-US" altLang="en-US"/>
              <a:t>             *Don’t stop the meeting to catch them up or stall the start time.</a:t>
            </a:r>
          </a:p>
          <a:p>
            <a:r>
              <a:rPr lang="en-US" altLang="en-US"/>
              <a:t>             *Don’t confront the person in front of the group.</a:t>
            </a:r>
          </a:p>
          <a:p>
            <a:r>
              <a:rPr lang="en-US" altLang="en-US"/>
              <a:t>             *Following the meeting, ask the person why they are always late.</a:t>
            </a:r>
          </a:p>
          <a:p>
            <a:r>
              <a:rPr lang="en-US" altLang="en-US"/>
              <a:t>             *Ask the person to arrive early to help set up the room for the next meeting, to be a                           recorder, assist with facilitation or some other appropriate task that necessitates them                      arriving early to perform.  </a:t>
            </a:r>
          </a:p>
          <a:p>
            <a:r>
              <a:rPr lang="en-US" altLang="en-US"/>
              <a:t> </a:t>
            </a:r>
          </a:p>
        </p:txBody>
      </p:sp>
    </p:spTree>
    <p:extLst>
      <p:ext uri="{BB962C8B-B14F-4D97-AF65-F5344CB8AC3E}">
        <p14:creationId xmlns:p14="http://schemas.microsoft.com/office/powerpoint/2010/main" val="4364250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72FDFE-1575-F34D-803B-8575585348CE}" type="slidenum">
              <a:rPr lang="en-US" altLang="en-US"/>
              <a:pPr/>
              <a:t>24</a:t>
            </a:fld>
            <a:endParaRPr lang="en-US" altLang="en-US"/>
          </a:p>
        </p:txBody>
      </p:sp>
      <p:sp>
        <p:nvSpPr>
          <p:cNvPr id="52226" name="Rectangle 2"/>
          <p:cNvSpPr>
            <a:spLocks noRot="1" noChangeArrowheads="1" noTextEdit="1"/>
          </p:cNvSpPr>
          <p:nvPr>
            <p:ph type="sldImg"/>
          </p:nvPr>
        </p:nvSpPr>
        <p:spPr>
          <a:ln/>
        </p:spPr>
      </p:sp>
      <p:sp>
        <p:nvSpPr>
          <p:cNvPr id="52227" name="Rectangle 3"/>
          <p:cNvSpPr>
            <a:spLocks noGrp="1" noChangeArrowheads="1"/>
          </p:cNvSpPr>
          <p:nvPr>
            <p:ph type="body" idx="1"/>
          </p:nvPr>
        </p:nvSpPr>
        <p:spPr/>
        <p:txBody>
          <a:bodyPr/>
          <a:lstStyle/>
          <a:p>
            <a:r>
              <a:rPr lang="en-US" altLang="en-US"/>
              <a:t>The second is the ‘CRITIC’ who is always negative. How do you deal with this type of behavior?  </a:t>
            </a:r>
          </a:p>
          <a:p>
            <a:r>
              <a:rPr lang="en-US" altLang="en-US"/>
              <a:t>                  *Ask the person to defend his/her criticism with facts or offer suggestions.</a:t>
            </a:r>
          </a:p>
          <a:p>
            <a:r>
              <a:rPr lang="en-US" altLang="en-US"/>
              <a:t>                  *Interrupt and cut off the unwarranted criticism.</a:t>
            </a:r>
          </a:p>
          <a:p>
            <a:r>
              <a:rPr lang="en-US" altLang="en-US"/>
              <a:t>                  *Have the group agree to a process of ‘evaluating ideas’ during a set period of time.</a:t>
            </a:r>
          </a:p>
        </p:txBody>
      </p:sp>
    </p:spTree>
    <p:extLst>
      <p:ext uri="{BB962C8B-B14F-4D97-AF65-F5344CB8AC3E}">
        <p14:creationId xmlns:p14="http://schemas.microsoft.com/office/powerpoint/2010/main" val="13395642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0E4707-A22C-E142-8E4D-68268747F209}" type="slidenum">
              <a:rPr lang="en-US" altLang="en-US"/>
              <a:pPr/>
              <a:t>25</a:t>
            </a:fld>
            <a:endParaRPr lang="en-US" altLang="en-US"/>
          </a:p>
        </p:txBody>
      </p:sp>
      <p:sp>
        <p:nvSpPr>
          <p:cNvPr id="53250" name="Rectangle 2"/>
          <p:cNvSpPr>
            <a:spLocks noRot="1" noChangeArrowheads="1" noTextEdit="1"/>
          </p:cNvSpPr>
          <p:nvPr>
            <p:ph type="sldImg"/>
          </p:nvPr>
        </p:nvSpPr>
        <p:spPr>
          <a:ln/>
        </p:spPr>
      </p:sp>
      <p:sp>
        <p:nvSpPr>
          <p:cNvPr id="53251" name="Rectangle 3"/>
          <p:cNvSpPr>
            <a:spLocks noGrp="1" noChangeArrowheads="1"/>
          </p:cNvSpPr>
          <p:nvPr>
            <p:ph type="body" idx="1"/>
          </p:nvPr>
        </p:nvSpPr>
        <p:spPr/>
        <p:txBody>
          <a:bodyPr/>
          <a:lstStyle/>
          <a:p>
            <a:r>
              <a:rPr lang="en-US" altLang="en-US"/>
              <a:t>The LONG-WINDED LOUDMOUTH who may dominate the meeting, talks too much or too loudly, and refuses to stop talking is the next type of problem participant. Sometimes these actions by the group leader may limit this type of disruptive behavior.</a:t>
            </a:r>
          </a:p>
          <a:p>
            <a:endParaRPr lang="en-US" altLang="en-US"/>
          </a:p>
          <a:p>
            <a:r>
              <a:rPr lang="en-US" altLang="en-US"/>
              <a:t>        *Subtly move closer to them while they are talking, maintaining eye contact. When you are             standing in front of them, focus on someone else and call on them.</a:t>
            </a:r>
          </a:p>
          <a:p>
            <a:r>
              <a:rPr lang="en-US" altLang="en-US"/>
              <a:t>        *When (if) they quit talking, don’t yield the floor to them again.</a:t>
            </a:r>
          </a:p>
          <a:p>
            <a:r>
              <a:rPr lang="en-US" altLang="en-US"/>
              <a:t>        *Direct your conversation to another person.</a:t>
            </a:r>
          </a:p>
          <a:p>
            <a:r>
              <a:rPr lang="en-US" altLang="en-US"/>
              <a:t>        *Talk with them outside the meeting, explaining that their actions are preventing others</a:t>
            </a:r>
          </a:p>
          <a:p>
            <a:r>
              <a:rPr lang="en-US" altLang="en-US"/>
              <a:t>           From participating.</a:t>
            </a:r>
          </a:p>
          <a:p>
            <a:endParaRPr lang="en-US" altLang="en-US"/>
          </a:p>
        </p:txBody>
      </p:sp>
    </p:spTree>
    <p:extLst>
      <p:ext uri="{BB962C8B-B14F-4D97-AF65-F5344CB8AC3E}">
        <p14:creationId xmlns:p14="http://schemas.microsoft.com/office/powerpoint/2010/main" val="19846563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F96C35-EC0E-2140-94CC-A01F15175D67}" type="slidenum">
              <a:rPr lang="en-US" altLang="en-US"/>
              <a:pPr/>
              <a:t>26</a:t>
            </a:fld>
            <a:endParaRPr lang="en-US" altLang="en-US"/>
          </a:p>
        </p:txBody>
      </p:sp>
      <p:sp>
        <p:nvSpPr>
          <p:cNvPr id="54274" name="Rectangle 2"/>
          <p:cNvSpPr>
            <a:spLocks noRot="1" noChangeArrowheads="1" noTextEdit="1"/>
          </p:cNvSpPr>
          <p:nvPr>
            <p:ph type="sldImg"/>
          </p:nvPr>
        </p:nvSpPr>
        <p:spPr>
          <a:ln/>
        </p:spPr>
      </p:sp>
      <p:sp>
        <p:nvSpPr>
          <p:cNvPr id="54275" name="Rectangle 3"/>
          <p:cNvSpPr>
            <a:spLocks noGrp="1" noChangeArrowheads="1"/>
          </p:cNvSpPr>
          <p:nvPr>
            <p:ph type="body" idx="1"/>
          </p:nvPr>
        </p:nvSpPr>
        <p:spPr/>
        <p:txBody>
          <a:bodyPr/>
          <a:lstStyle/>
          <a:p>
            <a:r>
              <a:rPr lang="en-US" altLang="en-US"/>
              <a:t>The HARPOONER or ATTACKER is one who personally attacks other group members or the meeting leader.  To help minimize this type of behavior</a:t>
            </a:r>
          </a:p>
          <a:p>
            <a:endParaRPr lang="en-US" altLang="en-US"/>
          </a:p>
          <a:p>
            <a:r>
              <a:rPr lang="en-US" altLang="en-US"/>
              <a:t>          *Move between the attacker and the person being attacked. Have them talk to you rather                 than each other.</a:t>
            </a:r>
          </a:p>
          <a:p>
            <a:r>
              <a:rPr lang="en-US" altLang="en-US"/>
              <a:t>          *Remind  participants that the meeting is not a forum in which to resolve personal                           differences.</a:t>
            </a:r>
          </a:p>
          <a:p>
            <a:r>
              <a:rPr lang="en-US" altLang="en-US"/>
              <a:t>          *When you (the leader) are being attacked, resist becoming defensive. Thank the attacker                for the comments and then turn the issue back on the attacker, asking for positive</a:t>
            </a:r>
          </a:p>
          <a:p>
            <a:r>
              <a:rPr lang="en-US" altLang="en-US"/>
              <a:t>           suggestions.</a:t>
            </a:r>
          </a:p>
          <a:p>
            <a:r>
              <a:rPr lang="en-US" altLang="en-US"/>
              <a:t> </a:t>
            </a:r>
          </a:p>
        </p:txBody>
      </p:sp>
    </p:spTree>
    <p:extLst>
      <p:ext uri="{BB962C8B-B14F-4D97-AF65-F5344CB8AC3E}">
        <p14:creationId xmlns:p14="http://schemas.microsoft.com/office/powerpoint/2010/main" val="14039415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EAFEF8-50AE-A744-9AD7-D17BA403AC26}" type="slidenum">
              <a:rPr lang="en-US" altLang="en-US"/>
              <a:pPr/>
              <a:t>27</a:t>
            </a:fld>
            <a:endParaRPr lang="en-US" altLang="en-US"/>
          </a:p>
        </p:txBody>
      </p:sp>
      <p:sp>
        <p:nvSpPr>
          <p:cNvPr id="55298" name="Rectangle 2"/>
          <p:cNvSpPr>
            <a:spLocks noRot="1" noChangeArrowheads="1" noTextEdit="1"/>
          </p:cNvSpPr>
          <p:nvPr>
            <p:ph type="sldImg"/>
          </p:nvPr>
        </p:nvSpPr>
        <p:spPr>
          <a:ln/>
        </p:spPr>
      </p:sp>
      <p:sp>
        <p:nvSpPr>
          <p:cNvPr id="55299" name="Rectangle 3"/>
          <p:cNvSpPr>
            <a:spLocks noGrp="1" noChangeArrowheads="1"/>
          </p:cNvSpPr>
          <p:nvPr>
            <p:ph type="body" idx="1"/>
          </p:nvPr>
        </p:nvSpPr>
        <p:spPr/>
        <p:txBody>
          <a:bodyPr/>
          <a:lstStyle/>
          <a:p>
            <a:r>
              <a:rPr lang="en-US" altLang="en-US"/>
              <a:t>The RABBIT CHASER or WAR STORY TELLER is a person who wanders off the subject.  To keep these individuals and the group on track try:</a:t>
            </a:r>
          </a:p>
          <a:p>
            <a:endParaRPr lang="en-US" altLang="en-US"/>
          </a:p>
          <a:p>
            <a:r>
              <a:rPr lang="en-US" altLang="en-US"/>
              <a:t>          *Asking the person, “How do you feel this relates to our situation”?</a:t>
            </a:r>
          </a:p>
          <a:p>
            <a:r>
              <a:rPr lang="en-US" altLang="en-US"/>
              <a:t>          *Clarify the topic under discussion by stating ”We seem to have gotton off the subject’.</a:t>
            </a:r>
          </a:p>
          <a:p>
            <a:r>
              <a:rPr lang="en-US" altLang="en-US"/>
              <a:t>          *Present a summary of the progress and suggest moving to the next subject area.</a:t>
            </a:r>
          </a:p>
          <a:p>
            <a:endParaRPr lang="en-US" altLang="en-US"/>
          </a:p>
        </p:txBody>
      </p:sp>
    </p:spTree>
    <p:extLst>
      <p:ext uri="{BB962C8B-B14F-4D97-AF65-F5344CB8AC3E}">
        <p14:creationId xmlns:p14="http://schemas.microsoft.com/office/powerpoint/2010/main" val="16423978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05AD00-F5C9-C84E-A198-ACEF3BB9DABC}" type="slidenum">
              <a:rPr lang="en-US" altLang="en-US"/>
              <a:pPr/>
              <a:t>28</a:t>
            </a:fld>
            <a:endParaRPr lang="en-US" altLang="en-US"/>
          </a:p>
        </p:txBody>
      </p:sp>
      <p:sp>
        <p:nvSpPr>
          <p:cNvPr id="56322" name="Rectangle 2"/>
          <p:cNvSpPr>
            <a:spLocks noRot="1" noChangeArrowheads="1" noTextEdit="1"/>
          </p:cNvSpPr>
          <p:nvPr>
            <p:ph type="sldImg"/>
          </p:nvPr>
        </p:nvSpPr>
        <p:spPr>
          <a:ln/>
        </p:spPr>
      </p:sp>
      <p:sp>
        <p:nvSpPr>
          <p:cNvPr id="56323" name="Rectangle 3"/>
          <p:cNvSpPr>
            <a:spLocks noGrp="1" noChangeArrowheads="1"/>
          </p:cNvSpPr>
          <p:nvPr>
            <p:ph type="body" idx="1"/>
          </p:nvPr>
        </p:nvSpPr>
        <p:spPr/>
        <p:txBody>
          <a:bodyPr/>
          <a:lstStyle/>
          <a:p>
            <a:r>
              <a:rPr lang="en-US" altLang="en-US"/>
              <a:t>The last type of disruptive behavior is the WHISPERER or SIDE CONVERSATIONALIST who constantly whispers with neighbors and makes side comments.</a:t>
            </a:r>
          </a:p>
          <a:p>
            <a:r>
              <a:rPr lang="en-US" altLang="en-US"/>
              <a:t>To deal with this type of behavior:</a:t>
            </a:r>
          </a:p>
          <a:p>
            <a:endParaRPr lang="en-US" altLang="en-US"/>
          </a:p>
          <a:p>
            <a:r>
              <a:rPr lang="en-US" altLang="en-US"/>
              <a:t>         *Maintain eye contact with the whisperer and allow the group to be silent until the side                   conversation stops.</a:t>
            </a:r>
          </a:p>
          <a:p>
            <a:r>
              <a:rPr lang="en-US" altLang="en-US"/>
              <a:t>         *Ask the person to share his/her comments with the entire group.</a:t>
            </a:r>
          </a:p>
          <a:p>
            <a:r>
              <a:rPr lang="en-US" altLang="en-US"/>
              <a:t>         *Make a general announcement: “We can’t get things accomplished if we are going in all</a:t>
            </a:r>
          </a:p>
          <a:p>
            <a:r>
              <a:rPr lang="en-US" altLang="en-US"/>
              <a:t>           Directions. Let’s hold it down.</a:t>
            </a:r>
          </a:p>
          <a:p>
            <a:r>
              <a:rPr lang="en-US" altLang="en-US"/>
              <a:t>         * As a final resort, rearrange the seating in the meeting. </a:t>
            </a:r>
          </a:p>
        </p:txBody>
      </p:sp>
    </p:spTree>
    <p:extLst>
      <p:ext uri="{BB962C8B-B14F-4D97-AF65-F5344CB8AC3E}">
        <p14:creationId xmlns:p14="http://schemas.microsoft.com/office/powerpoint/2010/main" val="265891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0C2AC8-05FA-264B-9F83-0F87C0BC47B9}" type="slidenum">
              <a:rPr lang="en-US" altLang="en-US"/>
              <a:pPr/>
              <a:t>29</a:t>
            </a:fld>
            <a:endParaRPr lang="en-US" altLang="en-US"/>
          </a:p>
        </p:txBody>
      </p:sp>
      <p:sp>
        <p:nvSpPr>
          <p:cNvPr id="80898" name="Rectangle 2"/>
          <p:cNvSpPr>
            <a:spLocks noRot="1" noChangeArrowheads="1" noTextEdit="1"/>
          </p:cNvSpPr>
          <p:nvPr>
            <p:ph type="sldImg"/>
          </p:nvPr>
        </p:nvSpPr>
        <p:spPr>
          <a:ln/>
        </p:spPr>
      </p:sp>
      <p:sp>
        <p:nvSpPr>
          <p:cNvPr id="80899" name="Rectangle 3"/>
          <p:cNvSpPr>
            <a:spLocks noGrp="1" noChangeArrowheads="1"/>
          </p:cNvSpPr>
          <p:nvPr>
            <p:ph type="body" idx="1"/>
          </p:nvPr>
        </p:nvSpPr>
        <p:spPr/>
        <p:txBody>
          <a:bodyPr/>
          <a:lstStyle/>
          <a:p>
            <a:r>
              <a:rPr lang="en-US" altLang="en-US"/>
              <a:t>DISCUSSION QUESTIONS</a:t>
            </a:r>
          </a:p>
          <a:p>
            <a:r>
              <a:rPr lang="en-US" altLang="en-US"/>
              <a:t>1. What are the major factors which determine leadership?</a:t>
            </a:r>
          </a:p>
          <a:p>
            <a:r>
              <a:rPr lang="en-US" altLang="en-US"/>
              <a:t>2. Name the qualities possessed by a good leader.</a:t>
            </a:r>
          </a:p>
          <a:p>
            <a:r>
              <a:rPr lang="en-US" altLang="en-US"/>
              <a:t>3. The five stages of group development are:</a:t>
            </a:r>
          </a:p>
          <a:p>
            <a:r>
              <a:rPr lang="en-US" altLang="en-US"/>
              <a:t>4. What is the first step in writing an article or preparing a presentation?</a:t>
            </a:r>
          </a:p>
          <a:p>
            <a:r>
              <a:rPr lang="en-US" altLang="en-US"/>
              <a:t>5. Name  three tips for writing.</a:t>
            </a:r>
          </a:p>
          <a:p>
            <a:r>
              <a:rPr lang="en-US" altLang="en-US"/>
              <a:t>6. How does using the Fog Index make written communication more readable?</a:t>
            </a:r>
          </a:p>
          <a:p>
            <a:r>
              <a:rPr lang="en-US" altLang="en-US"/>
              <a:t>7. What are some good ways to establish rapport with an audience?</a:t>
            </a:r>
          </a:p>
          <a:p>
            <a:r>
              <a:rPr lang="en-US" altLang="en-US"/>
              <a:t>8. How and why should you use visuals in a presentation?</a:t>
            </a:r>
          </a:p>
          <a:p>
            <a:r>
              <a:rPr lang="en-US" altLang="en-US"/>
              <a:t>9. Name two techniques for handling questions.</a:t>
            </a:r>
          </a:p>
        </p:txBody>
      </p:sp>
    </p:spTree>
    <p:extLst>
      <p:ext uri="{BB962C8B-B14F-4D97-AF65-F5344CB8AC3E}">
        <p14:creationId xmlns:p14="http://schemas.microsoft.com/office/powerpoint/2010/main" val="206623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A9F13A-26F4-F447-9AD1-C5F6A3BFAF33}" type="slidenum">
              <a:rPr lang="en-US" altLang="en-US"/>
              <a:pPr/>
              <a:t>3</a:t>
            </a:fld>
            <a:endParaRPr lang="en-US" altLang="en-US"/>
          </a:p>
        </p:txBody>
      </p:sp>
      <p:sp>
        <p:nvSpPr>
          <p:cNvPr id="72706" name="Rectangle 2"/>
          <p:cNvSpPr>
            <a:spLocks noRot="1" noChangeArrowheads="1" noTextEdit="1"/>
          </p:cNvSpPr>
          <p:nvPr>
            <p:ph type="sldImg"/>
          </p:nvPr>
        </p:nvSpPr>
        <p:spPr>
          <a:xfrm>
            <a:off x="1144588" y="685800"/>
            <a:ext cx="4572000" cy="3429000"/>
          </a:xfrm>
          <a:ln/>
        </p:spPr>
      </p:sp>
      <p:sp>
        <p:nvSpPr>
          <p:cNvPr id="72707" name="Rectangle 3"/>
          <p:cNvSpPr>
            <a:spLocks noGrp="1" noChangeArrowheads="1"/>
          </p:cNvSpPr>
          <p:nvPr>
            <p:ph type="body" idx="1"/>
          </p:nvPr>
        </p:nvSpPr>
        <p:spPr>
          <a:xfrm>
            <a:off x="912813" y="4343400"/>
            <a:ext cx="5032375" cy="4114800"/>
          </a:xfrm>
        </p:spPr>
        <p:txBody>
          <a:bodyPr/>
          <a:lstStyle/>
          <a:p>
            <a:r>
              <a:rPr lang="en-US" altLang="en-US"/>
              <a:t>Georgia Master Gardener Logo</a:t>
            </a:r>
          </a:p>
        </p:txBody>
      </p:sp>
    </p:spTree>
    <p:extLst>
      <p:ext uri="{BB962C8B-B14F-4D97-AF65-F5344CB8AC3E}">
        <p14:creationId xmlns:p14="http://schemas.microsoft.com/office/powerpoint/2010/main" val="7559660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4F4A78-DCC6-3B47-99BF-4B53FC91837D}" type="slidenum">
              <a:rPr lang="en-US" altLang="en-US"/>
              <a:pPr/>
              <a:t>4</a:t>
            </a:fld>
            <a:endParaRPr lang="en-US" altLang="en-US"/>
          </a:p>
        </p:txBody>
      </p:sp>
      <p:sp>
        <p:nvSpPr>
          <p:cNvPr id="82946" name="Rectangle 2"/>
          <p:cNvSpPr>
            <a:spLocks noRot="1" noChangeArrowheads="1" noTextEdit="1"/>
          </p:cNvSpPr>
          <p:nvPr>
            <p:ph type="sldImg"/>
          </p:nvPr>
        </p:nvSpPr>
        <p:spPr>
          <a:ln/>
        </p:spPr>
      </p:sp>
      <p:sp>
        <p:nvSpPr>
          <p:cNvPr id="82947" name="Rectangle 3"/>
          <p:cNvSpPr>
            <a:spLocks noGrp="1" noChangeArrowheads="1"/>
          </p:cNvSpPr>
          <p:nvPr>
            <p:ph type="body" idx="1"/>
          </p:nvPr>
        </p:nvSpPr>
        <p:spPr/>
        <p:txBody>
          <a:bodyPr/>
          <a:lstStyle/>
          <a:p>
            <a:r>
              <a:rPr lang="en-US" altLang="en-US"/>
              <a:t>Title Slide </a:t>
            </a:r>
            <a:r>
              <a:rPr lang="en-US" altLang="en-US" sz="2000" b="1" i="1">
                <a:solidFill>
                  <a:schemeClr val="bg2"/>
                </a:solidFill>
                <a:effectLst>
                  <a:outerShdw blurRad="38100" dist="38100" dir="2700000" algn="tl">
                    <a:srgbClr val="C0C0C0"/>
                  </a:outerShdw>
                </a:effectLst>
              </a:rPr>
              <a:t>Leadership and Communication</a:t>
            </a:r>
            <a:r>
              <a:rPr lang="en-US" altLang="en-US" sz="2000">
                <a:solidFill>
                  <a:schemeClr val="bg2"/>
                </a:solidFill>
                <a:effectLst>
                  <a:outerShdw blurRad="38100" dist="38100" dir="2700000" algn="tl">
                    <a:srgbClr val="C0C0C0"/>
                  </a:outerShdw>
                </a:effectLst>
              </a:rPr>
              <a:t> </a:t>
            </a:r>
            <a:r>
              <a:rPr lang="en-US" altLang="en-US"/>
              <a:t>Author: Dr.  F. Richard Rohs</a:t>
            </a:r>
          </a:p>
          <a:p>
            <a:r>
              <a:rPr lang="en-US" altLang="en-US"/>
              <a:t>Professor and Extension Staff Development Specialist</a:t>
            </a:r>
          </a:p>
          <a:p>
            <a:r>
              <a:rPr lang="en-US" altLang="en-US"/>
              <a:t>The University of Georgia College of Agricultural and Environmental Sciences</a:t>
            </a:r>
          </a:p>
          <a:p>
            <a:pPr algn="r">
              <a:spcBef>
                <a:spcPct val="50000"/>
              </a:spcBef>
            </a:pPr>
            <a:endParaRPr lang="en-US" altLang="en-US" sz="2000" b="1">
              <a:solidFill>
                <a:schemeClr val="bg2"/>
              </a:solidFill>
              <a:effectLst>
                <a:outerShdw blurRad="38100" dist="38100" dir="2700000" algn="tl">
                  <a:srgbClr val="C0C0C0"/>
                </a:outerShdw>
              </a:effectLst>
            </a:endParaRPr>
          </a:p>
        </p:txBody>
      </p:sp>
    </p:spTree>
    <p:extLst>
      <p:ext uri="{BB962C8B-B14F-4D97-AF65-F5344CB8AC3E}">
        <p14:creationId xmlns:p14="http://schemas.microsoft.com/office/powerpoint/2010/main" val="10081298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8489F6-602F-3E46-9803-E90FD90100CE}" type="slidenum">
              <a:rPr lang="en-US" altLang="en-US"/>
              <a:pPr/>
              <a:t>5</a:t>
            </a:fld>
            <a:endParaRPr lang="en-US" altLang="en-US"/>
          </a:p>
        </p:txBody>
      </p:sp>
      <p:sp>
        <p:nvSpPr>
          <p:cNvPr id="62466" name="Rectangle 2"/>
          <p:cNvSpPr>
            <a:spLocks noRot="1" noChangeArrowheads="1" noTextEdit="1"/>
          </p:cNvSpPr>
          <p:nvPr>
            <p:ph type="sldImg"/>
          </p:nvPr>
        </p:nvSpPr>
        <p:spPr>
          <a:xfrm>
            <a:off x="1144588" y="685800"/>
            <a:ext cx="4572000" cy="3429000"/>
          </a:xfrm>
          <a:ln/>
        </p:spPr>
      </p:sp>
      <p:sp>
        <p:nvSpPr>
          <p:cNvPr id="62467" name="Rectangle 3"/>
          <p:cNvSpPr>
            <a:spLocks noGrp="1" noChangeArrowheads="1"/>
          </p:cNvSpPr>
          <p:nvPr>
            <p:ph type="body" idx="1"/>
          </p:nvPr>
        </p:nvSpPr>
        <p:spPr>
          <a:xfrm>
            <a:off x="912813" y="4343400"/>
            <a:ext cx="5032375" cy="4114800"/>
          </a:xfrm>
        </p:spPr>
        <p:txBody>
          <a:bodyPr/>
          <a:lstStyle/>
          <a:p>
            <a:r>
              <a:rPr lang="en-US" altLang="en-US"/>
              <a:t>5. Learning Objectives</a:t>
            </a:r>
          </a:p>
          <a:p>
            <a:r>
              <a:rPr lang="en-US" altLang="en-US"/>
              <a:t>After you complete your study of this chapter you should be able to:</a:t>
            </a:r>
          </a:p>
          <a:p>
            <a:pPr>
              <a:buFontTx/>
              <a:buChar char="•"/>
            </a:pPr>
            <a:r>
              <a:rPr lang="en-US" altLang="en-US"/>
              <a:t>Identify the major factors which determine leadership.</a:t>
            </a:r>
          </a:p>
          <a:p>
            <a:pPr>
              <a:buFontTx/>
              <a:buChar char="•"/>
            </a:pPr>
            <a:r>
              <a:rPr lang="en-US" altLang="en-US"/>
              <a:t>Identify the qualities of a good leader.</a:t>
            </a:r>
          </a:p>
          <a:p>
            <a:pPr>
              <a:buFontTx/>
              <a:buChar char="•"/>
            </a:pPr>
            <a:r>
              <a:rPr lang="en-US" altLang="en-US"/>
              <a:t>Know the five stages of group development. Identify five tips to communicate effectively.</a:t>
            </a:r>
          </a:p>
          <a:p>
            <a:pPr>
              <a:buFontTx/>
              <a:buChar char="•"/>
            </a:pPr>
            <a:r>
              <a:rPr lang="en-US" altLang="en-US"/>
              <a:t>Know at least one technique to deal with each of the five types of disruptive behaviors</a:t>
            </a:r>
          </a:p>
          <a:p>
            <a:pPr>
              <a:buFontTx/>
              <a:buChar char="•"/>
            </a:pPr>
            <a:endParaRPr lang="en-US" altLang="en-US"/>
          </a:p>
        </p:txBody>
      </p:sp>
    </p:spTree>
    <p:extLst>
      <p:ext uri="{BB962C8B-B14F-4D97-AF65-F5344CB8AC3E}">
        <p14:creationId xmlns:p14="http://schemas.microsoft.com/office/powerpoint/2010/main" val="2140586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2EB267-C6EA-BA48-8416-CF18C7C47711}" type="slidenum">
              <a:rPr lang="en-US" altLang="en-US"/>
              <a:pPr/>
              <a:t>6</a:t>
            </a:fld>
            <a:endParaRPr lang="en-US" altLang="en-US"/>
          </a:p>
        </p:txBody>
      </p:sp>
      <p:sp>
        <p:nvSpPr>
          <p:cNvPr id="33794" name="Rectangle 2"/>
          <p:cNvSpPr>
            <a:spLocks noRot="1" noChangeArrowheads="1" noTextEdit="1"/>
          </p:cNvSpPr>
          <p:nvPr>
            <p:ph type="sldImg"/>
          </p:nvPr>
        </p:nvSpPr>
        <p:spPr>
          <a:ln/>
        </p:spPr>
      </p:sp>
      <p:sp>
        <p:nvSpPr>
          <p:cNvPr id="33795" name="Rectangle 3"/>
          <p:cNvSpPr>
            <a:spLocks noGrp="1" noChangeArrowheads="1"/>
          </p:cNvSpPr>
          <p:nvPr>
            <p:ph type="body" idx="1"/>
          </p:nvPr>
        </p:nvSpPr>
        <p:spPr/>
        <p:txBody>
          <a:bodyPr/>
          <a:lstStyle/>
          <a:p>
            <a:r>
              <a:rPr lang="en-US" altLang="en-US"/>
              <a:t>Much research has been conducted relating to how leadership is developed. From this research as well as practical experience we know that leaders are not born, leadership can be learned and that a person’s leadership style and practice can vary depending on the situation.</a:t>
            </a:r>
          </a:p>
        </p:txBody>
      </p:sp>
    </p:spTree>
    <p:extLst>
      <p:ext uri="{BB962C8B-B14F-4D97-AF65-F5344CB8AC3E}">
        <p14:creationId xmlns:p14="http://schemas.microsoft.com/office/powerpoint/2010/main" val="497169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195B49-3642-AE4D-BA9D-677BCF195CB2}" type="slidenum">
              <a:rPr lang="en-US" altLang="en-US"/>
              <a:pPr/>
              <a:t>7</a:t>
            </a:fld>
            <a:endParaRPr lang="en-US" altLang="en-US"/>
          </a:p>
        </p:txBody>
      </p:sp>
      <p:sp>
        <p:nvSpPr>
          <p:cNvPr id="34818" name="Rectangle 2"/>
          <p:cNvSpPr>
            <a:spLocks noRot="1" noChangeArrowheads="1" noTextEdit="1"/>
          </p:cNvSpPr>
          <p:nvPr>
            <p:ph type="sldImg"/>
          </p:nvPr>
        </p:nvSpPr>
        <p:spPr>
          <a:ln/>
        </p:spPr>
      </p:sp>
      <p:sp>
        <p:nvSpPr>
          <p:cNvPr id="34819" name="Rectangle 3"/>
          <p:cNvSpPr>
            <a:spLocks noGrp="1" noChangeArrowheads="1"/>
          </p:cNvSpPr>
          <p:nvPr>
            <p:ph type="body" idx="1"/>
          </p:nvPr>
        </p:nvSpPr>
        <p:spPr/>
        <p:txBody>
          <a:bodyPr/>
          <a:lstStyle/>
          <a:p>
            <a:r>
              <a:rPr lang="en-US" altLang="en-US"/>
              <a:t>Much of this research has resulted in several slightly different definitions of leadership. However, for the purposes of this class we will define leadership as ...”an interpersonal influence process in a situation within which the leader attempts to gain group support to achieve a specified goal or goals”.</a:t>
            </a:r>
          </a:p>
        </p:txBody>
      </p:sp>
    </p:spTree>
    <p:extLst>
      <p:ext uri="{BB962C8B-B14F-4D97-AF65-F5344CB8AC3E}">
        <p14:creationId xmlns:p14="http://schemas.microsoft.com/office/powerpoint/2010/main" val="2222618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BD12DD-764B-E042-AC90-48AE76363D17}" type="slidenum">
              <a:rPr lang="en-US" altLang="en-US"/>
              <a:pPr/>
              <a:t>8</a:t>
            </a:fld>
            <a:endParaRPr lang="en-US" altLang="en-US"/>
          </a:p>
        </p:txBody>
      </p:sp>
      <p:sp>
        <p:nvSpPr>
          <p:cNvPr id="35842" name="Rectangle 2"/>
          <p:cNvSpPr>
            <a:spLocks noRot="1" noChangeArrowheads="1" noTextEdit="1"/>
          </p:cNvSpPr>
          <p:nvPr>
            <p:ph type="sldImg"/>
          </p:nvPr>
        </p:nvSpPr>
        <p:spPr>
          <a:ln/>
        </p:spPr>
      </p:sp>
      <p:sp>
        <p:nvSpPr>
          <p:cNvPr id="35843" name="Rectangle 3"/>
          <p:cNvSpPr>
            <a:spLocks noGrp="1" noChangeArrowheads="1"/>
          </p:cNvSpPr>
          <p:nvPr>
            <p:ph type="body" idx="1"/>
          </p:nvPr>
        </p:nvSpPr>
        <p:spPr/>
        <p:txBody>
          <a:bodyPr/>
          <a:lstStyle/>
          <a:p>
            <a:r>
              <a:rPr lang="en-US" altLang="en-US"/>
              <a:t>Most  practitioners and social scientists would agree that effective leaders possess the following attributes: Intelligence, confidence in themselves and others, cooperativeness, considerateness, empathy, goodwill and fellowship.</a:t>
            </a:r>
          </a:p>
        </p:txBody>
      </p:sp>
    </p:spTree>
    <p:extLst>
      <p:ext uri="{BB962C8B-B14F-4D97-AF65-F5344CB8AC3E}">
        <p14:creationId xmlns:p14="http://schemas.microsoft.com/office/powerpoint/2010/main" val="10804474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5E2D68-B439-F440-8E46-9328D5226B19}" type="slidenum">
              <a:rPr lang="en-US" altLang="en-US"/>
              <a:pPr/>
              <a:t>9</a:t>
            </a:fld>
            <a:endParaRPr lang="en-US" altLang="en-US"/>
          </a:p>
        </p:txBody>
      </p:sp>
      <p:sp>
        <p:nvSpPr>
          <p:cNvPr id="36866" name="Rectangle 2"/>
          <p:cNvSpPr>
            <a:spLocks noRot="1" noChangeArrowheads="1" noTextEdit="1"/>
          </p:cNvSpPr>
          <p:nvPr>
            <p:ph type="sldImg"/>
          </p:nvPr>
        </p:nvSpPr>
        <p:spPr>
          <a:ln/>
        </p:spPr>
      </p:sp>
      <p:sp>
        <p:nvSpPr>
          <p:cNvPr id="36867" name="Rectangle 3"/>
          <p:cNvSpPr>
            <a:spLocks noGrp="1" noChangeArrowheads="1"/>
          </p:cNvSpPr>
          <p:nvPr>
            <p:ph type="body" idx="1"/>
          </p:nvPr>
        </p:nvSpPr>
        <p:spPr/>
        <p:txBody>
          <a:bodyPr/>
          <a:lstStyle/>
          <a:p>
            <a:r>
              <a:rPr lang="en-US" altLang="en-US"/>
              <a:t>Basic to being an effective leader and teacher is knowing how adult groups grow and operate. There are two basic components to group operating. One we shall call the human component and the other the task component.</a:t>
            </a:r>
          </a:p>
          <a:p>
            <a:endParaRPr lang="en-US" altLang="en-US"/>
          </a:p>
        </p:txBody>
      </p:sp>
    </p:spTree>
    <p:extLst>
      <p:ext uri="{BB962C8B-B14F-4D97-AF65-F5344CB8AC3E}">
        <p14:creationId xmlns:p14="http://schemas.microsoft.com/office/powerpoint/2010/main" val="2106039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39A7AE0-5F4E-0846-8EE5-F213F53C4CAE}" type="slidenum">
              <a:rPr lang="en-US" altLang="en-US"/>
              <a:pPr/>
              <a:t>‹#›</a:t>
            </a:fld>
            <a:endParaRPr lang="en-US" altLang="en-US"/>
          </a:p>
        </p:txBody>
      </p:sp>
    </p:spTree>
    <p:extLst>
      <p:ext uri="{BB962C8B-B14F-4D97-AF65-F5344CB8AC3E}">
        <p14:creationId xmlns:p14="http://schemas.microsoft.com/office/powerpoint/2010/main" val="242040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5706049-B099-7048-A0F4-B4D3EBF3C235}" type="slidenum">
              <a:rPr lang="en-US" altLang="en-US"/>
              <a:pPr/>
              <a:t>‹#›</a:t>
            </a:fld>
            <a:endParaRPr lang="en-US" altLang="en-US"/>
          </a:p>
        </p:txBody>
      </p:sp>
    </p:spTree>
    <p:extLst>
      <p:ext uri="{BB962C8B-B14F-4D97-AF65-F5344CB8AC3E}">
        <p14:creationId xmlns:p14="http://schemas.microsoft.com/office/powerpoint/2010/main" val="159155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FBCC201-BA78-B545-A93A-A15EA5F3BAFA}" type="slidenum">
              <a:rPr lang="en-US" altLang="en-US"/>
              <a:pPr/>
              <a:t>‹#›</a:t>
            </a:fld>
            <a:endParaRPr lang="en-US" altLang="en-US"/>
          </a:p>
        </p:txBody>
      </p:sp>
    </p:spTree>
    <p:extLst>
      <p:ext uri="{BB962C8B-B14F-4D97-AF65-F5344CB8AC3E}">
        <p14:creationId xmlns:p14="http://schemas.microsoft.com/office/powerpoint/2010/main" val="13120371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685800" y="4114800"/>
            <a:ext cx="77724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endParaRPr lang="en-US" alt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8" name="Slide Number Placeholder 7"/>
          <p:cNvSpPr>
            <a:spLocks noGrp="1"/>
          </p:cNvSpPr>
          <p:nvPr>
            <p:ph type="sldNum" sz="quarter" idx="12"/>
          </p:nvPr>
        </p:nvSpPr>
        <p:spPr>
          <a:xfrm>
            <a:off x="6553200" y="6248400"/>
            <a:ext cx="1905000" cy="457200"/>
          </a:xfrm>
        </p:spPr>
        <p:txBody>
          <a:bodyPr/>
          <a:lstStyle>
            <a:lvl1pPr>
              <a:defRPr/>
            </a:lvl1pPr>
          </a:lstStyle>
          <a:p>
            <a:fld id="{07889248-4E9A-3F4D-A4E4-CB6A0E2F93DB}" type="slidenum">
              <a:rPr lang="en-US" altLang="en-US"/>
              <a:pPr/>
              <a:t>‹#›</a:t>
            </a:fld>
            <a:endParaRPr lang="en-US" altLang="en-US"/>
          </a:p>
        </p:txBody>
      </p:sp>
    </p:spTree>
    <p:extLst>
      <p:ext uri="{BB962C8B-B14F-4D97-AF65-F5344CB8AC3E}">
        <p14:creationId xmlns:p14="http://schemas.microsoft.com/office/powerpoint/2010/main" val="1045536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5685801-4535-0047-BCA8-B035CF0C2F29}" type="slidenum">
              <a:rPr lang="en-US" altLang="en-US"/>
              <a:pPr/>
              <a:t>‹#›</a:t>
            </a:fld>
            <a:endParaRPr lang="en-US" altLang="en-US"/>
          </a:p>
        </p:txBody>
      </p:sp>
    </p:spTree>
    <p:extLst>
      <p:ext uri="{BB962C8B-B14F-4D97-AF65-F5344CB8AC3E}">
        <p14:creationId xmlns:p14="http://schemas.microsoft.com/office/powerpoint/2010/main" val="634034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9E8F2BD-1EB5-2E49-873C-8D9343907224}" type="slidenum">
              <a:rPr lang="en-US" altLang="en-US"/>
              <a:pPr/>
              <a:t>‹#›</a:t>
            </a:fld>
            <a:endParaRPr lang="en-US" altLang="en-US"/>
          </a:p>
        </p:txBody>
      </p:sp>
    </p:spTree>
    <p:extLst>
      <p:ext uri="{BB962C8B-B14F-4D97-AF65-F5344CB8AC3E}">
        <p14:creationId xmlns:p14="http://schemas.microsoft.com/office/powerpoint/2010/main" val="397665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3FD31A69-442A-D14D-BC87-13A3EE2ADE1C}" type="slidenum">
              <a:rPr lang="en-US" altLang="en-US"/>
              <a:pPr/>
              <a:t>‹#›</a:t>
            </a:fld>
            <a:endParaRPr lang="en-US" altLang="en-US"/>
          </a:p>
        </p:txBody>
      </p:sp>
    </p:spTree>
    <p:extLst>
      <p:ext uri="{BB962C8B-B14F-4D97-AF65-F5344CB8AC3E}">
        <p14:creationId xmlns:p14="http://schemas.microsoft.com/office/powerpoint/2010/main" val="597537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C76C4498-15C9-FF4B-8D9B-4AB39FD092CD}" type="slidenum">
              <a:rPr lang="en-US" altLang="en-US"/>
              <a:pPr/>
              <a:t>‹#›</a:t>
            </a:fld>
            <a:endParaRPr lang="en-US" altLang="en-US"/>
          </a:p>
        </p:txBody>
      </p:sp>
    </p:spTree>
    <p:extLst>
      <p:ext uri="{BB962C8B-B14F-4D97-AF65-F5344CB8AC3E}">
        <p14:creationId xmlns:p14="http://schemas.microsoft.com/office/powerpoint/2010/main" val="1176103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32DDB519-595B-864F-ADFA-5616BDD311BB}" type="slidenum">
              <a:rPr lang="en-US" altLang="en-US"/>
              <a:pPr/>
              <a:t>‹#›</a:t>
            </a:fld>
            <a:endParaRPr lang="en-US" altLang="en-US"/>
          </a:p>
        </p:txBody>
      </p:sp>
    </p:spTree>
    <p:extLst>
      <p:ext uri="{BB962C8B-B14F-4D97-AF65-F5344CB8AC3E}">
        <p14:creationId xmlns:p14="http://schemas.microsoft.com/office/powerpoint/2010/main" val="1324070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6D81A1E7-0ADE-9849-B8CB-2678B21D4D5C}" type="slidenum">
              <a:rPr lang="en-US" altLang="en-US"/>
              <a:pPr/>
              <a:t>‹#›</a:t>
            </a:fld>
            <a:endParaRPr lang="en-US" altLang="en-US"/>
          </a:p>
        </p:txBody>
      </p:sp>
    </p:spTree>
    <p:extLst>
      <p:ext uri="{BB962C8B-B14F-4D97-AF65-F5344CB8AC3E}">
        <p14:creationId xmlns:p14="http://schemas.microsoft.com/office/powerpoint/2010/main" val="1435645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85D7F9A4-1E27-324A-9093-632B38B179F4}" type="slidenum">
              <a:rPr lang="en-US" altLang="en-US"/>
              <a:pPr/>
              <a:t>‹#›</a:t>
            </a:fld>
            <a:endParaRPr lang="en-US" altLang="en-US"/>
          </a:p>
        </p:txBody>
      </p:sp>
    </p:spTree>
    <p:extLst>
      <p:ext uri="{BB962C8B-B14F-4D97-AF65-F5344CB8AC3E}">
        <p14:creationId xmlns:p14="http://schemas.microsoft.com/office/powerpoint/2010/main" val="1922606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E0F15523-E5F7-3644-B212-AD211DED0D06}" type="slidenum">
              <a:rPr lang="en-US" altLang="en-US"/>
              <a:pPr/>
              <a:t>‹#›</a:t>
            </a:fld>
            <a:endParaRPr lang="en-US" altLang="en-US"/>
          </a:p>
        </p:txBody>
      </p:sp>
    </p:spTree>
    <p:extLst>
      <p:ext uri="{BB962C8B-B14F-4D97-AF65-F5344CB8AC3E}">
        <p14:creationId xmlns:p14="http://schemas.microsoft.com/office/powerpoint/2010/main" val="6542933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folHlink"/>
            </a:gs>
            <a:gs pos="100000">
              <a:schemeClr val="bg1"/>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fld id="{B3902FE9-54AF-5F48-BB5B-788D998655D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charset="0"/>
        </a:defRPr>
      </a:lvl2pPr>
      <a:lvl3pPr algn="ctr" rtl="0" fontAlgn="base">
        <a:spcBef>
          <a:spcPct val="0"/>
        </a:spcBef>
        <a:spcAft>
          <a:spcPct val="0"/>
        </a:spcAft>
        <a:defRPr sz="4400">
          <a:solidFill>
            <a:schemeClr val="tx2"/>
          </a:solidFill>
          <a:latin typeface="Times New Roman" charset="0"/>
        </a:defRPr>
      </a:lvl3pPr>
      <a:lvl4pPr algn="ctr" rtl="0" fontAlgn="base">
        <a:spcBef>
          <a:spcPct val="0"/>
        </a:spcBef>
        <a:spcAft>
          <a:spcPct val="0"/>
        </a:spcAft>
        <a:defRPr sz="4400">
          <a:solidFill>
            <a:schemeClr val="tx2"/>
          </a:solidFill>
          <a:latin typeface="Times New Roman" charset="0"/>
        </a:defRPr>
      </a:lvl4pPr>
      <a:lvl5pPr algn="ctr" rtl="0" fontAlgn="base">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6.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8.xml"/><Relationship Id="rId3" Type="http://schemas.openxmlformats.org/officeDocument/2006/relationships/image" Target="../media/image7.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8.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9.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5.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3" name="Picture 3" descr="UGABar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990600"/>
            <a:ext cx="7881938" cy="31289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09600" y="609600"/>
            <a:ext cx="7772400" cy="5334000"/>
          </a:xfrm>
        </p:spPr>
        <p:txBody>
          <a:bodyPr/>
          <a:lstStyle/>
          <a:p>
            <a:pPr algn="l"/>
            <a:r>
              <a:rPr lang="en-US" altLang="en-US" sz="4000">
                <a:solidFill>
                  <a:schemeClr val="bg2"/>
                </a:solidFill>
              </a:rPr>
              <a:t>All groups develop in a predictable and sequential way.  By identifying these stages leaders are better able time interventions, diagnose problems and bring out the human resources of the group.</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228600"/>
            <a:ext cx="7772400" cy="1143000"/>
          </a:xfrm>
        </p:spPr>
        <p:txBody>
          <a:bodyPr/>
          <a:lstStyle/>
          <a:p>
            <a:r>
              <a:rPr lang="en-US" altLang="en-US" b="1">
                <a:solidFill>
                  <a:schemeClr val="bg2"/>
                </a:solidFill>
              </a:rPr>
              <a:t>Stages of Group Development</a:t>
            </a:r>
          </a:p>
        </p:txBody>
      </p:sp>
      <p:sp>
        <p:nvSpPr>
          <p:cNvPr id="8204" name="Freeform 12"/>
          <p:cNvSpPr>
            <a:spLocks/>
          </p:cNvSpPr>
          <p:nvPr/>
        </p:nvSpPr>
        <p:spPr bwMode="auto">
          <a:xfrm>
            <a:off x="533400" y="1905000"/>
            <a:ext cx="7362825" cy="4124325"/>
          </a:xfrm>
          <a:custGeom>
            <a:avLst/>
            <a:gdLst>
              <a:gd name="T0" fmla="*/ 0 w 3397"/>
              <a:gd name="T1" fmla="*/ 470 h 2598"/>
              <a:gd name="T2" fmla="*/ 188 w 3397"/>
              <a:gd name="T3" fmla="*/ 482 h 2598"/>
              <a:gd name="T4" fmla="*/ 282 w 3397"/>
              <a:gd name="T5" fmla="*/ 505 h 2598"/>
              <a:gd name="T6" fmla="*/ 376 w 3397"/>
              <a:gd name="T7" fmla="*/ 599 h 2598"/>
              <a:gd name="T8" fmla="*/ 446 w 3397"/>
              <a:gd name="T9" fmla="*/ 670 h 2598"/>
              <a:gd name="T10" fmla="*/ 493 w 3397"/>
              <a:gd name="T11" fmla="*/ 752 h 2598"/>
              <a:gd name="T12" fmla="*/ 529 w 3397"/>
              <a:gd name="T13" fmla="*/ 787 h 2598"/>
              <a:gd name="T14" fmla="*/ 599 w 3397"/>
              <a:gd name="T15" fmla="*/ 893 h 2598"/>
              <a:gd name="T16" fmla="*/ 611 w 3397"/>
              <a:gd name="T17" fmla="*/ 929 h 2598"/>
              <a:gd name="T18" fmla="*/ 681 w 3397"/>
              <a:gd name="T19" fmla="*/ 1046 h 2598"/>
              <a:gd name="T20" fmla="*/ 787 w 3397"/>
              <a:gd name="T21" fmla="*/ 1269 h 2598"/>
              <a:gd name="T22" fmla="*/ 858 w 3397"/>
              <a:gd name="T23" fmla="*/ 1446 h 2598"/>
              <a:gd name="T24" fmla="*/ 917 w 3397"/>
              <a:gd name="T25" fmla="*/ 1610 h 2598"/>
              <a:gd name="T26" fmla="*/ 1011 w 3397"/>
              <a:gd name="T27" fmla="*/ 1928 h 2598"/>
              <a:gd name="T28" fmla="*/ 1105 w 3397"/>
              <a:gd name="T29" fmla="*/ 2210 h 2598"/>
              <a:gd name="T30" fmla="*/ 1340 w 3397"/>
              <a:gd name="T31" fmla="*/ 2574 h 2598"/>
              <a:gd name="T32" fmla="*/ 1422 w 3397"/>
              <a:gd name="T33" fmla="*/ 2598 h 2598"/>
              <a:gd name="T34" fmla="*/ 1822 w 3397"/>
              <a:gd name="T35" fmla="*/ 2374 h 2598"/>
              <a:gd name="T36" fmla="*/ 1916 w 3397"/>
              <a:gd name="T37" fmla="*/ 2210 h 2598"/>
              <a:gd name="T38" fmla="*/ 1963 w 3397"/>
              <a:gd name="T39" fmla="*/ 2139 h 2598"/>
              <a:gd name="T40" fmla="*/ 2022 w 3397"/>
              <a:gd name="T41" fmla="*/ 1998 h 2598"/>
              <a:gd name="T42" fmla="*/ 2080 w 3397"/>
              <a:gd name="T43" fmla="*/ 1798 h 2598"/>
              <a:gd name="T44" fmla="*/ 2104 w 3397"/>
              <a:gd name="T45" fmla="*/ 1751 h 2598"/>
              <a:gd name="T46" fmla="*/ 2174 w 3397"/>
              <a:gd name="T47" fmla="*/ 1563 h 2598"/>
              <a:gd name="T48" fmla="*/ 2198 w 3397"/>
              <a:gd name="T49" fmla="*/ 1469 h 2598"/>
              <a:gd name="T50" fmla="*/ 2257 w 3397"/>
              <a:gd name="T51" fmla="*/ 1222 h 2598"/>
              <a:gd name="T52" fmla="*/ 2280 w 3397"/>
              <a:gd name="T53" fmla="*/ 1152 h 2598"/>
              <a:gd name="T54" fmla="*/ 2292 w 3397"/>
              <a:gd name="T55" fmla="*/ 1117 h 2598"/>
              <a:gd name="T56" fmla="*/ 2374 w 3397"/>
              <a:gd name="T57" fmla="*/ 776 h 2598"/>
              <a:gd name="T58" fmla="*/ 2586 w 3397"/>
              <a:gd name="T59" fmla="*/ 305 h 2598"/>
              <a:gd name="T60" fmla="*/ 2633 w 3397"/>
              <a:gd name="T61" fmla="*/ 235 h 2598"/>
              <a:gd name="T62" fmla="*/ 2786 w 3397"/>
              <a:gd name="T63" fmla="*/ 47 h 2598"/>
              <a:gd name="T64" fmla="*/ 2821 w 3397"/>
              <a:gd name="T65" fmla="*/ 23 h 2598"/>
              <a:gd name="T66" fmla="*/ 2891 w 3397"/>
              <a:gd name="T67" fmla="*/ 0 h 2598"/>
              <a:gd name="T68" fmla="*/ 3032 w 3397"/>
              <a:gd name="T69" fmla="*/ 23 h 2598"/>
              <a:gd name="T70" fmla="*/ 3362 w 3397"/>
              <a:gd name="T71" fmla="*/ 223 h 2598"/>
              <a:gd name="T72" fmla="*/ 3397 w 3397"/>
              <a:gd name="T73" fmla="*/ 258 h 25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397" h="2598">
                <a:moveTo>
                  <a:pt x="0" y="470"/>
                </a:moveTo>
                <a:cubicBezTo>
                  <a:pt x="63" y="474"/>
                  <a:pt x="126" y="474"/>
                  <a:pt x="188" y="482"/>
                </a:cubicBezTo>
                <a:cubicBezTo>
                  <a:pt x="220" y="486"/>
                  <a:pt x="282" y="505"/>
                  <a:pt x="282" y="505"/>
                </a:cubicBezTo>
                <a:cubicBezTo>
                  <a:pt x="323" y="533"/>
                  <a:pt x="344" y="563"/>
                  <a:pt x="376" y="599"/>
                </a:cubicBezTo>
                <a:cubicBezTo>
                  <a:pt x="398" y="624"/>
                  <a:pt x="423" y="646"/>
                  <a:pt x="446" y="670"/>
                </a:cubicBezTo>
                <a:cubicBezTo>
                  <a:pt x="481" y="706"/>
                  <a:pt x="462" y="709"/>
                  <a:pt x="493" y="752"/>
                </a:cubicBezTo>
                <a:cubicBezTo>
                  <a:pt x="503" y="766"/>
                  <a:pt x="519" y="774"/>
                  <a:pt x="529" y="787"/>
                </a:cubicBezTo>
                <a:cubicBezTo>
                  <a:pt x="531" y="790"/>
                  <a:pt x="586" y="873"/>
                  <a:pt x="599" y="893"/>
                </a:cubicBezTo>
                <a:cubicBezTo>
                  <a:pt x="606" y="904"/>
                  <a:pt x="606" y="917"/>
                  <a:pt x="611" y="929"/>
                </a:cubicBezTo>
                <a:cubicBezTo>
                  <a:pt x="633" y="982"/>
                  <a:pt x="645" y="993"/>
                  <a:pt x="681" y="1046"/>
                </a:cubicBezTo>
                <a:cubicBezTo>
                  <a:pt x="728" y="1116"/>
                  <a:pt x="742" y="1201"/>
                  <a:pt x="787" y="1269"/>
                </a:cubicBezTo>
                <a:cubicBezTo>
                  <a:pt x="803" y="1331"/>
                  <a:pt x="835" y="1386"/>
                  <a:pt x="858" y="1446"/>
                </a:cubicBezTo>
                <a:cubicBezTo>
                  <a:pt x="879" y="1502"/>
                  <a:pt x="890" y="1556"/>
                  <a:pt x="917" y="1610"/>
                </a:cubicBezTo>
                <a:cubicBezTo>
                  <a:pt x="942" y="1719"/>
                  <a:pt x="984" y="1821"/>
                  <a:pt x="1011" y="1928"/>
                </a:cubicBezTo>
                <a:cubicBezTo>
                  <a:pt x="1035" y="2023"/>
                  <a:pt x="1049" y="2128"/>
                  <a:pt x="1105" y="2210"/>
                </a:cubicBezTo>
                <a:cubicBezTo>
                  <a:pt x="1145" y="2337"/>
                  <a:pt x="1226" y="2499"/>
                  <a:pt x="1340" y="2574"/>
                </a:cubicBezTo>
                <a:cubicBezTo>
                  <a:pt x="1351" y="2581"/>
                  <a:pt x="1415" y="2596"/>
                  <a:pt x="1422" y="2598"/>
                </a:cubicBezTo>
                <a:cubicBezTo>
                  <a:pt x="1591" y="2579"/>
                  <a:pt x="1733" y="2531"/>
                  <a:pt x="1822" y="2374"/>
                </a:cubicBezTo>
                <a:cubicBezTo>
                  <a:pt x="1853" y="2319"/>
                  <a:pt x="1884" y="2264"/>
                  <a:pt x="1916" y="2210"/>
                </a:cubicBezTo>
                <a:cubicBezTo>
                  <a:pt x="1931" y="2186"/>
                  <a:pt x="1963" y="2139"/>
                  <a:pt x="1963" y="2139"/>
                </a:cubicBezTo>
                <a:cubicBezTo>
                  <a:pt x="1979" y="2089"/>
                  <a:pt x="2005" y="2050"/>
                  <a:pt x="2022" y="1998"/>
                </a:cubicBezTo>
                <a:cubicBezTo>
                  <a:pt x="2044" y="1931"/>
                  <a:pt x="2063" y="1867"/>
                  <a:pt x="2080" y="1798"/>
                </a:cubicBezTo>
                <a:cubicBezTo>
                  <a:pt x="2084" y="1781"/>
                  <a:pt x="2098" y="1767"/>
                  <a:pt x="2104" y="1751"/>
                </a:cubicBezTo>
                <a:cubicBezTo>
                  <a:pt x="2128" y="1689"/>
                  <a:pt x="2153" y="1625"/>
                  <a:pt x="2174" y="1563"/>
                </a:cubicBezTo>
                <a:cubicBezTo>
                  <a:pt x="2184" y="1532"/>
                  <a:pt x="2188" y="1500"/>
                  <a:pt x="2198" y="1469"/>
                </a:cubicBezTo>
                <a:cubicBezTo>
                  <a:pt x="2226" y="1387"/>
                  <a:pt x="2236" y="1305"/>
                  <a:pt x="2257" y="1222"/>
                </a:cubicBezTo>
                <a:cubicBezTo>
                  <a:pt x="2263" y="1198"/>
                  <a:pt x="2272" y="1175"/>
                  <a:pt x="2280" y="1152"/>
                </a:cubicBezTo>
                <a:cubicBezTo>
                  <a:pt x="2284" y="1140"/>
                  <a:pt x="2292" y="1117"/>
                  <a:pt x="2292" y="1117"/>
                </a:cubicBezTo>
                <a:cubicBezTo>
                  <a:pt x="2311" y="1006"/>
                  <a:pt x="2328" y="880"/>
                  <a:pt x="2374" y="776"/>
                </a:cubicBezTo>
                <a:cubicBezTo>
                  <a:pt x="2443" y="618"/>
                  <a:pt x="2530" y="469"/>
                  <a:pt x="2586" y="305"/>
                </a:cubicBezTo>
                <a:cubicBezTo>
                  <a:pt x="2595" y="278"/>
                  <a:pt x="2617" y="258"/>
                  <a:pt x="2633" y="235"/>
                </a:cubicBezTo>
                <a:cubicBezTo>
                  <a:pt x="2677" y="169"/>
                  <a:pt x="2725" y="98"/>
                  <a:pt x="2786" y="47"/>
                </a:cubicBezTo>
                <a:cubicBezTo>
                  <a:pt x="2797" y="38"/>
                  <a:pt x="2808" y="29"/>
                  <a:pt x="2821" y="23"/>
                </a:cubicBezTo>
                <a:cubicBezTo>
                  <a:pt x="2843" y="13"/>
                  <a:pt x="2891" y="0"/>
                  <a:pt x="2891" y="0"/>
                </a:cubicBezTo>
                <a:cubicBezTo>
                  <a:pt x="2937" y="5"/>
                  <a:pt x="2988" y="4"/>
                  <a:pt x="3032" y="23"/>
                </a:cubicBezTo>
                <a:cubicBezTo>
                  <a:pt x="3150" y="73"/>
                  <a:pt x="3240" y="182"/>
                  <a:pt x="3362" y="223"/>
                </a:cubicBezTo>
                <a:cubicBezTo>
                  <a:pt x="3374" y="235"/>
                  <a:pt x="3397" y="258"/>
                  <a:pt x="3397" y="258"/>
                </a:cubicBezTo>
              </a:path>
            </a:pathLst>
          </a:custGeom>
          <a:noFill/>
          <a:ln w="539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8205" name="Text Box 13"/>
          <p:cNvSpPr txBox="1">
            <a:spLocks noChangeArrowheads="1"/>
          </p:cNvSpPr>
          <p:nvPr/>
        </p:nvSpPr>
        <p:spPr bwMode="auto">
          <a:xfrm>
            <a:off x="6096000" y="1371600"/>
            <a:ext cx="1828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ltLang="en-US" b="1"/>
              <a:t>Performing</a:t>
            </a:r>
          </a:p>
        </p:txBody>
      </p:sp>
      <p:sp>
        <p:nvSpPr>
          <p:cNvPr id="8206" name="Text Box 14"/>
          <p:cNvSpPr txBox="1">
            <a:spLocks noChangeArrowheads="1"/>
          </p:cNvSpPr>
          <p:nvPr/>
        </p:nvSpPr>
        <p:spPr bwMode="auto">
          <a:xfrm>
            <a:off x="304800" y="21336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ltLang="en-US" b="1"/>
              <a:t>Forming</a:t>
            </a:r>
          </a:p>
        </p:txBody>
      </p:sp>
      <p:sp>
        <p:nvSpPr>
          <p:cNvPr id="8207" name="Text Box 15"/>
          <p:cNvSpPr txBox="1">
            <a:spLocks noChangeArrowheads="1"/>
          </p:cNvSpPr>
          <p:nvPr/>
        </p:nvSpPr>
        <p:spPr bwMode="auto">
          <a:xfrm>
            <a:off x="3810000" y="37338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ltLang="en-US" b="1"/>
              <a:t>Norming</a:t>
            </a:r>
          </a:p>
        </p:txBody>
      </p:sp>
      <p:sp>
        <p:nvSpPr>
          <p:cNvPr id="8208" name="Text Box 16"/>
          <p:cNvSpPr txBox="1">
            <a:spLocks noChangeArrowheads="1"/>
          </p:cNvSpPr>
          <p:nvPr/>
        </p:nvSpPr>
        <p:spPr bwMode="auto">
          <a:xfrm>
            <a:off x="6477000" y="243840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ltLang="en-US" b="1"/>
              <a:t>Adjourning</a:t>
            </a:r>
          </a:p>
        </p:txBody>
      </p:sp>
      <p:sp>
        <p:nvSpPr>
          <p:cNvPr id="8209" name="Text Box 17"/>
          <p:cNvSpPr txBox="1">
            <a:spLocks noChangeArrowheads="1"/>
          </p:cNvSpPr>
          <p:nvPr/>
        </p:nvSpPr>
        <p:spPr bwMode="auto">
          <a:xfrm>
            <a:off x="2895600" y="6096000"/>
            <a:ext cx="1828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ltLang="en-US" b="1"/>
              <a:t>Storming</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685800" y="228600"/>
            <a:ext cx="7772400" cy="914400"/>
          </a:xfrm>
        </p:spPr>
        <p:txBody>
          <a:bodyPr anchor="ctr"/>
          <a:lstStyle/>
          <a:p>
            <a:r>
              <a:rPr lang="en-US" altLang="en-US" sz="4400" b="1">
                <a:solidFill>
                  <a:schemeClr val="bg2"/>
                </a:solidFill>
                <a:effectLst>
                  <a:outerShdw blurRad="38100" dist="38100" dir="2700000" algn="tl">
                    <a:srgbClr val="000000"/>
                  </a:outerShdw>
                </a:effectLst>
              </a:rPr>
              <a:t>Stage I:</a:t>
            </a:r>
            <a:r>
              <a:rPr lang="en-US" altLang="en-US" sz="4400">
                <a:solidFill>
                  <a:schemeClr val="bg2"/>
                </a:solidFill>
                <a:effectLst>
                  <a:outerShdw blurRad="38100" dist="38100" dir="2700000" algn="tl">
                    <a:srgbClr val="000000"/>
                  </a:outerShdw>
                </a:effectLst>
              </a:rPr>
              <a:t>  </a:t>
            </a:r>
            <a:r>
              <a:rPr lang="en-US" altLang="en-US" sz="4400" b="1">
                <a:solidFill>
                  <a:schemeClr val="bg2"/>
                </a:solidFill>
                <a:effectLst>
                  <a:outerShdw blurRad="38100" dist="38100" dir="2700000" algn="tl">
                    <a:srgbClr val="000000"/>
                  </a:outerShdw>
                </a:effectLst>
              </a:rPr>
              <a:t>FORMING</a:t>
            </a:r>
          </a:p>
        </p:txBody>
      </p:sp>
      <p:sp>
        <p:nvSpPr>
          <p:cNvPr id="10243" name="Rectangle 3"/>
          <p:cNvSpPr>
            <a:spLocks noGrp="1" noChangeArrowheads="1"/>
          </p:cNvSpPr>
          <p:nvPr>
            <p:ph type="subTitle" idx="1"/>
          </p:nvPr>
        </p:nvSpPr>
        <p:spPr>
          <a:xfrm>
            <a:off x="381000" y="1219200"/>
            <a:ext cx="7924800" cy="4876800"/>
          </a:xfrm>
        </p:spPr>
        <p:txBody>
          <a:bodyPr/>
          <a:lstStyle/>
          <a:p>
            <a:pPr algn="l"/>
            <a:r>
              <a:rPr lang="en-US" altLang="en-US" sz="2800" b="1">
                <a:solidFill>
                  <a:schemeClr val="accent2"/>
                </a:solidFill>
              </a:rPr>
              <a:t>People Component:  </a:t>
            </a:r>
            <a:r>
              <a:rPr lang="en-US" altLang="en-US" sz="2800" b="1" i="1">
                <a:solidFill>
                  <a:schemeClr val="accent2"/>
                </a:solidFill>
              </a:rPr>
              <a:t>Dependency</a:t>
            </a:r>
          </a:p>
          <a:p>
            <a:pPr algn="l"/>
            <a:r>
              <a:rPr lang="en-US" altLang="en-US" sz="3200">
                <a:solidFill>
                  <a:schemeClr val="accent2"/>
                </a:solidFill>
              </a:rPr>
              <a:t>	</a:t>
            </a:r>
            <a:r>
              <a:rPr lang="en-US" altLang="en-US" b="1">
                <a:solidFill>
                  <a:schemeClr val="accent2"/>
                </a:solidFill>
              </a:rPr>
              <a:t>* polite</a:t>
            </a:r>
          </a:p>
          <a:p>
            <a:pPr algn="l"/>
            <a:r>
              <a:rPr lang="en-US" altLang="en-US" b="1">
                <a:solidFill>
                  <a:schemeClr val="accent2"/>
                </a:solidFill>
              </a:rPr>
              <a:t>	* get acquainted</a:t>
            </a:r>
          </a:p>
          <a:p>
            <a:pPr algn="l"/>
            <a:r>
              <a:rPr lang="en-US" altLang="en-US" b="1">
                <a:solidFill>
                  <a:schemeClr val="accent2"/>
                </a:solidFill>
              </a:rPr>
              <a:t>	* stereotyping</a:t>
            </a:r>
          </a:p>
          <a:p>
            <a:pPr algn="l"/>
            <a:r>
              <a:rPr lang="en-US" altLang="en-US" b="1">
                <a:solidFill>
                  <a:schemeClr val="accent2"/>
                </a:solidFill>
              </a:rPr>
              <a:t>	* cliques begin</a:t>
            </a:r>
          </a:p>
          <a:p>
            <a:pPr algn="l"/>
            <a:r>
              <a:rPr lang="en-US" altLang="en-US" b="1">
                <a:solidFill>
                  <a:schemeClr val="accent2"/>
                </a:solidFill>
              </a:rPr>
              <a:t>	* need for group approval</a:t>
            </a:r>
          </a:p>
          <a:p>
            <a:pPr algn="l"/>
            <a:r>
              <a:rPr lang="en-US" altLang="en-US" sz="2800" b="1">
                <a:solidFill>
                  <a:schemeClr val="accent2"/>
                </a:solidFill>
              </a:rPr>
              <a:t>Task Component:  </a:t>
            </a:r>
            <a:r>
              <a:rPr lang="en-US" altLang="en-US" sz="2800" b="1" i="1">
                <a:solidFill>
                  <a:schemeClr val="accent2"/>
                </a:solidFill>
              </a:rPr>
              <a:t>Orientation</a:t>
            </a:r>
          </a:p>
          <a:p>
            <a:pPr algn="l"/>
            <a:r>
              <a:rPr lang="en-US" altLang="en-US" b="1" i="1">
                <a:solidFill>
                  <a:schemeClr val="accent2"/>
                </a:solidFill>
              </a:rPr>
              <a:t>	</a:t>
            </a:r>
            <a:r>
              <a:rPr lang="en-US" altLang="en-US" b="1">
                <a:solidFill>
                  <a:schemeClr val="accent2"/>
                </a:solidFill>
              </a:rPr>
              <a:t>* Why are we here?</a:t>
            </a:r>
          </a:p>
          <a:p>
            <a:pPr algn="l"/>
            <a:r>
              <a:rPr lang="en-US" altLang="en-US" b="1">
                <a:solidFill>
                  <a:schemeClr val="accent2"/>
                </a:solidFill>
              </a:rPr>
              <a:t>	* What are we supposed to do?</a:t>
            </a:r>
          </a:p>
          <a:p>
            <a:pPr algn="l"/>
            <a:r>
              <a:rPr lang="en-US" altLang="en-US" b="1">
                <a:solidFill>
                  <a:schemeClr val="accent2"/>
                </a:solidFill>
              </a:rPr>
              <a:t>	* How are we going to get it done?</a:t>
            </a:r>
          </a:p>
          <a:p>
            <a:pPr algn="l"/>
            <a:r>
              <a:rPr lang="en-US" altLang="en-US" b="1">
                <a:solidFill>
                  <a:schemeClr val="accent2"/>
                </a:solidFill>
              </a:rPr>
              <a:t>	* What are our goals? Objectives?	</a:t>
            </a:r>
          </a:p>
          <a:p>
            <a:pPr algn="l"/>
            <a:r>
              <a:rPr lang="en-US" altLang="en-US" b="1" i="1"/>
              <a:t>	</a:t>
            </a:r>
          </a:p>
          <a:p>
            <a:pPr algn="l"/>
            <a:endParaRPr lang="en-US" altLang="en-US" b="1" i="1"/>
          </a:p>
          <a:p>
            <a:pPr algn="l"/>
            <a:endParaRPr lang="en-US" altLang="en-US" sz="28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228600"/>
            <a:ext cx="7772400" cy="1143000"/>
          </a:xfrm>
        </p:spPr>
        <p:txBody>
          <a:bodyPr/>
          <a:lstStyle/>
          <a:p>
            <a:r>
              <a:rPr lang="en-US" altLang="en-US" b="1">
                <a:solidFill>
                  <a:schemeClr val="bg2"/>
                </a:solidFill>
                <a:effectLst>
                  <a:outerShdw blurRad="38100" dist="38100" dir="2700000" algn="tl">
                    <a:srgbClr val="000000"/>
                  </a:outerShdw>
                </a:effectLst>
              </a:rPr>
              <a:t>Stage II:  STORMING</a:t>
            </a:r>
          </a:p>
        </p:txBody>
      </p:sp>
      <p:sp>
        <p:nvSpPr>
          <p:cNvPr id="11267" name="Rectangle 3"/>
          <p:cNvSpPr>
            <a:spLocks noGrp="1" noChangeArrowheads="1"/>
          </p:cNvSpPr>
          <p:nvPr>
            <p:ph type="body" sz="half" idx="1"/>
          </p:nvPr>
        </p:nvSpPr>
        <p:spPr>
          <a:xfrm>
            <a:off x="228600" y="1524000"/>
            <a:ext cx="4267200" cy="4572000"/>
          </a:xfrm>
        </p:spPr>
        <p:txBody>
          <a:bodyPr/>
          <a:lstStyle/>
          <a:p>
            <a:pPr>
              <a:buFontTx/>
              <a:buNone/>
            </a:pPr>
            <a:r>
              <a:rPr lang="en-US" altLang="en-US" sz="2400" b="1">
                <a:solidFill>
                  <a:schemeClr val="accent2"/>
                </a:solidFill>
              </a:rPr>
              <a:t>People Component : </a:t>
            </a:r>
            <a:r>
              <a:rPr lang="en-US" altLang="en-US" sz="2400" b="1" i="1">
                <a:solidFill>
                  <a:schemeClr val="accent2"/>
                </a:solidFill>
              </a:rPr>
              <a:t>Conflict</a:t>
            </a:r>
          </a:p>
          <a:p>
            <a:r>
              <a:rPr lang="en-US" altLang="en-US" sz="2000" b="1">
                <a:solidFill>
                  <a:schemeClr val="accent2"/>
                </a:solidFill>
              </a:rPr>
              <a:t>competition</a:t>
            </a:r>
          </a:p>
          <a:p>
            <a:r>
              <a:rPr lang="en-US" altLang="en-US" sz="2000" b="1">
                <a:solidFill>
                  <a:schemeClr val="accent2"/>
                </a:solidFill>
              </a:rPr>
              <a:t>close – minded</a:t>
            </a:r>
          </a:p>
          <a:p>
            <a:r>
              <a:rPr lang="en-US" altLang="en-US" sz="2000" b="1">
                <a:solidFill>
                  <a:schemeClr val="accent2"/>
                </a:solidFill>
              </a:rPr>
              <a:t>cliques wield influence</a:t>
            </a:r>
          </a:p>
          <a:p>
            <a:r>
              <a:rPr lang="en-US" altLang="en-US" sz="2000" b="1">
                <a:solidFill>
                  <a:schemeClr val="accent2"/>
                </a:solidFill>
              </a:rPr>
              <a:t>hidden agendas become visible</a:t>
            </a:r>
          </a:p>
          <a:p>
            <a:r>
              <a:rPr lang="en-US" altLang="en-US" sz="2000" b="1">
                <a:solidFill>
                  <a:schemeClr val="accent2"/>
                </a:solidFill>
              </a:rPr>
              <a:t>need for group approval declines</a:t>
            </a:r>
          </a:p>
          <a:p>
            <a:r>
              <a:rPr lang="en-US" altLang="en-US" sz="2000" b="1">
                <a:solidFill>
                  <a:schemeClr val="accent2"/>
                </a:solidFill>
              </a:rPr>
              <a:t>group identity is low</a:t>
            </a:r>
          </a:p>
          <a:p>
            <a:r>
              <a:rPr lang="en-US" altLang="en-US" sz="2000" b="1">
                <a:solidFill>
                  <a:schemeClr val="accent2"/>
                </a:solidFill>
              </a:rPr>
              <a:t>active participation with wide differences in amount</a:t>
            </a:r>
          </a:p>
          <a:p>
            <a:r>
              <a:rPr lang="en-US" altLang="en-US" sz="2000" b="1">
                <a:solidFill>
                  <a:schemeClr val="accent2"/>
                </a:solidFill>
              </a:rPr>
              <a:t>uncomfortable</a:t>
            </a:r>
            <a:r>
              <a:rPr lang="en-US" altLang="en-US" sz="2000" b="1"/>
              <a:t> </a:t>
            </a:r>
          </a:p>
        </p:txBody>
      </p:sp>
      <p:sp>
        <p:nvSpPr>
          <p:cNvPr id="11268" name="Rectangle 4"/>
          <p:cNvSpPr>
            <a:spLocks noGrp="1" noChangeArrowheads="1"/>
          </p:cNvSpPr>
          <p:nvPr>
            <p:ph type="body" sz="half" idx="2"/>
          </p:nvPr>
        </p:nvSpPr>
        <p:spPr>
          <a:xfrm>
            <a:off x="4419600" y="1524000"/>
            <a:ext cx="4495800" cy="4572000"/>
          </a:xfrm>
        </p:spPr>
        <p:txBody>
          <a:bodyPr/>
          <a:lstStyle/>
          <a:p>
            <a:pPr>
              <a:buFontTx/>
              <a:buNone/>
            </a:pPr>
            <a:r>
              <a:rPr lang="en-US" altLang="en-US" sz="2400" b="1">
                <a:solidFill>
                  <a:schemeClr val="accent2"/>
                </a:solidFill>
              </a:rPr>
              <a:t>Task Component: </a:t>
            </a:r>
            <a:r>
              <a:rPr lang="en-US" altLang="en-US" sz="2400" b="1" i="1">
                <a:solidFill>
                  <a:schemeClr val="accent2"/>
                </a:solidFill>
              </a:rPr>
              <a:t>Organization</a:t>
            </a:r>
          </a:p>
          <a:p>
            <a:r>
              <a:rPr lang="en-US" altLang="en-US" sz="2000" b="1">
                <a:solidFill>
                  <a:schemeClr val="accent2"/>
                </a:solidFill>
              </a:rPr>
              <a:t>Who is responsible?</a:t>
            </a:r>
          </a:p>
          <a:p>
            <a:r>
              <a:rPr lang="en-US" altLang="en-US" sz="2000" b="1">
                <a:solidFill>
                  <a:schemeClr val="accent2"/>
                </a:solidFill>
              </a:rPr>
              <a:t>Who is the leader?</a:t>
            </a:r>
          </a:p>
          <a:p>
            <a:r>
              <a:rPr lang="en-US" altLang="en-US" sz="2000" b="1">
                <a:solidFill>
                  <a:schemeClr val="accent2"/>
                </a:solidFill>
              </a:rPr>
              <a:t>What are the work rules? Limits?</a:t>
            </a:r>
          </a:p>
          <a:p>
            <a:r>
              <a:rPr lang="en-US" altLang="en-US" sz="2000" b="1">
                <a:solidFill>
                  <a:schemeClr val="accent2"/>
                </a:solidFill>
              </a:rPr>
              <a:t>What is the reward system?</a:t>
            </a:r>
          </a:p>
          <a:p>
            <a:r>
              <a:rPr lang="en-US" altLang="en-US" sz="2000" b="1">
                <a:solidFill>
                  <a:schemeClr val="accent2"/>
                </a:solidFill>
              </a:rPr>
              <a:t>What are the criteria?</a:t>
            </a:r>
          </a:p>
          <a:p>
            <a:r>
              <a:rPr lang="en-US" altLang="en-US" sz="2000" b="1">
                <a:solidFill>
                  <a:schemeClr val="accent2"/>
                </a:solidFill>
              </a:rPr>
              <a:t>What is the group structure?</a:t>
            </a:r>
          </a:p>
          <a:p>
            <a:r>
              <a:rPr lang="en-US" altLang="en-US" sz="2000" b="1">
                <a:solidFill>
                  <a:schemeClr val="accent2"/>
                </a:solidFill>
              </a:rPr>
              <a:t>Voting/compromise/arbitration?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b="1">
                <a:solidFill>
                  <a:schemeClr val="accent1"/>
                </a:solidFill>
              </a:rPr>
              <a:t>Stage III: NORMING</a:t>
            </a:r>
          </a:p>
        </p:txBody>
      </p:sp>
      <p:sp>
        <p:nvSpPr>
          <p:cNvPr id="13315" name="Rectangle 3"/>
          <p:cNvSpPr>
            <a:spLocks noGrp="1" noChangeArrowheads="1"/>
          </p:cNvSpPr>
          <p:nvPr>
            <p:ph type="body" sz="half" idx="1"/>
          </p:nvPr>
        </p:nvSpPr>
        <p:spPr>
          <a:xfrm>
            <a:off x="152400" y="1981200"/>
            <a:ext cx="4343400" cy="4114800"/>
          </a:xfrm>
        </p:spPr>
        <p:txBody>
          <a:bodyPr/>
          <a:lstStyle/>
          <a:p>
            <a:pPr>
              <a:buFontTx/>
              <a:buNone/>
            </a:pPr>
            <a:r>
              <a:rPr lang="en-US" altLang="en-US" sz="2400" b="1">
                <a:solidFill>
                  <a:schemeClr val="accent2"/>
                </a:solidFill>
              </a:rPr>
              <a:t>People Component: </a:t>
            </a:r>
            <a:r>
              <a:rPr lang="en-US" altLang="en-US" sz="2400" b="1" i="1">
                <a:solidFill>
                  <a:schemeClr val="accent2"/>
                </a:solidFill>
              </a:rPr>
              <a:t>Cohesion</a:t>
            </a:r>
          </a:p>
          <a:p>
            <a:r>
              <a:rPr lang="en-US" altLang="en-US" sz="2000" b="1">
                <a:solidFill>
                  <a:schemeClr val="accent2"/>
                </a:solidFill>
              </a:rPr>
              <a:t>groupness</a:t>
            </a:r>
          </a:p>
          <a:p>
            <a:r>
              <a:rPr lang="en-US" altLang="en-US" sz="2000" b="1">
                <a:solidFill>
                  <a:schemeClr val="accent2"/>
                </a:solidFill>
              </a:rPr>
              <a:t>team spirit</a:t>
            </a:r>
          </a:p>
          <a:p>
            <a:r>
              <a:rPr lang="en-US" altLang="en-US" sz="2000" b="1">
                <a:solidFill>
                  <a:schemeClr val="accent2"/>
                </a:solidFill>
              </a:rPr>
              <a:t>sharing ideas and feelings</a:t>
            </a:r>
          </a:p>
          <a:p>
            <a:r>
              <a:rPr lang="en-US" altLang="en-US" sz="2000" b="1">
                <a:solidFill>
                  <a:schemeClr val="accent2"/>
                </a:solidFill>
              </a:rPr>
              <a:t>openness</a:t>
            </a:r>
          </a:p>
          <a:p>
            <a:r>
              <a:rPr lang="en-US" altLang="en-US" sz="2000" b="1">
                <a:solidFill>
                  <a:schemeClr val="accent2"/>
                </a:solidFill>
              </a:rPr>
              <a:t>feedback</a:t>
            </a:r>
          </a:p>
          <a:p>
            <a:r>
              <a:rPr lang="en-US" altLang="en-US" sz="2000" b="1">
                <a:solidFill>
                  <a:schemeClr val="accent2"/>
                </a:solidFill>
              </a:rPr>
              <a:t>cliques dissolve</a:t>
            </a:r>
          </a:p>
          <a:p>
            <a:r>
              <a:rPr lang="en-US" altLang="en-US" sz="2000" b="1">
                <a:solidFill>
                  <a:schemeClr val="accent2"/>
                </a:solidFill>
              </a:rPr>
              <a:t>range of participation narrows</a:t>
            </a:r>
          </a:p>
          <a:p>
            <a:r>
              <a:rPr lang="en-US" altLang="en-US" sz="2000" b="1">
                <a:solidFill>
                  <a:schemeClr val="accent2"/>
                </a:solidFill>
              </a:rPr>
              <a:t>hard to introduce new members</a:t>
            </a:r>
          </a:p>
          <a:p>
            <a:r>
              <a:rPr lang="en-US" altLang="en-US" sz="2000" b="1">
                <a:solidFill>
                  <a:schemeClr val="accent2"/>
                </a:solidFill>
              </a:rPr>
              <a:t>playfulness</a:t>
            </a:r>
          </a:p>
          <a:p>
            <a:endParaRPr lang="en-US" altLang="en-US" sz="2000"/>
          </a:p>
        </p:txBody>
      </p:sp>
      <p:sp>
        <p:nvSpPr>
          <p:cNvPr id="13316" name="Rectangle 4"/>
          <p:cNvSpPr>
            <a:spLocks noGrp="1" noChangeArrowheads="1"/>
          </p:cNvSpPr>
          <p:nvPr>
            <p:ph type="body" sz="half" idx="2"/>
          </p:nvPr>
        </p:nvSpPr>
        <p:spPr>
          <a:xfrm>
            <a:off x="4648200" y="1981200"/>
            <a:ext cx="4343400" cy="4114800"/>
          </a:xfrm>
        </p:spPr>
        <p:txBody>
          <a:bodyPr/>
          <a:lstStyle/>
          <a:p>
            <a:pPr>
              <a:buFontTx/>
              <a:buNone/>
            </a:pPr>
            <a:r>
              <a:rPr lang="en-US" altLang="en-US" sz="2400" b="1">
                <a:solidFill>
                  <a:schemeClr val="accent2"/>
                </a:solidFill>
              </a:rPr>
              <a:t>Task Component: </a:t>
            </a:r>
            <a:r>
              <a:rPr lang="en-US" altLang="en-US" sz="2400" b="1" i="1">
                <a:solidFill>
                  <a:schemeClr val="accent2"/>
                </a:solidFill>
              </a:rPr>
              <a:t>Data-Flow</a:t>
            </a:r>
          </a:p>
          <a:p>
            <a:r>
              <a:rPr lang="en-US" altLang="en-US" sz="2000" b="1">
                <a:solidFill>
                  <a:schemeClr val="accent2"/>
                </a:solidFill>
              </a:rPr>
              <a:t>shared information</a:t>
            </a:r>
          </a:p>
          <a:p>
            <a:r>
              <a:rPr lang="en-US" altLang="en-US" sz="2000" b="1">
                <a:solidFill>
                  <a:schemeClr val="accent2"/>
                </a:solidFill>
              </a:rPr>
              <a:t>shared leadership</a:t>
            </a:r>
          </a:p>
          <a:p>
            <a:r>
              <a:rPr lang="en-US" altLang="en-US" sz="2000" b="1">
                <a:solidFill>
                  <a:schemeClr val="accent2"/>
                </a:solidFill>
              </a:rPr>
              <a:t>idea generation </a:t>
            </a:r>
          </a:p>
          <a:p>
            <a:r>
              <a:rPr lang="en-US" altLang="en-US" sz="2000" b="1">
                <a:solidFill>
                  <a:schemeClr val="accent2"/>
                </a:solidFill>
              </a:rPr>
              <a:t>group problem solving </a:t>
            </a:r>
          </a:p>
          <a:p>
            <a:r>
              <a:rPr lang="en-US" altLang="en-US" sz="2000" b="1">
                <a:solidFill>
                  <a:schemeClr val="accent2"/>
                </a:solidFill>
              </a:rPr>
              <a:t>alternative exploration</a:t>
            </a:r>
          </a:p>
          <a:p>
            <a:r>
              <a:rPr lang="en-US" altLang="en-US" sz="2000" b="1">
                <a:solidFill>
                  <a:schemeClr val="accent2"/>
                </a:solidFill>
              </a:rPr>
              <a:t>practical creativity</a:t>
            </a:r>
          </a:p>
          <a:p>
            <a:r>
              <a:rPr lang="en-US" altLang="en-US" sz="2000" b="1">
                <a:solidFill>
                  <a:schemeClr val="accent2"/>
                </a:solidFill>
              </a:rPr>
              <a:t>constructive</a:t>
            </a:r>
          </a:p>
          <a:p>
            <a:r>
              <a:rPr lang="en-US" altLang="en-US" sz="2000" b="1">
                <a:solidFill>
                  <a:schemeClr val="accent2"/>
                </a:solidFill>
              </a:rPr>
              <a:t>team building activities</a:t>
            </a:r>
          </a:p>
          <a:p>
            <a:r>
              <a:rPr lang="en-US" altLang="en-US" sz="2000" b="1">
                <a:solidFill>
                  <a:schemeClr val="accent2"/>
                </a:solidFill>
              </a:rPr>
              <a:t>progress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b="1">
                <a:solidFill>
                  <a:schemeClr val="accent1"/>
                </a:solidFill>
              </a:rPr>
              <a:t>Stage IV: PERFORMING</a:t>
            </a:r>
          </a:p>
        </p:txBody>
      </p:sp>
      <p:sp>
        <p:nvSpPr>
          <p:cNvPr id="14339" name="Rectangle 3"/>
          <p:cNvSpPr>
            <a:spLocks noGrp="1" noChangeArrowheads="1"/>
          </p:cNvSpPr>
          <p:nvPr>
            <p:ph type="body" sz="half" idx="1"/>
          </p:nvPr>
        </p:nvSpPr>
        <p:spPr>
          <a:xfrm>
            <a:off x="228600" y="1981200"/>
            <a:ext cx="4648200" cy="4114800"/>
          </a:xfrm>
        </p:spPr>
        <p:txBody>
          <a:bodyPr/>
          <a:lstStyle/>
          <a:p>
            <a:pPr>
              <a:buFontTx/>
              <a:buNone/>
            </a:pPr>
            <a:r>
              <a:rPr lang="en-US" altLang="en-US" sz="2000" b="1">
                <a:solidFill>
                  <a:schemeClr val="accent2"/>
                </a:solidFill>
              </a:rPr>
              <a:t>People Component:</a:t>
            </a:r>
            <a:r>
              <a:rPr lang="en-US" altLang="en-US" sz="2000">
                <a:solidFill>
                  <a:schemeClr val="accent2"/>
                </a:solidFill>
              </a:rPr>
              <a:t> </a:t>
            </a:r>
            <a:r>
              <a:rPr lang="en-US" altLang="en-US" sz="2000" b="1" i="1">
                <a:solidFill>
                  <a:schemeClr val="accent2"/>
                </a:solidFill>
              </a:rPr>
              <a:t>Interdependence</a:t>
            </a:r>
          </a:p>
          <a:p>
            <a:r>
              <a:rPr lang="en-US" altLang="en-US" sz="2000" b="1">
                <a:solidFill>
                  <a:schemeClr val="accent2"/>
                </a:solidFill>
              </a:rPr>
              <a:t>high people orientation</a:t>
            </a:r>
          </a:p>
          <a:p>
            <a:r>
              <a:rPr lang="en-US" altLang="en-US" sz="2000" b="1">
                <a:solidFill>
                  <a:schemeClr val="accent2"/>
                </a:solidFill>
              </a:rPr>
              <a:t>high group identity</a:t>
            </a:r>
          </a:p>
          <a:p>
            <a:r>
              <a:rPr lang="en-US" altLang="en-US" sz="2000" b="1">
                <a:solidFill>
                  <a:schemeClr val="accent2"/>
                </a:solidFill>
              </a:rPr>
              <a:t>high commitment</a:t>
            </a:r>
          </a:p>
          <a:p>
            <a:r>
              <a:rPr lang="en-US" altLang="en-US" sz="2000" b="1">
                <a:solidFill>
                  <a:schemeClr val="accent2"/>
                </a:solidFill>
              </a:rPr>
              <a:t>even group participation</a:t>
            </a:r>
          </a:p>
          <a:p>
            <a:r>
              <a:rPr lang="en-US" altLang="en-US" sz="2000" b="1">
                <a:solidFill>
                  <a:schemeClr val="accent2"/>
                </a:solidFill>
              </a:rPr>
              <a:t>high morale</a:t>
            </a:r>
          </a:p>
          <a:p>
            <a:r>
              <a:rPr lang="en-US" altLang="en-US" sz="2000" b="1">
                <a:solidFill>
                  <a:schemeClr val="accent2"/>
                </a:solidFill>
              </a:rPr>
              <a:t>closed group </a:t>
            </a:r>
          </a:p>
          <a:p>
            <a:r>
              <a:rPr lang="en-US" altLang="en-US" sz="2000" b="1">
                <a:solidFill>
                  <a:schemeClr val="accent2"/>
                </a:solidFill>
              </a:rPr>
              <a:t>group loyalty </a:t>
            </a:r>
          </a:p>
          <a:p>
            <a:r>
              <a:rPr lang="en-US" altLang="en-US" sz="2000" b="1">
                <a:solidFill>
                  <a:schemeClr val="accent2"/>
                </a:solidFill>
              </a:rPr>
              <a:t>high trust </a:t>
            </a:r>
          </a:p>
          <a:p>
            <a:r>
              <a:rPr lang="en-US" altLang="en-US" sz="2000" b="1">
                <a:solidFill>
                  <a:schemeClr val="accent2"/>
                </a:solidFill>
              </a:rPr>
              <a:t>cliques absent</a:t>
            </a:r>
          </a:p>
          <a:p>
            <a:r>
              <a:rPr lang="en-US" altLang="en-US" sz="2000" b="1">
                <a:solidFill>
                  <a:schemeClr val="accent2"/>
                </a:solidFill>
              </a:rPr>
              <a:t>collaboration/functional competition</a:t>
            </a:r>
            <a:r>
              <a:rPr lang="en-US" altLang="en-US" sz="2000" b="1" i="1"/>
              <a:t> </a:t>
            </a:r>
          </a:p>
          <a:p>
            <a:endParaRPr lang="en-US" altLang="en-US" sz="2000" b="1" i="1"/>
          </a:p>
        </p:txBody>
      </p:sp>
      <p:sp>
        <p:nvSpPr>
          <p:cNvPr id="14340" name="Rectangle 4"/>
          <p:cNvSpPr>
            <a:spLocks noGrp="1" noChangeArrowheads="1"/>
          </p:cNvSpPr>
          <p:nvPr>
            <p:ph type="body" sz="half" idx="2"/>
          </p:nvPr>
        </p:nvSpPr>
        <p:spPr>
          <a:xfrm>
            <a:off x="4343400" y="1905000"/>
            <a:ext cx="4572000" cy="4114800"/>
          </a:xfrm>
        </p:spPr>
        <p:txBody>
          <a:bodyPr/>
          <a:lstStyle/>
          <a:p>
            <a:pPr>
              <a:buFontTx/>
              <a:buNone/>
            </a:pPr>
            <a:r>
              <a:rPr lang="en-US" altLang="en-US" sz="2200" b="1">
                <a:solidFill>
                  <a:schemeClr val="accent2"/>
                </a:solidFill>
              </a:rPr>
              <a:t>Task Component: </a:t>
            </a:r>
            <a:r>
              <a:rPr lang="en-US" altLang="en-US" sz="2200" b="1" i="1">
                <a:solidFill>
                  <a:schemeClr val="accent2"/>
                </a:solidFill>
              </a:rPr>
              <a:t>Problem-solving</a:t>
            </a:r>
          </a:p>
          <a:p>
            <a:r>
              <a:rPr lang="en-US" altLang="en-US" sz="2000" b="1">
                <a:solidFill>
                  <a:schemeClr val="accent2"/>
                </a:solidFill>
              </a:rPr>
              <a:t>High task orientation</a:t>
            </a:r>
          </a:p>
          <a:p>
            <a:r>
              <a:rPr lang="en-US" altLang="en-US" sz="2000" b="1">
                <a:solidFill>
                  <a:schemeClr val="accent2"/>
                </a:solidFill>
              </a:rPr>
              <a:t>Support for experimentation</a:t>
            </a:r>
          </a:p>
          <a:p>
            <a:r>
              <a:rPr lang="en-US" altLang="en-US" sz="2000" b="1">
                <a:solidFill>
                  <a:schemeClr val="accent2"/>
                </a:solidFill>
              </a:rPr>
              <a:t>Individuality/creativity</a:t>
            </a:r>
          </a:p>
          <a:p>
            <a:r>
              <a:rPr lang="en-US" altLang="en-US" sz="2000" b="1">
                <a:solidFill>
                  <a:schemeClr val="accent2"/>
                </a:solidFill>
              </a:rPr>
              <a:t>synergy</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b="1">
                <a:solidFill>
                  <a:schemeClr val="accent1"/>
                </a:solidFill>
              </a:rPr>
              <a:t>Stage V: ADJOURNING</a:t>
            </a:r>
          </a:p>
        </p:txBody>
      </p:sp>
      <p:sp>
        <p:nvSpPr>
          <p:cNvPr id="15363" name="Rectangle 3"/>
          <p:cNvSpPr>
            <a:spLocks noGrp="1" noChangeArrowheads="1"/>
          </p:cNvSpPr>
          <p:nvPr>
            <p:ph type="body" sz="half" idx="1"/>
          </p:nvPr>
        </p:nvSpPr>
        <p:spPr>
          <a:xfrm>
            <a:off x="228600" y="1981200"/>
            <a:ext cx="4572000" cy="4114800"/>
          </a:xfrm>
        </p:spPr>
        <p:txBody>
          <a:bodyPr/>
          <a:lstStyle/>
          <a:p>
            <a:pPr>
              <a:buFontTx/>
              <a:buNone/>
            </a:pPr>
            <a:r>
              <a:rPr lang="en-US" altLang="en-US" sz="2400" b="1">
                <a:solidFill>
                  <a:schemeClr val="accent2"/>
                </a:solidFill>
              </a:rPr>
              <a:t>People component: </a:t>
            </a:r>
            <a:r>
              <a:rPr lang="en-US" altLang="en-US" sz="2400" b="1" i="1">
                <a:solidFill>
                  <a:schemeClr val="accent2"/>
                </a:solidFill>
              </a:rPr>
              <a:t>Separation</a:t>
            </a:r>
          </a:p>
          <a:p>
            <a:r>
              <a:rPr lang="en-US" altLang="en-US" sz="2400" b="1">
                <a:solidFill>
                  <a:schemeClr val="accent2"/>
                </a:solidFill>
              </a:rPr>
              <a:t>Distancing</a:t>
            </a:r>
          </a:p>
          <a:p>
            <a:r>
              <a:rPr lang="en-US" altLang="en-US" sz="2400" b="1">
                <a:solidFill>
                  <a:schemeClr val="accent2"/>
                </a:solidFill>
              </a:rPr>
              <a:t>Regression</a:t>
            </a:r>
          </a:p>
          <a:p>
            <a:r>
              <a:rPr lang="en-US" altLang="en-US" sz="2400" b="1">
                <a:solidFill>
                  <a:schemeClr val="accent2"/>
                </a:solidFill>
              </a:rPr>
              <a:t>dignity</a:t>
            </a:r>
          </a:p>
        </p:txBody>
      </p:sp>
      <p:sp>
        <p:nvSpPr>
          <p:cNvPr id="15364" name="Rectangle 4"/>
          <p:cNvSpPr>
            <a:spLocks noGrp="1" noChangeArrowheads="1"/>
          </p:cNvSpPr>
          <p:nvPr>
            <p:ph type="body" sz="half" idx="2"/>
          </p:nvPr>
        </p:nvSpPr>
        <p:spPr>
          <a:xfrm>
            <a:off x="4419600" y="1981200"/>
            <a:ext cx="4191000" cy="2971800"/>
          </a:xfrm>
        </p:spPr>
        <p:txBody>
          <a:bodyPr/>
          <a:lstStyle/>
          <a:p>
            <a:pPr>
              <a:buFontTx/>
              <a:buNone/>
            </a:pPr>
            <a:r>
              <a:rPr lang="en-US" altLang="en-US" sz="2400" b="1">
                <a:solidFill>
                  <a:schemeClr val="accent2"/>
                </a:solidFill>
              </a:rPr>
              <a:t>Task Component</a:t>
            </a:r>
            <a:r>
              <a:rPr lang="en-US" altLang="en-US" sz="2400">
                <a:solidFill>
                  <a:schemeClr val="accent2"/>
                </a:solidFill>
              </a:rPr>
              <a:t>: </a:t>
            </a:r>
            <a:r>
              <a:rPr lang="en-US" altLang="en-US" sz="2400" b="1" i="1">
                <a:solidFill>
                  <a:schemeClr val="accent2"/>
                </a:solidFill>
              </a:rPr>
              <a:t>Evaluation</a:t>
            </a:r>
          </a:p>
          <a:p>
            <a:r>
              <a:rPr lang="en-US" altLang="en-US" sz="2400" b="1">
                <a:solidFill>
                  <a:schemeClr val="accent2"/>
                </a:solidFill>
              </a:rPr>
              <a:t>Review of accomplishments</a:t>
            </a:r>
          </a:p>
          <a:p>
            <a:r>
              <a:rPr lang="en-US" altLang="en-US" sz="2400" b="1">
                <a:solidFill>
                  <a:schemeClr val="accent2"/>
                </a:solidFill>
              </a:rPr>
              <a:t>Future plans</a:t>
            </a:r>
          </a:p>
          <a:p>
            <a:pPr>
              <a:buFontTx/>
              <a:buNone/>
            </a:pPr>
            <a:endParaRPr lang="en-US" altLang="en-US" sz="2400" b="1" i="1">
              <a:solidFill>
                <a:schemeClr val="accent2"/>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685800" y="381000"/>
            <a:ext cx="7772400" cy="1143000"/>
          </a:xfrm>
        </p:spPr>
        <p:txBody>
          <a:bodyPr anchor="ctr"/>
          <a:lstStyle/>
          <a:p>
            <a:r>
              <a:rPr lang="en-US" altLang="en-US" sz="4400" b="1">
                <a:solidFill>
                  <a:schemeClr val="bg2"/>
                </a:solidFill>
                <a:effectLst>
                  <a:outerShdw blurRad="38100" dist="38100" dir="2700000" algn="tl">
                    <a:srgbClr val="000000"/>
                  </a:outerShdw>
                </a:effectLst>
              </a:rPr>
              <a:t>Communicating Effectively</a:t>
            </a:r>
          </a:p>
        </p:txBody>
      </p:sp>
      <p:sp>
        <p:nvSpPr>
          <p:cNvPr id="16387" name="Rectangle 3"/>
          <p:cNvSpPr>
            <a:spLocks noGrp="1" noChangeArrowheads="1"/>
          </p:cNvSpPr>
          <p:nvPr>
            <p:ph type="subTitle" idx="1"/>
          </p:nvPr>
        </p:nvSpPr>
        <p:spPr>
          <a:xfrm>
            <a:off x="1371600" y="1752600"/>
            <a:ext cx="6400800" cy="3886200"/>
          </a:xfrm>
        </p:spPr>
        <p:txBody>
          <a:bodyPr/>
          <a:lstStyle/>
          <a:p>
            <a:pPr algn="l"/>
            <a:r>
              <a:rPr lang="en-US" altLang="en-US" sz="3200" b="1">
                <a:solidFill>
                  <a:schemeClr val="accent2"/>
                </a:solidFill>
              </a:rPr>
              <a:t>Communication effects our daily lives.  The average person may spend up to 40% of their typical day communicating one-on-one with others.</a:t>
            </a:r>
          </a:p>
        </p:txBody>
      </p:sp>
      <p:pic>
        <p:nvPicPr>
          <p:cNvPr id="16388" name="Picture 4" descr="com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4343400"/>
            <a:ext cx="2590800" cy="19431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Grp="1" noChangeArrowheads="1"/>
          </p:cNvSpPr>
          <p:nvPr>
            <p:ph type="title"/>
          </p:nvPr>
        </p:nvSpPr>
        <p:spPr>
          <a:xfrm>
            <a:off x="762000" y="2286000"/>
            <a:ext cx="7772400" cy="1143000"/>
          </a:xfrm>
        </p:spPr>
        <p:txBody>
          <a:bodyPr/>
          <a:lstStyle/>
          <a:p>
            <a:r>
              <a:rPr lang="en-US" altLang="en-US" sz="3200">
                <a:solidFill>
                  <a:schemeClr val="accent2"/>
                </a:solidFill>
              </a:rPr>
              <a:t>However “Communication Breakdowns” continue to occur in today’s environment.</a:t>
            </a:r>
            <a:br>
              <a:rPr lang="en-US" altLang="en-US" sz="3200">
                <a:solidFill>
                  <a:schemeClr val="accent2"/>
                </a:solidFill>
              </a:rPr>
            </a:br>
            <a:r>
              <a:rPr lang="en-US" altLang="en-US" sz="3200">
                <a:solidFill>
                  <a:schemeClr val="accent2"/>
                </a:solidFill>
              </a:rPr>
              <a:t/>
            </a:r>
            <a:br>
              <a:rPr lang="en-US" altLang="en-US" sz="3200">
                <a:solidFill>
                  <a:schemeClr val="accent2"/>
                </a:solidFill>
              </a:rPr>
            </a:br>
            <a:r>
              <a:rPr lang="en-US" altLang="en-US" sz="3200">
                <a:solidFill>
                  <a:schemeClr val="accent2"/>
                </a:solidFill>
              </a:rPr>
              <a:t>Consider the following example:</a:t>
            </a:r>
            <a:br>
              <a:rPr lang="en-US" altLang="en-US" sz="3200">
                <a:solidFill>
                  <a:schemeClr val="accent2"/>
                </a:solidFill>
              </a:rPr>
            </a:br>
            <a:r>
              <a:rPr lang="en-US" altLang="en-US" sz="3200">
                <a:solidFill>
                  <a:schemeClr val="accent2"/>
                </a:solidFill>
              </a:rPr>
              <a:t/>
            </a:r>
            <a:br>
              <a:rPr lang="en-US" altLang="en-US" sz="3200">
                <a:solidFill>
                  <a:schemeClr val="accent2"/>
                </a:solidFill>
              </a:rPr>
            </a:br>
            <a:r>
              <a:rPr lang="en-US" altLang="en-US" sz="3200" u="sng">
                <a:solidFill>
                  <a:schemeClr val="accent2"/>
                </a:solidFill>
              </a:rPr>
              <a:t>Operation: Haley’s Comet</a:t>
            </a:r>
            <a:br>
              <a:rPr lang="en-US" altLang="en-US" sz="3200" u="sng">
                <a:solidFill>
                  <a:schemeClr val="accent2"/>
                </a:solidFill>
              </a:rPr>
            </a:br>
            <a:endParaRPr lang="en-US" altLang="en-US" sz="3200" u="sng">
              <a:solidFill>
                <a:schemeClr val="accent2"/>
              </a:solidFill>
            </a:endParaRPr>
          </a:p>
        </p:txBody>
      </p:sp>
      <p:pic>
        <p:nvPicPr>
          <p:cNvPr id="17413" name="Picture 5" descr="1landscape93-thum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4191000"/>
            <a:ext cx="2590800" cy="19431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sz="3200" b="1">
                <a:solidFill>
                  <a:schemeClr val="bg2"/>
                </a:solidFill>
                <a:effectLst>
                  <a:outerShdw blurRad="38100" dist="38100" dir="2700000" algn="tl">
                    <a:srgbClr val="000000"/>
                  </a:outerShdw>
                </a:effectLst>
              </a:rPr>
              <a:t>Use the Following Tips to Improve Our Communication</a:t>
            </a:r>
          </a:p>
        </p:txBody>
      </p:sp>
      <p:sp>
        <p:nvSpPr>
          <p:cNvPr id="20483" name="Rectangle 3"/>
          <p:cNvSpPr>
            <a:spLocks noGrp="1" noChangeArrowheads="1"/>
          </p:cNvSpPr>
          <p:nvPr>
            <p:ph type="body" idx="1"/>
          </p:nvPr>
        </p:nvSpPr>
        <p:spPr/>
        <p:txBody>
          <a:bodyPr/>
          <a:lstStyle/>
          <a:p>
            <a:pPr marL="609600" indent="-609600">
              <a:buFontTx/>
              <a:buAutoNum type="arabicPeriod"/>
            </a:pPr>
            <a:r>
              <a:rPr lang="en-US" altLang="en-US" sz="2800">
                <a:solidFill>
                  <a:schemeClr val="accent2"/>
                </a:solidFill>
              </a:rPr>
              <a:t>Think through what your want to say before you say it.</a:t>
            </a:r>
          </a:p>
          <a:p>
            <a:pPr marL="609600" indent="-609600">
              <a:buFontTx/>
              <a:buAutoNum type="arabicPeriod"/>
            </a:pPr>
            <a:r>
              <a:rPr lang="en-US" altLang="en-US" sz="2800">
                <a:solidFill>
                  <a:schemeClr val="accent2"/>
                </a:solidFill>
              </a:rPr>
              <a:t>Once you have made your point, ask for feedback.</a:t>
            </a:r>
          </a:p>
          <a:p>
            <a:pPr marL="609600" indent="-609600">
              <a:buFontTx/>
              <a:buAutoNum type="arabicPeriod"/>
            </a:pPr>
            <a:r>
              <a:rPr lang="en-US" altLang="en-US" sz="2800">
                <a:solidFill>
                  <a:schemeClr val="accent2"/>
                </a:solidFill>
              </a:rPr>
              <a:t>Speak clearly and concisely</a:t>
            </a:r>
          </a:p>
          <a:p>
            <a:pPr marL="609600" indent="-609600">
              <a:buFontTx/>
              <a:buNone/>
            </a:pPr>
            <a:endParaRPr lang="en-US" altLang="en-US" sz="2800">
              <a:solidFill>
                <a:schemeClr val="accent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Picture 2" descr="lflslide cop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685800"/>
            <a:ext cx="7772400" cy="5160963"/>
          </a:xfrm>
          <a:prstGeom prst="rect">
            <a:avLst/>
          </a:prstGeom>
          <a:noFill/>
          <a:extLst>
            <a:ext uri="{909E8E84-426E-40DD-AFC4-6F175D3DCCD1}">
              <a14:hiddenFill xmlns:a14="http://schemas.microsoft.com/office/drawing/2010/main">
                <a:solidFill>
                  <a:srgbClr val="FFFFFF"/>
                </a:solidFill>
              </a14:hiddenFill>
            </a:ext>
          </a:extLst>
        </p:spPr>
      </p:pic>
      <p:sp>
        <p:nvSpPr>
          <p:cNvPr id="59395" name="Text Box 3"/>
          <p:cNvSpPr txBox="1">
            <a:spLocks noChangeArrowheads="1"/>
          </p:cNvSpPr>
          <p:nvPr/>
        </p:nvSpPr>
        <p:spPr bwMode="auto">
          <a:xfrm>
            <a:off x="3908425" y="4495800"/>
            <a:ext cx="44735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0" hangingPunct="0">
              <a:spcBef>
                <a:spcPct val="50000"/>
              </a:spcBef>
            </a:pPr>
            <a:endParaRPr lang="en-US" altLang="en-US">
              <a:latin typeface="Times" charset="0"/>
            </a:endParaRPr>
          </a:p>
        </p:txBody>
      </p:sp>
      <p:sp>
        <p:nvSpPr>
          <p:cNvPr id="59396" name="Text Box 4"/>
          <p:cNvSpPr txBox="1">
            <a:spLocks noChangeArrowheads="1"/>
          </p:cNvSpPr>
          <p:nvPr/>
        </p:nvSpPr>
        <p:spPr bwMode="auto">
          <a:xfrm>
            <a:off x="3810000" y="4876800"/>
            <a:ext cx="449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0" hangingPunct="0">
              <a:spcBef>
                <a:spcPct val="50000"/>
              </a:spcBef>
            </a:pPr>
            <a:endParaRPr lang="en-US" altLang="en-US">
              <a:latin typeface="Times" charset="0"/>
            </a:endParaRPr>
          </a:p>
        </p:txBody>
      </p:sp>
      <p:sp>
        <p:nvSpPr>
          <p:cNvPr id="59397" name="Rectangle 5"/>
          <p:cNvSpPr>
            <a:spLocks noChangeArrowheads="1"/>
          </p:cNvSpPr>
          <p:nvPr/>
        </p:nvSpPr>
        <p:spPr bwMode="auto">
          <a:xfrm>
            <a:off x="1371600" y="5867400"/>
            <a:ext cx="6781800" cy="685800"/>
          </a:xfrm>
          <a:prstGeom prst="rect">
            <a:avLst/>
          </a:prstGeom>
          <a:solidFill>
            <a:srgbClr val="FFFF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lgn="ctr" eaLnBrk="0" hangingPunct="0"/>
            <a:r>
              <a:rPr lang="en-US" altLang="en-US" b="1">
                <a:solidFill>
                  <a:srgbClr val="3399FF"/>
                </a:solidFill>
                <a:latin typeface="Arial" charset="0"/>
              </a:rPr>
              <a:t>http</a:t>
            </a:r>
            <a:r>
              <a:rPr lang="en-US" altLang="en-US" sz="2800" b="1">
                <a:solidFill>
                  <a:srgbClr val="3399FF"/>
                </a:solidFill>
                <a:latin typeface="Arial" charset="0"/>
              </a:rPr>
              <a:t>://www.caes.uga.edu/extension/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b="1">
                <a:solidFill>
                  <a:schemeClr val="bg2"/>
                </a:solidFill>
                <a:effectLst>
                  <a:outerShdw blurRad="38100" dist="38100" dir="2700000" algn="tl">
                    <a:srgbClr val="000000"/>
                  </a:outerShdw>
                </a:effectLst>
              </a:rPr>
              <a:t>Communication Tips:</a:t>
            </a:r>
          </a:p>
        </p:txBody>
      </p:sp>
      <p:sp>
        <p:nvSpPr>
          <p:cNvPr id="21507" name="Rectangle 3"/>
          <p:cNvSpPr>
            <a:spLocks noGrp="1" noChangeArrowheads="1"/>
          </p:cNvSpPr>
          <p:nvPr>
            <p:ph type="body" idx="1"/>
          </p:nvPr>
        </p:nvSpPr>
        <p:spPr/>
        <p:txBody>
          <a:bodyPr/>
          <a:lstStyle/>
          <a:p>
            <a:pPr marL="609600" indent="-609600">
              <a:buFontTx/>
              <a:buAutoNum type="arabicPeriod" startAt="4"/>
            </a:pPr>
            <a:r>
              <a:rPr lang="en-US" altLang="en-US">
                <a:solidFill>
                  <a:schemeClr val="accent2"/>
                </a:solidFill>
              </a:rPr>
              <a:t>Speak with enthusiasm and expressiveness</a:t>
            </a:r>
          </a:p>
          <a:p>
            <a:pPr marL="609600" indent="-609600">
              <a:buFontTx/>
              <a:buAutoNum type="arabicPeriod" startAt="4"/>
            </a:pPr>
            <a:r>
              <a:rPr lang="en-US" altLang="en-US">
                <a:solidFill>
                  <a:schemeClr val="accent2"/>
                </a:solidFill>
              </a:rPr>
              <a:t>Develop a natural and informal style</a:t>
            </a:r>
          </a:p>
        </p:txBody>
      </p:sp>
      <p:pic>
        <p:nvPicPr>
          <p:cNvPr id="21508" name="Picture 4" descr="stud-tec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3581400"/>
            <a:ext cx="2895600" cy="21717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b="1">
                <a:solidFill>
                  <a:schemeClr val="bg2"/>
                </a:solidFill>
                <a:effectLst>
                  <a:outerShdw blurRad="38100" dist="38100" dir="2700000" algn="tl">
                    <a:srgbClr val="000000"/>
                  </a:outerShdw>
                </a:effectLst>
              </a:rPr>
              <a:t>Deal with Disruptive Behavior</a:t>
            </a:r>
          </a:p>
        </p:txBody>
      </p:sp>
      <p:sp>
        <p:nvSpPr>
          <p:cNvPr id="22531" name="Rectangle 3"/>
          <p:cNvSpPr>
            <a:spLocks noGrp="1" noChangeArrowheads="1"/>
          </p:cNvSpPr>
          <p:nvPr>
            <p:ph type="body" idx="1"/>
          </p:nvPr>
        </p:nvSpPr>
        <p:spPr/>
        <p:txBody>
          <a:bodyPr/>
          <a:lstStyle/>
          <a:p>
            <a:pPr>
              <a:buFontTx/>
              <a:buNone/>
            </a:pPr>
            <a:r>
              <a:rPr lang="en-US" altLang="en-US"/>
              <a:t>	</a:t>
            </a:r>
            <a:r>
              <a:rPr lang="en-US" altLang="en-US" b="1">
                <a:solidFill>
                  <a:schemeClr val="accent2"/>
                </a:solidFill>
              </a:rPr>
              <a:t>A major challenge of meeting management is dealing with disruptive or problem-causing participants.  The inappropriate and disruptive behavior of some participants slows the progress of the meeting.</a:t>
            </a:r>
          </a:p>
        </p:txBody>
      </p:sp>
      <p:pic>
        <p:nvPicPr>
          <p:cNvPr id="22532" name="Picture 4" descr="men-shove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4591050"/>
            <a:ext cx="2057400" cy="15430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sz="4800" b="1">
                <a:solidFill>
                  <a:schemeClr val="bg2"/>
                </a:solidFill>
                <a:effectLst>
                  <a:outerShdw blurRad="38100" dist="38100" dir="2700000" algn="tl">
                    <a:srgbClr val="000000"/>
                  </a:outerShdw>
                </a:effectLst>
              </a:rPr>
              <a:t>Types of Problem Participants</a:t>
            </a:r>
          </a:p>
        </p:txBody>
      </p:sp>
      <p:sp>
        <p:nvSpPr>
          <p:cNvPr id="23555" name="Rectangle 3"/>
          <p:cNvSpPr>
            <a:spLocks noGrp="1" noChangeArrowheads="1"/>
          </p:cNvSpPr>
          <p:nvPr>
            <p:ph type="body" idx="1"/>
          </p:nvPr>
        </p:nvSpPr>
        <p:spPr/>
        <p:txBody>
          <a:bodyPr/>
          <a:lstStyle/>
          <a:p>
            <a:pPr>
              <a:buFontTx/>
              <a:buNone/>
            </a:pPr>
            <a:endParaRPr lang="en-US" altLang="en-US"/>
          </a:p>
          <a:p>
            <a:pPr>
              <a:buFontTx/>
              <a:buNone/>
            </a:pPr>
            <a:endParaRPr lang="en-US" altLang="en-US"/>
          </a:p>
          <a:p>
            <a:pPr algn="ctr">
              <a:buFontTx/>
              <a:buNone/>
            </a:pPr>
            <a:r>
              <a:rPr lang="en-US" altLang="en-US" sz="3600" b="1">
                <a:solidFill>
                  <a:schemeClr val="accent2"/>
                </a:solidFill>
              </a:rPr>
              <a:t>Some basic types of problem participants and suggestions for dealing with them include: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09600" y="304800"/>
            <a:ext cx="7848600" cy="2057400"/>
          </a:xfrm>
        </p:spPr>
        <p:txBody>
          <a:bodyPr/>
          <a:lstStyle/>
          <a:p>
            <a:r>
              <a:rPr lang="en-US" altLang="en-US">
                <a:solidFill>
                  <a:schemeClr val="bg2"/>
                </a:solidFill>
                <a:effectLst>
                  <a:outerShdw blurRad="38100" dist="38100" dir="2700000" algn="tl">
                    <a:srgbClr val="000000"/>
                  </a:outerShdw>
                </a:effectLst>
              </a:rPr>
              <a:t>The </a:t>
            </a:r>
            <a:r>
              <a:rPr lang="en-US" altLang="en-US" b="1">
                <a:solidFill>
                  <a:schemeClr val="bg2"/>
                </a:solidFill>
                <a:effectLst>
                  <a:outerShdw blurRad="38100" dist="38100" dir="2700000" algn="tl">
                    <a:srgbClr val="000000"/>
                  </a:outerShdw>
                </a:effectLst>
              </a:rPr>
              <a:t>LATE-COMER</a:t>
            </a:r>
            <a:r>
              <a:rPr lang="en-US" altLang="en-US">
                <a:solidFill>
                  <a:schemeClr val="bg2"/>
                </a:solidFill>
                <a:effectLst>
                  <a:outerShdw blurRad="38100" dist="38100" dir="2700000" algn="tl">
                    <a:srgbClr val="000000"/>
                  </a:outerShdw>
                </a:effectLst>
              </a:rPr>
              <a:t> who always arrives late and makes a big production upon arrival.</a:t>
            </a:r>
          </a:p>
        </p:txBody>
      </p:sp>
      <p:sp>
        <p:nvSpPr>
          <p:cNvPr id="24579" name="Rectangle 3"/>
          <p:cNvSpPr>
            <a:spLocks noGrp="1" noChangeArrowheads="1"/>
          </p:cNvSpPr>
          <p:nvPr>
            <p:ph type="body" idx="1"/>
          </p:nvPr>
        </p:nvSpPr>
        <p:spPr>
          <a:xfrm>
            <a:off x="685800" y="2514600"/>
            <a:ext cx="7772400" cy="3581400"/>
          </a:xfrm>
        </p:spPr>
        <p:txBody>
          <a:bodyPr/>
          <a:lstStyle/>
          <a:p>
            <a:pPr>
              <a:lnSpc>
                <a:spcPct val="90000"/>
              </a:lnSpc>
            </a:pPr>
            <a:r>
              <a:rPr lang="en-US" altLang="en-US" sz="2800">
                <a:solidFill>
                  <a:schemeClr val="accent2"/>
                </a:solidFill>
              </a:rPr>
              <a:t>Don’t stop the meeting to catch them up or stall the start time.</a:t>
            </a:r>
          </a:p>
          <a:p>
            <a:pPr>
              <a:lnSpc>
                <a:spcPct val="90000"/>
              </a:lnSpc>
            </a:pPr>
            <a:r>
              <a:rPr lang="en-US" altLang="en-US" sz="2800">
                <a:solidFill>
                  <a:schemeClr val="accent2"/>
                </a:solidFill>
              </a:rPr>
              <a:t>Don’t confront the person in front of the group.</a:t>
            </a:r>
          </a:p>
          <a:p>
            <a:pPr>
              <a:lnSpc>
                <a:spcPct val="90000"/>
              </a:lnSpc>
            </a:pPr>
            <a:r>
              <a:rPr lang="en-US" altLang="en-US" sz="2800">
                <a:solidFill>
                  <a:schemeClr val="accent2"/>
                </a:solidFill>
              </a:rPr>
              <a:t>Following the meeting, ask the person why they are always late.</a:t>
            </a:r>
          </a:p>
          <a:p>
            <a:pPr>
              <a:lnSpc>
                <a:spcPct val="90000"/>
              </a:lnSpc>
            </a:pPr>
            <a:r>
              <a:rPr lang="en-US" altLang="en-US" sz="2800">
                <a:solidFill>
                  <a:schemeClr val="accent2"/>
                </a:solidFill>
              </a:rPr>
              <a:t>Ask the person to arrive early to help set up the room for the next meeting, to be a recorder, or to assist in facilitation (if appropriate).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28600" y="609600"/>
            <a:ext cx="8458200" cy="1143000"/>
          </a:xfrm>
        </p:spPr>
        <p:txBody>
          <a:bodyPr/>
          <a:lstStyle/>
          <a:p>
            <a:r>
              <a:rPr lang="en-US" altLang="en-US">
                <a:solidFill>
                  <a:schemeClr val="bg2"/>
                </a:solidFill>
                <a:effectLst>
                  <a:outerShdw blurRad="38100" dist="38100" dir="2700000" algn="tl">
                    <a:srgbClr val="000000"/>
                  </a:outerShdw>
                </a:effectLst>
              </a:rPr>
              <a:t>The </a:t>
            </a:r>
            <a:r>
              <a:rPr lang="en-US" altLang="en-US" b="1">
                <a:solidFill>
                  <a:schemeClr val="bg2"/>
                </a:solidFill>
                <a:effectLst>
                  <a:outerShdw blurRad="38100" dist="38100" dir="2700000" algn="tl">
                    <a:srgbClr val="000000"/>
                  </a:outerShdw>
                </a:effectLst>
              </a:rPr>
              <a:t>CRITIC</a:t>
            </a:r>
            <a:r>
              <a:rPr lang="en-US" altLang="en-US">
                <a:solidFill>
                  <a:schemeClr val="bg2"/>
                </a:solidFill>
                <a:effectLst>
                  <a:outerShdw blurRad="38100" dist="38100" dir="2700000" algn="tl">
                    <a:srgbClr val="000000"/>
                  </a:outerShdw>
                </a:effectLst>
              </a:rPr>
              <a:t> who is always negative</a:t>
            </a:r>
          </a:p>
        </p:txBody>
      </p:sp>
      <p:sp>
        <p:nvSpPr>
          <p:cNvPr id="25603" name="Rectangle 3"/>
          <p:cNvSpPr>
            <a:spLocks noGrp="1" noChangeArrowheads="1"/>
          </p:cNvSpPr>
          <p:nvPr>
            <p:ph type="body" idx="1"/>
          </p:nvPr>
        </p:nvSpPr>
        <p:spPr/>
        <p:txBody>
          <a:bodyPr/>
          <a:lstStyle/>
          <a:p>
            <a:r>
              <a:rPr lang="en-US" altLang="en-US">
                <a:solidFill>
                  <a:schemeClr val="accent2"/>
                </a:solidFill>
              </a:rPr>
              <a:t>Ask the person to defend his/her criticism with facts for offer suggestions.</a:t>
            </a:r>
          </a:p>
          <a:p>
            <a:r>
              <a:rPr lang="en-US" altLang="en-US">
                <a:solidFill>
                  <a:schemeClr val="accent2"/>
                </a:solidFill>
              </a:rPr>
              <a:t>Interrupt and cut off the unwarranted criticism.</a:t>
            </a:r>
          </a:p>
          <a:p>
            <a:r>
              <a:rPr lang="en-US" altLang="en-US">
                <a:solidFill>
                  <a:schemeClr val="accent2"/>
                </a:solidFill>
              </a:rPr>
              <a:t>Have the group agree to a process of “evaluating ideas” during a set period of time.</a:t>
            </a:r>
          </a:p>
          <a:p>
            <a:endParaRPr lang="en-US" altLang="en-US">
              <a:solidFill>
                <a:schemeClr val="accent2"/>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04800" y="0"/>
            <a:ext cx="8534400" cy="2209800"/>
          </a:xfrm>
        </p:spPr>
        <p:txBody>
          <a:bodyPr/>
          <a:lstStyle/>
          <a:p>
            <a:pPr algn="l"/>
            <a:r>
              <a:rPr lang="en-US" altLang="en-US" sz="3600">
                <a:solidFill>
                  <a:schemeClr val="bg2"/>
                </a:solidFill>
                <a:effectLst>
                  <a:outerShdw blurRad="38100" dist="38100" dir="2700000" algn="tl">
                    <a:srgbClr val="000000"/>
                  </a:outerShdw>
                </a:effectLst>
              </a:rPr>
              <a:t>The </a:t>
            </a:r>
            <a:r>
              <a:rPr lang="en-US" altLang="en-US" sz="3600" b="1">
                <a:solidFill>
                  <a:schemeClr val="bg2"/>
                </a:solidFill>
                <a:effectLst>
                  <a:outerShdw blurRad="38100" dist="38100" dir="2700000" algn="tl">
                    <a:srgbClr val="000000"/>
                  </a:outerShdw>
                </a:effectLst>
              </a:rPr>
              <a:t>LONG-WINDED LOUDMOUTH</a:t>
            </a:r>
            <a:r>
              <a:rPr lang="en-US" altLang="en-US" sz="3600">
                <a:solidFill>
                  <a:schemeClr val="bg2"/>
                </a:solidFill>
                <a:effectLst>
                  <a:outerShdw blurRad="38100" dist="38100" dir="2700000" algn="tl">
                    <a:srgbClr val="000000"/>
                  </a:outerShdw>
                </a:effectLst>
              </a:rPr>
              <a:t> who dominates the meeting, talks too much and too loudly, and refuses to stop talking.</a:t>
            </a:r>
          </a:p>
        </p:txBody>
      </p:sp>
      <p:sp>
        <p:nvSpPr>
          <p:cNvPr id="26627" name="Rectangle 3"/>
          <p:cNvSpPr>
            <a:spLocks noGrp="1" noChangeArrowheads="1"/>
          </p:cNvSpPr>
          <p:nvPr>
            <p:ph type="body" idx="1"/>
          </p:nvPr>
        </p:nvSpPr>
        <p:spPr>
          <a:xfrm>
            <a:off x="228600" y="2286000"/>
            <a:ext cx="8610600" cy="3810000"/>
          </a:xfrm>
        </p:spPr>
        <p:txBody>
          <a:bodyPr/>
          <a:lstStyle/>
          <a:p>
            <a:r>
              <a:rPr lang="en-US" altLang="en-US" sz="2800">
                <a:solidFill>
                  <a:schemeClr val="accent2"/>
                </a:solidFill>
              </a:rPr>
              <a:t>Subtly move closer to them while they are talking, maintaining eye contact.  When you are standing in front of them, focus on someone else and call on them.</a:t>
            </a:r>
          </a:p>
          <a:p>
            <a:r>
              <a:rPr lang="en-US" altLang="en-US" sz="2800">
                <a:solidFill>
                  <a:schemeClr val="accent2"/>
                </a:solidFill>
              </a:rPr>
              <a:t>When (if) they quit talking, don’t yield the floor to them again.</a:t>
            </a:r>
          </a:p>
          <a:p>
            <a:r>
              <a:rPr lang="en-US" altLang="en-US" sz="2800">
                <a:solidFill>
                  <a:schemeClr val="accent2"/>
                </a:solidFill>
              </a:rPr>
              <a:t>Direct your conversation to another person.</a:t>
            </a:r>
          </a:p>
          <a:p>
            <a:r>
              <a:rPr lang="en-US" altLang="en-US" sz="2800">
                <a:solidFill>
                  <a:schemeClr val="accent2"/>
                </a:solidFill>
              </a:rPr>
              <a:t>Talk with them outside of the meeting, explaining that their actions are preventing others from participating.</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sz="3600">
                <a:solidFill>
                  <a:schemeClr val="bg2"/>
                </a:solidFill>
                <a:effectLst>
                  <a:outerShdw blurRad="38100" dist="38100" dir="2700000" algn="tl">
                    <a:srgbClr val="000000"/>
                  </a:outerShdw>
                </a:effectLst>
              </a:rPr>
              <a:t>The </a:t>
            </a:r>
            <a:r>
              <a:rPr lang="en-US" altLang="en-US" sz="3600" b="1">
                <a:solidFill>
                  <a:schemeClr val="bg2"/>
                </a:solidFill>
                <a:effectLst>
                  <a:outerShdw blurRad="38100" dist="38100" dir="2700000" algn="tl">
                    <a:srgbClr val="000000"/>
                  </a:outerShdw>
                </a:effectLst>
              </a:rPr>
              <a:t>HARPOONER</a:t>
            </a:r>
            <a:r>
              <a:rPr lang="en-US" altLang="en-US" sz="3600">
                <a:solidFill>
                  <a:schemeClr val="bg2"/>
                </a:solidFill>
                <a:effectLst>
                  <a:outerShdw blurRad="38100" dist="38100" dir="2700000" algn="tl">
                    <a:srgbClr val="000000"/>
                  </a:outerShdw>
                </a:effectLst>
              </a:rPr>
              <a:t> or </a:t>
            </a:r>
            <a:r>
              <a:rPr lang="en-US" altLang="en-US" sz="3600" b="1">
                <a:solidFill>
                  <a:schemeClr val="bg2"/>
                </a:solidFill>
                <a:effectLst>
                  <a:outerShdw blurRad="38100" dist="38100" dir="2700000" algn="tl">
                    <a:srgbClr val="000000"/>
                  </a:outerShdw>
                </a:effectLst>
              </a:rPr>
              <a:t>ATTACKER</a:t>
            </a:r>
            <a:r>
              <a:rPr lang="en-US" altLang="en-US" sz="3600">
                <a:solidFill>
                  <a:schemeClr val="bg2"/>
                </a:solidFill>
                <a:effectLst>
                  <a:outerShdw blurRad="38100" dist="38100" dir="2700000" algn="tl">
                    <a:srgbClr val="000000"/>
                  </a:outerShdw>
                </a:effectLst>
              </a:rPr>
              <a:t> who personally attacks other group members or the meeting leader</a:t>
            </a:r>
          </a:p>
        </p:txBody>
      </p:sp>
      <p:sp>
        <p:nvSpPr>
          <p:cNvPr id="27651" name="Rectangle 3"/>
          <p:cNvSpPr>
            <a:spLocks noGrp="1" noChangeArrowheads="1"/>
          </p:cNvSpPr>
          <p:nvPr>
            <p:ph type="body" idx="1"/>
          </p:nvPr>
        </p:nvSpPr>
        <p:spPr>
          <a:xfrm>
            <a:off x="685800" y="2438400"/>
            <a:ext cx="7772400" cy="4114800"/>
          </a:xfrm>
        </p:spPr>
        <p:txBody>
          <a:bodyPr/>
          <a:lstStyle/>
          <a:p>
            <a:r>
              <a:rPr lang="en-US" altLang="en-US" sz="2800">
                <a:solidFill>
                  <a:schemeClr val="accent2"/>
                </a:solidFill>
              </a:rPr>
              <a:t>Move between the attacker and the person being attacked.  Have them talk to you rather than each other.</a:t>
            </a:r>
          </a:p>
          <a:p>
            <a:r>
              <a:rPr lang="en-US" altLang="en-US" sz="2800">
                <a:solidFill>
                  <a:schemeClr val="accent2"/>
                </a:solidFill>
              </a:rPr>
              <a:t>Remind participants that the meeting is not a forum in which to resolve personal differences.</a:t>
            </a:r>
          </a:p>
          <a:p>
            <a:r>
              <a:rPr lang="en-US" altLang="en-US" sz="2800">
                <a:solidFill>
                  <a:schemeClr val="accent2"/>
                </a:solidFill>
              </a:rPr>
              <a:t>When you (the leader) are being attacked, resist becoming defensive.  Thank the attacker for the comments and then turn the issue back to the attacker, asking for positive suggestions.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lgn="l"/>
            <a:r>
              <a:rPr lang="en-US" altLang="en-US" sz="3600">
                <a:solidFill>
                  <a:schemeClr val="bg2"/>
                </a:solidFill>
                <a:effectLst>
                  <a:outerShdw blurRad="38100" dist="38100" dir="2700000" algn="tl">
                    <a:srgbClr val="000000"/>
                  </a:outerShdw>
                </a:effectLst>
              </a:rPr>
              <a:t>The </a:t>
            </a:r>
            <a:r>
              <a:rPr lang="en-US" altLang="en-US" sz="3600" b="1">
                <a:solidFill>
                  <a:schemeClr val="bg2"/>
                </a:solidFill>
                <a:effectLst>
                  <a:outerShdw blurRad="38100" dist="38100" dir="2700000" algn="tl">
                    <a:srgbClr val="000000"/>
                  </a:outerShdw>
                </a:effectLst>
              </a:rPr>
              <a:t>RABBIT CHASER</a:t>
            </a:r>
            <a:r>
              <a:rPr lang="en-US" altLang="en-US" sz="3600">
                <a:solidFill>
                  <a:schemeClr val="bg2"/>
                </a:solidFill>
                <a:effectLst>
                  <a:outerShdw blurRad="38100" dist="38100" dir="2700000" algn="tl">
                    <a:srgbClr val="000000"/>
                  </a:outerShdw>
                </a:effectLst>
              </a:rPr>
              <a:t> or </a:t>
            </a:r>
            <a:r>
              <a:rPr lang="en-US" altLang="en-US" sz="3600" b="1">
                <a:solidFill>
                  <a:schemeClr val="bg2"/>
                </a:solidFill>
                <a:effectLst>
                  <a:outerShdw blurRad="38100" dist="38100" dir="2700000" algn="tl">
                    <a:srgbClr val="000000"/>
                  </a:outerShdw>
                </a:effectLst>
              </a:rPr>
              <a:t>WAR STORY TELLER</a:t>
            </a:r>
            <a:r>
              <a:rPr lang="en-US" altLang="en-US" sz="3600">
                <a:solidFill>
                  <a:schemeClr val="bg2"/>
                </a:solidFill>
                <a:effectLst>
                  <a:outerShdw blurRad="38100" dist="38100" dir="2700000" algn="tl">
                    <a:srgbClr val="000000"/>
                  </a:outerShdw>
                </a:effectLst>
              </a:rPr>
              <a:t> who wanders off the subject.</a:t>
            </a:r>
          </a:p>
        </p:txBody>
      </p:sp>
      <p:sp>
        <p:nvSpPr>
          <p:cNvPr id="28675" name="Rectangle 3"/>
          <p:cNvSpPr>
            <a:spLocks noGrp="1" noChangeArrowheads="1"/>
          </p:cNvSpPr>
          <p:nvPr>
            <p:ph type="body" idx="1"/>
          </p:nvPr>
        </p:nvSpPr>
        <p:spPr>
          <a:xfrm>
            <a:off x="609600" y="2362200"/>
            <a:ext cx="7772400" cy="4114800"/>
          </a:xfrm>
        </p:spPr>
        <p:txBody>
          <a:bodyPr/>
          <a:lstStyle/>
          <a:p>
            <a:r>
              <a:rPr lang="en-US" altLang="en-US">
                <a:solidFill>
                  <a:schemeClr val="accent2"/>
                </a:solidFill>
              </a:rPr>
              <a:t>Ask the person, “How do you feel that relates to our situation?”</a:t>
            </a:r>
          </a:p>
          <a:p>
            <a:r>
              <a:rPr lang="en-US" altLang="en-US">
                <a:solidFill>
                  <a:schemeClr val="accent2"/>
                </a:solidFill>
              </a:rPr>
              <a:t>Clarify the topic under discussion:  “We seem to have gotten of the subject.”</a:t>
            </a:r>
          </a:p>
          <a:p>
            <a:r>
              <a:rPr lang="en-US" altLang="en-US">
                <a:solidFill>
                  <a:schemeClr val="accent2"/>
                </a:solidFill>
              </a:rPr>
              <a:t>Present a summary of progress and suggest moving to the next subject area.</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228600"/>
            <a:ext cx="8686800" cy="2057400"/>
          </a:xfrm>
        </p:spPr>
        <p:txBody>
          <a:bodyPr/>
          <a:lstStyle/>
          <a:p>
            <a:r>
              <a:rPr lang="en-US" altLang="en-US" sz="3200">
                <a:solidFill>
                  <a:schemeClr val="bg2"/>
                </a:solidFill>
                <a:effectLst>
                  <a:outerShdw blurRad="38100" dist="38100" dir="2700000" algn="tl">
                    <a:srgbClr val="000000"/>
                  </a:outerShdw>
                </a:effectLst>
              </a:rPr>
              <a:t>The </a:t>
            </a:r>
            <a:r>
              <a:rPr lang="en-US" altLang="en-US" sz="3200" b="1">
                <a:solidFill>
                  <a:schemeClr val="bg2"/>
                </a:solidFill>
                <a:effectLst>
                  <a:outerShdw blurRad="38100" dist="38100" dir="2700000" algn="tl">
                    <a:srgbClr val="000000"/>
                  </a:outerShdw>
                </a:effectLst>
              </a:rPr>
              <a:t>WHISPERER</a:t>
            </a:r>
            <a:r>
              <a:rPr lang="en-US" altLang="en-US" sz="3200">
                <a:solidFill>
                  <a:schemeClr val="bg2"/>
                </a:solidFill>
                <a:effectLst>
                  <a:outerShdw blurRad="38100" dist="38100" dir="2700000" algn="tl">
                    <a:srgbClr val="000000"/>
                  </a:outerShdw>
                </a:effectLst>
              </a:rPr>
              <a:t> or </a:t>
            </a:r>
            <a:r>
              <a:rPr lang="en-US" altLang="en-US" sz="3200" b="1">
                <a:solidFill>
                  <a:schemeClr val="bg2"/>
                </a:solidFill>
                <a:effectLst>
                  <a:outerShdw blurRad="38100" dist="38100" dir="2700000" algn="tl">
                    <a:srgbClr val="000000"/>
                  </a:outerShdw>
                </a:effectLst>
              </a:rPr>
              <a:t>SIDE CONVERSATIONALIST</a:t>
            </a:r>
            <a:r>
              <a:rPr lang="en-US" altLang="en-US" sz="3200">
                <a:solidFill>
                  <a:schemeClr val="bg2"/>
                </a:solidFill>
                <a:effectLst>
                  <a:outerShdw blurRad="38100" dist="38100" dir="2700000" algn="tl">
                    <a:srgbClr val="000000"/>
                  </a:outerShdw>
                </a:effectLst>
              </a:rPr>
              <a:t>  who constantly whispers with neighbors and makes side comments</a:t>
            </a:r>
            <a:r>
              <a:rPr lang="en-US" altLang="en-US" sz="3200">
                <a:solidFill>
                  <a:schemeClr val="accent1"/>
                </a:solidFill>
              </a:rPr>
              <a:t>.</a:t>
            </a:r>
          </a:p>
        </p:txBody>
      </p:sp>
      <p:sp>
        <p:nvSpPr>
          <p:cNvPr id="29699" name="Rectangle 3"/>
          <p:cNvSpPr>
            <a:spLocks noGrp="1" noChangeArrowheads="1"/>
          </p:cNvSpPr>
          <p:nvPr>
            <p:ph type="body" idx="1"/>
          </p:nvPr>
        </p:nvSpPr>
        <p:spPr>
          <a:xfrm>
            <a:off x="685800" y="2286000"/>
            <a:ext cx="7772400" cy="3810000"/>
          </a:xfrm>
        </p:spPr>
        <p:txBody>
          <a:bodyPr/>
          <a:lstStyle/>
          <a:p>
            <a:pPr>
              <a:lnSpc>
                <a:spcPct val="90000"/>
              </a:lnSpc>
            </a:pPr>
            <a:r>
              <a:rPr lang="en-US" altLang="en-US" sz="2800">
                <a:solidFill>
                  <a:schemeClr val="accent2"/>
                </a:solidFill>
              </a:rPr>
              <a:t>Maintain eye contact with the whisperers and allow group to be silent until the side conversations cease.</a:t>
            </a:r>
          </a:p>
          <a:p>
            <a:pPr>
              <a:lnSpc>
                <a:spcPct val="90000"/>
              </a:lnSpc>
            </a:pPr>
            <a:r>
              <a:rPr lang="en-US" altLang="en-US" sz="2800">
                <a:solidFill>
                  <a:schemeClr val="accent2"/>
                </a:solidFill>
              </a:rPr>
              <a:t>Ask the person to share his/her comments with the entire group.</a:t>
            </a:r>
          </a:p>
          <a:p>
            <a:pPr>
              <a:lnSpc>
                <a:spcPct val="90000"/>
              </a:lnSpc>
            </a:pPr>
            <a:r>
              <a:rPr lang="en-US" altLang="en-US" sz="2800">
                <a:solidFill>
                  <a:schemeClr val="accent2"/>
                </a:solidFill>
              </a:rPr>
              <a:t>Make a general announcement: “We can’t get things accomplished if we are going in all directions.  Let’s hold it down.”</a:t>
            </a:r>
          </a:p>
          <a:p>
            <a:pPr>
              <a:lnSpc>
                <a:spcPct val="90000"/>
              </a:lnSpc>
            </a:pPr>
            <a:r>
              <a:rPr lang="en-US" altLang="en-US" sz="2800">
                <a:solidFill>
                  <a:schemeClr val="accent2"/>
                </a:solidFill>
              </a:rPr>
              <a:t>As a final resort, rearrange the seating in the meeting.</a:t>
            </a:r>
          </a:p>
          <a:p>
            <a:pPr>
              <a:lnSpc>
                <a:spcPct val="90000"/>
              </a:lnSpc>
            </a:pPr>
            <a:endParaRPr lang="en-US" altLang="en-US" sz="2800">
              <a:solidFill>
                <a:schemeClr val="accent2"/>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Rectangle 4"/>
          <p:cNvSpPr>
            <a:spLocks noGrp="1" noChangeArrowheads="1"/>
          </p:cNvSpPr>
          <p:nvPr>
            <p:ph type="title"/>
          </p:nvPr>
        </p:nvSpPr>
        <p:spPr/>
        <p:txBody>
          <a:bodyPr/>
          <a:lstStyle/>
          <a:p>
            <a:r>
              <a:rPr lang="en-US" altLang="en-US">
                <a:effectLst>
                  <a:outerShdw blurRad="38100" dist="38100" dir="2700000" algn="tl">
                    <a:srgbClr val="000000"/>
                  </a:outerShdw>
                </a:effectLst>
              </a:rPr>
              <a:t>Questions?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2" name="Picture 2" descr="Weblogo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914400"/>
            <a:ext cx="4991100" cy="48910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228600" y="1219200"/>
            <a:ext cx="8534400" cy="1143000"/>
          </a:xfrm>
        </p:spPr>
        <p:txBody>
          <a:bodyPr/>
          <a:lstStyle/>
          <a:p>
            <a:r>
              <a:rPr lang="en-US" altLang="en-US" sz="6600" b="1">
                <a:solidFill>
                  <a:schemeClr val="bg2"/>
                </a:solidFill>
                <a:effectLst>
                  <a:outerShdw blurRad="38100" dist="38100" dir="2700000" algn="tl">
                    <a:srgbClr val="000000"/>
                  </a:outerShdw>
                </a:effectLst>
              </a:rPr>
              <a:t>Leadership and Communication</a:t>
            </a:r>
          </a:p>
        </p:txBody>
      </p:sp>
      <p:sp>
        <p:nvSpPr>
          <p:cNvPr id="2052" name="Text Box 4"/>
          <p:cNvSpPr txBox="1">
            <a:spLocks noChangeArrowheads="1"/>
          </p:cNvSpPr>
          <p:nvPr/>
        </p:nvSpPr>
        <p:spPr bwMode="auto">
          <a:xfrm>
            <a:off x="1600200" y="4038600"/>
            <a:ext cx="64770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r">
              <a:spcBef>
                <a:spcPct val="50000"/>
              </a:spcBef>
            </a:pPr>
            <a:r>
              <a:rPr lang="en-US" altLang="en-US" b="1"/>
              <a:t>Author: Dr.  F. Richard Rohs</a:t>
            </a:r>
          </a:p>
          <a:p>
            <a:pPr algn="r">
              <a:spcBef>
                <a:spcPct val="50000"/>
              </a:spcBef>
            </a:pPr>
            <a:r>
              <a:rPr lang="en-US" altLang="en-US" sz="2000" b="1"/>
              <a:t>Professor and Extension Staff Development Specialist</a:t>
            </a:r>
          </a:p>
          <a:p>
            <a:pPr algn="r">
              <a:spcBef>
                <a:spcPct val="50000"/>
              </a:spcBef>
            </a:pPr>
            <a:r>
              <a:rPr lang="en-US" altLang="en-US" sz="2000" b="1"/>
              <a:t>The University of Georgia College of Agricultural and Environmental Sciences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0" name="Rectangle 10"/>
          <p:cNvSpPr>
            <a:spLocks noGrp="1" noChangeArrowheads="1"/>
          </p:cNvSpPr>
          <p:nvPr>
            <p:ph type="title"/>
          </p:nvPr>
        </p:nvSpPr>
        <p:spPr>
          <a:xfrm>
            <a:off x="609600" y="457200"/>
            <a:ext cx="7772400" cy="1143000"/>
          </a:xfrm>
        </p:spPr>
        <p:txBody>
          <a:bodyPr/>
          <a:lstStyle/>
          <a:p>
            <a:r>
              <a:rPr lang="en-US" altLang="en-US" b="1">
                <a:effectLst>
                  <a:outerShdw blurRad="38100" dist="38100" dir="2700000" algn="tl">
                    <a:srgbClr val="000000"/>
                  </a:outerShdw>
                </a:effectLst>
              </a:rPr>
              <a:t>Learning Objectives</a:t>
            </a:r>
          </a:p>
        </p:txBody>
      </p:sp>
      <p:sp>
        <p:nvSpPr>
          <p:cNvPr id="61445" name="Rectangle 5"/>
          <p:cNvSpPr>
            <a:spLocks noGrp="1" noChangeArrowheads="1"/>
          </p:cNvSpPr>
          <p:nvPr>
            <p:ph type="body" sz="half" idx="3"/>
          </p:nvPr>
        </p:nvSpPr>
        <p:spPr>
          <a:xfrm>
            <a:off x="228600" y="1752600"/>
            <a:ext cx="8534400" cy="4648200"/>
          </a:xfrm>
        </p:spPr>
        <p:txBody>
          <a:bodyPr/>
          <a:lstStyle/>
          <a:p>
            <a:endParaRPr lang="en-US" altLang="en-US" b="1">
              <a:effectLst>
                <a:outerShdw blurRad="38100" dist="38100" dir="2700000" algn="tl">
                  <a:srgbClr val="FFFFFF"/>
                </a:outerShdw>
              </a:effectLst>
              <a:latin typeface="Arial" charset="0"/>
            </a:endParaRPr>
          </a:p>
          <a:p>
            <a:r>
              <a:rPr lang="en-US" altLang="en-US" b="1">
                <a:effectLst>
                  <a:outerShdw blurRad="38100" dist="38100" dir="2700000" algn="tl">
                    <a:srgbClr val="FFFFFF"/>
                  </a:outerShdw>
                </a:effectLst>
                <a:latin typeface="Arial" charset="0"/>
              </a:rPr>
              <a:t>Major factors which determine leadership</a:t>
            </a:r>
          </a:p>
          <a:p>
            <a:r>
              <a:rPr lang="en-US" altLang="en-US" b="1">
                <a:effectLst>
                  <a:outerShdw blurRad="38100" dist="38100" dir="2700000" algn="tl">
                    <a:srgbClr val="FFFFFF"/>
                  </a:outerShdw>
                </a:effectLst>
                <a:latin typeface="Arial" charset="0"/>
              </a:rPr>
              <a:t>Qualities of a good leader</a:t>
            </a:r>
          </a:p>
          <a:p>
            <a:r>
              <a:rPr lang="en-US" altLang="en-US" b="1">
                <a:effectLst>
                  <a:outerShdw blurRad="38100" dist="38100" dir="2700000" algn="tl">
                    <a:srgbClr val="FFFFFF"/>
                  </a:outerShdw>
                </a:effectLst>
                <a:latin typeface="Arial" charset="0"/>
              </a:rPr>
              <a:t>Five stages of group development</a:t>
            </a:r>
          </a:p>
          <a:p>
            <a:r>
              <a:rPr lang="en-US" altLang="en-US" b="1">
                <a:effectLst>
                  <a:outerShdw blurRad="38100" dist="38100" dir="2700000" algn="tl">
                    <a:srgbClr val="FFFFFF"/>
                  </a:outerShdw>
                </a:effectLst>
                <a:latin typeface="Arial" charset="0"/>
              </a:rPr>
              <a:t>Five tips to communicate effectively.</a:t>
            </a:r>
          </a:p>
          <a:p>
            <a:r>
              <a:rPr lang="en-US" altLang="en-US" b="1">
                <a:effectLst>
                  <a:outerShdw blurRad="38100" dist="38100" dir="2700000" algn="tl">
                    <a:srgbClr val="FFFFFF"/>
                  </a:outerShdw>
                </a:effectLst>
                <a:latin typeface="Arial" charset="0"/>
              </a:rPr>
              <a:t>Techniques to deal with each of the five types of disruptive behaviors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en-US" b="1">
                <a:effectLst>
                  <a:outerShdw blurRad="38100" dist="38100" dir="2700000" algn="tl">
                    <a:srgbClr val="000000"/>
                  </a:outerShdw>
                </a:effectLst>
              </a:rPr>
              <a:t>Practical Experience and Social Scientist Say -</a:t>
            </a:r>
          </a:p>
        </p:txBody>
      </p:sp>
      <p:sp>
        <p:nvSpPr>
          <p:cNvPr id="3075" name="Rectangle 3"/>
          <p:cNvSpPr>
            <a:spLocks noGrp="1" noChangeArrowheads="1"/>
          </p:cNvSpPr>
          <p:nvPr>
            <p:ph type="body" idx="1"/>
          </p:nvPr>
        </p:nvSpPr>
        <p:spPr/>
        <p:txBody>
          <a:bodyPr/>
          <a:lstStyle/>
          <a:p>
            <a:r>
              <a:rPr lang="en-US" altLang="en-US" sz="3600" b="1">
                <a:solidFill>
                  <a:schemeClr val="accent2"/>
                </a:solidFill>
                <a:effectLst>
                  <a:outerShdw blurRad="38100" dist="38100" dir="2700000" algn="tl">
                    <a:srgbClr val="000000"/>
                  </a:outerShdw>
                </a:effectLst>
              </a:rPr>
              <a:t>Leaders are not born</a:t>
            </a:r>
          </a:p>
          <a:p>
            <a:r>
              <a:rPr lang="en-US" altLang="en-US" sz="3600" b="1">
                <a:solidFill>
                  <a:schemeClr val="accent2"/>
                </a:solidFill>
                <a:effectLst>
                  <a:outerShdw blurRad="38100" dist="38100" dir="2700000" algn="tl">
                    <a:srgbClr val="000000"/>
                  </a:outerShdw>
                </a:effectLst>
              </a:rPr>
              <a:t>Leadership can be learned</a:t>
            </a:r>
          </a:p>
          <a:p>
            <a:r>
              <a:rPr lang="en-US" altLang="en-US" sz="3600" b="1">
                <a:solidFill>
                  <a:schemeClr val="accent2"/>
                </a:solidFill>
                <a:effectLst>
                  <a:outerShdw blurRad="38100" dist="38100" dir="2700000" algn="tl">
                    <a:srgbClr val="000000"/>
                  </a:outerShdw>
                </a:effectLst>
              </a:rPr>
              <a:t>Leadership varies with specific situations</a:t>
            </a:r>
          </a:p>
        </p:txBody>
      </p:sp>
      <p:pic>
        <p:nvPicPr>
          <p:cNvPr id="3076" name="Picture 4" descr="plant-ma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4648200"/>
            <a:ext cx="1636713" cy="18589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07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304800"/>
            <a:ext cx="7772400" cy="1143000"/>
          </a:xfrm>
        </p:spPr>
        <p:txBody>
          <a:bodyPr anchor="ctr"/>
          <a:lstStyle/>
          <a:p>
            <a:r>
              <a:rPr lang="en-US" altLang="en-US" sz="4400" b="1">
                <a:effectLst>
                  <a:outerShdw blurRad="38100" dist="38100" dir="2700000" algn="tl">
                    <a:srgbClr val="000000"/>
                  </a:outerShdw>
                </a:effectLst>
              </a:rPr>
              <a:t>Leadership: A Definition</a:t>
            </a:r>
          </a:p>
        </p:txBody>
      </p:sp>
      <p:sp>
        <p:nvSpPr>
          <p:cNvPr id="4099" name="Rectangle 3"/>
          <p:cNvSpPr>
            <a:spLocks noGrp="1" noChangeArrowheads="1"/>
          </p:cNvSpPr>
          <p:nvPr>
            <p:ph type="subTitle" idx="1"/>
          </p:nvPr>
        </p:nvSpPr>
        <p:spPr>
          <a:xfrm>
            <a:off x="609600" y="1752600"/>
            <a:ext cx="7772400" cy="3886200"/>
          </a:xfrm>
        </p:spPr>
        <p:txBody>
          <a:bodyPr/>
          <a:lstStyle/>
          <a:p>
            <a:pPr algn="l"/>
            <a:r>
              <a:rPr lang="en-US" altLang="en-US" sz="3600">
                <a:solidFill>
                  <a:schemeClr val="accent2"/>
                </a:solidFill>
                <a:effectLst>
                  <a:outerShdw blurRad="38100" dist="38100" dir="2700000" algn="tl">
                    <a:srgbClr val="000000"/>
                  </a:outerShdw>
                </a:effectLst>
              </a:rPr>
              <a:t>Leadership is an interpersonal influence process in a situation within which the leader attempts to gain group support to achieve a specified goal or goals.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dissolve">
                                      <p:cBhvr>
                                        <p:cTn id="7" dur="500"/>
                                        <p:tgtEl>
                                          <p:spTgt spid="40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b="1">
                <a:solidFill>
                  <a:schemeClr val="bg2"/>
                </a:solidFill>
                <a:effectLst>
                  <a:outerShdw blurRad="38100" dist="38100" dir="2700000" algn="tl">
                    <a:srgbClr val="000000"/>
                  </a:outerShdw>
                </a:effectLst>
              </a:rPr>
              <a:t>Qualities of a Leader</a:t>
            </a:r>
          </a:p>
        </p:txBody>
      </p:sp>
      <p:sp>
        <p:nvSpPr>
          <p:cNvPr id="5123" name="Rectangle 3"/>
          <p:cNvSpPr>
            <a:spLocks noGrp="1" noChangeArrowheads="1"/>
          </p:cNvSpPr>
          <p:nvPr>
            <p:ph type="body" idx="1"/>
          </p:nvPr>
        </p:nvSpPr>
        <p:spPr/>
        <p:txBody>
          <a:bodyPr/>
          <a:lstStyle/>
          <a:p>
            <a:pPr>
              <a:buFontTx/>
              <a:buNone/>
            </a:pPr>
            <a:r>
              <a:rPr lang="en-US" altLang="en-US" sz="2800">
                <a:solidFill>
                  <a:schemeClr val="accent2"/>
                </a:solidFill>
              </a:rPr>
              <a:t>Effective leaders posses the following attributes:</a:t>
            </a:r>
          </a:p>
          <a:p>
            <a:pPr>
              <a:buFontTx/>
              <a:buNone/>
            </a:pPr>
            <a:r>
              <a:rPr lang="en-US" altLang="en-US" sz="2800">
                <a:solidFill>
                  <a:schemeClr val="accent2"/>
                </a:solidFill>
              </a:rPr>
              <a:t>	* Intelligence</a:t>
            </a:r>
          </a:p>
          <a:p>
            <a:pPr>
              <a:buFontTx/>
              <a:buNone/>
            </a:pPr>
            <a:r>
              <a:rPr lang="en-US" altLang="en-US" sz="2800">
                <a:solidFill>
                  <a:schemeClr val="accent2"/>
                </a:solidFill>
              </a:rPr>
              <a:t>	* Faith in himself/others</a:t>
            </a:r>
          </a:p>
          <a:p>
            <a:pPr>
              <a:buFontTx/>
              <a:buNone/>
            </a:pPr>
            <a:r>
              <a:rPr lang="en-US" altLang="en-US" sz="2800">
                <a:solidFill>
                  <a:schemeClr val="accent2"/>
                </a:solidFill>
              </a:rPr>
              <a:t>	* Cooperativeness</a:t>
            </a:r>
          </a:p>
          <a:p>
            <a:pPr>
              <a:buFontTx/>
              <a:buNone/>
            </a:pPr>
            <a:r>
              <a:rPr lang="en-US" altLang="en-US" sz="2800">
                <a:solidFill>
                  <a:schemeClr val="accent2"/>
                </a:solidFill>
              </a:rPr>
              <a:t>	* Considerateness</a:t>
            </a:r>
          </a:p>
          <a:p>
            <a:pPr>
              <a:buFontTx/>
              <a:buNone/>
            </a:pPr>
            <a:r>
              <a:rPr lang="en-US" altLang="en-US" sz="2800">
                <a:solidFill>
                  <a:schemeClr val="accent2"/>
                </a:solidFill>
              </a:rPr>
              <a:t>	* Empathy </a:t>
            </a:r>
          </a:p>
          <a:p>
            <a:pPr>
              <a:buFontTx/>
              <a:buNone/>
            </a:pPr>
            <a:r>
              <a:rPr lang="en-US" altLang="en-US" sz="2800">
                <a:solidFill>
                  <a:schemeClr val="accent2"/>
                </a:solidFill>
              </a:rPr>
              <a:t>	* Goodwill</a:t>
            </a:r>
          </a:p>
          <a:p>
            <a:pPr>
              <a:buFontTx/>
              <a:buNone/>
            </a:pPr>
            <a:r>
              <a:rPr lang="en-US" altLang="en-US" sz="2800">
                <a:solidFill>
                  <a:schemeClr val="accent2"/>
                </a:solidFill>
              </a:rPr>
              <a:t>	* Fellowship  </a:t>
            </a:r>
          </a:p>
        </p:txBody>
      </p:sp>
      <p:pic>
        <p:nvPicPr>
          <p:cNvPr id="5124" name="Picture 4" descr="1greeting3-thum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3924300"/>
            <a:ext cx="2133600" cy="1600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381000" y="381000"/>
            <a:ext cx="8382000" cy="1143000"/>
          </a:xfrm>
        </p:spPr>
        <p:txBody>
          <a:bodyPr anchor="ctr"/>
          <a:lstStyle/>
          <a:p>
            <a:r>
              <a:rPr lang="en-US" altLang="en-US" sz="4400" b="1">
                <a:solidFill>
                  <a:schemeClr val="bg2"/>
                </a:solidFill>
                <a:effectLst>
                  <a:outerShdw blurRad="38100" dist="38100" dir="2700000" algn="tl">
                    <a:srgbClr val="000000"/>
                  </a:outerShdw>
                </a:effectLst>
              </a:rPr>
              <a:t>How Groups Grow and Operate</a:t>
            </a:r>
          </a:p>
        </p:txBody>
      </p:sp>
      <p:sp>
        <p:nvSpPr>
          <p:cNvPr id="6147" name="Rectangle 3"/>
          <p:cNvSpPr>
            <a:spLocks noGrp="1" noChangeArrowheads="1"/>
          </p:cNvSpPr>
          <p:nvPr>
            <p:ph type="subTitle" idx="1"/>
          </p:nvPr>
        </p:nvSpPr>
        <p:spPr>
          <a:xfrm>
            <a:off x="1371600" y="1676400"/>
            <a:ext cx="6400800" cy="3962400"/>
          </a:xfrm>
        </p:spPr>
        <p:txBody>
          <a:bodyPr/>
          <a:lstStyle/>
          <a:p>
            <a:pPr algn="l"/>
            <a:r>
              <a:rPr lang="en-US" altLang="en-US" sz="3600" i="1">
                <a:solidFill>
                  <a:schemeClr val="accent2"/>
                </a:solidFill>
              </a:rPr>
              <a:t>Two basic components of group:</a:t>
            </a:r>
          </a:p>
          <a:p>
            <a:pPr algn="l"/>
            <a:endParaRPr lang="en-US" altLang="en-US" sz="3200">
              <a:solidFill>
                <a:schemeClr val="accent2"/>
              </a:solidFill>
            </a:endParaRPr>
          </a:p>
          <a:p>
            <a:r>
              <a:rPr lang="en-US" altLang="en-US" sz="3200">
                <a:solidFill>
                  <a:schemeClr val="accent2"/>
                </a:solidFill>
              </a:rPr>
              <a:t>	</a:t>
            </a:r>
            <a:r>
              <a:rPr lang="en-US" altLang="en-US" sz="3200" b="1">
                <a:solidFill>
                  <a:schemeClr val="accent2"/>
                </a:solidFill>
              </a:rPr>
              <a:t>1</a:t>
            </a:r>
            <a:r>
              <a:rPr lang="en-US" altLang="en-US" sz="3200">
                <a:solidFill>
                  <a:schemeClr val="accent2"/>
                </a:solidFill>
              </a:rPr>
              <a:t>. </a:t>
            </a:r>
            <a:r>
              <a:rPr lang="en-US" altLang="en-US" sz="3200" b="1">
                <a:solidFill>
                  <a:schemeClr val="accent2"/>
                </a:solidFill>
              </a:rPr>
              <a:t>The Human Component</a:t>
            </a:r>
          </a:p>
          <a:p>
            <a:pPr algn="l"/>
            <a:endParaRPr lang="en-US" altLang="en-US" sz="3200" b="1">
              <a:solidFill>
                <a:schemeClr val="accent2"/>
              </a:solidFill>
            </a:endParaRPr>
          </a:p>
          <a:p>
            <a:r>
              <a:rPr lang="en-US" altLang="en-US" sz="3200" b="1">
                <a:solidFill>
                  <a:schemeClr val="accent2"/>
                </a:solidFill>
              </a:rPr>
              <a:t>	2. The Tactic Component</a:t>
            </a:r>
          </a:p>
          <a:p>
            <a:pPr algn="l"/>
            <a:endParaRPr lang="en-US" altLang="en-US" sz="3200">
              <a:solidFill>
                <a:schemeClr val="accent2"/>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3105</Words>
  <Application>Microsoft Macintosh PowerPoint</Application>
  <PresentationFormat>On-screen Show (4:3)</PresentationFormat>
  <Paragraphs>276</Paragraphs>
  <Slides>29</Slides>
  <Notes>29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Times New Roman</vt:lpstr>
      <vt:lpstr>Times</vt:lpstr>
      <vt:lpstr>Arial</vt:lpstr>
      <vt:lpstr>Default Design</vt:lpstr>
      <vt:lpstr>PowerPoint Presentation</vt:lpstr>
      <vt:lpstr>PowerPoint Presentation</vt:lpstr>
      <vt:lpstr>PowerPoint Presentation</vt:lpstr>
      <vt:lpstr>Leadership and Communication</vt:lpstr>
      <vt:lpstr>Learning Objectives</vt:lpstr>
      <vt:lpstr>Practical Experience and Social Scientist Say -</vt:lpstr>
      <vt:lpstr>Leadership: A Definition</vt:lpstr>
      <vt:lpstr>Qualities of a Leader</vt:lpstr>
      <vt:lpstr>How Groups Grow and Operate</vt:lpstr>
      <vt:lpstr>All groups develop in a predictable and sequential way.  By identifying these stages leaders are better able time interventions, diagnose problems and bring out the human resources of the group.</vt:lpstr>
      <vt:lpstr>Stages of Group Development</vt:lpstr>
      <vt:lpstr>Stage I:  FORMING</vt:lpstr>
      <vt:lpstr>Stage II:  STORMING</vt:lpstr>
      <vt:lpstr>Stage III: NORMING</vt:lpstr>
      <vt:lpstr>Stage IV: PERFORMING</vt:lpstr>
      <vt:lpstr>Stage V: ADJOURNING</vt:lpstr>
      <vt:lpstr>Communicating Effectively</vt:lpstr>
      <vt:lpstr>However “Communication Breakdowns” continue to occur in today’s environment.  Consider the following example:  Operation: Haley’s Comet </vt:lpstr>
      <vt:lpstr>Use the Following Tips to Improve Our Communication</vt:lpstr>
      <vt:lpstr>Communication Tips:</vt:lpstr>
      <vt:lpstr>Deal with Disruptive Behavior</vt:lpstr>
      <vt:lpstr>Types of Problem Participants</vt:lpstr>
      <vt:lpstr>The LATE-COMER who always arrives late and makes a big production upon arrival.</vt:lpstr>
      <vt:lpstr>The CRITIC who is always negative</vt:lpstr>
      <vt:lpstr>The LONG-WINDED LOUDMOUTH who dominates the meeting, talks too much and too loudly, and refuses to stop talking.</vt:lpstr>
      <vt:lpstr>The HARPOONER or ATTACKER who personally attacks other group members or the meeting leader</vt:lpstr>
      <vt:lpstr>The RABBIT CHASER or WAR STORY TELLER who wanders off the subject.</vt:lpstr>
      <vt:lpstr>The WHISPERER or SIDE CONVERSATIONALIST  who constantly whispers with neighbors and makes side comments.</vt:lpstr>
      <vt:lpstr>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George Braman</dc:creator>
  <cp:lastModifiedBy>George Braman</cp:lastModifiedBy>
  <cp:revision>1</cp:revision>
  <dcterms:created xsi:type="dcterms:W3CDTF">2015-09-08T05:39:59Z</dcterms:created>
  <dcterms:modified xsi:type="dcterms:W3CDTF">2015-09-08T05:40:09Z</dcterms:modified>
</cp:coreProperties>
</file>