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780" r:id="rId1"/>
  </p:sldMasterIdLst>
  <p:notesMasterIdLst>
    <p:notesMasterId r:id="rId43"/>
  </p:notesMasterIdLst>
  <p:handoutMasterIdLst>
    <p:handoutMasterId r:id="rId44"/>
  </p:handoutMasterIdLst>
  <p:sldIdLst>
    <p:sldId id="291" r:id="rId2"/>
    <p:sldId id="292" r:id="rId3"/>
    <p:sldId id="295" r:id="rId4"/>
    <p:sldId id="306" r:id="rId5"/>
    <p:sldId id="301" r:id="rId6"/>
    <p:sldId id="296" r:id="rId7"/>
    <p:sldId id="297" r:id="rId8"/>
    <p:sldId id="298" r:id="rId9"/>
    <p:sldId id="299" r:id="rId10"/>
    <p:sldId id="344" r:id="rId11"/>
    <p:sldId id="320" r:id="rId12"/>
    <p:sldId id="346" r:id="rId13"/>
    <p:sldId id="347" r:id="rId14"/>
    <p:sldId id="348" r:id="rId15"/>
    <p:sldId id="349" r:id="rId16"/>
    <p:sldId id="350" r:id="rId17"/>
    <p:sldId id="352" r:id="rId18"/>
    <p:sldId id="321" r:id="rId19"/>
    <p:sldId id="323" r:id="rId20"/>
    <p:sldId id="322" r:id="rId21"/>
    <p:sldId id="324" r:id="rId22"/>
    <p:sldId id="337" r:id="rId23"/>
    <p:sldId id="308" r:id="rId24"/>
    <p:sldId id="309" r:id="rId25"/>
    <p:sldId id="310" r:id="rId26"/>
    <p:sldId id="311" r:id="rId27"/>
    <p:sldId id="312" r:id="rId28"/>
    <p:sldId id="313" r:id="rId29"/>
    <p:sldId id="314" r:id="rId30"/>
    <p:sldId id="315" r:id="rId31"/>
    <p:sldId id="316" r:id="rId32"/>
    <p:sldId id="317" r:id="rId33"/>
    <p:sldId id="319" r:id="rId34"/>
    <p:sldId id="338" r:id="rId35"/>
    <p:sldId id="340" r:id="rId36"/>
    <p:sldId id="341" r:id="rId37"/>
    <p:sldId id="342" r:id="rId38"/>
    <p:sldId id="343" r:id="rId39"/>
    <p:sldId id="345" r:id="rId40"/>
    <p:sldId id="351" r:id="rId41"/>
    <p:sldId id="353"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hiddenSlides="1" scaleToFitPaper="1"/>
  <p:showPr showNarration="1" useTimings="0">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A0C3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p:cViewPr varScale="1">
        <p:scale>
          <a:sx n="124" d="100"/>
          <a:sy n="124" d="100"/>
        </p:scale>
        <p:origin x="1824"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904"/>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0791119-888F-5B47-9F32-6F1364CEB1B7}" type="datetime1">
              <a:rPr lang="en-US" altLang="en-US"/>
              <a:pPr/>
              <a:t>9/8/15</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52C2526-304A-AC4A-A339-89D2B6583EC3}" type="slidenum">
              <a:rPr lang="en-US" altLang="en-US"/>
              <a:pPr/>
              <a:t>‹#›</a:t>
            </a:fld>
            <a:endParaRPr lang="en-US" altLang="en-US"/>
          </a:p>
        </p:txBody>
      </p:sp>
    </p:spTree>
    <p:extLst>
      <p:ext uri="{BB962C8B-B14F-4D97-AF65-F5344CB8AC3E}">
        <p14:creationId xmlns:p14="http://schemas.microsoft.com/office/powerpoint/2010/main" val="2071498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8BA4A4C-4751-E042-8E37-FBCAE86DC3BD}" type="datetime1">
              <a:rPr lang="en-US" altLang="en-US"/>
              <a:pPr/>
              <a:t>9/8/15</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07B39EC-66BC-934A-B067-BE49AAC607C8}" type="slidenum">
              <a:rPr lang="en-US" altLang="en-US"/>
              <a:pPr/>
              <a:t>‹#›</a:t>
            </a:fld>
            <a:endParaRPr lang="en-US" altLang="en-US"/>
          </a:p>
        </p:txBody>
      </p:sp>
    </p:spTree>
    <p:extLst>
      <p:ext uri="{BB962C8B-B14F-4D97-AF65-F5344CB8AC3E}">
        <p14:creationId xmlns:p14="http://schemas.microsoft.com/office/powerpoint/2010/main" val="13160591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Presenter Notes for the Presentation</a:t>
            </a:r>
          </a:p>
          <a:p>
            <a:r>
              <a:rPr lang="en-US" altLang="en-US" b="1" dirty="0"/>
              <a:t>“Leadership for Master Gardener Volunteers”</a:t>
            </a:r>
            <a:endParaRPr lang="en-US" altLang="en-US" dirty="0"/>
          </a:p>
          <a:p>
            <a:r>
              <a:rPr lang="en-US" altLang="en-US" b="1" dirty="0"/>
              <a:t> </a:t>
            </a:r>
            <a:endParaRPr lang="en-US" altLang="en-US" dirty="0"/>
          </a:p>
          <a:p>
            <a:r>
              <a:rPr lang="en-US" altLang="en-US" dirty="0"/>
              <a:t>E. </a:t>
            </a:r>
            <a:r>
              <a:rPr lang="en-US" altLang="en-US" dirty="0" err="1"/>
              <a:t>Bauske</a:t>
            </a:r>
            <a:r>
              <a:rPr lang="en-US" altLang="en-US" dirty="0"/>
              <a:t> and M. Fonseca</a:t>
            </a:r>
          </a:p>
          <a:p>
            <a:r>
              <a:rPr lang="en-US" altLang="en-US" dirty="0"/>
              <a:t> </a:t>
            </a:r>
          </a:p>
          <a:p>
            <a:r>
              <a:rPr lang="en-US" altLang="en-US" dirty="0"/>
              <a:t>This presentation consists of four parts: the five leadership practices, group dynamics and collaboration, dealing with challenging people, and communication styles.  The program can be broken into segments. The presenter should choose the program portions that seem most relevant to that particular Master Gardener volunteer group and present one or at most, two of the four sections in a one hour time period. It has  been suggested that communication styles content may be very important for the Master Gardener program.</a:t>
            </a:r>
          </a:p>
          <a:p>
            <a:r>
              <a:rPr lang="en-US" altLang="en-US" dirty="0"/>
              <a:t> </a:t>
            </a:r>
          </a:p>
          <a:p>
            <a:r>
              <a:rPr lang="en-US" altLang="en-US" dirty="0"/>
              <a:t>Much of the material presented here is adapted from material developed by the Fanning Institute’s Community Leadership Program curriculum.</a:t>
            </a:r>
          </a:p>
          <a:p>
            <a:endParaRPr lang="en-US" altLang="en-US" dirty="0"/>
          </a:p>
          <a:p>
            <a:r>
              <a:rPr lang="en-US" altLang="en-US" b="1" dirty="0"/>
              <a:t>Leadership and Communication</a:t>
            </a:r>
          </a:p>
          <a:p>
            <a:r>
              <a:rPr lang="en-US" altLang="en-US" dirty="0"/>
              <a:t>Slide 1</a:t>
            </a:r>
          </a:p>
          <a:p>
            <a:r>
              <a:rPr lang="en-US" altLang="en-US" dirty="0"/>
              <a:t>Today we are going to talk about leadership and communication.  Sometimes Master Gardener volunteers feel this section of the Master Gardener training is not as important as other sections.  It is true, we will not be talking about the technical aspects of landscape and gardening that many volunteers enjoy.  However, as a volunteer, you will be dealing with many people in many capacities.  </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FC12A0E-A332-CB48-B829-47316FE6E71B}" type="slidenum">
              <a:rPr lang="en-US" altLang="en-US" sz="1200"/>
              <a:pPr eaLnBrk="1" hangingPunct="1"/>
              <a:t>1</a:t>
            </a:fld>
            <a:endParaRPr lang="en-US" altLang="en-US" sz="1200"/>
          </a:p>
        </p:txBody>
      </p:sp>
    </p:spTree>
    <p:extLst>
      <p:ext uri="{BB962C8B-B14F-4D97-AF65-F5344CB8AC3E}">
        <p14:creationId xmlns:p14="http://schemas.microsoft.com/office/powerpoint/2010/main" val="678236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Encouraging the Heart</a:t>
            </a:r>
          </a:p>
          <a:p>
            <a:pPr eaLnBrk="1" hangingPunct="1">
              <a:spcBef>
                <a:spcPct val="0"/>
              </a:spcBef>
            </a:pPr>
            <a:r>
              <a:rPr lang="en-US" altLang="en-US"/>
              <a:t>Leaders must give encouragement and recognition if people are to persist, especially  when the climb is steep and difficult.  To continue to pursue the vision, people need to feel that they are part of a team.  Good leaders recognize contributions and celebrate accomplishments.</a:t>
            </a:r>
          </a:p>
          <a:p>
            <a:pPr eaLnBrk="1" hangingPunct="1">
              <a:spcBef>
                <a:spcPct val="0"/>
              </a:spcBef>
            </a:pPr>
            <a:endParaRPr lang="en-US" altLang="en-US"/>
          </a:p>
          <a:p>
            <a:pPr eaLnBrk="1" hangingPunct="1">
              <a:spcBef>
                <a:spcPct val="0"/>
              </a:spcBef>
            </a:pPr>
            <a:r>
              <a:rPr lang="en-US" altLang="en-US"/>
              <a:t>Actions:</a:t>
            </a:r>
          </a:p>
          <a:p>
            <a:pPr eaLnBrk="1" hangingPunct="1">
              <a:spcBef>
                <a:spcPct val="0"/>
              </a:spcBef>
            </a:pPr>
            <a:endParaRPr lang="en-US" altLang="en-US"/>
          </a:p>
          <a:p>
            <a:pPr eaLnBrk="1" hangingPunct="1">
              <a:spcBef>
                <a:spcPct val="0"/>
              </a:spcBef>
            </a:pPr>
            <a:r>
              <a:rPr lang="en-US" altLang="en-US"/>
              <a:t>Foster high expectations.</a:t>
            </a:r>
          </a:p>
          <a:p>
            <a:pPr eaLnBrk="1" hangingPunct="1">
              <a:spcBef>
                <a:spcPct val="0"/>
              </a:spcBef>
            </a:pPr>
            <a:r>
              <a:rPr lang="en-US" altLang="en-US"/>
              <a:t>Make creative use of rewards.</a:t>
            </a:r>
          </a:p>
          <a:p>
            <a:pPr eaLnBrk="1" hangingPunct="1">
              <a:spcBef>
                <a:spcPct val="0"/>
              </a:spcBef>
            </a:pPr>
            <a:r>
              <a:rPr lang="en-US" altLang="en-US"/>
              <a:t>Say ‘thank you’.</a:t>
            </a:r>
          </a:p>
          <a:p>
            <a:pPr eaLnBrk="1" hangingPunct="1">
              <a:spcBef>
                <a:spcPct val="0"/>
              </a:spcBef>
            </a:pPr>
            <a:r>
              <a:rPr lang="en-US" altLang="en-US"/>
              <a:t>Link performance with rewards.</a:t>
            </a:r>
          </a:p>
          <a:p>
            <a:pPr eaLnBrk="1" hangingPunct="1">
              <a:spcBef>
                <a:spcPct val="0"/>
              </a:spcBef>
            </a:pPr>
            <a:r>
              <a:rPr lang="en-US" altLang="en-US"/>
              <a:t>Provide feedback about results.</a:t>
            </a:r>
          </a:p>
          <a:p>
            <a:pPr eaLnBrk="1" hangingPunct="1">
              <a:spcBef>
                <a:spcPct val="0"/>
              </a:spcBef>
            </a:pPr>
            <a:r>
              <a:rPr lang="en-US" altLang="en-US"/>
              <a:t>Be personally involved as a cheerleader.</a:t>
            </a:r>
          </a:p>
          <a:p>
            <a:pPr eaLnBrk="1" hangingPunct="1">
              <a:spcBef>
                <a:spcPct val="0"/>
              </a:spcBef>
            </a:pPr>
            <a:r>
              <a:rPr lang="en-US" altLang="en-US"/>
              <a:t>Create social support networks throughout the community.</a:t>
            </a:r>
          </a:p>
          <a:p>
            <a:pPr eaLnBrk="1" hangingPunct="1">
              <a:spcBef>
                <a:spcPct val="0"/>
              </a:spcBef>
            </a:pPr>
            <a:r>
              <a:rPr lang="en-US" altLang="en-US"/>
              <a:t>Love what you are doing.</a:t>
            </a:r>
          </a:p>
          <a:p>
            <a:pPr eaLnBrk="1" hangingPunct="1">
              <a:spcBef>
                <a:spcPct val="0"/>
              </a:spcBef>
            </a:pPr>
            <a:endParaRPr lang="en-US" altLang="en-US"/>
          </a:p>
          <a:p>
            <a:pPr eaLnBrk="1" hangingPunct="1">
              <a:spcBef>
                <a:spcPct val="0"/>
              </a:spcBef>
            </a:pPr>
            <a:endParaRPr lang="en-US" alt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76AB5405-EE1C-D148-913B-3C67D9599C48}" type="slidenum">
              <a:rPr lang="en-US" altLang="en-US" sz="1200"/>
              <a:pPr eaLnBrk="1" hangingPunct="1"/>
              <a:t>10</a:t>
            </a:fld>
            <a:endParaRPr lang="en-US" altLang="en-US" sz="1200"/>
          </a:p>
        </p:txBody>
      </p:sp>
    </p:spTree>
    <p:extLst>
      <p:ext uri="{BB962C8B-B14F-4D97-AF65-F5344CB8AC3E}">
        <p14:creationId xmlns:p14="http://schemas.microsoft.com/office/powerpoint/2010/main" val="1007105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Group Dynamics</a:t>
            </a:r>
          </a:p>
          <a:p>
            <a:pPr eaLnBrk="1" hangingPunct="1">
              <a:spcBef>
                <a:spcPct val="0"/>
              </a:spcBef>
            </a:pPr>
            <a:r>
              <a:rPr lang="en-US" altLang="en-US"/>
              <a:t>There are many models of group development, but all groups go through various stages of development.  The names given to these stages vary but the human interactions and the tasks taken on are fairly consisted in the models.   We will focus on the human components (interactions)  and the tasks taken on in each stage.</a:t>
            </a:r>
          </a:p>
          <a:p>
            <a:pPr eaLnBrk="1" hangingPunct="1">
              <a:spcBef>
                <a:spcPct val="0"/>
              </a:spcBef>
            </a:pPr>
            <a:endParaRPr lang="en-US" altLang="en-US"/>
          </a:p>
          <a:p>
            <a:pPr eaLnBrk="1" hangingPunct="1">
              <a:spcBef>
                <a:spcPct val="0"/>
              </a:spcBef>
              <a:buFontTx/>
              <a:buChar char="•"/>
            </a:pPr>
            <a:r>
              <a:rPr lang="en-US" altLang="en-US"/>
              <a:t>Forming</a:t>
            </a:r>
          </a:p>
          <a:p>
            <a:pPr eaLnBrk="1" hangingPunct="1">
              <a:spcBef>
                <a:spcPct val="0"/>
              </a:spcBef>
              <a:buFontTx/>
              <a:buChar char="•"/>
            </a:pPr>
            <a:r>
              <a:rPr lang="en-US" altLang="en-US"/>
              <a:t>Storming</a:t>
            </a:r>
          </a:p>
          <a:p>
            <a:pPr eaLnBrk="1" hangingPunct="1">
              <a:spcBef>
                <a:spcPct val="0"/>
              </a:spcBef>
              <a:buFontTx/>
              <a:buChar char="•"/>
            </a:pPr>
            <a:r>
              <a:rPr lang="en-US" altLang="en-US"/>
              <a:t>Norming</a:t>
            </a:r>
          </a:p>
          <a:p>
            <a:pPr eaLnBrk="1" hangingPunct="1">
              <a:spcBef>
                <a:spcPct val="0"/>
              </a:spcBef>
              <a:buFontTx/>
              <a:buChar char="•"/>
            </a:pPr>
            <a:r>
              <a:rPr lang="en-US" altLang="en-US"/>
              <a:t>Performing</a:t>
            </a:r>
          </a:p>
          <a:p>
            <a:pPr eaLnBrk="1" hangingPunct="1">
              <a:spcBef>
                <a:spcPct val="0"/>
              </a:spcBef>
              <a:buFontTx/>
              <a:buChar char="•"/>
            </a:pPr>
            <a:r>
              <a:rPr lang="en-US" altLang="en-US"/>
              <a:t>Adjourning</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AE90A79-0AE9-9C45-B3E1-8BAF81D2714F}" type="slidenum">
              <a:rPr lang="en-US" altLang="en-US" sz="1200"/>
              <a:pPr eaLnBrk="1" hangingPunct="1"/>
              <a:t>11</a:t>
            </a:fld>
            <a:endParaRPr lang="en-US" altLang="en-US" sz="1200"/>
          </a:p>
        </p:txBody>
      </p:sp>
    </p:spTree>
    <p:extLst>
      <p:ext uri="{BB962C8B-B14F-4D97-AF65-F5344CB8AC3E}">
        <p14:creationId xmlns:p14="http://schemas.microsoft.com/office/powerpoint/2010/main" val="2102592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Forming </a:t>
            </a:r>
          </a:p>
          <a:p>
            <a:pPr eaLnBrk="1" hangingPunct="1">
              <a:spcBef>
                <a:spcPct val="0"/>
              </a:spcBef>
            </a:pPr>
            <a:r>
              <a:rPr lang="en-US" altLang="en-US"/>
              <a:t>During this first phase group members tend to depend on the group leader to provide all the structure, set the ground rule,s and establish the agenda. The major task component is orientation to the work they are being asked to do.  People ask a lot of questions as they explore the nature of the work.  Conversation tend to be polite.  Stereotyping as a means to help categorizing members is common at this stage. Cliques begin to form and the need for group approval is often strong.</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710B33B9-D251-8A4D-9376-797483A64C14}" type="slidenum">
              <a:rPr lang="en-US" altLang="en-US" sz="1200"/>
              <a:pPr eaLnBrk="1" hangingPunct="1"/>
              <a:t>12</a:t>
            </a:fld>
            <a:endParaRPr lang="en-US" altLang="en-US" sz="1200"/>
          </a:p>
        </p:txBody>
      </p:sp>
    </p:spTree>
    <p:extLst>
      <p:ext uri="{BB962C8B-B14F-4D97-AF65-F5344CB8AC3E}">
        <p14:creationId xmlns:p14="http://schemas.microsoft.com/office/powerpoint/2010/main" val="1422147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90000"/>
              </a:lnSpc>
            </a:pPr>
            <a:r>
              <a:rPr lang="en-US" altLang="en-US" sz="1100" b="1"/>
              <a:t>Storming</a:t>
            </a:r>
            <a:endParaRPr lang="en-US" altLang="en-US" sz="1100"/>
          </a:p>
          <a:p>
            <a:pPr>
              <a:lnSpc>
                <a:spcPct val="90000"/>
              </a:lnSpc>
            </a:pPr>
            <a:r>
              <a:rPr lang="en-US" altLang="en-US" sz="1100"/>
              <a:t>This is the stage when issues of power and control come to the forefront and groups are characterized by conflict.  This is often the ‘make or break’ stage of the group.</a:t>
            </a:r>
          </a:p>
          <a:p>
            <a:pPr>
              <a:lnSpc>
                <a:spcPct val="90000"/>
              </a:lnSpc>
            </a:pPr>
            <a:r>
              <a:rPr lang="en-US" altLang="en-US" sz="1100"/>
              <a:t>Why?  Because we all bring our own unresolved conflicts with authority, dependency, rules and the agenda to the group.</a:t>
            </a:r>
          </a:p>
          <a:p>
            <a:pPr>
              <a:lnSpc>
                <a:spcPct val="90000"/>
              </a:lnSpc>
            </a:pPr>
            <a:endParaRPr lang="en-US" altLang="en-US" sz="1100"/>
          </a:p>
          <a:p>
            <a:pPr>
              <a:lnSpc>
                <a:spcPct val="90000"/>
              </a:lnSpc>
            </a:pPr>
            <a:r>
              <a:rPr lang="en-US" altLang="en-US" sz="1100"/>
              <a:t>The major human component issue is conflict and the major task component issue is organization.  The leader needs to listen to other in the group carefully.</a:t>
            </a:r>
          </a:p>
          <a:p>
            <a:pPr>
              <a:lnSpc>
                <a:spcPct val="90000"/>
              </a:lnSpc>
            </a:pPr>
            <a:endParaRPr lang="en-US" altLang="en-US" sz="1100"/>
          </a:p>
          <a:p>
            <a:pPr>
              <a:lnSpc>
                <a:spcPct val="90000"/>
              </a:lnSpc>
            </a:pPr>
            <a:r>
              <a:rPr lang="en-US" altLang="en-US" sz="1100"/>
              <a:t>People in this stage can be very competitive and cliques become well-formed and wield influence.  The leader needs to help create the structure that will help the group evolve past this phase.  These questions must be answered:</a:t>
            </a:r>
          </a:p>
          <a:p>
            <a:pPr>
              <a:lnSpc>
                <a:spcPct val="90000"/>
              </a:lnSpc>
            </a:pPr>
            <a:endParaRPr lang="en-US" altLang="en-US" sz="1100"/>
          </a:p>
          <a:p>
            <a:pPr>
              <a:lnSpc>
                <a:spcPct val="90000"/>
              </a:lnSpc>
            </a:pPr>
            <a:r>
              <a:rPr lang="en-US" altLang="en-US" sz="1100"/>
              <a:t>Who is responsible for what?</a:t>
            </a:r>
          </a:p>
          <a:p>
            <a:pPr>
              <a:lnSpc>
                <a:spcPct val="90000"/>
              </a:lnSpc>
            </a:pPr>
            <a:r>
              <a:rPr lang="en-US" altLang="en-US" sz="1100"/>
              <a:t>Who is the leader of this group?</a:t>
            </a:r>
          </a:p>
          <a:p>
            <a:pPr>
              <a:lnSpc>
                <a:spcPct val="90000"/>
              </a:lnSpc>
            </a:pPr>
            <a:r>
              <a:rPr lang="en-US" altLang="en-US" sz="1100"/>
              <a:t>What are the work rules going to be?</a:t>
            </a:r>
          </a:p>
          <a:p>
            <a:pPr>
              <a:lnSpc>
                <a:spcPct val="90000"/>
              </a:lnSpc>
            </a:pPr>
            <a:r>
              <a:rPr lang="en-US" altLang="en-US" sz="1100"/>
              <a:t>What are the limits?</a:t>
            </a:r>
          </a:p>
          <a:p>
            <a:pPr>
              <a:lnSpc>
                <a:spcPct val="90000"/>
              </a:lnSpc>
            </a:pPr>
            <a:r>
              <a:rPr lang="en-US" altLang="en-US" sz="1100"/>
              <a:t>What is the reward system?</a:t>
            </a:r>
          </a:p>
          <a:p>
            <a:pPr>
              <a:lnSpc>
                <a:spcPct val="90000"/>
              </a:lnSpc>
            </a:pPr>
            <a:r>
              <a:rPr lang="en-US" altLang="en-US" sz="1100"/>
              <a:t>What are going to be the criteria?</a:t>
            </a:r>
          </a:p>
          <a:p>
            <a:pPr>
              <a:lnSpc>
                <a:spcPct val="90000"/>
              </a:lnSpc>
            </a:pPr>
            <a:r>
              <a:rPr lang="en-US" altLang="en-US" sz="1100"/>
              <a:t>What is the structure of the group?</a:t>
            </a:r>
          </a:p>
          <a:p>
            <a:pPr>
              <a:lnSpc>
                <a:spcPct val="90000"/>
              </a:lnSpc>
            </a:pPr>
            <a:endParaRPr lang="en-US" altLang="en-US" sz="110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C022EBD-08B2-704A-8FB9-B3813E7E8A4D}" type="slidenum">
              <a:rPr lang="en-US" altLang="en-US" sz="1200"/>
              <a:pPr eaLnBrk="1" hangingPunct="1"/>
              <a:t>13</a:t>
            </a:fld>
            <a:endParaRPr lang="en-US" altLang="en-US" sz="1200"/>
          </a:p>
        </p:txBody>
      </p:sp>
    </p:spTree>
    <p:extLst>
      <p:ext uri="{BB962C8B-B14F-4D97-AF65-F5344CB8AC3E}">
        <p14:creationId xmlns:p14="http://schemas.microsoft.com/office/powerpoint/2010/main" val="544596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Norming</a:t>
            </a:r>
            <a:endParaRPr lang="en-US" altLang="en-US"/>
          </a:p>
          <a:p>
            <a:r>
              <a:rPr lang="en-US" altLang="en-US"/>
              <a:t>The group establishes certain norms which are the unwritten rules for behavior in both the human component and the task component. The group has now established rules of behavior and the members begin to experience a sense of unity after the Storming stage.  Cohesion is the major issue of the human component.  Cliques begin to dissolve and group members are often happy about being part of the group.  Once a group enters this stage, it is difficult to introduce new members because the group is highly cohesive.  </a:t>
            </a:r>
          </a:p>
          <a:p>
            <a:endParaRPr lang="en-US" altLang="en-US"/>
          </a:p>
          <a:p>
            <a:r>
              <a:rPr lang="en-US" altLang="en-US"/>
              <a:t>The major task component in this stage is data-flow. Group members share information about themselves and the task with ease and freedom.  Conflict may arise, but the group now has ‘norms’ to deal with it.  Leaders can be most effective in this stage by:</a:t>
            </a:r>
          </a:p>
          <a:p>
            <a:r>
              <a:rPr lang="en-US" altLang="en-US"/>
              <a:t>Asking constructive questions.</a:t>
            </a:r>
          </a:p>
          <a:p>
            <a:r>
              <a:rPr lang="en-US" altLang="en-US"/>
              <a:t>Summarizing and clarifying the group’s thinking.</a:t>
            </a:r>
          </a:p>
          <a:p>
            <a:r>
              <a:rPr lang="en-US" altLang="en-US"/>
              <a:t>Trusting the group to achieve its maximum potential. </a:t>
            </a:r>
          </a:p>
          <a:p>
            <a:r>
              <a:rPr lang="en-US" altLang="en-US"/>
              <a:t>Trying to blend in with the group as much as possible.</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7C1404D-2C4E-2546-9243-408BEFC5808E}" type="slidenum">
              <a:rPr lang="en-US" altLang="en-US" sz="1200"/>
              <a:pPr eaLnBrk="1" hangingPunct="1"/>
              <a:t>14</a:t>
            </a:fld>
            <a:endParaRPr lang="en-US" altLang="en-US" sz="1200"/>
          </a:p>
        </p:txBody>
      </p:sp>
    </p:spTree>
    <p:extLst>
      <p:ext uri="{BB962C8B-B14F-4D97-AF65-F5344CB8AC3E}">
        <p14:creationId xmlns:p14="http://schemas.microsoft.com/office/powerpoint/2010/main" val="4511306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Performing</a:t>
            </a:r>
          </a:p>
          <a:p>
            <a:pPr eaLnBrk="1" hangingPunct="1">
              <a:spcBef>
                <a:spcPct val="0"/>
              </a:spcBef>
            </a:pPr>
            <a:r>
              <a:rPr lang="en-US" altLang="en-US"/>
              <a:t>During this stage the group performs in such a way that its overall goal is met.  This stage doesn’t always happen.   It happens when the trust level is high, cliques have fallen apart and members have accepted one and another as distinct individual – faults and all.  The main human issue is interdependence. Group identity is high and members agree to disagree.   Introducing new people to the group can move the group back to early stages. At this stage, a leader should weigh the advantages of adding a new member as new members will have great difficulty entering the tightly knit and focused group.  The group could regress to the Forming stage again and have to start all over.</a:t>
            </a:r>
          </a:p>
          <a:p>
            <a:pPr eaLnBrk="1" hangingPunct="1">
              <a:spcBef>
                <a:spcPct val="0"/>
              </a:spcBef>
            </a:pPr>
            <a:endParaRPr lang="en-US" altLang="en-US"/>
          </a:p>
          <a:p>
            <a:pPr eaLnBrk="1" hangingPunct="1">
              <a:spcBef>
                <a:spcPct val="0"/>
              </a:spcBef>
            </a:pPr>
            <a:r>
              <a:rPr lang="en-US" altLang="en-US"/>
              <a:t>The task component issue is problem-solving, but the group has the support for experimentation and groups that make it to this stage often accomplish more that is expected.  Synergy is the key.</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D9C6877-29F1-5641-9F77-B0DBC09DA645}" type="slidenum">
              <a:rPr lang="en-US" altLang="en-US" sz="1200"/>
              <a:pPr eaLnBrk="1" hangingPunct="1"/>
              <a:t>15</a:t>
            </a:fld>
            <a:endParaRPr lang="en-US" altLang="en-US" sz="1200"/>
          </a:p>
        </p:txBody>
      </p:sp>
    </p:spTree>
    <p:extLst>
      <p:ext uri="{BB962C8B-B14F-4D97-AF65-F5344CB8AC3E}">
        <p14:creationId xmlns:p14="http://schemas.microsoft.com/office/powerpoint/2010/main" val="1536316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Adjourning</a:t>
            </a:r>
          </a:p>
          <a:p>
            <a:pPr eaLnBrk="1" hangingPunct="1">
              <a:spcBef>
                <a:spcPct val="0"/>
              </a:spcBef>
            </a:pPr>
            <a:r>
              <a:rPr lang="en-US" altLang="en-US"/>
              <a:t>The groups in this stage either dissolve or establish new goals and objectives.</a:t>
            </a:r>
          </a:p>
          <a:p>
            <a:pPr eaLnBrk="1" hangingPunct="1">
              <a:spcBef>
                <a:spcPct val="0"/>
              </a:spcBef>
            </a:pPr>
            <a:endParaRPr lang="en-US" altLang="en-US"/>
          </a:p>
          <a:p>
            <a:pPr eaLnBrk="1" hangingPunct="1">
              <a:spcBef>
                <a:spcPct val="0"/>
              </a:spcBef>
            </a:pPr>
            <a:r>
              <a:rPr lang="en-US" altLang="en-US"/>
              <a:t>The key human issue is separation and group members begin to move apart, that may involve regression and conflict.  A good adjournment includes a review of the group and what it has accomplished.  The final task is evaluation.  Sometimes groups do their job and then fade.  Sometimes they take on new tasks. Groups may work with other groups, creating collaborations.</a:t>
            </a:r>
          </a:p>
          <a:p>
            <a:endParaRPr lang="en-US"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49BB009-9EB6-6B4D-A4D0-5BF56CEC9244}" type="slidenum">
              <a:rPr lang="en-US" altLang="en-US" sz="1200"/>
              <a:pPr eaLnBrk="1" hangingPunct="1"/>
              <a:t>16</a:t>
            </a:fld>
            <a:endParaRPr lang="en-US" altLang="en-US" sz="1200"/>
          </a:p>
        </p:txBody>
      </p:sp>
    </p:spTree>
    <p:extLst>
      <p:ext uri="{BB962C8B-B14F-4D97-AF65-F5344CB8AC3E}">
        <p14:creationId xmlns:p14="http://schemas.microsoft.com/office/powerpoint/2010/main" val="1683174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Collaboration</a:t>
            </a:r>
          </a:p>
          <a:p>
            <a:endParaRPr lang="en-US" altLang="en-US" b="1"/>
          </a:p>
          <a:p>
            <a:r>
              <a:rPr lang="en-US" altLang="en-US"/>
              <a:t>Read the slide</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B23213E-BDB3-3C49-84BF-7D7D688D330C}" type="slidenum">
              <a:rPr lang="en-US" altLang="en-US" sz="1200"/>
              <a:pPr eaLnBrk="1" hangingPunct="1"/>
              <a:t>17</a:t>
            </a:fld>
            <a:endParaRPr lang="en-US" altLang="en-US" sz="1200"/>
          </a:p>
        </p:txBody>
      </p:sp>
    </p:spTree>
    <p:extLst>
      <p:ext uri="{BB962C8B-B14F-4D97-AF65-F5344CB8AC3E}">
        <p14:creationId xmlns:p14="http://schemas.microsoft.com/office/powerpoint/2010/main" val="316848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Collaboration- Networking</a:t>
            </a:r>
          </a:p>
          <a:p>
            <a:pPr eaLnBrk="1" hangingPunct="1">
              <a:spcBef>
                <a:spcPct val="0"/>
              </a:spcBef>
            </a:pPr>
            <a:r>
              <a:rPr lang="en-US" altLang="en-US"/>
              <a:t>For a collaboration to develop, you need to have a suitable network of people you exchange information with and maintain contact with by phone, fax, email, or meetings.</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4F4726D-D6E0-534D-89C9-6BD0B3108786}" type="slidenum">
              <a:rPr lang="en-US" altLang="en-US" sz="1200"/>
              <a:pPr eaLnBrk="1" hangingPunct="1"/>
              <a:t>18</a:t>
            </a:fld>
            <a:endParaRPr lang="en-US" altLang="en-US" sz="1200"/>
          </a:p>
        </p:txBody>
      </p:sp>
    </p:spTree>
    <p:extLst>
      <p:ext uri="{BB962C8B-B14F-4D97-AF65-F5344CB8AC3E}">
        <p14:creationId xmlns:p14="http://schemas.microsoft.com/office/powerpoint/2010/main" val="1667450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Collaboration – Coordination</a:t>
            </a:r>
          </a:p>
          <a:p>
            <a:pPr eaLnBrk="1" hangingPunct="1">
              <a:spcBef>
                <a:spcPct val="0"/>
              </a:spcBef>
            </a:pPr>
            <a:r>
              <a:rPr lang="en-US" altLang="en-US"/>
              <a:t>One of the purposes of coordination is to minimize duplication of service.  Coordinating organizations usually maintain their independence, but one may adjust the service it delivers because another is delivering something similar.    Like networking, it involves phone and periodic meetings to discuss and evaluate service delivery.</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CE036CC8-1895-774A-90BC-2AB85421C288}" type="slidenum">
              <a:rPr lang="en-US" altLang="en-US" sz="1200"/>
              <a:pPr eaLnBrk="1" hangingPunct="1"/>
              <a:t>19</a:t>
            </a:fld>
            <a:endParaRPr lang="en-US" altLang="en-US" sz="1200"/>
          </a:p>
        </p:txBody>
      </p:sp>
    </p:spTree>
    <p:extLst>
      <p:ext uri="{BB962C8B-B14F-4D97-AF65-F5344CB8AC3E}">
        <p14:creationId xmlns:p14="http://schemas.microsoft.com/office/powerpoint/2010/main" val="186792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Goals</a:t>
            </a:r>
          </a:p>
          <a:p>
            <a:pPr eaLnBrk="1" hangingPunct="1">
              <a:spcBef>
                <a:spcPct val="0"/>
              </a:spcBef>
            </a:pPr>
            <a:r>
              <a:rPr lang="en-US" altLang="en-US"/>
              <a:t>The goal of this presentation is to help you work effectively with other volunteers, homeowners and Extension personnel.  We will explore leadership qualities, group dynamics, collaborations,  how to work with difficult people and discuss communication styles.</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907D6E7-AAD3-7649-85B0-1E16B28C9EF4}" type="slidenum">
              <a:rPr lang="en-US" altLang="en-US" sz="1200"/>
              <a:pPr eaLnBrk="1" hangingPunct="1"/>
              <a:t>2</a:t>
            </a:fld>
            <a:endParaRPr lang="en-US" altLang="en-US" sz="1200"/>
          </a:p>
        </p:txBody>
      </p:sp>
    </p:spTree>
    <p:extLst>
      <p:ext uri="{BB962C8B-B14F-4D97-AF65-F5344CB8AC3E}">
        <p14:creationId xmlns:p14="http://schemas.microsoft.com/office/powerpoint/2010/main" val="275942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Collaboration- Cooperation</a:t>
            </a:r>
          </a:p>
          <a:p>
            <a:pPr eaLnBrk="1" hangingPunct="1">
              <a:spcBef>
                <a:spcPct val="0"/>
              </a:spcBef>
            </a:pPr>
            <a:r>
              <a:rPr lang="en-US" altLang="en-US"/>
              <a:t>Integration of activities is a key element of  cooperation.   Organizations do not give up full autonomy, but they relinquish some to their freedom for other benefits.   Like United Way and its member agencies.  Member agencies may not be able to undertake a capital fund-raising drive without the consent of the United Way agency.</a:t>
            </a:r>
          </a:p>
          <a:p>
            <a:pPr eaLnBrk="1" hangingPunct="1">
              <a:spcBef>
                <a:spcPct val="0"/>
              </a:spcBef>
            </a:pPr>
            <a:endParaRPr lang="en-US"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854B1B9-ECC9-2247-971F-F4D94F42EB23}" type="slidenum">
              <a:rPr lang="en-US" altLang="en-US" sz="1200"/>
              <a:pPr eaLnBrk="1" hangingPunct="1"/>
              <a:t>20</a:t>
            </a:fld>
            <a:endParaRPr lang="en-US" altLang="en-US" sz="1200"/>
          </a:p>
        </p:txBody>
      </p:sp>
    </p:spTree>
    <p:extLst>
      <p:ext uri="{BB962C8B-B14F-4D97-AF65-F5344CB8AC3E}">
        <p14:creationId xmlns:p14="http://schemas.microsoft.com/office/powerpoint/2010/main" val="1943098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True Collaboration</a:t>
            </a:r>
          </a:p>
          <a:p>
            <a:pPr eaLnBrk="1" hangingPunct="1">
              <a:spcBef>
                <a:spcPct val="0"/>
              </a:spcBef>
            </a:pPr>
            <a:r>
              <a:rPr lang="en-US" altLang="en-US"/>
              <a:t>In a true collaboration, partners work together toward a specific goal, only achieved together.    They give up autonomy to achieve a goal they can only achieve together.  Together they create a shared vision and joint strategies to address concerns that go beyond the interests of any one participant.</a:t>
            </a:r>
          </a:p>
          <a:p>
            <a:pPr eaLnBrk="1" hangingPunct="1">
              <a:spcBef>
                <a:spcPct val="0"/>
              </a:spcBef>
            </a:pPr>
            <a:endParaRPr lang="en-US" altLang="en-US"/>
          </a:p>
          <a:p>
            <a:pPr eaLnBrk="1" hangingPunct="1">
              <a:spcBef>
                <a:spcPct val="0"/>
              </a:spcBef>
            </a:pPr>
            <a:r>
              <a:rPr lang="en-US" altLang="en-US"/>
              <a:t>You and your county agent are engaged in collaboration and you can do far more together, than either the Master Gardeners or the agent can achieve alone.</a:t>
            </a:r>
          </a:p>
          <a:p>
            <a:pPr eaLnBrk="1" hangingPunct="1">
              <a:spcBef>
                <a:spcPct val="0"/>
              </a:spcBef>
            </a:pPr>
            <a:endParaRPr lang="en-US" altLang="en-US"/>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0A494A6-9AC1-B74C-AE11-7109D717C526}" type="slidenum">
              <a:rPr lang="en-US" altLang="en-US" sz="1200"/>
              <a:pPr eaLnBrk="1" hangingPunct="1"/>
              <a:t>21</a:t>
            </a:fld>
            <a:endParaRPr lang="en-US" altLang="en-US" sz="1200"/>
          </a:p>
        </p:txBody>
      </p:sp>
    </p:spTree>
    <p:extLst>
      <p:ext uri="{BB962C8B-B14F-4D97-AF65-F5344CB8AC3E}">
        <p14:creationId xmlns:p14="http://schemas.microsoft.com/office/powerpoint/2010/main" val="877997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Challenging People</a:t>
            </a:r>
          </a:p>
          <a:p>
            <a:pPr eaLnBrk="1" hangingPunct="1">
              <a:spcBef>
                <a:spcPct val="0"/>
              </a:spcBef>
            </a:pPr>
            <a:r>
              <a:rPr lang="en-US" altLang="en-US"/>
              <a:t>No matter how capable a leader you are, sooner or later you will run into difficult people and you will have to deal with them. Remember, you are not alone in this.  Go to your agent with problems and ask for help.  Here are some techniques you may find useful.</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DD01802F-3E05-B047-A89C-114E88BEE4EB}" type="slidenum">
              <a:rPr lang="en-US" altLang="en-US" sz="1200"/>
              <a:pPr eaLnBrk="1" hangingPunct="1"/>
              <a:t>22</a:t>
            </a:fld>
            <a:endParaRPr lang="en-US" altLang="en-US" sz="1200"/>
          </a:p>
        </p:txBody>
      </p:sp>
    </p:spTree>
    <p:extLst>
      <p:ext uri="{BB962C8B-B14F-4D97-AF65-F5344CB8AC3E}">
        <p14:creationId xmlns:p14="http://schemas.microsoft.com/office/powerpoint/2010/main" val="1141995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Put Problem People in Proper Perspective</a:t>
            </a:r>
          </a:p>
          <a:p>
            <a:pPr eaLnBrk="1" hangingPunct="1">
              <a:spcBef>
                <a:spcPct val="0"/>
              </a:spcBef>
            </a:pPr>
            <a:r>
              <a:rPr lang="en-US" altLang="en-US"/>
              <a:t>You are an afterthought to them.  Don’t take their antics personally.  Generally they are too busy worrying about themselves and you are either an obstacle to what they want or essential to their getting what they want.  Figure out how to break free of the control  you give them.</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C9F18E5-E1A9-E345-94C8-A6E256E0B070}" type="slidenum">
              <a:rPr lang="en-US" altLang="en-US" sz="1200"/>
              <a:pPr eaLnBrk="1" hangingPunct="1"/>
              <a:t>23</a:t>
            </a:fld>
            <a:endParaRPr lang="en-US" altLang="en-US" sz="1200"/>
          </a:p>
        </p:txBody>
      </p:sp>
    </p:spTree>
    <p:extLst>
      <p:ext uri="{BB962C8B-B14F-4D97-AF65-F5344CB8AC3E}">
        <p14:creationId xmlns:p14="http://schemas.microsoft.com/office/powerpoint/2010/main" val="14518555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Positive or Negative</a:t>
            </a:r>
          </a:p>
          <a:p>
            <a:pPr eaLnBrk="1" hangingPunct="1">
              <a:spcBef>
                <a:spcPct val="0"/>
              </a:spcBef>
            </a:pPr>
            <a:r>
              <a:rPr lang="en-US" altLang="en-US"/>
              <a:t>You can’t concentrate on constructive, creative alternatives while you cling to negative feelings.  Go vent and cool off.  Concentrate on the result you want, consequence or outcome that benefits you.  This will help you let go of the hurt difficult people can cause.</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39D2D66-8598-AB45-9047-26F771F53E7E}" type="slidenum">
              <a:rPr lang="en-US" altLang="en-US" sz="1200"/>
              <a:pPr eaLnBrk="1" hangingPunct="1"/>
              <a:t>24</a:t>
            </a:fld>
            <a:endParaRPr lang="en-US" altLang="en-US" sz="1200"/>
          </a:p>
        </p:txBody>
      </p:sp>
    </p:spTree>
    <p:extLst>
      <p:ext uri="{BB962C8B-B14F-4D97-AF65-F5344CB8AC3E}">
        <p14:creationId xmlns:p14="http://schemas.microsoft.com/office/powerpoint/2010/main" val="16263929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Don’t Expect Difficult People to Change</a:t>
            </a:r>
          </a:p>
          <a:p>
            <a:pPr eaLnBrk="1" hangingPunct="1">
              <a:spcBef>
                <a:spcPct val="0"/>
              </a:spcBef>
            </a:pPr>
            <a:r>
              <a:rPr lang="en-US" altLang="en-US"/>
              <a:t>They won’t.  Fortunately, behavior is predictable and this enables you to plan.  A better approach can sometimes change the outcome.</a:t>
            </a:r>
          </a:p>
          <a:p>
            <a:pPr eaLnBrk="1" hangingPunct="1">
              <a:spcBef>
                <a:spcPct val="0"/>
              </a:spcBef>
            </a:pPr>
            <a:endParaRPr lang="en-US" altLang="en-US"/>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7C99E84D-D49E-3F4A-9535-259A4B35AECD}" type="slidenum">
              <a:rPr lang="en-US" altLang="en-US" sz="1200"/>
              <a:pPr eaLnBrk="1" hangingPunct="1"/>
              <a:t>25</a:t>
            </a:fld>
            <a:endParaRPr lang="en-US" altLang="en-US" sz="1200"/>
          </a:p>
        </p:txBody>
      </p:sp>
    </p:spTree>
    <p:extLst>
      <p:ext uri="{BB962C8B-B14F-4D97-AF65-F5344CB8AC3E}">
        <p14:creationId xmlns:p14="http://schemas.microsoft.com/office/powerpoint/2010/main" val="16147877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Learn to Respond as well as to Listen</a:t>
            </a:r>
          </a:p>
          <a:p>
            <a:pPr eaLnBrk="1" hangingPunct="1">
              <a:spcBef>
                <a:spcPct val="0"/>
              </a:spcBef>
            </a:pPr>
            <a:r>
              <a:rPr lang="en-US" altLang="en-US"/>
              <a:t>State your feelings.  No one can read your mind.  The offense could be totally unintentional and easily resolved if it surfaces</a:t>
            </a:r>
          </a:p>
          <a:p>
            <a:pPr eaLnBrk="1" hangingPunct="1">
              <a:spcBef>
                <a:spcPct val="0"/>
              </a:spcBef>
            </a:pPr>
            <a:r>
              <a:rPr lang="en-US" altLang="en-US"/>
              <a:t>Ask questions and avoid accusations.  Let others save face, give them room to change their mind.</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05D9461-732F-464E-B125-92D6950FFF11}" type="slidenum">
              <a:rPr lang="en-US" altLang="en-US" sz="1200"/>
              <a:pPr eaLnBrk="1" hangingPunct="1"/>
              <a:t>26</a:t>
            </a:fld>
            <a:endParaRPr lang="en-US" altLang="en-US" sz="1200"/>
          </a:p>
        </p:txBody>
      </p:sp>
    </p:spTree>
    <p:extLst>
      <p:ext uri="{BB962C8B-B14F-4D97-AF65-F5344CB8AC3E}">
        <p14:creationId xmlns:p14="http://schemas.microsoft.com/office/powerpoint/2010/main" val="19872704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Give and Request Frequent Feedback</a:t>
            </a:r>
          </a:p>
          <a:p>
            <a:pPr eaLnBrk="1" hangingPunct="1">
              <a:spcBef>
                <a:spcPct val="0"/>
              </a:spcBef>
            </a:pPr>
            <a:r>
              <a:rPr lang="en-US" altLang="en-US"/>
              <a:t>Use open-ended questions to learn the perceptions of others.  When you can link your objectives with another person’s wants, you both win.</a:t>
            </a:r>
          </a:p>
          <a:p>
            <a:pPr eaLnBrk="1" hangingPunct="1">
              <a:spcBef>
                <a:spcPct val="0"/>
              </a:spcBef>
            </a:pPr>
            <a:r>
              <a:rPr lang="en-US" altLang="en-US"/>
              <a:t>Don’t stew.  That just doesn’t help the situation.</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7916388E-363A-5448-9A0A-73A1EF025AD4}" type="slidenum">
              <a:rPr lang="en-US" altLang="en-US" sz="1200"/>
              <a:pPr eaLnBrk="1" hangingPunct="1"/>
              <a:t>27</a:t>
            </a:fld>
            <a:endParaRPr lang="en-US" altLang="en-US" sz="1200"/>
          </a:p>
        </p:txBody>
      </p:sp>
    </p:spTree>
    <p:extLst>
      <p:ext uri="{BB962C8B-B14F-4D97-AF65-F5344CB8AC3E}">
        <p14:creationId xmlns:p14="http://schemas.microsoft.com/office/powerpoint/2010/main" val="2417787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Look First at Policies and Procedures</a:t>
            </a:r>
          </a:p>
          <a:p>
            <a:pPr eaLnBrk="1" hangingPunct="1">
              <a:spcBef>
                <a:spcPct val="0"/>
              </a:spcBef>
            </a:pPr>
            <a:r>
              <a:rPr lang="en-US" altLang="en-US"/>
              <a:t>Look first at policies and procedures that already exist and may improve the situation.  This starts conflict resolution on a professional level and helps to prevent blaming. Often problems can be resolved by changing the system used.</a:t>
            </a:r>
          </a:p>
          <a:p>
            <a:pPr eaLnBrk="1" hangingPunct="1">
              <a:spcBef>
                <a:spcPct val="0"/>
              </a:spcBef>
            </a:pPr>
            <a:r>
              <a:rPr lang="en-US" altLang="en-US"/>
              <a:t>Don’t place blame unless you made a mistake.  Apologize quickly and move on.  </a:t>
            </a:r>
          </a:p>
          <a:p>
            <a:pPr eaLnBrk="1" hangingPunct="1">
              <a:spcBef>
                <a:spcPct val="0"/>
              </a:spcBef>
            </a:pPr>
            <a:r>
              <a:rPr lang="en-US" altLang="en-US"/>
              <a:t>A simple change in the system may be all that is needed to get business moving forward.</a:t>
            </a: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7E806947-256D-8346-9656-5F2A1C5C64FC}" type="slidenum">
              <a:rPr lang="en-US" altLang="en-US" sz="1200"/>
              <a:pPr eaLnBrk="1" hangingPunct="1"/>
              <a:t>28</a:t>
            </a:fld>
            <a:endParaRPr lang="en-US" altLang="en-US" sz="1200"/>
          </a:p>
        </p:txBody>
      </p:sp>
    </p:spTree>
    <p:extLst>
      <p:ext uri="{BB962C8B-B14F-4D97-AF65-F5344CB8AC3E}">
        <p14:creationId xmlns:p14="http://schemas.microsoft.com/office/powerpoint/2010/main" val="5365928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Deal Directly and Discreetly</a:t>
            </a:r>
          </a:p>
          <a:p>
            <a:pPr eaLnBrk="1" hangingPunct="1">
              <a:spcBef>
                <a:spcPct val="0"/>
              </a:spcBef>
            </a:pPr>
            <a:r>
              <a:rPr lang="en-US" altLang="en-US"/>
              <a:t>Choose face-to-face talks over memos, phone calls or others talking for you.  You need to see facial reactions.</a:t>
            </a:r>
          </a:p>
          <a:p>
            <a:pPr eaLnBrk="1" hangingPunct="1">
              <a:spcBef>
                <a:spcPct val="0"/>
              </a:spcBef>
            </a:pPr>
            <a:r>
              <a:rPr lang="en-US" altLang="en-US"/>
              <a:t>You don’t  want an audience for personal disagreements.  Confront your accusers, tactfully putting your foot down when others attempt to walk over you. Get right to the point because a preamble of excuses or warm-ups robs your effectiveness.  Communicate with ‘I’ statements instead of “you’ statements.</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6F1BB69-25FB-374A-BE4B-872A193673AF}" type="slidenum">
              <a:rPr lang="en-US" altLang="en-US" sz="1200"/>
              <a:pPr eaLnBrk="1" hangingPunct="1"/>
              <a:t>29</a:t>
            </a:fld>
            <a:endParaRPr lang="en-US" altLang="en-US" sz="1200"/>
          </a:p>
        </p:txBody>
      </p:sp>
    </p:spTree>
    <p:extLst>
      <p:ext uri="{BB962C8B-B14F-4D97-AF65-F5344CB8AC3E}">
        <p14:creationId xmlns:p14="http://schemas.microsoft.com/office/powerpoint/2010/main" val="1231523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Who is a leader?</a:t>
            </a:r>
          </a:p>
          <a:p>
            <a:pPr eaLnBrk="1" hangingPunct="1">
              <a:spcBef>
                <a:spcPct val="0"/>
              </a:spcBef>
            </a:pPr>
            <a:r>
              <a:rPr lang="en-US" altLang="en-US"/>
              <a:t>When the world was governed by kings, queens, and pharaohs, most people believed that leaders were born and had innate leadership skills.  With the rise of democracy, people began to believe that leaders could be made by circumstances and their own talents.  Then came the school of thought that is personified by Dale Carnegie in which people came to believe that they could learn leadership skills they needed.</a:t>
            </a:r>
          </a:p>
          <a:p>
            <a:pPr eaLnBrk="1" hangingPunct="1">
              <a:spcBef>
                <a:spcPct val="0"/>
              </a:spcBef>
            </a:pPr>
            <a:endParaRPr lang="en-US" altLang="en-US"/>
          </a:p>
          <a:p>
            <a:pPr eaLnBrk="1" hangingPunct="1">
              <a:spcBef>
                <a:spcPct val="0"/>
              </a:spcBef>
            </a:pPr>
            <a:r>
              <a:rPr lang="en-US" altLang="en-US"/>
              <a:t>Leaders pictured.  Corazon Aquino, King Louis XIV, Hashepsut, Abraham Lincoln, Andrew Carnegie</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7C0A1F0E-2432-2344-9C55-2C32637FFD4A}" type="slidenum">
              <a:rPr lang="en-US" altLang="en-US" sz="1200"/>
              <a:pPr eaLnBrk="1" hangingPunct="1"/>
              <a:t>3</a:t>
            </a:fld>
            <a:endParaRPr lang="en-US" altLang="en-US" sz="1200"/>
          </a:p>
        </p:txBody>
      </p:sp>
    </p:spTree>
    <p:extLst>
      <p:ext uri="{BB962C8B-B14F-4D97-AF65-F5344CB8AC3E}">
        <p14:creationId xmlns:p14="http://schemas.microsoft.com/office/powerpoint/2010/main" val="13552944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Document for Self-Protection</a:t>
            </a:r>
          </a:p>
          <a:p>
            <a:pPr eaLnBrk="1" hangingPunct="1">
              <a:spcBef>
                <a:spcPct val="0"/>
              </a:spcBef>
            </a:pPr>
            <a:r>
              <a:rPr lang="en-US" altLang="en-US"/>
              <a:t>Get it in writing. Note the time and date.  Keep your boss informed. </a:t>
            </a:r>
          </a:p>
          <a:p>
            <a:pPr eaLnBrk="1" hangingPunct="1">
              <a:spcBef>
                <a:spcPct val="0"/>
              </a:spcBef>
            </a:pPr>
            <a:r>
              <a:rPr lang="en-US" altLang="en-US"/>
              <a:t>Copy to anyone effected.   Sometimes when you document, you see things that will make you handle the situation differently.  It can help cut some of the emotion out of it.</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5A1FF691-1DA0-504E-829A-464E7D419F88}" type="slidenum">
              <a:rPr lang="en-US" altLang="en-US" sz="1200"/>
              <a:pPr eaLnBrk="1" hangingPunct="1"/>
              <a:t>30</a:t>
            </a:fld>
            <a:endParaRPr lang="en-US" altLang="en-US" sz="1200"/>
          </a:p>
        </p:txBody>
      </p:sp>
    </p:spTree>
    <p:extLst>
      <p:ext uri="{BB962C8B-B14F-4D97-AF65-F5344CB8AC3E}">
        <p14:creationId xmlns:p14="http://schemas.microsoft.com/office/powerpoint/2010/main" val="7750832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Be Straightforward and Unemotional</a:t>
            </a:r>
          </a:p>
          <a:p>
            <a:pPr eaLnBrk="1" hangingPunct="1">
              <a:spcBef>
                <a:spcPct val="0"/>
              </a:spcBef>
            </a:pPr>
            <a:r>
              <a:rPr lang="en-US" altLang="en-US"/>
              <a:t>Remain calm and matter-of-fact.  Level with others.  Don’t forget respect for others begins with self-respect.  Don’t continue a conversation with anyone who does not give you the courtesy you deserve.  Leave the room if you have to.</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F236F87-42FF-9441-BA0A-9B77A076DB6C}" type="slidenum">
              <a:rPr lang="en-US" altLang="en-US" sz="1200"/>
              <a:pPr eaLnBrk="1" hangingPunct="1"/>
              <a:t>31</a:t>
            </a:fld>
            <a:endParaRPr lang="en-US" altLang="en-US" sz="1200"/>
          </a:p>
        </p:txBody>
      </p:sp>
    </p:spTree>
    <p:extLst>
      <p:ext uri="{BB962C8B-B14F-4D97-AF65-F5344CB8AC3E}">
        <p14:creationId xmlns:p14="http://schemas.microsoft.com/office/powerpoint/2010/main" val="1880943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Be Gracious</a:t>
            </a:r>
          </a:p>
          <a:p>
            <a:pPr eaLnBrk="1" hangingPunct="1">
              <a:spcBef>
                <a:spcPct val="0"/>
              </a:spcBef>
            </a:pPr>
            <a:r>
              <a:rPr lang="en-US" altLang="en-US"/>
              <a:t>Don’t be rude in response to rudeness.  Be polite and disarm offender.</a:t>
            </a:r>
          </a:p>
          <a:p>
            <a:pPr eaLnBrk="1" hangingPunct="1">
              <a:spcBef>
                <a:spcPct val="0"/>
              </a:spcBef>
            </a:pPr>
            <a:r>
              <a:rPr lang="en-US" altLang="en-US"/>
              <a:t>Don’t be afraid to show appreciation and give recognition.</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631C8943-6177-574D-9197-7209BC27F2A3}" type="slidenum">
              <a:rPr lang="en-US" altLang="en-US" sz="1200"/>
              <a:pPr eaLnBrk="1" hangingPunct="1"/>
              <a:t>32</a:t>
            </a:fld>
            <a:endParaRPr lang="en-US" altLang="en-US" sz="1200"/>
          </a:p>
        </p:txBody>
      </p:sp>
    </p:spTree>
    <p:extLst>
      <p:ext uri="{BB962C8B-B14F-4D97-AF65-F5344CB8AC3E}">
        <p14:creationId xmlns:p14="http://schemas.microsoft.com/office/powerpoint/2010/main" val="2054591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More Difficult People</a:t>
            </a:r>
          </a:p>
          <a:p>
            <a:pPr eaLnBrk="1" hangingPunct="1">
              <a:spcBef>
                <a:spcPct val="0"/>
              </a:spcBef>
            </a:pPr>
            <a:r>
              <a:rPr lang="en-US" altLang="en-US"/>
              <a:t>You will find some people that seem to be impossible.  Move on.  The world is full of people you can work with.  Note: If you constantly have trouble working with people, look inside yourself.  You may be the difficult person!</a:t>
            </a: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B7398622-1E18-E347-A1BB-A295DB5BEDA2}" type="slidenum">
              <a:rPr lang="en-US" altLang="en-US" sz="1200"/>
              <a:pPr eaLnBrk="1" hangingPunct="1"/>
              <a:t>33</a:t>
            </a:fld>
            <a:endParaRPr lang="en-US" altLang="en-US" sz="1200"/>
          </a:p>
        </p:txBody>
      </p:sp>
    </p:spTree>
    <p:extLst>
      <p:ext uri="{BB962C8B-B14F-4D97-AF65-F5344CB8AC3E}">
        <p14:creationId xmlns:p14="http://schemas.microsoft.com/office/powerpoint/2010/main" val="21451923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Communication Styles</a:t>
            </a:r>
          </a:p>
          <a:p>
            <a:pPr eaLnBrk="1" hangingPunct="1">
              <a:spcBef>
                <a:spcPct val="0"/>
              </a:spcBef>
            </a:pPr>
            <a:r>
              <a:rPr lang="en-US" altLang="en-US"/>
              <a:t>Individuals and leaders differ in the way they interact with others and the way they gather and evaluate information for problem solving and decision making.  Understanding communication styles can make us more effective at both sending and receiving important messages.  The styles are Sensor, Intuitor, Thinker and Feeler.  Each of these styles has behaviors associated with them and no style is ‘good’ or ‘bad”.  Most people reflect more than one style.   Let’s take a look at communication styles…</a:t>
            </a:r>
          </a:p>
          <a:p>
            <a:pPr eaLnBrk="1" hangingPunct="1">
              <a:spcBef>
                <a:spcPct val="0"/>
              </a:spcBef>
            </a:pPr>
            <a:endParaRPr lang="en-US" altLang="en-US"/>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5C75B0BD-7DB1-B247-9C86-35F5065CBB6D}" type="slidenum">
              <a:rPr lang="en-US" altLang="en-US" sz="1200"/>
              <a:pPr eaLnBrk="1" hangingPunct="1"/>
              <a:t>34</a:t>
            </a:fld>
            <a:endParaRPr lang="en-US" altLang="en-US" sz="1200"/>
          </a:p>
        </p:txBody>
      </p:sp>
    </p:spTree>
    <p:extLst>
      <p:ext uri="{BB962C8B-B14F-4D97-AF65-F5344CB8AC3E}">
        <p14:creationId xmlns:p14="http://schemas.microsoft.com/office/powerpoint/2010/main" val="1441038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Sensor Style</a:t>
            </a:r>
          </a:p>
          <a:p>
            <a:pPr eaLnBrk="1" hangingPunct="1">
              <a:spcBef>
                <a:spcPct val="0"/>
              </a:spcBef>
            </a:pPr>
            <a:r>
              <a:rPr lang="en-US" altLang="en-US"/>
              <a:t>These folks love to take action, enjoy taking a leadership role and like to start new projects.  They are:</a:t>
            </a:r>
          </a:p>
          <a:p>
            <a:pPr eaLnBrk="1" hangingPunct="1">
              <a:spcBef>
                <a:spcPct val="0"/>
              </a:spcBef>
              <a:buFontTx/>
              <a:buChar char="•"/>
            </a:pPr>
            <a:r>
              <a:rPr lang="en-US" altLang="en-US"/>
              <a:t>Pragmatic</a:t>
            </a:r>
          </a:p>
          <a:p>
            <a:pPr eaLnBrk="1" hangingPunct="1">
              <a:spcBef>
                <a:spcPct val="0"/>
              </a:spcBef>
              <a:buFontTx/>
              <a:buChar char="•"/>
            </a:pPr>
            <a:r>
              <a:rPr lang="en-US" altLang="en-US"/>
              <a:t>Assertive, directional</a:t>
            </a:r>
          </a:p>
          <a:p>
            <a:pPr eaLnBrk="1" hangingPunct="1">
              <a:spcBef>
                <a:spcPct val="0"/>
              </a:spcBef>
              <a:buFontTx/>
              <a:buChar char="•"/>
            </a:pPr>
            <a:r>
              <a:rPr lang="en-US" altLang="en-US"/>
              <a:t>Results-oriented</a:t>
            </a:r>
          </a:p>
          <a:p>
            <a:pPr eaLnBrk="1" hangingPunct="1">
              <a:spcBef>
                <a:spcPct val="0"/>
              </a:spcBef>
              <a:buFontTx/>
              <a:buChar char="•"/>
            </a:pPr>
            <a:r>
              <a:rPr lang="en-US" altLang="en-US"/>
              <a:t>Competitive</a:t>
            </a:r>
          </a:p>
          <a:p>
            <a:pPr eaLnBrk="1" hangingPunct="1">
              <a:spcBef>
                <a:spcPct val="0"/>
              </a:spcBef>
              <a:buFontTx/>
              <a:buChar char="•"/>
            </a:pPr>
            <a:r>
              <a:rPr lang="en-US" altLang="en-US"/>
              <a:t>Confident</a:t>
            </a:r>
          </a:p>
          <a:p>
            <a:pPr eaLnBrk="1" hangingPunct="1">
              <a:spcBef>
                <a:spcPct val="0"/>
              </a:spcBef>
              <a:buFontTx/>
              <a:buChar char="•"/>
            </a:pPr>
            <a:r>
              <a:rPr lang="en-US" altLang="en-US"/>
              <a:t>Objective- they base opinions on what she/he actually sees</a:t>
            </a:r>
          </a:p>
          <a:p>
            <a:pPr eaLnBrk="1" hangingPunct="1">
              <a:spcBef>
                <a:spcPct val="0"/>
              </a:spcBef>
            </a:pPr>
            <a:endParaRPr lang="en-US" altLang="en-US"/>
          </a:p>
          <a:p>
            <a:pPr eaLnBrk="1" hangingPunct="1">
              <a:spcBef>
                <a:spcPct val="0"/>
              </a:spcBef>
            </a:pPr>
            <a:r>
              <a:rPr lang="en-US" altLang="en-US"/>
              <a:t>You can reward sensors by:</a:t>
            </a:r>
          </a:p>
          <a:p>
            <a:pPr eaLnBrk="1" hangingPunct="1">
              <a:spcBef>
                <a:spcPct val="0"/>
              </a:spcBef>
              <a:buFontTx/>
              <a:buChar char="•"/>
            </a:pPr>
            <a:r>
              <a:rPr lang="en-US" altLang="en-US"/>
              <a:t>Praising completion of successful projects</a:t>
            </a:r>
          </a:p>
          <a:p>
            <a:pPr eaLnBrk="1" hangingPunct="1">
              <a:spcBef>
                <a:spcPct val="0"/>
              </a:spcBef>
              <a:buFontTx/>
              <a:buChar char="•"/>
            </a:pPr>
            <a:r>
              <a:rPr lang="en-US" altLang="en-US"/>
              <a:t>Providing opportunities for leadership roles</a:t>
            </a:r>
          </a:p>
          <a:p>
            <a:pPr eaLnBrk="1" hangingPunct="1">
              <a:spcBef>
                <a:spcPct val="0"/>
              </a:spcBef>
              <a:buFontTx/>
              <a:buChar char="•"/>
            </a:pPr>
            <a:r>
              <a:rPr lang="en-US" altLang="en-US"/>
              <a:t>Giving specific, active responsibilities</a:t>
            </a:r>
          </a:p>
          <a:p>
            <a:pPr eaLnBrk="1" hangingPunct="1">
              <a:spcBef>
                <a:spcPct val="0"/>
              </a:spcBef>
            </a:pPr>
            <a:endParaRPr lang="en-US" altLang="en-US"/>
          </a:p>
          <a:p>
            <a:pPr eaLnBrk="1" hangingPunct="1">
              <a:spcBef>
                <a:spcPct val="0"/>
              </a:spcBef>
            </a:pPr>
            <a:r>
              <a:rPr lang="en-US" altLang="en-US"/>
              <a:t>When a sensor is not effective s/he:</a:t>
            </a:r>
          </a:p>
          <a:p>
            <a:pPr eaLnBrk="1" hangingPunct="1">
              <a:spcBef>
                <a:spcPct val="0"/>
              </a:spcBef>
              <a:buFontTx/>
              <a:buChar char="•"/>
            </a:pPr>
            <a:r>
              <a:rPr lang="en-US" altLang="en-US"/>
              <a:t>Doesn’t see long-range</a:t>
            </a:r>
          </a:p>
          <a:p>
            <a:pPr eaLnBrk="1" hangingPunct="1">
              <a:spcBef>
                <a:spcPct val="0"/>
              </a:spcBef>
              <a:buFontTx/>
              <a:buChar char="•"/>
            </a:pPr>
            <a:r>
              <a:rPr lang="en-US" altLang="en-US"/>
              <a:t>Acts first, then thinks</a:t>
            </a:r>
          </a:p>
          <a:p>
            <a:pPr eaLnBrk="1" hangingPunct="1">
              <a:spcBef>
                <a:spcPct val="0"/>
              </a:spcBef>
              <a:buFontTx/>
              <a:buChar char="•"/>
            </a:pPr>
            <a:r>
              <a:rPr lang="en-US" altLang="en-US"/>
              <a:t>Lacks trust in others</a:t>
            </a:r>
          </a:p>
          <a:p>
            <a:pPr eaLnBrk="1" hangingPunct="1">
              <a:spcBef>
                <a:spcPct val="0"/>
              </a:spcBef>
              <a:buFontTx/>
              <a:buChar char="•"/>
            </a:pPr>
            <a:r>
              <a:rPr lang="en-US" altLang="en-US"/>
              <a:t>Domineering</a:t>
            </a:r>
          </a:p>
          <a:p>
            <a:pPr eaLnBrk="1" hangingPunct="1">
              <a:spcBef>
                <a:spcPct val="0"/>
              </a:spcBef>
              <a:buFontTx/>
              <a:buChar char="•"/>
            </a:pPr>
            <a:r>
              <a:rPr lang="en-US" altLang="en-US"/>
              <a:t>Arrogant</a:t>
            </a:r>
          </a:p>
          <a:p>
            <a:pPr eaLnBrk="1" hangingPunct="1">
              <a:spcBef>
                <a:spcPct val="0"/>
              </a:spcBef>
              <a:buFontTx/>
              <a:buChar char="•"/>
            </a:pPr>
            <a:r>
              <a:rPr lang="en-US" altLang="en-US"/>
              <a:t>Status seeking, self involved</a:t>
            </a: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DCB11DE0-7771-7048-8D08-F7F7E7418B1E}" type="slidenum">
              <a:rPr lang="en-US" altLang="en-US" sz="1200"/>
              <a:pPr eaLnBrk="1" hangingPunct="1"/>
              <a:t>35</a:t>
            </a:fld>
            <a:endParaRPr lang="en-US" altLang="en-US" sz="1200"/>
          </a:p>
        </p:txBody>
      </p:sp>
    </p:spTree>
    <p:extLst>
      <p:ext uri="{BB962C8B-B14F-4D97-AF65-F5344CB8AC3E}">
        <p14:creationId xmlns:p14="http://schemas.microsoft.com/office/powerpoint/2010/main" val="17392527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7043" name="Notes Placeholder 2"/>
          <p:cNvSpPr>
            <a:spLocks noGrp="1"/>
          </p:cNvSpPr>
          <p:nvPr>
            <p:ph type="body" idx="1"/>
          </p:nvPr>
        </p:nvSpPr>
        <p:spPr bwMode="auto"/>
        <p:txBody>
          <a:bodyPr wrap="square" numCol="1" anchor="t" anchorCtr="0" compatLnSpc="1">
            <a:prstTxWarp prst="textNoShape">
              <a:avLst/>
            </a:prstTxWarp>
          </a:bodyPr>
          <a:lstStyle/>
          <a:p>
            <a:pPr eaLnBrk="1" hangingPunct="1">
              <a:lnSpc>
                <a:spcPct val="80000"/>
              </a:lnSpc>
              <a:spcBef>
                <a:spcPct val="0"/>
              </a:spcBef>
            </a:pPr>
            <a:r>
              <a:rPr lang="en-US" altLang="en-US" sz="1000" b="1"/>
              <a:t>Intuitor Style</a:t>
            </a:r>
          </a:p>
          <a:p>
            <a:pPr eaLnBrk="1" hangingPunct="1">
              <a:lnSpc>
                <a:spcPct val="80000"/>
              </a:lnSpc>
              <a:spcBef>
                <a:spcPct val="0"/>
              </a:spcBef>
            </a:pPr>
            <a:r>
              <a:rPr lang="en-US" altLang="en-US" sz="1000"/>
              <a:t>These people respond to an intellectual challenge.  They like to think about important goals and issues and they need time and breathing space.  </a:t>
            </a:r>
          </a:p>
          <a:p>
            <a:pPr eaLnBrk="1" hangingPunct="1">
              <a:lnSpc>
                <a:spcPct val="80000"/>
              </a:lnSpc>
              <a:spcBef>
                <a:spcPct val="0"/>
              </a:spcBef>
            </a:pPr>
            <a:endParaRPr lang="en-US" altLang="en-US" sz="1000"/>
          </a:p>
          <a:p>
            <a:pPr eaLnBrk="1" hangingPunct="1">
              <a:lnSpc>
                <a:spcPct val="80000"/>
              </a:lnSpc>
              <a:spcBef>
                <a:spcPct val="0"/>
              </a:spcBef>
            </a:pPr>
            <a:r>
              <a:rPr lang="en-US" altLang="en-US" sz="1000"/>
              <a:t>They are:</a:t>
            </a:r>
          </a:p>
          <a:p>
            <a:pPr eaLnBrk="1" hangingPunct="1">
              <a:lnSpc>
                <a:spcPct val="80000"/>
              </a:lnSpc>
              <a:spcBef>
                <a:spcPct val="0"/>
              </a:spcBef>
              <a:buFontTx/>
              <a:buChar char="•"/>
            </a:pPr>
            <a:r>
              <a:rPr lang="en-US" altLang="en-US" sz="1000"/>
              <a:t>Original </a:t>
            </a:r>
          </a:p>
          <a:p>
            <a:pPr eaLnBrk="1" hangingPunct="1">
              <a:lnSpc>
                <a:spcPct val="80000"/>
              </a:lnSpc>
              <a:spcBef>
                <a:spcPct val="0"/>
              </a:spcBef>
              <a:buFontTx/>
              <a:buChar char="•"/>
            </a:pPr>
            <a:r>
              <a:rPr lang="en-US" altLang="en-US" sz="1000"/>
              <a:t>Imaginative</a:t>
            </a:r>
          </a:p>
          <a:p>
            <a:pPr eaLnBrk="1" hangingPunct="1">
              <a:lnSpc>
                <a:spcPct val="80000"/>
              </a:lnSpc>
              <a:spcBef>
                <a:spcPct val="0"/>
              </a:spcBef>
              <a:buFontTx/>
              <a:buChar char="•"/>
            </a:pPr>
            <a:r>
              <a:rPr lang="en-US" altLang="en-US" sz="1000"/>
              <a:t>Creative</a:t>
            </a:r>
          </a:p>
          <a:p>
            <a:pPr eaLnBrk="1" hangingPunct="1">
              <a:lnSpc>
                <a:spcPct val="80000"/>
              </a:lnSpc>
              <a:spcBef>
                <a:spcPct val="0"/>
              </a:spcBef>
              <a:buFontTx/>
              <a:buChar char="•"/>
            </a:pPr>
            <a:r>
              <a:rPr lang="en-US" altLang="en-US" sz="1000"/>
              <a:t>Broad-gauged</a:t>
            </a:r>
          </a:p>
          <a:p>
            <a:pPr eaLnBrk="1" hangingPunct="1">
              <a:lnSpc>
                <a:spcPct val="80000"/>
              </a:lnSpc>
              <a:spcBef>
                <a:spcPct val="0"/>
              </a:spcBef>
              <a:buFontTx/>
              <a:buChar char="•"/>
            </a:pPr>
            <a:r>
              <a:rPr lang="en-US" altLang="en-US" sz="1000"/>
              <a:t>Charismatic</a:t>
            </a:r>
          </a:p>
          <a:p>
            <a:pPr eaLnBrk="1" hangingPunct="1">
              <a:lnSpc>
                <a:spcPct val="80000"/>
              </a:lnSpc>
              <a:spcBef>
                <a:spcPct val="0"/>
              </a:spcBef>
              <a:buFontTx/>
              <a:buChar char="•"/>
            </a:pPr>
            <a:r>
              <a:rPr lang="en-US" altLang="en-US" sz="1000"/>
              <a:t>Idealistic</a:t>
            </a:r>
          </a:p>
          <a:p>
            <a:pPr eaLnBrk="1" hangingPunct="1">
              <a:lnSpc>
                <a:spcPct val="80000"/>
              </a:lnSpc>
              <a:spcBef>
                <a:spcPct val="0"/>
              </a:spcBef>
              <a:buFontTx/>
              <a:buChar char="•"/>
            </a:pPr>
            <a:r>
              <a:rPr lang="en-US" altLang="en-US" sz="1000"/>
              <a:t>Ideological</a:t>
            </a:r>
          </a:p>
          <a:p>
            <a:pPr eaLnBrk="1" hangingPunct="1">
              <a:lnSpc>
                <a:spcPct val="80000"/>
              </a:lnSpc>
              <a:spcBef>
                <a:spcPct val="0"/>
              </a:spcBef>
              <a:buFontTx/>
              <a:buChar char="•"/>
            </a:pPr>
            <a:r>
              <a:rPr lang="en-US" altLang="en-US" sz="1000"/>
              <a:t>Intellectually tenacious</a:t>
            </a:r>
          </a:p>
          <a:p>
            <a:pPr eaLnBrk="1" hangingPunct="1">
              <a:lnSpc>
                <a:spcPct val="80000"/>
              </a:lnSpc>
              <a:spcBef>
                <a:spcPct val="0"/>
              </a:spcBef>
            </a:pPr>
            <a:endParaRPr lang="en-US" altLang="en-US" sz="1000"/>
          </a:p>
          <a:p>
            <a:pPr eaLnBrk="1" hangingPunct="1">
              <a:lnSpc>
                <a:spcPct val="80000"/>
              </a:lnSpc>
              <a:spcBef>
                <a:spcPct val="0"/>
              </a:spcBef>
            </a:pPr>
            <a:r>
              <a:rPr lang="en-US" altLang="en-US" sz="1000"/>
              <a:t>You can reward Intuitors by:</a:t>
            </a:r>
          </a:p>
          <a:p>
            <a:pPr eaLnBrk="1" hangingPunct="1">
              <a:lnSpc>
                <a:spcPct val="80000"/>
              </a:lnSpc>
              <a:spcBef>
                <a:spcPct val="0"/>
              </a:spcBef>
              <a:buFontTx/>
              <a:buChar char="•"/>
            </a:pPr>
            <a:r>
              <a:rPr lang="en-US" altLang="en-US" sz="1000"/>
              <a:t>Valuing their creativity by encouraging it in discussions</a:t>
            </a:r>
          </a:p>
          <a:p>
            <a:pPr eaLnBrk="1" hangingPunct="1">
              <a:lnSpc>
                <a:spcPct val="80000"/>
              </a:lnSpc>
              <a:spcBef>
                <a:spcPct val="0"/>
              </a:spcBef>
              <a:buFontTx/>
              <a:buChar char="•"/>
            </a:pPr>
            <a:r>
              <a:rPr lang="en-US" altLang="en-US" sz="1000"/>
              <a:t>Allowing thinking time </a:t>
            </a:r>
          </a:p>
          <a:p>
            <a:pPr eaLnBrk="1" hangingPunct="1">
              <a:lnSpc>
                <a:spcPct val="80000"/>
              </a:lnSpc>
              <a:spcBef>
                <a:spcPct val="0"/>
              </a:spcBef>
              <a:buFontTx/>
              <a:buChar char="•"/>
            </a:pPr>
            <a:r>
              <a:rPr lang="en-US" altLang="en-US" sz="1000"/>
              <a:t>Allowing them to design their own goals and objectives</a:t>
            </a:r>
          </a:p>
          <a:p>
            <a:pPr eaLnBrk="1" hangingPunct="1">
              <a:lnSpc>
                <a:spcPct val="80000"/>
              </a:lnSpc>
              <a:spcBef>
                <a:spcPct val="0"/>
              </a:spcBef>
              <a:buFontTx/>
              <a:buChar char="•"/>
            </a:pPr>
            <a:r>
              <a:rPr lang="en-US" altLang="en-US" sz="1000"/>
              <a:t>Putting them with people who will value their skills</a:t>
            </a:r>
          </a:p>
          <a:p>
            <a:pPr eaLnBrk="1" hangingPunct="1">
              <a:lnSpc>
                <a:spcPct val="80000"/>
              </a:lnSpc>
              <a:spcBef>
                <a:spcPct val="0"/>
              </a:spcBef>
              <a:buFontTx/>
              <a:buChar char="•"/>
            </a:pPr>
            <a:r>
              <a:rPr lang="en-US" altLang="en-US" sz="1000"/>
              <a:t>Taking the time to talk with them about things that are interesting to them</a:t>
            </a:r>
          </a:p>
          <a:p>
            <a:pPr eaLnBrk="1" hangingPunct="1">
              <a:lnSpc>
                <a:spcPct val="80000"/>
              </a:lnSpc>
              <a:spcBef>
                <a:spcPct val="0"/>
              </a:spcBef>
            </a:pPr>
            <a:endParaRPr lang="en-US" altLang="en-US" sz="1000"/>
          </a:p>
          <a:p>
            <a:pPr eaLnBrk="1" hangingPunct="1">
              <a:lnSpc>
                <a:spcPct val="80000"/>
              </a:lnSpc>
              <a:spcBef>
                <a:spcPct val="0"/>
              </a:spcBef>
            </a:pPr>
            <a:endParaRPr lang="en-US" altLang="en-US" sz="1000"/>
          </a:p>
          <a:p>
            <a:pPr eaLnBrk="1" hangingPunct="1">
              <a:lnSpc>
                <a:spcPct val="80000"/>
              </a:lnSpc>
              <a:spcBef>
                <a:spcPct val="0"/>
              </a:spcBef>
            </a:pPr>
            <a:r>
              <a:rPr lang="en-US" altLang="en-US" sz="1000"/>
              <a:t>When they are not effective, they are:</a:t>
            </a:r>
          </a:p>
          <a:p>
            <a:pPr eaLnBrk="1" hangingPunct="1">
              <a:lnSpc>
                <a:spcPct val="80000"/>
              </a:lnSpc>
              <a:spcBef>
                <a:spcPct val="0"/>
              </a:spcBef>
              <a:buFontTx/>
              <a:buChar char="•"/>
            </a:pPr>
            <a:r>
              <a:rPr lang="en-US" altLang="en-US" sz="1000"/>
              <a:t>Unrealistic </a:t>
            </a:r>
          </a:p>
          <a:p>
            <a:pPr eaLnBrk="1" hangingPunct="1">
              <a:lnSpc>
                <a:spcPct val="80000"/>
              </a:lnSpc>
              <a:spcBef>
                <a:spcPct val="0"/>
              </a:spcBef>
              <a:buFontTx/>
              <a:buChar char="•"/>
            </a:pPr>
            <a:r>
              <a:rPr lang="en-US" altLang="en-US" sz="1000"/>
              <a:t>‘far-out’</a:t>
            </a:r>
          </a:p>
          <a:p>
            <a:pPr eaLnBrk="1" hangingPunct="1">
              <a:lnSpc>
                <a:spcPct val="80000"/>
              </a:lnSpc>
              <a:spcBef>
                <a:spcPct val="0"/>
              </a:spcBef>
              <a:buFontTx/>
              <a:buChar char="•"/>
            </a:pPr>
            <a:r>
              <a:rPr lang="en-US" altLang="en-US" sz="1000"/>
              <a:t>Fantasy-bound</a:t>
            </a:r>
          </a:p>
          <a:p>
            <a:pPr eaLnBrk="1" hangingPunct="1">
              <a:lnSpc>
                <a:spcPct val="80000"/>
              </a:lnSpc>
              <a:spcBef>
                <a:spcPct val="0"/>
              </a:spcBef>
              <a:buFontTx/>
              <a:buChar char="•"/>
            </a:pPr>
            <a:r>
              <a:rPr lang="en-US" altLang="en-US" sz="1000"/>
              <a:t>Scattered</a:t>
            </a:r>
          </a:p>
          <a:p>
            <a:pPr eaLnBrk="1" hangingPunct="1">
              <a:lnSpc>
                <a:spcPct val="80000"/>
              </a:lnSpc>
              <a:spcBef>
                <a:spcPct val="0"/>
              </a:spcBef>
              <a:buFontTx/>
              <a:buChar char="•"/>
            </a:pPr>
            <a:r>
              <a:rPr lang="en-US" altLang="en-US" sz="1000"/>
              <a:t>Devious</a:t>
            </a:r>
          </a:p>
          <a:p>
            <a:pPr eaLnBrk="1" hangingPunct="1">
              <a:lnSpc>
                <a:spcPct val="80000"/>
              </a:lnSpc>
              <a:spcBef>
                <a:spcPct val="0"/>
              </a:spcBef>
              <a:buFontTx/>
              <a:buChar char="•"/>
            </a:pPr>
            <a:r>
              <a:rPr lang="en-US" altLang="en-US" sz="1000"/>
              <a:t>Out-of-touch</a:t>
            </a:r>
          </a:p>
          <a:p>
            <a:pPr eaLnBrk="1" hangingPunct="1">
              <a:lnSpc>
                <a:spcPct val="80000"/>
              </a:lnSpc>
              <a:spcBef>
                <a:spcPct val="0"/>
              </a:spcBef>
              <a:buFontTx/>
              <a:buChar char="•"/>
            </a:pPr>
            <a:r>
              <a:rPr lang="en-US" altLang="en-US" sz="1000"/>
              <a:t>Dogmatic</a:t>
            </a:r>
          </a:p>
          <a:p>
            <a:pPr eaLnBrk="1" hangingPunct="1">
              <a:lnSpc>
                <a:spcPct val="80000"/>
              </a:lnSpc>
              <a:spcBef>
                <a:spcPct val="0"/>
              </a:spcBef>
              <a:buFontTx/>
              <a:buChar char="•"/>
            </a:pPr>
            <a:r>
              <a:rPr lang="en-US" altLang="en-US" sz="1000"/>
              <a:t>Impractical</a:t>
            </a: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EE990C9-91DC-BA4D-9FBB-443452C8A9E6}" type="slidenum">
              <a:rPr lang="en-US" altLang="en-US" sz="1200"/>
              <a:pPr eaLnBrk="1" hangingPunct="1"/>
              <a:t>36</a:t>
            </a:fld>
            <a:endParaRPr lang="en-US" altLang="en-US" sz="1200"/>
          </a:p>
        </p:txBody>
      </p:sp>
    </p:spTree>
    <p:extLst>
      <p:ext uri="{BB962C8B-B14F-4D97-AF65-F5344CB8AC3E}">
        <p14:creationId xmlns:p14="http://schemas.microsoft.com/office/powerpoint/2010/main" val="734990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9091" name="Notes Placeholder 2"/>
          <p:cNvSpPr>
            <a:spLocks noGrp="1"/>
          </p:cNvSpPr>
          <p:nvPr>
            <p:ph type="body" idx="1"/>
          </p:nvPr>
        </p:nvSpPr>
        <p:spPr bwMode="auto"/>
        <p:txBody>
          <a:bodyPr wrap="square" numCol="1" anchor="t" anchorCtr="0" compatLnSpc="1">
            <a:prstTxWarp prst="textNoShape">
              <a:avLst/>
            </a:prstTxWarp>
            <a:normAutofit fontScale="92500" lnSpcReduction="20000"/>
          </a:bodyPr>
          <a:lstStyle/>
          <a:p>
            <a:pPr eaLnBrk="1" hangingPunct="1">
              <a:spcBef>
                <a:spcPct val="0"/>
              </a:spcBef>
              <a:defRPr/>
            </a:pPr>
            <a:r>
              <a:rPr lang="en-US" b="1"/>
              <a:t>Thinker Style</a:t>
            </a:r>
          </a:p>
          <a:p>
            <a:pPr eaLnBrk="1" hangingPunct="1">
              <a:spcBef>
                <a:spcPct val="0"/>
              </a:spcBef>
              <a:defRPr/>
            </a:pPr>
            <a:r>
              <a:rPr lang="en-US"/>
              <a:t>Thinkers love to be right and hate to be wrong, they like to take their time to get things done and they like working with people who appreciate their capabilities.</a:t>
            </a:r>
          </a:p>
          <a:p>
            <a:pPr eaLnBrk="1" hangingPunct="1">
              <a:spcBef>
                <a:spcPct val="0"/>
              </a:spcBef>
              <a:defRPr/>
            </a:pPr>
            <a:endParaRPr lang="en-US"/>
          </a:p>
          <a:p>
            <a:pPr eaLnBrk="1" hangingPunct="1">
              <a:spcBef>
                <a:spcPct val="0"/>
              </a:spcBef>
              <a:defRPr/>
            </a:pPr>
            <a:r>
              <a:rPr lang="en-US"/>
              <a:t>They can be:</a:t>
            </a:r>
          </a:p>
          <a:p>
            <a:pPr eaLnBrk="1" hangingPunct="1">
              <a:spcBef>
                <a:spcPct val="0"/>
              </a:spcBef>
              <a:buFontTx/>
              <a:buChar char="•"/>
              <a:defRPr/>
            </a:pPr>
            <a:r>
              <a:rPr lang="en-US"/>
              <a:t>Effective communicators</a:t>
            </a:r>
          </a:p>
          <a:p>
            <a:pPr eaLnBrk="1" hangingPunct="1">
              <a:spcBef>
                <a:spcPct val="0"/>
              </a:spcBef>
              <a:buFontTx/>
              <a:buChar char="•"/>
              <a:defRPr/>
            </a:pPr>
            <a:r>
              <a:rPr lang="en-US"/>
              <a:t>Deliberative</a:t>
            </a:r>
          </a:p>
          <a:p>
            <a:pPr eaLnBrk="1" hangingPunct="1">
              <a:spcBef>
                <a:spcPct val="0"/>
              </a:spcBef>
              <a:buFontTx/>
              <a:buChar char="•"/>
              <a:defRPr/>
            </a:pPr>
            <a:r>
              <a:rPr lang="en-US"/>
              <a:t>Prudent</a:t>
            </a:r>
          </a:p>
          <a:p>
            <a:pPr eaLnBrk="1" hangingPunct="1">
              <a:spcBef>
                <a:spcPct val="0"/>
              </a:spcBef>
              <a:buFontTx/>
              <a:buChar char="•"/>
              <a:defRPr/>
            </a:pPr>
            <a:r>
              <a:rPr lang="en-US"/>
              <a:t>Weighs alternatives</a:t>
            </a:r>
          </a:p>
          <a:p>
            <a:pPr eaLnBrk="1" hangingPunct="1">
              <a:spcBef>
                <a:spcPct val="0"/>
              </a:spcBef>
              <a:buFontTx/>
              <a:buChar char="•"/>
              <a:defRPr/>
            </a:pPr>
            <a:r>
              <a:rPr lang="en-US"/>
              <a:t>Stabilizing</a:t>
            </a:r>
          </a:p>
          <a:p>
            <a:pPr eaLnBrk="1" hangingPunct="1">
              <a:spcBef>
                <a:spcPct val="0"/>
              </a:spcBef>
              <a:buFontTx/>
              <a:buChar char="•"/>
              <a:defRPr/>
            </a:pPr>
            <a:r>
              <a:rPr lang="en-US"/>
              <a:t>Objective</a:t>
            </a:r>
          </a:p>
          <a:p>
            <a:pPr eaLnBrk="1" hangingPunct="1">
              <a:spcBef>
                <a:spcPct val="0"/>
              </a:spcBef>
              <a:buFontTx/>
              <a:buChar char="•"/>
              <a:defRPr/>
            </a:pPr>
            <a:r>
              <a:rPr lang="en-US"/>
              <a:t>Rational</a:t>
            </a:r>
          </a:p>
          <a:p>
            <a:pPr eaLnBrk="1" hangingPunct="1">
              <a:spcBef>
                <a:spcPct val="0"/>
              </a:spcBef>
              <a:buFontTx/>
              <a:buChar char="•"/>
              <a:defRPr/>
            </a:pPr>
            <a:r>
              <a:rPr lang="en-US"/>
              <a:t>Analytical</a:t>
            </a:r>
          </a:p>
          <a:p>
            <a:pPr eaLnBrk="1" hangingPunct="1">
              <a:spcBef>
                <a:spcPct val="0"/>
              </a:spcBef>
              <a:defRPr/>
            </a:pPr>
            <a:endParaRPr lang="en-US"/>
          </a:p>
          <a:p>
            <a:pPr eaLnBrk="1" hangingPunct="1">
              <a:spcBef>
                <a:spcPct val="0"/>
              </a:spcBef>
              <a:defRPr/>
            </a:pPr>
            <a:r>
              <a:rPr lang="en-US"/>
              <a:t>You can motivate Thinkers by:</a:t>
            </a:r>
          </a:p>
          <a:p>
            <a:pPr eaLnBrk="1" hangingPunct="1">
              <a:spcBef>
                <a:spcPct val="0"/>
              </a:spcBef>
              <a:buFontTx/>
              <a:buChar char="•"/>
              <a:defRPr/>
            </a:pPr>
            <a:r>
              <a:rPr lang="en-US"/>
              <a:t>Praising neatness</a:t>
            </a:r>
          </a:p>
          <a:p>
            <a:pPr eaLnBrk="1" hangingPunct="1">
              <a:spcBef>
                <a:spcPct val="0"/>
              </a:spcBef>
              <a:buFontTx/>
              <a:buChar char="•"/>
              <a:defRPr/>
            </a:pPr>
            <a:r>
              <a:rPr lang="en-US"/>
              <a:t>Praising completion of work</a:t>
            </a:r>
          </a:p>
          <a:p>
            <a:pPr eaLnBrk="1" hangingPunct="1">
              <a:spcBef>
                <a:spcPct val="0"/>
              </a:spcBef>
              <a:buFontTx/>
              <a:buChar char="•"/>
              <a:defRPr/>
            </a:pPr>
            <a:r>
              <a:rPr lang="en-US"/>
              <a:t>Praising thoroughness and detail</a:t>
            </a:r>
          </a:p>
          <a:p>
            <a:pPr eaLnBrk="1" hangingPunct="1">
              <a:spcBef>
                <a:spcPct val="0"/>
              </a:spcBef>
              <a:buFontTx/>
              <a:buChar char="•"/>
              <a:defRPr/>
            </a:pPr>
            <a:r>
              <a:rPr lang="en-US"/>
              <a:t>Allowing them to set their own learning and testing schedule</a:t>
            </a:r>
          </a:p>
          <a:p>
            <a:pPr eaLnBrk="1" hangingPunct="1">
              <a:spcBef>
                <a:spcPct val="0"/>
              </a:spcBef>
              <a:buFontTx/>
              <a:buChar char="•"/>
              <a:defRPr/>
            </a:pPr>
            <a:r>
              <a:rPr lang="en-US"/>
              <a:t>Grouping them with people who appreciate them</a:t>
            </a:r>
          </a:p>
          <a:p>
            <a:pPr eaLnBrk="1" hangingPunct="1">
              <a:spcBef>
                <a:spcPct val="0"/>
              </a:spcBef>
              <a:defRPr/>
            </a:pPr>
            <a:endParaRPr lang="en-US"/>
          </a:p>
          <a:p>
            <a:pPr eaLnBrk="1" hangingPunct="1">
              <a:spcBef>
                <a:spcPct val="0"/>
              </a:spcBef>
              <a:defRPr/>
            </a:pPr>
            <a:r>
              <a:rPr lang="en-US"/>
              <a:t>When they are not effective, they can be:</a:t>
            </a:r>
          </a:p>
          <a:p>
            <a:pPr eaLnBrk="1" hangingPunct="1">
              <a:spcBef>
                <a:spcPct val="0"/>
              </a:spcBef>
              <a:buFontTx/>
              <a:buChar char="•"/>
              <a:defRPr/>
            </a:pPr>
            <a:r>
              <a:rPr lang="en-US"/>
              <a:t>Verbose</a:t>
            </a:r>
          </a:p>
          <a:p>
            <a:pPr eaLnBrk="1" hangingPunct="1">
              <a:spcBef>
                <a:spcPct val="0"/>
              </a:spcBef>
              <a:buFontTx/>
              <a:buChar char="•"/>
              <a:defRPr/>
            </a:pPr>
            <a:r>
              <a:rPr lang="en-US"/>
              <a:t>Indecisive</a:t>
            </a:r>
          </a:p>
          <a:p>
            <a:pPr eaLnBrk="1" hangingPunct="1">
              <a:spcBef>
                <a:spcPct val="0"/>
              </a:spcBef>
              <a:buFontTx/>
              <a:buChar char="•"/>
              <a:defRPr/>
            </a:pPr>
            <a:r>
              <a:rPr lang="en-US"/>
              <a:t>Over-cautious</a:t>
            </a:r>
          </a:p>
          <a:p>
            <a:pPr eaLnBrk="1" hangingPunct="1">
              <a:spcBef>
                <a:spcPct val="0"/>
              </a:spcBef>
              <a:buFontTx/>
              <a:buChar char="•"/>
              <a:defRPr/>
            </a:pPr>
            <a:r>
              <a:rPr lang="en-US"/>
              <a:t>Over analyzes</a:t>
            </a:r>
          </a:p>
          <a:p>
            <a:pPr eaLnBrk="1" hangingPunct="1">
              <a:spcBef>
                <a:spcPct val="0"/>
              </a:spcBef>
              <a:buFontTx/>
              <a:buChar char="•"/>
              <a:defRPr/>
            </a:pPr>
            <a:r>
              <a:rPr lang="en-US"/>
              <a:t>Unemotional</a:t>
            </a:r>
          </a:p>
          <a:p>
            <a:pPr eaLnBrk="1" hangingPunct="1">
              <a:spcBef>
                <a:spcPct val="0"/>
              </a:spcBef>
              <a:buFontTx/>
              <a:buChar char="•"/>
              <a:defRPr/>
            </a:pPr>
            <a:r>
              <a:rPr lang="en-US"/>
              <a:t>Non-dynamic</a:t>
            </a:r>
          </a:p>
          <a:p>
            <a:pPr eaLnBrk="1" hangingPunct="1">
              <a:spcBef>
                <a:spcPct val="0"/>
              </a:spcBef>
              <a:buFontTx/>
              <a:buChar char="•"/>
              <a:defRPr/>
            </a:pPr>
            <a:r>
              <a:rPr lang="en-US"/>
              <a:t>Over-serious, rigid</a:t>
            </a:r>
          </a:p>
          <a:p>
            <a:pPr eaLnBrk="1" hangingPunct="1">
              <a:spcBef>
                <a:spcPct val="0"/>
              </a:spcBef>
              <a:buFontTx/>
              <a:buChar char="•"/>
              <a:defRPr/>
            </a:pPr>
            <a:r>
              <a:rPr lang="en-US"/>
              <a:t>Controlled and controlling</a:t>
            </a: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880BB9C5-A631-914D-9094-C4E71F1A8A56}" type="slidenum">
              <a:rPr lang="en-US" altLang="en-US" sz="1200"/>
              <a:pPr eaLnBrk="1" hangingPunct="1"/>
              <a:t>37</a:t>
            </a:fld>
            <a:endParaRPr lang="en-US" altLang="en-US" sz="1200"/>
          </a:p>
        </p:txBody>
      </p:sp>
    </p:spTree>
    <p:extLst>
      <p:ext uri="{BB962C8B-B14F-4D97-AF65-F5344CB8AC3E}">
        <p14:creationId xmlns:p14="http://schemas.microsoft.com/office/powerpoint/2010/main" val="4955707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1139" name="Notes Placeholder 2"/>
          <p:cNvSpPr>
            <a:spLocks noGrp="1"/>
          </p:cNvSpPr>
          <p:nvPr>
            <p:ph type="body" idx="1"/>
          </p:nvPr>
        </p:nvSpPr>
        <p:spPr bwMode="auto"/>
        <p:txBody>
          <a:bodyPr wrap="square" numCol="1" anchor="t" anchorCtr="0" compatLnSpc="1">
            <a:prstTxWarp prst="textNoShape">
              <a:avLst/>
            </a:prstTxWarp>
          </a:bodyPr>
          <a:lstStyle/>
          <a:p>
            <a:pPr eaLnBrk="1" hangingPunct="1">
              <a:lnSpc>
                <a:spcPct val="80000"/>
              </a:lnSpc>
              <a:spcBef>
                <a:spcPct val="0"/>
              </a:spcBef>
            </a:pPr>
            <a:r>
              <a:rPr lang="en-US" altLang="en-US" sz="1000" b="1"/>
              <a:t>Feeler Style</a:t>
            </a:r>
          </a:p>
          <a:p>
            <a:pPr eaLnBrk="1" hangingPunct="1">
              <a:lnSpc>
                <a:spcPct val="80000"/>
              </a:lnSpc>
              <a:spcBef>
                <a:spcPct val="0"/>
              </a:spcBef>
            </a:pPr>
            <a:r>
              <a:rPr lang="en-US" altLang="en-US" sz="1000"/>
              <a:t>Feelers enjoy personal attention and like being helpful to people.  They like hearing about and expressing feelings.  They understand traditional values and like drawing feelings out of others.</a:t>
            </a:r>
          </a:p>
          <a:p>
            <a:pPr eaLnBrk="1" hangingPunct="1">
              <a:lnSpc>
                <a:spcPct val="80000"/>
              </a:lnSpc>
              <a:spcBef>
                <a:spcPct val="0"/>
              </a:spcBef>
            </a:pPr>
            <a:endParaRPr lang="en-US" altLang="en-US" sz="1000"/>
          </a:p>
          <a:p>
            <a:pPr eaLnBrk="1" hangingPunct="1">
              <a:lnSpc>
                <a:spcPct val="80000"/>
              </a:lnSpc>
              <a:spcBef>
                <a:spcPct val="0"/>
              </a:spcBef>
            </a:pPr>
            <a:r>
              <a:rPr lang="en-US" altLang="en-US" sz="1000"/>
              <a:t>Feelers are:</a:t>
            </a:r>
          </a:p>
          <a:p>
            <a:pPr eaLnBrk="1" hangingPunct="1">
              <a:lnSpc>
                <a:spcPct val="80000"/>
              </a:lnSpc>
              <a:spcBef>
                <a:spcPct val="0"/>
              </a:spcBef>
              <a:buFontTx/>
              <a:buChar char="•"/>
            </a:pPr>
            <a:r>
              <a:rPr lang="en-US" altLang="en-US" sz="1000"/>
              <a:t>Spontaneous</a:t>
            </a:r>
          </a:p>
          <a:p>
            <a:pPr eaLnBrk="1" hangingPunct="1">
              <a:lnSpc>
                <a:spcPct val="80000"/>
              </a:lnSpc>
              <a:spcBef>
                <a:spcPct val="0"/>
              </a:spcBef>
              <a:buFontTx/>
              <a:buChar char="•"/>
            </a:pPr>
            <a:r>
              <a:rPr lang="en-US" altLang="en-US" sz="1000"/>
              <a:t>Persuasive</a:t>
            </a:r>
          </a:p>
          <a:p>
            <a:pPr eaLnBrk="1" hangingPunct="1">
              <a:lnSpc>
                <a:spcPct val="80000"/>
              </a:lnSpc>
              <a:spcBef>
                <a:spcPct val="0"/>
              </a:spcBef>
              <a:buFontTx/>
              <a:buChar char="•"/>
            </a:pPr>
            <a:r>
              <a:rPr lang="en-US" altLang="en-US" sz="1000"/>
              <a:t>Empathetic</a:t>
            </a:r>
          </a:p>
          <a:p>
            <a:pPr eaLnBrk="1" hangingPunct="1">
              <a:lnSpc>
                <a:spcPct val="80000"/>
              </a:lnSpc>
              <a:spcBef>
                <a:spcPct val="0"/>
              </a:spcBef>
              <a:buFontTx/>
              <a:buChar char="•"/>
            </a:pPr>
            <a:r>
              <a:rPr lang="en-US" altLang="en-US" sz="1000"/>
              <a:t>Probing</a:t>
            </a:r>
          </a:p>
          <a:p>
            <a:pPr eaLnBrk="1" hangingPunct="1">
              <a:lnSpc>
                <a:spcPct val="80000"/>
              </a:lnSpc>
              <a:spcBef>
                <a:spcPct val="0"/>
              </a:spcBef>
              <a:buFontTx/>
              <a:buChar char="•"/>
            </a:pPr>
            <a:r>
              <a:rPr lang="en-US" altLang="en-US" sz="1000"/>
              <a:t>Introspective</a:t>
            </a:r>
          </a:p>
          <a:p>
            <a:pPr eaLnBrk="1" hangingPunct="1">
              <a:lnSpc>
                <a:spcPct val="80000"/>
              </a:lnSpc>
              <a:spcBef>
                <a:spcPct val="0"/>
              </a:spcBef>
              <a:buFontTx/>
              <a:buChar char="•"/>
            </a:pPr>
            <a:r>
              <a:rPr lang="en-US" altLang="en-US" sz="1000"/>
              <a:t>Loyal</a:t>
            </a:r>
          </a:p>
          <a:p>
            <a:pPr eaLnBrk="1" hangingPunct="1">
              <a:lnSpc>
                <a:spcPct val="80000"/>
              </a:lnSpc>
              <a:spcBef>
                <a:spcPct val="0"/>
              </a:spcBef>
            </a:pPr>
            <a:endParaRPr lang="en-US" altLang="en-US" sz="1000"/>
          </a:p>
          <a:p>
            <a:pPr eaLnBrk="1" hangingPunct="1">
              <a:lnSpc>
                <a:spcPct val="80000"/>
              </a:lnSpc>
              <a:spcBef>
                <a:spcPct val="0"/>
              </a:spcBef>
            </a:pPr>
            <a:r>
              <a:rPr lang="en-US" altLang="en-US" sz="1000"/>
              <a:t>Feelers can be rewarded by:</a:t>
            </a:r>
          </a:p>
          <a:p>
            <a:pPr eaLnBrk="1" hangingPunct="1">
              <a:lnSpc>
                <a:spcPct val="80000"/>
              </a:lnSpc>
              <a:spcBef>
                <a:spcPct val="0"/>
              </a:spcBef>
              <a:buFontTx/>
              <a:buChar char="•"/>
            </a:pPr>
            <a:r>
              <a:rPr lang="en-US" altLang="en-US" sz="1000"/>
              <a:t>Praising a good effort</a:t>
            </a:r>
          </a:p>
          <a:p>
            <a:pPr eaLnBrk="1" hangingPunct="1">
              <a:lnSpc>
                <a:spcPct val="80000"/>
              </a:lnSpc>
              <a:spcBef>
                <a:spcPct val="0"/>
              </a:spcBef>
              <a:buFontTx/>
              <a:buChar char="•"/>
            </a:pPr>
            <a:r>
              <a:rPr lang="en-US" altLang="en-US" sz="1000"/>
              <a:t>Allowing opportunities for them to help</a:t>
            </a:r>
          </a:p>
          <a:p>
            <a:pPr eaLnBrk="1" hangingPunct="1">
              <a:lnSpc>
                <a:spcPct val="80000"/>
              </a:lnSpc>
              <a:spcBef>
                <a:spcPct val="0"/>
              </a:spcBef>
              <a:buFontTx/>
              <a:buChar char="•"/>
            </a:pPr>
            <a:r>
              <a:rPr lang="en-US" altLang="en-US" sz="1000"/>
              <a:t>Permitting creative and expressive activities</a:t>
            </a:r>
          </a:p>
          <a:p>
            <a:pPr eaLnBrk="1" hangingPunct="1">
              <a:lnSpc>
                <a:spcPct val="80000"/>
              </a:lnSpc>
              <a:spcBef>
                <a:spcPct val="0"/>
              </a:spcBef>
              <a:buFontTx/>
              <a:buChar char="•"/>
            </a:pPr>
            <a:r>
              <a:rPr lang="en-US" altLang="en-US" sz="1000"/>
              <a:t>Sharing the personal part of your reactions with the person.</a:t>
            </a:r>
          </a:p>
          <a:p>
            <a:pPr eaLnBrk="1" hangingPunct="1">
              <a:lnSpc>
                <a:spcPct val="80000"/>
              </a:lnSpc>
              <a:spcBef>
                <a:spcPct val="0"/>
              </a:spcBef>
            </a:pPr>
            <a:endParaRPr lang="en-US" altLang="en-US" sz="1000"/>
          </a:p>
          <a:p>
            <a:pPr eaLnBrk="1" hangingPunct="1">
              <a:lnSpc>
                <a:spcPct val="80000"/>
              </a:lnSpc>
              <a:spcBef>
                <a:spcPct val="0"/>
              </a:spcBef>
            </a:pPr>
            <a:endParaRPr lang="en-US" altLang="en-US" sz="1000"/>
          </a:p>
          <a:p>
            <a:pPr eaLnBrk="1" hangingPunct="1">
              <a:lnSpc>
                <a:spcPct val="80000"/>
              </a:lnSpc>
              <a:spcBef>
                <a:spcPct val="0"/>
              </a:spcBef>
            </a:pPr>
            <a:r>
              <a:rPr lang="en-US" altLang="en-US" sz="1000"/>
              <a:t>When feelers are ineffective, they can be:</a:t>
            </a:r>
          </a:p>
          <a:p>
            <a:pPr eaLnBrk="1" hangingPunct="1">
              <a:lnSpc>
                <a:spcPct val="80000"/>
              </a:lnSpc>
              <a:spcBef>
                <a:spcPct val="0"/>
              </a:spcBef>
              <a:buFontTx/>
              <a:buChar char="•"/>
            </a:pPr>
            <a:r>
              <a:rPr lang="en-US" altLang="en-US" sz="1000"/>
              <a:t>Impulsive</a:t>
            </a:r>
          </a:p>
          <a:p>
            <a:pPr eaLnBrk="1" hangingPunct="1">
              <a:lnSpc>
                <a:spcPct val="80000"/>
              </a:lnSpc>
              <a:spcBef>
                <a:spcPct val="0"/>
              </a:spcBef>
              <a:buFontTx/>
              <a:buChar char="•"/>
            </a:pPr>
            <a:r>
              <a:rPr lang="en-US" altLang="en-US" sz="1000"/>
              <a:t>Manipulative</a:t>
            </a:r>
          </a:p>
          <a:p>
            <a:pPr eaLnBrk="1" hangingPunct="1">
              <a:lnSpc>
                <a:spcPct val="80000"/>
              </a:lnSpc>
              <a:spcBef>
                <a:spcPct val="0"/>
              </a:spcBef>
              <a:buFontTx/>
              <a:buChar char="•"/>
            </a:pPr>
            <a:r>
              <a:rPr lang="en-US" altLang="en-US" sz="1000"/>
              <a:t>Over-personalizes</a:t>
            </a:r>
          </a:p>
          <a:p>
            <a:pPr eaLnBrk="1" hangingPunct="1">
              <a:lnSpc>
                <a:spcPct val="80000"/>
              </a:lnSpc>
              <a:spcBef>
                <a:spcPct val="0"/>
              </a:spcBef>
              <a:buFontTx/>
              <a:buChar char="•"/>
            </a:pPr>
            <a:r>
              <a:rPr lang="en-US" altLang="en-US" sz="1000"/>
              <a:t>Sentimental</a:t>
            </a:r>
          </a:p>
          <a:p>
            <a:pPr eaLnBrk="1" hangingPunct="1">
              <a:lnSpc>
                <a:spcPct val="80000"/>
              </a:lnSpc>
              <a:spcBef>
                <a:spcPct val="0"/>
              </a:spcBef>
              <a:buFontTx/>
              <a:buChar char="•"/>
            </a:pPr>
            <a:r>
              <a:rPr lang="en-US" altLang="en-US" sz="1000"/>
              <a:t>Postponing</a:t>
            </a:r>
          </a:p>
          <a:p>
            <a:pPr eaLnBrk="1" hangingPunct="1">
              <a:lnSpc>
                <a:spcPct val="80000"/>
              </a:lnSpc>
              <a:spcBef>
                <a:spcPct val="0"/>
              </a:spcBef>
              <a:buFontTx/>
              <a:buChar char="•"/>
            </a:pPr>
            <a:r>
              <a:rPr lang="en-US" altLang="en-US" sz="1000"/>
              <a:t>Guilt-ridden</a:t>
            </a:r>
          </a:p>
          <a:p>
            <a:pPr eaLnBrk="1" hangingPunct="1">
              <a:lnSpc>
                <a:spcPct val="80000"/>
              </a:lnSpc>
              <a:spcBef>
                <a:spcPct val="0"/>
              </a:spcBef>
              <a:buFontTx/>
              <a:buChar char="•"/>
            </a:pPr>
            <a:r>
              <a:rPr lang="en-US" altLang="en-US" sz="1000"/>
              <a:t>Stirs up conflict</a:t>
            </a:r>
          </a:p>
          <a:p>
            <a:pPr eaLnBrk="1" hangingPunct="1">
              <a:lnSpc>
                <a:spcPct val="80000"/>
              </a:lnSpc>
              <a:spcBef>
                <a:spcPct val="0"/>
              </a:spcBef>
              <a:buFontTx/>
              <a:buChar char="•"/>
            </a:pPr>
            <a:r>
              <a:rPr lang="en-US" altLang="en-US" sz="1000"/>
              <a:t>Subjective</a:t>
            </a:r>
          </a:p>
          <a:p>
            <a:pPr eaLnBrk="1" hangingPunct="1">
              <a:lnSpc>
                <a:spcPct val="80000"/>
              </a:lnSpc>
              <a:spcBef>
                <a:spcPct val="0"/>
              </a:spcBef>
            </a:pPr>
            <a:endParaRPr lang="en-US" altLang="en-US" sz="1000"/>
          </a:p>
          <a:p>
            <a:pPr eaLnBrk="1" hangingPunct="1">
              <a:lnSpc>
                <a:spcPct val="80000"/>
              </a:lnSpc>
              <a:spcBef>
                <a:spcPct val="0"/>
              </a:spcBef>
            </a:pPr>
            <a:r>
              <a:rPr lang="en-US" altLang="en-US" sz="1000"/>
              <a:t>Most people have more than one communication style.  I’ve given you an evaluation designed to determine your communication styles.  Take it.  I’ll give you 10 minutes and then I’ll help you grade it.</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A393FA0-033B-8440-87B5-F18DD3203FAF}" type="slidenum">
              <a:rPr lang="en-US" altLang="en-US" sz="1200"/>
              <a:pPr eaLnBrk="1" hangingPunct="1"/>
              <a:t>38</a:t>
            </a:fld>
            <a:endParaRPr lang="en-US" altLang="en-US" sz="1200"/>
          </a:p>
        </p:txBody>
      </p:sp>
    </p:spTree>
    <p:extLst>
      <p:ext uri="{BB962C8B-B14F-4D97-AF65-F5344CB8AC3E}">
        <p14:creationId xmlns:p14="http://schemas.microsoft.com/office/powerpoint/2010/main" val="11165332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This is the grading sheet you have in your information package.  If you answered question #2 with ‘a’ put a 2 in that blank space.  If you answered question #2 with a ‘b’, put a 1 in the space.  Then look at question 1 and give yourself a 1 or a 0 depending on your answer.  Total your points.</a:t>
            </a:r>
          </a:p>
          <a:p>
            <a:endParaRPr lang="en-US" altLang="en-US"/>
          </a:p>
          <a:p>
            <a:r>
              <a:rPr lang="en-US" altLang="en-US"/>
              <a:t>Write </a:t>
            </a:r>
            <a:r>
              <a:rPr lang="en-US" altLang="en-US" i="1"/>
              <a:t>intuition </a:t>
            </a:r>
            <a:r>
              <a:rPr lang="en-US" altLang="en-US"/>
              <a:t> if your intuition score is equal to or greater than your sensation score.</a:t>
            </a:r>
          </a:p>
          <a:p>
            <a:r>
              <a:rPr lang="en-US" altLang="en-US"/>
              <a:t>Write </a:t>
            </a:r>
            <a:r>
              <a:rPr lang="en-US" altLang="en-US" i="1"/>
              <a:t>sensation</a:t>
            </a:r>
            <a:r>
              <a:rPr lang="en-US" altLang="en-US"/>
              <a:t> if your sensation score is greater than your intuition score.</a:t>
            </a:r>
          </a:p>
          <a:p>
            <a:r>
              <a:rPr lang="en-US" altLang="en-US"/>
              <a:t>Write </a:t>
            </a:r>
            <a:r>
              <a:rPr lang="en-US" altLang="en-US" i="1"/>
              <a:t>feeling</a:t>
            </a:r>
            <a:r>
              <a:rPr lang="en-US" altLang="en-US"/>
              <a:t> if your feeling score is greater than your thinking score.</a:t>
            </a:r>
          </a:p>
          <a:p>
            <a:r>
              <a:rPr lang="en-US" altLang="en-US"/>
              <a:t>Write </a:t>
            </a:r>
            <a:r>
              <a:rPr lang="en-US" altLang="en-US" i="1"/>
              <a:t>thinking </a:t>
            </a:r>
            <a:r>
              <a:rPr lang="en-US" altLang="en-US"/>
              <a:t>if your thinking score is greater than</a:t>
            </a:r>
            <a:r>
              <a:rPr lang="en-US" altLang="en-US" i="1"/>
              <a:t> </a:t>
            </a:r>
            <a:r>
              <a:rPr lang="en-US" altLang="en-US"/>
              <a:t>your feeling score.</a:t>
            </a:r>
          </a:p>
          <a:p>
            <a:endParaRPr lang="en-US" altLang="en-US"/>
          </a:p>
          <a:p>
            <a:r>
              <a:rPr lang="en-US" altLang="en-US" b="1"/>
              <a:t> </a:t>
            </a:r>
            <a:endParaRPr lang="en-US" altLang="en-US"/>
          </a:p>
          <a:p>
            <a:endParaRPr lang="en-US" altLang="en-US"/>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DFBC5F2F-9D33-BD44-A903-29A51663777F}" type="slidenum">
              <a:rPr lang="en-US" altLang="en-US" sz="1200"/>
              <a:pPr eaLnBrk="1" hangingPunct="1"/>
              <a:t>39</a:t>
            </a:fld>
            <a:endParaRPr lang="en-US" altLang="en-US" sz="1200"/>
          </a:p>
        </p:txBody>
      </p:sp>
    </p:spTree>
    <p:extLst>
      <p:ext uri="{BB962C8B-B14F-4D97-AF65-F5344CB8AC3E}">
        <p14:creationId xmlns:p14="http://schemas.microsoft.com/office/powerpoint/2010/main" val="861401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Qualities of a Leader</a:t>
            </a:r>
          </a:p>
          <a:p>
            <a:pPr eaLnBrk="1" hangingPunct="1">
              <a:spcBef>
                <a:spcPct val="0"/>
              </a:spcBef>
            </a:pPr>
            <a:r>
              <a:rPr lang="en-US" altLang="en-US"/>
              <a:t>Regardless of how they come about, all effective leaders are intelligent.  They have faith in themselves and their goals.  They cooperate and are ready to give and take, to share ideas and opportunities and work harmoniously.  They are considerate and have a generous respect for other personalities.  They are empathetic and have goodwill and concern for the welfare of others.  They also have a sense of identity with people and how they operate (fellowship).</a:t>
            </a: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45B88BF-C8B1-0546-8EC4-DD5F97A64196}" type="slidenum">
              <a:rPr lang="en-US" altLang="en-US" sz="1200"/>
              <a:pPr eaLnBrk="1" hangingPunct="1"/>
              <a:t>4</a:t>
            </a:fld>
            <a:endParaRPr lang="en-US" altLang="en-US" sz="1200"/>
          </a:p>
        </p:txBody>
      </p:sp>
    </p:spTree>
    <p:extLst>
      <p:ext uri="{BB962C8B-B14F-4D97-AF65-F5344CB8AC3E}">
        <p14:creationId xmlns:p14="http://schemas.microsoft.com/office/powerpoint/2010/main" val="755673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According to Jung, gathering information and evaluating information are separate processes.  People gather information either by </a:t>
            </a:r>
            <a:r>
              <a:rPr lang="en-US" altLang="en-US" i="1"/>
              <a:t>sensation</a:t>
            </a:r>
            <a:r>
              <a:rPr lang="en-US" altLang="en-US"/>
              <a:t> or </a:t>
            </a:r>
            <a:r>
              <a:rPr lang="en-US" altLang="en-US" i="1"/>
              <a:t>intuition</a:t>
            </a:r>
            <a:r>
              <a:rPr lang="en-US" altLang="en-US"/>
              <a:t> but not by both simultaneously.  People using </a:t>
            </a:r>
            <a:r>
              <a:rPr lang="en-US" altLang="en-US" i="1"/>
              <a:t>sensation</a:t>
            </a:r>
            <a:r>
              <a:rPr lang="en-US" altLang="en-US"/>
              <a:t> would rather work with known facts and hard data and prefer routine and order while gathering information.  People using </a:t>
            </a:r>
            <a:r>
              <a:rPr lang="en-US" altLang="en-US" i="1"/>
              <a:t>intuition</a:t>
            </a:r>
            <a:r>
              <a:rPr lang="en-US" altLang="en-US"/>
              <a:t> would rather look for possibilities than work with facts and prefer solving new problems and using abstract concepts.</a:t>
            </a:r>
          </a:p>
          <a:p>
            <a:r>
              <a:rPr lang="en-US" altLang="en-US"/>
              <a:t> </a:t>
            </a:r>
          </a:p>
          <a:p>
            <a:r>
              <a:rPr lang="en-US" altLang="en-US"/>
              <a:t>Information evaluation involves making judgments about the information a person has gathered.  People evaluate information by </a:t>
            </a:r>
            <a:r>
              <a:rPr lang="en-US" altLang="en-US" i="1"/>
              <a:t>thinking</a:t>
            </a:r>
            <a:r>
              <a:rPr lang="en-US" altLang="en-US"/>
              <a:t> or </a:t>
            </a:r>
            <a:r>
              <a:rPr lang="en-US" altLang="en-US" i="1"/>
              <a:t>feeling.</a:t>
            </a:r>
            <a:r>
              <a:rPr lang="en-US" altLang="en-US"/>
              <a:t>  These represent the extremes in orientation.  </a:t>
            </a:r>
            <a:r>
              <a:rPr lang="en-US" altLang="en-US" i="1"/>
              <a:t>Thinking</a:t>
            </a:r>
            <a:r>
              <a:rPr lang="en-US" altLang="en-US"/>
              <a:t> individuals base their judgments on impersonal analysis, using reason and logic rather than personal values or emotional aspects of the situation.  </a:t>
            </a:r>
            <a:r>
              <a:rPr lang="en-US" altLang="en-US" i="1"/>
              <a:t>Feeling </a:t>
            </a:r>
            <a:r>
              <a:rPr lang="en-US" altLang="en-US"/>
              <a:t>individuals base their judgments more on personal feelings, such as harmony, and tend to make decisions that result in approval from others.</a:t>
            </a:r>
          </a:p>
          <a:p>
            <a:endParaRPr lang="en-US" altLang="en-US"/>
          </a:p>
          <a:p>
            <a:r>
              <a:rPr lang="en-US" altLang="en-US"/>
              <a:t>So how many Sensor-thinkers, sensor-feelers, intuitor-thinkers, and intuitor-feelers are in your group?  </a:t>
            </a:r>
          </a:p>
          <a:p>
            <a:endParaRPr lang="en-US" altLang="en-US"/>
          </a:p>
          <a:p>
            <a:r>
              <a:rPr lang="en-US" altLang="en-US"/>
              <a:t>Do you fit the description in the handout of your communication style?  What about the other people in your group?</a:t>
            </a:r>
          </a:p>
          <a:p>
            <a:endParaRPr lang="en-US" altLang="en-US"/>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A879166-AEF4-B54C-A35B-EFC667D08086}" type="slidenum">
              <a:rPr lang="en-US" altLang="en-US" sz="1200"/>
              <a:pPr eaLnBrk="1" hangingPunct="1"/>
              <a:t>40</a:t>
            </a:fld>
            <a:endParaRPr lang="en-US" altLang="en-US" sz="1200"/>
          </a:p>
        </p:txBody>
      </p:sp>
    </p:spTree>
    <p:extLst>
      <p:ext uri="{BB962C8B-B14F-4D97-AF65-F5344CB8AC3E}">
        <p14:creationId xmlns:p14="http://schemas.microsoft.com/office/powerpoint/2010/main" val="13914604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We’ve covered many aspects of leadership and group dynamics today.  Remember, you are never alone in the Master Gardener Program and that your agent has considerable leadership skills and experience.  Do be afraid to ask for help and advice.</a:t>
            </a: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FA32FA7-8606-5449-ACA9-EB0B4E013810}" type="slidenum">
              <a:rPr lang="en-US" altLang="en-US" sz="1200"/>
              <a:pPr eaLnBrk="1" hangingPunct="1"/>
              <a:t>41</a:t>
            </a:fld>
            <a:endParaRPr lang="en-US" altLang="en-US" sz="1200"/>
          </a:p>
        </p:txBody>
      </p:sp>
    </p:spTree>
    <p:extLst>
      <p:ext uri="{BB962C8B-B14F-4D97-AF65-F5344CB8AC3E}">
        <p14:creationId xmlns:p14="http://schemas.microsoft.com/office/powerpoint/2010/main" val="178363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Five Leadership Practices</a:t>
            </a:r>
          </a:p>
          <a:p>
            <a:pPr eaLnBrk="1" hangingPunct="1">
              <a:spcBef>
                <a:spcPct val="0"/>
              </a:spcBef>
            </a:pPr>
            <a:r>
              <a:rPr lang="en-US" altLang="en-US"/>
              <a:t>The Leadership Practices Inventory was developed by James Kouses and Barry Posner.  It is part of an extensive research project into the everyday actions and behaviors of exemplary leaders at all levels in a variety of settings.  Five practices were identified as common to most leadership achievements.  When performing at their best, leaders challenge, inspire, enable, model and encourage.</a:t>
            </a:r>
          </a:p>
          <a:p>
            <a:pPr eaLnBrk="1" hangingPunct="1">
              <a:spcBef>
                <a:spcPct val="0"/>
              </a:spcBef>
            </a:pPr>
            <a:endParaRPr lang="en-US" altLang="en-US"/>
          </a:p>
          <a:p>
            <a:pPr eaLnBrk="1" hangingPunct="1">
              <a:spcBef>
                <a:spcPct val="0"/>
              </a:spcBef>
            </a:pPr>
            <a:r>
              <a:rPr lang="en-US" altLang="en-US"/>
              <a:t>Presenter: Be prepared with exampled of these types of leadership.  </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382D3C8A-D08B-4E45-AAF4-6B738333EA84}" type="slidenum">
              <a:rPr lang="en-US" altLang="en-US" sz="1200"/>
              <a:pPr eaLnBrk="1" hangingPunct="1"/>
              <a:t>5</a:t>
            </a:fld>
            <a:endParaRPr lang="en-US" altLang="en-US" sz="1200"/>
          </a:p>
        </p:txBody>
      </p:sp>
    </p:spTree>
    <p:extLst>
      <p:ext uri="{BB962C8B-B14F-4D97-AF65-F5344CB8AC3E}">
        <p14:creationId xmlns:p14="http://schemas.microsoft.com/office/powerpoint/2010/main" val="897616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Challenging the Process</a:t>
            </a:r>
            <a:endParaRPr lang="en-US" altLang="en-US"/>
          </a:p>
          <a:p>
            <a:pPr eaLnBrk="1" hangingPunct="1">
              <a:spcBef>
                <a:spcPct val="0"/>
              </a:spcBef>
            </a:pPr>
            <a:r>
              <a:rPr lang="en-US" altLang="en-US"/>
              <a:t>Leaders search for opportunities and step into the unknown.  They take risks, innovate and experiment.  They treat mistakes as learning opportunities.  They stay prepared –physically, mentally and emotionally to meet the challenges they confront.</a:t>
            </a:r>
          </a:p>
          <a:p>
            <a:pPr eaLnBrk="1" hangingPunct="1">
              <a:spcBef>
                <a:spcPct val="0"/>
              </a:spcBef>
            </a:pPr>
            <a:endParaRPr lang="en-US" altLang="en-US"/>
          </a:p>
          <a:p>
            <a:pPr eaLnBrk="1" hangingPunct="1">
              <a:spcBef>
                <a:spcPct val="0"/>
              </a:spcBef>
            </a:pPr>
            <a:r>
              <a:rPr lang="en-US" altLang="en-US"/>
              <a:t>How does a leader challenge the process?</a:t>
            </a:r>
          </a:p>
          <a:p>
            <a:pPr eaLnBrk="1" hangingPunct="1">
              <a:spcBef>
                <a:spcPct val="0"/>
              </a:spcBef>
            </a:pPr>
            <a:endParaRPr lang="en-US" altLang="en-US"/>
          </a:p>
          <a:p>
            <a:pPr eaLnBrk="1" hangingPunct="1">
              <a:spcBef>
                <a:spcPct val="0"/>
              </a:spcBef>
            </a:pPr>
            <a:r>
              <a:rPr lang="en-US" altLang="en-US"/>
              <a:t>Actions:</a:t>
            </a:r>
          </a:p>
          <a:p>
            <a:pPr eaLnBrk="1" hangingPunct="1">
              <a:spcBef>
                <a:spcPct val="0"/>
              </a:spcBef>
            </a:pPr>
            <a:r>
              <a:rPr lang="en-US" altLang="en-US"/>
              <a:t>Treat every responsibility as an adventure.</a:t>
            </a:r>
          </a:p>
          <a:p>
            <a:pPr eaLnBrk="1" hangingPunct="1">
              <a:spcBef>
                <a:spcPct val="0"/>
              </a:spcBef>
            </a:pPr>
            <a:r>
              <a:rPr lang="en-US" altLang="en-US"/>
              <a:t>Provide challenging assignments.</a:t>
            </a:r>
          </a:p>
          <a:p>
            <a:pPr eaLnBrk="1" hangingPunct="1">
              <a:spcBef>
                <a:spcPct val="0"/>
              </a:spcBef>
            </a:pPr>
            <a:r>
              <a:rPr lang="en-US" altLang="en-US"/>
              <a:t>Question the status quo.</a:t>
            </a:r>
          </a:p>
          <a:p>
            <a:pPr eaLnBrk="1" hangingPunct="1">
              <a:spcBef>
                <a:spcPct val="0"/>
              </a:spcBef>
            </a:pPr>
            <a:r>
              <a:rPr lang="en-US" altLang="en-US"/>
              <a:t>Find something that is broken and fix it.</a:t>
            </a:r>
          </a:p>
          <a:p>
            <a:pPr eaLnBrk="1" hangingPunct="1">
              <a:spcBef>
                <a:spcPct val="0"/>
              </a:spcBef>
            </a:pPr>
            <a:r>
              <a:rPr lang="en-US" altLang="en-US"/>
              <a:t>Break free of daily routines.</a:t>
            </a:r>
          </a:p>
          <a:p>
            <a:pPr eaLnBrk="1" hangingPunct="1">
              <a:spcBef>
                <a:spcPct val="0"/>
              </a:spcBef>
            </a:pPr>
            <a:r>
              <a:rPr lang="en-US" altLang="en-US"/>
              <a:t>Institutionalize processes for collecting innovative ideas.</a:t>
            </a:r>
          </a:p>
          <a:p>
            <a:pPr eaLnBrk="1" hangingPunct="1">
              <a:spcBef>
                <a:spcPct val="0"/>
              </a:spcBef>
            </a:pPr>
            <a:r>
              <a:rPr lang="en-US" altLang="en-US"/>
              <a:t>Set up little experiments.</a:t>
            </a:r>
          </a:p>
          <a:p>
            <a:pPr eaLnBrk="1" hangingPunct="1">
              <a:spcBef>
                <a:spcPct val="0"/>
              </a:spcBef>
            </a:pPr>
            <a:r>
              <a:rPr lang="en-US" altLang="en-US"/>
              <a:t>Honor risk takers.</a:t>
            </a:r>
          </a:p>
          <a:p>
            <a:pPr eaLnBrk="1" hangingPunct="1">
              <a:spcBef>
                <a:spcPct val="0"/>
              </a:spcBef>
            </a:pPr>
            <a:r>
              <a:rPr lang="en-US" altLang="en-US"/>
              <a:t>Foster psychological hardiness.</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5CA215FB-66B9-5043-9D49-812F87B42F9B}" type="slidenum">
              <a:rPr lang="en-US" altLang="en-US" sz="1200"/>
              <a:pPr eaLnBrk="1" hangingPunct="1"/>
              <a:t>6</a:t>
            </a:fld>
            <a:endParaRPr lang="en-US" altLang="en-US" sz="1200"/>
          </a:p>
        </p:txBody>
      </p:sp>
    </p:spTree>
    <p:extLst>
      <p:ext uri="{BB962C8B-B14F-4D97-AF65-F5344CB8AC3E}">
        <p14:creationId xmlns:p14="http://schemas.microsoft.com/office/powerpoint/2010/main" val="160718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Inspiring a Shared Vision</a:t>
            </a:r>
          </a:p>
          <a:p>
            <a:pPr eaLnBrk="1" hangingPunct="1">
              <a:spcBef>
                <a:spcPct val="0"/>
              </a:spcBef>
            </a:pPr>
            <a:r>
              <a:rPr lang="en-US" altLang="en-US"/>
              <a:t>Leaders spend considerable effort gazing across the horizon of time, imagining what kind of future they would like to create.  Through their enthusiasm and their skillful communication, leaders enlist the emotion to others and inspire others to share a vision.    They show others how mutual interests can be met through a commitment to a common purpose.</a:t>
            </a:r>
          </a:p>
          <a:p>
            <a:pPr eaLnBrk="1" hangingPunct="1">
              <a:spcBef>
                <a:spcPct val="0"/>
              </a:spcBef>
            </a:pPr>
            <a:endParaRPr lang="en-US" altLang="en-US"/>
          </a:p>
          <a:p>
            <a:pPr eaLnBrk="1" hangingPunct="1">
              <a:spcBef>
                <a:spcPct val="0"/>
              </a:spcBef>
            </a:pPr>
            <a:r>
              <a:rPr lang="en-US" altLang="en-US"/>
              <a:t>How do leaders inspire a shared vision?</a:t>
            </a:r>
          </a:p>
          <a:p>
            <a:pPr eaLnBrk="1" hangingPunct="1">
              <a:spcBef>
                <a:spcPct val="0"/>
              </a:spcBef>
            </a:pPr>
            <a:endParaRPr lang="en-US" altLang="en-US"/>
          </a:p>
          <a:p>
            <a:pPr eaLnBrk="1" hangingPunct="1">
              <a:spcBef>
                <a:spcPct val="0"/>
              </a:spcBef>
            </a:pPr>
            <a:r>
              <a:rPr lang="en-US" altLang="en-US"/>
              <a:t>Actions:</a:t>
            </a:r>
          </a:p>
          <a:p>
            <a:pPr eaLnBrk="1" hangingPunct="1">
              <a:spcBef>
                <a:spcPct val="0"/>
              </a:spcBef>
            </a:pPr>
            <a:endParaRPr lang="en-US" altLang="en-US"/>
          </a:p>
          <a:p>
            <a:pPr eaLnBrk="1" hangingPunct="1">
              <a:spcBef>
                <a:spcPct val="0"/>
              </a:spcBef>
            </a:pPr>
            <a:r>
              <a:rPr lang="en-US" altLang="en-US"/>
              <a:t>Learn from the past.</a:t>
            </a:r>
          </a:p>
          <a:p>
            <a:pPr eaLnBrk="1" hangingPunct="1">
              <a:spcBef>
                <a:spcPct val="0"/>
              </a:spcBef>
            </a:pPr>
            <a:r>
              <a:rPr lang="en-US" altLang="en-US"/>
              <a:t>Act on intuition.</a:t>
            </a:r>
          </a:p>
          <a:p>
            <a:pPr eaLnBrk="1" hangingPunct="1">
              <a:spcBef>
                <a:spcPct val="0"/>
              </a:spcBef>
            </a:pPr>
            <a:r>
              <a:rPr lang="en-US" altLang="en-US"/>
              <a:t>Test assumptions.</a:t>
            </a:r>
          </a:p>
          <a:p>
            <a:pPr eaLnBrk="1" hangingPunct="1">
              <a:spcBef>
                <a:spcPct val="0"/>
              </a:spcBef>
            </a:pPr>
            <a:r>
              <a:rPr lang="en-US" altLang="en-US"/>
              <a:t>Know their followers.</a:t>
            </a:r>
          </a:p>
          <a:p>
            <a:pPr eaLnBrk="1" hangingPunct="1">
              <a:spcBef>
                <a:spcPct val="0"/>
              </a:spcBef>
            </a:pPr>
            <a:r>
              <a:rPr lang="en-US" altLang="en-US"/>
              <a:t>Appeal to a common purpose.</a:t>
            </a:r>
          </a:p>
          <a:p>
            <a:pPr eaLnBrk="1" hangingPunct="1">
              <a:spcBef>
                <a:spcPct val="0"/>
              </a:spcBef>
            </a:pPr>
            <a:r>
              <a:rPr lang="en-US" altLang="en-US"/>
              <a:t>Communicate expressively.</a:t>
            </a:r>
          </a:p>
          <a:p>
            <a:pPr eaLnBrk="1" hangingPunct="1">
              <a:spcBef>
                <a:spcPct val="0"/>
              </a:spcBef>
            </a:pPr>
            <a:r>
              <a:rPr lang="en-US" altLang="en-US"/>
              <a:t>Believe in what they are saying.</a:t>
            </a:r>
          </a:p>
          <a:p>
            <a:pPr eaLnBrk="1" hangingPunct="1">
              <a:spcBef>
                <a:spcPct val="0"/>
              </a:spcBef>
            </a:pPr>
            <a:r>
              <a:rPr lang="en-US" altLang="en-US"/>
              <a:t>Develop stump speech.</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D26328A0-D49F-654B-AB6E-77FAD4FF90FD}" type="slidenum">
              <a:rPr lang="en-US" altLang="en-US" sz="1200"/>
              <a:pPr eaLnBrk="1" hangingPunct="1"/>
              <a:t>7</a:t>
            </a:fld>
            <a:endParaRPr lang="en-US" altLang="en-US" sz="1200"/>
          </a:p>
        </p:txBody>
      </p:sp>
    </p:spTree>
    <p:extLst>
      <p:ext uri="{BB962C8B-B14F-4D97-AF65-F5344CB8AC3E}">
        <p14:creationId xmlns:p14="http://schemas.microsoft.com/office/powerpoint/2010/main" val="1812851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Enabling Others to Act</a:t>
            </a:r>
          </a:p>
          <a:p>
            <a:pPr eaLnBrk="1" hangingPunct="1">
              <a:spcBef>
                <a:spcPct val="0"/>
              </a:spcBef>
            </a:pPr>
            <a:r>
              <a:rPr lang="en-US" altLang="en-US"/>
              <a:t>Leaders gain the support and assistance of all those who must make a project work or who must live with the results.  They stress cooperative goals and build relationships of mutual trust.  They make others feel important, strong, and influential.</a:t>
            </a:r>
          </a:p>
          <a:p>
            <a:pPr eaLnBrk="1" hangingPunct="1">
              <a:spcBef>
                <a:spcPct val="0"/>
              </a:spcBef>
            </a:pPr>
            <a:endParaRPr lang="en-US" altLang="en-US"/>
          </a:p>
          <a:p>
            <a:pPr eaLnBrk="1" hangingPunct="1">
              <a:spcBef>
                <a:spcPct val="0"/>
              </a:spcBef>
            </a:pPr>
            <a:r>
              <a:rPr lang="en-US" altLang="en-US"/>
              <a:t>When you want to enable other to act what should you do?</a:t>
            </a:r>
          </a:p>
          <a:p>
            <a:pPr eaLnBrk="1" hangingPunct="1">
              <a:spcBef>
                <a:spcPct val="0"/>
              </a:spcBef>
            </a:pPr>
            <a:endParaRPr lang="en-US" altLang="en-US"/>
          </a:p>
          <a:p>
            <a:pPr eaLnBrk="1" hangingPunct="1">
              <a:spcBef>
                <a:spcPct val="0"/>
              </a:spcBef>
            </a:pPr>
            <a:r>
              <a:rPr lang="en-US" altLang="en-US"/>
              <a:t>Actions:</a:t>
            </a:r>
          </a:p>
          <a:p>
            <a:pPr eaLnBrk="1" hangingPunct="1">
              <a:spcBef>
                <a:spcPct val="0"/>
              </a:spcBef>
            </a:pPr>
            <a:endParaRPr lang="en-US" altLang="en-US"/>
          </a:p>
          <a:p>
            <a:pPr eaLnBrk="1" hangingPunct="1">
              <a:spcBef>
                <a:spcPct val="0"/>
              </a:spcBef>
            </a:pPr>
            <a:r>
              <a:rPr lang="en-US" altLang="en-US"/>
              <a:t>Always say ‘we’.</a:t>
            </a:r>
          </a:p>
          <a:p>
            <a:pPr eaLnBrk="1" hangingPunct="1">
              <a:spcBef>
                <a:spcPct val="0"/>
              </a:spcBef>
            </a:pPr>
            <a:r>
              <a:rPr lang="en-US" altLang="en-US"/>
              <a:t>Create interactions between and among people.</a:t>
            </a:r>
          </a:p>
          <a:p>
            <a:pPr eaLnBrk="1" hangingPunct="1">
              <a:spcBef>
                <a:spcPct val="0"/>
              </a:spcBef>
            </a:pPr>
            <a:r>
              <a:rPr lang="en-US" altLang="en-US"/>
              <a:t>Delegate.</a:t>
            </a:r>
          </a:p>
          <a:p>
            <a:pPr eaLnBrk="1" hangingPunct="1">
              <a:spcBef>
                <a:spcPct val="0"/>
              </a:spcBef>
            </a:pPr>
            <a:r>
              <a:rPr lang="en-US" altLang="en-US"/>
              <a:t>Focus on gains not losses.</a:t>
            </a:r>
          </a:p>
          <a:p>
            <a:pPr eaLnBrk="1" hangingPunct="1">
              <a:spcBef>
                <a:spcPct val="0"/>
              </a:spcBef>
            </a:pPr>
            <a:r>
              <a:rPr lang="en-US" altLang="en-US"/>
              <a:t>Involve people in planning and problem solving.</a:t>
            </a:r>
          </a:p>
          <a:p>
            <a:pPr eaLnBrk="1" hangingPunct="1">
              <a:spcBef>
                <a:spcPct val="0"/>
              </a:spcBef>
            </a:pPr>
            <a:r>
              <a:rPr lang="en-US" altLang="en-US"/>
              <a:t>Keep people informed.</a:t>
            </a:r>
          </a:p>
          <a:p>
            <a:pPr eaLnBrk="1" hangingPunct="1">
              <a:spcBef>
                <a:spcPct val="0"/>
              </a:spcBef>
            </a:pPr>
            <a:r>
              <a:rPr lang="en-US" altLang="en-US"/>
              <a:t>Give people important work on critical tasks.</a:t>
            </a:r>
          </a:p>
          <a:p>
            <a:pPr eaLnBrk="1" hangingPunct="1">
              <a:spcBef>
                <a:spcPct val="0"/>
              </a:spcBef>
            </a:pPr>
            <a:r>
              <a:rPr lang="en-US" altLang="en-US"/>
              <a:t>Be accessible.</a:t>
            </a:r>
          </a:p>
          <a:p>
            <a:pPr eaLnBrk="1" hangingPunct="1">
              <a:spcBef>
                <a:spcPct val="0"/>
              </a:spcBef>
            </a:pPr>
            <a:r>
              <a:rPr lang="en-US" altLang="en-US"/>
              <a:t>Give people the opportunity to be autonomous and to use their discretion.</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D5F8F27-648E-6042-84A8-D87D277F12E3}" type="slidenum">
              <a:rPr lang="en-US" altLang="en-US" sz="1200"/>
              <a:pPr eaLnBrk="1" hangingPunct="1"/>
              <a:t>8</a:t>
            </a:fld>
            <a:endParaRPr lang="en-US" altLang="en-US" sz="1200"/>
          </a:p>
        </p:txBody>
      </p:sp>
    </p:spTree>
    <p:extLst>
      <p:ext uri="{BB962C8B-B14F-4D97-AF65-F5344CB8AC3E}">
        <p14:creationId xmlns:p14="http://schemas.microsoft.com/office/powerpoint/2010/main" val="100084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Modeling the Way</a:t>
            </a:r>
          </a:p>
          <a:p>
            <a:pPr eaLnBrk="1" hangingPunct="1">
              <a:spcBef>
                <a:spcPct val="0"/>
              </a:spcBef>
            </a:pPr>
            <a:r>
              <a:rPr lang="en-US" altLang="en-US"/>
              <a:t>Effective leaders are clear about their personal and civic values and beliefs.  They keep projects on course by behaving in a way that is consistent with these values and by modeling how they expect others to behave.  Leaders also make it easier for others to achieve goals by focusing on key priorities and breaking down big projects into achievable steps.  They set examples and plan small wins.</a:t>
            </a:r>
          </a:p>
          <a:p>
            <a:pPr eaLnBrk="1" hangingPunct="1">
              <a:spcBef>
                <a:spcPct val="0"/>
              </a:spcBef>
            </a:pPr>
            <a:endParaRPr lang="en-US" altLang="en-US"/>
          </a:p>
          <a:p>
            <a:pPr eaLnBrk="1" hangingPunct="1">
              <a:spcBef>
                <a:spcPct val="0"/>
              </a:spcBef>
            </a:pPr>
            <a:r>
              <a:rPr lang="en-US" altLang="en-US"/>
              <a:t>How do leaders model the way?</a:t>
            </a:r>
          </a:p>
          <a:p>
            <a:pPr eaLnBrk="1" hangingPunct="1">
              <a:spcBef>
                <a:spcPct val="0"/>
              </a:spcBef>
            </a:pPr>
            <a:endParaRPr lang="en-US" altLang="en-US"/>
          </a:p>
          <a:p>
            <a:pPr eaLnBrk="1" hangingPunct="1">
              <a:spcBef>
                <a:spcPct val="0"/>
              </a:spcBef>
            </a:pPr>
            <a:r>
              <a:rPr lang="en-US" altLang="en-US"/>
              <a:t>Actions:</a:t>
            </a:r>
          </a:p>
          <a:p>
            <a:pPr eaLnBrk="1" hangingPunct="1">
              <a:spcBef>
                <a:spcPct val="0"/>
              </a:spcBef>
            </a:pPr>
            <a:endParaRPr lang="en-US" altLang="en-US"/>
          </a:p>
          <a:p>
            <a:pPr eaLnBrk="1" hangingPunct="1">
              <a:spcBef>
                <a:spcPct val="0"/>
              </a:spcBef>
            </a:pPr>
            <a:r>
              <a:rPr lang="en-US" altLang="en-US"/>
              <a:t>Do what you say you are going to do.</a:t>
            </a:r>
          </a:p>
          <a:p>
            <a:pPr eaLnBrk="1" hangingPunct="1">
              <a:spcBef>
                <a:spcPct val="0"/>
              </a:spcBef>
            </a:pPr>
            <a:r>
              <a:rPr lang="en-US" altLang="en-US"/>
              <a:t>Walk the halls.</a:t>
            </a:r>
          </a:p>
          <a:p>
            <a:pPr eaLnBrk="1" hangingPunct="1">
              <a:spcBef>
                <a:spcPct val="0"/>
              </a:spcBef>
            </a:pPr>
            <a:r>
              <a:rPr lang="en-US" altLang="en-US"/>
              <a:t>Publicize your rules of the road.</a:t>
            </a:r>
          </a:p>
          <a:p>
            <a:pPr eaLnBrk="1" hangingPunct="1">
              <a:spcBef>
                <a:spcPct val="0"/>
              </a:spcBef>
            </a:pPr>
            <a:r>
              <a:rPr lang="en-US" altLang="en-US"/>
              <a:t>Talk with others about your values and beliefs.</a:t>
            </a:r>
          </a:p>
          <a:p>
            <a:pPr eaLnBrk="1" hangingPunct="1">
              <a:spcBef>
                <a:spcPct val="0"/>
              </a:spcBef>
            </a:pPr>
            <a:r>
              <a:rPr lang="en-US" altLang="en-US"/>
              <a:t>Be expressive (even emotional) about your beliefs.</a:t>
            </a:r>
          </a:p>
          <a:p>
            <a:pPr eaLnBrk="1" hangingPunct="1">
              <a:spcBef>
                <a:spcPct val="0"/>
              </a:spcBef>
            </a:pPr>
            <a:r>
              <a:rPr lang="en-US" altLang="en-US"/>
              <a:t>Spend time on your most important priorities.</a:t>
            </a:r>
          </a:p>
          <a:p>
            <a:pPr eaLnBrk="1" hangingPunct="1">
              <a:spcBef>
                <a:spcPct val="0"/>
              </a:spcBef>
            </a:pPr>
            <a:r>
              <a:rPr lang="en-US" altLang="en-US"/>
              <a:t>Get started, build on your successes.</a:t>
            </a:r>
          </a:p>
          <a:p>
            <a:pPr eaLnBrk="1" hangingPunct="1">
              <a:spcBef>
                <a:spcPct val="0"/>
              </a:spcBef>
            </a:pPr>
            <a:r>
              <a:rPr lang="en-US" altLang="en-US"/>
              <a:t>Build commitment by offering choices.</a:t>
            </a:r>
          </a:p>
          <a:p>
            <a:pPr eaLnBrk="1" hangingPunct="1">
              <a:spcBef>
                <a:spcPct val="0"/>
              </a:spcBef>
            </a:pPr>
            <a:r>
              <a:rPr lang="en-US" altLang="en-US"/>
              <a:t>Make people’s choices public and visible to others.</a:t>
            </a:r>
          </a:p>
          <a:p>
            <a:pPr eaLnBrk="1" hangingPunct="1">
              <a:spcBef>
                <a:spcPct val="0"/>
              </a:spcBef>
            </a:pPr>
            <a:endParaRPr lang="en-US" alt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033BF1A-ADB7-8F43-8ED1-1BE2F13913AF}" type="slidenum">
              <a:rPr lang="en-US" altLang="en-US" sz="1200"/>
              <a:pPr eaLnBrk="1" hangingPunct="1"/>
              <a:t>9</a:t>
            </a:fld>
            <a:endParaRPr lang="en-US" altLang="en-US" sz="1200"/>
          </a:p>
        </p:txBody>
      </p:sp>
    </p:spTree>
    <p:extLst>
      <p:ext uri="{BB962C8B-B14F-4D97-AF65-F5344CB8AC3E}">
        <p14:creationId xmlns:p14="http://schemas.microsoft.com/office/powerpoint/2010/main" val="640075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CDB62A63-9B6A-2349-92AC-FC3519578849}" type="datetime1">
              <a:rPr lang="en-US" altLang="en-US"/>
              <a:pPr/>
              <a:t>9/8/15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F719C10-7FC2-0C42-8BCA-C802ACE8C6F5}" type="slidenum">
              <a:rPr lang="en-US" altLang="en-US"/>
              <a:pPr/>
              <a:t>‹#›</a:t>
            </a:fld>
            <a:endParaRPr lang="en-US" altLang="en-US"/>
          </a:p>
        </p:txBody>
      </p:sp>
    </p:spTree>
    <p:extLst>
      <p:ext uri="{BB962C8B-B14F-4D97-AF65-F5344CB8AC3E}">
        <p14:creationId xmlns:p14="http://schemas.microsoft.com/office/powerpoint/2010/main" val="2009102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8E7028F-FB07-B14F-8F75-6982006F54BB}" type="datetime1">
              <a:rPr lang="en-US" altLang="en-US"/>
              <a:pPr/>
              <a:t>9/8/15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AD93761-5631-2B4C-82FA-78D2FE420DCA}" type="slidenum">
              <a:rPr lang="en-US" altLang="en-US"/>
              <a:pPr/>
              <a:t>‹#›</a:t>
            </a:fld>
            <a:endParaRPr lang="en-US" altLang="en-US"/>
          </a:p>
        </p:txBody>
      </p:sp>
    </p:spTree>
    <p:extLst>
      <p:ext uri="{BB962C8B-B14F-4D97-AF65-F5344CB8AC3E}">
        <p14:creationId xmlns:p14="http://schemas.microsoft.com/office/powerpoint/2010/main" val="1750011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2C329E1-1908-4645-A578-E3A50D5B3596}" type="datetime1">
              <a:rPr lang="en-US" altLang="en-US"/>
              <a:pPr/>
              <a:t>9/8/15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36E5D58-6BF9-6D45-88F4-86D8157751D0}" type="slidenum">
              <a:rPr lang="en-US" altLang="en-US"/>
              <a:pPr/>
              <a:t>‹#›</a:t>
            </a:fld>
            <a:endParaRPr lang="en-US" altLang="en-US"/>
          </a:p>
        </p:txBody>
      </p:sp>
    </p:spTree>
    <p:extLst>
      <p:ext uri="{BB962C8B-B14F-4D97-AF65-F5344CB8AC3E}">
        <p14:creationId xmlns:p14="http://schemas.microsoft.com/office/powerpoint/2010/main" val="499402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3DF069E-81A7-194F-841D-96E4152D4972}" type="datetime1">
              <a:rPr lang="en-US" altLang="en-US"/>
              <a:pPr/>
              <a:t>9/8/15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61E09BD-06F3-B54F-8389-ABF86E646E0E}" type="slidenum">
              <a:rPr lang="en-US" altLang="en-US"/>
              <a:pPr/>
              <a:t>‹#›</a:t>
            </a:fld>
            <a:endParaRPr lang="en-US" altLang="en-US"/>
          </a:p>
        </p:txBody>
      </p:sp>
    </p:spTree>
    <p:extLst>
      <p:ext uri="{BB962C8B-B14F-4D97-AF65-F5344CB8AC3E}">
        <p14:creationId xmlns:p14="http://schemas.microsoft.com/office/powerpoint/2010/main" val="2095377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C029F179-65AF-A64F-8CEF-E308A7C1D470}" type="datetime1">
              <a:rPr lang="en-US" altLang="en-US"/>
              <a:pPr/>
              <a:t>9/8/15</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6769437-6350-5D48-9F73-AB0297DA6DF9}" type="slidenum">
              <a:rPr lang="en-US" altLang="en-US"/>
              <a:pPr/>
              <a:t>‹#›</a:t>
            </a:fld>
            <a:endParaRPr lang="en-US" altLang="en-US"/>
          </a:p>
        </p:txBody>
      </p:sp>
    </p:spTree>
    <p:extLst>
      <p:ext uri="{BB962C8B-B14F-4D97-AF65-F5344CB8AC3E}">
        <p14:creationId xmlns:p14="http://schemas.microsoft.com/office/powerpoint/2010/main" val="427903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DB1EF851-8292-734D-AC46-ACAD6DBD6735}" type="datetime1">
              <a:rPr lang="en-US" altLang="en-US"/>
              <a:pPr/>
              <a:t>9/8/15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EAD1912-7BDD-F141-AC98-45693D4675B7}" type="slidenum">
              <a:rPr lang="en-US" altLang="en-US"/>
              <a:pPr/>
              <a:t>‹#›</a:t>
            </a:fld>
            <a:endParaRPr lang="en-US" altLang="en-US"/>
          </a:p>
        </p:txBody>
      </p:sp>
    </p:spTree>
    <p:extLst>
      <p:ext uri="{BB962C8B-B14F-4D97-AF65-F5344CB8AC3E}">
        <p14:creationId xmlns:p14="http://schemas.microsoft.com/office/powerpoint/2010/main" val="2000975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D9FD0EA7-2F97-9B44-90DA-E535E5783AA8}" type="datetime1">
              <a:rPr lang="en-US" altLang="en-US"/>
              <a:pPr/>
              <a:t>9/8/15</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2E08D1C-89E5-5642-8820-6E680366E746}" type="slidenum">
              <a:rPr lang="en-US" altLang="en-US"/>
              <a:pPr/>
              <a:t>‹#›</a:t>
            </a:fld>
            <a:endParaRPr lang="en-US" altLang="en-US"/>
          </a:p>
        </p:txBody>
      </p:sp>
    </p:spTree>
    <p:extLst>
      <p:ext uri="{BB962C8B-B14F-4D97-AF65-F5344CB8AC3E}">
        <p14:creationId xmlns:p14="http://schemas.microsoft.com/office/powerpoint/2010/main" val="796593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405C9833-316C-D944-91B8-54E0FB2C690E}" type="datetime1">
              <a:rPr lang="en-US" altLang="en-US"/>
              <a:pPr/>
              <a:t>9/8/15</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7A50269A-44E7-E04D-8792-7B8D24BD0FAF}" type="slidenum">
              <a:rPr lang="en-US" altLang="en-US"/>
              <a:pPr/>
              <a:t>‹#›</a:t>
            </a:fld>
            <a:endParaRPr lang="en-US" altLang="en-US"/>
          </a:p>
        </p:txBody>
      </p:sp>
    </p:spTree>
    <p:extLst>
      <p:ext uri="{BB962C8B-B14F-4D97-AF65-F5344CB8AC3E}">
        <p14:creationId xmlns:p14="http://schemas.microsoft.com/office/powerpoint/2010/main" val="937478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DF0AD0E2-D8D9-7A40-8626-89332A37841B}" type="datetime1">
              <a:rPr lang="en-US" altLang="en-US"/>
              <a:pPr/>
              <a:t>9/8/15</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26ED892-44AC-BF49-952A-3490893D181E}" type="slidenum">
              <a:rPr lang="en-US" altLang="en-US"/>
              <a:pPr/>
              <a:t>‹#›</a:t>
            </a:fld>
            <a:endParaRPr lang="en-US" altLang="en-US"/>
          </a:p>
        </p:txBody>
      </p:sp>
    </p:spTree>
    <p:extLst>
      <p:ext uri="{BB962C8B-B14F-4D97-AF65-F5344CB8AC3E}">
        <p14:creationId xmlns:p14="http://schemas.microsoft.com/office/powerpoint/2010/main" val="121917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2DD1AB2-62DC-CA46-9026-5B22B7D29F30}" type="datetime1">
              <a:rPr lang="en-US" altLang="en-US"/>
              <a:pPr/>
              <a:t>9/8/15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B5B6FF8-2672-7449-B06D-9EEB3485D0BA}" type="slidenum">
              <a:rPr lang="en-US" altLang="en-US"/>
              <a:pPr/>
              <a:t>‹#›</a:t>
            </a:fld>
            <a:endParaRPr lang="en-US" altLang="en-US"/>
          </a:p>
        </p:txBody>
      </p:sp>
    </p:spTree>
    <p:extLst>
      <p:ext uri="{BB962C8B-B14F-4D97-AF65-F5344CB8AC3E}">
        <p14:creationId xmlns:p14="http://schemas.microsoft.com/office/powerpoint/2010/main" val="364863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6D2706C-8CFC-6544-97B6-E0756ADDF66E}" type="datetime1">
              <a:rPr lang="en-US" altLang="en-US"/>
              <a:pPr/>
              <a:t>9/8/15</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AF7A47E-ADE0-554E-ADE8-7504D9F42DF9}" type="slidenum">
              <a:rPr lang="en-US" altLang="en-US"/>
              <a:pPr/>
              <a:t>‹#›</a:t>
            </a:fld>
            <a:endParaRPr lang="en-US" altLang="en-US"/>
          </a:p>
        </p:txBody>
      </p:sp>
    </p:spTree>
    <p:extLst>
      <p:ext uri="{BB962C8B-B14F-4D97-AF65-F5344CB8AC3E}">
        <p14:creationId xmlns:p14="http://schemas.microsoft.com/office/powerpoint/2010/main" val="11958054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0024DAFF-0DC2-DB42-AA9A-0E86B203E811}" type="datetime1">
              <a:rPr lang="en-US" altLang="en-US"/>
              <a:pPr/>
              <a:t>9/8/15</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21D8605D-73FF-6B46-91FF-0E1603C3DFA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 Id="rId3"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6.xml"/><Relationship Id="rId3" Type="http://schemas.openxmlformats.org/officeDocument/2006/relationships/image" Target="../media/image2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 Id="rId3"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hyperlink" Target="http://upload.wikimedia.org/wikipedia/en/a/ad/Picturecarnegie.jpg" TargetMode="External"/><Relationship Id="rId4" Type="http://schemas.openxmlformats.org/officeDocument/2006/relationships/image" Target="../media/image2.jpeg"/><Relationship Id="rId5" Type="http://schemas.openxmlformats.org/officeDocument/2006/relationships/hyperlink" Target="http://upload.wikimedia.org/wikipedia/commons/2/2e/Ludvig_XVI_av_Frankrike_portr%C3%A4tterad_av_AF_Callet.jpg" TargetMode="External"/><Relationship Id="rId6" Type="http://schemas.openxmlformats.org/officeDocument/2006/relationships/image" Target="../media/image3.jpeg"/><Relationship Id="rId7" Type="http://schemas.openxmlformats.org/officeDocument/2006/relationships/image" Target="../media/image4.jpeg"/><Relationship Id="rId8" Type="http://schemas.openxmlformats.org/officeDocument/2006/relationships/image" Target="../media/image5.jpeg"/><Relationship Id="rId9"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 Id="rId3"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 Id="rId3" Type="http://schemas.openxmlformats.org/officeDocument/2006/relationships/image" Target="../media/image3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 Id="rId3"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9.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 Id="rId3"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6.xml"/><Relationship Id="rId3" Type="http://schemas.openxmlformats.org/officeDocument/2006/relationships/image" Target="../media/image3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7.xml"/><Relationship Id="rId3" Type="http://schemas.openxmlformats.org/officeDocument/2006/relationships/image" Target="../media/image3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8.xml"/><Relationship Id="rId3" Type="http://schemas.openxmlformats.org/officeDocument/2006/relationships/image" Target="../media/image3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r>
              <a:rPr lang="en-US" altLang="en-US" sz="6600"/>
              <a:t>Leadership and Communication</a:t>
            </a:r>
          </a:p>
        </p:txBody>
      </p:sp>
      <p:sp>
        <p:nvSpPr>
          <p:cNvPr id="3" name="Subtitle 2"/>
          <p:cNvSpPr>
            <a:spLocks noGrp="1"/>
          </p:cNvSpPr>
          <p:nvPr>
            <p:ph type="subTitle" idx="1"/>
          </p:nvPr>
        </p:nvSpPr>
        <p:spPr>
          <a:xfrm>
            <a:off x="1447800" y="3886200"/>
            <a:ext cx="6400800" cy="1752600"/>
          </a:xfrm>
        </p:spPr>
        <p:txBody>
          <a:bodyPr/>
          <a:lstStyle/>
          <a:p>
            <a:pPr eaLnBrk="1" hangingPunct="1"/>
            <a:r>
              <a:rPr lang="en-US" altLang="en-US" sz="2000">
                <a:solidFill>
                  <a:srgbClr val="898989"/>
                </a:solidFill>
              </a:rPr>
              <a:t>Created by</a:t>
            </a:r>
          </a:p>
          <a:p>
            <a:pPr eaLnBrk="1" hangingPunct="1"/>
            <a:r>
              <a:rPr lang="en-US" altLang="en-US" sz="2000">
                <a:solidFill>
                  <a:srgbClr val="898989"/>
                </a:solidFill>
              </a:rPr>
              <a:t>E.M. Bauske and M. Fonseca</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a:xfrm>
            <a:off x="1828800" y="5410200"/>
            <a:ext cx="5522913" cy="566738"/>
          </a:xfrm>
        </p:spPr>
        <p:txBody>
          <a:bodyPr/>
          <a:lstStyle/>
          <a:p>
            <a:pPr algn="ctr" eaLnBrk="1" hangingPunct="1"/>
            <a:r>
              <a:rPr lang="en-US" altLang="en-US" sz="3200"/>
              <a:t>Encouraging the Heart</a:t>
            </a:r>
          </a:p>
        </p:txBody>
      </p:sp>
      <p:pic>
        <p:nvPicPr>
          <p:cNvPr id="33795" name="Picture 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914400" y="0"/>
            <a:ext cx="7467600" cy="5410200"/>
          </a:xfrm>
        </p:spPr>
      </p:pic>
      <p:sp>
        <p:nvSpPr>
          <p:cNvPr id="33796" name="TextBox 5"/>
          <p:cNvSpPr txBox="1">
            <a:spLocks noChangeArrowheads="1"/>
          </p:cNvSpPr>
          <p:nvPr/>
        </p:nvSpPr>
        <p:spPr bwMode="auto">
          <a:xfrm>
            <a:off x="7239000" y="5029200"/>
            <a:ext cx="914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000">
                <a:solidFill>
                  <a:schemeClr val="bg1"/>
                </a:solidFill>
              </a:rPr>
              <a:t>Tom Raven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4"/>
          <p:cNvSpPr>
            <a:spLocks noGrp="1"/>
          </p:cNvSpPr>
          <p:nvPr>
            <p:ph type="title"/>
          </p:nvPr>
        </p:nvSpPr>
        <p:spPr/>
        <p:txBody>
          <a:bodyPr/>
          <a:lstStyle/>
          <a:p>
            <a:pPr eaLnBrk="1" hangingPunct="1"/>
            <a:r>
              <a:rPr lang="en-US" altLang="en-US"/>
              <a:t>Stages of Group Dynamics</a:t>
            </a:r>
          </a:p>
        </p:txBody>
      </p:sp>
      <p:sp>
        <p:nvSpPr>
          <p:cNvPr id="35843" name="Content Placeholder 5"/>
          <p:cNvSpPr>
            <a:spLocks noGrp="1"/>
          </p:cNvSpPr>
          <p:nvPr>
            <p:ph idx="1"/>
          </p:nvPr>
        </p:nvSpPr>
        <p:spPr/>
        <p:txBody>
          <a:bodyPr/>
          <a:lstStyle/>
          <a:p>
            <a:pPr marL="514350" indent="-514350" eaLnBrk="1" hangingPunct="1">
              <a:buFont typeface="Calibri" charset="0"/>
              <a:buAutoNum type="arabicPeriod"/>
            </a:pPr>
            <a:r>
              <a:rPr lang="en-US" altLang="en-US"/>
              <a:t>Forming</a:t>
            </a:r>
          </a:p>
          <a:p>
            <a:pPr marL="514350" indent="-514350" eaLnBrk="1" hangingPunct="1">
              <a:buFont typeface="Calibri" charset="0"/>
              <a:buAutoNum type="arabicPeriod"/>
            </a:pPr>
            <a:r>
              <a:rPr lang="en-US" altLang="en-US"/>
              <a:t>Storming</a:t>
            </a:r>
          </a:p>
          <a:p>
            <a:pPr marL="514350" indent="-514350" eaLnBrk="1" hangingPunct="1">
              <a:buFont typeface="Calibri" charset="0"/>
              <a:buAutoNum type="arabicPeriod"/>
            </a:pPr>
            <a:r>
              <a:rPr lang="en-US" altLang="en-US"/>
              <a:t>Norming</a:t>
            </a:r>
          </a:p>
          <a:p>
            <a:pPr marL="514350" indent="-514350" eaLnBrk="1" hangingPunct="1">
              <a:buFont typeface="Calibri" charset="0"/>
              <a:buAutoNum type="arabicPeriod"/>
            </a:pPr>
            <a:r>
              <a:rPr lang="en-US" altLang="en-US"/>
              <a:t>Performing</a:t>
            </a:r>
          </a:p>
          <a:p>
            <a:pPr marL="514350" indent="-514350" eaLnBrk="1" hangingPunct="1">
              <a:buFont typeface="Calibri" charset="0"/>
              <a:buAutoNum type="arabicPeriod"/>
            </a:pPr>
            <a:r>
              <a:rPr lang="en-US" altLang="en-US"/>
              <a:t>Adjourning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4"/>
          <p:cNvSpPr txBox="1">
            <a:spLocks noChangeArrowheads="1"/>
          </p:cNvSpPr>
          <p:nvPr/>
        </p:nvSpPr>
        <p:spPr bwMode="auto">
          <a:xfrm>
            <a:off x="1828800" y="5410200"/>
            <a:ext cx="5638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3200" b="1"/>
              <a:t>Group Dynamics - Forming</a:t>
            </a:r>
          </a:p>
        </p:txBody>
      </p:sp>
      <p:sp>
        <p:nvSpPr>
          <p:cNvPr id="37891" name="Rectangle 5"/>
          <p:cNvSpPr>
            <a:spLocks noChangeArrowheads="1"/>
          </p:cNvSpPr>
          <p:nvPr/>
        </p:nvSpPr>
        <p:spPr bwMode="auto">
          <a:xfrm>
            <a:off x="2286000" y="2967038"/>
            <a:ext cx="457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endParaRPr lang="en-US" altLang="en-US" sz="1800"/>
          </a:p>
        </p:txBody>
      </p:sp>
      <p:pic>
        <p:nvPicPr>
          <p:cNvPr id="3789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0"/>
            <a:ext cx="78200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Box 6"/>
          <p:cNvSpPr txBox="1">
            <a:spLocks noChangeArrowheads="1"/>
          </p:cNvSpPr>
          <p:nvPr/>
        </p:nvSpPr>
        <p:spPr bwMode="auto">
          <a:xfrm>
            <a:off x="6781800" y="4876800"/>
            <a:ext cx="137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200">
                <a:solidFill>
                  <a:schemeClr val="bg1"/>
                </a:solidFill>
              </a:rPr>
              <a:t>DoubleGrande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3"/>
          <p:cNvSpPr txBox="1">
            <a:spLocks noChangeArrowheads="1"/>
          </p:cNvSpPr>
          <p:nvPr/>
        </p:nvSpPr>
        <p:spPr bwMode="auto">
          <a:xfrm>
            <a:off x="1828800" y="5410200"/>
            <a:ext cx="571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3200" b="1"/>
              <a:t>Group Dynamics  - Storming</a:t>
            </a:r>
          </a:p>
        </p:txBody>
      </p:sp>
      <p:pic>
        <p:nvPicPr>
          <p:cNvPr id="399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0"/>
            <a:ext cx="72517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Box 5"/>
          <p:cNvSpPr txBox="1">
            <a:spLocks noChangeArrowheads="1"/>
          </p:cNvSpPr>
          <p:nvPr/>
        </p:nvSpPr>
        <p:spPr bwMode="auto">
          <a:xfrm>
            <a:off x="6553200" y="4572000"/>
            <a:ext cx="1295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200">
                <a:solidFill>
                  <a:schemeClr val="bg1"/>
                </a:solidFill>
              </a:rPr>
              <a:t>Creativity+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4"/>
          <p:cNvSpPr txBox="1">
            <a:spLocks noChangeArrowheads="1"/>
          </p:cNvSpPr>
          <p:nvPr/>
        </p:nvSpPr>
        <p:spPr bwMode="auto">
          <a:xfrm>
            <a:off x="1828800" y="5410200"/>
            <a:ext cx="5638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3200" b="1"/>
              <a:t>Group Dynamics - Norming</a:t>
            </a:r>
          </a:p>
        </p:txBody>
      </p:sp>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0"/>
            <a:ext cx="71628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Box 9"/>
          <p:cNvSpPr txBox="1">
            <a:spLocks noChangeArrowheads="1"/>
          </p:cNvSpPr>
          <p:nvPr/>
        </p:nvSpPr>
        <p:spPr bwMode="auto">
          <a:xfrm>
            <a:off x="7086600" y="4953000"/>
            <a:ext cx="685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200">
                <a:solidFill>
                  <a:schemeClr val="bg1"/>
                </a:solidFill>
              </a:rPr>
              <a:t>Joye’s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4"/>
          <p:cNvSpPr txBox="1">
            <a:spLocks noChangeArrowheads="1"/>
          </p:cNvSpPr>
          <p:nvPr/>
        </p:nvSpPr>
        <p:spPr bwMode="auto">
          <a:xfrm>
            <a:off x="1905000" y="5486400"/>
            <a:ext cx="655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3200" b="1"/>
              <a:t>Group Dynamicss - Performing</a:t>
            </a:r>
          </a:p>
        </p:txBody>
      </p:sp>
      <p:pic>
        <p:nvPicPr>
          <p:cNvPr id="440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0"/>
            <a:ext cx="72771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6"/>
          <p:cNvSpPr txBox="1">
            <a:spLocks noChangeArrowheads="1"/>
          </p:cNvSpPr>
          <p:nvPr/>
        </p:nvSpPr>
        <p:spPr bwMode="auto">
          <a:xfrm>
            <a:off x="6324600" y="4495800"/>
            <a:ext cx="1371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200"/>
              <a:t>Preshant Menon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3"/>
          <p:cNvSpPr txBox="1">
            <a:spLocks noChangeArrowheads="1"/>
          </p:cNvSpPr>
          <p:nvPr/>
        </p:nvSpPr>
        <p:spPr bwMode="auto">
          <a:xfrm>
            <a:off x="1676400" y="5410200"/>
            <a:ext cx="6477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3200" b="1"/>
              <a:t>Group Dynamics - Adjourning</a:t>
            </a:r>
          </a:p>
        </p:txBody>
      </p:sp>
      <p:pic>
        <p:nvPicPr>
          <p:cNvPr id="460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0"/>
            <a:ext cx="741521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Box 6"/>
          <p:cNvSpPr txBox="1">
            <a:spLocks noChangeArrowheads="1"/>
          </p:cNvSpPr>
          <p:nvPr/>
        </p:nvSpPr>
        <p:spPr bwMode="auto">
          <a:xfrm>
            <a:off x="6629400" y="4724400"/>
            <a:ext cx="1447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200"/>
              <a:t>Andrew Albertson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z="4800"/>
              <a:t>Collaboration</a:t>
            </a:r>
          </a:p>
        </p:txBody>
      </p:sp>
      <p:sp>
        <p:nvSpPr>
          <p:cNvPr id="48131" name="Content Placeholder 2"/>
          <p:cNvSpPr>
            <a:spLocks noGrp="1"/>
          </p:cNvSpPr>
          <p:nvPr>
            <p:ph idx="1"/>
          </p:nvPr>
        </p:nvSpPr>
        <p:spPr/>
        <p:txBody>
          <a:bodyPr/>
          <a:lstStyle/>
          <a:p>
            <a:r>
              <a:rPr lang="en-US" altLang="en-US"/>
              <a:t>the action of working with someone to produce or create something</a:t>
            </a:r>
          </a:p>
          <a:p>
            <a:r>
              <a:rPr lang="en-US" altLang="en-US"/>
              <a:t>a recursive process where two or more people or organizations work together in an intersection of common goals </a:t>
            </a:r>
          </a:p>
          <a:p>
            <a:r>
              <a:rPr lang="en-US" altLang="en-US"/>
              <a:t>creative in nature—by sharing knowledge, learning and building consensus.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3"/>
          <p:cNvSpPr>
            <a:spLocks noGrp="1"/>
          </p:cNvSpPr>
          <p:nvPr>
            <p:ph type="title"/>
          </p:nvPr>
        </p:nvSpPr>
        <p:spPr>
          <a:xfrm>
            <a:off x="838200" y="5257800"/>
            <a:ext cx="8001000" cy="762000"/>
          </a:xfrm>
        </p:spPr>
        <p:txBody>
          <a:bodyPr/>
          <a:lstStyle/>
          <a:p>
            <a:pPr algn="ctr" eaLnBrk="1" hangingPunct="1"/>
            <a:r>
              <a:rPr lang="en-US" altLang="en-US" sz="3200"/>
              <a:t/>
            </a:r>
            <a:br>
              <a:rPr lang="en-US" altLang="en-US" sz="3200"/>
            </a:br>
            <a:r>
              <a:rPr lang="en-US" altLang="en-US" sz="4400"/>
              <a:t>Collaboration</a:t>
            </a:r>
            <a:r>
              <a:rPr lang="en-US" altLang="en-US" sz="3200"/>
              <a:t> - </a:t>
            </a:r>
            <a:r>
              <a:rPr lang="en-US" altLang="en-US" sz="4400"/>
              <a:t>1.  Networking</a:t>
            </a:r>
          </a:p>
        </p:txBody>
      </p:sp>
      <p:sp>
        <p:nvSpPr>
          <p:cNvPr id="50179" name="TextBox 5"/>
          <p:cNvSpPr txBox="1">
            <a:spLocks noChangeArrowheads="1"/>
          </p:cNvSpPr>
          <p:nvPr/>
        </p:nvSpPr>
        <p:spPr bwMode="auto">
          <a:xfrm>
            <a:off x="6248400" y="4343400"/>
            <a:ext cx="914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000">
                <a:solidFill>
                  <a:schemeClr val="bg1"/>
                </a:solidFill>
              </a:rPr>
              <a:t>Tom Raven</a:t>
            </a:r>
          </a:p>
        </p:txBody>
      </p:sp>
      <p:pic>
        <p:nvPicPr>
          <p:cNvPr id="50180" name="Picture 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1219200" y="0"/>
            <a:ext cx="6858000" cy="5154613"/>
          </a:xfrm>
        </p:spPr>
      </p:pic>
      <p:sp>
        <p:nvSpPr>
          <p:cNvPr id="50181" name="TextBox 6"/>
          <p:cNvSpPr txBox="1">
            <a:spLocks noChangeArrowheads="1"/>
          </p:cNvSpPr>
          <p:nvPr/>
        </p:nvSpPr>
        <p:spPr bwMode="auto">
          <a:xfrm>
            <a:off x="6629400" y="4724400"/>
            <a:ext cx="990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000">
                <a:solidFill>
                  <a:schemeClr val="bg1"/>
                </a:solidFill>
              </a:rPr>
              <a:t>Bruno Grin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a:xfrm>
            <a:off x="1066800" y="5334000"/>
            <a:ext cx="7315200" cy="762000"/>
          </a:xfrm>
        </p:spPr>
        <p:txBody>
          <a:bodyPr/>
          <a:lstStyle/>
          <a:p>
            <a:pPr algn="ctr" eaLnBrk="1" hangingPunct="1"/>
            <a:r>
              <a:rPr lang="en-US" altLang="en-US" sz="4400"/>
              <a:t>Collaboration: 2.  Coordination</a:t>
            </a:r>
          </a:p>
        </p:txBody>
      </p:sp>
      <p:sp>
        <p:nvSpPr>
          <p:cNvPr id="52227" name="TextBox 5"/>
          <p:cNvSpPr txBox="1">
            <a:spLocks noChangeArrowheads="1"/>
          </p:cNvSpPr>
          <p:nvPr/>
        </p:nvSpPr>
        <p:spPr bwMode="auto">
          <a:xfrm>
            <a:off x="6248400" y="4343400"/>
            <a:ext cx="914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000">
                <a:solidFill>
                  <a:schemeClr val="bg1"/>
                </a:solidFill>
              </a:rPr>
              <a:t>Tom Raven</a:t>
            </a:r>
          </a:p>
        </p:txBody>
      </p:sp>
      <p:pic>
        <p:nvPicPr>
          <p:cNvPr id="52228" name="Picture 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1066800" y="0"/>
            <a:ext cx="6858000" cy="5153025"/>
          </a:xfrm>
        </p:spPr>
      </p:pic>
      <p:sp>
        <p:nvSpPr>
          <p:cNvPr id="52229" name="TextBox 6"/>
          <p:cNvSpPr txBox="1">
            <a:spLocks noChangeArrowheads="1"/>
          </p:cNvSpPr>
          <p:nvPr/>
        </p:nvSpPr>
        <p:spPr bwMode="auto">
          <a:xfrm>
            <a:off x="6553200" y="4724400"/>
            <a:ext cx="1066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000">
                <a:solidFill>
                  <a:schemeClr val="bg1"/>
                </a:solidFill>
              </a:rPr>
              <a:t>Greekadman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en-US"/>
              <a:t>Goals</a:t>
            </a:r>
          </a:p>
        </p:txBody>
      </p:sp>
      <p:sp>
        <p:nvSpPr>
          <p:cNvPr id="17411" name="Content Placeholder 2"/>
          <p:cNvSpPr>
            <a:spLocks noGrp="1"/>
          </p:cNvSpPr>
          <p:nvPr>
            <p:ph idx="1"/>
          </p:nvPr>
        </p:nvSpPr>
        <p:spPr>
          <a:xfrm>
            <a:off x="381000" y="1219200"/>
            <a:ext cx="8229600" cy="4525963"/>
          </a:xfrm>
        </p:spPr>
        <p:txBody>
          <a:bodyPr/>
          <a:lstStyle/>
          <a:p>
            <a:pPr eaLnBrk="1" hangingPunct="1"/>
            <a:r>
              <a:rPr lang="en-US" altLang="en-US"/>
              <a:t>Explore ways to effectively work with volunteers, homeowners and Extension people</a:t>
            </a:r>
          </a:p>
          <a:p>
            <a:pPr eaLnBrk="1" hangingPunct="1"/>
            <a:r>
              <a:rPr lang="en-US" altLang="en-US"/>
              <a:t>Leadership qualities</a:t>
            </a:r>
          </a:p>
          <a:p>
            <a:pPr eaLnBrk="1" hangingPunct="1"/>
            <a:r>
              <a:rPr lang="en-US" altLang="en-US"/>
              <a:t>Group dynamics</a:t>
            </a:r>
          </a:p>
          <a:p>
            <a:pPr eaLnBrk="1" hangingPunct="1"/>
            <a:r>
              <a:rPr lang="en-US" altLang="en-US"/>
              <a:t>Collaborations</a:t>
            </a:r>
          </a:p>
          <a:p>
            <a:pPr eaLnBrk="1" hangingPunct="1"/>
            <a:r>
              <a:rPr lang="en-US" altLang="en-US"/>
              <a:t>Difficult people</a:t>
            </a:r>
          </a:p>
          <a:p>
            <a:pPr eaLnBrk="1" hangingPunct="1"/>
            <a:r>
              <a:rPr lang="en-US" altLang="en-US"/>
              <a:t>Communication styles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a:spLocks noGrp="1"/>
          </p:cNvSpPr>
          <p:nvPr>
            <p:ph type="title"/>
          </p:nvPr>
        </p:nvSpPr>
        <p:spPr>
          <a:xfrm>
            <a:off x="838200" y="5410200"/>
            <a:ext cx="7696200" cy="685800"/>
          </a:xfrm>
        </p:spPr>
        <p:txBody>
          <a:bodyPr/>
          <a:lstStyle/>
          <a:p>
            <a:pPr algn="ctr" eaLnBrk="1" hangingPunct="1"/>
            <a:r>
              <a:rPr lang="en-US" altLang="en-US" sz="3200"/>
              <a:t/>
            </a:r>
            <a:br>
              <a:rPr lang="en-US" altLang="en-US" sz="3200"/>
            </a:br>
            <a:r>
              <a:rPr lang="en-US" altLang="en-US" sz="4400"/>
              <a:t>Collaboration</a:t>
            </a:r>
            <a:r>
              <a:rPr lang="en-US" altLang="en-US" sz="3200"/>
              <a:t> - </a:t>
            </a:r>
            <a:r>
              <a:rPr lang="en-US" altLang="en-US" sz="4400"/>
              <a:t>3.  Cooperation</a:t>
            </a:r>
          </a:p>
        </p:txBody>
      </p:sp>
      <p:pic>
        <p:nvPicPr>
          <p:cNvPr id="54275" name="Picture 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3732" r="3732"/>
          <a:stretch>
            <a:fillRect/>
          </a:stretch>
        </p:blipFill>
        <p:spPr>
          <a:xfrm>
            <a:off x="1143000" y="0"/>
            <a:ext cx="6781800" cy="5072063"/>
          </a:xfrm>
        </p:spPr>
      </p:pic>
      <p:sp>
        <p:nvSpPr>
          <p:cNvPr id="54276" name="TextBox 6"/>
          <p:cNvSpPr txBox="1">
            <a:spLocks noChangeArrowheads="1"/>
          </p:cNvSpPr>
          <p:nvPr/>
        </p:nvSpPr>
        <p:spPr bwMode="auto">
          <a:xfrm>
            <a:off x="6705600" y="4648200"/>
            <a:ext cx="914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000"/>
              <a:t>Lincolnblues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p:cNvSpPr>
            <a:spLocks noGrp="1"/>
          </p:cNvSpPr>
          <p:nvPr>
            <p:ph type="title"/>
          </p:nvPr>
        </p:nvSpPr>
        <p:spPr>
          <a:xfrm>
            <a:off x="152400" y="5334000"/>
            <a:ext cx="8991600" cy="685800"/>
          </a:xfrm>
        </p:spPr>
        <p:txBody>
          <a:bodyPr/>
          <a:lstStyle/>
          <a:p>
            <a:pPr algn="ctr" eaLnBrk="1" hangingPunct="1"/>
            <a:r>
              <a:rPr lang="en-US" altLang="en-US" sz="3200"/>
              <a:t/>
            </a:r>
            <a:br>
              <a:rPr lang="en-US" altLang="en-US" sz="3200"/>
            </a:br>
            <a:r>
              <a:rPr lang="en-US" altLang="en-US" sz="4400"/>
              <a:t>Collaboration</a:t>
            </a:r>
            <a:r>
              <a:rPr lang="en-US" altLang="en-US" sz="3200"/>
              <a:t> - </a:t>
            </a:r>
            <a:r>
              <a:rPr lang="en-US" altLang="en-US" sz="4400"/>
              <a:t>4.  True Collaboration</a:t>
            </a:r>
          </a:p>
        </p:txBody>
      </p:sp>
      <p:sp>
        <p:nvSpPr>
          <p:cNvPr id="56323" name="TextBox 5"/>
          <p:cNvSpPr txBox="1">
            <a:spLocks noChangeArrowheads="1"/>
          </p:cNvSpPr>
          <p:nvPr/>
        </p:nvSpPr>
        <p:spPr bwMode="auto">
          <a:xfrm>
            <a:off x="6248400" y="4343400"/>
            <a:ext cx="914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000">
                <a:solidFill>
                  <a:schemeClr val="bg1"/>
                </a:solidFill>
              </a:rPr>
              <a:t>Tom Raven</a:t>
            </a:r>
          </a:p>
        </p:txBody>
      </p:sp>
      <p:pic>
        <p:nvPicPr>
          <p:cNvPr id="56324" name="Picture 3"/>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990600" y="0"/>
            <a:ext cx="7010400" cy="5257800"/>
          </a:xfrm>
        </p:spPr>
      </p:pic>
      <p:sp>
        <p:nvSpPr>
          <p:cNvPr id="56325" name="TextBox 8"/>
          <p:cNvSpPr txBox="1">
            <a:spLocks noChangeArrowheads="1"/>
          </p:cNvSpPr>
          <p:nvPr/>
        </p:nvSpPr>
        <p:spPr bwMode="auto">
          <a:xfrm>
            <a:off x="6934200" y="4876800"/>
            <a:ext cx="762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000">
                <a:solidFill>
                  <a:schemeClr val="bg1"/>
                </a:solidFill>
              </a:rPr>
              <a:t>qnibert00</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endParaRPr lang="en-US" altLang="en-US"/>
          </a:p>
        </p:txBody>
      </p:sp>
      <p:sp>
        <p:nvSpPr>
          <p:cNvPr id="58371" name="Picture Placeholder 2"/>
          <p:cNvSpPr>
            <a:spLocks noGrp="1" noTextEdit="1"/>
          </p:cNvSpPr>
          <p:nvPr>
            <p:ph type="pic" idx="1"/>
          </p:nvPr>
        </p:nvSpPr>
        <p:spPr/>
      </p:sp>
      <p:grpSp>
        <p:nvGrpSpPr>
          <p:cNvPr id="58372" name="Group 7"/>
          <p:cNvGrpSpPr>
            <a:grpSpLocks/>
          </p:cNvGrpSpPr>
          <p:nvPr/>
        </p:nvGrpSpPr>
        <p:grpSpPr bwMode="auto">
          <a:xfrm>
            <a:off x="1219200" y="0"/>
            <a:ext cx="6629400" cy="5943600"/>
            <a:chOff x="1600200" y="533400"/>
            <a:chExt cx="5053013" cy="5197042"/>
          </a:xfrm>
        </p:grpSpPr>
        <p:pic>
          <p:nvPicPr>
            <p:cNvPr id="583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533400"/>
              <a:ext cx="5053013" cy="519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5" name="Rectangle 6"/>
            <p:cNvSpPr>
              <a:spLocks noChangeArrowheads="1"/>
            </p:cNvSpPr>
            <p:nvPr/>
          </p:nvSpPr>
          <p:spPr bwMode="auto">
            <a:xfrm>
              <a:off x="5410200" y="5410200"/>
              <a:ext cx="12218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000" b="1">
                  <a:solidFill>
                    <a:schemeClr val="bg1"/>
                  </a:solidFill>
                </a:rPr>
                <a:t>Tomas.Quinones</a:t>
              </a:r>
            </a:p>
          </p:txBody>
        </p:sp>
      </p:grpSp>
      <p:sp>
        <p:nvSpPr>
          <p:cNvPr id="10" name="Rectangle 9"/>
          <p:cNvSpPr/>
          <p:nvPr/>
        </p:nvSpPr>
        <p:spPr>
          <a:xfrm rot="19347441">
            <a:off x="639631" y="2517976"/>
            <a:ext cx="7577845" cy="923330"/>
          </a:xfrm>
          <a:prstGeom prst="rect">
            <a:avLst/>
          </a:prstGeom>
          <a:noFill/>
        </p:spPr>
        <p:txBody>
          <a:bodyPr>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a typeface="+mn-ea"/>
              </a:rPr>
              <a:t>Challenging People!!!!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8" presetClass="emph" presetSubtype="0" fill="hold" nodeType="withEffect">
                                  <p:stCondLst>
                                    <p:cond delay="0"/>
                                  </p:stCondLst>
                                  <p:childTnLst>
                                    <p:animRot by="21600000">
                                      <p:cBhvr>
                                        <p:cTn id="8"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3"/>
          <p:cNvSpPr>
            <a:spLocks noGrp="1"/>
          </p:cNvSpPr>
          <p:nvPr>
            <p:ph type="title"/>
          </p:nvPr>
        </p:nvSpPr>
        <p:spPr>
          <a:xfrm>
            <a:off x="381000" y="5410200"/>
            <a:ext cx="8763000" cy="566738"/>
          </a:xfrm>
        </p:spPr>
        <p:txBody>
          <a:bodyPr/>
          <a:lstStyle/>
          <a:p>
            <a:pPr algn="ctr" eaLnBrk="1" hangingPunct="1"/>
            <a:r>
              <a:rPr lang="en-US" altLang="en-US" sz="3200"/>
              <a:t>Put Problem People in Proper Perspective</a:t>
            </a:r>
          </a:p>
        </p:txBody>
      </p:sp>
      <p:pic>
        <p:nvPicPr>
          <p:cNvPr id="60419" name="Picture 7"/>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667" r="667"/>
          <a:stretch>
            <a:fillRect/>
          </a:stretch>
        </p:blipFill>
        <p:spPr>
          <a:xfrm>
            <a:off x="1066800" y="0"/>
            <a:ext cx="7010400" cy="5257800"/>
          </a:xfrm>
        </p:spPr>
      </p:pic>
      <p:sp>
        <p:nvSpPr>
          <p:cNvPr id="60420" name="TextBox 4"/>
          <p:cNvSpPr txBox="1">
            <a:spLocks noChangeArrowheads="1"/>
          </p:cNvSpPr>
          <p:nvPr/>
        </p:nvSpPr>
        <p:spPr bwMode="auto">
          <a:xfrm>
            <a:off x="6629400" y="4800600"/>
            <a:ext cx="1143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000">
                <a:solidFill>
                  <a:schemeClr val="bg1"/>
                </a:solidFill>
              </a:rPr>
              <a:t>Joseyshowaa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p:cNvSpPr>
            <a:spLocks noGrp="1"/>
          </p:cNvSpPr>
          <p:nvPr>
            <p:ph type="title"/>
          </p:nvPr>
        </p:nvSpPr>
        <p:spPr>
          <a:xfrm>
            <a:off x="1295400" y="5410200"/>
            <a:ext cx="6705600" cy="566738"/>
          </a:xfrm>
        </p:spPr>
        <p:txBody>
          <a:bodyPr/>
          <a:lstStyle/>
          <a:p>
            <a:pPr algn="ctr" eaLnBrk="1" hangingPunct="1"/>
            <a:r>
              <a:rPr lang="en-US" altLang="en-US" sz="3200"/>
              <a:t>Take Your Pick –  Positive or Negative</a:t>
            </a:r>
          </a:p>
        </p:txBody>
      </p:sp>
      <p:pic>
        <p:nvPicPr>
          <p:cNvPr id="62467" name="Picture 7"/>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400" r="400"/>
          <a:stretch>
            <a:fillRect/>
          </a:stretch>
        </p:blipFill>
        <p:spPr>
          <a:xfrm>
            <a:off x="914400" y="0"/>
            <a:ext cx="7086600" cy="5314950"/>
          </a:xfrm>
        </p:spPr>
      </p:pic>
      <p:sp>
        <p:nvSpPr>
          <p:cNvPr id="62468" name="TextBox 4"/>
          <p:cNvSpPr txBox="1">
            <a:spLocks noChangeArrowheads="1"/>
          </p:cNvSpPr>
          <p:nvPr/>
        </p:nvSpPr>
        <p:spPr bwMode="auto">
          <a:xfrm>
            <a:off x="7086600" y="47244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000">
                <a:solidFill>
                  <a:schemeClr val="bg1"/>
                </a:solidFill>
              </a:rPr>
              <a:t>artur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3"/>
          <p:cNvSpPr>
            <a:spLocks noGrp="1"/>
          </p:cNvSpPr>
          <p:nvPr>
            <p:ph type="title"/>
          </p:nvPr>
        </p:nvSpPr>
        <p:spPr>
          <a:xfrm>
            <a:off x="1143000" y="5410200"/>
            <a:ext cx="7315200" cy="566738"/>
          </a:xfrm>
        </p:spPr>
        <p:txBody>
          <a:bodyPr/>
          <a:lstStyle/>
          <a:p>
            <a:pPr algn="ctr" eaLnBrk="1" hangingPunct="1"/>
            <a:r>
              <a:rPr lang="en-US" altLang="en-US" sz="3200"/>
              <a:t>Don’t Expect Difficult People to Change</a:t>
            </a:r>
          </a:p>
        </p:txBody>
      </p:sp>
      <p:pic>
        <p:nvPicPr>
          <p:cNvPr id="64515" name="Picture 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990600" y="0"/>
            <a:ext cx="7212013" cy="4953000"/>
          </a:xfrm>
        </p:spPr>
      </p:pic>
      <p:sp>
        <p:nvSpPr>
          <p:cNvPr id="64516" name="TextBox 4"/>
          <p:cNvSpPr txBox="1">
            <a:spLocks noChangeArrowheads="1"/>
          </p:cNvSpPr>
          <p:nvPr/>
        </p:nvSpPr>
        <p:spPr bwMode="auto">
          <a:xfrm>
            <a:off x="6858000" y="4572000"/>
            <a:ext cx="1066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000">
                <a:solidFill>
                  <a:schemeClr val="bg1"/>
                </a:solidFill>
              </a:rPr>
              <a:t>Tony the Misfit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3"/>
          <p:cNvSpPr>
            <a:spLocks noGrp="1"/>
          </p:cNvSpPr>
          <p:nvPr>
            <p:ph type="title"/>
          </p:nvPr>
        </p:nvSpPr>
        <p:spPr>
          <a:xfrm>
            <a:off x="1143000" y="5486400"/>
            <a:ext cx="7086600" cy="566738"/>
          </a:xfrm>
        </p:spPr>
        <p:txBody>
          <a:bodyPr/>
          <a:lstStyle/>
          <a:p>
            <a:pPr algn="ctr" eaLnBrk="1" hangingPunct="1"/>
            <a:r>
              <a:rPr lang="en-US" altLang="en-US" sz="3200"/>
              <a:t>Learn to Respond as well as to Listen</a:t>
            </a:r>
          </a:p>
        </p:txBody>
      </p:sp>
      <p:pic>
        <p:nvPicPr>
          <p:cNvPr id="66563" name="Picture 3"/>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990600" y="0"/>
            <a:ext cx="7162800" cy="5372100"/>
          </a:xfrm>
        </p:spPr>
      </p:pic>
      <p:sp>
        <p:nvSpPr>
          <p:cNvPr id="66564" name="TextBox 4"/>
          <p:cNvSpPr txBox="1">
            <a:spLocks noChangeArrowheads="1"/>
          </p:cNvSpPr>
          <p:nvPr/>
        </p:nvSpPr>
        <p:spPr bwMode="auto">
          <a:xfrm>
            <a:off x="6781800" y="4876800"/>
            <a:ext cx="1219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000">
                <a:solidFill>
                  <a:schemeClr val="bg1"/>
                </a:solidFill>
              </a:rPr>
              <a:t>Beverly &amp; Pack</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3"/>
          <p:cNvSpPr>
            <a:spLocks noGrp="1"/>
          </p:cNvSpPr>
          <p:nvPr>
            <p:ph type="title"/>
          </p:nvPr>
        </p:nvSpPr>
        <p:spPr>
          <a:xfrm>
            <a:off x="1295400" y="5486400"/>
            <a:ext cx="7010400" cy="566738"/>
          </a:xfrm>
        </p:spPr>
        <p:txBody>
          <a:bodyPr/>
          <a:lstStyle/>
          <a:p>
            <a:pPr algn="ctr" eaLnBrk="1" hangingPunct="1"/>
            <a:r>
              <a:rPr lang="en-US" altLang="en-US" sz="3200"/>
              <a:t>Give and Request Frequent Feedback</a:t>
            </a:r>
          </a:p>
        </p:txBody>
      </p:sp>
      <p:pic>
        <p:nvPicPr>
          <p:cNvPr id="68611" name="Picture 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2133" r="2133"/>
          <a:stretch>
            <a:fillRect/>
          </a:stretch>
        </p:blipFill>
        <p:spPr>
          <a:xfrm>
            <a:off x="990600" y="0"/>
            <a:ext cx="7162800" cy="5372100"/>
          </a:xfrm>
        </p:spPr>
      </p:pic>
      <p:sp>
        <p:nvSpPr>
          <p:cNvPr id="68612" name="TextBox 5"/>
          <p:cNvSpPr txBox="1">
            <a:spLocks noChangeArrowheads="1"/>
          </p:cNvSpPr>
          <p:nvPr/>
        </p:nvSpPr>
        <p:spPr bwMode="auto">
          <a:xfrm>
            <a:off x="7162800" y="5029200"/>
            <a:ext cx="914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000"/>
              <a:t>carlaarena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3"/>
          <p:cNvSpPr>
            <a:spLocks noGrp="1"/>
          </p:cNvSpPr>
          <p:nvPr>
            <p:ph type="title"/>
          </p:nvPr>
        </p:nvSpPr>
        <p:spPr>
          <a:xfrm>
            <a:off x="1371600" y="5486400"/>
            <a:ext cx="6858000" cy="566738"/>
          </a:xfrm>
        </p:spPr>
        <p:txBody>
          <a:bodyPr/>
          <a:lstStyle/>
          <a:p>
            <a:pPr eaLnBrk="1" hangingPunct="1"/>
            <a:r>
              <a:rPr lang="en-US" altLang="en-US" sz="3200"/>
              <a:t>Look First at Policies and Procedures</a:t>
            </a:r>
          </a:p>
        </p:txBody>
      </p:sp>
      <p:pic>
        <p:nvPicPr>
          <p:cNvPr id="70659" name="Picture 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1066800" y="0"/>
            <a:ext cx="7112000" cy="5334000"/>
          </a:xfrm>
        </p:spPr>
      </p:pic>
      <p:sp>
        <p:nvSpPr>
          <p:cNvPr id="70660" name="TextBox 8"/>
          <p:cNvSpPr txBox="1">
            <a:spLocks noChangeArrowheads="1"/>
          </p:cNvSpPr>
          <p:nvPr/>
        </p:nvSpPr>
        <p:spPr bwMode="auto">
          <a:xfrm>
            <a:off x="6934200" y="4953000"/>
            <a:ext cx="762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000"/>
              <a:t>pkirrage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3"/>
          <p:cNvSpPr>
            <a:spLocks noGrp="1"/>
          </p:cNvSpPr>
          <p:nvPr>
            <p:ph type="title"/>
          </p:nvPr>
        </p:nvSpPr>
        <p:spPr>
          <a:xfrm>
            <a:off x="1905000" y="5486400"/>
            <a:ext cx="5522913" cy="566738"/>
          </a:xfrm>
        </p:spPr>
        <p:txBody>
          <a:bodyPr/>
          <a:lstStyle/>
          <a:p>
            <a:pPr eaLnBrk="1" hangingPunct="1"/>
            <a:r>
              <a:rPr lang="en-US" altLang="en-US" sz="3200"/>
              <a:t>Deal Directly and Discreetly</a:t>
            </a:r>
          </a:p>
        </p:txBody>
      </p:sp>
      <p:pic>
        <p:nvPicPr>
          <p:cNvPr id="72707" name="Picture 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990600" y="0"/>
            <a:ext cx="7213600" cy="5410200"/>
          </a:xfrm>
        </p:spPr>
      </p:pic>
      <p:sp>
        <p:nvSpPr>
          <p:cNvPr id="72708" name="TextBox 4"/>
          <p:cNvSpPr txBox="1">
            <a:spLocks noChangeArrowheads="1"/>
          </p:cNvSpPr>
          <p:nvPr/>
        </p:nvSpPr>
        <p:spPr bwMode="auto">
          <a:xfrm>
            <a:off x="6858000" y="4953000"/>
            <a:ext cx="990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000">
                <a:solidFill>
                  <a:schemeClr val="bg1"/>
                </a:solidFill>
              </a:rPr>
              <a:t>Hey mr glen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l" eaLnBrk="1" hangingPunct="1"/>
            <a:r>
              <a:rPr lang="en-US" altLang="en-US"/>
              <a:t> Who is a leader?    </a:t>
            </a:r>
          </a:p>
        </p:txBody>
      </p:sp>
      <p:sp>
        <p:nvSpPr>
          <p:cNvPr id="3" name="Content Placeholder 2"/>
          <p:cNvSpPr>
            <a:spLocks noGrp="1"/>
          </p:cNvSpPr>
          <p:nvPr>
            <p:ph idx="1"/>
          </p:nvPr>
        </p:nvSpPr>
        <p:spPr>
          <a:xfrm>
            <a:off x="381000" y="1600200"/>
            <a:ext cx="8229600" cy="4525963"/>
          </a:xfrm>
        </p:spPr>
        <p:txBody>
          <a:bodyPr/>
          <a:lstStyle/>
          <a:p>
            <a:pPr eaLnBrk="1" hangingPunct="1"/>
            <a:r>
              <a:rPr lang="en-US" altLang="en-US"/>
              <a:t>Leaders are born</a:t>
            </a:r>
          </a:p>
          <a:p>
            <a:pPr eaLnBrk="1" hangingPunct="1"/>
            <a:r>
              <a:rPr lang="en-US" altLang="en-US"/>
              <a:t>Leaders are made</a:t>
            </a:r>
          </a:p>
          <a:p>
            <a:pPr eaLnBrk="1" hangingPunct="1"/>
            <a:r>
              <a:rPr lang="en-US" altLang="en-US"/>
              <a:t>Leadership can be learned</a:t>
            </a:r>
          </a:p>
        </p:txBody>
      </p:sp>
      <p:pic>
        <p:nvPicPr>
          <p:cNvPr id="90114" name="Picture 2" descr="File:Picturecarnegi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3352800"/>
            <a:ext cx="1981200"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6" name="Picture 4" descr="File:Ludvig XVI av Frankrike porträtterad av AF Callet.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3581400"/>
            <a:ext cx="1630363" cy="22764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0122" name="Picture 10" descr="Hatshepsu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3581400"/>
            <a:ext cx="1838325" cy="228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2" name="Group 9"/>
          <p:cNvGrpSpPr>
            <a:grpSpLocks/>
          </p:cNvGrpSpPr>
          <p:nvPr/>
        </p:nvGrpSpPr>
        <p:grpSpPr bwMode="auto">
          <a:xfrm>
            <a:off x="4267200" y="457200"/>
            <a:ext cx="4422775" cy="5421313"/>
            <a:chOff x="4267200" y="457200"/>
            <a:chExt cx="4422839" cy="5420881"/>
          </a:xfrm>
        </p:grpSpPr>
        <p:pic>
          <p:nvPicPr>
            <p:cNvPr id="19464" name="Picture 8" descr="http://upload.wikimedia.org/wikipedia/commons/4/44/Abraham_Lincoln_head_on_shoulders_photo_portrait.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3276600"/>
              <a:ext cx="1981200" cy="260148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65" name="Picture 12" descr="http://cogitodexter.files.wordpress.com/2009/08/coryaquino.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9400" y="457200"/>
              <a:ext cx="2060639" cy="2209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5" presetClass="entr" presetSubtype="10" fill="hold" nodeType="clickEffect">
                                  <p:stCondLst>
                                    <p:cond delay="0"/>
                                  </p:stCondLst>
                                  <p:childTnLst>
                                    <p:set>
                                      <p:cBhvr>
                                        <p:cTn id="10" dur="1" fill="hold">
                                          <p:stCondLst>
                                            <p:cond delay="0"/>
                                          </p:stCondLst>
                                        </p:cTn>
                                        <p:tgtEl>
                                          <p:spTgt spid="90116"/>
                                        </p:tgtEl>
                                        <p:attrNameLst>
                                          <p:attrName>style.visibility</p:attrName>
                                        </p:attrNameLst>
                                      </p:cBhvr>
                                      <p:to>
                                        <p:strVal val="visible"/>
                                      </p:to>
                                    </p:set>
                                    <p:animEffect transition="in" filter="checkerboard(across)">
                                      <p:cBhvr>
                                        <p:cTn id="11" dur="500"/>
                                        <p:tgtEl>
                                          <p:spTgt spid="90116"/>
                                        </p:tgtEl>
                                      </p:cBhvr>
                                    </p:animEffect>
                                  </p:childTnLst>
                                </p:cTn>
                              </p:par>
                              <p:par>
                                <p:cTn id="12" presetID="5" presetClass="entr" presetSubtype="10" fill="hold" nodeType="withEffect">
                                  <p:stCondLst>
                                    <p:cond delay="0"/>
                                  </p:stCondLst>
                                  <p:childTnLst>
                                    <p:set>
                                      <p:cBhvr>
                                        <p:cTn id="13" dur="1" fill="hold">
                                          <p:stCondLst>
                                            <p:cond delay="0"/>
                                          </p:stCondLst>
                                        </p:cTn>
                                        <p:tgtEl>
                                          <p:spTgt spid="90122"/>
                                        </p:tgtEl>
                                        <p:attrNameLst>
                                          <p:attrName>style.visibility</p:attrName>
                                        </p:attrNameLst>
                                      </p:cBhvr>
                                      <p:to>
                                        <p:strVal val="visible"/>
                                      </p:to>
                                    </p:set>
                                    <p:animEffect transition="in" filter="checkerboard(across)">
                                      <p:cBhvr>
                                        <p:cTn id="14" dur="500"/>
                                        <p:tgtEl>
                                          <p:spTgt spid="9012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3" presetClass="entr" presetSubtype="1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childTnLst>
                                </p:cTn>
                              </p:par>
                              <p:par>
                                <p:cTn id="26" presetID="3" presetClass="entr" presetSubtype="10" fill="hold" nodeType="withEffect">
                                  <p:stCondLst>
                                    <p:cond delay="0"/>
                                  </p:stCondLst>
                                  <p:childTnLst>
                                    <p:set>
                                      <p:cBhvr>
                                        <p:cTn id="27" dur="1" fill="hold">
                                          <p:stCondLst>
                                            <p:cond delay="0"/>
                                          </p:stCondLst>
                                        </p:cTn>
                                        <p:tgtEl>
                                          <p:spTgt spid="90114"/>
                                        </p:tgtEl>
                                        <p:attrNameLst>
                                          <p:attrName>style.visibility</p:attrName>
                                        </p:attrNameLst>
                                      </p:cBhvr>
                                      <p:to>
                                        <p:strVal val="visible"/>
                                      </p:to>
                                    </p:set>
                                    <p:animEffect transition="in" filter="blinds(horizontal)">
                                      <p:cBhvr>
                                        <p:cTn id="28" dur="500"/>
                                        <p:tgtEl>
                                          <p:spTgt spid="90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3"/>
          <p:cNvSpPr>
            <a:spLocks noGrp="1"/>
          </p:cNvSpPr>
          <p:nvPr>
            <p:ph type="title"/>
          </p:nvPr>
        </p:nvSpPr>
        <p:spPr>
          <a:xfrm>
            <a:off x="1981200" y="5410200"/>
            <a:ext cx="5522913" cy="566738"/>
          </a:xfrm>
        </p:spPr>
        <p:txBody>
          <a:bodyPr/>
          <a:lstStyle/>
          <a:p>
            <a:pPr eaLnBrk="1" hangingPunct="1"/>
            <a:r>
              <a:rPr lang="en-US" altLang="en-US" sz="3200"/>
              <a:t>Document for Self-Protection</a:t>
            </a:r>
          </a:p>
        </p:txBody>
      </p:sp>
      <p:pic>
        <p:nvPicPr>
          <p:cNvPr id="74755" name="Picture 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1066800" y="0"/>
            <a:ext cx="6967538" cy="5029200"/>
          </a:xfrm>
        </p:spPr>
      </p:pic>
      <p:sp>
        <p:nvSpPr>
          <p:cNvPr id="74756" name="TextBox 4"/>
          <p:cNvSpPr txBox="1">
            <a:spLocks noChangeArrowheads="1"/>
          </p:cNvSpPr>
          <p:nvPr/>
        </p:nvSpPr>
        <p:spPr bwMode="auto">
          <a:xfrm>
            <a:off x="1143000" y="4648200"/>
            <a:ext cx="1143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000"/>
              <a:t>Harshad Sharma</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3"/>
          <p:cNvSpPr>
            <a:spLocks noGrp="1"/>
          </p:cNvSpPr>
          <p:nvPr>
            <p:ph type="title"/>
          </p:nvPr>
        </p:nvSpPr>
        <p:spPr>
          <a:xfrm>
            <a:off x="1600200" y="5486400"/>
            <a:ext cx="6934200" cy="566738"/>
          </a:xfrm>
        </p:spPr>
        <p:txBody>
          <a:bodyPr/>
          <a:lstStyle/>
          <a:p>
            <a:pPr eaLnBrk="1" hangingPunct="1"/>
            <a:r>
              <a:rPr lang="en-US" altLang="en-US" sz="3200"/>
              <a:t>Be Straightforward and Unemotional</a:t>
            </a:r>
          </a:p>
        </p:txBody>
      </p:sp>
      <p:pic>
        <p:nvPicPr>
          <p:cNvPr id="76803" name="Picture 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914400" y="0"/>
            <a:ext cx="7089775" cy="5029200"/>
          </a:xfrm>
        </p:spPr>
      </p:pic>
      <p:sp>
        <p:nvSpPr>
          <p:cNvPr id="76804" name="TextBox 4"/>
          <p:cNvSpPr txBox="1">
            <a:spLocks noChangeArrowheads="1"/>
          </p:cNvSpPr>
          <p:nvPr/>
        </p:nvSpPr>
        <p:spPr bwMode="auto">
          <a:xfrm>
            <a:off x="6477000" y="4648200"/>
            <a:ext cx="1371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000">
                <a:solidFill>
                  <a:schemeClr val="bg1"/>
                </a:solidFill>
              </a:rPr>
              <a:t>Let Ideas Compete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3"/>
          <p:cNvSpPr>
            <a:spLocks noGrp="1"/>
          </p:cNvSpPr>
          <p:nvPr>
            <p:ph type="title"/>
          </p:nvPr>
        </p:nvSpPr>
        <p:spPr>
          <a:xfrm>
            <a:off x="1828800" y="5486400"/>
            <a:ext cx="5522913" cy="566738"/>
          </a:xfrm>
        </p:spPr>
        <p:txBody>
          <a:bodyPr/>
          <a:lstStyle/>
          <a:p>
            <a:pPr algn="ctr" eaLnBrk="1" hangingPunct="1"/>
            <a:r>
              <a:rPr lang="en-US" altLang="en-US" sz="3200"/>
              <a:t>Be Gracious</a:t>
            </a:r>
          </a:p>
        </p:txBody>
      </p:sp>
      <p:pic>
        <p:nvPicPr>
          <p:cNvPr id="78851" name="Picture 4"/>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3999" r="3999"/>
          <a:stretch>
            <a:fillRect/>
          </a:stretch>
        </p:blipFill>
        <p:spPr>
          <a:xfrm>
            <a:off x="990600" y="0"/>
            <a:ext cx="7086600" cy="5314950"/>
          </a:xfrm>
        </p:spPr>
      </p:pic>
      <p:sp>
        <p:nvSpPr>
          <p:cNvPr id="78852" name="TextBox 4"/>
          <p:cNvSpPr txBox="1">
            <a:spLocks noChangeArrowheads="1"/>
          </p:cNvSpPr>
          <p:nvPr/>
        </p:nvSpPr>
        <p:spPr bwMode="auto">
          <a:xfrm>
            <a:off x="1219200" y="4953000"/>
            <a:ext cx="2590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000">
                <a:solidFill>
                  <a:schemeClr val="bg1"/>
                </a:solidFill>
              </a:rPr>
              <a:t>aliceinthepoetsheartlandhereandthere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endParaRPr lang="en-US" altLang="en-US"/>
          </a:p>
        </p:txBody>
      </p:sp>
      <p:sp>
        <p:nvSpPr>
          <p:cNvPr id="80899" name="Picture Placeholder 2"/>
          <p:cNvSpPr>
            <a:spLocks noGrp="1" noTextEdit="1"/>
          </p:cNvSpPr>
          <p:nvPr>
            <p:ph type="pic" idx="1"/>
          </p:nvPr>
        </p:nvSpPr>
        <p:spPr/>
      </p:sp>
      <p:sp>
        <p:nvSpPr>
          <p:cNvPr id="80900" name="Text Placeholder 3"/>
          <p:cNvSpPr>
            <a:spLocks noGrp="1"/>
          </p:cNvSpPr>
          <p:nvPr>
            <p:ph type="body" sz="half" idx="2"/>
          </p:nvPr>
        </p:nvSpPr>
        <p:spPr/>
        <p:txBody>
          <a:bodyPr/>
          <a:lstStyle/>
          <a:p>
            <a:pPr eaLnBrk="1" hangingPunct="1"/>
            <a:endParaRPr lang="en-US" alt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04800"/>
            <a:ext cx="3733800" cy="304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04800"/>
            <a:ext cx="407670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2590800"/>
            <a:ext cx="3048000" cy="348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ntr" presetSubtype="16"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diamond(in)">
                                      <p:cBhvr>
                                        <p:cTn id="11" dur="2000"/>
                                        <p:tgtEl>
                                          <p:spTgt spid="205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2051"/>
                                        </p:tgtEl>
                                        <p:attrNameLst>
                                          <p:attrName>style.visibility</p:attrName>
                                        </p:attrNameLst>
                                      </p:cBhvr>
                                      <p:to>
                                        <p:strVal val="visible"/>
                                      </p:to>
                                    </p:set>
                                    <p:animEffect transition="in" filter="blinds(horizontal)">
                                      <p:cBhvr>
                                        <p:cTn id="16"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00200" y="5334000"/>
            <a:ext cx="6288088" cy="685800"/>
          </a:xfrm>
        </p:spPr>
        <p:txBody>
          <a:bodyPr/>
          <a:lstStyle/>
          <a:p>
            <a:pPr eaLnBrk="1" hangingPunct="1"/>
            <a:r>
              <a:rPr lang="en-US" altLang="en-US" cap="none"/>
              <a:t>COMMUNICATION STYLES</a:t>
            </a:r>
          </a:p>
        </p:txBody>
      </p:sp>
      <p:pic>
        <p:nvPicPr>
          <p:cNvPr id="82947" name="Picture 7" descr="Image29.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0"/>
            <a:ext cx="7010400"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3"/>
          <p:cNvSpPr>
            <a:spLocks noGrp="1"/>
          </p:cNvSpPr>
          <p:nvPr>
            <p:ph type="title"/>
          </p:nvPr>
        </p:nvSpPr>
        <p:spPr>
          <a:xfrm>
            <a:off x="1828800" y="5486400"/>
            <a:ext cx="5522913" cy="566738"/>
          </a:xfrm>
        </p:spPr>
        <p:txBody>
          <a:bodyPr/>
          <a:lstStyle/>
          <a:p>
            <a:pPr algn="ctr" eaLnBrk="1" hangingPunct="1"/>
            <a:r>
              <a:rPr lang="en-US" altLang="en-US" sz="3200"/>
              <a:t>Sensor Style</a:t>
            </a:r>
          </a:p>
        </p:txBody>
      </p:sp>
      <p:sp>
        <p:nvSpPr>
          <p:cNvPr id="84995" name="TextBox 5"/>
          <p:cNvSpPr txBox="1">
            <a:spLocks noChangeArrowheads="1"/>
          </p:cNvSpPr>
          <p:nvPr/>
        </p:nvSpPr>
        <p:spPr bwMode="auto">
          <a:xfrm>
            <a:off x="6248400" y="4343400"/>
            <a:ext cx="914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000">
                <a:solidFill>
                  <a:schemeClr val="bg1"/>
                </a:solidFill>
              </a:rPr>
              <a:t>Tom Raven</a:t>
            </a:r>
          </a:p>
        </p:txBody>
      </p:sp>
      <p:pic>
        <p:nvPicPr>
          <p:cNvPr id="84996" name="Picture 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5600" r="5600"/>
          <a:stretch>
            <a:fillRect/>
          </a:stretch>
        </p:blipFill>
        <p:spPr>
          <a:xfrm>
            <a:off x="990600" y="0"/>
            <a:ext cx="7086600" cy="5314950"/>
          </a:xfrm>
        </p:spPr>
      </p:pic>
      <p:sp>
        <p:nvSpPr>
          <p:cNvPr id="84997" name="TextBox 6"/>
          <p:cNvSpPr txBox="1">
            <a:spLocks noChangeArrowheads="1"/>
          </p:cNvSpPr>
          <p:nvPr/>
        </p:nvSpPr>
        <p:spPr bwMode="auto">
          <a:xfrm>
            <a:off x="6705600" y="4876800"/>
            <a:ext cx="1066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000"/>
              <a:t>Such a Groke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3"/>
          <p:cNvSpPr>
            <a:spLocks noGrp="1"/>
          </p:cNvSpPr>
          <p:nvPr>
            <p:ph type="title"/>
          </p:nvPr>
        </p:nvSpPr>
        <p:spPr>
          <a:xfrm>
            <a:off x="1828800" y="5486400"/>
            <a:ext cx="5522913" cy="566738"/>
          </a:xfrm>
        </p:spPr>
        <p:txBody>
          <a:bodyPr/>
          <a:lstStyle/>
          <a:p>
            <a:pPr algn="ctr" eaLnBrk="1" hangingPunct="1"/>
            <a:r>
              <a:rPr lang="en-US" altLang="en-US" sz="3200"/>
              <a:t>Intuitor Style</a:t>
            </a:r>
          </a:p>
        </p:txBody>
      </p:sp>
      <p:sp>
        <p:nvSpPr>
          <p:cNvPr id="87043" name="TextBox 5"/>
          <p:cNvSpPr txBox="1">
            <a:spLocks noChangeArrowheads="1"/>
          </p:cNvSpPr>
          <p:nvPr/>
        </p:nvSpPr>
        <p:spPr bwMode="auto">
          <a:xfrm>
            <a:off x="6248400" y="4343400"/>
            <a:ext cx="914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000">
                <a:solidFill>
                  <a:schemeClr val="bg1"/>
                </a:solidFill>
              </a:rPr>
              <a:t>Tom Raven</a:t>
            </a:r>
          </a:p>
        </p:txBody>
      </p:sp>
      <p:pic>
        <p:nvPicPr>
          <p:cNvPr id="87044" name="Picture 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5600" r="5600"/>
          <a:stretch>
            <a:fillRect/>
          </a:stretch>
        </p:blipFill>
        <p:spPr>
          <a:xfrm>
            <a:off x="914400" y="0"/>
            <a:ext cx="7239000" cy="5429250"/>
          </a:xfrm>
        </p:spPr>
      </p:pic>
      <p:sp>
        <p:nvSpPr>
          <p:cNvPr id="87045" name="TextBox 6"/>
          <p:cNvSpPr txBox="1">
            <a:spLocks noChangeArrowheads="1"/>
          </p:cNvSpPr>
          <p:nvPr/>
        </p:nvSpPr>
        <p:spPr bwMode="auto">
          <a:xfrm>
            <a:off x="6858000" y="4876800"/>
            <a:ext cx="990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000">
                <a:solidFill>
                  <a:schemeClr val="bg1"/>
                </a:solidFill>
              </a:rPr>
              <a:t>Dan Paluska</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3"/>
          <p:cNvSpPr>
            <a:spLocks noGrp="1"/>
          </p:cNvSpPr>
          <p:nvPr>
            <p:ph type="title"/>
          </p:nvPr>
        </p:nvSpPr>
        <p:spPr>
          <a:xfrm>
            <a:off x="1828800" y="5410200"/>
            <a:ext cx="5522913" cy="566738"/>
          </a:xfrm>
        </p:spPr>
        <p:txBody>
          <a:bodyPr/>
          <a:lstStyle/>
          <a:p>
            <a:pPr algn="ctr" eaLnBrk="1" hangingPunct="1"/>
            <a:r>
              <a:rPr lang="en-US" altLang="en-US" sz="3200"/>
              <a:t>Thinker Style</a:t>
            </a:r>
          </a:p>
        </p:txBody>
      </p:sp>
      <p:sp>
        <p:nvSpPr>
          <p:cNvPr id="89091" name="TextBox 5"/>
          <p:cNvSpPr txBox="1">
            <a:spLocks noChangeArrowheads="1"/>
          </p:cNvSpPr>
          <p:nvPr/>
        </p:nvSpPr>
        <p:spPr bwMode="auto">
          <a:xfrm>
            <a:off x="6248400" y="4343400"/>
            <a:ext cx="914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000">
                <a:solidFill>
                  <a:schemeClr val="bg1"/>
                </a:solidFill>
              </a:rPr>
              <a:t>Tom Raven</a:t>
            </a:r>
          </a:p>
        </p:txBody>
      </p:sp>
      <p:pic>
        <p:nvPicPr>
          <p:cNvPr id="89092" name="Picture 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5600" r="5600"/>
          <a:stretch>
            <a:fillRect/>
          </a:stretch>
        </p:blipFill>
        <p:spPr>
          <a:xfrm>
            <a:off x="990600" y="0"/>
            <a:ext cx="6908800" cy="5181600"/>
          </a:xfrm>
        </p:spPr>
      </p:pic>
      <p:sp>
        <p:nvSpPr>
          <p:cNvPr id="89093" name="TextBox 6"/>
          <p:cNvSpPr txBox="1">
            <a:spLocks noChangeArrowheads="1"/>
          </p:cNvSpPr>
          <p:nvPr/>
        </p:nvSpPr>
        <p:spPr bwMode="auto">
          <a:xfrm>
            <a:off x="6553200" y="4800600"/>
            <a:ext cx="990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000">
                <a:solidFill>
                  <a:schemeClr val="bg1"/>
                </a:solidFill>
              </a:rPr>
              <a:t>Chauromano</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3"/>
          <p:cNvSpPr>
            <a:spLocks noGrp="1"/>
          </p:cNvSpPr>
          <p:nvPr>
            <p:ph type="title"/>
          </p:nvPr>
        </p:nvSpPr>
        <p:spPr>
          <a:xfrm>
            <a:off x="1828800" y="5486400"/>
            <a:ext cx="5522913" cy="566738"/>
          </a:xfrm>
        </p:spPr>
        <p:txBody>
          <a:bodyPr/>
          <a:lstStyle/>
          <a:p>
            <a:pPr algn="ctr" eaLnBrk="1" hangingPunct="1"/>
            <a:r>
              <a:rPr lang="en-US" altLang="en-US" sz="3200"/>
              <a:t>Feeler Style</a:t>
            </a:r>
          </a:p>
        </p:txBody>
      </p:sp>
      <p:sp>
        <p:nvSpPr>
          <p:cNvPr id="91139" name="TextBox 5"/>
          <p:cNvSpPr txBox="1">
            <a:spLocks noChangeArrowheads="1"/>
          </p:cNvSpPr>
          <p:nvPr/>
        </p:nvSpPr>
        <p:spPr bwMode="auto">
          <a:xfrm>
            <a:off x="6248400" y="4343400"/>
            <a:ext cx="914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000">
                <a:solidFill>
                  <a:schemeClr val="bg1"/>
                </a:solidFill>
              </a:rPr>
              <a:t>Tom Raven</a:t>
            </a:r>
          </a:p>
        </p:txBody>
      </p:sp>
      <p:pic>
        <p:nvPicPr>
          <p:cNvPr id="91140" name="Picture 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990600" y="0"/>
            <a:ext cx="7162800" cy="5372100"/>
          </a:xfrm>
        </p:spPr>
      </p:pic>
      <p:sp>
        <p:nvSpPr>
          <p:cNvPr id="91141" name="TextBox 6"/>
          <p:cNvSpPr txBox="1">
            <a:spLocks noChangeArrowheads="1"/>
          </p:cNvSpPr>
          <p:nvPr/>
        </p:nvSpPr>
        <p:spPr bwMode="auto">
          <a:xfrm>
            <a:off x="6781800" y="4953000"/>
            <a:ext cx="1066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000">
                <a:solidFill>
                  <a:schemeClr val="bg1"/>
                </a:solidFill>
              </a:rPr>
              <a:t>Mark Grealish</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icture Placeholder 4"/>
          <p:cNvGraphicFramePr>
            <a:graphicFrameLocks noGrp="1"/>
          </p:cNvGraphicFramePr>
          <p:nvPr>
            <p:ph type="pic" idx="1"/>
          </p:nvPr>
        </p:nvGraphicFramePr>
        <p:xfrm>
          <a:off x="838200" y="0"/>
          <a:ext cx="7162800" cy="5264150"/>
        </p:xfrm>
        <a:graphic>
          <a:graphicData uri="http://schemas.openxmlformats.org/drawingml/2006/table">
            <a:tbl>
              <a:tblPr/>
              <a:tblGrid>
                <a:gridCol w="1081088"/>
                <a:gridCol w="709612"/>
                <a:gridCol w="1009650"/>
                <a:gridCol w="781050"/>
                <a:gridCol w="1020763"/>
                <a:gridCol w="769937"/>
                <a:gridCol w="990600"/>
                <a:gridCol w="800100"/>
              </a:tblGrid>
              <a:tr h="574675">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endParaRPr kumimoji="0" lang="en-US" altLang="en-US" sz="1200" b="0" i="0" u="none" strike="noStrike" cap="none" normalizeH="0" baseline="0">
                        <a:ln>
                          <a:noFill/>
                        </a:ln>
                        <a:solidFill>
                          <a:schemeClr val="tx1"/>
                        </a:solidFill>
                        <a:effectLst/>
                        <a:latin typeface="Times New Roman"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800" b="1" i="0" u="none" strike="noStrike" cap="none" normalizeH="0" baseline="0">
                          <a:ln>
                            <a:noFill/>
                          </a:ln>
                          <a:solidFill>
                            <a:schemeClr val="tx1"/>
                          </a:solidFill>
                          <a:effectLst/>
                          <a:latin typeface="Times New Roman" charset="0"/>
                          <a:ea typeface="ＭＳ Ｐゴシック" charset="-128"/>
                        </a:rPr>
                        <a:t>SENSATION</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endParaRPr kumimoji="0" lang="en-US" altLang="en-US" sz="1200" b="0" i="0" u="none" strike="noStrike" cap="none" normalizeH="0" baseline="0">
                        <a:ln>
                          <a:noFill/>
                        </a:ln>
                        <a:solidFill>
                          <a:schemeClr val="tx1"/>
                        </a:solidFill>
                        <a:effectLst/>
                        <a:latin typeface="Times New Roman"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800" b="1" i="0" u="none" strike="noStrike" cap="none" normalizeH="0" baseline="0">
                          <a:ln>
                            <a:noFill/>
                          </a:ln>
                          <a:solidFill>
                            <a:schemeClr val="tx1"/>
                          </a:solidFill>
                          <a:effectLst/>
                          <a:latin typeface="Times New Roman" charset="0"/>
                          <a:ea typeface="ＭＳ Ｐゴシック" charset="-128"/>
                        </a:rPr>
                        <a:t>POINT</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800" b="1" i="0" u="none" strike="noStrike" cap="none" normalizeH="0" baseline="0">
                          <a:ln>
                            <a:noFill/>
                          </a:ln>
                          <a:solidFill>
                            <a:schemeClr val="tx1"/>
                          </a:solidFill>
                          <a:effectLst/>
                          <a:latin typeface="Times New Roman" charset="0"/>
                          <a:ea typeface="ＭＳ Ｐゴシック" charset="-128"/>
                        </a:rPr>
                        <a:t>VALUE</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endParaRPr kumimoji="0" lang="en-US" altLang="en-US" sz="1200" b="0" i="0" u="none" strike="noStrike" cap="none" normalizeH="0" baseline="0">
                        <a:ln>
                          <a:noFill/>
                        </a:ln>
                        <a:solidFill>
                          <a:schemeClr val="tx1"/>
                        </a:solidFill>
                        <a:effectLst/>
                        <a:latin typeface="Times New Roman"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800" b="1" i="0" u="none" strike="noStrike" cap="none" normalizeH="0" baseline="0">
                          <a:ln>
                            <a:noFill/>
                          </a:ln>
                          <a:solidFill>
                            <a:schemeClr val="tx1"/>
                          </a:solidFill>
                          <a:effectLst/>
                          <a:latin typeface="Times New Roman" charset="0"/>
                          <a:ea typeface="ＭＳ Ｐゴシック" charset="-128"/>
                        </a:rPr>
                        <a:t>INTUITION</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endParaRPr kumimoji="0" lang="en-US" altLang="en-US" sz="1200" b="0" i="0" u="none" strike="noStrike" cap="none" normalizeH="0" baseline="0">
                        <a:ln>
                          <a:noFill/>
                        </a:ln>
                        <a:solidFill>
                          <a:schemeClr val="tx1"/>
                        </a:solidFill>
                        <a:effectLst/>
                        <a:latin typeface="Times New Roman"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800" b="1" i="0" u="none" strike="noStrike" cap="none" normalizeH="0" baseline="0">
                          <a:ln>
                            <a:noFill/>
                          </a:ln>
                          <a:solidFill>
                            <a:schemeClr val="tx1"/>
                          </a:solidFill>
                          <a:effectLst/>
                          <a:latin typeface="Times New Roman" charset="0"/>
                          <a:ea typeface="ＭＳ Ｐゴシック" charset="-128"/>
                        </a:rPr>
                        <a:t>POINT</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800" b="1" i="0" u="none" strike="noStrike" cap="none" normalizeH="0" baseline="0">
                          <a:ln>
                            <a:noFill/>
                          </a:ln>
                          <a:solidFill>
                            <a:schemeClr val="tx1"/>
                          </a:solidFill>
                          <a:effectLst/>
                          <a:latin typeface="Times New Roman" charset="0"/>
                          <a:ea typeface="ＭＳ Ｐゴシック" charset="-128"/>
                        </a:rPr>
                        <a:t>VALUE</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endParaRPr kumimoji="0" lang="en-US" altLang="en-US" sz="1200" b="0" i="0" u="none" strike="noStrike" cap="none" normalizeH="0" baseline="0">
                        <a:ln>
                          <a:noFill/>
                        </a:ln>
                        <a:solidFill>
                          <a:schemeClr val="tx1"/>
                        </a:solidFill>
                        <a:effectLst/>
                        <a:latin typeface="Times New Roman"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800" b="1" i="0" u="none" strike="noStrike" cap="none" normalizeH="0" baseline="0">
                          <a:ln>
                            <a:noFill/>
                          </a:ln>
                          <a:solidFill>
                            <a:schemeClr val="tx1"/>
                          </a:solidFill>
                          <a:effectLst/>
                          <a:latin typeface="Times New Roman" charset="0"/>
                          <a:ea typeface="ＭＳ Ｐゴシック" charset="-128"/>
                        </a:rPr>
                        <a:t>THINKING</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endParaRPr kumimoji="0" lang="en-US" altLang="en-US" sz="1200" b="0" i="0" u="none" strike="noStrike" cap="none" normalizeH="0" baseline="0">
                        <a:ln>
                          <a:noFill/>
                        </a:ln>
                        <a:solidFill>
                          <a:schemeClr val="tx1"/>
                        </a:solidFill>
                        <a:effectLst/>
                        <a:latin typeface="Times New Roman"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800" b="1" i="0" u="none" strike="noStrike" cap="none" normalizeH="0" baseline="0">
                          <a:ln>
                            <a:noFill/>
                          </a:ln>
                          <a:solidFill>
                            <a:schemeClr val="tx1"/>
                          </a:solidFill>
                          <a:effectLst/>
                          <a:latin typeface="Times New Roman" charset="0"/>
                          <a:ea typeface="ＭＳ Ｐゴシック" charset="-128"/>
                        </a:rPr>
                        <a:t>POINT</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800" b="1" i="0" u="none" strike="noStrike" cap="none" normalizeH="0" baseline="0">
                          <a:ln>
                            <a:noFill/>
                          </a:ln>
                          <a:solidFill>
                            <a:schemeClr val="tx1"/>
                          </a:solidFill>
                          <a:effectLst/>
                          <a:latin typeface="Times New Roman" charset="0"/>
                          <a:ea typeface="ＭＳ Ｐゴシック" charset="-128"/>
                        </a:rPr>
                        <a:t>VALUE</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endParaRPr kumimoji="0" lang="en-US" altLang="en-US" sz="1200" b="0" i="0" u="none" strike="noStrike" cap="none" normalizeH="0" baseline="0">
                        <a:ln>
                          <a:noFill/>
                        </a:ln>
                        <a:solidFill>
                          <a:schemeClr val="tx1"/>
                        </a:solidFill>
                        <a:effectLst/>
                        <a:latin typeface="Times New Roman"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800" b="1" i="0" u="none" strike="noStrike" cap="none" normalizeH="0" baseline="0">
                          <a:ln>
                            <a:noFill/>
                          </a:ln>
                          <a:solidFill>
                            <a:schemeClr val="tx1"/>
                          </a:solidFill>
                          <a:effectLst/>
                          <a:latin typeface="Times New Roman" charset="0"/>
                          <a:ea typeface="ＭＳ Ｐゴシック" charset="-128"/>
                        </a:rPr>
                        <a:t>FEELING</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endParaRPr kumimoji="0" lang="en-US" altLang="en-US" sz="1200" b="0" i="0" u="none" strike="noStrike" cap="none" normalizeH="0" baseline="0">
                        <a:ln>
                          <a:noFill/>
                        </a:ln>
                        <a:solidFill>
                          <a:schemeClr val="tx1"/>
                        </a:solidFill>
                        <a:effectLst/>
                        <a:latin typeface="Times New Roman"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800" b="1" i="0" u="none" strike="noStrike" cap="none" normalizeH="0" baseline="0">
                          <a:ln>
                            <a:noFill/>
                          </a:ln>
                          <a:solidFill>
                            <a:schemeClr val="tx1"/>
                          </a:solidFill>
                          <a:effectLst/>
                          <a:latin typeface="Times New Roman" charset="0"/>
                          <a:ea typeface="ＭＳ Ｐゴシック" charset="-128"/>
                        </a:rPr>
                        <a:t>POINT</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800" b="1" i="0" u="none" strike="noStrike" cap="none" normalizeH="0" baseline="0">
                          <a:ln>
                            <a:noFill/>
                          </a:ln>
                          <a:solidFill>
                            <a:schemeClr val="tx1"/>
                          </a:solidFill>
                          <a:effectLst/>
                          <a:latin typeface="Times New Roman" charset="0"/>
                          <a:ea typeface="ＭＳ Ｐゴシック" charset="-128"/>
                        </a:rPr>
                        <a:t>VALUE</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3713">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 2 </a:t>
                      </a:r>
                      <a:r>
                        <a:rPr kumimoji="0" lang="en-US" altLang="en-US" sz="1200" b="1" i="1" u="none" strike="noStrike" cap="none" normalizeH="0" baseline="0">
                          <a:ln>
                            <a:noFill/>
                          </a:ln>
                          <a:solidFill>
                            <a:schemeClr val="tx1"/>
                          </a:solidFill>
                          <a:effectLst/>
                          <a:latin typeface="Times New Roman" charset="0"/>
                          <a:ea typeface="ＭＳ Ｐゴシック" charset="-128"/>
                        </a:rPr>
                        <a:t>b</a:t>
                      </a:r>
                      <a:r>
                        <a:rPr kumimoji="0" lang="en-US" altLang="en-US" sz="1200" b="1" i="0" u="none" strike="noStrike" cap="none" normalizeH="0" baseline="0">
                          <a:ln>
                            <a:noFill/>
                          </a:ln>
                          <a:solidFill>
                            <a:schemeClr val="tx1"/>
                          </a:solidFill>
                          <a:effectLst/>
                          <a:latin typeface="Times New Roman" charset="0"/>
                          <a:ea typeface="ＭＳ Ｐゴシック" charset="-128"/>
                        </a:rPr>
                        <a:t>  ___</a:t>
                      </a:r>
                    </a:p>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1</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 2 </a:t>
                      </a:r>
                      <a:r>
                        <a:rPr kumimoji="0" lang="en-US" altLang="en-US" sz="1200" b="1" i="1" u="none" strike="noStrike" cap="none" normalizeH="0" baseline="0">
                          <a:ln>
                            <a:noFill/>
                          </a:ln>
                          <a:solidFill>
                            <a:schemeClr val="tx1"/>
                          </a:solidFill>
                          <a:effectLst/>
                          <a:latin typeface="Times New Roman" charset="0"/>
                          <a:ea typeface="ＭＳ Ｐゴシック" charset="-128"/>
                        </a:rPr>
                        <a:t>a</a:t>
                      </a:r>
                      <a:r>
                        <a:rPr kumimoji="0" lang="en-US" altLang="en-US" sz="1200" b="1" i="0" u="none" strike="noStrike" cap="none" normalizeH="0" baseline="0">
                          <a:ln>
                            <a:noFill/>
                          </a:ln>
                          <a:solidFill>
                            <a:schemeClr val="tx1"/>
                          </a:solidFill>
                          <a:effectLst/>
                          <a:latin typeface="Times New Roman" charset="0"/>
                          <a:ea typeface="ＭＳ Ｐゴシック" charset="-128"/>
                        </a:rPr>
                        <a:t>  ___</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2</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 1 </a:t>
                      </a:r>
                      <a:r>
                        <a:rPr kumimoji="0" lang="en-US" altLang="en-US" sz="1200" b="1" i="1" u="none" strike="noStrike" cap="none" normalizeH="0" baseline="0">
                          <a:ln>
                            <a:noFill/>
                          </a:ln>
                          <a:solidFill>
                            <a:schemeClr val="tx1"/>
                          </a:solidFill>
                          <a:effectLst/>
                          <a:latin typeface="Times New Roman" charset="0"/>
                          <a:ea typeface="ＭＳ Ｐゴシック" charset="-128"/>
                        </a:rPr>
                        <a:t>b</a:t>
                      </a:r>
                      <a:r>
                        <a:rPr kumimoji="0" lang="en-US" altLang="en-US" sz="1200" b="1" i="0" u="none" strike="noStrike" cap="none" normalizeH="0" baseline="0">
                          <a:ln>
                            <a:noFill/>
                          </a:ln>
                          <a:solidFill>
                            <a:schemeClr val="tx1"/>
                          </a:solidFill>
                          <a:effectLst/>
                          <a:latin typeface="Times New Roman" charset="0"/>
                          <a:ea typeface="ＭＳ Ｐゴシック" charset="-128"/>
                        </a:rPr>
                        <a:t>  ___</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1</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 1 </a:t>
                      </a:r>
                      <a:r>
                        <a:rPr kumimoji="0" lang="en-US" altLang="en-US" sz="1200" b="1" i="1" u="none" strike="noStrike" cap="none" normalizeH="0" baseline="0">
                          <a:ln>
                            <a:noFill/>
                          </a:ln>
                          <a:solidFill>
                            <a:schemeClr val="tx1"/>
                          </a:solidFill>
                          <a:effectLst/>
                          <a:latin typeface="Times New Roman" charset="0"/>
                          <a:ea typeface="ＭＳ Ｐゴシック" charset="-128"/>
                        </a:rPr>
                        <a:t>a</a:t>
                      </a:r>
                      <a:r>
                        <a:rPr kumimoji="0" lang="en-US" altLang="en-US" sz="1200" b="1" i="0" u="none" strike="noStrike" cap="none" normalizeH="0" baseline="0">
                          <a:ln>
                            <a:noFill/>
                          </a:ln>
                          <a:solidFill>
                            <a:schemeClr val="tx1"/>
                          </a:solidFill>
                          <a:effectLst/>
                          <a:latin typeface="Times New Roman" charset="0"/>
                          <a:ea typeface="ＭＳ Ｐゴシック" charset="-128"/>
                        </a:rPr>
                        <a:t> ___</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0</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3713">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 4 </a:t>
                      </a:r>
                      <a:r>
                        <a:rPr kumimoji="0" lang="en-US" altLang="en-US" sz="1200" b="1" i="1" u="none" strike="noStrike" cap="none" normalizeH="0" baseline="0">
                          <a:ln>
                            <a:noFill/>
                          </a:ln>
                          <a:solidFill>
                            <a:schemeClr val="tx1"/>
                          </a:solidFill>
                          <a:effectLst/>
                          <a:latin typeface="Times New Roman" charset="0"/>
                          <a:ea typeface="ＭＳ Ｐゴシック" charset="-128"/>
                        </a:rPr>
                        <a:t>a</a:t>
                      </a:r>
                      <a:r>
                        <a:rPr kumimoji="0" lang="en-US" altLang="en-US" sz="1200" b="1" i="0" u="none" strike="noStrike" cap="none" normalizeH="0" baseline="0">
                          <a:ln>
                            <a:noFill/>
                          </a:ln>
                          <a:solidFill>
                            <a:schemeClr val="tx1"/>
                          </a:solidFill>
                          <a:effectLst/>
                          <a:latin typeface="Times New Roman" charset="0"/>
                          <a:ea typeface="ＭＳ Ｐゴシック" charset="-128"/>
                        </a:rPr>
                        <a:t>  ___</a:t>
                      </a:r>
                    </a:p>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1</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 4 </a:t>
                      </a:r>
                      <a:r>
                        <a:rPr kumimoji="0" lang="en-US" altLang="en-US" sz="1200" b="1" i="1" u="none" strike="noStrike" cap="none" normalizeH="0" baseline="0">
                          <a:ln>
                            <a:noFill/>
                          </a:ln>
                          <a:solidFill>
                            <a:schemeClr val="tx1"/>
                          </a:solidFill>
                          <a:effectLst/>
                          <a:latin typeface="Times New Roman" charset="0"/>
                          <a:ea typeface="ＭＳ Ｐゴシック" charset="-128"/>
                        </a:rPr>
                        <a:t>b</a:t>
                      </a:r>
                      <a:r>
                        <a:rPr kumimoji="0" lang="en-US" altLang="en-US" sz="1200" b="1" i="0" u="none" strike="noStrike" cap="none" normalizeH="0" baseline="0">
                          <a:ln>
                            <a:noFill/>
                          </a:ln>
                          <a:solidFill>
                            <a:schemeClr val="tx1"/>
                          </a:solidFill>
                          <a:effectLst/>
                          <a:latin typeface="Times New Roman" charset="0"/>
                          <a:ea typeface="ＭＳ Ｐゴシック" charset="-128"/>
                        </a:rPr>
                        <a:t> ­­___</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1</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 3 </a:t>
                      </a:r>
                      <a:r>
                        <a:rPr kumimoji="0" lang="en-US" altLang="en-US" sz="1200" b="1" i="1" u="none" strike="noStrike" cap="none" normalizeH="0" baseline="0">
                          <a:ln>
                            <a:noFill/>
                          </a:ln>
                          <a:solidFill>
                            <a:schemeClr val="tx1"/>
                          </a:solidFill>
                          <a:effectLst/>
                          <a:latin typeface="Times New Roman" charset="0"/>
                          <a:ea typeface="ＭＳ Ｐゴシック" charset="-128"/>
                        </a:rPr>
                        <a:t>b</a:t>
                      </a:r>
                      <a:r>
                        <a:rPr kumimoji="0" lang="en-US" altLang="en-US" sz="1200" b="1" i="0" u="none" strike="noStrike" cap="none" normalizeH="0" baseline="0">
                          <a:ln>
                            <a:noFill/>
                          </a:ln>
                          <a:solidFill>
                            <a:schemeClr val="tx1"/>
                          </a:solidFill>
                          <a:effectLst/>
                          <a:latin typeface="Times New Roman" charset="0"/>
                          <a:ea typeface="ＭＳ Ｐゴシック" charset="-128"/>
                        </a:rPr>
                        <a:t> ___</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2</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 3 </a:t>
                      </a:r>
                      <a:r>
                        <a:rPr kumimoji="0" lang="en-US" altLang="en-US" sz="1200" b="1" i="1" u="none" strike="noStrike" cap="none" normalizeH="0" baseline="0">
                          <a:ln>
                            <a:noFill/>
                          </a:ln>
                          <a:solidFill>
                            <a:schemeClr val="tx1"/>
                          </a:solidFill>
                          <a:effectLst/>
                          <a:latin typeface="Times New Roman" charset="0"/>
                          <a:ea typeface="ＭＳ Ｐゴシック" charset="-128"/>
                        </a:rPr>
                        <a:t>a</a:t>
                      </a:r>
                      <a:r>
                        <a:rPr kumimoji="0" lang="en-US" altLang="en-US" sz="1200" b="1" i="0" u="none" strike="noStrike" cap="none" normalizeH="0" baseline="0">
                          <a:ln>
                            <a:noFill/>
                          </a:ln>
                          <a:solidFill>
                            <a:schemeClr val="tx1"/>
                          </a:solidFill>
                          <a:effectLst/>
                          <a:latin typeface="Times New Roman" charset="0"/>
                          <a:ea typeface="ＭＳ Ｐゴシック" charset="-128"/>
                        </a:rPr>
                        <a:t> ___</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1</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3713">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 5 </a:t>
                      </a:r>
                      <a:r>
                        <a:rPr kumimoji="0" lang="en-US" altLang="en-US" sz="1200" b="1" i="1" u="none" strike="noStrike" cap="none" normalizeH="0" baseline="0">
                          <a:ln>
                            <a:noFill/>
                          </a:ln>
                          <a:solidFill>
                            <a:schemeClr val="tx1"/>
                          </a:solidFill>
                          <a:effectLst/>
                          <a:latin typeface="Times New Roman" charset="0"/>
                          <a:ea typeface="ＭＳ Ｐゴシック" charset="-128"/>
                        </a:rPr>
                        <a:t>a</a:t>
                      </a:r>
                      <a:r>
                        <a:rPr kumimoji="0" lang="en-US" altLang="en-US" sz="1200" b="1" i="0" u="none" strike="noStrike" cap="none" normalizeH="0" baseline="0">
                          <a:ln>
                            <a:noFill/>
                          </a:ln>
                          <a:solidFill>
                            <a:schemeClr val="tx1"/>
                          </a:solidFill>
                          <a:effectLst/>
                          <a:latin typeface="Times New Roman" charset="0"/>
                          <a:ea typeface="ＭＳ Ｐゴシック" charset="-128"/>
                        </a:rPr>
                        <a:t> ___</a:t>
                      </a:r>
                    </a:p>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1</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 5 </a:t>
                      </a:r>
                      <a:r>
                        <a:rPr kumimoji="0" lang="en-US" altLang="en-US" sz="1200" b="1" i="1" u="none" strike="noStrike" cap="none" normalizeH="0" baseline="0">
                          <a:ln>
                            <a:noFill/>
                          </a:ln>
                          <a:solidFill>
                            <a:schemeClr val="tx1"/>
                          </a:solidFill>
                          <a:effectLst/>
                          <a:latin typeface="Times New Roman" charset="0"/>
                          <a:ea typeface="ＭＳ Ｐゴシック" charset="-128"/>
                        </a:rPr>
                        <a:t>b</a:t>
                      </a:r>
                      <a:r>
                        <a:rPr kumimoji="0" lang="en-US" altLang="en-US" sz="1200" b="1" i="0" u="none" strike="noStrike" cap="none" normalizeH="0" baseline="0">
                          <a:ln>
                            <a:noFill/>
                          </a:ln>
                          <a:solidFill>
                            <a:schemeClr val="tx1"/>
                          </a:solidFill>
                          <a:effectLst/>
                          <a:latin typeface="Times New Roman" charset="0"/>
                          <a:ea typeface="ＭＳ Ｐゴシック" charset="-128"/>
                        </a:rPr>
                        <a:t> ___</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1</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 7 </a:t>
                      </a:r>
                      <a:r>
                        <a:rPr kumimoji="0" lang="en-US" altLang="en-US" sz="1200" b="1" i="1" u="none" strike="noStrike" cap="none" normalizeH="0" baseline="0">
                          <a:ln>
                            <a:noFill/>
                          </a:ln>
                          <a:solidFill>
                            <a:schemeClr val="tx1"/>
                          </a:solidFill>
                          <a:effectLst/>
                          <a:latin typeface="Times New Roman" charset="0"/>
                          <a:ea typeface="ＭＳ Ｐゴシック" charset="-128"/>
                        </a:rPr>
                        <a:t>b</a:t>
                      </a:r>
                      <a:r>
                        <a:rPr kumimoji="0" lang="en-US" altLang="en-US" sz="1200" b="1" i="0" u="none" strike="noStrike" cap="none" normalizeH="0" baseline="0">
                          <a:ln>
                            <a:noFill/>
                          </a:ln>
                          <a:solidFill>
                            <a:schemeClr val="tx1"/>
                          </a:solidFill>
                          <a:effectLst/>
                          <a:latin typeface="Times New Roman" charset="0"/>
                          <a:ea typeface="ＭＳ Ｐゴシック" charset="-128"/>
                        </a:rPr>
                        <a:t> ___</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1</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 7 </a:t>
                      </a:r>
                      <a:r>
                        <a:rPr kumimoji="0" lang="en-US" altLang="en-US" sz="1200" b="1" i="1" u="none" strike="noStrike" cap="none" normalizeH="0" baseline="0">
                          <a:ln>
                            <a:noFill/>
                          </a:ln>
                          <a:solidFill>
                            <a:schemeClr val="tx1"/>
                          </a:solidFill>
                          <a:effectLst/>
                          <a:latin typeface="Times New Roman" charset="0"/>
                          <a:ea typeface="ＭＳ Ｐゴシック" charset="-128"/>
                        </a:rPr>
                        <a:t>a</a:t>
                      </a:r>
                      <a:r>
                        <a:rPr kumimoji="0" lang="en-US" altLang="en-US" sz="1200" b="1" i="0" u="none" strike="noStrike" cap="none" normalizeH="0" baseline="0">
                          <a:ln>
                            <a:noFill/>
                          </a:ln>
                          <a:solidFill>
                            <a:schemeClr val="tx1"/>
                          </a:solidFill>
                          <a:effectLst/>
                          <a:latin typeface="Times New Roman" charset="0"/>
                          <a:ea typeface="ＭＳ Ｐゴシック" charset="-128"/>
                        </a:rPr>
                        <a:t> ___</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1</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3713">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 6 </a:t>
                      </a:r>
                      <a:r>
                        <a:rPr kumimoji="0" lang="en-US" altLang="en-US" sz="1200" b="1" i="1" u="none" strike="noStrike" cap="none" normalizeH="0" baseline="0">
                          <a:ln>
                            <a:noFill/>
                          </a:ln>
                          <a:solidFill>
                            <a:schemeClr val="tx1"/>
                          </a:solidFill>
                          <a:effectLst/>
                          <a:latin typeface="Times New Roman" charset="0"/>
                          <a:ea typeface="ＭＳ Ｐゴシック" charset="-128"/>
                        </a:rPr>
                        <a:t>b</a:t>
                      </a:r>
                      <a:r>
                        <a:rPr kumimoji="0" lang="en-US" altLang="en-US" sz="1200" b="1" i="0" u="none" strike="noStrike" cap="none" normalizeH="0" baseline="0">
                          <a:ln>
                            <a:noFill/>
                          </a:ln>
                          <a:solidFill>
                            <a:schemeClr val="tx1"/>
                          </a:solidFill>
                          <a:effectLst/>
                          <a:latin typeface="Times New Roman" charset="0"/>
                          <a:ea typeface="ＭＳ Ｐゴシック" charset="-128"/>
                        </a:rPr>
                        <a:t> ___</a:t>
                      </a:r>
                    </a:p>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1</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 6 </a:t>
                      </a:r>
                      <a:r>
                        <a:rPr kumimoji="0" lang="en-US" altLang="en-US" sz="1200" b="1" i="1" u="none" strike="noStrike" cap="none" normalizeH="0" baseline="0">
                          <a:ln>
                            <a:noFill/>
                          </a:ln>
                          <a:solidFill>
                            <a:schemeClr val="tx1"/>
                          </a:solidFill>
                          <a:effectLst/>
                          <a:latin typeface="Times New Roman" charset="0"/>
                          <a:ea typeface="ＭＳ Ｐゴシック" charset="-128"/>
                        </a:rPr>
                        <a:t>a</a:t>
                      </a:r>
                      <a:r>
                        <a:rPr kumimoji="0" lang="en-US" altLang="en-US" sz="1200" b="1" i="0" u="none" strike="noStrike" cap="none" normalizeH="0" baseline="0">
                          <a:ln>
                            <a:noFill/>
                          </a:ln>
                          <a:solidFill>
                            <a:schemeClr val="tx1"/>
                          </a:solidFill>
                          <a:effectLst/>
                          <a:latin typeface="Times New Roman" charset="0"/>
                          <a:ea typeface="ＭＳ Ｐゴシック" charset="-128"/>
                        </a:rPr>
                        <a:t> ___</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0</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 8 </a:t>
                      </a:r>
                      <a:r>
                        <a:rPr kumimoji="0" lang="en-US" altLang="en-US" sz="1200" b="1" i="1" u="none" strike="noStrike" cap="none" normalizeH="0" baseline="0">
                          <a:ln>
                            <a:noFill/>
                          </a:ln>
                          <a:solidFill>
                            <a:schemeClr val="tx1"/>
                          </a:solidFill>
                          <a:effectLst/>
                          <a:latin typeface="Times New Roman" charset="0"/>
                          <a:ea typeface="ＭＳ Ｐゴシック" charset="-128"/>
                        </a:rPr>
                        <a:t>a</a:t>
                      </a:r>
                      <a:r>
                        <a:rPr kumimoji="0" lang="en-US" altLang="en-US" sz="1200" b="1" i="0" u="none" strike="noStrike" cap="none" normalizeH="0" baseline="0">
                          <a:ln>
                            <a:noFill/>
                          </a:ln>
                          <a:solidFill>
                            <a:schemeClr val="tx1"/>
                          </a:solidFill>
                          <a:effectLst/>
                          <a:latin typeface="Times New Roman" charset="0"/>
                          <a:ea typeface="ＭＳ Ｐゴシック" charset="-128"/>
                        </a:rPr>
                        <a:t> ___</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0</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 8 </a:t>
                      </a:r>
                      <a:r>
                        <a:rPr kumimoji="0" lang="en-US" altLang="en-US" sz="1200" b="1" i="1" u="none" strike="noStrike" cap="none" normalizeH="0" baseline="0">
                          <a:ln>
                            <a:noFill/>
                          </a:ln>
                          <a:solidFill>
                            <a:schemeClr val="tx1"/>
                          </a:solidFill>
                          <a:effectLst/>
                          <a:latin typeface="Times New Roman" charset="0"/>
                          <a:ea typeface="ＭＳ Ｐゴシック" charset="-128"/>
                        </a:rPr>
                        <a:t>b</a:t>
                      </a:r>
                      <a:r>
                        <a:rPr kumimoji="0" lang="en-US" altLang="en-US" sz="1200" b="1" i="0" u="none" strike="noStrike" cap="none" normalizeH="0" baseline="0">
                          <a:ln>
                            <a:noFill/>
                          </a:ln>
                          <a:solidFill>
                            <a:schemeClr val="tx1"/>
                          </a:solidFill>
                          <a:effectLst/>
                          <a:latin typeface="Times New Roman" charset="0"/>
                          <a:ea typeface="ＭＳ Ｐゴシック" charset="-128"/>
                        </a:rPr>
                        <a:t> ___</a:t>
                      </a:r>
                      <a:r>
                        <a:rPr kumimoji="0" lang="en-US" altLang="en-US" sz="1200" b="1" i="1" u="none" strike="noStrike" cap="none" normalizeH="0" baseline="0">
                          <a:ln>
                            <a:noFill/>
                          </a:ln>
                          <a:solidFill>
                            <a:schemeClr val="tx1"/>
                          </a:solidFill>
                          <a:effectLst/>
                          <a:latin typeface="Times New Roman" charset="0"/>
                          <a:ea typeface="ＭＳ Ｐゴシック" charset="-128"/>
                        </a:rPr>
                        <a:t> </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1</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3713">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 9 </a:t>
                      </a:r>
                      <a:r>
                        <a:rPr kumimoji="0" lang="en-US" altLang="en-US" sz="1200" b="1" i="1" u="none" strike="noStrike" cap="none" normalizeH="0" baseline="0">
                          <a:ln>
                            <a:noFill/>
                          </a:ln>
                          <a:solidFill>
                            <a:schemeClr val="tx1"/>
                          </a:solidFill>
                          <a:effectLst/>
                          <a:latin typeface="Times New Roman" charset="0"/>
                          <a:ea typeface="ＭＳ Ｐゴシック" charset="-128"/>
                        </a:rPr>
                        <a:t>b</a:t>
                      </a:r>
                      <a:r>
                        <a:rPr kumimoji="0" lang="en-US" altLang="en-US" sz="1200" b="1" i="0" u="none" strike="noStrike" cap="none" normalizeH="0" baseline="0">
                          <a:ln>
                            <a:noFill/>
                          </a:ln>
                          <a:solidFill>
                            <a:schemeClr val="tx1"/>
                          </a:solidFill>
                          <a:effectLst/>
                          <a:latin typeface="Times New Roman" charset="0"/>
                          <a:ea typeface="ＭＳ Ｐゴシック" charset="-128"/>
                        </a:rPr>
                        <a:t> ___</a:t>
                      </a:r>
                    </a:p>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2</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 9 </a:t>
                      </a:r>
                      <a:r>
                        <a:rPr kumimoji="0" lang="en-US" altLang="en-US" sz="1200" b="1" i="1" u="none" strike="noStrike" cap="none" normalizeH="0" baseline="0">
                          <a:ln>
                            <a:noFill/>
                          </a:ln>
                          <a:solidFill>
                            <a:schemeClr val="tx1"/>
                          </a:solidFill>
                          <a:effectLst/>
                          <a:latin typeface="Times New Roman" charset="0"/>
                          <a:ea typeface="ＭＳ Ｐゴシック" charset="-128"/>
                        </a:rPr>
                        <a:t>a</a:t>
                      </a:r>
                      <a:r>
                        <a:rPr kumimoji="0" lang="en-US" altLang="en-US" sz="1200" b="1" i="0" u="none" strike="noStrike" cap="none" normalizeH="0" baseline="0">
                          <a:ln>
                            <a:noFill/>
                          </a:ln>
                          <a:solidFill>
                            <a:schemeClr val="tx1"/>
                          </a:solidFill>
                          <a:effectLst/>
                          <a:latin typeface="Times New Roman" charset="0"/>
                          <a:ea typeface="ＭＳ Ｐゴシック" charset="-128"/>
                        </a:rPr>
                        <a:t> ___</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2</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10 </a:t>
                      </a:r>
                      <a:r>
                        <a:rPr kumimoji="0" lang="en-US" altLang="en-US" sz="1200" b="1" i="1" u="none" strike="noStrike" cap="none" normalizeH="0" baseline="0">
                          <a:ln>
                            <a:noFill/>
                          </a:ln>
                          <a:solidFill>
                            <a:schemeClr val="tx1"/>
                          </a:solidFill>
                          <a:effectLst/>
                          <a:latin typeface="Times New Roman" charset="0"/>
                          <a:ea typeface="ＭＳ Ｐゴシック" charset="-128"/>
                        </a:rPr>
                        <a:t>b</a:t>
                      </a:r>
                      <a:r>
                        <a:rPr kumimoji="0" lang="en-US" altLang="en-US" sz="1200" b="1" i="0" u="none" strike="noStrike" cap="none" normalizeH="0" baseline="0">
                          <a:ln>
                            <a:noFill/>
                          </a:ln>
                          <a:solidFill>
                            <a:schemeClr val="tx1"/>
                          </a:solidFill>
                          <a:effectLst/>
                          <a:latin typeface="Times New Roman" charset="0"/>
                          <a:ea typeface="ＭＳ Ｐゴシック" charset="-128"/>
                        </a:rPr>
                        <a:t> ___</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2</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10 </a:t>
                      </a:r>
                      <a:r>
                        <a:rPr kumimoji="0" lang="en-US" altLang="en-US" sz="1200" b="1" i="1" u="none" strike="noStrike" cap="none" normalizeH="0" baseline="0">
                          <a:ln>
                            <a:noFill/>
                          </a:ln>
                          <a:solidFill>
                            <a:schemeClr val="tx1"/>
                          </a:solidFill>
                          <a:effectLst/>
                          <a:latin typeface="Times New Roman" charset="0"/>
                          <a:ea typeface="ＭＳ Ｐゴシック" charset="-128"/>
                        </a:rPr>
                        <a:t>a</a:t>
                      </a:r>
                      <a:r>
                        <a:rPr kumimoji="0" lang="en-US" altLang="en-US" sz="1200" b="1" i="0" u="none" strike="noStrike" cap="none" normalizeH="0" baseline="0">
                          <a:ln>
                            <a:noFill/>
                          </a:ln>
                          <a:solidFill>
                            <a:schemeClr val="tx1"/>
                          </a:solidFill>
                          <a:effectLst/>
                          <a:latin typeface="Times New Roman" charset="0"/>
                          <a:ea typeface="ＭＳ Ｐゴシック" charset="-128"/>
                        </a:rPr>
                        <a:t> ___</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1</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3713">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12 </a:t>
                      </a:r>
                      <a:r>
                        <a:rPr kumimoji="0" lang="en-US" altLang="en-US" sz="1200" b="1" i="1" u="none" strike="noStrike" cap="none" normalizeH="0" baseline="0">
                          <a:ln>
                            <a:noFill/>
                          </a:ln>
                          <a:solidFill>
                            <a:schemeClr val="tx1"/>
                          </a:solidFill>
                          <a:effectLst/>
                          <a:latin typeface="Times New Roman" charset="0"/>
                          <a:ea typeface="ＭＳ Ｐゴシック" charset="-128"/>
                        </a:rPr>
                        <a:t>a</a:t>
                      </a:r>
                      <a:r>
                        <a:rPr kumimoji="0" lang="en-US" altLang="en-US" sz="1200" b="1" i="0" u="none" strike="noStrike" cap="none" normalizeH="0" baseline="0">
                          <a:ln>
                            <a:noFill/>
                          </a:ln>
                          <a:solidFill>
                            <a:schemeClr val="tx1"/>
                          </a:solidFill>
                          <a:effectLst/>
                          <a:latin typeface="Times New Roman" charset="0"/>
                          <a:ea typeface="ＭＳ Ｐゴシック" charset="-128"/>
                        </a:rPr>
                        <a:t> ___</a:t>
                      </a:r>
                    </a:p>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1</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12 </a:t>
                      </a:r>
                      <a:r>
                        <a:rPr kumimoji="0" lang="en-US" altLang="en-US" sz="1200" b="1" i="1" u="none" strike="noStrike" cap="none" normalizeH="0" baseline="0">
                          <a:ln>
                            <a:noFill/>
                          </a:ln>
                          <a:solidFill>
                            <a:schemeClr val="tx1"/>
                          </a:solidFill>
                          <a:effectLst/>
                          <a:latin typeface="Times New Roman" charset="0"/>
                          <a:ea typeface="ＭＳ Ｐゴシック" charset="-128"/>
                        </a:rPr>
                        <a:t>b</a:t>
                      </a:r>
                      <a:r>
                        <a:rPr kumimoji="0" lang="en-US" altLang="en-US" sz="1200" b="1" i="0" u="none" strike="noStrike" cap="none" normalizeH="0" baseline="0">
                          <a:ln>
                            <a:noFill/>
                          </a:ln>
                          <a:solidFill>
                            <a:schemeClr val="tx1"/>
                          </a:solidFill>
                          <a:effectLst/>
                          <a:latin typeface="Times New Roman" charset="0"/>
                          <a:ea typeface="ＭＳ Ｐゴシック" charset="-128"/>
                        </a:rPr>
                        <a:t> ___</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0</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11 </a:t>
                      </a:r>
                      <a:r>
                        <a:rPr kumimoji="0" lang="en-US" altLang="en-US" sz="1200" b="1" i="1" u="none" strike="noStrike" cap="none" normalizeH="0" baseline="0">
                          <a:ln>
                            <a:noFill/>
                          </a:ln>
                          <a:solidFill>
                            <a:schemeClr val="tx1"/>
                          </a:solidFill>
                          <a:effectLst/>
                          <a:latin typeface="Times New Roman" charset="0"/>
                          <a:ea typeface="ＭＳ Ｐゴシック" charset="-128"/>
                        </a:rPr>
                        <a:t>a</a:t>
                      </a:r>
                      <a:r>
                        <a:rPr kumimoji="0" lang="en-US" altLang="en-US" sz="1200" b="1" i="0" u="none" strike="noStrike" cap="none" normalizeH="0" baseline="0">
                          <a:ln>
                            <a:noFill/>
                          </a:ln>
                          <a:solidFill>
                            <a:schemeClr val="tx1"/>
                          </a:solidFill>
                          <a:effectLst/>
                          <a:latin typeface="Times New Roman" charset="0"/>
                          <a:ea typeface="ＭＳ Ｐゴシック" charset="-128"/>
                        </a:rPr>
                        <a:t> ___</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2</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11 </a:t>
                      </a:r>
                      <a:r>
                        <a:rPr kumimoji="0" lang="en-US" altLang="en-US" sz="1200" b="1" i="1" u="none" strike="noStrike" cap="none" normalizeH="0" baseline="0">
                          <a:ln>
                            <a:noFill/>
                          </a:ln>
                          <a:solidFill>
                            <a:schemeClr val="tx1"/>
                          </a:solidFill>
                          <a:effectLst/>
                          <a:latin typeface="Times New Roman" charset="0"/>
                          <a:ea typeface="ＭＳ Ｐゴシック" charset="-128"/>
                        </a:rPr>
                        <a:t>b</a:t>
                      </a:r>
                      <a:r>
                        <a:rPr kumimoji="0" lang="en-US" altLang="en-US" sz="1200" b="1" i="0" u="none" strike="noStrike" cap="none" normalizeH="0" baseline="0">
                          <a:ln>
                            <a:noFill/>
                          </a:ln>
                          <a:solidFill>
                            <a:schemeClr val="tx1"/>
                          </a:solidFill>
                          <a:effectLst/>
                          <a:latin typeface="Times New Roman" charset="0"/>
                          <a:ea typeface="ＭＳ Ｐゴシック" charset="-128"/>
                        </a:rPr>
                        <a:t> ___</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1</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3713">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15 </a:t>
                      </a:r>
                      <a:r>
                        <a:rPr kumimoji="0" lang="en-US" altLang="en-US" sz="1200" b="1" i="1" u="none" strike="noStrike" cap="none" normalizeH="0" baseline="0">
                          <a:ln>
                            <a:noFill/>
                          </a:ln>
                          <a:solidFill>
                            <a:schemeClr val="tx1"/>
                          </a:solidFill>
                          <a:effectLst/>
                          <a:latin typeface="Times New Roman" charset="0"/>
                          <a:ea typeface="ＭＳ Ｐゴシック" charset="-128"/>
                        </a:rPr>
                        <a:t>a</a:t>
                      </a:r>
                      <a:r>
                        <a:rPr kumimoji="0" lang="en-US" altLang="en-US" sz="1200" b="1" i="0" u="none" strike="noStrike" cap="none" normalizeH="0" baseline="0">
                          <a:ln>
                            <a:noFill/>
                          </a:ln>
                          <a:solidFill>
                            <a:schemeClr val="tx1"/>
                          </a:solidFill>
                          <a:effectLst/>
                          <a:latin typeface="Times New Roman" charset="0"/>
                          <a:ea typeface="ＭＳ Ｐゴシック" charset="-128"/>
                        </a:rPr>
                        <a:t> ___</a:t>
                      </a:r>
                    </a:p>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1</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15 </a:t>
                      </a:r>
                      <a:r>
                        <a:rPr kumimoji="0" lang="en-US" altLang="en-US" sz="1200" b="1" i="1" u="none" strike="noStrike" cap="none" normalizeH="0" baseline="0">
                          <a:ln>
                            <a:noFill/>
                          </a:ln>
                          <a:solidFill>
                            <a:schemeClr val="tx1"/>
                          </a:solidFill>
                          <a:effectLst/>
                          <a:latin typeface="Times New Roman" charset="0"/>
                          <a:ea typeface="ＭＳ Ｐゴシック" charset="-128"/>
                        </a:rPr>
                        <a:t>b</a:t>
                      </a:r>
                      <a:r>
                        <a:rPr kumimoji="0" lang="en-US" altLang="en-US" sz="1200" b="1" i="0" u="none" strike="noStrike" cap="none" normalizeH="0" baseline="0">
                          <a:ln>
                            <a:noFill/>
                          </a:ln>
                          <a:solidFill>
                            <a:schemeClr val="tx1"/>
                          </a:solidFill>
                          <a:effectLst/>
                          <a:latin typeface="Times New Roman" charset="0"/>
                          <a:ea typeface="ＭＳ Ｐゴシック" charset="-128"/>
                        </a:rPr>
                        <a:t> ___</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1</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13 </a:t>
                      </a:r>
                      <a:r>
                        <a:rPr kumimoji="0" lang="en-US" altLang="en-US" sz="1200" b="1" i="1" u="none" strike="noStrike" cap="none" normalizeH="0" baseline="0">
                          <a:ln>
                            <a:noFill/>
                          </a:ln>
                          <a:solidFill>
                            <a:schemeClr val="tx1"/>
                          </a:solidFill>
                          <a:effectLst/>
                          <a:latin typeface="Times New Roman" charset="0"/>
                          <a:ea typeface="ＭＳ Ｐゴシック" charset="-128"/>
                        </a:rPr>
                        <a:t>b</a:t>
                      </a:r>
                      <a:r>
                        <a:rPr kumimoji="0" lang="en-US" altLang="en-US" sz="1200" b="1" i="0" u="none" strike="noStrike" cap="none" normalizeH="0" baseline="0">
                          <a:ln>
                            <a:noFill/>
                          </a:ln>
                          <a:solidFill>
                            <a:schemeClr val="tx1"/>
                          </a:solidFill>
                          <a:effectLst/>
                          <a:latin typeface="Times New Roman" charset="0"/>
                          <a:ea typeface="ＭＳ Ｐゴシック" charset="-128"/>
                        </a:rPr>
                        <a:t> ___</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1</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13 </a:t>
                      </a:r>
                      <a:r>
                        <a:rPr kumimoji="0" lang="en-US" altLang="en-US" sz="1200" b="1" i="1" u="none" strike="noStrike" cap="none" normalizeH="0" baseline="0">
                          <a:ln>
                            <a:noFill/>
                          </a:ln>
                          <a:solidFill>
                            <a:schemeClr val="tx1"/>
                          </a:solidFill>
                          <a:effectLst/>
                          <a:latin typeface="Times New Roman" charset="0"/>
                          <a:ea typeface="ＭＳ Ｐゴシック" charset="-128"/>
                        </a:rPr>
                        <a:t>a</a:t>
                      </a:r>
                      <a:r>
                        <a:rPr kumimoji="0" lang="en-US" altLang="en-US" sz="1200" b="1" i="0" u="none" strike="noStrike" cap="none" normalizeH="0" baseline="0">
                          <a:ln>
                            <a:noFill/>
                          </a:ln>
                          <a:solidFill>
                            <a:schemeClr val="tx1"/>
                          </a:solidFill>
                          <a:effectLst/>
                          <a:latin typeface="Times New Roman" charset="0"/>
                          <a:ea typeface="ＭＳ Ｐゴシック" charset="-128"/>
                        </a:rPr>
                        <a:t> ___</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1</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93713">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16 </a:t>
                      </a:r>
                      <a:r>
                        <a:rPr kumimoji="0" lang="en-US" altLang="en-US" sz="1200" b="1" i="1" u="none" strike="noStrike" cap="none" normalizeH="0" baseline="0">
                          <a:ln>
                            <a:noFill/>
                          </a:ln>
                          <a:solidFill>
                            <a:schemeClr val="tx1"/>
                          </a:solidFill>
                          <a:effectLst/>
                          <a:latin typeface="Times New Roman" charset="0"/>
                          <a:ea typeface="ＭＳ Ｐゴシック" charset="-128"/>
                        </a:rPr>
                        <a:t>b</a:t>
                      </a:r>
                      <a:r>
                        <a:rPr kumimoji="0" lang="en-US" altLang="en-US" sz="1200" b="1" i="0" u="none" strike="noStrike" cap="none" normalizeH="0" baseline="0">
                          <a:ln>
                            <a:noFill/>
                          </a:ln>
                          <a:solidFill>
                            <a:schemeClr val="tx1"/>
                          </a:solidFill>
                          <a:effectLst/>
                          <a:latin typeface="Times New Roman" charset="0"/>
                          <a:ea typeface="ＭＳ Ｐゴシック" charset="-128"/>
                        </a:rPr>
                        <a:t> ___</a:t>
                      </a:r>
                    </a:p>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2</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16 </a:t>
                      </a:r>
                      <a:r>
                        <a:rPr kumimoji="0" lang="en-US" altLang="en-US" sz="1200" b="1" i="1" u="none" strike="noStrike" cap="none" normalizeH="0" baseline="0">
                          <a:ln>
                            <a:noFill/>
                          </a:ln>
                          <a:solidFill>
                            <a:schemeClr val="tx1"/>
                          </a:solidFill>
                          <a:effectLst/>
                          <a:latin typeface="Times New Roman" charset="0"/>
                          <a:ea typeface="ＭＳ Ｐゴシック" charset="-128"/>
                        </a:rPr>
                        <a:t>a</a:t>
                      </a:r>
                      <a:r>
                        <a:rPr kumimoji="0" lang="en-US" altLang="en-US" sz="1200" b="1" i="0" u="none" strike="noStrike" cap="none" normalizeH="0" baseline="0">
                          <a:ln>
                            <a:noFill/>
                          </a:ln>
                          <a:solidFill>
                            <a:schemeClr val="tx1"/>
                          </a:solidFill>
                          <a:effectLst/>
                          <a:latin typeface="Times New Roman" charset="0"/>
                          <a:ea typeface="ＭＳ Ｐゴシック" charset="-128"/>
                        </a:rPr>
                        <a:t> ___</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0</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14 </a:t>
                      </a:r>
                      <a:r>
                        <a:rPr kumimoji="0" lang="en-US" altLang="en-US" sz="1200" b="1" i="1" u="none" strike="noStrike" cap="none" normalizeH="0" baseline="0">
                          <a:ln>
                            <a:noFill/>
                          </a:ln>
                          <a:solidFill>
                            <a:schemeClr val="tx1"/>
                          </a:solidFill>
                          <a:effectLst/>
                          <a:latin typeface="Times New Roman" charset="0"/>
                          <a:ea typeface="ＭＳ Ｐゴシック" charset="-128"/>
                        </a:rPr>
                        <a:t>b</a:t>
                      </a:r>
                      <a:r>
                        <a:rPr kumimoji="0" lang="en-US" altLang="en-US" sz="1200" b="1" i="0" u="none" strike="noStrike" cap="none" normalizeH="0" baseline="0">
                          <a:ln>
                            <a:noFill/>
                          </a:ln>
                          <a:solidFill>
                            <a:schemeClr val="tx1"/>
                          </a:solidFill>
                          <a:effectLst/>
                          <a:latin typeface="Times New Roman" charset="0"/>
                          <a:ea typeface="ＭＳ Ｐゴシック" charset="-128"/>
                        </a:rPr>
                        <a:t> ___</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0</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14 </a:t>
                      </a:r>
                      <a:r>
                        <a:rPr kumimoji="0" lang="en-US" altLang="en-US" sz="1200" b="1" i="1" u="none" strike="noStrike" cap="none" normalizeH="0" baseline="0">
                          <a:ln>
                            <a:noFill/>
                          </a:ln>
                          <a:solidFill>
                            <a:schemeClr val="tx1"/>
                          </a:solidFill>
                          <a:effectLst/>
                          <a:latin typeface="Times New Roman" charset="0"/>
                          <a:ea typeface="ＭＳ Ｐゴシック" charset="-128"/>
                        </a:rPr>
                        <a:t>a</a:t>
                      </a:r>
                      <a:r>
                        <a:rPr kumimoji="0" lang="en-US" altLang="en-US" sz="1200" b="1" i="0" u="none" strike="noStrike" cap="none" normalizeH="0" baseline="0">
                          <a:ln>
                            <a:noFill/>
                          </a:ln>
                          <a:solidFill>
                            <a:schemeClr val="tx1"/>
                          </a:solidFill>
                          <a:effectLst/>
                          <a:latin typeface="Times New Roman" charset="0"/>
                          <a:ea typeface="ＭＳ Ｐゴシック" charset="-128"/>
                        </a:rPr>
                        <a:t> ___</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chemeClr val="tx1"/>
                          </a:solidFill>
                          <a:effectLst/>
                          <a:latin typeface="Times New Roman" charset="0"/>
                          <a:ea typeface="ＭＳ Ｐゴシック" charset="-128"/>
                        </a:rPr>
                        <a:t>1</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9775">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rgbClr val="000000"/>
                          </a:solidFill>
                          <a:effectLst/>
                          <a:latin typeface="Times New Roman" charset="0"/>
                          <a:ea typeface="ＭＳ Ｐゴシック" charset="-128"/>
                        </a:rPr>
                        <a:t>Maximum</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rgbClr val="000000"/>
                          </a:solidFill>
                          <a:effectLst/>
                          <a:latin typeface="Times New Roman" charset="0"/>
                          <a:ea typeface="ＭＳ Ｐゴシック" charset="-128"/>
                        </a:rPr>
                        <a:t>Point</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rgbClr val="000000"/>
                          </a:solidFill>
                          <a:effectLst/>
                          <a:latin typeface="Times New Roman" charset="0"/>
                          <a:ea typeface="ＭＳ Ｐゴシック" charset="-128"/>
                        </a:rPr>
                        <a:t>Value:</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endParaRPr kumimoji="0" lang="en-US" altLang="en-US" sz="1200" b="0" i="0" u="none" strike="noStrike" cap="none" normalizeH="0" baseline="0">
                        <a:ln>
                          <a:noFill/>
                        </a:ln>
                        <a:solidFill>
                          <a:schemeClr val="tx1"/>
                        </a:solidFill>
                        <a:effectLst/>
                        <a:latin typeface="Times New Roman"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rgbClr val="000000"/>
                          </a:solidFill>
                          <a:effectLst/>
                          <a:latin typeface="Times New Roman" charset="0"/>
                          <a:ea typeface="ＭＳ Ｐゴシック" charset="-128"/>
                        </a:rPr>
                        <a:t>(10)</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endParaRPr kumimoji="0" lang="en-US" altLang="en-US" sz="1200" b="0" i="0" u="none" strike="noStrike" cap="none" normalizeH="0" baseline="0">
                        <a:ln>
                          <a:noFill/>
                        </a:ln>
                        <a:solidFill>
                          <a:schemeClr val="tx1"/>
                        </a:solidFill>
                        <a:effectLst/>
                        <a:latin typeface="Times New Roman"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rgbClr val="000000"/>
                          </a:solidFill>
                          <a:effectLst/>
                          <a:latin typeface="Times New Roman" charset="0"/>
                          <a:ea typeface="ＭＳ Ｐゴシック" charset="-128"/>
                        </a:rPr>
                        <a:t>(7)</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endParaRPr kumimoji="0" lang="en-US" altLang="en-US" sz="1200" b="0" i="0" u="none" strike="noStrike" cap="none" normalizeH="0" baseline="0">
                        <a:ln>
                          <a:noFill/>
                        </a:ln>
                        <a:solidFill>
                          <a:schemeClr val="tx1"/>
                        </a:solidFill>
                        <a:effectLst/>
                        <a:latin typeface="Times New Roman"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rgbClr val="000000"/>
                          </a:solidFill>
                          <a:effectLst/>
                          <a:latin typeface="Times New Roman" charset="0"/>
                          <a:ea typeface="ＭＳ Ｐゴシック" charset="-128"/>
                        </a:rPr>
                        <a:t>(9)</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Font typeface="Arial" charset="0"/>
                        <a:tabLst>
                          <a:tab pos="228600" algn="l"/>
                          <a:tab pos="457200" algn="l"/>
                          <a:tab pos="685800" algn="l"/>
                          <a:tab pos="2286000" algn="l"/>
                          <a:tab pos="2571750" algn="l"/>
                        </a:tabLst>
                        <a:defRPr sz="2800">
                          <a:solidFill>
                            <a:schemeClr val="tx1"/>
                          </a:solidFill>
                          <a:latin typeface="Calibri" charset="0"/>
                          <a:ea typeface="ＭＳ Ｐゴシック" charset="-128"/>
                        </a:defRPr>
                      </a:lvl1pPr>
                      <a:lvl2pPr marL="37931725" indent="-37474525" eaLnBrk="0" hangingPunct="0">
                        <a:spcBef>
                          <a:spcPct val="20000"/>
                        </a:spcBef>
                        <a:buFont typeface="Arial" charset="0"/>
                        <a:tabLst>
                          <a:tab pos="228600" algn="l"/>
                          <a:tab pos="457200" algn="l"/>
                          <a:tab pos="685800" algn="l"/>
                          <a:tab pos="2286000" algn="l"/>
                          <a:tab pos="2571750" algn="l"/>
                        </a:tabLst>
                        <a:defRPr sz="2400">
                          <a:solidFill>
                            <a:schemeClr val="tx1"/>
                          </a:solidFill>
                          <a:latin typeface="Calibri" charset="0"/>
                          <a:ea typeface="ＭＳ Ｐゴシック" charset="-128"/>
                        </a:defRPr>
                      </a:lvl2pPr>
                      <a:lvl3pPr eaLnBrk="0" hangingPunct="0">
                        <a:spcBef>
                          <a:spcPct val="20000"/>
                        </a:spcBef>
                        <a:tabLst>
                          <a:tab pos="228600" algn="l"/>
                          <a:tab pos="457200" algn="l"/>
                          <a:tab pos="685800" algn="l"/>
                          <a:tab pos="2286000" algn="l"/>
                          <a:tab pos="2571750" algn="l"/>
                        </a:tabLst>
                        <a:defRPr sz="2000">
                          <a:solidFill>
                            <a:schemeClr val="tx1"/>
                          </a:solidFill>
                          <a:latin typeface="Calibri" charset="0"/>
                          <a:ea typeface="ＭＳ Ｐゴシック" charset="-128"/>
                        </a:defRPr>
                      </a:lvl3pPr>
                      <a:lvl4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4pPr>
                      <a:lvl5pPr eaLnBrk="0" hangingPunct="0">
                        <a:spcBef>
                          <a:spcPct val="20000"/>
                        </a:spcBef>
                        <a:tabLst>
                          <a:tab pos="228600" algn="l"/>
                          <a:tab pos="457200" algn="l"/>
                          <a:tab pos="685800" algn="l"/>
                          <a:tab pos="2286000" algn="l"/>
                          <a:tab pos="2571750" algn="l"/>
                        </a:tabLst>
                        <a:defRPr>
                          <a:solidFill>
                            <a:schemeClr val="tx1"/>
                          </a:solidFill>
                          <a:latin typeface="Calibri" charset="0"/>
                          <a:ea typeface="ＭＳ Ｐゴシック" charset="-128"/>
                        </a:defRPr>
                      </a:lvl5pPr>
                      <a:lvl6pPr marL="4572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6pPr>
                      <a:lvl7pPr marL="9144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7pPr>
                      <a:lvl8pPr marL="13716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8pPr>
                      <a:lvl9pPr marL="1828800" eaLnBrk="0" fontAlgn="base" hangingPunct="0">
                        <a:spcBef>
                          <a:spcPct val="20000"/>
                        </a:spcBef>
                        <a:spcAft>
                          <a:spcPct val="0"/>
                        </a:spcAft>
                        <a:tabLst>
                          <a:tab pos="228600" algn="l"/>
                          <a:tab pos="457200" algn="l"/>
                          <a:tab pos="685800" algn="l"/>
                          <a:tab pos="2286000" algn="l"/>
                          <a:tab pos="2571750" algn="l"/>
                        </a:tabLst>
                        <a:defRPr>
                          <a:solidFill>
                            <a:schemeClr val="tx1"/>
                          </a:solidFill>
                          <a:latin typeface="Calibri"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endParaRPr kumimoji="0" lang="en-US" altLang="en-US" sz="1200" b="0" i="0" u="none" strike="noStrike" cap="none" normalizeH="0" baseline="0">
                        <a:ln>
                          <a:noFill/>
                        </a:ln>
                        <a:solidFill>
                          <a:schemeClr val="tx1"/>
                        </a:solidFill>
                        <a:effectLst/>
                        <a:latin typeface="Times New Roman" charset="0"/>
                        <a:ea typeface="ＭＳ Ｐゴシック" charset="-128"/>
                      </a:endParaRPr>
                    </a:p>
                    <a:p>
                      <a:pPr marL="0" marR="0" lvl="0" indent="0" algn="ctr" defTabSz="914400" rtl="0" eaLnBrk="1" fontAlgn="base" latinLnBrk="0" hangingPunct="1">
                        <a:lnSpc>
                          <a:spcPct val="100000"/>
                        </a:lnSpc>
                        <a:spcBef>
                          <a:spcPct val="0"/>
                        </a:spcBef>
                        <a:spcAft>
                          <a:spcPct val="0"/>
                        </a:spcAft>
                        <a:buClrTx/>
                        <a:buSzTx/>
                        <a:buFontTx/>
                        <a:buNone/>
                        <a:tabLst>
                          <a:tab pos="228600" algn="l"/>
                          <a:tab pos="457200" algn="l"/>
                          <a:tab pos="685800" algn="l"/>
                          <a:tab pos="2286000" algn="l"/>
                          <a:tab pos="2571750" algn="l"/>
                        </a:tabLst>
                      </a:pPr>
                      <a:r>
                        <a:rPr kumimoji="0" lang="en-US" altLang="en-US" sz="1200" b="1" i="0" u="none" strike="noStrike" cap="none" normalizeH="0" baseline="0">
                          <a:ln>
                            <a:noFill/>
                          </a:ln>
                          <a:solidFill>
                            <a:srgbClr val="000000"/>
                          </a:solidFill>
                          <a:effectLst/>
                          <a:latin typeface="Times New Roman" charset="0"/>
                          <a:ea typeface="ＭＳ Ｐゴシック" charset="-128"/>
                        </a:rPr>
                        <a:t>(7)</a:t>
                      </a:r>
                      <a:endParaRPr kumimoji="0" lang="en-US" altLang="en-US" sz="1200" b="0" i="0" u="none" strike="noStrike" cap="none" normalizeH="0" baseline="0">
                        <a:ln>
                          <a:noFill/>
                        </a:ln>
                        <a:solidFill>
                          <a:schemeClr val="tx1"/>
                        </a:solidFill>
                        <a:effectLst/>
                        <a:latin typeface="Times New Roman" charset="0"/>
                        <a:ea typeface="ＭＳ Ｐゴシック"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a:t>Qualities of a Leader</a:t>
            </a:r>
          </a:p>
        </p:txBody>
      </p:sp>
      <p:sp>
        <p:nvSpPr>
          <p:cNvPr id="21507" name="Content Placeholder 2"/>
          <p:cNvSpPr>
            <a:spLocks noGrp="1"/>
          </p:cNvSpPr>
          <p:nvPr>
            <p:ph idx="1"/>
          </p:nvPr>
        </p:nvSpPr>
        <p:spPr>
          <a:xfrm>
            <a:off x="533400" y="1295400"/>
            <a:ext cx="8229600" cy="4525963"/>
          </a:xfrm>
        </p:spPr>
        <p:txBody>
          <a:bodyPr/>
          <a:lstStyle/>
          <a:p>
            <a:pPr eaLnBrk="1" hangingPunct="1"/>
            <a:r>
              <a:rPr lang="en-US" altLang="en-US"/>
              <a:t>Intelligence</a:t>
            </a:r>
          </a:p>
          <a:p>
            <a:pPr eaLnBrk="1" hangingPunct="1"/>
            <a:r>
              <a:rPr lang="en-US" altLang="en-US"/>
              <a:t>Faith</a:t>
            </a:r>
          </a:p>
          <a:p>
            <a:pPr eaLnBrk="1" hangingPunct="1"/>
            <a:r>
              <a:rPr lang="en-US" altLang="en-US"/>
              <a:t>Cooperativeness</a:t>
            </a:r>
          </a:p>
          <a:p>
            <a:pPr eaLnBrk="1" hangingPunct="1"/>
            <a:r>
              <a:rPr lang="en-US" altLang="en-US"/>
              <a:t>Considerateness</a:t>
            </a:r>
          </a:p>
          <a:p>
            <a:pPr eaLnBrk="1" hangingPunct="1"/>
            <a:r>
              <a:rPr lang="en-US" altLang="en-US"/>
              <a:t>Empathy</a:t>
            </a:r>
          </a:p>
          <a:p>
            <a:pPr eaLnBrk="1" hangingPunct="1"/>
            <a:r>
              <a:rPr lang="en-US" altLang="en-US"/>
              <a:t>Goodwill</a:t>
            </a:r>
          </a:p>
          <a:p>
            <a:pPr eaLnBrk="1" hangingPunct="1"/>
            <a:r>
              <a:rPr lang="en-US" altLang="en-US"/>
              <a:t>Fellowship</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4"/>
          <p:cNvSpPr>
            <a:spLocks noGrp="1"/>
          </p:cNvSpPr>
          <p:nvPr>
            <p:ph type="title"/>
          </p:nvPr>
        </p:nvSpPr>
        <p:spPr/>
        <p:txBody>
          <a:bodyPr/>
          <a:lstStyle/>
          <a:p>
            <a:r>
              <a:rPr lang="en-US" altLang="en-US"/>
              <a:t>Carl Jung</a:t>
            </a:r>
          </a:p>
        </p:txBody>
      </p:sp>
      <p:sp>
        <p:nvSpPr>
          <p:cNvPr id="95235" name="Content Placeholder 5"/>
          <p:cNvSpPr>
            <a:spLocks noGrp="1"/>
          </p:cNvSpPr>
          <p:nvPr>
            <p:ph sz="half" idx="1"/>
          </p:nvPr>
        </p:nvSpPr>
        <p:spPr/>
        <p:txBody>
          <a:bodyPr/>
          <a:lstStyle/>
          <a:p>
            <a:r>
              <a:rPr lang="en-US" altLang="en-US"/>
              <a:t>Gather Information</a:t>
            </a:r>
          </a:p>
          <a:p>
            <a:pPr algn="ctr">
              <a:buFont typeface="Arial" charset="0"/>
              <a:buNone/>
            </a:pPr>
            <a:r>
              <a:rPr lang="en-US" altLang="en-US"/>
              <a:t>Sensation </a:t>
            </a:r>
          </a:p>
          <a:p>
            <a:pPr algn="ctr">
              <a:buFont typeface="Arial" charset="0"/>
              <a:buNone/>
            </a:pPr>
            <a:r>
              <a:rPr lang="en-US" altLang="en-US"/>
              <a:t>or </a:t>
            </a:r>
          </a:p>
          <a:p>
            <a:pPr algn="ctr">
              <a:buFont typeface="Arial" charset="0"/>
              <a:buNone/>
            </a:pPr>
            <a:r>
              <a:rPr lang="en-US" altLang="en-US"/>
              <a:t>Intuition</a:t>
            </a:r>
          </a:p>
        </p:txBody>
      </p:sp>
      <p:sp>
        <p:nvSpPr>
          <p:cNvPr id="95236" name="Content Placeholder 6"/>
          <p:cNvSpPr>
            <a:spLocks noGrp="1"/>
          </p:cNvSpPr>
          <p:nvPr>
            <p:ph sz="half" idx="2"/>
          </p:nvPr>
        </p:nvSpPr>
        <p:spPr/>
        <p:txBody>
          <a:bodyPr/>
          <a:lstStyle/>
          <a:p>
            <a:r>
              <a:rPr lang="en-US" altLang="en-US"/>
              <a:t>Evaluate Information</a:t>
            </a:r>
          </a:p>
          <a:p>
            <a:pPr algn="ctr">
              <a:buFont typeface="Arial" charset="0"/>
              <a:buNone/>
            </a:pPr>
            <a:r>
              <a:rPr lang="en-US" altLang="en-US"/>
              <a:t>Thinking</a:t>
            </a:r>
          </a:p>
          <a:p>
            <a:pPr algn="ctr">
              <a:buFont typeface="Arial" charset="0"/>
              <a:buNone/>
            </a:pPr>
            <a:r>
              <a:rPr lang="en-US" altLang="en-US"/>
              <a:t>or </a:t>
            </a:r>
          </a:p>
          <a:p>
            <a:pPr algn="ctr">
              <a:buFont typeface="Arial" charset="0"/>
              <a:buNone/>
            </a:pPr>
            <a:r>
              <a:rPr lang="en-US" altLang="en-US"/>
              <a:t>Feeling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4"/>
          <p:cNvSpPr>
            <a:spLocks noGrp="1"/>
          </p:cNvSpPr>
          <p:nvPr>
            <p:ph type="title"/>
          </p:nvPr>
        </p:nvSpPr>
        <p:spPr/>
        <p:txBody>
          <a:bodyPr/>
          <a:lstStyle/>
          <a:p>
            <a:r>
              <a:rPr lang="en-US" altLang="en-US"/>
              <a:t>Summary</a:t>
            </a:r>
          </a:p>
        </p:txBody>
      </p:sp>
      <p:sp>
        <p:nvSpPr>
          <p:cNvPr id="97283" name="Content Placeholder 8"/>
          <p:cNvSpPr>
            <a:spLocks noGrp="1"/>
          </p:cNvSpPr>
          <p:nvPr>
            <p:ph idx="1"/>
          </p:nvPr>
        </p:nvSpPr>
        <p:spPr/>
        <p:txBody>
          <a:bodyPr/>
          <a:lstStyle/>
          <a:p>
            <a:r>
              <a:rPr lang="en-US" altLang="en-US"/>
              <a:t>You are not alone</a:t>
            </a:r>
          </a:p>
          <a:p>
            <a:r>
              <a:rPr lang="en-US" altLang="en-US"/>
              <a:t>Work with your agent</a:t>
            </a:r>
          </a:p>
          <a:p>
            <a:endParaRPr lang="en-US" altLang="en-US"/>
          </a:p>
          <a:p>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09600" y="1066800"/>
            <a:ext cx="8229600" cy="1143000"/>
          </a:xfrm>
        </p:spPr>
        <p:txBody>
          <a:bodyPr/>
          <a:lstStyle/>
          <a:p>
            <a:pPr eaLnBrk="1" hangingPunct="1"/>
            <a:r>
              <a:rPr lang="en-US" altLang="en-US" sz="7200"/>
              <a:t> Five</a:t>
            </a:r>
            <a:br>
              <a:rPr lang="en-US" altLang="en-US" sz="7200"/>
            </a:br>
            <a:r>
              <a:rPr lang="en-US" altLang="en-US" sz="7200"/>
              <a:t>Leadership Practices</a:t>
            </a:r>
          </a:p>
        </p:txBody>
      </p:sp>
      <p:sp>
        <p:nvSpPr>
          <p:cNvPr id="23555" name="TextBox 3"/>
          <p:cNvSpPr txBox="1">
            <a:spLocks noChangeArrowheads="1"/>
          </p:cNvSpPr>
          <p:nvPr/>
        </p:nvSpPr>
        <p:spPr bwMode="auto">
          <a:xfrm>
            <a:off x="762000" y="3657600"/>
            <a:ext cx="8108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2800"/>
              <a:t>Challenge, Inspire, Enable, Model and Encourage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a:xfrm>
            <a:off x="1828800" y="5410200"/>
            <a:ext cx="5522913" cy="566738"/>
          </a:xfrm>
        </p:spPr>
        <p:txBody>
          <a:bodyPr/>
          <a:lstStyle/>
          <a:p>
            <a:pPr algn="ctr" eaLnBrk="1" hangingPunct="1"/>
            <a:r>
              <a:rPr lang="en-US" altLang="en-US" sz="3200"/>
              <a:t>Challenging the Process</a:t>
            </a:r>
          </a:p>
        </p:txBody>
      </p:sp>
      <p:pic>
        <p:nvPicPr>
          <p:cNvPr id="25603" name="Picture 4"/>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1066800" y="0"/>
            <a:ext cx="7162800" cy="5372100"/>
          </a:xfrm>
        </p:spPr>
      </p:pic>
      <p:sp>
        <p:nvSpPr>
          <p:cNvPr id="25604" name="TextBox 9"/>
          <p:cNvSpPr txBox="1">
            <a:spLocks noChangeArrowheads="1"/>
          </p:cNvSpPr>
          <p:nvPr/>
        </p:nvSpPr>
        <p:spPr bwMode="auto">
          <a:xfrm>
            <a:off x="7239000" y="4953000"/>
            <a:ext cx="762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000"/>
              <a:t>Augapfel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a:xfrm>
            <a:off x="1828800" y="5410200"/>
            <a:ext cx="5522913" cy="566738"/>
          </a:xfrm>
        </p:spPr>
        <p:txBody>
          <a:bodyPr/>
          <a:lstStyle/>
          <a:p>
            <a:pPr algn="ctr" eaLnBrk="1" hangingPunct="1"/>
            <a:r>
              <a:rPr lang="en-US" altLang="en-US" sz="3200"/>
              <a:t>Inspiring a Shared Vision</a:t>
            </a:r>
          </a:p>
        </p:txBody>
      </p:sp>
      <p:pic>
        <p:nvPicPr>
          <p:cNvPr id="27651" name="Picture 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2800" r="2800"/>
          <a:stretch>
            <a:fillRect/>
          </a:stretch>
        </p:blipFill>
        <p:spPr>
          <a:xfrm>
            <a:off x="914400" y="0"/>
            <a:ext cx="7162800" cy="5372100"/>
          </a:xfrm>
        </p:spPr>
      </p:pic>
      <p:sp>
        <p:nvSpPr>
          <p:cNvPr id="27652" name="TextBox 4"/>
          <p:cNvSpPr txBox="1">
            <a:spLocks noChangeArrowheads="1"/>
          </p:cNvSpPr>
          <p:nvPr/>
        </p:nvSpPr>
        <p:spPr bwMode="auto">
          <a:xfrm>
            <a:off x="6858000" y="4953000"/>
            <a:ext cx="1066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000">
                <a:solidFill>
                  <a:schemeClr val="bg1"/>
                </a:solidFill>
              </a:rPr>
              <a:t>Pat McDonald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a:xfrm>
            <a:off x="1828800" y="5410200"/>
            <a:ext cx="5522913" cy="566738"/>
          </a:xfrm>
        </p:spPr>
        <p:txBody>
          <a:bodyPr/>
          <a:lstStyle/>
          <a:p>
            <a:pPr algn="ctr" eaLnBrk="1" hangingPunct="1"/>
            <a:r>
              <a:rPr lang="en-US" altLang="en-US" sz="3200"/>
              <a:t>Enabling Others to Act</a:t>
            </a:r>
          </a:p>
        </p:txBody>
      </p:sp>
      <p:pic>
        <p:nvPicPr>
          <p:cNvPr id="29699" name="Picture 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a:stretch>
            <a:fillRect/>
          </a:stretch>
        </p:blipFill>
        <p:spPr>
          <a:xfrm>
            <a:off x="914400" y="0"/>
            <a:ext cx="7467600" cy="5334000"/>
          </a:xfrm>
        </p:spPr>
      </p:pic>
      <p:sp>
        <p:nvSpPr>
          <p:cNvPr id="29700" name="TextBox 5"/>
          <p:cNvSpPr txBox="1">
            <a:spLocks noChangeArrowheads="1"/>
          </p:cNvSpPr>
          <p:nvPr/>
        </p:nvSpPr>
        <p:spPr bwMode="auto">
          <a:xfrm>
            <a:off x="7162800" y="4953000"/>
            <a:ext cx="1143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000">
                <a:solidFill>
                  <a:schemeClr val="bg1"/>
                </a:solidFill>
              </a:rPr>
              <a:t>PhOtOnQuAnTi</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p:nvPr>
        </p:nvSpPr>
        <p:spPr>
          <a:xfrm>
            <a:off x="1828800" y="5410200"/>
            <a:ext cx="5522913" cy="566738"/>
          </a:xfrm>
        </p:spPr>
        <p:txBody>
          <a:bodyPr/>
          <a:lstStyle/>
          <a:p>
            <a:pPr algn="ctr" eaLnBrk="1" hangingPunct="1"/>
            <a:r>
              <a:rPr lang="en-US" altLang="en-US" sz="3200"/>
              <a:t>Modeling the Way</a:t>
            </a:r>
          </a:p>
        </p:txBody>
      </p:sp>
      <p:pic>
        <p:nvPicPr>
          <p:cNvPr id="31747" name="Picture 3"/>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2400" r="2400"/>
          <a:stretch>
            <a:fillRect/>
          </a:stretch>
        </p:blipFill>
        <p:spPr>
          <a:xfrm>
            <a:off x="914400" y="0"/>
            <a:ext cx="7315200" cy="5486400"/>
          </a:xfrm>
        </p:spPr>
      </p:pic>
      <p:sp>
        <p:nvSpPr>
          <p:cNvPr id="31748" name="TextBox 7"/>
          <p:cNvSpPr txBox="1">
            <a:spLocks noChangeArrowheads="1"/>
          </p:cNvSpPr>
          <p:nvPr/>
        </p:nvSpPr>
        <p:spPr bwMode="auto">
          <a:xfrm>
            <a:off x="7467600" y="5181600"/>
            <a:ext cx="533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en-US" altLang="en-US" sz="1000">
                <a:solidFill>
                  <a:schemeClr val="bg1"/>
                </a:solidFill>
              </a:rPr>
              <a:t>W</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enter-presentation">
  <a:themeElements>
    <a:clrScheme name="Ellen">
      <a:dk1>
        <a:sysClr val="windowText" lastClr="000000"/>
      </a:dk1>
      <a:lt1>
        <a:sysClr val="window" lastClr="FFFFFF"/>
      </a:lt1>
      <a:dk2>
        <a:srgbClr val="775F55"/>
      </a:dk2>
      <a:lt2>
        <a:srgbClr val="EBDDC3"/>
      </a:lt2>
      <a:accent1>
        <a:srgbClr val="A0C3FA"/>
      </a:accent1>
      <a:accent2>
        <a:srgbClr val="E6BE50"/>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center-presentation</Template>
  <TotalTime>0</TotalTime>
  <Words>3817</Words>
  <Application>Microsoft Macintosh PowerPoint</Application>
  <PresentationFormat>On-screen Show (4:3)</PresentationFormat>
  <Paragraphs>559</Paragraphs>
  <Slides>41</Slides>
  <Notes>41</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ＭＳ Ｐゴシック</vt:lpstr>
      <vt:lpstr>Calibri</vt:lpstr>
      <vt:lpstr>Times New Roman</vt:lpstr>
      <vt:lpstr>center-presentation</vt:lpstr>
      <vt:lpstr>Leadership and Communication</vt:lpstr>
      <vt:lpstr>Goals</vt:lpstr>
      <vt:lpstr> Who is a leader?    </vt:lpstr>
      <vt:lpstr>Qualities of a Leader</vt:lpstr>
      <vt:lpstr> Five Leadership Practices</vt:lpstr>
      <vt:lpstr>Challenging the Process</vt:lpstr>
      <vt:lpstr>Inspiring a Shared Vision</vt:lpstr>
      <vt:lpstr>Enabling Others to Act</vt:lpstr>
      <vt:lpstr>Modeling the Way</vt:lpstr>
      <vt:lpstr>Encouraging the Heart</vt:lpstr>
      <vt:lpstr>Stages of Group Dynamics</vt:lpstr>
      <vt:lpstr>PowerPoint Presentation</vt:lpstr>
      <vt:lpstr>PowerPoint Presentation</vt:lpstr>
      <vt:lpstr>PowerPoint Presentation</vt:lpstr>
      <vt:lpstr>PowerPoint Presentation</vt:lpstr>
      <vt:lpstr>PowerPoint Presentation</vt:lpstr>
      <vt:lpstr>Collaboration</vt:lpstr>
      <vt:lpstr> Collaboration - 1.  Networking</vt:lpstr>
      <vt:lpstr>Collaboration: 2.  Coordination</vt:lpstr>
      <vt:lpstr> Collaboration - 3.  Cooperation</vt:lpstr>
      <vt:lpstr> Collaboration - 4.  True Collaboration</vt:lpstr>
      <vt:lpstr>PowerPoint Presentation</vt:lpstr>
      <vt:lpstr>Put Problem People in Proper Perspective</vt:lpstr>
      <vt:lpstr>Take Your Pick –  Positive or Negative</vt:lpstr>
      <vt:lpstr>Don’t Expect Difficult People to Change</vt:lpstr>
      <vt:lpstr>Learn to Respond as well as to Listen</vt:lpstr>
      <vt:lpstr>Give and Request Frequent Feedback</vt:lpstr>
      <vt:lpstr>Look First at Policies and Procedures</vt:lpstr>
      <vt:lpstr>Deal Directly and Discreetly</vt:lpstr>
      <vt:lpstr>Document for Self-Protection</vt:lpstr>
      <vt:lpstr>Be Straightforward and Unemotional</vt:lpstr>
      <vt:lpstr>Be Gracious</vt:lpstr>
      <vt:lpstr>PowerPoint Presentation</vt:lpstr>
      <vt:lpstr>COMMUNICATION STYLES</vt:lpstr>
      <vt:lpstr>Sensor Style</vt:lpstr>
      <vt:lpstr>Intuitor Style</vt:lpstr>
      <vt:lpstr>Thinker Style</vt:lpstr>
      <vt:lpstr>Feeler Style</vt:lpstr>
      <vt:lpstr>PowerPoint Presentation</vt:lpstr>
      <vt:lpstr>Carl Jung</vt:lpstr>
      <vt:lpstr>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 and Communication</dc:title>
  <dc:creator>George Braman</dc:creator>
  <cp:keywords/>
  <cp:lastModifiedBy>George Braman</cp:lastModifiedBy>
  <cp:revision>1</cp:revision>
  <cp:lastPrinted>2010-09-05T12:40:32Z</cp:lastPrinted>
  <dcterms:created xsi:type="dcterms:W3CDTF">2015-09-08T05:38:57Z</dcterms:created>
  <dcterms:modified xsi:type="dcterms:W3CDTF">2015-09-08T05:39:13Z</dcterms:modified>
</cp:coreProperties>
</file>