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1" r:id="rId1"/>
  </p:sldMasterIdLst>
  <p:notesMasterIdLst>
    <p:notesMasterId r:id="rId35"/>
  </p:notesMasterIdLst>
  <p:handoutMasterIdLst>
    <p:handoutMasterId r:id="rId36"/>
  </p:handoutMasterIdLst>
  <p:sldIdLst>
    <p:sldId id="267" r:id="rId2"/>
    <p:sldId id="340" r:id="rId3"/>
    <p:sldId id="272" r:id="rId4"/>
    <p:sldId id="342" r:id="rId5"/>
    <p:sldId id="273" r:id="rId6"/>
    <p:sldId id="276" r:id="rId7"/>
    <p:sldId id="274" r:id="rId8"/>
    <p:sldId id="275" r:id="rId9"/>
    <p:sldId id="277" r:id="rId10"/>
    <p:sldId id="278" r:id="rId11"/>
    <p:sldId id="281" r:id="rId12"/>
    <p:sldId id="286" r:id="rId13"/>
    <p:sldId id="287" r:id="rId14"/>
    <p:sldId id="289" r:id="rId15"/>
    <p:sldId id="290" r:id="rId16"/>
    <p:sldId id="294" r:id="rId17"/>
    <p:sldId id="291" r:id="rId18"/>
    <p:sldId id="293" r:id="rId19"/>
    <p:sldId id="297" r:id="rId20"/>
    <p:sldId id="298" r:id="rId21"/>
    <p:sldId id="304" r:id="rId22"/>
    <p:sldId id="341" r:id="rId23"/>
    <p:sldId id="310" r:id="rId24"/>
    <p:sldId id="312" r:id="rId25"/>
    <p:sldId id="305" r:id="rId26"/>
    <p:sldId id="319" r:id="rId27"/>
    <p:sldId id="318" r:id="rId28"/>
    <p:sldId id="322" r:id="rId29"/>
    <p:sldId id="335" r:id="rId30"/>
    <p:sldId id="337" r:id="rId31"/>
    <p:sldId id="357" r:id="rId32"/>
    <p:sldId id="336" r:id="rId33"/>
    <p:sldId id="339" r:id="rId34"/>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FE3"/>
    <a:srgbClr val="FFCC00"/>
    <a:srgbClr val="996633"/>
    <a:srgbClr val="0099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75" autoAdjust="0"/>
    <p:restoredTop sz="96405"/>
  </p:normalViewPr>
  <p:slideViewPr>
    <p:cSldViewPr>
      <p:cViewPr varScale="1">
        <p:scale>
          <a:sx n="126" d="100"/>
          <a:sy n="126" d="100"/>
        </p:scale>
        <p:origin x="252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7" d="100"/>
          <a:sy n="77" d="100"/>
        </p:scale>
        <p:origin x="-624" y="3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l" defTabSz="966788">
              <a:defRPr sz="1300"/>
            </a:lvl1pPr>
          </a:lstStyle>
          <a:p>
            <a:endParaRPr lang="en-US" altLang="en-US"/>
          </a:p>
        </p:txBody>
      </p:sp>
      <p:sp>
        <p:nvSpPr>
          <p:cNvPr id="13107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3107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l" defTabSz="966788">
              <a:defRPr sz="1300"/>
            </a:lvl1pPr>
          </a:lstStyle>
          <a:p>
            <a:endParaRPr lang="en-US" altLang="en-US"/>
          </a:p>
        </p:txBody>
      </p:sp>
      <p:sp>
        <p:nvSpPr>
          <p:cNvPr id="13107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r" defTabSz="966788">
              <a:defRPr sz="1300"/>
            </a:lvl1pPr>
          </a:lstStyle>
          <a:p>
            <a:fld id="{080D34AF-6561-1945-88A5-A2D71A50F59B}" type="slidenum">
              <a:rPr lang="en-US" altLang="en-US"/>
              <a:pPr/>
              <a:t>‹#›</a:t>
            </a:fld>
            <a:endParaRPr lang="en-US" altLang="en-US"/>
          </a:p>
        </p:txBody>
      </p:sp>
    </p:spTree>
    <p:extLst>
      <p:ext uri="{BB962C8B-B14F-4D97-AF65-F5344CB8AC3E}">
        <p14:creationId xmlns:p14="http://schemas.microsoft.com/office/powerpoint/2010/main" val="63344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l" defTabSz="966788">
              <a:defRPr sz="1300"/>
            </a:lvl1pPr>
          </a:lstStyle>
          <a:p>
            <a:endParaRPr lang="en-US" altLang="en-US"/>
          </a:p>
        </p:txBody>
      </p:sp>
      <p:sp>
        <p:nvSpPr>
          <p:cNvPr id="3072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30724"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l" defTabSz="966788">
              <a:defRPr sz="1300"/>
            </a:lvl1pPr>
          </a:lstStyle>
          <a:p>
            <a:endParaRPr lang="en-US" altLang="en-US"/>
          </a:p>
        </p:txBody>
      </p:sp>
      <p:sp>
        <p:nvSpPr>
          <p:cNvPr id="3072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r" defTabSz="966788">
              <a:defRPr sz="1300"/>
            </a:lvl1pPr>
          </a:lstStyle>
          <a:p>
            <a:fld id="{CC79C220-572E-B843-8659-AC5FB8B30606}" type="slidenum">
              <a:rPr lang="en-US" altLang="en-US"/>
              <a:pPr/>
              <a:t>‹#›</a:t>
            </a:fld>
            <a:endParaRPr lang="en-US" altLang="en-US"/>
          </a:p>
        </p:txBody>
      </p:sp>
    </p:spTree>
    <p:extLst>
      <p:ext uri="{BB962C8B-B14F-4D97-AF65-F5344CB8AC3E}">
        <p14:creationId xmlns:p14="http://schemas.microsoft.com/office/powerpoint/2010/main" val="18202942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B5F6F-D802-2147-A2C0-B115A4530B88}" type="slidenum">
              <a:rPr lang="en-US" altLang="en-US"/>
              <a:pPr/>
              <a:t>1</a:t>
            </a:fld>
            <a:endParaRPr lang="en-US" alt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7308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BF435-4F45-0D48-8923-0D89D33E925F}" type="slidenum">
              <a:rPr lang="en-US" altLang="en-US"/>
              <a:pPr/>
              <a:t>10</a:t>
            </a:fld>
            <a:endParaRPr lang="en-US" altLang="en-US"/>
          </a:p>
        </p:txBody>
      </p:sp>
      <p:sp>
        <p:nvSpPr>
          <p:cNvPr id="31746" name="Rectangle 2"/>
          <p:cNvSpPr>
            <a:spLocks noChangeArrowheads="1" noTextEdit="1"/>
          </p:cNvSpPr>
          <p:nvPr>
            <p:ph type="sldImg"/>
          </p:nvPr>
        </p:nvSpPr>
        <p:spPr>
          <a:xfrm>
            <a:off x="1489075" y="911225"/>
            <a:ext cx="4386263" cy="3289300"/>
          </a:xfrm>
          <a:solidFill>
            <a:srgbClr val="FFFFFF"/>
          </a:solidFill>
          <a:ln/>
        </p:spPr>
      </p:sp>
      <p:sp>
        <p:nvSpPr>
          <p:cNvPr id="31747" name="Text Box 3"/>
          <p:cNvSpPr txBox="1">
            <a:spLocks noChangeArrowheads="1"/>
          </p:cNvSpPr>
          <p:nvPr>
            <p:ph type="body" idx="1"/>
          </p:nvPr>
        </p:nvSpPr>
        <p:spPr>
          <a:xfrm>
            <a:off x="1138238" y="4521200"/>
            <a:ext cx="5091112" cy="3649663"/>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93562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26211-928C-4440-AAB2-3877844E244C}" type="slidenum">
              <a:rPr lang="en-US" altLang="en-US"/>
              <a:pPr/>
              <a:t>11</a:t>
            </a:fld>
            <a:endParaRPr lang="en-US" altLang="en-US"/>
          </a:p>
        </p:txBody>
      </p:sp>
      <p:sp>
        <p:nvSpPr>
          <p:cNvPr id="37890" name="Rectangle 2"/>
          <p:cNvSpPr>
            <a:spLocks noChangeArrowheads="1" noTextEdit="1"/>
          </p:cNvSpPr>
          <p:nvPr>
            <p:ph type="sldImg"/>
          </p:nvPr>
        </p:nvSpPr>
        <p:spPr>
          <a:xfrm>
            <a:off x="1489075" y="911225"/>
            <a:ext cx="4386263" cy="3289300"/>
          </a:xfrm>
          <a:solidFill>
            <a:srgbClr val="FFFFFF"/>
          </a:solidFill>
          <a:ln/>
        </p:spPr>
      </p:sp>
      <p:sp>
        <p:nvSpPr>
          <p:cNvPr id="37891" name="Text Box 3"/>
          <p:cNvSpPr txBox="1">
            <a:spLocks noChangeArrowheads="1"/>
          </p:cNvSpPr>
          <p:nvPr>
            <p:ph type="body" idx="1"/>
          </p:nvPr>
        </p:nvSpPr>
        <p:spPr>
          <a:xfrm>
            <a:off x="1138238" y="4521200"/>
            <a:ext cx="5091112" cy="3649663"/>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04134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76B41-C99D-0C4D-82E1-8F0FC4DF62E1}" type="slidenum">
              <a:rPr lang="en-US" altLang="en-US"/>
              <a:pPr/>
              <a:t>16</a:t>
            </a:fld>
            <a:endParaRPr lang="en-US" altLang="en-US"/>
          </a:p>
        </p:txBody>
      </p:sp>
      <p:sp>
        <p:nvSpPr>
          <p:cNvPr id="62466" name="Rectangle 2"/>
          <p:cNvSpPr>
            <a:spLocks noChangeArrowheads="1" noTextEdit="1"/>
          </p:cNvSpPr>
          <p:nvPr>
            <p:ph type="sldImg"/>
          </p:nvPr>
        </p:nvSpPr>
        <p:spPr>
          <a:xfrm>
            <a:off x="1489075" y="911225"/>
            <a:ext cx="4386263" cy="3289300"/>
          </a:xfrm>
          <a:solidFill>
            <a:srgbClr val="FFFFFF"/>
          </a:solidFill>
          <a:ln/>
        </p:spPr>
      </p:sp>
      <p:sp>
        <p:nvSpPr>
          <p:cNvPr id="62467" name="Text Box 3"/>
          <p:cNvSpPr txBox="1">
            <a:spLocks noChangeArrowheads="1"/>
          </p:cNvSpPr>
          <p:nvPr>
            <p:ph type="body" idx="1"/>
          </p:nvPr>
        </p:nvSpPr>
        <p:spPr>
          <a:xfrm>
            <a:off x="1138238" y="4521200"/>
            <a:ext cx="5091112" cy="3649663"/>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662636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8AB41-01E5-A249-B0A0-B1EFA1F25325}" type="slidenum">
              <a:rPr lang="en-US" altLang="en-US"/>
              <a:pPr/>
              <a:t>17</a:t>
            </a:fld>
            <a:endParaRPr lang="en-US" altLang="en-US"/>
          </a:p>
        </p:txBody>
      </p:sp>
      <p:sp>
        <p:nvSpPr>
          <p:cNvPr id="56322" name="Rectangle 2"/>
          <p:cNvSpPr>
            <a:spLocks noChangeArrowheads="1" noTextEdit="1"/>
          </p:cNvSpPr>
          <p:nvPr>
            <p:ph type="sldImg"/>
          </p:nvPr>
        </p:nvSpPr>
        <p:spPr>
          <a:xfrm>
            <a:off x="1489075" y="911225"/>
            <a:ext cx="4386263" cy="3289300"/>
          </a:xfrm>
          <a:solidFill>
            <a:srgbClr val="FFFFFF"/>
          </a:solidFill>
          <a:ln/>
        </p:spPr>
      </p:sp>
      <p:sp>
        <p:nvSpPr>
          <p:cNvPr id="56323" name="Text Box 3"/>
          <p:cNvSpPr txBox="1">
            <a:spLocks noChangeArrowheads="1"/>
          </p:cNvSpPr>
          <p:nvPr>
            <p:ph type="body" idx="1"/>
          </p:nvPr>
        </p:nvSpPr>
        <p:spPr>
          <a:xfrm>
            <a:off x="1138238" y="4521200"/>
            <a:ext cx="5091112" cy="3649663"/>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8176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6B493-F407-334D-8F5E-2E59C580CB35}" type="slidenum">
              <a:rPr lang="en-US" altLang="en-US"/>
              <a:pPr/>
              <a:t>18</a:t>
            </a:fld>
            <a:endParaRPr lang="en-US" altLang="en-US"/>
          </a:p>
        </p:txBody>
      </p:sp>
      <p:sp>
        <p:nvSpPr>
          <p:cNvPr id="60418" name="Rectangle 2"/>
          <p:cNvSpPr>
            <a:spLocks noChangeArrowheads="1" noTextEdit="1"/>
          </p:cNvSpPr>
          <p:nvPr>
            <p:ph type="sldImg"/>
          </p:nvPr>
        </p:nvSpPr>
        <p:spPr>
          <a:xfrm>
            <a:off x="1489075" y="911225"/>
            <a:ext cx="4386263" cy="3289300"/>
          </a:xfrm>
          <a:solidFill>
            <a:srgbClr val="FFFFFF"/>
          </a:solidFill>
          <a:ln/>
        </p:spPr>
      </p:sp>
      <p:sp>
        <p:nvSpPr>
          <p:cNvPr id="60419" name="Text Box 3"/>
          <p:cNvSpPr txBox="1">
            <a:spLocks noChangeArrowheads="1"/>
          </p:cNvSpPr>
          <p:nvPr>
            <p:ph type="body" idx="1"/>
          </p:nvPr>
        </p:nvSpPr>
        <p:spPr>
          <a:xfrm>
            <a:off x="1138238" y="4521200"/>
            <a:ext cx="5091112" cy="3649663"/>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97699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E7709-EA57-7E46-8235-2D8C5FD6AA75}" type="slidenum">
              <a:rPr lang="en-US" altLang="en-US"/>
              <a:pPr/>
              <a:t>26</a:t>
            </a:fld>
            <a:endParaRPr lang="en-US" alt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a:xfrm>
            <a:off x="974725" y="4560888"/>
            <a:ext cx="5365750" cy="4319587"/>
          </a:xfrm>
        </p:spPr>
        <p:txBody>
          <a:bodyPr/>
          <a:lstStyle/>
          <a:p>
            <a:r>
              <a:rPr lang="en-US" altLang="en-US"/>
              <a:t>Upland Sea Oats (Chasmanthium latifolium) is a native, deciduous, clump forming, perennial grass. The summer foliage will reach a height of 2 to 3 feet and is topped with inflorescences reminicent of the Coastal Sea Oats. This plant performs well in moist or dry sites and will tolerate light shade to full sun.</a:t>
            </a:r>
          </a:p>
        </p:txBody>
      </p:sp>
    </p:spTree>
    <p:extLst>
      <p:ext uri="{BB962C8B-B14F-4D97-AF65-F5344CB8AC3E}">
        <p14:creationId xmlns:p14="http://schemas.microsoft.com/office/powerpoint/2010/main" val="146369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45FDD-2BAE-6E48-A355-D74469E3E9BE}" type="slidenum">
              <a:rPr lang="en-US" altLang="en-US"/>
              <a:pPr/>
              <a:t>27</a:t>
            </a:fld>
            <a:endParaRPr lang="en-US" alt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a:xfrm>
            <a:off x="974725" y="4560888"/>
            <a:ext cx="5365750" cy="4319587"/>
          </a:xfrm>
          <a:noFill/>
          <a:ln/>
        </p:spPr>
        <p:txBody>
          <a:bodyPr/>
          <a:lstStyle/>
          <a:p>
            <a:r>
              <a:rPr lang="en-US" altLang="en-US"/>
              <a:t>Waiting until the soil and air temperatures are warm enough for new spring growth will ensure the time between pruning and new growth is diminishe. As the temperatures warm, new growth will occur within days of pruning, bringing a wave of new colors and textures to the early spring garden.	</a:t>
            </a:r>
          </a:p>
        </p:txBody>
      </p:sp>
    </p:spTree>
    <p:extLst>
      <p:ext uri="{BB962C8B-B14F-4D97-AF65-F5344CB8AC3E}">
        <p14:creationId xmlns:p14="http://schemas.microsoft.com/office/powerpoint/2010/main" val="854687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A4286-FCCB-0A4F-8F14-7D44486EBD46}" type="slidenum">
              <a:rPr lang="en-US" altLang="en-US"/>
              <a:pPr/>
              <a:t>28</a:t>
            </a:fld>
            <a:endParaRPr lang="en-US" altLang="en-US"/>
          </a:p>
        </p:txBody>
      </p:sp>
      <p:sp>
        <p:nvSpPr>
          <p:cNvPr id="102402" name="Rectangle 2"/>
          <p:cNvSpPr>
            <a:spLocks noChangeArrowheads="1" noTextEdit="1"/>
          </p:cNvSpPr>
          <p:nvPr>
            <p:ph type="sldImg"/>
          </p:nvPr>
        </p:nvSpPr>
        <p:spPr>
          <a:xfrm>
            <a:off x="1489075" y="911225"/>
            <a:ext cx="4386263" cy="3289300"/>
          </a:xfrm>
          <a:solidFill>
            <a:srgbClr val="FFFFFF"/>
          </a:solidFill>
          <a:ln/>
        </p:spPr>
      </p:sp>
      <p:sp>
        <p:nvSpPr>
          <p:cNvPr id="102403" name="Text Box 3"/>
          <p:cNvSpPr txBox="1">
            <a:spLocks noChangeArrowheads="1"/>
          </p:cNvSpPr>
          <p:nvPr>
            <p:ph type="body" idx="1"/>
          </p:nvPr>
        </p:nvSpPr>
        <p:spPr>
          <a:xfrm>
            <a:off x="1138238" y="4521200"/>
            <a:ext cx="5091112" cy="3649663"/>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21790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71515-10C1-9340-A1F2-A9022C998E7C}" type="slidenum">
              <a:rPr lang="en-US" altLang="en-US"/>
              <a:pPr/>
              <a:t>29</a:t>
            </a:fld>
            <a:endParaRPr lang="en-US" altLang="en-US"/>
          </a:p>
        </p:txBody>
      </p:sp>
      <p:sp>
        <p:nvSpPr>
          <p:cNvPr id="128002" name="Rectangle 2"/>
          <p:cNvSpPr>
            <a:spLocks noChangeArrowheads="1" noTextEdit="1"/>
          </p:cNvSpPr>
          <p:nvPr>
            <p:ph type="sldImg"/>
          </p:nvPr>
        </p:nvSpPr>
        <p:spPr>
          <a:xfrm>
            <a:off x="1489075" y="911225"/>
            <a:ext cx="4386263" cy="3289300"/>
          </a:xfrm>
          <a:solidFill>
            <a:srgbClr val="FFFFFF"/>
          </a:solidFill>
          <a:ln/>
        </p:spPr>
      </p:sp>
      <p:sp>
        <p:nvSpPr>
          <p:cNvPr id="128003" name="Text Box 3"/>
          <p:cNvSpPr txBox="1">
            <a:spLocks noChangeArrowheads="1"/>
          </p:cNvSpPr>
          <p:nvPr>
            <p:ph type="body" idx="1"/>
          </p:nvPr>
        </p:nvSpPr>
        <p:spPr>
          <a:xfrm>
            <a:off x="1138238" y="4521200"/>
            <a:ext cx="5091112" cy="3649663"/>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74495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3F0F4-646D-E54D-8256-76FE19AAE7DC}" type="slidenum">
              <a:rPr lang="en-US" altLang="en-US"/>
              <a:pPr/>
              <a:t>2</a:t>
            </a:fld>
            <a:endParaRPr lang="en-US" altLang="en-U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ltLang="en-US"/>
              <a:t>Layout of the Rain Garden</a:t>
            </a:r>
          </a:p>
          <a:p>
            <a:endParaRPr lang="en-US" altLang="en-US"/>
          </a:p>
          <a:p>
            <a:r>
              <a:rPr lang="en-US" altLang="en-US"/>
              <a:t>It is necessary to plan for the rain garden to have some overflows with large storm events.  This means that as the rain garden is being planned and designed, you must consider where the overflow should be located.  It should not be located such that it will cause a stream of water to flow onto your neighbors property.  It is best to have the overflow take the same route that it would have taken before the rain garden was there.  For example, if a downspout previously went onto a driveway and flowed into the street, it would be appropriate to have the rain garden collecting water from that downspout to have its overflow directed onto the driveway.</a:t>
            </a:r>
          </a:p>
        </p:txBody>
      </p:sp>
    </p:spTree>
    <p:extLst>
      <p:ext uri="{BB962C8B-B14F-4D97-AF65-F5344CB8AC3E}">
        <p14:creationId xmlns:p14="http://schemas.microsoft.com/office/powerpoint/2010/main" val="3569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5C2A6-4B88-6C49-AC0C-DC8901B12B98}" type="slidenum">
              <a:rPr lang="en-US" altLang="en-US"/>
              <a:pPr/>
              <a:t>3</a:t>
            </a:fld>
            <a:endParaRPr lang="en-US" alt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ltLang="en-US"/>
              <a:t>Installing the Rain Garden</a:t>
            </a:r>
          </a:p>
          <a:p>
            <a:endParaRPr lang="en-US" altLang="en-US"/>
          </a:p>
          <a:p>
            <a:r>
              <a:rPr lang="en-US" altLang="en-US"/>
              <a:t>Here you see a bird’s eye view of a typical rain garden.  Note that the longest length of the rain garden should be across the steepest slope of the rain garden. </a:t>
            </a:r>
          </a:p>
          <a:p>
            <a:endParaRPr lang="en-US" altLang="en-US"/>
          </a:p>
          <a:p>
            <a:r>
              <a:rPr lang="en-US" altLang="en-US"/>
              <a:t>The blue arrow indicates the overflow path for this rain garden.  In this case, the berm is lower in elevation where the blue arrow is located to allow stormwater from larger events to flow out of this overflow area in a controlled way.</a:t>
            </a:r>
          </a:p>
        </p:txBody>
      </p:sp>
    </p:spTree>
    <p:extLst>
      <p:ext uri="{BB962C8B-B14F-4D97-AF65-F5344CB8AC3E}">
        <p14:creationId xmlns:p14="http://schemas.microsoft.com/office/powerpoint/2010/main" val="7744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27CBA-31BB-B04A-8259-87D105CB187B}" type="slidenum">
              <a:rPr lang="en-US" altLang="en-US"/>
              <a:pPr/>
              <a:t>4</a:t>
            </a:fld>
            <a:endParaRPr lang="en-US" altLang="en-US"/>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2146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22227-CC76-8F4E-AF7B-5CA2C7A08487}" type="slidenum">
              <a:rPr lang="en-US" altLang="en-US"/>
              <a:pPr/>
              <a:t>5</a:t>
            </a:fld>
            <a:endParaRPr lang="en-US" alt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ltLang="en-US"/>
              <a:t>Connecting the Rain Garden</a:t>
            </a:r>
          </a:p>
          <a:p>
            <a:endParaRPr lang="en-US" altLang="en-US"/>
          </a:p>
          <a:p>
            <a:r>
              <a:rPr lang="en-US" altLang="en-US"/>
              <a:t>Since rain gardens should not be up against houses or buildings, it is important to consider how the drainage area will be connected to the rain garden.  Above are 3 typical ways of connecting impervious areas to the rain garden.  The top method uses a grate and pipe fixture across a sidewalk.  The second picture has a grass filter strip at the top of the rain garden where water flows in by sheet flow through the turfgrass above it.  The bottom picture shows a rock covered swale or dry creek bed created to carry water into a rain garden.</a:t>
            </a:r>
          </a:p>
        </p:txBody>
      </p:sp>
    </p:spTree>
    <p:extLst>
      <p:ext uri="{BB962C8B-B14F-4D97-AF65-F5344CB8AC3E}">
        <p14:creationId xmlns:p14="http://schemas.microsoft.com/office/powerpoint/2010/main" val="16462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C178D-669B-1747-BB5C-476266AD9405}" type="slidenum">
              <a:rPr lang="en-US" altLang="en-US"/>
              <a:pPr/>
              <a:t>6</a:t>
            </a:fld>
            <a:endParaRPr lang="en-US" altLang="en-US"/>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3572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6E894-E11C-3942-9889-649523724C0F}" type="slidenum">
              <a:rPr lang="en-US" altLang="en-US"/>
              <a:pPr/>
              <a:t>7</a:t>
            </a:fld>
            <a:endParaRPr lang="en-US" alt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ltLang="en-US"/>
              <a:t>Installing the Rain Garden</a:t>
            </a:r>
          </a:p>
        </p:txBody>
      </p:sp>
    </p:spTree>
    <p:extLst>
      <p:ext uri="{BB962C8B-B14F-4D97-AF65-F5344CB8AC3E}">
        <p14:creationId xmlns:p14="http://schemas.microsoft.com/office/powerpoint/2010/main" val="69179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608C0-B035-D942-9977-D599ED58C361}" type="slidenum">
              <a:rPr lang="en-US" altLang="en-US"/>
              <a:pPr/>
              <a:t>8</a:t>
            </a:fld>
            <a:endParaRPr lang="en-US" altLang="en-US"/>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842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0BA82-B52D-884E-9D57-D92B24D2F661}" type="slidenum">
              <a:rPr lang="en-US" altLang="en-US"/>
              <a:pPr/>
              <a:t>9</a:t>
            </a:fld>
            <a:endParaRPr lang="en-US" alt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065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1822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82276" name="Rectangle 4"/>
          <p:cNvSpPr>
            <a:spLocks noGrp="1" noChangeArrowheads="1"/>
          </p:cNvSpPr>
          <p:nvPr>
            <p:ph type="dt" sz="half" idx="2"/>
          </p:nvPr>
        </p:nvSpPr>
        <p:spPr/>
        <p:txBody>
          <a:bodyPr/>
          <a:lstStyle>
            <a:lvl1pPr>
              <a:defRPr/>
            </a:lvl1pPr>
          </a:lstStyle>
          <a:p>
            <a:endParaRPr lang="en-US" altLang="en-US"/>
          </a:p>
        </p:txBody>
      </p:sp>
      <p:sp>
        <p:nvSpPr>
          <p:cNvPr id="182277" name="Rectangle 5"/>
          <p:cNvSpPr>
            <a:spLocks noGrp="1" noChangeArrowheads="1"/>
          </p:cNvSpPr>
          <p:nvPr>
            <p:ph type="ftr" sz="quarter" idx="3"/>
          </p:nvPr>
        </p:nvSpPr>
        <p:spPr/>
        <p:txBody>
          <a:bodyPr/>
          <a:lstStyle>
            <a:lvl1pPr>
              <a:defRPr/>
            </a:lvl1pPr>
          </a:lstStyle>
          <a:p>
            <a:endParaRPr lang="en-US" altLang="en-US"/>
          </a:p>
        </p:txBody>
      </p:sp>
      <p:sp>
        <p:nvSpPr>
          <p:cNvPr id="182278" name="Rectangle 6"/>
          <p:cNvSpPr>
            <a:spLocks noGrp="1" noChangeArrowheads="1"/>
          </p:cNvSpPr>
          <p:nvPr>
            <p:ph type="sldNum" sz="quarter" idx="4"/>
          </p:nvPr>
        </p:nvSpPr>
        <p:spPr/>
        <p:txBody>
          <a:bodyPr/>
          <a:lstStyle>
            <a:lvl1pPr>
              <a:defRPr/>
            </a:lvl1pPr>
          </a:lstStyle>
          <a:p>
            <a:fld id="{87A348BB-61B3-624B-BE88-9EF9A7B89710}" type="slidenum">
              <a:rPr lang="en-US" altLang="en-US"/>
              <a:pPr/>
              <a:t>‹#›</a:t>
            </a:fld>
            <a:endParaRPr lang="en-US" altLang="en-US"/>
          </a:p>
        </p:txBody>
      </p:sp>
      <p:pic>
        <p:nvPicPr>
          <p:cNvPr id="182279" name="Picture 7" descr="house&amp;sunflowers1_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0E8C5E-7B4E-584A-9E15-CB05C25E421A}" type="slidenum">
              <a:rPr lang="en-US" altLang="en-US"/>
              <a:pPr/>
              <a:t>‹#›</a:t>
            </a:fld>
            <a:endParaRPr lang="en-US" altLang="en-US"/>
          </a:p>
        </p:txBody>
      </p:sp>
    </p:spTree>
    <p:extLst>
      <p:ext uri="{BB962C8B-B14F-4D97-AF65-F5344CB8AC3E}">
        <p14:creationId xmlns:p14="http://schemas.microsoft.com/office/powerpoint/2010/main" val="148711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1406D0-CDF5-DF46-BE86-9385EE763ED2}" type="slidenum">
              <a:rPr lang="en-US" altLang="en-US"/>
              <a:pPr/>
              <a:t>‹#›</a:t>
            </a:fld>
            <a:endParaRPr lang="en-US" altLang="en-US"/>
          </a:p>
        </p:txBody>
      </p:sp>
    </p:spTree>
    <p:extLst>
      <p:ext uri="{BB962C8B-B14F-4D97-AF65-F5344CB8AC3E}">
        <p14:creationId xmlns:p14="http://schemas.microsoft.com/office/powerpoint/2010/main" val="149365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43AABE0-49BD-D54B-96FD-1C03DFA36098}" type="slidenum">
              <a:rPr lang="en-US" altLang="en-US"/>
              <a:pPr/>
              <a:t>‹#›</a:t>
            </a:fld>
            <a:endParaRPr lang="en-US" altLang="en-US"/>
          </a:p>
        </p:txBody>
      </p:sp>
    </p:spTree>
    <p:extLst>
      <p:ext uri="{BB962C8B-B14F-4D97-AF65-F5344CB8AC3E}">
        <p14:creationId xmlns:p14="http://schemas.microsoft.com/office/powerpoint/2010/main" val="198167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2E8B55F-B759-7E48-A5A6-213AFFAE3923}" type="slidenum">
              <a:rPr lang="en-US" altLang="en-US"/>
              <a:pPr/>
              <a:t>‹#›</a:t>
            </a:fld>
            <a:endParaRPr lang="en-US" altLang="en-US"/>
          </a:p>
        </p:txBody>
      </p:sp>
    </p:spTree>
    <p:extLst>
      <p:ext uri="{BB962C8B-B14F-4D97-AF65-F5344CB8AC3E}">
        <p14:creationId xmlns:p14="http://schemas.microsoft.com/office/powerpoint/2010/main" val="65685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1C3825-536D-3F45-8E35-D9546B3F5483}" type="slidenum">
              <a:rPr lang="en-US" altLang="en-US"/>
              <a:pPr/>
              <a:t>‹#›</a:t>
            </a:fld>
            <a:endParaRPr lang="en-US" altLang="en-US"/>
          </a:p>
        </p:txBody>
      </p:sp>
    </p:spTree>
    <p:extLst>
      <p:ext uri="{BB962C8B-B14F-4D97-AF65-F5344CB8AC3E}">
        <p14:creationId xmlns:p14="http://schemas.microsoft.com/office/powerpoint/2010/main" val="145817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BFD83A-6954-B94E-874D-CEDF30AD5719}" type="slidenum">
              <a:rPr lang="en-US" altLang="en-US"/>
              <a:pPr/>
              <a:t>‹#›</a:t>
            </a:fld>
            <a:endParaRPr lang="en-US" altLang="en-US"/>
          </a:p>
        </p:txBody>
      </p:sp>
    </p:spTree>
    <p:extLst>
      <p:ext uri="{BB962C8B-B14F-4D97-AF65-F5344CB8AC3E}">
        <p14:creationId xmlns:p14="http://schemas.microsoft.com/office/powerpoint/2010/main" val="38370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B81E871-26D8-A542-9500-3C5D89B8B39F}" type="slidenum">
              <a:rPr lang="en-US" altLang="en-US"/>
              <a:pPr/>
              <a:t>‹#›</a:t>
            </a:fld>
            <a:endParaRPr lang="en-US" altLang="en-US"/>
          </a:p>
        </p:txBody>
      </p:sp>
    </p:spTree>
    <p:extLst>
      <p:ext uri="{BB962C8B-B14F-4D97-AF65-F5344CB8AC3E}">
        <p14:creationId xmlns:p14="http://schemas.microsoft.com/office/powerpoint/2010/main" val="11486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963F5C5-324E-1B42-B371-8661B95B11DA}" type="slidenum">
              <a:rPr lang="en-US" altLang="en-US"/>
              <a:pPr/>
              <a:t>‹#›</a:t>
            </a:fld>
            <a:endParaRPr lang="en-US" altLang="en-US"/>
          </a:p>
        </p:txBody>
      </p:sp>
    </p:spTree>
    <p:extLst>
      <p:ext uri="{BB962C8B-B14F-4D97-AF65-F5344CB8AC3E}">
        <p14:creationId xmlns:p14="http://schemas.microsoft.com/office/powerpoint/2010/main" val="207353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2B8AA52-BAE6-F94D-8F18-9ECEEED6A349}" type="slidenum">
              <a:rPr lang="en-US" altLang="en-US"/>
              <a:pPr/>
              <a:t>‹#›</a:t>
            </a:fld>
            <a:endParaRPr lang="en-US" altLang="en-US"/>
          </a:p>
        </p:txBody>
      </p:sp>
    </p:spTree>
    <p:extLst>
      <p:ext uri="{BB962C8B-B14F-4D97-AF65-F5344CB8AC3E}">
        <p14:creationId xmlns:p14="http://schemas.microsoft.com/office/powerpoint/2010/main" val="58765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1DD2BDA-AC22-6049-A3F9-8BA5827356E4}" type="slidenum">
              <a:rPr lang="en-US" altLang="en-US"/>
              <a:pPr/>
              <a:t>‹#›</a:t>
            </a:fld>
            <a:endParaRPr lang="en-US" altLang="en-US"/>
          </a:p>
        </p:txBody>
      </p:sp>
    </p:spTree>
    <p:extLst>
      <p:ext uri="{BB962C8B-B14F-4D97-AF65-F5344CB8AC3E}">
        <p14:creationId xmlns:p14="http://schemas.microsoft.com/office/powerpoint/2010/main" val="38504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A32CC2-E23A-BE41-AB7F-191DF63E8165}" type="slidenum">
              <a:rPr lang="en-US" altLang="en-US"/>
              <a:pPr/>
              <a:t>‹#›</a:t>
            </a:fld>
            <a:endParaRPr lang="en-US" altLang="en-US"/>
          </a:p>
        </p:txBody>
      </p:sp>
    </p:spTree>
    <p:extLst>
      <p:ext uri="{BB962C8B-B14F-4D97-AF65-F5344CB8AC3E}">
        <p14:creationId xmlns:p14="http://schemas.microsoft.com/office/powerpoint/2010/main" val="113078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F58B77-89E9-7640-8D23-7F6FB6A7489E}" type="slidenum">
              <a:rPr lang="en-US" altLang="en-US"/>
              <a:pPr/>
              <a:t>‹#›</a:t>
            </a:fld>
            <a:endParaRPr lang="en-US" altLang="en-US"/>
          </a:p>
        </p:txBody>
      </p:sp>
    </p:spTree>
    <p:extLst>
      <p:ext uri="{BB962C8B-B14F-4D97-AF65-F5344CB8AC3E}">
        <p14:creationId xmlns:p14="http://schemas.microsoft.com/office/powerpoint/2010/main" val="20182656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FFE3"/>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1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996600"/>
                </a:solidFill>
              </a:defRPr>
            </a:lvl1pPr>
          </a:lstStyle>
          <a:p>
            <a:endParaRPr lang="en-US" altLang="en-US"/>
          </a:p>
        </p:txBody>
      </p:sp>
      <p:sp>
        <p:nvSpPr>
          <p:cNvPr id="181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996600"/>
                </a:solidFill>
              </a:defRPr>
            </a:lvl1pPr>
          </a:lstStyle>
          <a:p>
            <a:endParaRPr lang="en-US" altLang="en-US"/>
          </a:p>
        </p:txBody>
      </p:sp>
      <p:sp>
        <p:nvSpPr>
          <p:cNvPr id="181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996600"/>
                </a:solidFill>
              </a:defRPr>
            </a:lvl1pPr>
          </a:lstStyle>
          <a:p>
            <a:fld id="{EF34F66E-F366-DE43-8E7C-240CAE077048}" type="slidenum">
              <a:rPr lang="en-US" altLang="en-US"/>
              <a:pPr/>
              <a:t>‹#›</a:t>
            </a:fld>
            <a:endParaRPr lang="en-US" altLang="en-US"/>
          </a:p>
        </p:txBody>
      </p:sp>
      <p:pic>
        <p:nvPicPr>
          <p:cNvPr id="181255" name="Picture 7" descr="house&amp;sunflowers1_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kern="1200">
          <a:solidFill>
            <a:srgbClr val="996600"/>
          </a:solidFill>
          <a:latin typeface="+mj-lt"/>
          <a:ea typeface="+mj-ea"/>
          <a:cs typeface="+mj-cs"/>
        </a:defRPr>
      </a:lvl1pPr>
      <a:lvl2pPr algn="ctr" rtl="0" fontAlgn="base">
        <a:spcBef>
          <a:spcPct val="0"/>
        </a:spcBef>
        <a:spcAft>
          <a:spcPct val="0"/>
        </a:spcAft>
        <a:defRPr sz="4400">
          <a:solidFill>
            <a:srgbClr val="996600"/>
          </a:solidFill>
          <a:latin typeface="Arial" charset="0"/>
        </a:defRPr>
      </a:lvl2pPr>
      <a:lvl3pPr algn="ctr" rtl="0" fontAlgn="base">
        <a:spcBef>
          <a:spcPct val="0"/>
        </a:spcBef>
        <a:spcAft>
          <a:spcPct val="0"/>
        </a:spcAft>
        <a:defRPr sz="4400">
          <a:solidFill>
            <a:srgbClr val="996600"/>
          </a:solidFill>
          <a:latin typeface="Arial" charset="0"/>
        </a:defRPr>
      </a:lvl3pPr>
      <a:lvl4pPr algn="ctr" rtl="0" fontAlgn="base">
        <a:spcBef>
          <a:spcPct val="0"/>
        </a:spcBef>
        <a:spcAft>
          <a:spcPct val="0"/>
        </a:spcAft>
        <a:defRPr sz="4400">
          <a:solidFill>
            <a:srgbClr val="996600"/>
          </a:solidFill>
          <a:latin typeface="Arial" charset="0"/>
        </a:defRPr>
      </a:lvl4pPr>
      <a:lvl5pPr algn="ctr" rtl="0" fontAlgn="base">
        <a:spcBef>
          <a:spcPct val="0"/>
        </a:spcBef>
        <a:spcAft>
          <a:spcPct val="0"/>
        </a:spcAft>
        <a:defRPr sz="4400">
          <a:solidFill>
            <a:srgbClr val="996600"/>
          </a:solidFill>
          <a:latin typeface="Arial" charset="0"/>
        </a:defRPr>
      </a:lvl5pPr>
      <a:lvl6pPr marL="457200" algn="ctr" rtl="0" fontAlgn="base">
        <a:spcBef>
          <a:spcPct val="0"/>
        </a:spcBef>
        <a:spcAft>
          <a:spcPct val="0"/>
        </a:spcAft>
        <a:defRPr sz="4400">
          <a:solidFill>
            <a:srgbClr val="996600"/>
          </a:solidFill>
          <a:latin typeface="Arial" charset="0"/>
        </a:defRPr>
      </a:lvl6pPr>
      <a:lvl7pPr marL="914400" algn="ctr" rtl="0" fontAlgn="base">
        <a:spcBef>
          <a:spcPct val="0"/>
        </a:spcBef>
        <a:spcAft>
          <a:spcPct val="0"/>
        </a:spcAft>
        <a:defRPr sz="4400">
          <a:solidFill>
            <a:srgbClr val="996600"/>
          </a:solidFill>
          <a:latin typeface="Arial" charset="0"/>
        </a:defRPr>
      </a:lvl7pPr>
      <a:lvl8pPr marL="1371600" algn="ctr" rtl="0" fontAlgn="base">
        <a:spcBef>
          <a:spcPct val="0"/>
        </a:spcBef>
        <a:spcAft>
          <a:spcPct val="0"/>
        </a:spcAft>
        <a:defRPr sz="4400">
          <a:solidFill>
            <a:srgbClr val="996600"/>
          </a:solidFill>
          <a:latin typeface="Arial" charset="0"/>
        </a:defRPr>
      </a:lvl8pPr>
      <a:lvl9pPr marL="1828800" algn="ctr" rtl="0" fontAlgn="base">
        <a:spcBef>
          <a:spcPct val="0"/>
        </a:spcBef>
        <a:spcAft>
          <a:spcPct val="0"/>
        </a:spcAft>
        <a:defRPr sz="4400">
          <a:solidFill>
            <a:srgbClr val="996600"/>
          </a:solidFill>
          <a:latin typeface="Arial" charset="0"/>
        </a:defRPr>
      </a:lvl9pPr>
    </p:titleStyle>
    <p:bodyStyle>
      <a:lvl1pPr marL="342900" indent="-342900" algn="l" rtl="0" fontAlgn="base">
        <a:spcBef>
          <a:spcPct val="20000"/>
        </a:spcBef>
        <a:spcAft>
          <a:spcPct val="0"/>
        </a:spcAft>
        <a:buChar char="•"/>
        <a:defRPr sz="3200" kern="1200">
          <a:solidFill>
            <a:srgbClr val="996600"/>
          </a:solidFill>
          <a:latin typeface="+mn-lt"/>
          <a:ea typeface="+mn-ea"/>
          <a:cs typeface="+mn-cs"/>
        </a:defRPr>
      </a:lvl1pPr>
      <a:lvl2pPr marL="742950" indent="-285750" algn="l" rtl="0" fontAlgn="base">
        <a:spcBef>
          <a:spcPct val="20000"/>
        </a:spcBef>
        <a:spcAft>
          <a:spcPct val="0"/>
        </a:spcAft>
        <a:buChar char="–"/>
        <a:defRPr sz="2800" kern="1200">
          <a:solidFill>
            <a:srgbClr val="996600"/>
          </a:solidFill>
          <a:latin typeface="+mn-lt"/>
          <a:ea typeface="+mn-ea"/>
          <a:cs typeface="+mn-cs"/>
        </a:defRPr>
      </a:lvl2pPr>
      <a:lvl3pPr marL="1143000" indent="-228600" algn="l" rtl="0" fontAlgn="base">
        <a:spcBef>
          <a:spcPct val="20000"/>
        </a:spcBef>
        <a:spcAft>
          <a:spcPct val="0"/>
        </a:spcAft>
        <a:buChar char="•"/>
        <a:defRPr sz="2400" kern="1200">
          <a:solidFill>
            <a:srgbClr val="996600"/>
          </a:solidFill>
          <a:latin typeface="+mn-lt"/>
          <a:ea typeface="+mn-ea"/>
          <a:cs typeface="+mn-cs"/>
        </a:defRPr>
      </a:lvl3pPr>
      <a:lvl4pPr marL="1600200" indent="-228600" algn="l" rtl="0" fontAlgn="base">
        <a:spcBef>
          <a:spcPct val="20000"/>
        </a:spcBef>
        <a:spcAft>
          <a:spcPct val="0"/>
        </a:spcAft>
        <a:buChar char="–"/>
        <a:defRPr sz="2000" kern="1200">
          <a:solidFill>
            <a:srgbClr val="996600"/>
          </a:solidFill>
          <a:latin typeface="+mn-lt"/>
          <a:ea typeface="+mn-ea"/>
          <a:cs typeface="+mn-cs"/>
        </a:defRPr>
      </a:lvl4pPr>
      <a:lvl5pPr marL="2057400" indent="-228600" algn="l" rtl="0" fontAlgn="base">
        <a:spcBef>
          <a:spcPct val="20000"/>
        </a:spcBef>
        <a:spcAft>
          <a:spcPct val="0"/>
        </a:spcAft>
        <a:buChar char="»"/>
        <a:defRPr sz="2000" kern="1200">
          <a:solidFill>
            <a:srgbClr val="9966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jpeg"/><Relationship Id="rId1" Type="http://schemas.openxmlformats.org/officeDocument/2006/relationships/slideLayout" Target="../slideLayouts/slideLayout12.xml"/><Relationship Id="rId2"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12.xml"/><Relationship Id="rId2"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12.xml"/><Relationship Id="rId2"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12.xml"/><Relationship Id="rId2"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 Id="rId3" Type="http://schemas.openxmlformats.org/officeDocument/2006/relationships/hyperlink" Target="http://clean-water.uwex.edu/pubs/raingarden/rgmanual.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nemo.uconn.edu/" TargetMode="External"/><Relationship Id="rId5" Type="http://schemas.openxmlformats.org/officeDocument/2006/relationships/image" Target="../media/image55.wmf"/><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pubs.caes.uga.edu/caespubs/Agriculture/horticulture/H-00-060.htm" TargetMode="External"/><Relationship Id="rId4" Type="http://schemas.openxmlformats.org/officeDocument/2006/relationships/hyperlink" Target="http://pubs.caes.uga.edu/caespubs/pubcd/B625.htm" TargetMode="External"/><Relationship Id="rId5" Type="http://schemas.openxmlformats.org/officeDocument/2006/relationships/hyperlink" Target="http://www.ces.uga.edu/pubcd/B932-w.htm" TargetMode="External"/><Relationship Id="rId6" Type="http://schemas.openxmlformats.org/officeDocument/2006/relationships/hyperlink" Target="http://pubs.caes.uga.edu/caespubs/pubs/PDF/L387.pdf" TargetMode="External"/><Relationship Id="rId1" Type="http://schemas.openxmlformats.org/officeDocument/2006/relationships/slideLayout" Target="../slideLayouts/slideLayout2.xml"/><Relationship Id="rId2" Type="http://schemas.openxmlformats.org/officeDocument/2006/relationships/hyperlink" Target="http://pubs.caes.uga.edu/caespubs/Agriculture/horticulture/H-91-009.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1.xml"/><Relationship Id="rId2"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Layout of Rain Garden</a:t>
            </a:r>
          </a:p>
        </p:txBody>
      </p:sp>
      <p:sp>
        <p:nvSpPr>
          <p:cNvPr id="18435" name="Rectangle 3"/>
          <p:cNvSpPr>
            <a:spLocks noGrp="1" noChangeArrowheads="1"/>
          </p:cNvSpPr>
          <p:nvPr>
            <p:ph type="body" idx="1"/>
          </p:nvPr>
        </p:nvSpPr>
        <p:spPr/>
        <p:txBody>
          <a:bodyPr/>
          <a:lstStyle/>
          <a:p>
            <a:r>
              <a:rPr lang="en-US" altLang="en-US"/>
              <a:t>Rain gardens are usually not square or a perfect circle</a:t>
            </a:r>
          </a:p>
          <a:p>
            <a:r>
              <a:rPr lang="en-US" altLang="en-US"/>
              <a:t>The long length should be perpendicular to the major slope</a:t>
            </a:r>
          </a:p>
          <a:p>
            <a:r>
              <a:rPr lang="en-US" altLang="en-US"/>
              <a:t>The shorter length should go down the major slope</a:t>
            </a:r>
          </a:p>
        </p:txBody>
      </p:sp>
      <p:pic>
        <p:nvPicPr>
          <p:cNvPr id="18436" name="Picture 4" descr="up-down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43400"/>
            <a:ext cx="3854450" cy="2262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673850" y="274638"/>
            <a:ext cx="2012950" cy="11430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b="1"/>
          </a:p>
        </p:txBody>
      </p:sp>
      <p:sp>
        <p:nvSpPr>
          <p:cNvPr id="29699" name="Rectangle 3"/>
          <p:cNvSpPr>
            <a:spLocks noGrp="1" noChangeArrowheads="1"/>
          </p:cNvSpPr>
          <p:nvPr>
            <p:ph type="body" sz="half" idx="1"/>
          </p:nvPr>
        </p:nvSpPr>
        <p:spPr>
          <a:xfrm>
            <a:off x="263525" y="609600"/>
            <a:ext cx="3616325" cy="5486400"/>
          </a:xfrm>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3238" indent="-431800" defTabSz="457200">
              <a:tabLst>
                <a:tab pos="723900" algn="l"/>
                <a:tab pos="1447800" algn="l"/>
                <a:tab pos="2171700" algn="l"/>
                <a:tab pos="2895600" algn="l"/>
                <a:tab pos="3619500" algn="l"/>
              </a:tabLst>
            </a:pPr>
            <a:r>
              <a:rPr lang="en-GB" altLang="en-US" sz="2800" b="1"/>
              <a:t>River Birch</a:t>
            </a:r>
          </a:p>
          <a:p>
            <a:pPr marL="503238" indent="-431800" defTabSz="457200">
              <a:tabLst>
                <a:tab pos="723900" algn="l"/>
                <a:tab pos="1447800" algn="l"/>
                <a:tab pos="2171700" algn="l"/>
                <a:tab pos="2895600" algn="l"/>
                <a:tab pos="3619500" algn="l"/>
              </a:tabLst>
            </a:pPr>
            <a:endParaRPr lang="en-GB" altLang="en-US" sz="2800" b="1"/>
          </a:p>
          <a:p>
            <a:pPr marL="503238" indent="-431800" defTabSz="457200">
              <a:tabLst>
                <a:tab pos="723900" algn="l"/>
                <a:tab pos="1447800" algn="l"/>
                <a:tab pos="2171700" algn="l"/>
                <a:tab pos="2895600" algn="l"/>
                <a:tab pos="3619500" algn="l"/>
              </a:tabLst>
            </a:pPr>
            <a:endParaRPr lang="en-GB" altLang="en-US" sz="2800" b="1"/>
          </a:p>
          <a:p>
            <a:pPr marL="503238" indent="-431800" defTabSz="457200">
              <a:tabLst>
                <a:tab pos="723900" algn="l"/>
                <a:tab pos="1447800" algn="l"/>
                <a:tab pos="2171700" algn="l"/>
                <a:tab pos="2895600" algn="l"/>
                <a:tab pos="3619500" algn="l"/>
              </a:tabLst>
            </a:pPr>
            <a:endParaRPr lang="en-GB" altLang="en-US" sz="2800" b="1"/>
          </a:p>
          <a:p>
            <a:pPr marL="503238" indent="-431800" defTabSz="457200">
              <a:tabLst>
                <a:tab pos="723900" algn="l"/>
                <a:tab pos="1447800" algn="l"/>
                <a:tab pos="2171700" algn="l"/>
                <a:tab pos="2895600" algn="l"/>
                <a:tab pos="3619500" algn="l"/>
              </a:tabLst>
            </a:pPr>
            <a:r>
              <a:rPr lang="en-GB" altLang="en-US" sz="2800" b="1"/>
              <a:t>Bald Cypress</a:t>
            </a:r>
          </a:p>
          <a:p>
            <a:pPr marL="503238" indent="-431800" defTabSz="457200">
              <a:tabLst>
                <a:tab pos="723900" algn="l"/>
                <a:tab pos="1447800" algn="l"/>
                <a:tab pos="2171700" algn="l"/>
                <a:tab pos="2895600" algn="l"/>
                <a:tab pos="3619500" algn="l"/>
              </a:tabLst>
            </a:pPr>
            <a:endParaRPr lang="en-GB" altLang="en-US" sz="2800" b="1"/>
          </a:p>
        </p:txBody>
      </p:sp>
      <p:pic>
        <p:nvPicPr>
          <p:cNvPr id="29700" name="Picture 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581400" y="457200"/>
            <a:ext cx="2119313" cy="2667000"/>
          </a:xfrm>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24000"/>
            <a:ext cx="1506538" cy="1524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97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5200"/>
            <a:ext cx="2941638" cy="2994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9704" name="Picture 8"/>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953000" y="4191000"/>
            <a:ext cx="2246313" cy="2173288"/>
          </a:xfrm>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9705" name="Text Box 9"/>
          <p:cNvSpPr txBox="1">
            <a:spLocks noChangeArrowheads="1"/>
          </p:cNvSpPr>
          <p:nvPr/>
        </p:nvSpPr>
        <p:spPr bwMode="auto">
          <a:xfrm>
            <a:off x="3962400" y="36576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altLang="en-US" sz="2800" b="1"/>
              <a:t>Loblolly Pine</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80325" y="274638"/>
            <a:ext cx="1008063"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b="1"/>
          </a:p>
        </p:txBody>
      </p:sp>
      <p:sp>
        <p:nvSpPr>
          <p:cNvPr id="36867" name="Rectangle 3"/>
          <p:cNvSpPr>
            <a:spLocks noGrp="1" noChangeArrowheads="1"/>
          </p:cNvSpPr>
          <p:nvPr>
            <p:ph type="body" idx="1"/>
          </p:nvPr>
        </p:nvSpPr>
        <p:spPr>
          <a:xfrm>
            <a:off x="263525" y="533400"/>
            <a:ext cx="3603625" cy="5565775"/>
          </a:xfrm>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3238" indent="-431800" defTabSz="457200">
              <a:tabLst>
                <a:tab pos="723900" algn="l"/>
                <a:tab pos="1447800" algn="l"/>
                <a:tab pos="2171700" algn="l"/>
                <a:tab pos="2895600" algn="l"/>
                <a:tab pos="3619500" algn="l"/>
              </a:tabLst>
            </a:pPr>
            <a:r>
              <a:rPr lang="en-GB" altLang="en-US" b="1"/>
              <a:t>Red Maple</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3624263" cy="36210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133600"/>
            <a:ext cx="3140075" cy="44973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6870" name="Text Box 6"/>
          <p:cNvSpPr txBox="1">
            <a:spLocks noChangeArrowheads="1"/>
          </p:cNvSpPr>
          <p:nvPr/>
        </p:nvSpPr>
        <p:spPr bwMode="auto">
          <a:xfrm>
            <a:off x="5181600" y="13716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altLang="en-US" sz="2800" b="1"/>
              <a:t>Gingko</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757988" y="274638"/>
            <a:ext cx="1928812" cy="1143000"/>
          </a:xfrm>
        </p:spPr>
        <p:txBody>
          <a:bodyPr/>
          <a:lstStyle/>
          <a:p>
            <a:endParaRPr lang="en-US" altLang="en-US"/>
          </a:p>
        </p:txBody>
      </p:sp>
      <p:sp>
        <p:nvSpPr>
          <p:cNvPr id="47107" name="Rectangle 3"/>
          <p:cNvSpPr>
            <a:spLocks noGrp="1" noChangeArrowheads="1"/>
          </p:cNvSpPr>
          <p:nvPr>
            <p:ph type="body" sz="half" idx="1"/>
          </p:nvPr>
        </p:nvSpPr>
        <p:spPr>
          <a:xfrm>
            <a:off x="263525" y="457200"/>
            <a:ext cx="3625850" cy="5638800"/>
          </a:xfrm>
        </p:spPr>
        <p:txBody>
          <a:bodyPr/>
          <a:lstStyle/>
          <a:p>
            <a:r>
              <a:rPr lang="en-US" altLang="en-US" sz="2800" b="1">
                <a:solidFill>
                  <a:schemeClr val="hlink"/>
                </a:solidFill>
              </a:rPr>
              <a:t>Crape Myrtle</a:t>
            </a:r>
          </a:p>
        </p:txBody>
      </p:sp>
      <p:pic>
        <p:nvPicPr>
          <p:cNvPr id="47109" name="Picture 5" descr="bt0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3124200" cy="2946400"/>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magnolia Virginiana sweet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09800"/>
            <a:ext cx="4094163" cy="4419600"/>
          </a:xfrm>
          <a:prstGeom prst="rect">
            <a:avLst/>
          </a:prstGeom>
          <a:noFill/>
          <a:extLst>
            <a:ext uri="{909E8E84-426E-40DD-AFC4-6F175D3DCCD1}">
              <a14:hiddenFill xmlns:a14="http://schemas.microsoft.com/office/drawing/2010/main">
                <a:solidFill>
                  <a:srgbClr val="FFFFFF"/>
                </a:solidFill>
              </a14:hiddenFill>
            </a:ext>
          </a:extLst>
        </p:spPr>
      </p:pic>
      <p:sp>
        <p:nvSpPr>
          <p:cNvPr id="47111" name="Rectangle 7"/>
          <p:cNvSpPr>
            <a:spLocks noChangeArrowheads="1"/>
          </p:cNvSpPr>
          <p:nvPr/>
        </p:nvSpPr>
        <p:spPr bwMode="auto">
          <a:xfrm>
            <a:off x="3657600" y="1295400"/>
            <a:ext cx="3468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2800" b="1">
                <a:solidFill>
                  <a:schemeClr val="tx2"/>
                </a:solidFill>
              </a:rPr>
              <a:t>Sweetbay Magnolia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descr="nsylvatica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762000"/>
            <a:ext cx="2265363" cy="5895975"/>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2"/>
          <p:cNvSpPr>
            <a:spLocks noGrp="1" noChangeArrowheads="1"/>
          </p:cNvSpPr>
          <p:nvPr>
            <p:ph type="title"/>
          </p:nvPr>
        </p:nvSpPr>
        <p:spPr>
          <a:xfrm>
            <a:off x="5667375" y="274638"/>
            <a:ext cx="3019425" cy="1143000"/>
          </a:xfrm>
        </p:spPr>
        <p:txBody>
          <a:bodyPr/>
          <a:lstStyle/>
          <a:p>
            <a:r>
              <a:rPr lang="en-US" altLang="en-US"/>
              <a:t>Black Gum</a:t>
            </a:r>
          </a:p>
        </p:txBody>
      </p:sp>
      <p:sp>
        <p:nvSpPr>
          <p:cNvPr id="48131" name="Rectangle 3"/>
          <p:cNvSpPr>
            <a:spLocks noGrp="1" noChangeArrowheads="1"/>
          </p:cNvSpPr>
          <p:nvPr>
            <p:ph type="body" sz="half" idx="1"/>
          </p:nvPr>
        </p:nvSpPr>
        <p:spPr>
          <a:xfrm>
            <a:off x="457200" y="1600200"/>
            <a:ext cx="4040188" cy="4525963"/>
          </a:xfrm>
        </p:spPr>
        <p:txBody>
          <a:bodyPr/>
          <a:lstStyle/>
          <a:p>
            <a:endParaRPr lang="en-US" altLang="en-US" sz="2800"/>
          </a:p>
        </p:txBody>
      </p:sp>
      <p:pic>
        <p:nvPicPr>
          <p:cNvPr id="48133" name="Picture 5" descr="nsylvaticalea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648200"/>
            <a:ext cx="12001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cd0638-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57400"/>
            <a:ext cx="3429000" cy="2851150"/>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9" descr="Green Ash Leaf"/>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28600" y="533400"/>
            <a:ext cx="2714625" cy="2057400"/>
          </a:xfrm>
          <a:ln/>
        </p:spPr>
      </p:pic>
      <p:pic>
        <p:nvPicPr>
          <p:cNvPr id="48138" name="Picture 10" descr="Green Ash Fru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733800"/>
            <a:ext cx="18383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60900" y="274638"/>
            <a:ext cx="4025900" cy="1143000"/>
          </a:xfrm>
        </p:spPr>
        <p:txBody>
          <a:bodyPr/>
          <a:lstStyle/>
          <a:p>
            <a:r>
              <a:rPr lang="en-US" altLang="en-US"/>
              <a:t>Willow Oak</a:t>
            </a:r>
          </a:p>
        </p:txBody>
      </p:sp>
      <p:sp>
        <p:nvSpPr>
          <p:cNvPr id="50179" name="Rectangle 3"/>
          <p:cNvSpPr>
            <a:spLocks noGrp="1" noChangeArrowheads="1"/>
          </p:cNvSpPr>
          <p:nvPr>
            <p:ph type="body" sz="half" idx="1"/>
          </p:nvPr>
        </p:nvSpPr>
        <p:spPr>
          <a:xfrm>
            <a:off x="263525" y="1219200"/>
            <a:ext cx="3625850" cy="4876800"/>
          </a:xfrm>
        </p:spPr>
        <p:txBody>
          <a:bodyPr/>
          <a:lstStyle/>
          <a:p>
            <a:r>
              <a:rPr lang="en-US" altLang="en-US" sz="2800"/>
              <a:t>Winter King Hawthorn</a:t>
            </a:r>
          </a:p>
        </p:txBody>
      </p:sp>
      <p:pic>
        <p:nvPicPr>
          <p:cNvPr id="50180" name="Picture 4" descr="Hightower Willow Oak"/>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40425" y="1600200"/>
            <a:ext cx="1455738" cy="2185988"/>
          </a:xfrm>
        </p:spPr>
      </p:pic>
      <p:pic>
        <p:nvPicPr>
          <p:cNvPr id="50181" name="Picture 5" descr="Hightower Willow O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0"/>
            <a:ext cx="3287713"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0184" name="Picture 8" descr="hawtho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2886075"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4800"/>
              <a:t>Shrubs for Rain Gardens</a:t>
            </a:r>
          </a:p>
        </p:txBody>
      </p:sp>
      <p:sp>
        <p:nvSpPr>
          <p:cNvPr id="54275" name="Rectangle 3"/>
          <p:cNvSpPr>
            <a:spLocks noGrp="1" noChangeArrowheads="1"/>
          </p:cNvSpPr>
          <p:nvPr>
            <p:ph type="body" sz="half" idx="1"/>
          </p:nvPr>
        </p:nvSpPr>
        <p:spPr>
          <a:xfrm>
            <a:off x="457200" y="1600200"/>
            <a:ext cx="4040188" cy="4525963"/>
          </a:xfrm>
        </p:spPr>
        <p:txBody>
          <a:bodyPr/>
          <a:lstStyle/>
          <a:p>
            <a:r>
              <a:rPr lang="en-US" altLang="en-US" sz="2800"/>
              <a:t>Winterberry</a:t>
            </a:r>
          </a:p>
          <a:p>
            <a:r>
              <a:rPr lang="en-US" altLang="en-US" sz="2800"/>
              <a:t>Arrowwood</a:t>
            </a:r>
          </a:p>
          <a:p>
            <a:r>
              <a:rPr lang="en-US" altLang="en-US" sz="2800"/>
              <a:t>Buttonbush</a:t>
            </a:r>
          </a:p>
          <a:p>
            <a:r>
              <a:rPr lang="en-US" altLang="en-US" sz="2800"/>
              <a:t>Summersweet Clethra</a:t>
            </a:r>
          </a:p>
          <a:p>
            <a:r>
              <a:rPr lang="en-US" altLang="en-US" sz="2800"/>
              <a:t>Wax Myrtle</a:t>
            </a:r>
          </a:p>
          <a:p>
            <a:r>
              <a:rPr lang="en-US" altLang="en-US" sz="2800"/>
              <a:t>Chokeberry</a:t>
            </a:r>
          </a:p>
          <a:p>
            <a:endParaRPr lang="en-US" altLang="en-US" sz="2800"/>
          </a:p>
          <a:p>
            <a:endParaRPr lang="en-US" altLang="en-US" sz="2800"/>
          </a:p>
        </p:txBody>
      </p:sp>
      <p:sp>
        <p:nvSpPr>
          <p:cNvPr id="54276" name="Rectangle 4"/>
          <p:cNvSpPr>
            <a:spLocks noGrp="1" noChangeArrowheads="1"/>
          </p:cNvSpPr>
          <p:nvPr>
            <p:ph type="body" sz="half" idx="2"/>
          </p:nvPr>
        </p:nvSpPr>
        <p:spPr>
          <a:xfrm>
            <a:off x="4646613" y="1600200"/>
            <a:ext cx="4040187" cy="4525963"/>
          </a:xfrm>
        </p:spPr>
        <p:txBody>
          <a:bodyPr/>
          <a:lstStyle/>
          <a:p>
            <a:r>
              <a:rPr lang="en-US" altLang="en-US" sz="2800"/>
              <a:t>American Beautyberry</a:t>
            </a:r>
          </a:p>
          <a:p>
            <a:r>
              <a:rPr lang="en-US" altLang="en-US" sz="2800"/>
              <a:t>Bottlebrush Buckeye</a:t>
            </a:r>
          </a:p>
          <a:p>
            <a:r>
              <a:rPr lang="en-US" altLang="en-US" sz="2800"/>
              <a:t>Inkberry</a:t>
            </a:r>
          </a:p>
          <a:p>
            <a:r>
              <a:rPr lang="en-US" altLang="en-US" sz="2800"/>
              <a:t>Oakleaf Hydrangea</a:t>
            </a:r>
          </a:p>
          <a:p>
            <a:r>
              <a:rPr lang="en-US" altLang="en-US" sz="2800"/>
              <a:t>Virginia Sweetspire</a:t>
            </a:r>
          </a:p>
          <a:p>
            <a:endParaRPr lang="en-US" altLang="en-US"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311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5400" b="1"/>
              <a:t>Deciduous Shrubs</a:t>
            </a:r>
          </a:p>
        </p:txBody>
      </p:sp>
      <p:sp>
        <p:nvSpPr>
          <p:cNvPr id="61443" name="Rectangle 3"/>
          <p:cNvSpPr>
            <a:spLocks noGrp="1" noChangeArrowheads="1"/>
          </p:cNvSpPr>
          <p:nvPr>
            <p:ph type="body" idx="1"/>
          </p:nvPr>
        </p:nvSpPr>
        <p:spPr>
          <a:xfrm>
            <a:off x="152400" y="1371600"/>
            <a:ext cx="7388225" cy="393065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3238"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Provide Seasonal Interest</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Flowers</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Berries</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Fall Color                                                              </a:t>
            </a:r>
          </a:p>
          <a:p>
            <a:pPr marL="503238"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More Natural Growth Form</a:t>
            </a:r>
          </a:p>
          <a:p>
            <a:pPr marL="503238"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Majority of Wetland Plants are Deciduous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1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191000" y="1295400"/>
            <a:ext cx="3125788" cy="381000"/>
          </a:xfrm>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3600" b="1"/>
              <a:t>Yaupon Holly</a:t>
            </a:r>
            <a:br>
              <a:rPr lang="en-GB" altLang="en-US" sz="3600" b="1"/>
            </a:br>
            <a:endParaRPr lang="en-GB" altLang="en-US" sz="3600" b="1"/>
          </a:p>
        </p:txBody>
      </p:sp>
      <p:sp>
        <p:nvSpPr>
          <p:cNvPr id="55299" name="Rectangle 3"/>
          <p:cNvSpPr>
            <a:spLocks noGrp="1" noChangeArrowheads="1"/>
          </p:cNvSpPr>
          <p:nvPr>
            <p:ph type="body" idx="1"/>
          </p:nvPr>
        </p:nvSpPr>
        <p:spPr>
          <a:xfrm>
            <a:off x="263525" y="533400"/>
            <a:ext cx="3603625" cy="5564188"/>
          </a:xfrm>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3238" indent="-431800" defTabSz="457200">
              <a:tabLst>
                <a:tab pos="723900" algn="l"/>
                <a:tab pos="1447800" algn="l"/>
                <a:tab pos="2171700" algn="l"/>
                <a:tab pos="2895600" algn="l"/>
                <a:tab pos="3619500" algn="l"/>
              </a:tabLst>
            </a:pPr>
            <a:r>
              <a:rPr lang="en-GB" altLang="en-US" b="1"/>
              <a:t>Inkberry</a:t>
            </a:r>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62263" cy="3124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553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81200"/>
            <a:ext cx="2787650" cy="32766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55302" name="Rectangle 6"/>
          <p:cNvSpPr>
            <a:spLocks noChangeArrowheads="1"/>
          </p:cNvSpPr>
          <p:nvPr/>
        </p:nvSpPr>
        <p:spPr bwMode="auto">
          <a:xfrm>
            <a:off x="381000" y="4419600"/>
            <a:ext cx="2327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3200">
                <a:solidFill>
                  <a:schemeClr val="tx2"/>
                </a:solidFill>
              </a:rPr>
              <a:t>Arrow wood</a:t>
            </a:r>
          </a:p>
        </p:txBody>
      </p:sp>
      <p:pic>
        <p:nvPicPr>
          <p:cNvPr id="55303" name="Picture 7" descr="M7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95300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311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3600" b="1"/>
              <a:t>Southern Wax Myrtle</a:t>
            </a:r>
          </a:p>
        </p:txBody>
      </p:sp>
      <p:sp>
        <p:nvSpPr>
          <p:cNvPr id="59395" name="Rectangle 3"/>
          <p:cNvSpPr>
            <a:spLocks noGrp="1" noChangeArrowheads="1"/>
          </p:cNvSpPr>
          <p:nvPr>
            <p:ph type="body" idx="1"/>
          </p:nvPr>
        </p:nvSpPr>
        <p:spPr>
          <a:xfrm>
            <a:off x="0" y="5791200"/>
            <a:ext cx="4175125" cy="563563"/>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3238" indent="-431800" defTabSz="457200">
              <a:buFontTx/>
              <a:buNone/>
              <a:tabLst>
                <a:tab pos="723900" algn="l"/>
                <a:tab pos="1447800" algn="l"/>
                <a:tab pos="2171700" algn="l"/>
                <a:tab pos="2895600" algn="l"/>
                <a:tab pos="3619500" algn="l"/>
                <a:tab pos="4343400" algn="l"/>
              </a:tabLst>
            </a:pPr>
            <a:endParaRPr lang="en-GB" altLang="en-US"/>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3686175" cy="42894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59397" name="Picture 5" descr="Aesculus_parvifl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57400"/>
            <a:ext cx="3046413"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8" name="Rectangle 6"/>
          <p:cNvSpPr>
            <a:spLocks noChangeArrowheads="1"/>
          </p:cNvSpPr>
          <p:nvPr/>
        </p:nvSpPr>
        <p:spPr bwMode="auto">
          <a:xfrm>
            <a:off x="4876800" y="893763"/>
            <a:ext cx="24606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3200" b="1">
                <a:solidFill>
                  <a:schemeClr val="tx2"/>
                </a:solidFill>
              </a:rPr>
              <a:t>Bottlebrush</a:t>
            </a:r>
          </a:p>
          <a:p>
            <a:pPr algn="l" eaLnBrk="0" hangingPunct="0"/>
            <a:r>
              <a:rPr lang="en-US" altLang="en-US" sz="3200" b="1">
                <a:solidFill>
                  <a:schemeClr val="tx2"/>
                </a:solidFill>
              </a:rPr>
              <a:t> Buckeye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Oakleaf Hydrangea</a:t>
            </a:r>
          </a:p>
        </p:txBody>
      </p:sp>
      <p:pic>
        <p:nvPicPr>
          <p:cNvPr id="65541" name="Picture 5" descr="Hydrangea quercifolia 'Snowf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42005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descr="hyqu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95400"/>
            <a:ext cx="2593975" cy="1728788"/>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38600"/>
            <a:ext cx="2541588" cy="25717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655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181600"/>
            <a:ext cx="1736725" cy="1558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6554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971800"/>
            <a:ext cx="1470025" cy="13192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65546" name="Text Box 10"/>
          <p:cNvSpPr txBox="1">
            <a:spLocks noChangeArrowheads="1"/>
          </p:cNvSpPr>
          <p:nvPr/>
        </p:nvSpPr>
        <p:spPr bwMode="auto">
          <a:xfrm>
            <a:off x="1295400" y="5410200"/>
            <a:ext cx="274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altLang="en-US" sz="3200"/>
              <a:t>American Beauty Berry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a:t>Layout of Rain Garden</a:t>
            </a:r>
          </a:p>
        </p:txBody>
      </p:sp>
      <p:sp>
        <p:nvSpPr>
          <p:cNvPr id="142339" name="Rectangle 3"/>
          <p:cNvSpPr>
            <a:spLocks noGrp="1" noChangeArrowheads="1"/>
          </p:cNvSpPr>
          <p:nvPr>
            <p:ph type="body" idx="1"/>
          </p:nvPr>
        </p:nvSpPr>
        <p:spPr/>
        <p:txBody>
          <a:bodyPr/>
          <a:lstStyle/>
          <a:p>
            <a:r>
              <a:rPr lang="en-US" altLang="en-US"/>
              <a:t>Think about where excess storm water will go</a:t>
            </a:r>
          </a:p>
          <a:p>
            <a:r>
              <a:rPr lang="en-US" altLang="en-US"/>
              <a:t>You cannot send your overflow onto your neighbors property</a:t>
            </a:r>
          </a:p>
          <a:p>
            <a:r>
              <a:rPr lang="en-US" altLang="en-US" sz="2800"/>
              <a:t>Local </a:t>
            </a:r>
          </a:p>
          <a:p>
            <a:pPr>
              <a:buFontTx/>
              <a:buNone/>
            </a:pPr>
            <a:r>
              <a:rPr lang="en-US" altLang="en-US" sz="2800"/>
              <a:t> government has </a:t>
            </a:r>
          </a:p>
          <a:p>
            <a:pPr>
              <a:buFontTx/>
              <a:buNone/>
            </a:pPr>
            <a:r>
              <a:rPr lang="en-US" altLang="en-US" sz="2800"/>
              <a:t> jurisdiction over land </a:t>
            </a:r>
          </a:p>
          <a:p>
            <a:pPr>
              <a:buFontTx/>
              <a:buNone/>
            </a:pPr>
            <a:r>
              <a:rPr lang="en-US" altLang="en-US" sz="2800"/>
              <a:t> disturbing activities</a:t>
            </a:r>
          </a:p>
          <a:p>
            <a:pPr>
              <a:buFontTx/>
              <a:buNone/>
            </a:pPr>
            <a:endParaRPr lang="en-US" altLang="en-US"/>
          </a:p>
        </p:txBody>
      </p:sp>
      <p:pic>
        <p:nvPicPr>
          <p:cNvPr id="142341" name="Picture 5" descr="Deer_Park_Rain_Gd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733800"/>
            <a:ext cx="3600450" cy="2519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352425"/>
            <a:ext cx="3101975" cy="912813"/>
          </a:xfrm>
        </p:spPr>
        <p:txBody>
          <a:bodyPr/>
          <a:lstStyle/>
          <a:p>
            <a:r>
              <a:rPr lang="en-US" altLang="en-US" sz="3200" b="1"/>
              <a:t>Virginia </a:t>
            </a:r>
            <a:br>
              <a:rPr lang="en-US" altLang="en-US" sz="3200" b="1"/>
            </a:br>
            <a:r>
              <a:rPr lang="en-US" altLang="en-US" sz="3200" b="1"/>
              <a:t>Sweetspire</a:t>
            </a:r>
          </a:p>
        </p:txBody>
      </p:sp>
      <p:pic>
        <p:nvPicPr>
          <p:cNvPr id="66565" name="Picture 5" descr="D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13" y="3810000"/>
            <a:ext cx="2630487" cy="28130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66567" name="Rectangle 7"/>
          <p:cNvSpPr>
            <a:spLocks noChangeArrowheads="1"/>
          </p:cNvSpPr>
          <p:nvPr/>
        </p:nvSpPr>
        <p:spPr bwMode="auto">
          <a:xfrm>
            <a:off x="5105400" y="3276600"/>
            <a:ext cx="2181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altLang="en-US" sz="2800" b="1">
                <a:solidFill>
                  <a:schemeClr val="tx2"/>
                </a:solidFill>
              </a:rPr>
              <a:t>Winterberry</a:t>
            </a:r>
            <a:endParaRPr lang="en-US" altLang="en-US" sz="2800" b="1">
              <a:solidFill>
                <a:schemeClr val="tx2"/>
              </a:solidFill>
            </a:endParaRPr>
          </a:p>
        </p:txBody>
      </p:sp>
      <p:pic>
        <p:nvPicPr>
          <p:cNvPr id="665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62000"/>
            <a:ext cx="1646238" cy="2286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66569" name="Rectangle 9"/>
          <p:cNvSpPr>
            <a:spLocks noChangeArrowheads="1"/>
          </p:cNvSpPr>
          <p:nvPr/>
        </p:nvSpPr>
        <p:spPr bwMode="auto">
          <a:xfrm>
            <a:off x="3048000" y="1828800"/>
            <a:ext cx="2122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altLang="en-US" sz="2800" b="1">
                <a:solidFill>
                  <a:schemeClr val="tx2"/>
                </a:solidFill>
              </a:rPr>
              <a:t>Spice Bush</a:t>
            </a:r>
            <a:endParaRPr lang="en-US" altLang="en-US" sz="2800" b="1">
              <a:solidFill>
                <a:schemeClr val="tx2"/>
              </a:solidFill>
            </a:endParaRPr>
          </a:p>
        </p:txBody>
      </p:sp>
      <p:pic>
        <p:nvPicPr>
          <p:cNvPr id="66570" name="Picture 10" descr="Cephalanthus_occidentalis_pl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343400"/>
            <a:ext cx="1662113" cy="2076450"/>
          </a:xfrm>
          <a:prstGeom prst="rect">
            <a:avLst/>
          </a:prstGeom>
          <a:noFill/>
          <a:extLst>
            <a:ext uri="{909E8E84-426E-40DD-AFC4-6F175D3DCCD1}">
              <a14:hiddenFill xmlns:a14="http://schemas.microsoft.com/office/drawing/2010/main">
                <a:solidFill>
                  <a:srgbClr val="FFFFFF"/>
                </a:solidFill>
              </a14:hiddenFill>
            </a:ext>
          </a:extLst>
        </p:spPr>
      </p:pic>
      <p:sp>
        <p:nvSpPr>
          <p:cNvPr id="66571" name="Rectangle 11"/>
          <p:cNvSpPr>
            <a:spLocks noChangeArrowheads="1"/>
          </p:cNvSpPr>
          <p:nvPr/>
        </p:nvSpPr>
        <p:spPr bwMode="auto">
          <a:xfrm>
            <a:off x="457200" y="5334000"/>
            <a:ext cx="2182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2800" b="1">
                <a:solidFill>
                  <a:schemeClr val="tx2"/>
                </a:solidFill>
              </a:rPr>
              <a:t>Buttonbush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762000"/>
            <a:ext cx="7239000" cy="1143000"/>
          </a:xfrm>
        </p:spPr>
        <p:txBody>
          <a:bodyPr/>
          <a:lstStyle/>
          <a:p>
            <a:r>
              <a:rPr lang="en-US" altLang="en-US" sz="4800">
                <a:solidFill>
                  <a:schemeClr val="tx1"/>
                </a:solidFill>
              </a:rPr>
              <a:t>Herbaceous Plants for Rain Gardens</a:t>
            </a:r>
            <a:br>
              <a:rPr lang="en-US" altLang="en-US" sz="4800">
                <a:solidFill>
                  <a:schemeClr val="tx1"/>
                </a:solidFill>
              </a:rPr>
            </a:br>
            <a:endParaRPr lang="en-US" altLang="en-US" sz="4800">
              <a:solidFill>
                <a:schemeClr val="tx1"/>
              </a:solidFill>
            </a:endParaRPr>
          </a:p>
        </p:txBody>
      </p:sp>
      <p:sp>
        <p:nvSpPr>
          <p:cNvPr id="76803" name="Rectangle 3"/>
          <p:cNvSpPr>
            <a:spLocks noGrp="1" noChangeArrowheads="1"/>
          </p:cNvSpPr>
          <p:nvPr>
            <p:ph type="body" sz="half" idx="1"/>
          </p:nvPr>
        </p:nvSpPr>
        <p:spPr>
          <a:xfrm>
            <a:off x="263525" y="1752600"/>
            <a:ext cx="3165475" cy="4724400"/>
          </a:xfrm>
        </p:spPr>
        <p:txBody>
          <a:bodyPr/>
          <a:lstStyle/>
          <a:p>
            <a:pPr>
              <a:lnSpc>
                <a:spcPct val="80000"/>
              </a:lnSpc>
              <a:spcBef>
                <a:spcPct val="50000"/>
              </a:spcBef>
            </a:pPr>
            <a:r>
              <a:rPr lang="en-US" altLang="en-US" sz="2400"/>
              <a:t>Asters</a:t>
            </a:r>
          </a:p>
          <a:p>
            <a:pPr>
              <a:lnSpc>
                <a:spcPct val="80000"/>
              </a:lnSpc>
              <a:spcBef>
                <a:spcPct val="50000"/>
              </a:spcBef>
            </a:pPr>
            <a:r>
              <a:rPr lang="en-US" altLang="en-US" sz="2400"/>
              <a:t>Blackeyed Susan</a:t>
            </a:r>
          </a:p>
          <a:p>
            <a:pPr>
              <a:lnSpc>
                <a:spcPct val="80000"/>
              </a:lnSpc>
              <a:spcBef>
                <a:spcPct val="50000"/>
              </a:spcBef>
            </a:pPr>
            <a:r>
              <a:rPr lang="en-US" altLang="en-US" sz="2400"/>
              <a:t>Lobelia</a:t>
            </a:r>
          </a:p>
          <a:p>
            <a:pPr>
              <a:lnSpc>
                <a:spcPct val="80000"/>
              </a:lnSpc>
              <a:spcBef>
                <a:spcPct val="50000"/>
              </a:spcBef>
            </a:pPr>
            <a:r>
              <a:rPr lang="en-US" altLang="en-US" sz="2400"/>
              <a:t>Northern Sea Oats</a:t>
            </a:r>
          </a:p>
          <a:p>
            <a:pPr>
              <a:lnSpc>
                <a:spcPct val="80000"/>
              </a:lnSpc>
              <a:spcBef>
                <a:spcPct val="50000"/>
              </a:spcBef>
            </a:pPr>
            <a:r>
              <a:rPr lang="en-US" altLang="en-US" sz="2400"/>
              <a:t>Cardinal Flower</a:t>
            </a:r>
          </a:p>
          <a:p>
            <a:pPr>
              <a:lnSpc>
                <a:spcPct val="80000"/>
              </a:lnSpc>
              <a:spcBef>
                <a:spcPct val="50000"/>
              </a:spcBef>
            </a:pPr>
            <a:r>
              <a:rPr lang="en-US" altLang="en-US" sz="2400"/>
              <a:t>Goldenrod</a:t>
            </a:r>
          </a:p>
          <a:p>
            <a:pPr>
              <a:lnSpc>
                <a:spcPct val="80000"/>
              </a:lnSpc>
              <a:spcBef>
                <a:spcPct val="50000"/>
              </a:spcBef>
            </a:pPr>
            <a:r>
              <a:rPr lang="en-US" altLang="en-US" sz="2400"/>
              <a:t>Ironweed</a:t>
            </a:r>
          </a:p>
          <a:p>
            <a:pPr>
              <a:lnSpc>
                <a:spcPct val="80000"/>
              </a:lnSpc>
              <a:spcBef>
                <a:spcPct val="50000"/>
              </a:spcBef>
            </a:pPr>
            <a:r>
              <a:rPr lang="en-US" altLang="en-US" sz="2400"/>
              <a:t>Joe Pye Weed</a:t>
            </a:r>
          </a:p>
          <a:p>
            <a:pPr>
              <a:lnSpc>
                <a:spcPct val="80000"/>
              </a:lnSpc>
              <a:spcBef>
                <a:spcPct val="50000"/>
              </a:spcBef>
            </a:pPr>
            <a:r>
              <a:rPr lang="en-US" altLang="en-US" sz="2400"/>
              <a:t>Rose  or Swamp Mallow</a:t>
            </a:r>
          </a:p>
          <a:p>
            <a:pPr>
              <a:lnSpc>
                <a:spcPct val="80000"/>
              </a:lnSpc>
              <a:spcBef>
                <a:spcPct val="50000"/>
              </a:spcBef>
              <a:buFontTx/>
              <a:buNone/>
            </a:pPr>
            <a:endParaRPr lang="en-US" altLang="en-US" sz="2400"/>
          </a:p>
          <a:p>
            <a:pPr>
              <a:lnSpc>
                <a:spcPct val="80000"/>
              </a:lnSpc>
              <a:spcBef>
                <a:spcPct val="50000"/>
              </a:spcBef>
            </a:pPr>
            <a:endParaRPr lang="en-US" altLang="en-US" sz="2400"/>
          </a:p>
        </p:txBody>
      </p:sp>
      <p:sp>
        <p:nvSpPr>
          <p:cNvPr id="76804" name="Rectangle 4"/>
          <p:cNvSpPr>
            <a:spLocks noGrp="1" noChangeArrowheads="1"/>
          </p:cNvSpPr>
          <p:nvPr>
            <p:ph type="body" sz="half" idx="2"/>
          </p:nvPr>
        </p:nvSpPr>
        <p:spPr>
          <a:xfrm>
            <a:off x="4267200" y="1752600"/>
            <a:ext cx="3048000" cy="4800600"/>
          </a:xfrm>
        </p:spPr>
        <p:txBody>
          <a:bodyPr/>
          <a:lstStyle/>
          <a:p>
            <a:pPr>
              <a:lnSpc>
                <a:spcPct val="80000"/>
              </a:lnSpc>
            </a:pPr>
            <a:r>
              <a:rPr lang="en-US" altLang="en-US" sz="2400"/>
              <a:t>Swamp Milkweed</a:t>
            </a:r>
          </a:p>
          <a:p>
            <a:pPr>
              <a:lnSpc>
                <a:spcPct val="80000"/>
              </a:lnSpc>
            </a:pPr>
            <a:r>
              <a:rPr lang="en-US" altLang="en-US" sz="2400"/>
              <a:t>Royal Fern</a:t>
            </a:r>
          </a:p>
          <a:p>
            <a:pPr>
              <a:lnSpc>
                <a:spcPct val="80000"/>
              </a:lnSpc>
            </a:pPr>
            <a:r>
              <a:rPr lang="en-US" altLang="en-US" sz="2400"/>
              <a:t>Cinnamon Fern</a:t>
            </a:r>
          </a:p>
          <a:p>
            <a:pPr>
              <a:lnSpc>
                <a:spcPct val="80000"/>
              </a:lnSpc>
            </a:pPr>
            <a:r>
              <a:rPr lang="en-US" altLang="en-US" sz="2400"/>
              <a:t>Netted Chain Fern</a:t>
            </a:r>
          </a:p>
          <a:p>
            <a:pPr>
              <a:lnSpc>
                <a:spcPct val="80000"/>
              </a:lnSpc>
            </a:pPr>
            <a:r>
              <a:rPr lang="en-US" altLang="en-US" sz="2400"/>
              <a:t>Broad Beech Fern</a:t>
            </a:r>
          </a:p>
          <a:p>
            <a:pPr>
              <a:lnSpc>
                <a:spcPct val="80000"/>
              </a:lnSpc>
            </a:pPr>
            <a:r>
              <a:rPr lang="en-US" altLang="en-US" sz="2400"/>
              <a:t>Canna Lilies</a:t>
            </a:r>
          </a:p>
          <a:p>
            <a:pPr>
              <a:lnSpc>
                <a:spcPct val="80000"/>
              </a:lnSpc>
            </a:pPr>
            <a:r>
              <a:rPr lang="en-US" altLang="en-US" sz="2400"/>
              <a:t>Yellow Flag Iris</a:t>
            </a:r>
          </a:p>
          <a:p>
            <a:pPr>
              <a:lnSpc>
                <a:spcPct val="80000"/>
              </a:lnSpc>
            </a:pPr>
            <a:r>
              <a:rPr lang="en-US" altLang="en-US" sz="2400"/>
              <a:t>Rushes</a:t>
            </a:r>
          </a:p>
          <a:p>
            <a:pPr>
              <a:lnSpc>
                <a:spcPct val="80000"/>
              </a:lnSpc>
            </a:pPr>
            <a:r>
              <a:rPr lang="en-US" altLang="en-US" sz="2400"/>
              <a:t>St. Johns Wort</a:t>
            </a:r>
          </a:p>
          <a:p>
            <a:pPr>
              <a:lnSpc>
                <a:spcPct val="80000"/>
              </a:lnSpc>
            </a:pPr>
            <a:r>
              <a:rPr lang="en-US" altLang="en-US" sz="2400"/>
              <a:t>Foam Flower</a:t>
            </a:r>
          </a:p>
          <a:p>
            <a:pPr>
              <a:lnSpc>
                <a:spcPct val="80000"/>
              </a:lnSpc>
            </a:pPr>
            <a:r>
              <a:rPr lang="en-US" altLang="en-US" sz="2400"/>
              <a:t>White Arrow Arum</a:t>
            </a:r>
          </a:p>
          <a:p>
            <a:pPr>
              <a:lnSpc>
                <a:spcPct val="80000"/>
              </a:lnSpc>
            </a:pPr>
            <a:r>
              <a:rPr lang="en-US" altLang="en-US" sz="2400"/>
              <a:t>Jack-in-the-Pulpit</a:t>
            </a:r>
          </a:p>
          <a:p>
            <a:pPr>
              <a:lnSpc>
                <a:spcPct val="80000"/>
              </a:lnSpc>
            </a:pPr>
            <a:endParaRPr lang="en-US" altLang="en-US" sz="2800"/>
          </a:p>
        </p:txBody>
      </p:sp>
      <p:sp>
        <p:nvSpPr>
          <p:cNvPr id="76805" name="Text Box 5"/>
          <p:cNvSpPr txBox="1">
            <a:spLocks noChangeArrowheads="1"/>
          </p:cNvSpPr>
          <p:nvPr/>
        </p:nvSpPr>
        <p:spPr bwMode="auto">
          <a:xfrm>
            <a:off x="990600" y="13716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altLang="en-US" sz="2400">
              <a:latin typeface="Times New Roman"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28600" y="762000"/>
            <a:ext cx="7239000" cy="1143000"/>
          </a:xfrm>
        </p:spPr>
        <p:txBody>
          <a:bodyPr/>
          <a:lstStyle/>
          <a:p>
            <a:r>
              <a:rPr lang="en-US" altLang="en-US" sz="4800">
                <a:solidFill>
                  <a:schemeClr val="tx1"/>
                </a:solidFill>
              </a:rPr>
              <a:t>Herbaceous Plants for Rain Gardens- Groundcovers</a:t>
            </a:r>
            <a:br>
              <a:rPr lang="en-US" altLang="en-US" sz="4800">
                <a:solidFill>
                  <a:schemeClr val="tx1"/>
                </a:solidFill>
              </a:rPr>
            </a:br>
            <a:endParaRPr lang="en-US" altLang="en-US" sz="4800">
              <a:solidFill>
                <a:schemeClr val="tx1"/>
              </a:solidFill>
            </a:endParaRPr>
          </a:p>
        </p:txBody>
      </p:sp>
      <p:sp>
        <p:nvSpPr>
          <p:cNvPr id="143363" name="Rectangle 3"/>
          <p:cNvSpPr>
            <a:spLocks noGrp="1" noChangeArrowheads="1"/>
          </p:cNvSpPr>
          <p:nvPr>
            <p:ph type="body" sz="half" idx="1"/>
          </p:nvPr>
        </p:nvSpPr>
        <p:spPr>
          <a:xfrm>
            <a:off x="263525" y="1752600"/>
            <a:ext cx="3165475" cy="4724400"/>
          </a:xfrm>
        </p:spPr>
        <p:txBody>
          <a:bodyPr/>
          <a:lstStyle/>
          <a:p>
            <a:pPr>
              <a:spcBef>
                <a:spcPct val="50000"/>
              </a:spcBef>
            </a:pPr>
            <a:r>
              <a:rPr lang="en-US" altLang="en-US" sz="2800"/>
              <a:t>Shuttleworth ginger</a:t>
            </a:r>
          </a:p>
          <a:p>
            <a:pPr>
              <a:spcBef>
                <a:spcPct val="50000"/>
              </a:spcBef>
            </a:pPr>
            <a:r>
              <a:rPr lang="en-US" altLang="en-US" sz="2800"/>
              <a:t>Partridge berry</a:t>
            </a:r>
          </a:p>
          <a:p>
            <a:pPr>
              <a:spcBef>
                <a:spcPct val="50000"/>
              </a:spcBef>
            </a:pPr>
            <a:endParaRPr lang="en-US" altLang="en-US" sz="2800"/>
          </a:p>
        </p:txBody>
      </p:sp>
      <p:sp>
        <p:nvSpPr>
          <p:cNvPr id="143364" name="Rectangle 4"/>
          <p:cNvSpPr>
            <a:spLocks noGrp="1" noChangeArrowheads="1"/>
          </p:cNvSpPr>
          <p:nvPr>
            <p:ph type="body" sz="half" idx="2"/>
          </p:nvPr>
        </p:nvSpPr>
        <p:spPr>
          <a:xfrm>
            <a:off x="4322763" y="1755775"/>
            <a:ext cx="3990975" cy="4064000"/>
          </a:xfrm>
        </p:spPr>
        <p:txBody>
          <a:bodyPr/>
          <a:lstStyle/>
          <a:p>
            <a:r>
              <a:rPr lang="en-US" altLang="en-US" sz="2800"/>
              <a:t>Zoysia</a:t>
            </a:r>
          </a:p>
          <a:p>
            <a:r>
              <a:rPr lang="en-US" altLang="en-US" sz="2800"/>
              <a:t>Liriope</a:t>
            </a:r>
          </a:p>
          <a:p>
            <a:r>
              <a:rPr lang="en-US" altLang="en-US" sz="2800"/>
              <a:t>Mondograss</a:t>
            </a:r>
          </a:p>
          <a:p>
            <a:endParaRPr lang="en-US" altLang="en-US"/>
          </a:p>
        </p:txBody>
      </p:sp>
      <p:sp>
        <p:nvSpPr>
          <p:cNvPr id="143365" name="Text Box 5"/>
          <p:cNvSpPr txBox="1">
            <a:spLocks noChangeArrowheads="1"/>
          </p:cNvSpPr>
          <p:nvPr/>
        </p:nvSpPr>
        <p:spPr bwMode="auto">
          <a:xfrm>
            <a:off x="990600" y="13716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endParaRPr lang="en-US" altLang="en-US" sz="2400">
              <a:latin typeface="Times New Roman"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Canna Lilies</a:t>
            </a:r>
          </a:p>
        </p:txBody>
      </p:sp>
      <p:sp>
        <p:nvSpPr>
          <p:cNvPr id="82947" name="Rectangle 3"/>
          <p:cNvSpPr>
            <a:spLocks noGrp="1" noChangeArrowheads="1"/>
          </p:cNvSpPr>
          <p:nvPr>
            <p:ph type="body" sz="half" idx="1"/>
          </p:nvPr>
        </p:nvSpPr>
        <p:spPr>
          <a:xfrm>
            <a:off x="757238" y="1755775"/>
            <a:ext cx="3998912" cy="4140200"/>
          </a:xfrm>
        </p:spPr>
        <p:txBody>
          <a:bodyPr/>
          <a:lstStyle/>
          <a:p>
            <a:endParaRPr lang="en-US" altLang="en-US" sz="2800"/>
          </a:p>
        </p:txBody>
      </p:sp>
      <p:pic>
        <p:nvPicPr>
          <p:cNvPr id="82949" name="Picture 5" descr="Canna_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3200400" cy="2503488"/>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common%20st%20johns%20w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52950"/>
            <a:ext cx="2962275" cy="2041525"/>
          </a:xfrm>
          <a:prstGeom prst="rect">
            <a:avLst/>
          </a:prstGeom>
          <a:noFill/>
          <a:extLst>
            <a:ext uri="{909E8E84-426E-40DD-AFC4-6F175D3DCCD1}">
              <a14:hiddenFill xmlns:a14="http://schemas.microsoft.com/office/drawing/2010/main">
                <a:solidFill>
                  <a:srgbClr val="FFFFFF"/>
                </a:solidFill>
              </a14:hiddenFill>
            </a:ext>
          </a:extLst>
        </p:spPr>
      </p:pic>
      <p:sp>
        <p:nvSpPr>
          <p:cNvPr id="82951" name="Rectangle 7"/>
          <p:cNvSpPr>
            <a:spLocks noChangeArrowheads="1"/>
          </p:cNvSpPr>
          <p:nvPr/>
        </p:nvSpPr>
        <p:spPr bwMode="auto">
          <a:xfrm>
            <a:off x="457200" y="3892550"/>
            <a:ext cx="318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3600">
                <a:solidFill>
                  <a:schemeClr val="tx2"/>
                </a:solidFill>
              </a:rPr>
              <a:t>St. Johns Wort</a:t>
            </a:r>
          </a:p>
        </p:txBody>
      </p:sp>
      <p:pic>
        <p:nvPicPr>
          <p:cNvPr id="82952" name="Picture 8" descr="Ironweed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1000"/>
            <a:ext cx="2600325" cy="3371850"/>
          </a:xfrm>
          <a:prstGeom prst="rect">
            <a:avLst/>
          </a:prstGeom>
          <a:noFill/>
          <a:extLst>
            <a:ext uri="{909E8E84-426E-40DD-AFC4-6F175D3DCCD1}">
              <a14:hiddenFill xmlns:a14="http://schemas.microsoft.com/office/drawing/2010/main">
                <a:solidFill>
                  <a:srgbClr val="FFFFFF"/>
                </a:solidFill>
              </a14:hiddenFill>
            </a:ext>
          </a:extLst>
        </p:spPr>
      </p:pic>
      <p:sp>
        <p:nvSpPr>
          <p:cNvPr id="82953" name="Rectangle 9"/>
          <p:cNvSpPr>
            <a:spLocks noChangeArrowheads="1"/>
          </p:cNvSpPr>
          <p:nvPr/>
        </p:nvSpPr>
        <p:spPr bwMode="auto">
          <a:xfrm>
            <a:off x="5257800" y="3892550"/>
            <a:ext cx="206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3600">
                <a:solidFill>
                  <a:schemeClr val="tx2"/>
                </a:solidFill>
              </a:rPr>
              <a:t>Ironweed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0" y="1143000"/>
            <a:ext cx="1981200" cy="838200"/>
          </a:xfrm>
        </p:spPr>
        <p:txBody>
          <a:bodyPr/>
          <a:lstStyle/>
          <a:p>
            <a:r>
              <a:rPr lang="en-US" altLang="en-US" sz="3200"/>
              <a:t>Swamp </a:t>
            </a:r>
            <a:br>
              <a:rPr lang="en-US" altLang="en-US" sz="3200"/>
            </a:br>
            <a:r>
              <a:rPr lang="en-US" altLang="en-US" sz="3200"/>
              <a:t>Milkweed</a:t>
            </a:r>
          </a:p>
        </p:txBody>
      </p:sp>
      <p:sp>
        <p:nvSpPr>
          <p:cNvPr id="84995" name="Rectangle 3"/>
          <p:cNvSpPr>
            <a:spLocks noGrp="1" noChangeArrowheads="1"/>
          </p:cNvSpPr>
          <p:nvPr>
            <p:ph type="body" sz="half" idx="1"/>
          </p:nvPr>
        </p:nvSpPr>
        <p:spPr>
          <a:xfrm>
            <a:off x="457200" y="3825875"/>
            <a:ext cx="4040188" cy="2300288"/>
          </a:xfrm>
        </p:spPr>
        <p:txBody>
          <a:bodyPr/>
          <a:lstStyle/>
          <a:p>
            <a:r>
              <a:rPr lang="en-US" altLang="en-US" sz="2800"/>
              <a:t>Royal Fern</a:t>
            </a:r>
          </a:p>
        </p:txBody>
      </p:sp>
      <p:sp>
        <p:nvSpPr>
          <p:cNvPr id="84996" name="Rectangle 4"/>
          <p:cNvSpPr>
            <a:spLocks noGrp="1" noChangeArrowheads="1"/>
          </p:cNvSpPr>
          <p:nvPr>
            <p:ph sz="half" idx="2"/>
          </p:nvPr>
        </p:nvSpPr>
        <p:spPr>
          <a:xfrm>
            <a:off x="4646613" y="1600200"/>
            <a:ext cx="4040187" cy="4525963"/>
          </a:xfrm>
        </p:spPr>
        <p:txBody>
          <a:bodyPr/>
          <a:lstStyle/>
          <a:p>
            <a:endParaRPr lang="en-US" altLang="en-US" sz="2800"/>
          </a:p>
        </p:txBody>
      </p:sp>
      <p:pic>
        <p:nvPicPr>
          <p:cNvPr id="84997" name="Picture 5" descr="Asclepias_incarnata_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2057400"/>
            <a:ext cx="23987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4998" name="Picture 6" descr="Royal_fern_V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02125"/>
            <a:ext cx="3200400" cy="2154238"/>
          </a:xfrm>
          <a:prstGeom prst="rect">
            <a:avLst/>
          </a:prstGeom>
          <a:noFill/>
          <a:extLst>
            <a:ext uri="{909E8E84-426E-40DD-AFC4-6F175D3DCCD1}">
              <a14:hiddenFill xmlns:a14="http://schemas.microsoft.com/office/drawing/2010/main">
                <a:solidFill>
                  <a:srgbClr val="FFFFFF"/>
                </a:solidFill>
              </a14:hiddenFill>
            </a:ext>
          </a:extLst>
        </p:spPr>
      </p:pic>
      <p:pic>
        <p:nvPicPr>
          <p:cNvPr id="84999" name="Picture 7" descr="Osmunda cinnamom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685800"/>
            <a:ext cx="2262188" cy="2590800"/>
          </a:xfrm>
          <a:prstGeom prst="rect">
            <a:avLst/>
          </a:prstGeom>
          <a:noFill/>
          <a:extLst>
            <a:ext uri="{909E8E84-426E-40DD-AFC4-6F175D3DCCD1}">
              <a14:hiddenFill xmlns:a14="http://schemas.microsoft.com/office/drawing/2010/main">
                <a:solidFill>
                  <a:srgbClr val="FFFFFF"/>
                </a:solidFill>
              </a14:hiddenFill>
            </a:ext>
          </a:extLst>
        </p:spPr>
      </p:pic>
      <p:sp>
        <p:nvSpPr>
          <p:cNvPr id="85000" name="Rectangle 8"/>
          <p:cNvSpPr>
            <a:spLocks noChangeArrowheads="1"/>
          </p:cNvSpPr>
          <p:nvPr/>
        </p:nvSpPr>
        <p:spPr bwMode="auto">
          <a:xfrm>
            <a:off x="76200" y="381000"/>
            <a:ext cx="20335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3200">
                <a:solidFill>
                  <a:schemeClr val="tx2"/>
                </a:solidFill>
              </a:rPr>
              <a:t>Cinnamon</a:t>
            </a:r>
          </a:p>
          <a:p>
            <a:pPr algn="l" eaLnBrk="0" hangingPunct="0"/>
            <a:r>
              <a:rPr lang="en-US" altLang="en-US" sz="3200">
                <a:solidFill>
                  <a:schemeClr val="tx2"/>
                </a:solidFill>
              </a:rPr>
              <a:t>Fern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Asters</a:t>
            </a:r>
          </a:p>
        </p:txBody>
      </p:sp>
      <p:pic>
        <p:nvPicPr>
          <p:cNvPr id="77829" name="Picture 5" descr="Aster_1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2438400" cy="1835150"/>
          </a:xfrm>
          <a:prstGeom prst="rect">
            <a:avLst/>
          </a:prstGeom>
          <a:noFill/>
          <a:extLst>
            <a:ext uri="{909E8E84-426E-40DD-AFC4-6F175D3DCCD1}">
              <a14:hiddenFill xmlns:a14="http://schemas.microsoft.com/office/drawing/2010/main">
                <a:solidFill>
                  <a:srgbClr val="FFFFFF"/>
                </a:solidFill>
              </a14:hiddenFill>
            </a:ext>
          </a:extLst>
        </p:spPr>
      </p:pic>
      <p:pic>
        <p:nvPicPr>
          <p:cNvPr id="77830" name="Picture 6" descr="Rudbeckia_32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924300"/>
            <a:ext cx="3355975" cy="2517775"/>
          </a:xfrm>
          <a:prstGeom prst="rect">
            <a:avLst/>
          </a:prstGeom>
          <a:noFill/>
          <a:extLst>
            <a:ext uri="{909E8E84-426E-40DD-AFC4-6F175D3DCCD1}">
              <a14:hiddenFill xmlns:a14="http://schemas.microsoft.com/office/drawing/2010/main">
                <a:solidFill>
                  <a:srgbClr val="FFFFFF"/>
                </a:solidFill>
              </a14:hiddenFill>
            </a:ext>
          </a:extLst>
        </p:spPr>
      </p:pic>
      <p:sp>
        <p:nvSpPr>
          <p:cNvPr id="77831" name="Rectangle 7"/>
          <p:cNvSpPr>
            <a:spLocks noChangeArrowheads="1"/>
          </p:cNvSpPr>
          <p:nvPr/>
        </p:nvSpPr>
        <p:spPr bwMode="auto">
          <a:xfrm>
            <a:off x="3810000" y="3200400"/>
            <a:ext cx="371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ltLang="en-US" sz="3600">
                <a:solidFill>
                  <a:schemeClr val="tx2"/>
                </a:solidFill>
              </a:rPr>
              <a:t>Blackeyed Susan</a:t>
            </a:r>
          </a:p>
        </p:txBody>
      </p:sp>
      <p:pic>
        <p:nvPicPr>
          <p:cNvPr id="778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800"/>
            <a:ext cx="2774950" cy="27654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77833" name="Rectangle 9"/>
          <p:cNvSpPr>
            <a:spLocks noChangeArrowheads="1"/>
          </p:cNvSpPr>
          <p:nvPr/>
        </p:nvSpPr>
        <p:spPr bwMode="auto">
          <a:xfrm>
            <a:off x="2971800" y="1524000"/>
            <a:ext cx="1717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altLang="en-US" sz="3200" b="1">
                <a:solidFill>
                  <a:schemeClr val="tx2"/>
                </a:solidFill>
              </a:rPr>
              <a:t>Joe Pye</a:t>
            </a:r>
          </a:p>
          <a:p>
            <a:pPr algn="l" eaLnBrk="0" hangingPunct="0"/>
            <a:r>
              <a:rPr lang="en-GB" altLang="en-US" sz="3200" b="1">
                <a:solidFill>
                  <a:schemeClr val="tx2"/>
                </a:solidFill>
              </a:rPr>
              <a:t> Weed</a:t>
            </a:r>
            <a:endParaRPr lang="en-US" altLang="en-US" sz="3200" b="1">
              <a:solidFill>
                <a:schemeClr val="tx2"/>
              </a:solidFill>
            </a:endParaRPr>
          </a:p>
        </p:txBody>
      </p:sp>
      <p:pic>
        <p:nvPicPr>
          <p:cNvPr id="778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2460625" cy="24590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77835" name="Rectangle 11"/>
          <p:cNvSpPr>
            <a:spLocks noChangeArrowheads="1"/>
          </p:cNvSpPr>
          <p:nvPr/>
        </p:nvSpPr>
        <p:spPr bwMode="auto">
          <a:xfrm>
            <a:off x="152400" y="3533775"/>
            <a:ext cx="1370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altLang="en-US" sz="2800" b="1">
                <a:solidFill>
                  <a:schemeClr val="tx2"/>
                </a:solidFill>
              </a:rPr>
              <a:t>Liriope</a:t>
            </a:r>
            <a:endParaRPr lang="en-US" altLang="en-US" sz="2800" b="1">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MVC-43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4572000" cy="6096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35" name="Picture 3" descr="MVC-437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62000"/>
            <a:ext cx="4572000" cy="6096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5236" name="Rectangle 4"/>
          <p:cNvSpPr>
            <a:spLocks noChangeArrowheads="1"/>
          </p:cNvSpPr>
          <p:nvPr/>
        </p:nvSpPr>
        <p:spPr bwMode="auto">
          <a:xfrm>
            <a:off x="0" y="0"/>
            <a:ext cx="9144000" cy="1371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sz="4400">
                <a:solidFill>
                  <a:srgbClr val="996600"/>
                </a:solidFill>
                <a:latin typeface="Arial" charset="0"/>
              </a:defRPr>
            </a:lvl1pPr>
            <a:lvl2pPr>
              <a:defRPr sz="4400">
                <a:solidFill>
                  <a:srgbClr val="996600"/>
                </a:solidFill>
                <a:latin typeface="Arial" charset="0"/>
              </a:defRPr>
            </a:lvl2pPr>
            <a:lvl3pPr>
              <a:defRPr sz="4400">
                <a:solidFill>
                  <a:srgbClr val="996600"/>
                </a:solidFill>
                <a:latin typeface="Arial" charset="0"/>
              </a:defRPr>
            </a:lvl3pPr>
            <a:lvl4pPr>
              <a:defRPr sz="4400">
                <a:solidFill>
                  <a:srgbClr val="996600"/>
                </a:solidFill>
                <a:latin typeface="Arial" charset="0"/>
              </a:defRPr>
            </a:lvl4pPr>
            <a:lvl5pPr>
              <a:defRPr sz="4400">
                <a:solidFill>
                  <a:srgbClr val="996600"/>
                </a:solidFill>
                <a:latin typeface="Arial" charset="0"/>
              </a:defRPr>
            </a:lvl5pPr>
            <a:lvl6pPr marL="457200" algn="ctr" fontAlgn="base">
              <a:spcBef>
                <a:spcPct val="0"/>
              </a:spcBef>
              <a:spcAft>
                <a:spcPct val="0"/>
              </a:spcAft>
              <a:defRPr sz="4400">
                <a:solidFill>
                  <a:srgbClr val="996600"/>
                </a:solidFill>
                <a:latin typeface="Arial" charset="0"/>
              </a:defRPr>
            </a:lvl6pPr>
            <a:lvl7pPr marL="914400" algn="ctr" fontAlgn="base">
              <a:spcBef>
                <a:spcPct val="0"/>
              </a:spcBef>
              <a:spcAft>
                <a:spcPct val="0"/>
              </a:spcAft>
              <a:defRPr sz="4400">
                <a:solidFill>
                  <a:srgbClr val="996600"/>
                </a:solidFill>
                <a:latin typeface="Arial" charset="0"/>
              </a:defRPr>
            </a:lvl7pPr>
            <a:lvl8pPr marL="1371600" algn="ctr" fontAlgn="base">
              <a:spcBef>
                <a:spcPct val="0"/>
              </a:spcBef>
              <a:spcAft>
                <a:spcPct val="0"/>
              </a:spcAft>
              <a:defRPr sz="4400">
                <a:solidFill>
                  <a:srgbClr val="996600"/>
                </a:solidFill>
                <a:latin typeface="Arial" charset="0"/>
              </a:defRPr>
            </a:lvl8pPr>
            <a:lvl9pPr marL="1828800" algn="ctr" fontAlgn="base">
              <a:spcBef>
                <a:spcPct val="0"/>
              </a:spcBef>
              <a:spcAft>
                <a:spcPct val="0"/>
              </a:spcAft>
              <a:defRPr sz="4400">
                <a:solidFill>
                  <a:srgbClr val="996600"/>
                </a:solidFill>
                <a:latin typeface="Arial" charset="0"/>
              </a:defRPr>
            </a:lvl9pPr>
          </a:lstStyle>
          <a:p>
            <a:r>
              <a:rPr lang="en-US" altLang="en-US" i="1">
                <a:solidFill>
                  <a:schemeClr val="bg2"/>
                </a:solidFill>
                <a:latin typeface="Tahoma" charset="0"/>
              </a:rPr>
              <a:t>Chasmanthium latifolium</a:t>
            </a:r>
            <a:r>
              <a:rPr lang="en-US" altLang="en-US">
                <a:solidFill>
                  <a:schemeClr val="bg2"/>
                </a:solidFill>
                <a:latin typeface="Tahoma" charset="0"/>
              </a:rPr>
              <a:t/>
            </a:r>
            <a:br>
              <a:rPr lang="en-US" altLang="en-US">
                <a:solidFill>
                  <a:schemeClr val="bg2"/>
                </a:solidFill>
                <a:latin typeface="Tahoma" charset="0"/>
              </a:rPr>
            </a:br>
            <a:r>
              <a:rPr lang="en-US" altLang="en-US">
                <a:solidFill>
                  <a:schemeClr val="bg2"/>
                </a:solidFill>
                <a:latin typeface="Tahoma" charset="0"/>
              </a:rPr>
              <a:t>Northern Sea Oats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Pepsico garden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93187" name="Text Box 3"/>
          <p:cNvSpPr txBox="1">
            <a:spLocks noChangeArrowheads="1"/>
          </p:cNvSpPr>
          <p:nvPr/>
        </p:nvSpPr>
        <p:spPr bwMode="auto">
          <a:xfrm>
            <a:off x="7210425" y="2895600"/>
            <a:ext cx="1933575" cy="5810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i="1">
                <a:latin typeface="Tahoma" charset="0"/>
              </a:rPr>
              <a:t>Miscanthus sinensis</a:t>
            </a:r>
            <a:endParaRPr lang="en-US" altLang="en-US" sz="1600">
              <a:latin typeface="Tahoma" charset="0"/>
            </a:endParaRPr>
          </a:p>
          <a:p>
            <a:r>
              <a:rPr lang="en-US" altLang="en-US" sz="1600">
                <a:latin typeface="Tahoma" charset="0"/>
              </a:rPr>
              <a:t>Silver Grass</a:t>
            </a:r>
          </a:p>
        </p:txBody>
      </p:sp>
      <p:sp>
        <p:nvSpPr>
          <p:cNvPr id="93188" name="Text Box 4"/>
          <p:cNvSpPr txBox="1">
            <a:spLocks noChangeArrowheads="1"/>
          </p:cNvSpPr>
          <p:nvPr/>
        </p:nvSpPr>
        <p:spPr bwMode="auto">
          <a:xfrm>
            <a:off x="6096000" y="5486400"/>
            <a:ext cx="2516188" cy="5810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i="1">
                <a:latin typeface="Tahoma" charset="0"/>
              </a:rPr>
              <a:t>Pennisetum alopecuroides</a:t>
            </a:r>
            <a:endParaRPr lang="en-US" altLang="en-US" sz="1600">
              <a:latin typeface="Tahoma" charset="0"/>
            </a:endParaRPr>
          </a:p>
          <a:p>
            <a:r>
              <a:rPr lang="en-US" altLang="en-US" sz="1600">
                <a:latin typeface="Tahoma" charset="0"/>
              </a:rPr>
              <a:t>Fountain Grass</a:t>
            </a:r>
          </a:p>
        </p:txBody>
      </p:sp>
      <p:sp>
        <p:nvSpPr>
          <p:cNvPr id="93189" name="Text Box 5"/>
          <p:cNvSpPr txBox="1">
            <a:spLocks noChangeArrowheads="1"/>
          </p:cNvSpPr>
          <p:nvPr/>
        </p:nvSpPr>
        <p:spPr bwMode="auto">
          <a:xfrm>
            <a:off x="381000" y="3581400"/>
            <a:ext cx="2136775" cy="5810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i="1">
                <a:latin typeface="Tahoma" charset="0"/>
              </a:rPr>
              <a:t>Phalaris arundinaceae</a:t>
            </a:r>
            <a:endParaRPr lang="en-US" altLang="en-US" sz="1600">
              <a:latin typeface="Tahoma" charset="0"/>
            </a:endParaRPr>
          </a:p>
          <a:p>
            <a:r>
              <a:rPr lang="en-US" altLang="en-US" sz="1600">
                <a:latin typeface="Tahoma" charset="0"/>
              </a:rPr>
              <a:t>Ribbon Grass</a:t>
            </a:r>
          </a:p>
        </p:txBody>
      </p:sp>
      <p:sp>
        <p:nvSpPr>
          <p:cNvPr id="93190" name="Text Box 6"/>
          <p:cNvSpPr txBox="1">
            <a:spLocks noChangeArrowheads="1"/>
          </p:cNvSpPr>
          <p:nvPr/>
        </p:nvSpPr>
        <p:spPr bwMode="auto">
          <a:xfrm>
            <a:off x="3124200" y="4191000"/>
            <a:ext cx="1576388" cy="5810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i="1">
                <a:latin typeface="Tahoma" charset="0"/>
              </a:rPr>
              <a:t>Festuca cinerea</a:t>
            </a:r>
            <a:endParaRPr lang="en-US" altLang="en-US" sz="1600">
              <a:latin typeface="Tahoma" charset="0"/>
            </a:endParaRPr>
          </a:p>
          <a:p>
            <a:r>
              <a:rPr lang="en-US" altLang="en-US" sz="1600">
                <a:latin typeface="Tahoma" charset="0"/>
              </a:rPr>
              <a:t>Silver Fescue</a:t>
            </a:r>
          </a:p>
        </p:txBody>
      </p:sp>
      <p:sp>
        <p:nvSpPr>
          <p:cNvPr id="93191" name="Rectangle 7"/>
          <p:cNvSpPr>
            <a:spLocks noGrp="1" noChangeArrowheads="1"/>
          </p:cNvSpPr>
          <p:nvPr>
            <p:ph type="title"/>
          </p:nvPr>
        </p:nvSpPr>
        <p:spPr/>
        <p:txBody>
          <a:bodyPr/>
          <a:lstStyle/>
          <a:p>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4638"/>
            <a:ext cx="82311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b="1"/>
              <a:t>Plants to Avoid</a:t>
            </a:r>
          </a:p>
        </p:txBody>
      </p:sp>
      <p:sp>
        <p:nvSpPr>
          <p:cNvPr id="101379" name="Rectangle 3"/>
          <p:cNvSpPr>
            <a:spLocks noGrp="1" noChangeArrowheads="1"/>
          </p:cNvSpPr>
          <p:nvPr>
            <p:ph type="body" idx="1"/>
          </p:nvPr>
        </p:nvSpPr>
        <p:spPr>
          <a:xfrm>
            <a:off x="457200" y="2238375"/>
            <a:ext cx="8231188" cy="38893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3238"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Those Susceptible to Root Rots</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Most coniferous shrubs</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Azaleas</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Indian Hawthorn</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Camelias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4638"/>
            <a:ext cx="8231188" cy="1146175"/>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15900" indent="-2159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4800" b="1"/>
              <a:t>Maintenance</a:t>
            </a:r>
          </a:p>
        </p:txBody>
      </p:sp>
      <p:sp>
        <p:nvSpPr>
          <p:cNvPr id="126979" name="Rectangle 3"/>
          <p:cNvSpPr>
            <a:spLocks noGrp="1" noChangeArrowheads="1"/>
          </p:cNvSpPr>
          <p:nvPr>
            <p:ph type="body" idx="1"/>
          </p:nvPr>
        </p:nvSpPr>
        <p:spPr>
          <a:xfrm>
            <a:off x="152400" y="1371600"/>
            <a:ext cx="7388225" cy="48768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3238"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No special maintenance required...</a:t>
            </a:r>
          </a:p>
          <a:p>
            <a:pPr marL="503238"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Routine periodic landscaping maintenance</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Weeding                      </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Pruning</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Replacing plants</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Plant Division</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a:t>Replacement of mulch</a:t>
            </a:r>
          </a:p>
          <a:p>
            <a:pPr marL="790575" lvl="1" indent="-431800" defTabSz="4572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a:p>
        </p:txBody>
      </p:sp>
      <p:pic>
        <p:nvPicPr>
          <p:cNvPr id="126981" name="Picture 5" descr="Rain Garden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3709988"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9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69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69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69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69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6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Installing the Rain Garden</a:t>
            </a:r>
          </a:p>
        </p:txBody>
      </p:sp>
      <p:sp>
        <p:nvSpPr>
          <p:cNvPr id="23555" name="Rectangle 3"/>
          <p:cNvSpPr>
            <a:spLocks noGrp="1" noChangeArrowheads="1"/>
          </p:cNvSpPr>
          <p:nvPr>
            <p:ph type="body" sz="half" idx="1"/>
          </p:nvPr>
        </p:nvSpPr>
        <p:spPr>
          <a:xfrm>
            <a:off x="457200" y="1600200"/>
            <a:ext cx="8110538" cy="4525963"/>
          </a:xfrm>
        </p:spPr>
        <p:txBody>
          <a:bodyPr/>
          <a:lstStyle/>
          <a:p>
            <a:r>
              <a:rPr lang="en-US" altLang="en-US" sz="2400"/>
              <a:t>Pointers</a:t>
            </a:r>
          </a:p>
          <a:p>
            <a:pPr lvl="1"/>
            <a:r>
              <a:rPr lang="en-US" altLang="en-US" sz="2000"/>
              <a:t>Bottom of the rain garden should be level </a:t>
            </a:r>
          </a:p>
          <a:p>
            <a:pPr lvl="1"/>
            <a:r>
              <a:rPr lang="en-US" altLang="en-US" sz="2000"/>
              <a:t>Top of berm should be about the same elevation as the uphill edge of the rain garden</a:t>
            </a:r>
          </a:p>
          <a:p>
            <a:pPr lvl="1">
              <a:buFontTx/>
              <a:buNone/>
            </a:pPr>
            <a:endParaRPr lang="en-US" altLang="en-US" sz="2000"/>
          </a:p>
          <a:p>
            <a:pPr lvl="1"/>
            <a:endParaRPr lang="en-US" altLang="en-US" sz="2000"/>
          </a:p>
        </p:txBody>
      </p:sp>
      <p:pic>
        <p:nvPicPr>
          <p:cNvPr id="23556" name="Picture 4" descr="up-down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76600"/>
            <a:ext cx="5653088" cy="3319463"/>
          </a:xfrm>
          <a:prstGeom prst="rect">
            <a:avLst/>
          </a:prstGeom>
          <a:noFill/>
          <a:extLst>
            <a:ext uri="{909E8E84-426E-40DD-AFC4-6F175D3DCCD1}">
              <a14:hiddenFill xmlns:a14="http://schemas.microsoft.com/office/drawing/2010/main">
                <a:solidFill>
                  <a:srgbClr val="FFFFFF"/>
                </a:solidFill>
              </a14:hiddenFill>
            </a:ext>
          </a:extLst>
        </p:spPr>
      </p:pic>
      <p:sp>
        <p:nvSpPr>
          <p:cNvPr id="23562" name="AutoShape 10"/>
          <p:cNvSpPr>
            <a:spLocks noChangeArrowheads="1"/>
          </p:cNvSpPr>
          <p:nvPr/>
        </p:nvSpPr>
        <p:spPr bwMode="auto">
          <a:xfrm rot="6657664">
            <a:off x="2435225" y="5745163"/>
            <a:ext cx="762000" cy="685800"/>
          </a:xfrm>
          <a:prstGeom prst="homePlate">
            <a:avLst>
              <a:gd name="adj" fmla="val 27778"/>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Credits</a:t>
            </a:r>
          </a:p>
        </p:txBody>
      </p:sp>
      <p:sp>
        <p:nvSpPr>
          <p:cNvPr id="130051" name="Rectangle 3"/>
          <p:cNvSpPr>
            <a:spLocks noGrp="1" noChangeArrowheads="1"/>
          </p:cNvSpPr>
          <p:nvPr>
            <p:ph type="body" idx="1"/>
          </p:nvPr>
        </p:nvSpPr>
        <p:spPr/>
        <p:txBody>
          <a:bodyPr/>
          <a:lstStyle/>
          <a:p>
            <a:pPr>
              <a:lnSpc>
                <a:spcPct val="80000"/>
              </a:lnSpc>
            </a:pPr>
            <a:r>
              <a:rPr lang="en-US" altLang="en-US" sz="2000"/>
              <a:t>Photos of Completed Rain Garden Examples courtesy of City of Maplewood </a:t>
            </a:r>
            <a:r>
              <a:rPr lang="en-US" altLang="en-US" sz="2000">
                <a:hlinkClick r:id="rId2" invalidUrl="http://www.ci.maplewood.mn.us/index.asp?Type=B_BASIC&amp;SEC={F2C03470-D6B5-4572-98F0-F79819643C2A"/>
              </a:rPr>
              <a:t>http://www.ci.maplewood.mn.us/index.asp?Type=B_BASIC&amp;SEC={F2C03470-D6B5-4572-98F0-F79819643C2A</a:t>
            </a:r>
            <a:r>
              <a:rPr lang="en-US" altLang="en-US" sz="2000"/>
              <a:t>}</a:t>
            </a:r>
          </a:p>
          <a:p>
            <a:pPr>
              <a:lnSpc>
                <a:spcPct val="80000"/>
              </a:lnSpc>
            </a:pPr>
            <a:r>
              <a:rPr lang="en-US" altLang="en-US" sz="2000"/>
              <a:t>Plant photos from Vegetation for Bioretention Areas, Allen Caldwell, CED, NC State CES or from Todd Hurt, GCES, Cherokee County and Gary Wade, GCES, Horticulture Specialist</a:t>
            </a:r>
          </a:p>
          <a:p>
            <a:pPr>
              <a:lnSpc>
                <a:spcPct val="80000"/>
              </a:lnSpc>
            </a:pPr>
            <a:r>
              <a:rPr lang="en-US" altLang="en-US" sz="2000" i="1"/>
              <a:t>Rain Gardens A How-to Manual for Homeowners </a:t>
            </a:r>
            <a:r>
              <a:rPr lang="en-US" altLang="en-US" sz="2000"/>
              <a:t>University of Wisconsin Extension</a:t>
            </a:r>
            <a:r>
              <a:rPr lang="en-US" altLang="en-US" sz="2000" i="1"/>
              <a:t> </a:t>
            </a:r>
            <a:r>
              <a:rPr lang="en-US" altLang="en-US" sz="2000"/>
              <a:t>Pub #GWQ037</a:t>
            </a:r>
          </a:p>
          <a:p>
            <a:pPr>
              <a:lnSpc>
                <a:spcPct val="80000"/>
              </a:lnSpc>
              <a:buFontTx/>
              <a:buNone/>
            </a:pPr>
            <a:r>
              <a:rPr lang="en-US" altLang="en-US" sz="2000">
                <a:hlinkClick r:id="rId3"/>
              </a:rPr>
              <a:t>http://clean-water.uwex.edu/pubs/raingarden/rgmanual.pdf</a:t>
            </a:r>
            <a:endParaRPr lang="en-US" altLang="en-US" sz="2000"/>
          </a:p>
          <a:p>
            <a:pPr>
              <a:lnSpc>
                <a:spcPct val="80000"/>
              </a:lnSpc>
            </a:pPr>
            <a:r>
              <a:rPr lang="en-US" altLang="en-US" sz="2000"/>
              <a:t>Intro Picture - </a:t>
            </a:r>
            <a:r>
              <a:rPr lang="en-US" altLang="en-US" sz="2000">
                <a:solidFill>
                  <a:schemeClr val="tx2"/>
                </a:solidFill>
              </a:rPr>
              <a:t>Rain Gardens of West Michigan</a:t>
            </a:r>
            <a:r>
              <a:rPr lang="en-US" altLang="en-US" sz="2000"/>
              <a:t/>
            </a:r>
            <a:br>
              <a:rPr lang="en-US" altLang="en-US" sz="2000"/>
            </a:br>
            <a:r>
              <a:rPr lang="en-US" altLang="en-US" sz="2000">
                <a:solidFill>
                  <a:schemeClr val="tx2"/>
                </a:solidFill>
              </a:rPr>
              <a:t>www.raingardens.org</a:t>
            </a:r>
          </a:p>
          <a:p>
            <a:pPr>
              <a:lnSpc>
                <a:spcPct val="80000"/>
              </a:lnSpc>
              <a:buFontTx/>
              <a:buNone/>
            </a:pPr>
            <a:endParaRPr lang="en-US" altLang="en-US" sz="2000"/>
          </a:p>
          <a:p>
            <a:pPr>
              <a:lnSpc>
                <a:spcPct val="80000"/>
              </a:lnSpc>
              <a:buFontTx/>
              <a:buNone/>
            </a:pPr>
            <a:endParaRPr lang="en-US" altLang="en-US" sz="2000"/>
          </a:p>
          <a:p>
            <a:pPr>
              <a:lnSpc>
                <a:spcPct val="80000"/>
              </a:lnSpc>
            </a:pPr>
            <a:endParaRPr lang="en-US" altLang="en-US" sz="200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US" sz="4000"/>
              <a:t>Resources Used to Create This Presentation</a:t>
            </a:r>
          </a:p>
        </p:txBody>
      </p:sp>
      <p:sp>
        <p:nvSpPr>
          <p:cNvPr id="176131" name="Rectangle 3"/>
          <p:cNvSpPr>
            <a:spLocks noGrp="1" noChangeArrowheads="1"/>
          </p:cNvSpPr>
          <p:nvPr>
            <p:ph type="body" idx="1"/>
          </p:nvPr>
        </p:nvSpPr>
        <p:spPr/>
        <p:txBody>
          <a:bodyPr/>
          <a:lstStyle/>
          <a:p>
            <a:r>
              <a:rPr lang="en-US" altLang="en-US" sz="2800"/>
              <a:t>Photo of Completed Rain Garden Example courtesy of City of Maplewood</a:t>
            </a:r>
            <a:r>
              <a:rPr lang="en-US" altLang="en-US" sz="2800">
                <a:solidFill>
                  <a:srgbClr val="CC00CC"/>
                </a:solidFill>
              </a:rPr>
              <a:t> </a:t>
            </a:r>
            <a:r>
              <a:rPr lang="en-US" altLang="en-US" sz="2800">
                <a:solidFill>
                  <a:srgbClr val="CC00CC"/>
                </a:solidFill>
                <a:hlinkClick r:id="rId2" invalidUrl="http://www.ci.maplewood.mn.us/index.asp?Type=B_BASIC&amp;SEC={F2C03470-D6B5-4572-98F0-F79819643C2A"/>
              </a:rPr>
              <a:t>http://www.ci.maplewood.mn.us/index.asp?Type=B_BASIC&amp;SEC={</a:t>
            </a:r>
            <a:r>
              <a:rPr lang="en-US" altLang="en-US" sz="2800">
                <a:solidFill>
                  <a:schemeClr val="hlink"/>
                </a:solidFill>
                <a:hlinkClick r:id="rId3" invalidUrl="http://www.ci.maplewood.mn.us/index.asp?Type=B_BASIC&amp;SEC={F2C03470-D6B5-4572-98F0-F79819643C2A"/>
              </a:rPr>
              <a:t>F2C03470-D6B5-4572-98F0-F79819643C2A</a:t>
            </a:r>
            <a:r>
              <a:rPr lang="en-US" altLang="en-US" sz="2800">
                <a:solidFill>
                  <a:schemeClr val="hlink"/>
                </a:solidFill>
              </a:rPr>
              <a:t>}</a:t>
            </a:r>
          </a:p>
          <a:p>
            <a:r>
              <a:rPr lang="en-US" altLang="en-US" sz="2800"/>
              <a:t>          All slides with this symbol were derived from information from the NEMO website – Nonpoint Source Education for Municipal Officials </a:t>
            </a:r>
            <a:r>
              <a:rPr lang="en-US" altLang="en-US" sz="2800">
                <a:solidFill>
                  <a:srgbClr val="CC00CC"/>
                </a:solidFill>
                <a:hlinkClick r:id="rId4"/>
              </a:rPr>
              <a:t>http://nemo.uconn.edu/</a:t>
            </a:r>
            <a:endParaRPr lang="en-US" altLang="en-US" sz="2800">
              <a:solidFill>
                <a:srgbClr val="CC00CC"/>
              </a:solidFill>
            </a:endParaRPr>
          </a:p>
          <a:p>
            <a:endParaRPr lang="en-US" altLang="en-US" sz="2800">
              <a:solidFill>
                <a:srgbClr val="CC00CC"/>
              </a:solidFill>
            </a:endParaRPr>
          </a:p>
          <a:p>
            <a:endParaRPr lang="en-US" altLang="en-US" sz="2800"/>
          </a:p>
        </p:txBody>
      </p:sp>
      <p:pic>
        <p:nvPicPr>
          <p:cNvPr id="176132" name="Picture 4" descr="clear_compas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33800"/>
            <a:ext cx="725488" cy="72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0" name="Rectangle 6"/>
          <p:cNvSpPr>
            <a:spLocks noGrp="1" noChangeArrowheads="1"/>
          </p:cNvSpPr>
          <p:nvPr>
            <p:ph type="title"/>
          </p:nvPr>
        </p:nvSpPr>
        <p:spPr/>
        <p:txBody>
          <a:bodyPr/>
          <a:lstStyle/>
          <a:p>
            <a:r>
              <a:rPr lang="en-US" altLang="en-US" sz="4000"/>
              <a:t>GCES Recommended Resources</a:t>
            </a:r>
          </a:p>
        </p:txBody>
      </p:sp>
      <p:sp>
        <p:nvSpPr>
          <p:cNvPr id="129031" name="Rectangle 7"/>
          <p:cNvSpPr>
            <a:spLocks noGrp="1" noChangeArrowheads="1"/>
          </p:cNvSpPr>
          <p:nvPr>
            <p:ph type="body" idx="1"/>
          </p:nvPr>
        </p:nvSpPr>
        <p:spPr>
          <a:xfrm>
            <a:off x="0" y="1219200"/>
            <a:ext cx="7650163" cy="5257800"/>
          </a:xfrm>
        </p:spPr>
        <p:txBody>
          <a:bodyPr/>
          <a:lstStyle/>
          <a:p>
            <a:pPr>
              <a:lnSpc>
                <a:spcPct val="80000"/>
              </a:lnSpc>
            </a:pPr>
            <a:r>
              <a:rPr lang="en-US" altLang="en-US" sz="2400"/>
              <a:t>A Compilation of Low Maintenance Plants for Georgia Landscapes</a:t>
            </a:r>
          </a:p>
          <a:p>
            <a:pPr>
              <a:lnSpc>
                <a:spcPct val="80000"/>
              </a:lnSpc>
              <a:buFontTx/>
              <a:buNone/>
            </a:pPr>
            <a:r>
              <a:rPr lang="en-US" altLang="en-US" sz="2400">
                <a:hlinkClick r:id="rId2"/>
              </a:rPr>
              <a:t>http://pubs.caes.uga.edu/caespubs/Agriculture/horticulture/H-91-009.htm</a:t>
            </a:r>
            <a:endParaRPr lang="en-US" altLang="en-US" sz="2400"/>
          </a:p>
          <a:p>
            <a:pPr>
              <a:lnSpc>
                <a:spcPct val="80000"/>
              </a:lnSpc>
            </a:pPr>
            <a:r>
              <a:rPr lang="en-US" altLang="en-US" sz="2400"/>
              <a:t>Environmentally Friendly Landscape Practices</a:t>
            </a:r>
          </a:p>
          <a:p>
            <a:pPr>
              <a:lnSpc>
                <a:spcPct val="80000"/>
              </a:lnSpc>
              <a:buFontTx/>
              <a:buNone/>
            </a:pPr>
            <a:r>
              <a:rPr lang="en-US" altLang="en-US" sz="2400">
                <a:hlinkClick r:id="rId3"/>
              </a:rPr>
              <a:t>http://pubs.caes.uga.edu/caespubs/Agriculture/horticulture/H-00-060.htm</a:t>
            </a:r>
            <a:endParaRPr lang="en-US" altLang="en-US" sz="2400"/>
          </a:p>
          <a:p>
            <a:pPr>
              <a:lnSpc>
                <a:spcPct val="80000"/>
              </a:lnSpc>
            </a:pPr>
            <a:r>
              <a:rPr lang="en-US" altLang="en-US" sz="2400"/>
              <a:t>Landscape Plants for Georgia</a:t>
            </a:r>
          </a:p>
          <a:p>
            <a:pPr>
              <a:lnSpc>
                <a:spcPct val="80000"/>
              </a:lnSpc>
              <a:buFontTx/>
              <a:buNone/>
            </a:pPr>
            <a:r>
              <a:rPr lang="en-US" altLang="en-US" sz="2400">
                <a:hlinkClick r:id="rId4"/>
              </a:rPr>
              <a:t>http://pubs.caes.uga.edu/caespubs/pubcd/B625.htm</a:t>
            </a:r>
            <a:endParaRPr lang="en-US" altLang="en-US" sz="2400"/>
          </a:p>
          <a:p>
            <a:pPr>
              <a:lnSpc>
                <a:spcPct val="80000"/>
              </a:lnSpc>
            </a:pPr>
            <a:r>
              <a:rPr lang="en-US" altLang="en-US" sz="2400"/>
              <a:t>Soil Preparation and Planting Procedures for Ornamental Plants in the Landscape</a:t>
            </a:r>
          </a:p>
          <a:p>
            <a:pPr>
              <a:lnSpc>
                <a:spcPct val="80000"/>
              </a:lnSpc>
              <a:buFontTx/>
              <a:buNone/>
            </a:pPr>
            <a:r>
              <a:rPr lang="en-US" altLang="en-US" sz="2400">
                <a:hlinkClick r:id="rId5"/>
              </a:rPr>
              <a:t>http://www.ces.uga.edu/pubcd/B932-w.htm</a:t>
            </a:r>
            <a:endParaRPr lang="en-US" altLang="en-US" sz="2400"/>
          </a:p>
          <a:p>
            <a:pPr>
              <a:lnSpc>
                <a:spcPct val="80000"/>
              </a:lnSpc>
            </a:pPr>
            <a:r>
              <a:rPr lang="en-US" altLang="en-US" sz="2400"/>
              <a:t>Soil Testing for Home and Gardens</a:t>
            </a:r>
          </a:p>
          <a:p>
            <a:pPr>
              <a:lnSpc>
                <a:spcPct val="80000"/>
              </a:lnSpc>
              <a:buFontTx/>
              <a:buNone/>
            </a:pPr>
            <a:r>
              <a:rPr lang="en-US" altLang="en-US" sz="2400">
                <a:hlinkClick r:id="rId6"/>
              </a:rPr>
              <a:t>http://pubs.caes.uga.edu/caespubs/pubs/PDF/L387.pdf</a:t>
            </a:r>
            <a:endParaRPr lang="en-US" altLang="en-US" sz="2400"/>
          </a:p>
          <a:p>
            <a:pPr>
              <a:lnSpc>
                <a:spcPct val="80000"/>
              </a:lnSpc>
              <a:buFontTx/>
              <a:buNone/>
            </a:pPr>
            <a:endParaRPr lang="en-US" altLang="en-US" sz="2400"/>
          </a:p>
          <a:p>
            <a:pPr>
              <a:lnSpc>
                <a:spcPct val="80000"/>
              </a:lnSpc>
            </a:pPr>
            <a:endParaRPr lang="en-US" altLang="en-US" sz="24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ctrTitle"/>
          </p:nvPr>
        </p:nvSpPr>
        <p:spPr>
          <a:xfrm>
            <a:off x="457200" y="2438400"/>
            <a:ext cx="6934200" cy="1524000"/>
          </a:xfrm>
        </p:spPr>
        <p:txBody>
          <a:bodyPr/>
          <a:lstStyle/>
          <a:p>
            <a:r>
              <a:rPr lang="en-US" altLang="en-US" sz="6000"/>
              <a:t>Questions and Thoughts</a:t>
            </a:r>
          </a:p>
        </p:txBody>
      </p:sp>
      <p:pic>
        <p:nvPicPr>
          <p:cNvPr id="140294" name="Picture 6" descr="ugacaes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35052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140295" name="Picture 7" descr="p2_logo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09600"/>
            <a:ext cx="27432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40298" name="Picture 10" descr="cwc_to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572000"/>
            <a:ext cx="5162550" cy="1319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13" name="Picture 9" descr="AUT_0610"/>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276600" y="3238500"/>
            <a:ext cx="4318000" cy="323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9506" name="Rectangle 2"/>
          <p:cNvSpPr>
            <a:spLocks noGrp="1" noChangeArrowheads="1"/>
          </p:cNvSpPr>
          <p:nvPr>
            <p:ph type="title"/>
          </p:nvPr>
        </p:nvSpPr>
        <p:spPr/>
        <p:txBody>
          <a:bodyPr/>
          <a:lstStyle/>
          <a:p>
            <a:r>
              <a:rPr lang="en-US" altLang="en-US"/>
              <a:t>Overflow Area</a:t>
            </a:r>
          </a:p>
        </p:txBody>
      </p:sp>
      <p:sp>
        <p:nvSpPr>
          <p:cNvPr id="149507" name="Rectangle 3"/>
          <p:cNvSpPr>
            <a:spLocks noGrp="1" noChangeArrowheads="1"/>
          </p:cNvSpPr>
          <p:nvPr>
            <p:ph type="body" sz="half" idx="1"/>
          </p:nvPr>
        </p:nvSpPr>
        <p:spPr>
          <a:xfrm>
            <a:off x="263525" y="1598613"/>
            <a:ext cx="7432675" cy="4497387"/>
          </a:xfrm>
        </p:spPr>
        <p:txBody>
          <a:bodyPr/>
          <a:lstStyle/>
          <a:p>
            <a:r>
              <a:rPr lang="en-US" altLang="en-US" sz="2400"/>
              <a:t>Always have an overflow method for larger storms</a:t>
            </a:r>
          </a:p>
          <a:p>
            <a:pPr lvl="1"/>
            <a:r>
              <a:rPr lang="en-US" altLang="en-US" sz="2000"/>
              <a:t>Lower area in the berm somewhere</a:t>
            </a:r>
          </a:p>
          <a:p>
            <a:pPr lvl="1"/>
            <a:r>
              <a:rPr lang="en-US" altLang="en-US" sz="2000"/>
              <a:t>Drain pipe within rain garden </a:t>
            </a:r>
          </a:p>
          <a:p>
            <a:endParaRPr lang="en-US" altLang="en-US" sz="2400"/>
          </a:p>
        </p:txBody>
      </p:sp>
      <p:pic>
        <p:nvPicPr>
          <p:cNvPr id="149509" name="Picture 5" descr="AUT_0659"/>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2400" y="3733800"/>
            <a:ext cx="2895600"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9516" name="AutoShape 12"/>
          <p:cNvSpPr>
            <a:spLocks noChangeArrowheads="1"/>
          </p:cNvSpPr>
          <p:nvPr/>
        </p:nvSpPr>
        <p:spPr bwMode="auto">
          <a:xfrm>
            <a:off x="5257800" y="5029200"/>
            <a:ext cx="381000" cy="4572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517" name="AutoShape 13"/>
          <p:cNvSpPr>
            <a:spLocks noChangeArrowheads="1"/>
          </p:cNvSpPr>
          <p:nvPr/>
        </p:nvSpPr>
        <p:spPr bwMode="auto">
          <a:xfrm>
            <a:off x="1676400" y="4724400"/>
            <a:ext cx="381000" cy="609600"/>
          </a:xfrm>
          <a:prstGeom prst="upArrow">
            <a:avLst>
              <a:gd name="adj1" fmla="val 50000"/>
              <a:gd name="adj2" fmla="val 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10" descr="AUT_06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124200"/>
            <a:ext cx="30734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p:txBody>
          <a:bodyPr/>
          <a:lstStyle/>
          <a:p>
            <a:r>
              <a:rPr lang="en-US" altLang="en-US"/>
              <a:t>Connecting the Rain Garden</a:t>
            </a:r>
          </a:p>
        </p:txBody>
      </p:sp>
      <p:sp>
        <p:nvSpPr>
          <p:cNvPr id="24579" name="Rectangle 3"/>
          <p:cNvSpPr>
            <a:spLocks noGrp="1" noChangeArrowheads="1"/>
          </p:cNvSpPr>
          <p:nvPr>
            <p:ph type="body" sz="half" idx="1"/>
          </p:nvPr>
        </p:nvSpPr>
        <p:spPr>
          <a:xfrm>
            <a:off x="457200" y="1600200"/>
            <a:ext cx="3611563" cy="4525963"/>
          </a:xfrm>
        </p:spPr>
        <p:txBody>
          <a:bodyPr/>
          <a:lstStyle/>
          <a:p>
            <a:pPr>
              <a:lnSpc>
                <a:spcPct val="90000"/>
              </a:lnSpc>
            </a:pPr>
            <a:r>
              <a:rPr lang="en-US" altLang="en-US" sz="2800"/>
              <a:t>Create a shallow wide swale or bury a corrugated drain pipe to carry flow from gutter into the rain garden</a:t>
            </a:r>
          </a:p>
          <a:p>
            <a:pPr>
              <a:lnSpc>
                <a:spcPct val="90000"/>
              </a:lnSpc>
            </a:pPr>
            <a:r>
              <a:rPr lang="en-US" altLang="en-US" sz="2800"/>
              <a:t>Line swales with turfgrass or gravel to prevent erosion</a:t>
            </a:r>
          </a:p>
        </p:txBody>
      </p:sp>
      <p:pic>
        <p:nvPicPr>
          <p:cNvPr id="24581" name="Picture 5" descr="AUT_0605"/>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477000" y="1600200"/>
            <a:ext cx="2362200" cy="1771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4583" name="Picture 7" descr="AUT_0674"/>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791200" y="4533900"/>
            <a:ext cx="3098800" cy="2324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587" name="Line 11"/>
          <p:cNvSpPr>
            <a:spLocks noChangeShapeType="1"/>
          </p:cNvSpPr>
          <p:nvPr/>
        </p:nvSpPr>
        <p:spPr bwMode="auto">
          <a:xfrm flipH="1">
            <a:off x="7315200" y="2209800"/>
            <a:ext cx="1219200" cy="304800"/>
          </a:xfrm>
          <a:prstGeom prst="line">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8" name="Line 12"/>
          <p:cNvSpPr>
            <a:spLocks noChangeShapeType="1"/>
          </p:cNvSpPr>
          <p:nvPr/>
        </p:nvSpPr>
        <p:spPr bwMode="auto">
          <a:xfrm flipH="1">
            <a:off x="4419600" y="3810000"/>
            <a:ext cx="304800" cy="304800"/>
          </a:xfrm>
          <a:prstGeom prst="line">
            <a:avLst/>
          </a:prstGeom>
          <a:noFill/>
          <a:ln w="317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9" name="Line 13"/>
          <p:cNvSpPr>
            <a:spLocks noChangeShapeType="1"/>
          </p:cNvSpPr>
          <p:nvPr/>
        </p:nvSpPr>
        <p:spPr bwMode="auto">
          <a:xfrm flipH="1">
            <a:off x="4953000" y="3810000"/>
            <a:ext cx="609600" cy="304800"/>
          </a:xfrm>
          <a:prstGeom prst="line">
            <a:avLst/>
          </a:prstGeom>
          <a:noFill/>
          <a:ln w="317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90" name="Line 14"/>
          <p:cNvSpPr>
            <a:spLocks noChangeShapeType="1"/>
          </p:cNvSpPr>
          <p:nvPr/>
        </p:nvSpPr>
        <p:spPr bwMode="auto">
          <a:xfrm flipH="1">
            <a:off x="5334000" y="3733800"/>
            <a:ext cx="1066800" cy="609600"/>
          </a:xfrm>
          <a:prstGeom prst="line">
            <a:avLst/>
          </a:prstGeom>
          <a:noFill/>
          <a:ln w="317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91" name="Line 15"/>
          <p:cNvSpPr>
            <a:spLocks noChangeShapeType="1"/>
          </p:cNvSpPr>
          <p:nvPr/>
        </p:nvSpPr>
        <p:spPr bwMode="auto">
          <a:xfrm>
            <a:off x="7924800" y="5105400"/>
            <a:ext cx="381000" cy="533400"/>
          </a:xfrm>
          <a:prstGeom prst="line">
            <a:avLst/>
          </a:prstGeom>
          <a:noFill/>
          <a:ln w="317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Installing the Rain Garden</a:t>
            </a:r>
          </a:p>
        </p:txBody>
      </p:sp>
      <p:sp>
        <p:nvSpPr>
          <p:cNvPr id="27651" name="Rectangle 3"/>
          <p:cNvSpPr>
            <a:spLocks noGrp="1" noChangeArrowheads="1"/>
          </p:cNvSpPr>
          <p:nvPr>
            <p:ph type="body" sz="half" idx="1"/>
          </p:nvPr>
        </p:nvSpPr>
        <p:spPr>
          <a:xfrm>
            <a:off x="457200" y="1600200"/>
            <a:ext cx="5648325" cy="4525963"/>
          </a:xfrm>
        </p:spPr>
        <p:txBody>
          <a:bodyPr/>
          <a:lstStyle/>
          <a:p>
            <a:r>
              <a:rPr lang="en-US" altLang="en-US" sz="2400"/>
              <a:t>Layout edge of rain garden with rope or garden hose</a:t>
            </a:r>
          </a:p>
          <a:p>
            <a:r>
              <a:rPr lang="en-US" altLang="en-US" sz="2400"/>
              <a:t>Set aside the top 4-6 inches of soil (topsoil), excavate the hole then use the top soil to backfill the planting area.</a:t>
            </a:r>
          </a:p>
          <a:p>
            <a:r>
              <a:rPr lang="en-US" altLang="en-US" sz="2400"/>
              <a:t>Move the soil in the rain garden area down to the bottom edge of the rain garden</a:t>
            </a:r>
          </a:p>
          <a:p>
            <a:endParaRPr lang="en-US" altLang="en-US" sz="2400"/>
          </a:p>
          <a:p>
            <a:pPr>
              <a:buFontTx/>
              <a:buNone/>
            </a:pPr>
            <a:r>
              <a:rPr lang="en-US" altLang="en-US" sz="2400"/>
              <a:t>	</a:t>
            </a:r>
          </a:p>
        </p:txBody>
      </p:sp>
      <p:pic>
        <p:nvPicPr>
          <p:cNvPr id="27657" name="Picture 9" descr="AUT_0645"/>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19600" y="4724400"/>
            <a:ext cx="2514600" cy="188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Installing the Rain Garden</a:t>
            </a:r>
          </a:p>
        </p:txBody>
      </p:sp>
      <p:sp>
        <p:nvSpPr>
          <p:cNvPr id="25603" name="Rectangle 3"/>
          <p:cNvSpPr>
            <a:spLocks noGrp="1" noChangeArrowheads="1"/>
          </p:cNvSpPr>
          <p:nvPr>
            <p:ph type="body" sz="half" idx="1"/>
          </p:nvPr>
        </p:nvSpPr>
        <p:spPr>
          <a:xfrm>
            <a:off x="457200" y="1600200"/>
            <a:ext cx="6553200" cy="4525963"/>
          </a:xfrm>
        </p:spPr>
        <p:txBody>
          <a:bodyPr/>
          <a:lstStyle/>
          <a:p>
            <a:r>
              <a:rPr lang="en-US" altLang="en-US" sz="2800"/>
              <a:t>Prepare the soil for planting</a:t>
            </a:r>
          </a:p>
          <a:p>
            <a:pPr lvl="1"/>
            <a:r>
              <a:rPr lang="en-US" altLang="en-US" sz="2400"/>
              <a:t>Add lime and fertilizer as recommended by soil test</a:t>
            </a:r>
          </a:p>
          <a:p>
            <a:pPr lvl="1"/>
            <a:r>
              <a:rPr lang="en-US" altLang="en-US" sz="2400"/>
              <a:t>Spread 2 to 4 inches of compost and mix or till it into the whole area of the rain garden</a:t>
            </a:r>
          </a:p>
          <a:p>
            <a:r>
              <a:rPr lang="en-US" altLang="en-US" sz="2800"/>
              <a:t>Now you are ready </a:t>
            </a:r>
          </a:p>
          <a:p>
            <a:pPr>
              <a:buFontTx/>
              <a:buNone/>
            </a:pPr>
            <a:r>
              <a:rPr lang="en-US" altLang="en-US" sz="2800"/>
              <a:t>    to plant</a:t>
            </a:r>
          </a:p>
        </p:txBody>
      </p:sp>
      <p:pic>
        <p:nvPicPr>
          <p:cNvPr id="25604" name="Picture 4" descr="AUT_064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3810000"/>
            <a:ext cx="3617913" cy="2713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Plants</a:t>
            </a:r>
          </a:p>
        </p:txBody>
      </p:sp>
      <p:sp>
        <p:nvSpPr>
          <p:cNvPr id="26627" name="Rectangle 3"/>
          <p:cNvSpPr>
            <a:spLocks noGrp="1" noChangeArrowheads="1"/>
          </p:cNvSpPr>
          <p:nvPr>
            <p:ph type="body" idx="1"/>
          </p:nvPr>
        </p:nvSpPr>
        <p:spPr/>
        <p:txBody>
          <a:bodyPr/>
          <a:lstStyle/>
          <a:p>
            <a:pPr>
              <a:lnSpc>
                <a:spcPct val="90000"/>
              </a:lnSpc>
            </a:pPr>
            <a:r>
              <a:rPr lang="en-US" altLang="en-US" sz="2800"/>
              <a:t>A wide variety of plants in both size texture and color makes for an interesting rain garden</a:t>
            </a:r>
          </a:p>
          <a:p>
            <a:pPr>
              <a:lnSpc>
                <a:spcPct val="90000"/>
              </a:lnSpc>
            </a:pPr>
            <a:r>
              <a:rPr lang="en-US" altLang="en-US" sz="2800"/>
              <a:t>Rain gardens can be designed to attract butterflies and birds with the right plant choices</a:t>
            </a:r>
          </a:p>
          <a:p>
            <a:pPr>
              <a:lnSpc>
                <a:spcPct val="90000"/>
              </a:lnSpc>
            </a:pPr>
            <a:r>
              <a:rPr lang="en-US" altLang="en-US" sz="2800"/>
              <a:t>Mix trees, shrubs, perennials, ornamental grasses and turfgrasses</a:t>
            </a:r>
          </a:p>
          <a:p>
            <a:pPr>
              <a:lnSpc>
                <a:spcPct val="90000"/>
              </a:lnSpc>
            </a:pPr>
            <a:r>
              <a:rPr lang="en-US" altLang="en-US" sz="2800"/>
              <a:t>Plants must be wet and drought tolerant </a:t>
            </a:r>
          </a:p>
          <a:p>
            <a:pPr lvl="1">
              <a:lnSpc>
                <a:spcPct val="90000"/>
              </a:lnSpc>
            </a:pPr>
            <a:r>
              <a:rPr lang="en-US" altLang="en-US" sz="2400"/>
              <a:t>Really tough plants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800"/>
              <a:t>Trees for Rain Gardens</a:t>
            </a:r>
          </a:p>
        </p:txBody>
      </p:sp>
      <p:sp>
        <p:nvSpPr>
          <p:cNvPr id="28675" name="Rectangle 3"/>
          <p:cNvSpPr>
            <a:spLocks noGrp="1" noChangeArrowheads="1"/>
          </p:cNvSpPr>
          <p:nvPr>
            <p:ph type="body" sz="half" idx="2"/>
          </p:nvPr>
        </p:nvSpPr>
        <p:spPr>
          <a:xfrm>
            <a:off x="4646613" y="1600200"/>
            <a:ext cx="4040187" cy="4525963"/>
          </a:xfrm>
        </p:spPr>
        <p:txBody>
          <a:bodyPr/>
          <a:lstStyle/>
          <a:p>
            <a:r>
              <a:rPr lang="en-US" altLang="en-US" sz="2400"/>
              <a:t>Sweetbay Magnolia</a:t>
            </a:r>
          </a:p>
          <a:p>
            <a:r>
              <a:rPr lang="en-US" altLang="en-US" sz="2400"/>
              <a:t>Dahoon Holly</a:t>
            </a:r>
          </a:p>
          <a:p>
            <a:r>
              <a:rPr lang="en-US" altLang="en-US" sz="2400"/>
              <a:t>Winter King Hawthorn</a:t>
            </a:r>
          </a:p>
          <a:p>
            <a:r>
              <a:rPr lang="en-US" altLang="en-US" sz="2400"/>
              <a:t>Sugar Hackberry</a:t>
            </a:r>
          </a:p>
          <a:p>
            <a:r>
              <a:rPr lang="en-US" altLang="en-US" sz="2400"/>
              <a:t>Fringetree</a:t>
            </a:r>
          </a:p>
          <a:p>
            <a:r>
              <a:rPr lang="en-US" altLang="en-US" sz="2400"/>
              <a:t>Gingko</a:t>
            </a:r>
          </a:p>
          <a:p>
            <a:r>
              <a:rPr lang="en-US" altLang="en-US" sz="2400"/>
              <a:t>Persimmon</a:t>
            </a:r>
          </a:p>
          <a:p>
            <a:r>
              <a:rPr lang="en-US" altLang="en-US" sz="2400"/>
              <a:t>Loblolly Pine</a:t>
            </a:r>
          </a:p>
        </p:txBody>
      </p:sp>
      <p:sp>
        <p:nvSpPr>
          <p:cNvPr id="28678" name="Rectangle 6"/>
          <p:cNvSpPr>
            <a:spLocks noGrp="1" noChangeArrowheads="1"/>
          </p:cNvSpPr>
          <p:nvPr>
            <p:ph type="body" sz="half" idx="1"/>
          </p:nvPr>
        </p:nvSpPr>
        <p:spPr>
          <a:xfrm>
            <a:off x="457200" y="1600200"/>
            <a:ext cx="4040188" cy="4525963"/>
          </a:xfrm>
        </p:spPr>
        <p:txBody>
          <a:bodyPr/>
          <a:lstStyle/>
          <a:p>
            <a:r>
              <a:rPr lang="en-US" altLang="en-US" sz="2400"/>
              <a:t>Red Maple</a:t>
            </a:r>
          </a:p>
          <a:p>
            <a:r>
              <a:rPr lang="en-US" altLang="en-US" sz="2400"/>
              <a:t>River Birch</a:t>
            </a:r>
          </a:p>
          <a:p>
            <a:r>
              <a:rPr lang="en-US" altLang="en-US" sz="2400"/>
              <a:t>Crape Myrtle</a:t>
            </a:r>
          </a:p>
          <a:p>
            <a:r>
              <a:rPr lang="en-US" altLang="en-US" sz="2400"/>
              <a:t>Black Gum</a:t>
            </a:r>
          </a:p>
          <a:p>
            <a:r>
              <a:rPr lang="en-US" altLang="en-US" sz="2400"/>
              <a:t>Bald Cypress</a:t>
            </a:r>
          </a:p>
          <a:p>
            <a:r>
              <a:rPr lang="en-US" altLang="en-US" sz="2400"/>
              <a:t>Green Ash</a:t>
            </a:r>
          </a:p>
          <a:p>
            <a:r>
              <a:rPr lang="en-US" altLang="en-US" sz="2400"/>
              <a:t>Willow Oak</a:t>
            </a:r>
          </a:p>
          <a:p>
            <a:r>
              <a:rPr lang="en-US" altLang="en-US" sz="2400"/>
              <a:t>Serviceberry</a:t>
            </a:r>
          </a:p>
          <a:p>
            <a:r>
              <a:rPr lang="en-US" altLang="en-US" sz="2400"/>
              <a:t>Hornbeam</a:t>
            </a:r>
          </a:p>
          <a:p>
            <a:endParaRPr lang="en-US" alt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ulti-State_MG">
  <a:themeElements>
    <a:clrScheme name="Multi-State_M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lti-State_M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Arial" charset="0"/>
          </a:defRPr>
        </a:defPPr>
      </a:lstStyle>
    </a:lnDef>
  </a:objectDefaults>
  <a:extraClrSchemeLst>
    <a:extraClrScheme>
      <a:clrScheme name="Multi-State_M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lti-State_M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lti-State_M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lti-State_M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lti-State_M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lti-State_M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lti-State_M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lti-State_M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lti-State_M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lti-State_M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lti-State_M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lti-State_M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MG_WQ_irrig</Template>
  <TotalTime>5</TotalTime>
  <Words>1193</Words>
  <Application>Microsoft Macintosh PowerPoint</Application>
  <PresentationFormat>On-screen Show (4:3)</PresentationFormat>
  <Paragraphs>219</Paragraphs>
  <Slides>33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Times New Roman</vt:lpstr>
      <vt:lpstr>Tahoma</vt:lpstr>
      <vt:lpstr>Multi-State_MG</vt:lpstr>
      <vt:lpstr>Layout of Rain Garden</vt:lpstr>
      <vt:lpstr>Layout of Rain Garden</vt:lpstr>
      <vt:lpstr>Installing the Rain Garden</vt:lpstr>
      <vt:lpstr>Overflow Area</vt:lpstr>
      <vt:lpstr>Connecting the Rain Garden</vt:lpstr>
      <vt:lpstr>Installing the Rain Garden</vt:lpstr>
      <vt:lpstr>Installing the Rain Garden</vt:lpstr>
      <vt:lpstr>Plants</vt:lpstr>
      <vt:lpstr>Trees for Rain Gardens</vt:lpstr>
      <vt:lpstr>PowerPoint Presentation</vt:lpstr>
      <vt:lpstr>PowerPoint Presentation</vt:lpstr>
      <vt:lpstr>PowerPoint Presentation</vt:lpstr>
      <vt:lpstr>Black Gum</vt:lpstr>
      <vt:lpstr>Willow Oak</vt:lpstr>
      <vt:lpstr>Shrubs for Rain Gardens</vt:lpstr>
      <vt:lpstr>Deciduous Shrubs</vt:lpstr>
      <vt:lpstr>Yaupon Holly </vt:lpstr>
      <vt:lpstr>Southern Wax Myrtle</vt:lpstr>
      <vt:lpstr>Oakleaf Hydrangea</vt:lpstr>
      <vt:lpstr>Virginia  Sweetspire</vt:lpstr>
      <vt:lpstr>Herbaceous Plants for Rain Gardens </vt:lpstr>
      <vt:lpstr>Herbaceous Plants for Rain Gardens- Groundcovers </vt:lpstr>
      <vt:lpstr>Canna Lilies</vt:lpstr>
      <vt:lpstr>Swamp  Milkweed</vt:lpstr>
      <vt:lpstr>Asters</vt:lpstr>
      <vt:lpstr>PowerPoint Presentation</vt:lpstr>
      <vt:lpstr>PowerPoint Presentation</vt:lpstr>
      <vt:lpstr>Plants to Avoid</vt:lpstr>
      <vt:lpstr>Maintenance</vt:lpstr>
      <vt:lpstr>Credits</vt:lpstr>
      <vt:lpstr>Resources Used to Create This Presentation</vt:lpstr>
      <vt:lpstr>GCES Recommended Resources</vt:lpstr>
      <vt:lpstr>Questions and Thoughts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of Rain Garden</dc:title>
  <dc:creator>George Braman</dc:creator>
  <cp:lastModifiedBy>George Braman</cp:lastModifiedBy>
  <cp:revision>1</cp:revision>
  <dcterms:created xsi:type="dcterms:W3CDTF">2015-09-08T04:39:13Z</dcterms:created>
  <dcterms:modified xsi:type="dcterms:W3CDTF">2015-09-08T04:44:46Z</dcterms:modified>
</cp:coreProperties>
</file>