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9" r:id="rId1"/>
  </p:sldMasterIdLst>
  <p:notesMasterIdLst>
    <p:notesMasterId r:id="rId153"/>
  </p:notesMasterIdLst>
  <p:sldIdLst>
    <p:sldId id="397" r:id="rId2"/>
    <p:sldId id="272" r:id="rId3"/>
    <p:sldId id="273" r:id="rId4"/>
    <p:sldId id="275" r:id="rId5"/>
    <p:sldId id="274" r:id="rId6"/>
    <p:sldId id="276" r:id="rId7"/>
    <p:sldId id="277" r:id="rId8"/>
    <p:sldId id="297" r:id="rId9"/>
    <p:sldId id="279" r:id="rId10"/>
    <p:sldId id="292" r:id="rId11"/>
    <p:sldId id="290" r:id="rId12"/>
    <p:sldId id="298" r:id="rId13"/>
    <p:sldId id="282" r:id="rId14"/>
    <p:sldId id="284" r:id="rId15"/>
    <p:sldId id="294" r:id="rId16"/>
    <p:sldId id="295" r:id="rId17"/>
    <p:sldId id="285" r:id="rId18"/>
    <p:sldId id="287" r:id="rId19"/>
    <p:sldId id="302" r:id="rId20"/>
    <p:sldId id="303" r:id="rId21"/>
    <p:sldId id="300" r:id="rId22"/>
    <p:sldId id="304" r:id="rId23"/>
    <p:sldId id="311" r:id="rId24"/>
    <p:sldId id="325" r:id="rId25"/>
    <p:sldId id="319" r:id="rId26"/>
    <p:sldId id="312" r:id="rId27"/>
    <p:sldId id="317" r:id="rId28"/>
    <p:sldId id="306" r:id="rId29"/>
    <p:sldId id="307" r:id="rId30"/>
    <p:sldId id="320" r:id="rId31"/>
    <p:sldId id="321" r:id="rId32"/>
    <p:sldId id="327" r:id="rId33"/>
    <p:sldId id="309" r:id="rId34"/>
    <p:sldId id="310" r:id="rId35"/>
    <p:sldId id="313" r:id="rId36"/>
    <p:sldId id="322" r:id="rId37"/>
    <p:sldId id="323" r:id="rId38"/>
    <p:sldId id="308" r:id="rId39"/>
    <p:sldId id="314" r:id="rId40"/>
    <p:sldId id="315" r:id="rId41"/>
    <p:sldId id="316" r:id="rId42"/>
    <p:sldId id="324" r:id="rId43"/>
    <p:sldId id="318" r:id="rId44"/>
    <p:sldId id="329" r:id="rId45"/>
    <p:sldId id="331" r:id="rId46"/>
    <p:sldId id="333" r:id="rId47"/>
    <p:sldId id="334" r:id="rId48"/>
    <p:sldId id="335" r:id="rId49"/>
    <p:sldId id="336" r:id="rId50"/>
    <p:sldId id="435" r:id="rId51"/>
    <p:sldId id="341" r:id="rId52"/>
    <p:sldId id="337" r:id="rId53"/>
    <p:sldId id="338" r:id="rId54"/>
    <p:sldId id="339" r:id="rId55"/>
    <p:sldId id="340" r:id="rId56"/>
    <p:sldId id="344" r:id="rId57"/>
    <p:sldId id="345" r:id="rId58"/>
    <p:sldId id="346" r:id="rId59"/>
    <p:sldId id="347" r:id="rId60"/>
    <p:sldId id="349" r:id="rId61"/>
    <p:sldId id="348" r:id="rId62"/>
    <p:sldId id="350" r:id="rId63"/>
    <p:sldId id="394" r:id="rId64"/>
    <p:sldId id="351" r:id="rId65"/>
    <p:sldId id="352" r:id="rId66"/>
    <p:sldId id="353" r:id="rId67"/>
    <p:sldId id="354" r:id="rId68"/>
    <p:sldId id="357" r:id="rId69"/>
    <p:sldId id="391" r:id="rId70"/>
    <p:sldId id="447" r:id="rId71"/>
    <p:sldId id="367" r:id="rId72"/>
    <p:sldId id="390" r:id="rId73"/>
    <p:sldId id="392" r:id="rId74"/>
    <p:sldId id="363" r:id="rId75"/>
    <p:sldId id="359" r:id="rId76"/>
    <p:sldId id="443" r:id="rId77"/>
    <p:sldId id="358" r:id="rId78"/>
    <p:sldId id="362" r:id="rId79"/>
    <p:sldId id="438" r:id="rId80"/>
    <p:sldId id="360" r:id="rId81"/>
    <p:sldId id="393" r:id="rId82"/>
    <p:sldId id="444" r:id="rId83"/>
    <p:sldId id="445" r:id="rId84"/>
    <p:sldId id="446" r:id="rId85"/>
    <p:sldId id="364" r:id="rId86"/>
    <p:sldId id="365" r:id="rId87"/>
    <p:sldId id="399" r:id="rId88"/>
    <p:sldId id="368" r:id="rId89"/>
    <p:sldId id="369" r:id="rId90"/>
    <p:sldId id="366" r:id="rId91"/>
    <p:sldId id="370" r:id="rId92"/>
    <p:sldId id="371" r:id="rId93"/>
    <p:sldId id="436" r:id="rId94"/>
    <p:sldId id="437" r:id="rId95"/>
    <p:sldId id="372" r:id="rId96"/>
    <p:sldId id="373" r:id="rId97"/>
    <p:sldId id="374" r:id="rId98"/>
    <p:sldId id="375" r:id="rId99"/>
    <p:sldId id="376" r:id="rId100"/>
    <p:sldId id="377" r:id="rId101"/>
    <p:sldId id="378" r:id="rId102"/>
    <p:sldId id="379" r:id="rId103"/>
    <p:sldId id="380" r:id="rId104"/>
    <p:sldId id="395" r:id="rId105"/>
    <p:sldId id="381" r:id="rId106"/>
    <p:sldId id="382" r:id="rId107"/>
    <p:sldId id="383" r:id="rId108"/>
    <p:sldId id="384" r:id="rId109"/>
    <p:sldId id="385" r:id="rId110"/>
    <p:sldId id="396" r:id="rId111"/>
    <p:sldId id="386" r:id="rId112"/>
    <p:sldId id="398" r:id="rId113"/>
    <p:sldId id="388" r:id="rId114"/>
    <p:sldId id="400" r:id="rId115"/>
    <p:sldId id="343" r:id="rId116"/>
    <p:sldId id="389" r:id="rId117"/>
    <p:sldId id="402" r:id="rId118"/>
    <p:sldId id="403" r:id="rId119"/>
    <p:sldId id="404" r:id="rId120"/>
    <p:sldId id="405" r:id="rId121"/>
    <p:sldId id="407" r:id="rId122"/>
    <p:sldId id="408" r:id="rId123"/>
    <p:sldId id="409" r:id="rId124"/>
    <p:sldId id="410" r:id="rId125"/>
    <p:sldId id="411" r:id="rId126"/>
    <p:sldId id="412" r:id="rId127"/>
    <p:sldId id="413" r:id="rId128"/>
    <p:sldId id="414" r:id="rId129"/>
    <p:sldId id="432" r:id="rId130"/>
    <p:sldId id="415" r:id="rId131"/>
    <p:sldId id="433" r:id="rId132"/>
    <p:sldId id="434" r:id="rId133"/>
    <p:sldId id="416" r:id="rId134"/>
    <p:sldId id="419" r:id="rId135"/>
    <p:sldId id="418" r:id="rId136"/>
    <p:sldId id="417" r:id="rId137"/>
    <p:sldId id="420" r:id="rId138"/>
    <p:sldId id="439" r:id="rId139"/>
    <p:sldId id="440" r:id="rId140"/>
    <p:sldId id="421" r:id="rId141"/>
    <p:sldId id="422" r:id="rId142"/>
    <p:sldId id="423" r:id="rId143"/>
    <p:sldId id="424" r:id="rId144"/>
    <p:sldId id="426" r:id="rId145"/>
    <p:sldId id="441" r:id="rId146"/>
    <p:sldId id="442" r:id="rId147"/>
    <p:sldId id="427" r:id="rId148"/>
    <p:sldId id="428" r:id="rId149"/>
    <p:sldId id="429" r:id="rId150"/>
    <p:sldId id="430" r:id="rId151"/>
    <p:sldId id="431" r:id="rId1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5612"/>
    <a:srgbClr val="ED197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94674" autoAdjust="0"/>
  </p:normalViewPr>
  <p:slideViewPr>
    <p:cSldViewPr>
      <p:cViewPr varScale="1">
        <p:scale>
          <a:sx n="124" d="100"/>
          <a:sy n="124" d="100"/>
        </p:scale>
        <p:origin x="180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notesMaster" Target="notesMasters/notesMaster1.xml"/><Relationship Id="rId154" Type="http://schemas.openxmlformats.org/officeDocument/2006/relationships/presProps" Target="presProps.xml"/><Relationship Id="rId155" Type="http://schemas.openxmlformats.org/officeDocument/2006/relationships/viewProps" Target="viewProps.xml"/><Relationship Id="rId156" Type="http://schemas.openxmlformats.org/officeDocument/2006/relationships/theme" Target="theme/theme1.xml"/><Relationship Id="rId15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ltLang="en-US"/>
          </a:p>
        </p:txBody>
      </p:sp>
      <p:sp>
        <p:nvSpPr>
          <p:cNvPr id="81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275C8861-F1B4-0041-A7F5-15C5D0AE2D8D}" type="slidenum">
              <a:rPr lang="en-US" altLang="en-US"/>
              <a:pPr/>
              <a:t>‹#›</a:t>
            </a:fld>
            <a:endParaRPr lang="en-US" altLang="en-US"/>
          </a:p>
        </p:txBody>
      </p:sp>
    </p:spTree>
    <p:extLst>
      <p:ext uri="{BB962C8B-B14F-4D97-AF65-F5344CB8AC3E}">
        <p14:creationId xmlns:p14="http://schemas.microsoft.com/office/powerpoint/2010/main" val="3453098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02B1C-8A41-8A4F-8F35-C73BF46C83F9}" type="slidenum">
              <a:rPr lang="en-US" altLang="en-US"/>
              <a:pPr/>
              <a:t>1</a:t>
            </a:fld>
            <a:endParaRPr lang="en-US" altLang="en-US"/>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altLang="en-US"/>
              <a:t>Landscaping for Water Quantity.</a:t>
            </a:r>
          </a:p>
          <a:p>
            <a:r>
              <a:rPr lang="en-US" altLang="en-US" sz="1800"/>
              <a:t>MASTER GARDENER ADVANCED TRAINING.</a:t>
            </a:r>
          </a:p>
          <a:p>
            <a:r>
              <a:rPr lang="en-US" altLang="en-US" sz="1800"/>
              <a:t>May 1, 2008.</a:t>
            </a:r>
          </a:p>
          <a:p>
            <a:r>
              <a:rPr lang="en-US" altLang="en-US" sz="1800"/>
              <a:t>Georgia Experiment Station. </a:t>
            </a:r>
          </a:p>
        </p:txBody>
      </p:sp>
    </p:spTree>
    <p:extLst>
      <p:ext uri="{BB962C8B-B14F-4D97-AF65-F5344CB8AC3E}">
        <p14:creationId xmlns:p14="http://schemas.microsoft.com/office/powerpoint/2010/main" val="112227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7ACCFC-14BB-5943-A35E-3E1405291001}" type="slidenum">
              <a:rPr lang="en-US" altLang="en-US"/>
              <a:pPr/>
              <a:t>10</a:t>
            </a:fld>
            <a:endParaRPr lang="en-US" altLang="en-US"/>
          </a:p>
        </p:txBody>
      </p:sp>
      <p:sp>
        <p:nvSpPr>
          <p:cNvPr id="295938" name="Rectangle 2"/>
          <p:cNvSpPr>
            <a:spLocks noRo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US" altLang="en-US"/>
              <a:t>Outdoor Watering Options</a:t>
            </a:r>
          </a:p>
          <a:p>
            <a:pPr>
              <a:buFontTx/>
              <a:buChar char="•"/>
            </a:pPr>
            <a:r>
              <a:rPr lang="en-US" altLang="en-US"/>
              <a:t>Summer Surcharge: Rate increases 25% to 100% when use exceeds average winter consumption.</a:t>
            </a:r>
          </a:p>
          <a:p>
            <a:pPr>
              <a:buFontTx/>
              <a:buChar char="•"/>
            </a:pPr>
            <a:r>
              <a:rPr lang="en-US" altLang="en-US"/>
              <a:t>Rationing: Odd/Even outdoor watering.</a:t>
            </a:r>
          </a:p>
          <a:p>
            <a:pPr>
              <a:buFontTx/>
              <a:buChar char="•"/>
            </a:pPr>
            <a:r>
              <a:rPr lang="en-US" altLang="en-US"/>
              <a:t>Once a week watering.</a:t>
            </a:r>
          </a:p>
          <a:p>
            <a:pPr>
              <a:buFontTx/>
              <a:buChar char="•"/>
            </a:pPr>
            <a:r>
              <a:rPr lang="en-US" altLang="en-US"/>
              <a:t>Total bans on outdoor Use.</a:t>
            </a:r>
          </a:p>
          <a:p>
            <a:pPr>
              <a:buFontTx/>
              <a:buChar char="•"/>
            </a:pPr>
            <a:r>
              <a:rPr lang="en-US" altLang="en-US"/>
              <a:t>XERISCAPING.</a:t>
            </a:r>
          </a:p>
        </p:txBody>
      </p:sp>
    </p:spTree>
    <p:extLst>
      <p:ext uri="{BB962C8B-B14F-4D97-AF65-F5344CB8AC3E}">
        <p14:creationId xmlns:p14="http://schemas.microsoft.com/office/powerpoint/2010/main" val="21376225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3A27AA-58DC-464B-9385-07A86343468D}" type="slidenum">
              <a:rPr lang="en-US" altLang="en-US"/>
              <a:pPr/>
              <a:t>104</a:t>
            </a:fld>
            <a:endParaRPr lang="en-US" altLang="en-US"/>
          </a:p>
        </p:txBody>
      </p:sp>
      <p:sp>
        <p:nvSpPr>
          <p:cNvPr id="360450" name="Rectangle 2"/>
          <p:cNvSpPr>
            <a:spLocks noRo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a:t>Mulching Tips</a:t>
            </a:r>
          </a:p>
          <a:p>
            <a:pPr>
              <a:buFontTx/>
              <a:buChar char="•"/>
            </a:pPr>
            <a:r>
              <a:rPr lang="en-US" altLang="en-US"/>
              <a:t>Before mulching, remove all weeds.</a:t>
            </a:r>
          </a:p>
          <a:p>
            <a:pPr>
              <a:buFontTx/>
              <a:buChar char="•"/>
            </a:pPr>
            <a:r>
              <a:rPr lang="en-US" altLang="en-US"/>
              <a:t>Spread mulch material out evenly over the soil to cover the entire root zone.</a:t>
            </a:r>
          </a:p>
          <a:p>
            <a:pPr>
              <a:buFontTx/>
              <a:buChar char="•"/>
            </a:pPr>
            <a:r>
              <a:rPr lang="en-US" altLang="en-US"/>
              <a:t>Avoid over-mulching and mulch volcanoes.</a:t>
            </a:r>
          </a:p>
          <a:p>
            <a:pPr>
              <a:buFontTx/>
              <a:buChar char="•"/>
            </a:pPr>
            <a:r>
              <a:rPr lang="en-US" altLang="en-US"/>
              <a:t>Avoid placing mulch against tree trunks.</a:t>
            </a:r>
          </a:p>
          <a:p>
            <a:pPr>
              <a:buFontTx/>
              <a:buChar char="•"/>
            </a:pPr>
            <a:r>
              <a:rPr lang="en-US" altLang="en-US"/>
              <a:t>Inorganic mulches: long-lasting; stone, rocks.</a:t>
            </a:r>
          </a:p>
          <a:p>
            <a:pPr>
              <a:buFontTx/>
              <a:buChar char="•"/>
            </a:pPr>
            <a:r>
              <a:rPr lang="en-US" altLang="en-US"/>
              <a:t>Organic mulches: pine straw, pine bark, cedar chips, etc. Decay/add organic matter.</a:t>
            </a:r>
          </a:p>
        </p:txBody>
      </p:sp>
    </p:spTree>
    <p:extLst>
      <p:ext uri="{BB962C8B-B14F-4D97-AF65-F5344CB8AC3E}">
        <p14:creationId xmlns:p14="http://schemas.microsoft.com/office/powerpoint/2010/main" val="4196297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0BD64-52C4-8F4D-B358-2B1A094E12E0}" type="slidenum">
              <a:rPr lang="en-US" altLang="en-US"/>
              <a:pPr/>
              <a:t>105</a:t>
            </a:fld>
            <a:endParaRPr lang="en-US" altLang="en-US"/>
          </a:p>
        </p:txBody>
      </p:sp>
      <p:sp>
        <p:nvSpPr>
          <p:cNvPr id="361474" name="Rectangle 2"/>
          <p:cNvSpPr>
            <a:spLocks noRot="1" noChangeArrowheads="1" noTextEdit="1"/>
          </p:cNvSpPr>
          <p:nvPr>
            <p:ph type="sldImg"/>
          </p:nvPr>
        </p:nvSpPr>
        <p:spPr>
          <a:ln/>
        </p:spPr>
      </p:sp>
      <p:sp>
        <p:nvSpPr>
          <p:cNvPr id="361475" name="Rectangle 3"/>
          <p:cNvSpPr>
            <a:spLocks noGrp="1" noChangeArrowheads="1"/>
          </p:cNvSpPr>
          <p:nvPr>
            <p:ph type="body" idx="1"/>
          </p:nvPr>
        </p:nvSpPr>
        <p:spPr/>
        <p:txBody>
          <a:bodyPr/>
          <a:lstStyle/>
          <a:p>
            <a:r>
              <a:rPr lang="en-US" altLang="en-US"/>
              <a:t>Seven Steps To Zeriscaping</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Planning and Design</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Soil Improvement</a:t>
            </a:r>
          </a:p>
          <a:p>
            <a:pPr>
              <a:buFontTx/>
              <a:buChar char="•"/>
            </a:pPr>
            <a:r>
              <a:rPr lang="en-US" altLang="en-US" sz="1300"/>
              <a:t>Appropriate Plant Selection</a:t>
            </a:r>
            <a:endPar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buFontTx/>
              <a:buChar char="•"/>
            </a:pPr>
            <a:r>
              <a:rPr lang="en-US" altLang="en-US" sz="1300"/>
              <a:t>Practical Turf Areas</a:t>
            </a:r>
          </a:p>
          <a:p>
            <a:pPr>
              <a:buFontTx/>
              <a:buChar char="•"/>
            </a:pPr>
            <a:r>
              <a:rPr lang="en-US" altLang="en-US" sz="1300"/>
              <a:t>Efficient Irrigation</a:t>
            </a:r>
          </a:p>
          <a:p>
            <a:pPr>
              <a:buFontTx/>
              <a:buChar char="•"/>
            </a:pPr>
            <a:r>
              <a:rPr lang="en-US" altLang="en-US" sz="1300"/>
              <a:t>Use of Mulches</a:t>
            </a:r>
          </a:p>
          <a:p>
            <a:pPr>
              <a:buFontTx/>
              <a:buChar char="•"/>
            </a:pPr>
            <a:r>
              <a:rPr lang="en-US" altLang="en-US" sz="1400" b="1">
                <a:solidFill>
                  <a:srgbClr val="FFFF00"/>
                </a:solidFill>
              </a:rPr>
              <a:t>Appropriate Maintenance</a:t>
            </a:r>
          </a:p>
        </p:txBody>
      </p:sp>
    </p:spTree>
    <p:extLst>
      <p:ext uri="{BB962C8B-B14F-4D97-AF65-F5344CB8AC3E}">
        <p14:creationId xmlns:p14="http://schemas.microsoft.com/office/powerpoint/2010/main" val="3814661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04434-63A2-B049-8902-C9B933249CA1}" type="slidenum">
              <a:rPr lang="en-US" altLang="en-US"/>
              <a:pPr/>
              <a:t>106</a:t>
            </a:fld>
            <a:endParaRPr lang="en-US" altLang="en-US"/>
          </a:p>
        </p:txBody>
      </p:sp>
      <p:sp>
        <p:nvSpPr>
          <p:cNvPr id="362498" name="Rectangle 2"/>
          <p:cNvSpPr>
            <a:spLocks noRot="1" noChangeArrowheads="1" noTextEdit="1"/>
          </p:cNvSpPr>
          <p:nvPr>
            <p:ph type="sldImg"/>
          </p:nvPr>
        </p:nvSpPr>
        <p:spPr>
          <a:ln/>
        </p:spPr>
      </p:sp>
      <p:sp>
        <p:nvSpPr>
          <p:cNvPr id="362499" name="Rectangle 3"/>
          <p:cNvSpPr>
            <a:spLocks noGrp="1" noChangeArrowheads="1"/>
          </p:cNvSpPr>
          <p:nvPr>
            <p:ph type="body" idx="1"/>
          </p:nvPr>
        </p:nvSpPr>
        <p:spPr/>
        <p:txBody>
          <a:bodyPr/>
          <a:lstStyle/>
          <a:p>
            <a:r>
              <a:rPr lang="en-US" altLang="en-US">
                <a:solidFill>
                  <a:srgbClr val="996600"/>
                </a:solidFill>
              </a:rPr>
              <a:t>Avoid Frequent Flushes of Vegetative Growth Brought on by:</a:t>
            </a:r>
          </a:p>
          <a:p>
            <a:pPr>
              <a:buFontTx/>
              <a:buChar char="•"/>
            </a:pPr>
            <a:r>
              <a:rPr lang="en-US" altLang="en-US" sz="2000"/>
              <a:t>Fertilization</a:t>
            </a:r>
          </a:p>
          <a:p>
            <a:pPr>
              <a:buFontTx/>
              <a:buChar char="•"/>
            </a:pPr>
            <a:r>
              <a:rPr lang="en-US" altLang="en-US" sz="2000"/>
              <a:t>Pruning</a:t>
            </a:r>
          </a:p>
          <a:p>
            <a:pPr>
              <a:buFontTx/>
              <a:buChar char="•"/>
            </a:pPr>
            <a:r>
              <a:rPr lang="en-US" altLang="en-US" sz="2000"/>
              <a:t>Irrigation</a:t>
            </a:r>
          </a:p>
        </p:txBody>
      </p:sp>
    </p:spTree>
    <p:extLst>
      <p:ext uri="{BB962C8B-B14F-4D97-AF65-F5344CB8AC3E}">
        <p14:creationId xmlns:p14="http://schemas.microsoft.com/office/powerpoint/2010/main" val="10626110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4635CC-1E12-0F48-A60A-DD4945ACA592}" type="slidenum">
              <a:rPr lang="en-US" altLang="en-US"/>
              <a:pPr/>
              <a:t>107</a:t>
            </a:fld>
            <a:endParaRPr lang="en-US" altLang="en-US"/>
          </a:p>
        </p:txBody>
      </p:sp>
      <p:sp>
        <p:nvSpPr>
          <p:cNvPr id="364546" name="Rectangle 2"/>
          <p:cNvSpPr>
            <a:spLocks noRot="1" noChangeArrowheads="1" noTextEdit="1"/>
          </p:cNvSpPr>
          <p:nvPr>
            <p:ph type="sldImg"/>
          </p:nvPr>
        </p:nvSpPr>
        <p:spPr>
          <a:ln/>
        </p:spPr>
      </p:sp>
      <p:sp>
        <p:nvSpPr>
          <p:cNvPr id="364547" name="Rectangle 3"/>
          <p:cNvSpPr>
            <a:spLocks noGrp="1" noChangeArrowheads="1"/>
          </p:cNvSpPr>
          <p:nvPr>
            <p:ph type="body" idx="1"/>
          </p:nvPr>
        </p:nvSpPr>
        <p:spPr/>
        <p:txBody>
          <a:bodyPr/>
          <a:lstStyle/>
          <a:p>
            <a:r>
              <a:rPr lang="en-US" altLang="en-US">
                <a:solidFill>
                  <a:srgbClr val="996600"/>
                </a:solidFill>
                <a:effectLst>
                  <a:outerShdw blurRad="38100" dist="38100" dir="2700000" algn="tl">
                    <a:srgbClr val="C0C0C0"/>
                  </a:outerShdw>
                </a:effectLst>
              </a:rPr>
              <a:t>To Avoid Excessive Vegetative Growth</a:t>
            </a:r>
          </a:p>
          <a:p>
            <a:pPr>
              <a:spcBef>
                <a:spcPct val="35000"/>
              </a:spcBef>
              <a:buFontTx/>
              <a:buChar char="•"/>
            </a:pPr>
            <a:r>
              <a:rPr lang="en-US" altLang="en-US" sz="1600"/>
              <a:t>Use low-nitrogen fertilizers.</a:t>
            </a:r>
          </a:p>
          <a:p>
            <a:pPr>
              <a:spcBef>
                <a:spcPct val="35000"/>
              </a:spcBef>
              <a:buFontTx/>
              <a:buChar char="•"/>
            </a:pPr>
            <a:r>
              <a:rPr lang="en-US" altLang="en-US" sz="1600"/>
              <a:t>Use slow-release-type fertilizers.</a:t>
            </a:r>
          </a:p>
          <a:p>
            <a:pPr>
              <a:spcBef>
                <a:spcPct val="35000"/>
              </a:spcBef>
              <a:buFontTx/>
              <a:buChar char="•"/>
            </a:pPr>
            <a:r>
              <a:rPr lang="en-US" altLang="en-US" sz="1600"/>
              <a:t>Limit fertilization during dry periods.</a:t>
            </a:r>
          </a:p>
          <a:p>
            <a:pPr>
              <a:spcBef>
                <a:spcPct val="35000"/>
              </a:spcBef>
              <a:buFontTx/>
              <a:buChar char="•"/>
            </a:pPr>
            <a:r>
              <a:rPr lang="en-US" altLang="en-US" sz="1600"/>
              <a:t>Reduce number of applications.</a:t>
            </a:r>
          </a:p>
        </p:txBody>
      </p:sp>
    </p:spTree>
    <p:extLst>
      <p:ext uri="{BB962C8B-B14F-4D97-AF65-F5344CB8AC3E}">
        <p14:creationId xmlns:p14="http://schemas.microsoft.com/office/powerpoint/2010/main" val="8296736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8BDF0-D2D3-6A43-B440-E27E2FC2402B}" type="slidenum">
              <a:rPr lang="en-US" altLang="en-US"/>
              <a:pPr/>
              <a:t>108</a:t>
            </a:fld>
            <a:endParaRPr lang="en-US" altLang="en-US"/>
          </a:p>
        </p:txBody>
      </p:sp>
      <p:sp>
        <p:nvSpPr>
          <p:cNvPr id="365570" name="Rectangle 2"/>
          <p:cNvSpPr>
            <a:spLocks noRot="1" noChangeArrowheads="1" noTextEdit="1"/>
          </p:cNvSpPr>
          <p:nvPr>
            <p:ph type="sldImg"/>
          </p:nvPr>
        </p:nvSpPr>
        <p:spPr>
          <a:ln/>
        </p:spPr>
      </p:sp>
      <p:sp>
        <p:nvSpPr>
          <p:cNvPr id="365571" name="Rectangle 3"/>
          <p:cNvSpPr>
            <a:spLocks noGrp="1" noChangeArrowheads="1"/>
          </p:cNvSpPr>
          <p:nvPr>
            <p:ph type="body" idx="1"/>
          </p:nvPr>
        </p:nvSpPr>
        <p:spPr/>
        <p:txBody>
          <a:bodyPr/>
          <a:lstStyle/>
          <a:p>
            <a:r>
              <a:rPr lang="en-US" altLang="en-US" sz="1800"/>
              <a:t>Too Much Nitrogen</a:t>
            </a:r>
          </a:p>
          <a:p>
            <a:pPr>
              <a:buFontTx/>
              <a:buChar char="•"/>
            </a:pPr>
            <a:r>
              <a:rPr lang="en-US" altLang="en-US" sz="1400"/>
              <a:t>Increases pest problems.</a:t>
            </a:r>
          </a:p>
          <a:p>
            <a:pPr>
              <a:buFontTx/>
              <a:buChar char="•"/>
            </a:pPr>
            <a:r>
              <a:rPr lang="en-US" altLang="en-US" sz="1400"/>
              <a:t>Increases top growth.</a:t>
            </a:r>
          </a:p>
          <a:p>
            <a:pPr>
              <a:buFontTx/>
              <a:buChar char="•"/>
            </a:pPr>
            <a:r>
              <a:rPr lang="en-US" altLang="en-US" sz="1400"/>
              <a:t>Reduces root growth.</a:t>
            </a:r>
          </a:p>
          <a:p>
            <a:pPr>
              <a:buFontTx/>
              <a:buChar char="•"/>
            </a:pPr>
            <a:r>
              <a:rPr lang="en-US" altLang="en-US" sz="1400"/>
              <a:t>Increases pruning requirements.</a:t>
            </a:r>
          </a:p>
          <a:p>
            <a:pPr>
              <a:buFontTx/>
              <a:buChar char="•"/>
            </a:pPr>
            <a:r>
              <a:rPr lang="en-US" altLang="en-US" sz="1400"/>
              <a:t>Increases run-off into groundwater.</a:t>
            </a:r>
          </a:p>
        </p:txBody>
      </p:sp>
    </p:spTree>
    <p:extLst>
      <p:ext uri="{BB962C8B-B14F-4D97-AF65-F5344CB8AC3E}">
        <p14:creationId xmlns:p14="http://schemas.microsoft.com/office/powerpoint/2010/main" val="7128752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F1D166-362C-1940-9992-3FE684C79CFC}" type="slidenum">
              <a:rPr lang="en-US" altLang="en-US"/>
              <a:pPr/>
              <a:t>109</a:t>
            </a:fld>
            <a:endParaRPr lang="en-US" altLang="en-US"/>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a:xfrm>
            <a:off x="914400" y="4343400"/>
            <a:ext cx="5029200" cy="4114800"/>
          </a:xfrm>
        </p:spPr>
        <p:txBody>
          <a:bodyPr/>
          <a:lstStyle/>
          <a:p>
            <a:r>
              <a:rPr lang="en-US" altLang="en-US">
                <a:effectLst>
                  <a:outerShdw blurRad="38100" dist="38100" dir="2700000" algn="tl">
                    <a:srgbClr val="C0C0C0"/>
                  </a:outerShdw>
                </a:effectLst>
              </a:rPr>
              <a:t>Prune by selective thinning instead of shearing.</a:t>
            </a:r>
          </a:p>
          <a:p>
            <a:r>
              <a:rPr lang="en-US" altLang="en-US"/>
              <a:t>Thinning cuts remove a large branch to open the canopy.</a:t>
            </a:r>
          </a:p>
          <a:p>
            <a:r>
              <a:rPr lang="en-US" altLang="en-US"/>
              <a:t>Hedging cuts shear the top of the plant stimulating new shoots to form.</a:t>
            </a:r>
          </a:p>
        </p:txBody>
      </p:sp>
    </p:spTree>
    <p:extLst>
      <p:ext uri="{BB962C8B-B14F-4D97-AF65-F5344CB8AC3E}">
        <p14:creationId xmlns:p14="http://schemas.microsoft.com/office/powerpoint/2010/main" val="482707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0A854E-E40A-EC4B-8E08-DB9FAA294E49}" type="slidenum">
              <a:rPr lang="en-US" altLang="en-US"/>
              <a:pPr/>
              <a:t>110</a:t>
            </a:fld>
            <a:endParaRPr lang="en-US" altLang="en-US"/>
          </a:p>
        </p:txBody>
      </p:sp>
      <p:sp>
        <p:nvSpPr>
          <p:cNvPr id="366594" name="Rectangle 2"/>
          <p:cNvSpPr>
            <a:spLocks noRot="1" noChangeArrowheads="1" noTextEdit="1"/>
          </p:cNvSpPr>
          <p:nvPr>
            <p:ph type="sldImg"/>
          </p:nvPr>
        </p:nvSpPr>
        <p:spPr>
          <a:ln/>
        </p:spPr>
      </p:sp>
      <p:sp>
        <p:nvSpPr>
          <p:cNvPr id="366595" name="Rectangle 3"/>
          <p:cNvSpPr>
            <a:spLocks noGrp="1" noChangeArrowheads="1"/>
          </p:cNvSpPr>
          <p:nvPr>
            <p:ph type="body" idx="1"/>
          </p:nvPr>
        </p:nvSpPr>
        <p:spPr/>
        <p:txBody>
          <a:bodyPr/>
          <a:lstStyle/>
          <a:p>
            <a:r>
              <a:rPr lang="en-US" altLang="en-US"/>
              <a:t>Pruning Tips</a:t>
            </a:r>
          </a:p>
          <a:p>
            <a:pPr>
              <a:buFontTx/>
              <a:buChar char="•"/>
            </a:pPr>
            <a:r>
              <a:rPr lang="en-US" altLang="en-US"/>
              <a:t>Use thinning cuts to reduce size of plants.</a:t>
            </a:r>
          </a:p>
          <a:p>
            <a:pPr>
              <a:buFontTx/>
              <a:buChar char="•"/>
            </a:pPr>
            <a:r>
              <a:rPr lang="en-US" altLang="en-US"/>
              <a:t>Avoid shearing/??? cuts, if possible.</a:t>
            </a:r>
          </a:p>
          <a:p>
            <a:pPr>
              <a:buFontTx/>
              <a:buChar char="•"/>
            </a:pPr>
            <a:r>
              <a:rPr lang="en-US" altLang="en-US"/>
              <a:t>Avoid heavy pruning in times of drought.</a:t>
            </a:r>
          </a:p>
          <a:p>
            <a:pPr>
              <a:buFontTx/>
              <a:buChar char="•"/>
            </a:pPr>
            <a:r>
              <a:rPr lang="en-US" altLang="en-US"/>
              <a:t>Heavy pruning stimulates more growth that results in higher water needs.</a:t>
            </a:r>
          </a:p>
        </p:txBody>
      </p:sp>
    </p:spTree>
    <p:extLst>
      <p:ext uri="{BB962C8B-B14F-4D97-AF65-F5344CB8AC3E}">
        <p14:creationId xmlns:p14="http://schemas.microsoft.com/office/powerpoint/2010/main" val="18140076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3A10C-8928-8945-8A66-89A9210ABB89}" type="slidenum">
              <a:rPr lang="en-US" altLang="en-US"/>
              <a:pPr/>
              <a:t>111</a:t>
            </a:fld>
            <a:endParaRPr lang="en-US" altLang="en-US"/>
          </a:p>
        </p:txBody>
      </p:sp>
      <p:sp>
        <p:nvSpPr>
          <p:cNvPr id="367618" name="Rectangle 2"/>
          <p:cNvSpPr>
            <a:spLocks noRot="1" noChangeArrowheads="1" noTextEdit="1"/>
          </p:cNvSpPr>
          <p:nvPr>
            <p:ph type="sldImg"/>
          </p:nvPr>
        </p:nvSpPr>
        <p:spPr>
          <a:ln/>
        </p:spPr>
      </p:sp>
      <p:sp>
        <p:nvSpPr>
          <p:cNvPr id="367619" name="Rectangle 3"/>
          <p:cNvSpPr>
            <a:spLocks noGrp="1" noChangeArrowheads="1"/>
          </p:cNvSpPr>
          <p:nvPr>
            <p:ph type="body" idx="1"/>
          </p:nvPr>
        </p:nvSpPr>
        <p:spPr/>
        <p:txBody>
          <a:bodyPr/>
          <a:lstStyle/>
          <a:p>
            <a:r>
              <a:rPr lang="en-US" altLang="en-US">
                <a:effectLst>
                  <a:outerShdw blurRad="38100" dist="38100" dir="2700000" algn="tl">
                    <a:srgbClr val="C0C0C0"/>
                  </a:outerShdw>
                </a:effectLst>
              </a:rPr>
              <a:t>Grasscycling.  </a:t>
            </a:r>
            <a:r>
              <a:rPr lang="en-US" altLang="en-US">
                <a:solidFill>
                  <a:srgbClr val="FFFF66"/>
                </a:solidFill>
                <a:effectLst>
                  <a:outerShdw blurRad="38100" dist="38100" dir="2700000" algn="tl">
                    <a:srgbClr val="C0C0C0"/>
                  </a:outerShdw>
                </a:effectLst>
              </a:rPr>
              <a:t>Let the Clips Fall Where they May.</a:t>
            </a:r>
          </a:p>
          <a:p>
            <a:r>
              <a:rPr lang="en-US" altLang="en-US">
                <a:effectLst>
                  <a:outerShdw blurRad="38100" dist="38100" dir="2700000" algn="tl">
                    <a:srgbClr val="C0C0C0"/>
                  </a:outerShdw>
                </a:effectLst>
              </a:rPr>
              <a:t>Clippings DO NOT Cause Thatch.</a:t>
            </a:r>
          </a:p>
          <a:p>
            <a:r>
              <a:rPr lang="en-US" altLang="en-US">
                <a:effectLst>
                  <a:outerShdw blurRad="38100" dist="38100" dir="2700000" algn="tl">
                    <a:srgbClr val="C0C0C0"/>
                  </a:outerShdw>
                </a:effectLst>
              </a:rPr>
              <a:t>Clippings Help Hold Moisture in the soil.</a:t>
            </a:r>
          </a:p>
          <a:p>
            <a:r>
              <a:rPr lang="en-US" altLang="en-US">
                <a:effectLst>
                  <a:outerShdw blurRad="38100" dist="38100" dir="2700000" algn="tl">
                    <a:srgbClr val="C0C0C0"/>
                  </a:outerShdw>
                </a:effectLst>
              </a:rPr>
              <a:t>Clippings Add Nitrogen Back to the Soil.</a:t>
            </a:r>
            <a:r>
              <a:rPr lang="en-US" altLang="en-US">
                <a:solidFill>
                  <a:srgbClr val="FFFF66"/>
                </a:solidFill>
                <a:effectLst>
                  <a:outerShdw blurRad="38100" dist="38100" dir="2700000" algn="tl">
                    <a:srgbClr val="C0C0C0"/>
                  </a:outerShdw>
                </a:effectLst>
              </a:rPr>
              <a:t> </a:t>
            </a:r>
          </a:p>
        </p:txBody>
      </p:sp>
    </p:spTree>
    <p:extLst>
      <p:ext uri="{BB962C8B-B14F-4D97-AF65-F5344CB8AC3E}">
        <p14:creationId xmlns:p14="http://schemas.microsoft.com/office/powerpoint/2010/main" val="2005816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A71A71-920E-8949-95EA-803CC10BDC52}" type="slidenum">
              <a:rPr lang="en-US" altLang="en-US"/>
              <a:pPr/>
              <a:t>112</a:t>
            </a:fld>
            <a:endParaRPr lang="en-US" altLang="en-US"/>
          </a:p>
        </p:txBody>
      </p:sp>
      <p:sp>
        <p:nvSpPr>
          <p:cNvPr id="368642" name="Rectangle 2"/>
          <p:cNvSpPr>
            <a:spLocks noRot="1" noChangeArrowheads="1" noTextEdit="1"/>
          </p:cNvSpPr>
          <p:nvPr>
            <p:ph type="sldImg"/>
          </p:nvPr>
        </p:nvSpPr>
        <p:spPr>
          <a:ln/>
        </p:spPr>
      </p:sp>
      <p:sp>
        <p:nvSpPr>
          <p:cNvPr id="368643" name="Rectangle 3"/>
          <p:cNvSpPr>
            <a:spLocks noGrp="1" noChangeArrowheads="1"/>
          </p:cNvSpPr>
          <p:nvPr>
            <p:ph type="body" idx="1"/>
          </p:nvPr>
        </p:nvSpPr>
        <p:spPr/>
        <p:txBody>
          <a:bodyPr/>
          <a:lstStyle/>
          <a:p>
            <a:pPr marL="228600" indent="-228600"/>
            <a:r>
              <a:rPr lang="en-US" altLang="en-US"/>
              <a:t>Top Ten “Water Wise” Tips</a:t>
            </a:r>
          </a:p>
          <a:p>
            <a:pPr marL="228600" indent="-228600"/>
            <a:r>
              <a:rPr lang="en-US" altLang="en-US"/>
              <a:t>1.  Water early in the day or early evening.</a:t>
            </a:r>
          </a:p>
          <a:p>
            <a:pPr marL="228600" indent="-228600"/>
            <a:r>
              <a:rPr lang="en-US" altLang="en-US"/>
              <a:t>2.  Use drip or soaker hoses.</a:t>
            </a:r>
          </a:p>
          <a:p>
            <a:pPr marL="228600" indent="-228600"/>
            <a:r>
              <a:rPr lang="en-US" altLang="en-US"/>
              <a:t>3.  Water thoroughly but slowly.</a:t>
            </a:r>
          </a:p>
          <a:p>
            <a:pPr marL="228600" indent="-228600"/>
            <a:r>
              <a:rPr lang="en-US" altLang="en-US"/>
              <a:t>4.  Know your plant’s water needs.</a:t>
            </a:r>
          </a:p>
          <a:p>
            <a:pPr marL="228600" indent="-228600"/>
            <a:r>
              <a:rPr lang="en-US" altLang="en-US"/>
              <a:t>5.  Plant it correctly.</a:t>
            </a:r>
          </a:p>
          <a:p>
            <a:pPr marL="228600" indent="-228600"/>
            <a:r>
              <a:rPr lang="en-US" altLang="en-US"/>
              <a:t>6.  Mulch to conserve water.</a:t>
            </a:r>
          </a:p>
          <a:p>
            <a:pPr marL="228600" indent="-228600"/>
            <a:r>
              <a:rPr lang="en-US" altLang="en-US"/>
              <a:t>7.  Raise Mower height in summer.</a:t>
            </a:r>
          </a:p>
          <a:p>
            <a:pPr marL="228600" indent="-228600"/>
            <a:r>
              <a:rPr lang="en-US" altLang="en-US"/>
              <a:t>8.  Maintain proper growing conditions.</a:t>
            </a:r>
          </a:p>
          <a:p>
            <a:pPr marL="228600" indent="-228600"/>
            <a:r>
              <a:rPr lang="en-US" altLang="en-US"/>
              <a:t>9.  Control weeds.</a:t>
            </a:r>
          </a:p>
          <a:p>
            <a:pPr marL="228600" indent="-228600"/>
            <a:r>
              <a:rPr lang="en-US" altLang="en-US"/>
              <a:t>10. Plan your landscape.</a:t>
            </a:r>
          </a:p>
        </p:txBody>
      </p:sp>
    </p:spTree>
    <p:extLst>
      <p:ext uri="{BB962C8B-B14F-4D97-AF65-F5344CB8AC3E}">
        <p14:creationId xmlns:p14="http://schemas.microsoft.com/office/powerpoint/2010/main" val="17734115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DA79A5-4774-A44A-AD37-B4FF9A1F3785}" type="slidenum">
              <a:rPr lang="en-US" altLang="en-US"/>
              <a:pPr/>
              <a:t>113</a:t>
            </a:fld>
            <a:endParaRPr lang="en-US" altLang="en-US"/>
          </a:p>
        </p:txBody>
      </p:sp>
      <p:sp>
        <p:nvSpPr>
          <p:cNvPr id="369666" name="Rectangle 2"/>
          <p:cNvSpPr>
            <a:spLocks noRot="1" noChangeArrowheads="1" noTextEdit="1"/>
          </p:cNvSpPr>
          <p:nvPr>
            <p:ph type="sldImg"/>
          </p:nvPr>
        </p:nvSpPr>
        <p:spPr>
          <a:ln/>
        </p:spPr>
      </p:sp>
      <p:sp>
        <p:nvSpPr>
          <p:cNvPr id="369667" name="Rectangle 3"/>
          <p:cNvSpPr>
            <a:spLocks noGrp="1" noChangeArrowheads="1"/>
          </p:cNvSpPr>
          <p:nvPr>
            <p:ph type="body" idx="1"/>
          </p:nvPr>
        </p:nvSpPr>
        <p:spPr/>
        <p:txBody>
          <a:bodyPr/>
          <a:lstStyle/>
          <a:p>
            <a:r>
              <a:rPr lang="en-US" altLang="en-US" sz="1600"/>
              <a:t>Let’s Recap Xeriscaping:</a:t>
            </a:r>
          </a:p>
          <a:p>
            <a:r>
              <a:rPr lang="en-US" altLang="en-US" sz="1400"/>
              <a:t>Quality Landscaping that Conserves Water and Protects the Environment</a:t>
            </a:r>
          </a:p>
          <a:p>
            <a:r>
              <a:rPr lang="en-US" altLang="en-US" sz="1400"/>
              <a:t>Water Conservation through Creative Landscaping</a:t>
            </a:r>
          </a:p>
          <a:p>
            <a:r>
              <a:rPr lang="en-US" altLang="en-US" sz="1400"/>
              <a:t>Water-Efficient Landscaping</a:t>
            </a:r>
          </a:p>
        </p:txBody>
      </p:sp>
    </p:spTree>
    <p:extLst>
      <p:ext uri="{BB962C8B-B14F-4D97-AF65-F5344CB8AC3E}">
        <p14:creationId xmlns:p14="http://schemas.microsoft.com/office/powerpoint/2010/main" val="80293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D0884-F590-0543-A2A8-D1AB9A94BA5E}" type="slidenum">
              <a:rPr lang="en-US" altLang="en-US"/>
              <a:pPr/>
              <a:t>11</a:t>
            </a:fld>
            <a:endParaRPr lang="en-US" altLang="en-US"/>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ltLang="en-US"/>
              <a:t>What is Xeriscaping?</a:t>
            </a:r>
          </a:p>
          <a:p>
            <a:pPr>
              <a:buFontTx/>
              <a:buChar char="•"/>
            </a:pPr>
            <a:r>
              <a:rPr lang="en-US" altLang="en-US" sz="1400"/>
              <a:t>Pronounced “zeri-scaping”.</a:t>
            </a:r>
          </a:p>
          <a:p>
            <a:pPr>
              <a:buFontTx/>
              <a:buChar char="•"/>
            </a:pPr>
            <a:r>
              <a:rPr lang="en-US" altLang="en-US" sz="1400"/>
              <a:t>Not ZERO-scaping.</a:t>
            </a:r>
          </a:p>
          <a:p>
            <a:pPr>
              <a:buFontTx/>
              <a:buChar char="•"/>
            </a:pPr>
            <a:r>
              <a:rPr lang="en-US" altLang="en-US" sz="1400"/>
              <a:t>Coined in Colorado in 1981.</a:t>
            </a:r>
          </a:p>
          <a:p>
            <a:pPr>
              <a:buFontTx/>
              <a:buChar char="•"/>
            </a:pPr>
            <a:r>
              <a:rPr lang="en-US" altLang="en-US" sz="1400"/>
              <a:t>From the Greek word “xeros” or dry.</a:t>
            </a:r>
          </a:p>
          <a:p>
            <a:pPr>
              <a:buFontTx/>
              <a:buChar char="•"/>
            </a:pPr>
            <a:r>
              <a:rPr lang="en-US" altLang="en-US" sz="1400"/>
              <a:t>Xeriscaping = xeros + landscaping.</a:t>
            </a:r>
          </a:p>
        </p:txBody>
      </p:sp>
    </p:spTree>
    <p:extLst>
      <p:ext uri="{BB962C8B-B14F-4D97-AF65-F5344CB8AC3E}">
        <p14:creationId xmlns:p14="http://schemas.microsoft.com/office/powerpoint/2010/main" val="17690235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7AAB0-A37D-9147-97A5-68987776CF89}" type="slidenum">
              <a:rPr lang="en-US" altLang="en-US"/>
              <a:pPr/>
              <a:t>114</a:t>
            </a:fld>
            <a:endParaRPr lang="en-US" altLang="en-US"/>
          </a:p>
        </p:txBody>
      </p:sp>
      <p:sp>
        <p:nvSpPr>
          <p:cNvPr id="370690" name="Rectangle 2"/>
          <p:cNvSpPr>
            <a:spLocks noRot="1" noChangeArrowheads="1" noTextEdit="1"/>
          </p:cNvSpPr>
          <p:nvPr>
            <p:ph type="sldImg"/>
          </p:nvPr>
        </p:nvSpPr>
        <p:spPr>
          <a:ln/>
        </p:spPr>
      </p:sp>
      <p:sp>
        <p:nvSpPr>
          <p:cNvPr id="370691" name="Rectangle 3"/>
          <p:cNvSpPr>
            <a:spLocks noGrp="1" noChangeArrowheads="1"/>
          </p:cNvSpPr>
          <p:nvPr>
            <p:ph type="body" idx="1"/>
          </p:nvPr>
        </p:nvSpPr>
        <p:spPr/>
        <p:txBody>
          <a:bodyPr/>
          <a:lstStyle/>
          <a:p>
            <a:r>
              <a:rPr lang="en-US" altLang="en-US"/>
              <a:t>Xeriscaping … one more time,</a:t>
            </a:r>
          </a:p>
          <a:p>
            <a:r>
              <a:rPr lang="en-US" altLang="en-US" sz="2000"/>
              <a:t>A Low Maintenance Approach</a:t>
            </a:r>
            <a:r>
              <a:rPr lang="en-US" altLang="en-US" sz="2800"/>
              <a:t> </a:t>
            </a:r>
            <a:r>
              <a:rPr lang="en-US" altLang="en-US" sz="2000"/>
              <a:t>to Water Wise Landscapes</a:t>
            </a:r>
            <a:r>
              <a:rPr lang="en-US" altLang="en-US" sz="2800"/>
              <a:t> !</a:t>
            </a:r>
          </a:p>
        </p:txBody>
      </p:sp>
    </p:spTree>
    <p:extLst>
      <p:ext uri="{BB962C8B-B14F-4D97-AF65-F5344CB8AC3E}">
        <p14:creationId xmlns:p14="http://schemas.microsoft.com/office/powerpoint/2010/main" val="2046360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4058FD-1DFD-4443-98B8-8657763CC769}" type="slidenum">
              <a:rPr lang="en-US" altLang="en-US"/>
              <a:pPr/>
              <a:t>115</a:t>
            </a:fld>
            <a:endParaRPr lang="en-US" altLang="en-US"/>
          </a:p>
        </p:txBody>
      </p:sp>
      <p:sp>
        <p:nvSpPr>
          <p:cNvPr id="371714" name="Rectangle 2"/>
          <p:cNvSpPr>
            <a:spLocks noRot="1" noChangeArrowheads="1" noTextEdit="1"/>
          </p:cNvSpPr>
          <p:nvPr>
            <p:ph type="sldImg"/>
          </p:nvPr>
        </p:nvSpPr>
        <p:spPr>
          <a:ln/>
        </p:spPr>
      </p:sp>
      <p:sp>
        <p:nvSpPr>
          <p:cNvPr id="371715" name="Rectangle 3"/>
          <p:cNvSpPr>
            <a:spLocks noGrp="1" noChangeArrowheads="1"/>
          </p:cNvSpPr>
          <p:nvPr>
            <p:ph type="body" idx="1"/>
          </p:nvPr>
        </p:nvSpPr>
        <p:spPr/>
        <p:txBody>
          <a:bodyPr/>
          <a:lstStyle/>
          <a:p>
            <a:r>
              <a:rPr lang="en-US" altLang="en-US" sz="2000"/>
              <a:t>A Low Maintenance Approach</a:t>
            </a:r>
            <a:r>
              <a:rPr lang="en-US" altLang="en-US" sz="2800"/>
              <a:t> </a:t>
            </a:r>
            <a:r>
              <a:rPr lang="en-US" altLang="en-US" sz="2000"/>
              <a:t>to Water Wise Landscapes</a:t>
            </a:r>
            <a:r>
              <a:rPr lang="en-US" altLang="en-US" sz="2800"/>
              <a:t> !  </a:t>
            </a:r>
            <a:r>
              <a:rPr lang="en-US" altLang="en-US" i="1">
                <a:solidFill>
                  <a:srgbClr val="FFCC00"/>
                </a:solidFill>
                <a:effectLst>
                  <a:outerShdw blurRad="38100" dist="38100" dir="2700000" algn="tl">
                    <a:srgbClr val="C0C0C0"/>
                  </a:outerShdw>
                </a:effectLst>
              </a:rPr>
              <a:t>People Save Water !</a:t>
            </a:r>
          </a:p>
          <a:p>
            <a:endParaRPr lang="en-US" altLang="en-US" sz="2800"/>
          </a:p>
        </p:txBody>
      </p:sp>
    </p:spTree>
    <p:extLst>
      <p:ext uri="{BB962C8B-B14F-4D97-AF65-F5344CB8AC3E}">
        <p14:creationId xmlns:p14="http://schemas.microsoft.com/office/powerpoint/2010/main" val="11964037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834A2-0516-004E-8948-A154A30E8F7E}" type="slidenum">
              <a:rPr lang="en-US" altLang="en-US"/>
              <a:pPr/>
              <a:t>116</a:t>
            </a:fld>
            <a:endParaRPr lang="en-US" altLang="en-US"/>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en-US"/>
              <a:t>A beautiful, healthy xeriscape. </a:t>
            </a:r>
            <a:r>
              <a:rPr lang="en-US" altLang="en-US">
                <a:effectLst>
                  <a:outerShdw blurRad="38100" dist="38100" dir="2700000" algn="tl">
                    <a:srgbClr val="C0C0C0"/>
                  </a:outerShdw>
                </a:effectLst>
              </a:rPr>
              <a:t>Xeriscape.   </a:t>
            </a:r>
          </a:p>
          <a:p>
            <a:r>
              <a:rPr lang="en-US" altLang="en-US">
                <a:effectLst>
                  <a:outerShdw blurRad="38100" dist="38100" dir="2700000" algn="tl">
                    <a:srgbClr val="C0C0C0"/>
                  </a:outerShdw>
                </a:effectLst>
              </a:rPr>
              <a:t>A Beautiful Way to Have Twice the Landscape for Half the Water.</a:t>
            </a:r>
            <a:r>
              <a:rPr lang="en-US" altLang="en-US" b="1">
                <a:effectLst>
                  <a:outerShdw blurRad="38100" dist="38100" dir="2700000" algn="tl">
                    <a:srgbClr val="C0C0C0"/>
                  </a:outerShdw>
                </a:effectLst>
              </a:rPr>
              <a:t> </a:t>
            </a:r>
          </a:p>
        </p:txBody>
      </p:sp>
    </p:spTree>
    <p:extLst>
      <p:ext uri="{BB962C8B-B14F-4D97-AF65-F5344CB8AC3E}">
        <p14:creationId xmlns:p14="http://schemas.microsoft.com/office/powerpoint/2010/main" val="10684225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09FE4-03BE-E944-8247-85B5D2B7768D}" type="slidenum">
              <a:rPr lang="en-US" altLang="en-US"/>
              <a:pPr/>
              <a:t>117</a:t>
            </a:fld>
            <a:endParaRPr lang="en-US" alt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a:xfrm>
            <a:off x="914400" y="4343400"/>
            <a:ext cx="5029200" cy="4114800"/>
          </a:xfrm>
        </p:spPr>
        <p:txBody>
          <a:bodyPr/>
          <a:lstStyle/>
          <a:p>
            <a:r>
              <a:rPr lang="en-US" altLang="en-US"/>
              <a:t>It’s more like this! A sloping color bed which drains water into the turf high water use area.</a:t>
            </a:r>
          </a:p>
          <a:p>
            <a:r>
              <a:rPr lang="en-US" altLang="en-US" i="1"/>
              <a:t>Special thanks to</a:t>
            </a:r>
            <a:r>
              <a:rPr lang="en-US" altLang="en-US"/>
              <a:t> - Dr. Gary L. Wade, Extension Horticulturist, The University of Georgia.</a:t>
            </a:r>
          </a:p>
        </p:txBody>
      </p:sp>
    </p:spTree>
    <p:extLst>
      <p:ext uri="{BB962C8B-B14F-4D97-AF65-F5344CB8AC3E}">
        <p14:creationId xmlns:p14="http://schemas.microsoft.com/office/powerpoint/2010/main" val="18675631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2BBF2-1242-B949-BAD1-A769079B005A}" type="slidenum">
              <a:rPr lang="en-US" altLang="en-US"/>
              <a:pPr/>
              <a:t>118</a:t>
            </a:fld>
            <a:endParaRPr lang="en-US" altLang="en-US"/>
          </a:p>
        </p:txBody>
      </p:sp>
      <p:sp>
        <p:nvSpPr>
          <p:cNvPr id="372738" name="Rectangle 2"/>
          <p:cNvSpPr>
            <a:spLocks noRot="1" noChangeArrowheads="1" noTextEdit="1"/>
          </p:cNvSpPr>
          <p:nvPr>
            <p:ph type="sldImg"/>
          </p:nvPr>
        </p:nvSpPr>
        <p:spPr>
          <a:ln/>
        </p:spPr>
      </p:sp>
      <p:sp>
        <p:nvSpPr>
          <p:cNvPr id="372739" name="Rectangle 3"/>
          <p:cNvSpPr>
            <a:spLocks noGrp="1" noChangeArrowheads="1"/>
          </p:cNvSpPr>
          <p:nvPr>
            <p:ph type="body" idx="1"/>
          </p:nvPr>
        </p:nvSpPr>
        <p:spPr/>
        <p:txBody>
          <a:bodyPr/>
          <a:lstStyle/>
          <a:p>
            <a:r>
              <a:rPr lang="en-US" altLang="en-US"/>
              <a:t>Landscaping for </a:t>
            </a:r>
            <a:r>
              <a:rPr lang="en-US" altLang="en-US" sz="1400"/>
              <a:t>Water</a:t>
            </a:r>
            <a:r>
              <a:rPr lang="en-US" altLang="en-US"/>
              <a:t> Quantity</a:t>
            </a:r>
          </a:p>
          <a:p>
            <a:r>
              <a:rPr lang="en-US" altLang="en-US" sz="1600"/>
              <a:t>Irrigation Systems</a:t>
            </a:r>
          </a:p>
          <a:p>
            <a:r>
              <a:rPr lang="en-US" altLang="en-US"/>
              <a:t>Design</a:t>
            </a:r>
          </a:p>
          <a:p>
            <a:r>
              <a:rPr lang="en-US" altLang="en-US"/>
              <a:t>Equipment &amp; Efficiency</a:t>
            </a:r>
          </a:p>
          <a:p>
            <a:r>
              <a:rPr lang="en-US" altLang="en-US"/>
              <a:t>Maintenance</a:t>
            </a:r>
          </a:p>
          <a:p>
            <a:r>
              <a:rPr lang="en-US" altLang="en-US"/>
              <a:t>Management</a:t>
            </a:r>
          </a:p>
        </p:txBody>
      </p:sp>
    </p:spTree>
    <p:extLst>
      <p:ext uri="{BB962C8B-B14F-4D97-AF65-F5344CB8AC3E}">
        <p14:creationId xmlns:p14="http://schemas.microsoft.com/office/powerpoint/2010/main" val="5121547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FBDD60-AF12-9F43-951C-C31C6357A3DB}" type="slidenum">
              <a:rPr lang="en-US" altLang="en-US"/>
              <a:pPr/>
              <a:t>119</a:t>
            </a:fld>
            <a:endParaRPr lang="en-US" altLang="en-US"/>
          </a:p>
        </p:txBody>
      </p:sp>
      <p:sp>
        <p:nvSpPr>
          <p:cNvPr id="373762" name="Rectangle 2"/>
          <p:cNvSpPr>
            <a:spLocks noRot="1" noChangeArrowheads="1" noTextEdit="1"/>
          </p:cNvSpPr>
          <p:nvPr>
            <p:ph type="sldImg"/>
          </p:nvPr>
        </p:nvSpPr>
        <p:spPr>
          <a:ln/>
        </p:spPr>
      </p:sp>
      <p:sp>
        <p:nvSpPr>
          <p:cNvPr id="373763" name="Rectangle 3"/>
          <p:cNvSpPr>
            <a:spLocks noGrp="1" noChangeArrowheads="1"/>
          </p:cNvSpPr>
          <p:nvPr>
            <p:ph type="body" idx="1"/>
          </p:nvPr>
        </p:nvSpPr>
        <p:spPr/>
        <p:txBody>
          <a:bodyPr/>
          <a:lstStyle/>
          <a:p>
            <a:r>
              <a:rPr lang="en-US" altLang="en-US"/>
              <a:t>Irrigation System Design</a:t>
            </a:r>
          </a:p>
          <a:p>
            <a:pPr>
              <a:buFontTx/>
              <a:buChar char="•"/>
            </a:pPr>
            <a:r>
              <a:rPr lang="en-US" altLang="en-US"/>
              <a:t>Homes with automatic systems use substantially more water outdoors. </a:t>
            </a:r>
          </a:p>
          <a:p>
            <a:pPr>
              <a:buFontTx/>
              <a:buChar char="•"/>
            </a:pPr>
            <a:r>
              <a:rPr lang="en-US" altLang="en-US"/>
              <a:t>A good design cannot overcome poor management and maintenance of a system.</a:t>
            </a:r>
          </a:p>
          <a:p>
            <a:pPr>
              <a:buFontTx/>
              <a:buChar char="•"/>
            </a:pPr>
            <a:r>
              <a:rPr lang="en-US" altLang="en-US"/>
              <a:t>System design must match up with landscape design – water use zones.</a:t>
            </a:r>
          </a:p>
        </p:txBody>
      </p:sp>
    </p:spTree>
    <p:extLst>
      <p:ext uri="{BB962C8B-B14F-4D97-AF65-F5344CB8AC3E}">
        <p14:creationId xmlns:p14="http://schemas.microsoft.com/office/powerpoint/2010/main" val="6712160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19B66-7757-0E41-B245-95EFD4D6452A}" type="slidenum">
              <a:rPr lang="en-US" altLang="en-US"/>
              <a:pPr/>
              <a:t>120</a:t>
            </a:fld>
            <a:endParaRPr lang="en-US" altLang="en-US"/>
          </a:p>
        </p:txBody>
      </p:sp>
      <p:sp>
        <p:nvSpPr>
          <p:cNvPr id="374786" name="Rectangle 2"/>
          <p:cNvSpPr>
            <a:spLocks noRot="1" noChangeArrowheads="1" noTextEdit="1"/>
          </p:cNvSpPr>
          <p:nvPr>
            <p:ph type="sldImg"/>
          </p:nvPr>
        </p:nvSpPr>
        <p:spPr>
          <a:ln/>
        </p:spPr>
      </p:sp>
      <p:sp>
        <p:nvSpPr>
          <p:cNvPr id="374787" name="Rectangle 3"/>
          <p:cNvSpPr>
            <a:spLocks noGrp="1" noChangeArrowheads="1"/>
          </p:cNvSpPr>
          <p:nvPr>
            <p:ph type="body" idx="1"/>
          </p:nvPr>
        </p:nvSpPr>
        <p:spPr/>
        <p:txBody>
          <a:bodyPr/>
          <a:lstStyle/>
          <a:p>
            <a:r>
              <a:rPr lang="en-US" altLang="en-US"/>
              <a:t>Irrigation System Design</a:t>
            </a:r>
          </a:p>
          <a:p>
            <a:pPr>
              <a:buFontTx/>
              <a:buChar char="•"/>
            </a:pPr>
            <a:r>
              <a:rPr lang="en-US" altLang="en-US"/>
              <a:t>Irrigation systems can have a wide range of costs depending on the features of the system design.</a:t>
            </a:r>
          </a:p>
          <a:p>
            <a:pPr>
              <a:buFontTx/>
              <a:buChar char="•"/>
            </a:pPr>
            <a:r>
              <a:rPr lang="en-US" altLang="en-US"/>
              <a:t>The least expensive design may not be the most water conserving or efficient.</a:t>
            </a:r>
          </a:p>
        </p:txBody>
      </p:sp>
    </p:spTree>
    <p:extLst>
      <p:ext uri="{BB962C8B-B14F-4D97-AF65-F5344CB8AC3E}">
        <p14:creationId xmlns:p14="http://schemas.microsoft.com/office/powerpoint/2010/main" val="3957647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3FEF6-76E2-D54B-AE4A-7C2EA2018B98}" type="slidenum">
              <a:rPr lang="en-US" altLang="en-US"/>
              <a:pPr/>
              <a:t>121</a:t>
            </a:fld>
            <a:endParaRPr lang="en-US" altLang="en-US"/>
          </a:p>
        </p:txBody>
      </p:sp>
      <p:sp>
        <p:nvSpPr>
          <p:cNvPr id="375810" name="Rectangle 2"/>
          <p:cNvSpPr>
            <a:spLocks noRo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n-US" altLang="en-US"/>
              <a:t>Irrigation System Design</a:t>
            </a:r>
          </a:p>
          <a:p>
            <a:r>
              <a:rPr lang="en-US" altLang="en-US"/>
              <a:t>Landscape water-use zoning is matched to the irrigation system zoning …</a:t>
            </a:r>
          </a:p>
          <a:p>
            <a:r>
              <a:rPr lang="en-US" altLang="en-US"/>
              <a:t>- Ornamental  beds may use sprinklers, microsprays or drip emitters.</a:t>
            </a:r>
          </a:p>
          <a:p>
            <a:r>
              <a:rPr lang="en-US" altLang="en-US"/>
              <a:t>- Perennial flowers, bushes and trees may only need irrigation for establishment and drought conditions – is a permanent system really necessary?</a:t>
            </a:r>
          </a:p>
        </p:txBody>
      </p:sp>
    </p:spTree>
    <p:extLst>
      <p:ext uri="{BB962C8B-B14F-4D97-AF65-F5344CB8AC3E}">
        <p14:creationId xmlns:p14="http://schemas.microsoft.com/office/powerpoint/2010/main" val="8609623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DCFE8-1CB5-A24D-B56C-FBE9486EE671}" type="slidenum">
              <a:rPr lang="en-US" altLang="en-US"/>
              <a:pPr/>
              <a:t>122</a:t>
            </a:fld>
            <a:endParaRPr lang="en-US" altLang="en-US"/>
          </a:p>
        </p:txBody>
      </p:sp>
      <p:sp>
        <p:nvSpPr>
          <p:cNvPr id="376834" name="Rectangle 2"/>
          <p:cNvSpPr>
            <a:spLocks noRot="1" noChangeArrowheads="1" noTextEdit="1"/>
          </p:cNvSpPr>
          <p:nvPr>
            <p:ph type="sldImg"/>
          </p:nvPr>
        </p:nvSpPr>
        <p:spPr>
          <a:ln/>
        </p:spPr>
      </p:sp>
      <p:sp>
        <p:nvSpPr>
          <p:cNvPr id="376835" name="Rectangle 3"/>
          <p:cNvSpPr>
            <a:spLocks noGrp="1" noChangeArrowheads="1"/>
          </p:cNvSpPr>
          <p:nvPr>
            <p:ph type="body" idx="1"/>
          </p:nvPr>
        </p:nvSpPr>
        <p:spPr/>
        <p:txBody>
          <a:bodyPr/>
          <a:lstStyle/>
          <a:p>
            <a:r>
              <a:rPr lang="en-US" altLang="en-US"/>
              <a:t>Irrigation System Design</a:t>
            </a:r>
          </a:p>
          <a:p>
            <a:r>
              <a:rPr lang="en-US" altLang="en-US" sz="1400"/>
              <a:t>Landscape water-use zoning is matched to the irrigation system zoning …</a:t>
            </a:r>
          </a:p>
          <a:p>
            <a:r>
              <a:rPr lang="en-US" altLang="en-US" sz="1400"/>
              <a:t>- </a:t>
            </a:r>
            <a:r>
              <a:rPr lang="en-US" altLang="en-US"/>
              <a:t>Large turf areas use impact or rotor sprinklers. </a:t>
            </a:r>
          </a:p>
          <a:p>
            <a:r>
              <a:rPr lang="en-US" altLang="en-US"/>
              <a:t>- Small turf areas may use sprinklers or sprays.</a:t>
            </a:r>
          </a:p>
        </p:txBody>
      </p:sp>
    </p:spTree>
    <p:extLst>
      <p:ext uri="{BB962C8B-B14F-4D97-AF65-F5344CB8AC3E}">
        <p14:creationId xmlns:p14="http://schemas.microsoft.com/office/powerpoint/2010/main" val="4494197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C37A45-6A43-954F-8AB0-B10D7ECAE94A}" type="slidenum">
              <a:rPr lang="en-US" altLang="en-US"/>
              <a:pPr/>
              <a:t>123</a:t>
            </a:fld>
            <a:endParaRPr lang="en-US" altLang="en-US"/>
          </a:p>
        </p:txBody>
      </p:sp>
      <p:sp>
        <p:nvSpPr>
          <p:cNvPr id="377858" name="Rectangle 2"/>
          <p:cNvSpPr>
            <a:spLocks noRo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n-US" altLang="en-US"/>
              <a:t>Irrigation System Design</a:t>
            </a:r>
          </a:p>
          <a:p>
            <a:pPr>
              <a:buFontTx/>
              <a:buChar char="•"/>
            </a:pPr>
            <a:r>
              <a:rPr lang="en-US" altLang="en-US"/>
              <a:t>Design must have high </a:t>
            </a:r>
            <a:r>
              <a:rPr lang="en-US" altLang="en-US" u="sng"/>
              <a:t>uniformity</a:t>
            </a:r>
            <a:r>
              <a:rPr lang="en-US" altLang="en-US"/>
              <a:t> and </a:t>
            </a:r>
            <a:r>
              <a:rPr lang="en-US" altLang="en-US" u="sng"/>
              <a:t>application efficiency</a:t>
            </a:r>
            <a:r>
              <a:rPr lang="en-US" altLang="en-US"/>
              <a:t> to be water conserving.</a:t>
            </a:r>
          </a:p>
          <a:p>
            <a:pPr>
              <a:buFontTx/>
              <a:buChar char="•"/>
            </a:pPr>
            <a:r>
              <a:rPr lang="en-US" altLang="en-US"/>
              <a:t>Uniformity – evenness that water is spread over the target area.</a:t>
            </a:r>
          </a:p>
          <a:p>
            <a:pPr>
              <a:buFontTx/>
              <a:buChar char="•"/>
            </a:pPr>
            <a:r>
              <a:rPr lang="en-US" altLang="en-US"/>
              <a:t>Application efficiency – amount of applied water that is useful to targeted plant materials.</a:t>
            </a:r>
          </a:p>
        </p:txBody>
      </p:sp>
    </p:spTree>
    <p:extLst>
      <p:ext uri="{BB962C8B-B14F-4D97-AF65-F5344CB8AC3E}">
        <p14:creationId xmlns:p14="http://schemas.microsoft.com/office/powerpoint/2010/main" val="69810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FC635-BA5C-E243-91FF-F10AE57C1F16}" type="slidenum">
              <a:rPr lang="en-US" altLang="en-US"/>
              <a:pPr/>
              <a:t>12</a:t>
            </a:fld>
            <a:endParaRPr lang="en-US" altLang="en-US"/>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ltLang="en-US"/>
              <a:t>So, what exactly is Xeriscaping?</a:t>
            </a:r>
          </a:p>
          <a:p>
            <a:pPr>
              <a:buFontTx/>
              <a:buChar char="•"/>
            </a:pPr>
            <a:r>
              <a:rPr lang="en-US" altLang="en-US"/>
              <a:t>Landscaping that uses water-conserving techniques, such as drought tolerant plants, mulching, efficient irrigation, etc.</a:t>
            </a:r>
          </a:p>
          <a:p>
            <a:pPr>
              <a:buFontTx/>
              <a:buChar char="•"/>
            </a:pPr>
            <a:r>
              <a:rPr lang="en-US" altLang="en-US"/>
              <a:t>The practice of utilizing methods to conserve water in the yard and garden.</a:t>
            </a:r>
          </a:p>
          <a:p>
            <a:pPr>
              <a:buFontTx/>
              <a:buChar char="•"/>
            </a:pPr>
            <a:r>
              <a:rPr lang="en-US" altLang="en-US"/>
              <a:t>Landscaping in ways that does not require supplemental watering.</a:t>
            </a:r>
          </a:p>
          <a:p>
            <a:pPr>
              <a:buFontTx/>
              <a:buChar char="•"/>
            </a:pPr>
            <a:r>
              <a:rPr lang="en-US" altLang="en-US"/>
              <a:t>Water-efficient landscaping.</a:t>
            </a:r>
          </a:p>
        </p:txBody>
      </p:sp>
    </p:spTree>
    <p:extLst>
      <p:ext uri="{BB962C8B-B14F-4D97-AF65-F5344CB8AC3E}">
        <p14:creationId xmlns:p14="http://schemas.microsoft.com/office/powerpoint/2010/main" val="669053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E21D3-20DE-FA47-9E4A-CEA278F71874}" type="slidenum">
              <a:rPr lang="en-US" altLang="en-US"/>
              <a:pPr/>
              <a:t>124</a:t>
            </a:fld>
            <a:endParaRPr lang="en-US" altLang="en-US"/>
          </a:p>
        </p:txBody>
      </p:sp>
      <p:sp>
        <p:nvSpPr>
          <p:cNvPr id="378882" name="Rectangle 2"/>
          <p:cNvSpPr>
            <a:spLocks noRot="1" noChangeArrowheads="1" noTextEdit="1"/>
          </p:cNvSpPr>
          <p:nvPr>
            <p:ph type="sldImg"/>
          </p:nvPr>
        </p:nvSpPr>
        <p:spPr>
          <a:ln/>
        </p:spPr>
      </p:sp>
      <p:sp>
        <p:nvSpPr>
          <p:cNvPr id="378883" name="Rectangle 3"/>
          <p:cNvSpPr>
            <a:spLocks noGrp="1" noChangeArrowheads="1"/>
          </p:cNvSpPr>
          <p:nvPr>
            <p:ph type="body" idx="1"/>
          </p:nvPr>
        </p:nvSpPr>
        <p:spPr/>
        <p:txBody>
          <a:bodyPr/>
          <a:lstStyle/>
          <a:p>
            <a:r>
              <a:rPr lang="en-US" altLang="en-US"/>
              <a:t>Uniformity</a:t>
            </a:r>
          </a:p>
          <a:p>
            <a:pPr>
              <a:buFontTx/>
              <a:buChar char="•"/>
            </a:pPr>
            <a:r>
              <a:rPr lang="en-US" altLang="en-US"/>
              <a:t>Calculated as a percent.</a:t>
            </a:r>
          </a:p>
          <a:p>
            <a:pPr>
              <a:buFontTx/>
              <a:buChar char="•"/>
            </a:pPr>
            <a:r>
              <a:rPr lang="en-US" altLang="en-US"/>
              <a:t>Indicates the evenness of the spreading out of the water.</a:t>
            </a:r>
          </a:p>
          <a:p>
            <a:pPr>
              <a:buFontTx/>
              <a:buChar char="•"/>
            </a:pPr>
            <a:r>
              <a:rPr lang="en-US" altLang="en-US"/>
              <a:t>Major controlling factors in design:</a:t>
            </a:r>
          </a:p>
          <a:p>
            <a:pPr lvl="1"/>
            <a:r>
              <a:rPr lang="en-US" altLang="en-US"/>
              <a:t>- Proper nozzles sizes</a:t>
            </a:r>
          </a:p>
          <a:p>
            <a:pPr lvl="1"/>
            <a:r>
              <a:rPr lang="en-US" altLang="en-US"/>
              <a:t>- Proper sprinkler, spray or emitter spacing</a:t>
            </a:r>
          </a:p>
          <a:p>
            <a:pPr lvl="1"/>
            <a:r>
              <a:rPr lang="en-US" altLang="en-US"/>
              <a:t>- Proper pressure</a:t>
            </a:r>
          </a:p>
        </p:txBody>
      </p:sp>
    </p:spTree>
    <p:extLst>
      <p:ext uri="{BB962C8B-B14F-4D97-AF65-F5344CB8AC3E}">
        <p14:creationId xmlns:p14="http://schemas.microsoft.com/office/powerpoint/2010/main" val="13424957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F7F0B-0035-9A4C-A8C7-C10211525C0F}" type="slidenum">
              <a:rPr lang="en-US" altLang="en-US"/>
              <a:pPr/>
              <a:t>125</a:t>
            </a:fld>
            <a:endParaRPr lang="en-US" altLang="en-US"/>
          </a:p>
        </p:txBody>
      </p:sp>
      <p:sp>
        <p:nvSpPr>
          <p:cNvPr id="379906" name="Rectangle 2"/>
          <p:cNvSpPr>
            <a:spLocks noRo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n-US" altLang="en-US"/>
              <a:t>Uniformity – Side View</a:t>
            </a:r>
          </a:p>
        </p:txBody>
      </p:sp>
    </p:spTree>
    <p:extLst>
      <p:ext uri="{BB962C8B-B14F-4D97-AF65-F5344CB8AC3E}">
        <p14:creationId xmlns:p14="http://schemas.microsoft.com/office/powerpoint/2010/main" val="18624546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BA65D-5079-344C-A517-DFD75338B216}" type="slidenum">
              <a:rPr lang="en-US" altLang="en-US"/>
              <a:pPr/>
              <a:t>126</a:t>
            </a:fld>
            <a:endParaRPr lang="en-US" altLang="en-US"/>
          </a:p>
        </p:txBody>
      </p:sp>
      <p:sp>
        <p:nvSpPr>
          <p:cNvPr id="380930" name="Rectangle 2"/>
          <p:cNvSpPr>
            <a:spLocks noRot="1" noChangeArrowheads="1" noTextEdit="1"/>
          </p:cNvSpPr>
          <p:nvPr>
            <p:ph type="sldImg"/>
          </p:nvPr>
        </p:nvSpPr>
        <p:spPr>
          <a:ln/>
        </p:spPr>
      </p:sp>
      <p:sp>
        <p:nvSpPr>
          <p:cNvPr id="380931" name="Rectangle 3"/>
          <p:cNvSpPr>
            <a:spLocks noGrp="1" noChangeArrowheads="1"/>
          </p:cNvSpPr>
          <p:nvPr>
            <p:ph type="body" idx="1"/>
          </p:nvPr>
        </p:nvSpPr>
        <p:spPr/>
        <p:txBody>
          <a:bodyPr/>
          <a:lstStyle/>
          <a:p>
            <a:r>
              <a:rPr lang="en-US" altLang="en-US"/>
              <a:t>Uniformity- Overhead Pattern</a:t>
            </a:r>
          </a:p>
        </p:txBody>
      </p:sp>
    </p:spTree>
    <p:extLst>
      <p:ext uri="{BB962C8B-B14F-4D97-AF65-F5344CB8AC3E}">
        <p14:creationId xmlns:p14="http://schemas.microsoft.com/office/powerpoint/2010/main" val="5543865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37725E-64DB-7E46-97DF-53CB8076AC96}" type="slidenum">
              <a:rPr lang="en-US" altLang="en-US"/>
              <a:pPr/>
              <a:t>127</a:t>
            </a:fld>
            <a:endParaRPr lang="en-US" altLang="en-US"/>
          </a:p>
        </p:txBody>
      </p:sp>
      <p:sp>
        <p:nvSpPr>
          <p:cNvPr id="381954" name="Rectangle 2"/>
          <p:cNvSpPr>
            <a:spLocks noRo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n-US" altLang="en-US"/>
              <a:t>Uniformity</a:t>
            </a:r>
          </a:p>
          <a:p>
            <a:pPr>
              <a:buFontTx/>
              <a:buChar char="•"/>
            </a:pPr>
            <a:r>
              <a:rPr lang="en-US" altLang="en-US"/>
              <a:t>Sprinkler heads should be spaced no further apart than their radius of throw.</a:t>
            </a:r>
          </a:p>
          <a:p>
            <a:pPr>
              <a:buFontTx/>
              <a:buChar char="•"/>
            </a:pPr>
            <a:r>
              <a:rPr lang="en-US" altLang="en-US"/>
              <a:t>Proper operating pressure is needed to get the correct distribution of water at each nozzle.</a:t>
            </a:r>
          </a:p>
          <a:p>
            <a:pPr lvl="1"/>
            <a:r>
              <a:rPr lang="en-US" altLang="en-US"/>
              <a:t>- Pressure regulators required on slopes</a:t>
            </a:r>
          </a:p>
          <a:p>
            <a:pPr lvl="1"/>
            <a:r>
              <a:rPr lang="en-US" altLang="en-US"/>
              <a:t>- Proper pipe sizes </a:t>
            </a:r>
          </a:p>
          <a:p>
            <a:pPr lvl="1"/>
            <a:r>
              <a:rPr lang="en-US" altLang="en-US"/>
              <a:t>- Adequate upstream pressure</a:t>
            </a:r>
          </a:p>
        </p:txBody>
      </p:sp>
    </p:spTree>
    <p:extLst>
      <p:ext uri="{BB962C8B-B14F-4D97-AF65-F5344CB8AC3E}">
        <p14:creationId xmlns:p14="http://schemas.microsoft.com/office/powerpoint/2010/main" val="17911725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E10D8-F714-B04C-A0C5-E79EA7F6F569}" type="slidenum">
              <a:rPr lang="en-US" altLang="en-US"/>
              <a:pPr/>
              <a:t>128</a:t>
            </a:fld>
            <a:endParaRPr lang="en-US" altLang="en-US"/>
          </a:p>
        </p:txBody>
      </p:sp>
      <p:sp>
        <p:nvSpPr>
          <p:cNvPr id="382978" name="Rectangle 2"/>
          <p:cNvSpPr>
            <a:spLocks noRot="1" noChangeArrowheads="1" noTextEdit="1"/>
          </p:cNvSpPr>
          <p:nvPr>
            <p:ph type="sldImg"/>
          </p:nvPr>
        </p:nvSpPr>
        <p:spPr>
          <a:ln/>
        </p:spPr>
      </p:sp>
      <p:sp>
        <p:nvSpPr>
          <p:cNvPr id="382979" name="Rectangle 3"/>
          <p:cNvSpPr>
            <a:spLocks noGrp="1" noChangeArrowheads="1"/>
          </p:cNvSpPr>
          <p:nvPr>
            <p:ph type="body" idx="1"/>
          </p:nvPr>
        </p:nvSpPr>
        <p:spPr/>
        <p:txBody>
          <a:bodyPr/>
          <a:lstStyle/>
          <a:p>
            <a:r>
              <a:rPr lang="en-US" altLang="en-US"/>
              <a:t>Uniformity</a:t>
            </a:r>
          </a:p>
          <a:p>
            <a:pPr>
              <a:buFontTx/>
              <a:buChar char="•"/>
            </a:pPr>
            <a:r>
              <a:rPr lang="en-US" altLang="en-US"/>
              <a:t>Uniformity Losses can result from …</a:t>
            </a:r>
          </a:p>
          <a:p>
            <a:pPr lvl="1"/>
            <a:r>
              <a:rPr lang="en-US" altLang="en-US"/>
              <a:t>- Operating pressures too high or low.</a:t>
            </a:r>
          </a:p>
          <a:p>
            <a:pPr lvl="1"/>
            <a:r>
              <a:rPr lang="en-US" altLang="en-US"/>
              <a:t>- Operating pressures that vary too much in one zone.</a:t>
            </a:r>
          </a:p>
          <a:p>
            <a:pPr lvl="1"/>
            <a:r>
              <a:rPr lang="en-US" altLang="en-US"/>
              <a:t>- Pattern interference from plant materials or other objects.</a:t>
            </a:r>
          </a:p>
          <a:p>
            <a:pPr lvl="1"/>
            <a:r>
              <a:rPr lang="en-US" altLang="en-US"/>
              <a:t>- High Winds.</a:t>
            </a:r>
          </a:p>
          <a:p>
            <a:pPr lvl="1"/>
            <a:r>
              <a:rPr lang="en-US" altLang="en-US"/>
              <a:t>- Poorly maintained systems.</a:t>
            </a:r>
          </a:p>
        </p:txBody>
      </p:sp>
    </p:spTree>
    <p:extLst>
      <p:ext uri="{BB962C8B-B14F-4D97-AF65-F5344CB8AC3E}">
        <p14:creationId xmlns:p14="http://schemas.microsoft.com/office/powerpoint/2010/main" val="8115699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3D8C10-6468-0B43-943C-023500B119D3}" type="slidenum">
              <a:rPr lang="en-US" altLang="en-US"/>
              <a:pPr/>
              <a:t>129</a:t>
            </a:fld>
            <a:endParaRPr lang="en-US" altLang="en-US"/>
          </a:p>
        </p:txBody>
      </p:sp>
      <p:sp>
        <p:nvSpPr>
          <p:cNvPr id="384002" name="Rectangle 2"/>
          <p:cNvSpPr>
            <a:spLocks noRot="1" noChangeArrowheads="1" noTextEdit="1"/>
          </p:cNvSpPr>
          <p:nvPr>
            <p:ph type="sldImg"/>
          </p:nvPr>
        </p:nvSpPr>
        <p:spPr>
          <a:ln/>
        </p:spPr>
      </p:sp>
      <p:sp>
        <p:nvSpPr>
          <p:cNvPr id="384003" name="Rectangle 3"/>
          <p:cNvSpPr>
            <a:spLocks noGrp="1" noChangeArrowheads="1"/>
          </p:cNvSpPr>
          <p:nvPr>
            <p:ph type="body" idx="1"/>
          </p:nvPr>
        </p:nvSpPr>
        <p:spPr/>
        <p:txBody>
          <a:bodyPr/>
          <a:lstStyle/>
          <a:p>
            <a:r>
              <a:rPr lang="en-US" altLang="en-US"/>
              <a:t>Adjust for Uniformity</a:t>
            </a:r>
          </a:p>
          <a:p>
            <a:pPr>
              <a:buFontTx/>
              <a:buChar char="•"/>
            </a:pPr>
            <a:r>
              <a:rPr lang="en-US" altLang="en-US"/>
              <a:t>Uniformity should be checked at the beginning of the irrigation season.</a:t>
            </a:r>
          </a:p>
          <a:p>
            <a:pPr>
              <a:buFontTx/>
              <a:buChar char="•"/>
            </a:pPr>
            <a:r>
              <a:rPr lang="en-US" altLang="en-US"/>
              <a:t>Irrigation hardware should be compatible.</a:t>
            </a:r>
          </a:p>
          <a:p>
            <a:pPr>
              <a:buFontTx/>
              <a:buChar char="•"/>
            </a:pPr>
            <a:r>
              <a:rPr lang="en-US" altLang="en-US"/>
              <a:t>Each zone should have the same make and model of sprinkler heads.</a:t>
            </a:r>
          </a:p>
          <a:p>
            <a:pPr>
              <a:buFontTx/>
              <a:buChar char="•"/>
            </a:pPr>
            <a:r>
              <a:rPr lang="en-US" altLang="en-US"/>
              <a:t>The sprinkler heads within a zone should have the same precipitation rate.</a:t>
            </a:r>
          </a:p>
          <a:p>
            <a:pPr>
              <a:buFontTx/>
              <a:buChar char="•"/>
            </a:pPr>
            <a:r>
              <a:rPr lang="en-US" altLang="en-US"/>
              <a:t>Plants with similar water needs should be grouped in the same zone.</a:t>
            </a:r>
          </a:p>
          <a:p>
            <a:pPr>
              <a:buFontTx/>
              <a:buChar char="•"/>
            </a:pPr>
            <a:r>
              <a:rPr lang="en-US" altLang="en-US"/>
              <a:t>Adjust the arc of the sprinkler head to achieve the maximum coverage without watering the pavement.</a:t>
            </a:r>
          </a:p>
        </p:txBody>
      </p:sp>
    </p:spTree>
    <p:extLst>
      <p:ext uri="{BB962C8B-B14F-4D97-AF65-F5344CB8AC3E}">
        <p14:creationId xmlns:p14="http://schemas.microsoft.com/office/powerpoint/2010/main" val="13870537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882A5-DAF8-CD48-875B-EDC6EBCD6E33}" type="slidenum">
              <a:rPr lang="en-US" altLang="en-US"/>
              <a:pPr/>
              <a:t>130</a:t>
            </a:fld>
            <a:endParaRPr lang="en-US" altLang="en-US"/>
          </a:p>
        </p:txBody>
      </p:sp>
      <p:sp>
        <p:nvSpPr>
          <p:cNvPr id="385026" name="Rectangle 2"/>
          <p:cNvSpPr>
            <a:spLocks noRot="1" noChangeArrowheads="1" noTextEdit="1"/>
          </p:cNvSpPr>
          <p:nvPr>
            <p:ph type="sldImg"/>
          </p:nvPr>
        </p:nvSpPr>
        <p:spPr>
          <a:ln/>
        </p:spPr>
      </p:sp>
      <p:sp>
        <p:nvSpPr>
          <p:cNvPr id="385027" name="Rectangle 3"/>
          <p:cNvSpPr>
            <a:spLocks noGrp="1" noChangeArrowheads="1"/>
          </p:cNvSpPr>
          <p:nvPr>
            <p:ph type="body" idx="1"/>
          </p:nvPr>
        </p:nvSpPr>
        <p:spPr/>
        <p:txBody>
          <a:bodyPr/>
          <a:lstStyle/>
          <a:p>
            <a:r>
              <a:rPr lang="en-US" altLang="en-US"/>
              <a:t>Application Efficiency</a:t>
            </a:r>
          </a:p>
          <a:p>
            <a:pPr>
              <a:buFontTx/>
              <a:buChar char="•"/>
            </a:pPr>
            <a:r>
              <a:rPr lang="en-US" altLang="en-US" sz="1400"/>
              <a:t>Calculated as a percentage</a:t>
            </a:r>
          </a:p>
          <a:p>
            <a:r>
              <a:rPr lang="en-US" altLang="en-US" sz="1400"/>
              <a:t>    - </a:t>
            </a:r>
            <a:r>
              <a:rPr lang="en-US" altLang="en-US"/>
              <a:t>Water available to plants/total water applied</a:t>
            </a:r>
          </a:p>
          <a:p>
            <a:pPr>
              <a:buFontTx/>
              <a:buChar char="•"/>
            </a:pPr>
            <a:r>
              <a:rPr lang="en-US" altLang="en-US" sz="1400"/>
              <a:t>Losses of water include</a:t>
            </a:r>
          </a:p>
          <a:p>
            <a:r>
              <a:rPr lang="en-US" altLang="en-US"/>
              <a:t>    - Poor uniformity</a:t>
            </a:r>
          </a:p>
          <a:p>
            <a:r>
              <a:rPr lang="en-US" altLang="en-US"/>
              <a:t>    - Evaporation before reaching soil</a:t>
            </a:r>
          </a:p>
          <a:p>
            <a:pPr lvl="1"/>
            <a:r>
              <a:rPr lang="en-US" altLang="en-US"/>
              <a:t>- Deep percolation</a:t>
            </a:r>
          </a:p>
          <a:p>
            <a:pPr lvl="1"/>
            <a:r>
              <a:rPr lang="en-US" altLang="en-US"/>
              <a:t>- Wetting impervious surfaces</a:t>
            </a:r>
          </a:p>
          <a:p>
            <a:pPr lvl="1"/>
            <a:r>
              <a:rPr lang="en-US" altLang="en-US"/>
              <a:t>- Pattern break up from interference from plant materials or other objects</a:t>
            </a:r>
          </a:p>
        </p:txBody>
      </p:sp>
    </p:spTree>
    <p:extLst>
      <p:ext uri="{BB962C8B-B14F-4D97-AF65-F5344CB8AC3E}">
        <p14:creationId xmlns:p14="http://schemas.microsoft.com/office/powerpoint/2010/main" val="12776233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A3A95F-07A7-1948-B33E-8580203E013B}" type="slidenum">
              <a:rPr lang="en-US" altLang="en-US"/>
              <a:pPr/>
              <a:t>131</a:t>
            </a:fld>
            <a:endParaRPr lang="en-US" altLang="en-US"/>
          </a:p>
        </p:txBody>
      </p:sp>
      <p:sp>
        <p:nvSpPr>
          <p:cNvPr id="386050" name="Rectangle 2"/>
          <p:cNvSpPr>
            <a:spLocks noRot="1" noChangeArrowheads="1" noTextEdit="1"/>
          </p:cNvSpPr>
          <p:nvPr>
            <p:ph type="sldImg"/>
          </p:nvPr>
        </p:nvSpPr>
        <p:spPr>
          <a:ln/>
        </p:spPr>
      </p:sp>
      <p:sp>
        <p:nvSpPr>
          <p:cNvPr id="386051" name="Rectangle 3"/>
          <p:cNvSpPr>
            <a:spLocks noGrp="1" noChangeArrowheads="1"/>
          </p:cNvSpPr>
          <p:nvPr>
            <p:ph type="body" idx="1"/>
          </p:nvPr>
        </p:nvSpPr>
        <p:spPr/>
        <p:txBody>
          <a:bodyPr/>
          <a:lstStyle/>
          <a:p>
            <a:r>
              <a:rPr lang="en-US" altLang="en-US"/>
              <a:t>Irrigation System Leaks</a:t>
            </a:r>
          </a:p>
          <a:p>
            <a:pPr>
              <a:buFontTx/>
              <a:buChar char="•"/>
            </a:pPr>
            <a:r>
              <a:rPr lang="en-US" altLang="en-US"/>
              <a:t>Run one zone at a time and observe each sprinkler head in the zone. Bubbling, misting or unusual spray patterns indicate defective or damage sprinkler heads.</a:t>
            </a:r>
          </a:p>
          <a:p>
            <a:pPr>
              <a:buFontTx/>
              <a:buChar char="•"/>
            </a:pPr>
            <a:r>
              <a:rPr lang="en-US" altLang="en-US"/>
              <a:t>Look for breaks in the pipe fittings.</a:t>
            </a:r>
          </a:p>
          <a:p>
            <a:pPr>
              <a:buFontTx/>
              <a:buChar char="•"/>
            </a:pPr>
            <a:r>
              <a:rPr lang="en-US" altLang="en-US"/>
              <a:t>Excessively wet areas with standing water (evidenced by excessively green turf, turf mounding, water seeping from turf or pavement edge) indicate underground leaks.</a:t>
            </a:r>
          </a:p>
        </p:txBody>
      </p:sp>
    </p:spTree>
    <p:extLst>
      <p:ext uri="{BB962C8B-B14F-4D97-AF65-F5344CB8AC3E}">
        <p14:creationId xmlns:p14="http://schemas.microsoft.com/office/powerpoint/2010/main" val="3268755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08496-68C1-474E-99D9-C59CED8B5143}" type="slidenum">
              <a:rPr lang="en-US" altLang="en-US"/>
              <a:pPr/>
              <a:t>132</a:t>
            </a:fld>
            <a:endParaRPr lang="en-US" altLang="en-US"/>
          </a:p>
        </p:txBody>
      </p:sp>
      <p:sp>
        <p:nvSpPr>
          <p:cNvPr id="387074" name="Rectangle 2"/>
          <p:cNvSpPr>
            <a:spLocks noRo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US" altLang="en-US"/>
              <a:t>Irrigation System Leaks </a:t>
            </a:r>
            <a:r>
              <a:rPr lang="en-US" altLang="en-US" sz="800" i="1"/>
              <a:t>(cond.)</a:t>
            </a:r>
          </a:p>
          <a:p>
            <a:pPr>
              <a:buFontTx/>
              <a:buChar char="•"/>
            </a:pPr>
            <a:r>
              <a:rPr lang="en-US" altLang="en-US"/>
              <a:t>Cracks in the pavement near the system can be the result of a leaky irrigation system.</a:t>
            </a:r>
          </a:p>
          <a:p>
            <a:pPr>
              <a:buFontTx/>
              <a:buChar char="•"/>
            </a:pPr>
            <a:r>
              <a:rPr lang="en-US" altLang="en-US"/>
              <a:t>Use PVC pipe to listen at the valve boxes for water running when the zone is not turned on.</a:t>
            </a:r>
          </a:p>
          <a:p>
            <a:pPr>
              <a:buFontTx/>
              <a:buChar char="•"/>
            </a:pPr>
            <a:r>
              <a:rPr lang="en-US" altLang="en-US"/>
              <a:t>If you detect leaks in your irrigation system, contact your irrigation contractor.</a:t>
            </a:r>
          </a:p>
        </p:txBody>
      </p:sp>
    </p:spTree>
    <p:extLst>
      <p:ext uri="{BB962C8B-B14F-4D97-AF65-F5344CB8AC3E}">
        <p14:creationId xmlns:p14="http://schemas.microsoft.com/office/powerpoint/2010/main" val="5348384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E0A0C-FF1E-F849-ADC3-2EDAD100610F}" type="slidenum">
              <a:rPr lang="en-US" altLang="en-US"/>
              <a:pPr/>
              <a:t>133</a:t>
            </a:fld>
            <a:endParaRPr lang="en-US" altLang="en-US"/>
          </a:p>
        </p:txBody>
      </p:sp>
      <p:sp>
        <p:nvSpPr>
          <p:cNvPr id="388098" name="Rectangle 2"/>
          <p:cNvSpPr>
            <a:spLocks noRot="1" noChangeArrowheads="1" noTextEdit="1"/>
          </p:cNvSpPr>
          <p:nvPr>
            <p:ph type="sldImg"/>
          </p:nvPr>
        </p:nvSpPr>
        <p:spPr>
          <a:ln/>
        </p:spPr>
      </p:sp>
      <p:sp>
        <p:nvSpPr>
          <p:cNvPr id="388099" name="Rectangle 3"/>
          <p:cNvSpPr>
            <a:spLocks noGrp="1" noChangeArrowheads="1"/>
          </p:cNvSpPr>
          <p:nvPr>
            <p:ph type="body" idx="1"/>
          </p:nvPr>
        </p:nvSpPr>
        <p:spPr/>
        <p:txBody>
          <a:bodyPr/>
          <a:lstStyle/>
          <a:p>
            <a:r>
              <a:rPr lang="en-US" altLang="en-US"/>
              <a:t>Irrigation System Maintenance</a:t>
            </a:r>
          </a:p>
          <a:p>
            <a:pPr>
              <a:buFontTx/>
              <a:buChar char="•"/>
            </a:pPr>
            <a:r>
              <a:rPr lang="en-US" altLang="en-US"/>
              <a:t>Check for obvious leaks on a regular basis.</a:t>
            </a:r>
          </a:p>
          <a:p>
            <a:pPr>
              <a:buFontTx/>
              <a:buChar char="•"/>
            </a:pPr>
            <a:r>
              <a:rPr lang="en-US" altLang="en-US"/>
              <a:t>Do a water meter check for leaks at least annually.</a:t>
            </a:r>
          </a:p>
          <a:p>
            <a:pPr lvl="1"/>
            <a:r>
              <a:rPr lang="en-US" altLang="en-US"/>
              <a:t>- Turn off all water and look at water meter to see if any water is leaking</a:t>
            </a:r>
          </a:p>
          <a:p>
            <a:pPr>
              <a:buFontTx/>
              <a:buChar char="•"/>
            </a:pPr>
            <a:r>
              <a:rPr lang="en-US" altLang="en-US"/>
              <a:t>Flush system each Spring when starting up system for the first time.</a:t>
            </a:r>
          </a:p>
          <a:p>
            <a:pPr>
              <a:buFontTx/>
              <a:buChar char="•"/>
            </a:pPr>
            <a:r>
              <a:rPr lang="en-US" altLang="en-US"/>
              <a:t>Observe any weird spray patterns (or dry spots) and change out nozzles when needed.</a:t>
            </a:r>
          </a:p>
        </p:txBody>
      </p:sp>
    </p:spTree>
    <p:extLst>
      <p:ext uri="{BB962C8B-B14F-4D97-AF65-F5344CB8AC3E}">
        <p14:creationId xmlns:p14="http://schemas.microsoft.com/office/powerpoint/2010/main" val="1811438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60959-A89B-064A-9023-C6A3075A3C6B}" type="slidenum">
              <a:rPr lang="en-US" altLang="en-US"/>
              <a:pPr/>
              <a:t>13</a:t>
            </a:fld>
            <a:endParaRPr lang="en-US" altLang="en-US"/>
          </a:p>
        </p:txBody>
      </p:sp>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a:xfrm>
            <a:off x="914400" y="4343400"/>
            <a:ext cx="5029200" cy="4114800"/>
          </a:xfrm>
        </p:spPr>
        <p:txBody>
          <a:bodyPr/>
          <a:lstStyle/>
          <a:p>
            <a:r>
              <a:rPr lang="en-US" altLang="en-US"/>
              <a:t>To many people, Xeriscaping implies cactus gardens or barren landscapes! A Xeriscape is not a dry, prickly cacti garden.</a:t>
            </a:r>
          </a:p>
        </p:txBody>
      </p:sp>
    </p:spTree>
    <p:extLst>
      <p:ext uri="{BB962C8B-B14F-4D97-AF65-F5344CB8AC3E}">
        <p14:creationId xmlns:p14="http://schemas.microsoft.com/office/powerpoint/2010/main" val="13450936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7113A-C390-C14A-84C2-F4B796186EDD}" type="slidenum">
              <a:rPr lang="en-US" altLang="en-US"/>
              <a:pPr/>
              <a:t>134</a:t>
            </a:fld>
            <a:endParaRPr lang="en-US" altLang="en-US"/>
          </a:p>
        </p:txBody>
      </p:sp>
      <p:sp>
        <p:nvSpPr>
          <p:cNvPr id="389122" name="Rectangle 2"/>
          <p:cNvSpPr>
            <a:spLocks noRot="1" noChangeArrowheads="1" noTextEdit="1"/>
          </p:cNvSpPr>
          <p:nvPr>
            <p:ph type="sldImg"/>
          </p:nvPr>
        </p:nvSpPr>
        <p:spPr>
          <a:ln/>
        </p:spPr>
      </p:sp>
      <p:sp>
        <p:nvSpPr>
          <p:cNvPr id="389123" name="Rectangle 3"/>
          <p:cNvSpPr>
            <a:spLocks noGrp="1" noChangeArrowheads="1"/>
          </p:cNvSpPr>
          <p:nvPr>
            <p:ph type="body" idx="1"/>
          </p:nvPr>
        </p:nvSpPr>
        <p:spPr/>
        <p:txBody>
          <a:bodyPr/>
          <a:lstStyle/>
          <a:p>
            <a:r>
              <a:rPr lang="en-US" altLang="en-US"/>
              <a:t>Spring Start Up</a:t>
            </a:r>
          </a:p>
          <a:p>
            <a:pPr>
              <a:buFontTx/>
              <a:buChar char="•"/>
            </a:pPr>
            <a:r>
              <a:rPr lang="en-US" altLang="en-US"/>
              <a:t>Flush out system – clean out any critters that have moved in.</a:t>
            </a:r>
          </a:p>
          <a:p>
            <a:r>
              <a:rPr lang="en-US" altLang="en-US"/>
              <a:t>     - </a:t>
            </a:r>
            <a:r>
              <a:rPr lang="en-US" altLang="en-US" sz="1000"/>
              <a:t>open the ends of drip tubes</a:t>
            </a:r>
          </a:p>
          <a:p>
            <a:pPr lvl="1"/>
            <a:r>
              <a:rPr lang="en-US" altLang="en-US"/>
              <a:t> - remove spray and sprinkler nozzles</a:t>
            </a:r>
          </a:p>
          <a:p>
            <a:pPr>
              <a:buFontTx/>
              <a:buChar char="•"/>
            </a:pPr>
            <a:r>
              <a:rPr lang="en-US" altLang="en-US"/>
              <a:t>Replace nozzles and close up drip lines and run the system and check for clogged nozzles or pipes.</a:t>
            </a:r>
          </a:p>
          <a:p>
            <a:pPr>
              <a:buFontTx/>
              <a:buChar char="•"/>
            </a:pPr>
            <a:r>
              <a:rPr lang="en-US" altLang="en-US"/>
              <a:t>Check all valves for leaks.</a:t>
            </a:r>
          </a:p>
          <a:p>
            <a:pPr>
              <a:buFontTx/>
              <a:buChar char="•"/>
            </a:pPr>
            <a:r>
              <a:rPr lang="en-US" altLang="en-US"/>
              <a:t>Reset controller for proper run times.</a:t>
            </a:r>
          </a:p>
          <a:p>
            <a:pPr>
              <a:buFontTx/>
              <a:buChar char="•"/>
            </a:pPr>
            <a:r>
              <a:rPr lang="en-US" altLang="en-US"/>
              <a:t>Replace batteries on controllers.</a:t>
            </a:r>
          </a:p>
        </p:txBody>
      </p:sp>
    </p:spTree>
    <p:extLst>
      <p:ext uri="{BB962C8B-B14F-4D97-AF65-F5344CB8AC3E}">
        <p14:creationId xmlns:p14="http://schemas.microsoft.com/office/powerpoint/2010/main" val="21226392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4C949-DB67-234B-8085-43340A58981A}" type="slidenum">
              <a:rPr lang="en-US" altLang="en-US"/>
              <a:pPr/>
              <a:t>135</a:t>
            </a:fld>
            <a:endParaRPr lang="en-US" altLang="en-US"/>
          </a:p>
        </p:txBody>
      </p:sp>
      <p:sp>
        <p:nvSpPr>
          <p:cNvPr id="390146" name="Rectangle 2"/>
          <p:cNvSpPr>
            <a:spLocks noRot="1" noChangeArrowheads="1" noTextEdit="1"/>
          </p:cNvSpPr>
          <p:nvPr>
            <p:ph type="sldImg"/>
          </p:nvPr>
        </p:nvSpPr>
        <p:spPr>
          <a:ln/>
        </p:spPr>
      </p:sp>
      <p:sp>
        <p:nvSpPr>
          <p:cNvPr id="390147" name="Rectangle 3"/>
          <p:cNvSpPr>
            <a:spLocks noGrp="1" noChangeArrowheads="1"/>
          </p:cNvSpPr>
          <p:nvPr>
            <p:ph type="body" idx="1"/>
          </p:nvPr>
        </p:nvSpPr>
        <p:spPr/>
        <p:txBody>
          <a:bodyPr/>
          <a:lstStyle/>
          <a:p>
            <a:r>
              <a:rPr lang="en-US" altLang="en-US"/>
              <a:t>Winterizing a System</a:t>
            </a:r>
          </a:p>
          <a:p>
            <a:pPr>
              <a:buFontTx/>
              <a:buChar char="•"/>
            </a:pPr>
            <a:r>
              <a:rPr lang="en-US" altLang="en-US"/>
              <a:t>Turn off main valve to irrigation system.</a:t>
            </a:r>
          </a:p>
          <a:p>
            <a:pPr>
              <a:buFontTx/>
              <a:buChar char="•"/>
            </a:pPr>
            <a:r>
              <a:rPr lang="en-US" altLang="en-US"/>
              <a:t>Set automatic controllers to “rain” setting.</a:t>
            </a:r>
          </a:p>
          <a:p>
            <a:pPr>
              <a:buFontTx/>
              <a:buChar char="•"/>
            </a:pPr>
            <a:r>
              <a:rPr lang="en-US" altLang="en-US"/>
              <a:t>Turn on each valve in the system to release pressure.</a:t>
            </a:r>
          </a:p>
          <a:p>
            <a:pPr>
              <a:buFontTx/>
              <a:buChar char="•"/>
            </a:pPr>
            <a:r>
              <a:rPr lang="en-US" altLang="en-US"/>
              <a:t>Drain water out of irrigation components to the extent possible.</a:t>
            </a:r>
          </a:p>
        </p:txBody>
      </p:sp>
    </p:spTree>
    <p:extLst>
      <p:ext uri="{BB962C8B-B14F-4D97-AF65-F5344CB8AC3E}">
        <p14:creationId xmlns:p14="http://schemas.microsoft.com/office/powerpoint/2010/main" val="11999173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79AE2-AFE5-8A4C-80FA-F5F61057136D}" type="slidenum">
              <a:rPr lang="en-US" altLang="en-US"/>
              <a:pPr/>
              <a:t>136</a:t>
            </a:fld>
            <a:endParaRPr lang="en-US" altLang="en-US"/>
          </a:p>
        </p:txBody>
      </p:sp>
      <p:sp>
        <p:nvSpPr>
          <p:cNvPr id="391170" name="Rectangle 2"/>
          <p:cNvSpPr>
            <a:spLocks noRot="1" noChangeArrowheads="1" noTextEdit="1"/>
          </p:cNvSpPr>
          <p:nvPr>
            <p:ph type="sldImg"/>
          </p:nvPr>
        </p:nvSpPr>
        <p:spPr>
          <a:ln/>
        </p:spPr>
      </p:sp>
      <p:sp>
        <p:nvSpPr>
          <p:cNvPr id="391171" name="Rectangle 3"/>
          <p:cNvSpPr>
            <a:spLocks noGrp="1" noChangeArrowheads="1"/>
          </p:cNvSpPr>
          <p:nvPr>
            <p:ph type="body" idx="1"/>
          </p:nvPr>
        </p:nvSpPr>
        <p:spPr/>
        <p:txBody>
          <a:bodyPr/>
          <a:lstStyle/>
          <a:p>
            <a:r>
              <a:rPr lang="en-US" altLang="en-US"/>
              <a:t>Irrigation Management</a:t>
            </a:r>
          </a:p>
          <a:p>
            <a:pPr>
              <a:buFontTx/>
              <a:buChar char="•"/>
            </a:pPr>
            <a:r>
              <a:rPr lang="en-US" altLang="en-US"/>
              <a:t>Goals of irrigation management are:</a:t>
            </a:r>
          </a:p>
          <a:p>
            <a:pPr lvl="1"/>
            <a:r>
              <a:rPr lang="en-US" altLang="en-US"/>
              <a:t>- Apply only the water needed for a healthy landscape.</a:t>
            </a:r>
          </a:p>
          <a:p>
            <a:pPr lvl="1"/>
            <a:r>
              <a:rPr lang="en-US" altLang="en-US"/>
              <a:t>- Stop regular irrigation schedules when rain is falling.</a:t>
            </a:r>
          </a:p>
          <a:p>
            <a:pPr lvl="1"/>
            <a:r>
              <a:rPr lang="en-US" altLang="en-US"/>
              <a:t>- Increase water application during prolonged dry spells appropriately.</a:t>
            </a:r>
          </a:p>
          <a:p>
            <a:pPr lvl="1"/>
            <a:r>
              <a:rPr lang="en-US" altLang="en-US"/>
              <a:t>- Apply different amounts of water to different kinds of plant materials according to the plant needs.</a:t>
            </a:r>
          </a:p>
          <a:p>
            <a:pPr lvl="1">
              <a:buFontTx/>
              <a:buChar char="-"/>
            </a:pPr>
            <a:r>
              <a:rPr lang="en-US" altLang="en-US"/>
              <a:t>Maximum efficiency requires weekly and  sometimes daily  adjustments.</a:t>
            </a:r>
          </a:p>
          <a:p>
            <a:pPr lvl="1"/>
            <a:endParaRPr lang="en-US" altLang="en-US"/>
          </a:p>
          <a:p>
            <a:pPr lvl="1"/>
            <a:endParaRPr lang="en-US" altLang="en-US"/>
          </a:p>
          <a:p>
            <a:pPr lvl="1"/>
            <a:endParaRPr lang="en-US" altLang="en-US"/>
          </a:p>
        </p:txBody>
      </p:sp>
    </p:spTree>
    <p:extLst>
      <p:ext uri="{BB962C8B-B14F-4D97-AF65-F5344CB8AC3E}">
        <p14:creationId xmlns:p14="http://schemas.microsoft.com/office/powerpoint/2010/main" val="21394056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1A9AE-E755-E341-B3EC-F565A58B0210}" type="slidenum">
              <a:rPr lang="en-US" altLang="en-US"/>
              <a:pPr/>
              <a:t>137</a:t>
            </a:fld>
            <a:endParaRPr lang="en-US" altLang="en-US"/>
          </a:p>
        </p:txBody>
      </p:sp>
      <p:sp>
        <p:nvSpPr>
          <p:cNvPr id="392194" name="Rectangle 2"/>
          <p:cNvSpPr>
            <a:spLocks noRot="1" noChangeArrowheads="1" noTextEdit="1"/>
          </p:cNvSpPr>
          <p:nvPr>
            <p:ph type="sldImg"/>
          </p:nvPr>
        </p:nvSpPr>
        <p:spPr>
          <a:ln/>
        </p:spPr>
      </p:sp>
      <p:sp>
        <p:nvSpPr>
          <p:cNvPr id="392195" name="Rectangle 3"/>
          <p:cNvSpPr>
            <a:spLocks noGrp="1" noChangeArrowheads="1"/>
          </p:cNvSpPr>
          <p:nvPr>
            <p:ph type="body" idx="1"/>
          </p:nvPr>
        </p:nvSpPr>
        <p:spPr/>
        <p:txBody>
          <a:bodyPr/>
          <a:lstStyle/>
          <a:p>
            <a:r>
              <a:rPr lang="en-US" altLang="en-US"/>
              <a:t>Irrigation Management</a:t>
            </a:r>
          </a:p>
          <a:p>
            <a:pPr>
              <a:buFontTx/>
              <a:buChar char="•"/>
            </a:pPr>
            <a:r>
              <a:rPr lang="en-US" altLang="en-US" sz="1400"/>
              <a:t>Major problems</a:t>
            </a:r>
          </a:p>
          <a:p>
            <a:r>
              <a:rPr lang="en-US" altLang="en-US" sz="1400"/>
              <a:t>    - Too much water</a:t>
            </a:r>
          </a:p>
          <a:p>
            <a:r>
              <a:rPr lang="en-US" altLang="en-US" sz="1400"/>
              <a:t>    - Watering too frequently</a:t>
            </a:r>
          </a:p>
        </p:txBody>
      </p:sp>
    </p:spTree>
    <p:extLst>
      <p:ext uri="{BB962C8B-B14F-4D97-AF65-F5344CB8AC3E}">
        <p14:creationId xmlns:p14="http://schemas.microsoft.com/office/powerpoint/2010/main" val="16728813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0C42B-F704-E64C-81E3-7438107A912D}" type="slidenum">
              <a:rPr lang="en-US" altLang="en-US"/>
              <a:pPr/>
              <a:t>138</a:t>
            </a:fld>
            <a:endParaRPr lang="en-US" altLang="en-US"/>
          </a:p>
        </p:txBody>
      </p:sp>
      <p:sp>
        <p:nvSpPr>
          <p:cNvPr id="407554" name="Rectangle 2"/>
          <p:cNvSpPr>
            <a:spLocks noRot="1" noChangeArrowheads="1" noTextEdit="1"/>
          </p:cNvSpPr>
          <p:nvPr>
            <p:ph type="sldImg"/>
          </p:nvPr>
        </p:nvSpPr>
        <p:spPr>
          <a:ln/>
        </p:spPr>
      </p:sp>
      <p:sp>
        <p:nvSpPr>
          <p:cNvPr id="407555" name="Rectangle 3"/>
          <p:cNvSpPr>
            <a:spLocks noGrp="1" noChangeArrowheads="1"/>
          </p:cNvSpPr>
          <p:nvPr>
            <p:ph type="body" idx="1"/>
          </p:nvPr>
        </p:nvSpPr>
        <p:spPr>
          <a:xfrm>
            <a:off x="914400" y="4343400"/>
            <a:ext cx="5029200" cy="4114800"/>
          </a:xfrm>
        </p:spPr>
        <p:txBody>
          <a:bodyPr/>
          <a:lstStyle/>
          <a:p>
            <a:r>
              <a:rPr lang="en-US" altLang="en-US"/>
              <a:t>80. TIMER FOR FAUCET CONNECTION.  If you use a portable lawn sprinkler, a low-cost timer connected at the faucet can be set to turn the sprinkler off after a designated period of time.  This will prevent you from over-watering an area. </a:t>
            </a:r>
          </a:p>
        </p:txBody>
      </p:sp>
    </p:spTree>
    <p:extLst>
      <p:ext uri="{BB962C8B-B14F-4D97-AF65-F5344CB8AC3E}">
        <p14:creationId xmlns:p14="http://schemas.microsoft.com/office/powerpoint/2010/main" val="12613126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D3C28-533C-EB48-BBEE-7DE742673824}" type="slidenum">
              <a:rPr lang="en-US" altLang="en-US"/>
              <a:pPr/>
              <a:t>139</a:t>
            </a:fld>
            <a:endParaRPr lang="en-US" altLang="en-US"/>
          </a:p>
        </p:txBody>
      </p:sp>
      <p:sp>
        <p:nvSpPr>
          <p:cNvPr id="409602" name="Rectangle 2"/>
          <p:cNvSpPr>
            <a:spLocks noRot="1" noChangeArrowheads="1" noTextEdit="1"/>
          </p:cNvSpPr>
          <p:nvPr>
            <p:ph type="sldImg"/>
          </p:nvPr>
        </p:nvSpPr>
        <p:spPr>
          <a:ln/>
        </p:spPr>
      </p:sp>
      <p:sp>
        <p:nvSpPr>
          <p:cNvPr id="409603" name="Rectangle 3"/>
          <p:cNvSpPr>
            <a:spLocks noGrp="1" noChangeArrowheads="1"/>
          </p:cNvSpPr>
          <p:nvPr>
            <p:ph type="body" idx="1"/>
          </p:nvPr>
        </p:nvSpPr>
        <p:spPr>
          <a:xfrm>
            <a:off x="914400" y="4343400"/>
            <a:ext cx="5029200" cy="4114800"/>
          </a:xfrm>
        </p:spPr>
        <p:txBody>
          <a:bodyPr/>
          <a:lstStyle/>
          <a:p>
            <a:r>
              <a:rPr lang="en-US" altLang="en-US"/>
              <a:t>78. ADJUSTING THE TIME CLOCK.  If your landscape has an automated irrigation system, remember to adjust it according to changes in rainfall patterns.  Don’t just set it and forget it. </a:t>
            </a:r>
          </a:p>
          <a:p>
            <a:endParaRPr lang="en-US" altLang="en-US"/>
          </a:p>
        </p:txBody>
      </p:sp>
    </p:spTree>
    <p:extLst>
      <p:ext uri="{BB962C8B-B14F-4D97-AF65-F5344CB8AC3E}">
        <p14:creationId xmlns:p14="http://schemas.microsoft.com/office/powerpoint/2010/main" val="10711332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09ECC-A62A-8B49-B10E-EDC62FAA5C93}" type="slidenum">
              <a:rPr lang="en-US" altLang="en-US"/>
              <a:pPr/>
              <a:t>140</a:t>
            </a:fld>
            <a:endParaRPr lang="en-US" altLang="en-US"/>
          </a:p>
        </p:txBody>
      </p:sp>
      <p:sp>
        <p:nvSpPr>
          <p:cNvPr id="393218" name="Rectangle 2"/>
          <p:cNvSpPr>
            <a:spLocks noRot="1" noChangeArrowheads="1" noTextEdit="1"/>
          </p:cNvSpPr>
          <p:nvPr>
            <p:ph type="sldImg"/>
          </p:nvPr>
        </p:nvSpPr>
        <p:spPr>
          <a:ln/>
        </p:spPr>
      </p:sp>
      <p:sp>
        <p:nvSpPr>
          <p:cNvPr id="393219" name="Rectangle 3"/>
          <p:cNvSpPr>
            <a:spLocks noGrp="1" noChangeArrowheads="1"/>
          </p:cNvSpPr>
          <p:nvPr>
            <p:ph type="body" idx="1"/>
          </p:nvPr>
        </p:nvSpPr>
        <p:spPr/>
        <p:txBody>
          <a:bodyPr/>
          <a:lstStyle/>
          <a:p>
            <a:r>
              <a:rPr lang="en-US" altLang="en-US"/>
              <a:t>Irrigation Management</a:t>
            </a:r>
          </a:p>
          <a:p>
            <a:pPr>
              <a:buFontTx/>
              <a:buChar char="•"/>
            </a:pPr>
            <a:r>
              <a:rPr lang="en-US" altLang="en-US"/>
              <a:t>Recommended hardware features for controllers for water efficiency include:</a:t>
            </a:r>
          </a:p>
          <a:p>
            <a:pPr lvl="1"/>
            <a:r>
              <a:rPr lang="en-US" altLang="en-US"/>
              <a:t>- 3 independent programs.</a:t>
            </a:r>
          </a:p>
          <a:p>
            <a:pPr lvl="1"/>
            <a:r>
              <a:rPr lang="en-US" altLang="en-US"/>
              <a:t>- Station run times from one to 200 minutes.</a:t>
            </a:r>
          </a:p>
          <a:p>
            <a:pPr lvl="1"/>
            <a:r>
              <a:rPr lang="en-US" altLang="en-US"/>
              <a:t>- 3 start times per program.</a:t>
            </a:r>
          </a:p>
          <a:p>
            <a:pPr lvl="1"/>
            <a:r>
              <a:rPr lang="en-US" altLang="en-US"/>
              <a:t>- Water budgeting from 0-200%.</a:t>
            </a:r>
          </a:p>
        </p:txBody>
      </p:sp>
    </p:spTree>
    <p:extLst>
      <p:ext uri="{BB962C8B-B14F-4D97-AF65-F5344CB8AC3E}">
        <p14:creationId xmlns:p14="http://schemas.microsoft.com/office/powerpoint/2010/main" val="1806661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BC555-8042-B04A-AF6C-7C845275080F}" type="slidenum">
              <a:rPr lang="en-US" altLang="en-US"/>
              <a:pPr/>
              <a:t>141</a:t>
            </a:fld>
            <a:endParaRPr lang="en-US" altLang="en-US"/>
          </a:p>
        </p:txBody>
      </p:sp>
      <p:sp>
        <p:nvSpPr>
          <p:cNvPr id="394242" name="Rectangle 2"/>
          <p:cNvSpPr>
            <a:spLocks noRot="1" noChangeArrowheads="1" noTextEdit="1"/>
          </p:cNvSpPr>
          <p:nvPr>
            <p:ph type="sldImg"/>
          </p:nvPr>
        </p:nvSpPr>
        <p:spPr>
          <a:ln/>
        </p:spPr>
      </p:sp>
      <p:sp>
        <p:nvSpPr>
          <p:cNvPr id="394243" name="Rectangle 3"/>
          <p:cNvSpPr>
            <a:spLocks noGrp="1" noChangeArrowheads="1"/>
          </p:cNvSpPr>
          <p:nvPr>
            <p:ph type="body" idx="1"/>
          </p:nvPr>
        </p:nvSpPr>
        <p:spPr/>
        <p:txBody>
          <a:bodyPr/>
          <a:lstStyle/>
          <a:p>
            <a:r>
              <a:rPr lang="en-US" altLang="en-US"/>
              <a:t>Irrigation Management</a:t>
            </a:r>
          </a:p>
          <a:p>
            <a:pPr>
              <a:buFontTx/>
              <a:buChar char="•"/>
            </a:pPr>
            <a:r>
              <a:rPr lang="en-US" altLang="en-US"/>
              <a:t>Recommended hardware features for controllers for water efficiency include:</a:t>
            </a:r>
          </a:p>
          <a:p>
            <a:pPr lvl="1"/>
            <a:r>
              <a:rPr lang="en-US" altLang="en-US"/>
              <a:t>- Odd, even, weekly and interval program capability.</a:t>
            </a:r>
          </a:p>
          <a:p>
            <a:pPr lvl="1"/>
            <a:r>
              <a:rPr lang="en-US" altLang="en-US"/>
              <a:t>- 365 day calendar adjusted for leap year.</a:t>
            </a:r>
          </a:p>
          <a:p>
            <a:pPr lvl="1"/>
            <a:r>
              <a:rPr lang="en-US" altLang="en-US"/>
              <a:t>- Rain/weather shut-off device capability.</a:t>
            </a:r>
          </a:p>
        </p:txBody>
      </p:sp>
    </p:spTree>
    <p:extLst>
      <p:ext uri="{BB962C8B-B14F-4D97-AF65-F5344CB8AC3E}">
        <p14:creationId xmlns:p14="http://schemas.microsoft.com/office/powerpoint/2010/main" val="20617579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DBB08-593B-1949-AB8F-0F9942EC2545}" type="slidenum">
              <a:rPr lang="en-US" altLang="en-US"/>
              <a:pPr/>
              <a:t>142</a:t>
            </a:fld>
            <a:endParaRPr lang="en-US" altLang="en-US"/>
          </a:p>
        </p:txBody>
      </p:sp>
      <p:sp>
        <p:nvSpPr>
          <p:cNvPr id="395266" name="Rectangle 2"/>
          <p:cNvSpPr>
            <a:spLocks noRot="1" noChangeArrowheads="1" noTextEdit="1"/>
          </p:cNvSpPr>
          <p:nvPr>
            <p:ph type="sldImg"/>
          </p:nvPr>
        </p:nvSpPr>
        <p:spPr>
          <a:ln/>
        </p:spPr>
      </p:sp>
      <p:sp>
        <p:nvSpPr>
          <p:cNvPr id="395267" name="Rectangle 3"/>
          <p:cNvSpPr>
            <a:spLocks noGrp="1" noChangeArrowheads="1"/>
          </p:cNvSpPr>
          <p:nvPr>
            <p:ph type="body" idx="1"/>
          </p:nvPr>
        </p:nvSpPr>
        <p:spPr/>
        <p:txBody>
          <a:bodyPr/>
          <a:lstStyle/>
          <a:p>
            <a:r>
              <a:rPr lang="en-US" altLang="en-US"/>
              <a:t>Irrigation Management</a:t>
            </a:r>
          </a:p>
          <a:p>
            <a:pPr>
              <a:buFontTx/>
              <a:buChar char="•"/>
            </a:pPr>
            <a:r>
              <a:rPr lang="en-US" altLang="en-US"/>
              <a:t>Recommended hardware features for controllers for water efficiency include:</a:t>
            </a:r>
          </a:p>
          <a:p>
            <a:pPr lvl="1"/>
            <a:r>
              <a:rPr lang="en-US" altLang="en-US"/>
              <a:t> - Off, Auto and Manual operation modes without disturbing programming. </a:t>
            </a:r>
          </a:p>
          <a:p>
            <a:pPr lvl="1"/>
            <a:r>
              <a:rPr lang="en-US" altLang="en-US"/>
              <a:t> - Diagnostic circuitry to notify you when station is shorted or power failure has occurred.</a:t>
            </a:r>
          </a:p>
          <a:p>
            <a:pPr lvl="1"/>
            <a:r>
              <a:rPr lang="en-US" altLang="en-US"/>
              <a:t> - Non-volatile memory or battery back-up.</a:t>
            </a:r>
          </a:p>
        </p:txBody>
      </p:sp>
    </p:spTree>
    <p:extLst>
      <p:ext uri="{BB962C8B-B14F-4D97-AF65-F5344CB8AC3E}">
        <p14:creationId xmlns:p14="http://schemas.microsoft.com/office/powerpoint/2010/main" val="1690485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CE47E-CA4A-7E47-91E6-4BB9E37DFC4B}" type="slidenum">
              <a:rPr lang="en-US" altLang="en-US"/>
              <a:pPr/>
              <a:t>143</a:t>
            </a:fld>
            <a:endParaRPr lang="en-US" altLang="en-US"/>
          </a:p>
        </p:txBody>
      </p:sp>
      <p:sp>
        <p:nvSpPr>
          <p:cNvPr id="396290" name="Rectangle 2"/>
          <p:cNvSpPr>
            <a:spLocks noRot="1" noChangeArrowheads="1" noTextEdit="1"/>
          </p:cNvSpPr>
          <p:nvPr>
            <p:ph type="sldImg"/>
          </p:nvPr>
        </p:nvSpPr>
        <p:spPr>
          <a:ln/>
        </p:spPr>
      </p:sp>
      <p:sp>
        <p:nvSpPr>
          <p:cNvPr id="396291" name="Rectangle 3"/>
          <p:cNvSpPr>
            <a:spLocks noGrp="1" noChangeArrowheads="1"/>
          </p:cNvSpPr>
          <p:nvPr>
            <p:ph type="body" idx="1"/>
          </p:nvPr>
        </p:nvSpPr>
        <p:spPr/>
        <p:txBody>
          <a:bodyPr/>
          <a:lstStyle/>
          <a:p>
            <a:r>
              <a:rPr lang="en-US" altLang="en-US"/>
              <a:t>Irrigation Management</a:t>
            </a:r>
          </a:p>
          <a:p>
            <a:pPr>
              <a:buFontTx/>
              <a:buChar char="•"/>
            </a:pPr>
            <a:r>
              <a:rPr lang="en-US" altLang="en-US" sz="1600"/>
              <a:t>Best Management Practices (BMPs)</a:t>
            </a:r>
          </a:p>
          <a:p>
            <a:r>
              <a:rPr lang="en-US" altLang="en-US" sz="1400"/>
              <a:t>     - Know how to adjust the controller and change watering times based on weather.</a:t>
            </a:r>
          </a:p>
          <a:p>
            <a:pPr lvl="1"/>
            <a:r>
              <a:rPr lang="en-US" altLang="en-US" sz="1400"/>
              <a:t>  - Water at night – 10 PM - 7 AM.</a:t>
            </a:r>
          </a:p>
          <a:p>
            <a:pPr lvl="1"/>
            <a:r>
              <a:rPr lang="en-US" altLang="en-US" sz="1400"/>
              <a:t>  - Know the differences in water needs of plant materials.</a:t>
            </a:r>
          </a:p>
        </p:txBody>
      </p:sp>
    </p:spTree>
    <p:extLst>
      <p:ext uri="{BB962C8B-B14F-4D97-AF65-F5344CB8AC3E}">
        <p14:creationId xmlns:p14="http://schemas.microsoft.com/office/powerpoint/2010/main" val="78467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8A19FA-2D14-4E40-A765-DD7B4F757AEE}" type="slidenum">
              <a:rPr lang="en-US" altLang="en-US"/>
              <a:pPr/>
              <a:t>14</a:t>
            </a:fld>
            <a:endParaRPr lang="en-US" altLang="en-US"/>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a:xfrm>
            <a:off x="914400" y="4343400"/>
            <a:ext cx="5029200" cy="4114800"/>
          </a:xfrm>
        </p:spPr>
        <p:txBody>
          <a:bodyPr/>
          <a:lstStyle/>
          <a:p>
            <a:r>
              <a:rPr lang="en-US" altLang="en-US"/>
              <a:t>It’s more like this! This is a Xeriscape! A traditional landscape made water-efficient.</a:t>
            </a:r>
          </a:p>
          <a:p>
            <a:r>
              <a:rPr lang="en-US" altLang="en-US"/>
              <a:t>A sloping color bed which drains water into the turf high water use area.</a:t>
            </a:r>
          </a:p>
        </p:txBody>
      </p:sp>
    </p:spTree>
    <p:extLst>
      <p:ext uri="{BB962C8B-B14F-4D97-AF65-F5344CB8AC3E}">
        <p14:creationId xmlns:p14="http://schemas.microsoft.com/office/powerpoint/2010/main" val="4279849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C9EA3-2DB3-C849-946A-00C3C6D5DC80}" type="slidenum">
              <a:rPr lang="en-US" altLang="en-US"/>
              <a:pPr/>
              <a:t>144</a:t>
            </a:fld>
            <a:endParaRPr lang="en-US" altLang="en-US"/>
          </a:p>
        </p:txBody>
      </p:sp>
      <p:sp>
        <p:nvSpPr>
          <p:cNvPr id="398338" name="Rectangle 2"/>
          <p:cNvSpPr>
            <a:spLocks noRot="1" noChangeArrowheads="1" noTextEdit="1"/>
          </p:cNvSpPr>
          <p:nvPr>
            <p:ph type="sldImg"/>
          </p:nvPr>
        </p:nvSpPr>
        <p:spPr>
          <a:ln/>
        </p:spPr>
      </p:sp>
      <p:sp>
        <p:nvSpPr>
          <p:cNvPr id="398339" name="Rectangle 3"/>
          <p:cNvSpPr>
            <a:spLocks noGrp="1" noChangeArrowheads="1"/>
          </p:cNvSpPr>
          <p:nvPr>
            <p:ph type="body" idx="1"/>
          </p:nvPr>
        </p:nvSpPr>
        <p:spPr/>
        <p:txBody>
          <a:bodyPr/>
          <a:lstStyle/>
          <a:p>
            <a:r>
              <a:rPr lang="en-US" altLang="en-US"/>
              <a:t>Irrigation Scheduling</a:t>
            </a:r>
          </a:p>
          <a:p>
            <a:pPr>
              <a:buFontTx/>
              <a:buChar char="•"/>
            </a:pPr>
            <a:r>
              <a:rPr lang="en-US" altLang="en-US"/>
              <a:t>Update controller if it is limited in flexibility.</a:t>
            </a:r>
          </a:p>
          <a:p>
            <a:pPr>
              <a:buFontTx/>
              <a:buChar char="•"/>
            </a:pPr>
            <a:r>
              <a:rPr lang="en-US" altLang="en-US"/>
              <a:t>Rain shutoff device.</a:t>
            </a:r>
          </a:p>
          <a:p>
            <a:pPr>
              <a:buFontTx/>
              <a:buChar char="•"/>
            </a:pPr>
            <a:r>
              <a:rPr lang="en-US" altLang="en-US"/>
              <a:t>For areas with perennials, shrubs and trees - do not water regularly, only when needed once established.</a:t>
            </a:r>
          </a:p>
        </p:txBody>
      </p:sp>
    </p:spTree>
    <p:extLst>
      <p:ext uri="{BB962C8B-B14F-4D97-AF65-F5344CB8AC3E}">
        <p14:creationId xmlns:p14="http://schemas.microsoft.com/office/powerpoint/2010/main" val="2536242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BDB0F-B451-8E46-96AE-F742209B0D1E}" type="slidenum">
              <a:rPr lang="en-US" altLang="en-US"/>
              <a:pPr/>
              <a:t>145</a:t>
            </a:fld>
            <a:endParaRPr lang="en-US" altLang="en-US"/>
          </a:p>
        </p:txBody>
      </p:sp>
      <p:sp>
        <p:nvSpPr>
          <p:cNvPr id="422914" name="Rectangle 2"/>
          <p:cNvSpPr>
            <a:spLocks noRo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altLang="en-US"/>
              <a:t>Irrigation Scheduling. </a:t>
            </a:r>
          </a:p>
          <a:p>
            <a:pPr>
              <a:buFontTx/>
              <a:buChar char="-"/>
            </a:pPr>
            <a:r>
              <a:rPr lang="en-US" altLang="en-US"/>
              <a:t>Know the rules in your area.</a:t>
            </a:r>
          </a:p>
          <a:p>
            <a:r>
              <a:rPr lang="en-US" altLang="en-US"/>
              <a:t>- Schedule for conservation.</a:t>
            </a:r>
          </a:p>
        </p:txBody>
      </p:sp>
    </p:spTree>
    <p:extLst>
      <p:ext uri="{BB962C8B-B14F-4D97-AF65-F5344CB8AC3E}">
        <p14:creationId xmlns:p14="http://schemas.microsoft.com/office/powerpoint/2010/main" val="20552813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D800B-E917-7843-98D8-D193BFBD47B0}" type="slidenum">
              <a:rPr lang="en-US" altLang="en-US"/>
              <a:pPr/>
              <a:t>146</a:t>
            </a:fld>
            <a:endParaRPr lang="en-US" altLang="en-US"/>
          </a:p>
        </p:txBody>
      </p:sp>
      <p:sp>
        <p:nvSpPr>
          <p:cNvPr id="421890" name="Rectangle 2"/>
          <p:cNvSpPr>
            <a:spLocks noRot="1" noChangeArrowheads="1" noTextEdit="1"/>
          </p:cNvSpPr>
          <p:nvPr>
            <p:ph type="sldImg"/>
          </p:nvPr>
        </p:nvSpPr>
        <p:spPr>
          <a:ln/>
        </p:spPr>
      </p:sp>
      <p:sp>
        <p:nvSpPr>
          <p:cNvPr id="421891" name="Rectangle 3"/>
          <p:cNvSpPr>
            <a:spLocks noGrp="1" noChangeArrowheads="1"/>
          </p:cNvSpPr>
          <p:nvPr>
            <p:ph type="body" idx="1"/>
          </p:nvPr>
        </p:nvSpPr>
        <p:spPr/>
        <p:txBody>
          <a:bodyPr/>
          <a:lstStyle/>
          <a:p>
            <a:r>
              <a:rPr lang="en-US" altLang="en-US"/>
              <a:t>Check your Ordinances. Backflow Prevention may be required to prevent your irrigation system from contaminating water supplies.</a:t>
            </a:r>
          </a:p>
        </p:txBody>
      </p:sp>
    </p:spTree>
    <p:extLst>
      <p:ext uri="{BB962C8B-B14F-4D97-AF65-F5344CB8AC3E}">
        <p14:creationId xmlns:p14="http://schemas.microsoft.com/office/powerpoint/2010/main" val="8388513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F997CB-8568-C149-9624-C256EBCE6AFE}" type="slidenum">
              <a:rPr lang="en-US" altLang="en-US"/>
              <a:pPr/>
              <a:t>147</a:t>
            </a:fld>
            <a:endParaRPr lang="en-US" altLang="en-US"/>
          </a:p>
        </p:txBody>
      </p:sp>
      <p:sp>
        <p:nvSpPr>
          <p:cNvPr id="399362" name="Rectangle 2"/>
          <p:cNvSpPr>
            <a:spLocks noRot="1" noChangeArrowheads="1" noTextEdit="1"/>
          </p:cNvSpPr>
          <p:nvPr>
            <p:ph type="sldImg"/>
          </p:nvPr>
        </p:nvSpPr>
        <p:spPr>
          <a:ln/>
        </p:spPr>
      </p:sp>
      <p:sp>
        <p:nvSpPr>
          <p:cNvPr id="399363" name="Rectangle 3"/>
          <p:cNvSpPr>
            <a:spLocks noGrp="1" noChangeArrowheads="1"/>
          </p:cNvSpPr>
          <p:nvPr>
            <p:ph type="body" idx="1"/>
          </p:nvPr>
        </p:nvSpPr>
        <p:spPr/>
        <p:txBody>
          <a:bodyPr/>
          <a:lstStyle/>
          <a:p>
            <a:r>
              <a:rPr lang="en-US" altLang="en-US">
                <a:solidFill>
                  <a:schemeClr val="tx2"/>
                </a:solidFill>
                <a:effectLst>
                  <a:outerShdw blurRad="38100" dist="38100" dir="2700000" algn="tl">
                    <a:srgbClr val="C0C0C0"/>
                  </a:outerShdw>
                </a:effectLst>
              </a:rPr>
              <a:t>Automatic vs. Manual Irrigation</a:t>
            </a:r>
          </a:p>
          <a:p>
            <a:pPr>
              <a:buFontTx/>
              <a:buChar char="•"/>
            </a:pPr>
            <a:r>
              <a:rPr lang="en-US" altLang="en-US"/>
              <a:t>Mayer et al. (1999) found that homes with automatic systems use more than twice the amount of water as manually irrigated homes on average. </a:t>
            </a:r>
          </a:p>
          <a:p>
            <a:pPr>
              <a:buFontTx/>
              <a:buChar char="•"/>
            </a:pPr>
            <a:r>
              <a:rPr lang="en-US" altLang="en-US"/>
              <a:t>Most automatic systems do not use more water than local climate conditions require for optimum growth of turf grass.</a:t>
            </a:r>
          </a:p>
          <a:p>
            <a:pPr>
              <a:buFontTx/>
              <a:buChar char="•"/>
            </a:pPr>
            <a:r>
              <a:rPr lang="en-US" altLang="en-US"/>
              <a:t>Manual – 39% of ET.</a:t>
            </a:r>
          </a:p>
          <a:p>
            <a:pPr>
              <a:buFontTx/>
              <a:buChar char="•"/>
            </a:pPr>
            <a:r>
              <a:rPr lang="en-US" altLang="en-US"/>
              <a:t>Automatic – 47% of ET.</a:t>
            </a:r>
          </a:p>
        </p:txBody>
      </p:sp>
    </p:spTree>
    <p:extLst>
      <p:ext uri="{BB962C8B-B14F-4D97-AF65-F5344CB8AC3E}">
        <p14:creationId xmlns:p14="http://schemas.microsoft.com/office/powerpoint/2010/main" val="3439086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BDDF5-0E06-3645-BE3A-813D80BFCBEB}" type="slidenum">
              <a:rPr lang="en-US" altLang="en-US"/>
              <a:pPr/>
              <a:t>148</a:t>
            </a:fld>
            <a:endParaRPr lang="en-US" altLang="en-US"/>
          </a:p>
        </p:txBody>
      </p:sp>
      <p:sp>
        <p:nvSpPr>
          <p:cNvPr id="400386" name="Rectangle 2"/>
          <p:cNvSpPr>
            <a:spLocks noRot="1" noChangeArrowheads="1" noTextEdit="1"/>
          </p:cNvSpPr>
          <p:nvPr>
            <p:ph type="sldImg"/>
          </p:nvPr>
        </p:nvSpPr>
        <p:spPr>
          <a:ln/>
        </p:spPr>
      </p:sp>
      <p:sp>
        <p:nvSpPr>
          <p:cNvPr id="400387" name="Rectangle 3"/>
          <p:cNvSpPr>
            <a:spLocks noGrp="1" noChangeArrowheads="1"/>
          </p:cNvSpPr>
          <p:nvPr>
            <p:ph type="body" idx="1"/>
          </p:nvPr>
        </p:nvSpPr>
        <p:spPr/>
        <p:txBody>
          <a:bodyPr/>
          <a:lstStyle/>
          <a:p>
            <a:r>
              <a:rPr lang="en-US" altLang="en-US"/>
              <a:t>Automatic vs. Manual Irrigation</a:t>
            </a:r>
          </a:p>
          <a:p>
            <a:pPr>
              <a:buFontTx/>
              <a:buChar char="•"/>
            </a:pPr>
            <a:r>
              <a:rPr lang="en-US" altLang="en-US"/>
              <a:t>Automatic systems are cost effective for most commercial landscapes due to the labor savings.</a:t>
            </a:r>
          </a:p>
          <a:p>
            <a:pPr>
              <a:buFontTx/>
              <a:buChar char="•"/>
            </a:pPr>
            <a:r>
              <a:rPr lang="en-US" altLang="en-US"/>
              <a:t>For small spaces, automatic systems are not cost effective and drought tolerant plantings with mulching make more sense.</a:t>
            </a:r>
          </a:p>
        </p:txBody>
      </p:sp>
    </p:spTree>
    <p:extLst>
      <p:ext uri="{BB962C8B-B14F-4D97-AF65-F5344CB8AC3E}">
        <p14:creationId xmlns:p14="http://schemas.microsoft.com/office/powerpoint/2010/main" val="11941864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85FBC-A6D6-B74E-9F1F-11FB8CE18C68}" type="slidenum">
              <a:rPr lang="en-US" altLang="en-US"/>
              <a:pPr/>
              <a:t>149</a:t>
            </a:fld>
            <a:endParaRPr lang="en-US" altLang="en-US"/>
          </a:p>
        </p:txBody>
      </p:sp>
      <p:sp>
        <p:nvSpPr>
          <p:cNvPr id="401410" name="Rectangle 2"/>
          <p:cNvSpPr>
            <a:spLocks noRot="1" noChangeArrowheads="1" noTextEdit="1"/>
          </p:cNvSpPr>
          <p:nvPr>
            <p:ph type="sldImg"/>
          </p:nvPr>
        </p:nvSpPr>
        <p:spPr>
          <a:ln/>
        </p:spPr>
      </p:sp>
      <p:sp>
        <p:nvSpPr>
          <p:cNvPr id="401411" name="Rectangle 3"/>
          <p:cNvSpPr>
            <a:spLocks noGrp="1" noChangeArrowheads="1"/>
          </p:cNvSpPr>
          <p:nvPr>
            <p:ph type="body" idx="1"/>
          </p:nvPr>
        </p:nvSpPr>
        <p:spPr/>
        <p:txBody>
          <a:bodyPr/>
          <a:lstStyle/>
          <a:p>
            <a:r>
              <a:rPr lang="en-US" altLang="en-US"/>
              <a:t>Summary Irrigation System BMPs</a:t>
            </a:r>
          </a:p>
          <a:p>
            <a:pPr>
              <a:buFontTx/>
              <a:buChar char="•"/>
            </a:pPr>
            <a:r>
              <a:rPr lang="en-US" altLang="en-US"/>
              <a:t>Quality irrigation system design to maximize uniformity and application efficiency.</a:t>
            </a:r>
          </a:p>
          <a:p>
            <a:pPr>
              <a:buFontTx/>
              <a:buChar char="•"/>
            </a:pPr>
            <a:r>
              <a:rPr lang="en-US" altLang="en-US"/>
              <a:t>Proper maintenance and upkeep of the irrigation system.</a:t>
            </a:r>
          </a:p>
          <a:p>
            <a:pPr>
              <a:buFontTx/>
              <a:buChar char="•"/>
            </a:pPr>
            <a:r>
              <a:rPr lang="en-US" altLang="en-US"/>
              <a:t>Adjust controllers for weather conditions.</a:t>
            </a:r>
          </a:p>
          <a:p>
            <a:pPr>
              <a:buFontTx/>
              <a:buChar char="•"/>
            </a:pPr>
            <a:r>
              <a:rPr lang="en-US" altLang="en-US"/>
              <a:t>Water plant materials only as needed.</a:t>
            </a:r>
          </a:p>
        </p:txBody>
      </p:sp>
    </p:spTree>
    <p:extLst>
      <p:ext uri="{BB962C8B-B14F-4D97-AF65-F5344CB8AC3E}">
        <p14:creationId xmlns:p14="http://schemas.microsoft.com/office/powerpoint/2010/main" val="30988684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FA0A2-AE8F-CC40-8F22-149C7311E006}" type="slidenum">
              <a:rPr lang="en-US" altLang="en-US"/>
              <a:pPr/>
              <a:t>150</a:t>
            </a:fld>
            <a:endParaRPr lang="en-US" altLang="en-US"/>
          </a:p>
        </p:txBody>
      </p:sp>
      <p:sp>
        <p:nvSpPr>
          <p:cNvPr id="402434" name="Rectangle 2"/>
          <p:cNvSpPr>
            <a:spLocks noRot="1" noChangeArrowheads="1" noTextEdit="1"/>
          </p:cNvSpPr>
          <p:nvPr>
            <p:ph type="sldImg"/>
          </p:nvPr>
        </p:nvSpPr>
        <p:spPr>
          <a:ln/>
        </p:spPr>
      </p:sp>
      <p:sp>
        <p:nvSpPr>
          <p:cNvPr id="402435" name="Rectangle 3"/>
          <p:cNvSpPr>
            <a:spLocks noGrp="1" noChangeArrowheads="1"/>
          </p:cNvSpPr>
          <p:nvPr>
            <p:ph type="body" idx="1"/>
          </p:nvPr>
        </p:nvSpPr>
        <p:spPr/>
        <p:txBody>
          <a:bodyPr/>
          <a:lstStyle/>
          <a:p>
            <a:r>
              <a:rPr lang="en-US" altLang="en-US"/>
              <a:t>Other Water Savings Options</a:t>
            </a:r>
          </a:p>
          <a:p>
            <a:pPr>
              <a:buFontTx/>
              <a:buChar char="•"/>
            </a:pPr>
            <a:r>
              <a:rPr lang="en-US" altLang="en-US"/>
              <a:t>Harvest rainwater with rain barrels.</a:t>
            </a:r>
          </a:p>
          <a:p>
            <a:pPr>
              <a:buFontTx/>
              <a:buChar char="•"/>
            </a:pPr>
            <a:r>
              <a:rPr lang="en-US" altLang="en-US"/>
              <a:t>Use gray water in locations where allowed.</a:t>
            </a:r>
          </a:p>
        </p:txBody>
      </p:sp>
    </p:spTree>
    <p:extLst>
      <p:ext uri="{BB962C8B-B14F-4D97-AF65-F5344CB8AC3E}">
        <p14:creationId xmlns:p14="http://schemas.microsoft.com/office/powerpoint/2010/main" val="6204271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4EC71-CED2-F74E-B2B4-496AD0C593B3}" type="slidenum">
              <a:rPr lang="en-US" altLang="en-US"/>
              <a:pPr/>
              <a:t>151</a:t>
            </a:fld>
            <a:endParaRPr lang="en-US" altLang="en-US"/>
          </a:p>
        </p:txBody>
      </p:sp>
      <p:sp>
        <p:nvSpPr>
          <p:cNvPr id="403458" name="Rectangle 2"/>
          <p:cNvSpPr>
            <a:spLocks noRot="1" noChangeArrowheads="1" noTextEdit="1"/>
          </p:cNvSpPr>
          <p:nvPr>
            <p:ph type="sldImg"/>
          </p:nvPr>
        </p:nvSpPr>
        <p:spPr>
          <a:ln/>
        </p:spPr>
      </p:sp>
      <p:sp>
        <p:nvSpPr>
          <p:cNvPr id="403459" name="Rectangle 3"/>
          <p:cNvSpPr>
            <a:spLocks noGrp="1" noChangeArrowheads="1"/>
          </p:cNvSpPr>
          <p:nvPr>
            <p:ph type="body" idx="1"/>
          </p:nvPr>
        </p:nvSpPr>
        <p:spPr/>
        <p:txBody>
          <a:bodyPr/>
          <a:lstStyle/>
          <a:p>
            <a:r>
              <a:rPr lang="en-US" altLang="en-US" i="1"/>
              <a:t>Special thanks to -</a:t>
            </a:r>
          </a:p>
          <a:p>
            <a:r>
              <a:rPr lang="en-US" altLang="en-US" i="1"/>
              <a:t>Dr. Rose Mary Seymour</a:t>
            </a:r>
          </a:p>
          <a:p>
            <a:r>
              <a:rPr lang="en-US" altLang="en-US" i="1"/>
              <a:t>Extension Water Resources Specialist</a:t>
            </a:r>
          </a:p>
          <a:p>
            <a:r>
              <a:rPr lang="en-US" altLang="en-US" i="1"/>
              <a:t>The University of Georgia</a:t>
            </a:r>
          </a:p>
        </p:txBody>
      </p:sp>
    </p:spTree>
    <p:extLst>
      <p:ext uri="{BB962C8B-B14F-4D97-AF65-F5344CB8AC3E}">
        <p14:creationId xmlns:p14="http://schemas.microsoft.com/office/powerpoint/2010/main" val="148630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B7672-0295-444B-BB03-AD5FDEA7C838}" type="slidenum">
              <a:rPr lang="en-US" altLang="en-US"/>
              <a:pPr/>
              <a:t>15</a:t>
            </a:fld>
            <a:endParaRPr lang="en-US" alt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a:xfrm>
            <a:off x="914400" y="4343400"/>
            <a:ext cx="5029200" cy="4114800"/>
          </a:xfrm>
        </p:spPr>
        <p:txBody>
          <a:bodyPr/>
          <a:lstStyle/>
          <a:p>
            <a:pPr marL="228600" indent="-228600"/>
            <a:r>
              <a:rPr lang="en-US" altLang="en-US"/>
              <a:t>Facts and Fallacies of Xeriscaping</a:t>
            </a:r>
            <a:br>
              <a:rPr lang="en-US" altLang="en-US"/>
            </a:br>
            <a:r>
              <a:rPr lang="en-US" altLang="en-US"/>
              <a:t>True or False?</a:t>
            </a:r>
          </a:p>
          <a:p>
            <a:pPr marL="228600" indent="-228600"/>
            <a:r>
              <a:rPr lang="en-US" altLang="en-US"/>
              <a:t>1.  False</a:t>
            </a:r>
          </a:p>
          <a:p>
            <a:pPr marL="228600" indent="-228600">
              <a:buFontTx/>
              <a:buAutoNum type="arabicPeriod" startAt="2"/>
            </a:pPr>
            <a:r>
              <a:rPr lang="en-US" altLang="en-US"/>
              <a:t> True</a:t>
            </a:r>
          </a:p>
          <a:p>
            <a:pPr marL="228600" indent="-228600"/>
            <a:r>
              <a:rPr lang="en-US" altLang="en-US"/>
              <a:t>3.  False</a:t>
            </a:r>
          </a:p>
        </p:txBody>
      </p:sp>
    </p:spTree>
    <p:extLst>
      <p:ext uri="{BB962C8B-B14F-4D97-AF65-F5344CB8AC3E}">
        <p14:creationId xmlns:p14="http://schemas.microsoft.com/office/powerpoint/2010/main" val="121973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56757-80C4-9248-8F0A-7225B729295E}" type="slidenum">
              <a:rPr lang="en-US" altLang="en-US"/>
              <a:pPr/>
              <a:t>16</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a:lstStyle/>
          <a:p>
            <a:r>
              <a:rPr lang="en-US" altLang="en-US"/>
              <a:t>4. True</a:t>
            </a:r>
          </a:p>
          <a:p>
            <a:r>
              <a:rPr lang="en-US" altLang="en-US"/>
              <a:t>5. Maybe - it depends on the turfgrass. Fescue does require the most but bermuda does not.</a:t>
            </a:r>
          </a:p>
          <a:p>
            <a:r>
              <a:rPr lang="en-US" altLang="en-US"/>
              <a:t>6. True</a:t>
            </a:r>
          </a:p>
        </p:txBody>
      </p:sp>
    </p:spTree>
    <p:extLst>
      <p:ext uri="{BB962C8B-B14F-4D97-AF65-F5344CB8AC3E}">
        <p14:creationId xmlns:p14="http://schemas.microsoft.com/office/powerpoint/2010/main" val="16694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F784B-F027-AF4B-BB09-ECFDD873299C}" type="slidenum">
              <a:rPr lang="en-US" altLang="en-US"/>
              <a:pPr/>
              <a:t>17</a:t>
            </a:fld>
            <a:endParaRPr lang="en-US" altLang="en-US"/>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altLang="en-US"/>
              <a:t>Seven Steps to Xeriscaping</a:t>
            </a:r>
          </a:p>
          <a:p>
            <a:pPr>
              <a:buFontTx/>
              <a:buChar char="•"/>
            </a:pPr>
            <a:r>
              <a:rPr lang="en-US" altLang="en-US" sz="1300"/>
              <a:t>Planning and Design</a:t>
            </a:r>
          </a:p>
          <a:p>
            <a:pPr>
              <a:buFontTx/>
              <a:buChar char="•"/>
            </a:pPr>
            <a:r>
              <a:rPr lang="en-US" altLang="en-US" sz="1300"/>
              <a:t>Soil Improvement</a:t>
            </a:r>
          </a:p>
          <a:p>
            <a:pPr>
              <a:buFontTx/>
              <a:buChar char="•"/>
            </a:pPr>
            <a:r>
              <a:rPr lang="en-US" altLang="en-US" sz="1300"/>
              <a:t>Appropriate Plant Selection</a:t>
            </a:r>
          </a:p>
          <a:p>
            <a:pPr>
              <a:buFontTx/>
              <a:buChar char="•"/>
            </a:pPr>
            <a:r>
              <a:rPr lang="en-US" altLang="en-US" sz="1300"/>
              <a:t>Practical Turf Areas</a:t>
            </a:r>
          </a:p>
          <a:p>
            <a:pPr>
              <a:buFontTx/>
              <a:buChar char="•"/>
            </a:pPr>
            <a:r>
              <a:rPr lang="en-US" altLang="en-US" sz="1300"/>
              <a:t>Efficient Irrigation</a:t>
            </a:r>
          </a:p>
          <a:p>
            <a:pPr>
              <a:buFontTx/>
              <a:buChar char="•"/>
            </a:pPr>
            <a:r>
              <a:rPr lang="en-US" altLang="en-US" sz="1300"/>
              <a:t>Use of Mulches</a:t>
            </a:r>
          </a:p>
          <a:p>
            <a:pPr>
              <a:buFontTx/>
              <a:buChar char="•"/>
            </a:pPr>
            <a:r>
              <a:rPr lang="en-US" altLang="en-US" sz="1300"/>
              <a:t>Appropriate Maintenance</a:t>
            </a:r>
          </a:p>
        </p:txBody>
      </p:sp>
    </p:spTree>
    <p:extLst>
      <p:ext uri="{BB962C8B-B14F-4D97-AF65-F5344CB8AC3E}">
        <p14:creationId xmlns:p14="http://schemas.microsoft.com/office/powerpoint/2010/main" val="127386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9EC89D-4E1A-A74A-913A-382C1E54010C}" type="slidenum">
              <a:rPr lang="en-US" altLang="en-US"/>
              <a:pPr/>
              <a:t>18</a:t>
            </a:fld>
            <a:endParaRPr lang="en-US" altLang="en-US"/>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ltLang="en-US"/>
              <a:t>Seven Steps to Xeriscaping</a:t>
            </a:r>
          </a:p>
          <a:p>
            <a:pPr>
              <a:buFontTx/>
              <a:buChar char="•"/>
            </a:pPr>
            <a:r>
              <a:rPr lang="en-US" altLang="en-US" sz="1400" b="1">
                <a:solidFill>
                  <a:srgbClr val="FFFF00"/>
                </a:solidFill>
              </a:rPr>
              <a:t>Planning and Design</a:t>
            </a:r>
          </a:p>
          <a:p>
            <a:pPr>
              <a:buFontTx/>
              <a:buChar char="•"/>
            </a:pPr>
            <a:r>
              <a:rPr lang="en-US" altLang="en-US" sz="1300"/>
              <a:t>Soil Improvement</a:t>
            </a:r>
          </a:p>
          <a:p>
            <a:pPr>
              <a:buFontTx/>
              <a:buChar char="•"/>
            </a:pPr>
            <a:r>
              <a:rPr lang="en-US" altLang="en-US" sz="1300"/>
              <a:t>Appropriate Plant Selection</a:t>
            </a:r>
          </a:p>
          <a:p>
            <a:pPr>
              <a:buFontTx/>
              <a:buChar char="•"/>
            </a:pPr>
            <a:r>
              <a:rPr lang="en-US" altLang="en-US" sz="1300"/>
              <a:t>Practical Turf Areas</a:t>
            </a:r>
          </a:p>
          <a:p>
            <a:pPr>
              <a:buFontTx/>
              <a:buChar char="•"/>
            </a:pPr>
            <a:r>
              <a:rPr lang="en-US" altLang="en-US" sz="1300"/>
              <a:t>Efficient Irrigation</a:t>
            </a:r>
          </a:p>
          <a:p>
            <a:pPr>
              <a:buFontTx/>
              <a:buChar char="•"/>
            </a:pPr>
            <a:r>
              <a:rPr lang="en-US" altLang="en-US" sz="1300"/>
              <a:t>Use of Mulches</a:t>
            </a:r>
          </a:p>
          <a:p>
            <a:pPr>
              <a:buFontTx/>
              <a:buChar char="•"/>
            </a:pPr>
            <a:r>
              <a:rPr lang="en-US" altLang="en-US" sz="1300"/>
              <a:t>Appropriate Maintenance</a:t>
            </a:r>
          </a:p>
        </p:txBody>
      </p:sp>
    </p:spTree>
    <p:extLst>
      <p:ext uri="{BB962C8B-B14F-4D97-AF65-F5344CB8AC3E}">
        <p14:creationId xmlns:p14="http://schemas.microsoft.com/office/powerpoint/2010/main" val="155906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A8D8CC-2FB1-8F41-8FF9-221BD76843B2}" type="slidenum">
              <a:rPr lang="en-US" altLang="en-US"/>
              <a:pPr/>
              <a:t>19</a:t>
            </a:fld>
            <a:endParaRPr lang="en-US" altLang="en-US"/>
          </a:p>
        </p:txBody>
      </p:sp>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US" altLang="en-US"/>
              <a:t>Divide the Landscape into Three Water-use Zones</a:t>
            </a:r>
          </a:p>
          <a:p>
            <a:r>
              <a:rPr lang="en-US" altLang="en-US" sz="1600">
                <a:solidFill>
                  <a:srgbClr val="FF9966"/>
                </a:solidFill>
              </a:rPr>
              <a:t>Oasis Zone - </a:t>
            </a:r>
            <a:r>
              <a:rPr lang="en-US" altLang="en-US" sz="1600"/>
              <a:t>High Water Use Area</a:t>
            </a:r>
          </a:p>
          <a:p>
            <a:r>
              <a:rPr lang="en-US" altLang="en-US" sz="1600">
                <a:solidFill>
                  <a:srgbClr val="FF9966"/>
                </a:solidFill>
              </a:rPr>
              <a:t>Transition Zone -</a:t>
            </a:r>
            <a:r>
              <a:rPr lang="en-US" altLang="en-US" sz="1600"/>
              <a:t> Moderate Water Use</a:t>
            </a:r>
          </a:p>
          <a:p>
            <a:r>
              <a:rPr lang="en-US" altLang="en-US" sz="1600">
                <a:solidFill>
                  <a:srgbClr val="FF9966"/>
                </a:solidFill>
              </a:rPr>
              <a:t>Xeric Zone - </a:t>
            </a:r>
            <a:r>
              <a:rPr lang="en-US" altLang="en-US" sz="1600"/>
              <a:t>Little to NO Extra Water</a:t>
            </a:r>
          </a:p>
        </p:txBody>
      </p:sp>
    </p:spTree>
    <p:extLst>
      <p:ext uri="{BB962C8B-B14F-4D97-AF65-F5344CB8AC3E}">
        <p14:creationId xmlns:p14="http://schemas.microsoft.com/office/powerpoint/2010/main" val="175799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3C8AC-5CBE-5447-88EA-C73CD08FBC98}" type="slidenum">
              <a:rPr lang="en-US" altLang="en-US"/>
              <a:pPr/>
              <a:t>2</a:t>
            </a:fld>
            <a:endParaRPr lang="en-US" altLang="en-US"/>
          </a:p>
        </p:txBody>
      </p:sp>
      <p:sp>
        <p:nvSpPr>
          <p:cNvPr id="287746" name="Rectangle 2"/>
          <p:cNvSpPr>
            <a:spLocks noRo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altLang="en-US"/>
              <a:t>Landscaping for Water Quantity.</a:t>
            </a:r>
          </a:p>
          <a:p>
            <a:pPr>
              <a:buFontTx/>
              <a:buChar char="•"/>
            </a:pPr>
            <a:r>
              <a:rPr lang="en-US" altLang="en-US" sz="1400"/>
              <a:t>Why is our fresh water so valuable? </a:t>
            </a:r>
          </a:p>
          <a:p>
            <a:pPr>
              <a:buFontTx/>
              <a:buChar char="•"/>
            </a:pPr>
            <a:r>
              <a:rPr lang="en-US" altLang="en-US" sz="1400"/>
              <a:t>Do I need to reduce my water use?</a:t>
            </a:r>
          </a:p>
          <a:p>
            <a:pPr>
              <a:buFontTx/>
              <a:buChar char="•"/>
            </a:pPr>
            <a:r>
              <a:rPr lang="en-US" altLang="en-US" sz="1400"/>
              <a:t>How do I reduce water consumption?</a:t>
            </a:r>
          </a:p>
          <a:p>
            <a:pPr>
              <a:buFontTx/>
              <a:buChar char="•"/>
            </a:pPr>
            <a:r>
              <a:rPr lang="en-US" altLang="en-US" sz="1400"/>
              <a:t>Can I use less water and still have an attractive, healthy lawn/landscape?</a:t>
            </a:r>
          </a:p>
          <a:p>
            <a:pPr>
              <a:buFontTx/>
              <a:buChar char="•"/>
            </a:pPr>
            <a:r>
              <a:rPr lang="en-US" altLang="en-US" sz="1400"/>
              <a:t>What is Xeriscaping all about?</a:t>
            </a:r>
          </a:p>
        </p:txBody>
      </p:sp>
    </p:spTree>
    <p:extLst>
      <p:ext uri="{BB962C8B-B14F-4D97-AF65-F5344CB8AC3E}">
        <p14:creationId xmlns:p14="http://schemas.microsoft.com/office/powerpoint/2010/main" val="672228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6AC77-D93E-F14B-9F19-680B140BC651}" type="slidenum">
              <a:rPr lang="en-US" altLang="en-US"/>
              <a:pPr/>
              <a:t>20</a:t>
            </a:fld>
            <a:endParaRPr lang="en-US" altLang="en-US"/>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altLang="en-US"/>
              <a:t>High Water-use Zone - “Oasis Zone”</a:t>
            </a:r>
          </a:p>
          <a:p>
            <a:r>
              <a:rPr lang="en-US" altLang="en-US" sz="1400">
                <a:solidFill>
                  <a:srgbClr val="FF9966"/>
                </a:solidFill>
              </a:rPr>
              <a:t>“Small, ‘high-impact’ or high visibility area of the landscape where plants are provided their optimum water requirement at all times.”</a:t>
            </a:r>
            <a:br>
              <a:rPr lang="en-US" altLang="en-US" sz="1400">
                <a:solidFill>
                  <a:srgbClr val="FF9966"/>
                </a:solidFill>
              </a:rPr>
            </a:br>
            <a:r>
              <a:rPr lang="en-US" altLang="en-US" sz="1400">
                <a:solidFill>
                  <a:srgbClr val="FF9966"/>
                </a:solidFill>
              </a:rPr>
              <a:t>Example: Entrance to Home</a:t>
            </a:r>
          </a:p>
        </p:txBody>
      </p:sp>
    </p:spTree>
    <p:extLst>
      <p:ext uri="{BB962C8B-B14F-4D97-AF65-F5344CB8AC3E}">
        <p14:creationId xmlns:p14="http://schemas.microsoft.com/office/powerpoint/2010/main" val="1608673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30E37-16DB-AB46-98DE-1E3AAA5D220E}" type="slidenum">
              <a:rPr lang="en-US" altLang="en-US"/>
              <a:pPr/>
              <a:t>21</a:t>
            </a:fld>
            <a:endParaRPr lang="en-US" altLang="en-US"/>
          </a:p>
        </p:txBody>
      </p:sp>
      <p:sp>
        <p:nvSpPr>
          <p:cNvPr id="303106" name="Rectangle 2"/>
          <p:cNvSpPr>
            <a:spLocks noRo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Moderate Water-use Zone – “Transition Zone”</a:t>
            </a:r>
          </a:p>
          <a:p>
            <a:r>
              <a:rPr lang="en-US" altLang="en-US" sz="1400">
                <a:solidFill>
                  <a:srgbClr val="FF9966"/>
                </a:solidFill>
              </a:rPr>
              <a:t>Plants are watered during establishment.  Then, once established, they are watered only when they show signs of water stress.</a:t>
            </a:r>
            <a:br>
              <a:rPr lang="en-US" altLang="en-US" sz="1400">
                <a:solidFill>
                  <a:srgbClr val="FF9966"/>
                </a:solidFill>
              </a:rPr>
            </a:br>
            <a:r>
              <a:rPr lang="en-US" altLang="en-US" sz="1400">
                <a:solidFill>
                  <a:srgbClr val="FF9966"/>
                </a:solidFill>
              </a:rPr>
              <a:t>Examples: </a:t>
            </a:r>
            <a:r>
              <a:rPr lang="en-US" altLang="en-US">
                <a:solidFill>
                  <a:srgbClr val="FF9966"/>
                </a:solidFill>
              </a:rPr>
              <a:t>Azaleas, dogwoods, redbuds, herbaceous perennials.</a:t>
            </a:r>
          </a:p>
        </p:txBody>
      </p:sp>
    </p:spTree>
    <p:extLst>
      <p:ext uri="{BB962C8B-B14F-4D97-AF65-F5344CB8AC3E}">
        <p14:creationId xmlns:p14="http://schemas.microsoft.com/office/powerpoint/2010/main" val="154113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886FD-584D-9B4E-930D-20EDA3E1C3EF}" type="slidenum">
              <a:rPr lang="en-US" altLang="en-US"/>
              <a:pPr/>
              <a:t>22</a:t>
            </a:fld>
            <a:endParaRPr lang="en-US" altLang="en-US"/>
          </a:p>
        </p:txBody>
      </p:sp>
      <p:sp>
        <p:nvSpPr>
          <p:cNvPr id="304130" name="Rectangle 2"/>
          <p:cNvSpPr>
            <a:spLocks noRo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altLang="en-US"/>
              <a:t>Low Water-use Zone - “Xeric Zone”</a:t>
            </a:r>
          </a:p>
          <a:p>
            <a:r>
              <a:rPr lang="en-US" altLang="en-US" sz="1400">
                <a:solidFill>
                  <a:srgbClr val="FF9966"/>
                </a:solidFill>
              </a:rPr>
              <a:t>Once established, plants are provided no supplemental irrigation, except during periods of extreme drought.</a:t>
            </a:r>
            <a:br>
              <a:rPr lang="en-US" altLang="en-US" sz="1400">
                <a:solidFill>
                  <a:srgbClr val="FF9966"/>
                </a:solidFill>
              </a:rPr>
            </a:br>
            <a:r>
              <a:rPr lang="en-US" altLang="en-US" sz="1400">
                <a:solidFill>
                  <a:srgbClr val="FF9966"/>
                </a:solidFill>
              </a:rPr>
              <a:t>Examples: </a:t>
            </a:r>
            <a:r>
              <a:rPr lang="en-US" altLang="en-US"/>
              <a:t>Native Areas, Junipers, Crepe Myrtle, Yaupon Holly, Oaks</a:t>
            </a:r>
          </a:p>
        </p:txBody>
      </p:sp>
    </p:spTree>
    <p:extLst>
      <p:ext uri="{BB962C8B-B14F-4D97-AF65-F5344CB8AC3E}">
        <p14:creationId xmlns:p14="http://schemas.microsoft.com/office/powerpoint/2010/main" val="312215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24EA6-8B1D-3A42-A2FB-40575E864D09}" type="slidenum">
              <a:rPr lang="en-US" altLang="en-US"/>
              <a:pPr/>
              <a:t>23</a:t>
            </a:fld>
            <a:endParaRPr lang="en-US" altLang="en-US"/>
          </a:p>
        </p:txBody>
      </p:sp>
      <p:sp>
        <p:nvSpPr>
          <p:cNvPr id="305154" name="Rectangle 2"/>
          <p:cNvSpPr>
            <a:spLocks noRo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altLang="en-US"/>
              <a:t>Picture showing “Oasis”, “Transition” and “Xeric” zones.</a:t>
            </a:r>
          </a:p>
        </p:txBody>
      </p:sp>
    </p:spTree>
    <p:extLst>
      <p:ext uri="{BB962C8B-B14F-4D97-AF65-F5344CB8AC3E}">
        <p14:creationId xmlns:p14="http://schemas.microsoft.com/office/powerpoint/2010/main" val="1099056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0B0F6E-82D6-5F48-AF3E-094A579BDF41}" type="slidenum">
              <a:rPr lang="en-US" altLang="en-US"/>
              <a:pPr/>
              <a:t>24</a:t>
            </a:fld>
            <a:endParaRPr lang="en-US" altLang="en-US"/>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ltLang="en-US"/>
              <a:t>Watering Zones</a:t>
            </a:r>
          </a:p>
          <a:p>
            <a:pPr>
              <a:buFontTx/>
              <a:buChar char="•"/>
            </a:pPr>
            <a:r>
              <a:rPr lang="en-US" altLang="en-US"/>
              <a:t>Identify the water zones in your landscape.</a:t>
            </a:r>
          </a:p>
          <a:p>
            <a:pPr>
              <a:buFontTx/>
              <a:buChar char="•"/>
            </a:pPr>
            <a:r>
              <a:rPr lang="en-US" altLang="en-US"/>
              <a:t>Moisture, sun, shade, wind, heat - create different watering zones or microclimates.</a:t>
            </a:r>
          </a:p>
          <a:p>
            <a:pPr>
              <a:buFontTx/>
              <a:buChar char="•"/>
            </a:pPr>
            <a:r>
              <a:rPr lang="en-US" altLang="en-US"/>
              <a:t>After identifying watering zones, select plants that can survive and thrive within these zones without much watering.</a:t>
            </a:r>
          </a:p>
          <a:p>
            <a:pPr>
              <a:buFontTx/>
              <a:buChar char="•"/>
            </a:pPr>
            <a:r>
              <a:rPr lang="en-US" altLang="en-US"/>
              <a:t>This is what Xeriscaping is all about !!!</a:t>
            </a:r>
          </a:p>
        </p:txBody>
      </p:sp>
    </p:spTree>
    <p:extLst>
      <p:ext uri="{BB962C8B-B14F-4D97-AF65-F5344CB8AC3E}">
        <p14:creationId xmlns:p14="http://schemas.microsoft.com/office/powerpoint/2010/main" val="1332167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F0138C-E9B5-FE4B-97CE-D961BA868348}" type="slidenum">
              <a:rPr lang="en-US" altLang="en-US"/>
              <a:pPr/>
              <a:t>25</a:t>
            </a:fld>
            <a:endParaRPr lang="en-US" altLang="en-US"/>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en-US" altLang="en-US"/>
              <a:t>Watering Zones Tips</a:t>
            </a:r>
          </a:p>
          <a:p>
            <a:pPr>
              <a:buFontTx/>
              <a:buChar char="•"/>
            </a:pPr>
            <a:r>
              <a:rPr lang="en-US" altLang="en-US"/>
              <a:t>To reduce watering and maintenance, try to group plants by their watering needs.</a:t>
            </a:r>
          </a:p>
          <a:p>
            <a:pPr>
              <a:buFontTx/>
              <a:buChar char="•"/>
            </a:pPr>
            <a:r>
              <a:rPr lang="en-US" altLang="en-US"/>
              <a:t>Place high water-use plants in moist spots.</a:t>
            </a:r>
          </a:p>
          <a:p>
            <a:pPr>
              <a:buFontTx/>
              <a:buChar char="•"/>
            </a:pPr>
            <a:r>
              <a:rPr lang="en-US" altLang="en-US"/>
              <a:t>Place low water-use plants in dry areas.</a:t>
            </a:r>
          </a:p>
          <a:p>
            <a:pPr>
              <a:buFontTx/>
              <a:buChar char="•"/>
            </a:pPr>
            <a:r>
              <a:rPr lang="en-US" altLang="en-US"/>
              <a:t>Consider low water-use shrubs, trees and groundcovers as alternatives to turfgrass.</a:t>
            </a:r>
          </a:p>
          <a:p>
            <a:pPr>
              <a:buFontTx/>
              <a:buChar char="•"/>
            </a:pPr>
            <a:r>
              <a:rPr lang="en-US" altLang="en-US"/>
              <a:t>Consider zoysia, centipede or bermuda grasses instead of fescue grasses.</a:t>
            </a:r>
          </a:p>
        </p:txBody>
      </p:sp>
    </p:spTree>
    <p:extLst>
      <p:ext uri="{BB962C8B-B14F-4D97-AF65-F5344CB8AC3E}">
        <p14:creationId xmlns:p14="http://schemas.microsoft.com/office/powerpoint/2010/main" val="79072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0B103-7BB1-A74A-B764-774A962329BE}" type="slidenum">
              <a:rPr lang="en-US" altLang="en-US"/>
              <a:pPr/>
              <a:t>26</a:t>
            </a:fld>
            <a:endParaRPr lang="en-US" altLang="en-US"/>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ltLang="en-US"/>
              <a:t>High Impact Areas Don’t Have to be Irrigated</a:t>
            </a:r>
          </a:p>
          <a:p>
            <a:pPr>
              <a:buFontTx/>
              <a:buChar char="•"/>
            </a:pPr>
            <a:r>
              <a:rPr lang="en-US" altLang="en-US" sz="1600"/>
              <a:t>Ground Covers</a:t>
            </a:r>
          </a:p>
          <a:p>
            <a:pPr>
              <a:buFontTx/>
              <a:buChar char="•"/>
            </a:pPr>
            <a:r>
              <a:rPr lang="en-US" altLang="en-US" sz="1600"/>
              <a:t>Shaded Patios/Decks</a:t>
            </a:r>
          </a:p>
          <a:p>
            <a:pPr>
              <a:buFontTx/>
              <a:buChar char="•"/>
            </a:pPr>
            <a:r>
              <a:rPr lang="en-US" altLang="en-US" sz="1600"/>
              <a:t>Mulched Areas</a:t>
            </a:r>
          </a:p>
          <a:p>
            <a:pPr>
              <a:buFontTx/>
              <a:buChar char="•"/>
            </a:pPr>
            <a:r>
              <a:rPr lang="en-US" altLang="en-US" sz="1600"/>
              <a:t>Drought – tolerant plants </a:t>
            </a:r>
          </a:p>
          <a:p>
            <a:pPr>
              <a:buFontTx/>
              <a:buChar char="•"/>
            </a:pPr>
            <a:r>
              <a:rPr lang="en-US" altLang="en-US" sz="1600"/>
              <a:t>Planters</a:t>
            </a:r>
          </a:p>
        </p:txBody>
      </p:sp>
    </p:spTree>
    <p:extLst>
      <p:ext uri="{BB962C8B-B14F-4D97-AF65-F5344CB8AC3E}">
        <p14:creationId xmlns:p14="http://schemas.microsoft.com/office/powerpoint/2010/main" val="1823453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65A45C-26B6-2841-9458-E6C92C07DF55}" type="slidenum">
              <a:rPr lang="en-US" altLang="en-US"/>
              <a:pPr/>
              <a:t>27</a:t>
            </a:fld>
            <a:endParaRPr lang="en-US" altLang="en-US"/>
          </a:p>
        </p:txBody>
      </p:sp>
      <p:sp>
        <p:nvSpPr>
          <p:cNvPr id="309250" name="Rectangle 2"/>
          <p:cNvSpPr>
            <a:spLocks noRo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altLang="en-US"/>
              <a:t>Benefits of Shade</a:t>
            </a:r>
          </a:p>
          <a:p>
            <a:pPr>
              <a:buFontTx/>
              <a:buChar char="•"/>
            </a:pPr>
            <a:r>
              <a:rPr lang="en-US" altLang="en-US"/>
              <a:t>Be sure that you plan for plenty of shade in your landscape.</a:t>
            </a:r>
          </a:p>
          <a:p>
            <a:pPr>
              <a:buFontTx/>
              <a:buChar char="•"/>
            </a:pPr>
            <a:r>
              <a:rPr lang="en-US" altLang="en-US"/>
              <a:t>Shade cast by trees or structures can cool landscapes by as much as 20 degrees.</a:t>
            </a:r>
          </a:p>
          <a:p>
            <a:pPr>
              <a:buFontTx/>
              <a:buChar char="•"/>
            </a:pPr>
            <a:r>
              <a:rPr lang="en-US" altLang="en-US"/>
              <a:t>Shade reduces heat buildup from hard surfaces like driveways, walks, walls and reduces water evaporation from the soil.</a:t>
            </a:r>
          </a:p>
          <a:p>
            <a:pPr>
              <a:buFontTx/>
              <a:buChar char="•"/>
            </a:pPr>
            <a:r>
              <a:rPr lang="en-US" altLang="en-US"/>
              <a:t>Trellis, arbors, walls and fences can provide shade and scatter light.</a:t>
            </a:r>
          </a:p>
        </p:txBody>
      </p:sp>
    </p:spTree>
    <p:extLst>
      <p:ext uri="{BB962C8B-B14F-4D97-AF65-F5344CB8AC3E}">
        <p14:creationId xmlns:p14="http://schemas.microsoft.com/office/powerpoint/2010/main" val="51209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82A8C-92E1-D246-9515-1DCF6475A952}" type="slidenum">
              <a:rPr lang="en-US" altLang="en-US"/>
              <a:pPr/>
              <a:t>28</a:t>
            </a:fld>
            <a:endParaRPr lang="en-US" altLang="en-US"/>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a:xfrm>
            <a:off x="914400" y="4343400"/>
            <a:ext cx="5029200" cy="4114800"/>
          </a:xfrm>
        </p:spPr>
        <p:txBody>
          <a:bodyPr/>
          <a:lstStyle/>
          <a:p>
            <a:r>
              <a:rPr lang="en-US" altLang="en-US"/>
              <a:t>Notice the limited turf in this yard.  There was probably too much tree shade for turfgrass. Ground covers were utilized to absorb water runoff from the hill. Adding design curves and an interesting contrast to the small turf area.</a:t>
            </a:r>
          </a:p>
        </p:txBody>
      </p:sp>
    </p:spTree>
    <p:extLst>
      <p:ext uri="{BB962C8B-B14F-4D97-AF65-F5344CB8AC3E}">
        <p14:creationId xmlns:p14="http://schemas.microsoft.com/office/powerpoint/2010/main" val="1686775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7D57E1-3FAB-594A-AF37-DFA200182B64}" type="slidenum">
              <a:rPr lang="en-US" altLang="en-US"/>
              <a:pPr/>
              <a:t>29</a:t>
            </a:fld>
            <a:endParaRPr lang="en-US" altLang="en-US"/>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en-US" altLang="en-US" sz="1400"/>
              <a:t>Seven Steps to Xeriscaping</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Planning and Design</a:t>
            </a:r>
          </a:p>
          <a:p>
            <a:pPr>
              <a:buFontTx/>
              <a:buChar char="•"/>
            </a:pPr>
            <a:r>
              <a:rPr lang="en-US" altLang="en-US" sz="1400" b="1">
                <a:solidFill>
                  <a:srgbClr val="FFFF00"/>
                </a:solidFill>
              </a:rPr>
              <a:t>Soil Improvement</a:t>
            </a:r>
          </a:p>
          <a:p>
            <a:pPr>
              <a:buFontTx/>
              <a:buChar char="•"/>
            </a:pPr>
            <a:r>
              <a:rPr lang="en-US" altLang="en-US" sz="1300"/>
              <a:t>Appropriate Plant Selection</a:t>
            </a:r>
          </a:p>
          <a:p>
            <a:pPr>
              <a:buFontTx/>
              <a:buChar char="•"/>
            </a:pPr>
            <a:r>
              <a:rPr lang="en-US" altLang="en-US" sz="1300"/>
              <a:t>Practical Turf Areas</a:t>
            </a:r>
          </a:p>
          <a:p>
            <a:pPr>
              <a:buFontTx/>
              <a:buChar char="•"/>
            </a:pPr>
            <a:r>
              <a:rPr lang="en-US" altLang="en-US" sz="1300"/>
              <a:t>Efficient Irrigation</a:t>
            </a:r>
          </a:p>
          <a:p>
            <a:pPr>
              <a:buFontTx/>
              <a:buChar char="•"/>
            </a:pPr>
            <a:r>
              <a:rPr lang="en-US" altLang="en-US" sz="1300"/>
              <a:t>Use of Mulches</a:t>
            </a:r>
          </a:p>
          <a:p>
            <a:pPr>
              <a:buFontTx/>
              <a:buChar char="•"/>
            </a:pPr>
            <a:r>
              <a:rPr lang="en-US" altLang="en-US" sz="1300"/>
              <a:t>Appropriate Maintenance</a:t>
            </a:r>
          </a:p>
        </p:txBody>
      </p:sp>
    </p:spTree>
    <p:extLst>
      <p:ext uri="{BB962C8B-B14F-4D97-AF65-F5344CB8AC3E}">
        <p14:creationId xmlns:p14="http://schemas.microsoft.com/office/powerpoint/2010/main" val="709296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EE675-CBB8-EE46-AD59-8A5BC54CCB35}" type="slidenum">
              <a:rPr lang="en-US" altLang="en-US"/>
              <a:pPr/>
              <a:t>3</a:t>
            </a:fld>
            <a:endParaRPr lang="en-US" altLang="en-US"/>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ltLang="en-US"/>
              <a:t>Landscaping for Water Quantity</a:t>
            </a:r>
          </a:p>
          <a:p>
            <a:pPr>
              <a:buFontTx/>
              <a:buChar char="•"/>
            </a:pPr>
            <a:r>
              <a:rPr lang="en-US" altLang="en-US" sz="1400"/>
              <a:t>Of all the earth’s water, 97% is salt water located in the oceans and seas.</a:t>
            </a:r>
          </a:p>
          <a:p>
            <a:pPr>
              <a:buFontTx/>
              <a:buChar char="•"/>
            </a:pPr>
            <a:r>
              <a:rPr lang="en-US" altLang="en-US" sz="1400"/>
              <a:t>2% of the earth’s water is tied up in polar ice caps.</a:t>
            </a:r>
          </a:p>
          <a:p>
            <a:pPr>
              <a:buFontTx/>
              <a:buChar char="•"/>
            </a:pPr>
            <a:r>
              <a:rPr lang="en-US" altLang="en-US" sz="1400"/>
              <a:t>Only 1% of the earth’s water is  available for drinking purposes and other uses (landscaping, gardening).</a:t>
            </a:r>
          </a:p>
        </p:txBody>
      </p:sp>
    </p:spTree>
    <p:extLst>
      <p:ext uri="{BB962C8B-B14F-4D97-AF65-F5344CB8AC3E}">
        <p14:creationId xmlns:p14="http://schemas.microsoft.com/office/powerpoint/2010/main" val="240747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FE322-E4BB-B547-B333-7989F6CBB4DF}" type="slidenum">
              <a:rPr lang="en-US" altLang="en-US"/>
              <a:pPr/>
              <a:t>30</a:t>
            </a:fld>
            <a:endParaRPr lang="en-US" altLang="en-US"/>
          </a:p>
        </p:txBody>
      </p:sp>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US" altLang="en-US"/>
              <a:t>Soil Improvement</a:t>
            </a:r>
          </a:p>
          <a:p>
            <a:pPr>
              <a:buFontTx/>
              <a:buChar char="•"/>
            </a:pPr>
            <a:r>
              <a:rPr lang="en-US" altLang="en-US"/>
              <a:t>Carefully prepared planting areas can reduce water usage by almost half.</a:t>
            </a:r>
          </a:p>
          <a:p>
            <a:pPr>
              <a:buFontTx/>
              <a:buChar char="•"/>
            </a:pPr>
            <a:r>
              <a:rPr lang="en-US" altLang="en-US"/>
              <a:t>Properly prepared soils absorb and hold moisture better than poorly prepared soils.</a:t>
            </a:r>
          </a:p>
          <a:p>
            <a:pPr>
              <a:buFontTx/>
              <a:buChar char="•"/>
            </a:pPr>
            <a:r>
              <a:rPr lang="en-US" altLang="en-US"/>
              <a:t>Well-prepared soils encourage plants to grow deep, healthy root systems.</a:t>
            </a:r>
          </a:p>
          <a:p>
            <a:pPr>
              <a:buFontTx/>
              <a:buChar char="•"/>
            </a:pPr>
            <a:r>
              <a:rPr lang="en-US" altLang="en-US"/>
              <a:t>Good soil helps plants to become healthier and better able to endure drought.</a:t>
            </a:r>
          </a:p>
        </p:txBody>
      </p:sp>
    </p:spTree>
    <p:extLst>
      <p:ext uri="{BB962C8B-B14F-4D97-AF65-F5344CB8AC3E}">
        <p14:creationId xmlns:p14="http://schemas.microsoft.com/office/powerpoint/2010/main" val="472517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5ED6F-5314-FA48-9C45-44B4F5C6B6CD}" type="slidenum">
              <a:rPr lang="en-US" altLang="en-US"/>
              <a:pPr/>
              <a:t>31</a:t>
            </a:fld>
            <a:endParaRPr lang="en-US" altLang="en-US"/>
          </a:p>
        </p:txBody>
      </p:sp>
      <p:sp>
        <p:nvSpPr>
          <p:cNvPr id="312322" name="Rectangle 2"/>
          <p:cNvSpPr>
            <a:spLocks noRo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n-US" altLang="en-US"/>
              <a:t>What is a “good” soil?</a:t>
            </a:r>
          </a:p>
          <a:p>
            <a:r>
              <a:rPr lang="en-US" altLang="en-US" sz="1400"/>
              <a:t>A good soil has organic matter that:</a:t>
            </a:r>
          </a:p>
          <a:p>
            <a:r>
              <a:rPr lang="en-US" altLang="en-US"/>
              <a:t>          - holds moisture well,</a:t>
            </a:r>
          </a:p>
          <a:p>
            <a:r>
              <a:rPr lang="en-US" altLang="en-US"/>
              <a:t>	 - provides good aeration or air movement in the soil,</a:t>
            </a:r>
          </a:p>
          <a:p>
            <a:r>
              <a:rPr lang="en-US" altLang="en-US"/>
              <a:t>          - allows for good drainage, and</a:t>
            </a:r>
          </a:p>
          <a:p>
            <a:r>
              <a:rPr lang="en-US" altLang="en-US"/>
              <a:t>          - provides nutrients.</a:t>
            </a:r>
          </a:p>
        </p:txBody>
      </p:sp>
    </p:spTree>
    <p:extLst>
      <p:ext uri="{BB962C8B-B14F-4D97-AF65-F5344CB8AC3E}">
        <p14:creationId xmlns:p14="http://schemas.microsoft.com/office/powerpoint/2010/main" val="207448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89A63-A873-2646-8123-46E5EFA2184E}" type="slidenum">
              <a:rPr lang="en-US" altLang="en-US"/>
              <a:pPr/>
              <a:t>32</a:t>
            </a:fld>
            <a:endParaRPr lang="en-US" altLang="en-US"/>
          </a:p>
        </p:txBody>
      </p:sp>
      <p:sp>
        <p:nvSpPr>
          <p:cNvPr id="125954" name="Rectangle 2"/>
          <p:cNvSpPr>
            <a:spLocks noRot="1" noChangeArrowheads="1" noTextEdit="1"/>
          </p:cNvSpPr>
          <p:nvPr>
            <p:ph type="sldImg"/>
          </p:nvPr>
        </p:nvSpPr>
        <p:spPr>
          <a:ln/>
        </p:spPr>
      </p:sp>
      <p:sp>
        <p:nvSpPr>
          <p:cNvPr id="125955" name="Rectangle 3"/>
          <p:cNvSpPr>
            <a:spLocks noGrp="1" noChangeArrowheads="1"/>
          </p:cNvSpPr>
          <p:nvPr>
            <p:ph type="body" idx="1"/>
          </p:nvPr>
        </p:nvSpPr>
        <p:spPr>
          <a:xfrm>
            <a:off x="914400" y="4343400"/>
            <a:ext cx="5029200" cy="4114800"/>
          </a:xfrm>
        </p:spPr>
        <p:txBody>
          <a:bodyPr/>
          <a:lstStyle/>
          <a:p>
            <a:r>
              <a:rPr lang="en-US" altLang="en-US"/>
              <a:t>Finely ground pinebark mulch – composts into organic matter, while protecting plants from weeds &amp; heat and retaining moisture.</a:t>
            </a:r>
          </a:p>
        </p:txBody>
      </p:sp>
    </p:spTree>
    <p:extLst>
      <p:ext uri="{BB962C8B-B14F-4D97-AF65-F5344CB8AC3E}">
        <p14:creationId xmlns:p14="http://schemas.microsoft.com/office/powerpoint/2010/main" val="1226711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B1C42-8A8E-7549-89B8-2F9089B25F29}" type="slidenum">
              <a:rPr lang="en-US" altLang="en-US"/>
              <a:pPr/>
              <a:t>33</a:t>
            </a:fld>
            <a:endParaRPr lang="en-US" altLang="en-US"/>
          </a:p>
        </p:txBody>
      </p:sp>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ltLang="en-US"/>
              <a:t>How Much Amendment to Use</a:t>
            </a:r>
          </a:p>
          <a:p>
            <a:pPr>
              <a:buFontTx/>
              <a:buChar char="•"/>
            </a:pPr>
            <a:r>
              <a:rPr lang="en-US" altLang="en-US"/>
              <a:t>25% by Volume</a:t>
            </a:r>
            <a:r>
              <a:rPr lang="en-US" altLang="en-US" b="1"/>
              <a:t> </a:t>
            </a:r>
          </a:p>
          <a:p>
            <a:pPr>
              <a:buFontTx/>
              <a:buChar char="•"/>
            </a:pPr>
            <a:r>
              <a:rPr lang="en-US" altLang="en-US"/>
              <a:t>3 inches incorporated to a 12 – inch depth</a:t>
            </a:r>
          </a:p>
          <a:p>
            <a:pPr>
              <a:buFontTx/>
              <a:buChar char="•"/>
            </a:pPr>
            <a:r>
              <a:rPr lang="en-US" altLang="en-US"/>
              <a:t>1 cu. yd. / 100 sq. ft. = 3 in. on soil surface</a:t>
            </a:r>
          </a:p>
          <a:p>
            <a:pPr>
              <a:buFontTx/>
              <a:buChar char="•"/>
            </a:pPr>
            <a:r>
              <a:rPr lang="en-US" altLang="en-US"/>
              <a:t>1 cu. yd. / 27 cu. ft. = Nine 3 cu. ft. bags or 13 – 2 cu. ft. bags / 100 sq. ft.</a:t>
            </a:r>
          </a:p>
        </p:txBody>
      </p:sp>
    </p:spTree>
    <p:extLst>
      <p:ext uri="{BB962C8B-B14F-4D97-AF65-F5344CB8AC3E}">
        <p14:creationId xmlns:p14="http://schemas.microsoft.com/office/powerpoint/2010/main" val="1498950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F5633-3916-EE4F-AD9A-D71AF2C87893}" type="slidenum">
              <a:rPr lang="en-US" altLang="en-US"/>
              <a:pPr/>
              <a:t>34</a:t>
            </a:fld>
            <a:endParaRPr lang="en-US" altLang="en-US"/>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n-US" altLang="en-US">
                <a:solidFill>
                  <a:srgbClr val="FFFF00"/>
                </a:solidFill>
                <a:effectLst>
                  <a:outerShdw blurRad="38100" dist="38100" dir="2700000" algn="tl">
                    <a:srgbClr val="C0C0C0"/>
                  </a:outerShdw>
                </a:effectLst>
              </a:rPr>
              <a:t>Organic Amendments</a:t>
            </a:r>
          </a:p>
          <a:p>
            <a:r>
              <a:rPr lang="en-US" altLang="en-US">
                <a:solidFill>
                  <a:srgbClr val="FFFF00"/>
                </a:solidFill>
                <a:effectLst>
                  <a:outerShdw blurRad="38100" dist="38100" dir="2700000" algn="tl">
                    <a:srgbClr val="C0C0C0"/>
                  </a:outerShdw>
                </a:effectLst>
              </a:rPr>
              <a:t>3 inches incorporated to a 12-inch depth</a:t>
            </a:r>
          </a:p>
        </p:txBody>
      </p:sp>
    </p:spTree>
    <p:extLst>
      <p:ext uri="{BB962C8B-B14F-4D97-AF65-F5344CB8AC3E}">
        <p14:creationId xmlns:p14="http://schemas.microsoft.com/office/powerpoint/2010/main" val="736138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4089B7-A476-CB4E-902C-45CF7153663A}" type="slidenum">
              <a:rPr lang="en-US" altLang="en-US"/>
              <a:pPr/>
              <a:t>35</a:t>
            </a:fld>
            <a:endParaRPr lang="en-US" altLang="en-US"/>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altLang="en-US">
                <a:effectLst>
                  <a:outerShdw blurRad="38100" dist="38100" dir="2700000" algn="tl">
                    <a:srgbClr val="C0C0C0"/>
                  </a:outerShdw>
                </a:effectLst>
              </a:rPr>
              <a:t>Use only decomposed organic material (right) as a soil amendment.</a:t>
            </a:r>
          </a:p>
        </p:txBody>
      </p:sp>
    </p:spTree>
    <p:extLst>
      <p:ext uri="{BB962C8B-B14F-4D97-AF65-F5344CB8AC3E}">
        <p14:creationId xmlns:p14="http://schemas.microsoft.com/office/powerpoint/2010/main" val="627100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395E2C-BC6C-EF48-A75F-C2DFA26D0D73}" type="slidenum">
              <a:rPr lang="en-US" altLang="en-US"/>
              <a:pPr/>
              <a:t>36</a:t>
            </a:fld>
            <a:endParaRPr lang="en-US" altLang="en-US"/>
          </a:p>
        </p:txBody>
      </p:sp>
      <p:sp>
        <p:nvSpPr>
          <p:cNvPr id="316418" name="Rectangle 2"/>
          <p:cNvSpPr>
            <a:spLocks noRot="1" noChangeArrowheads="1" noTextEdit="1"/>
          </p:cNvSpPr>
          <p:nvPr>
            <p:ph type="sldImg"/>
          </p:nvPr>
        </p:nvSpPr>
        <p:spPr>
          <a:ln/>
        </p:spPr>
      </p:sp>
      <p:sp>
        <p:nvSpPr>
          <p:cNvPr id="316419" name="Rectangle 3"/>
          <p:cNvSpPr>
            <a:spLocks noGrp="1" noChangeArrowheads="1"/>
          </p:cNvSpPr>
          <p:nvPr>
            <p:ph type="body" idx="1"/>
          </p:nvPr>
        </p:nvSpPr>
        <p:spPr/>
        <p:txBody>
          <a:bodyPr/>
          <a:lstStyle/>
          <a:p>
            <a:r>
              <a:rPr lang="en-US" altLang="en-US"/>
              <a:t>Get Your Soil Tested by your local County Extension office.</a:t>
            </a:r>
          </a:p>
        </p:txBody>
      </p:sp>
    </p:spTree>
    <p:extLst>
      <p:ext uri="{BB962C8B-B14F-4D97-AF65-F5344CB8AC3E}">
        <p14:creationId xmlns:p14="http://schemas.microsoft.com/office/powerpoint/2010/main" val="1984116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FF95E4-A11C-B246-852B-B9F2AD614ECE}" type="slidenum">
              <a:rPr lang="en-US" altLang="en-US"/>
              <a:pPr/>
              <a:t>37</a:t>
            </a:fld>
            <a:endParaRPr lang="en-US" altLang="en-US"/>
          </a:p>
        </p:txBody>
      </p:sp>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altLang="en-US"/>
              <a:t>Soil Testing</a:t>
            </a:r>
          </a:p>
          <a:p>
            <a:pPr>
              <a:buFontTx/>
              <a:buChar char="•"/>
            </a:pPr>
            <a:r>
              <a:rPr lang="en-US" altLang="en-US"/>
              <a:t>Analyzes soil nutrient content and pH. </a:t>
            </a:r>
          </a:p>
          <a:p>
            <a:pPr>
              <a:buFontTx/>
              <a:buChar char="•"/>
            </a:pPr>
            <a:r>
              <a:rPr lang="en-US" altLang="en-US"/>
              <a:t>Analyzes soil structure and texture.</a:t>
            </a:r>
          </a:p>
          <a:p>
            <a:pPr>
              <a:buFontTx/>
              <a:buChar char="•"/>
            </a:pPr>
            <a:r>
              <a:rPr lang="en-US" altLang="en-US"/>
              <a:t>Analyzes soil drainage characteristics.  </a:t>
            </a:r>
          </a:p>
          <a:p>
            <a:pPr>
              <a:buFontTx/>
              <a:buChar char="•"/>
            </a:pPr>
            <a:r>
              <a:rPr lang="en-US" altLang="en-US"/>
              <a:t>Recommends proper nutrient needs and lime requirements. </a:t>
            </a:r>
          </a:p>
          <a:p>
            <a:pPr>
              <a:buFontTx/>
              <a:buChar char="•"/>
            </a:pPr>
            <a:r>
              <a:rPr lang="en-US" altLang="en-US"/>
              <a:t>Healthy plants - start with healthy soil!</a:t>
            </a:r>
          </a:p>
        </p:txBody>
      </p:sp>
    </p:spTree>
    <p:extLst>
      <p:ext uri="{BB962C8B-B14F-4D97-AF65-F5344CB8AC3E}">
        <p14:creationId xmlns:p14="http://schemas.microsoft.com/office/powerpoint/2010/main" val="9235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6F20E-5FD8-0F4A-8C95-08C3B559BFF1}" type="slidenum">
              <a:rPr lang="en-US" altLang="en-US"/>
              <a:pPr/>
              <a:t>38</a:t>
            </a:fld>
            <a:endParaRPr lang="en-US" altLang="en-US"/>
          </a:p>
        </p:txBody>
      </p:sp>
      <p:sp>
        <p:nvSpPr>
          <p:cNvPr id="318466" name="Rectangle 2"/>
          <p:cNvSpPr>
            <a:spLocks noRo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US" altLang="en-US" sz="2000"/>
              <a:t>pH and Plants</a:t>
            </a:r>
          </a:p>
          <a:p>
            <a:r>
              <a:rPr lang="en-US" altLang="en-US" sz="1400"/>
              <a:t>Most Trees and Shrubs - </a:t>
            </a:r>
            <a:r>
              <a:rPr lang="en-US" altLang="en-US" sz="1400">
                <a:solidFill>
                  <a:srgbClr val="FFCC00"/>
                </a:solidFill>
              </a:rPr>
              <a:t>pH 5.2-6.5</a:t>
            </a:r>
          </a:p>
          <a:p>
            <a:r>
              <a:rPr lang="en-US" altLang="en-US" sz="1400"/>
              <a:t>Rhododendrons &amp; Hollies - </a:t>
            </a:r>
            <a:r>
              <a:rPr lang="en-US" altLang="en-US" sz="1400">
                <a:solidFill>
                  <a:srgbClr val="FFCC00"/>
                </a:solidFill>
              </a:rPr>
              <a:t>pH 4.0-5.0</a:t>
            </a:r>
          </a:p>
          <a:p>
            <a:r>
              <a:rPr lang="en-US" altLang="en-US" sz="1400"/>
              <a:t>Ornamental Cherries - </a:t>
            </a:r>
            <a:r>
              <a:rPr lang="en-US" altLang="en-US" sz="1400">
                <a:solidFill>
                  <a:srgbClr val="FFCC00"/>
                </a:solidFill>
              </a:rPr>
              <a:t>pH  6.5-7.5</a:t>
            </a:r>
          </a:p>
        </p:txBody>
      </p:sp>
    </p:spTree>
    <p:extLst>
      <p:ext uri="{BB962C8B-B14F-4D97-AF65-F5344CB8AC3E}">
        <p14:creationId xmlns:p14="http://schemas.microsoft.com/office/powerpoint/2010/main" val="234043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13425D-9EFF-874E-AF10-2CDE46CCFE2B}" type="slidenum">
              <a:rPr lang="en-US" altLang="en-US"/>
              <a:pPr/>
              <a:t>39</a:t>
            </a:fld>
            <a:endParaRPr lang="en-US" altLang="en-US"/>
          </a:p>
        </p:txBody>
      </p:sp>
      <p:sp>
        <p:nvSpPr>
          <p:cNvPr id="319490" name="Rectangle 2"/>
          <p:cNvSpPr>
            <a:spLocks noRo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altLang="en-US"/>
              <a:t>Site Analysis</a:t>
            </a:r>
          </a:p>
          <a:p>
            <a:pPr>
              <a:buFontTx/>
              <a:buChar char="•"/>
            </a:pPr>
            <a:r>
              <a:rPr lang="en-US" altLang="en-US" sz="1600"/>
              <a:t>Select plants adapted to the site.</a:t>
            </a:r>
          </a:p>
          <a:p>
            <a:pPr>
              <a:buFontTx/>
              <a:buChar char="•"/>
            </a:pPr>
            <a:r>
              <a:rPr lang="en-US" altLang="en-US" sz="1600"/>
              <a:t>Make site changes (as necessary) to fit the plants.</a:t>
            </a:r>
          </a:p>
        </p:txBody>
      </p:sp>
    </p:spTree>
    <p:extLst>
      <p:ext uri="{BB962C8B-B14F-4D97-AF65-F5344CB8AC3E}">
        <p14:creationId xmlns:p14="http://schemas.microsoft.com/office/powerpoint/2010/main" val="152498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8821E-B109-FD4B-A3F2-25CA3361B0D8}" type="slidenum">
              <a:rPr lang="en-US" altLang="en-US"/>
              <a:pPr/>
              <a:t>4</a:t>
            </a:fld>
            <a:endParaRPr lang="en-US" altLang="en-US"/>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altLang="en-US"/>
              <a:t>Landscaping for Water Quantity</a:t>
            </a:r>
          </a:p>
          <a:p>
            <a:pPr>
              <a:buFontTx/>
              <a:buChar char="•"/>
            </a:pPr>
            <a:r>
              <a:rPr lang="en-US" altLang="en-US"/>
              <a:t>61% of our drinking water comes from surface water supplies (streams, lakes, rivers); while 39% comes from groundwater (underground wells and aquifers).</a:t>
            </a:r>
          </a:p>
          <a:p>
            <a:pPr>
              <a:buFontTx/>
              <a:buChar char="•"/>
            </a:pPr>
            <a:r>
              <a:rPr lang="en-US" altLang="en-US"/>
              <a:t>The average daily demand for water in the United States is 338 billion gallons.</a:t>
            </a:r>
          </a:p>
        </p:txBody>
      </p:sp>
    </p:spTree>
    <p:extLst>
      <p:ext uri="{BB962C8B-B14F-4D97-AF65-F5344CB8AC3E}">
        <p14:creationId xmlns:p14="http://schemas.microsoft.com/office/powerpoint/2010/main" val="390562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C0CF9-E53E-5748-85E5-1955B556F1C0}" type="slidenum">
              <a:rPr lang="en-US" altLang="en-US"/>
              <a:pPr/>
              <a:t>40</a:t>
            </a:fld>
            <a:endParaRPr lang="en-US" alt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p:spPr>
        <p:txBody>
          <a:bodyPr/>
          <a:lstStyle/>
          <a:p>
            <a:r>
              <a:rPr lang="en-US" altLang="en-US"/>
              <a:t>Check drainage by digging a 1’ x 1’ hole and time how long it takes the hole to drain.</a:t>
            </a:r>
          </a:p>
          <a:p>
            <a:r>
              <a:rPr lang="en-US" altLang="en-US"/>
              <a:t>If the hole is slow to percolate, scarify the sides of the hole and plant the plant a couple inches above the soil line and cover with mulch.</a:t>
            </a:r>
          </a:p>
        </p:txBody>
      </p:sp>
    </p:spTree>
    <p:extLst>
      <p:ext uri="{BB962C8B-B14F-4D97-AF65-F5344CB8AC3E}">
        <p14:creationId xmlns:p14="http://schemas.microsoft.com/office/powerpoint/2010/main" val="185265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725BD3-87ED-AB40-9E68-3F1B97C862EC}" type="slidenum">
              <a:rPr lang="en-US" altLang="en-US"/>
              <a:pPr/>
              <a:t>41</a:t>
            </a:fld>
            <a:endParaRPr lang="en-US" alt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p:spPr>
        <p:txBody>
          <a:bodyPr/>
          <a:lstStyle/>
          <a:p>
            <a:r>
              <a:rPr lang="en-US" altLang="en-US"/>
              <a:t>Sometime what you see isn’t what you got!</a:t>
            </a:r>
          </a:p>
          <a:p>
            <a:r>
              <a:rPr lang="en-US" altLang="en-US"/>
              <a:t>Many new homes have “top soil” added. It’s always technically called top soil – but usually it is subsoil .</a:t>
            </a:r>
          </a:p>
          <a:p>
            <a:r>
              <a:rPr lang="en-US" altLang="en-US"/>
              <a:t>Poor soil, subsoil, etc. may impact drainage, nutrition, and texture.</a:t>
            </a:r>
          </a:p>
        </p:txBody>
      </p:sp>
    </p:spTree>
    <p:extLst>
      <p:ext uri="{BB962C8B-B14F-4D97-AF65-F5344CB8AC3E}">
        <p14:creationId xmlns:p14="http://schemas.microsoft.com/office/powerpoint/2010/main" val="2048395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69CA2-885E-0C41-8449-E9945EA13F81}" type="slidenum">
              <a:rPr lang="en-US" altLang="en-US"/>
              <a:pPr/>
              <a:t>42</a:t>
            </a:fld>
            <a:endParaRPr lang="en-US" altLang="en-US"/>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altLang="en-US"/>
              <a:t>Seven Steps to Xeriscaping</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Planning and Design</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Soil Improvement</a:t>
            </a:r>
          </a:p>
          <a:p>
            <a:pPr>
              <a:buFontTx/>
              <a:buChar char="•"/>
            </a:pPr>
            <a:r>
              <a:rPr lang="en-US" altLang="en-US" sz="1400" b="1">
                <a:solidFill>
                  <a:srgbClr val="FFFF00"/>
                </a:solidFill>
              </a:rPr>
              <a:t>Appropriate Plant Selection</a:t>
            </a:r>
          </a:p>
          <a:p>
            <a:pPr>
              <a:buFontTx/>
              <a:buChar char="•"/>
            </a:pPr>
            <a:r>
              <a:rPr lang="en-US" altLang="en-US" sz="1300"/>
              <a:t>Practical Turf Areas</a:t>
            </a:r>
          </a:p>
          <a:p>
            <a:pPr>
              <a:buFontTx/>
              <a:buChar char="•"/>
            </a:pPr>
            <a:r>
              <a:rPr lang="en-US" altLang="en-US" sz="1300"/>
              <a:t>Efficient Irrigation</a:t>
            </a:r>
          </a:p>
          <a:p>
            <a:pPr>
              <a:buFontTx/>
              <a:buChar char="•"/>
            </a:pPr>
            <a:r>
              <a:rPr lang="en-US" altLang="en-US" sz="1300"/>
              <a:t>Use of Mulches</a:t>
            </a:r>
          </a:p>
          <a:p>
            <a:pPr>
              <a:buFontTx/>
              <a:buChar char="•"/>
            </a:pPr>
            <a:r>
              <a:rPr lang="en-US" altLang="en-US" sz="1300"/>
              <a:t>Appropriate Maintenance</a:t>
            </a:r>
          </a:p>
        </p:txBody>
      </p:sp>
    </p:spTree>
    <p:extLst>
      <p:ext uri="{BB962C8B-B14F-4D97-AF65-F5344CB8AC3E}">
        <p14:creationId xmlns:p14="http://schemas.microsoft.com/office/powerpoint/2010/main" val="1065932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9510D5-B340-E341-9AF3-D54B93216B27}" type="slidenum">
              <a:rPr lang="en-US" altLang="en-US"/>
              <a:pPr/>
              <a:t>43</a:t>
            </a:fld>
            <a:endParaRPr lang="en-US" altLang="en-US"/>
          </a:p>
        </p:txBody>
      </p:sp>
      <p:sp>
        <p:nvSpPr>
          <p:cNvPr id="321538" name="Rectangle 2"/>
          <p:cNvSpPr>
            <a:spLocks noRot="1" noChangeArrowheads="1" noTextEdit="1"/>
          </p:cNvSpPr>
          <p:nvPr>
            <p:ph type="sldImg"/>
          </p:nvPr>
        </p:nvSpPr>
        <p:spPr>
          <a:ln/>
        </p:spPr>
      </p:sp>
      <p:sp>
        <p:nvSpPr>
          <p:cNvPr id="321539" name="Rectangle 3"/>
          <p:cNvSpPr>
            <a:spLocks noGrp="1" noChangeArrowheads="1"/>
          </p:cNvSpPr>
          <p:nvPr>
            <p:ph type="body" idx="1"/>
          </p:nvPr>
        </p:nvSpPr>
        <p:spPr/>
        <p:txBody>
          <a:bodyPr/>
          <a:lstStyle/>
          <a:p>
            <a:r>
              <a:rPr lang="en-US" altLang="en-US"/>
              <a:t>Plant Selection</a:t>
            </a:r>
          </a:p>
          <a:p>
            <a:pPr>
              <a:buFontTx/>
              <a:buChar char="•"/>
            </a:pPr>
            <a:r>
              <a:rPr lang="en-US" altLang="en-US"/>
              <a:t>Pick the best plants for </a:t>
            </a:r>
            <a:r>
              <a:rPr lang="en-US" altLang="en-US" u="sng"/>
              <a:t>your</a:t>
            </a:r>
            <a:r>
              <a:rPr lang="en-US" altLang="en-US"/>
              <a:t> landscape.</a:t>
            </a:r>
          </a:p>
          <a:p>
            <a:pPr>
              <a:buFontTx/>
              <a:buChar char="•"/>
            </a:pPr>
            <a:r>
              <a:rPr lang="en-US" altLang="en-US"/>
              <a:t>Many native plants are water-wise; they are already adapted to hot, dry weather.</a:t>
            </a:r>
          </a:p>
          <a:p>
            <a:pPr>
              <a:buFontTx/>
              <a:buChar char="•"/>
            </a:pPr>
            <a:r>
              <a:rPr lang="en-US" altLang="en-US"/>
              <a:t>100s of beautiful, hearty plants to pick.</a:t>
            </a:r>
          </a:p>
          <a:p>
            <a:pPr>
              <a:buFontTx/>
              <a:buChar char="•"/>
            </a:pPr>
            <a:r>
              <a:rPr lang="en-US" altLang="en-US"/>
              <a:t>Contact your local Extension office for information on plant selection.</a:t>
            </a:r>
          </a:p>
          <a:p>
            <a:pPr>
              <a:buFontTx/>
              <a:buChar char="•"/>
            </a:pPr>
            <a:r>
              <a:rPr lang="en-US" altLang="en-US"/>
              <a:t>University of Georgia “Gold Medal” plants.</a:t>
            </a:r>
          </a:p>
        </p:txBody>
      </p:sp>
    </p:spTree>
    <p:extLst>
      <p:ext uri="{BB962C8B-B14F-4D97-AF65-F5344CB8AC3E}">
        <p14:creationId xmlns:p14="http://schemas.microsoft.com/office/powerpoint/2010/main" val="820171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62D93-39FB-F447-B99D-7246E7FB2AB8}" type="slidenum">
              <a:rPr lang="en-US" altLang="en-US"/>
              <a:pPr/>
              <a:t>44</a:t>
            </a:fld>
            <a:endParaRPr lang="en-US" altLang="en-US"/>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a:xfrm>
            <a:off x="914400" y="4343400"/>
            <a:ext cx="5029200" cy="4114800"/>
          </a:xfrm>
        </p:spPr>
        <p:txBody>
          <a:bodyPr/>
          <a:lstStyle/>
          <a:p>
            <a:r>
              <a:rPr lang="en-US" altLang="en-US"/>
              <a:t>Use plants with similar needs in certain environments.</a:t>
            </a:r>
          </a:p>
          <a:p>
            <a:r>
              <a:rPr lang="en-US" altLang="en-US"/>
              <a:t>This is a great example of a woodland garden.</a:t>
            </a:r>
          </a:p>
          <a:p>
            <a:r>
              <a:rPr lang="en-US" altLang="en-US"/>
              <a:t>Astilbe, hosta, azalea, fern, foam flower.</a:t>
            </a:r>
          </a:p>
        </p:txBody>
      </p:sp>
    </p:spTree>
    <p:extLst>
      <p:ext uri="{BB962C8B-B14F-4D97-AF65-F5344CB8AC3E}">
        <p14:creationId xmlns:p14="http://schemas.microsoft.com/office/powerpoint/2010/main" val="2066253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32A79-E8E1-AE4F-BDFB-47BA38084344}" type="slidenum">
              <a:rPr lang="en-US" altLang="en-US"/>
              <a:pPr/>
              <a:t>45</a:t>
            </a:fld>
            <a:endParaRPr lang="en-US" altLang="en-US"/>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ltLang="en-US"/>
              <a:t>Use drought tolerant groundcovers like mondograss.  Another benefit - less grass to mow!</a:t>
            </a:r>
          </a:p>
        </p:txBody>
      </p:sp>
    </p:spTree>
    <p:extLst>
      <p:ext uri="{BB962C8B-B14F-4D97-AF65-F5344CB8AC3E}">
        <p14:creationId xmlns:p14="http://schemas.microsoft.com/office/powerpoint/2010/main" val="558014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6783E-6B95-B24D-A54B-95251DC0915D}" type="slidenum">
              <a:rPr lang="en-US" altLang="en-US"/>
              <a:pPr/>
              <a:t>46</a:t>
            </a:fld>
            <a:endParaRPr lang="en-US" altLang="en-US"/>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4114800"/>
          </a:xfrm>
        </p:spPr>
        <p:txBody>
          <a:bodyPr/>
          <a:lstStyle/>
          <a:p>
            <a:r>
              <a:rPr lang="en-US" altLang="en-US"/>
              <a:t>Full sun, low water-use plants with attractive foliage color!  Purple heart, Mexican heather, coleus, zebragrass.</a:t>
            </a:r>
          </a:p>
        </p:txBody>
      </p:sp>
    </p:spTree>
    <p:extLst>
      <p:ext uri="{BB962C8B-B14F-4D97-AF65-F5344CB8AC3E}">
        <p14:creationId xmlns:p14="http://schemas.microsoft.com/office/powerpoint/2010/main" val="489522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7172B-7835-9A47-BA40-55B97889CA8F}" type="slidenum">
              <a:rPr lang="en-US" altLang="en-US"/>
              <a:pPr/>
              <a:t>47</a:t>
            </a:fld>
            <a:endParaRPr lang="en-US" altLang="en-US"/>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4114800"/>
          </a:xfrm>
        </p:spPr>
        <p:txBody>
          <a:bodyPr/>
          <a:lstStyle/>
          <a:p>
            <a:r>
              <a:rPr lang="en-US" altLang="en-US"/>
              <a:t>Two examples of very drought tolerant plants.</a:t>
            </a:r>
          </a:p>
          <a:p>
            <a:r>
              <a:rPr lang="en-US" altLang="en-US"/>
              <a:t>However, gaura won’t tolerate a wet area during a year with too much rain.</a:t>
            </a:r>
          </a:p>
          <a:p>
            <a:r>
              <a:rPr lang="en-US" altLang="en-US"/>
              <a:t>Be careful to chose an area that drains well for all “drought tolerant” plants.</a:t>
            </a:r>
          </a:p>
        </p:txBody>
      </p:sp>
    </p:spTree>
    <p:extLst>
      <p:ext uri="{BB962C8B-B14F-4D97-AF65-F5344CB8AC3E}">
        <p14:creationId xmlns:p14="http://schemas.microsoft.com/office/powerpoint/2010/main" val="396973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BB713-B6F2-6E4D-A23A-05B60C0E9D95}" type="slidenum">
              <a:rPr lang="en-US" altLang="en-US"/>
              <a:pPr/>
              <a:t>48</a:t>
            </a:fld>
            <a:endParaRPr lang="en-US" altLang="en-US"/>
          </a:p>
        </p:txBody>
      </p:sp>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4114800"/>
          </a:xfrm>
        </p:spPr>
        <p:txBody>
          <a:bodyPr/>
          <a:lstStyle/>
          <a:p>
            <a:r>
              <a:rPr lang="en-US" altLang="en-US"/>
              <a:t>This is a good low-maintenance drought tolerant plant.  Red hot Poker or Torch Lily (</a:t>
            </a:r>
            <a:r>
              <a:rPr lang="en-US" altLang="en-US" i="1"/>
              <a:t>Kniphofia uaria</a:t>
            </a:r>
            <a:r>
              <a:rPr lang="en-US" altLang="en-US"/>
              <a:t>)</a:t>
            </a:r>
          </a:p>
        </p:txBody>
      </p:sp>
    </p:spTree>
    <p:extLst>
      <p:ext uri="{BB962C8B-B14F-4D97-AF65-F5344CB8AC3E}">
        <p14:creationId xmlns:p14="http://schemas.microsoft.com/office/powerpoint/2010/main" val="185690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C8C10-3E88-D24A-B98A-268A27B8BB75}" type="slidenum">
              <a:rPr lang="en-US" altLang="en-US"/>
              <a:pPr/>
              <a:t>49</a:t>
            </a:fld>
            <a:endParaRPr lang="en-US" altLang="en-US"/>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4114800"/>
          </a:xfrm>
        </p:spPr>
        <p:txBody>
          <a:bodyPr/>
          <a:lstStyle/>
          <a:p>
            <a:r>
              <a:rPr lang="en-US" altLang="en-US"/>
              <a:t>Both of these plants need lots of sun and a dry spot. Lambs ear will develop heart rot in wet conditions. Artemisia will rot at the crown and shrivel up.</a:t>
            </a:r>
          </a:p>
        </p:txBody>
      </p:sp>
    </p:spTree>
    <p:extLst>
      <p:ext uri="{BB962C8B-B14F-4D97-AF65-F5344CB8AC3E}">
        <p14:creationId xmlns:p14="http://schemas.microsoft.com/office/powerpoint/2010/main" val="173367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B96BC0-27E0-F645-911C-D7B888687027}" type="slidenum">
              <a:rPr lang="en-US" altLang="en-US"/>
              <a:pPr/>
              <a:t>5</a:t>
            </a:fld>
            <a:endParaRPr lang="en-US" altLang="en-US"/>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altLang="en-US"/>
              <a:t>Landscaping for Water Quantity</a:t>
            </a:r>
          </a:p>
          <a:p>
            <a:pPr>
              <a:buFontTx/>
              <a:buChar char="•"/>
            </a:pPr>
            <a:r>
              <a:rPr lang="en-US" altLang="en-US"/>
              <a:t>Global demand for fresh water will double every 20 years.</a:t>
            </a:r>
          </a:p>
          <a:p>
            <a:pPr>
              <a:buFontTx/>
              <a:buChar char="•"/>
            </a:pPr>
            <a:r>
              <a:rPr lang="en-US" altLang="en-US"/>
              <a:t>12 billion people by the year 2100. Fifty percent of the population will reside in mega cities of 12 to 15 million. </a:t>
            </a:r>
          </a:p>
          <a:p>
            <a:pPr>
              <a:buFontTx/>
              <a:buChar char="•"/>
            </a:pPr>
            <a:r>
              <a:rPr lang="en-US" altLang="en-US"/>
              <a:t>Demand for fresh water and other resources will escalate tremendously!</a:t>
            </a:r>
          </a:p>
        </p:txBody>
      </p:sp>
    </p:spTree>
    <p:extLst>
      <p:ext uri="{BB962C8B-B14F-4D97-AF65-F5344CB8AC3E}">
        <p14:creationId xmlns:p14="http://schemas.microsoft.com/office/powerpoint/2010/main" val="1476735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F5E45-0952-9F45-850D-3144A6B8585F}" type="slidenum">
              <a:rPr lang="en-US" altLang="en-US"/>
              <a:pPr/>
              <a:t>50</a:t>
            </a:fld>
            <a:endParaRPr lang="en-US" alt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altLang="en-US"/>
              <a:t>Low Water Use ANNUALS</a:t>
            </a:r>
          </a:p>
          <a:p>
            <a:r>
              <a:rPr lang="en-US" altLang="en-US"/>
              <a:t>Ageratum, Celosia, Calendula, Cleome, Coleus, Cornflower, Cosmos, Dusty Miller, Gaillardia, Geranium, Lantana, Marigold, Ornamental Pepper, Periwinkle, Petunia, Phlox, Poppy, Portulaca, Salvia, Sweet Alyssum, Wax Begonia, Verbena, Vinca, Zinnia.</a:t>
            </a:r>
          </a:p>
        </p:txBody>
      </p:sp>
    </p:spTree>
    <p:extLst>
      <p:ext uri="{BB962C8B-B14F-4D97-AF65-F5344CB8AC3E}">
        <p14:creationId xmlns:p14="http://schemas.microsoft.com/office/powerpoint/2010/main" val="795350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E12F6-E300-B342-A3FB-27F783FFA740}" type="slidenum">
              <a:rPr lang="en-US" altLang="en-US"/>
              <a:pPr/>
              <a:t>51</a:t>
            </a:fld>
            <a:endParaRPr lang="en-US" altLang="en-US"/>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en-US"/>
              <a:t>Low Water Use PERENNIALS/HERBS</a:t>
            </a:r>
          </a:p>
          <a:p>
            <a:r>
              <a:rPr lang="en-US" altLang="en-US"/>
              <a:t>Asters, Black-eyed Susan, Blanket Flower, Butterfly Weed, Cotoneaster, Daylily, Geranium, Goldenrod, Ironweed, Joe-Pye Weed, Lambs Ear, Lantana, Lavender, Mints, Mistflower, Oregano, Parsley, Pinks, Purple Coneflower, Queen Anne’s Lace, Rosemary, Sage, Stonecrop, Swamp Milkweed, Thyme, Tickseed, Wild Bleeding Heart, Wild Columbine and Yarrow.</a:t>
            </a:r>
          </a:p>
        </p:txBody>
      </p:sp>
    </p:spTree>
    <p:extLst>
      <p:ext uri="{BB962C8B-B14F-4D97-AF65-F5344CB8AC3E}">
        <p14:creationId xmlns:p14="http://schemas.microsoft.com/office/powerpoint/2010/main" val="1509836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23885-2F86-F141-95FC-D0CF14A0DD0C}" type="slidenum">
              <a:rPr lang="en-US" altLang="en-US"/>
              <a:pPr/>
              <a:t>52</a:t>
            </a:fld>
            <a:endParaRPr lang="en-US" alt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r>
              <a:rPr lang="en-US" altLang="en-US"/>
              <a:t>Low Water Use SHRUBS</a:t>
            </a:r>
          </a:p>
          <a:p>
            <a:r>
              <a:rPr lang="en-US" altLang="en-US"/>
              <a:t>Abelia, Aucuba, Arborvitae, Arrowwood, Barberry, Beautyberry, American Boxwood, Black Chokeberry, Butterfly Bush, Deutzia, English Boxwood, Euonymus, Forsythia, Fothergilla, Grapeholly, Hawthorn, Hollies, Inkberry, Junipers, Mahonia, Mountain Laurel, Nandina, Pyracantha, Quince, Scotch Broom, Spirea, Virginia Sweetspire, Wax Myrtle Winterberry, Witch Hazel and Yucca.</a:t>
            </a:r>
          </a:p>
        </p:txBody>
      </p:sp>
    </p:spTree>
    <p:extLst>
      <p:ext uri="{BB962C8B-B14F-4D97-AF65-F5344CB8AC3E}">
        <p14:creationId xmlns:p14="http://schemas.microsoft.com/office/powerpoint/2010/main" val="1148963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71FD9-E13C-304E-8DD5-B23F61BD572D}" type="slidenum">
              <a:rPr lang="en-US" altLang="en-US"/>
              <a:pPr/>
              <a:t>53</a:t>
            </a:fld>
            <a:endParaRPr lang="en-US" altLang="en-US"/>
          </a:p>
        </p:txBody>
      </p:sp>
      <p:sp>
        <p:nvSpPr>
          <p:cNvPr id="325634" name="Rectangle 2"/>
          <p:cNvSpPr>
            <a:spLocks noRo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altLang="en-US"/>
              <a:t>Low Water Use SMALL TREES</a:t>
            </a:r>
          </a:p>
          <a:p>
            <a:r>
              <a:rPr lang="en-US" altLang="en-US"/>
              <a:t>American Hophornbeam, Crape Myrtle, Elder, Flowering Crabapple, Cypress, Foster’s Holly, Fringe Tree, Ginkgo, Hornbeam, Japanese Flowering Cherry, Junipers, Magnolia, Nellie R Stevens, Paw Paw, Persimmon, Redbud, Sassafras, Serviceberry, Smoketree, Smooth Sumac, Vitex, White Fringe Tree, White Mulberry and Witch Hazel.</a:t>
            </a:r>
          </a:p>
        </p:txBody>
      </p:sp>
    </p:spTree>
    <p:extLst>
      <p:ext uri="{BB962C8B-B14F-4D97-AF65-F5344CB8AC3E}">
        <p14:creationId xmlns:p14="http://schemas.microsoft.com/office/powerpoint/2010/main" val="4501367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711A6C-2E22-7A4A-8C98-25F503408074}" type="slidenum">
              <a:rPr lang="en-US" altLang="en-US"/>
              <a:pPr/>
              <a:t>54</a:t>
            </a:fld>
            <a:endParaRPr lang="en-US" altLang="en-US"/>
          </a:p>
        </p:txBody>
      </p:sp>
      <p:sp>
        <p:nvSpPr>
          <p:cNvPr id="326658" name="Rectangle 2"/>
          <p:cNvSpPr>
            <a:spLocks noRot="1" noChangeArrowheads="1" noTextEdit="1"/>
          </p:cNvSpPr>
          <p:nvPr>
            <p:ph type="sldImg"/>
          </p:nvPr>
        </p:nvSpPr>
        <p:spPr>
          <a:ln/>
        </p:spPr>
      </p:sp>
      <p:sp>
        <p:nvSpPr>
          <p:cNvPr id="326659" name="Rectangle 3"/>
          <p:cNvSpPr>
            <a:spLocks noGrp="1" noChangeArrowheads="1"/>
          </p:cNvSpPr>
          <p:nvPr>
            <p:ph type="body" idx="1"/>
          </p:nvPr>
        </p:nvSpPr>
        <p:spPr/>
        <p:txBody>
          <a:bodyPr/>
          <a:lstStyle/>
          <a:p>
            <a:r>
              <a:rPr lang="en-US" altLang="en-US"/>
              <a:t>Low Water Use LARGE TREES</a:t>
            </a:r>
          </a:p>
          <a:p>
            <a:r>
              <a:rPr lang="en-US" altLang="en-US"/>
              <a:t>Bald Cypress, Black Gum, Bur Oak, Ginkgo, Green Ash, Hackberry, Japanese Cryptomeria, Lacebark Elm, Laurel Oak, Loblolly Pine, Magnolia, Pistachio, Red Maple, River Birch, Sweetgum, Thornless Honeylocust, Tulip Tree, Water Oak, White Oak, Yellowwood and Zelkova.</a:t>
            </a:r>
          </a:p>
        </p:txBody>
      </p:sp>
    </p:spTree>
    <p:extLst>
      <p:ext uri="{BB962C8B-B14F-4D97-AF65-F5344CB8AC3E}">
        <p14:creationId xmlns:p14="http://schemas.microsoft.com/office/powerpoint/2010/main" val="2011591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AD5D5-67C4-FB46-BF50-56DD9BEBBC23}" type="slidenum">
              <a:rPr lang="en-US" altLang="en-US"/>
              <a:pPr/>
              <a:t>55</a:t>
            </a:fld>
            <a:endParaRPr lang="en-US" altLang="en-US"/>
          </a:p>
        </p:txBody>
      </p:sp>
      <p:sp>
        <p:nvSpPr>
          <p:cNvPr id="327682" name="Rectangle 2"/>
          <p:cNvSpPr>
            <a:spLocks noRot="1" noChangeArrowheads="1" noTextEdit="1"/>
          </p:cNvSpPr>
          <p:nvPr>
            <p:ph type="sldImg"/>
          </p:nvPr>
        </p:nvSpPr>
        <p:spPr>
          <a:ln/>
        </p:spPr>
      </p:sp>
      <p:sp>
        <p:nvSpPr>
          <p:cNvPr id="327683" name="Rectangle 3"/>
          <p:cNvSpPr>
            <a:spLocks noGrp="1" noChangeArrowheads="1"/>
          </p:cNvSpPr>
          <p:nvPr>
            <p:ph type="body" idx="1"/>
          </p:nvPr>
        </p:nvSpPr>
        <p:spPr/>
        <p:txBody>
          <a:bodyPr/>
          <a:lstStyle/>
          <a:p>
            <a:r>
              <a:rPr lang="en-US" altLang="en-US"/>
              <a:t>Low Water Use VINES/GROUNDCOVERS/ORNAMENTAL GRASSES</a:t>
            </a:r>
          </a:p>
          <a:p>
            <a:r>
              <a:rPr lang="en-US" altLang="en-US"/>
              <a:t>Ajuga, Blue Fescue, Big Bluestem, Creeping Phlox, Foamflower, Fountain Grass, Green and Gold, Hypericum, Indian Grass, Leadwort, Lilyturf or Liriope, Little Bluestem, Maiden Grass, Mondograss, Pampas Grass, Sensitive Fern, St. John’s Wort, Switch Grass, Thrift, Wintercreeper Euonymus, Woodland Phlox.</a:t>
            </a:r>
          </a:p>
        </p:txBody>
      </p:sp>
    </p:spTree>
    <p:extLst>
      <p:ext uri="{BB962C8B-B14F-4D97-AF65-F5344CB8AC3E}">
        <p14:creationId xmlns:p14="http://schemas.microsoft.com/office/powerpoint/2010/main" val="977941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C2395B-2322-834C-B14D-EAF78EFAF7A1}" type="slidenum">
              <a:rPr lang="en-US" altLang="en-US"/>
              <a:pPr/>
              <a:t>56</a:t>
            </a:fld>
            <a:endParaRPr lang="en-US" altLang="en-US"/>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altLang="en-US"/>
              <a:t>Seven Steps To Xeriscaping</a:t>
            </a:r>
          </a:p>
          <a:p>
            <a:pPr>
              <a:buFontTx/>
              <a:buChar char="•"/>
            </a:pPr>
            <a:r>
              <a:rPr lang="en-US" alt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Planning and Design</a:t>
            </a:r>
          </a:p>
          <a:p>
            <a:pPr>
              <a:buFontTx/>
              <a:buChar char="•"/>
            </a:pPr>
            <a:r>
              <a:rPr lang="en-US" altLang="en-US"/>
              <a:t>Soil Analysis</a:t>
            </a:r>
            <a:endParaRPr lang="en-US" alt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buFontTx/>
              <a:buChar char="•"/>
            </a:pPr>
            <a:r>
              <a:rPr lang="en-US" altLang="en-US"/>
              <a:t>Appropriate Plant Selection</a:t>
            </a:r>
            <a:endParaRPr lang="en-US" altLang="en-US">
              <a:solidFill>
                <a:srgbClr val="FFFF00"/>
              </a:solidFill>
            </a:endParaRPr>
          </a:p>
          <a:p>
            <a:pPr>
              <a:buFontTx/>
              <a:buChar char="•"/>
            </a:pPr>
            <a:r>
              <a:rPr lang="en-US" altLang="en-US" sz="1400" b="1">
                <a:solidFill>
                  <a:srgbClr val="FFFF00"/>
                </a:solidFill>
              </a:rPr>
              <a:t>Practical Turf Areas</a:t>
            </a:r>
          </a:p>
          <a:p>
            <a:pPr>
              <a:buFontTx/>
              <a:buChar char="•"/>
            </a:pPr>
            <a:r>
              <a:rPr lang="en-US" altLang="en-US"/>
              <a:t>Efficient Irrigation</a:t>
            </a:r>
            <a:endParaRPr lang="en-US" alt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buFontTx/>
              <a:buChar char="•"/>
            </a:pPr>
            <a:r>
              <a:rPr lang="en-US" altLang="en-US"/>
              <a:t>Use of Mulches</a:t>
            </a:r>
          </a:p>
          <a:p>
            <a:pPr>
              <a:buFontTx/>
              <a:buChar char="•"/>
            </a:pPr>
            <a:r>
              <a:rPr lang="en-US" altLang="en-US"/>
              <a:t>Appropriate Maintenance</a:t>
            </a:r>
          </a:p>
        </p:txBody>
      </p:sp>
    </p:spTree>
    <p:extLst>
      <p:ext uri="{BB962C8B-B14F-4D97-AF65-F5344CB8AC3E}">
        <p14:creationId xmlns:p14="http://schemas.microsoft.com/office/powerpoint/2010/main" val="1564607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98E019-4EA0-9A46-AE4A-907FC0BFF22D}" type="slidenum">
              <a:rPr lang="en-US" altLang="en-US"/>
              <a:pPr/>
              <a:t>57</a:t>
            </a:fld>
            <a:endParaRPr lang="en-US" altLang="en-US"/>
          </a:p>
        </p:txBody>
      </p:sp>
      <p:sp>
        <p:nvSpPr>
          <p:cNvPr id="329730" name="Rectangle 2"/>
          <p:cNvSpPr>
            <a:spLocks noRot="1" noChangeArrowheads="1" noTextEdit="1"/>
          </p:cNvSpPr>
          <p:nvPr>
            <p:ph type="sldImg"/>
          </p:nvPr>
        </p:nvSpPr>
        <p:spPr>
          <a:ln/>
        </p:spPr>
      </p:sp>
      <p:sp>
        <p:nvSpPr>
          <p:cNvPr id="329731" name="Rectangle 3"/>
          <p:cNvSpPr>
            <a:spLocks noGrp="1" noChangeArrowheads="1"/>
          </p:cNvSpPr>
          <p:nvPr>
            <p:ph type="body" idx="1"/>
          </p:nvPr>
        </p:nvSpPr>
        <p:spPr/>
        <p:txBody>
          <a:bodyPr/>
          <a:lstStyle/>
          <a:p>
            <a:r>
              <a:rPr lang="en-US" altLang="en-US"/>
              <a:t>Use Turfgrass for a Purpose</a:t>
            </a:r>
          </a:p>
          <a:p>
            <a:pPr>
              <a:buFontTx/>
              <a:buChar char="•"/>
            </a:pPr>
            <a:r>
              <a:rPr lang="en-US" altLang="en-US" sz="1600"/>
              <a:t>Aesthetic Value (Welcome Mat)</a:t>
            </a:r>
          </a:p>
          <a:p>
            <a:pPr>
              <a:buFontTx/>
              <a:buChar char="•"/>
            </a:pPr>
            <a:r>
              <a:rPr lang="en-US" altLang="en-US" sz="1600"/>
              <a:t>Recreational Surface</a:t>
            </a:r>
          </a:p>
          <a:p>
            <a:pPr>
              <a:buFontTx/>
              <a:buChar char="•"/>
            </a:pPr>
            <a:r>
              <a:rPr lang="en-US" altLang="en-US" sz="1600"/>
              <a:t>Erosion Control</a:t>
            </a:r>
          </a:p>
          <a:p>
            <a:r>
              <a:rPr lang="en-US" altLang="en-US">
                <a:effectLst>
                  <a:outerShdw blurRad="38100" dist="38100" dir="2700000" algn="tl">
                    <a:srgbClr val="C0C0C0"/>
                  </a:outerShdw>
                </a:effectLst>
              </a:rPr>
              <a:t>Minimize the amount of irrigated turfgrass</a:t>
            </a:r>
          </a:p>
        </p:txBody>
      </p:sp>
    </p:spTree>
    <p:extLst>
      <p:ext uri="{BB962C8B-B14F-4D97-AF65-F5344CB8AC3E}">
        <p14:creationId xmlns:p14="http://schemas.microsoft.com/office/powerpoint/2010/main" val="429062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7FFE9-2D44-F145-B08F-76CF6DE761CF}" type="slidenum">
              <a:rPr lang="en-US" altLang="en-US"/>
              <a:pPr/>
              <a:t>58</a:t>
            </a:fld>
            <a:endParaRPr lang="en-US" alt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ltLang="en-US"/>
              <a:t>Is this appropriate use of turfgrass?</a:t>
            </a:r>
          </a:p>
        </p:txBody>
      </p:sp>
    </p:spTree>
    <p:extLst>
      <p:ext uri="{BB962C8B-B14F-4D97-AF65-F5344CB8AC3E}">
        <p14:creationId xmlns:p14="http://schemas.microsoft.com/office/powerpoint/2010/main" val="745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E754F-B411-E644-82C3-4F7B46AE8686}" type="slidenum">
              <a:rPr lang="en-US" altLang="en-US"/>
              <a:pPr/>
              <a:t>59</a:t>
            </a:fld>
            <a:endParaRPr lang="en-US" alt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a:xfrm>
            <a:off x="914400" y="4343400"/>
            <a:ext cx="5029200" cy="4114800"/>
          </a:xfrm>
        </p:spPr>
        <p:txBody>
          <a:bodyPr/>
          <a:lstStyle/>
          <a:p>
            <a:r>
              <a:rPr lang="en-US" altLang="en-US"/>
              <a:t>Notice the use of turf near the porous surface.</a:t>
            </a:r>
          </a:p>
          <a:p>
            <a:r>
              <a:rPr lang="en-US" altLang="en-US"/>
              <a:t>It also is nice to step in when getting out of the car.</a:t>
            </a:r>
          </a:p>
          <a:p>
            <a:r>
              <a:rPr lang="en-US" altLang="en-US"/>
              <a:t>The curves of the beds out line the walkway making the turf another element of color. </a:t>
            </a:r>
          </a:p>
        </p:txBody>
      </p:sp>
    </p:spTree>
    <p:extLst>
      <p:ext uri="{BB962C8B-B14F-4D97-AF65-F5344CB8AC3E}">
        <p14:creationId xmlns:p14="http://schemas.microsoft.com/office/powerpoint/2010/main" val="179705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2F462-08BE-E342-9F24-FD0732597EA1}" type="slidenum">
              <a:rPr lang="en-US" altLang="en-US"/>
              <a:pPr/>
              <a:t>6</a:t>
            </a:fld>
            <a:endParaRPr lang="en-US" altLang="en-US"/>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altLang="en-US"/>
              <a:t>Landscaping for Water Quantity</a:t>
            </a:r>
          </a:p>
          <a:p>
            <a:pPr>
              <a:buFontTx/>
              <a:buChar char="•"/>
            </a:pPr>
            <a:r>
              <a:rPr lang="en-US" altLang="en-US" sz="1400"/>
              <a:t>Since 1965 the population of the US has grown by 52%, while the demand for water has tripled.</a:t>
            </a:r>
          </a:p>
          <a:p>
            <a:pPr>
              <a:buFontTx/>
              <a:buChar char="•"/>
            </a:pPr>
            <a:r>
              <a:rPr lang="en-US" altLang="en-US" sz="1400"/>
              <a:t>Today we are finding additional and different ways to use more and more water than before.</a:t>
            </a:r>
          </a:p>
        </p:txBody>
      </p:sp>
    </p:spTree>
    <p:extLst>
      <p:ext uri="{BB962C8B-B14F-4D97-AF65-F5344CB8AC3E}">
        <p14:creationId xmlns:p14="http://schemas.microsoft.com/office/powerpoint/2010/main" val="1030821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4296DD-4899-044F-A9CA-5FFCA876E304}" type="slidenum">
              <a:rPr lang="en-US" altLang="en-US"/>
              <a:pPr/>
              <a:t>60</a:t>
            </a:fld>
            <a:endParaRPr lang="en-US" altLang="en-US"/>
          </a:p>
        </p:txBody>
      </p:sp>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altLang="en-US"/>
              <a:t>Drought Tolerance of Turf (high to low)</a:t>
            </a:r>
          </a:p>
          <a:p>
            <a:pPr>
              <a:spcBef>
                <a:spcPct val="40000"/>
              </a:spcBef>
            </a:pPr>
            <a:r>
              <a:rPr lang="en-US" altLang="en-US" sz="1800"/>
              <a:t>Hybrid Bermuda</a:t>
            </a:r>
          </a:p>
          <a:p>
            <a:pPr>
              <a:spcBef>
                <a:spcPct val="40000"/>
              </a:spcBef>
            </a:pPr>
            <a:r>
              <a:rPr lang="en-US" altLang="en-US" sz="1800"/>
              <a:t>Zoysia</a:t>
            </a:r>
          </a:p>
          <a:p>
            <a:pPr>
              <a:spcBef>
                <a:spcPct val="40000"/>
              </a:spcBef>
            </a:pPr>
            <a:r>
              <a:rPr lang="en-US" altLang="en-US" sz="1800"/>
              <a:t>Centipede</a:t>
            </a:r>
          </a:p>
          <a:p>
            <a:pPr>
              <a:spcBef>
                <a:spcPct val="40000"/>
              </a:spcBef>
            </a:pPr>
            <a:r>
              <a:rPr lang="en-US" altLang="en-US" sz="1800"/>
              <a:t>Fescue</a:t>
            </a:r>
          </a:p>
        </p:txBody>
      </p:sp>
    </p:spTree>
    <p:extLst>
      <p:ext uri="{BB962C8B-B14F-4D97-AF65-F5344CB8AC3E}">
        <p14:creationId xmlns:p14="http://schemas.microsoft.com/office/powerpoint/2010/main" val="935189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B4628-0791-4A4C-A0C5-8502228C1779}" type="slidenum">
              <a:rPr lang="en-US" altLang="en-US"/>
              <a:pPr/>
              <a:t>61</a:t>
            </a:fld>
            <a:endParaRPr lang="en-US" altLang="en-US"/>
          </a:p>
        </p:txBody>
      </p:sp>
      <p:sp>
        <p:nvSpPr>
          <p:cNvPr id="331778" name="Rectangle 2"/>
          <p:cNvSpPr>
            <a:spLocks noRo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altLang="en-US"/>
              <a:t>Turfgrass Tips</a:t>
            </a:r>
          </a:p>
          <a:p>
            <a:pPr>
              <a:buFontTx/>
              <a:buChar char="•"/>
            </a:pPr>
            <a:r>
              <a:rPr lang="en-US" altLang="en-US"/>
              <a:t>Consider a low water-use turfgrass, like bermudagrass, centipede or zoysia.</a:t>
            </a:r>
          </a:p>
          <a:p>
            <a:pPr>
              <a:buFontTx/>
              <a:buChar char="•"/>
            </a:pPr>
            <a:r>
              <a:rPr lang="en-US" altLang="en-US"/>
              <a:t>Bermuda is the most drought tolerant.</a:t>
            </a:r>
          </a:p>
          <a:p>
            <a:pPr>
              <a:buFontTx/>
              <a:buChar char="•"/>
            </a:pPr>
            <a:r>
              <a:rPr lang="en-US" altLang="en-US"/>
              <a:t>Grasses go dormant in very dry conditions and spring back when rainfall returns.</a:t>
            </a:r>
          </a:p>
          <a:p>
            <a:pPr>
              <a:buFontTx/>
              <a:buChar char="•"/>
            </a:pPr>
            <a:r>
              <a:rPr lang="en-US" altLang="en-US"/>
              <a:t>Mow turfgrass higher during hot weather.</a:t>
            </a:r>
          </a:p>
          <a:p>
            <a:pPr>
              <a:buFontTx/>
              <a:buChar char="•"/>
            </a:pPr>
            <a:r>
              <a:rPr lang="en-US" altLang="en-US"/>
              <a:t>Fertilize according to soil test results.</a:t>
            </a:r>
          </a:p>
        </p:txBody>
      </p:sp>
    </p:spTree>
    <p:extLst>
      <p:ext uri="{BB962C8B-B14F-4D97-AF65-F5344CB8AC3E}">
        <p14:creationId xmlns:p14="http://schemas.microsoft.com/office/powerpoint/2010/main" val="2955678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B6E37A-25FC-F546-866A-33557A30F3EB}" type="slidenum">
              <a:rPr lang="en-US" altLang="en-US"/>
              <a:pPr/>
              <a:t>62</a:t>
            </a:fld>
            <a:endParaRPr lang="en-US" altLang="en-US"/>
          </a:p>
        </p:txBody>
      </p:sp>
      <p:sp>
        <p:nvSpPr>
          <p:cNvPr id="332802" name="Rectangle 2"/>
          <p:cNvSpPr>
            <a:spLocks noRot="1" noChangeArrowheads="1" noTextEdit="1"/>
          </p:cNvSpPr>
          <p:nvPr>
            <p:ph type="sldImg"/>
          </p:nvPr>
        </p:nvSpPr>
        <p:spPr>
          <a:ln/>
        </p:spPr>
      </p:sp>
      <p:sp>
        <p:nvSpPr>
          <p:cNvPr id="332803" name="Rectangle 3"/>
          <p:cNvSpPr>
            <a:spLocks noGrp="1" noChangeArrowheads="1"/>
          </p:cNvSpPr>
          <p:nvPr>
            <p:ph type="body" idx="1"/>
          </p:nvPr>
        </p:nvSpPr>
        <p:spPr/>
        <p:txBody>
          <a:bodyPr/>
          <a:lstStyle/>
          <a:p>
            <a:r>
              <a:rPr lang="en-US" altLang="en-US"/>
              <a:t>Turfgrass Watering Tips</a:t>
            </a:r>
          </a:p>
          <a:p>
            <a:pPr>
              <a:buFontTx/>
              <a:buChar char="•"/>
            </a:pPr>
            <a:r>
              <a:rPr lang="en-US" altLang="en-US"/>
              <a:t>Water lawns after dew fall but before it dries in mornings to decrease disease problems.</a:t>
            </a:r>
          </a:p>
          <a:p>
            <a:pPr>
              <a:buFontTx/>
              <a:buChar char="•"/>
            </a:pPr>
            <a:r>
              <a:rPr lang="en-US" altLang="en-US"/>
              <a:t>Apply enough water to soak the soil 5 - 7 inches deep.  Deep watering = deep roots.</a:t>
            </a:r>
          </a:p>
          <a:p>
            <a:pPr>
              <a:buFontTx/>
              <a:buChar char="•"/>
            </a:pPr>
            <a:r>
              <a:rPr lang="en-US" altLang="en-US"/>
              <a:t>Apply 1 inch of water/week in active growth.  </a:t>
            </a:r>
          </a:p>
          <a:p>
            <a:pPr>
              <a:buFontTx/>
              <a:buChar char="•"/>
            </a:pPr>
            <a:r>
              <a:rPr lang="en-US" altLang="en-US"/>
              <a:t>Core aerate to loose soil/increase absorption.</a:t>
            </a:r>
          </a:p>
          <a:p>
            <a:pPr>
              <a:buFontTx/>
              <a:buChar char="•"/>
            </a:pPr>
            <a:r>
              <a:rPr lang="en-US" altLang="en-US"/>
              <a:t>Visit www.georgiaturf.com for more info.</a:t>
            </a:r>
          </a:p>
        </p:txBody>
      </p:sp>
    </p:spTree>
    <p:extLst>
      <p:ext uri="{BB962C8B-B14F-4D97-AF65-F5344CB8AC3E}">
        <p14:creationId xmlns:p14="http://schemas.microsoft.com/office/powerpoint/2010/main" val="4793979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ED17E-501E-3F44-9E68-5C10B207B270}" type="slidenum">
              <a:rPr lang="en-US" altLang="en-US"/>
              <a:pPr/>
              <a:t>63</a:t>
            </a:fld>
            <a:endParaRPr lang="en-US" altLang="en-US"/>
          </a:p>
        </p:txBody>
      </p:sp>
      <p:sp>
        <p:nvSpPr>
          <p:cNvPr id="333826" name="Rectangle 2"/>
          <p:cNvSpPr>
            <a:spLocks noRot="1" noChangeArrowheads="1" noTextEdit="1"/>
          </p:cNvSpPr>
          <p:nvPr>
            <p:ph type="sldImg"/>
          </p:nvPr>
        </p:nvSpPr>
        <p:spPr>
          <a:ln/>
        </p:spPr>
      </p:sp>
      <p:sp>
        <p:nvSpPr>
          <p:cNvPr id="333827" name="Rectangle 3"/>
          <p:cNvSpPr>
            <a:spLocks noGrp="1" noChangeArrowheads="1"/>
          </p:cNvSpPr>
          <p:nvPr>
            <p:ph type="body" idx="1"/>
          </p:nvPr>
        </p:nvSpPr>
        <p:spPr/>
        <p:txBody>
          <a:bodyPr/>
          <a:lstStyle/>
          <a:p>
            <a:r>
              <a:rPr lang="en-US" altLang="en-US"/>
              <a:t>Sprinkler Watering Tips</a:t>
            </a:r>
          </a:p>
          <a:p>
            <a:r>
              <a:rPr lang="en-US" altLang="en-US" sz="1400"/>
              <a:t>How do I determine how much water my sprinkler system is applying?</a:t>
            </a:r>
          </a:p>
          <a:p>
            <a:pPr>
              <a:buFontTx/>
              <a:buChar char="•"/>
            </a:pPr>
            <a:r>
              <a:rPr lang="en-US" altLang="en-US"/>
              <a:t>Place 6 to 8 shallow cans in the lawn area.</a:t>
            </a:r>
          </a:p>
          <a:p>
            <a:pPr>
              <a:buFontTx/>
              <a:buChar char="•"/>
            </a:pPr>
            <a:r>
              <a:rPr lang="en-US" altLang="en-US"/>
              <a:t>Run your sprinkler system for 15 minutes.</a:t>
            </a:r>
          </a:p>
          <a:p>
            <a:pPr>
              <a:buFontTx/>
              <a:buChar char="•"/>
            </a:pPr>
            <a:r>
              <a:rPr lang="en-US" altLang="en-US"/>
              <a:t>Measure depth in each can and add all the numbers; divide total by number of cans.</a:t>
            </a:r>
          </a:p>
          <a:p>
            <a:pPr>
              <a:buFontTx/>
              <a:buChar char="•"/>
            </a:pPr>
            <a:r>
              <a:rPr lang="en-US" altLang="en-US"/>
              <a:t>The resulting number is the average amount of water your sprinklers apply in 15 minutes.  </a:t>
            </a:r>
          </a:p>
          <a:p>
            <a:pPr>
              <a:buFontTx/>
              <a:buChar char="•"/>
            </a:pPr>
            <a:r>
              <a:rPr lang="en-US" altLang="en-US"/>
              <a:t>Multiply that number by 4 to determine inches/hour.</a:t>
            </a:r>
          </a:p>
        </p:txBody>
      </p:sp>
    </p:spTree>
    <p:extLst>
      <p:ext uri="{BB962C8B-B14F-4D97-AF65-F5344CB8AC3E}">
        <p14:creationId xmlns:p14="http://schemas.microsoft.com/office/powerpoint/2010/main" val="2029849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1C734-0368-B244-8CF0-CC981B97F828}" type="slidenum">
              <a:rPr lang="en-US" altLang="en-US"/>
              <a:pPr/>
              <a:t>64</a:t>
            </a:fld>
            <a:endParaRPr lang="en-US" altLang="en-US"/>
          </a:p>
        </p:txBody>
      </p:sp>
      <p:sp>
        <p:nvSpPr>
          <p:cNvPr id="334850" name="Rectangle 2"/>
          <p:cNvSpPr>
            <a:spLocks noRot="1" noChangeArrowheads="1" noTextEdit="1"/>
          </p:cNvSpPr>
          <p:nvPr>
            <p:ph type="sldImg"/>
          </p:nvPr>
        </p:nvSpPr>
        <p:spPr>
          <a:ln/>
        </p:spPr>
      </p:sp>
      <p:sp>
        <p:nvSpPr>
          <p:cNvPr id="334851" name="Rectangle 3"/>
          <p:cNvSpPr>
            <a:spLocks noGrp="1" noChangeArrowheads="1"/>
          </p:cNvSpPr>
          <p:nvPr>
            <p:ph type="body" idx="1"/>
          </p:nvPr>
        </p:nvSpPr>
        <p:spPr/>
        <p:txBody>
          <a:bodyPr/>
          <a:lstStyle/>
          <a:p>
            <a:r>
              <a:rPr lang="en-US" altLang="en-US"/>
              <a:t>Turfgrass Mowing Tips</a:t>
            </a:r>
          </a:p>
          <a:p>
            <a:pPr>
              <a:buFontTx/>
              <a:buChar char="•"/>
            </a:pPr>
            <a:r>
              <a:rPr lang="en-US" altLang="en-US"/>
              <a:t>Remove no more than 1/3 of the growth.</a:t>
            </a:r>
          </a:p>
          <a:p>
            <a:pPr>
              <a:buFontTx/>
              <a:buChar char="•"/>
            </a:pPr>
            <a:r>
              <a:rPr lang="en-US" altLang="en-US"/>
              <a:t>Mow higher during periods of high heat.</a:t>
            </a:r>
          </a:p>
          <a:p>
            <a:pPr>
              <a:buFontTx/>
              <a:buChar char="•"/>
            </a:pPr>
            <a:r>
              <a:rPr lang="en-US" altLang="en-US"/>
              <a:t>Keep mower blades sharp.  Dull blades tear.</a:t>
            </a:r>
          </a:p>
          <a:p>
            <a:pPr>
              <a:buFontTx/>
              <a:buChar char="•"/>
            </a:pPr>
            <a:r>
              <a:rPr lang="en-US" altLang="en-US"/>
              <a:t>Do not scalp or mow excessively low.</a:t>
            </a:r>
          </a:p>
          <a:p>
            <a:pPr>
              <a:buFontTx/>
              <a:buChar char="•"/>
            </a:pPr>
            <a:r>
              <a:rPr lang="en-US" altLang="en-US"/>
              <a:t>Grasscycle or return grass clippings to the lawn. Recycling clippings provides nutrients.</a:t>
            </a:r>
          </a:p>
        </p:txBody>
      </p:sp>
    </p:spTree>
    <p:extLst>
      <p:ext uri="{BB962C8B-B14F-4D97-AF65-F5344CB8AC3E}">
        <p14:creationId xmlns:p14="http://schemas.microsoft.com/office/powerpoint/2010/main" val="7572294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1795C-D0D4-D24C-AC14-D3CF787A6538}" type="slidenum">
              <a:rPr lang="en-US" altLang="en-US"/>
              <a:pPr/>
              <a:t>65</a:t>
            </a:fld>
            <a:endParaRPr lang="en-US" altLang="en-US"/>
          </a:p>
        </p:txBody>
      </p:sp>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p:txBody>
          <a:bodyPr/>
          <a:lstStyle/>
          <a:p>
            <a:r>
              <a:rPr lang="en-US" altLang="en-US"/>
              <a:t>Turfgrass Fertilizing Tips</a:t>
            </a:r>
          </a:p>
          <a:p>
            <a:pPr>
              <a:buFontTx/>
              <a:buChar char="•"/>
            </a:pPr>
            <a:r>
              <a:rPr lang="en-US" altLang="en-US"/>
              <a:t>Use a mechanical spreader to distribute fertilizers and lime correctly and uniformly.</a:t>
            </a:r>
          </a:p>
          <a:p>
            <a:pPr>
              <a:buFontTx/>
              <a:buChar char="•"/>
            </a:pPr>
            <a:r>
              <a:rPr lang="en-US" altLang="en-US"/>
              <a:t>Use a drop-type spreader rather than a rotary type spreader near bodies of water.</a:t>
            </a:r>
          </a:p>
          <a:p>
            <a:pPr>
              <a:buFontTx/>
              <a:buChar char="•"/>
            </a:pPr>
            <a:r>
              <a:rPr lang="en-US" altLang="en-US"/>
              <a:t>Close spreader when passing over paths,  driveways and sidewalks.</a:t>
            </a:r>
          </a:p>
          <a:p>
            <a:pPr>
              <a:buFontTx/>
              <a:buChar char="•"/>
            </a:pPr>
            <a:r>
              <a:rPr lang="en-US" altLang="en-US"/>
              <a:t>Fertilize according to soil test results.</a:t>
            </a:r>
          </a:p>
        </p:txBody>
      </p:sp>
    </p:spTree>
    <p:extLst>
      <p:ext uri="{BB962C8B-B14F-4D97-AF65-F5344CB8AC3E}">
        <p14:creationId xmlns:p14="http://schemas.microsoft.com/office/powerpoint/2010/main" val="767257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54F5B-A1BA-3540-852B-E03A49F1EE21}" type="slidenum">
              <a:rPr lang="en-US" altLang="en-US"/>
              <a:pPr/>
              <a:t>66</a:t>
            </a:fld>
            <a:endParaRPr lang="en-US" altLang="en-US"/>
          </a:p>
        </p:txBody>
      </p:sp>
      <p:sp>
        <p:nvSpPr>
          <p:cNvPr id="336898" name="Rectangle 2"/>
          <p:cNvSpPr>
            <a:spLocks noRot="1" noChangeArrowheads="1" noTextEdit="1"/>
          </p:cNvSpPr>
          <p:nvPr>
            <p:ph type="sldImg"/>
          </p:nvPr>
        </p:nvSpPr>
        <p:spPr>
          <a:ln/>
        </p:spPr>
      </p:sp>
      <p:sp>
        <p:nvSpPr>
          <p:cNvPr id="336899" name="Rectangle 3"/>
          <p:cNvSpPr>
            <a:spLocks noGrp="1" noChangeArrowheads="1"/>
          </p:cNvSpPr>
          <p:nvPr>
            <p:ph type="body" idx="1"/>
          </p:nvPr>
        </p:nvSpPr>
        <p:spPr/>
        <p:txBody>
          <a:bodyPr/>
          <a:lstStyle/>
          <a:p>
            <a:r>
              <a:rPr lang="en-US" altLang="en-US"/>
              <a:t>Turfgrass IPM Tips</a:t>
            </a:r>
          </a:p>
          <a:p>
            <a:pPr>
              <a:buFontTx/>
              <a:buChar char="•"/>
            </a:pPr>
            <a:r>
              <a:rPr lang="en-US" altLang="en-US"/>
              <a:t>Do not over-water turfgrass = disease.</a:t>
            </a:r>
          </a:p>
          <a:p>
            <a:pPr>
              <a:buFontTx/>
              <a:buChar char="•"/>
            </a:pPr>
            <a:r>
              <a:rPr lang="en-US" altLang="en-US"/>
              <a:t>Do not over-fertilize turfgrass = stress.</a:t>
            </a:r>
          </a:p>
          <a:p>
            <a:pPr>
              <a:buFontTx/>
              <a:buChar char="•"/>
            </a:pPr>
            <a:r>
              <a:rPr lang="en-US" altLang="en-US"/>
              <a:t>Dethatch and aerate when needed.</a:t>
            </a:r>
          </a:p>
          <a:p>
            <a:pPr>
              <a:buFontTx/>
              <a:buChar char="•"/>
            </a:pPr>
            <a:r>
              <a:rPr lang="en-US" altLang="en-US"/>
              <a:t>Encourage beneficial insects and predators.</a:t>
            </a:r>
          </a:p>
          <a:p>
            <a:pPr>
              <a:buFontTx/>
              <a:buChar char="•"/>
            </a:pPr>
            <a:r>
              <a:rPr lang="en-US" altLang="en-US"/>
              <a:t>Increase mowing height in shady areas.</a:t>
            </a:r>
          </a:p>
          <a:p>
            <a:pPr>
              <a:buFontTx/>
              <a:buChar char="•"/>
            </a:pPr>
            <a:r>
              <a:rPr lang="en-US" altLang="en-US"/>
              <a:t>Control weeds in ornamentals, along fence rows, banks, etc. before they infest lawns.</a:t>
            </a:r>
          </a:p>
        </p:txBody>
      </p:sp>
    </p:spTree>
    <p:extLst>
      <p:ext uri="{BB962C8B-B14F-4D97-AF65-F5344CB8AC3E}">
        <p14:creationId xmlns:p14="http://schemas.microsoft.com/office/powerpoint/2010/main" val="18002967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B19E74-C74A-1146-B5E7-465DE5431B3C}" type="slidenum">
              <a:rPr lang="en-US" altLang="en-US"/>
              <a:pPr/>
              <a:t>67</a:t>
            </a:fld>
            <a:endParaRPr lang="en-US" altLang="en-US"/>
          </a:p>
        </p:txBody>
      </p:sp>
      <p:sp>
        <p:nvSpPr>
          <p:cNvPr id="337922" name="Rectangle 2"/>
          <p:cNvSpPr>
            <a:spLocks noRo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ltLang="en-US"/>
              <a:t>Seven Steps To Zeriscaping</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Planning and Design</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Soil Improvement</a:t>
            </a:r>
          </a:p>
          <a:p>
            <a:pPr>
              <a:buFontTx/>
              <a:buChar char="•"/>
            </a:pPr>
            <a:r>
              <a:rPr lang="en-US" altLang="en-US" sz="1300"/>
              <a:t>Appropriate Plant Selection</a:t>
            </a:r>
            <a:endPar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buFontTx/>
              <a:buChar char="•"/>
            </a:pPr>
            <a:r>
              <a:rPr lang="en-US" altLang="en-US" sz="1300"/>
              <a:t>Practical Turf Areas</a:t>
            </a:r>
          </a:p>
          <a:p>
            <a:pPr>
              <a:buFontTx/>
              <a:buChar char="•"/>
            </a:pPr>
            <a:r>
              <a:rPr lang="en-US" altLang="en-US" sz="1400" b="1">
                <a:solidFill>
                  <a:srgbClr val="FFFF00"/>
                </a:solidFill>
              </a:rPr>
              <a:t>Efficient Irrigation</a:t>
            </a:r>
            <a:endParaRPr lang="en-US" altLang="en-US" sz="1300" b="1"/>
          </a:p>
          <a:p>
            <a:pPr>
              <a:buFontTx/>
              <a:buChar char="•"/>
            </a:pPr>
            <a:r>
              <a:rPr lang="en-US" altLang="en-US" sz="1300"/>
              <a:t>Use of Mulches</a:t>
            </a:r>
          </a:p>
          <a:p>
            <a:pPr>
              <a:buFontTx/>
              <a:buChar char="•"/>
            </a:pPr>
            <a:r>
              <a:rPr lang="en-US" altLang="en-US" sz="1300"/>
              <a:t>Appropriate Maintenance</a:t>
            </a:r>
          </a:p>
        </p:txBody>
      </p:sp>
    </p:spTree>
    <p:extLst>
      <p:ext uri="{BB962C8B-B14F-4D97-AF65-F5344CB8AC3E}">
        <p14:creationId xmlns:p14="http://schemas.microsoft.com/office/powerpoint/2010/main" val="16905259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8D33D-9E58-0740-A5B0-FB28D36E826E}" type="slidenum">
              <a:rPr lang="en-US" altLang="en-US"/>
              <a:pPr/>
              <a:t>68</a:t>
            </a:fld>
            <a:endParaRPr lang="en-US" altLang="en-US"/>
          </a:p>
        </p:txBody>
      </p:sp>
      <p:sp>
        <p:nvSpPr>
          <p:cNvPr id="338946" name="Rectangle 2"/>
          <p:cNvSpPr>
            <a:spLocks noRot="1" noChangeArrowheads="1" noTextEdit="1"/>
          </p:cNvSpPr>
          <p:nvPr>
            <p:ph type="sldImg"/>
          </p:nvPr>
        </p:nvSpPr>
        <p:spPr>
          <a:ln/>
        </p:spPr>
      </p:sp>
      <p:sp>
        <p:nvSpPr>
          <p:cNvPr id="338947" name="Rectangle 3"/>
          <p:cNvSpPr>
            <a:spLocks noGrp="1" noChangeArrowheads="1"/>
          </p:cNvSpPr>
          <p:nvPr>
            <p:ph type="body" idx="1"/>
          </p:nvPr>
        </p:nvSpPr>
        <p:spPr/>
        <p:txBody>
          <a:bodyPr/>
          <a:lstStyle/>
          <a:p>
            <a:r>
              <a:rPr lang="en-US" altLang="en-US"/>
              <a:t>Efficient Irrigation</a:t>
            </a:r>
          </a:p>
          <a:p>
            <a:pPr>
              <a:buFontTx/>
              <a:buChar char="•"/>
            </a:pPr>
            <a:r>
              <a:rPr lang="en-US" altLang="en-US" sz="1600"/>
              <a:t>Water only plants that need water</a:t>
            </a:r>
            <a:r>
              <a:rPr lang="en-US" altLang="en-US" sz="1400"/>
              <a:t>.</a:t>
            </a:r>
          </a:p>
          <a:p>
            <a:pPr>
              <a:buFontTx/>
              <a:buChar char="•"/>
            </a:pPr>
            <a:r>
              <a:rPr lang="en-US" altLang="en-US" sz="1600"/>
              <a:t>Water at night or early morning.</a:t>
            </a:r>
          </a:p>
          <a:p>
            <a:pPr>
              <a:buFontTx/>
              <a:buChar char="•"/>
            </a:pPr>
            <a:r>
              <a:rPr lang="en-US" altLang="en-US" sz="1600"/>
              <a:t>Use a hand-held hose.</a:t>
            </a:r>
          </a:p>
          <a:p>
            <a:pPr>
              <a:buFontTx/>
              <a:buChar char="•"/>
            </a:pPr>
            <a:r>
              <a:rPr lang="en-US" altLang="en-US" sz="1600"/>
              <a:t>Use drip tubing or soaker hoses.</a:t>
            </a:r>
          </a:p>
          <a:p>
            <a:pPr>
              <a:buFontTx/>
              <a:buChar char="•"/>
            </a:pPr>
            <a:r>
              <a:rPr lang="en-US" altLang="en-US" sz="1600"/>
              <a:t>Use a timer and rain sensor on your</a:t>
            </a:r>
            <a:r>
              <a:rPr lang="en-US" altLang="en-US" sz="1400"/>
              <a:t> i</a:t>
            </a:r>
            <a:r>
              <a:rPr lang="en-US" altLang="en-US" sz="1600"/>
              <a:t>rrigation system.</a:t>
            </a:r>
          </a:p>
        </p:txBody>
      </p:sp>
    </p:spTree>
    <p:extLst>
      <p:ext uri="{BB962C8B-B14F-4D97-AF65-F5344CB8AC3E}">
        <p14:creationId xmlns:p14="http://schemas.microsoft.com/office/powerpoint/2010/main" val="1460655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6A263-39A0-C044-9E8B-1AD5B1791833}" type="slidenum">
              <a:rPr lang="en-US" altLang="en-US"/>
              <a:pPr/>
              <a:t>69</a:t>
            </a:fld>
            <a:endParaRPr lang="en-US" altLang="en-US"/>
          </a:p>
        </p:txBody>
      </p:sp>
      <p:sp>
        <p:nvSpPr>
          <p:cNvPr id="339970" name="Rectangle 2"/>
          <p:cNvSpPr>
            <a:spLocks noRot="1" noChangeArrowheads="1" noTextEdit="1"/>
          </p:cNvSpPr>
          <p:nvPr>
            <p:ph type="sldImg"/>
          </p:nvPr>
        </p:nvSpPr>
        <p:spPr>
          <a:ln/>
        </p:spPr>
      </p:sp>
      <p:sp>
        <p:nvSpPr>
          <p:cNvPr id="339971" name="Rectangle 3"/>
          <p:cNvSpPr>
            <a:spLocks noGrp="1" noChangeArrowheads="1"/>
          </p:cNvSpPr>
          <p:nvPr>
            <p:ph type="body" idx="1"/>
          </p:nvPr>
        </p:nvSpPr>
        <p:spPr/>
        <p:txBody>
          <a:bodyPr/>
          <a:lstStyle/>
          <a:p>
            <a:r>
              <a:rPr lang="en-US" altLang="en-US"/>
              <a:t>Hand Watering</a:t>
            </a:r>
          </a:p>
          <a:p>
            <a:pPr>
              <a:buFontTx/>
              <a:buChar char="•"/>
            </a:pPr>
            <a:r>
              <a:rPr lang="en-US" altLang="en-US"/>
              <a:t>The simplest and most common method.</a:t>
            </a:r>
          </a:p>
          <a:p>
            <a:pPr>
              <a:buFontTx/>
              <a:buChar char="•"/>
            </a:pPr>
            <a:r>
              <a:rPr lang="en-US" altLang="en-US"/>
              <a:t>Biggest advantage: avoids over-watering.</a:t>
            </a:r>
          </a:p>
          <a:p>
            <a:pPr>
              <a:buFontTx/>
              <a:buChar char="•"/>
            </a:pPr>
            <a:r>
              <a:rPr lang="en-US" altLang="en-US"/>
              <a:t>Nozzles control flow and spray patterns.</a:t>
            </a:r>
          </a:p>
          <a:p>
            <a:pPr>
              <a:buFontTx/>
              <a:buChar char="•"/>
            </a:pPr>
            <a:r>
              <a:rPr lang="en-US" altLang="en-US"/>
              <a:t>When water is no longer absorbed into the ground, move on to another area.</a:t>
            </a:r>
          </a:p>
          <a:p>
            <a:pPr>
              <a:buFontTx/>
              <a:buChar char="•"/>
            </a:pPr>
            <a:r>
              <a:rPr lang="en-US" altLang="en-US"/>
              <a:t>Wait an hour, check moisture penetration by plunging a screwdriver into the soil.</a:t>
            </a:r>
          </a:p>
          <a:p>
            <a:pPr>
              <a:buFontTx/>
              <a:buChar char="•"/>
            </a:pPr>
            <a:r>
              <a:rPr lang="en-US" altLang="en-US"/>
              <a:t>Soil should be moist to a depth of 6 - 8 in.</a:t>
            </a:r>
          </a:p>
        </p:txBody>
      </p:sp>
    </p:spTree>
    <p:extLst>
      <p:ext uri="{BB962C8B-B14F-4D97-AF65-F5344CB8AC3E}">
        <p14:creationId xmlns:p14="http://schemas.microsoft.com/office/powerpoint/2010/main" val="135478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C9E2C-374A-DB47-A319-90EEFB71CC1C}" type="slidenum">
              <a:rPr lang="en-US" altLang="en-US"/>
              <a:pPr/>
              <a:t>7</a:t>
            </a:fld>
            <a:endParaRPr lang="en-US" altLang="en-US"/>
          </a:p>
        </p:txBody>
      </p:sp>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p:txBody>
          <a:bodyPr/>
          <a:lstStyle/>
          <a:p>
            <a:r>
              <a:rPr lang="en-US" altLang="en-US"/>
              <a:t>Landscaping for Water Quantity</a:t>
            </a:r>
          </a:p>
          <a:p>
            <a:r>
              <a:rPr lang="en-US" altLang="en-US" sz="1600"/>
              <a:t>Average residential water use increases 30% - 50% during the summer months when citizens turn on their outdoor irrigation or watering systems.</a:t>
            </a:r>
          </a:p>
        </p:txBody>
      </p:sp>
    </p:spTree>
    <p:extLst>
      <p:ext uri="{BB962C8B-B14F-4D97-AF65-F5344CB8AC3E}">
        <p14:creationId xmlns:p14="http://schemas.microsoft.com/office/powerpoint/2010/main" val="12702189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0BDC2-8549-A947-BE45-2CE26D913E4D}" type="slidenum">
              <a:rPr lang="en-US" altLang="en-US"/>
              <a:pPr/>
              <a:t>70</a:t>
            </a:fld>
            <a:endParaRPr lang="en-US" altLang="en-US"/>
          </a:p>
        </p:txBody>
      </p:sp>
      <p:sp>
        <p:nvSpPr>
          <p:cNvPr id="419842" name="Rectangle 2"/>
          <p:cNvSpPr>
            <a:spLocks noRot="1" noChangeArrowheads="1" noTextEdit="1"/>
          </p:cNvSpPr>
          <p:nvPr>
            <p:ph type="sldImg"/>
          </p:nvPr>
        </p:nvSpPr>
        <p:spPr>
          <a:ln/>
        </p:spPr>
      </p:sp>
      <p:sp>
        <p:nvSpPr>
          <p:cNvPr id="419843" name="Rectangle 3"/>
          <p:cNvSpPr>
            <a:spLocks noGrp="1" noChangeArrowheads="1"/>
          </p:cNvSpPr>
          <p:nvPr>
            <p:ph type="body" idx="1"/>
          </p:nvPr>
        </p:nvSpPr>
        <p:spPr>
          <a:xfrm>
            <a:off x="914400" y="4343400"/>
            <a:ext cx="5029200" cy="4114800"/>
          </a:xfrm>
        </p:spPr>
        <p:txBody>
          <a:bodyPr/>
          <a:lstStyle/>
          <a:p>
            <a:r>
              <a:rPr lang="en-US" altLang="en-US"/>
              <a:t>4. PRAYER FOR RAIN.  Periodic drought makes the problem even more pronounced, causing reservoir and river levels to drop and often forcing water authorities and elected officials to place restrictions or bans on outdoor water use in an effort to conserve available water supplies.</a:t>
            </a:r>
          </a:p>
          <a:p>
            <a:endParaRPr lang="en-US" altLang="en-US"/>
          </a:p>
        </p:txBody>
      </p:sp>
    </p:spTree>
    <p:extLst>
      <p:ext uri="{BB962C8B-B14F-4D97-AF65-F5344CB8AC3E}">
        <p14:creationId xmlns:p14="http://schemas.microsoft.com/office/powerpoint/2010/main" val="358805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AC731-14DC-DF4F-9AD3-F27044A916A0}" type="slidenum">
              <a:rPr lang="en-US" altLang="en-US"/>
              <a:pPr/>
              <a:t>71</a:t>
            </a:fld>
            <a:endParaRPr lang="en-US" altLang="en-US"/>
          </a:p>
        </p:txBody>
      </p:sp>
      <p:sp>
        <p:nvSpPr>
          <p:cNvPr id="187394" name="Rectangle 2"/>
          <p:cNvSpPr>
            <a:spLocks noRot="1" noChangeArrowheads="1" noTextEdit="1"/>
          </p:cNvSpPr>
          <p:nvPr>
            <p:ph type="sldImg"/>
          </p:nvPr>
        </p:nvSpPr>
        <p:spPr>
          <a:ln/>
        </p:spPr>
      </p:sp>
      <p:sp>
        <p:nvSpPr>
          <p:cNvPr id="187395" name="Rectangle 3"/>
          <p:cNvSpPr>
            <a:spLocks noGrp="1" noChangeArrowheads="1"/>
          </p:cNvSpPr>
          <p:nvPr>
            <p:ph type="body" idx="1"/>
          </p:nvPr>
        </p:nvSpPr>
        <p:spPr>
          <a:xfrm>
            <a:off x="914400" y="4343400"/>
            <a:ext cx="5029200" cy="4114800"/>
          </a:xfrm>
        </p:spPr>
        <p:txBody>
          <a:bodyPr/>
          <a:lstStyle/>
          <a:p>
            <a:r>
              <a:rPr lang="en-US" altLang="en-US"/>
              <a:t>Drip Irrigation </a:t>
            </a:r>
          </a:p>
          <a:p>
            <a:pPr>
              <a:buFontTx/>
              <a:buChar char="•"/>
            </a:pPr>
            <a:r>
              <a:rPr lang="en-US" altLang="en-US">
                <a:solidFill>
                  <a:srgbClr val="FFFF66"/>
                </a:solidFill>
              </a:rPr>
              <a:t>Uses 30% to 50% less water than sprinkler irrigation</a:t>
            </a:r>
          </a:p>
          <a:p>
            <a:pPr>
              <a:buFontTx/>
              <a:buChar char="•"/>
            </a:pPr>
            <a:r>
              <a:rPr lang="en-US" altLang="en-US">
                <a:solidFill>
                  <a:srgbClr val="FFFF66"/>
                </a:solidFill>
              </a:rPr>
              <a:t>Avoids spraying foliage so diseases are less likely to occur</a:t>
            </a:r>
          </a:p>
          <a:p>
            <a:pPr>
              <a:buFontTx/>
              <a:buChar char="•"/>
            </a:pPr>
            <a:r>
              <a:rPr lang="en-US" altLang="en-US">
                <a:solidFill>
                  <a:srgbClr val="FFFF66"/>
                </a:solidFill>
              </a:rPr>
              <a:t>No spray drift</a:t>
            </a:r>
          </a:p>
          <a:p>
            <a:pPr>
              <a:buFontTx/>
              <a:buChar char="•"/>
            </a:pPr>
            <a:r>
              <a:rPr lang="en-US" altLang="en-US">
                <a:solidFill>
                  <a:srgbClr val="FFFF66"/>
                </a:solidFill>
              </a:rPr>
              <a:t>Only need to water 25% of the root area</a:t>
            </a:r>
          </a:p>
          <a:p>
            <a:pPr>
              <a:buFontTx/>
              <a:buChar char="•"/>
            </a:pPr>
            <a:r>
              <a:rPr lang="en-US" altLang="en-US"/>
              <a:t>Different drip irrigation nipples are available.</a:t>
            </a:r>
          </a:p>
        </p:txBody>
      </p:sp>
    </p:spTree>
    <p:extLst>
      <p:ext uri="{BB962C8B-B14F-4D97-AF65-F5344CB8AC3E}">
        <p14:creationId xmlns:p14="http://schemas.microsoft.com/office/powerpoint/2010/main" val="1749150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3BB109-E4FB-804B-81A8-7B62139E28A6}" type="slidenum">
              <a:rPr lang="en-US" altLang="en-US"/>
              <a:pPr/>
              <a:t>72</a:t>
            </a:fld>
            <a:endParaRPr lang="en-US" altLang="en-US"/>
          </a:p>
        </p:txBody>
      </p:sp>
      <p:sp>
        <p:nvSpPr>
          <p:cNvPr id="340994" name="Rectangle 2"/>
          <p:cNvSpPr>
            <a:spLocks noRo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ltLang="en-US"/>
              <a:t>Drip Irrigation</a:t>
            </a:r>
          </a:p>
          <a:p>
            <a:pPr>
              <a:buFontTx/>
              <a:buChar char="•"/>
            </a:pPr>
            <a:r>
              <a:rPr lang="en-US" altLang="en-US"/>
              <a:t>Works well for small areas or for watering individual plants.</a:t>
            </a:r>
          </a:p>
          <a:p>
            <a:pPr>
              <a:buFontTx/>
              <a:buChar char="•"/>
            </a:pPr>
            <a:r>
              <a:rPr lang="en-US" altLang="en-US"/>
              <a:t>Supplies 1 to 4 gallons of water per hour,  applies water directly to the soil.</a:t>
            </a:r>
          </a:p>
          <a:p>
            <a:pPr>
              <a:buFontTx/>
              <a:buChar char="•"/>
            </a:pPr>
            <a:r>
              <a:rPr lang="en-US" altLang="en-US"/>
              <a:t>Little water wasted due to evaporation or runoff.</a:t>
            </a:r>
          </a:p>
          <a:p>
            <a:pPr>
              <a:buFontTx/>
              <a:buChar char="•"/>
            </a:pPr>
            <a:r>
              <a:rPr lang="en-US" altLang="en-US"/>
              <a:t>Particularly good for mulched areas.</a:t>
            </a:r>
          </a:p>
        </p:txBody>
      </p:sp>
    </p:spTree>
    <p:extLst>
      <p:ext uri="{BB962C8B-B14F-4D97-AF65-F5344CB8AC3E}">
        <p14:creationId xmlns:p14="http://schemas.microsoft.com/office/powerpoint/2010/main" val="10731795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FAFCE-DD95-2F4B-90D1-9F59C6970C19}" type="slidenum">
              <a:rPr lang="en-US" altLang="en-US"/>
              <a:pPr/>
              <a:t>73</a:t>
            </a:fld>
            <a:endParaRPr lang="en-US" altLang="en-US"/>
          </a:p>
        </p:txBody>
      </p:sp>
      <p:sp>
        <p:nvSpPr>
          <p:cNvPr id="342018" name="Rectangle 2"/>
          <p:cNvSpPr>
            <a:spLocks noRo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ltLang="en-US"/>
              <a:t>Sprinkler Systems</a:t>
            </a:r>
          </a:p>
          <a:p>
            <a:pPr>
              <a:buFontTx/>
              <a:buChar char="•"/>
            </a:pPr>
            <a:r>
              <a:rPr lang="en-US" altLang="en-US"/>
              <a:t>Sprinkler systems cover large areas.</a:t>
            </a:r>
          </a:p>
          <a:p>
            <a:pPr>
              <a:buFontTx/>
              <a:buChar char="•"/>
            </a:pPr>
            <a:r>
              <a:rPr lang="en-US" altLang="en-US"/>
              <a:t>Manual systems require you to open the valve, time watering and shut off the flow.</a:t>
            </a:r>
          </a:p>
          <a:p>
            <a:pPr>
              <a:buFontTx/>
              <a:buChar char="•"/>
            </a:pPr>
            <a:r>
              <a:rPr lang="en-US" altLang="en-US"/>
              <a:t>Automatic systems offer the benefit of timed, programmable controllers.</a:t>
            </a:r>
          </a:p>
          <a:p>
            <a:pPr>
              <a:buFontTx/>
              <a:buChar char="•"/>
            </a:pPr>
            <a:r>
              <a:rPr lang="en-US" altLang="en-US"/>
              <a:t>Automatic system tips: reset as conditions change; split applications if runoff noticed; turn system off during rainy periods.</a:t>
            </a:r>
          </a:p>
        </p:txBody>
      </p:sp>
    </p:spTree>
    <p:extLst>
      <p:ext uri="{BB962C8B-B14F-4D97-AF65-F5344CB8AC3E}">
        <p14:creationId xmlns:p14="http://schemas.microsoft.com/office/powerpoint/2010/main" val="213327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9A909-7C32-A044-B87F-9762FDA652F8}" type="slidenum">
              <a:rPr lang="en-US" altLang="en-US"/>
              <a:pPr/>
              <a:t>74</a:t>
            </a:fld>
            <a:endParaRPr lang="en-US" altLang="en-US"/>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a:xfrm>
            <a:off x="914400" y="4343400"/>
            <a:ext cx="5029200" cy="4114800"/>
          </a:xfrm>
        </p:spPr>
        <p:txBody>
          <a:bodyPr/>
          <a:lstStyle/>
          <a:p>
            <a:r>
              <a:rPr lang="en-US" altLang="en-US"/>
              <a:t>TIMER FOR FAUCET CONNECTION.  If you use a portable lawn sprinkler, a low-cost timer connected at the faucet can be set to turn the sprinkler off after a designated period of time.  This will prevent you from over-watering an area.</a:t>
            </a:r>
          </a:p>
        </p:txBody>
      </p:sp>
    </p:spTree>
    <p:extLst>
      <p:ext uri="{BB962C8B-B14F-4D97-AF65-F5344CB8AC3E}">
        <p14:creationId xmlns:p14="http://schemas.microsoft.com/office/powerpoint/2010/main" val="1240144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41973-7184-B849-91D5-746B794CCEB8}" type="slidenum">
              <a:rPr lang="en-US" altLang="en-US"/>
              <a:pPr/>
              <a:t>75</a:t>
            </a:fld>
            <a:endParaRPr lang="en-US" altLang="en-US"/>
          </a:p>
        </p:txBody>
      </p:sp>
      <p:sp>
        <p:nvSpPr>
          <p:cNvPr id="344066" name="Rectangle 2"/>
          <p:cNvSpPr>
            <a:spLocks noRot="1" noChangeArrowheads="1" noTextEdit="1"/>
          </p:cNvSpPr>
          <p:nvPr>
            <p:ph type="sldImg"/>
          </p:nvPr>
        </p:nvSpPr>
        <p:spPr>
          <a:ln/>
        </p:spPr>
      </p:sp>
      <p:sp>
        <p:nvSpPr>
          <p:cNvPr id="344067" name="Rectangle 3"/>
          <p:cNvSpPr>
            <a:spLocks noGrp="1" noChangeArrowheads="1"/>
          </p:cNvSpPr>
          <p:nvPr>
            <p:ph type="body" idx="1"/>
          </p:nvPr>
        </p:nvSpPr>
        <p:spPr/>
        <p:txBody>
          <a:bodyPr/>
          <a:lstStyle/>
          <a:p>
            <a:r>
              <a:rPr lang="en-US" altLang="en-US">
                <a:effectLst>
                  <a:outerShdw blurRad="38100" dist="38100" dir="2700000" algn="tl">
                    <a:srgbClr val="C0C0C0"/>
                  </a:outerShdw>
                </a:effectLst>
              </a:rPr>
              <a:t>Adjust timers frequently according to changes in rainfall patterns.</a:t>
            </a:r>
          </a:p>
        </p:txBody>
      </p:sp>
    </p:spTree>
    <p:extLst>
      <p:ext uri="{BB962C8B-B14F-4D97-AF65-F5344CB8AC3E}">
        <p14:creationId xmlns:p14="http://schemas.microsoft.com/office/powerpoint/2010/main" val="1778119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D9F8AF-3DE7-744E-A578-A991375F95B6}" type="slidenum">
              <a:rPr lang="en-US" altLang="en-US"/>
              <a:pPr/>
              <a:t>76</a:t>
            </a:fld>
            <a:endParaRPr lang="en-US" altLang="en-US"/>
          </a:p>
        </p:txBody>
      </p:sp>
      <p:sp>
        <p:nvSpPr>
          <p:cNvPr id="414722" name="Rectangle 2"/>
          <p:cNvSpPr>
            <a:spLocks noRot="1" noChangeArrowheads="1" noTextEdit="1"/>
          </p:cNvSpPr>
          <p:nvPr>
            <p:ph type="sldImg"/>
          </p:nvPr>
        </p:nvSpPr>
        <p:spPr>
          <a:ln/>
        </p:spPr>
      </p:sp>
      <p:sp>
        <p:nvSpPr>
          <p:cNvPr id="414723" name="Rectangle 3"/>
          <p:cNvSpPr>
            <a:spLocks noGrp="1" noChangeArrowheads="1"/>
          </p:cNvSpPr>
          <p:nvPr>
            <p:ph type="body" idx="1"/>
          </p:nvPr>
        </p:nvSpPr>
        <p:spPr>
          <a:xfrm>
            <a:off x="914400" y="4343400"/>
            <a:ext cx="5029200" cy="4114800"/>
          </a:xfrm>
        </p:spPr>
        <p:txBody>
          <a:bodyPr/>
          <a:lstStyle/>
          <a:p>
            <a:r>
              <a:rPr lang="en-US" altLang="en-US"/>
              <a:t>78. ADJUSTING THE TIME CLOCK.  If your landscape has an automated irrigation system, remember to adjust it according to changes in rainfall patterns.  Don’t just set it and forget it. </a:t>
            </a:r>
          </a:p>
          <a:p>
            <a:endParaRPr lang="en-US" altLang="en-US"/>
          </a:p>
        </p:txBody>
      </p:sp>
    </p:spTree>
    <p:extLst>
      <p:ext uri="{BB962C8B-B14F-4D97-AF65-F5344CB8AC3E}">
        <p14:creationId xmlns:p14="http://schemas.microsoft.com/office/powerpoint/2010/main" val="478021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5C836-57E1-6B4A-9F56-3884570DF473}" type="slidenum">
              <a:rPr lang="en-US" altLang="en-US"/>
              <a:pPr/>
              <a:t>77</a:t>
            </a:fld>
            <a:endParaRPr lang="en-US" altLang="en-US"/>
          </a:p>
        </p:txBody>
      </p:sp>
      <p:sp>
        <p:nvSpPr>
          <p:cNvPr id="343042" name="Rectangle 2"/>
          <p:cNvSpPr>
            <a:spLocks noRot="1" noChangeArrowheads="1" noTextEdit="1"/>
          </p:cNvSpPr>
          <p:nvPr>
            <p:ph type="sldImg"/>
          </p:nvPr>
        </p:nvSpPr>
        <p:spPr>
          <a:ln/>
        </p:spPr>
      </p:sp>
      <p:sp>
        <p:nvSpPr>
          <p:cNvPr id="343043" name="Rectangle 3"/>
          <p:cNvSpPr>
            <a:spLocks noGrp="1" noChangeArrowheads="1"/>
          </p:cNvSpPr>
          <p:nvPr>
            <p:ph type="body" idx="1"/>
          </p:nvPr>
        </p:nvSpPr>
        <p:spPr/>
        <p:txBody>
          <a:bodyPr/>
          <a:lstStyle/>
          <a:p>
            <a:r>
              <a:rPr lang="en-US" altLang="en-US"/>
              <a:t>Sprinkler Irrigation Tips</a:t>
            </a:r>
          </a:p>
          <a:p>
            <a:pPr>
              <a:buFontTx/>
              <a:buChar char="•"/>
            </a:pPr>
            <a:r>
              <a:rPr lang="en-US" altLang="en-US"/>
              <a:t>Correct Number of Heads / Zone</a:t>
            </a:r>
          </a:p>
          <a:p>
            <a:pPr>
              <a:buFontTx/>
              <a:buChar char="•"/>
            </a:pPr>
            <a:r>
              <a:rPr lang="en-US" altLang="en-US"/>
              <a:t>MPR Nozzles </a:t>
            </a:r>
          </a:p>
          <a:p>
            <a:pPr>
              <a:buFontTx/>
              <a:buChar char="•"/>
            </a:pPr>
            <a:r>
              <a:rPr lang="en-US" altLang="en-US"/>
              <a:t>Clogged Nozzles</a:t>
            </a:r>
          </a:p>
          <a:p>
            <a:pPr>
              <a:buFontTx/>
              <a:buChar char="•"/>
            </a:pPr>
            <a:r>
              <a:rPr lang="en-US" altLang="en-US"/>
              <a:t>Damages / Leaking Nozzles</a:t>
            </a:r>
          </a:p>
          <a:p>
            <a:pPr>
              <a:buFontTx/>
              <a:buChar char="•"/>
            </a:pPr>
            <a:r>
              <a:rPr lang="en-US" altLang="en-US"/>
              <a:t>Obstructed Nozzles</a:t>
            </a:r>
          </a:p>
          <a:p>
            <a:pPr>
              <a:buFontTx/>
              <a:buChar char="•"/>
            </a:pPr>
            <a:r>
              <a:rPr lang="en-US" altLang="en-US"/>
              <a:t>Too Much or Too Little Pressure</a:t>
            </a:r>
          </a:p>
          <a:p>
            <a:pPr>
              <a:buFontTx/>
              <a:buChar char="•"/>
            </a:pPr>
            <a:r>
              <a:rPr lang="en-US" altLang="en-US"/>
              <a:t>Pressure Regulator &amp; Backflow Preventor</a:t>
            </a:r>
          </a:p>
        </p:txBody>
      </p:sp>
    </p:spTree>
    <p:extLst>
      <p:ext uri="{BB962C8B-B14F-4D97-AF65-F5344CB8AC3E}">
        <p14:creationId xmlns:p14="http://schemas.microsoft.com/office/powerpoint/2010/main" val="3752960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CCBE4-95ED-D94C-8670-8C7A531C9206}" type="slidenum">
              <a:rPr lang="en-US" altLang="en-US"/>
              <a:pPr/>
              <a:t>78</a:t>
            </a:fld>
            <a:endParaRPr lang="en-US" alt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4114800"/>
          </a:xfrm>
        </p:spPr>
        <p:txBody>
          <a:bodyPr/>
          <a:lstStyle/>
          <a:p>
            <a:r>
              <a:rPr lang="en-US" altLang="en-US"/>
              <a:t>Check sprinkler heads often!  Make sure they are hitting their zone!</a:t>
            </a:r>
          </a:p>
        </p:txBody>
      </p:sp>
    </p:spTree>
    <p:extLst>
      <p:ext uri="{BB962C8B-B14F-4D97-AF65-F5344CB8AC3E}">
        <p14:creationId xmlns:p14="http://schemas.microsoft.com/office/powerpoint/2010/main" val="441257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FABB3-22D8-0043-B48A-24B216F81359}" type="slidenum">
              <a:rPr lang="en-US" altLang="en-US"/>
              <a:pPr/>
              <a:t>79</a:t>
            </a:fld>
            <a:endParaRPr lang="en-US" altLang="en-US"/>
          </a:p>
        </p:txBody>
      </p:sp>
      <p:sp>
        <p:nvSpPr>
          <p:cNvPr id="412674" name="Rectangle 2"/>
          <p:cNvSpPr>
            <a:spLocks noRo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ltLang="en-US"/>
              <a:t>Hit the Target!  Check for faulty heads!</a:t>
            </a:r>
          </a:p>
        </p:txBody>
      </p:sp>
    </p:spTree>
    <p:extLst>
      <p:ext uri="{BB962C8B-B14F-4D97-AF65-F5344CB8AC3E}">
        <p14:creationId xmlns:p14="http://schemas.microsoft.com/office/powerpoint/2010/main" val="96079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34834-2354-B24B-A356-0E09118B37CA}" type="slidenum">
              <a:rPr lang="en-US" altLang="en-US"/>
              <a:pPr/>
              <a:t>8</a:t>
            </a:fld>
            <a:endParaRPr lang="en-US" altLang="en-US"/>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altLang="en-US"/>
              <a:t>Lawns are generally the largest users of water in the landscape during the summer. </a:t>
            </a:r>
          </a:p>
        </p:txBody>
      </p:sp>
    </p:spTree>
    <p:extLst>
      <p:ext uri="{BB962C8B-B14F-4D97-AF65-F5344CB8AC3E}">
        <p14:creationId xmlns:p14="http://schemas.microsoft.com/office/powerpoint/2010/main" val="4350250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9F6C6-63BA-9040-BFED-8F9CC7BE66A6}" type="slidenum">
              <a:rPr lang="en-US" altLang="en-US"/>
              <a:pPr/>
              <a:t>80</a:t>
            </a:fld>
            <a:endParaRPr lang="en-US" altLang="en-US"/>
          </a:p>
        </p:txBody>
      </p:sp>
      <p:sp>
        <p:nvSpPr>
          <p:cNvPr id="345090" name="Rectangle 2"/>
          <p:cNvSpPr>
            <a:spLocks noRot="1" noChangeArrowheads="1" noTextEdit="1"/>
          </p:cNvSpPr>
          <p:nvPr>
            <p:ph type="sldImg"/>
          </p:nvPr>
        </p:nvSpPr>
        <p:spPr>
          <a:ln/>
        </p:spPr>
      </p:sp>
      <p:sp>
        <p:nvSpPr>
          <p:cNvPr id="345091" name="Rectangle 3"/>
          <p:cNvSpPr>
            <a:spLocks noGrp="1" noChangeArrowheads="1"/>
          </p:cNvSpPr>
          <p:nvPr>
            <p:ph type="body" idx="1"/>
          </p:nvPr>
        </p:nvSpPr>
        <p:spPr/>
        <p:txBody>
          <a:bodyPr/>
          <a:lstStyle/>
          <a:p>
            <a:r>
              <a:rPr lang="en-US" altLang="en-US">
                <a:effectLst>
                  <a:outerShdw blurRad="38100" dist="38100" dir="2700000" algn="tl">
                    <a:srgbClr val="C0C0C0"/>
                  </a:outerShdw>
                </a:effectLst>
              </a:rPr>
              <a:t>A low-cost rainfall sensor will prevent the irrigation system from running during rain.</a:t>
            </a:r>
          </a:p>
        </p:txBody>
      </p:sp>
    </p:spTree>
    <p:extLst>
      <p:ext uri="{BB962C8B-B14F-4D97-AF65-F5344CB8AC3E}">
        <p14:creationId xmlns:p14="http://schemas.microsoft.com/office/powerpoint/2010/main" val="1147569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5B5615-26C4-1A42-8D37-ED0F4E0345D5}" type="slidenum">
              <a:rPr lang="en-US" altLang="en-US"/>
              <a:pPr/>
              <a:t>81</a:t>
            </a:fld>
            <a:endParaRPr lang="en-US" altLang="en-US"/>
          </a:p>
        </p:txBody>
      </p:sp>
      <p:sp>
        <p:nvSpPr>
          <p:cNvPr id="346114" name="Rectangle 2"/>
          <p:cNvSpPr>
            <a:spLocks noRot="1" noChangeArrowheads="1" noTextEdit="1"/>
          </p:cNvSpPr>
          <p:nvPr>
            <p:ph type="sldImg"/>
          </p:nvPr>
        </p:nvSpPr>
        <p:spPr>
          <a:ln/>
        </p:spPr>
      </p:sp>
      <p:sp>
        <p:nvSpPr>
          <p:cNvPr id="346115" name="Rectangle 3"/>
          <p:cNvSpPr>
            <a:spLocks noGrp="1" noChangeArrowheads="1"/>
          </p:cNvSpPr>
          <p:nvPr>
            <p:ph type="body" idx="1"/>
          </p:nvPr>
        </p:nvSpPr>
        <p:spPr/>
        <p:txBody>
          <a:bodyPr/>
          <a:lstStyle/>
          <a:p>
            <a:r>
              <a:rPr lang="en-US" altLang="en-US"/>
              <a:t>Rain Sensors</a:t>
            </a:r>
          </a:p>
          <a:p>
            <a:pPr>
              <a:buFontTx/>
              <a:buChar char="•"/>
            </a:pPr>
            <a:r>
              <a:rPr lang="en-US" altLang="en-US"/>
              <a:t>Small, simple, relatively cheap devices.</a:t>
            </a:r>
          </a:p>
          <a:p>
            <a:pPr>
              <a:buFontTx/>
              <a:buChar char="•"/>
            </a:pPr>
            <a:r>
              <a:rPr lang="en-US" altLang="en-US"/>
              <a:t>Rain sensors prevent over-watering.</a:t>
            </a:r>
          </a:p>
          <a:p>
            <a:pPr>
              <a:buFontTx/>
              <a:buChar char="•"/>
            </a:pPr>
            <a:r>
              <a:rPr lang="en-US" altLang="en-US"/>
              <a:t>Once a designated amount of rainfall has been detected, the sensor turns off the irrigation system.</a:t>
            </a:r>
          </a:p>
          <a:p>
            <a:pPr>
              <a:buFontTx/>
              <a:buChar char="•"/>
            </a:pPr>
            <a:r>
              <a:rPr lang="en-US" altLang="en-US"/>
              <a:t>Soil moisture sensors available and more accurate; but somewhat more complicated.</a:t>
            </a:r>
          </a:p>
        </p:txBody>
      </p:sp>
    </p:spTree>
    <p:extLst>
      <p:ext uri="{BB962C8B-B14F-4D97-AF65-F5344CB8AC3E}">
        <p14:creationId xmlns:p14="http://schemas.microsoft.com/office/powerpoint/2010/main" val="647465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70F01-BB48-0F4B-90D0-CE525918EEEF}" type="slidenum">
              <a:rPr lang="en-US" altLang="en-US"/>
              <a:pPr/>
              <a:t>85</a:t>
            </a:fld>
            <a:endParaRPr lang="en-US" altLang="en-US"/>
          </a:p>
        </p:txBody>
      </p:sp>
      <p:sp>
        <p:nvSpPr>
          <p:cNvPr id="347138" name="Rectangle 2"/>
          <p:cNvSpPr>
            <a:spLocks noRot="1" noChangeArrowheads="1" noTextEdit="1"/>
          </p:cNvSpPr>
          <p:nvPr>
            <p:ph type="sldImg"/>
          </p:nvPr>
        </p:nvSpPr>
        <p:spPr>
          <a:ln/>
        </p:spPr>
      </p:sp>
      <p:sp>
        <p:nvSpPr>
          <p:cNvPr id="347139" name="Rectangle 3"/>
          <p:cNvSpPr>
            <a:spLocks noGrp="1" noChangeArrowheads="1"/>
          </p:cNvSpPr>
          <p:nvPr>
            <p:ph type="body" idx="1"/>
          </p:nvPr>
        </p:nvSpPr>
        <p:spPr/>
        <p:txBody>
          <a:bodyPr/>
          <a:lstStyle/>
          <a:p>
            <a:r>
              <a:rPr lang="en-US" altLang="en-US">
                <a:effectLst>
                  <a:outerShdw blurRad="38100" dist="38100" dir="2700000" algn="tl">
                    <a:srgbClr val="C0C0C0"/>
                  </a:outerShdw>
                </a:effectLst>
              </a:rPr>
              <a:t>Use a rain gauge to track rainfall and to determine when to irrigate.  </a:t>
            </a:r>
          </a:p>
          <a:p>
            <a:r>
              <a:rPr lang="en-US" altLang="en-US">
                <a:effectLst>
                  <a:outerShdw blurRad="38100" dist="38100" dir="2700000" algn="tl">
                    <a:srgbClr val="C0C0C0"/>
                  </a:outerShdw>
                </a:effectLst>
              </a:rPr>
              <a:t>½- to 1-inch of rainfall per month is sufficient for most established woody ornamentals.</a:t>
            </a:r>
          </a:p>
        </p:txBody>
      </p:sp>
    </p:spTree>
    <p:extLst>
      <p:ext uri="{BB962C8B-B14F-4D97-AF65-F5344CB8AC3E}">
        <p14:creationId xmlns:p14="http://schemas.microsoft.com/office/powerpoint/2010/main" val="6506157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928AC3-FA36-8A48-A8C0-18CE8F976F0E}" type="slidenum">
              <a:rPr lang="en-US" altLang="en-US"/>
              <a:pPr/>
              <a:t>86</a:t>
            </a:fld>
            <a:endParaRPr lang="en-US" altLang="en-US"/>
          </a:p>
        </p:txBody>
      </p:sp>
      <p:sp>
        <p:nvSpPr>
          <p:cNvPr id="348162" name="Rectangle 2"/>
          <p:cNvSpPr>
            <a:spLocks noRot="1" noChangeArrowheads="1" noTextEdit="1"/>
          </p:cNvSpPr>
          <p:nvPr>
            <p:ph type="sldImg"/>
          </p:nvPr>
        </p:nvSpPr>
        <p:spPr>
          <a:ln/>
        </p:spPr>
      </p:sp>
      <p:sp>
        <p:nvSpPr>
          <p:cNvPr id="348163" name="Rectangle 3"/>
          <p:cNvSpPr>
            <a:spLocks noGrp="1" noChangeArrowheads="1"/>
          </p:cNvSpPr>
          <p:nvPr>
            <p:ph type="body" idx="1"/>
          </p:nvPr>
        </p:nvSpPr>
        <p:spPr/>
        <p:txBody>
          <a:bodyPr/>
          <a:lstStyle/>
          <a:p>
            <a:r>
              <a:rPr lang="en-US" altLang="en-US" b="1" u="sng">
                <a:effectLst>
                  <a:outerShdw blurRad="38100" dist="38100" dir="2700000" algn="tl">
                    <a:srgbClr val="C0C0C0"/>
                  </a:outerShdw>
                </a:effectLst>
              </a:rPr>
              <a:t>REMEMBER</a:t>
            </a:r>
            <a:r>
              <a:rPr lang="en-US" altLang="en-US" b="1">
                <a:effectLst>
                  <a:outerShdw blurRad="38100" dist="38100" dir="2700000" algn="tl">
                    <a:srgbClr val="C0C0C0"/>
                  </a:outerShdw>
                </a:effectLst>
              </a:rPr>
              <a:t>:   </a:t>
            </a:r>
            <a:r>
              <a:rPr lang="en-US" altLang="en-US">
                <a:effectLst>
                  <a:outerShdw blurRad="38100" dist="38100" dir="2700000" algn="tl">
                    <a:srgbClr val="C0C0C0"/>
                  </a:outerShdw>
                </a:effectLst>
              </a:rPr>
              <a:t>More plants are killed each year from over-watering than from the lack of water!</a:t>
            </a:r>
          </a:p>
        </p:txBody>
      </p:sp>
    </p:spTree>
    <p:extLst>
      <p:ext uri="{BB962C8B-B14F-4D97-AF65-F5344CB8AC3E}">
        <p14:creationId xmlns:p14="http://schemas.microsoft.com/office/powerpoint/2010/main" val="20596633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A844A6-2989-0F4A-9AD3-490270CDEB22}" type="slidenum">
              <a:rPr lang="en-US" altLang="en-US"/>
              <a:pPr/>
              <a:t>87</a:t>
            </a:fld>
            <a:endParaRPr lang="en-US" altLang="en-US"/>
          </a:p>
        </p:txBody>
      </p:sp>
      <p:sp>
        <p:nvSpPr>
          <p:cNvPr id="349186" name="Rectangle 2"/>
          <p:cNvSpPr>
            <a:spLocks noRot="1" noChangeArrowheads="1" noTextEdit="1"/>
          </p:cNvSpPr>
          <p:nvPr>
            <p:ph type="sldImg"/>
          </p:nvPr>
        </p:nvSpPr>
        <p:spPr>
          <a:ln/>
        </p:spPr>
      </p:sp>
      <p:sp>
        <p:nvSpPr>
          <p:cNvPr id="349187" name="Rectangle 3"/>
          <p:cNvSpPr>
            <a:spLocks noGrp="1" noChangeArrowheads="1"/>
          </p:cNvSpPr>
          <p:nvPr>
            <p:ph type="body" idx="1"/>
          </p:nvPr>
        </p:nvSpPr>
        <p:spPr/>
        <p:txBody>
          <a:bodyPr/>
          <a:lstStyle/>
          <a:p>
            <a:r>
              <a:rPr lang="en-US" altLang="en-US"/>
              <a:t>Watering Trees</a:t>
            </a:r>
          </a:p>
          <a:p>
            <a:pPr>
              <a:buFontTx/>
              <a:buChar char="•"/>
            </a:pPr>
            <a:r>
              <a:rPr lang="en-US" altLang="en-US"/>
              <a:t>Water within and just beyond the drip line; or the area under the branches.</a:t>
            </a:r>
          </a:p>
          <a:p>
            <a:pPr>
              <a:buFontTx/>
              <a:buChar char="•"/>
            </a:pPr>
            <a:r>
              <a:rPr lang="en-US" altLang="en-US"/>
              <a:t>Do not water at the base of the tree.</a:t>
            </a:r>
          </a:p>
          <a:p>
            <a:pPr>
              <a:buFontTx/>
              <a:buChar char="•"/>
            </a:pPr>
            <a:r>
              <a:rPr lang="en-US" altLang="en-US"/>
              <a:t>Direct water to the soil and not the leaves; wet foliage is prone to disease and scorch.</a:t>
            </a:r>
          </a:p>
          <a:p>
            <a:pPr>
              <a:buFontTx/>
              <a:buChar char="•"/>
            </a:pPr>
            <a:r>
              <a:rPr lang="en-US" altLang="en-US"/>
              <a:t>Use sprinklers, soakers, drip, tree gators.</a:t>
            </a:r>
          </a:p>
          <a:p>
            <a:pPr>
              <a:buFontTx/>
              <a:buChar char="•"/>
            </a:pPr>
            <a:r>
              <a:rPr lang="en-US" altLang="en-US"/>
              <a:t>Mulch from the trunk to edge of drip line.</a:t>
            </a:r>
          </a:p>
        </p:txBody>
      </p:sp>
    </p:spTree>
    <p:extLst>
      <p:ext uri="{BB962C8B-B14F-4D97-AF65-F5344CB8AC3E}">
        <p14:creationId xmlns:p14="http://schemas.microsoft.com/office/powerpoint/2010/main" val="14734040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3AB36D-6086-564A-BC83-33D4E50E4152}" type="slidenum">
              <a:rPr lang="en-US" altLang="en-US"/>
              <a:pPr/>
              <a:t>88</a:t>
            </a:fld>
            <a:endParaRPr lang="en-US" altLang="en-US"/>
          </a:p>
        </p:txBody>
      </p:sp>
      <p:sp>
        <p:nvSpPr>
          <p:cNvPr id="350210" name="Rectangle 2"/>
          <p:cNvSpPr>
            <a:spLocks noRot="1" noChangeArrowheads="1" noTextEdit="1"/>
          </p:cNvSpPr>
          <p:nvPr>
            <p:ph type="sldImg"/>
          </p:nvPr>
        </p:nvSpPr>
        <p:spPr>
          <a:ln/>
        </p:spPr>
      </p:sp>
      <p:sp>
        <p:nvSpPr>
          <p:cNvPr id="350211" name="Rectangle 3"/>
          <p:cNvSpPr>
            <a:spLocks noGrp="1" noChangeArrowheads="1"/>
          </p:cNvSpPr>
          <p:nvPr>
            <p:ph type="body" idx="1"/>
          </p:nvPr>
        </p:nvSpPr>
        <p:spPr/>
        <p:txBody>
          <a:bodyPr/>
          <a:lstStyle/>
          <a:p>
            <a:r>
              <a:rPr lang="en-US" altLang="en-US"/>
              <a:t>Tree Irrigation.  Use a soaker or “ooze” hose.</a:t>
            </a:r>
          </a:p>
        </p:txBody>
      </p:sp>
    </p:spTree>
    <p:extLst>
      <p:ext uri="{BB962C8B-B14F-4D97-AF65-F5344CB8AC3E}">
        <p14:creationId xmlns:p14="http://schemas.microsoft.com/office/powerpoint/2010/main" val="867396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8BA2B-33B7-4746-B68C-4FAED2836E56}" type="slidenum">
              <a:rPr lang="en-US" altLang="en-US"/>
              <a:pPr/>
              <a:t>89</a:t>
            </a:fld>
            <a:endParaRPr lang="en-US" alt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a:xfrm>
            <a:off x="914400" y="4343400"/>
            <a:ext cx="5029200" cy="4114800"/>
          </a:xfrm>
        </p:spPr>
        <p:txBody>
          <a:bodyPr/>
          <a:lstStyle/>
          <a:p>
            <a:r>
              <a:rPr lang="en-US" altLang="en-US"/>
              <a:t>Tree gators are filled with water then slowly release water around the root system.</a:t>
            </a:r>
          </a:p>
          <a:p>
            <a:r>
              <a:rPr lang="en-US" altLang="en-US"/>
              <a:t>They can be expensive but very efficient.</a:t>
            </a:r>
          </a:p>
        </p:txBody>
      </p:sp>
    </p:spTree>
    <p:extLst>
      <p:ext uri="{BB962C8B-B14F-4D97-AF65-F5344CB8AC3E}">
        <p14:creationId xmlns:p14="http://schemas.microsoft.com/office/powerpoint/2010/main" val="12218621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4D884-AFEA-074D-8EC2-C92276B63484}" type="slidenum">
              <a:rPr lang="en-US" altLang="en-US"/>
              <a:pPr/>
              <a:t>90</a:t>
            </a:fld>
            <a:endParaRPr lang="en-US" altLang="en-US"/>
          </a:p>
        </p:txBody>
      </p:sp>
      <p:sp>
        <p:nvSpPr>
          <p:cNvPr id="351234" name="Rectangle 2"/>
          <p:cNvSpPr>
            <a:spLocks noRot="1" noChangeArrowheads="1" noTextEdit="1"/>
          </p:cNvSpPr>
          <p:nvPr>
            <p:ph type="sldImg"/>
          </p:nvPr>
        </p:nvSpPr>
        <p:spPr>
          <a:ln/>
        </p:spPr>
      </p:sp>
      <p:sp>
        <p:nvSpPr>
          <p:cNvPr id="351235" name="Rectangle 3"/>
          <p:cNvSpPr>
            <a:spLocks noGrp="1" noChangeArrowheads="1"/>
          </p:cNvSpPr>
          <p:nvPr>
            <p:ph type="body" idx="1"/>
          </p:nvPr>
        </p:nvSpPr>
        <p:spPr/>
        <p:txBody>
          <a:bodyPr/>
          <a:lstStyle/>
          <a:p>
            <a:r>
              <a:rPr lang="en-US" altLang="en-US" sz="1400"/>
              <a:t>Target irrigation to plants that show signs of stress.</a:t>
            </a:r>
          </a:p>
          <a:p>
            <a:pPr>
              <a:buFontTx/>
              <a:buChar char="•"/>
            </a:pPr>
            <a:r>
              <a:rPr lang="en-US" altLang="en-US">
                <a:solidFill>
                  <a:srgbClr val="FF9966"/>
                </a:solidFill>
                <a:effectLst>
                  <a:outerShdw blurRad="38100" dist="38100" dir="2700000" algn="tl">
                    <a:srgbClr val="C0C0C0"/>
                  </a:outerShdw>
                </a:effectLst>
              </a:rPr>
              <a:t>Gray/green Color</a:t>
            </a:r>
          </a:p>
          <a:p>
            <a:pPr>
              <a:buFontTx/>
              <a:buChar char="•"/>
            </a:pPr>
            <a:r>
              <a:rPr lang="en-US" altLang="en-US">
                <a:solidFill>
                  <a:srgbClr val="FF9966"/>
                </a:solidFill>
                <a:effectLst>
                  <a:outerShdw blurRad="38100" dist="38100" dir="2700000" algn="tl">
                    <a:srgbClr val="C0C0C0"/>
                  </a:outerShdw>
                </a:effectLst>
              </a:rPr>
              <a:t>Wilting</a:t>
            </a:r>
          </a:p>
          <a:p>
            <a:pPr>
              <a:buFontTx/>
              <a:buChar char="•"/>
            </a:pPr>
            <a:r>
              <a:rPr lang="en-US" altLang="en-US">
                <a:solidFill>
                  <a:srgbClr val="FF9966"/>
                </a:solidFill>
                <a:effectLst>
                  <a:outerShdw blurRad="38100" dist="38100" dir="2700000" algn="tl">
                    <a:srgbClr val="C0C0C0"/>
                  </a:outerShdw>
                </a:effectLst>
              </a:rPr>
              <a:t>Dying Branches</a:t>
            </a:r>
          </a:p>
          <a:p>
            <a:r>
              <a:rPr lang="en-US" altLang="en-US">
                <a:effectLst>
                  <a:outerShdw blurRad="38100" dist="38100" dir="2700000" algn="tl">
                    <a:srgbClr val="C0C0C0"/>
                  </a:outerShdw>
                </a:effectLst>
              </a:rPr>
              <a:t>Use a hand-held hose with water breaker or sprinkler can to direct water to those plants that need water the most!</a:t>
            </a:r>
          </a:p>
        </p:txBody>
      </p:sp>
    </p:spTree>
    <p:extLst>
      <p:ext uri="{BB962C8B-B14F-4D97-AF65-F5344CB8AC3E}">
        <p14:creationId xmlns:p14="http://schemas.microsoft.com/office/powerpoint/2010/main" val="1598472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CD859-1432-134D-86EC-AC30C50C18E8}" type="slidenum">
              <a:rPr lang="en-US" altLang="en-US"/>
              <a:pPr/>
              <a:t>91</a:t>
            </a:fld>
            <a:endParaRPr lang="en-US" altLang="en-US"/>
          </a:p>
        </p:txBody>
      </p:sp>
      <p:sp>
        <p:nvSpPr>
          <p:cNvPr id="352258" name="Rectangle 2"/>
          <p:cNvSpPr>
            <a:spLocks noRot="1" noChangeArrowheads="1" noTextEdit="1"/>
          </p:cNvSpPr>
          <p:nvPr>
            <p:ph type="sldImg"/>
          </p:nvPr>
        </p:nvSpPr>
        <p:spPr>
          <a:ln/>
        </p:spPr>
      </p:sp>
      <p:sp>
        <p:nvSpPr>
          <p:cNvPr id="352259" name="Rectangle 3"/>
          <p:cNvSpPr>
            <a:spLocks noGrp="1" noChangeArrowheads="1"/>
          </p:cNvSpPr>
          <p:nvPr>
            <p:ph type="body" idx="1"/>
          </p:nvPr>
        </p:nvSpPr>
        <p:spPr/>
        <p:txBody>
          <a:bodyPr/>
          <a:lstStyle/>
          <a:p>
            <a:r>
              <a:rPr lang="en-US" altLang="en-US" sz="1600"/>
              <a:t>Efficient Irrigation</a:t>
            </a:r>
          </a:p>
          <a:p>
            <a:r>
              <a:rPr lang="en-US" altLang="en-US">
                <a:solidFill>
                  <a:srgbClr val="FF9966"/>
                </a:solidFill>
              </a:rPr>
              <a:t>Watch Indicator Plants for Signs of Moisture Stress</a:t>
            </a:r>
          </a:p>
          <a:p>
            <a:pPr>
              <a:buFontTx/>
              <a:buChar char="•"/>
            </a:pPr>
            <a:r>
              <a:rPr lang="en-US" altLang="en-US" sz="1600"/>
              <a:t>Annuals</a:t>
            </a:r>
          </a:p>
          <a:p>
            <a:pPr>
              <a:buFontTx/>
              <a:buChar char="•"/>
            </a:pPr>
            <a:r>
              <a:rPr lang="en-US" altLang="en-US" sz="1600"/>
              <a:t>Hydrangeas</a:t>
            </a:r>
          </a:p>
          <a:p>
            <a:pPr>
              <a:buFontTx/>
              <a:buChar char="•"/>
            </a:pPr>
            <a:r>
              <a:rPr lang="en-US" altLang="en-US" sz="1600"/>
              <a:t>Azaleas</a:t>
            </a:r>
          </a:p>
          <a:p>
            <a:pPr>
              <a:buFontTx/>
              <a:buChar char="•"/>
            </a:pPr>
            <a:r>
              <a:rPr lang="en-US" altLang="en-US" sz="1600"/>
              <a:t>Thread-leaf Japanese Maples</a:t>
            </a:r>
          </a:p>
        </p:txBody>
      </p:sp>
    </p:spTree>
    <p:extLst>
      <p:ext uri="{BB962C8B-B14F-4D97-AF65-F5344CB8AC3E}">
        <p14:creationId xmlns:p14="http://schemas.microsoft.com/office/powerpoint/2010/main" val="4987321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656F1-BD6D-F442-B6AB-DFDE6415A9A9}" type="slidenum">
              <a:rPr lang="en-US" altLang="en-US"/>
              <a:pPr/>
              <a:t>92</a:t>
            </a:fld>
            <a:endParaRPr lang="en-US" altLang="en-US"/>
          </a:p>
        </p:txBody>
      </p:sp>
      <p:sp>
        <p:nvSpPr>
          <p:cNvPr id="353282" name="Rectangle 2"/>
          <p:cNvSpPr>
            <a:spLocks noRot="1" noChangeArrowheads="1" noTextEdit="1"/>
          </p:cNvSpPr>
          <p:nvPr>
            <p:ph type="sldImg"/>
          </p:nvPr>
        </p:nvSpPr>
        <p:spPr>
          <a:ln/>
        </p:spPr>
      </p:sp>
      <p:sp>
        <p:nvSpPr>
          <p:cNvPr id="353283" name="Rectangle 3"/>
          <p:cNvSpPr>
            <a:spLocks noGrp="1" noChangeArrowheads="1"/>
          </p:cNvSpPr>
          <p:nvPr>
            <p:ph type="body" idx="1"/>
          </p:nvPr>
        </p:nvSpPr>
        <p:spPr/>
        <p:txBody>
          <a:bodyPr/>
          <a:lstStyle/>
          <a:p>
            <a:r>
              <a:rPr lang="en-US" altLang="en-US" sz="1400"/>
              <a:t>Efficient Irrigation</a:t>
            </a:r>
          </a:p>
          <a:p>
            <a:r>
              <a:rPr lang="en-US" altLang="en-US" sz="1600" u="sng"/>
              <a:t>WHEN TO WATER</a:t>
            </a:r>
          </a:p>
          <a:p>
            <a:r>
              <a:rPr lang="en-US" altLang="en-US" sz="1400"/>
              <a:t>- For most efficient use of water, irrigate between 9pm - 10am to avoid excessive evaporative loss of water.</a:t>
            </a:r>
          </a:p>
          <a:p>
            <a:r>
              <a:rPr lang="en-US" altLang="en-US" sz="1400"/>
              <a:t>- Don’t water when it is windy or during the heat of the day.</a:t>
            </a:r>
          </a:p>
        </p:txBody>
      </p:sp>
    </p:spTree>
    <p:extLst>
      <p:ext uri="{BB962C8B-B14F-4D97-AF65-F5344CB8AC3E}">
        <p14:creationId xmlns:p14="http://schemas.microsoft.com/office/powerpoint/2010/main" val="56231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96BF3-D427-5F4F-A80F-F9FC543A95DA}" type="slidenum">
              <a:rPr lang="en-US" altLang="en-US"/>
              <a:pPr/>
              <a:t>9</a:t>
            </a:fld>
            <a:endParaRPr lang="en-US" altLang="en-US"/>
          </a:p>
        </p:txBody>
      </p:sp>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n-US" altLang="en-US"/>
              <a:t>Landscaping for Water Quantity</a:t>
            </a:r>
          </a:p>
          <a:p>
            <a:pPr>
              <a:buFontTx/>
              <a:buChar char="•"/>
            </a:pPr>
            <a:r>
              <a:rPr lang="en-US" altLang="en-US"/>
              <a:t>One portable lawn sprinkler operating one hour uses 360 gallons of water.</a:t>
            </a:r>
          </a:p>
          <a:p>
            <a:pPr>
              <a:buFontTx/>
              <a:buChar char="•"/>
            </a:pPr>
            <a:r>
              <a:rPr lang="en-US" altLang="en-US"/>
              <a:t>This is equivalent to:</a:t>
            </a:r>
          </a:p>
          <a:p>
            <a:r>
              <a:rPr lang="en-US" altLang="en-US"/>
              <a:t>       --&gt; 12 five-minute showers</a:t>
            </a:r>
          </a:p>
          <a:p>
            <a:r>
              <a:rPr lang="en-US" altLang="en-US"/>
              <a:t>       --&gt; 50 runs of the dishwasher</a:t>
            </a:r>
          </a:p>
          <a:p>
            <a:r>
              <a:rPr lang="en-US" altLang="en-US"/>
              <a:t>       --&gt; 225 flushes of the toilet</a:t>
            </a:r>
          </a:p>
          <a:p>
            <a:r>
              <a:rPr lang="en-US" altLang="en-US"/>
              <a:t>       --&gt; 12 loads of laundry</a:t>
            </a:r>
          </a:p>
        </p:txBody>
      </p:sp>
    </p:spTree>
    <p:extLst>
      <p:ext uri="{BB962C8B-B14F-4D97-AF65-F5344CB8AC3E}">
        <p14:creationId xmlns:p14="http://schemas.microsoft.com/office/powerpoint/2010/main" val="14316977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22B5F-7FEF-6C4B-93A9-CBD498729698}" type="slidenum">
              <a:rPr lang="en-US" altLang="en-US"/>
              <a:pPr/>
              <a:t>93</a:t>
            </a:fld>
            <a:endParaRPr lang="en-US" altLang="en-US"/>
          </a:p>
        </p:txBody>
      </p:sp>
      <p:sp>
        <p:nvSpPr>
          <p:cNvPr id="354306" name="Rectangle 2"/>
          <p:cNvSpPr>
            <a:spLocks noRo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US" altLang="en-US"/>
              <a:t>Efficient Irrigation</a:t>
            </a:r>
          </a:p>
          <a:p>
            <a:r>
              <a:rPr lang="en-US" altLang="en-US" sz="1600" u="sng"/>
              <a:t>HOW TO WATER</a:t>
            </a:r>
          </a:p>
          <a:p>
            <a:r>
              <a:rPr lang="en-US" altLang="en-US" sz="1400"/>
              <a:t>A thorough soaking that saturates the soil to a depth of 6 to 8 inches is better for plants than shallow, frequent waterings.</a:t>
            </a:r>
          </a:p>
          <a:p>
            <a:r>
              <a:rPr lang="en-US" altLang="en-US" sz="1400"/>
              <a:t>Deep watering = deep, healthy roots</a:t>
            </a:r>
          </a:p>
          <a:p>
            <a:r>
              <a:rPr lang="en-US" altLang="en-US" sz="1400"/>
              <a:t>Shallow watering = shallow, weak roots</a:t>
            </a:r>
          </a:p>
        </p:txBody>
      </p:sp>
    </p:spTree>
    <p:extLst>
      <p:ext uri="{BB962C8B-B14F-4D97-AF65-F5344CB8AC3E}">
        <p14:creationId xmlns:p14="http://schemas.microsoft.com/office/powerpoint/2010/main" val="19624113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5D4A3-7AFF-7A47-88C4-BA56BC29B63D}" type="slidenum">
              <a:rPr lang="en-US" altLang="en-US"/>
              <a:pPr/>
              <a:t>95</a:t>
            </a:fld>
            <a:endParaRPr lang="en-US" altLang="en-US"/>
          </a:p>
        </p:txBody>
      </p:sp>
      <p:sp>
        <p:nvSpPr>
          <p:cNvPr id="355330" name="Rectangle 2"/>
          <p:cNvSpPr>
            <a:spLocks noRot="1" noChangeArrowheads="1" noTextEdit="1"/>
          </p:cNvSpPr>
          <p:nvPr>
            <p:ph type="sldImg"/>
          </p:nvPr>
        </p:nvSpPr>
        <p:spPr>
          <a:ln/>
        </p:spPr>
      </p:sp>
      <p:sp>
        <p:nvSpPr>
          <p:cNvPr id="355331" name="Rectangle 3"/>
          <p:cNvSpPr>
            <a:spLocks noGrp="1" noChangeArrowheads="1"/>
          </p:cNvSpPr>
          <p:nvPr>
            <p:ph type="body" idx="1"/>
          </p:nvPr>
        </p:nvSpPr>
        <p:spPr/>
        <p:txBody>
          <a:bodyPr/>
          <a:lstStyle/>
          <a:p>
            <a:r>
              <a:rPr lang="en-US" altLang="en-US"/>
              <a:t>Seven Steps To Zeriscaping</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Planning and Design</a:t>
            </a:r>
          </a:p>
          <a:p>
            <a:pPr>
              <a:buFontTx/>
              <a:buChar char="•"/>
            </a:pPr>
            <a:r>
              <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Soil Improvement</a:t>
            </a:r>
          </a:p>
          <a:p>
            <a:pPr>
              <a:buFontTx/>
              <a:buChar char="•"/>
            </a:pPr>
            <a:r>
              <a:rPr lang="en-US" altLang="en-US" sz="1300"/>
              <a:t>Appropriate Plant Selection</a:t>
            </a:r>
            <a:endParaRPr lang="en-US" altLang="en-US" sz="13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buFontTx/>
              <a:buChar char="•"/>
            </a:pPr>
            <a:r>
              <a:rPr lang="en-US" altLang="en-US" sz="1300"/>
              <a:t>Practical Turf Areas</a:t>
            </a:r>
          </a:p>
          <a:p>
            <a:pPr>
              <a:buFontTx/>
              <a:buChar char="•"/>
            </a:pPr>
            <a:r>
              <a:rPr lang="en-US" altLang="en-US" sz="1300"/>
              <a:t>Efficient Irrigation</a:t>
            </a:r>
          </a:p>
          <a:p>
            <a:pPr>
              <a:buFontTx/>
              <a:buChar char="•"/>
            </a:pPr>
            <a:r>
              <a:rPr lang="en-US" altLang="en-US" sz="1400" b="1">
                <a:solidFill>
                  <a:srgbClr val="FFFF00"/>
                </a:solidFill>
              </a:rPr>
              <a:t>Use of Mulches</a:t>
            </a:r>
            <a:r>
              <a:rPr lang="en-US" altLang="en-US" sz="1300"/>
              <a:t> </a:t>
            </a:r>
          </a:p>
          <a:p>
            <a:pPr>
              <a:buFontTx/>
              <a:buChar char="•"/>
            </a:pPr>
            <a:r>
              <a:rPr lang="en-US" altLang="en-US" sz="1300"/>
              <a:t>Appropriate Maintenance</a:t>
            </a:r>
            <a:endParaRPr lang="en-US" altLang="en-US"/>
          </a:p>
          <a:p>
            <a:endParaRPr lang="en-US" altLang="en-US"/>
          </a:p>
        </p:txBody>
      </p:sp>
    </p:spTree>
    <p:extLst>
      <p:ext uri="{BB962C8B-B14F-4D97-AF65-F5344CB8AC3E}">
        <p14:creationId xmlns:p14="http://schemas.microsoft.com/office/powerpoint/2010/main" val="11933390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104A3-A58B-FC4E-A2B9-C3D700BAF3EB}" type="slidenum">
              <a:rPr lang="en-US" altLang="en-US"/>
              <a:pPr/>
              <a:t>96</a:t>
            </a:fld>
            <a:endParaRPr lang="en-US" altLang="en-US"/>
          </a:p>
        </p:txBody>
      </p:sp>
      <p:sp>
        <p:nvSpPr>
          <p:cNvPr id="356354" name="Rectangle 2"/>
          <p:cNvSpPr>
            <a:spLocks noRot="1"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en-US" altLang="en-US"/>
              <a:t>Benefits of Mulch</a:t>
            </a:r>
          </a:p>
          <a:p>
            <a:pPr>
              <a:buFontTx/>
              <a:buChar char="•"/>
            </a:pPr>
            <a:r>
              <a:rPr lang="en-US" altLang="en-US" sz="1400"/>
              <a:t>Prevents evaporative water loss from the soil.</a:t>
            </a:r>
          </a:p>
          <a:p>
            <a:pPr>
              <a:buFontTx/>
              <a:buChar char="•"/>
            </a:pPr>
            <a:r>
              <a:rPr lang="en-US" altLang="en-US" sz="1400"/>
              <a:t>Prevents soil-borne diseases.</a:t>
            </a:r>
          </a:p>
          <a:p>
            <a:pPr>
              <a:buFontTx/>
              <a:buChar char="•"/>
            </a:pPr>
            <a:r>
              <a:rPr lang="en-US" altLang="en-US" sz="1400"/>
              <a:t>Insulates the roots of plants from extreme cold and heat.</a:t>
            </a:r>
          </a:p>
          <a:p>
            <a:pPr>
              <a:buFontTx/>
              <a:buChar char="•"/>
            </a:pPr>
            <a:r>
              <a:rPr lang="en-US" altLang="en-US" sz="1400"/>
              <a:t>Reduces weed competition.</a:t>
            </a:r>
          </a:p>
          <a:p>
            <a:pPr>
              <a:buFontTx/>
              <a:buChar char="•"/>
            </a:pPr>
            <a:r>
              <a:rPr lang="en-US" altLang="en-US" sz="1400"/>
              <a:t>Reduces erosion.</a:t>
            </a:r>
          </a:p>
        </p:txBody>
      </p:sp>
    </p:spTree>
    <p:extLst>
      <p:ext uri="{BB962C8B-B14F-4D97-AF65-F5344CB8AC3E}">
        <p14:creationId xmlns:p14="http://schemas.microsoft.com/office/powerpoint/2010/main" val="10999701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8C5D9-8D4D-F54F-9FE8-55BD99D43FE8}" type="slidenum">
              <a:rPr lang="en-US" altLang="en-US"/>
              <a:pPr/>
              <a:t>97</a:t>
            </a:fld>
            <a:endParaRPr lang="en-US" altLang="en-US"/>
          </a:p>
        </p:txBody>
      </p:sp>
      <p:sp>
        <p:nvSpPr>
          <p:cNvPr id="357378" name="Rectangle 2"/>
          <p:cNvSpPr>
            <a:spLocks noRot="1" noChangeArrowheads="1" noTextEdit="1"/>
          </p:cNvSpPr>
          <p:nvPr>
            <p:ph type="sldImg"/>
          </p:nvPr>
        </p:nvSpPr>
        <p:spPr>
          <a:ln/>
        </p:spPr>
      </p:sp>
      <p:sp>
        <p:nvSpPr>
          <p:cNvPr id="357379" name="Rectangle 3"/>
          <p:cNvSpPr>
            <a:spLocks noGrp="1" noChangeArrowheads="1"/>
          </p:cNvSpPr>
          <p:nvPr>
            <p:ph type="body" idx="1"/>
          </p:nvPr>
        </p:nvSpPr>
        <p:spPr/>
        <p:txBody>
          <a:bodyPr/>
          <a:lstStyle/>
          <a:p>
            <a:r>
              <a:rPr lang="en-US" altLang="en-US" u="sng">
                <a:effectLst>
                  <a:outerShdw blurRad="38100" dist="38100" dir="2700000" algn="tl">
                    <a:srgbClr val="C0C0C0"/>
                  </a:outerShdw>
                </a:effectLst>
              </a:rPr>
              <a:t>Best Mulches</a:t>
            </a:r>
            <a:r>
              <a:rPr lang="en-US" altLang="en-US">
                <a:effectLst>
                  <a:outerShdw blurRad="38100" dist="38100" dir="2700000" algn="tl">
                    <a:srgbClr val="C0C0C0"/>
                  </a:outerShdw>
                </a:effectLst>
              </a:rPr>
              <a:t>: </a:t>
            </a:r>
            <a:r>
              <a:rPr lang="en-US" altLang="en-US">
                <a:solidFill>
                  <a:srgbClr val="FFFF66"/>
                </a:solidFill>
                <a:effectLst>
                  <a:outerShdw blurRad="38100" dist="38100" dir="2700000" algn="tl">
                    <a:srgbClr val="C0C0C0"/>
                  </a:outerShdw>
                </a:effectLst>
              </a:rPr>
              <a:t>Organic, Fine-textured and Non-matting.</a:t>
            </a:r>
          </a:p>
        </p:txBody>
      </p:sp>
    </p:spTree>
    <p:extLst>
      <p:ext uri="{BB962C8B-B14F-4D97-AF65-F5344CB8AC3E}">
        <p14:creationId xmlns:p14="http://schemas.microsoft.com/office/powerpoint/2010/main" val="16591953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76B4B-9136-714C-B8B3-360F8F932EFE}" type="slidenum">
              <a:rPr lang="en-US" altLang="en-US"/>
              <a:pPr/>
              <a:t>98</a:t>
            </a:fld>
            <a:endParaRPr lang="en-US" altLang="en-US"/>
          </a:p>
        </p:txBody>
      </p:sp>
      <p:sp>
        <p:nvSpPr>
          <p:cNvPr id="208898" name="Rectangle 2"/>
          <p:cNvSpPr>
            <a:spLocks noRo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altLang="en-US">
                <a:solidFill>
                  <a:srgbClr val="996600"/>
                </a:solidFill>
                <a:effectLst>
                  <a:outerShdw blurRad="38100" dist="38100" dir="2700000" algn="tl">
                    <a:srgbClr val="C0C0C0"/>
                  </a:outerShdw>
                </a:effectLst>
              </a:rPr>
              <a:t>How Much Mulch To Apply?</a:t>
            </a:r>
          </a:p>
          <a:p>
            <a:pPr>
              <a:buFontTx/>
              <a:buChar char="•"/>
            </a:pPr>
            <a:r>
              <a:rPr lang="en-US" altLang="en-US">
                <a:solidFill>
                  <a:srgbClr val="FFFF00"/>
                </a:solidFill>
                <a:effectLst>
                  <a:outerShdw blurRad="38100" dist="38100" dir="2700000" algn="tl">
                    <a:srgbClr val="C0C0C0"/>
                  </a:outerShdw>
                </a:effectLst>
              </a:rPr>
              <a:t>3 to 5 inches is sufficient.</a:t>
            </a:r>
          </a:p>
          <a:p>
            <a:pPr>
              <a:buFontTx/>
              <a:buChar char="•"/>
            </a:pPr>
            <a:r>
              <a:rPr lang="en-US" altLang="en-US">
                <a:solidFill>
                  <a:srgbClr val="FFFF66"/>
                </a:solidFill>
                <a:effectLst>
                  <a:outerShdw blurRad="38100" dist="38100" dir="2700000" algn="tl">
                    <a:srgbClr val="C0C0C0"/>
                  </a:outerShdw>
                </a:effectLst>
              </a:rPr>
              <a:t>1 bale of pine straw covers 50 – 80 sq. ft., depending on the size of the bale.</a:t>
            </a:r>
          </a:p>
          <a:p>
            <a:pPr>
              <a:buFontTx/>
              <a:buChar char="•"/>
            </a:pPr>
            <a:r>
              <a:rPr lang="en-US" altLang="en-US">
                <a:solidFill>
                  <a:srgbClr val="FFFF66"/>
                </a:solidFill>
                <a:effectLst>
                  <a:outerShdw blurRad="38100" dist="38100" dir="2700000" algn="tl">
                    <a:srgbClr val="C0C0C0"/>
                  </a:outerShdw>
                </a:effectLst>
              </a:rPr>
              <a:t>9 – 3 cu. ft. bags of pine bark mulch will cover 100 sq. ft. to a 3-inch depth.</a:t>
            </a:r>
            <a:endParaRPr lang="en-US" altLang="en-US"/>
          </a:p>
          <a:p>
            <a:r>
              <a:rPr lang="en-US" altLang="en-US"/>
              <a:t>Be sure not to add TOO MUCH mulch!  More than 5 inches is TOO MUCH!</a:t>
            </a:r>
          </a:p>
        </p:txBody>
      </p:sp>
    </p:spTree>
    <p:extLst>
      <p:ext uri="{BB962C8B-B14F-4D97-AF65-F5344CB8AC3E}">
        <p14:creationId xmlns:p14="http://schemas.microsoft.com/office/powerpoint/2010/main" val="10206373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020DE1-1A92-0144-9DBD-F837C4B20AC3}" type="slidenum">
              <a:rPr lang="en-US" altLang="en-US"/>
              <a:pPr/>
              <a:t>99</a:t>
            </a:fld>
            <a:endParaRPr lang="en-US" altLang="en-US"/>
          </a:p>
        </p:txBody>
      </p:sp>
      <p:sp>
        <p:nvSpPr>
          <p:cNvPr id="358402" name="Rectangle 2"/>
          <p:cNvSpPr>
            <a:spLocks noRot="1" noChangeArrowheads="1" noTextEdit="1"/>
          </p:cNvSpPr>
          <p:nvPr>
            <p:ph type="sldImg"/>
          </p:nvPr>
        </p:nvSpPr>
        <p:spPr>
          <a:ln/>
        </p:spPr>
      </p:sp>
      <p:sp>
        <p:nvSpPr>
          <p:cNvPr id="358403" name="Rectangle 3"/>
          <p:cNvSpPr>
            <a:spLocks noGrp="1" noChangeArrowheads="1"/>
          </p:cNvSpPr>
          <p:nvPr>
            <p:ph type="body" idx="1"/>
          </p:nvPr>
        </p:nvSpPr>
        <p:spPr/>
        <p:txBody>
          <a:bodyPr/>
          <a:lstStyle/>
          <a:p>
            <a:r>
              <a:rPr lang="en-US" altLang="en-US" sz="1000"/>
              <a:t>Make Sure Mulch is Composed!  Green Mulch Can Rob Plants of Essential Nitrogen.</a:t>
            </a:r>
          </a:p>
        </p:txBody>
      </p:sp>
    </p:spTree>
    <p:extLst>
      <p:ext uri="{BB962C8B-B14F-4D97-AF65-F5344CB8AC3E}">
        <p14:creationId xmlns:p14="http://schemas.microsoft.com/office/powerpoint/2010/main" val="19003217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7BB48A-2837-2948-A984-C40107034C9D}" type="slidenum">
              <a:rPr lang="en-US" altLang="en-US"/>
              <a:pPr/>
              <a:t>100</a:t>
            </a:fld>
            <a:endParaRPr lang="en-US" altLang="en-US"/>
          </a:p>
        </p:txBody>
      </p:sp>
      <p:sp>
        <p:nvSpPr>
          <p:cNvPr id="207874" name="Rectangle 2"/>
          <p:cNvSpPr>
            <a:spLocks noRo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ltLang="en-US"/>
              <a:t>A good way to recycle old newspapers organically. </a:t>
            </a:r>
            <a:r>
              <a:rPr lang="en-US" altLang="en-US">
                <a:effectLst>
                  <a:outerShdw blurRad="38100" dist="38100" dir="2700000" algn="tl">
                    <a:srgbClr val="C0C0C0"/>
                  </a:outerShdw>
                </a:effectLst>
              </a:rPr>
              <a:t>Newspaper placed under much, 2- to 3-sheets thick, helps provide an added barrier to moisture loss.</a:t>
            </a:r>
          </a:p>
        </p:txBody>
      </p:sp>
    </p:spTree>
    <p:extLst>
      <p:ext uri="{BB962C8B-B14F-4D97-AF65-F5344CB8AC3E}">
        <p14:creationId xmlns:p14="http://schemas.microsoft.com/office/powerpoint/2010/main" val="13312406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E3569-8392-5946-B5C4-2CFBDB83E30A}" type="slidenum">
              <a:rPr lang="en-US" altLang="en-US"/>
              <a:pPr/>
              <a:t>101</a:t>
            </a:fld>
            <a:endParaRPr lang="en-US" altLang="en-US"/>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ltLang="en-US"/>
              <a:t>Landscape fabrics under mulch prevent weeds and conserves moisture in the soil.  Ask the audience what their experiences have been with landscape fabrics?</a:t>
            </a:r>
          </a:p>
        </p:txBody>
      </p:sp>
    </p:spTree>
    <p:extLst>
      <p:ext uri="{BB962C8B-B14F-4D97-AF65-F5344CB8AC3E}">
        <p14:creationId xmlns:p14="http://schemas.microsoft.com/office/powerpoint/2010/main" val="16765835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DECFF-D51E-5C4D-8584-A40D69E2F263}" type="slidenum">
              <a:rPr lang="en-US" altLang="en-US"/>
              <a:pPr/>
              <a:t>102</a:t>
            </a:fld>
            <a:endParaRPr lang="en-US" altLang="en-US"/>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a:xfrm>
            <a:off x="914400" y="4343400"/>
            <a:ext cx="5029200" cy="4114800"/>
          </a:xfrm>
        </p:spPr>
        <p:txBody>
          <a:bodyPr/>
          <a:lstStyle/>
          <a:p>
            <a:r>
              <a:rPr lang="en-US" altLang="en-US">
                <a:solidFill>
                  <a:srgbClr val="FFFF66"/>
                </a:solidFill>
                <a:effectLst>
                  <a:outerShdw blurRad="38100" dist="38100" dir="2700000" algn="tl">
                    <a:srgbClr val="C0C0C0"/>
                  </a:outerShdw>
                </a:effectLst>
              </a:rPr>
              <a:t>Hydrogel.  Water Absorbing Polymer.</a:t>
            </a:r>
            <a:r>
              <a:rPr lang="en-US" altLang="en-US"/>
              <a:t>  There are several polymers available to help retain moisture in the soil.</a:t>
            </a:r>
          </a:p>
          <a:p>
            <a:r>
              <a:rPr lang="en-US" altLang="en-US"/>
              <a:t>It is best to place the polymer in a bucket and fill it with water. Once the water has been absorbed add it to the soil.</a:t>
            </a:r>
          </a:p>
        </p:txBody>
      </p:sp>
    </p:spTree>
    <p:extLst>
      <p:ext uri="{BB962C8B-B14F-4D97-AF65-F5344CB8AC3E}">
        <p14:creationId xmlns:p14="http://schemas.microsoft.com/office/powerpoint/2010/main" val="12066749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9C24E-C362-BE48-A95D-383E192CE247}" type="slidenum">
              <a:rPr lang="en-US" altLang="en-US"/>
              <a:pPr/>
              <a:t>103</a:t>
            </a:fld>
            <a:endParaRPr lang="en-US" altLang="en-US"/>
          </a:p>
        </p:txBody>
      </p:sp>
      <p:sp>
        <p:nvSpPr>
          <p:cNvPr id="359426" name="Rectangle 2"/>
          <p:cNvSpPr>
            <a:spLocks noRot="1" noChangeArrowheads="1" noTextEdit="1"/>
          </p:cNvSpPr>
          <p:nvPr>
            <p:ph type="sldImg"/>
          </p:nvPr>
        </p:nvSpPr>
        <p:spPr>
          <a:ln/>
        </p:spPr>
      </p:sp>
      <p:sp>
        <p:nvSpPr>
          <p:cNvPr id="359427" name="Rectangle 3"/>
          <p:cNvSpPr>
            <a:spLocks noGrp="1" noChangeArrowheads="1"/>
          </p:cNvSpPr>
          <p:nvPr>
            <p:ph type="body" idx="1"/>
          </p:nvPr>
        </p:nvSpPr>
        <p:spPr/>
        <p:txBody>
          <a:bodyPr/>
          <a:lstStyle/>
          <a:p>
            <a:r>
              <a:rPr lang="en-US" altLang="en-US" sz="1400"/>
              <a:t>Conserving Moisture in the Soil.</a:t>
            </a:r>
          </a:p>
          <a:p>
            <a:r>
              <a:rPr lang="en-US" altLang="en-US" sz="1600">
                <a:solidFill>
                  <a:srgbClr val="FF6600"/>
                </a:solidFill>
              </a:rPr>
              <a:t>Hydro-Gels. </a:t>
            </a:r>
            <a:r>
              <a:rPr lang="en-US" altLang="en-US" sz="1600"/>
              <a:t>(Hydrosource, Terrasorb)</a:t>
            </a:r>
            <a:br>
              <a:rPr lang="en-US" altLang="en-US" sz="1600"/>
            </a:br>
            <a:r>
              <a:rPr lang="en-US" altLang="en-US" sz="1600">
                <a:solidFill>
                  <a:srgbClr val="FF6600"/>
                </a:solidFill>
              </a:rPr>
              <a:t>DriWater:  </a:t>
            </a:r>
            <a:r>
              <a:rPr lang="en-US" altLang="en-US" sz="1600"/>
              <a:t>(www.driwater.com)</a:t>
            </a:r>
          </a:p>
        </p:txBody>
      </p:sp>
    </p:spTree>
    <p:extLst>
      <p:ext uri="{BB962C8B-B14F-4D97-AF65-F5344CB8AC3E}">
        <p14:creationId xmlns:p14="http://schemas.microsoft.com/office/powerpoint/2010/main" val="189720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25986" name="Group 2"/>
          <p:cNvGrpSpPr>
            <a:grpSpLocks/>
          </p:cNvGrpSpPr>
          <p:nvPr/>
        </p:nvGrpSpPr>
        <p:grpSpPr bwMode="auto">
          <a:xfrm>
            <a:off x="0" y="0"/>
            <a:ext cx="9140825" cy="6850063"/>
            <a:chOff x="0" y="0"/>
            <a:chExt cx="5758" cy="4315"/>
          </a:xfrm>
        </p:grpSpPr>
        <p:grpSp>
          <p:nvGrpSpPr>
            <p:cNvPr id="425987" name="Group 3"/>
            <p:cNvGrpSpPr>
              <a:grpSpLocks/>
            </p:cNvGrpSpPr>
            <p:nvPr userDrawn="1"/>
          </p:nvGrpSpPr>
          <p:grpSpPr bwMode="auto">
            <a:xfrm>
              <a:off x="1728" y="2230"/>
              <a:ext cx="4027" cy="2085"/>
              <a:chOff x="1728" y="2230"/>
              <a:chExt cx="4027" cy="2085"/>
            </a:xfrm>
          </p:grpSpPr>
          <p:sp>
            <p:nvSpPr>
              <p:cNvPr id="42598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98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99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99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99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5993"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994"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599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42599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425997"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425998"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425999" name="Rectangle 15"/>
          <p:cNvSpPr>
            <a:spLocks noGrp="1" noChangeArrowheads="1"/>
          </p:cNvSpPr>
          <p:nvPr>
            <p:ph type="sldNum" sz="quarter" idx="4"/>
          </p:nvPr>
        </p:nvSpPr>
        <p:spPr>
          <a:xfrm>
            <a:off x="6553200" y="6254750"/>
            <a:ext cx="2133600" cy="476250"/>
          </a:xfrm>
        </p:spPr>
        <p:txBody>
          <a:bodyPr/>
          <a:lstStyle>
            <a:lvl1pPr>
              <a:defRPr/>
            </a:lvl1pPr>
          </a:lstStyle>
          <a:p>
            <a:fld id="{C1BD86E1-2991-AF43-911A-AE89BE7422BD}" type="slidenum">
              <a:rPr lang="en-US" altLang="en-US"/>
              <a:pPr/>
              <a:t>‹#›</a:t>
            </a:fld>
            <a:endParaRPr lang="en-US" altLang="en-US"/>
          </a:p>
        </p:txBody>
      </p:sp>
    </p:spTree>
  </p:cSld>
  <p:clrMapOvr>
    <a:masterClrMapping/>
  </p:clrMapOvr>
  <p:transition spd="med">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358C83C-E0DA-F94B-9BBF-4DA0817EEBA4}"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45046084"/>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F04DC48-837F-3A48-BBFA-3694546DA08B}"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76665466"/>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7301E84C-B7FA-2544-BF3F-833C5212B355}"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803859174"/>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0282B0E3-9778-8943-8C5C-B7A83B34F72C}" type="slidenum">
              <a:rPr lang="en-US" altLang="en-US"/>
              <a:pPr/>
              <a:t>‹#›</a:t>
            </a:fld>
            <a:endParaRPr lang="en-US" alt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434492719"/>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398C3FF-BC65-114A-85E1-37AC5989B122}"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92193827"/>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C2CE061A-4490-5D48-8B56-680CE59A3B6A}"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321966"/>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D6C93D64-5399-6D4D-9720-79E82A39B037}"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92859393"/>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6CCEC434-5D76-2D43-A9B5-A8CB4154016A}"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56674649"/>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33E040F9-1BC0-574E-B950-2B49434E8C68}"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12363810"/>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27A0EB03-1728-EF40-82B8-F217A40F26CC}"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45010691"/>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E683B53-5ECF-7749-92B0-C4CF25CA3487}"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78304604"/>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13E05C77-B527-6548-B150-5DA22F0DCAEC}"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47471684"/>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42496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02FAA61F-5288-9C42-A6A0-AEAC33D2DF29}" type="slidenum">
              <a:rPr lang="en-US" altLang="en-US"/>
              <a:pPr/>
              <a:t>‹#›</a:t>
            </a:fld>
            <a:endParaRPr lang="en-US" altLang="en-US"/>
          </a:p>
        </p:txBody>
      </p:sp>
      <p:grpSp>
        <p:nvGrpSpPr>
          <p:cNvPr id="424964" name="Group 4"/>
          <p:cNvGrpSpPr>
            <a:grpSpLocks/>
          </p:cNvGrpSpPr>
          <p:nvPr/>
        </p:nvGrpSpPr>
        <p:grpSpPr bwMode="auto">
          <a:xfrm>
            <a:off x="0" y="0"/>
            <a:ext cx="9140825" cy="6850063"/>
            <a:chOff x="0" y="0"/>
            <a:chExt cx="5758" cy="4315"/>
          </a:xfrm>
        </p:grpSpPr>
        <p:grpSp>
          <p:nvGrpSpPr>
            <p:cNvPr id="424965" name="Group 5"/>
            <p:cNvGrpSpPr>
              <a:grpSpLocks/>
            </p:cNvGrpSpPr>
            <p:nvPr userDrawn="1"/>
          </p:nvGrpSpPr>
          <p:grpSpPr bwMode="auto">
            <a:xfrm>
              <a:off x="1728" y="2230"/>
              <a:ext cx="4027" cy="2085"/>
              <a:chOff x="1728" y="2230"/>
              <a:chExt cx="4027" cy="2085"/>
            </a:xfrm>
          </p:grpSpPr>
          <p:sp>
            <p:nvSpPr>
              <p:cNvPr id="42496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96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96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96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97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497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972"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497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2497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ltLang="en-US"/>
          </a:p>
        </p:txBody>
      </p:sp>
      <p:sp>
        <p:nvSpPr>
          <p:cNvPr id="42497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ransition spd="med">
    <p:zoom/>
  </p:transition>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fontAlgn="base">
        <a:spcBef>
          <a:spcPct val="20000"/>
        </a:spcBef>
        <a:spcAft>
          <a:spcPct val="0"/>
        </a:spcAft>
        <a:buClr>
          <a:schemeClr val="hlink"/>
        </a:buClr>
        <a:buSzPct val="70000"/>
        <a:buFont typeface="Wingdings"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4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4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4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4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4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49.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12.xml"/><Relationship Id="rId2" Type="http://schemas.openxmlformats.org/officeDocument/2006/relationships/notesSlide" Target="../notesSlides/notesSlide116.xml"/></Relationships>
</file>

<file path=ppt/slides/_rels/slide12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12.xml"/><Relationship Id="rId2" Type="http://schemas.openxmlformats.org/officeDocument/2006/relationships/notesSlide" Target="../notesSlides/notesSlide117.xml"/></Relationships>
</file>

<file path=ppt/slides/_rels/slide12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12.xml"/><Relationship Id="rId2" Type="http://schemas.openxmlformats.org/officeDocument/2006/relationships/notesSlide" Target="../notesSlides/notesSlide1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57.png"/></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wmf"/><Relationship Id="rId5" Type="http://schemas.openxmlformats.org/officeDocument/2006/relationships/image" Target="../media/image62.wmf"/><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6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3.jpeg"/><Relationship Id="rId1" Type="http://schemas.openxmlformats.org/officeDocument/2006/relationships/slideLayout" Target="../slideLayouts/slideLayout12.xml"/><Relationship Id="rId2" Type="http://schemas.openxmlformats.org/officeDocument/2006/relationships/notesSlide" Target="../notesSlides/notesSlide129.xml"/></Relationships>
</file>

<file path=ppt/slides/_rels/slide134.xml.rels><?xml version="1.0" encoding="UTF-8" standalone="yes"?>
<Relationships xmlns="http://schemas.openxmlformats.org/package/2006/relationships"><Relationship Id="rId3" Type="http://schemas.openxmlformats.org/officeDocument/2006/relationships/image" Target="../media/image65.wmf"/><Relationship Id="rId4" Type="http://schemas.openxmlformats.org/officeDocument/2006/relationships/image" Target="../media/image66.wmf"/><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3.xml"/><Relationship Id="rId3" Type="http://schemas.openxmlformats.org/officeDocument/2006/relationships/image" Target="../media/image69.w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7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73.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7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76.png"/></Relationships>
</file>

<file path=ppt/slides/_rels/slide14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6.xml"/><Relationship Id="rId3" Type="http://schemas.openxmlformats.org/officeDocument/2006/relationships/image" Target="../media/image77.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5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www.georgiaturf.co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2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2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2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8.jpeg"/></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3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4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p:txBody>
          <a:bodyPr/>
          <a:lstStyle/>
          <a:p>
            <a:r>
              <a:rPr lang="en-US" altLang="en-US"/>
              <a:t>Landscaping for Water Quantity</a:t>
            </a:r>
          </a:p>
        </p:txBody>
      </p:sp>
      <p:sp>
        <p:nvSpPr>
          <p:cNvPr id="239619" name="Rectangle 3"/>
          <p:cNvSpPr>
            <a:spLocks noGrp="1" noChangeArrowheads="1"/>
          </p:cNvSpPr>
          <p:nvPr>
            <p:ph type="body" idx="1"/>
          </p:nvPr>
        </p:nvSpPr>
        <p:spPr>
          <a:xfrm>
            <a:off x="457200" y="2362200"/>
            <a:ext cx="8229600" cy="4114800"/>
          </a:xfrm>
        </p:spPr>
        <p:txBody>
          <a:bodyPr/>
          <a:lstStyle/>
          <a:p>
            <a:pPr algn="ctr">
              <a:buFont typeface="Wingdings" charset="2"/>
              <a:buNone/>
            </a:pPr>
            <a:r>
              <a:rPr lang="en-US" altLang="en-US" sz="4400"/>
              <a:t>MASTER GARDENER</a:t>
            </a:r>
          </a:p>
          <a:p>
            <a:pPr algn="ctr">
              <a:buFont typeface="Wingdings" charset="2"/>
              <a:buNone/>
            </a:pPr>
            <a:r>
              <a:rPr lang="en-US" altLang="en-US" sz="4400"/>
              <a:t>ADVANCED TRAINING</a:t>
            </a:r>
          </a:p>
          <a:p>
            <a:pPr algn="ctr">
              <a:buFont typeface="Wingdings" charset="2"/>
              <a:buNone/>
            </a:pPr>
            <a:r>
              <a:rPr lang="en-US" altLang="en-US" sz="4400"/>
              <a:t>May 1, 2008</a:t>
            </a:r>
          </a:p>
          <a:p>
            <a:pPr algn="ctr">
              <a:buFont typeface="Wingdings" charset="2"/>
              <a:buNone/>
            </a:pPr>
            <a:r>
              <a:rPr lang="en-US" altLang="en-US" sz="4400"/>
              <a:t>Georgia Experiment Station</a:t>
            </a:r>
          </a:p>
        </p:txBody>
      </p:sp>
    </p:spTree>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lstStyle/>
          <a:p>
            <a:r>
              <a:rPr lang="en-US" altLang="en-US"/>
              <a:t>Outdoor Watering Options </a:t>
            </a:r>
          </a:p>
        </p:txBody>
      </p:sp>
      <p:sp>
        <p:nvSpPr>
          <p:cNvPr id="77827" name="Rectangle 3"/>
          <p:cNvSpPr>
            <a:spLocks noGrp="1" noChangeArrowheads="1"/>
          </p:cNvSpPr>
          <p:nvPr>
            <p:ph type="body" idx="1"/>
          </p:nvPr>
        </p:nvSpPr>
        <p:spPr>
          <a:xfrm>
            <a:off x="838200" y="2103438"/>
            <a:ext cx="7848600" cy="4022725"/>
          </a:xfrm>
        </p:spPr>
        <p:txBody>
          <a:bodyPr/>
          <a:lstStyle/>
          <a:p>
            <a:pPr>
              <a:lnSpc>
                <a:spcPct val="90000"/>
              </a:lnSpc>
            </a:pPr>
            <a:r>
              <a:rPr lang="en-US" altLang="en-US"/>
              <a:t>Summer Surcharge: Rate increases 25% to 100% when use exceeds average winter consumption.</a:t>
            </a:r>
          </a:p>
          <a:p>
            <a:pPr>
              <a:lnSpc>
                <a:spcPct val="90000"/>
              </a:lnSpc>
            </a:pPr>
            <a:r>
              <a:rPr lang="en-US" altLang="en-US"/>
              <a:t>Rationing: Odd/Even outdoor watering.</a:t>
            </a:r>
          </a:p>
          <a:p>
            <a:pPr>
              <a:lnSpc>
                <a:spcPct val="90000"/>
              </a:lnSpc>
            </a:pPr>
            <a:r>
              <a:rPr lang="en-US" altLang="en-US"/>
              <a:t>Once a week watering.</a:t>
            </a:r>
          </a:p>
          <a:p>
            <a:pPr>
              <a:lnSpc>
                <a:spcPct val="90000"/>
              </a:lnSpc>
            </a:pPr>
            <a:r>
              <a:rPr lang="en-US" altLang="en-US"/>
              <a:t>Total bans on outdoor Use.</a:t>
            </a:r>
          </a:p>
          <a:p>
            <a:pPr>
              <a:lnSpc>
                <a:spcPct val="90000"/>
              </a:lnSpc>
            </a:pPr>
            <a:r>
              <a:rPr lang="en-US" altLang="en-US"/>
              <a:t>XERISCAPING.</a:t>
            </a:r>
          </a:p>
          <a:p>
            <a:pPr>
              <a:lnSpc>
                <a:spcPct val="90000"/>
              </a:lnSpc>
              <a:buFont typeface="Wingdings" charset="2"/>
              <a:buNone/>
            </a:pPr>
            <a:endParaRPr lang="en-US" altLang="en-US"/>
          </a:p>
          <a:p>
            <a:pPr>
              <a:lnSpc>
                <a:spcPct val="90000"/>
              </a:lnSpc>
            </a:pPr>
            <a:endParaRPr lang="en-US" altLang="en-US" sz="2800"/>
          </a:p>
        </p:txBody>
      </p:sp>
    </p:spTree>
  </p:cSld>
  <p:clrMapOvr>
    <a:masterClrMapping/>
  </p:clrMapOvr>
  <p:transition spd="med">
    <p:zo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Water_023"/>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228600" y="228600"/>
            <a:ext cx="4267200" cy="33147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2755" name="Text Box 3"/>
          <p:cNvSpPr txBox="1">
            <a:spLocks noChangeArrowheads="1"/>
          </p:cNvSpPr>
          <p:nvPr/>
        </p:nvSpPr>
        <p:spPr bwMode="auto">
          <a:xfrm>
            <a:off x="381000" y="3886200"/>
            <a:ext cx="3962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800">
                <a:effectLst>
                  <a:outerShdw blurRad="38100" dist="38100" dir="2700000" algn="tl">
                    <a:srgbClr val="000000"/>
                  </a:outerShdw>
                </a:effectLst>
                <a:latin typeface="Tahoma" charset="0"/>
              </a:rPr>
              <a:t>Newspapers placed under mulch, 2 to 3 sheets thick, helps provide an added barrier to moisture loss.</a:t>
            </a:r>
          </a:p>
        </p:txBody>
      </p:sp>
      <p:pic>
        <p:nvPicPr>
          <p:cNvPr id="202756" name="Picture 4" descr="xeri20"/>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724400" y="3352800"/>
            <a:ext cx="4191000" cy="32575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2757" name="Text Box 5"/>
          <p:cNvSpPr txBox="1">
            <a:spLocks noChangeArrowheads="1"/>
          </p:cNvSpPr>
          <p:nvPr/>
        </p:nvSpPr>
        <p:spPr bwMode="auto">
          <a:xfrm>
            <a:off x="5791200" y="152400"/>
            <a:ext cx="2406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endParaRPr lang="en-US" altLang="en-US" sz="2800">
              <a:latin typeface="Tahoma" charset="0"/>
            </a:endParaRPr>
          </a:p>
          <a:p>
            <a:r>
              <a:rPr lang="en-US" altLang="en-US" sz="2800">
                <a:latin typeface="Tahoma" charset="0"/>
              </a:rPr>
              <a:t>A good way</a:t>
            </a:r>
          </a:p>
          <a:p>
            <a:r>
              <a:rPr lang="en-US" altLang="en-US" sz="2800">
                <a:latin typeface="Tahoma" charset="0"/>
              </a:rPr>
              <a:t>to recycle old          newspapers.</a:t>
            </a:r>
          </a:p>
        </p:txBody>
      </p:sp>
    </p:spTree>
  </p:cSld>
  <p:clrMapOvr>
    <a:masterClrMapping/>
  </p:clrMapOvr>
  <p:transition spd="med">
    <p:zo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a:xfrm>
            <a:off x="0" y="762000"/>
            <a:ext cx="8991600" cy="1143000"/>
          </a:xfrm>
        </p:spPr>
        <p:txBody>
          <a:bodyPr/>
          <a:lstStyle/>
          <a:p>
            <a:r>
              <a:rPr lang="en-US" altLang="en-US">
                <a:solidFill>
                  <a:schemeClr val="tx1"/>
                </a:solidFill>
              </a:rPr>
              <a:t>Landscape fabrics under mulch  prevent weeds and conserves moisture in the soil.</a:t>
            </a:r>
          </a:p>
        </p:txBody>
      </p:sp>
      <p:pic>
        <p:nvPicPr>
          <p:cNvPr id="203779" name="Picture 3" descr="Water_024"/>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2667000"/>
            <a:ext cx="7086600" cy="3886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water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03" name="Text Box 3"/>
          <p:cNvSpPr txBox="1">
            <a:spLocks noChangeArrowheads="1"/>
          </p:cNvSpPr>
          <p:nvPr/>
        </p:nvSpPr>
        <p:spPr bwMode="auto">
          <a:xfrm>
            <a:off x="4648200" y="533400"/>
            <a:ext cx="449580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400">
                <a:solidFill>
                  <a:srgbClr val="FFFF66"/>
                </a:solidFill>
                <a:effectLst>
                  <a:outerShdw blurRad="38100" dist="38100" dir="2700000" algn="tl">
                    <a:srgbClr val="000000"/>
                  </a:outerShdw>
                </a:effectLst>
                <a:latin typeface="Arial" charset="0"/>
              </a:rPr>
              <a:t>Hydrogel</a:t>
            </a:r>
          </a:p>
          <a:p>
            <a:pPr algn="ctr" eaLnBrk="1" hangingPunct="1">
              <a:spcBef>
                <a:spcPct val="50000"/>
              </a:spcBef>
            </a:pPr>
            <a:r>
              <a:rPr lang="en-US" altLang="en-US" sz="2400">
                <a:solidFill>
                  <a:srgbClr val="FFFF66"/>
                </a:solidFill>
                <a:effectLst>
                  <a:outerShdw blurRad="38100" dist="38100" dir="2700000" algn="tl">
                    <a:srgbClr val="000000"/>
                  </a:outerShdw>
                </a:effectLst>
                <a:latin typeface="Arial" charset="0"/>
              </a:rPr>
              <a:t>Water Absorbing Polymer</a:t>
            </a:r>
          </a:p>
        </p:txBody>
      </p:sp>
    </p:spTree>
  </p:cSld>
  <p:clrMapOvr>
    <a:masterClrMapping/>
  </p:clrMapOvr>
  <p:transition spd="med">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a:xfrm>
            <a:off x="228600" y="457200"/>
            <a:ext cx="8915400" cy="1143000"/>
          </a:xfrm>
        </p:spPr>
        <p:txBody>
          <a:bodyPr/>
          <a:lstStyle/>
          <a:p>
            <a:r>
              <a:rPr lang="en-US" altLang="en-US" sz="4800"/>
              <a:t>Conserving Moisture in the Soil</a:t>
            </a:r>
          </a:p>
        </p:txBody>
      </p:sp>
      <p:sp>
        <p:nvSpPr>
          <p:cNvPr id="209923" name="Rectangle 3"/>
          <p:cNvSpPr>
            <a:spLocks noGrp="1" noChangeArrowheads="1"/>
          </p:cNvSpPr>
          <p:nvPr>
            <p:ph type="body" idx="1"/>
          </p:nvPr>
        </p:nvSpPr>
        <p:spPr>
          <a:xfrm>
            <a:off x="457200" y="2332038"/>
            <a:ext cx="8229600" cy="4525962"/>
          </a:xfrm>
        </p:spPr>
        <p:txBody>
          <a:bodyPr/>
          <a:lstStyle/>
          <a:p>
            <a:pPr algn="ctr">
              <a:buFont typeface="Wingdings" charset="2"/>
              <a:buNone/>
            </a:pPr>
            <a:r>
              <a:rPr lang="en-US" altLang="en-US" sz="4000">
                <a:solidFill>
                  <a:schemeClr val="hlink"/>
                </a:solidFill>
              </a:rPr>
              <a:t>Hydro-Gel</a:t>
            </a:r>
            <a:r>
              <a:rPr lang="en-US" altLang="en-US" sz="4000">
                <a:solidFill>
                  <a:srgbClr val="FF6600"/>
                </a:solidFill>
              </a:rPr>
              <a:t> </a:t>
            </a:r>
          </a:p>
          <a:p>
            <a:pPr algn="ctr">
              <a:buFont typeface="Wingdings" charset="2"/>
              <a:buNone/>
            </a:pPr>
            <a:r>
              <a:rPr lang="en-US" altLang="en-US" sz="4000"/>
              <a:t>(Hydrosource, Terrasorb)</a:t>
            </a:r>
            <a:br>
              <a:rPr lang="en-US" altLang="en-US" sz="4000"/>
            </a:br>
            <a:endParaRPr lang="en-US" altLang="en-US" sz="4000"/>
          </a:p>
          <a:p>
            <a:pPr algn="ctr">
              <a:buFont typeface="Wingdings" charset="2"/>
              <a:buNone/>
            </a:pPr>
            <a:r>
              <a:rPr lang="en-US" altLang="en-US" sz="4000">
                <a:solidFill>
                  <a:schemeClr val="hlink"/>
                </a:solidFill>
              </a:rPr>
              <a:t>DriWater</a:t>
            </a:r>
          </a:p>
          <a:p>
            <a:pPr algn="ctr">
              <a:buFont typeface="Wingdings" charset="2"/>
              <a:buNone/>
            </a:pPr>
            <a:r>
              <a:rPr lang="en-US" altLang="en-US" sz="4000"/>
              <a:t> (www.driwater.com)</a:t>
            </a:r>
          </a:p>
        </p:txBody>
      </p:sp>
    </p:spTree>
  </p:cSld>
  <p:clrMapOvr>
    <a:masterClrMapping/>
  </p:clrMapOvr>
  <p:transition spd="med">
    <p:zo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rrowheads="1"/>
          </p:cNvSpPr>
          <p:nvPr>
            <p:ph type="title"/>
          </p:nvPr>
        </p:nvSpPr>
        <p:spPr/>
        <p:txBody>
          <a:bodyPr/>
          <a:lstStyle/>
          <a:p>
            <a:r>
              <a:rPr lang="en-US" altLang="en-US"/>
              <a:t>Mulching Tips</a:t>
            </a:r>
          </a:p>
        </p:txBody>
      </p:sp>
      <p:sp>
        <p:nvSpPr>
          <p:cNvPr id="232451" name="Rectangle 3"/>
          <p:cNvSpPr>
            <a:spLocks noGrp="1" noChangeArrowheads="1"/>
          </p:cNvSpPr>
          <p:nvPr>
            <p:ph type="body" idx="1"/>
          </p:nvPr>
        </p:nvSpPr>
        <p:spPr>
          <a:xfrm>
            <a:off x="228600" y="2133600"/>
            <a:ext cx="8763000" cy="4114800"/>
          </a:xfrm>
        </p:spPr>
        <p:txBody>
          <a:bodyPr/>
          <a:lstStyle/>
          <a:p>
            <a:pPr>
              <a:lnSpc>
                <a:spcPct val="90000"/>
              </a:lnSpc>
            </a:pPr>
            <a:r>
              <a:rPr lang="en-US" altLang="en-US"/>
              <a:t>Before mulching, remove all weeds.</a:t>
            </a:r>
          </a:p>
          <a:p>
            <a:pPr>
              <a:lnSpc>
                <a:spcPct val="90000"/>
              </a:lnSpc>
            </a:pPr>
            <a:r>
              <a:rPr lang="en-US" altLang="en-US"/>
              <a:t>Spread mulch material out evenly over the soil to cover the entire root zone.</a:t>
            </a:r>
          </a:p>
          <a:p>
            <a:pPr>
              <a:lnSpc>
                <a:spcPct val="90000"/>
              </a:lnSpc>
            </a:pPr>
            <a:r>
              <a:rPr lang="en-US" altLang="en-US"/>
              <a:t>Avoid over-mulching and mulch volcanoes.</a:t>
            </a:r>
          </a:p>
          <a:p>
            <a:pPr>
              <a:lnSpc>
                <a:spcPct val="90000"/>
              </a:lnSpc>
            </a:pPr>
            <a:r>
              <a:rPr lang="en-US" altLang="en-US"/>
              <a:t>Avoid placing mulch against tree trunks.</a:t>
            </a:r>
          </a:p>
          <a:p>
            <a:pPr>
              <a:lnSpc>
                <a:spcPct val="90000"/>
              </a:lnSpc>
            </a:pPr>
            <a:r>
              <a:rPr lang="en-US" altLang="en-US"/>
              <a:t>Inorganic mulches: long-lasting; stone, rocks.</a:t>
            </a:r>
          </a:p>
          <a:p>
            <a:pPr>
              <a:lnSpc>
                <a:spcPct val="90000"/>
              </a:lnSpc>
            </a:pPr>
            <a:r>
              <a:rPr lang="en-US" altLang="en-US"/>
              <a:t>Organic mulches: pine straw, pine bark, cedar chips, etc. Decay/add organic matter.</a:t>
            </a:r>
          </a:p>
        </p:txBody>
      </p:sp>
    </p:spTree>
  </p:cSld>
  <p:clrMapOvr>
    <a:masterClrMapping/>
  </p:clrMapOvr>
  <p:transition spd="med">
    <p:zo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rrowheads="1"/>
          </p:cNvSpPr>
          <p:nvPr>
            <p:ph type="title"/>
          </p:nvPr>
        </p:nvSpPr>
        <p:spPr/>
        <p:txBody>
          <a:bodyPr/>
          <a:lstStyle/>
          <a:p>
            <a:r>
              <a:rPr lang="en-US" altLang="en-US">
                <a:solidFill>
                  <a:schemeClr val="hlink"/>
                </a:solidFill>
              </a:rPr>
              <a:t>Seven Steps To Zeriscaping</a:t>
            </a:r>
          </a:p>
        </p:txBody>
      </p:sp>
      <p:sp>
        <p:nvSpPr>
          <p:cNvPr id="212995" name="Rectangle 3"/>
          <p:cNvSpPr>
            <a:spLocks noGrp="1" noChangeArrowheads="1"/>
          </p:cNvSpPr>
          <p:nvPr>
            <p:ph type="body" idx="1"/>
          </p:nvPr>
        </p:nvSpPr>
        <p:spPr>
          <a:xfrm>
            <a:off x="1676400" y="2133600"/>
            <a:ext cx="7010400" cy="4419600"/>
          </a:xfrm>
        </p:spPr>
        <p:txBody>
          <a:bodyPr/>
          <a:lstStyle/>
          <a:p>
            <a:r>
              <a:rPr lang="en-US" altLang="en-US"/>
              <a:t> </a:t>
            </a:r>
            <a:r>
              <a:rPr lang="en-US" altLang="en-US" sz="3400"/>
              <a:t>Planning and Design</a:t>
            </a:r>
          </a:p>
          <a:p>
            <a:r>
              <a:rPr lang="en-US" altLang="en-US" sz="3400"/>
              <a:t> Soil Improvement</a:t>
            </a:r>
          </a:p>
          <a:p>
            <a:r>
              <a:rPr lang="en-US" altLang="en-US" sz="3400"/>
              <a:t> Appropriate Plant Selection</a:t>
            </a:r>
            <a:endParaRPr lang="en-US" altLang="en-US" sz="3400">
              <a:solidFill>
                <a:srgbClr val="FFFF00"/>
              </a:solidFill>
            </a:endParaRPr>
          </a:p>
          <a:p>
            <a:r>
              <a:rPr lang="en-US" altLang="en-US" sz="3400"/>
              <a:t> Practical Turf Areas</a:t>
            </a:r>
          </a:p>
          <a:p>
            <a:r>
              <a:rPr lang="en-US" altLang="en-US" sz="3400"/>
              <a:t> Efficient Irrigation</a:t>
            </a:r>
          </a:p>
          <a:p>
            <a:r>
              <a:rPr lang="en-US" altLang="en-US" sz="3400"/>
              <a:t> Use of Mulches</a:t>
            </a:r>
          </a:p>
          <a:p>
            <a:r>
              <a:rPr lang="en-US" altLang="en-US" sz="3400"/>
              <a:t> </a:t>
            </a:r>
            <a:r>
              <a:rPr lang="en-US" altLang="en-US" sz="3600">
                <a:solidFill>
                  <a:schemeClr val="hlink"/>
                </a:solidFill>
              </a:rPr>
              <a:t>Appropriate Maintenance</a:t>
            </a:r>
            <a:endParaRPr lang="en-US" altLang="en-US" sz="3400">
              <a:solidFill>
                <a:schemeClr val="hlink"/>
              </a:solidFill>
            </a:endParaRPr>
          </a:p>
          <a:p>
            <a:endParaRPr lang="en-US" altLang="en-US">
              <a:solidFill>
                <a:schemeClr val="hlink"/>
              </a:solidFill>
            </a:endParaRPr>
          </a:p>
          <a:p>
            <a:endParaRPr lang="en-US" altLang="en-US"/>
          </a:p>
        </p:txBody>
      </p:sp>
    </p:spTree>
  </p:cSld>
  <p:clrMapOvr>
    <a:masterClrMapping/>
  </p:clrMapOvr>
  <p:transition spd="med">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rrowheads="1"/>
          </p:cNvSpPr>
          <p:nvPr>
            <p:ph type="title"/>
          </p:nvPr>
        </p:nvSpPr>
        <p:spPr/>
        <p:txBody>
          <a:bodyPr/>
          <a:lstStyle/>
          <a:p>
            <a:r>
              <a:rPr lang="en-US" altLang="en-US" sz="4000">
                <a:solidFill>
                  <a:schemeClr val="tx1"/>
                </a:solidFill>
                <a:effectLst/>
              </a:rPr>
              <a:t/>
            </a:r>
            <a:br>
              <a:rPr lang="en-US" altLang="en-US" sz="4000">
                <a:solidFill>
                  <a:schemeClr val="tx1"/>
                </a:solidFill>
                <a:effectLst/>
              </a:rPr>
            </a:br>
            <a:r>
              <a:rPr lang="en-US" altLang="en-US" sz="4000">
                <a:solidFill>
                  <a:schemeClr val="tx1"/>
                </a:solidFill>
                <a:effectLst/>
              </a:rPr>
              <a:t>Avoid Frequent Flushes of Vegetative Growth Brought on by:</a:t>
            </a:r>
            <a:br>
              <a:rPr lang="en-US" altLang="en-US" sz="4000">
                <a:solidFill>
                  <a:schemeClr val="tx1"/>
                </a:solidFill>
                <a:effectLst/>
              </a:rPr>
            </a:br>
            <a:endParaRPr lang="en-US" altLang="en-US" sz="4000">
              <a:solidFill>
                <a:schemeClr val="tx1"/>
              </a:solidFill>
              <a:effectLst/>
            </a:endParaRPr>
          </a:p>
        </p:txBody>
      </p:sp>
      <p:sp>
        <p:nvSpPr>
          <p:cNvPr id="215043" name="Rectangle 3"/>
          <p:cNvSpPr>
            <a:spLocks noGrp="1" noChangeArrowheads="1"/>
          </p:cNvSpPr>
          <p:nvPr>
            <p:ph type="body" idx="1"/>
          </p:nvPr>
        </p:nvSpPr>
        <p:spPr>
          <a:xfrm>
            <a:off x="2438400" y="2103438"/>
            <a:ext cx="5410200" cy="4022725"/>
          </a:xfrm>
        </p:spPr>
        <p:txBody>
          <a:bodyPr/>
          <a:lstStyle/>
          <a:p>
            <a:r>
              <a:rPr lang="en-US" altLang="en-US" sz="4400"/>
              <a:t> </a:t>
            </a:r>
            <a:r>
              <a:rPr lang="en-US" altLang="en-US" sz="4800"/>
              <a:t>Fertilization</a:t>
            </a:r>
          </a:p>
          <a:p>
            <a:r>
              <a:rPr lang="en-US" altLang="en-US" sz="4800"/>
              <a:t> Pruning</a:t>
            </a:r>
          </a:p>
          <a:p>
            <a:r>
              <a:rPr lang="en-US" altLang="en-US" sz="4800"/>
              <a:t> Irrigation</a:t>
            </a:r>
          </a:p>
        </p:txBody>
      </p:sp>
    </p:spTree>
  </p:cSld>
  <p:clrMapOvr>
    <a:masterClrMapping/>
  </p:clrMapOvr>
  <p:transition spd="med">
    <p:zoom/>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0" y="457200"/>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400">
                <a:effectLst>
                  <a:outerShdw blurRad="38100" dist="38100" dir="2700000" algn="tl">
                    <a:srgbClr val="000000"/>
                  </a:outerShdw>
                </a:effectLst>
                <a:latin typeface="Tahoma" charset="0"/>
              </a:rPr>
              <a:t>To Avoid Excessive Vegetative Growth</a:t>
            </a:r>
          </a:p>
        </p:txBody>
      </p:sp>
      <p:sp>
        <p:nvSpPr>
          <p:cNvPr id="217091" name="Rectangle 3"/>
          <p:cNvSpPr>
            <a:spLocks noGrp="1" noChangeArrowheads="1"/>
          </p:cNvSpPr>
          <p:nvPr>
            <p:ph type="body" sz="half" idx="1"/>
          </p:nvPr>
        </p:nvSpPr>
        <p:spPr>
          <a:xfrm>
            <a:off x="914400" y="2819400"/>
            <a:ext cx="8458200" cy="4038600"/>
          </a:xfrm>
        </p:spPr>
        <p:txBody>
          <a:bodyPr/>
          <a:lstStyle/>
          <a:p>
            <a:pPr>
              <a:spcBef>
                <a:spcPct val="35000"/>
              </a:spcBef>
            </a:pPr>
            <a:r>
              <a:rPr lang="en-US" altLang="en-US"/>
              <a:t> </a:t>
            </a:r>
            <a:r>
              <a:rPr lang="en-US" altLang="en-US" sz="3600"/>
              <a:t>Use low-nitrogen fertilizers.</a:t>
            </a:r>
          </a:p>
          <a:p>
            <a:pPr>
              <a:spcBef>
                <a:spcPct val="35000"/>
              </a:spcBef>
            </a:pPr>
            <a:r>
              <a:rPr lang="en-US" altLang="en-US"/>
              <a:t> </a:t>
            </a:r>
            <a:r>
              <a:rPr lang="en-US" altLang="en-US" sz="3600"/>
              <a:t>Use slow-release-type fertilizers.</a:t>
            </a:r>
          </a:p>
          <a:p>
            <a:pPr>
              <a:spcBef>
                <a:spcPct val="35000"/>
              </a:spcBef>
            </a:pPr>
            <a:r>
              <a:rPr lang="en-US" altLang="en-US"/>
              <a:t> </a:t>
            </a:r>
            <a:r>
              <a:rPr lang="en-US" altLang="en-US" sz="3600"/>
              <a:t>Limit fertilization during dry periods.</a:t>
            </a:r>
          </a:p>
          <a:p>
            <a:pPr>
              <a:spcBef>
                <a:spcPct val="35000"/>
              </a:spcBef>
            </a:pPr>
            <a:r>
              <a:rPr lang="en-US" altLang="en-US" sz="3600"/>
              <a:t> Reduce number of applications.</a:t>
            </a:r>
          </a:p>
        </p:txBody>
      </p:sp>
      <p:sp>
        <p:nvSpPr>
          <p:cNvPr id="217093" name="Rectangle 5"/>
          <p:cNvSpPr>
            <a:spLocks noGrp="1" noChangeArrowheads="1"/>
          </p:cNvSpPr>
          <p:nvPr>
            <p:ph sz="half" idx="2"/>
          </p:nvPr>
        </p:nvSpPr>
        <p:spPr>
          <a:xfrm flipV="1">
            <a:off x="8915400" y="6553200"/>
            <a:ext cx="228600" cy="304800"/>
          </a:xfrm>
        </p:spPr>
        <p:txBody>
          <a:bodyPr/>
          <a:lstStyle/>
          <a:p>
            <a:endParaRPr lang="en-US" altLang="en-US" sz="28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 calcmode="lin" valueType="num">
                                      <p:cBhvr additive="base">
                                        <p:cTn id="7" dur="500" fill="hold"/>
                                        <p:tgtEl>
                                          <p:spTgt spid="2170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7091">
                                            <p:txEl>
                                              <p:pRg st="1" end="1"/>
                                            </p:txEl>
                                          </p:spTgt>
                                        </p:tgtEl>
                                        <p:attrNameLst>
                                          <p:attrName>style.visibility</p:attrName>
                                        </p:attrNameLst>
                                      </p:cBhvr>
                                      <p:to>
                                        <p:strVal val="visible"/>
                                      </p:to>
                                    </p:set>
                                    <p:anim calcmode="lin" valueType="num">
                                      <p:cBhvr additive="base">
                                        <p:cTn id="13" dur="500" fill="hold"/>
                                        <p:tgtEl>
                                          <p:spTgt spid="2170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17091">
                                            <p:txEl>
                                              <p:pRg st="2" end="2"/>
                                            </p:txEl>
                                          </p:spTgt>
                                        </p:tgtEl>
                                        <p:attrNameLst>
                                          <p:attrName>style.visibility</p:attrName>
                                        </p:attrNameLst>
                                      </p:cBhvr>
                                      <p:to>
                                        <p:strVal val="visible"/>
                                      </p:to>
                                    </p:set>
                                    <p:anim calcmode="lin" valueType="num">
                                      <p:cBhvr additive="base">
                                        <p:cTn id="19" dur="500" fill="hold"/>
                                        <p:tgtEl>
                                          <p:spTgt spid="21709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170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17091">
                                            <p:txEl>
                                              <p:pRg st="3" end="3"/>
                                            </p:txEl>
                                          </p:spTgt>
                                        </p:tgtEl>
                                        <p:attrNameLst>
                                          <p:attrName>style.visibility</p:attrName>
                                        </p:attrNameLst>
                                      </p:cBhvr>
                                      <p:to>
                                        <p:strVal val="visible"/>
                                      </p:to>
                                    </p:set>
                                    <p:anim calcmode="lin" valueType="num">
                                      <p:cBhvr additive="base">
                                        <p:cTn id="25" dur="500" fill="hold"/>
                                        <p:tgtEl>
                                          <p:spTgt spid="21709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170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Rot="1" noChangeArrowheads="1"/>
          </p:cNvSpPr>
          <p:nvPr>
            <p:ph type="title"/>
          </p:nvPr>
        </p:nvSpPr>
        <p:spPr>
          <a:xfrm>
            <a:off x="609600" y="411163"/>
            <a:ext cx="7772400" cy="942975"/>
          </a:xfrm>
        </p:spPr>
        <p:txBody>
          <a:bodyPr/>
          <a:lstStyle/>
          <a:p>
            <a:r>
              <a:rPr lang="en-US" altLang="en-US" sz="6000"/>
              <a:t>Too Much Nitrogen</a:t>
            </a:r>
          </a:p>
        </p:txBody>
      </p:sp>
      <p:sp>
        <p:nvSpPr>
          <p:cNvPr id="218115" name="Rectangle 3"/>
          <p:cNvSpPr>
            <a:spLocks noGrp="1" noChangeArrowheads="1"/>
          </p:cNvSpPr>
          <p:nvPr>
            <p:ph type="body" idx="1"/>
          </p:nvPr>
        </p:nvSpPr>
        <p:spPr>
          <a:xfrm>
            <a:off x="762000" y="2362200"/>
            <a:ext cx="8077200" cy="3916363"/>
          </a:xfrm>
        </p:spPr>
        <p:txBody>
          <a:bodyPr/>
          <a:lstStyle/>
          <a:p>
            <a:r>
              <a:rPr lang="en-US" altLang="en-US" sz="3600"/>
              <a:t> Increases pest problems.</a:t>
            </a:r>
          </a:p>
          <a:p>
            <a:r>
              <a:rPr lang="en-US" altLang="en-US" sz="3600"/>
              <a:t> Increases top growth.</a:t>
            </a:r>
          </a:p>
          <a:p>
            <a:r>
              <a:rPr lang="en-US" altLang="en-US" sz="3600"/>
              <a:t> Reduces root growth.</a:t>
            </a:r>
          </a:p>
          <a:p>
            <a:r>
              <a:rPr lang="en-US" altLang="en-US" sz="3600"/>
              <a:t> Increases pruning requirements.</a:t>
            </a:r>
          </a:p>
          <a:p>
            <a:r>
              <a:rPr lang="en-US" altLang="en-US" sz="3600"/>
              <a:t> Increases run-off into groundwater.</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 calcmode="lin" valueType="num">
                                      <p:cBhvr additive="base">
                                        <p:cTn id="7" dur="500" fill="hold"/>
                                        <p:tgtEl>
                                          <p:spTgt spid="2181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8115">
                                            <p:txEl>
                                              <p:pRg st="1" end="1"/>
                                            </p:txEl>
                                          </p:spTgt>
                                        </p:tgtEl>
                                        <p:attrNameLst>
                                          <p:attrName>style.visibility</p:attrName>
                                        </p:attrNameLst>
                                      </p:cBhvr>
                                      <p:to>
                                        <p:strVal val="visible"/>
                                      </p:to>
                                    </p:set>
                                    <p:anim calcmode="lin" valueType="num">
                                      <p:cBhvr additive="base">
                                        <p:cTn id="13" dur="500" fill="hold"/>
                                        <p:tgtEl>
                                          <p:spTgt spid="21811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18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18115">
                                            <p:txEl>
                                              <p:pRg st="2" end="2"/>
                                            </p:txEl>
                                          </p:spTgt>
                                        </p:tgtEl>
                                        <p:attrNameLst>
                                          <p:attrName>style.visibility</p:attrName>
                                        </p:attrNameLst>
                                      </p:cBhvr>
                                      <p:to>
                                        <p:strVal val="visible"/>
                                      </p:to>
                                    </p:set>
                                    <p:anim calcmode="lin" valueType="num">
                                      <p:cBhvr additive="base">
                                        <p:cTn id="19" dur="500" fill="hold"/>
                                        <p:tgtEl>
                                          <p:spTgt spid="2181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18115">
                                            <p:txEl>
                                              <p:pRg st="3" end="3"/>
                                            </p:txEl>
                                          </p:spTgt>
                                        </p:tgtEl>
                                        <p:attrNameLst>
                                          <p:attrName>style.visibility</p:attrName>
                                        </p:attrNameLst>
                                      </p:cBhvr>
                                      <p:to>
                                        <p:strVal val="visible"/>
                                      </p:to>
                                    </p:set>
                                    <p:anim calcmode="lin" valueType="num">
                                      <p:cBhvr additive="base">
                                        <p:cTn id="25" dur="500" fill="hold"/>
                                        <p:tgtEl>
                                          <p:spTgt spid="21811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181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8115">
                                            <p:txEl>
                                              <p:pRg st="4" end="4"/>
                                            </p:txEl>
                                          </p:spTgt>
                                        </p:tgtEl>
                                        <p:attrNameLst>
                                          <p:attrName>style.visibility</p:attrName>
                                        </p:attrNameLst>
                                      </p:cBhvr>
                                      <p:to>
                                        <p:strVal val="visible"/>
                                      </p:to>
                                    </p:set>
                                    <p:anim calcmode="lin" valueType="num">
                                      <p:cBhvr additive="base">
                                        <p:cTn id="31" dur="500" fill="hold"/>
                                        <p:tgtEl>
                                          <p:spTgt spid="21811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181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xeri3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2209800"/>
            <a:ext cx="6781800" cy="4419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39" name="Text Box 3"/>
          <p:cNvSpPr txBox="1">
            <a:spLocks noChangeArrowheads="1"/>
          </p:cNvSpPr>
          <p:nvPr/>
        </p:nvSpPr>
        <p:spPr bwMode="auto">
          <a:xfrm>
            <a:off x="457200" y="457200"/>
            <a:ext cx="80010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0000"/>
              </a:lnSpc>
              <a:spcBef>
                <a:spcPct val="50000"/>
              </a:spcBef>
            </a:pPr>
            <a:r>
              <a:rPr lang="en-US" altLang="en-US" sz="4400">
                <a:effectLst>
                  <a:outerShdw blurRad="38100" dist="38100" dir="2700000" algn="tl">
                    <a:srgbClr val="000000"/>
                  </a:outerShdw>
                </a:effectLst>
                <a:latin typeface="Tahoma" charset="0"/>
              </a:rPr>
              <a:t>Prune by selective thinning       instead of shearing.</a:t>
            </a:r>
          </a:p>
        </p:txBody>
      </p:sp>
    </p:spTree>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lstStyle/>
          <a:p>
            <a:r>
              <a:rPr lang="en-US" altLang="en-US"/>
              <a:t>What is Xeriscaping?</a:t>
            </a:r>
          </a:p>
        </p:txBody>
      </p:sp>
      <p:sp>
        <p:nvSpPr>
          <p:cNvPr id="75779" name="Rectangle 3"/>
          <p:cNvSpPr>
            <a:spLocks noGrp="1" noChangeArrowheads="1"/>
          </p:cNvSpPr>
          <p:nvPr>
            <p:ph type="body" idx="1"/>
          </p:nvPr>
        </p:nvSpPr>
        <p:spPr>
          <a:xfrm>
            <a:off x="457200" y="1600200"/>
            <a:ext cx="8229600" cy="4106863"/>
          </a:xfrm>
        </p:spPr>
        <p:txBody>
          <a:bodyPr/>
          <a:lstStyle/>
          <a:p>
            <a:pPr algn="ctr">
              <a:lnSpc>
                <a:spcPct val="90000"/>
              </a:lnSpc>
              <a:buFont typeface="Wingdings" charset="2"/>
              <a:buNone/>
            </a:pPr>
            <a:endParaRPr lang="en-US" altLang="en-US"/>
          </a:p>
          <a:p>
            <a:pPr>
              <a:lnSpc>
                <a:spcPct val="90000"/>
              </a:lnSpc>
            </a:pPr>
            <a:r>
              <a:rPr lang="en-US" altLang="en-US" sz="3600"/>
              <a:t>Pronounced </a:t>
            </a:r>
            <a:r>
              <a:rPr lang="en-US" altLang="en-US" sz="3600">
                <a:effectLst/>
              </a:rPr>
              <a:t>“Zeri-scaping”.</a:t>
            </a:r>
          </a:p>
          <a:p>
            <a:pPr>
              <a:lnSpc>
                <a:spcPct val="90000"/>
              </a:lnSpc>
            </a:pPr>
            <a:r>
              <a:rPr lang="en-US" altLang="en-US" sz="3600"/>
              <a:t>Not Zero-scaping.</a:t>
            </a:r>
          </a:p>
          <a:p>
            <a:pPr>
              <a:lnSpc>
                <a:spcPct val="90000"/>
              </a:lnSpc>
            </a:pPr>
            <a:r>
              <a:rPr lang="en-US" altLang="en-US" sz="3600"/>
              <a:t>Coined in Colorado in 1981.</a:t>
            </a:r>
          </a:p>
          <a:p>
            <a:pPr>
              <a:lnSpc>
                <a:spcPct val="90000"/>
              </a:lnSpc>
            </a:pPr>
            <a:r>
              <a:rPr lang="en-US" altLang="en-US" sz="3600"/>
              <a:t>From the Greek word “xeros” or dry.</a:t>
            </a:r>
          </a:p>
          <a:p>
            <a:pPr>
              <a:lnSpc>
                <a:spcPct val="90000"/>
              </a:lnSpc>
            </a:pPr>
            <a:r>
              <a:rPr lang="en-US" altLang="en-US" sz="3600"/>
              <a:t>Xeriscaping = xeros + landscaping. </a:t>
            </a:r>
          </a:p>
          <a:p>
            <a:pPr>
              <a:lnSpc>
                <a:spcPct val="90000"/>
              </a:lnSpc>
              <a:buFont typeface="Wingdings" charset="2"/>
              <a:buNone/>
            </a:pPr>
            <a:endParaRPr lang="en-US" altLang="en-US" sz="3600"/>
          </a:p>
        </p:txBody>
      </p:sp>
    </p:spTree>
  </p:cSld>
  <p:clrMapOvr>
    <a:masterClrMapping/>
  </p:clrMapOvr>
  <p:transition spd="med">
    <p:zo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rrowheads="1"/>
          </p:cNvSpPr>
          <p:nvPr>
            <p:ph type="title"/>
          </p:nvPr>
        </p:nvSpPr>
        <p:spPr/>
        <p:txBody>
          <a:bodyPr/>
          <a:lstStyle/>
          <a:p>
            <a:r>
              <a:rPr lang="en-US" altLang="en-US"/>
              <a:t>Pruning Tips</a:t>
            </a:r>
          </a:p>
        </p:txBody>
      </p:sp>
      <p:sp>
        <p:nvSpPr>
          <p:cNvPr id="233475" name="Rectangle 3"/>
          <p:cNvSpPr>
            <a:spLocks noGrp="1" noChangeArrowheads="1"/>
          </p:cNvSpPr>
          <p:nvPr>
            <p:ph type="body" idx="1"/>
          </p:nvPr>
        </p:nvSpPr>
        <p:spPr>
          <a:xfrm>
            <a:off x="457200" y="2209800"/>
            <a:ext cx="8458200" cy="4038600"/>
          </a:xfrm>
        </p:spPr>
        <p:txBody>
          <a:bodyPr/>
          <a:lstStyle/>
          <a:p>
            <a:r>
              <a:rPr lang="en-US" altLang="en-US"/>
              <a:t>Use thinning cuts to reduce size of plants.</a:t>
            </a:r>
          </a:p>
          <a:p>
            <a:r>
              <a:rPr lang="en-US" altLang="en-US"/>
              <a:t>Avoid shearing/??? cuts, if possible.</a:t>
            </a:r>
          </a:p>
          <a:p>
            <a:r>
              <a:rPr lang="en-US" altLang="en-US"/>
              <a:t>Avoid heavy pruning in times of drought.</a:t>
            </a:r>
          </a:p>
          <a:p>
            <a:r>
              <a:rPr lang="en-US" altLang="en-US"/>
              <a:t>Heavy pruning stimulates more growth that results in higher water needs.</a:t>
            </a:r>
          </a:p>
          <a:p>
            <a:endParaRPr lang="en-US" altLang="en-US"/>
          </a:p>
        </p:txBody>
      </p:sp>
    </p:spTree>
  </p:cSld>
  <p:clrMapOvr>
    <a:masterClrMapping/>
  </p:clrMapOvr>
  <p:transition spd="med">
    <p:zo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xeri36"/>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438400" y="2286000"/>
            <a:ext cx="4244975" cy="42021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1187" name="Text Box 3"/>
          <p:cNvSpPr txBox="1">
            <a:spLocks noChangeArrowheads="1"/>
          </p:cNvSpPr>
          <p:nvPr/>
        </p:nvSpPr>
        <p:spPr bwMode="auto">
          <a:xfrm>
            <a:off x="381000" y="304800"/>
            <a:ext cx="876300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50000"/>
              </a:spcBef>
            </a:pPr>
            <a:r>
              <a:rPr lang="en-US" altLang="en-US" sz="4400">
                <a:effectLst>
                  <a:outerShdw blurRad="38100" dist="38100" dir="2700000" algn="tl">
                    <a:srgbClr val="000000"/>
                  </a:outerShdw>
                </a:effectLst>
                <a:latin typeface="Arial" charset="0"/>
              </a:rPr>
              <a:t>Grasscycling</a:t>
            </a:r>
          </a:p>
          <a:p>
            <a:pPr algn="ctr" eaLnBrk="1" hangingPunct="1">
              <a:lnSpc>
                <a:spcPct val="65000"/>
              </a:lnSpc>
              <a:spcBef>
                <a:spcPct val="50000"/>
              </a:spcBef>
            </a:pPr>
            <a:r>
              <a:rPr lang="en-US" altLang="en-US" sz="4400">
                <a:solidFill>
                  <a:srgbClr val="FFFF66"/>
                </a:solidFill>
                <a:effectLst>
                  <a:outerShdw blurRad="38100" dist="38100" dir="2700000" algn="tl">
                    <a:srgbClr val="000000"/>
                  </a:outerShdw>
                </a:effectLst>
                <a:latin typeface="Arial" charset="0"/>
              </a:rPr>
              <a:t>Let the Clips Fall Where they May</a:t>
            </a:r>
          </a:p>
        </p:txBody>
      </p:sp>
      <p:sp>
        <p:nvSpPr>
          <p:cNvPr id="221188" name="Text Box 4"/>
          <p:cNvSpPr txBox="1">
            <a:spLocks noChangeArrowheads="1"/>
          </p:cNvSpPr>
          <p:nvPr/>
        </p:nvSpPr>
        <p:spPr bwMode="auto">
          <a:xfrm>
            <a:off x="6705600" y="2667000"/>
            <a:ext cx="24384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50000"/>
              </a:spcBef>
            </a:pPr>
            <a:r>
              <a:rPr lang="en-US" altLang="en-US" sz="3200">
                <a:effectLst>
                  <a:outerShdw blurRad="38100" dist="38100" dir="2700000" algn="tl">
                    <a:srgbClr val="000000"/>
                  </a:outerShdw>
                </a:effectLst>
                <a:latin typeface="Tahoma" charset="0"/>
              </a:rPr>
              <a:t>Clippings</a:t>
            </a:r>
          </a:p>
          <a:p>
            <a:pPr algn="ctr" eaLnBrk="1" hangingPunct="1">
              <a:lnSpc>
                <a:spcPct val="65000"/>
              </a:lnSpc>
              <a:spcBef>
                <a:spcPct val="50000"/>
              </a:spcBef>
            </a:pPr>
            <a:r>
              <a:rPr lang="en-US" altLang="en-US" sz="3200">
                <a:effectLst>
                  <a:outerShdw blurRad="38100" dist="38100" dir="2700000" algn="tl">
                    <a:srgbClr val="000000"/>
                  </a:outerShdw>
                </a:effectLst>
                <a:latin typeface="Tahoma" charset="0"/>
              </a:rPr>
              <a:t>Add</a:t>
            </a:r>
          </a:p>
          <a:p>
            <a:pPr algn="ctr" eaLnBrk="1" hangingPunct="1">
              <a:lnSpc>
                <a:spcPct val="65000"/>
              </a:lnSpc>
              <a:spcBef>
                <a:spcPct val="50000"/>
              </a:spcBef>
            </a:pPr>
            <a:r>
              <a:rPr lang="en-US" altLang="en-US" sz="3200">
                <a:effectLst>
                  <a:outerShdw blurRad="38100" dist="38100" dir="2700000" algn="tl">
                    <a:srgbClr val="000000"/>
                  </a:outerShdw>
                </a:effectLst>
                <a:latin typeface="Tahoma" charset="0"/>
              </a:rPr>
              <a:t> Nitrogen</a:t>
            </a:r>
          </a:p>
          <a:p>
            <a:pPr algn="ctr" eaLnBrk="1" hangingPunct="1">
              <a:lnSpc>
                <a:spcPct val="65000"/>
              </a:lnSpc>
              <a:spcBef>
                <a:spcPct val="50000"/>
              </a:spcBef>
            </a:pPr>
            <a:r>
              <a:rPr lang="en-US" altLang="en-US" sz="3200">
                <a:effectLst>
                  <a:outerShdw blurRad="38100" dist="38100" dir="2700000" algn="tl">
                    <a:srgbClr val="000000"/>
                  </a:outerShdw>
                </a:effectLst>
                <a:latin typeface="Tahoma" charset="0"/>
              </a:rPr>
              <a:t>Back </a:t>
            </a:r>
          </a:p>
          <a:p>
            <a:pPr algn="ctr" eaLnBrk="1" hangingPunct="1">
              <a:lnSpc>
                <a:spcPct val="65000"/>
              </a:lnSpc>
              <a:spcBef>
                <a:spcPct val="50000"/>
              </a:spcBef>
            </a:pPr>
            <a:r>
              <a:rPr lang="en-US" altLang="en-US" sz="3200">
                <a:effectLst>
                  <a:outerShdw blurRad="38100" dist="38100" dir="2700000" algn="tl">
                    <a:srgbClr val="000000"/>
                  </a:outerShdw>
                </a:effectLst>
                <a:latin typeface="Tahoma" charset="0"/>
              </a:rPr>
              <a:t>to the</a:t>
            </a:r>
          </a:p>
          <a:p>
            <a:pPr algn="ctr" eaLnBrk="1" hangingPunct="1">
              <a:lnSpc>
                <a:spcPct val="65000"/>
              </a:lnSpc>
              <a:spcBef>
                <a:spcPct val="50000"/>
              </a:spcBef>
            </a:pPr>
            <a:r>
              <a:rPr lang="en-US" altLang="en-US" sz="3200">
                <a:effectLst>
                  <a:outerShdw blurRad="38100" dist="38100" dir="2700000" algn="tl">
                    <a:srgbClr val="000000"/>
                  </a:outerShdw>
                </a:effectLst>
                <a:latin typeface="Tahoma" charset="0"/>
              </a:rPr>
              <a:t>Soil</a:t>
            </a:r>
          </a:p>
        </p:txBody>
      </p:sp>
      <p:sp>
        <p:nvSpPr>
          <p:cNvPr id="221189" name="Text Box 5"/>
          <p:cNvSpPr txBox="1">
            <a:spLocks noChangeArrowheads="1"/>
          </p:cNvSpPr>
          <p:nvPr/>
        </p:nvSpPr>
        <p:spPr bwMode="auto">
          <a:xfrm>
            <a:off x="0" y="4419600"/>
            <a:ext cx="24384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0000"/>
              </a:lnSpc>
              <a:spcBef>
                <a:spcPct val="50000"/>
              </a:spcBef>
            </a:pPr>
            <a:r>
              <a:rPr lang="en-US" altLang="en-US" sz="3200">
                <a:effectLst>
                  <a:outerShdw blurRad="38100" dist="38100" dir="2700000" algn="tl">
                    <a:srgbClr val="000000"/>
                  </a:outerShdw>
                </a:effectLst>
                <a:latin typeface="Tahoma" charset="0"/>
              </a:rPr>
              <a:t>Clippings</a:t>
            </a:r>
          </a:p>
          <a:p>
            <a:pPr algn="ctr" eaLnBrk="1" hangingPunct="1">
              <a:lnSpc>
                <a:spcPct val="60000"/>
              </a:lnSpc>
              <a:spcBef>
                <a:spcPct val="50000"/>
              </a:spcBef>
            </a:pPr>
            <a:r>
              <a:rPr lang="en-US" altLang="en-US" sz="3200">
                <a:effectLst>
                  <a:outerShdw blurRad="38100" dist="38100" dir="2700000" algn="tl">
                    <a:srgbClr val="000000"/>
                  </a:outerShdw>
                </a:effectLst>
                <a:latin typeface="Tahoma" charset="0"/>
              </a:rPr>
              <a:t>Help Hold</a:t>
            </a:r>
          </a:p>
          <a:p>
            <a:pPr algn="ctr" eaLnBrk="1" hangingPunct="1">
              <a:lnSpc>
                <a:spcPct val="60000"/>
              </a:lnSpc>
              <a:spcBef>
                <a:spcPct val="50000"/>
              </a:spcBef>
            </a:pPr>
            <a:r>
              <a:rPr lang="en-US" altLang="en-US" sz="3200">
                <a:effectLst>
                  <a:outerShdw blurRad="38100" dist="38100" dir="2700000" algn="tl">
                    <a:srgbClr val="000000"/>
                  </a:outerShdw>
                </a:effectLst>
                <a:latin typeface="Tahoma" charset="0"/>
              </a:rPr>
              <a:t>Moisture </a:t>
            </a:r>
          </a:p>
          <a:p>
            <a:pPr algn="ctr" eaLnBrk="1" hangingPunct="1">
              <a:lnSpc>
                <a:spcPct val="60000"/>
              </a:lnSpc>
              <a:spcBef>
                <a:spcPct val="50000"/>
              </a:spcBef>
            </a:pPr>
            <a:r>
              <a:rPr lang="en-US" altLang="en-US" sz="3200">
                <a:effectLst>
                  <a:outerShdw blurRad="38100" dist="38100" dir="2700000" algn="tl">
                    <a:srgbClr val="000000"/>
                  </a:outerShdw>
                </a:effectLst>
                <a:latin typeface="Tahoma" charset="0"/>
              </a:rPr>
              <a:t>in the soil</a:t>
            </a:r>
          </a:p>
        </p:txBody>
      </p:sp>
      <p:sp>
        <p:nvSpPr>
          <p:cNvPr id="221190" name="Text Box 6"/>
          <p:cNvSpPr txBox="1">
            <a:spLocks noChangeArrowheads="1"/>
          </p:cNvSpPr>
          <p:nvPr/>
        </p:nvSpPr>
        <p:spPr bwMode="auto">
          <a:xfrm>
            <a:off x="0" y="2057400"/>
            <a:ext cx="2438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3200">
                <a:effectLst>
                  <a:outerShdw blurRad="38100" dist="38100" dir="2700000" algn="tl">
                    <a:srgbClr val="000000"/>
                  </a:outerShdw>
                </a:effectLst>
                <a:latin typeface="Tahoma" charset="0"/>
              </a:rPr>
              <a:t>Clippings DO NOT Cause Thatch</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1190"/>
                                        </p:tgtEl>
                                        <p:attrNameLst>
                                          <p:attrName>style.visibility</p:attrName>
                                        </p:attrNameLst>
                                      </p:cBhvr>
                                      <p:to>
                                        <p:strVal val="visible"/>
                                      </p:to>
                                    </p:set>
                                    <p:anim calcmode="lin" valueType="num">
                                      <p:cBhvr additive="base">
                                        <p:cTn id="7" dur="500" fill="hold"/>
                                        <p:tgtEl>
                                          <p:spTgt spid="221190"/>
                                        </p:tgtEl>
                                        <p:attrNameLst>
                                          <p:attrName>ppt_x</p:attrName>
                                        </p:attrNameLst>
                                      </p:cBhvr>
                                      <p:tavLst>
                                        <p:tav tm="0">
                                          <p:val>
                                            <p:strVal val="0-#ppt_w/2"/>
                                          </p:val>
                                        </p:tav>
                                        <p:tav tm="100000">
                                          <p:val>
                                            <p:strVal val="#ppt_x"/>
                                          </p:val>
                                        </p:tav>
                                      </p:tavLst>
                                    </p:anim>
                                    <p:anim calcmode="lin" valueType="num">
                                      <p:cBhvr additive="base">
                                        <p:cTn id="8" dur="500" fill="hold"/>
                                        <p:tgtEl>
                                          <p:spTgt spid="2211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1189"/>
                                        </p:tgtEl>
                                        <p:attrNameLst>
                                          <p:attrName>style.visibility</p:attrName>
                                        </p:attrNameLst>
                                      </p:cBhvr>
                                      <p:to>
                                        <p:strVal val="visible"/>
                                      </p:to>
                                    </p:set>
                                    <p:anim calcmode="lin" valueType="num">
                                      <p:cBhvr additive="base">
                                        <p:cTn id="13" dur="500" fill="hold"/>
                                        <p:tgtEl>
                                          <p:spTgt spid="221189"/>
                                        </p:tgtEl>
                                        <p:attrNameLst>
                                          <p:attrName>ppt_x</p:attrName>
                                        </p:attrNameLst>
                                      </p:cBhvr>
                                      <p:tavLst>
                                        <p:tav tm="0">
                                          <p:val>
                                            <p:strVal val="#ppt_x"/>
                                          </p:val>
                                        </p:tav>
                                        <p:tav tm="100000">
                                          <p:val>
                                            <p:strVal val="#ppt_x"/>
                                          </p:val>
                                        </p:tav>
                                      </p:tavLst>
                                    </p:anim>
                                    <p:anim calcmode="lin" valueType="num">
                                      <p:cBhvr additive="base">
                                        <p:cTn id="14" dur="500" fill="hold"/>
                                        <p:tgtEl>
                                          <p:spTgt spid="22118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1188"/>
                                        </p:tgtEl>
                                        <p:attrNameLst>
                                          <p:attrName>style.visibility</p:attrName>
                                        </p:attrNameLst>
                                      </p:cBhvr>
                                      <p:to>
                                        <p:strVal val="visible"/>
                                      </p:to>
                                    </p:set>
                                    <p:anim calcmode="lin" valueType="num">
                                      <p:cBhvr additive="base">
                                        <p:cTn id="19" dur="500" fill="hold"/>
                                        <p:tgtEl>
                                          <p:spTgt spid="221188"/>
                                        </p:tgtEl>
                                        <p:attrNameLst>
                                          <p:attrName>ppt_x</p:attrName>
                                        </p:attrNameLst>
                                      </p:cBhvr>
                                      <p:tavLst>
                                        <p:tav tm="0">
                                          <p:val>
                                            <p:strVal val="1+#ppt_w/2"/>
                                          </p:val>
                                        </p:tav>
                                        <p:tav tm="100000">
                                          <p:val>
                                            <p:strVal val="#ppt_x"/>
                                          </p:val>
                                        </p:tav>
                                      </p:tavLst>
                                    </p:anim>
                                    <p:anim calcmode="lin" valueType="num">
                                      <p:cBhvr additive="base">
                                        <p:cTn id="20" dur="500" fill="hold"/>
                                        <p:tgtEl>
                                          <p:spTgt spid="221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autoUpdateAnimBg="0"/>
      <p:bldP spid="221189" grpId="0" autoUpdateAnimBg="0"/>
      <p:bldP spid="221190"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altLang="en-US"/>
              <a:t>Top Ten “Water Wise” Tips</a:t>
            </a:r>
          </a:p>
        </p:txBody>
      </p:sp>
      <p:sp>
        <p:nvSpPr>
          <p:cNvPr id="240643" name="Rectangle 3"/>
          <p:cNvSpPr>
            <a:spLocks noGrp="1" noChangeArrowheads="1"/>
          </p:cNvSpPr>
          <p:nvPr>
            <p:ph type="body" idx="1"/>
          </p:nvPr>
        </p:nvSpPr>
        <p:spPr>
          <a:xfrm>
            <a:off x="457200" y="2209800"/>
            <a:ext cx="8229600" cy="4419600"/>
          </a:xfrm>
        </p:spPr>
        <p:txBody>
          <a:bodyPr/>
          <a:lstStyle/>
          <a:p>
            <a:pPr marL="609600" indent="-609600">
              <a:lnSpc>
                <a:spcPct val="80000"/>
              </a:lnSpc>
              <a:buFontTx/>
              <a:buAutoNum type="arabicPeriod"/>
            </a:pPr>
            <a:r>
              <a:rPr lang="en-US" altLang="en-US" sz="2800"/>
              <a:t> Water early in the day or early evening.</a:t>
            </a:r>
          </a:p>
          <a:p>
            <a:pPr marL="609600" indent="-609600">
              <a:lnSpc>
                <a:spcPct val="80000"/>
              </a:lnSpc>
              <a:buFontTx/>
              <a:buAutoNum type="arabicPeriod"/>
            </a:pPr>
            <a:r>
              <a:rPr lang="en-US" altLang="en-US" sz="2800"/>
              <a:t> Use drip or soaker hoses.</a:t>
            </a:r>
          </a:p>
          <a:p>
            <a:pPr marL="609600" indent="-609600">
              <a:lnSpc>
                <a:spcPct val="80000"/>
              </a:lnSpc>
              <a:buFontTx/>
              <a:buAutoNum type="arabicPeriod"/>
            </a:pPr>
            <a:r>
              <a:rPr lang="en-US" altLang="en-US" sz="2800"/>
              <a:t> Water thoroughly but slowly.</a:t>
            </a:r>
          </a:p>
          <a:p>
            <a:pPr marL="609600" indent="-609600">
              <a:lnSpc>
                <a:spcPct val="80000"/>
              </a:lnSpc>
              <a:buFontTx/>
              <a:buAutoNum type="arabicPeriod"/>
            </a:pPr>
            <a:r>
              <a:rPr lang="en-US" altLang="en-US" sz="2800"/>
              <a:t> Know your plant’s water needs.</a:t>
            </a:r>
          </a:p>
          <a:p>
            <a:pPr marL="609600" indent="-609600">
              <a:lnSpc>
                <a:spcPct val="80000"/>
              </a:lnSpc>
              <a:buFontTx/>
              <a:buAutoNum type="arabicPeriod"/>
            </a:pPr>
            <a:r>
              <a:rPr lang="en-US" altLang="en-US" sz="2800"/>
              <a:t> Plant it correctly.</a:t>
            </a:r>
          </a:p>
          <a:p>
            <a:pPr marL="609600" indent="-609600">
              <a:lnSpc>
                <a:spcPct val="80000"/>
              </a:lnSpc>
              <a:buFontTx/>
              <a:buAutoNum type="arabicPeriod"/>
            </a:pPr>
            <a:r>
              <a:rPr lang="en-US" altLang="en-US" sz="2800"/>
              <a:t> Mulch to conserve water.</a:t>
            </a:r>
          </a:p>
          <a:p>
            <a:pPr marL="609600" indent="-609600">
              <a:lnSpc>
                <a:spcPct val="80000"/>
              </a:lnSpc>
              <a:buFontTx/>
              <a:buAutoNum type="arabicPeriod"/>
            </a:pPr>
            <a:r>
              <a:rPr lang="en-US" altLang="en-US" sz="2800"/>
              <a:t> Raise Mower height in summer.</a:t>
            </a:r>
          </a:p>
          <a:p>
            <a:pPr marL="609600" indent="-609600">
              <a:lnSpc>
                <a:spcPct val="80000"/>
              </a:lnSpc>
              <a:buFontTx/>
              <a:buAutoNum type="arabicPeriod"/>
            </a:pPr>
            <a:r>
              <a:rPr lang="en-US" altLang="en-US" sz="2800"/>
              <a:t> Maintain proper growing conditions.</a:t>
            </a:r>
          </a:p>
          <a:p>
            <a:pPr marL="609600" indent="-609600">
              <a:lnSpc>
                <a:spcPct val="80000"/>
              </a:lnSpc>
              <a:buFontTx/>
              <a:buAutoNum type="arabicPeriod"/>
            </a:pPr>
            <a:r>
              <a:rPr lang="en-US" altLang="en-US" sz="2800"/>
              <a:t> Control weeds.</a:t>
            </a:r>
          </a:p>
          <a:p>
            <a:pPr marL="609600" indent="-609600">
              <a:lnSpc>
                <a:spcPct val="80000"/>
              </a:lnSpc>
              <a:buFontTx/>
              <a:buAutoNum type="arabicPeriod"/>
            </a:pPr>
            <a:r>
              <a:rPr lang="en-US" altLang="en-US" sz="2800"/>
              <a:t> Plan your landscape. </a:t>
            </a:r>
          </a:p>
        </p:txBody>
      </p:sp>
    </p:spTree>
  </p:cSld>
  <p:clrMapOvr>
    <a:masterClrMapping/>
  </p:clrMapOvr>
  <p:transition spd="med">
    <p:zoom/>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p:txBody>
          <a:bodyPr/>
          <a:lstStyle/>
          <a:p>
            <a:r>
              <a:rPr lang="en-US" altLang="en-US" sz="5400">
                <a:solidFill>
                  <a:schemeClr val="tx1"/>
                </a:solidFill>
              </a:rPr>
              <a:t>Let’s Recap Xeriscaping:</a:t>
            </a:r>
          </a:p>
        </p:txBody>
      </p:sp>
      <p:sp>
        <p:nvSpPr>
          <p:cNvPr id="223235" name="Rectangle 3"/>
          <p:cNvSpPr>
            <a:spLocks noGrp="1" noChangeArrowheads="1"/>
          </p:cNvSpPr>
          <p:nvPr>
            <p:ph type="body" idx="1"/>
          </p:nvPr>
        </p:nvSpPr>
        <p:spPr>
          <a:xfrm>
            <a:off x="0" y="2438400"/>
            <a:ext cx="8915400" cy="3733800"/>
          </a:xfrm>
        </p:spPr>
        <p:txBody>
          <a:bodyPr/>
          <a:lstStyle/>
          <a:p>
            <a:pPr algn="ctr">
              <a:lnSpc>
                <a:spcPct val="80000"/>
              </a:lnSpc>
              <a:buFont typeface="Wingdings" charset="2"/>
              <a:buNone/>
            </a:pPr>
            <a:r>
              <a:rPr lang="en-US" altLang="en-US" sz="3600"/>
              <a:t> Quality Landscaping that Conserves Water and Protects the Environment</a:t>
            </a:r>
          </a:p>
          <a:p>
            <a:pPr algn="ctr">
              <a:lnSpc>
                <a:spcPct val="80000"/>
              </a:lnSpc>
              <a:buFont typeface="Wingdings" charset="2"/>
              <a:buNone/>
            </a:pPr>
            <a:endParaRPr lang="en-US" altLang="en-US" sz="3600"/>
          </a:p>
          <a:p>
            <a:pPr algn="ctr">
              <a:lnSpc>
                <a:spcPct val="80000"/>
              </a:lnSpc>
              <a:buFont typeface="Wingdings" charset="2"/>
              <a:buNone/>
            </a:pPr>
            <a:r>
              <a:rPr lang="en-US" altLang="en-US" sz="3600"/>
              <a:t>Water Conservation through Creative Landscaping</a:t>
            </a:r>
          </a:p>
          <a:p>
            <a:pPr algn="ctr">
              <a:lnSpc>
                <a:spcPct val="80000"/>
              </a:lnSpc>
              <a:buFont typeface="Wingdings" charset="2"/>
              <a:buNone/>
            </a:pPr>
            <a:endParaRPr lang="en-US" altLang="en-US" sz="3600"/>
          </a:p>
          <a:p>
            <a:pPr algn="ctr">
              <a:lnSpc>
                <a:spcPct val="80000"/>
              </a:lnSpc>
              <a:buFont typeface="Wingdings" charset="2"/>
              <a:buNone/>
            </a:pPr>
            <a:r>
              <a:rPr lang="en-US" altLang="en-US" sz="3600"/>
              <a:t>Water-Efficient Landscaping  </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 calcmode="lin" valueType="num">
                                      <p:cBhvr additive="base">
                                        <p:cTn id="7" dur="500" fill="hold"/>
                                        <p:tgtEl>
                                          <p:spTgt spid="223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3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3235">
                                            <p:txEl>
                                              <p:pRg st="2" end="2"/>
                                            </p:txEl>
                                          </p:spTgt>
                                        </p:tgtEl>
                                        <p:attrNameLst>
                                          <p:attrName>style.visibility</p:attrName>
                                        </p:attrNameLst>
                                      </p:cBhvr>
                                      <p:to>
                                        <p:strVal val="visible"/>
                                      </p:to>
                                    </p:set>
                                    <p:anim calcmode="lin" valueType="num">
                                      <p:cBhvr additive="base">
                                        <p:cTn id="13" dur="500" fill="hold"/>
                                        <p:tgtEl>
                                          <p:spTgt spid="22323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32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3235">
                                            <p:txEl>
                                              <p:pRg st="4" end="4"/>
                                            </p:txEl>
                                          </p:spTgt>
                                        </p:tgtEl>
                                        <p:attrNameLst>
                                          <p:attrName>style.visibility</p:attrName>
                                        </p:attrNameLst>
                                      </p:cBhvr>
                                      <p:to>
                                        <p:strVal val="visible"/>
                                      </p:to>
                                    </p:set>
                                    <p:anim calcmode="lin" valueType="num">
                                      <p:cBhvr additive="base">
                                        <p:cTn id="19" dur="500" fill="hold"/>
                                        <p:tgtEl>
                                          <p:spTgt spid="22323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32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rrowheads="1"/>
          </p:cNvSpPr>
          <p:nvPr>
            <p:ph type="title"/>
          </p:nvPr>
        </p:nvSpPr>
        <p:spPr/>
        <p:txBody>
          <a:bodyPr/>
          <a:lstStyle/>
          <a:p>
            <a:r>
              <a:rPr lang="en-US" altLang="en-US"/>
              <a:t>Xeriscaping … one more time,</a:t>
            </a:r>
          </a:p>
        </p:txBody>
      </p:sp>
      <p:sp>
        <p:nvSpPr>
          <p:cNvPr id="243715" name="Rectangle 3"/>
          <p:cNvSpPr>
            <a:spLocks noGrp="1" noChangeArrowheads="1"/>
          </p:cNvSpPr>
          <p:nvPr>
            <p:ph type="body" idx="1"/>
          </p:nvPr>
        </p:nvSpPr>
        <p:spPr>
          <a:xfrm>
            <a:off x="228600" y="2438400"/>
            <a:ext cx="8763000" cy="4114800"/>
          </a:xfrm>
        </p:spPr>
        <p:txBody>
          <a:bodyPr/>
          <a:lstStyle/>
          <a:p>
            <a:pPr algn="ctr">
              <a:buFont typeface="Wingdings" charset="2"/>
              <a:buNone/>
            </a:pPr>
            <a:r>
              <a:rPr lang="en-US" altLang="en-US" sz="4800"/>
              <a:t>A Low Maintenance Approach</a:t>
            </a:r>
            <a:r>
              <a:rPr lang="en-US" altLang="en-US" sz="6000"/>
              <a:t> </a:t>
            </a:r>
          </a:p>
          <a:p>
            <a:pPr algn="ctr">
              <a:buFont typeface="Wingdings" charset="2"/>
              <a:buNone/>
            </a:pPr>
            <a:r>
              <a:rPr lang="en-US" altLang="en-US" sz="4800"/>
              <a:t>to </a:t>
            </a:r>
          </a:p>
          <a:p>
            <a:pPr algn="ctr">
              <a:buFont typeface="Wingdings" charset="2"/>
              <a:buNone/>
            </a:pPr>
            <a:r>
              <a:rPr lang="en-US" altLang="en-US" sz="4800"/>
              <a:t>Water Wise Landscapes</a:t>
            </a:r>
            <a:r>
              <a:rPr lang="en-US" altLang="en-US" sz="6000"/>
              <a:t> !</a:t>
            </a:r>
          </a:p>
        </p:txBody>
      </p:sp>
    </p:spTree>
  </p:cSld>
  <p:clrMapOvr>
    <a:masterClrMapping/>
  </p:clrMapOvr>
  <p:transition spd="med">
    <p:zo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228600" y="762000"/>
            <a:ext cx="8915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800">
                <a:effectLst>
                  <a:outerShdw blurRad="38100" dist="38100" dir="2700000" algn="tl">
                    <a:srgbClr val="000000"/>
                  </a:outerShdw>
                </a:effectLst>
                <a:latin typeface="Tahoma" charset="0"/>
              </a:rPr>
              <a:t>A Low Maintenance Approach </a:t>
            </a:r>
          </a:p>
          <a:p>
            <a:pPr algn="ctr"/>
            <a:r>
              <a:rPr lang="en-US" altLang="en-US" sz="2800">
                <a:effectLst>
                  <a:outerShdw blurRad="38100" dist="38100" dir="2700000" algn="tl">
                    <a:srgbClr val="000000"/>
                  </a:outerShdw>
                </a:effectLst>
                <a:latin typeface="Tahoma" charset="0"/>
              </a:rPr>
              <a:t>to </a:t>
            </a:r>
          </a:p>
          <a:p>
            <a:pPr algn="ctr"/>
            <a:r>
              <a:rPr lang="en-US" altLang="en-US" sz="2800">
                <a:effectLst>
                  <a:outerShdw blurRad="38100" dist="38100" dir="2700000" algn="tl">
                    <a:srgbClr val="000000"/>
                  </a:outerShdw>
                </a:effectLst>
                <a:latin typeface="Tahoma" charset="0"/>
              </a:rPr>
              <a:t>Water Wise Landscapes !</a:t>
            </a:r>
          </a:p>
        </p:txBody>
      </p:sp>
      <p:sp>
        <p:nvSpPr>
          <p:cNvPr id="155651" name="Text Box 3"/>
          <p:cNvSpPr txBox="1">
            <a:spLocks noChangeArrowheads="1"/>
          </p:cNvSpPr>
          <p:nvPr/>
        </p:nvSpPr>
        <p:spPr bwMode="auto">
          <a:xfrm>
            <a:off x="762000" y="2743200"/>
            <a:ext cx="7543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8000" i="1">
                <a:solidFill>
                  <a:srgbClr val="FFCC00"/>
                </a:solidFill>
                <a:effectLst>
                  <a:outerShdw blurRad="38100" dist="38100" dir="2700000" algn="tl">
                    <a:srgbClr val="000000"/>
                  </a:outerShdw>
                </a:effectLst>
                <a:latin typeface="Tahoma" charset="0"/>
              </a:rPr>
              <a:t>People Save Water !</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5651"/>
                                        </p:tgtEl>
                                        <p:attrNameLst>
                                          <p:attrName>style.visibility</p:attrName>
                                        </p:attrNameLst>
                                      </p:cBhvr>
                                      <p:to>
                                        <p:strVal val="visible"/>
                                      </p:to>
                                    </p:set>
                                    <p:anim calcmode="lin" valueType="num">
                                      <p:cBhvr additive="base">
                                        <p:cTn id="7" dur="500" fill="hold"/>
                                        <p:tgtEl>
                                          <p:spTgt spid="155651"/>
                                        </p:tgtEl>
                                        <p:attrNameLst>
                                          <p:attrName>ppt_x</p:attrName>
                                        </p:attrNameLst>
                                      </p:cBhvr>
                                      <p:tavLst>
                                        <p:tav tm="0">
                                          <p:val>
                                            <p:strVal val="#ppt_x"/>
                                          </p:val>
                                        </p:tav>
                                        <p:tav tm="100000">
                                          <p:val>
                                            <p:strVal val="#ppt_x"/>
                                          </p:val>
                                        </p:tav>
                                      </p:tavLst>
                                    </p:anim>
                                    <p:anim calcmode="lin" valueType="num">
                                      <p:cBhvr additive="base">
                                        <p:cTn id="8" dur="500" fill="hold"/>
                                        <p:tgtEl>
                                          <p:spTgt spid="155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elebration 2003 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1447800"/>
            <a:ext cx="13004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224259" name="Rectangle 3"/>
          <p:cNvSpPr>
            <a:spLocks noChangeArrowheads="1"/>
          </p:cNvSpPr>
          <p:nvPr/>
        </p:nvSpPr>
        <p:spPr bwMode="auto">
          <a:xfrm>
            <a:off x="236538" y="3886200"/>
            <a:ext cx="8912225"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55000"/>
              </a:lnSpc>
              <a:spcBef>
                <a:spcPct val="50000"/>
              </a:spcBef>
            </a:pPr>
            <a:r>
              <a:rPr lang="en-US" altLang="en-US" sz="6600">
                <a:effectLst>
                  <a:outerShdw blurRad="38100" dist="38100" dir="2700000" algn="tl">
                    <a:srgbClr val="000000"/>
                  </a:outerShdw>
                </a:effectLst>
                <a:latin typeface="Arial" charset="0"/>
              </a:rPr>
              <a:t>Xeriscape </a:t>
            </a:r>
          </a:p>
          <a:p>
            <a:pPr algn="ctr" eaLnBrk="1" hangingPunct="1">
              <a:lnSpc>
                <a:spcPct val="55000"/>
              </a:lnSpc>
              <a:spcBef>
                <a:spcPct val="50000"/>
              </a:spcBef>
            </a:pPr>
            <a:r>
              <a:rPr lang="en-US" altLang="en-US" sz="4400" b="1">
                <a:effectLst>
                  <a:outerShdw blurRad="38100" dist="38100" dir="2700000" algn="tl">
                    <a:srgbClr val="000000"/>
                  </a:outerShdw>
                </a:effectLst>
                <a:latin typeface="Arial" charset="0"/>
              </a:rPr>
              <a:t>A Beautiful Way to Have Twice </a:t>
            </a:r>
          </a:p>
          <a:p>
            <a:pPr algn="ctr" eaLnBrk="1" hangingPunct="1">
              <a:lnSpc>
                <a:spcPct val="55000"/>
              </a:lnSpc>
              <a:spcBef>
                <a:spcPct val="50000"/>
              </a:spcBef>
            </a:pPr>
            <a:r>
              <a:rPr lang="en-US" altLang="en-US" sz="4400" b="1">
                <a:effectLst>
                  <a:outerShdw blurRad="38100" dist="38100" dir="2700000" algn="tl">
                    <a:srgbClr val="000000"/>
                  </a:outerShdw>
                </a:effectLst>
                <a:latin typeface="Arial" charset="0"/>
              </a:rPr>
              <a:t>the Landscape for Half the Water</a:t>
            </a:r>
          </a:p>
        </p:txBody>
      </p:sp>
    </p:spTree>
  </p:cSld>
  <p:clrMapOvr>
    <a:masterClrMapping/>
  </p:clrMapOvr>
  <p:transition spd="med">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p:txBody>
          <a:bodyPr/>
          <a:lstStyle/>
          <a:p>
            <a:endParaRPr lang="en-US" altLang="en-US"/>
          </a:p>
        </p:txBody>
      </p:sp>
      <p:pic>
        <p:nvPicPr>
          <p:cNvPr id="245763" name="Picture 3" descr="Water_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753600" cy="7924800"/>
          </a:xfrm>
          <a:prstGeom prst="rect">
            <a:avLst/>
          </a:prstGeom>
          <a:noFill/>
          <a:extLst>
            <a:ext uri="{909E8E84-426E-40DD-AFC4-6F175D3DCCD1}">
              <a14:hiddenFill xmlns:a14="http://schemas.microsoft.com/office/drawing/2010/main">
                <a:solidFill>
                  <a:srgbClr val="FFFFFF"/>
                </a:solidFill>
              </a14:hiddenFill>
            </a:ext>
          </a:extLst>
        </p:spPr>
      </p:pic>
      <p:sp>
        <p:nvSpPr>
          <p:cNvPr id="245764" name="Text Box 4"/>
          <p:cNvSpPr txBox="1">
            <a:spLocks noChangeArrowheads="1"/>
          </p:cNvSpPr>
          <p:nvPr/>
        </p:nvSpPr>
        <p:spPr bwMode="auto">
          <a:xfrm>
            <a:off x="990600" y="762000"/>
            <a:ext cx="571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000">
              <a:latin typeface="Tahoma" charset="0"/>
            </a:endParaRPr>
          </a:p>
        </p:txBody>
      </p:sp>
      <p:sp>
        <p:nvSpPr>
          <p:cNvPr id="245765" name="Text Box 5"/>
          <p:cNvSpPr txBox="1">
            <a:spLocks noChangeArrowheads="1"/>
          </p:cNvSpPr>
          <p:nvPr/>
        </p:nvSpPr>
        <p:spPr bwMode="auto">
          <a:xfrm>
            <a:off x="1066800" y="1530350"/>
            <a:ext cx="306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000">
              <a:latin typeface="Tahoma" charset="0"/>
            </a:endParaRPr>
          </a:p>
        </p:txBody>
      </p:sp>
      <p:sp>
        <p:nvSpPr>
          <p:cNvPr id="245766" name="Text Box 6"/>
          <p:cNvSpPr txBox="1">
            <a:spLocks noChangeArrowheads="1"/>
          </p:cNvSpPr>
          <p:nvPr/>
        </p:nvSpPr>
        <p:spPr bwMode="auto">
          <a:xfrm>
            <a:off x="609600" y="533400"/>
            <a:ext cx="754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000">
              <a:latin typeface="Tahoma" charset="0"/>
            </a:endParaRPr>
          </a:p>
        </p:txBody>
      </p:sp>
      <p:sp>
        <p:nvSpPr>
          <p:cNvPr id="245767" name="Text Box 7"/>
          <p:cNvSpPr txBox="1">
            <a:spLocks noChangeArrowheads="1"/>
          </p:cNvSpPr>
          <p:nvPr/>
        </p:nvSpPr>
        <p:spPr bwMode="auto">
          <a:xfrm>
            <a:off x="533400" y="1073150"/>
            <a:ext cx="586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000">
              <a:latin typeface="Tahoma" charset="0"/>
            </a:endParaRPr>
          </a:p>
        </p:txBody>
      </p:sp>
      <p:sp>
        <p:nvSpPr>
          <p:cNvPr id="245768" name="Text Box 8"/>
          <p:cNvSpPr txBox="1">
            <a:spLocks noChangeArrowheads="1"/>
          </p:cNvSpPr>
          <p:nvPr/>
        </p:nvSpPr>
        <p:spPr bwMode="auto">
          <a:xfrm rot="10800000" flipV="1">
            <a:off x="0" y="4419600"/>
            <a:ext cx="5716588"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i="1">
                <a:latin typeface="Tahoma" charset="0"/>
              </a:rPr>
              <a:t>Special thanks to</a:t>
            </a:r>
            <a:r>
              <a:rPr lang="en-US" altLang="en-US" sz="2800">
                <a:latin typeface="Tahoma" charset="0"/>
              </a:rPr>
              <a:t> -</a:t>
            </a:r>
          </a:p>
          <a:p>
            <a:endParaRPr lang="en-US" altLang="en-US" sz="2800">
              <a:latin typeface="Tahoma" charset="0"/>
            </a:endParaRPr>
          </a:p>
          <a:p>
            <a:r>
              <a:rPr lang="en-US" altLang="en-US" sz="2800">
                <a:latin typeface="Tahoma" charset="0"/>
              </a:rPr>
              <a:t>Dr. Gary L. Wade,</a:t>
            </a:r>
          </a:p>
          <a:p>
            <a:r>
              <a:rPr lang="en-US" altLang="en-US" sz="2800">
                <a:latin typeface="Tahoma" charset="0"/>
              </a:rPr>
              <a:t>Extension Horticulturist,</a:t>
            </a:r>
          </a:p>
          <a:p>
            <a:r>
              <a:rPr lang="en-US" altLang="en-US" sz="2800">
                <a:latin typeface="Tahoma" charset="0"/>
              </a:rPr>
              <a:t>The University of Georgia</a:t>
            </a:r>
            <a:r>
              <a:rPr lang="en-US" altLang="en-US" sz="2000">
                <a:latin typeface="Tahoma" charset="0"/>
              </a:rPr>
              <a:t>  </a:t>
            </a:r>
          </a:p>
        </p:txBody>
      </p:sp>
    </p:spTree>
  </p:cSld>
  <p:clrMapOvr>
    <a:masterClrMapping/>
  </p:clrMapOvr>
  <p:transition spd="med">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ctrTitle"/>
          </p:nvPr>
        </p:nvSpPr>
        <p:spPr>
          <a:xfrm>
            <a:off x="228600" y="685800"/>
            <a:ext cx="8534400" cy="990600"/>
          </a:xfrm>
        </p:spPr>
        <p:txBody>
          <a:bodyPr/>
          <a:lstStyle/>
          <a:p>
            <a:r>
              <a:rPr lang="en-US" altLang="en-US"/>
              <a:t>Landscaping for </a:t>
            </a:r>
            <a:r>
              <a:rPr lang="en-US" altLang="en-US" sz="6600"/>
              <a:t>Water</a:t>
            </a:r>
            <a:r>
              <a:rPr lang="en-US" altLang="en-US"/>
              <a:t> Quantity </a:t>
            </a:r>
          </a:p>
        </p:txBody>
      </p:sp>
      <p:sp>
        <p:nvSpPr>
          <p:cNvPr id="247811" name="Rectangle 3"/>
          <p:cNvSpPr>
            <a:spLocks noGrp="1" noChangeArrowheads="1"/>
          </p:cNvSpPr>
          <p:nvPr>
            <p:ph type="subTitle" idx="1"/>
          </p:nvPr>
        </p:nvSpPr>
        <p:spPr>
          <a:xfrm>
            <a:off x="1371600" y="2590800"/>
            <a:ext cx="6400800" cy="3200400"/>
          </a:xfrm>
        </p:spPr>
        <p:txBody>
          <a:bodyPr/>
          <a:lstStyle/>
          <a:p>
            <a:pPr>
              <a:lnSpc>
                <a:spcPct val="90000"/>
              </a:lnSpc>
            </a:pPr>
            <a:r>
              <a:rPr lang="en-US" altLang="en-US" sz="3600"/>
              <a:t>Irrigation Systems</a:t>
            </a:r>
          </a:p>
          <a:p>
            <a:pPr>
              <a:lnSpc>
                <a:spcPct val="90000"/>
              </a:lnSpc>
            </a:pPr>
            <a:r>
              <a:rPr lang="en-US" altLang="en-US" sz="3600"/>
              <a:t>  </a:t>
            </a:r>
          </a:p>
          <a:p>
            <a:pPr algn="l">
              <a:lnSpc>
                <a:spcPct val="90000"/>
              </a:lnSpc>
            </a:pPr>
            <a:r>
              <a:rPr lang="en-US" altLang="en-US" sz="2800"/>
              <a:t>                        Design</a:t>
            </a:r>
          </a:p>
          <a:p>
            <a:pPr>
              <a:lnSpc>
                <a:spcPct val="90000"/>
              </a:lnSpc>
            </a:pPr>
            <a:r>
              <a:rPr lang="en-US" altLang="en-US" sz="2800"/>
              <a:t>       Equipment &amp; Efficiency</a:t>
            </a:r>
          </a:p>
          <a:p>
            <a:pPr>
              <a:lnSpc>
                <a:spcPct val="90000"/>
              </a:lnSpc>
            </a:pPr>
            <a:r>
              <a:rPr lang="en-US" altLang="en-US" sz="2800"/>
              <a:t>    Maintenance</a:t>
            </a:r>
          </a:p>
          <a:p>
            <a:pPr algn="l">
              <a:lnSpc>
                <a:spcPct val="90000"/>
              </a:lnSpc>
            </a:pPr>
            <a:r>
              <a:rPr lang="en-US" altLang="en-US" sz="2800"/>
              <a:t>                     Management </a:t>
            </a:r>
          </a:p>
          <a:p>
            <a:pPr>
              <a:lnSpc>
                <a:spcPct val="90000"/>
              </a:lnSpc>
              <a:buFont typeface="Wingdings" charset="2"/>
              <a:buChar char="n"/>
            </a:pPr>
            <a:endParaRPr lang="en-US" altLang="en-US" sz="2800"/>
          </a:p>
          <a:p>
            <a:pPr>
              <a:lnSpc>
                <a:spcPct val="90000"/>
              </a:lnSpc>
              <a:buFont typeface="Wingdings" charset="2"/>
              <a:buChar char="n"/>
            </a:pPr>
            <a:endParaRPr lang="en-US" altLang="en-US" sz="2800"/>
          </a:p>
          <a:p>
            <a:pPr>
              <a:lnSpc>
                <a:spcPct val="90000"/>
              </a:lnSpc>
            </a:pPr>
            <a:endParaRPr lang="en-US" altLang="en-US" sz="3600"/>
          </a:p>
          <a:p>
            <a:pPr>
              <a:lnSpc>
                <a:spcPct val="90000"/>
              </a:lnSpc>
            </a:pPr>
            <a:endParaRPr lang="en-US" altLang="en-US" sz="3600"/>
          </a:p>
        </p:txBody>
      </p:sp>
    </p:spTree>
  </p:cSld>
  <p:clrMapOvr>
    <a:masterClrMapping/>
  </p:clrMapOvr>
  <p:transition spd="med">
    <p:zo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rrowheads="1"/>
          </p:cNvSpPr>
          <p:nvPr>
            <p:ph type="title"/>
          </p:nvPr>
        </p:nvSpPr>
        <p:spPr/>
        <p:txBody>
          <a:bodyPr/>
          <a:lstStyle/>
          <a:p>
            <a:r>
              <a:rPr lang="en-US" altLang="en-US"/>
              <a:t>Irrigation System Design</a:t>
            </a:r>
          </a:p>
        </p:txBody>
      </p:sp>
      <p:sp>
        <p:nvSpPr>
          <p:cNvPr id="248835" name="Rectangle 3"/>
          <p:cNvSpPr>
            <a:spLocks noGrp="1" noChangeArrowheads="1"/>
          </p:cNvSpPr>
          <p:nvPr>
            <p:ph type="body" idx="1"/>
          </p:nvPr>
        </p:nvSpPr>
        <p:spPr/>
        <p:txBody>
          <a:bodyPr/>
          <a:lstStyle/>
          <a:p>
            <a:r>
              <a:rPr lang="en-US" altLang="en-US"/>
              <a:t>Homes with automatic systems </a:t>
            </a:r>
          </a:p>
          <a:p>
            <a:pPr>
              <a:buFont typeface="Wingdings" charset="2"/>
              <a:buNone/>
            </a:pPr>
            <a:r>
              <a:rPr lang="en-US" altLang="en-US"/>
              <a:t>   use substantially more water </a:t>
            </a:r>
          </a:p>
          <a:p>
            <a:pPr>
              <a:buFont typeface="Wingdings" charset="2"/>
              <a:buNone/>
            </a:pPr>
            <a:r>
              <a:rPr lang="en-US" altLang="en-US"/>
              <a:t>   outdoors. </a:t>
            </a:r>
          </a:p>
          <a:p>
            <a:r>
              <a:rPr lang="en-US" altLang="en-US"/>
              <a:t>A good design cannot overcome poor management and maintenance of a system.</a:t>
            </a:r>
          </a:p>
          <a:p>
            <a:r>
              <a:rPr lang="en-US" altLang="en-US"/>
              <a:t>System design must match up with landscape design – water use zones.</a:t>
            </a:r>
          </a:p>
          <a:p>
            <a:pPr>
              <a:buFont typeface="Wingdings" charset="2"/>
              <a:buNone/>
            </a:pPr>
            <a:endParaRPr lang="en-US" altLang="en-US"/>
          </a:p>
        </p:txBody>
      </p:sp>
      <p:pic>
        <p:nvPicPr>
          <p:cNvPr id="248836" name="Picture 4" descr="2eoo1zn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24000"/>
            <a:ext cx="25908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n-US" altLang="en-US"/>
              <a:t>So, what exactly is Xeriscaping?</a:t>
            </a:r>
          </a:p>
        </p:txBody>
      </p:sp>
      <p:sp>
        <p:nvSpPr>
          <p:cNvPr id="86019" name="Rectangle 3"/>
          <p:cNvSpPr>
            <a:spLocks noGrp="1" noChangeArrowheads="1"/>
          </p:cNvSpPr>
          <p:nvPr>
            <p:ph type="body" idx="1"/>
          </p:nvPr>
        </p:nvSpPr>
        <p:spPr>
          <a:xfrm>
            <a:off x="457200" y="2209800"/>
            <a:ext cx="8229600" cy="4495800"/>
          </a:xfrm>
        </p:spPr>
        <p:txBody>
          <a:bodyPr/>
          <a:lstStyle/>
          <a:p>
            <a:pPr marL="609600" indent="-609600"/>
            <a:r>
              <a:rPr lang="en-US" altLang="en-US"/>
              <a:t>Landscaping that uses water-conserving techniques, such as drought tolerant plants, mulching, efficient irrigation, etc.</a:t>
            </a:r>
          </a:p>
          <a:p>
            <a:pPr marL="609600" indent="-609600"/>
            <a:r>
              <a:rPr lang="en-US" altLang="en-US"/>
              <a:t>The practice of utilizing methods to conserve water in the yard and garden.</a:t>
            </a:r>
          </a:p>
          <a:p>
            <a:pPr marL="609600" indent="-609600"/>
            <a:r>
              <a:rPr lang="en-US" altLang="en-US"/>
              <a:t>Landscaping in ways that does not require supplemental watering.</a:t>
            </a:r>
          </a:p>
          <a:p>
            <a:pPr marL="609600" indent="-609600"/>
            <a:r>
              <a:rPr lang="en-US" altLang="en-US"/>
              <a:t>Water-efficient landscaping.</a:t>
            </a:r>
          </a:p>
        </p:txBody>
      </p:sp>
    </p:spTree>
  </p:cSld>
  <p:clrMapOvr>
    <a:masterClrMapping/>
  </p:clrMapOvr>
  <p:transition spd="med">
    <p:zo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rrowheads="1"/>
          </p:cNvSpPr>
          <p:nvPr>
            <p:ph type="title"/>
          </p:nvPr>
        </p:nvSpPr>
        <p:spPr/>
        <p:txBody>
          <a:bodyPr/>
          <a:lstStyle/>
          <a:p>
            <a:r>
              <a:rPr lang="en-US" altLang="en-US"/>
              <a:t>Irrigation System Design</a:t>
            </a:r>
          </a:p>
        </p:txBody>
      </p:sp>
      <p:sp>
        <p:nvSpPr>
          <p:cNvPr id="249859" name="Rectangle 3"/>
          <p:cNvSpPr>
            <a:spLocks noGrp="1" noChangeArrowheads="1"/>
          </p:cNvSpPr>
          <p:nvPr>
            <p:ph type="body" sz="half" idx="1"/>
          </p:nvPr>
        </p:nvSpPr>
        <p:spPr>
          <a:xfrm>
            <a:off x="304800" y="1905000"/>
            <a:ext cx="4191000" cy="4114800"/>
          </a:xfrm>
        </p:spPr>
        <p:txBody>
          <a:bodyPr/>
          <a:lstStyle/>
          <a:p>
            <a:r>
              <a:rPr lang="en-US" altLang="en-US" sz="2800"/>
              <a:t>Irrigation systems can have a wide range of costs depending on the features of the system design.</a:t>
            </a:r>
          </a:p>
          <a:p>
            <a:r>
              <a:rPr lang="en-US" altLang="en-US" sz="2800"/>
              <a:t>The least expensive design may not be the most water conserving or efficient.</a:t>
            </a:r>
          </a:p>
        </p:txBody>
      </p:sp>
      <p:sp>
        <p:nvSpPr>
          <p:cNvPr id="249860" name="Rectangle 4"/>
          <p:cNvSpPr>
            <a:spLocks noGrp="1" noChangeArrowheads="1"/>
          </p:cNvSpPr>
          <p:nvPr>
            <p:ph sz="half" idx="2"/>
          </p:nvPr>
        </p:nvSpPr>
        <p:spPr>
          <a:xfrm>
            <a:off x="5029200" y="3352800"/>
            <a:ext cx="2514600" cy="2971800"/>
          </a:xfrm>
        </p:spPr>
        <p:txBody>
          <a:bodyPr/>
          <a:lstStyle/>
          <a:p>
            <a:endParaRPr lang="en-US" altLang="en-US" sz="2800"/>
          </a:p>
        </p:txBody>
      </p:sp>
      <p:pic>
        <p:nvPicPr>
          <p:cNvPr id="2498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4038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9862" name="Picture 6" descr="103-0346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9624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driplin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752850"/>
            <a:ext cx="3835400" cy="2876550"/>
          </a:xfrm>
          <a:prstGeom prst="rect">
            <a:avLst/>
          </a:prstGeom>
          <a:noFill/>
          <a:extLst>
            <a:ext uri="{909E8E84-426E-40DD-AFC4-6F175D3DCCD1}">
              <a14:hiddenFill xmlns:a14="http://schemas.microsoft.com/office/drawing/2010/main">
                <a:solidFill>
                  <a:srgbClr val="FFFFFF"/>
                </a:solidFill>
              </a14:hiddenFill>
            </a:ext>
          </a:extLst>
        </p:spPr>
      </p:pic>
      <p:sp>
        <p:nvSpPr>
          <p:cNvPr id="251907" name="Rectangle 3"/>
          <p:cNvSpPr>
            <a:spLocks noGrp="1" noRot="1" noChangeArrowheads="1"/>
          </p:cNvSpPr>
          <p:nvPr>
            <p:ph type="title"/>
          </p:nvPr>
        </p:nvSpPr>
        <p:spPr>
          <a:xfrm>
            <a:off x="152400" y="274638"/>
            <a:ext cx="6172200" cy="1143000"/>
          </a:xfrm>
        </p:spPr>
        <p:txBody>
          <a:bodyPr/>
          <a:lstStyle/>
          <a:p>
            <a:r>
              <a:rPr lang="en-US" altLang="en-US" sz="4000"/>
              <a:t>Irrigation System Design</a:t>
            </a:r>
          </a:p>
        </p:txBody>
      </p:sp>
      <p:sp>
        <p:nvSpPr>
          <p:cNvPr id="251908" name="Rectangle 4"/>
          <p:cNvSpPr>
            <a:spLocks noGrp="1" noChangeArrowheads="1"/>
          </p:cNvSpPr>
          <p:nvPr>
            <p:ph type="body" sz="half" idx="1"/>
          </p:nvPr>
        </p:nvSpPr>
        <p:spPr>
          <a:xfrm>
            <a:off x="0" y="1600200"/>
            <a:ext cx="5334000" cy="4525963"/>
          </a:xfrm>
        </p:spPr>
        <p:txBody>
          <a:bodyPr/>
          <a:lstStyle/>
          <a:p>
            <a:pPr>
              <a:buFont typeface="Wingdings" charset="2"/>
              <a:buNone/>
            </a:pPr>
            <a:r>
              <a:rPr lang="en-US" altLang="en-US" sz="2800"/>
              <a:t>   Landscape water-use zoning is matched to the irrigation system zoning …</a:t>
            </a:r>
          </a:p>
          <a:p>
            <a:pPr lvl="1"/>
            <a:r>
              <a:rPr lang="en-US" altLang="en-US" sz="2400"/>
              <a:t>Ornamental  beds may use sprinklers, microsprays or drip emitters.</a:t>
            </a:r>
          </a:p>
          <a:p>
            <a:pPr lvl="1"/>
            <a:r>
              <a:rPr lang="en-US" altLang="en-US" sz="2400"/>
              <a:t>Perennial flowers, bushes and trees may only need irrigation for establishment and drought conditions – is a permanent system really necessary?</a:t>
            </a:r>
          </a:p>
        </p:txBody>
      </p:sp>
      <p:sp>
        <p:nvSpPr>
          <p:cNvPr id="251909" name="Rectangle 5"/>
          <p:cNvSpPr>
            <a:spLocks noGrp="1" noChangeArrowheads="1"/>
          </p:cNvSpPr>
          <p:nvPr>
            <p:ph sz="half" idx="2"/>
          </p:nvPr>
        </p:nvSpPr>
        <p:spPr>
          <a:xfrm>
            <a:off x="5638800" y="2103438"/>
            <a:ext cx="3048000" cy="1760537"/>
          </a:xfrm>
        </p:spPr>
        <p:txBody>
          <a:bodyPr/>
          <a:lstStyle/>
          <a:p>
            <a:pPr>
              <a:buFont typeface="Wingdings" charset="2"/>
              <a:buNone/>
            </a:pPr>
            <a:endParaRPr lang="en-US" altLang="en-US" sz="2800"/>
          </a:p>
        </p:txBody>
      </p:sp>
      <p:pic>
        <p:nvPicPr>
          <p:cNvPr id="251910" name="Picture 6" descr="dripemit_land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752600"/>
            <a:ext cx="3225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51911" name="Picture 7" descr="AUT_04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04800"/>
            <a:ext cx="2463800" cy="184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a:xfrm>
            <a:off x="228600" y="304800"/>
            <a:ext cx="8458200" cy="1066800"/>
          </a:xfrm>
        </p:spPr>
        <p:txBody>
          <a:bodyPr/>
          <a:lstStyle/>
          <a:p>
            <a:r>
              <a:rPr lang="en-US" altLang="en-US" sz="4000"/>
              <a:t>Irrigation System Design</a:t>
            </a:r>
          </a:p>
        </p:txBody>
      </p:sp>
      <p:sp>
        <p:nvSpPr>
          <p:cNvPr id="252931" name="Rectangle 3"/>
          <p:cNvSpPr>
            <a:spLocks noGrp="1" noChangeArrowheads="1"/>
          </p:cNvSpPr>
          <p:nvPr>
            <p:ph type="body" sz="half" idx="1"/>
          </p:nvPr>
        </p:nvSpPr>
        <p:spPr>
          <a:xfrm>
            <a:off x="152400" y="1600200"/>
            <a:ext cx="4648200" cy="4525963"/>
          </a:xfrm>
        </p:spPr>
        <p:txBody>
          <a:bodyPr/>
          <a:lstStyle/>
          <a:p>
            <a:pPr>
              <a:buFont typeface="Wingdings" charset="2"/>
              <a:buNone/>
            </a:pPr>
            <a:r>
              <a:rPr lang="en-US" altLang="en-US"/>
              <a:t>   Landscape water-use zoning is matched to the irrigation system zoning …</a:t>
            </a:r>
          </a:p>
          <a:p>
            <a:pPr lvl="1"/>
            <a:r>
              <a:rPr lang="en-US" altLang="en-US" sz="2400"/>
              <a:t>Large turf areas use </a:t>
            </a:r>
          </a:p>
          <a:p>
            <a:pPr lvl="1">
              <a:buFont typeface="Wingdings" charset="2"/>
              <a:buNone/>
            </a:pPr>
            <a:r>
              <a:rPr lang="en-US" altLang="en-US" sz="2400"/>
              <a:t>    impact or rotor sprinklers.</a:t>
            </a:r>
          </a:p>
          <a:p>
            <a:pPr lvl="1"/>
            <a:r>
              <a:rPr lang="en-US" altLang="en-US" sz="2400"/>
              <a:t>Small turf areas may use sprinklers or sprays.</a:t>
            </a:r>
          </a:p>
          <a:p>
            <a:pPr lvl="1"/>
            <a:endParaRPr lang="en-US" altLang="en-US" sz="2400"/>
          </a:p>
        </p:txBody>
      </p:sp>
      <p:pic>
        <p:nvPicPr>
          <p:cNvPr id="252933" name="Picture 5" descr="sp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14800"/>
            <a:ext cx="4114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52934" name="Picture 6" descr="102-0273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371600"/>
            <a:ext cx="3454400" cy="253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p:txBody>
          <a:bodyPr/>
          <a:lstStyle/>
          <a:p>
            <a:r>
              <a:rPr lang="en-US" altLang="en-US"/>
              <a:t>Irrigation System Design</a:t>
            </a:r>
          </a:p>
        </p:txBody>
      </p:sp>
      <p:sp>
        <p:nvSpPr>
          <p:cNvPr id="253955" name="Rectangle 3"/>
          <p:cNvSpPr>
            <a:spLocks noGrp="1" noChangeArrowheads="1"/>
          </p:cNvSpPr>
          <p:nvPr>
            <p:ph type="body" idx="1"/>
          </p:nvPr>
        </p:nvSpPr>
        <p:spPr>
          <a:xfrm>
            <a:off x="609600" y="2133600"/>
            <a:ext cx="8229600" cy="4114800"/>
          </a:xfrm>
        </p:spPr>
        <p:txBody>
          <a:bodyPr/>
          <a:lstStyle/>
          <a:p>
            <a:r>
              <a:rPr lang="en-US" altLang="en-US"/>
              <a:t>Design must have high </a:t>
            </a:r>
            <a:r>
              <a:rPr lang="en-US" altLang="en-US" u="sng"/>
              <a:t>uniformity</a:t>
            </a:r>
            <a:r>
              <a:rPr lang="en-US" altLang="en-US"/>
              <a:t> and </a:t>
            </a:r>
            <a:r>
              <a:rPr lang="en-US" altLang="en-US" u="sng"/>
              <a:t>application efficiency</a:t>
            </a:r>
            <a:r>
              <a:rPr lang="en-US" altLang="en-US"/>
              <a:t> to be water conserving.</a:t>
            </a:r>
          </a:p>
          <a:p>
            <a:r>
              <a:rPr lang="en-US" altLang="en-US"/>
              <a:t>Uniformity – evenness that water is spread over the target area.</a:t>
            </a:r>
          </a:p>
          <a:p>
            <a:r>
              <a:rPr lang="en-US" altLang="en-US"/>
              <a:t>Application efficiency – amount of applied water that is useful to targeted plant materials.</a:t>
            </a:r>
          </a:p>
        </p:txBody>
      </p:sp>
    </p:spTree>
  </p:cSld>
  <p:clrMapOvr>
    <a:masterClrMapping/>
  </p:clrMapOvr>
  <p:transition spd="med">
    <p:zo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rrowheads="1"/>
          </p:cNvSpPr>
          <p:nvPr>
            <p:ph type="title"/>
          </p:nvPr>
        </p:nvSpPr>
        <p:spPr/>
        <p:txBody>
          <a:bodyPr/>
          <a:lstStyle/>
          <a:p>
            <a:r>
              <a:rPr lang="en-US" altLang="en-US"/>
              <a:t>Uniformity</a:t>
            </a:r>
          </a:p>
        </p:txBody>
      </p:sp>
      <p:sp>
        <p:nvSpPr>
          <p:cNvPr id="254979" name="Rectangle 3"/>
          <p:cNvSpPr>
            <a:spLocks noGrp="1" noChangeArrowheads="1"/>
          </p:cNvSpPr>
          <p:nvPr>
            <p:ph type="body" idx="1"/>
          </p:nvPr>
        </p:nvSpPr>
        <p:spPr>
          <a:xfrm>
            <a:off x="685800" y="2209800"/>
            <a:ext cx="8001000" cy="4114800"/>
          </a:xfrm>
        </p:spPr>
        <p:txBody>
          <a:bodyPr/>
          <a:lstStyle/>
          <a:p>
            <a:r>
              <a:rPr lang="en-US" altLang="en-US"/>
              <a:t>Calculated as a percent.</a:t>
            </a:r>
          </a:p>
          <a:p>
            <a:r>
              <a:rPr lang="en-US" altLang="en-US"/>
              <a:t>Indicates the evenness of the spreading out of the water.</a:t>
            </a:r>
          </a:p>
          <a:p>
            <a:r>
              <a:rPr lang="en-US" altLang="en-US"/>
              <a:t>Major controlling factors in design:</a:t>
            </a:r>
          </a:p>
          <a:p>
            <a:pPr lvl="1"/>
            <a:r>
              <a:rPr lang="en-US" altLang="en-US"/>
              <a:t>Proper nozzles sizes</a:t>
            </a:r>
          </a:p>
          <a:p>
            <a:pPr lvl="1"/>
            <a:r>
              <a:rPr lang="en-US" altLang="en-US"/>
              <a:t>Proper sprinkler, spray or emitter spacing</a:t>
            </a:r>
          </a:p>
          <a:p>
            <a:pPr lvl="1"/>
            <a:r>
              <a:rPr lang="en-US" altLang="en-US"/>
              <a:t>Proper pressure</a:t>
            </a:r>
          </a:p>
        </p:txBody>
      </p:sp>
    </p:spTree>
  </p:cSld>
  <p:clrMapOvr>
    <a:masterClrMapping/>
  </p:clrMapOvr>
  <p:transition spd="med">
    <p:zo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rrowheads="1"/>
          </p:cNvSpPr>
          <p:nvPr>
            <p:ph type="title"/>
          </p:nvPr>
        </p:nvSpPr>
        <p:spPr/>
        <p:txBody>
          <a:bodyPr/>
          <a:lstStyle/>
          <a:p>
            <a:r>
              <a:rPr lang="en-US" altLang="en-US"/>
              <a:t>Uniformity – Side View</a:t>
            </a:r>
          </a:p>
        </p:txBody>
      </p:sp>
      <p:sp>
        <p:nvSpPr>
          <p:cNvPr id="256003" name="Rectangle 3"/>
          <p:cNvSpPr>
            <a:spLocks noGrp="1" noChangeArrowheads="1"/>
          </p:cNvSpPr>
          <p:nvPr>
            <p:ph idx="1"/>
          </p:nvPr>
        </p:nvSpPr>
        <p:spPr>
          <a:xfrm>
            <a:off x="1752600" y="1600200"/>
            <a:ext cx="5715000" cy="4525963"/>
          </a:xfrm>
        </p:spPr>
        <p:txBody>
          <a:bodyPr/>
          <a:lstStyle/>
          <a:p>
            <a:endParaRPr lang="en-US" altLang="en-US"/>
          </a:p>
        </p:txBody>
      </p:sp>
      <p:pic>
        <p:nvPicPr>
          <p:cNvPr id="256004" name="Picture 4" descr="DRC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5867400" cy="4913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rrowheads="1"/>
          </p:cNvSpPr>
          <p:nvPr>
            <p:ph type="title"/>
          </p:nvPr>
        </p:nvSpPr>
        <p:spPr/>
        <p:txBody>
          <a:bodyPr/>
          <a:lstStyle/>
          <a:p>
            <a:r>
              <a:rPr lang="en-US" altLang="en-US"/>
              <a:t>Uniformity- Overhead Pattern</a:t>
            </a:r>
          </a:p>
        </p:txBody>
      </p:sp>
      <p:pic>
        <p:nvPicPr>
          <p:cNvPr id="257027" name="Picture 3" descr="densogram_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60425" y="2422525"/>
            <a:ext cx="3387725" cy="345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57028" name="Picture 4" descr="densogram_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4000" y="2590800"/>
            <a:ext cx="3198813" cy="319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7029" name="Text Box 5"/>
          <p:cNvSpPr txBox="1">
            <a:spLocks noChangeArrowheads="1"/>
          </p:cNvSpPr>
          <p:nvPr/>
        </p:nvSpPr>
        <p:spPr bwMode="auto">
          <a:xfrm>
            <a:off x="1295400" y="2057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400">
                <a:latin typeface="Times New Roman" charset="0"/>
              </a:rPr>
              <a:t>Poor</a:t>
            </a:r>
          </a:p>
        </p:txBody>
      </p:sp>
      <p:sp>
        <p:nvSpPr>
          <p:cNvPr id="257030" name="Text Box 6"/>
          <p:cNvSpPr txBox="1">
            <a:spLocks noChangeArrowheads="1"/>
          </p:cNvSpPr>
          <p:nvPr/>
        </p:nvSpPr>
        <p:spPr bwMode="auto">
          <a:xfrm>
            <a:off x="5334000" y="1981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400">
                <a:latin typeface="Times New Roman" charset="0"/>
              </a:rPr>
              <a:t>Good</a:t>
            </a:r>
          </a:p>
        </p:txBody>
      </p:sp>
    </p:spTree>
  </p:cSld>
  <p:clrMapOvr>
    <a:masterClrMapping/>
  </p:clrMapOvr>
  <p:transition spd="med">
    <p:zo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p:nvPr>
        </p:nvSpPr>
        <p:spPr/>
        <p:txBody>
          <a:bodyPr/>
          <a:lstStyle/>
          <a:p>
            <a:r>
              <a:rPr lang="en-US" altLang="en-US"/>
              <a:t>Uniformity</a:t>
            </a:r>
          </a:p>
        </p:txBody>
      </p:sp>
      <p:sp>
        <p:nvSpPr>
          <p:cNvPr id="258051" name="Rectangle 3"/>
          <p:cNvSpPr>
            <a:spLocks noGrp="1" noChangeArrowheads="1"/>
          </p:cNvSpPr>
          <p:nvPr>
            <p:ph type="body" idx="1"/>
          </p:nvPr>
        </p:nvSpPr>
        <p:spPr>
          <a:xfrm>
            <a:off x="457200" y="1676400"/>
            <a:ext cx="4267200" cy="5181600"/>
          </a:xfrm>
        </p:spPr>
        <p:txBody>
          <a:bodyPr/>
          <a:lstStyle/>
          <a:p>
            <a:pPr>
              <a:lnSpc>
                <a:spcPct val="80000"/>
              </a:lnSpc>
            </a:pPr>
            <a:r>
              <a:rPr lang="en-US" altLang="en-US" sz="2800"/>
              <a:t>Sprinkler heads should be spaced no further apart than their radius of throw</a:t>
            </a:r>
            <a:r>
              <a:rPr lang="en-US" altLang="en-US" sz="2400"/>
              <a:t>.</a:t>
            </a:r>
          </a:p>
          <a:p>
            <a:pPr>
              <a:lnSpc>
                <a:spcPct val="80000"/>
              </a:lnSpc>
              <a:buFont typeface="Wingdings" charset="2"/>
              <a:buNone/>
            </a:pPr>
            <a:endParaRPr lang="en-US" altLang="en-US" sz="1200"/>
          </a:p>
          <a:p>
            <a:pPr>
              <a:lnSpc>
                <a:spcPct val="80000"/>
              </a:lnSpc>
            </a:pPr>
            <a:r>
              <a:rPr lang="en-US" altLang="en-US" sz="2800"/>
              <a:t>Proper operating pressure is needed to get the correct distribution of water at each nozzle.</a:t>
            </a:r>
          </a:p>
          <a:p>
            <a:pPr lvl="1">
              <a:lnSpc>
                <a:spcPct val="80000"/>
              </a:lnSpc>
            </a:pPr>
            <a:r>
              <a:rPr lang="en-US" altLang="en-US" sz="2400"/>
              <a:t>Pressure regulators required on slopes</a:t>
            </a:r>
          </a:p>
          <a:p>
            <a:pPr lvl="1">
              <a:lnSpc>
                <a:spcPct val="80000"/>
              </a:lnSpc>
            </a:pPr>
            <a:r>
              <a:rPr lang="en-US" altLang="en-US" sz="2400"/>
              <a:t>Proper pipe sizes </a:t>
            </a:r>
          </a:p>
          <a:p>
            <a:pPr lvl="1">
              <a:lnSpc>
                <a:spcPct val="80000"/>
              </a:lnSpc>
            </a:pPr>
            <a:r>
              <a:rPr lang="en-US" altLang="en-US" sz="2400"/>
              <a:t>Adequate upstream pressure</a:t>
            </a:r>
          </a:p>
        </p:txBody>
      </p:sp>
      <p:pic>
        <p:nvPicPr>
          <p:cNvPr id="258052" name="Picture 4" descr="sprink_spacing_S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849688" cy="2187575"/>
          </a:xfrm>
          <a:prstGeom prst="rect">
            <a:avLst/>
          </a:prstGeom>
          <a:noFill/>
          <a:extLst>
            <a:ext uri="{909E8E84-426E-40DD-AFC4-6F175D3DCCD1}">
              <a14:hiddenFill xmlns:a14="http://schemas.microsoft.com/office/drawing/2010/main">
                <a:solidFill>
                  <a:srgbClr val="FFFFFF"/>
                </a:solidFill>
              </a14:hiddenFill>
            </a:ext>
          </a:extLst>
        </p:spPr>
      </p:pic>
      <p:pic>
        <p:nvPicPr>
          <p:cNvPr id="258053" name="Picture 5" descr="2wbulnf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267200"/>
            <a:ext cx="2495550" cy="2430463"/>
          </a:xfrm>
          <a:prstGeom prst="rect">
            <a:avLst/>
          </a:prstGeom>
          <a:noFill/>
          <a:extLst>
            <a:ext uri="{909E8E84-426E-40DD-AFC4-6F175D3DCCD1}">
              <a14:hiddenFill xmlns:a14="http://schemas.microsoft.com/office/drawing/2010/main">
                <a:solidFill>
                  <a:srgbClr val="FFFFFF"/>
                </a:solidFill>
              </a14:hiddenFill>
            </a:ext>
          </a:extLst>
        </p:spPr>
      </p:pic>
      <p:pic>
        <p:nvPicPr>
          <p:cNvPr id="258054" name="Picture 6" descr="2uvzs2y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962400"/>
            <a:ext cx="1819275" cy="1814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rrowheads="1"/>
          </p:cNvSpPr>
          <p:nvPr>
            <p:ph type="title"/>
          </p:nvPr>
        </p:nvSpPr>
        <p:spPr/>
        <p:txBody>
          <a:bodyPr/>
          <a:lstStyle/>
          <a:p>
            <a:r>
              <a:rPr lang="en-US" altLang="en-US"/>
              <a:t>Uniformity</a:t>
            </a:r>
          </a:p>
        </p:txBody>
      </p:sp>
      <p:sp>
        <p:nvSpPr>
          <p:cNvPr id="259075" name="Rectangle 3"/>
          <p:cNvSpPr>
            <a:spLocks noGrp="1" noChangeArrowheads="1"/>
          </p:cNvSpPr>
          <p:nvPr>
            <p:ph type="body" idx="1"/>
          </p:nvPr>
        </p:nvSpPr>
        <p:spPr>
          <a:xfrm>
            <a:off x="0" y="1676400"/>
            <a:ext cx="8153400" cy="4525963"/>
          </a:xfrm>
        </p:spPr>
        <p:txBody>
          <a:bodyPr/>
          <a:lstStyle/>
          <a:p>
            <a:r>
              <a:rPr lang="en-US" altLang="en-US"/>
              <a:t>Uniformity Losses can result from …</a:t>
            </a:r>
          </a:p>
          <a:p>
            <a:pPr lvl="1"/>
            <a:r>
              <a:rPr lang="en-US" altLang="en-US"/>
              <a:t>Operating pressures too high or low.</a:t>
            </a:r>
          </a:p>
          <a:p>
            <a:pPr lvl="1"/>
            <a:r>
              <a:rPr lang="en-US" altLang="en-US"/>
              <a:t>Operating pressures that vary too much in one zone.</a:t>
            </a:r>
          </a:p>
          <a:p>
            <a:pPr lvl="1"/>
            <a:r>
              <a:rPr lang="en-US" altLang="en-US"/>
              <a:t>Pattern interference from plant materials or other objects.</a:t>
            </a:r>
          </a:p>
          <a:p>
            <a:pPr lvl="1"/>
            <a:r>
              <a:rPr lang="en-US" altLang="en-US"/>
              <a:t>High Winds.</a:t>
            </a:r>
          </a:p>
          <a:p>
            <a:pPr lvl="1"/>
            <a:r>
              <a:rPr lang="en-US" altLang="en-US"/>
              <a:t>Poorly maintained systems.</a:t>
            </a:r>
          </a:p>
        </p:txBody>
      </p:sp>
      <p:pic>
        <p:nvPicPr>
          <p:cNvPr id="259076" name="Picture 4" descr="a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13225"/>
            <a:ext cx="3810000" cy="2644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rrowheads="1"/>
          </p:cNvSpPr>
          <p:nvPr>
            <p:ph type="title"/>
          </p:nvPr>
        </p:nvSpPr>
        <p:spPr/>
        <p:txBody>
          <a:bodyPr/>
          <a:lstStyle/>
          <a:p>
            <a:r>
              <a:rPr lang="en-US" altLang="en-US"/>
              <a:t>Adjust for Uniformity</a:t>
            </a:r>
          </a:p>
        </p:txBody>
      </p:sp>
      <p:sp>
        <p:nvSpPr>
          <p:cNvPr id="280579" name="Rectangle 3"/>
          <p:cNvSpPr>
            <a:spLocks noGrp="1" noChangeArrowheads="1"/>
          </p:cNvSpPr>
          <p:nvPr>
            <p:ph type="body" idx="1"/>
          </p:nvPr>
        </p:nvSpPr>
        <p:spPr>
          <a:xfrm>
            <a:off x="457200" y="1981200"/>
            <a:ext cx="8686800" cy="4724400"/>
          </a:xfrm>
        </p:spPr>
        <p:txBody>
          <a:bodyPr/>
          <a:lstStyle/>
          <a:p>
            <a:pPr>
              <a:lnSpc>
                <a:spcPct val="80000"/>
              </a:lnSpc>
            </a:pPr>
            <a:r>
              <a:rPr lang="en-US" altLang="en-US" sz="2800"/>
              <a:t>Uniformity should be checked at the beginning of the irrigation season.</a:t>
            </a:r>
          </a:p>
          <a:p>
            <a:pPr>
              <a:lnSpc>
                <a:spcPct val="80000"/>
              </a:lnSpc>
            </a:pPr>
            <a:r>
              <a:rPr lang="en-US" altLang="en-US" sz="2800"/>
              <a:t>Irrigation hardware should be compatible.</a:t>
            </a:r>
          </a:p>
          <a:p>
            <a:pPr>
              <a:lnSpc>
                <a:spcPct val="80000"/>
              </a:lnSpc>
            </a:pPr>
            <a:r>
              <a:rPr lang="en-US" altLang="en-US" sz="2800"/>
              <a:t>Each zone should have the same make and model of sprinkler heads.</a:t>
            </a:r>
          </a:p>
          <a:p>
            <a:pPr>
              <a:lnSpc>
                <a:spcPct val="80000"/>
              </a:lnSpc>
            </a:pPr>
            <a:r>
              <a:rPr lang="en-US" altLang="en-US" sz="2800"/>
              <a:t>The sprinkler heads within a zone should have the same precipitation rate.</a:t>
            </a:r>
          </a:p>
          <a:p>
            <a:pPr>
              <a:lnSpc>
                <a:spcPct val="80000"/>
              </a:lnSpc>
            </a:pPr>
            <a:r>
              <a:rPr lang="en-US" altLang="en-US" sz="2800"/>
              <a:t>Plants with similar water needs should be grouped in the same zone.</a:t>
            </a:r>
          </a:p>
          <a:p>
            <a:pPr>
              <a:lnSpc>
                <a:spcPct val="80000"/>
              </a:lnSpc>
            </a:pPr>
            <a:r>
              <a:rPr lang="en-US" altLang="en-US" sz="2800"/>
              <a:t>Adjust the arc of the sprinkler head to achieve the maximum coverage without watering the pavement.</a:t>
            </a:r>
          </a:p>
          <a:p>
            <a:pPr>
              <a:lnSpc>
                <a:spcPct val="80000"/>
              </a:lnSpc>
              <a:buFont typeface="Wingdings" charset="2"/>
              <a:buNone/>
            </a:pPr>
            <a:endParaRPr lang="en-US" altLang="en-US" sz="2800"/>
          </a:p>
        </p:txBody>
      </p:sp>
    </p:spTree>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152400" y="292100"/>
            <a:ext cx="8839200" cy="1384300"/>
          </a:xfrm>
        </p:spPr>
        <p:txBody>
          <a:bodyPr/>
          <a:lstStyle/>
          <a:p>
            <a:r>
              <a:rPr lang="en-US" altLang="en-US" sz="4000"/>
              <a:t>To many people, Xeriscaping implies cactus gardens or barren landscapes!  </a:t>
            </a:r>
          </a:p>
        </p:txBody>
      </p:sp>
      <p:sp>
        <p:nvSpPr>
          <p:cNvPr id="62467" name="Rectangle 3"/>
          <p:cNvSpPr>
            <a:spLocks noGrp="1" noChangeArrowheads="1"/>
          </p:cNvSpPr>
          <p:nvPr>
            <p:ph type="body" idx="1"/>
          </p:nvPr>
        </p:nvSpPr>
        <p:spPr>
          <a:xfrm>
            <a:off x="609600" y="2362200"/>
            <a:ext cx="8229600" cy="4114800"/>
          </a:xfrm>
        </p:spPr>
        <p:txBody>
          <a:bodyPr/>
          <a:lstStyle/>
          <a:p>
            <a:endParaRPr lang="en-US" altLang="en-US"/>
          </a:p>
        </p:txBody>
      </p:sp>
      <p:pic>
        <p:nvPicPr>
          <p:cNvPr id="62468" name="Picture 4" descr="xeri2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1981200"/>
            <a:ext cx="9144000" cy="5715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rrowheads="1"/>
          </p:cNvSpPr>
          <p:nvPr>
            <p:ph type="title"/>
          </p:nvPr>
        </p:nvSpPr>
        <p:spPr/>
        <p:txBody>
          <a:bodyPr/>
          <a:lstStyle/>
          <a:p>
            <a:r>
              <a:rPr lang="en-US" altLang="en-US"/>
              <a:t>Application Efficiency</a:t>
            </a:r>
          </a:p>
        </p:txBody>
      </p:sp>
      <p:sp>
        <p:nvSpPr>
          <p:cNvPr id="260099" name="Rectangle 3"/>
          <p:cNvSpPr>
            <a:spLocks noGrp="1" noChangeArrowheads="1"/>
          </p:cNvSpPr>
          <p:nvPr>
            <p:ph type="body" idx="1"/>
          </p:nvPr>
        </p:nvSpPr>
        <p:spPr>
          <a:xfrm>
            <a:off x="1143000" y="2209800"/>
            <a:ext cx="8001000" cy="4495800"/>
          </a:xfrm>
        </p:spPr>
        <p:txBody>
          <a:bodyPr/>
          <a:lstStyle/>
          <a:p>
            <a:pPr>
              <a:lnSpc>
                <a:spcPct val="90000"/>
              </a:lnSpc>
            </a:pPr>
            <a:r>
              <a:rPr lang="en-US" altLang="en-US"/>
              <a:t>Calculated as a percentage </a:t>
            </a:r>
          </a:p>
          <a:p>
            <a:pPr lvl="1">
              <a:lnSpc>
                <a:spcPct val="90000"/>
              </a:lnSpc>
            </a:pPr>
            <a:r>
              <a:rPr lang="en-US" altLang="en-US" sz="2400"/>
              <a:t>Water available to plants/total water applied</a:t>
            </a:r>
          </a:p>
          <a:p>
            <a:pPr lvl="1">
              <a:lnSpc>
                <a:spcPct val="90000"/>
              </a:lnSpc>
              <a:buFont typeface="Wingdings" charset="2"/>
              <a:buNone/>
            </a:pPr>
            <a:endParaRPr lang="en-US" altLang="en-US"/>
          </a:p>
          <a:p>
            <a:pPr>
              <a:lnSpc>
                <a:spcPct val="90000"/>
              </a:lnSpc>
            </a:pPr>
            <a:r>
              <a:rPr lang="en-US" altLang="en-US"/>
              <a:t>Losses of water include</a:t>
            </a:r>
          </a:p>
          <a:p>
            <a:pPr lvl="1">
              <a:lnSpc>
                <a:spcPct val="90000"/>
              </a:lnSpc>
            </a:pPr>
            <a:r>
              <a:rPr lang="en-US" altLang="en-US" sz="2400"/>
              <a:t>Poor uniformity</a:t>
            </a:r>
          </a:p>
          <a:p>
            <a:pPr lvl="1">
              <a:lnSpc>
                <a:spcPct val="90000"/>
              </a:lnSpc>
            </a:pPr>
            <a:r>
              <a:rPr lang="en-US" altLang="en-US" sz="2400"/>
              <a:t>Evaporation before reaching soil</a:t>
            </a:r>
          </a:p>
          <a:p>
            <a:pPr lvl="1">
              <a:lnSpc>
                <a:spcPct val="90000"/>
              </a:lnSpc>
            </a:pPr>
            <a:r>
              <a:rPr lang="en-US" altLang="en-US" sz="2400"/>
              <a:t>Deep percolation</a:t>
            </a:r>
          </a:p>
          <a:p>
            <a:pPr lvl="1">
              <a:lnSpc>
                <a:spcPct val="90000"/>
              </a:lnSpc>
            </a:pPr>
            <a:r>
              <a:rPr lang="en-US" altLang="en-US" sz="2400"/>
              <a:t>Wetting impervious surfaces</a:t>
            </a:r>
          </a:p>
          <a:p>
            <a:pPr lvl="1">
              <a:lnSpc>
                <a:spcPct val="90000"/>
              </a:lnSpc>
            </a:pPr>
            <a:r>
              <a:rPr lang="en-US" altLang="en-US" sz="2400"/>
              <a:t>Pattern break up from interference from plant materials or other objects</a:t>
            </a:r>
          </a:p>
        </p:txBody>
      </p:sp>
    </p:spTree>
  </p:cSld>
  <p:clrMapOvr>
    <a:masterClrMapping/>
  </p:clrMapOvr>
  <p:transition spd="med">
    <p:zo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p:txBody>
          <a:bodyPr/>
          <a:lstStyle/>
          <a:p>
            <a:r>
              <a:rPr lang="en-US" altLang="en-US"/>
              <a:t>Irrigation System Leaks</a:t>
            </a:r>
          </a:p>
        </p:txBody>
      </p:sp>
      <p:sp>
        <p:nvSpPr>
          <p:cNvPr id="281603" name="Rectangle 3"/>
          <p:cNvSpPr>
            <a:spLocks noGrp="1" noChangeArrowheads="1"/>
          </p:cNvSpPr>
          <p:nvPr>
            <p:ph type="body" idx="1"/>
          </p:nvPr>
        </p:nvSpPr>
        <p:spPr>
          <a:xfrm>
            <a:off x="228600" y="1981200"/>
            <a:ext cx="8686800" cy="4876800"/>
          </a:xfrm>
        </p:spPr>
        <p:txBody>
          <a:bodyPr/>
          <a:lstStyle/>
          <a:p>
            <a:r>
              <a:rPr lang="en-US" altLang="en-US"/>
              <a:t>Run one zone at a time and observe each sprinkler head in the zone. Bubbling, misting or unusual spray patterns indicate defective or damage sprinkler heads.</a:t>
            </a:r>
          </a:p>
          <a:p>
            <a:r>
              <a:rPr lang="en-US" altLang="en-US"/>
              <a:t>Look for breaks in the pipe fittings.</a:t>
            </a:r>
          </a:p>
          <a:p>
            <a:r>
              <a:rPr lang="en-US" altLang="en-US"/>
              <a:t>Excessively wet areas with standing water (evidenced by excessively green turf, turf mounding, water seeping from turf or pavement edge) indicate underground leaks.    </a:t>
            </a:r>
          </a:p>
          <a:p>
            <a:endParaRPr lang="en-US" altLang="en-US"/>
          </a:p>
        </p:txBody>
      </p:sp>
    </p:spTree>
  </p:cSld>
  <p:clrMapOvr>
    <a:masterClrMapping/>
  </p:clrMapOvr>
  <p:transition spd="med">
    <p:zo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rrowheads="1"/>
          </p:cNvSpPr>
          <p:nvPr>
            <p:ph type="title"/>
          </p:nvPr>
        </p:nvSpPr>
        <p:spPr/>
        <p:txBody>
          <a:bodyPr/>
          <a:lstStyle/>
          <a:p>
            <a:r>
              <a:rPr lang="en-US" altLang="en-US"/>
              <a:t>Irrigation System Leaks </a:t>
            </a:r>
            <a:r>
              <a:rPr lang="en-US" altLang="en-US" sz="3200" i="1"/>
              <a:t>(cond.)</a:t>
            </a:r>
          </a:p>
        </p:txBody>
      </p:sp>
      <p:sp>
        <p:nvSpPr>
          <p:cNvPr id="282627" name="Rectangle 3"/>
          <p:cNvSpPr>
            <a:spLocks noGrp="1" noChangeArrowheads="1"/>
          </p:cNvSpPr>
          <p:nvPr>
            <p:ph type="body" idx="1"/>
          </p:nvPr>
        </p:nvSpPr>
        <p:spPr>
          <a:xfrm>
            <a:off x="0" y="2362200"/>
            <a:ext cx="9144000" cy="4495800"/>
          </a:xfrm>
        </p:spPr>
        <p:txBody>
          <a:bodyPr/>
          <a:lstStyle/>
          <a:p>
            <a:r>
              <a:rPr lang="en-US" altLang="en-US"/>
              <a:t>Cracks in the pavement near the system can be the result of a leaky irrigation system.</a:t>
            </a:r>
          </a:p>
          <a:p>
            <a:pPr>
              <a:buFont typeface="Wingdings" charset="2"/>
              <a:buNone/>
            </a:pPr>
            <a:endParaRPr lang="en-US" altLang="en-US" sz="1600"/>
          </a:p>
          <a:p>
            <a:r>
              <a:rPr lang="en-US" altLang="en-US"/>
              <a:t>Use PVC pipe to listen at the valve boxes for water running when the zone is not turned on.</a:t>
            </a:r>
          </a:p>
          <a:p>
            <a:pPr>
              <a:buFont typeface="Wingdings" charset="2"/>
              <a:buNone/>
            </a:pPr>
            <a:endParaRPr lang="en-US" altLang="en-US" sz="1600"/>
          </a:p>
          <a:p>
            <a:r>
              <a:rPr lang="en-US" altLang="en-US"/>
              <a:t>If you detect leaks in your irrigation system, contact your irrigation contractor. </a:t>
            </a:r>
          </a:p>
        </p:txBody>
      </p:sp>
    </p:spTree>
  </p:cSld>
  <p:clrMapOvr>
    <a:masterClrMapping/>
  </p:clrMapOvr>
  <p:transition spd="med">
    <p:zo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p:txBody>
          <a:bodyPr/>
          <a:lstStyle/>
          <a:p>
            <a:r>
              <a:rPr lang="en-US" altLang="en-US"/>
              <a:t>Irrigation System Maintenance</a:t>
            </a:r>
          </a:p>
        </p:txBody>
      </p:sp>
      <p:sp>
        <p:nvSpPr>
          <p:cNvPr id="261123" name="Rectangle 3"/>
          <p:cNvSpPr>
            <a:spLocks noGrp="1" noChangeArrowheads="1"/>
          </p:cNvSpPr>
          <p:nvPr>
            <p:ph type="body" sz="half" idx="1"/>
          </p:nvPr>
        </p:nvSpPr>
        <p:spPr>
          <a:xfrm>
            <a:off x="228600" y="2133600"/>
            <a:ext cx="4343400" cy="4114800"/>
          </a:xfrm>
        </p:spPr>
        <p:txBody>
          <a:bodyPr/>
          <a:lstStyle/>
          <a:p>
            <a:pPr>
              <a:lnSpc>
                <a:spcPct val="80000"/>
              </a:lnSpc>
            </a:pPr>
            <a:r>
              <a:rPr lang="en-US" altLang="en-US" sz="2400"/>
              <a:t>Check for obvious leaks on a regular basis.</a:t>
            </a:r>
          </a:p>
          <a:p>
            <a:pPr>
              <a:lnSpc>
                <a:spcPct val="80000"/>
              </a:lnSpc>
            </a:pPr>
            <a:r>
              <a:rPr lang="en-US" altLang="en-US" sz="2400"/>
              <a:t>Do a water meter check for leaks at least annually.</a:t>
            </a:r>
          </a:p>
          <a:p>
            <a:pPr lvl="1">
              <a:lnSpc>
                <a:spcPct val="80000"/>
              </a:lnSpc>
            </a:pPr>
            <a:r>
              <a:rPr lang="en-US" altLang="en-US" sz="2000"/>
              <a:t>Turn off all water and look at water meter to see if any water is leaking</a:t>
            </a:r>
          </a:p>
          <a:p>
            <a:pPr>
              <a:lnSpc>
                <a:spcPct val="80000"/>
              </a:lnSpc>
            </a:pPr>
            <a:r>
              <a:rPr lang="en-US" altLang="en-US" sz="2400"/>
              <a:t>Flush system each Spring when starting up system for the first time.</a:t>
            </a:r>
          </a:p>
          <a:p>
            <a:pPr>
              <a:lnSpc>
                <a:spcPct val="80000"/>
              </a:lnSpc>
            </a:pPr>
            <a:r>
              <a:rPr lang="en-US" altLang="en-US" sz="2400"/>
              <a:t>Observe any weird spray patterns (or dry spots) and change out nozzles when needed.</a:t>
            </a:r>
          </a:p>
        </p:txBody>
      </p:sp>
      <p:sp>
        <p:nvSpPr>
          <p:cNvPr id="261124" name="Rectangle 4"/>
          <p:cNvSpPr>
            <a:spLocks noGrp="1" noChangeArrowheads="1"/>
          </p:cNvSpPr>
          <p:nvPr>
            <p:ph sz="half" idx="2"/>
          </p:nvPr>
        </p:nvSpPr>
        <p:spPr>
          <a:xfrm>
            <a:off x="5334000" y="1600200"/>
            <a:ext cx="3352800" cy="4525963"/>
          </a:xfrm>
        </p:spPr>
        <p:txBody>
          <a:bodyPr/>
          <a:lstStyle/>
          <a:p>
            <a:pPr>
              <a:lnSpc>
                <a:spcPct val="80000"/>
              </a:lnSpc>
            </a:pPr>
            <a:endParaRPr lang="en-US" altLang="en-US" sz="2400"/>
          </a:p>
        </p:txBody>
      </p:sp>
      <p:pic>
        <p:nvPicPr>
          <p:cNvPr id="261125" name="Picture 5" descr="102-0277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3657600" cy="2620963"/>
          </a:xfrm>
          <a:prstGeom prst="rect">
            <a:avLst/>
          </a:prstGeom>
          <a:noFill/>
          <a:extLst>
            <a:ext uri="{909E8E84-426E-40DD-AFC4-6F175D3DCCD1}">
              <a14:hiddenFill xmlns:a14="http://schemas.microsoft.com/office/drawing/2010/main">
                <a:solidFill>
                  <a:srgbClr val="FFFFFF"/>
                </a:solidFill>
              </a14:hiddenFill>
            </a:ext>
          </a:extLst>
        </p:spPr>
      </p:pic>
      <p:pic>
        <p:nvPicPr>
          <p:cNvPr id="261126" name="Picture 6" descr="a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962400"/>
            <a:ext cx="4306888" cy="270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a:xfrm>
            <a:off x="457200" y="274638"/>
            <a:ext cx="7467600" cy="1143000"/>
          </a:xfrm>
        </p:spPr>
        <p:txBody>
          <a:bodyPr/>
          <a:lstStyle/>
          <a:p>
            <a:r>
              <a:rPr lang="en-US" altLang="en-US"/>
              <a:t>Spring Start Up</a:t>
            </a:r>
          </a:p>
        </p:txBody>
      </p:sp>
      <p:sp>
        <p:nvSpPr>
          <p:cNvPr id="264195" name="Rectangle 3"/>
          <p:cNvSpPr>
            <a:spLocks noGrp="1" noChangeArrowheads="1"/>
          </p:cNvSpPr>
          <p:nvPr>
            <p:ph type="body" idx="1"/>
          </p:nvPr>
        </p:nvSpPr>
        <p:spPr>
          <a:xfrm>
            <a:off x="152400" y="2057400"/>
            <a:ext cx="5029200" cy="4525963"/>
          </a:xfrm>
        </p:spPr>
        <p:txBody>
          <a:bodyPr/>
          <a:lstStyle/>
          <a:p>
            <a:pPr>
              <a:lnSpc>
                <a:spcPct val="90000"/>
              </a:lnSpc>
            </a:pPr>
            <a:r>
              <a:rPr lang="en-US" altLang="en-US" sz="2400"/>
              <a:t>Flush out system – clean out any critters that have moved in.</a:t>
            </a:r>
          </a:p>
          <a:p>
            <a:pPr>
              <a:lnSpc>
                <a:spcPct val="90000"/>
              </a:lnSpc>
              <a:buFont typeface="Wingdings" charset="2"/>
              <a:buNone/>
            </a:pPr>
            <a:r>
              <a:rPr lang="en-US" altLang="en-US" sz="2400"/>
              <a:t>     -  </a:t>
            </a:r>
            <a:r>
              <a:rPr lang="en-US" altLang="en-US" sz="2000"/>
              <a:t>open the ends of drip tubes</a:t>
            </a:r>
          </a:p>
          <a:p>
            <a:pPr lvl="1">
              <a:lnSpc>
                <a:spcPct val="90000"/>
              </a:lnSpc>
              <a:buFont typeface="Wingdings" charset="2"/>
              <a:buNone/>
            </a:pPr>
            <a:r>
              <a:rPr lang="en-US" altLang="en-US" sz="2000"/>
              <a:t>-   remove spray and sprinkler nozzles</a:t>
            </a:r>
          </a:p>
          <a:p>
            <a:pPr>
              <a:lnSpc>
                <a:spcPct val="90000"/>
              </a:lnSpc>
            </a:pPr>
            <a:r>
              <a:rPr lang="en-US" altLang="en-US" sz="2400"/>
              <a:t>Replace nozzles and close up drip lines and run the system and check for clogged nozzles or pipes.</a:t>
            </a:r>
          </a:p>
          <a:p>
            <a:pPr>
              <a:lnSpc>
                <a:spcPct val="90000"/>
              </a:lnSpc>
            </a:pPr>
            <a:r>
              <a:rPr lang="en-US" altLang="en-US" sz="2400"/>
              <a:t>Check all valves for leaks.</a:t>
            </a:r>
          </a:p>
          <a:p>
            <a:pPr>
              <a:lnSpc>
                <a:spcPct val="90000"/>
              </a:lnSpc>
            </a:pPr>
            <a:r>
              <a:rPr lang="en-US" altLang="en-US" sz="2400"/>
              <a:t>Reset controller for proper run times.</a:t>
            </a:r>
          </a:p>
          <a:p>
            <a:pPr>
              <a:lnSpc>
                <a:spcPct val="90000"/>
              </a:lnSpc>
            </a:pPr>
            <a:r>
              <a:rPr lang="en-US" altLang="en-US" sz="2400"/>
              <a:t>Replace batteries on controllers.</a:t>
            </a:r>
          </a:p>
          <a:p>
            <a:pPr>
              <a:lnSpc>
                <a:spcPct val="90000"/>
              </a:lnSpc>
            </a:pPr>
            <a:endParaRPr lang="en-US" altLang="en-US" sz="2400"/>
          </a:p>
        </p:txBody>
      </p:sp>
      <p:pic>
        <p:nvPicPr>
          <p:cNvPr id="264196" name="Picture 4" descr="fpypke1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1814513" cy="1817688"/>
          </a:xfrm>
          <a:prstGeom prst="rect">
            <a:avLst/>
          </a:prstGeom>
          <a:noFill/>
          <a:extLst>
            <a:ext uri="{909E8E84-426E-40DD-AFC4-6F175D3DCCD1}">
              <a14:hiddenFill xmlns:a14="http://schemas.microsoft.com/office/drawing/2010/main">
                <a:solidFill>
                  <a:srgbClr val="FFFFFF"/>
                </a:solidFill>
              </a14:hiddenFill>
            </a:ext>
          </a:extLst>
        </p:spPr>
      </p:pic>
      <p:pic>
        <p:nvPicPr>
          <p:cNvPr id="264197" name="Picture 5" descr="r43lpqm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09600"/>
            <a:ext cx="2182813" cy="2387600"/>
          </a:xfrm>
          <a:prstGeom prst="rect">
            <a:avLst/>
          </a:prstGeom>
          <a:noFill/>
          <a:extLst>
            <a:ext uri="{909E8E84-426E-40DD-AFC4-6F175D3DCCD1}">
              <a14:hiddenFill xmlns:a14="http://schemas.microsoft.com/office/drawing/2010/main">
                <a:solidFill>
                  <a:srgbClr val="FFFFFF"/>
                </a:solidFill>
              </a14:hiddenFill>
            </a:ext>
          </a:extLst>
        </p:spPr>
      </p:pic>
      <p:pic>
        <p:nvPicPr>
          <p:cNvPr id="264198" name="Picture 6" descr="WC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429000"/>
            <a:ext cx="24892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9" name="Picture 7" descr="src_clock_hun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953000"/>
            <a:ext cx="2819400" cy="173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p:txBody>
          <a:bodyPr/>
          <a:lstStyle/>
          <a:p>
            <a:r>
              <a:rPr lang="en-US" altLang="en-US"/>
              <a:t>Winterizing a System</a:t>
            </a:r>
          </a:p>
        </p:txBody>
      </p:sp>
      <p:sp>
        <p:nvSpPr>
          <p:cNvPr id="263171" name="Rectangle 3"/>
          <p:cNvSpPr>
            <a:spLocks noGrp="1" noChangeArrowheads="1"/>
          </p:cNvSpPr>
          <p:nvPr>
            <p:ph type="body" idx="1"/>
          </p:nvPr>
        </p:nvSpPr>
        <p:spPr>
          <a:xfrm>
            <a:off x="609600" y="2286000"/>
            <a:ext cx="8229600" cy="4114800"/>
          </a:xfrm>
        </p:spPr>
        <p:txBody>
          <a:bodyPr/>
          <a:lstStyle/>
          <a:p>
            <a:r>
              <a:rPr lang="en-US" altLang="en-US"/>
              <a:t>Turn off main valve to irrigation system.</a:t>
            </a:r>
          </a:p>
          <a:p>
            <a:r>
              <a:rPr lang="en-US" altLang="en-US"/>
              <a:t>Set automatic controllers to “rain” setting.</a:t>
            </a:r>
          </a:p>
          <a:p>
            <a:r>
              <a:rPr lang="en-US" altLang="en-US"/>
              <a:t>Turn on each valve in the system to release pressure.</a:t>
            </a:r>
          </a:p>
          <a:p>
            <a:r>
              <a:rPr lang="en-US" altLang="en-US"/>
              <a:t>Drain water out of irrigation components to the extent possible.</a:t>
            </a:r>
          </a:p>
          <a:p>
            <a:endParaRPr lang="en-US" altLang="en-US"/>
          </a:p>
        </p:txBody>
      </p:sp>
    </p:spTree>
  </p:cSld>
  <p:clrMapOvr>
    <a:masterClrMapping/>
  </p:clrMapOvr>
  <p:transition spd="med">
    <p:zo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rrowheads="1"/>
          </p:cNvSpPr>
          <p:nvPr>
            <p:ph type="title"/>
          </p:nvPr>
        </p:nvSpPr>
        <p:spPr/>
        <p:txBody>
          <a:bodyPr/>
          <a:lstStyle/>
          <a:p>
            <a:r>
              <a:rPr lang="en-US" altLang="en-US"/>
              <a:t>Irrigation Management </a:t>
            </a:r>
          </a:p>
        </p:txBody>
      </p:sp>
      <p:sp>
        <p:nvSpPr>
          <p:cNvPr id="262147" name="Rectangle 3"/>
          <p:cNvSpPr>
            <a:spLocks noGrp="1" noChangeArrowheads="1"/>
          </p:cNvSpPr>
          <p:nvPr>
            <p:ph type="body" idx="1"/>
          </p:nvPr>
        </p:nvSpPr>
        <p:spPr>
          <a:xfrm>
            <a:off x="533400" y="2209800"/>
            <a:ext cx="8229600" cy="4648200"/>
          </a:xfrm>
        </p:spPr>
        <p:txBody>
          <a:bodyPr/>
          <a:lstStyle/>
          <a:p>
            <a:r>
              <a:rPr lang="en-US" altLang="en-US" sz="2800"/>
              <a:t>Goals of irrigation management are:</a:t>
            </a:r>
          </a:p>
          <a:p>
            <a:pPr lvl="1"/>
            <a:r>
              <a:rPr lang="en-US" altLang="en-US" sz="2400"/>
              <a:t>Apply only the water needed for a healthy landscape.</a:t>
            </a:r>
          </a:p>
          <a:p>
            <a:pPr lvl="1"/>
            <a:r>
              <a:rPr lang="en-US" altLang="en-US" sz="2400"/>
              <a:t>Stop regular irrigation schedules when rain is falling.</a:t>
            </a:r>
          </a:p>
          <a:p>
            <a:pPr lvl="1"/>
            <a:r>
              <a:rPr lang="en-US" altLang="en-US" sz="2400"/>
              <a:t>Increase water application during prolonged dry spells appropriately.</a:t>
            </a:r>
          </a:p>
          <a:p>
            <a:pPr lvl="1"/>
            <a:r>
              <a:rPr lang="en-US" altLang="en-US" sz="2400"/>
              <a:t>Apply different amounts of water to different kinds of plant materials according to the plant needs.</a:t>
            </a:r>
          </a:p>
          <a:p>
            <a:pPr lvl="1">
              <a:buFont typeface="Wingdings" charset="2"/>
              <a:buNone/>
            </a:pPr>
            <a:endParaRPr lang="en-US" altLang="en-US" sz="2400"/>
          </a:p>
          <a:p>
            <a:r>
              <a:rPr lang="en-US" altLang="en-US" sz="2800"/>
              <a:t>Maximum efficiency requires weekly and  sometimes daily  adjustments.</a:t>
            </a:r>
          </a:p>
        </p:txBody>
      </p:sp>
    </p:spTree>
  </p:cSld>
  <p:clrMapOvr>
    <a:masterClrMapping/>
  </p:clrMapOvr>
  <p:transition spd="med">
    <p:zo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p:txBody>
          <a:bodyPr/>
          <a:lstStyle/>
          <a:p>
            <a:r>
              <a:rPr lang="en-US" altLang="en-US"/>
              <a:t>Irrigation Management</a:t>
            </a:r>
          </a:p>
        </p:txBody>
      </p:sp>
      <p:sp>
        <p:nvSpPr>
          <p:cNvPr id="265219" name="Rectangle 3"/>
          <p:cNvSpPr>
            <a:spLocks noGrp="1" noChangeArrowheads="1"/>
          </p:cNvSpPr>
          <p:nvPr>
            <p:ph type="body" sz="half" idx="1"/>
          </p:nvPr>
        </p:nvSpPr>
        <p:spPr>
          <a:xfrm>
            <a:off x="457200" y="2362200"/>
            <a:ext cx="4033838" cy="4114800"/>
          </a:xfrm>
        </p:spPr>
        <p:txBody>
          <a:bodyPr/>
          <a:lstStyle/>
          <a:p>
            <a:r>
              <a:rPr lang="en-US" altLang="en-US"/>
              <a:t>Major problems</a:t>
            </a:r>
          </a:p>
          <a:p>
            <a:pPr>
              <a:buFont typeface="Wingdings" charset="2"/>
              <a:buNone/>
            </a:pPr>
            <a:endParaRPr lang="en-US" altLang="en-US" sz="1800"/>
          </a:p>
          <a:p>
            <a:pPr lvl="1"/>
            <a:r>
              <a:rPr lang="en-US" altLang="en-US"/>
              <a:t>Too much water</a:t>
            </a:r>
          </a:p>
          <a:p>
            <a:pPr lvl="1"/>
            <a:r>
              <a:rPr lang="en-US" altLang="en-US"/>
              <a:t>Watering too frequently</a:t>
            </a:r>
          </a:p>
        </p:txBody>
      </p:sp>
      <p:pic>
        <p:nvPicPr>
          <p:cNvPr id="265220" name="Picture 4" descr="NA01706_[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963" y="2303463"/>
            <a:ext cx="4033837" cy="3119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zo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irrig14"/>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600200" y="1066800"/>
            <a:ext cx="5486400" cy="36449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6531" name="Text Box 3"/>
          <p:cNvSpPr txBox="1">
            <a:spLocks noChangeArrowheads="1"/>
          </p:cNvSpPr>
          <p:nvPr/>
        </p:nvSpPr>
        <p:spPr bwMode="auto">
          <a:xfrm>
            <a:off x="1905000" y="214313"/>
            <a:ext cx="4975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000">
                <a:latin typeface="Tahoma" charset="0"/>
              </a:rPr>
              <a:t>Mechanical Controller</a:t>
            </a:r>
          </a:p>
        </p:txBody>
      </p:sp>
      <p:sp>
        <p:nvSpPr>
          <p:cNvPr id="406532" name="Text Box 4"/>
          <p:cNvSpPr txBox="1">
            <a:spLocks noChangeArrowheads="1"/>
          </p:cNvSpPr>
          <p:nvPr/>
        </p:nvSpPr>
        <p:spPr bwMode="auto">
          <a:xfrm>
            <a:off x="1676400" y="4941888"/>
            <a:ext cx="55880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Tahoma" charset="0"/>
              </a:rPr>
              <a:t> Easy to set</a:t>
            </a:r>
          </a:p>
          <a:p>
            <a:pPr eaLnBrk="1" hangingPunct="1">
              <a:buFontTx/>
              <a:buChar char="•"/>
            </a:pPr>
            <a:r>
              <a:rPr lang="en-US" altLang="en-US" sz="3200">
                <a:latin typeface="Tahoma" charset="0"/>
              </a:rPr>
              <a:t> Must manually turn on timer</a:t>
            </a:r>
          </a:p>
          <a:p>
            <a:pPr eaLnBrk="1" hangingPunct="1">
              <a:buFontTx/>
              <a:buChar char="•"/>
            </a:pPr>
            <a:r>
              <a:rPr lang="en-US" altLang="en-US" sz="3200">
                <a:latin typeface="Tahoma" charset="0"/>
              </a:rPr>
              <a:t> Automatic shutoff</a:t>
            </a:r>
          </a:p>
        </p:txBody>
      </p:sp>
    </p:spTree>
  </p:cSld>
  <p:clrMapOvr>
    <a:masterClrMapping/>
  </p:clrMapOvr>
  <p:transition spd="med">
    <p:zo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carter center 1"/>
          <p:cNvPicPr>
            <a:picLocks noChangeAspect="1" noChangeArrowheads="1"/>
          </p:cNvPicPr>
          <p:nvPr/>
        </p:nvPicPr>
        <p:blipFill>
          <a:blip r:embed="rId3">
            <a:extLst>
              <a:ext uri="{28A0092B-C50C-407E-A947-70E740481C1C}">
                <a14:useLocalDpi xmlns:a14="http://schemas.microsoft.com/office/drawing/2010/main" val="0"/>
              </a:ext>
            </a:extLst>
          </a:blip>
          <a:srcRect t="2" r="7176" b="18851"/>
          <a:stretch>
            <a:fillRect/>
          </a:stretch>
        </p:blipFill>
        <p:spPr bwMode="auto">
          <a:xfrm>
            <a:off x="1219200" y="1447800"/>
            <a:ext cx="6324600" cy="3786188"/>
          </a:xfrm>
          <a:prstGeom prst="rect">
            <a:avLst/>
          </a:prstGeom>
          <a:solidFill>
            <a:schemeClr val="tx1"/>
          </a:solidFill>
          <a:ln w="57150">
            <a:solidFill>
              <a:schemeClr val="tx1"/>
            </a:solidFill>
            <a:miter lim="800000"/>
            <a:headEnd/>
            <a:tailEnd/>
          </a:ln>
        </p:spPr>
      </p:pic>
      <p:sp>
        <p:nvSpPr>
          <p:cNvPr id="408579" name="Text Box 3"/>
          <p:cNvSpPr txBox="1">
            <a:spLocks noChangeArrowheads="1"/>
          </p:cNvSpPr>
          <p:nvPr/>
        </p:nvSpPr>
        <p:spPr bwMode="auto">
          <a:xfrm>
            <a:off x="2209800" y="369888"/>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sz="4000">
                <a:latin typeface="Tahoma" charset="0"/>
              </a:rPr>
              <a:t>Automatic Timer</a:t>
            </a:r>
          </a:p>
        </p:txBody>
      </p:sp>
      <p:sp>
        <p:nvSpPr>
          <p:cNvPr id="408580" name="Text Box 4"/>
          <p:cNvSpPr txBox="1">
            <a:spLocks noChangeArrowheads="1"/>
          </p:cNvSpPr>
          <p:nvPr/>
        </p:nvSpPr>
        <p:spPr bwMode="auto">
          <a:xfrm>
            <a:off x="1752600" y="5334000"/>
            <a:ext cx="6477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altLang="en-US" sz="2800">
                <a:latin typeface="Tahoma" charset="0"/>
              </a:rPr>
              <a:t> More difficult to set </a:t>
            </a:r>
          </a:p>
          <a:p>
            <a:pPr eaLnBrk="1" hangingPunct="1">
              <a:buFontTx/>
              <a:buChar char="•"/>
            </a:pPr>
            <a:r>
              <a:rPr lang="en-US" altLang="en-US" sz="2800">
                <a:latin typeface="Tahoma" charset="0"/>
              </a:rPr>
              <a:t> Automatically turns irrigation on</a:t>
            </a:r>
          </a:p>
          <a:p>
            <a:pPr eaLnBrk="1" hangingPunct="1">
              <a:buFontTx/>
              <a:buChar char="•"/>
            </a:pPr>
            <a:r>
              <a:rPr lang="en-US" altLang="en-US" sz="2800">
                <a:latin typeface="Tahoma" charset="0"/>
              </a:rPr>
              <a:t> Automatic shutoff</a:t>
            </a:r>
          </a:p>
        </p:txBody>
      </p:sp>
    </p:spTree>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p:txBody>
          <a:bodyPr/>
          <a:lstStyle/>
          <a:p>
            <a:r>
              <a:rPr lang="en-US" altLang="en-US" sz="4000"/>
              <a:t>This is a Xeriscape! A traditional          landscape made water-efficient.</a:t>
            </a:r>
          </a:p>
        </p:txBody>
      </p:sp>
      <p:pic>
        <p:nvPicPr>
          <p:cNvPr id="67587" name="Picture 3" descr="Water_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601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p:txBody>
          <a:bodyPr/>
          <a:lstStyle/>
          <a:p>
            <a:r>
              <a:rPr lang="en-US" altLang="en-US"/>
              <a:t>Irrigation Management</a:t>
            </a:r>
          </a:p>
        </p:txBody>
      </p:sp>
      <p:sp>
        <p:nvSpPr>
          <p:cNvPr id="266243" name="Rectangle 3"/>
          <p:cNvSpPr>
            <a:spLocks noGrp="1" noChangeArrowheads="1"/>
          </p:cNvSpPr>
          <p:nvPr>
            <p:ph type="body" idx="1"/>
          </p:nvPr>
        </p:nvSpPr>
        <p:spPr>
          <a:xfrm>
            <a:off x="152400" y="1600200"/>
            <a:ext cx="6553200" cy="4525963"/>
          </a:xfrm>
        </p:spPr>
        <p:txBody>
          <a:bodyPr/>
          <a:lstStyle/>
          <a:p>
            <a:r>
              <a:rPr lang="en-US" altLang="en-US"/>
              <a:t>Recommended hardware features for controllers for water efficiency include:</a:t>
            </a:r>
          </a:p>
          <a:p>
            <a:pPr lvl="1"/>
            <a:r>
              <a:rPr lang="en-US" altLang="en-US"/>
              <a:t>3 independent programs.</a:t>
            </a:r>
          </a:p>
          <a:p>
            <a:pPr lvl="1"/>
            <a:r>
              <a:rPr lang="en-US" altLang="en-US"/>
              <a:t>Station run times from one to 200 minutes.</a:t>
            </a:r>
          </a:p>
          <a:p>
            <a:pPr lvl="1"/>
            <a:r>
              <a:rPr lang="en-US" altLang="en-US"/>
              <a:t>3 start times per program.</a:t>
            </a:r>
          </a:p>
          <a:p>
            <a:pPr lvl="1"/>
            <a:r>
              <a:rPr lang="en-US" altLang="en-US"/>
              <a:t>Water budgeting from 0-200%.</a:t>
            </a:r>
          </a:p>
        </p:txBody>
      </p:sp>
      <p:pic>
        <p:nvPicPr>
          <p:cNvPr id="266244" name="Picture 4" descr="esp_si_rain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24000"/>
            <a:ext cx="22860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266245" name="Picture 5" descr="rain_dial_irri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19600"/>
            <a:ext cx="2819400" cy="2263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p:txBody>
          <a:bodyPr/>
          <a:lstStyle/>
          <a:p>
            <a:r>
              <a:rPr lang="en-US" altLang="en-US"/>
              <a:t>Irrigation Management</a:t>
            </a:r>
          </a:p>
        </p:txBody>
      </p:sp>
      <p:sp>
        <p:nvSpPr>
          <p:cNvPr id="267267" name="Rectangle 3"/>
          <p:cNvSpPr>
            <a:spLocks noGrp="1" noChangeArrowheads="1"/>
          </p:cNvSpPr>
          <p:nvPr>
            <p:ph type="body" idx="1"/>
          </p:nvPr>
        </p:nvSpPr>
        <p:spPr>
          <a:xfrm>
            <a:off x="304800" y="1600200"/>
            <a:ext cx="4800600" cy="4876800"/>
          </a:xfrm>
        </p:spPr>
        <p:txBody>
          <a:bodyPr/>
          <a:lstStyle/>
          <a:p>
            <a:pPr>
              <a:lnSpc>
                <a:spcPct val="90000"/>
              </a:lnSpc>
            </a:pPr>
            <a:r>
              <a:rPr lang="en-US" altLang="en-US"/>
              <a:t>Recommended hardware features for controllers for water efficiency include:</a:t>
            </a:r>
          </a:p>
          <a:p>
            <a:pPr lvl="1">
              <a:lnSpc>
                <a:spcPct val="90000"/>
              </a:lnSpc>
            </a:pPr>
            <a:r>
              <a:rPr lang="en-US" altLang="en-US"/>
              <a:t>Odd, even, weekly and interval program capability.</a:t>
            </a:r>
          </a:p>
          <a:p>
            <a:pPr lvl="1">
              <a:lnSpc>
                <a:spcPct val="90000"/>
              </a:lnSpc>
            </a:pPr>
            <a:r>
              <a:rPr lang="en-US" altLang="en-US"/>
              <a:t>365 day calendar adjusted for leap year.</a:t>
            </a:r>
          </a:p>
          <a:p>
            <a:pPr lvl="1">
              <a:lnSpc>
                <a:spcPct val="90000"/>
              </a:lnSpc>
            </a:pPr>
            <a:r>
              <a:rPr lang="en-US" altLang="en-US"/>
              <a:t>Rain/weather shut-off device capability.</a:t>
            </a:r>
          </a:p>
          <a:p>
            <a:pPr lvl="1">
              <a:lnSpc>
                <a:spcPct val="90000"/>
              </a:lnSpc>
            </a:pPr>
            <a:endParaRPr lang="en-US" altLang="en-US"/>
          </a:p>
          <a:p>
            <a:pPr lvl="1">
              <a:lnSpc>
                <a:spcPct val="90000"/>
              </a:lnSpc>
              <a:buFont typeface="Wingdings" charset="2"/>
              <a:buNone/>
            </a:pPr>
            <a:endParaRPr lang="en-US" altLang="en-US"/>
          </a:p>
        </p:txBody>
      </p:sp>
      <p:pic>
        <p:nvPicPr>
          <p:cNvPr id="267268" name="Picture 4" descr="esplxi_series_rain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0"/>
            <a:ext cx="3678238" cy="382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rrowheads="1"/>
          </p:cNvSpPr>
          <p:nvPr>
            <p:ph type="title"/>
          </p:nvPr>
        </p:nvSpPr>
        <p:spPr/>
        <p:txBody>
          <a:bodyPr/>
          <a:lstStyle/>
          <a:p>
            <a:r>
              <a:rPr lang="en-US" altLang="en-US"/>
              <a:t>Irrigation Management</a:t>
            </a:r>
          </a:p>
        </p:txBody>
      </p:sp>
      <p:sp>
        <p:nvSpPr>
          <p:cNvPr id="268291" name="Rectangle 3"/>
          <p:cNvSpPr>
            <a:spLocks noGrp="1" noChangeArrowheads="1"/>
          </p:cNvSpPr>
          <p:nvPr>
            <p:ph type="body" idx="1"/>
          </p:nvPr>
        </p:nvSpPr>
        <p:spPr>
          <a:xfrm>
            <a:off x="0" y="1905000"/>
            <a:ext cx="5791200" cy="4953000"/>
          </a:xfrm>
        </p:spPr>
        <p:txBody>
          <a:bodyPr/>
          <a:lstStyle/>
          <a:p>
            <a:pPr>
              <a:lnSpc>
                <a:spcPct val="90000"/>
              </a:lnSpc>
            </a:pPr>
            <a:r>
              <a:rPr lang="en-US" altLang="en-US"/>
              <a:t>Recommended hardware features for controllers for water efficiency include:</a:t>
            </a:r>
          </a:p>
          <a:p>
            <a:pPr lvl="1">
              <a:lnSpc>
                <a:spcPct val="90000"/>
              </a:lnSpc>
            </a:pPr>
            <a:r>
              <a:rPr lang="en-US" altLang="en-US"/>
              <a:t>Off, Auto and Manual operation modes without disturbing programming. </a:t>
            </a:r>
          </a:p>
          <a:p>
            <a:pPr lvl="1">
              <a:lnSpc>
                <a:spcPct val="90000"/>
              </a:lnSpc>
            </a:pPr>
            <a:r>
              <a:rPr lang="en-US" altLang="en-US"/>
              <a:t>Diagnostic circuitry to notify you when station is shorted or power failure has occurred.</a:t>
            </a:r>
          </a:p>
          <a:p>
            <a:pPr lvl="1">
              <a:lnSpc>
                <a:spcPct val="90000"/>
              </a:lnSpc>
            </a:pPr>
            <a:r>
              <a:rPr lang="en-US" altLang="en-US"/>
              <a:t>Non-volatile memory or battery back-up.</a:t>
            </a:r>
          </a:p>
          <a:p>
            <a:pPr lvl="1">
              <a:lnSpc>
                <a:spcPct val="90000"/>
              </a:lnSpc>
            </a:pPr>
            <a:endParaRPr lang="en-US" altLang="en-US"/>
          </a:p>
          <a:p>
            <a:pPr lvl="1">
              <a:lnSpc>
                <a:spcPct val="90000"/>
              </a:lnSpc>
              <a:buFont typeface="Wingdings" charset="2"/>
              <a:buNone/>
            </a:pPr>
            <a:endParaRPr lang="en-US" altLang="en-US"/>
          </a:p>
        </p:txBody>
      </p:sp>
      <p:pic>
        <p:nvPicPr>
          <p:cNvPr id="268292" name="Picture 4" descr="weatherTRAK_residen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90800"/>
            <a:ext cx="302895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rrowheads="1"/>
          </p:cNvSpPr>
          <p:nvPr>
            <p:ph type="title"/>
          </p:nvPr>
        </p:nvSpPr>
        <p:spPr/>
        <p:txBody>
          <a:bodyPr/>
          <a:lstStyle/>
          <a:p>
            <a:r>
              <a:rPr lang="en-US" altLang="en-US"/>
              <a:t>Irrigation Management</a:t>
            </a:r>
          </a:p>
        </p:txBody>
      </p:sp>
      <p:sp>
        <p:nvSpPr>
          <p:cNvPr id="269315" name="Rectangle 3"/>
          <p:cNvSpPr>
            <a:spLocks noGrp="1" noChangeArrowheads="1"/>
          </p:cNvSpPr>
          <p:nvPr>
            <p:ph type="body" idx="1"/>
          </p:nvPr>
        </p:nvSpPr>
        <p:spPr>
          <a:xfrm>
            <a:off x="381000" y="2209800"/>
            <a:ext cx="8610600" cy="4495800"/>
          </a:xfrm>
        </p:spPr>
        <p:txBody>
          <a:bodyPr/>
          <a:lstStyle/>
          <a:p>
            <a:r>
              <a:rPr lang="en-US" altLang="en-US" sz="4000"/>
              <a:t>Best Management Practices (BMPs)</a:t>
            </a:r>
          </a:p>
          <a:p>
            <a:pPr>
              <a:buFont typeface="Wingdings" charset="2"/>
              <a:buNone/>
            </a:pPr>
            <a:endParaRPr lang="en-US" altLang="en-US" sz="1000"/>
          </a:p>
          <a:p>
            <a:pPr lvl="1"/>
            <a:r>
              <a:rPr lang="en-US" altLang="en-US" sz="3200"/>
              <a:t>Know how to adjust the controller and change watering times based on weather.</a:t>
            </a:r>
          </a:p>
          <a:p>
            <a:pPr lvl="1"/>
            <a:r>
              <a:rPr lang="en-US" altLang="en-US" sz="3200"/>
              <a:t>Water at night – 10 PM - 7 AM.</a:t>
            </a:r>
          </a:p>
          <a:p>
            <a:pPr lvl="1"/>
            <a:r>
              <a:rPr lang="en-US" altLang="en-US" sz="3200"/>
              <a:t>Know the differences in water needs of plant materials.</a:t>
            </a:r>
          </a:p>
        </p:txBody>
      </p:sp>
    </p:spTree>
  </p:cSld>
  <p:clrMapOvr>
    <a:masterClrMapping/>
  </p:clrMapOvr>
  <p:transition spd="med">
    <p:zo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rrowheads="1"/>
          </p:cNvSpPr>
          <p:nvPr>
            <p:ph type="title"/>
          </p:nvPr>
        </p:nvSpPr>
        <p:spPr/>
        <p:txBody>
          <a:bodyPr/>
          <a:lstStyle/>
          <a:p>
            <a:r>
              <a:rPr lang="en-US" altLang="en-US"/>
              <a:t>Irrigation Scheduling</a:t>
            </a:r>
          </a:p>
        </p:txBody>
      </p:sp>
      <p:sp>
        <p:nvSpPr>
          <p:cNvPr id="271363" name="Rectangle 3"/>
          <p:cNvSpPr>
            <a:spLocks noGrp="1" noChangeArrowheads="1"/>
          </p:cNvSpPr>
          <p:nvPr>
            <p:ph type="body" idx="1"/>
          </p:nvPr>
        </p:nvSpPr>
        <p:spPr>
          <a:xfrm>
            <a:off x="0" y="2057400"/>
            <a:ext cx="4419600" cy="4525963"/>
          </a:xfrm>
        </p:spPr>
        <p:txBody>
          <a:bodyPr/>
          <a:lstStyle/>
          <a:p>
            <a:pPr>
              <a:lnSpc>
                <a:spcPct val="90000"/>
              </a:lnSpc>
            </a:pPr>
            <a:r>
              <a:rPr lang="en-US" altLang="en-US"/>
              <a:t>Update controller if it is limited in flexibility.</a:t>
            </a:r>
          </a:p>
          <a:p>
            <a:pPr>
              <a:lnSpc>
                <a:spcPct val="90000"/>
              </a:lnSpc>
            </a:pPr>
            <a:r>
              <a:rPr lang="en-US" altLang="en-US"/>
              <a:t>Rain shutoff device.</a:t>
            </a:r>
          </a:p>
          <a:p>
            <a:pPr>
              <a:lnSpc>
                <a:spcPct val="90000"/>
              </a:lnSpc>
            </a:pPr>
            <a:r>
              <a:rPr lang="en-US" altLang="en-US"/>
              <a:t>For areas with perennials, shrubs and trees - do not water regularly, only when needed once established.</a:t>
            </a:r>
          </a:p>
        </p:txBody>
      </p:sp>
      <p:pic>
        <p:nvPicPr>
          <p:cNvPr id="271364" name="Picture 4" descr="005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4495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71365" name="Picture 5" descr="weatherTRAK_resident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0"/>
            <a:ext cx="302895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1981200" y="138113"/>
            <a:ext cx="4830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000">
                <a:latin typeface="Tahoma" charset="0"/>
              </a:rPr>
              <a:t>Irrigation Scheduling</a:t>
            </a:r>
          </a:p>
        </p:txBody>
      </p:sp>
      <p:pic>
        <p:nvPicPr>
          <p:cNvPr id="410627" name="Picture 3"/>
          <p:cNvPicPr>
            <a:picLocks noChangeAspect="1" noChangeArrowheads="1"/>
          </p:cNvPicPr>
          <p:nvPr/>
        </p:nvPicPr>
        <p:blipFill>
          <a:blip r:embed="rId3">
            <a:extLst>
              <a:ext uri="{28A0092B-C50C-407E-A947-70E740481C1C}">
                <a14:useLocalDpi xmlns:a14="http://schemas.microsoft.com/office/drawing/2010/main" val="0"/>
              </a:ext>
            </a:extLst>
          </a:blip>
          <a:srcRect l="25000" t="19531" r="26250" b="23438"/>
          <a:stretch>
            <a:fillRect/>
          </a:stretch>
        </p:blipFill>
        <p:spPr bwMode="auto">
          <a:xfrm>
            <a:off x="990600" y="2133600"/>
            <a:ext cx="5029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628" name="Text Box 4"/>
          <p:cNvSpPr txBox="1">
            <a:spLocks noChangeArrowheads="1"/>
          </p:cNvSpPr>
          <p:nvPr/>
        </p:nvSpPr>
        <p:spPr bwMode="auto">
          <a:xfrm>
            <a:off x="6156325" y="2598738"/>
            <a:ext cx="24479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ahoma" charset="0"/>
              </a:rPr>
              <a:t>What days?</a:t>
            </a:r>
          </a:p>
          <a:p>
            <a:pPr eaLnBrk="1" hangingPunct="1"/>
            <a:r>
              <a:rPr lang="en-US" altLang="en-US" sz="3200">
                <a:latin typeface="Tahoma" charset="0"/>
              </a:rPr>
              <a:t>What hours?</a:t>
            </a:r>
          </a:p>
        </p:txBody>
      </p:sp>
      <p:sp>
        <p:nvSpPr>
          <p:cNvPr id="410629" name="Line 5"/>
          <p:cNvSpPr>
            <a:spLocks noChangeShapeType="1"/>
          </p:cNvSpPr>
          <p:nvPr/>
        </p:nvSpPr>
        <p:spPr bwMode="auto">
          <a:xfrm flipH="1">
            <a:off x="5105400" y="2895600"/>
            <a:ext cx="1066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0630" name="Line 6"/>
          <p:cNvSpPr>
            <a:spLocks noChangeShapeType="1"/>
          </p:cNvSpPr>
          <p:nvPr/>
        </p:nvSpPr>
        <p:spPr bwMode="auto">
          <a:xfrm flipH="1">
            <a:off x="5105400" y="3429000"/>
            <a:ext cx="1143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0631" name="Text Box 7"/>
          <p:cNvSpPr txBox="1">
            <a:spLocks noChangeArrowheads="1"/>
          </p:cNvSpPr>
          <p:nvPr/>
        </p:nvSpPr>
        <p:spPr bwMode="auto">
          <a:xfrm>
            <a:off x="6172200" y="51816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ahoma" charset="0"/>
              </a:rPr>
              <a:t>Stay out of trouble</a:t>
            </a:r>
          </a:p>
        </p:txBody>
      </p:sp>
      <p:sp>
        <p:nvSpPr>
          <p:cNvPr id="410632" name="Line 8"/>
          <p:cNvSpPr>
            <a:spLocks noChangeShapeType="1"/>
          </p:cNvSpPr>
          <p:nvPr/>
        </p:nvSpPr>
        <p:spPr bwMode="auto">
          <a:xfrm flipH="1">
            <a:off x="4495800" y="5638800"/>
            <a:ext cx="1676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0633" name="Text Box 9"/>
          <p:cNvSpPr txBox="1">
            <a:spLocks noChangeArrowheads="1"/>
          </p:cNvSpPr>
          <p:nvPr/>
        </p:nvSpPr>
        <p:spPr bwMode="auto">
          <a:xfrm>
            <a:off x="1447800" y="914400"/>
            <a:ext cx="5715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altLang="en-US" sz="3200">
                <a:latin typeface="Tahoma" charset="0"/>
              </a:rPr>
              <a:t>  Know the rules in your area</a:t>
            </a:r>
          </a:p>
          <a:p>
            <a:pPr eaLnBrk="1" hangingPunct="1">
              <a:buFontTx/>
              <a:buChar char="•"/>
            </a:pPr>
            <a:r>
              <a:rPr lang="en-US" altLang="en-US" sz="3200">
                <a:latin typeface="Tahoma" charset="0"/>
              </a:rPr>
              <a:t>  Schedule for conservation</a:t>
            </a:r>
          </a:p>
        </p:txBody>
      </p:sp>
    </p:spTree>
  </p:cSld>
  <p:clrMapOvr>
    <a:masterClrMapping/>
  </p:clrMapOvr>
  <p:transition spd="med">
    <p:zo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007Q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5200"/>
            <a:ext cx="8686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11651" name="Picture 3"/>
          <p:cNvPicPr>
            <a:picLocks noChangeAspect="1" noChangeArrowheads="1"/>
          </p:cNvPicPr>
          <p:nvPr/>
        </p:nvPicPr>
        <p:blipFill>
          <a:blip r:embed="rId4">
            <a:extLst>
              <a:ext uri="{28A0092B-C50C-407E-A947-70E740481C1C}">
                <a14:useLocalDpi xmlns:a14="http://schemas.microsoft.com/office/drawing/2010/main" val="0"/>
              </a:ext>
            </a:extLst>
          </a:blip>
          <a:srcRect l="7500" t="25781" r="56876" b="38281"/>
          <a:stretch>
            <a:fillRect/>
          </a:stretch>
        </p:blipFill>
        <p:spPr bwMode="auto">
          <a:xfrm>
            <a:off x="5638800" y="533400"/>
            <a:ext cx="3276600"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1652" name="Text Box 4"/>
          <p:cNvSpPr txBox="1">
            <a:spLocks noChangeArrowheads="1"/>
          </p:cNvSpPr>
          <p:nvPr/>
        </p:nvSpPr>
        <p:spPr bwMode="auto">
          <a:xfrm>
            <a:off x="152400" y="381000"/>
            <a:ext cx="6019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ahoma" charset="0"/>
              </a:rPr>
              <a:t>Check your Ordinances.</a:t>
            </a:r>
          </a:p>
          <a:p>
            <a:pPr eaLnBrk="1" hangingPunct="1"/>
            <a:r>
              <a:rPr lang="en-US" altLang="en-US" sz="3200">
                <a:latin typeface="Tahoma" charset="0"/>
              </a:rPr>
              <a:t>Backflow Prevention may be required to prevent your</a:t>
            </a:r>
          </a:p>
          <a:p>
            <a:pPr eaLnBrk="1" hangingPunct="1"/>
            <a:r>
              <a:rPr lang="en-US" altLang="en-US" sz="3200">
                <a:latin typeface="Tahoma" charset="0"/>
              </a:rPr>
              <a:t>irrigation system from contaminating water supplies.</a:t>
            </a:r>
          </a:p>
        </p:txBody>
      </p:sp>
    </p:spTree>
  </p:cSld>
  <p:clrMapOvr>
    <a:masterClrMapping/>
  </p:clrMapOvr>
  <p:transition spd="med">
    <p:zo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rrowheads="1"/>
          </p:cNvSpPr>
          <p:nvPr>
            <p:ph type="title"/>
          </p:nvPr>
        </p:nvSpPr>
        <p:spPr>
          <a:xfrm>
            <a:off x="457200" y="788988"/>
            <a:ext cx="7086600" cy="73025"/>
          </a:xfrm>
        </p:spPr>
        <p:txBody>
          <a:bodyPr/>
          <a:lstStyle/>
          <a:p>
            <a:r>
              <a:rPr lang="en-US" altLang="en-US" sz="4000"/>
              <a:t> </a:t>
            </a:r>
          </a:p>
        </p:txBody>
      </p:sp>
      <p:sp>
        <p:nvSpPr>
          <p:cNvPr id="272387" name="Rectangle 3"/>
          <p:cNvSpPr>
            <a:spLocks noGrp="1" noChangeArrowheads="1"/>
          </p:cNvSpPr>
          <p:nvPr>
            <p:ph type="body" idx="1"/>
          </p:nvPr>
        </p:nvSpPr>
        <p:spPr>
          <a:xfrm>
            <a:off x="381000" y="2209800"/>
            <a:ext cx="8229600" cy="4114800"/>
          </a:xfrm>
        </p:spPr>
        <p:txBody>
          <a:bodyPr/>
          <a:lstStyle/>
          <a:p>
            <a:r>
              <a:rPr lang="en-US" altLang="en-US" sz="2800"/>
              <a:t>Mayer et al. (1999) found that homes with automatic systems use more than twice the amount of water as manually irrigated homes on average.</a:t>
            </a:r>
          </a:p>
          <a:p>
            <a:r>
              <a:rPr lang="en-US" altLang="en-US" sz="2800"/>
              <a:t>Most automatic systems do not use more water than local climate conditions require for optimum growth of turf grass.</a:t>
            </a:r>
          </a:p>
          <a:p>
            <a:r>
              <a:rPr lang="en-US" altLang="en-US" sz="2800"/>
              <a:t>Manual – 39% of ET.</a:t>
            </a:r>
          </a:p>
          <a:p>
            <a:r>
              <a:rPr lang="en-US" altLang="en-US" sz="2800"/>
              <a:t>Automatic – 47% of ET.</a:t>
            </a:r>
          </a:p>
        </p:txBody>
      </p:sp>
      <p:sp>
        <p:nvSpPr>
          <p:cNvPr id="272389" name="Text Box 5"/>
          <p:cNvSpPr txBox="1">
            <a:spLocks noChangeArrowheads="1"/>
          </p:cNvSpPr>
          <p:nvPr/>
        </p:nvSpPr>
        <p:spPr bwMode="auto">
          <a:xfrm>
            <a:off x="228600" y="6096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a:solidFill>
                  <a:schemeClr val="tx2"/>
                </a:solidFill>
                <a:effectLst>
                  <a:outerShdw blurRad="38100" dist="38100" dir="2700000" algn="tl">
                    <a:srgbClr val="000000"/>
                  </a:outerShdw>
                </a:effectLst>
                <a:latin typeface="Tahoma" charset="0"/>
              </a:rPr>
              <a:t>Automatic vs. Manual Irrigation</a:t>
            </a:r>
            <a:r>
              <a:rPr lang="en-US" altLang="en-US" sz="4400">
                <a:latin typeface="Tahoma" charset="0"/>
              </a:rPr>
              <a:t> </a:t>
            </a:r>
          </a:p>
        </p:txBody>
      </p:sp>
    </p:spTree>
  </p:cSld>
  <p:clrMapOvr>
    <a:masterClrMapping/>
  </p:clrMapOvr>
  <p:transition spd="med">
    <p:zo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p:txBody>
          <a:bodyPr/>
          <a:lstStyle/>
          <a:p>
            <a:r>
              <a:rPr lang="en-US" altLang="en-US"/>
              <a:t>Automatic vs. Manual Irrigation</a:t>
            </a:r>
          </a:p>
        </p:txBody>
      </p:sp>
      <p:sp>
        <p:nvSpPr>
          <p:cNvPr id="273411" name="Rectangle 3"/>
          <p:cNvSpPr>
            <a:spLocks noGrp="1" noChangeArrowheads="1"/>
          </p:cNvSpPr>
          <p:nvPr>
            <p:ph type="body" idx="1"/>
          </p:nvPr>
        </p:nvSpPr>
        <p:spPr>
          <a:xfrm>
            <a:off x="457200" y="2362200"/>
            <a:ext cx="8229600" cy="4114800"/>
          </a:xfrm>
        </p:spPr>
        <p:txBody>
          <a:bodyPr/>
          <a:lstStyle/>
          <a:p>
            <a:r>
              <a:rPr lang="en-US" altLang="en-US"/>
              <a:t>Automatic systems are cost effective for most commercial landscapes due to the labor savings.</a:t>
            </a:r>
          </a:p>
          <a:p>
            <a:r>
              <a:rPr lang="en-US" altLang="en-US"/>
              <a:t>For small spaces, automatic systems are not cost effective and drought tolerant plantings with mulching make more sense.</a:t>
            </a:r>
          </a:p>
        </p:txBody>
      </p:sp>
    </p:spTree>
  </p:cSld>
  <p:clrMapOvr>
    <a:masterClrMapping/>
  </p:clrMapOvr>
  <p:transition spd="med">
    <p:zo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lstStyle/>
          <a:p>
            <a:r>
              <a:rPr lang="en-US" altLang="en-US" sz="4000"/>
              <a:t>Summary Irrigation System BMPs</a:t>
            </a:r>
          </a:p>
        </p:txBody>
      </p:sp>
      <p:sp>
        <p:nvSpPr>
          <p:cNvPr id="274435" name="Rectangle 3"/>
          <p:cNvSpPr>
            <a:spLocks noGrp="1" noChangeArrowheads="1"/>
          </p:cNvSpPr>
          <p:nvPr>
            <p:ph type="body" idx="1"/>
          </p:nvPr>
        </p:nvSpPr>
        <p:spPr>
          <a:xfrm>
            <a:off x="838200" y="2209800"/>
            <a:ext cx="8153400" cy="4114800"/>
          </a:xfrm>
        </p:spPr>
        <p:txBody>
          <a:bodyPr/>
          <a:lstStyle/>
          <a:p>
            <a:r>
              <a:rPr lang="en-US" altLang="en-US"/>
              <a:t>Quality irrigation system design to maximize uniformity and application efficiency.</a:t>
            </a:r>
          </a:p>
          <a:p>
            <a:r>
              <a:rPr lang="en-US" altLang="en-US"/>
              <a:t>Proper maintenance and upkeep of the irrigation system.</a:t>
            </a:r>
          </a:p>
          <a:p>
            <a:r>
              <a:rPr lang="en-US" altLang="en-US"/>
              <a:t>Adjust controllers for weather conditions.</a:t>
            </a:r>
          </a:p>
          <a:p>
            <a:r>
              <a:rPr lang="en-US" altLang="en-US"/>
              <a:t>Water plant materials only as needed.</a:t>
            </a:r>
          </a:p>
        </p:txBody>
      </p:sp>
    </p:spTree>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a:xfrm>
            <a:off x="228600" y="457200"/>
            <a:ext cx="8915400" cy="1143000"/>
          </a:xfrm>
        </p:spPr>
        <p:txBody>
          <a:bodyPr/>
          <a:lstStyle/>
          <a:p>
            <a:r>
              <a:rPr lang="en-US" altLang="en-US"/>
              <a:t>Facts and Fallacies of Xeriscaping</a:t>
            </a:r>
            <a:br>
              <a:rPr lang="en-US" altLang="en-US"/>
            </a:br>
            <a:r>
              <a:rPr lang="en-US" altLang="en-US"/>
              <a:t>True or False?</a:t>
            </a:r>
          </a:p>
        </p:txBody>
      </p:sp>
      <p:sp>
        <p:nvSpPr>
          <p:cNvPr id="79875" name="Rectangle 3"/>
          <p:cNvSpPr>
            <a:spLocks noGrp="1" noChangeArrowheads="1"/>
          </p:cNvSpPr>
          <p:nvPr>
            <p:ph type="body" idx="1"/>
          </p:nvPr>
        </p:nvSpPr>
        <p:spPr>
          <a:xfrm>
            <a:off x="381000" y="2332038"/>
            <a:ext cx="8229600" cy="4525962"/>
          </a:xfrm>
        </p:spPr>
        <p:txBody>
          <a:bodyPr/>
          <a:lstStyle/>
          <a:p>
            <a:pPr marL="609600" indent="-609600">
              <a:buFontTx/>
              <a:buAutoNum type="arabicPeriod"/>
            </a:pPr>
            <a:r>
              <a:rPr lang="en-US" altLang="en-US"/>
              <a:t>Any landscape that uses little or no      supplemental water is a Xeriscape.</a:t>
            </a:r>
          </a:p>
          <a:p>
            <a:pPr marL="609600" indent="-609600">
              <a:buFontTx/>
              <a:buAutoNum type="arabicPeriod"/>
            </a:pPr>
            <a:r>
              <a:rPr lang="en-US" altLang="en-US"/>
              <a:t>More plants are killed each year from over-watering than from the lack of water.</a:t>
            </a:r>
          </a:p>
          <a:p>
            <a:pPr marL="609600" indent="-609600">
              <a:buFontTx/>
              <a:buAutoNum type="arabicPeriod"/>
            </a:pPr>
            <a:r>
              <a:rPr lang="en-US" altLang="en-US"/>
              <a:t>Drought-tolerant plants are best for water-efficient landscapes</a:t>
            </a:r>
            <a:endParaRPr lang="en-US" altLang="en-US" sz="36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rrowheads="1"/>
          </p:cNvSpPr>
          <p:nvPr>
            <p:ph type="title"/>
          </p:nvPr>
        </p:nvSpPr>
        <p:spPr/>
        <p:txBody>
          <a:bodyPr/>
          <a:lstStyle/>
          <a:p>
            <a:r>
              <a:rPr lang="en-US" altLang="en-US"/>
              <a:t>Other Water Savings Options</a:t>
            </a:r>
          </a:p>
        </p:txBody>
      </p:sp>
      <p:sp>
        <p:nvSpPr>
          <p:cNvPr id="275459" name="Rectangle 3"/>
          <p:cNvSpPr>
            <a:spLocks noGrp="1" noChangeArrowheads="1"/>
          </p:cNvSpPr>
          <p:nvPr>
            <p:ph type="body" sz="half" idx="1"/>
          </p:nvPr>
        </p:nvSpPr>
        <p:spPr>
          <a:xfrm>
            <a:off x="304800" y="2667000"/>
            <a:ext cx="4724400" cy="4191000"/>
          </a:xfrm>
        </p:spPr>
        <p:txBody>
          <a:bodyPr/>
          <a:lstStyle/>
          <a:p>
            <a:r>
              <a:rPr lang="en-US" altLang="en-US" sz="2800"/>
              <a:t>Harvest rainwater with rain barrels.</a:t>
            </a:r>
          </a:p>
          <a:p>
            <a:r>
              <a:rPr lang="en-US" altLang="en-US" sz="2800"/>
              <a:t>Use gray water in locations where allowed.</a:t>
            </a:r>
          </a:p>
          <a:p>
            <a:pPr>
              <a:buFont typeface="Wingdings" charset="2"/>
              <a:buNone/>
            </a:pPr>
            <a:endParaRPr lang="en-US" altLang="en-US" sz="2800"/>
          </a:p>
        </p:txBody>
      </p:sp>
      <p:pic>
        <p:nvPicPr>
          <p:cNvPr id="275460" name="Picture 4" descr="rain-barre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94263" y="1600200"/>
            <a:ext cx="3078162"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zo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3" name="Rectangle 5"/>
          <p:cNvSpPr>
            <a:spLocks noGrp="1" noRot="1" noChangeArrowheads="1"/>
          </p:cNvSpPr>
          <p:nvPr>
            <p:ph type="title"/>
          </p:nvPr>
        </p:nvSpPr>
        <p:spPr/>
        <p:txBody>
          <a:bodyPr/>
          <a:lstStyle/>
          <a:p>
            <a:endParaRPr lang="en-US" altLang="en-US"/>
          </a:p>
        </p:txBody>
      </p:sp>
      <p:pic>
        <p:nvPicPr>
          <p:cNvPr id="278532" name="Picture 4" descr="102-0273_AUT"/>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23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78535" name="Text Box 7"/>
          <p:cNvSpPr txBox="1">
            <a:spLocks noChangeArrowheads="1"/>
          </p:cNvSpPr>
          <p:nvPr/>
        </p:nvSpPr>
        <p:spPr bwMode="auto">
          <a:xfrm>
            <a:off x="762000" y="5492750"/>
            <a:ext cx="245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000">
              <a:latin typeface="Tahoma" charset="0"/>
            </a:endParaRPr>
          </a:p>
        </p:txBody>
      </p:sp>
      <p:sp>
        <p:nvSpPr>
          <p:cNvPr id="278536" name="Text Box 8"/>
          <p:cNvSpPr txBox="1">
            <a:spLocks noChangeArrowheads="1"/>
          </p:cNvSpPr>
          <p:nvPr/>
        </p:nvSpPr>
        <p:spPr bwMode="auto">
          <a:xfrm>
            <a:off x="228600" y="4495800"/>
            <a:ext cx="6172200"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i="1">
                <a:latin typeface="Tahoma" charset="0"/>
              </a:rPr>
              <a:t>Special thanks to -</a:t>
            </a:r>
          </a:p>
          <a:p>
            <a:endParaRPr lang="en-US" altLang="en-US" sz="2800" i="1">
              <a:latin typeface="Tahoma" charset="0"/>
            </a:endParaRPr>
          </a:p>
          <a:p>
            <a:r>
              <a:rPr lang="en-US" altLang="en-US" sz="2800" i="1">
                <a:latin typeface="Tahoma" charset="0"/>
              </a:rPr>
              <a:t>Dr. Rose Mary Seymour</a:t>
            </a:r>
          </a:p>
          <a:p>
            <a:r>
              <a:rPr lang="en-US" altLang="en-US" sz="2800" i="1">
                <a:latin typeface="Tahoma" charset="0"/>
              </a:rPr>
              <a:t>Extension Water Resources Specialist</a:t>
            </a:r>
          </a:p>
          <a:p>
            <a:r>
              <a:rPr lang="en-US" altLang="en-US" sz="2800" i="1">
                <a:latin typeface="Tahoma" charset="0"/>
              </a:rPr>
              <a:t>The University of Georgia</a:t>
            </a:r>
            <a:r>
              <a:rPr lang="en-US" altLang="en-US" sz="2000" i="1">
                <a:latin typeface="Tahoma" charset="0"/>
              </a:rPr>
              <a:t> </a:t>
            </a:r>
          </a:p>
          <a:p>
            <a:r>
              <a:rPr lang="en-US" altLang="en-US" sz="2000">
                <a:latin typeface="Tahoma" charset="0"/>
              </a:rPr>
              <a:t> </a:t>
            </a:r>
          </a:p>
        </p:txBody>
      </p:sp>
    </p:spTree>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228600" y="457200"/>
            <a:ext cx="8915400" cy="1143000"/>
          </a:xfrm>
        </p:spPr>
        <p:txBody>
          <a:bodyPr/>
          <a:lstStyle/>
          <a:p>
            <a:r>
              <a:rPr lang="en-US" altLang="en-US"/>
              <a:t>Facts and Fallacies of Xeriscaping</a:t>
            </a:r>
            <a:br>
              <a:rPr lang="en-US" altLang="en-US"/>
            </a:br>
            <a:r>
              <a:rPr lang="en-US" altLang="en-US"/>
              <a:t>True or False?</a:t>
            </a:r>
          </a:p>
        </p:txBody>
      </p:sp>
      <p:sp>
        <p:nvSpPr>
          <p:cNvPr id="81923" name="Rectangle 3"/>
          <p:cNvSpPr>
            <a:spLocks noGrp="1" noChangeArrowheads="1"/>
          </p:cNvSpPr>
          <p:nvPr>
            <p:ph type="body" idx="1"/>
          </p:nvPr>
        </p:nvSpPr>
        <p:spPr>
          <a:xfrm>
            <a:off x="381000" y="2133600"/>
            <a:ext cx="8229600" cy="4525963"/>
          </a:xfrm>
        </p:spPr>
        <p:txBody>
          <a:bodyPr/>
          <a:lstStyle/>
          <a:p>
            <a:pPr marL="609600" indent="-609600">
              <a:lnSpc>
                <a:spcPct val="90000"/>
              </a:lnSpc>
              <a:buClr>
                <a:srgbClr val="996600"/>
              </a:buClr>
              <a:buFontTx/>
              <a:buNone/>
            </a:pPr>
            <a:r>
              <a:rPr lang="en-US" altLang="en-US">
                <a:solidFill>
                  <a:schemeClr val="hlink"/>
                </a:solidFill>
              </a:rPr>
              <a:t>4.</a:t>
            </a:r>
            <a:r>
              <a:rPr lang="en-US" altLang="en-US"/>
              <a:t>  Native plants are more tolerant of moisture extremes.</a:t>
            </a:r>
          </a:p>
          <a:p>
            <a:pPr marL="609600" indent="-609600">
              <a:lnSpc>
                <a:spcPct val="90000"/>
              </a:lnSpc>
              <a:buClr>
                <a:srgbClr val="996600"/>
              </a:buClr>
              <a:buFontTx/>
              <a:buNone/>
            </a:pPr>
            <a:r>
              <a:rPr lang="en-US" altLang="en-US">
                <a:solidFill>
                  <a:schemeClr val="hlink"/>
                </a:solidFill>
              </a:rPr>
              <a:t>5.</a:t>
            </a:r>
            <a:r>
              <a:rPr lang="en-US" altLang="en-US"/>
              <a:t>  Turfgrass has the highest requirement for supplemental water of any plant in the landscape.</a:t>
            </a:r>
          </a:p>
          <a:p>
            <a:pPr marL="609600" indent="-609600">
              <a:lnSpc>
                <a:spcPct val="90000"/>
              </a:lnSpc>
              <a:buClr>
                <a:srgbClr val="996600"/>
              </a:buClr>
              <a:buFontTx/>
              <a:buNone/>
            </a:pPr>
            <a:r>
              <a:rPr lang="en-US" altLang="en-US">
                <a:solidFill>
                  <a:schemeClr val="hlink"/>
                </a:solidFill>
              </a:rPr>
              <a:t>6.</a:t>
            </a:r>
            <a:r>
              <a:rPr lang="en-US" altLang="en-US"/>
              <a:t>  Turfgrass frequently receives the highest amount of supplemental water of any plant in the landscape.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r>
              <a:rPr lang="en-US" altLang="en-US">
                <a:solidFill>
                  <a:schemeClr val="hlink"/>
                </a:solidFill>
              </a:rPr>
              <a:t>Seven Steps to Xeriscaping</a:t>
            </a:r>
          </a:p>
        </p:txBody>
      </p:sp>
      <p:sp>
        <p:nvSpPr>
          <p:cNvPr id="69635" name="Rectangle 3"/>
          <p:cNvSpPr>
            <a:spLocks noGrp="1" noChangeArrowheads="1"/>
          </p:cNvSpPr>
          <p:nvPr>
            <p:ph type="body" idx="1"/>
          </p:nvPr>
        </p:nvSpPr>
        <p:spPr>
          <a:xfrm>
            <a:off x="1600200" y="2209800"/>
            <a:ext cx="7086600" cy="4114800"/>
          </a:xfrm>
        </p:spPr>
        <p:txBody>
          <a:bodyPr/>
          <a:lstStyle/>
          <a:p>
            <a:pPr>
              <a:lnSpc>
                <a:spcPct val="90000"/>
              </a:lnSpc>
            </a:pPr>
            <a:r>
              <a:rPr lang="en-US" altLang="en-US" sz="3400"/>
              <a:t>Planning and Design</a:t>
            </a:r>
          </a:p>
          <a:p>
            <a:pPr>
              <a:lnSpc>
                <a:spcPct val="90000"/>
              </a:lnSpc>
            </a:pPr>
            <a:r>
              <a:rPr lang="en-US" altLang="en-US" sz="3400"/>
              <a:t>Soil Improvement</a:t>
            </a:r>
          </a:p>
          <a:p>
            <a:pPr>
              <a:lnSpc>
                <a:spcPct val="90000"/>
              </a:lnSpc>
            </a:pPr>
            <a:r>
              <a:rPr lang="en-US" altLang="en-US" sz="3400"/>
              <a:t>Appropriate Plant Selection</a:t>
            </a:r>
          </a:p>
          <a:p>
            <a:pPr>
              <a:lnSpc>
                <a:spcPct val="90000"/>
              </a:lnSpc>
            </a:pPr>
            <a:r>
              <a:rPr lang="en-US" altLang="en-US" sz="3400"/>
              <a:t>Practical Turf Areas</a:t>
            </a:r>
          </a:p>
          <a:p>
            <a:pPr>
              <a:lnSpc>
                <a:spcPct val="90000"/>
              </a:lnSpc>
            </a:pPr>
            <a:r>
              <a:rPr lang="en-US" altLang="en-US" sz="3400"/>
              <a:t>Efficient Irrigation</a:t>
            </a:r>
          </a:p>
          <a:p>
            <a:pPr>
              <a:lnSpc>
                <a:spcPct val="90000"/>
              </a:lnSpc>
            </a:pPr>
            <a:r>
              <a:rPr lang="en-US" altLang="en-US" sz="3400"/>
              <a:t>Use of Mulches</a:t>
            </a:r>
          </a:p>
          <a:p>
            <a:pPr>
              <a:lnSpc>
                <a:spcPct val="90000"/>
              </a:lnSpc>
            </a:pPr>
            <a:r>
              <a:rPr lang="en-US" altLang="en-US" sz="3400"/>
              <a:t>Appropriate Maintenance</a:t>
            </a:r>
          </a:p>
        </p:txBody>
      </p:sp>
    </p:spTree>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r>
              <a:rPr lang="en-US" altLang="en-US">
                <a:solidFill>
                  <a:schemeClr val="hlink"/>
                </a:solidFill>
              </a:rPr>
              <a:t>Seven Steps to Xeriscaping</a:t>
            </a:r>
          </a:p>
        </p:txBody>
      </p:sp>
      <p:sp>
        <p:nvSpPr>
          <p:cNvPr id="72707" name="Rectangle 3"/>
          <p:cNvSpPr>
            <a:spLocks noGrp="1" noChangeArrowheads="1"/>
          </p:cNvSpPr>
          <p:nvPr>
            <p:ph type="body" idx="1"/>
          </p:nvPr>
        </p:nvSpPr>
        <p:spPr>
          <a:xfrm>
            <a:off x="1447800" y="2209800"/>
            <a:ext cx="6858000" cy="4114800"/>
          </a:xfrm>
        </p:spPr>
        <p:txBody>
          <a:bodyPr/>
          <a:lstStyle/>
          <a:p>
            <a:pPr>
              <a:lnSpc>
                <a:spcPct val="90000"/>
              </a:lnSpc>
            </a:pPr>
            <a:r>
              <a:rPr lang="en-US" altLang="en-US" sz="3600">
                <a:solidFill>
                  <a:schemeClr val="hlink"/>
                </a:solidFill>
              </a:rPr>
              <a:t>Planning and Design</a:t>
            </a:r>
          </a:p>
          <a:p>
            <a:pPr>
              <a:lnSpc>
                <a:spcPct val="90000"/>
              </a:lnSpc>
            </a:pPr>
            <a:r>
              <a:rPr lang="en-US" altLang="en-US" sz="3400"/>
              <a:t>Soil Improvement</a:t>
            </a:r>
          </a:p>
          <a:p>
            <a:pPr>
              <a:lnSpc>
                <a:spcPct val="90000"/>
              </a:lnSpc>
            </a:pPr>
            <a:r>
              <a:rPr lang="en-US" altLang="en-US" sz="3400"/>
              <a:t>Appropriate Plant Selection</a:t>
            </a:r>
          </a:p>
          <a:p>
            <a:pPr>
              <a:lnSpc>
                <a:spcPct val="90000"/>
              </a:lnSpc>
            </a:pPr>
            <a:r>
              <a:rPr lang="en-US" altLang="en-US" sz="3400"/>
              <a:t>Practical Turf Areas</a:t>
            </a:r>
          </a:p>
          <a:p>
            <a:pPr>
              <a:lnSpc>
                <a:spcPct val="90000"/>
              </a:lnSpc>
            </a:pPr>
            <a:r>
              <a:rPr lang="en-US" altLang="en-US" sz="3400"/>
              <a:t>Efficient Irrigation</a:t>
            </a:r>
          </a:p>
          <a:p>
            <a:pPr>
              <a:lnSpc>
                <a:spcPct val="90000"/>
              </a:lnSpc>
            </a:pPr>
            <a:r>
              <a:rPr lang="en-US" altLang="en-US" sz="3400"/>
              <a:t>Use of Mulches</a:t>
            </a:r>
          </a:p>
          <a:p>
            <a:pPr>
              <a:lnSpc>
                <a:spcPct val="90000"/>
              </a:lnSpc>
            </a:pPr>
            <a:r>
              <a:rPr lang="en-US" altLang="en-US" sz="3400"/>
              <a:t>Appropriate Maintenance</a:t>
            </a:r>
          </a:p>
        </p:txBody>
      </p:sp>
    </p:spTree>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altLang="en-US" sz="4000"/>
              <a:t>Divide the Landscape into Three Water-use Zones</a:t>
            </a:r>
          </a:p>
        </p:txBody>
      </p:sp>
      <p:sp>
        <p:nvSpPr>
          <p:cNvPr id="90115" name="Rectangle 3"/>
          <p:cNvSpPr>
            <a:spLocks noGrp="1" noChangeArrowheads="1"/>
          </p:cNvSpPr>
          <p:nvPr>
            <p:ph type="body" idx="1"/>
          </p:nvPr>
        </p:nvSpPr>
        <p:spPr>
          <a:xfrm>
            <a:off x="1447800" y="1981200"/>
            <a:ext cx="6324600" cy="4343400"/>
          </a:xfrm>
        </p:spPr>
        <p:txBody>
          <a:bodyPr/>
          <a:lstStyle/>
          <a:p>
            <a:pPr>
              <a:lnSpc>
                <a:spcPct val="90000"/>
              </a:lnSpc>
              <a:spcBef>
                <a:spcPct val="30000"/>
              </a:spcBef>
            </a:pPr>
            <a:r>
              <a:rPr lang="en-US" altLang="en-US" sz="4000">
                <a:solidFill>
                  <a:srgbClr val="FF9966"/>
                </a:solidFill>
              </a:rPr>
              <a:t>Oasis Zone</a:t>
            </a:r>
            <a:r>
              <a:rPr lang="en-US" altLang="en-US" sz="4000"/>
              <a:t> </a:t>
            </a:r>
          </a:p>
          <a:p>
            <a:pPr>
              <a:lnSpc>
                <a:spcPct val="90000"/>
              </a:lnSpc>
              <a:spcBef>
                <a:spcPct val="30000"/>
              </a:spcBef>
              <a:buFont typeface="Wingdings" charset="2"/>
              <a:buNone/>
            </a:pPr>
            <a:r>
              <a:rPr lang="en-US" altLang="en-US" sz="4000"/>
              <a:t>	High Water Use Area</a:t>
            </a:r>
          </a:p>
          <a:p>
            <a:pPr>
              <a:lnSpc>
                <a:spcPct val="90000"/>
              </a:lnSpc>
              <a:spcBef>
                <a:spcPct val="30000"/>
              </a:spcBef>
            </a:pPr>
            <a:r>
              <a:rPr lang="en-US" altLang="en-US" sz="4000">
                <a:solidFill>
                  <a:srgbClr val="FF9966"/>
                </a:solidFill>
              </a:rPr>
              <a:t>Transition Zone</a:t>
            </a:r>
            <a:r>
              <a:rPr lang="en-US" altLang="en-US" sz="4000"/>
              <a:t> </a:t>
            </a:r>
          </a:p>
          <a:p>
            <a:pPr>
              <a:lnSpc>
                <a:spcPct val="90000"/>
              </a:lnSpc>
              <a:spcBef>
                <a:spcPct val="30000"/>
              </a:spcBef>
              <a:buFont typeface="Wingdings" charset="2"/>
              <a:buNone/>
            </a:pPr>
            <a:r>
              <a:rPr lang="en-US" altLang="en-US" sz="4000"/>
              <a:t>	Moderate Water Use</a:t>
            </a:r>
          </a:p>
          <a:p>
            <a:pPr>
              <a:lnSpc>
                <a:spcPct val="90000"/>
              </a:lnSpc>
              <a:spcBef>
                <a:spcPct val="30000"/>
              </a:spcBef>
            </a:pPr>
            <a:r>
              <a:rPr lang="en-US" altLang="en-US" sz="4000">
                <a:solidFill>
                  <a:srgbClr val="FF9966"/>
                </a:solidFill>
              </a:rPr>
              <a:t>Xeric Zone</a:t>
            </a:r>
            <a:r>
              <a:rPr lang="en-US" altLang="en-US" sz="4000"/>
              <a:t> </a:t>
            </a:r>
          </a:p>
          <a:p>
            <a:pPr>
              <a:lnSpc>
                <a:spcPct val="90000"/>
              </a:lnSpc>
              <a:spcBef>
                <a:spcPct val="30000"/>
              </a:spcBef>
              <a:buFont typeface="Wingdings" charset="2"/>
              <a:buNone/>
            </a:pPr>
            <a:r>
              <a:rPr lang="en-US" altLang="en-US" sz="4000"/>
              <a:t>	Little to NO Extra Water </a:t>
            </a:r>
          </a:p>
        </p:txBody>
      </p:sp>
    </p:spTree>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r>
              <a:rPr lang="en-US" altLang="en-US"/>
              <a:t>Landscaping for Water Quantity</a:t>
            </a:r>
          </a:p>
        </p:txBody>
      </p:sp>
      <p:sp>
        <p:nvSpPr>
          <p:cNvPr id="49155" name="Rectangle 3"/>
          <p:cNvSpPr>
            <a:spLocks noGrp="1" noChangeArrowheads="1"/>
          </p:cNvSpPr>
          <p:nvPr>
            <p:ph type="body" idx="1"/>
          </p:nvPr>
        </p:nvSpPr>
        <p:spPr>
          <a:xfrm>
            <a:off x="457200" y="1676400"/>
            <a:ext cx="8229600" cy="4876800"/>
          </a:xfrm>
        </p:spPr>
        <p:txBody>
          <a:bodyPr/>
          <a:lstStyle/>
          <a:p>
            <a:pPr algn="ctr">
              <a:buFont typeface="Wingdings" charset="2"/>
              <a:buNone/>
            </a:pPr>
            <a:r>
              <a:rPr lang="en-US" altLang="en-US"/>
              <a:t> </a:t>
            </a:r>
          </a:p>
          <a:p>
            <a:r>
              <a:rPr lang="en-US" altLang="en-US" sz="3600"/>
              <a:t>Why is our fresh water so valuable? </a:t>
            </a:r>
          </a:p>
          <a:p>
            <a:r>
              <a:rPr lang="en-US" altLang="en-US" sz="3600"/>
              <a:t>Do I need to reduce my water use?</a:t>
            </a:r>
          </a:p>
          <a:p>
            <a:r>
              <a:rPr lang="en-US" altLang="en-US" sz="3600"/>
              <a:t>How do I reduce water consumption?</a:t>
            </a:r>
          </a:p>
          <a:p>
            <a:r>
              <a:rPr lang="en-US" altLang="en-US" sz="3600"/>
              <a:t>Can I use less water and still have an attractive, healthy lawn/landscape?</a:t>
            </a:r>
          </a:p>
          <a:p>
            <a:r>
              <a:rPr lang="en-US" altLang="en-US" sz="3600"/>
              <a:t>What is Xeriscaping all about?</a:t>
            </a:r>
          </a:p>
        </p:txBody>
      </p:sp>
    </p:spTree>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457200" y="274638"/>
            <a:ext cx="8229600" cy="1477962"/>
          </a:xfrm>
        </p:spPr>
        <p:txBody>
          <a:bodyPr/>
          <a:lstStyle/>
          <a:p>
            <a:r>
              <a:rPr lang="en-US" altLang="en-US"/>
              <a:t>High Water-use Zone </a:t>
            </a:r>
            <a:br>
              <a:rPr lang="en-US" altLang="en-US"/>
            </a:br>
            <a:r>
              <a:rPr lang="en-US" altLang="en-US"/>
              <a:t>“Oasis Zone”</a:t>
            </a:r>
          </a:p>
        </p:txBody>
      </p:sp>
      <p:sp>
        <p:nvSpPr>
          <p:cNvPr id="91139" name="Rectangle 3"/>
          <p:cNvSpPr>
            <a:spLocks noGrp="1" noChangeArrowheads="1"/>
          </p:cNvSpPr>
          <p:nvPr>
            <p:ph type="body" idx="1"/>
          </p:nvPr>
        </p:nvSpPr>
        <p:spPr>
          <a:xfrm>
            <a:off x="457200" y="2286000"/>
            <a:ext cx="8229600" cy="4221163"/>
          </a:xfrm>
        </p:spPr>
        <p:txBody>
          <a:bodyPr/>
          <a:lstStyle/>
          <a:p>
            <a:pPr algn="ctr">
              <a:buFont typeface="Wingdings" charset="2"/>
              <a:buNone/>
            </a:pPr>
            <a:r>
              <a:rPr lang="en-US" altLang="en-US"/>
              <a:t> </a:t>
            </a:r>
            <a:r>
              <a:rPr lang="en-US" altLang="en-US" sz="3600">
                <a:solidFill>
                  <a:srgbClr val="FF9966"/>
                </a:solidFill>
              </a:rPr>
              <a:t>Small, “high-impact” or high visibility area of the landscape where plants are provided their optimum water requirement at all times.</a:t>
            </a:r>
            <a:br>
              <a:rPr lang="en-US" altLang="en-US" sz="3600">
                <a:solidFill>
                  <a:srgbClr val="FF9966"/>
                </a:solidFill>
              </a:rPr>
            </a:br>
            <a:r>
              <a:rPr lang="en-US" altLang="en-US" sz="3600">
                <a:solidFill>
                  <a:srgbClr val="FF9966"/>
                </a:solidFill>
              </a:rPr>
              <a:t/>
            </a:r>
            <a:br>
              <a:rPr lang="en-US" altLang="en-US" sz="3600">
                <a:solidFill>
                  <a:srgbClr val="FF9966"/>
                </a:solidFill>
              </a:rPr>
            </a:br>
            <a:r>
              <a:rPr lang="en-US" altLang="en-US" sz="3600">
                <a:solidFill>
                  <a:srgbClr val="FF9966"/>
                </a:solidFill>
              </a:rPr>
              <a:t/>
            </a:r>
            <a:br>
              <a:rPr lang="en-US" altLang="en-US" sz="3600">
                <a:solidFill>
                  <a:srgbClr val="FF9966"/>
                </a:solidFill>
              </a:rPr>
            </a:br>
            <a:r>
              <a:rPr lang="en-US" altLang="en-US" sz="3600">
                <a:solidFill>
                  <a:srgbClr val="FF9966"/>
                </a:solidFill>
              </a:rPr>
              <a:t>Entrance to Home</a:t>
            </a:r>
          </a:p>
          <a:p>
            <a:pPr>
              <a:buFont typeface="Wingdings" charset="2"/>
              <a:buNone/>
            </a:pPr>
            <a:endParaRPr lang="en-US" altLang="en-US" sz="3600">
              <a:solidFill>
                <a:srgbClr val="FF9966"/>
              </a:solidFill>
            </a:endParaRPr>
          </a:p>
        </p:txBody>
      </p:sp>
    </p:spTree>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a:xfrm>
            <a:off x="457200" y="304800"/>
            <a:ext cx="8229600" cy="1630363"/>
          </a:xfrm>
        </p:spPr>
        <p:txBody>
          <a:bodyPr/>
          <a:lstStyle/>
          <a:p>
            <a:r>
              <a:rPr lang="en-US" altLang="en-US"/>
              <a:t>Moderate Water-use Zone</a:t>
            </a:r>
            <a:br>
              <a:rPr lang="en-US" altLang="en-US"/>
            </a:br>
            <a:r>
              <a:rPr lang="en-US" altLang="en-US"/>
              <a:t>“Transition Zone”</a:t>
            </a:r>
          </a:p>
        </p:txBody>
      </p:sp>
      <p:sp>
        <p:nvSpPr>
          <p:cNvPr id="88067" name="Rectangle 3"/>
          <p:cNvSpPr>
            <a:spLocks noGrp="1" noChangeArrowheads="1"/>
          </p:cNvSpPr>
          <p:nvPr>
            <p:ph type="body" idx="1"/>
          </p:nvPr>
        </p:nvSpPr>
        <p:spPr>
          <a:xfrm>
            <a:off x="457200" y="2286000"/>
            <a:ext cx="8229600" cy="4144963"/>
          </a:xfrm>
        </p:spPr>
        <p:txBody>
          <a:bodyPr/>
          <a:lstStyle/>
          <a:p>
            <a:pPr algn="ctr">
              <a:spcBef>
                <a:spcPct val="50000"/>
              </a:spcBef>
              <a:buClr>
                <a:schemeClr val="bg1"/>
              </a:buClr>
              <a:buFontTx/>
              <a:buNone/>
            </a:pPr>
            <a:r>
              <a:rPr lang="en-US" altLang="en-US" sz="3600">
                <a:solidFill>
                  <a:srgbClr val="FF9966"/>
                </a:solidFill>
              </a:rPr>
              <a:t>Plants are watered during establishment.  Then, once established, they are watered only when they show signs of water stress.</a:t>
            </a:r>
            <a:br>
              <a:rPr lang="en-US" altLang="en-US" sz="3600">
                <a:solidFill>
                  <a:srgbClr val="FF9966"/>
                </a:solidFill>
              </a:rPr>
            </a:br>
            <a:r>
              <a:rPr lang="en-US" altLang="en-US" sz="3600">
                <a:solidFill>
                  <a:srgbClr val="FF9966"/>
                </a:solidFill>
              </a:rPr>
              <a:t/>
            </a:r>
            <a:br>
              <a:rPr lang="en-US" altLang="en-US" sz="3600">
                <a:solidFill>
                  <a:srgbClr val="FF9966"/>
                </a:solidFill>
              </a:rPr>
            </a:br>
            <a:r>
              <a:rPr lang="en-US" altLang="en-US" sz="3600">
                <a:solidFill>
                  <a:srgbClr val="FF9966"/>
                </a:solidFill>
              </a:rPr>
              <a:t> </a:t>
            </a:r>
            <a:r>
              <a:rPr lang="en-US" altLang="en-US">
                <a:solidFill>
                  <a:srgbClr val="FF9966"/>
                </a:solidFill>
              </a:rPr>
              <a:t>Azaleas, dogwoods, redbuds, herbaceous perennials.</a:t>
            </a:r>
          </a:p>
        </p:txBody>
      </p:sp>
    </p:spTree>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457200" y="274638"/>
            <a:ext cx="8229600" cy="1554162"/>
          </a:xfrm>
        </p:spPr>
        <p:txBody>
          <a:bodyPr/>
          <a:lstStyle/>
          <a:p>
            <a:r>
              <a:rPr lang="en-US" altLang="en-US"/>
              <a:t>Low Water-use Zone</a:t>
            </a:r>
            <a:br>
              <a:rPr lang="en-US" altLang="en-US"/>
            </a:br>
            <a:r>
              <a:rPr lang="en-US" altLang="en-US"/>
              <a:t>“Xeric Zone”</a:t>
            </a:r>
          </a:p>
        </p:txBody>
      </p:sp>
      <p:sp>
        <p:nvSpPr>
          <p:cNvPr id="92163" name="Rectangle 3"/>
          <p:cNvSpPr>
            <a:spLocks noGrp="1" noChangeArrowheads="1"/>
          </p:cNvSpPr>
          <p:nvPr>
            <p:ph type="body" idx="1"/>
          </p:nvPr>
        </p:nvSpPr>
        <p:spPr>
          <a:xfrm>
            <a:off x="533400" y="2286000"/>
            <a:ext cx="8229600" cy="4038600"/>
          </a:xfrm>
        </p:spPr>
        <p:txBody>
          <a:bodyPr/>
          <a:lstStyle/>
          <a:p>
            <a:pPr algn="ctr">
              <a:buFont typeface="Wingdings" charset="2"/>
              <a:buNone/>
            </a:pPr>
            <a:r>
              <a:rPr lang="en-US" altLang="en-US" sz="3600">
                <a:solidFill>
                  <a:srgbClr val="FF9966"/>
                </a:solidFill>
              </a:rPr>
              <a:t>  Once established, plants are provided no supplemental irrigation, except during periods of extreme drought.</a:t>
            </a:r>
            <a:br>
              <a:rPr lang="en-US" altLang="en-US" sz="3600">
                <a:solidFill>
                  <a:srgbClr val="FF9966"/>
                </a:solidFill>
              </a:rPr>
            </a:br>
            <a:r>
              <a:rPr lang="en-US" altLang="en-US" sz="3600">
                <a:solidFill>
                  <a:srgbClr val="FF9966"/>
                </a:solidFill>
              </a:rPr>
              <a:t/>
            </a:r>
            <a:br>
              <a:rPr lang="en-US" altLang="en-US" sz="3600">
                <a:solidFill>
                  <a:srgbClr val="FF9966"/>
                </a:solidFill>
              </a:rPr>
            </a:br>
            <a:r>
              <a:rPr lang="en-US" altLang="en-US" sz="3600">
                <a:solidFill>
                  <a:srgbClr val="FF9966"/>
                </a:solidFill>
              </a:rPr>
              <a:t/>
            </a:r>
            <a:br>
              <a:rPr lang="en-US" altLang="en-US" sz="3600">
                <a:solidFill>
                  <a:srgbClr val="FF9966"/>
                </a:solidFill>
              </a:rPr>
            </a:br>
            <a:r>
              <a:rPr lang="en-US" altLang="en-US" sz="3600">
                <a:solidFill>
                  <a:srgbClr val="FF9966"/>
                </a:solidFill>
              </a:rPr>
              <a:t> </a:t>
            </a:r>
            <a:r>
              <a:rPr lang="en-US" altLang="en-US"/>
              <a:t>Native Areas, Junipers, Crepe Myrtle, Yaupon Holly, Oaks</a:t>
            </a:r>
          </a:p>
        </p:txBody>
      </p:sp>
    </p:spTree>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xeri24"/>
          <p:cNvPicPr>
            <a:picLocks noChangeAspect="1" noChangeArrowheads="1"/>
          </p:cNvPicPr>
          <p:nvPr/>
        </p:nvPicPr>
        <p:blipFill>
          <a:blip r:embed="rId3">
            <a:extLst>
              <a:ext uri="{28A0092B-C50C-407E-A947-70E740481C1C}">
                <a14:useLocalDpi xmlns:a14="http://schemas.microsoft.com/office/drawing/2010/main" val="0"/>
              </a:ext>
            </a:extLst>
          </a:blip>
          <a:srcRect r="1053"/>
          <a:stretch>
            <a:fillRect/>
          </a:stretch>
        </p:blipFill>
        <p:spPr bwMode="auto">
          <a:xfrm>
            <a:off x="-990600" y="0"/>
            <a:ext cx="9144000" cy="6858000"/>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lstStyle/>
          <a:p>
            <a:r>
              <a:rPr lang="en-US" altLang="en-US"/>
              <a:t>Watering Zones </a:t>
            </a:r>
          </a:p>
        </p:txBody>
      </p:sp>
      <p:sp>
        <p:nvSpPr>
          <p:cNvPr id="122883" name="Rectangle 3"/>
          <p:cNvSpPr>
            <a:spLocks noGrp="1" noChangeArrowheads="1"/>
          </p:cNvSpPr>
          <p:nvPr>
            <p:ph type="body" idx="1"/>
          </p:nvPr>
        </p:nvSpPr>
        <p:spPr>
          <a:xfrm>
            <a:off x="457200" y="2209800"/>
            <a:ext cx="8382000" cy="4114800"/>
          </a:xfrm>
        </p:spPr>
        <p:txBody>
          <a:bodyPr/>
          <a:lstStyle/>
          <a:p>
            <a:r>
              <a:rPr lang="en-US" altLang="en-US"/>
              <a:t>Identify the water zones in your landscape.</a:t>
            </a:r>
          </a:p>
          <a:p>
            <a:r>
              <a:rPr lang="en-US" altLang="en-US"/>
              <a:t>Moisture, sun, shade, wind, heat - create different watering zones or microclimates.</a:t>
            </a:r>
          </a:p>
          <a:p>
            <a:r>
              <a:rPr lang="en-US" altLang="en-US"/>
              <a:t>After identifying watering zones, select plants that can survive and thrive within these zones without much watering.</a:t>
            </a:r>
          </a:p>
          <a:p>
            <a:r>
              <a:rPr lang="en-US" altLang="en-US"/>
              <a:t>This is what Xeriscaping is all about !!!  </a:t>
            </a:r>
          </a:p>
        </p:txBody>
      </p:sp>
    </p:spTree>
  </p:cSld>
  <p:clrMapOvr>
    <a:masterClrMapping/>
  </p:clrMapOvr>
  <p:transition spd="med">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r>
              <a:rPr lang="en-US" altLang="en-US"/>
              <a:t>Watering Zones Tips</a:t>
            </a:r>
          </a:p>
        </p:txBody>
      </p:sp>
      <p:sp>
        <p:nvSpPr>
          <p:cNvPr id="113667" name="Rectangle 3"/>
          <p:cNvSpPr>
            <a:spLocks noGrp="1" noChangeArrowheads="1"/>
          </p:cNvSpPr>
          <p:nvPr>
            <p:ph type="body" idx="1"/>
          </p:nvPr>
        </p:nvSpPr>
        <p:spPr>
          <a:xfrm>
            <a:off x="533400" y="2057400"/>
            <a:ext cx="8229600" cy="4419600"/>
          </a:xfrm>
        </p:spPr>
        <p:txBody>
          <a:bodyPr/>
          <a:lstStyle/>
          <a:p>
            <a:r>
              <a:rPr lang="en-US" altLang="en-US"/>
              <a:t>To reduce watering and maintenance, try to group plants by their watering needs.</a:t>
            </a:r>
          </a:p>
          <a:p>
            <a:r>
              <a:rPr lang="en-US" altLang="en-US"/>
              <a:t>Place high water-use plants in moist spots.</a:t>
            </a:r>
          </a:p>
          <a:p>
            <a:r>
              <a:rPr lang="en-US" altLang="en-US"/>
              <a:t>Place low water-use plants in dry areas.</a:t>
            </a:r>
          </a:p>
          <a:p>
            <a:r>
              <a:rPr lang="en-US" altLang="en-US"/>
              <a:t>Consider low water-use shrubs, trees and groundcovers as alternatives to turfgrass.</a:t>
            </a:r>
          </a:p>
          <a:p>
            <a:r>
              <a:rPr lang="en-US" altLang="en-US"/>
              <a:t>Consider zoysia, centipede or bermuda grasses instead of fescue grasses.</a:t>
            </a:r>
          </a:p>
          <a:p>
            <a:endParaRPr lang="en-US" altLang="en-US"/>
          </a:p>
          <a:p>
            <a:endParaRPr lang="en-US" altLang="en-US"/>
          </a:p>
        </p:txBody>
      </p:sp>
    </p:spTree>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228600" y="457200"/>
            <a:ext cx="8915400" cy="1143000"/>
          </a:xfrm>
        </p:spPr>
        <p:txBody>
          <a:bodyPr/>
          <a:lstStyle/>
          <a:p>
            <a:r>
              <a:rPr lang="en-US" altLang="en-US"/>
              <a:t>High Impact Areas Don’t Have to be Irrigated</a:t>
            </a:r>
          </a:p>
        </p:txBody>
      </p:sp>
      <p:sp>
        <p:nvSpPr>
          <p:cNvPr id="104451" name="Rectangle 3"/>
          <p:cNvSpPr>
            <a:spLocks noGrp="1" noChangeArrowheads="1"/>
          </p:cNvSpPr>
          <p:nvPr>
            <p:ph type="body" idx="1"/>
          </p:nvPr>
        </p:nvSpPr>
        <p:spPr>
          <a:xfrm>
            <a:off x="1600200" y="2362200"/>
            <a:ext cx="6553200" cy="4297363"/>
          </a:xfrm>
        </p:spPr>
        <p:txBody>
          <a:bodyPr/>
          <a:lstStyle/>
          <a:p>
            <a:r>
              <a:rPr lang="en-US" altLang="en-US" sz="4000"/>
              <a:t>Ground Covers</a:t>
            </a:r>
          </a:p>
          <a:p>
            <a:r>
              <a:rPr lang="en-US" altLang="en-US" sz="4000"/>
              <a:t>Shaded Patios/Decks</a:t>
            </a:r>
          </a:p>
          <a:p>
            <a:r>
              <a:rPr lang="en-US" altLang="en-US" sz="4000"/>
              <a:t>Mulched Areas</a:t>
            </a:r>
          </a:p>
          <a:p>
            <a:r>
              <a:rPr lang="en-US" altLang="en-US" sz="4000"/>
              <a:t>Drought – tolerant plants </a:t>
            </a:r>
          </a:p>
          <a:p>
            <a:r>
              <a:rPr lang="en-US" altLang="en-US" sz="4000"/>
              <a:t>Planters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r>
              <a:rPr lang="en-US" altLang="en-US"/>
              <a:t>Benefits of Shade</a:t>
            </a:r>
          </a:p>
        </p:txBody>
      </p:sp>
      <p:sp>
        <p:nvSpPr>
          <p:cNvPr id="111619" name="Rectangle 3"/>
          <p:cNvSpPr>
            <a:spLocks noGrp="1" noChangeArrowheads="1"/>
          </p:cNvSpPr>
          <p:nvPr>
            <p:ph type="body" idx="1"/>
          </p:nvPr>
        </p:nvSpPr>
        <p:spPr>
          <a:xfrm>
            <a:off x="533400" y="2133600"/>
            <a:ext cx="8229600" cy="4495800"/>
          </a:xfrm>
        </p:spPr>
        <p:txBody>
          <a:bodyPr/>
          <a:lstStyle/>
          <a:p>
            <a:pPr>
              <a:lnSpc>
                <a:spcPct val="90000"/>
              </a:lnSpc>
            </a:pPr>
            <a:r>
              <a:rPr lang="en-US" altLang="en-US"/>
              <a:t>Be sure that you plan for plenty of shade in your landscape.</a:t>
            </a:r>
          </a:p>
          <a:p>
            <a:pPr>
              <a:lnSpc>
                <a:spcPct val="90000"/>
              </a:lnSpc>
            </a:pPr>
            <a:r>
              <a:rPr lang="en-US" altLang="en-US"/>
              <a:t>Shade cast by trees or structures can cool landscapes by as much as 20 degrees.</a:t>
            </a:r>
          </a:p>
          <a:p>
            <a:pPr>
              <a:lnSpc>
                <a:spcPct val="90000"/>
              </a:lnSpc>
            </a:pPr>
            <a:r>
              <a:rPr lang="en-US" altLang="en-US"/>
              <a:t>Shade reduces heat buildup from hard surfaces like driveways, walks, walls and reduces water evaporation from the soil.</a:t>
            </a:r>
          </a:p>
          <a:p>
            <a:pPr>
              <a:lnSpc>
                <a:spcPct val="90000"/>
              </a:lnSpc>
            </a:pPr>
            <a:r>
              <a:rPr lang="en-US" altLang="en-US"/>
              <a:t>Trellis, arbors, walls and fences can provide shade and scatter light. </a:t>
            </a:r>
          </a:p>
        </p:txBody>
      </p:sp>
    </p:spTree>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endParaRPr lang="en-US" altLang="en-US"/>
          </a:p>
        </p:txBody>
      </p:sp>
      <p:pic>
        <p:nvPicPr>
          <p:cNvPr id="94211" name="Picture 3" descr="Water_0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228600" y="457200"/>
            <a:ext cx="8915400" cy="1143000"/>
          </a:xfrm>
        </p:spPr>
        <p:txBody>
          <a:bodyPr/>
          <a:lstStyle/>
          <a:p>
            <a:r>
              <a:rPr lang="en-US" altLang="en-US" sz="4800">
                <a:solidFill>
                  <a:schemeClr val="hlink"/>
                </a:solidFill>
              </a:rPr>
              <a:t>Seven Steps to Xeriscaping</a:t>
            </a:r>
          </a:p>
        </p:txBody>
      </p:sp>
      <p:sp>
        <p:nvSpPr>
          <p:cNvPr id="99331" name="Rectangle 3"/>
          <p:cNvSpPr>
            <a:spLocks noGrp="1" noChangeArrowheads="1"/>
          </p:cNvSpPr>
          <p:nvPr>
            <p:ph type="body" idx="1"/>
          </p:nvPr>
        </p:nvSpPr>
        <p:spPr>
          <a:xfrm>
            <a:off x="1447800" y="2209800"/>
            <a:ext cx="6477000" cy="4267200"/>
          </a:xfrm>
        </p:spPr>
        <p:txBody>
          <a:bodyPr/>
          <a:lstStyle/>
          <a:p>
            <a:pPr>
              <a:lnSpc>
                <a:spcPct val="90000"/>
              </a:lnSpc>
            </a:pPr>
            <a:r>
              <a:rPr lang="en-US" altLang="en-US"/>
              <a:t> </a:t>
            </a:r>
            <a:r>
              <a:rPr lang="en-US" altLang="en-US" sz="3400"/>
              <a:t>Planning and Design</a:t>
            </a:r>
            <a:endParaRPr lang="en-US" altLang="en-US" sz="3400">
              <a:solidFill>
                <a:srgbClr val="FFFF00"/>
              </a:solidFill>
            </a:endParaRPr>
          </a:p>
          <a:p>
            <a:pPr>
              <a:lnSpc>
                <a:spcPct val="90000"/>
              </a:lnSpc>
            </a:pPr>
            <a:r>
              <a:rPr lang="en-US" altLang="en-US" sz="3600">
                <a:solidFill>
                  <a:srgbClr val="FFFF00"/>
                </a:solidFill>
              </a:rPr>
              <a:t> </a:t>
            </a:r>
            <a:r>
              <a:rPr lang="en-US" altLang="en-US" sz="3600">
                <a:solidFill>
                  <a:schemeClr val="hlink"/>
                </a:solidFill>
              </a:rPr>
              <a:t>Soil Improvement</a:t>
            </a:r>
          </a:p>
          <a:p>
            <a:pPr>
              <a:lnSpc>
                <a:spcPct val="90000"/>
              </a:lnSpc>
            </a:pPr>
            <a:r>
              <a:rPr lang="en-US" altLang="en-US" sz="3400"/>
              <a:t> Appropriate Plant Selection</a:t>
            </a:r>
          </a:p>
          <a:p>
            <a:pPr>
              <a:lnSpc>
                <a:spcPct val="90000"/>
              </a:lnSpc>
            </a:pPr>
            <a:r>
              <a:rPr lang="en-US" altLang="en-US" sz="3400"/>
              <a:t> Practical Turf Areas</a:t>
            </a:r>
          </a:p>
          <a:p>
            <a:pPr>
              <a:lnSpc>
                <a:spcPct val="90000"/>
              </a:lnSpc>
            </a:pPr>
            <a:r>
              <a:rPr lang="en-US" altLang="en-US" sz="3400"/>
              <a:t> Efficient Irrigation</a:t>
            </a:r>
          </a:p>
          <a:p>
            <a:pPr>
              <a:lnSpc>
                <a:spcPct val="90000"/>
              </a:lnSpc>
            </a:pPr>
            <a:r>
              <a:rPr lang="en-US" altLang="en-US" sz="3400"/>
              <a:t> Use of Mulches</a:t>
            </a:r>
          </a:p>
          <a:p>
            <a:pPr>
              <a:lnSpc>
                <a:spcPct val="90000"/>
              </a:lnSpc>
            </a:pPr>
            <a:r>
              <a:rPr lang="en-US" altLang="en-US" sz="3400"/>
              <a:t> Appropriate Maintenance</a:t>
            </a:r>
          </a:p>
        </p:txBody>
      </p:sp>
    </p:spTree>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r>
              <a:rPr lang="en-US" altLang="en-US"/>
              <a:t>Landscaping for Water Quantity</a:t>
            </a:r>
          </a:p>
        </p:txBody>
      </p:sp>
      <p:sp>
        <p:nvSpPr>
          <p:cNvPr id="50179" name="Rectangle 3"/>
          <p:cNvSpPr>
            <a:spLocks noGrp="1" noChangeArrowheads="1"/>
          </p:cNvSpPr>
          <p:nvPr>
            <p:ph type="body" idx="1"/>
          </p:nvPr>
        </p:nvSpPr>
        <p:spPr>
          <a:xfrm>
            <a:off x="457200" y="1851025"/>
            <a:ext cx="8229600" cy="4275138"/>
          </a:xfrm>
        </p:spPr>
        <p:txBody>
          <a:bodyPr/>
          <a:lstStyle/>
          <a:p>
            <a:pPr>
              <a:lnSpc>
                <a:spcPct val="90000"/>
              </a:lnSpc>
            </a:pPr>
            <a:r>
              <a:rPr lang="en-US" altLang="en-US" sz="3600"/>
              <a:t>Of all the earth’s water, 97% is salt water located in the oceans and seas.</a:t>
            </a:r>
          </a:p>
          <a:p>
            <a:pPr>
              <a:lnSpc>
                <a:spcPct val="90000"/>
              </a:lnSpc>
            </a:pPr>
            <a:r>
              <a:rPr lang="en-US" altLang="en-US" sz="3600"/>
              <a:t>2% of the earth’s water is tied up in polar ice caps.</a:t>
            </a:r>
          </a:p>
          <a:p>
            <a:pPr>
              <a:lnSpc>
                <a:spcPct val="90000"/>
              </a:lnSpc>
            </a:pPr>
            <a:r>
              <a:rPr lang="en-US" altLang="en-US" sz="3600"/>
              <a:t>Only 1% of the earth’s water is  available for drinking purposes and other uses (landscaping, gardening).</a:t>
            </a:r>
          </a:p>
        </p:txBody>
      </p:sp>
    </p:spTree>
  </p:cSld>
  <p:clrMapOvr>
    <a:masterClrMapping/>
  </p:clrMapOvr>
  <p:transition spd="med">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p:txBody>
          <a:bodyPr/>
          <a:lstStyle/>
          <a:p>
            <a:r>
              <a:rPr lang="en-US" altLang="en-US"/>
              <a:t>Soil Improvement</a:t>
            </a:r>
          </a:p>
        </p:txBody>
      </p:sp>
      <p:sp>
        <p:nvSpPr>
          <p:cNvPr id="115715" name="Rectangle 3"/>
          <p:cNvSpPr>
            <a:spLocks noGrp="1" noChangeArrowheads="1"/>
          </p:cNvSpPr>
          <p:nvPr>
            <p:ph type="body" idx="1"/>
          </p:nvPr>
        </p:nvSpPr>
        <p:spPr>
          <a:xfrm>
            <a:off x="457200" y="2209800"/>
            <a:ext cx="8229600" cy="4419600"/>
          </a:xfrm>
        </p:spPr>
        <p:txBody>
          <a:bodyPr/>
          <a:lstStyle/>
          <a:p>
            <a:r>
              <a:rPr lang="en-US" altLang="en-US"/>
              <a:t>Carefully prepared planting areas can reduce water usage by almost half.</a:t>
            </a:r>
          </a:p>
          <a:p>
            <a:r>
              <a:rPr lang="en-US" altLang="en-US"/>
              <a:t>Properly prepared soils absorb and hold moisture better than poorly prepared soils.</a:t>
            </a:r>
          </a:p>
          <a:p>
            <a:r>
              <a:rPr lang="en-US" altLang="en-US"/>
              <a:t>Well-prepared soils encourage plants to grow deep, healthy root systems.</a:t>
            </a:r>
          </a:p>
          <a:p>
            <a:r>
              <a:rPr lang="en-US" altLang="en-US"/>
              <a:t>Good soil helps plants to become healthier and better able to endure drought.</a:t>
            </a:r>
          </a:p>
          <a:p>
            <a:pPr>
              <a:buFont typeface="Wingdings" charset="2"/>
              <a:buNone/>
            </a:pPr>
            <a:endParaRPr lang="en-US" altLang="en-US"/>
          </a:p>
          <a:p>
            <a:pPr>
              <a:buFont typeface="Wingdings" charset="2"/>
              <a:buNone/>
            </a:pPr>
            <a:endParaRPr lang="en-US" altLang="en-US"/>
          </a:p>
        </p:txBody>
      </p:sp>
    </p:spTree>
  </p:cSld>
  <p:clrMapOvr>
    <a:masterClrMapping/>
  </p:clrMapOvr>
  <p:transition spd="med">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p:txBody>
          <a:bodyPr/>
          <a:lstStyle/>
          <a:p>
            <a:r>
              <a:rPr lang="en-US" altLang="en-US"/>
              <a:t>What is a “good” soil?</a:t>
            </a:r>
          </a:p>
        </p:txBody>
      </p:sp>
      <p:sp>
        <p:nvSpPr>
          <p:cNvPr id="116739" name="Rectangle 3"/>
          <p:cNvSpPr>
            <a:spLocks noGrp="1" noChangeArrowheads="1"/>
          </p:cNvSpPr>
          <p:nvPr>
            <p:ph type="body" idx="1"/>
          </p:nvPr>
        </p:nvSpPr>
        <p:spPr>
          <a:xfrm>
            <a:off x="457200" y="2103438"/>
            <a:ext cx="8229600" cy="4022725"/>
          </a:xfrm>
        </p:spPr>
        <p:txBody>
          <a:bodyPr/>
          <a:lstStyle/>
          <a:p>
            <a:pPr algn="ctr">
              <a:buFont typeface="Wingdings" charset="2"/>
              <a:buNone/>
            </a:pPr>
            <a:r>
              <a:rPr lang="en-US" altLang="en-US" sz="3600"/>
              <a:t>A good soil has organic matter that:</a:t>
            </a:r>
          </a:p>
          <a:p>
            <a:pPr>
              <a:buFont typeface="Wingdings" charset="2"/>
              <a:buNone/>
            </a:pPr>
            <a:r>
              <a:rPr lang="en-US" altLang="en-US"/>
              <a:t>            - holds moisture well,</a:t>
            </a:r>
          </a:p>
          <a:p>
            <a:pPr>
              <a:buFont typeface="Wingdings" charset="2"/>
              <a:buNone/>
            </a:pPr>
            <a:r>
              <a:rPr lang="en-US" altLang="en-US"/>
              <a:t>	         - provides good aeration or air                             		   movement in the soil,</a:t>
            </a:r>
          </a:p>
          <a:p>
            <a:pPr>
              <a:buFont typeface="Wingdings" charset="2"/>
              <a:buNone/>
            </a:pPr>
            <a:r>
              <a:rPr lang="en-US" altLang="en-US"/>
              <a:t>            - allows for good drainage, and</a:t>
            </a:r>
          </a:p>
          <a:p>
            <a:pPr>
              <a:buFont typeface="Wingdings" charset="2"/>
              <a:buNone/>
            </a:pPr>
            <a:r>
              <a:rPr lang="en-US" altLang="en-US"/>
              <a:t>            - provides nutrients.</a:t>
            </a:r>
          </a:p>
        </p:txBody>
      </p:sp>
    </p:spTree>
  </p:cSld>
  <p:clrMapOvr>
    <a:masterClrMapping/>
  </p:clrMapOvr>
  <p:transition spd="med">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xeri26"/>
          <p:cNvPicPr>
            <a:picLocks noChangeAspect="1" noChangeArrowheads="1"/>
          </p:cNvPicPr>
          <p:nvPr/>
        </p:nvPicPr>
        <p:blipFill>
          <a:blip r:embed="rId3">
            <a:extLst>
              <a:ext uri="{28A0092B-C50C-407E-A947-70E740481C1C}">
                <a14:useLocalDpi xmlns:a14="http://schemas.microsoft.com/office/drawing/2010/main" val="0"/>
              </a:ext>
            </a:extLst>
          </a:blip>
          <a:srcRect l="3200" b="5556"/>
          <a:stretch>
            <a:fillRect/>
          </a:stretch>
        </p:blipFill>
        <p:spPr bwMode="auto">
          <a:xfrm>
            <a:off x="0" y="0"/>
            <a:ext cx="96774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228600" y="457200"/>
            <a:ext cx="8915400" cy="1143000"/>
          </a:xfrm>
        </p:spPr>
        <p:txBody>
          <a:bodyPr/>
          <a:lstStyle/>
          <a:p>
            <a:r>
              <a:rPr lang="en-US" altLang="en-US"/>
              <a:t>How Much Amendment to Use</a:t>
            </a:r>
          </a:p>
        </p:txBody>
      </p:sp>
      <p:sp>
        <p:nvSpPr>
          <p:cNvPr id="101379" name="Rectangle 3"/>
          <p:cNvSpPr>
            <a:spLocks noGrp="1" noChangeArrowheads="1"/>
          </p:cNvSpPr>
          <p:nvPr>
            <p:ph type="body" idx="1"/>
          </p:nvPr>
        </p:nvSpPr>
        <p:spPr>
          <a:xfrm>
            <a:off x="533400" y="2133600"/>
            <a:ext cx="8229600" cy="4343400"/>
          </a:xfrm>
        </p:spPr>
        <p:txBody>
          <a:bodyPr/>
          <a:lstStyle/>
          <a:p>
            <a:pPr marL="609600" indent="-609600"/>
            <a:r>
              <a:rPr lang="en-US" altLang="en-US" b="1"/>
              <a:t>25% by Volume </a:t>
            </a:r>
          </a:p>
          <a:p>
            <a:pPr marL="609600" indent="-609600"/>
            <a:r>
              <a:rPr lang="en-US" altLang="en-US" b="1"/>
              <a:t>3 inches incorporated to a 12 – inch depth</a:t>
            </a:r>
          </a:p>
          <a:p>
            <a:pPr marL="609600" indent="-609600"/>
            <a:r>
              <a:rPr lang="en-US" altLang="en-US" b="1"/>
              <a:t>1 cu. yd. / 100 sq. ft. = 3 in. on soil surface</a:t>
            </a:r>
          </a:p>
          <a:p>
            <a:pPr marL="609600" indent="-609600"/>
            <a:r>
              <a:rPr lang="en-US" altLang="en-US" b="1"/>
              <a:t>1 cu. yd. / 27 cu. ft. = Nine 3 cu. ft. bags or 13 – 2 cu. ft. bags / 100 sq. ft.</a:t>
            </a:r>
          </a:p>
          <a:p>
            <a:pPr marL="609600" indent="-609600">
              <a:buFont typeface="Wingdings" charset="2"/>
              <a:buNone/>
            </a:pPr>
            <a:endParaRPr lang="en-US" altLang="en-US" b="1"/>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xeri5"/>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6012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02403" name="Text Box 3"/>
          <p:cNvSpPr txBox="1">
            <a:spLocks noChangeArrowheads="1"/>
          </p:cNvSpPr>
          <p:nvPr/>
        </p:nvSpPr>
        <p:spPr bwMode="auto">
          <a:xfrm>
            <a:off x="4572000" y="914400"/>
            <a:ext cx="3886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2800">
                <a:solidFill>
                  <a:srgbClr val="FFFF00"/>
                </a:solidFill>
                <a:effectLst>
                  <a:outerShdw blurRad="38100" dist="38100" dir="2700000" algn="tl">
                    <a:srgbClr val="000000"/>
                  </a:outerShdw>
                </a:effectLst>
                <a:latin typeface="Arial Black" charset="0"/>
              </a:rPr>
              <a:t>Organic Amendments</a:t>
            </a:r>
          </a:p>
          <a:p>
            <a:pPr algn="ctr" eaLnBrk="1" hangingPunct="1">
              <a:spcBef>
                <a:spcPct val="50000"/>
              </a:spcBef>
            </a:pPr>
            <a:r>
              <a:rPr lang="en-US" altLang="en-US" sz="2800">
                <a:solidFill>
                  <a:srgbClr val="FFFF00"/>
                </a:solidFill>
                <a:effectLst>
                  <a:outerShdw blurRad="38100" dist="38100" dir="2700000" algn="tl">
                    <a:srgbClr val="000000"/>
                  </a:outerShdw>
                </a:effectLst>
                <a:latin typeface="Arial Black" charset="0"/>
              </a:rPr>
              <a:t>3 inches incorporated to a 12-inch depth</a:t>
            </a:r>
          </a:p>
        </p:txBody>
      </p:sp>
    </p:spTree>
  </p:cSld>
  <p:clrMapOvr>
    <a:masterClrMapping/>
  </p:clrMapOvr>
  <p:transition spd="med">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xer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924800" cy="5105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5" name="Text Box 3"/>
          <p:cNvSpPr txBox="1">
            <a:spLocks noChangeArrowheads="1"/>
          </p:cNvSpPr>
          <p:nvPr/>
        </p:nvSpPr>
        <p:spPr bwMode="auto">
          <a:xfrm>
            <a:off x="0" y="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000">
                <a:effectLst>
                  <a:outerShdw blurRad="38100" dist="38100" dir="2700000" algn="tl">
                    <a:srgbClr val="000000"/>
                  </a:outerShdw>
                </a:effectLst>
                <a:latin typeface="Arial" charset="0"/>
              </a:rPr>
              <a:t>Use only decomposed organic material (right) as a soil amendment.</a:t>
            </a:r>
          </a:p>
        </p:txBody>
      </p:sp>
    </p:spTree>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457200" y="274638"/>
            <a:ext cx="8229600" cy="890587"/>
          </a:xfrm>
        </p:spPr>
        <p:txBody>
          <a:bodyPr/>
          <a:lstStyle/>
          <a:p>
            <a:r>
              <a:rPr lang="en-US" altLang="en-US"/>
              <a:t>Get Your Soil Tested</a:t>
            </a:r>
          </a:p>
        </p:txBody>
      </p:sp>
      <p:pic>
        <p:nvPicPr>
          <p:cNvPr id="117764" name="Picture 4" descr="pgms1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28800"/>
            <a:ext cx="8458200" cy="4800600"/>
          </a:xfrm>
          <a:solidFill>
            <a:srgbClr val="0066FF"/>
          </a:solidFill>
          <a:ln w="5715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p:txBody>
          <a:bodyPr/>
          <a:lstStyle/>
          <a:p>
            <a:r>
              <a:rPr lang="en-US" altLang="en-US"/>
              <a:t>Soil Testing</a:t>
            </a:r>
          </a:p>
        </p:txBody>
      </p:sp>
      <p:sp>
        <p:nvSpPr>
          <p:cNvPr id="119811" name="Rectangle 3"/>
          <p:cNvSpPr>
            <a:spLocks noGrp="1" noChangeArrowheads="1"/>
          </p:cNvSpPr>
          <p:nvPr>
            <p:ph type="body" idx="1"/>
          </p:nvPr>
        </p:nvSpPr>
        <p:spPr/>
        <p:txBody>
          <a:bodyPr/>
          <a:lstStyle/>
          <a:p>
            <a:pPr algn="ctr">
              <a:lnSpc>
                <a:spcPct val="75000"/>
              </a:lnSpc>
              <a:spcBef>
                <a:spcPct val="50000"/>
              </a:spcBef>
              <a:buClrTx/>
              <a:buSzTx/>
              <a:buFontTx/>
              <a:buNone/>
            </a:pPr>
            <a:endParaRPr lang="en-US" altLang="en-US"/>
          </a:p>
          <a:p>
            <a:r>
              <a:rPr lang="en-US" altLang="en-US"/>
              <a:t>Analyzes soil nutrient content and pH. </a:t>
            </a:r>
          </a:p>
          <a:p>
            <a:r>
              <a:rPr lang="en-US" altLang="en-US"/>
              <a:t>Analyzes soil structure and texture.</a:t>
            </a:r>
          </a:p>
          <a:p>
            <a:r>
              <a:rPr lang="en-US" altLang="en-US"/>
              <a:t>Analyzes soil drainage characteristics.  </a:t>
            </a:r>
          </a:p>
          <a:p>
            <a:r>
              <a:rPr lang="en-US" altLang="en-US"/>
              <a:t>Recommends proper nutrient needs and lime requirements. </a:t>
            </a:r>
          </a:p>
          <a:p>
            <a:r>
              <a:rPr lang="en-US" altLang="en-US"/>
              <a:t>Healthy plants - start with healthy soil!</a:t>
            </a:r>
          </a:p>
          <a:p>
            <a:endParaRPr lang="en-US" altLang="en-US"/>
          </a:p>
        </p:txBody>
      </p:sp>
    </p:spTree>
  </p:cSld>
  <p:clrMapOvr>
    <a:masterClrMapping/>
  </p:clrMapOvr>
  <p:transition spd="med">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143000" y="106680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altLang="en-US">
              <a:latin typeface="Arial" charset="0"/>
            </a:endParaRPr>
          </a:p>
        </p:txBody>
      </p:sp>
      <p:sp>
        <p:nvSpPr>
          <p:cNvPr id="100355" name="Rectangle 3"/>
          <p:cNvSpPr>
            <a:spLocks noGrp="1" noChangeArrowheads="1"/>
          </p:cNvSpPr>
          <p:nvPr>
            <p:ph type="body" idx="1"/>
          </p:nvPr>
        </p:nvSpPr>
        <p:spPr>
          <a:xfrm>
            <a:off x="457200" y="609600"/>
            <a:ext cx="8229600" cy="5516563"/>
          </a:xfrm>
        </p:spPr>
        <p:txBody>
          <a:bodyPr/>
          <a:lstStyle/>
          <a:p>
            <a:pPr algn="ctr">
              <a:lnSpc>
                <a:spcPct val="80000"/>
              </a:lnSpc>
              <a:buFont typeface="Wingdings" charset="2"/>
              <a:buNone/>
            </a:pPr>
            <a:r>
              <a:rPr lang="en-US" altLang="en-US" sz="4800"/>
              <a:t>pH and Plants</a:t>
            </a:r>
          </a:p>
          <a:p>
            <a:pPr algn="ctr">
              <a:lnSpc>
                <a:spcPct val="80000"/>
              </a:lnSpc>
              <a:buFont typeface="Wingdings" charset="2"/>
              <a:buNone/>
            </a:pPr>
            <a:endParaRPr lang="en-US" altLang="en-US" sz="3600"/>
          </a:p>
          <a:p>
            <a:pPr algn="ctr">
              <a:lnSpc>
                <a:spcPct val="80000"/>
              </a:lnSpc>
              <a:buFont typeface="Wingdings" charset="2"/>
              <a:buNone/>
            </a:pPr>
            <a:endParaRPr lang="en-US" altLang="en-US" sz="3600"/>
          </a:p>
          <a:p>
            <a:pPr algn="ctr">
              <a:lnSpc>
                <a:spcPct val="80000"/>
              </a:lnSpc>
              <a:buFont typeface="Wingdings" charset="2"/>
              <a:buNone/>
            </a:pPr>
            <a:r>
              <a:rPr lang="en-US" altLang="en-US" sz="3600"/>
              <a:t>Most Trees and Shrubs</a:t>
            </a:r>
          </a:p>
          <a:p>
            <a:pPr algn="ctr">
              <a:lnSpc>
                <a:spcPct val="80000"/>
              </a:lnSpc>
              <a:buFont typeface="Wingdings" charset="2"/>
              <a:buNone/>
            </a:pPr>
            <a:r>
              <a:rPr lang="en-US" altLang="en-US" sz="3600">
                <a:solidFill>
                  <a:srgbClr val="FFCC00"/>
                </a:solidFill>
              </a:rPr>
              <a:t>pH 5.2-6.5</a:t>
            </a:r>
          </a:p>
          <a:p>
            <a:pPr algn="ctr">
              <a:lnSpc>
                <a:spcPct val="80000"/>
              </a:lnSpc>
              <a:buFont typeface="Wingdings" charset="2"/>
              <a:buNone/>
            </a:pPr>
            <a:r>
              <a:rPr lang="en-US" altLang="en-US" sz="3600"/>
              <a:t>Rhododendrons &amp; Hollies</a:t>
            </a:r>
          </a:p>
          <a:p>
            <a:pPr algn="ctr">
              <a:lnSpc>
                <a:spcPct val="80000"/>
              </a:lnSpc>
              <a:buFont typeface="Wingdings" charset="2"/>
              <a:buNone/>
            </a:pPr>
            <a:r>
              <a:rPr lang="en-US" altLang="en-US" sz="3600">
                <a:solidFill>
                  <a:srgbClr val="FFCC00"/>
                </a:solidFill>
              </a:rPr>
              <a:t>pH 4.0-5.0</a:t>
            </a:r>
          </a:p>
          <a:p>
            <a:pPr algn="ctr">
              <a:lnSpc>
                <a:spcPct val="80000"/>
              </a:lnSpc>
              <a:buFont typeface="Wingdings" charset="2"/>
              <a:buNone/>
            </a:pPr>
            <a:r>
              <a:rPr lang="en-US" altLang="en-US" sz="3600"/>
              <a:t>Ornamental Cherries</a:t>
            </a:r>
          </a:p>
          <a:p>
            <a:pPr algn="ctr">
              <a:lnSpc>
                <a:spcPct val="80000"/>
              </a:lnSpc>
              <a:buFont typeface="Wingdings" charset="2"/>
              <a:buNone/>
            </a:pPr>
            <a:r>
              <a:rPr lang="en-US" altLang="en-US" sz="3600">
                <a:solidFill>
                  <a:srgbClr val="FFCC00"/>
                </a:solidFill>
              </a:rPr>
              <a:t>pH  6.5-7.5</a:t>
            </a:r>
          </a:p>
        </p:txBody>
      </p:sp>
    </p:spTree>
  </p:cSld>
  <p:clrMapOvr>
    <a:masterClrMapping/>
  </p:clrMapOvr>
  <p:transition spd="med">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p:txBody>
          <a:bodyPr/>
          <a:lstStyle/>
          <a:p>
            <a:r>
              <a:rPr lang="en-US" altLang="en-US"/>
              <a:t>Site Analysis</a:t>
            </a:r>
          </a:p>
        </p:txBody>
      </p:sp>
      <p:sp>
        <p:nvSpPr>
          <p:cNvPr id="106499" name="Rectangle 3"/>
          <p:cNvSpPr>
            <a:spLocks noGrp="1" noChangeArrowheads="1"/>
          </p:cNvSpPr>
          <p:nvPr>
            <p:ph type="body" sz="half" idx="1"/>
          </p:nvPr>
        </p:nvSpPr>
        <p:spPr/>
        <p:txBody>
          <a:bodyPr/>
          <a:lstStyle/>
          <a:p>
            <a:r>
              <a:rPr lang="en-US" altLang="en-US" sz="3600"/>
              <a:t>Select plants adapted to the site.</a:t>
            </a:r>
          </a:p>
          <a:p>
            <a:r>
              <a:rPr lang="en-US" altLang="en-US" sz="3600"/>
              <a:t>Make site changes (as necessary) to fit the plants.</a:t>
            </a:r>
          </a:p>
        </p:txBody>
      </p:sp>
      <p:pic>
        <p:nvPicPr>
          <p:cNvPr id="106500" name="Picture 4" descr="DSC0096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768475"/>
            <a:ext cx="4038600" cy="418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altLang="en-US"/>
              <a:t>Landscaping for Water Quantity</a:t>
            </a:r>
          </a:p>
        </p:txBody>
      </p:sp>
      <p:sp>
        <p:nvSpPr>
          <p:cNvPr id="54275" name="Rectangle 3"/>
          <p:cNvSpPr>
            <a:spLocks noGrp="1" noChangeArrowheads="1"/>
          </p:cNvSpPr>
          <p:nvPr>
            <p:ph type="body" idx="1"/>
          </p:nvPr>
        </p:nvSpPr>
        <p:spPr>
          <a:xfrm>
            <a:off x="457200" y="1851025"/>
            <a:ext cx="8229600" cy="4275138"/>
          </a:xfrm>
        </p:spPr>
        <p:txBody>
          <a:bodyPr/>
          <a:lstStyle/>
          <a:p>
            <a:r>
              <a:rPr lang="en-US" altLang="en-US"/>
              <a:t>61% of our drinking water comes from surface water supplies (streams, lakes, rivers); while 39% comes from groundwater (underground wells and aquifers).</a:t>
            </a:r>
          </a:p>
          <a:p>
            <a:r>
              <a:rPr lang="en-US" altLang="en-US"/>
              <a:t>The average daily demand for water in the United States is 338 billion gallons.</a:t>
            </a:r>
          </a:p>
        </p:txBody>
      </p:sp>
    </p:spTree>
  </p:cSld>
  <p:clrMapOvr>
    <a:masterClrMapping/>
  </p:clrMapOvr>
  <p:transition spd="med">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xeri28"/>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525000" cy="73152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xeri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601200" cy="77724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9571" name="Text Box 3"/>
          <p:cNvSpPr txBox="1">
            <a:spLocks noChangeArrowheads="1"/>
          </p:cNvSpPr>
          <p:nvPr/>
        </p:nvSpPr>
        <p:spPr bwMode="auto">
          <a:xfrm>
            <a:off x="4419600" y="5105400"/>
            <a:ext cx="289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a:latin typeface="Tahoma" charset="0"/>
              </a:rPr>
              <a:t>Top Soil ???</a:t>
            </a:r>
            <a:r>
              <a:rPr lang="en-US" altLang="en-US" sz="2000">
                <a:latin typeface="Tahoma" charset="0"/>
              </a:rPr>
              <a:t> </a:t>
            </a:r>
          </a:p>
        </p:txBody>
      </p:sp>
    </p:spTree>
  </p:cSld>
  <p:clrMapOvr>
    <a:masterClrMapping/>
  </p:clrMapOvr>
  <p:transition spd="med">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p:txBody>
          <a:bodyPr/>
          <a:lstStyle/>
          <a:p>
            <a:r>
              <a:rPr lang="en-US" altLang="en-US">
                <a:solidFill>
                  <a:schemeClr val="hlink"/>
                </a:solidFill>
              </a:rPr>
              <a:t>Seven Steps to Xeriscaping</a:t>
            </a:r>
          </a:p>
        </p:txBody>
      </p:sp>
      <p:sp>
        <p:nvSpPr>
          <p:cNvPr id="120835" name="Rectangle 3"/>
          <p:cNvSpPr>
            <a:spLocks noGrp="1" noChangeArrowheads="1"/>
          </p:cNvSpPr>
          <p:nvPr>
            <p:ph type="body" idx="1"/>
          </p:nvPr>
        </p:nvSpPr>
        <p:spPr>
          <a:xfrm>
            <a:off x="1447800" y="2057400"/>
            <a:ext cx="7315200" cy="4114800"/>
          </a:xfrm>
        </p:spPr>
        <p:txBody>
          <a:bodyPr/>
          <a:lstStyle/>
          <a:p>
            <a:pPr>
              <a:lnSpc>
                <a:spcPct val="90000"/>
              </a:lnSpc>
            </a:pPr>
            <a:r>
              <a:rPr lang="en-US" altLang="en-US"/>
              <a:t> </a:t>
            </a:r>
            <a:r>
              <a:rPr lang="en-US" altLang="en-US" sz="3400"/>
              <a:t>Planning and Design</a:t>
            </a:r>
          </a:p>
          <a:p>
            <a:pPr>
              <a:lnSpc>
                <a:spcPct val="90000"/>
              </a:lnSpc>
            </a:pPr>
            <a:r>
              <a:rPr lang="en-US" altLang="en-US" sz="3400"/>
              <a:t> Soil Improvement</a:t>
            </a:r>
            <a:endParaRPr lang="en-US" altLang="en-US" sz="3400">
              <a:solidFill>
                <a:srgbClr val="FFFF00"/>
              </a:solidFill>
            </a:endParaRPr>
          </a:p>
          <a:p>
            <a:pPr>
              <a:lnSpc>
                <a:spcPct val="90000"/>
              </a:lnSpc>
            </a:pPr>
            <a:r>
              <a:rPr lang="en-US" altLang="en-US" sz="3600">
                <a:solidFill>
                  <a:srgbClr val="FFFF00"/>
                </a:solidFill>
              </a:rPr>
              <a:t> </a:t>
            </a:r>
            <a:r>
              <a:rPr lang="en-US" altLang="en-US" sz="3600">
                <a:solidFill>
                  <a:schemeClr val="hlink"/>
                </a:solidFill>
              </a:rPr>
              <a:t>Appropriate Plant Selection</a:t>
            </a:r>
          </a:p>
          <a:p>
            <a:pPr>
              <a:lnSpc>
                <a:spcPct val="90000"/>
              </a:lnSpc>
            </a:pPr>
            <a:r>
              <a:rPr lang="en-US" altLang="en-US" sz="3400"/>
              <a:t> Practical Turf Areas</a:t>
            </a:r>
          </a:p>
          <a:p>
            <a:pPr>
              <a:lnSpc>
                <a:spcPct val="90000"/>
              </a:lnSpc>
            </a:pPr>
            <a:r>
              <a:rPr lang="en-US" altLang="en-US" sz="3400"/>
              <a:t> Efficient Irrigation</a:t>
            </a:r>
          </a:p>
          <a:p>
            <a:pPr>
              <a:lnSpc>
                <a:spcPct val="90000"/>
              </a:lnSpc>
            </a:pPr>
            <a:r>
              <a:rPr lang="en-US" altLang="en-US" sz="3400"/>
              <a:t> Use of Mulches</a:t>
            </a:r>
          </a:p>
          <a:p>
            <a:pPr>
              <a:lnSpc>
                <a:spcPct val="90000"/>
              </a:lnSpc>
            </a:pPr>
            <a:r>
              <a:rPr lang="en-US" altLang="en-US" sz="3400"/>
              <a:t> Appropriate Maintenance</a:t>
            </a:r>
          </a:p>
          <a:p>
            <a:pPr>
              <a:lnSpc>
                <a:spcPct val="90000"/>
              </a:lnSpc>
            </a:pPr>
            <a:endParaRPr lang="en-US" altLang="en-US"/>
          </a:p>
        </p:txBody>
      </p:sp>
    </p:spTree>
  </p:cSld>
  <p:clrMapOvr>
    <a:masterClrMapping/>
  </p:clrMapOvr>
  <p:transition spd="med">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p:txBody>
          <a:bodyPr/>
          <a:lstStyle/>
          <a:p>
            <a:r>
              <a:rPr lang="en-US" altLang="en-US"/>
              <a:t>Plant Selection</a:t>
            </a:r>
          </a:p>
        </p:txBody>
      </p:sp>
      <p:sp>
        <p:nvSpPr>
          <p:cNvPr id="112643" name="Rectangle 3"/>
          <p:cNvSpPr>
            <a:spLocks noGrp="1" noChangeArrowheads="1"/>
          </p:cNvSpPr>
          <p:nvPr>
            <p:ph type="body" idx="1"/>
          </p:nvPr>
        </p:nvSpPr>
        <p:spPr>
          <a:xfrm>
            <a:off x="457200" y="1935163"/>
            <a:ext cx="8229600" cy="4191000"/>
          </a:xfrm>
        </p:spPr>
        <p:txBody>
          <a:bodyPr/>
          <a:lstStyle/>
          <a:p>
            <a:pPr>
              <a:lnSpc>
                <a:spcPct val="90000"/>
              </a:lnSpc>
            </a:pPr>
            <a:r>
              <a:rPr lang="en-US" altLang="en-US"/>
              <a:t>Pick the best plants for </a:t>
            </a:r>
            <a:r>
              <a:rPr lang="en-US" altLang="en-US" u="sng"/>
              <a:t>your</a:t>
            </a:r>
            <a:r>
              <a:rPr lang="en-US" altLang="en-US"/>
              <a:t> landscape.</a:t>
            </a:r>
          </a:p>
          <a:p>
            <a:pPr>
              <a:lnSpc>
                <a:spcPct val="90000"/>
              </a:lnSpc>
            </a:pPr>
            <a:r>
              <a:rPr lang="en-US" altLang="en-US"/>
              <a:t>Many native plants are water-wise; they are already adapted to hot, dry weather.</a:t>
            </a:r>
          </a:p>
          <a:p>
            <a:pPr>
              <a:lnSpc>
                <a:spcPct val="90000"/>
              </a:lnSpc>
            </a:pPr>
            <a:r>
              <a:rPr lang="en-US" altLang="en-US"/>
              <a:t>100s of beautiful, hearty plants to pick.</a:t>
            </a:r>
          </a:p>
          <a:p>
            <a:pPr>
              <a:lnSpc>
                <a:spcPct val="90000"/>
              </a:lnSpc>
            </a:pPr>
            <a:r>
              <a:rPr lang="en-US" altLang="en-US"/>
              <a:t>Contact your local Extension office for information on plant selection.</a:t>
            </a:r>
          </a:p>
          <a:p>
            <a:pPr>
              <a:lnSpc>
                <a:spcPct val="90000"/>
              </a:lnSpc>
            </a:pPr>
            <a:r>
              <a:rPr lang="en-US" altLang="en-US"/>
              <a:t>University of Georgia “Gold Medal” plants.</a:t>
            </a:r>
          </a:p>
          <a:p>
            <a:pPr>
              <a:lnSpc>
                <a:spcPct val="90000"/>
              </a:lnSpc>
            </a:pPr>
            <a:endParaRPr lang="en-US" altLang="en-US"/>
          </a:p>
        </p:txBody>
      </p:sp>
    </p:spTree>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xeri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xeri9"/>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xeri11"/>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0"/>
            <a:ext cx="95250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xeri37"/>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57200" y="457200"/>
            <a:ext cx="4572000" cy="3429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63" name="Text Box 3"/>
          <p:cNvSpPr txBox="1">
            <a:spLocks noChangeArrowheads="1"/>
          </p:cNvSpPr>
          <p:nvPr/>
        </p:nvSpPr>
        <p:spPr bwMode="auto">
          <a:xfrm>
            <a:off x="533400" y="685800"/>
            <a:ext cx="3200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5000"/>
              </a:lnSpc>
              <a:spcBef>
                <a:spcPct val="50000"/>
              </a:spcBef>
            </a:pPr>
            <a:r>
              <a:rPr lang="en-US" altLang="en-US" sz="2400">
                <a:solidFill>
                  <a:srgbClr val="FFFF66"/>
                </a:solidFill>
                <a:effectLst>
                  <a:outerShdw blurRad="38100" dist="38100" dir="2700000" algn="tl">
                    <a:srgbClr val="000000"/>
                  </a:outerShdw>
                </a:effectLst>
                <a:latin typeface="Tahoma" charset="0"/>
              </a:rPr>
              <a:t>Purple Coneflower</a:t>
            </a:r>
          </a:p>
          <a:p>
            <a:pPr eaLnBrk="1" hangingPunct="1">
              <a:lnSpc>
                <a:spcPct val="55000"/>
              </a:lnSpc>
              <a:spcBef>
                <a:spcPct val="50000"/>
              </a:spcBef>
            </a:pPr>
            <a:r>
              <a:rPr lang="en-US" altLang="en-US" sz="2400" i="1">
                <a:solidFill>
                  <a:srgbClr val="FFFF66"/>
                </a:solidFill>
                <a:effectLst>
                  <a:outerShdw blurRad="38100" dist="38100" dir="2700000" algn="tl">
                    <a:srgbClr val="000000"/>
                  </a:outerShdw>
                </a:effectLst>
                <a:latin typeface="Tahoma" charset="0"/>
              </a:rPr>
              <a:t>(Ehinacea purpurea)</a:t>
            </a:r>
          </a:p>
        </p:txBody>
      </p:sp>
      <p:pic>
        <p:nvPicPr>
          <p:cNvPr id="143364" name="Picture 4" descr="xeri38"/>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114800" y="2971800"/>
            <a:ext cx="4648200" cy="34559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65" name="Text Box 5"/>
          <p:cNvSpPr txBox="1">
            <a:spLocks noChangeArrowheads="1"/>
          </p:cNvSpPr>
          <p:nvPr/>
        </p:nvSpPr>
        <p:spPr bwMode="auto">
          <a:xfrm>
            <a:off x="5486400" y="5486400"/>
            <a:ext cx="3200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70000"/>
              </a:lnSpc>
              <a:spcBef>
                <a:spcPct val="50000"/>
              </a:spcBef>
            </a:pPr>
            <a:r>
              <a:rPr lang="en-US" altLang="en-US" sz="2400">
                <a:solidFill>
                  <a:srgbClr val="FFFF66"/>
                </a:solidFill>
                <a:effectLst>
                  <a:outerShdw blurRad="38100" dist="38100" dir="2700000" algn="tl">
                    <a:srgbClr val="000000"/>
                  </a:outerShdw>
                </a:effectLst>
                <a:latin typeface="Tahoma" charset="0"/>
              </a:rPr>
              <a:t>Gaura</a:t>
            </a:r>
          </a:p>
          <a:p>
            <a:pPr algn="ctr" eaLnBrk="1" hangingPunct="1">
              <a:lnSpc>
                <a:spcPct val="70000"/>
              </a:lnSpc>
              <a:spcBef>
                <a:spcPct val="50000"/>
              </a:spcBef>
            </a:pPr>
            <a:r>
              <a:rPr lang="en-US" altLang="en-US" sz="2400" i="1">
                <a:solidFill>
                  <a:srgbClr val="FFFF66"/>
                </a:solidFill>
                <a:effectLst>
                  <a:outerShdw blurRad="38100" dist="38100" dir="2700000" algn="tl">
                    <a:srgbClr val="000000"/>
                  </a:outerShdw>
                </a:effectLst>
                <a:latin typeface="Tahoma" charset="0"/>
              </a:rPr>
              <a:t>(Gaura lindheimeri)</a:t>
            </a:r>
          </a:p>
        </p:txBody>
      </p:sp>
    </p:spTree>
  </p:cSld>
  <p:clrMapOvr>
    <a:masterClrMapping/>
  </p:clrMapOvr>
  <p:transition spd="med">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xeri10"/>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1" name="Text Box 3"/>
          <p:cNvSpPr txBox="1">
            <a:spLocks noChangeArrowheads="1"/>
          </p:cNvSpPr>
          <p:nvPr/>
        </p:nvSpPr>
        <p:spPr bwMode="auto">
          <a:xfrm>
            <a:off x="0" y="5562600"/>
            <a:ext cx="58674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55000"/>
              </a:lnSpc>
              <a:spcBef>
                <a:spcPct val="50000"/>
              </a:spcBef>
            </a:pPr>
            <a:r>
              <a:rPr lang="en-US" altLang="en-US" sz="3200">
                <a:solidFill>
                  <a:srgbClr val="FFFF66"/>
                </a:solidFill>
                <a:effectLst>
                  <a:outerShdw blurRad="38100" dist="38100" dir="2700000" algn="tl">
                    <a:srgbClr val="000000"/>
                  </a:outerShdw>
                </a:effectLst>
                <a:latin typeface="Tahoma" charset="0"/>
              </a:rPr>
              <a:t>Red Hot Poker  or Torch Lily</a:t>
            </a:r>
          </a:p>
          <a:p>
            <a:pPr algn="ctr" eaLnBrk="1" hangingPunct="1">
              <a:lnSpc>
                <a:spcPct val="55000"/>
              </a:lnSpc>
              <a:spcBef>
                <a:spcPct val="50000"/>
              </a:spcBef>
            </a:pPr>
            <a:r>
              <a:rPr lang="en-US" altLang="en-US" sz="3200" i="1">
                <a:solidFill>
                  <a:srgbClr val="FFFF66"/>
                </a:solidFill>
                <a:effectLst>
                  <a:outerShdw blurRad="38100" dist="38100" dir="2700000" algn="tl">
                    <a:srgbClr val="000000"/>
                  </a:outerShdw>
                </a:effectLst>
                <a:latin typeface="Tahoma" charset="0"/>
              </a:rPr>
              <a:t>(Kniphofia uvaria)</a:t>
            </a:r>
          </a:p>
        </p:txBody>
      </p:sp>
    </p:spTree>
  </p:cSld>
  <p:clrMapOvr>
    <a:masterClrMapping/>
  </p:clrMapOvr>
  <p:transition spd="med">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MVC-003F"/>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81000" y="381000"/>
            <a:ext cx="4572000" cy="3429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7459" name="Picture 3" descr="MVC-001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200400"/>
            <a:ext cx="4343400" cy="32575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7460" name="Text Box 4"/>
          <p:cNvSpPr txBox="1">
            <a:spLocks noChangeArrowheads="1"/>
          </p:cNvSpPr>
          <p:nvPr>
            <p:ph type="title"/>
          </p:nvPr>
        </p:nvSpPr>
        <p:spPr>
          <a:xfrm>
            <a:off x="0" y="457200"/>
            <a:ext cx="4114800" cy="457200"/>
          </a:xfrm>
          <a:noFill/>
          <a:ln/>
          <a:extLst>
            <a:ext uri="{91240B29-F687-4F45-9708-019B960494DF}">
              <a14:hiddenLine xmlns:a14="http://schemas.microsoft.com/office/drawing/2010/main" w="76200" cmpd="sng">
                <a:solidFill>
                  <a:schemeClr val="bg2"/>
                </a:solidFill>
                <a:miter lim="800000"/>
                <a:headEnd/>
                <a:tailEnd/>
              </a14:hiddenLine>
            </a:ext>
          </a:extLst>
        </p:spPr>
        <p:txBody>
          <a:bodyPr anchor="b"/>
          <a:lstStyle/>
          <a:p>
            <a:pPr>
              <a:spcBef>
                <a:spcPct val="50000"/>
              </a:spcBef>
            </a:pPr>
            <a:r>
              <a:rPr lang="en-US" altLang="en-US" sz="2400">
                <a:solidFill>
                  <a:srgbClr val="FFFF00"/>
                </a:solidFill>
                <a:latin typeface="Script MT Bold" charset="0"/>
              </a:rPr>
              <a:t>Artemisia “</a:t>
            </a:r>
            <a:r>
              <a:rPr lang="en-US" altLang="en-US" sz="2400">
                <a:solidFill>
                  <a:srgbClr val="FFFF00"/>
                </a:solidFill>
              </a:rPr>
              <a:t>Powis Castle</a:t>
            </a:r>
            <a:r>
              <a:rPr lang="en-US" altLang="en-US" sz="2400">
                <a:solidFill>
                  <a:srgbClr val="FFFF00"/>
                </a:solidFill>
                <a:latin typeface="Script MT Bold" charset="0"/>
              </a:rPr>
              <a:t>”</a:t>
            </a:r>
          </a:p>
        </p:txBody>
      </p:sp>
      <p:sp>
        <p:nvSpPr>
          <p:cNvPr id="147461" name="Rectangle 5"/>
          <p:cNvSpPr>
            <a:spLocks noChangeArrowheads="1"/>
          </p:cNvSpPr>
          <p:nvPr/>
        </p:nvSpPr>
        <p:spPr bwMode="auto">
          <a:xfrm>
            <a:off x="381000" y="4419600"/>
            <a:ext cx="29273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000">
                <a:solidFill>
                  <a:schemeClr val="tx2"/>
                </a:solidFill>
                <a:effectLst>
                  <a:outerShdw blurRad="38100" dist="38100" dir="2700000" algn="tl">
                    <a:srgbClr val="000000"/>
                  </a:outerShdw>
                </a:effectLst>
                <a:latin typeface="Tahoma" charset="0"/>
              </a:rPr>
              <a:t>Gaura		</a:t>
            </a:r>
          </a:p>
          <a:p>
            <a:pPr eaLnBrk="1" hangingPunct="1"/>
            <a:r>
              <a:rPr lang="en-US" altLang="en-US" sz="4000">
                <a:solidFill>
                  <a:schemeClr val="tx2"/>
                </a:solidFill>
                <a:effectLst>
                  <a:outerShdw blurRad="38100" dist="38100" dir="2700000" algn="tl">
                    <a:srgbClr val="000000"/>
                  </a:outerShdw>
                </a:effectLst>
                <a:latin typeface="Tahoma" charset="0"/>
              </a:rPr>
              <a:t>Gazania		</a:t>
            </a:r>
          </a:p>
          <a:p>
            <a:pPr eaLnBrk="1" hangingPunct="1"/>
            <a:r>
              <a:rPr lang="en-US" altLang="en-US" sz="4000">
                <a:solidFill>
                  <a:schemeClr val="tx2"/>
                </a:solidFill>
                <a:effectLst>
                  <a:outerShdw blurRad="38100" dist="38100" dir="2700000" algn="tl">
                    <a:srgbClr val="000000"/>
                  </a:outerShdw>
                </a:effectLst>
                <a:latin typeface="Tahoma" charset="0"/>
              </a:rPr>
              <a:t>Portulaca	</a:t>
            </a:r>
          </a:p>
        </p:txBody>
      </p:sp>
      <p:sp>
        <p:nvSpPr>
          <p:cNvPr id="147462" name="Text Box 6"/>
          <p:cNvSpPr txBox="1">
            <a:spLocks noChangeArrowheads="1"/>
          </p:cNvSpPr>
          <p:nvPr/>
        </p:nvSpPr>
        <p:spPr bwMode="auto">
          <a:xfrm>
            <a:off x="5105400" y="762000"/>
            <a:ext cx="48006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5000"/>
              </a:lnSpc>
              <a:spcBef>
                <a:spcPct val="50000"/>
              </a:spcBef>
            </a:pPr>
            <a:r>
              <a:rPr lang="en-US" altLang="en-US" sz="4000">
                <a:solidFill>
                  <a:schemeClr val="tx2"/>
                </a:solidFill>
                <a:effectLst>
                  <a:outerShdw blurRad="38100" dist="38100" dir="2700000" algn="tl">
                    <a:srgbClr val="000000"/>
                  </a:outerShdw>
                </a:effectLst>
                <a:latin typeface="Tahoma" charset="0"/>
              </a:rPr>
              <a:t>Sedum</a:t>
            </a:r>
          </a:p>
          <a:p>
            <a:pPr eaLnBrk="1" hangingPunct="1">
              <a:lnSpc>
                <a:spcPct val="55000"/>
              </a:lnSpc>
              <a:spcBef>
                <a:spcPct val="50000"/>
              </a:spcBef>
            </a:pPr>
            <a:r>
              <a:rPr lang="en-US" altLang="en-US" sz="4000">
                <a:solidFill>
                  <a:schemeClr val="tx2"/>
                </a:solidFill>
                <a:effectLst>
                  <a:outerShdw blurRad="38100" dist="38100" dir="2700000" algn="tl">
                    <a:srgbClr val="000000"/>
                  </a:outerShdw>
                </a:effectLst>
                <a:latin typeface="Tahoma" charset="0"/>
              </a:rPr>
              <a:t>Verbena</a:t>
            </a:r>
          </a:p>
          <a:p>
            <a:pPr eaLnBrk="1" hangingPunct="1">
              <a:lnSpc>
                <a:spcPct val="55000"/>
              </a:lnSpc>
              <a:spcBef>
                <a:spcPct val="50000"/>
              </a:spcBef>
            </a:pPr>
            <a:r>
              <a:rPr lang="en-US" altLang="en-US" sz="4000">
                <a:solidFill>
                  <a:schemeClr val="tx2"/>
                </a:solidFill>
                <a:effectLst>
                  <a:outerShdw blurRad="38100" dist="38100" dir="2700000" algn="tl">
                    <a:srgbClr val="000000"/>
                  </a:outerShdw>
                </a:effectLst>
                <a:latin typeface="Tahoma" charset="0"/>
              </a:rPr>
              <a:t>Annual Periwinkle</a:t>
            </a:r>
          </a:p>
        </p:txBody>
      </p:sp>
      <p:sp>
        <p:nvSpPr>
          <p:cNvPr id="147463" name="Text Box 7"/>
          <p:cNvSpPr txBox="1">
            <a:spLocks noChangeArrowheads="1"/>
          </p:cNvSpPr>
          <p:nvPr/>
        </p:nvSpPr>
        <p:spPr bwMode="auto">
          <a:xfrm>
            <a:off x="4419600" y="3429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400">
                <a:solidFill>
                  <a:srgbClr val="FFFF66"/>
                </a:solidFill>
                <a:effectLst>
                  <a:outerShdw blurRad="38100" dist="38100" dir="2700000" algn="tl">
                    <a:srgbClr val="000000"/>
                  </a:outerShdw>
                </a:effectLst>
                <a:latin typeface="Tahoma" charset="0"/>
              </a:rPr>
              <a:t>Lamb’s Ear</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7462"/>
                                        </p:tgtEl>
                                        <p:attrNameLst>
                                          <p:attrName>style.visibility</p:attrName>
                                        </p:attrNameLst>
                                      </p:cBhvr>
                                      <p:to>
                                        <p:strVal val="visible"/>
                                      </p:to>
                                    </p:set>
                                    <p:anim calcmode="lin" valueType="num">
                                      <p:cBhvr additive="base">
                                        <p:cTn id="7" dur="500" fill="hold"/>
                                        <p:tgtEl>
                                          <p:spTgt spid="147462"/>
                                        </p:tgtEl>
                                        <p:attrNameLst>
                                          <p:attrName>ppt_x</p:attrName>
                                        </p:attrNameLst>
                                      </p:cBhvr>
                                      <p:tavLst>
                                        <p:tav tm="0">
                                          <p:val>
                                            <p:strVal val="#ppt_x"/>
                                          </p:val>
                                        </p:tav>
                                        <p:tav tm="100000">
                                          <p:val>
                                            <p:strVal val="#ppt_x"/>
                                          </p:val>
                                        </p:tav>
                                      </p:tavLst>
                                    </p:anim>
                                    <p:anim calcmode="lin" valueType="num">
                                      <p:cBhvr additive="base">
                                        <p:cTn id="8" dur="500" fill="hold"/>
                                        <p:tgtEl>
                                          <p:spTgt spid="14746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ppt_x"/>
                                          </p:val>
                                        </p:tav>
                                        <p:tav tm="100000">
                                          <p:val>
                                            <p:strVal val="#ppt_x"/>
                                          </p:val>
                                        </p:tav>
                                      </p:tavLst>
                                    </p:anim>
                                    <p:anim calcmode="lin" valueType="num">
                                      <p:cBhvr additive="base">
                                        <p:cTn id="14" dur="500" fill="hold"/>
                                        <p:tgtEl>
                                          <p:spTgt spid="147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utoUpdateAnimBg="0"/>
      <p:bldP spid="14746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r>
              <a:rPr lang="en-US" altLang="en-US"/>
              <a:t>Landscaping for Water Quantity</a:t>
            </a:r>
          </a:p>
        </p:txBody>
      </p:sp>
      <p:sp>
        <p:nvSpPr>
          <p:cNvPr id="53251" name="Rectangle 3"/>
          <p:cNvSpPr>
            <a:spLocks noGrp="1" noChangeArrowheads="1"/>
          </p:cNvSpPr>
          <p:nvPr>
            <p:ph type="body" idx="1"/>
          </p:nvPr>
        </p:nvSpPr>
        <p:spPr>
          <a:xfrm>
            <a:off x="457200" y="1851025"/>
            <a:ext cx="8229600" cy="4275138"/>
          </a:xfrm>
        </p:spPr>
        <p:txBody>
          <a:bodyPr/>
          <a:lstStyle/>
          <a:p>
            <a:r>
              <a:rPr lang="en-US" altLang="en-US"/>
              <a:t>Global demand for fresh water will double every 20 years.</a:t>
            </a:r>
          </a:p>
          <a:p>
            <a:r>
              <a:rPr lang="en-US" altLang="en-US"/>
              <a:t>12 billion people by the year 2100. Fifty percent of the population will reside in mega cities of 12 to 15 million. </a:t>
            </a:r>
          </a:p>
          <a:p>
            <a:r>
              <a:rPr lang="en-US" altLang="en-US"/>
              <a:t>Demand for fresh water and other resources will escalate tremendously!</a:t>
            </a:r>
          </a:p>
        </p:txBody>
      </p:sp>
    </p:spTree>
  </p:cSld>
  <p:clrMapOvr>
    <a:masterClrMapping/>
  </p:clrMapOvr>
  <p:transition spd="med">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rrowheads="1"/>
          </p:cNvSpPr>
          <p:nvPr>
            <p:ph type="title"/>
          </p:nvPr>
        </p:nvSpPr>
        <p:spPr>
          <a:xfrm>
            <a:off x="609600" y="762000"/>
            <a:ext cx="8229600" cy="1143000"/>
          </a:xfrm>
        </p:spPr>
        <p:txBody>
          <a:bodyPr/>
          <a:lstStyle/>
          <a:p>
            <a:r>
              <a:rPr lang="en-US" altLang="en-US"/>
              <a:t>Low Water Use ANNUALS </a:t>
            </a:r>
          </a:p>
        </p:txBody>
      </p:sp>
      <p:sp>
        <p:nvSpPr>
          <p:cNvPr id="283651" name="Rectangle 3"/>
          <p:cNvSpPr>
            <a:spLocks noGrp="1" noChangeArrowheads="1"/>
          </p:cNvSpPr>
          <p:nvPr>
            <p:ph type="body" idx="1"/>
          </p:nvPr>
        </p:nvSpPr>
        <p:spPr>
          <a:xfrm>
            <a:off x="457200" y="2209800"/>
            <a:ext cx="8229600" cy="4114800"/>
          </a:xfrm>
        </p:spPr>
        <p:txBody>
          <a:bodyPr/>
          <a:lstStyle/>
          <a:p>
            <a:pPr>
              <a:buFont typeface="Wingdings" charset="2"/>
              <a:buNone/>
            </a:pPr>
            <a:r>
              <a:rPr lang="en-US" altLang="en-US"/>
              <a:t>   Ageratum, Celosia, Calendula, Cleome, Coleus, Cornflower, Cosmos, Dusty Miller, Gaillardia, Geranium, Lantana, Marigold, Ornamental Pepper, Periwinkle, Petunia, Phlox, Poppy, Portulaca, Salvia, Sweet Alyssum, Wax Begonia, Verbena, Vinca, Zinnia</a:t>
            </a:r>
          </a:p>
        </p:txBody>
      </p:sp>
    </p:spTree>
  </p:cSld>
  <p:clrMapOvr>
    <a:masterClrMapping/>
  </p:clrMapOvr>
  <p:transition spd="med">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a:xfrm>
            <a:off x="228600" y="292100"/>
            <a:ext cx="8686800" cy="1384300"/>
          </a:xfrm>
        </p:spPr>
        <p:txBody>
          <a:bodyPr/>
          <a:lstStyle/>
          <a:p>
            <a:r>
              <a:rPr lang="en-US" altLang="en-US" sz="4000"/>
              <a:t>Low Water Use PERENNIALS/HERBS</a:t>
            </a:r>
          </a:p>
        </p:txBody>
      </p:sp>
      <p:sp>
        <p:nvSpPr>
          <p:cNvPr id="153603" name="Rectangle 3"/>
          <p:cNvSpPr>
            <a:spLocks noGrp="1" noChangeArrowheads="1"/>
          </p:cNvSpPr>
          <p:nvPr>
            <p:ph type="body" idx="1"/>
          </p:nvPr>
        </p:nvSpPr>
        <p:spPr/>
        <p:txBody>
          <a:bodyPr/>
          <a:lstStyle/>
          <a:p>
            <a:pPr>
              <a:lnSpc>
                <a:spcPct val="90000"/>
              </a:lnSpc>
              <a:buFont typeface="Wingdings" charset="2"/>
              <a:buNone/>
            </a:pPr>
            <a:r>
              <a:rPr lang="en-US" altLang="en-US"/>
              <a:t>   Asters, Black-eyed Susan, Blanket Flower, Butterfly Weed, Cotoneaster, Daylily, Geranium, Goldenrod, Ironweed, Joe-Pye Weed, Lambs Ear, Lantana, Lavender, Mints, Mistflower, Oregano, Parsley, Pinks, Purple Coneflower, Queen Anne’s Lace, Rosemary, Sage, Stonecrop, Swamp Milkweed, Thyme, Tickseed, Wild Bleeding Heart, Wild Columbine and Yarrow.  </a:t>
            </a:r>
          </a:p>
        </p:txBody>
      </p:sp>
    </p:spTree>
  </p:cSld>
  <p:clrMapOvr>
    <a:masterClrMapping/>
  </p:clrMapOvr>
  <p:transition spd="med">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rrowheads="1"/>
          </p:cNvSpPr>
          <p:nvPr>
            <p:ph type="title"/>
          </p:nvPr>
        </p:nvSpPr>
        <p:spPr/>
        <p:txBody>
          <a:bodyPr/>
          <a:lstStyle/>
          <a:p>
            <a:r>
              <a:rPr lang="en-US" altLang="en-US"/>
              <a:t>Low Water Use SHRUBS</a:t>
            </a:r>
          </a:p>
        </p:txBody>
      </p:sp>
      <p:sp>
        <p:nvSpPr>
          <p:cNvPr id="149507" name="Rectangle 3"/>
          <p:cNvSpPr>
            <a:spLocks noGrp="1" noChangeArrowheads="1"/>
          </p:cNvSpPr>
          <p:nvPr>
            <p:ph type="body" idx="1"/>
          </p:nvPr>
        </p:nvSpPr>
        <p:spPr>
          <a:xfrm>
            <a:off x="228600" y="2133600"/>
            <a:ext cx="8686800" cy="4114800"/>
          </a:xfrm>
        </p:spPr>
        <p:txBody>
          <a:bodyPr/>
          <a:lstStyle/>
          <a:p>
            <a:pPr>
              <a:lnSpc>
                <a:spcPct val="90000"/>
              </a:lnSpc>
              <a:buFont typeface="Wingdings" charset="2"/>
              <a:buNone/>
            </a:pPr>
            <a:r>
              <a:rPr lang="en-US" altLang="en-US"/>
              <a:t>   Abelia, Aucuba, Arborvitae, Arrowwood, Barberry, Beautyberry, American Boxwood, Black Chokeberry, Butterfly Bush, Deutzia, English Boxwood, Euonymus, Forsythia, Fothergilla, Grapeholly, Hawthorn, Hollies, Inkberry, Junipers, Mahonia, Mountain Laurel, Nandina, Pyracantha, Quince, Scotch Broom, Spirea, Virginia Sweetspire, Wax Myrtle Winterberry, Witch Hazel and Yucca.  </a:t>
            </a:r>
          </a:p>
        </p:txBody>
      </p:sp>
    </p:spTree>
  </p:cSld>
  <p:clrMapOvr>
    <a:masterClrMapping/>
  </p:clrMapOvr>
  <p:transition spd="med">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381000" y="838200"/>
            <a:ext cx="8229600" cy="1143000"/>
          </a:xfrm>
        </p:spPr>
        <p:txBody>
          <a:bodyPr/>
          <a:lstStyle/>
          <a:p>
            <a:r>
              <a:rPr lang="en-US" altLang="en-US"/>
              <a:t>Low Water Use SMALL TREES</a:t>
            </a:r>
          </a:p>
        </p:txBody>
      </p:sp>
      <p:sp>
        <p:nvSpPr>
          <p:cNvPr id="150531" name="Rectangle 3"/>
          <p:cNvSpPr>
            <a:spLocks noGrp="1" noChangeArrowheads="1"/>
          </p:cNvSpPr>
          <p:nvPr>
            <p:ph type="body" idx="1"/>
          </p:nvPr>
        </p:nvSpPr>
        <p:spPr>
          <a:xfrm>
            <a:off x="228600" y="2286000"/>
            <a:ext cx="8763000" cy="4114800"/>
          </a:xfrm>
        </p:spPr>
        <p:txBody>
          <a:bodyPr/>
          <a:lstStyle/>
          <a:p>
            <a:pPr>
              <a:buFont typeface="Wingdings" charset="2"/>
              <a:buNone/>
            </a:pPr>
            <a:r>
              <a:rPr lang="en-US" altLang="en-US"/>
              <a:t>   American Hophornbeam, Crape Myrtle, Elder, Flowering Crabapple, Cypress, Foster’s Holly, Fringe Tree, Ginkgo, Hornbeam, Japanese Flowering Cherry, Junipers, Magnolia, Nellie R Stevens, Paw Paw, Persimmon, Redbud, Sassafras, Serviceberry, Smoketree, Smooth Sumac, Vitex, White Fringe Tree, White Mulberry and Witch Hazel.</a:t>
            </a:r>
          </a:p>
        </p:txBody>
      </p:sp>
    </p:spTree>
  </p:cSld>
  <p:clrMapOvr>
    <a:masterClrMapping/>
  </p:clrMapOvr>
  <p:transition spd="med">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rrowheads="1"/>
          </p:cNvSpPr>
          <p:nvPr>
            <p:ph type="title"/>
          </p:nvPr>
        </p:nvSpPr>
        <p:spPr>
          <a:xfrm>
            <a:off x="533400" y="762000"/>
            <a:ext cx="8229600" cy="1143000"/>
          </a:xfrm>
        </p:spPr>
        <p:txBody>
          <a:bodyPr/>
          <a:lstStyle/>
          <a:p>
            <a:r>
              <a:rPr lang="en-US" altLang="en-US"/>
              <a:t>Low Water Use LARGE TREES</a:t>
            </a:r>
          </a:p>
        </p:txBody>
      </p:sp>
      <p:sp>
        <p:nvSpPr>
          <p:cNvPr id="151555" name="Rectangle 3"/>
          <p:cNvSpPr>
            <a:spLocks noGrp="1" noChangeArrowheads="1"/>
          </p:cNvSpPr>
          <p:nvPr>
            <p:ph type="body" idx="1"/>
          </p:nvPr>
        </p:nvSpPr>
        <p:spPr>
          <a:xfrm>
            <a:off x="0" y="2209800"/>
            <a:ext cx="9144000" cy="3733800"/>
          </a:xfrm>
        </p:spPr>
        <p:txBody>
          <a:bodyPr/>
          <a:lstStyle/>
          <a:p>
            <a:pPr>
              <a:buFont typeface="Wingdings" charset="2"/>
              <a:buNone/>
            </a:pPr>
            <a:r>
              <a:rPr lang="en-US" altLang="en-US"/>
              <a:t>   Bald Cypress, Black Gum, Bur Oak, Ginkgo, Green Ash, Hackberry, Japanese Cryptomeria, Lacebark Elm, Laurel Oak, Loblolly Pine, Magnolia, Pistachio, Red Maple, River Birch, Sweetgum, Thornless Honeylocust, Tulip Tree, Water Oak, White Oak, Yellowwood and Zelkova. </a:t>
            </a:r>
          </a:p>
        </p:txBody>
      </p:sp>
    </p:spTree>
  </p:cSld>
  <p:clrMapOvr>
    <a:masterClrMapping/>
  </p:clrMapOvr>
  <p:transition spd="med">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a:xfrm>
            <a:off x="457200" y="838200"/>
            <a:ext cx="8229600" cy="1143000"/>
          </a:xfrm>
        </p:spPr>
        <p:txBody>
          <a:bodyPr/>
          <a:lstStyle/>
          <a:p>
            <a:r>
              <a:rPr lang="en-US" altLang="en-US" sz="4000"/>
              <a:t>Low Water Use VINES/GROUNDCOVERS/</a:t>
            </a:r>
            <a:br>
              <a:rPr lang="en-US" altLang="en-US" sz="4000"/>
            </a:br>
            <a:r>
              <a:rPr lang="en-US" altLang="en-US" sz="4000"/>
              <a:t>ORNAMENTAL GRASSES</a:t>
            </a:r>
          </a:p>
        </p:txBody>
      </p:sp>
      <p:sp>
        <p:nvSpPr>
          <p:cNvPr id="152579" name="Rectangle 3"/>
          <p:cNvSpPr>
            <a:spLocks noGrp="1" noChangeArrowheads="1"/>
          </p:cNvSpPr>
          <p:nvPr>
            <p:ph type="body" idx="1"/>
          </p:nvPr>
        </p:nvSpPr>
        <p:spPr>
          <a:xfrm>
            <a:off x="152400" y="2362200"/>
            <a:ext cx="8839200" cy="4191000"/>
          </a:xfrm>
        </p:spPr>
        <p:txBody>
          <a:bodyPr/>
          <a:lstStyle/>
          <a:p>
            <a:pPr>
              <a:buFont typeface="Wingdings" charset="2"/>
              <a:buNone/>
            </a:pPr>
            <a:r>
              <a:rPr lang="en-US" altLang="en-US"/>
              <a:t>   Ajuga, Blue Fescue, Big Bluestem, Creeping Phlox, Foamflower, Fountain Grass, Green and Gold, Hypericum, Indian Grass, Leadwort, Lilyturf or Liriope, Little Bluestem, Maiden Grass, Mondograss, Pampas Grass, Sensitive Fern, St. John’s Wort, Switch Grass, Thrift, Wintercreeper Euonymus, Woodland Phlox.</a:t>
            </a:r>
          </a:p>
        </p:txBody>
      </p:sp>
    </p:spTree>
  </p:cSld>
  <p:clrMapOvr>
    <a:masterClrMapping/>
  </p:clrMapOvr>
  <p:transition spd="med">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r>
              <a:rPr lang="en-US" altLang="en-US">
                <a:solidFill>
                  <a:schemeClr val="hlink"/>
                </a:solidFill>
              </a:rPr>
              <a:t>Seven Steps To Xeriscaping</a:t>
            </a:r>
          </a:p>
        </p:txBody>
      </p:sp>
      <p:sp>
        <p:nvSpPr>
          <p:cNvPr id="156675" name="Rectangle 3"/>
          <p:cNvSpPr>
            <a:spLocks noGrp="1" noChangeArrowheads="1"/>
          </p:cNvSpPr>
          <p:nvPr>
            <p:ph type="body" idx="1"/>
          </p:nvPr>
        </p:nvSpPr>
        <p:spPr>
          <a:xfrm>
            <a:off x="1524000" y="2019300"/>
            <a:ext cx="7162800" cy="4106863"/>
          </a:xfrm>
        </p:spPr>
        <p:txBody>
          <a:bodyPr/>
          <a:lstStyle/>
          <a:p>
            <a:pPr>
              <a:lnSpc>
                <a:spcPct val="80000"/>
              </a:lnSpc>
            </a:pPr>
            <a:r>
              <a:rPr lang="en-US" altLang="en-US"/>
              <a:t>Planning and Design</a:t>
            </a:r>
          </a:p>
          <a:p>
            <a:pPr>
              <a:lnSpc>
                <a:spcPct val="80000"/>
              </a:lnSpc>
            </a:pPr>
            <a:r>
              <a:rPr lang="en-US" altLang="en-US"/>
              <a:t>Soil Analysis</a:t>
            </a:r>
            <a:endParaRPr lang="en-US" altLang="en-US">
              <a:solidFill>
                <a:srgbClr val="FFFF00"/>
              </a:solidFill>
            </a:endParaRPr>
          </a:p>
          <a:p>
            <a:pPr>
              <a:lnSpc>
                <a:spcPct val="80000"/>
              </a:lnSpc>
            </a:pPr>
            <a:r>
              <a:rPr lang="en-US" altLang="en-US"/>
              <a:t>Appropriate Plant Selection</a:t>
            </a:r>
            <a:endParaRPr lang="en-US" altLang="en-US">
              <a:solidFill>
                <a:srgbClr val="FFFF00"/>
              </a:solidFill>
            </a:endParaRPr>
          </a:p>
          <a:p>
            <a:pPr>
              <a:lnSpc>
                <a:spcPct val="80000"/>
              </a:lnSpc>
            </a:pPr>
            <a:r>
              <a:rPr lang="en-US" altLang="en-US">
                <a:solidFill>
                  <a:schemeClr val="hlink"/>
                </a:solidFill>
              </a:rPr>
              <a:t>Practical Turf Areas</a:t>
            </a:r>
          </a:p>
          <a:p>
            <a:pPr>
              <a:lnSpc>
                <a:spcPct val="80000"/>
              </a:lnSpc>
            </a:pPr>
            <a:r>
              <a:rPr lang="en-US" altLang="en-US"/>
              <a:t>Efficient Irrigation</a:t>
            </a:r>
            <a:endParaRPr lang="en-US" altLang="en-US">
              <a:solidFill>
                <a:srgbClr val="FFFF00"/>
              </a:solidFill>
            </a:endParaRPr>
          </a:p>
          <a:p>
            <a:pPr>
              <a:lnSpc>
                <a:spcPct val="80000"/>
              </a:lnSpc>
            </a:pPr>
            <a:r>
              <a:rPr lang="en-US" altLang="en-US"/>
              <a:t>Use of Mulches</a:t>
            </a:r>
          </a:p>
          <a:p>
            <a:pPr>
              <a:lnSpc>
                <a:spcPct val="80000"/>
              </a:lnSpc>
            </a:pPr>
            <a:r>
              <a:rPr lang="en-US" altLang="en-US"/>
              <a:t>Appropriate Maintenance</a:t>
            </a:r>
          </a:p>
          <a:p>
            <a:pPr>
              <a:lnSpc>
                <a:spcPct val="80000"/>
              </a:lnSpc>
              <a:buFont typeface="Wingdings" charset="2"/>
              <a:buNone/>
            </a:pPr>
            <a:endParaRPr lang="en-US" altLang="en-US"/>
          </a:p>
        </p:txBody>
      </p:sp>
    </p:spTree>
  </p:cSld>
  <p:clrMapOvr>
    <a:masterClrMapping/>
  </p:clrMapOvr>
  <p:transition spd="med">
    <p:zoom/>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533400" y="12192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altLang="en-US" sz="2400">
              <a:latin typeface="Times New Roman" charset="0"/>
            </a:endParaRPr>
          </a:p>
        </p:txBody>
      </p:sp>
      <p:sp>
        <p:nvSpPr>
          <p:cNvPr id="157699" name="Rectangle 3"/>
          <p:cNvSpPr>
            <a:spLocks noGrp="1" noRot="1" noChangeArrowheads="1"/>
          </p:cNvSpPr>
          <p:nvPr>
            <p:ph type="title"/>
          </p:nvPr>
        </p:nvSpPr>
        <p:spPr>
          <a:xfrm>
            <a:off x="457200" y="274638"/>
            <a:ext cx="8229600" cy="1477962"/>
          </a:xfrm>
        </p:spPr>
        <p:txBody>
          <a:bodyPr/>
          <a:lstStyle/>
          <a:p>
            <a:r>
              <a:rPr lang="en-US" altLang="en-US"/>
              <a:t>Use Turfgrass for a Purpose</a:t>
            </a:r>
          </a:p>
        </p:txBody>
      </p:sp>
      <p:sp>
        <p:nvSpPr>
          <p:cNvPr id="157700" name="Rectangle 4"/>
          <p:cNvSpPr>
            <a:spLocks noGrp="1" noChangeArrowheads="1"/>
          </p:cNvSpPr>
          <p:nvPr>
            <p:ph type="body" idx="1"/>
          </p:nvPr>
        </p:nvSpPr>
        <p:spPr>
          <a:xfrm>
            <a:off x="533400" y="2057400"/>
            <a:ext cx="8077200" cy="2286000"/>
          </a:xfrm>
        </p:spPr>
        <p:txBody>
          <a:bodyPr/>
          <a:lstStyle/>
          <a:p>
            <a:pPr>
              <a:lnSpc>
                <a:spcPct val="90000"/>
              </a:lnSpc>
            </a:pPr>
            <a:r>
              <a:rPr lang="en-US" altLang="en-US" sz="3600"/>
              <a:t> </a:t>
            </a:r>
            <a:r>
              <a:rPr lang="en-US" altLang="en-US" sz="4000"/>
              <a:t>Aesthetic Value (Welcome Mat)</a:t>
            </a:r>
          </a:p>
          <a:p>
            <a:pPr>
              <a:lnSpc>
                <a:spcPct val="90000"/>
              </a:lnSpc>
            </a:pPr>
            <a:r>
              <a:rPr lang="en-US" altLang="en-US" sz="4000"/>
              <a:t> Recreational Surface</a:t>
            </a:r>
          </a:p>
          <a:p>
            <a:pPr>
              <a:lnSpc>
                <a:spcPct val="90000"/>
              </a:lnSpc>
            </a:pPr>
            <a:r>
              <a:rPr lang="en-US" altLang="en-US" sz="4000"/>
              <a:t> Erosion Control</a:t>
            </a:r>
          </a:p>
        </p:txBody>
      </p:sp>
      <p:sp>
        <p:nvSpPr>
          <p:cNvPr id="157701" name="Text Box 5"/>
          <p:cNvSpPr txBox="1">
            <a:spLocks noChangeArrowheads="1"/>
          </p:cNvSpPr>
          <p:nvPr/>
        </p:nvSpPr>
        <p:spPr bwMode="auto">
          <a:xfrm>
            <a:off x="609600" y="4800600"/>
            <a:ext cx="79248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800">
                <a:effectLst>
                  <a:outerShdw blurRad="38100" dist="38100" dir="2700000" algn="tl">
                    <a:srgbClr val="000000"/>
                  </a:outerShdw>
                </a:effectLst>
                <a:latin typeface="Arial" charset="0"/>
              </a:rPr>
              <a:t>Minimize the amount of irrigated turfgrass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 calcmode="lin" valueType="num">
                                      <p:cBhvr additive="base">
                                        <p:cTn id="7" dur="500" fill="hold"/>
                                        <p:tgtEl>
                                          <p:spTgt spid="15770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77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7700">
                                            <p:txEl>
                                              <p:pRg st="1" end="1"/>
                                            </p:txEl>
                                          </p:spTgt>
                                        </p:tgtEl>
                                        <p:attrNameLst>
                                          <p:attrName>style.visibility</p:attrName>
                                        </p:attrNameLst>
                                      </p:cBhvr>
                                      <p:to>
                                        <p:strVal val="visible"/>
                                      </p:to>
                                    </p:set>
                                    <p:anim calcmode="lin" valueType="num">
                                      <p:cBhvr additive="base">
                                        <p:cTn id="13" dur="500" fill="hold"/>
                                        <p:tgtEl>
                                          <p:spTgt spid="15770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77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7700">
                                            <p:txEl>
                                              <p:pRg st="2" end="2"/>
                                            </p:txEl>
                                          </p:spTgt>
                                        </p:tgtEl>
                                        <p:attrNameLst>
                                          <p:attrName>style.visibility</p:attrName>
                                        </p:attrNameLst>
                                      </p:cBhvr>
                                      <p:to>
                                        <p:strVal val="visible"/>
                                      </p:to>
                                    </p:set>
                                    <p:anim calcmode="lin" valueType="num">
                                      <p:cBhvr additive="base">
                                        <p:cTn id="19" dur="500" fill="hold"/>
                                        <p:tgtEl>
                                          <p:spTgt spid="15770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77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7701"/>
                                        </p:tgtEl>
                                        <p:attrNameLst>
                                          <p:attrName>style.visibility</p:attrName>
                                        </p:attrNameLst>
                                      </p:cBhvr>
                                      <p:to>
                                        <p:strVal val="visible"/>
                                      </p:to>
                                    </p:set>
                                    <p:anim calcmode="lin" valueType="num">
                                      <p:cBhvr additive="base">
                                        <p:cTn id="25" dur="500" fill="hold"/>
                                        <p:tgtEl>
                                          <p:spTgt spid="157701"/>
                                        </p:tgtEl>
                                        <p:attrNameLst>
                                          <p:attrName>ppt_x</p:attrName>
                                        </p:attrNameLst>
                                      </p:cBhvr>
                                      <p:tavLst>
                                        <p:tav tm="0">
                                          <p:val>
                                            <p:strVal val="#ppt_x"/>
                                          </p:val>
                                        </p:tav>
                                        <p:tav tm="100000">
                                          <p:val>
                                            <p:strVal val="#ppt_x"/>
                                          </p:val>
                                        </p:tav>
                                      </p:tavLst>
                                    </p:anim>
                                    <p:anim calcmode="lin" valueType="num">
                                      <p:cBhvr additive="base">
                                        <p:cTn id="26" dur="500" fill="hold"/>
                                        <p:tgtEl>
                                          <p:spTgt spid="157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5"/>
          <p:cNvSpPr>
            <a:spLocks noGrp="1" noRot="1" noChangeArrowheads="1"/>
          </p:cNvSpPr>
          <p:nvPr>
            <p:ph type="title"/>
          </p:nvPr>
        </p:nvSpPr>
        <p:spPr/>
        <p:txBody>
          <a:bodyPr/>
          <a:lstStyle/>
          <a:p>
            <a:endParaRPr lang="en-US" altLang="en-US"/>
          </a:p>
        </p:txBody>
      </p:sp>
      <p:pic>
        <p:nvPicPr>
          <p:cNvPr id="158724" name="Picture 4" descr="xeri30"/>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xeri29"/>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r>
              <a:rPr lang="en-US" altLang="en-US"/>
              <a:t>Landscaping for Water Quantity</a:t>
            </a:r>
          </a:p>
        </p:txBody>
      </p:sp>
      <p:sp>
        <p:nvSpPr>
          <p:cNvPr id="55299" name="Rectangle 3"/>
          <p:cNvSpPr>
            <a:spLocks noGrp="1" noChangeArrowheads="1"/>
          </p:cNvSpPr>
          <p:nvPr>
            <p:ph type="body" idx="1"/>
          </p:nvPr>
        </p:nvSpPr>
        <p:spPr>
          <a:xfrm>
            <a:off x="457200" y="2019300"/>
            <a:ext cx="8229600" cy="4106863"/>
          </a:xfrm>
        </p:spPr>
        <p:txBody>
          <a:bodyPr/>
          <a:lstStyle/>
          <a:p>
            <a:pPr>
              <a:lnSpc>
                <a:spcPct val="90000"/>
              </a:lnSpc>
            </a:pPr>
            <a:r>
              <a:rPr lang="en-US" altLang="en-US" sz="3600"/>
              <a:t>Since 1965 the population of the US has grown by 52%, while the demand for water has tripled.</a:t>
            </a:r>
            <a:br>
              <a:rPr lang="en-US" altLang="en-US" sz="3600"/>
            </a:br>
            <a:endParaRPr lang="en-US" altLang="en-US" sz="3600"/>
          </a:p>
          <a:p>
            <a:pPr>
              <a:lnSpc>
                <a:spcPct val="90000"/>
              </a:lnSpc>
            </a:pPr>
            <a:r>
              <a:rPr lang="en-US" altLang="en-US" sz="3600"/>
              <a:t>Today we are finding additional and different ways to use more and more water than before.</a:t>
            </a:r>
          </a:p>
        </p:txBody>
      </p:sp>
    </p:spTree>
  </p:cSld>
  <p:clrMapOvr>
    <a:masterClrMapping/>
  </p:clrMapOvr>
  <p:transition spd="med">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rrowheads="1"/>
          </p:cNvSpPr>
          <p:nvPr>
            <p:ph type="title"/>
          </p:nvPr>
        </p:nvSpPr>
        <p:spPr/>
        <p:txBody>
          <a:bodyPr/>
          <a:lstStyle/>
          <a:p>
            <a:r>
              <a:rPr lang="en-US" altLang="en-US"/>
              <a:t>Drought Tolerance of Turf</a:t>
            </a:r>
          </a:p>
        </p:txBody>
      </p:sp>
      <p:sp>
        <p:nvSpPr>
          <p:cNvPr id="165891" name="Rectangle 3"/>
          <p:cNvSpPr>
            <a:spLocks noGrp="1" noChangeArrowheads="1"/>
          </p:cNvSpPr>
          <p:nvPr>
            <p:ph type="body" idx="1"/>
          </p:nvPr>
        </p:nvSpPr>
        <p:spPr>
          <a:xfrm>
            <a:off x="2057400" y="2133600"/>
            <a:ext cx="4572000" cy="4038600"/>
          </a:xfrm>
        </p:spPr>
        <p:txBody>
          <a:bodyPr/>
          <a:lstStyle/>
          <a:p>
            <a:pPr>
              <a:spcBef>
                <a:spcPct val="40000"/>
              </a:spcBef>
              <a:buFont typeface="Wingdings" charset="2"/>
              <a:buNone/>
            </a:pPr>
            <a:r>
              <a:rPr lang="en-US" altLang="en-US" sz="4400"/>
              <a:t>Hybrid Bermuda</a:t>
            </a:r>
          </a:p>
          <a:p>
            <a:pPr>
              <a:spcBef>
                <a:spcPct val="40000"/>
              </a:spcBef>
              <a:buFont typeface="Wingdings" charset="2"/>
              <a:buNone/>
            </a:pPr>
            <a:r>
              <a:rPr lang="en-US" altLang="en-US" sz="4400"/>
              <a:t>Zoysia</a:t>
            </a:r>
          </a:p>
          <a:p>
            <a:pPr>
              <a:spcBef>
                <a:spcPct val="40000"/>
              </a:spcBef>
              <a:buFont typeface="Wingdings" charset="2"/>
              <a:buNone/>
            </a:pPr>
            <a:r>
              <a:rPr lang="en-US" altLang="en-US" sz="4400"/>
              <a:t>Centipede</a:t>
            </a:r>
          </a:p>
          <a:p>
            <a:pPr>
              <a:spcBef>
                <a:spcPct val="40000"/>
              </a:spcBef>
              <a:buFont typeface="Wingdings" charset="2"/>
              <a:buNone/>
            </a:pPr>
            <a:r>
              <a:rPr lang="en-US" altLang="en-US" sz="4400"/>
              <a:t>Fescue</a:t>
            </a:r>
          </a:p>
        </p:txBody>
      </p:sp>
      <p:sp>
        <p:nvSpPr>
          <p:cNvPr id="165892" name="AutoShape 4"/>
          <p:cNvSpPr>
            <a:spLocks noChangeArrowheads="1"/>
          </p:cNvSpPr>
          <p:nvPr/>
        </p:nvSpPr>
        <p:spPr bwMode="auto">
          <a:xfrm>
            <a:off x="6400800" y="2057400"/>
            <a:ext cx="914400" cy="3657600"/>
          </a:xfrm>
          <a:prstGeom prst="upDownArrow">
            <a:avLst>
              <a:gd name="adj1" fmla="val 50000"/>
              <a:gd name="adj2" fmla="val 8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med">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p:txBody>
          <a:bodyPr/>
          <a:lstStyle/>
          <a:p>
            <a:r>
              <a:rPr lang="en-US" altLang="en-US"/>
              <a:t>Turfgrass Tips</a:t>
            </a:r>
          </a:p>
        </p:txBody>
      </p:sp>
      <p:sp>
        <p:nvSpPr>
          <p:cNvPr id="164867" name="Rectangle 3"/>
          <p:cNvSpPr>
            <a:spLocks noGrp="1" noChangeArrowheads="1"/>
          </p:cNvSpPr>
          <p:nvPr>
            <p:ph type="body" idx="1"/>
          </p:nvPr>
        </p:nvSpPr>
        <p:spPr>
          <a:xfrm>
            <a:off x="685800" y="2362200"/>
            <a:ext cx="8153400" cy="4114800"/>
          </a:xfrm>
        </p:spPr>
        <p:txBody>
          <a:bodyPr/>
          <a:lstStyle/>
          <a:p>
            <a:r>
              <a:rPr lang="en-US" altLang="en-US"/>
              <a:t>Consider a low water-use turfgrass, like bermudagrass, centipede or zoysia.</a:t>
            </a:r>
          </a:p>
          <a:p>
            <a:r>
              <a:rPr lang="en-US" altLang="en-US"/>
              <a:t>Bermuda is the most drought tolerant.</a:t>
            </a:r>
          </a:p>
          <a:p>
            <a:r>
              <a:rPr lang="en-US" altLang="en-US"/>
              <a:t>Grasses go dormant in very dry conditions and spring back when rainfall returns.</a:t>
            </a:r>
          </a:p>
          <a:p>
            <a:r>
              <a:rPr lang="en-US" altLang="en-US"/>
              <a:t>Mow turfgrass higher during hot weather.</a:t>
            </a:r>
          </a:p>
          <a:p>
            <a:r>
              <a:rPr lang="en-US" altLang="en-US"/>
              <a:t>Fertilize according to soil test results.</a:t>
            </a:r>
          </a:p>
        </p:txBody>
      </p:sp>
    </p:spTree>
  </p:cSld>
  <p:clrMapOvr>
    <a:masterClrMapping/>
  </p:clrMapOvr>
  <p:transition spd="med">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rrowheads="1"/>
          </p:cNvSpPr>
          <p:nvPr>
            <p:ph type="title"/>
          </p:nvPr>
        </p:nvSpPr>
        <p:spPr/>
        <p:txBody>
          <a:bodyPr/>
          <a:lstStyle/>
          <a:p>
            <a:r>
              <a:rPr lang="en-US" altLang="en-US"/>
              <a:t>Turfgrass Watering Tips </a:t>
            </a:r>
          </a:p>
        </p:txBody>
      </p:sp>
      <p:sp>
        <p:nvSpPr>
          <p:cNvPr id="166915" name="Rectangle 3"/>
          <p:cNvSpPr>
            <a:spLocks noGrp="1" noChangeArrowheads="1"/>
          </p:cNvSpPr>
          <p:nvPr>
            <p:ph type="body" idx="1"/>
          </p:nvPr>
        </p:nvSpPr>
        <p:spPr>
          <a:xfrm>
            <a:off x="228600" y="2209800"/>
            <a:ext cx="8686800" cy="4114800"/>
          </a:xfrm>
        </p:spPr>
        <p:txBody>
          <a:bodyPr/>
          <a:lstStyle/>
          <a:p>
            <a:r>
              <a:rPr lang="en-US" altLang="en-US"/>
              <a:t>Water lawns after dew fall but before it dries in mornings to decrease disease problems.</a:t>
            </a:r>
          </a:p>
          <a:p>
            <a:r>
              <a:rPr lang="en-US" altLang="en-US"/>
              <a:t>Apply enough water to soak the soil 5 - 7 inches deep.  Deep watering = deep roots.</a:t>
            </a:r>
          </a:p>
          <a:p>
            <a:r>
              <a:rPr lang="en-US" altLang="en-US"/>
              <a:t>Apply 1 inch of water/week in active growth.  </a:t>
            </a:r>
          </a:p>
          <a:p>
            <a:r>
              <a:rPr lang="en-US" altLang="en-US"/>
              <a:t>Core aerate to loose soil/increase absorption.</a:t>
            </a:r>
          </a:p>
          <a:p>
            <a:r>
              <a:rPr lang="en-US" altLang="en-US"/>
              <a:t>Visit </a:t>
            </a:r>
            <a:r>
              <a:rPr lang="en-US" altLang="en-US">
                <a:hlinkClick r:id="rId3"/>
              </a:rPr>
              <a:t>www.georgiaturf.com</a:t>
            </a:r>
            <a:r>
              <a:rPr lang="en-US" altLang="en-US"/>
              <a:t> for more info.</a:t>
            </a:r>
          </a:p>
        </p:txBody>
      </p:sp>
    </p:spTree>
  </p:cSld>
  <p:clrMapOvr>
    <a:masterClrMapping/>
  </p:clrMapOvr>
  <p:transition spd="med">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rrowheads="1"/>
          </p:cNvSpPr>
          <p:nvPr>
            <p:ph type="title"/>
          </p:nvPr>
        </p:nvSpPr>
        <p:spPr/>
        <p:txBody>
          <a:bodyPr/>
          <a:lstStyle/>
          <a:p>
            <a:r>
              <a:rPr lang="en-US" altLang="en-US"/>
              <a:t>Sprinkler Watering Tips</a:t>
            </a:r>
          </a:p>
        </p:txBody>
      </p:sp>
      <p:sp>
        <p:nvSpPr>
          <p:cNvPr id="231427" name="Rectangle 3"/>
          <p:cNvSpPr>
            <a:spLocks noGrp="1" noChangeArrowheads="1"/>
          </p:cNvSpPr>
          <p:nvPr>
            <p:ph type="body" idx="1"/>
          </p:nvPr>
        </p:nvSpPr>
        <p:spPr>
          <a:xfrm>
            <a:off x="0" y="1981200"/>
            <a:ext cx="9144000" cy="4648200"/>
          </a:xfrm>
        </p:spPr>
        <p:txBody>
          <a:bodyPr/>
          <a:lstStyle/>
          <a:p>
            <a:pPr algn="ctr">
              <a:lnSpc>
                <a:spcPct val="90000"/>
              </a:lnSpc>
              <a:buFont typeface="Wingdings" charset="2"/>
              <a:buNone/>
            </a:pPr>
            <a:r>
              <a:rPr lang="en-US" altLang="en-US"/>
              <a:t>How do I determine how much water my sprinkler system is applying?</a:t>
            </a:r>
          </a:p>
          <a:p>
            <a:pPr algn="ctr">
              <a:lnSpc>
                <a:spcPct val="90000"/>
              </a:lnSpc>
              <a:buFont typeface="Wingdings" charset="2"/>
              <a:buNone/>
            </a:pPr>
            <a:endParaRPr lang="en-US" altLang="en-US" sz="2800"/>
          </a:p>
          <a:p>
            <a:pPr>
              <a:lnSpc>
                <a:spcPct val="90000"/>
              </a:lnSpc>
            </a:pPr>
            <a:r>
              <a:rPr lang="en-US" altLang="en-US" sz="2800"/>
              <a:t>Place 6 to 8 shallow cans in the lawn area.</a:t>
            </a:r>
          </a:p>
          <a:p>
            <a:pPr>
              <a:lnSpc>
                <a:spcPct val="90000"/>
              </a:lnSpc>
            </a:pPr>
            <a:r>
              <a:rPr lang="en-US" altLang="en-US" sz="2800"/>
              <a:t>Run your sprinkler system for 15 minutes.</a:t>
            </a:r>
          </a:p>
          <a:p>
            <a:pPr>
              <a:lnSpc>
                <a:spcPct val="90000"/>
              </a:lnSpc>
            </a:pPr>
            <a:r>
              <a:rPr lang="en-US" altLang="en-US" sz="2800"/>
              <a:t>Measure depth in each can and add all the numbers; divide total by number of cans.</a:t>
            </a:r>
          </a:p>
          <a:p>
            <a:pPr>
              <a:lnSpc>
                <a:spcPct val="90000"/>
              </a:lnSpc>
            </a:pPr>
            <a:r>
              <a:rPr lang="en-US" altLang="en-US" sz="2800"/>
              <a:t>The resulting number is the average amount of water your sprinklers apply in 15 minutes.  </a:t>
            </a:r>
          </a:p>
          <a:p>
            <a:pPr>
              <a:lnSpc>
                <a:spcPct val="90000"/>
              </a:lnSpc>
            </a:pPr>
            <a:r>
              <a:rPr lang="en-US" altLang="en-US" sz="2800"/>
              <a:t>Multiply that number by 4 to determine inches/hour.</a:t>
            </a:r>
          </a:p>
          <a:p>
            <a:pPr>
              <a:lnSpc>
                <a:spcPct val="90000"/>
              </a:lnSpc>
              <a:buFont typeface="Wingdings" charset="2"/>
              <a:buNone/>
            </a:pPr>
            <a:endParaRPr lang="en-US" altLang="en-US" sz="2800"/>
          </a:p>
        </p:txBody>
      </p:sp>
    </p:spTree>
  </p:cSld>
  <p:clrMapOvr>
    <a:masterClrMapping/>
  </p:clrMapOvr>
  <p:transition spd="med">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p:txBody>
          <a:bodyPr/>
          <a:lstStyle/>
          <a:p>
            <a:r>
              <a:rPr lang="en-US" altLang="en-US"/>
              <a:t>Turfgrass Mowing Tips</a:t>
            </a:r>
          </a:p>
        </p:txBody>
      </p:sp>
      <p:sp>
        <p:nvSpPr>
          <p:cNvPr id="167939" name="Rectangle 3"/>
          <p:cNvSpPr>
            <a:spLocks noGrp="1" noChangeArrowheads="1"/>
          </p:cNvSpPr>
          <p:nvPr>
            <p:ph type="body" idx="1"/>
          </p:nvPr>
        </p:nvSpPr>
        <p:spPr>
          <a:xfrm>
            <a:off x="381000" y="2286000"/>
            <a:ext cx="8534400" cy="4191000"/>
          </a:xfrm>
        </p:spPr>
        <p:txBody>
          <a:bodyPr/>
          <a:lstStyle/>
          <a:p>
            <a:r>
              <a:rPr lang="en-US" altLang="en-US"/>
              <a:t>Remove no more than 1/3 of the growth.</a:t>
            </a:r>
          </a:p>
          <a:p>
            <a:r>
              <a:rPr lang="en-US" altLang="en-US"/>
              <a:t>Mow higher during periods of high heat.</a:t>
            </a:r>
          </a:p>
          <a:p>
            <a:r>
              <a:rPr lang="en-US" altLang="en-US"/>
              <a:t>Keep mower blades sharp.  Dull blades tear.</a:t>
            </a:r>
          </a:p>
          <a:p>
            <a:r>
              <a:rPr lang="en-US" altLang="en-US"/>
              <a:t>Do not scalp or mow excessively low.</a:t>
            </a:r>
          </a:p>
          <a:p>
            <a:r>
              <a:rPr lang="en-US" altLang="en-US"/>
              <a:t>Grasscycle or return grass clippings to the lawn. Recycling clippings provides nutrients.</a:t>
            </a:r>
          </a:p>
        </p:txBody>
      </p:sp>
    </p:spTree>
  </p:cSld>
  <p:clrMapOvr>
    <a:masterClrMapping/>
  </p:clrMapOvr>
  <p:transition spd="med">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p:txBody>
          <a:bodyPr/>
          <a:lstStyle/>
          <a:p>
            <a:r>
              <a:rPr lang="en-US" altLang="en-US"/>
              <a:t>Turfgrass Fertilizing Tips </a:t>
            </a:r>
          </a:p>
        </p:txBody>
      </p:sp>
      <p:sp>
        <p:nvSpPr>
          <p:cNvPr id="168963" name="Rectangle 3"/>
          <p:cNvSpPr>
            <a:spLocks noGrp="1" noChangeArrowheads="1"/>
          </p:cNvSpPr>
          <p:nvPr>
            <p:ph type="body" idx="1"/>
          </p:nvPr>
        </p:nvSpPr>
        <p:spPr>
          <a:xfrm>
            <a:off x="457200" y="2362200"/>
            <a:ext cx="8229600" cy="4114800"/>
          </a:xfrm>
        </p:spPr>
        <p:txBody>
          <a:bodyPr/>
          <a:lstStyle/>
          <a:p>
            <a:r>
              <a:rPr lang="en-US" altLang="en-US"/>
              <a:t>Use a mechanical spreader to distribute fertilizers and lime correctly and uniformly.</a:t>
            </a:r>
          </a:p>
          <a:p>
            <a:r>
              <a:rPr lang="en-US" altLang="en-US"/>
              <a:t>Use a drop-type spreader rather than a rotary type spreader near bodies of water.</a:t>
            </a:r>
          </a:p>
          <a:p>
            <a:r>
              <a:rPr lang="en-US" altLang="en-US"/>
              <a:t>Close spreader when passing over paths,  driveways and sidewalks.</a:t>
            </a:r>
          </a:p>
          <a:p>
            <a:r>
              <a:rPr lang="en-US" altLang="en-US"/>
              <a:t>Fertilize according to soil test results.</a:t>
            </a:r>
          </a:p>
        </p:txBody>
      </p:sp>
    </p:spTree>
  </p:cSld>
  <p:clrMapOvr>
    <a:masterClrMapping/>
  </p:clrMapOvr>
  <p:transition spd="med">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a:xfrm>
            <a:off x="381000" y="838200"/>
            <a:ext cx="8229600" cy="1143000"/>
          </a:xfrm>
        </p:spPr>
        <p:txBody>
          <a:bodyPr/>
          <a:lstStyle/>
          <a:p>
            <a:r>
              <a:rPr lang="en-US" altLang="en-US"/>
              <a:t>Turfgrass IPM Tips</a:t>
            </a:r>
          </a:p>
        </p:txBody>
      </p:sp>
      <p:sp>
        <p:nvSpPr>
          <p:cNvPr id="169987" name="Rectangle 3"/>
          <p:cNvSpPr>
            <a:spLocks noGrp="1" noChangeArrowheads="1"/>
          </p:cNvSpPr>
          <p:nvPr>
            <p:ph type="body" idx="1"/>
          </p:nvPr>
        </p:nvSpPr>
        <p:spPr>
          <a:xfrm>
            <a:off x="457200" y="2209800"/>
            <a:ext cx="8458200" cy="3810000"/>
          </a:xfrm>
        </p:spPr>
        <p:txBody>
          <a:bodyPr/>
          <a:lstStyle/>
          <a:p>
            <a:pPr>
              <a:lnSpc>
                <a:spcPct val="90000"/>
              </a:lnSpc>
            </a:pPr>
            <a:r>
              <a:rPr lang="en-US" altLang="en-US"/>
              <a:t>Do not over-water turfgrass = disease.</a:t>
            </a:r>
          </a:p>
          <a:p>
            <a:pPr>
              <a:lnSpc>
                <a:spcPct val="90000"/>
              </a:lnSpc>
            </a:pPr>
            <a:r>
              <a:rPr lang="en-US" altLang="en-US"/>
              <a:t>Do not over-fertilize turfgrass = stress.</a:t>
            </a:r>
          </a:p>
          <a:p>
            <a:pPr>
              <a:lnSpc>
                <a:spcPct val="90000"/>
              </a:lnSpc>
            </a:pPr>
            <a:r>
              <a:rPr lang="en-US" altLang="en-US"/>
              <a:t>Dethatch and aerate when needed.</a:t>
            </a:r>
          </a:p>
          <a:p>
            <a:pPr>
              <a:lnSpc>
                <a:spcPct val="90000"/>
              </a:lnSpc>
            </a:pPr>
            <a:r>
              <a:rPr lang="en-US" altLang="en-US"/>
              <a:t>Encourage beneficial insects and predators.</a:t>
            </a:r>
          </a:p>
          <a:p>
            <a:pPr>
              <a:lnSpc>
                <a:spcPct val="90000"/>
              </a:lnSpc>
            </a:pPr>
            <a:r>
              <a:rPr lang="en-US" altLang="en-US"/>
              <a:t>Increase mowing height in shady areas.</a:t>
            </a:r>
          </a:p>
          <a:p>
            <a:pPr>
              <a:lnSpc>
                <a:spcPct val="90000"/>
              </a:lnSpc>
            </a:pPr>
            <a:r>
              <a:rPr lang="en-US" altLang="en-US"/>
              <a:t>Control weeds in ornamentals, along fence rows, banks, etc. before they infest lawns.</a:t>
            </a:r>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endParaRPr lang="en-US" altLang="en-US"/>
          </a:p>
        </p:txBody>
      </p:sp>
    </p:spTree>
  </p:cSld>
  <p:clrMapOvr>
    <a:masterClrMapping/>
  </p:clrMapOvr>
  <p:transition spd="med">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rrowheads="1"/>
          </p:cNvSpPr>
          <p:nvPr>
            <p:ph type="title"/>
          </p:nvPr>
        </p:nvSpPr>
        <p:spPr>
          <a:xfrm>
            <a:off x="381000" y="762000"/>
            <a:ext cx="8229600" cy="1143000"/>
          </a:xfrm>
        </p:spPr>
        <p:txBody>
          <a:bodyPr/>
          <a:lstStyle/>
          <a:p>
            <a:r>
              <a:rPr lang="en-US" altLang="en-US">
                <a:solidFill>
                  <a:schemeClr val="hlink"/>
                </a:solidFill>
              </a:rPr>
              <a:t>Seven Steps To Zeriscaping</a:t>
            </a:r>
          </a:p>
        </p:txBody>
      </p:sp>
      <p:sp>
        <p:nvSpPr>
          <p:cNvPr id="171011" name="Rectangle 3"/>
          <p:cNvSpPr>
            <a:spLocks noGrp="1" noChangeArrowheads="1"/>
          </p:cNvSpPr>
          <p:nvPr>
            <p:ph type="body" idx="1"/>
          </p:nvPr>
        </p:nvSpPr>
        <p:spPr>
          <a:xfrm>
            <a:off x="1600200" y="2133600"/>
            <a:ext cx="7086600" cy="4419600"/>
          </a:xfrm>
        </p:spPr>
        <p:txBody>
          <a:bodyPr/>
          <a:lstStyle/>
          <a:p>
            <a:r>
              <a:rPr lang="en-US" altLang="en-US"/>
              <a:t> </a:t>
            </a:r>
            <a:r>
              <a:rPr lang="en-US" altLang="en-US" sz="3400"/>
              <a:t>Planning and Design</a:t>
            </a:r>
          </a:p>
          <a:p>
            <a:r>
              <a:rPr lang="en-US" altLang="en-US" sz="3400"/>
              <a:t> Soil Improvement</a:t>
            </a:r>
          </a:p>
          <a:p>
            <a:r>
              <a:rPr lang="en-US" altLang="en-US" sz="3400"/>
              <a:t> Appropriate Plant Selection</a:t>
            </a:r>
            <a:endParaRPr lang="en-US" altLang="en-US" sz="3400">
              <a:solidFill>
                <a:srgbClr val="FFFF00"/>
              </a:solidFill>
            </a:endParaRPr>
          </a:p>
          <a:p>
            <a:r>
              <a:rPr lang="en-US" altLang="en-US" sz="3400"/>
              <a:t> Practical Turf Areas</a:t>
            </a:r>
          </a:p>
          <a:p>
            <a:r>
              <a:rPr lang="en-US" altLang="en-US" sz="3400"/>
              <a:t> </a:t>
            </a:r>
            <a:r>
              <a:rPr lang="en-US" altLang="en-US" sz="3600">
                <a:solidFill>
                  <a:schemeClr val="hlink"/>
                </a:solidFill>
              </a:rPr>
              <a:t>Efficient Irrigation</a:t>
            </a:r>
            <a:endParaRPr lang="en-US" altLang="en-US" sz="3400">
              <a:solidFill>
                <a:schemeClr val="hlink"/>
              </a:solidFill>
            </a:endParaRPr>
          </a:p>
          <a:p>
            <a:r>
              <a:rPr lang="en-US" altLang="en-US" sz="3400"/>
              <a:t> Use of Mulches</a:t>
            </a:r>
          </a:p>
          <a:p>
            <a:r>
              <a:rPr lang="en-US" altLang="en-US" sz="3400"/>
              <a:t> Appropriate Maintenance</a:t>
            </a:r>
            <a:endParaRPr lang="en-US" altLang="en-US"/>
          </a:p>
          <a:p>
            <a:endParaRPr lang="en-US" altLang="en-US"/>
          </a:p>
        </p:txBody>
      </p:sp>
    </p:spTree>
  </p:cSld>
  <p:clrMapOvr>
    <a:masterClrMapping/>
  </p:clrMapOvr>
  <p:transition spd="med">
    <p:zoom/>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Rot="1" noChangeArrowheads="1"/>
          </p:cNvSpPr>
          <p:nvPr>
            <p:ph type="title"/>
          </p:nvPr>
        </p:nvSpPr>
        <p:spPr>
          <a:xfrm>
            <a:off x="533400" y="762000"/>
            <a:ext cx="8229600" cy="1143000"/>
          </a:xfrm>
        </p:spPr>
        <p:txBody>
          <a:bodyPr/>
          <a:lstStyle/>
          <a:p>
            <a:r>
              <a:rPr lang="en-US" altLang="en-US"/>
              <a:t>Efficient Irrigation </a:t>
            </a:r>
          </a:p>
        </p:txBody>
      </p:sp>
      <p:sp>
        <p:nvSpPr>
          <p:cNvPr id="174083" name="Rectangle 3"/>
          <p:cNvSpPr>
            <a:spLocks noGrp="1" noChangeArrowheads="1"/>
          </p:cNvSpPr>
          <p:nvPr>
            <p:ph type="body" sz="half" idx="1"/>
          </p:nvPr>
        </p:nvSpPr>
        <p:spPr>
          <a:xfrm>
            <a:off x="762000" y="1905000"/>
            <a:ext cx="8382000" cy="4114800"/>
          </a:xfrm>
        </p:spPr>
        <p:txBody>
          <a:bodyPr/>
          <a:lstStyle/>
          <a:p>
            <a:r>
              <a:rPr lang="en-US" altLang="en-US"/>
              <a:t> </a:t>
            </a:r>
            <a:r>
              <a:rPr lang="en-US" altLang="en-US" sz="3600"/>
              <a:t>Water only plants that need water</a:t>
            </a:r>
            <a:r>
              <a:rPr lang="en-US" altLang="en-US"/>
              <a:t>.</a:t>
            </a:r>
          </a:p>
          <a:p>
            <a:r>
              <a:rPr lang="en-US" altLang="en-US"/>
              <a:t> </a:t>
            </a:r>
            <a:r>
              <a:rPr lang="en-US" altLang="en-US" sz="3600"/>
              <a:t>Water at night or early morning.</a:t>
            </a:r>
          </a:p>
          <a:p>
            <a:r>
              <a:rPr lang="en-US" altLang="en-US" sz="3600"/>
              <a:t> Use a hand-held hose.</a:t>
            </a:r>
          </a:p>
          <a:p>
            <a:r>
              <a:rPr lang="en-US" altLang="en-US"/>
              <a:t> </a:t>
            </a:r>
            <a:r>
              <a:rPr lang="en-US" altLang="en-US" sz="3600"/>
              <a:t>Use drip tubing or soaker hoses.</a:t>
            </a:r>
          </a:p>
          <a:p>
            <a:r>
              <a:rPr lang="en-US" altLang="en-US"/>
              <a:t> </a:t>
            </a:r>
            <a:r>
              <a:rPr lang="en-US" altLang="en-US" sz="3600"/>
              <a:t>Use a timer and rain sensor on your</a:t>
            </a:r>
            <a:r>
              <a:rPr lang="en-US" altLang="en-US"/>
              <a:t>  	</a:t>
            </a:r>
            <a:r>
              <a:rPr lang="en-US" altLang="en-US" sz="3600"/>
              <a:t>irrigation system.</a:t>
            </a:r>
          </a:p>
        </p:txBody>
      </p:sp>
      <p:sp>
        <p:nvSpPr>
          <p:cNvPr id="174085" name="Rectangle 5"/>
          <p:cNvSpPr>
            <a:spLocks noGrp="1" noChangeArrowheads="1"/>
          </p:cNvSpPr>
          <p:nvPr>
            <p:ph sz="quarter" idx="3"/>
          </p:nvPr>
        </p:nvSpPr>
        <p:spPr>
          <a:xfrm flipV="1">
            <a:off x="9067800" y="6781800"/>
            <a:ext cx="76200" cy="76200"/>
          </a:xfrm>
        </p:spPr>
        <p:txBody>
          <a:bodyPr/>
          <a:lstStyle/>
          <a:p>
            <a:endParaRPr lang="en-US" altLang="en-US" sz="24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additive="base">
                                        <p:cTn id="13" dur="500" fill="hold"/>
                                        <p:tgtEl>
                                          <p:spTgt spid="174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083">
                                            <p:txEl>
                                              <p:pRg st="2" end="2"/>
                                            </p:txEl>
                                          </p:spTgt>
                                        </p:tgtEl>
                                        <p:attrNameLst>
                                          <p:attrName>style.visibility</p:attrName>
                                        </p:attrNameLst>
                                      </p:cBhvr>
                                      <p:to>
                                        <p:strVal val="visible"/>
                                      </p:to>
                                    </p:set>
                                    <p:anim calcmode="lin" valueType="num">
                                      <p:cBhvr additive="base">
                                        <p:cTn id="19" dur="500" fill="hold"/>
                                        <p:tgtEl>
                                          <p:spTgt spid="174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083">
                                            <p:txEl>
                                              <p:pRg st="3" end="3"/>
                                            </p:txEl>
                                          </p:spTgt>
                                        </p:tgtEl>
                                        <p:attrNameLst>
                                          <p:attrName>style.visibility</p:attrName>
                                        </p:attrNameLst>
                                      </p:cBhvr>
                                      <p:to>
                                        <p:strVal val="visible"/>
                                      </p:to>
                                    </p:set>
                                    <p:anim calcmode="lin" valueType="num">
                                      <p:cBhvr additive="base">
                                        <p:cTn id="25" dur="500" fill="hold"/>
                                        <p:tgtEl>
                                          <p:spTgt spid="1740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0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083">
                                            <p:txEl>
                                              <p:pRg st="4" end="4"/>
                                            </p:txEl>
                                          </p:spTgt>
                                        </p:tgtEl>
                                        <p:attrNameLst>
                                          <p:attrName>style.visibility</p:attrName>
                                        </p:attrNameLst>
                                      </p:cBhvr>
                                      <p:to>
                                        <p:strVal val="visible"/>
                                      </p:to>
                                    </p:set>
                                    <p:anim calcmode="lin" valueType="num">
                                      <p:cBhvr additive="base">
                                        <p:cTn id="31" dur="500" fill="hold"/>
                                        <p:tgtEl>
                                          <p:spTgt spid="1740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0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rrowheads="1"/>
          </p:cNvSpPr>
          <p:nvPr>
            <p:ph type="title"/>
          </p:nvPr>
        </p:nvSpPr>
        <p:spPr/>
        <p:txBody>
          <a:bodyPr/>
          <a:lstStyle/>
          <a:p>
            <a:r>
              <a:rPr lang="en-US" altLang="en-US"/>
              <a:t>Hand Watering</a:t>
            </a:r>
          </a:p>
        </p:txBody>
      </p:sp>
      <p:sp>
        <p:nvSpPr>
          <p:cNvPr id="227331" name="Rectangle 3"/>
          <p:cNvSpPr>
            <a:spLocks noGrp="1" noChangeArrowheads="1"/>
          </p:cNvSpPr>
          <p:nvPr>
            <p:ph type="body" idx="1"/>
          </p:nvPr>
        </p:nvSpPr>
        <p:spPr>
          <a:xfrm>
            <a:off x="533400" y="2362200"/>
            <a:ext cx="8229600" cy="4114800"/>
          </a:xfrm>
        </p:spPr>
        <p:txBody>
          <a:bodyPr/>
          <a:lstStyle/>
          <a:p>
            <a:pPr>
              <a:lnSpc>
                <a:spcPct val="90000"/>
              </a:lnSpc>
            </a:pPr>
            <a:r>
              <a:rPr lang="en-US" altLang="en-US"/>
              <a:t>The simplest and most common method.</a:t>
            </a:r>
          </a:p>
          <a:p>
            <a:pPr>
              <a:lnSpc>
                <a:spcPct val="90000"/>
              </a:lnSpc>
            </a:pPr>
            <a:r>
              <a:rPr lang="en-US" altLang="en-US"/>
              <a:t>Biggest advantage: avoids over-watering.</a:t>
            </a:r>
          </a:p>
          <a:p>
            <a:pPr>
              <a:lnSpc>
                <a:spcPct val="90000"/>
              </a:lnSpc>
            </a:pPr>
            <a:r>
              <a:rPr lang="en-US" altLang="en-US"/>
              <a:t>Nozzles control flow and spray patterns.</a:t>
            </a:r>
          </a:p>
          <a:p>
            <a:pPr>
              <a:lnSpc>
                <a:spcPct val="90000"/>
              </a:lnSpc>
            </a:pPr>
            <a:r>
              <a:rPr lang="en-US" altLang="en-US"/>
              <a:t>When water is no longer absorbed into the ground, move on to another area.</a:t>
            </a:r>
          </a:p>
          <a:p>
            <a:pPr>
              <a:lnSpc>
                <a:spcPct val="90000"/>
              </a:lnSpc>
            </a:pPr>
            <a:r>
              <a:rPr lang="en-US" altLang="en-US"/>
              <a:t>Wait an hour, check moisture penetration by plunging a screwdriver into the soil.</a:t>
            </a:r>
          </a:p>
          <a:p>
            <a:pPr>
              <a:lnSpc>
                <a:spcPct val="90000"/>
              </a:lnSpc>
            </a:pPr>
            <a:r>
              <a:rPr lang="en-US" altLang="en-US"/>
              <a:t>Soil should be moist to a depth of 6 - 8 in.</a:t>
            </a:r>
          </a:p>
        </p:txBody>
      </p:sp>
    </p:spTree>
  </p:cSld>
  <p:clrMapOvr>
    <a:masterClrMapping/>
  </p:clrMapOvr>
  <p:transition spd="med">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en-US" altLang="en-US"/>
              <a:t>Landscaping for Water Quantity</a:t>
            </a:r>
          </a:p>
        </p:txBody>
      </p:sp>
      <p:sp>
        <p:nvSpPr>
          <p:cNvPr id="56323" name="Rectangle 3"/>
          <p:cNvSpPr>
            <a:spLocks noGrp="1" noChangeArrowheads="1"/>
          </p:cNvSpPr>
          <p:nvPr>
            <p:ph type="body" idx="1"/>
          </p:nvPr>
        </p:nvSpPr>
        <p:spPr>
          <a:xfrm>
            <a:off x="457200" y="1851025"/>
            <a:ext cx="8229600" cy="4275138"/>
          </a:xfrm>
        </p:spPr>
        <p:txBody>
          <a:bodyPr/>
          <a:lstStyle/>
          <a:p>
            <a:pPr>
              <a:buFont typeface="Wingdings" charset="2"/>
              <a:buNone/>
            </a:pPr>
            <a:r>
              <a:rPr lang="en-US" altLang="en-US" sz="4000"/>
              <a:t>  Average residential water use increases 30% - 50% during the summer months when citizens turn on their outdoor irrigation or watering systems.</a:t>
            </a:r>
          </a:p>
        </p:txBody>
      </p:sp>
    </p:spTree>
  </p:cSld>
  <p:clrMapOvr>
    <a:masterClrMapping/>
  </p:clrMapOvr>
  <p:transition spd="med">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Rot="1" noChangeArrowheads="1"/>
          </p:cNvSpPr>
          <p:nvPr>
            <p:ph type="title"/>
          </p:nvPr>
        </p:nvSpPr>
        <p:spPr>
          <a:xfrm>
            <a:off x="457200" y="152400"/>
            <a:ext cx="8229600" cy="1143000"/>
          </a:xfrm>
        </p:spPr>
        <p:txBody>
          <a:bodyPr/>
          <a:lstStyle/>
          <a:p>
            <a:r>
              <a:rPr lang="en-US" altLang="en-US" b="0">
                <a:latin typeface="Times New Roman" charset="0"/>
              </a:rPr>
              <a:t>Convert to Drip Irrigation</a:t>
            </a:r>
          </a:p>
        </p:txBody>
      </p:sp>
      <p:pic>
        <p:nvPicPr>
          <p:cNvPr id="418819" name="Picture 3" descr="xeri3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95400" y="2286000"/>
            <a:ext cx="6781800" cy="41640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8820" name="Text Box 4"/>
          <p:cNvSpPr txBox="1">
            <a:spLocks noChangeArrowheads="1"/>
          </p:cNvSpPr>
          <p:nvPr/>
        </p:nvSpPr>
        <p:spPr bwMode="auto">
          <a:xfrm>
            <a:off x="1295400" y="1143000"/>
            <a:ext cx="6829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imes New Roman" charset="0"/>
              </a:rPr>
              <a:t>Conserve by watering individual plants </a:t>
            </a:r>
          </a:p>
        </p:txBody>
      </p:sp>
    </p:spTree>
  </p:cSld>
  <p:clrMapOvr>
    <a:masterClrMapping/>
  </p:clrMapOvr>
  <p:transition spd="med">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p:txBody>
          <a:bodyPr/>
          <a:lstStyle/>
          <a:p>
            <a:r>
              <a:rPr lang="en-US" altLang="en-US"/>
              <a:t>Drip Irrigation</a:t>
            </a:r>
          </a:p>
        </p:txBody>
      </p:sp>
      <p:sp>
        <p:nvSpPr>
          <p:cNvPr id="186371" name="Rectangle 3"/>
          <p:cNvSpPr>
            <a:spLocks noGrp="1" noChangeArrowheads="1"/>
          </p:cNvSpPr>
          <p:nvPr>
            <p:ph type="body" sz="half" idx="1"/>
          </p:nvPr>
        </p:nvSpPr>
        <p:spPr/>
        <p:txBody>
          <a:bodyPr/>
          <a:lstStyle/>
          <a:p>
            <a:r>
              <a:rPr lang="en-US" altLang="en-US" sz="2800"/>
              <a:t>Uses 30% to 50% less water than sprinkler irrigation.</a:t>
            </a:r>
          </a:p>
          <a:p>
            <a:r>
              <a:rPr lang="en-US" altLang="en-US" sz="2800"/>
              <a:t>Avoids spraying foliage so diseases are less likely to occur.</a:t>
            </a:r>
          </a:p>
          <a:p>
            <a:r>
              <a:rPr lang="en-US" altLang="en-US" sz="2800"/>
              <a:t>No spray drift.</a:t>
            </a:r>
          </a:p>
          <a:p>
            <a:r>
              <a:rPr lang="en-US" altLang="en-US" sz="2800"/>
              <a:t>Only need to water 25% of the root area.</a:t>
            </a:r>
          </a:p>
          <a:p>
            <a:endParaRPr lang="en-US" altLang="en-US" sz="2800">
              <a:solidFill>
                <a:srgbClr val="FFFF66"/>
              </a:solidFill>
            </a:endParaRPr>
          </a:p>
        </p:txBody>
      </p:sp>
      <p:pic>
        <p:nvPicPr>
          <p:cNvPr id="186373" name="Picture 5" descr="Retrofit Drip Kit"/>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81600" y="2133600"/>
            <a:ext cx="3657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p:txBody>
          <a:bodyPr/>
          <a:lstStyle/>
          <a:p>
            <a:r>
              <a:rPr lang="en-US" altLang="en-US"/>
              <a:t>Drip Irrigation</a:t>
            </a:r>
          </a:p>
        </p:txBody>
      </p:sp>
      <p:sp>
        <p:nvSpPr>
          <p:cNvPr id="226307" name="Rectangle 3"/>
          <p:cNvSpPr>
            <a:spLocks noGrp="1" noChangeArrowheads="1"/>
          </p:cNvSpPr>
          <p:nvPr>
            <p:ph type="body" idx="1"/>
          </p:nvPr>
        </p:nvSpPr>
        <p:spPr>
          <a:xfrm>
            <a:off x="457200" y="2133600"/>
            <a:ext cx="8229600" cy="4191000"/>
          </a:xfrm>
        </p:spPr>
        <p:txBody>
          <a:bodyPr/>
          <a:lstStyle/>
          <a:p>
            <a:r>
              <a:rPr lang="en-US" altLang="en-US"/>
              <a:t>Works well for small areas or for watering individual plants.</a:t>
            </a:r>
          </a:p>
          <a:p>
            <a:r>
              <a:rPr lang="en-US" altLang="en-US"/>
              <a:t>Supplies 1 to 4 gallons of water per hour,  applies water directly to the soil.</a:t>
            </a:r>
          </a:p>
          <a:p>
            <a:r>
              <a:rPr lang="en-US" altLang="en-US"/>
              <a:t>Little water wasted due to evaporation or runoff.</a:t>
            </a:r>
          </a:p>
          <a:p>
            <a:r>
              <a:rPr lang="en-US" altLang="en-US"/>
              <a:t>Particularly good for mulched areas.</a:t>
            </a:r>
          </a:p>
          <a:p>
            <a:endParaRPr lang="en-US" altLang="en-US"/>
          </a:p>
        </p:txBody>
      </p:sp>
    </p:spTree>
  </p:cSld>
  <p:clrMapOvr>
    <a:masterClrMapping/>
  </p:clrMapOvr>
  <p:transition spd="med">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609600" y="762000"/>
            <a:ext cx="8229600" cy="1143000"/>
          </a:xfrm>
        </p:spPr>
        <p:txBody>
          <a:bodyPr/>
          <a:lstStyle/>
          <a:p>
            <a:r>
              <a:rPr lang="en-US" altLang="en-US"/>
              <a:t>Sprinkler Systems</a:t>
            </a:r>
          </a:p>
        </p:txBody>
      </p:sp>
      <p:sp>
        <p:nvSpPr>
          <p:cNvPr id="228355" name="Rectangle 3"/>
          <p:cNvSpPr>
            <a:spLocks noGrp="1" noChangeArrowheads="1"/>
          </p:cNvSpPr>
          <p:nvPr>
            <p:ph type="body" idx="1"/>
          </p:nvPr>
        </p:nvSpPr>
        <p:spPr>
          <a:xfrm>
            <a:off x="457200" y="2209800"/>
            <a:ext cx="8229600" cy="4114800"/>
          </a:xfrm>
        </p:spPr>
        <p:txBody>
          <a:bodyPr/>
          <a:lstStyle/>
          <a:p>
            <a:pPr>
              <a:lnSpc>
                <a:spcPct val="90000"/>
              </a:lnSpc>
            </a:pPr>
            <a:r>
              <a:rPr lang="en-US" altLang="en-US" sz="2800"/>
              <a:t>Sprinkler systems cover large areas.</a:t>
            </a:r>
          </a:p>
          <a:p>
            <a:pPr>
              <a:lnSpc>
                <a:spcPct val="90000"/>
              </a:lnSpc>
              <a:buFont typeface="Wingdings" charset="2"/>
              <a:buNone/>
            </a:pPr>
            <a:endParaRPr lang="en-US" altLang="en-US" sz="1000"/>
          </a:p>
          <a:p>
            <a:pPr>
              <a:lnSpc>
                <a:spcPct val="90000"/>
              </a:lnSpc>
            </a:pPr>
            <a:r>
              <a:rPr lang="en-US" altLang="en-US" sz="2800" u="sng"/>
              <a:t>Manual systems</a:t>
            </a:r>
            <a:r>
              <a:rPr lang="en-US" altLang="en-US" sz="2800"/>
              <a:t> require you to open the valve, time watering and shut off the flow.</a:t>
            </a:r>
          </a:p>
          <a:p>
            <a:pPr>
              <a:lnSpc>
                <a:spcPct val="90000"/>
              </a:lnSpc>
              <a:buFont typeface="Wingdings" charset="2"/>
              <a:buNone/>
            </a:pPr>
            <a:endParaRPr lang="en-US" altLang="en-US" sz="1000"/>
          </a:p>
          <a:p>
            <a:pPr>
              <a:lnSpc>
                <a:spcPct val="90000"/>
              </a:lnSpc>
            </a:pPr>
            <a:r>
              <a:rPr lang="en-US" altLang="en-US" sz="2800" u="sng"/>
              <a:t>Automatic systems</a:t>
            </a:r>
            <a:r>
              <a:rPr lang="en-US" altLang="en-US" sz="2800"/>
              <a:t> offer the benefit of timed, programmable controllers.</a:t>
            </a:r>
          </a:p>
          <a:p>
            <a:pPr>
              <a:lnSpc>
                <a:spcPct val="90000"/>
              </a:lnSpc>
              <a:buFont typeface="Wingdings" charset="2"/>
              <a:buNone/>
            </a:pPr>
            <a:endParaRPr lang="en-US" altLang="en-US" sz="1000"/>
          </a:p>
          <a:p>
            <a:pPr>
              <a:lnSpc>
                <a:spcPct val="90000"/>
              </a:lnSpc>
            </a:pPr>
            <a:r>
              <a:rPr lang="en-US" altLang="en-US" sz="2800"/>
              <a:t>Automatic system tips: reset as conditions change; split applications if runoff noticed;</a:t>
            </a:r>
          </a:p>
          <a:p>
            <a:pPr>
              <a:lnSpc>
                <a:spcPct val="90000"/>
              </a:lnSpc>
              <a:buFont typeface="Wingdings" charset="2"/>
              <a:buNone/>
            </a:pPr>
            <a:r>
              <a:rPr lang="en-US" altLang="en-US" sz="2800"/>
              <a:t>   turn system off during rainy periods. </a:t>
            </a:r>
          </a:p>
        </p:txBody>
      </p:sp>
    </p:spTree>
  </p:cSld>
  <p:clrMapOvr>
    <a:masterClrMapping/>
  </p:clrMapOvr>
  <p:transition spd="med">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rrowheads="1"/>
          </p:cNvSpPr>
          <p:nvPr>
            <p:ph type="title"/>
          </p:nvPr>
        </p:nvSpPr>
        <p:spPr/>
        <p:txBody>
          <a:bodyPr/>
          <a:lstStyle/>
          <a:p>
            <a:endParaRPr lang="en-US" altLang="en-US"/>
          </a:p>
        </p:txBody>
      </p:sp>
      <p:pic>
        <p:nvPicPr>
          <p:cNvPr id="181251" name="Picture 3" descr="Water_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372600" cy="7239000"/>
          </a:xfrm>
          <a:prstGeom prst="rect">
            <a:avLst/>
          </a:prstGeom>
          <a:noFill/>
          <a:extLst>
            <a:ext uri="{909E8E84-426E-40DD-AFC4-6F175D3DCCD1}">
              <a14:hiddenFill xmlns:a14="http://schemas.microsoft.com/office/drawing/2010/main">
                <a:solidFill>
                  <a:srgbClr val="FFFFFF"/>
                </a:solidFill>
              </a14:hiddenFill>
            </a:ext>
          </a:extLst>
        </p:spPr>
      </p:pic>
      <p:sp>
        <p:nvSpPr>
          <p:cNvPr id="181252" name="Text Box 4"/>
          <p:cNvSpPr txBox="1">
            <a:spLocks noChangeArrowheads="1"/>
          </p:cNvSpPr>
          <p:nvPr/>
        </p:nvSpPr>
        <p:spPr bwMode="auto">
          <a:xfrm>
            <a:off x="-152400" y="4648200"/>
            <a:ext cx="502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a:latin typeface="Tahoma" charset="0"/>
              </a:rPr>
              <a:t>Lawn Sprinkler and Simple Timer</a:t>
            </a:r>
          </a:p>
        </p:txBody>
      </p:sp>
      <p:sp>
        <p:nvSpPr>
          <p:cNvPr id="181254" name="Text Box 6"/>
          <p:cNvSpPr txBox="1">
            <a:spLocks noChangeArrowheads="1"/>
          </p:cNvSpPr>
          <p:nvPr/>
        </p:nvSpPr>
        <p:spPr bwMode="auto">
          <a:xfrm>
            <a:off x="0" y="990600"/>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a:latin typeface="Tahoma" charset="0"/>
              </a:rPr>
              <a:t>Manual System</a:t>
            </a:r>
          </a:p>
        </p:txBody>
      </p:sp>
    </p:spTree>
  </p:cSld>
  <p:clrMapOvr>
    <a:masterClrMapping/>
  </p:clrMapOvr>
  <p:transition spd="med">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xeri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6553200" cy="44465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6131" name="Text Box 3"/>
          <p:cNvSpPr txBox="1">
            <a:spLocks noChangeArrowheads="1"/>
          </p:cNvSpPr>
          <p:nvPr/>
        </p:nvSpPr>
        <p:spPr bwMode="auto">
          <a:xfrm>
            <a:off x="0" y="457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3200">
                <a:effectLst>
                  <a:outerShdw blurRad="38100" dist="38100" dir="2700000" algn="tl">
                    <a:srgbClr val="000000"/>
                  </a:outerShdw>
                </a:effectLst>
                <a:latin typeface="Tahoma" charset="0"/>
              </a:rPr>
              <a:t>Automatic System with programmable controllers</a:t>
            </a:r>
          </a:p>
        </p:txBody>
      </p:sp>
    </p:spTree>
  </p:cSld>
  <p:clrMapOvr>
    <a:masterClrMapping/>
  </p:clrMapOvr>
  <p:transition spd="med">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carter center 1"/>
          <p:cNvPicPr>
            <a:picLocks noChangeAspect="1" noChangeArrowheads="1"/>
          </p:cNvPicPr>
          <p:nvPr/>
        </p:nvPicPr>
        <p:blipFill>
          <a:blip r:embed="rId3">
            <a:extLst>
              <a:ext uri="{28A0092B-C50C-407E-A947-70E740481C1C}">
                <a14:useLocalDpi xmlns:a14="http://schemas.microsoft.com/office/drawing/2010/main" val="0"/>
              </a:ext>
            </a:extLst>
          </a:blip>
          <a:srcRect t="2" r="7176" b="18851"/>
          <a:stretch>
            <a:fillRect/>
          </a:stretch>
        </p:blipFill>
        <p:spPr bwMode="auto">
          <a:xfrm>
            <a:off x="1219200" y="1143000"/>
            <a:ext cx="6324600" cy="3786188"/>
          </a:xfrm>
          <a:prstGeom prst="rect">
            <a:avLst/>
          </a:prstGeom>
          <a:solidFill>
            <a:schemeClr val="tx1"/>
          </a:solidFill>
          <a:ln w="57150">
            <a:solidFill>
              <a:schemeClr val="tx1"/>
            </a:solidFill>
            <a:miter lim="800000"/>
            <a:headEnd/>
            <a:tailEnd/>
          </a:ln>
        </p:spPr>
      </p:pic>
      <p:sp>
        <p:nvSpPr>
          <p:cNvPr id="413699" name="Text Box 3"/>
          <p:cNvSpPr txBox="1">
            <a:spLocks noChangeArrowheads="1"/>
          </p:cNvSpPr>
          <p:nvPr/>
        </p:nvSpPr>
        <p:spPr bwMode="auto">
          <a:xfrm>
            <a:off x="3124200" y="369888"/>
            <a:ext cx="31448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ahoma" charset="0"/>
              </a:rPr>
              <a:t>Automatic Timer</a:t>
            </a:r>
          </a:p>
        </p:txBody>
      </p:sp>
      <p:sp>
        <p:nvSpPr>
          <p:cNvPr id="413700" name="Text Box 4"/>
          <p:cNvSpPr txBox="1">
            <a:spLocks noChangeArrowheads="1"/>
          </p:cNvSpPr>
          <p:nvPr/>
        </p:nvSpPr>
        <p:spPr bwMode="auto">
          <a:xfrm>
            <a:off x="1219200" y="5105400"/>
            <a:ext cx="6364288"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Tahoma" charset="0"/>
              </a:rPr>
              <a:t> More difficult to set. </a:t>
            </a:r>
          </a:p>
          <a:p>
            <a:pPr eaLnBrk="1" hangingPunct="1">
              <a:buFontTx/>
              <a:buChar char="•"/>
            </a:pPr>
            <a:r>
              <a:rPr lang="en-US" altLang="en-US" sz="3200">
                <a:latin typeface="Tahoma" charset="0"/>
              </a:rPr>
              <a:t> Automatically turns irrigation on.</a:t>
            </a:r>
          </a:p>
          <a:p>
            <a:pPr eaLnBrk="1" hangingPunct="1">
              <a:buFontTx/>
              <a:buChar char="•"/>
            </a:pPr>
            <a:r>
              <a:rPr lang="en-US" altLang="en-US" sz="3200">
                <a:latin typeface="Tahoma" charset="0"/>
              </a:rPr>
              <a:t> Automatic shutoff.</a:t>
            </a:r>
          </a:p>
        </p:txBody>
      </p:sp>
    </p:spTree>
  </p:cSld>
  <p:clrMapOvr>
    <a:masterClrMapping/>
  </p:clrMapOvr>
  <p:transition spd="med">
    <p:zoom/>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p:txBody>
          <a:bodyPr/>
          <a:lstStyle/>
          <a:p>
            <a:r>
              <a:rPr lang="en-US" altLang="en-US"/>
              <a:t>Sprinkler Irrigation Tips</a:t>
            </a:r>
          </a:p>
        </p:txBody>
      </p:sp>
      <p:sp>
        <p:nvSpPr>
          <p:cNvPr id="175107" name="Rectangle 3"/>
          <p:cNvSpPr>
            <a:spLocks noGrp="1" noChangeArrowheads="1"/>
          </p:cNvSpPr>
          <p:nvPr>
            <p:ph type="body" idx="1"/>
          </p:nvPr>
        </p:nvSpPr>
        <p:spPr>
          <a:xfrm>
            <a:off x="685800" y="2286000"/>
            <a:ext cx="8686800" cy="4144963"/>
          </a:xfrm>
        </p:spPr>
        <p:txBody>
          <a:bodyPr/>
          <a:lstStyle/>
          <a:p>
            <a:r>
              <a:rPr lang="en-US" altLang="en-US"/>
              <a:t>Correct Number of Heads / Zone</a:t>
            </a:r>
          </a:p>
          <a:p>
            <a:r>
              <a:rPr lang="en-US" altLang="en-US"/>
              <a:t>MPR Nozzles </a:t>
            </a:r>
          </a:p>
          <a:p>
            <a:r>
              <a:rPr lang="en-US" altLang="en-US"/>
              <a:t>Clogged Nozzles</a:t>
            </a:r>
          </a:p>
          <a:p>
            <a:r>
              <a:rPr lang="en-US" altLang="en-US"/>
              <a:t>Damages / Leaking Nozzles</a:t>
            </a:r>
          </a:p>
          <a:p>
            <a:r>
              <a:rPr lang="en-US" altLang="en-US"/>
              <a:t>Obstructed Nozzles</a:t>
            </a:r>
          </a:p>
          <a:p>
            <a:r>
              <a:rPr lang="en-US" altLang="en-US"/>
              <a:t>Too Much or Too Little Pressure</a:t>
            </a:r>
          </a:p>
          <a:p>
            <a:r>
              <a:rPr lang="en-US" altLang="en-US"/>
              <a:t>Pressure Regulator &amp; Backflow Preventor</a:t>
            </a:r>
          </a:p>
          <a:p>
            <a:endParaRPr lang="en-US" altLang="en-US" sz="28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additive="base">
                                        <p:cTn id="7" dur="500" fill="hold"/>
                                        <p:tgtEl>
                                          <p:spTgt spid="175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5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5107">
                                            <p:txEl>
                                              <p:pRg st="1" end="1"/>
                                            </p:txEl>
                                          </p:spTgt>
                                        </p:tgtEl>
                                        <p:attrNameLst>
                                          <p:attrName>style.visibility</p:attrName>
                                        </p:attrNameLst>
                                      </p:cBhvr>
                                      <p:to>
                                        <p:strVal val="visible"/>
                                      </p:to>
                                    </p:set>
                                    <p:anim calcmode="lin" valueType="num">
                                      <p:cBhvr additive="base">
                                        <p:cTn id="13" dur="500" fill="hold"/>
                                        <p:tgtEl>
                                          <p:spTgt spid="175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5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5107">
                                            <p:txEl>
                                              <p:pRg st="2" end="2"/>
                                            </p:txEl>
                                          </p:spTgt>
                                        </p:tgtEl>
                                        <p:attrNameLst>
                                          <p:attrName>style.visibility</p:attrName>
                                        </p:attrNameLst>
                                      </p:cBhvr>
                                      <p:to>
                                        <p:strVal val="visible"/>
                                      </p:to>
                                    </p:set>
                                    <p:anim calcmode="lin" valueType="num">
                                      <p:cBhvr additive="base">
                                        <p:cTn id="19" dur="500" fill="hold"/>
                                        <p:tgtEl>
                                          <p:spTgt spid="1751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51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5107">
                                            <p:txEl>
                                              <p:pRg st="3" end="3"/>
                                            </p:txEl>
                                          </p:spTgt>
                                        </p:tgtEl>
                                        <p:attrNameLst>
                                          <p:attrName>style.visibility</p:attrName>
                                        </p:attrNameLst>
                                      </p:cBhvr>
                                      <p:to>
                                        <p:strVal val="visible"/>
                                      </p:to>
                                    </p:set>
                                    <p:anim calcmode="lin" valueType="num">
                                      <p:cBhvr additive="base">
                                        <p:cTn id="25" dur="500" fill="hold"/>
                                        <p:tgtEl>
                                          <p:spTgt spid="1751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51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5107">
                                            <p:txEl>
                                              <p:pRg st="4" end="4"/>
                                            </p:txEl>
                                          </p:spTgt>
                                        </p:tgtEl>
                                        <p:attrNameLst>
                                          <p:attrName>style.visibility</p:attrName>
                                        </p:attrNameLst>
                                      </p:cBhvr>
                                      <p:to>
                                        <p:strVal val="visible"/>
                                      </p:to>
                                    </p:set>
                                    <p:anim calcmode="lin" valueType="num">
                                      <p:cBhvr additive="base">
                                        <p:cTn id="31" dur="500" fill="hold"/>
                                        <p:tgtEl>
                                          <p:spTgt spid="1751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51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5107">
                                            <p:txEl>
                                              <p:pRg st="5" end="5"/>
                                            </p:txEl>
                                          </p:spTgt>
                                        </p:tgtEl>
                                        <p:attrNameLst>
                                          <p:attrName>style.visibility</p:attrName>
                                        </p:attrNameLst>
                                      </p:cBhvr>
                                      <p:to>
                                        <p:strVal val="visible"/>
                                      </p:to>
                                    </p:set>
                                    <p:anim calcmode="lin" valueType="num">
                                      <p:cBhvr additive="base">
                                        <p:cTn id="37" dur="500" fill="hold"/>
                                        <p:tgtEl>
                                          <p:spTgt spid="1751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51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5107">
                                            <p:txEl>
                                              <p:pRg st="6" end="6"/>
                                            </p:txEl>
                                          </p:spTgt>
                                        </p:tgtEl>
                                        <p:attrNameLst>
                                          <p:attrName>style.visibility</p:attrName>
                                        </p:attrNameLst>
                                      </p:cBhvr>
                                      <p:to>
                                        <p:strVal val="visible"/>
                                      </p:to>
                                    </p:set>
                                    <p:anim calcmode="lin" valueType="num">
                                      <p:cBhvr additive="base">
                                        <p:cTn id="43" dur="500" fill="hold"/>
                                        <p:tgtEl>
                                          <p:spTgt spid="1751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510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p:txBody>
          <a:bodyPr/>
          <a:lstStyle/>
          <a:p>
            <a:endParaRPr lang="en-US" altLang="en-US"/>
          </a:p>
        </p:txBody>
      </p:sp>
      <p:pic>
        <p:nvPicPr>
          <p:cNvPr id="179203" name="Picture 3" descr="xeri15"/>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9204" name="Text Box 4"/>
          <p:cNvSpPr txBox="1">
            <a:spLocks noChangeArrowheads="1"/>
          </p:cNvSpPr>
          <p:nvPr/>
        </p:nvSpPr>
        <p:spPr bwMode="auto">
          <a:xfrm>
            <a:off x="4724400" y="5334000"/>
            <a:ext cx="4233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800">
                <a:latin typeface="Tahoma" charset="0"/>
              </a:rPr>
              <a:t>What’s the problem here?</a:t>
            </a:r>
          </a:p>
        </p:txBody>
      </p:sp>
    </p:spTree>
  </p:cSld>
  <p:clrMapOvr>
    <a:masterClrMapping/>
  </p:clrMapOvr>
  <p:transition spd="med">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sprinkler-gey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43000"/>
            <a:ext cx="3276600" cy="3103563"/>
          </a:xfrm>
          <a:prstGeom prst="rect">
            <a:avLst/>
          </a:prstGeom>
          <a:noFill/>
          <a:extLst>
            <a:ext uri="{909E8E84-426E-40DD-AFC4-6F175D3DCCD1}">
              <a14:hiddenFill xmlns:a14="http://schemas.microsoft.com/office/drawing/2010/main">
                <a:solidFill>
                  <a:srgbClr val="FFFFFF"/>
                </a:solidFill>
              </a14:hiddenFill>
            </a:ext>
          </a:extLst>
        </p:spPr>
      </p:pic>
      <p:pic>
        <p:nvPicPr>
          <p:cNvPr id="405507" name="Picture 3" descr="spray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405508" name="Text Box 4"/>
          <p:cNvSpPr txBox="1">
            <a:spLocks noChangeArrowheads="1"/>
          </p:cNvSpPr>
          <p:nvPr/>
        </p:nvSpPr>
        <p:spPr bwMode="auto">
          <a:xfrm>
            <a:off x="1447800" y="5322888"/>
            <a:ext cx="29733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ahoma" charset="0"/>
              </a:rPr>
              <a:t>Don’t water the</a:t>
            </a:r>
          </a:p>
          <a:p>
            <a:pPr eaLnBrk="1" hangingPunct="1"/>
            <a:r>
              <a:rPr lang="en-US" altLang="en-US" sz="3200">
                <a:latin typeface="Tahoma" charset="0"/>
              </a:rPr>
              <a:t>    pavement</a:t>
            </a:r>
          </a:p>
        </p:txBody>
      </p:sp>
      <p:sp>
        <p:nvSpPr>
          <p:cNvPr id="405509" name="Text Box 5"/>
          <p:cNvSpPr txBox="1">
            <a:spLocks noChangeArrowheads="1"/>
          </p:cNvSpPr>
          <p:nvPr/>
        </p:nvSpPr>
        <p:spPr bwMode="auto">
          <a:xfrm>
            <a:off x="5181600" y="4484688"/>
            <a:ext cx="2916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ahoma" charset="0"/>
              </a:rPr>
              <a:t>Check for leaks</a:t>
            </a:r>
          </a:p>
        </p:txBody>
      </p:sp>
      <p:sp>
        <p:nvSpPr>
          <p:cNvPr id="405510" name="Text Box 6"/>
          <p:cNvSpPr txBox="1">
            <a:spLocks noChangeArrowheads="1"/>
          </p:cNvSpPr>
          <p:nvPr/>
        </p:nvSpPr>
        <p:spPr bwMode="auto">
          <a:xfrm>
            <a:off x="838200" y="304800"/>
            <a:ext cx="4446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400" u="sng">
                <a:latin typeface="Tahoma" charset="0"/>
              </a:rPr>
              <a:t>Hit The Target</a:t>
            </a:r>
            <a:r>
              <a:rPr lang="en-US" altLang="en-US" sz="4400">
                <a:latin typeface="Tahoma" charset="0"/>
              </a:rPr>
              <a:t>!</a:t>
            </a:r>
          </a:p>
        </p:txBody>
      </p:sp>
    </p:spTree>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endParaRPr lang="en-US" altLang="en-US"/>
          </a:p>
        </p:txBody>
      </p:sp>
      <p:pic>
        <p:nvPicPr>
          <p:cNvPr id="84995" name="Picture 3" descr="Water_0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996" name="Text Box 4"/>
          <p:cNvSpPr txBox="1">
            <a:spLocks noChangeArrowheads="1"/>
          </p:cNvSpPr>
          <p:nvPr/>
        </p:nvSpPr>
        <p:spPr bwMode="auto">
          <a:xfrm>
            <a:off x="338138" y="5543550"/>
            <a:ext cx="45386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800">
                <a:solidFill>
                  <a:schemeClr val="bg2"/>
                </a:solidFill>
                <a:latin typeface="Tahoma" charset="0"/>
              </a:rPr>
              <a:t>Notice any problems?</a:t>
            </a:r>
          </a:p>
        </p:txBody>
      </p:sp>
    </p:spTree>
  </p:cSld>
  <p:clrMapOvr>
    <a:masterClrMapping/>
  </p:clrMapOvr>
  <p:transition spd="med">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Water_04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905000" y="2514600"/>
            <a:ext cx="5410200" cy="4057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7155" name="Text Box 3"/>
          <p:cNvSpPr txBox="1">
            <a:spLocks noChangeArrowheads="1"/>
          </p:cNvSpPr>
          <p:nvPr/>
        </p:nvSpPr>
        <p:spPr bwMode="auto">
          <a:xfrm>
            <a:off x="0" y="381000"/>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000">
                <a:effectLst>
                  <a:outerShdw blurRad="38100" dist="38100" dir="2700000" algn="tl">
                    <a:srgbClr val="000000"/>
                  </a:outerShdw>
                </a:effectLst>
                <a:latin typeface="Tahoma" charset="0"/>
              </a:rPr>
              <a:t>A low-cost rainfall sensor will prevent the irrigation system from running during rain.</a:t>
            </a:r>
          </a:p>
        </p:txBody>
      </p:sp>
    </p:spTree>
  </p:cSld>
  <p:clrMapOvr>
    <a:masterClrMapping/>
  </p:clrMapOvr>
  <p:transition spd="med">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rrowheads="1"/>
          </p:cNvSpPr>
          <p:nvPr>
            <p:ph type="title"/>
          </p:nvPr>
        </p:nvSpPr>
        <p:spPr>
          <a:xfrm>
            <a:off x="609600" y="762000"/>
            <a:ext cx="8229600" cy="1143000"/>
          </a:xfrm>
        </p:spPr>
        <p:txBody>
          <a:bodyPr/>
          <a:lstStyle/>
          <a:p>
            <a:r>
              <a:rPr lang="en-US" altLang="en-US"/>
              <a:t>Rain Sensors</a:t>
            </a:r>
          </a:p>
        </p:txBody>
      </p:sp>
      <p:sp>
        <p:nvSpPr>
          <p:cNvPr id="229379" name="Rectangle 3"/>
          <p:cNvSpPr>
            <a:spLocks noGrp="1" noChangeArrowheads="1"/>
          </p:cNvSpPr>
          <p:nvPr>
            <p:ph type="body" idx="1"/>
          </p:nvPr>
        </p:nvSpPr>
        <p:spPr>
          <a:xfrm>
            <a:off x="381000" y="2286000"/>
            <a:ext cx="8382000" cy="4114800"/>
          </a:xfrm>
        </p:spPr>
        <p:txBody>
          <a:bodyPr/>
          <a:lstStyle/>
          <a:p>
            <a:r>
              <a:rPr lang="en-US" altLang="en-US"/>
              <a:t>Small, simple, relatively cheap devices.</a:t>
            </a:r>
          </a:p>
          <a:p>
            <a:r>
              <a:rPr lang="en-US" altLang="en-US"/>
              <a:t>Rain sensors prevent over-watering.</a:t>
            </a:r>
          </a:p>
          <a:p>
            <a:r>
              <a:rPr lang="en-US" altLang="en-US"/>
              <a:t>Once a designated amount of rainfall has been detected, the sensor turns off the irrigation system.</a:t>
            </a:r>
          </a:p>
          <a:p>
            <a:r>
              <a:rPr lang="en-US" altLang="en-US"/>
              <a:t>Soil moisture sensors available and more accurate; but somewhat more complicated. </a:t>
            </a:r>
          </a:p>
        </p:txBody>
      </p:sp>
    </p:spTree>
  </p:cSld>
  <p:clrMapOvr>
    <a:masterClrMapping/>
  </p:clrMapOvr>
  <p:transition spd="med">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007Q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0"/>
            <a:ext cx="87630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15747" name="Picture 3"/>
          <p:cNvPicPr>
            <a:picLocks noChangeAspect="1" noChangeArrowheads="1"/>
          </p:cNvPicPr>
          <p:nvPr/>
        </p:nvPicPr>
        <p:blipFill>
          <a:blip r:embed="rId3">
            <a:extLst>
              <a:ext uri="{28A0092B-C50C-407E-A947-70E740481C1C}">
                <a14:useLocalDpi xmlns:a14="http://schemas.microsoft.com/office/drawing/2010/main" val="0"/>
              </a:ext>
            </a:extLst>
          </a:blip>
          <a:srcRect l="7500" t="25781" r="56876" b="38281"/>
          <a:stretch>
            <a:fillRect/>
          </a:stretch>
        </p:blipFill>
        <p:spPr bwMode="auto">
          <a:xfrm>
            <a:off x="5867400" y="533400"/>
            <a:ext cx="3124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5748" name="Text Box 4"/>
          <p:cNvSpPr txBox="1">
            <a:spLocks noChangeArrowheads="1"/>
          </p:cNvSpPr>
          <p:nvPr/>
        </p:nvSpPr>
        <p:spPr bwMode="auto">
          <a:xfrm>
            <a:off x="152400" y="381000"/>
            <a:ext cx="6019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b="1">
                <a:latin typeface="Times New Roman" charset="0"/>
              </a:rPr>
              <a:t>Check your Ordinances</a:t>
            </a:r>
          </a:p>
          <a:p>
            <a:pPr eaLnBrk="1" hangingPunct="1"/>
            <a:r>
              <a:rPr lang="en-US" altLang="en-US" sz="3200" b="1">
                <a:latin typeface="Times New Roman" charset="0"/>
              </a:rPr>
              <a:t>A Backflow Prevention may be required to prevent your</a:t>
            </a:r>
          </a:p>
          <a:p>
            <a:pPr eaLnBrk="1" hangingPunct="1"/>
            <a:r>
              <a:rPr lang="en-US" altLang="en-US" sz="3200" b="1">
                <a:latin typeface="Times New Roman" charset="0"/>
              </a:rPr>
              <a:t>irrigation system from contaminating water supplies</a:t>
            </a:r>
          </a:p>
        </p:txBody>
      </p:sp>
    </p:spTree>
  </p:cSld>
  <p:clrMapOvr>
    <a:masterClrMapping/>
  </p:clrMapOvr>
  <p:transition spd="med">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p:cNvSpPr txBox="1">
            <a:spLocks noChangeArrowheads="1"/>
          </p:cNvSpPr>
          <p:nvPr/>
        </p:nvSpPr>
        <p:spPr bwMode="auto">
          <a:xfrm>
            <a:off x="1295400" y="304800"/>
            <a:ext cx="6629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sz="4400">
                <a:latin typeface="Tahoma" charset="0"/>
              </a:rPr>
              <a:t>How do I know how long I need to irrigate?</a:t>
            </a:r>
          </a:p>
        </p:txBody>
      </p:sp>
      <p:pic>
        <p:nvPicPr>
          <p:cNvPr id="416771" name="Picture 3" descr="lawn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2200"/>
            <a:ext cx="1371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6772" name="Picture 4" descr="lawn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19600"/>
            <a:ext cx="2133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16773" name="Text Box 5"/>
          <p:cNvSpPr txBox="1">
            <a:spLocks noChangeArrowheads="1"/>
          </p:cNvSpPr>
          <p:nvPr/>
        </p:nvSpPr>
        <p:spPr bwMode="auto">
          <a:xfrm>
            <a:off x="2819400" y="2514600"/>
            <a:ext cx="60515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r>
              <a:rPr lang="en-US" altLang="en-US" sz="3200">
                <a:latin typeface="Tahoma" charset="0"/>
              </a:rPr>
              <a:t>Set out tuna cans or rain gauges</a:t>
            </a:r>
          </a:p>
          <a:p>
            <a:pPr eaLnBrk="1" hangingPunct="1"/>
            <a:r>
              <a:rPr lang="en-US" altLang="en-US" sz="3200">
                <a:latin typeface="Tahoma" charset="0"/>
              </a:rPr>
              <a:t>randomly throughout your lawn.</a:t>
            </a:r>
          </a:p>
        </p:txBody>
      </p:sp>
      <p:sp>
        <p:nvSpPr>
          <p:cNvPr id="416774" name="Text Box 6"/>
          <p:cNvSpPr txBox="1">
            <a:spLocks noChangeArrowheads="1"/>
          </p:cNvSpPr>
          <p:nvPr/>
        </p:nvSpPr>
        <p:spPr bwMode="auto">
          <a:xfrm>
            <a:off x="2740025" y="2971800"/>
            <a:ext cx="64039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endParaRPr lang="en-US" altLang="en-US" sz="3200">
              <a:latin typeface="Times New Roman" charset="0"/>
            </a:endParaRPr>
          </a:p>
          <a:p>
            <a:pPr eaLnBrk="1" hangingPunct="1"/>
            <a:endParaRPr lang="en-US" altLang="en-US" sz="3200">
              <a:latin typeface="Times New Roman" charset="0"/>
            </a:endParaRPr>
          </a:p>
        </p:txBody>
      </p:sp>
      <p:sp>
        <p:nvSpPr>
          <p:cNvPr id="416775" name="Text Box 7"/>
          <p:cNvSpPr txBox="1">
            <a:spLocks noChangeArrowheads="1"/>
          </p:cNvSpPr>
          <p:nvPr/>
        </p:nvSpPr>
        <p:spPr bwMode="auto">
          <a:xfrm>
            <a:off x="3200400" y="4267200"/>
            <a:ext cx="52578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ahoma" charset="0"/>
              </a:rPr>
              <a:t>Measure how much water</a:t>
            </a:r>
          </a:p>
          <a:p>
            <a:pPr eaLnBrk="1" hangingPunct="1"/>
            <a:r>
              <a:rPr lang="en-US" altLang="en-US" sz="3200">
                <a:latin typeface="Tahoma" charset="0"/>
              </a:rPr>
              <a:t>was applied and calculate how long it will take to apply the water you need.</a:t>
            </a:r>
          </a:p>
        </p:txBody>
      </p:sp>
    </p:spTree>
  </p:cSld>
  <p:clrMapOvr>
    <a:masterClrMapping/>
  </p:clrMapOvr>
  <p:transition spd="med">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ChangeArrowheads="1"/>
          </p:cNvSpPr>
          <p:nvPr/>
        </p:nvSpPr>
        <p:spPr bwMode="auto">
          <a:xfrm>
            <a:off x="3124200" y="3886200"/>
            <a:ext cx="563880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ahoma" charset="0"/>
              </a:rPr>
              <a:t>Individually turn on each irrigation zone for 15 minutes.</a:t>
            </a:r>
          </a:p>
          <a:p>
            <a:pPr eaLnBrk="1" hangingPunct="1"/>
            <a:endParaRPr lang="en-US" altLang="en-US" sz="800">
              <a:latin typeface="Tahoma" charset="0"/>
            </a:endParaRPr>
          </a:p>
          <a:p>
            <a:pPr eaLnBrk="1" hangingPunct="1"/>
            <a:r>
              <a:rPr lang="en-US" altLang="en-US" sz="3200">
                <a:latin typeface="Tahoma" charset="0"/>
              </a:rPr>
              <a:t>Check to be sure irrigation is uniform and adjust heads if irrigation isn’t uniform.</a:t>
            </a:r>
          </a:p>
        </p:txBody>
      </p:sp>
      <p:pic>
        <p:nvPicPr>
          <p:cNvPr id="417795" name="Picture 3" descr="lawn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13716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417796" name="Picture 4" descr="lawn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19600"/>
            <a:ext cx="2286000" cy="1635125"/>
          </a:xfrm>
          <a:prstGeom prst="rect">
            <a:avLst/>
          </a:prstGeom>
          <a:noFill/>
          <a:extLst>
            <a:ext uri="{909E8E84-426E-40DD-AFC4-6F175D3DCCD1}">
              <a14:hiddenFill xmlns:a14="http://schemas.microsoft.com/office/drawing/2010/main">
                <a:solidFill>
                  <a:srgbClr val="FFFFFF"/>
                </a:solidFill>
              </a14:hiddenFill>
            </a:ext>
          </a:extLst>
        </p:spPr>
      </p:pic>
      <p:sp>
        <p:nvSpPr>
          <p:cNvPr id="417797" name="Rectangle 5"/>
          <p:cNvSpPr>
            <a:spLocks noChangeArrowheads="1"/>
          </p:cNvSpPr>
          <p:nvPr/>
        </p:nvSpPr>
        <p:spPr bwMode="auto">
          <a:xfrm>
            <a:off x="2667000" y="2362200"/>
            <a:ext cx="632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ahoma" charset="0"/>
              </a:rPr>
              <a:t>Set out tuna cans or rain gauges randomly throughout your lawn.</a:t>
            </a:r>
          </a:p>
        </p:txBody>
      </p:sp>
      <p:sp>
        <p:nvSpPr>
          <p:cNvPr id="417798" name="Text Box 6"/>
          <p:cNvSpPr txBox="1">
            <a:spLocks noChangeArrowheads="1"/>
          </p:cNvSpPr>
          <p:nvPr/>
        </p:nvSpPr>
        <p:spPr bwMode="auto">
          <a:xfrm>
            <a:off x="-174625" y="533400"/>
            <a:ext cx="9318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sz="4000">
                <a:latin typeface="Tahoma" charset="0"/>
              </a:rPr>
              <a:t>Check </a:t>
            </a:r>
            <a:r>
              <a:rPr lang="en-US" altLang="en-US" sz="4400">
                <a:latin typeface="Tahoma" charset="0"/>
              </a:rPr>
              <a:t>Uniformity</a:t>
            </a:r>
            <a:r>
              <a:rPr lang="en-US" altLang="en-US" sz="4000">
                <a:latin typeface="Tahoma" charset="0"/>
              </a:rPr>
              <a:t> of Application</a:t>
            </a:r>
            <a:r>
              <a:rPr lang="en-US" altLang="en-US" sz="3200">
                <a:latin typeface="Tahoma" charset="0"/>
              </a:rPr>
              <a:t> </a:t>
            </a:r>
          </a:p>
        </p:txBody>
      </p:sp>
    </p:spTree>
  </p:cSld>
  <p:clrMapOvr>
    <a:masterClrMapping/>
  </p:clrMapOvr>
  <p:transition spd="med">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xeri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38400"/>
            <a:ext cx="6781800" cy="4056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299" name="Text Box 3"/>
          <p:cNvSpPr txBox="1">
            <a:spLocks noChangeArrowheads="1"/>
          </p:cNvSpPr>
          <p:nvPr/>
        </p:nvSpPr>
        <p:spPr bwMode="auto">
          <a:xfrm>
            <a:off x="0" y="228600"/>
            <a:ext cx="914400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75000"/>
              </a:lnSpc>
              <a:spcBef>
                <a:spcPct val="50000"/>
              </a:spcBef>
            </a:pPr>
            <a:r>
              <a:rPr lang="en-US" altLang="en-US" sz="3200">
                <a:effectLst>
                  <a:outerShdw blurRad="38100" dist="38100" dir="2700000" algn="tl">
                    <a:srgbClr val="000000"/>
                  </a:outerShdw>
                </a:effectLst>
                <a:latin typeface="Tahoma" charset="0"/>
              </a:rPr>
              <a:t>       Use a rain gauge to track rainfall and to         	      determine when to irrigate.  </a:t>
            </a:r>
          </a:p>
          <a:p>
            <a:pPr eaLnBrk="1" hangingPunct="1">
              <a:lnSpc>
                <a:spcPct val="75000"/>
              </a:lnSpc>
              <a:spcBef>
                <a:spcPct val="50000"/>
              </a:spcBef>
            </a:pPr>
            <a:r>
              <a:rPr lang="en-US" altLang="en-US" sz="3200">
                <a:effectLst>
                  <a:outerShdw blurRad="38100" dist="38100" dir="2700000" algn="tl">
                    <a:srgbClr val="000000"/>
                  </a:outerShdw>
                </a:effectLst>
                <a:latin typeface="Tahoma" charset="0"/>
              </a:rPr>
              <a:t>   ½- to 1-inch of rainfall per month is sufficient      	for most established woody ornamentals.</a:t>
            </a:r>
          </a:p>
        </p:txBody>
      </p:sp>
    </p:spTree>
  </p:cSld>
  <p:clrMapOvr>
    <a:masterClrMapping/>
  </p:clrMapOvr>
  <p:transition spd="med">
    <p:zo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685800" y="533400"/>
            <a:ext cx="8077200"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6000" b="1" u="sng">
                <a:effectLst>
                  <a:outerShdw blurRad="38100" dist="38100" dir="2700000" algn="tl">
                    <a:srgbClr val="000000"/>
                  </a:outerShdw>
                </a:effectLst>
                <a:latin typeface="Tahoma" charset="0"/>
              </a:rPr>
              <a:t>REMEMBER</a:t>
            </a:r>
            <a:r>
              <a:rPr lang="en-US" altLang="en-US" sz="6000" b="1">
                <a:effectLst>
                  <a:outerShdw blurRad="38100" dist="38100" dir="2700000" algn="tl">
                    <a:srgbClr val="000000"/>
                  </a:outerShdw>
                </a:effectLst>
                <a:latin typeface="Tahoma" charset="0"/>
              </a:rPr>
              <a:t>:</a:t>
            </a:r>
          </a:p>
          <a:p>
            <a:pPr algn="ctr" eaLnBrk="1" hangingPunct="1">
              <a:spcBef>
                <a:spcPct val="50000"/>
              </a:spcBef>
            </a:pPr>
            <a:endParaRPr lang="en-US" altLang="en-US" sz="2000" b="1" u="sng">
              <a:effectLst>
                <a:outerShdw blurRad="38100" dist="38100" dir="2700000" algn="tl">
                  <a:srgbClr val="000000"/>
                </a:outerShdw>
              </a:effectLst>
              <a:latin typeface="Tahoma" charset="0"/>
            </a:endParaRPr>
          </a:p>
          <a:p>
            <a:pPr algn="ctr" eaLnBrk="1" hangingPunct="1">
              <a:spcBef>
                <a:spcPct val="50000"/>
              </a:spcBef>
            </a:pPr>
            <a:r>
              <a:rPr lang="en-US" altLang="en-US" sz="5400">
                <a:effectLst>
                  <a:outerShdw blurRad="38100" dist="38100" dir="2700000" algn="tl">
                    <a:srgbClr val="000000"/>
                  </a:outerShdw>
                </a:effectLst>
                <a:latin typeface="Tahoma" charset="0"/>
              </a:rPr>
              <a:t>More plants are killed each year from over-watering than from the lack of water!</a:t>
            </a:r>
          </a:p>
        </p:txBody>
      </p:sp>
    </p:spTree>
  </p:cSld>
  <p:clrMapOvr>
    <a:masterClrMapping/>
  </p:clrMapOvr>
  <p:transition spd="med">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rrowheads="1"/>
          </p:cNvSpPr>
          <p:nvPr>
            <p:ph type="title"/>
          </p:nvPr>
        </p:nvSpPr>
        <p:spPr/>
        <p:txBody>
          <a:bodyPr/>
          <a:lstStyle/>
          <a:p>
            <a:r>
              <a:rPr lang="en-US" altLang="en-US"/>
              <a:t>Watering Trees</a:t>
            </a:r>
          </a:p>
        </p:txBody>
      </p:sp>
      <p:sp>
        <p:nvSpPr>
          <p:cNvPr id="242691" name="Rectangle 3"/>
          <p:cNvSpPr>
            <a:spLocks noGrp="1" noChangeArrowheads="1"/>
          </p:cNvSpPr>
          <p:nvPr>
            <p:ph type="body" idx="1"/>
          </p:nvPr>
        </p:nvSpPr>
        <p:spPr>
          <a:xfrm>
            <a:off x="533400" y="2133600"/>
            <a:ext cx="8382000" cy="4114800"/>
          </a:xfrm>
        </p:spPr>
        <p:txBody>
          <a:bodyPr/>
          <a:lstStyle/>
          <a:p>
            <a:r>
              <a:rPr lang="en-US" altLang="en-US"/>
              <a:t>Water within and just beyond the drip line; or the area under the branches.</a:t>
            </a:r>
          </a:p>
          <a:p>
            <a:r>
              <a:rPr lang="en-US" altLang="en-US"/>
              <a:t>Do not water at the base of the tree.</a:t>
            </a:r>
          </a:p>
          <a:p>
            <a:r>
              <a:rPr lang="en-US" altLang="en-US"/>
              <a:t>Direct water to the soil and not the leaves; wet foliage is prone to disease and scorch.</a:t>
            </a:r>
          </a:p>
          <a:p>
            <a:r>
              <a:rPr lang="en-US" altLang="en-US"/>
              <a:t>Use sprinklers, soakers, drip, tree gators.</a:t>
            </a:r>
          </a:p>
          <a:p>
            <a:r>
              <a:rPr lang="en-US" altLang="en-US"/>
              <a:t>Mulch from the trunk to edge of drip line.  </a:t>
            </a:r>
          </a:p>
        </p:txBody>
      </p:sp>
    </p:spTree>
  </p:cSld>
  <p:clrMapOvr>
    <a:masterClrMapping/>
  </p:clrMapOvr>
  <p:transition spd="med">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rrowheads="1"/>
          </p:cNvSpPr>
          <p:nvPr>
            <p:ph type="title"/>
          </p:nvPr>
        </p:nvSpPr>
        <p:spPr/>
        <p:txBody>
          <a:bodyPr/>
          <a:lstStyle/>
          <a:p>
            <a:r>
              <a:rPr lang="en-US" altLang="en-US"/>
              <a:t>Tree Irrigation</a:t>
            </a:r>
          </a:p>
        </p:txBody>
      </p:sp>
      <p:sp>
        <p:nvSpPr>
          <p:cNvPr id="188419" name="Text Box 3"/>
          <p:cNvSpPr txBox="1">
            <a:spLocks noChangeArrowheads="1"/>
          </p:cNvSpPr>
          <p:nvPr/>
        </p:nvSpPr>
        <p:spPr bwMode="auto">
          <a:xfrm>
            <a:off x="457200" y="31242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altLang="en-US" sz="2400">
              <a:latin typeface="Times New Roman" charset="0"/>
            </a:endParaRPr>
          </a:p>
        </p:txBody>
      </p:sp>
      <p:sp>
        <p:nvSpPr>
          <p:cNvPr id="188420" name="Line 4"/>
          <p:cNvSpPr>
            <a:spLocks noChangeShapeType="1"/>
          </p:cNvSpPr>
          <p:nvPr/>
        </p:nvSpPr>
        <p:spPr bwMode="auto">
          <a:xfrm>
            <a:off x="1752600" y="4114800"/>
            <a:ext cx="2133600" cy="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88421" name="Line 5"/>
          <p:cNvSpPr>
            <a:spLocks noChangeShapeType="1"/>
          </p:cNvSpPr>
          <p:nvPr/>
        </p:nvSpPr>
        <p:spPr bwMode="auto">
          <a:xfrm>
            <a:off x="3886200" y="4191000"/>
            <a:ext cx="533400" cy="609600"/>
          </a:xfrm>
          <a:prstGeom prst="line">
            <a:avLst/>
          </a:prstGeom>
          <a:noFill/>
          <a:ln w="762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88422" name="Line 6"/>
          <p:cNvSpPr>
            <a:spLocks noChangeShapeType="1"/>
          </p:cNvSpPr>
          <p:nvPr/>
        </p:nvSpPr>
        <p:spPr bwMode="auto">
          <a:xfrm flipV="1">
            <a:off x="3886200" y="3352800"/>
            <a:ext cx="533400" cy="685800"/>
          </a:xfrm>
          <a:prstGeom prst="line">
            <a:avLst/>
          </a:prstGeom>
          <a:noFill/>
          <a:ln w="762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88423" name="Oval 7"/>
          <p:cNvSpPr>
            <a:spLocks noChangeArrowheads="1"/>
          </p:cNvSpPr>
          <p:nvPr/>
        </p:nvSpPr>
        <p:spPr bwMode="auto">
          <a:xfrm>
            <a:off x="4038600" y="2971800"/>
            <a:ext cx="2590800" cy="2286000"/>
          </a:xfrm>
          <a:prstGeom prst="ellipse">
            <a:avLst/>
          </a:prstGeom>
          <a:solidFill>
            <a:schemeClr val="tx2"/>
          </a:solidFill>
          <a:ln w="762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24" name="Oval 8"/>
          <p:cNvSpPr>
            <a:spLocks noChangeArrowheads="1"/>
          </p:cNvSpPr>
          <p:nvPr/>
        </p:nvSpPr>
        <p:spPr bwMode="auto">
          <a:xfrm>
            <a:off x="5029200" y="3810000"/>
            <a:ext cx="533400" cy="533400"/>
          </a:xfrm>
          <a:prstGeom prst="ellipse">
            <a:avLst/>
          </a:prstGeom>
          <a:solidFill>
            <a:srgbClr val="00CC66"/>
          </a:solidFill>
          <a:ln w="9525">
            <a:solidFill>
              <a:srgbClr val="00CC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8425" name="Text Box 9"/>
          <p:cNvSpPr txBox="1">
            <a:spLocks noChangeArrowheads="1"/>
          </p:cNvSpPr>
          <p:nvPr/>
        </p:nvSpPr>
        <p:spPr bwMode="auto">
          <a:xfrm>
            <a:off x="762000" y="34290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800">
                <a:latin typeface="Arial" charset="0"/>
              </a:rPr>
              <a:t>Garden Hose</a:t>
            </a:r>
          </a:p>
        </p:txBody>
      </p:sp>
      <p:sp>
        <p:nvSpPr>
          <p:cNvPr id="188426" name="Text Box 10"/>
          <p:cNvSpPr txBox="1">
            <a:spLocks noChangeArrowheads="1"/>
          </p:cNvSpPr>
          <p:nvPr/>
        </p:nvSpPr>
        <p:spPr bwMode="auto">
          <a:xfrm>
            <a:off x="2133600" y="5334000"/>
            <a:ext cx="243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800">
                <a:latin typeface="Arial" charset="0"/>
              </a:rPr>
              <a:t>T - Connector</a:t>
            </a:r>
          </a:p>
        </p:txBody>
      </p:sp>
      <p:sp>
        <p:nvSpPr>
          <p:cNvPr id="188427" name="Text Box 11"/>
          <p:cNvSpPr txBox="1">
            <a:spLocks noChangeArrowheads="1"/>
          </p:cNvSpPr>
          <p:nvPr/>
        </p:nvSpPr>
        <p:spPr bwMode="auto">
          <a:xfrm>
            <a:off x="4114800" y="22860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800">
                <a:latin typeface="Arial" charset="0"/>
              </a:rPr>
              <a:t>Ooze Hoze</a:t>
            </a:r>
          </a:p>
        </p:txBody>
      </p:sp>
      <p:sp>
        <p:nvSpPr>
          <p:cNvPr id="188428" name="AutoShape 12"/>
          <p:cNvSpPr>
            <a:spLocks noChangeArrowheads="1"/>
          </p:cNvSpPr>
          <p:nvPr/>
        </p:nvSpPr>
        <p:spPr bwMode="auto">
          <a:xfrm>
            <a:off x="3581400" y="4724400"/>
            <a:ext cx="609600" cy="533400"/>
          </a:xfrm>
          <a:prstGeom prst="up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med">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water_003"/>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1371600" y="1828800"/>
            <a:ext cx="6629400" cy="46863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9443" name="Rectangle 3"/>
          <p:cNvSpPr>
            <a:spLocks noGrp="1" noRot="1" noChangeArrowheads="1"/>
          </p:cNvSpPr>
          <p:nvPr>
            <p:ph type="title"/>
          </p:nvPr>
        </p:nvSpPr>
        <p:spPr/>
        <p:txBody>
          <a:bodyPr/>
          <a:lstStyle/>
          <a:p>
            <a:r>
              <a:rPr lang="en-US" altLang="en-US" sz="5400"/>
              <a:t>Treegator</a:t>
            </a:r>
          </a:p>
        </p:txBody>
      </p:sp>
    </p:spTree>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r>
              <a:rPr lang="en-US" altLang="en-US"/>
              <a:t>Landscaping for Water Quantity</a:t>
            </a:r>
          </a:p>
        </p:txBody>
      </p:sp>
      <p:sp>
        <p:nvSpPr>
          <p:cNvPr id="59395" name="Rectangle 3"/>
          <p:cNvSpPr>
            <a:spLocks noGrp="1" noChangeArrowheads="1"/>
          </p:cNvSpPr>
          <p:nvPr>
            <p:ph type="body" idx="1"/>
          </p:nvPr>
        </p:nvSpPr>
        <p:spPr>
          <a:xfrm>
            <a:off x="457200" y="1768475"/>
            <a:ext cx="8229600" cy="4357688"/>
          </a:xfrm>
        </p:spPr>
        <p:txBody>
          <a:bodyPr/>
          <a:lstStyle/>
          <a:p>
            <a:pPr>
              <a:lnSpc>
                <a:spcPct val="80000"/>
              </a:lnSpc>
            </a:pPr>
            <a:r>
              <a:rPr lang="en-US" altLang="en-US"/>
              <a:t>One portable lawn sprinkler operating one hour uses 360 gallons of water.</a:t>
            </a:r>
          </a:p>
          <a:p>
            <a:pPr>
              <a:lnSpc>
                <a:spcPct val="80000"/>
              </a:lnSpc>
            </a:pPr>
            <a:endParaRPr lang="en-US" altLang="en-US"/>
          </a:p>
          <a:p>
            <a:pPr>
              <a:lnSpc>
                <a:spcPct val="80000"/>
              </a:lnSpc>
            </a:pPr>
            <a:r>
              <a:rPr lang="en-US" altLang="en-US"/>
              <a:t>This is equivalent to:</a:t>
            </a:r>
          </a:p>
          <a:p>
            <a:pPr>
              <a:lnSpc>
                <a:spcPct val="80000"/>
              </a:lnSpc>
              <a:buFont typeface="Wingdings" charset="2"/>
              <a:buNone/>
            </a:pPr>
            <a:r>
              <a:rPr lang="en-US" altLang="en-US"/>
              <a:t>         --&gt; 12 five-minute showers</a:t>
            </a:r>
          </a:p>
          <a:p>
            <a:pPr>
              <a:lnSpc>
                <a:spcPct val="80000"/>
              </a:lnSpc>
              <a:buFont typeface="Wingdings" charset="2"/>
              <a:buNone/>
            </a:pPr>
            <a:r>
              <a:rPr lang="en-US" altLang="en-US"/>
              <a:t>         --&gt; 50 runs of the dishwasher</a:t>
            </a:r>
          </a:p>
          <a:p>
            <a:pPr>
              <a:lnSpc>
                <a:spcPct val="80000"/>
              </a:lnSpc>
              <a:buFontTx/>
              <a:buNone/>
            </a:pPr>
            <a:r>
              <a:rPr lang="en-US" altLang="en-US"/>
              <a:t>         --&gt; 225 flushes of the toilet</a:t>
            </a:r>
          </a:p>
          <a:p>
            <a:pPr>
              <a:lnSpc>
                <a:spcPct val="80000"/>
              </a:lnSpc>
              <a:buFontTx/>
              <a:buNone/>
            </a:pPr>
            <a:r>
              <a:rPr lang="en-US" altLang="en-US"/>
              <a:t>         --&gt; 12 loads of laundry</a:t>
            </a:r>
          </a:p>
          <a:p>
            <a:pPr>
              <a:lnSpc>
                <a:spcPct val="80000"/>
              </a:lnSpc>
            </a:pPr>
            <a:endParaRPr lang="en-US" altLang="en-US"/>
          </a:p>
        </p:txBody>
      </p:sp>
    </p:spTree>
  </p:cSld>
  <p:clrMapOvr>
    <a:masterClrMapping/>
  </p:clrMapOvr>
  <p:transition spd="med">
    <p:zoom/>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457200" y="474663"/>
            <a:ext cx="8229600" cy="942975"/>
          </a:xfrm>
        </p:spPr>
        <p:txBody>
          <a:bodyPr/>
          <a:lstStyle/>
          <a:p>
            <a:r>
              <a:rPr lang="en-US" altLang="en-US" sz="4800"/>
              <a:t>Target irrigation to plants that show signs of stress.</a:t>
            </a:r>
          </a:p>
        </p:txBody>
      </p:sp>
      <p:sp>
        <p:nvSpPr>
          <p:cNvPr id="185347" name="Text Box 3"/>
          <p:cNvSpPr txBox="1">
            <a:spLocks noChangeArrowheads="1"/>
          </p:cNvSpPr>
          <p:nvPr/>
        </p:nvSpPr>
        <p:spPr bwMode="auto">
          <a:xfrm>
            <a:off x="1676400" y="2362200"/>
            <a:ext cx="61722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50000"/>
              </a:spcBef>
              <a:buFontTx/>
              <a:buChar char="•"/>
            </a:pPr>
            <a:r>
              <a:rPr lang="en-US" altLang="en-US" sz="4400">
                <a:solidFill>
                  <a:srgbClr val="FF9966"/>
                </a:solidFill>
                <a:effectLst>
                  <a:outerShdw blurRad="38100" dist="38100" dir="2700000" algn="tl">
                    <a:srgbClr val="000000"/>
                  </a:outerShdw>
                </a:effectLst>
                <a:latin typeface="Times New Roman" charset="0"/>
              </a:rPr>
              <a:t> </a:t>
            </a:r>
            <a:r>
              <a:rPr lang="en-US" altLang="en-US" sz="4400">
                <a:solidFill>
                  <a:srgbClr val="FF9966"/>
                </a:solidFill>
                <a:effectLst>
                  <a:outerShdw blurRad="38100" dist="38100" dir="2700000" algn="tl">
                    <a:srgbClr val="000000"/>
                  </a:outerShdw>
                </a:effectLst>
                <a:latin typeface="Arial" charset="0"/>
              </a:rPr>
              <a:t>Gray/green Color</a:t>
            </a:r>
          </a:p>
          <a:p>
            <a:pPr eaLnBrk="1" hangingPunct="1">
              <a:lnSpc>
                <a:spcPct val="50000"/>
              </a:lnSpc>
              <a:spcBef>
                <a:spcPct val="50000"/>
              </a:spcBef>
              <a:buFontTx/>
              <a:buChar char="•"/>
            </a:pPr>
            <a:r>
              <a:rPr lang="en-US" altLang="en-US" sz="4400">
                <a:solidFill>
                  <a:srgbClr val="FF9966"/>
                </a:solidFill>
                <a:effectLst>
                  <a:outerShdw blurRad="38100" dist="38100" dir="2700000" algn="tl">
                    <a:srgbClr val="000000"/>
                  </a:outerShdw>
                </a:effectLst>
                <a:latin typeface="Arial" charset="0"/>
              </a:rPr>
              <a:t> Wilting</a:t>
            </a:r>
          </a:p>
          <a:p>
            <a:pPr eaLnBrk="1" hangingPunct="1">
              <a:lnSpc>
                <a:spcPct val="50000"/>
              </a:lnSpc>
              <a:spcBef>
                <a:spcPct val="50000"/>
              </a:spcBef>
              <a:buFontTx/>
              <a:buChar char="•"/>
            </a:pPr>
            <a:r>
              <a:rPr lang="en-US" altLang="en-US" sz="4400">
                <a:solidFill>
                  <a:srgbClr val="FF9966"/>
                </a:solidFill>
                <a:effectLst>
                  <a:outerShdw blurRad="38100" dist="38100" dir="2700000" algn="tl">
                    <a:srgbClr val="000000"/>
                  </a:outerShdw>
                </a:effectLst>
                <a:latin typeface="Arial" charset="0"/>
              </a:rPr>
              <a:t> Dying Branches</a:t>
            </a:r>
          </a:p>
        </p:txBody>
      </p:sp>
      <p:sp>
        <p:nvSpPr>
          <p:cNvPr id="185348" name="Text Box 4"/>
          <p:cNvSpPr txBox="1">
            <a:spLocks noChangeArrowheads="1"/>
          </p:cNvSpPr>
          <p:nvPr/>
        </p:nvSpPr>
        <p:spPr bwMode="auto">
          <a:xfrm>
            <a:off x="838200" y="4327525"/>
            <a:ext cx="7696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000">
                <a:effectLst>
                  <a:outerShdw blurRad="38100" dist="38100" dir="2700000" algn="tl">
                    <a:srgbClr val="000000"/>
                  </a:outerShdw>
                </a:effectLst>
                <a:latin typeface="Arial" charset="0"/>
              </a:rPr>
              <a:t>Use a hand-held hose with water breaker or sprinkler can to direct water to those plants that need water the most!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 calcmode="lin" valueType="num">
                                      <p:cBhvr additive="base">
                                        <p:cTn id="7" dur="500" fill="hold"/>
                                        <p:tgtEl>
                                          <p:spTgt spid="185347"/>
                                        </p:tgtEl>
                                        <p:attrNameLst>
                                          <p:attrName>ppt_x</p:attrName>
                                        </p:attrNameLst>
                                      </p:cBhvr>
                                      <p:tavLst>
                                        <p:tav tm="0">
                                          <p:val>
                                            <p:strVal val="1+#ppt_w/2"/>
                                          </p:val>
                                        </p:tav>
                                        <p:tav tm="100000">
                                          <p:val>
                                            <p:strVal val="#ppt_x"/>
                                          </p:val>
                                        </p:tav>
                                      </p:tavLst>
                                    </p:anim>
                                    <p:anim calcmode="lin" valueType="num">
                                      <p:cBhvr additive="base">
                                        <p:cTn id="8" dur="500" fill="hold"/>
                                        <p:tgtEl>
                                          <p:spTgt spid="1853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5348"/>
                                        </p:tgtEl>
                                        <p:attrNameLst>
                                          <p:attrName>style.visibility</p:attrName>
                                        </p:attrNameLst>
                                      </p:cBhvr>
                                      <p:to>
                                        <p:strVal val="visible"/>
                                      </p:to>
                                    </p:set>
                                    <p:anim calcmode="lin" valueType="num">
                                      <p:cBhvr additive="base">
                                        <p:cTn id="13" dur="500" fill="hold"/>
                                        <p:tgtEl>
                                          <p:spTgt spid="185348"/>
                                        </p:tgtEl>
                                        <p:attrNameLst>
                                          <p:attrName>ppt_x</p:attrName>
                                        </p:attrNameLst>
                                      </p:cBhvr>
                                      <p:tavLst>
                                        <p:tav tm="0">
                                          <p:val>
                                            <p:strVal val="#ppt_x"/>
                                          </p:val>
                                        </p:tav>
                                        <p:tav tm="100000">
                                          <p:val>
                                            <p:strVal val="#ppt_x"/>
                                          </p:val>
                                        </p:tav>
                                      </p:tavLst>
                                    </p:anim>
                                    <p:anim calcmode="lin" valueType="num">
                                      <p:cBhvr additive="base">
                                        <p:cTn id="14" dur="500" fill="hold"/>
                                        <p:tgtEl>
                                          <p:spTgt spid="185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185348"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90" name="Rectangle 2"/>
          <p:cNvSpPr>
            <a:spLocks noGrp="1" noRot="1" noChangeArrowheads="1"/>
          </p:cNvSpPr>
          <p:nvPr>
            <p:ph type="title"/>
          </p:nvPr>
        </p:nvSpPr>
        <p:spPr>
          <a:xfrm>
            <a:off x="304800" y="990600"/>
            <a:ext cx="8686800" cy="1143000"/>
          </a:xfrm>
        </p:spPr>
        <p:txBody>
          <a:bodyPr/>
          <a:lstStyle/>
          <a:p>
            <a:r>
              <a:rPr lang="en-US" altLang="en-US" sz="5400">
                <a:solidFill>
                  <a:schemeClr val="tx1"/>
                </a:solidFill>
              </a:rPr>
              <a:t/>
            </a:r>
            <a:br>
              <a:rPr lang="en-US" altLang="en-US" sz="5400">
                <a:solidFill>
                  <a:schemeClr val="tx1"/>
                </a:solidFill>
              </a:rPr>
            </a:br>
            <a:r>
              <a:rPr lang="en-US" altLang="en-US" sz="4800">
                <a:solidFill>
                  <a:schemeClr val="tx1"/>
                </a:solidFill>
              </a:rPr>
              <a:t>Efficient Irrigation</a:t>
            </a:r>
            <a:r>
              <a:rPr lang="en-US" altLang="en-US" sz="5400">
                <a:solidFill>
                  <a:schemeClr val="tx1"/>
                </a:solidFill>
              </a:rPr>
              <a:t/>
            </a:r>
            <a:br>
              <a:rPr lang="en-US" altLang="en-US" sz="5400">
                <a:solidFill>
                  <a:schemeClr val="tx1"/>
                </a:solidFill>
              </a:rPr>
            </a:br>
            <a:r>
              <a:rPr lang="en-US" altLang="en-US" sz="5400" b="0">
                <a:solidFill>
                  <a:schemeClr val="tx1"/>
                </a:solidFill>
              </a:rPr>
              <a:t/>
            </a:r>
            <a:br>
              <a:rPr lang="en-US" altLang="en-US" sz="5400" b="0">
                <a:solidFill>
                  <a:schemeClr val="tx1"/>
                </a:solidFill>
              </a:rPr>
            </a:br>
            <a:r>
              <a:rPr lang="en-US" altLang="en-US" sz="4000">
                <a:solidFill>
                  <a:srgbClr val="FF9966"/>
                </a:solidFill>
              </a:rPr>
              <a:t>Watch Indicator Plants for Signs of Moisture Stress</a:t>
            </a:r>
          </a:p>
        </p:txBody>
      </p:sp>
      <p:sp>
        <p:nvSpPr>
          <p:cNvPr id="191491" name="Rectangle 3"/>
          <p:cNvSpPr>
            <a:spLocks noGrp="1" noChangeArrowheads="1"/>
          </p:cNvSpPr>
          <p:nvPr>
            <p:ph type="body" idx="1"/>
          </p:nvPr>
        </p:nvSpPr>
        <p:spPr>
          <a:xfrm>
            <a:off x="1371600" y="3581400"/>
            <a:ext cx="7162800" cy="3054350"/>
          </a:xfrm>
        </p:spPr>
        <p:txBody>
          <a:bodyPr/>
          <a:lstStyle/>
          <a:p>
            <a:r>
              <a:rPr lang="en-US" altLang="en-US" sz="4000"/>
              <a:t>Annuals</a:t>
            </a:r>
          </a:p>
          <a:p>
            <a:r>
              <a:rPr lang="en-US" altLang="en-US" sz="4000"/>
              <a:t>Hydrangeas</a:t>
            </a:r>
          </a:p>
          <a:p>
            <a:r>
              <a:rPr lang="en-US" altLang="en-US" sz="4000"/>
              <a:t>Azaleas</a:t>
            </a:r>
          </a:p>
          <a:p>
            <a:r>
              <a:rPr lang="en-US" altLang="en-US" sz="4000"/>
              <a:t>Thread-leaf Japanese Maples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additive="base">
                                        <p:cTn id="7" dur="500" fill="hold"/>
                                        <p:tgtEl>
                                          <p:spTgt spid="191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1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1491">
                                            <p:txEl>
                                              <p:pRg st="1" end="1"/>
                                            </p:txEl>
                                          </p:spTgt>
                                        </p:tgtEl>
                                        <p:attrNameLst>
                                          <p:attrName>style.visibility</p:attrName>
                                        </p:attrNameLst>
                                      </p:cBhvr>
                                      <p:to>
                                        <p:strVal val="visible"/>
                                      </p:to>
                                    </p:set>
                                    <p:anim calcmode="lin" valueType="num">
                                      <p:cBhvr additive="base">
                                        <p:cTn id="13" dur="500" fill="hold"/>
                                        <p:tgtEl>
                                          <p:spTgt spid="191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1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 calcmode="lin" valueType="num">
                                      <p:cBhvr additive="base">
                                        <p:cTn id="19" dur="500" fill="hold"/>
                                        <p:tgtEl>
                                          <p:spTgt spid="191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1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1491">
                                            <p:txEl>
                                              <p:pRg st="3" end="3"/>
                                            </p:txEl>
                                          </p:spTgt>
                                        </p:tgtEl>
                                        <p:attrNameLst>
                                          <p:attrName>style.visibility</p:attrName>
                                        </p:attrNameLst>
                                      </p:cBhvr>
                                      <p:to>
                                        <p:strVal val="visible"/>
                                      </p:to>
                                    </p:set>
                                    <p:anim calcmode="lin" valueType="num">
                                      <p:cBhvr additive="base">
                                        <p:cTn id="25" dur="500" fill="hold"/>
                                        <p:tgtEl>
                                          <p:spTgt spid="1914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14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a:xfrm>
            <a:off x="457200" y="228600"/>
            <a:ext cx="8229600" cy="1384300"/>
          </a:xfrm>
        </p:spPr>
        <p:txBody>
          <a:bodyPr/>
          <a:lstStyle/>
          <a:p>
            <a:r>
              <a:rPr lang="en-US" altLang="en-US"/>
              <a:t>Efficient Irrigation</a:t>
            </a:r>
          </a:p>
        </p:txBody>
      </p:sp>
      <p:sp>
        <p:nvSpPr>
          <p:cNvPr id="193539" name="Rectangle 3"/>
          <p:cNvSpPr>
            <a:spLocks noGrp="1" noChangeArrowheads="1"/>
          </p:cNvSpPr>
          <p:nvPr>
            <p:ph type="body" idx="1"/>
          </p:nvPr>
        </p:nvSpPr>
        <p:spPr>
          <a:xfrm>
            <a:off x="457200" y="2133600"/>
            <a:ext cx="8229600" cy="4343400"/>
          </a:xfrm>
        </p:spPr>
        <p:txBody>
          <a:bodyPr/>
          <a:lstStyle/>
          <a:p>
            <a:pPr algn="ctr">
              <a:lnSpc>
                <a:spcPct val="90000"/>
              </a:lnSpc>
              <a:buFont typeface="Wingdings" charset="2"/>
              <a:buNone/>
            </a:pPr>
            <a:r>
              <a:rPr lang="en-US" altLang="en-US" sz="4000" u="sng"/>
              <a:t>WHEN TO WATER</a:t>
            </a:r>
            <a:r>
              <a:rPr lang="en-US" altLang="en-US" sz="4000"/>
              <a:t>  </a:t>
            </a:r>
          </a:p>
          <a:p>
            <a:pPr algn="ctr">
              <a:lnSpc>
                <a:spcPct val="90000"/>
              </a:lnSpc>
              <a:buFont typeface="Wingdings" charset="2"/>
              <a:buNone/>
            </a:pPr>
            <a:endParaRPr lang="en-US" altLang="en-US" sz="2000"/>
          </a:p>
          <a:p>
            <a:pPr algn="ctr">
              <a:lnSpc>
                <a:spcPct val="90000"/>
              </a:lnSpc>
              <a:buFont typeface="Wingdings" charset="2"/>
              <a:buNone/>
            </a:pPr>
            <a:r>
              <a:rPr lang="en-US" altLang="en-US" sz="3600"/>
              <a:t>For most efficient use of water, irrigate between 9pm - 10am to avoid excessive evaporative loss of water.</a:t>
            </a:r>
          </a:p>
          <a:p>
            <a:pPr algn="ctr">
              <a:lnSpc>
                <a:spcPct val="90000"/>
              </a:lnSpc>
              <a:buFont typeface="Wingdings" charset="2"/>
              <a:buNone/>
            </a:pPr>
            <a:endParaRPr lang="en-US" altLang="en-US" sz="2000"/>
          </a:p>
          <a:p>
            <a:pPr algn="ctr">
              <a:lnSpc>
                <a:spcPct val="90000"/>
              </a:lnSpc>
              <a:buFont typeface="Wingdings" charset="2"/>
              <a:buNone/>
            </a:pPr>
            <a:r>
              <a:rPr lang="en-US" altLang="en-US" sz="3600"/>
              <a:t>Don’t water when it is windy or during the heat of the day. </a:t>
            </a:r>
          </a:p>
        </p:txBody>
      </p:sp>
    </p:spTree>
  </p:cSld>
  <p:clrMapOvr>
    <a:masterClrMapping/>
  </p:clrMapOvr>
  <p:transition spd="med">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rrowheads="1"/>
          </p:cNvSpPr>
          <p:nvPr>
            <p:ph type="title"/>
          </p:nvPr>
        </p:nvSpPr>
        <p:spPr/>
        <p:txBody>
          <a:bodyPr/>
          <a:lstStyle/>
          <a:p>
            <a:r>
              <a:rPr lang="en-US" altLang="en-US"/>
              <a:t>Efficient Irrigation</a:t>
            </a:r>
          </a:p>
        </p:txBody>
      </p:sp>
      <p:sp>
        <p:nvSpPr>
          <p:cNvPr id="285699" name="Rectangle 3"/>
          <p:cNvSpPr>
            <a:spLocks noGrp="1" noChangeArrowheads="1"/>
          </p:cNvSpPr>
          <p:nvPr>
            <p:ph type="body" idx="1"/>
          </p:nvPr>
        </p:nvSpPr>
        <p:spPr>
          <a:xfrm>
            <a:off x="381000" y="2133600"/>
            <a:ext cx="8229600" cy="4724400"/>
          </a:xfrm>
        </p:spPr>
        <p:txBody>
          <a:bodyPr/>
          <a:lstStyle/>
          <a:p>
            <a:pPr algn="ctr">
              <a:lnSpc>
                <a:spcPct val="90000"/>
              </a:lnSpc>
              <a:buFont typeface="Wingdings" charset="2"/>
              <a:buNone/>
            </a:pPr>
            <a:r>
              <a:rPr lang="en-US" altLang="en-US" sz="4000" u="sng"/>
              <a:t>HOW TO WATER</a:t>
            </a:r>
          </a:p>
          <a:p>
            <a:pPr algn="ctr">
              <a:lnSpc>
                <a:spcPct val="90000"/>
              </a:lnSpc>
              <a:buFont typeface="Wingdings" charset="2"/>
              <a:buNone/>
            </a:pPr>
            <a:endParaRPr lang="en-US" altLang="en-US" sz="1800" u="sng"/>
          </a:p>
          <a:p>
            <a:pPr algn="ctr">
              <a:lnSpc>
                <a:spcPct val="90000"/>
              </a:lnSpc>
              <a:buFont typeface="Wingdings" charset="2"/>
              <a:buNone/>
            </a:pPr>
            <a:r>
              <a:rPr lang="en-US" altLang="en-US" sz="3600"/>
              <a:t>A thorough soaking that saturates the soil to a depth of 6 to 8 inches is better for plants than shallow, frequent waterings. </a:t>
            </a:r>
          </a:p>
          <a:p>
            <a:pPr algn="ctr">
              <a:lnSpc>
                <a:spcPct val="90000"/>
              </a:lnSpc>
              <a:buFont typeface="Wingdings" charset="2"/>
              <a:buNone/>
            </a:pPr>
            <a:endParaRPr lang="en-US" altLang="en-US" sz="2000"/>
          </a:p>
          <a:p>
            <a:pPr algn="ctr">
              <a:lnSpc>
                <a:spcPct val="90000"/>
              </a:lnSpc>
              <a:buFont typeface="Wingdings" charset="2"/>
              <a:buNone/>
            </a:pPr>
            <a:r>
              <a:rPr lang="en-US" altLang="en-US" sz="3600"/>
              <a:t>   Deep watering = deep, healthy roots</a:t>
            </a:r>
          </a:p>
          <a:p>
            <a:pPr algn="ctr">
              <a:lnSpc>
                <a:spcPct val="90000"/>
              </a:lnSpc>
              <a:buFont typeface="Wingdings" charset="2"/>
              <a:buNone/>
            </a:pPr>
            <a:r>
              <a:rPr lang="en-US" altLang="en-US" sz="3600"/>
              <a:t>Shallow watering = shallow, weak roots  </a:t>
            </a:r>
            <a:endParaRPr lang="en-US" altLang="en-US" sz="3600" u="sng"/>
          </a:p>
        </p:txBody>
      </p:sp>
    </p:spTree>
  </p:cSld>
  <p:clrMapOvr>
    <a:masterClrMapping/>
  </p:clrMapOvr>
  <p:transition spd="med">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ext Box 2"/>
          <p:cNvSpPr txBox="1">
            <a:spLocks noChangeArrowheads="1"/>
          </p:cNvSpPr>
          <p:nvPr/>
        </p:nvSpPr>
        <p:spPr bwMode="auto">
          <a:xfrm>
            <a:off x="1524000" y="457200"/>
            <a:ext cx="6172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sz="4400">
                <a:latin typeface="Tahoma" charset="0"/>
              </a:rPr>
              <a:t>Efficient Irrigation</a:t>
            </a:r>
          </a:p>
        </p:txBody>
      </p:sp>
      <p:sp>
        <p:nvSpPr>
          <p:cNvPr id="404483" name="Text Box 3"/>
          <p:cNvSpPr txBox="1">
            <a:spLocks noChangeArrowheads="1"/>
          </p:cNvSpPr>
          <p:nvPr/>
        </p:nvSpPr>
        <p:spPr bwMode="auto">
          <a:xfrm>
            <a:off x="228600" y="1981200"/>
            <a:ext cx="8534400"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ahoma" charset="0"/>
              </a:rPr>
              <a:t>             </a:t>
            </a:r>
            <a:r>
              <a:rPr lang="en-US" altLang="en-US" sz="4000" u="sng">
                <a:latin typeface="Tahoma" charset="0"/>
              </a:rPr>
              <a:t>HOW MUCH TO WATER</a:t>
            </a:r>
          </a:p>
          <a:p>
            <a:pPr eaLnBrk="1" hangingPunct="1"/>
            <a:endParaRPr lang="en-US" altLang="en-US" sz="1000" u="sng">
              <a:latin typeface="Tahoma" charset="0"/>
            </a:endParaRPr>
          </a:p>
          <a:p>
            <a:pPr eaLnBrk="1" hangingPunct="1">
              <a:buFontTx/>
              <a:buChar char="•"/>
            </a:pPr>
            <a:r>
              <a:rPr lang="en-US" altLang="en-US" sz="3200">
                <a:latin typeface="Tahoma" charset="0"/>
              </a:rPr>
              <a:t> Shrubs: up to once a week - apply one gallon of water per foot of plant height.</a:t>
            </a:r>
          </a:p>
          <a:p>
            <a:pPr eaLnBrk="1" hangingPunct="1"/>
            <a:endParaRPr lang="en-US" altLang="en-US" sz="800">
              <a:latin typeface="Tahoma" charset="0"/>
            </a:endParaRPr>
          </a:p>
          <a:p>
            <a:pPr eaLnBrk="1" hangingPunct="1">
              <a:buFontTx/>
              <a:buChar char="•"/>
            </a:pPr>
            <a:r>
              <a:rPr lang="en-US" altLang="en-US" sz="3200">
                <a:latin typeface="Tahoma" charset="0"/>
              </a:rPr>
              <a:t> Lawns: up to once a week -</a:t>
            </a:r>
          </a:p>
          <a:p>
            <a:pPr eaLnBrk="1" hangingPunct="1"/>
            <a:r>
              <a:rPr lang="en-US" altLang="en-US" sz="3200">
                <a:latin typeface="Tahoma" charset="0"/>
              </a:rPr>
              <a:t>up to one inch per application. </a:t>
            </a:r>
          </a:p>
          <a:p>
            <a:pPr eaLnBrk="1" hangingPunct="1"/>
            <a:endParaRPr lang="en-US" altLang="en-US" sz="1000">
              <a:latin typeface="Tahoma" charset="0"/>
            </a:endParaRPr>
          </a:p>
          <a:p>
            <a:pPr eaLnBrk="1" hangingPunct="1">
              <a:buFontTx/>
              <a:buChar char="•"/>
            </a:pPr>
            <a:r>
              <a:rPr lang="en-US" altLang="en-US" sz="3200">
                <a:latin typeface="Tahoma" charset="0"/>
              </a:rPr>
              <a:t> Trees: up to once a week;</a:t>
            </a:r>
          </a:p>
          <a:p>
            <a:pPr eaLnBrk="1" hangingPunct="1"/>
            <a:r>
              <a:rPr lang="en-US" altLang="en-US" sz="3200">
                <a:latin typeface="Tahoma" charset="0"/>
              </a:rPr>
              <a:t>one inch of water under entire</a:t>
            </a:r>
          </a:p>
          <a:p>
            <a:pPr eaLnBrk="1" hangingPunct="1"/>
            <a:r>
              <a:rPr lang="en-US" altLang="en-US" sz="3200">
                <a:latin typeface="Tahoma" charset="0"/>
              </a:rPr>
              <a:t>canopy.</a:t>
            </a:r>
          </a:p>
          <a:p>
            <a:pPr eaLnBrk="1" hangingPunct="1"/>
            <a:endParaRPr lang="en-US" altLang="en-US" sz="3200">
              <a:latin typeface="Tahoma" charset="0"/>
            </a:endParaRPr>
          </a:p>
          <a:p>
            <a:pPr eaLnBrk="1" hangingPunct="1">
              <a:buFontTx/>
              <a:buChar char="•"/>
            </a:pPr>
            <a:endParaRPr lang="en-US" altLang="en-US" sz="3200">
              <a:latin typeface="Tahoma" charset="0"/>
            </a:endParaRPr>
          </a:p>
        </p:txBody>
      </p:sp>
      <p:pic>
        <p:nvPicPr>
          <p:cNvPr id="404484" name="Picture 4" descr="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038600"/>
            <a:ext cx="197485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rrowheads="1"/>
          </p:cNvSpPr>
          <p:nvPr>
            <p:ph type="title"/>
          </p:nvPr>
        </p:nvSpPr>
        <p:spPr/>
        <p:txBody>
          <a:bodyPr/>
          <a:lstStyle/>
          <a:p>
            <a:r>
              <a:rPr lang="en-US" altLang="en-US">
                <a:solidFill>
                  <a:schemeClr val="hlink"/>
                </a:solidFill>
              </a:rPr>
              <a:t>Seven Steps To Zeriscaping</a:t>
            </a:r>
          </a:p>
        </p:txBody>
      </p:sp>
      <p:sp>
        <p:nvSpPr>
          <p:cNvPr id="197635" name="Rectangle 3"/>
          <p:cNvSpPr>
            <a:spLocks noGrp="1" noChangeArrowheads="1"/>
          </p:cNvSpPr>
          <p:nvPr>
            <p:ph type="body" idx="1"/>
          </p:nvPr>
        </p:nvSpPr>
        <p:spPr>
          <a:xfrm>
            <a:off x="1600200" y="2133600"/>
            <a:ext cx="7086600" cy="4419600"/>
          </a:xfrm>
        </p:spPr>
        <p:txBody>
          <a:bodyPr/>
          <a:lstStyle/>
          <a:p>
            <a:r>
              <a:rPr lang="en-US" altLang="en-US"/>
              <a:t> </a:t>
            </a:r>
            <a:r>
              <a:rPr lang="en-US" altLang="en-US" sz="3400"/>
              <a:t>Planning and Design</a:t>
            </a:r>
          </a:p>
          <a:p>
            <a:r>
              <a:rPr lang="en-US" altLang="en-US" sz="3400"/>
              <a:t> Soil Improvement</a:t>
            </a:r>
          </a:p>
          <a:p>
            <a:r>
              <a:rPr lang="en-US" altLang="en-US" sz="3400"/>
              <a:t> Appropriate Plant Selection</a:t>
            </a:r>
            <a:endParaRPr lang="en-US" altLang="en-US" sz="3400">
              <a:solidFill>
                <a:srgbClr val="FFFF00"/>
              </a:solidFill>
            </a:endParaRPr>
          </a:p>
          <a:p>
            <a:r>
              <a:rPr lang="en-US" altLang="en-US" sz="3400"/>
              <a:t> Practical Turf Areas</a:t>
            </a:r>
          </a:p>
          <a:p>
            <a:r>
              <a:rPr lang="en-US" altLang="en-US" sz="3400"/>
              <a:t> Efficient Irrigation</a:t>
            </a:r>
          </a:p>
          <a:p>
            <a:r>
              <a:rPr lang="en-US" altLang="en-US" sz="3600">
                <a:solidFill>
                  <a:srgbClr val="FFFF00"/>
                </a:solidFill>
              </a:rPr>
              <a:t> </a:t>
            </a:r>
            <a:r>
              <a:rPr lang="en-US" altLang="en-US" sz="3600">
                <a:solidFill>
                  <a:schemeClr val="hlink"/>
                </a:solidFill>
              </a:rPr>
              <a:t>Use of Mulches</a:t>
            </a:r>
            <a:r>
              <a:rPr lang="en-US" altLang="en-US" sz="3400"/>
              <a:t> </a:t>
            </a:r>
          </a:p>
          <a:p>
            <a:r>
              <a:rPr lang="en-US" altLang="en-US" sz="3400"/>
              <a:t> Appropriate Maintenance</a:t>
            </a:r>
            <a:endParaRPr lang="en-US" altLang="en-US"/>
          </a:p>
          <a:p>
            <a:endParaRPr lang="en-US" altLang="en-US"/>
          </a:p>
        </p:txBody>
      </p:sp>
    </p:spTree>
  </p:cSld>
  <p:clrMapOvr>
    <a:masterClrMapping/>
  </p:clrMapOvr>
  <p:transition spd="med">
    <p:zoom/>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body" idx="1"/>
          </p:nvPr>
        </p:nvSpPr>
        <p:spPr>
          <a:xfrm>
            <a:off x="685800" y="2362200"/>
            <a:ext cx="8229600" cy="4221163"/>
          </a:xfrm>
        </p:spPr>
        <p:txBody>
          <a:bodyPr/>
          <a:lstStyle/>
          <a:p>
            <a:pPr>
              <a:lnSpc>
                <a:spcPct val="90000"/>
              </a:lnSpc>
            </a:pPr>
            <a:r>
              <a:rPr lang="en-US" altLang="en-US"/>
              <a:t> </a:t>
            </a:r>
            <a:r>
              <a:rPr lang="en-US" altLang="en-US" sz="3600"/>
              <a:t>Prevents evaporative water loss from       	the soil.                          </a:t>
            </a:r>
          </a:p>
          <a:p>
            <a:pPr>
              <a:lnSpc>
                <a:spcPct val="90000"/>
              </a:lnSpc>
            </a:pPr>
            <a:r>
              <a:rPr lang="en-US" altLang="en-US" sz="3600"/>
              <a:t> Prevents soil-borne diseases.</a:t>
            </a:r>
          </a:p>
          <a:p>
            <a:pPr>
              <a:lnSpc>
                <a:spcPct val="90000"/>
              </a:lnSpc>
            </a:pPr>
            <a:r>
              <a:rPr lang="en-US" altLang="en-US" sz="3600"/>
              <a:t> Insulates the roots of plants from      	extreme cold and heat.</a:t>
            </a:r>
          </a:p>
          <a:p>
            <a:pPr>
              <a:lnSpc>
                <a:spcPct val="90000"/>
              </a:lnSpc>
            </a:pPr>
            <a:r>
              <a:rPr lang="en-US" altLang="en-US" sz="3600"/>
              <a:t> Reduces weed competition.</a:t>
            </a:r>
          </a:p>
          <a:p>
            <a:pPr>
              <a:lnSpc>
                <a:spcPct val="90000"/>
              </a:lnSpc>
            </a:pPr>
            <a:r>
              <a:rPr lang="en-US" altLang="en-US" sz="3600"/>
              <a:t> Reduces erosion. </a:t>
            </a:r>
          </a:p>
        </p:txBody>
      </p:sp>
      <p:sp>
        <p:nvSpPr>
          <p:cNvPr id="198659" name="Rectangle 3"/>
          <p:cNvSpPr>
            <a:spLocks noGrp="1" noRot="1" noChangeArrowheads="1"/>
          </p:cNvSpPr>
          <p:nvPr>
            <p:ph type="title"/>
          </p:nvPr>
        </p:nvSpPr>
        <p:spPr/>
        <p:txBody>
          <a:bodyPr/>
          <a:lstStyle/>
          <a:p>
            <a:r>
              <a:rPr lang="en-US" altLang="en-US"/>
              <a:t>Benefits of Mulch</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8658">
                                            <p:txEl>
                                              <p:pRg st="0" end="0"/>
                                            </p:txEl>
                                          </p:spTgt>
                                        </p:tgtEl>
                                        <p:attrNameLst>
                                          <p:attrName>style.visibility</p:attrName>
                                        </p:attrNameLst>
                                      </p:cBhvr>
                                      <p:to>
                                        <p:strVal val="visible"/>
                                      </p:to>
                                    </p:set>
                                    <p:anim calcmode="lin" valueType="num">
                                      <p:cBhvr additive="base">
                                        <p:cTn id="7" dur="500" fill="hold"/>
                                        <p:tgtEl>
                                          <p:spTgt spid="19865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86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8658">
                                            <p:txEl>
                                              <p:pRg st="1" end="1"/>
                                            </p:txEl>
                                          </p:spTgt>
                                        </p:tgtEl>
                                        <p:attrNameLst>
                                          <p:attrName>style.visibility</p:attrName>
                                        </p:attrNameLst>
                                      </p:cBhvr>
                                      <p:to>
                                        <p:strVal val="visible"/>
                                      </p:to>
                                    </p:set>
                                    <p:anim calcmode="lin" valueType="num">
                                      <p:cBhvr additive="base">
                                        <p:cTn id="13" dur="500" fill="hold"/>
                                        <p:tgtEl>
                                          <p:spTgt spid="19865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86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8658">
                                            <p:txEl>
                                              <p:pRg st="2" end="2"/>
                                            </p:txEl>
                                          </p:spTgt>
                                        </p:tgtEl>
                                        <p:attrNameLst>
                                          <p:attrName>style.visibility</p:attrName>
                                        </p:attrNameLst>
                                      </p:cBhvr>
                                      <p:to>
                                        <p:strVal val="visible"/>
                                      </p:to>
                                    </p:set>
                                    <p:anim calcmode="lin" valueType="num">
                                      <p:cBhvr additive="base">
                                        <p:cTn id="19" dur="500" fill="hold"/>
                                        <p:tgtEl>
                                          <p:spTgt spid="19865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86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8658">
                                            <p:txEl>
                                              <p:pRg st="3" end="3"/>
                                            </p:txEl>
                                          </p:spTgt>
                                        </p:tgtEl>
                                        <p:attrNameLst>
                                          <p:attrName>style.visibility</p:attrName>
                                        </p:attrNameLst>
                                      </p:cBhvr>
                                      <p:to>
                                        <p:strVal val="visible"/>
                                      </p:to>
                                    </p:set>
                                    <p:anim calcmode="lin" valueType="num">
                                      <p:cBhvr additive="base">
                                        <p:cTn id="25" dur="500" fill="hold"/>
                                        <p:tgtEl>
                                          <p:spTgt spid="19865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9865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8658">
                                            <p:txEl>
                                              <p:pRg st="4" end="4"/>
                                            </p:txEl>
                                          </p:spTgt>
                                        </p:tgtEl>
                                        <p:attrNameLst>
                                          <p:attrName>style.visibility</p:attrName>
                                        </p:attrNameLst>
                                      </p:cBhvr>
                                      <p:to>
                                        <p:strVal val="visible"/>
                                      </p:to>
                                    </p:set>
                                    <p:anim calcmode="lin" valueType="num">
                                      <p:cBhvr additive="base">
                                        <p:cTn id="31" dur="500" fill="hold"/>
                                        <p:tgtEl>
                                          <p:spTgt spid="19865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9865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xeri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9683" name="Text Box 3"/>
          <p:cNvSpPr txBox="1">
            <a:spLocks noChangeArrowheads="1"/>
          </p:cNvSpPr>
          <p:nvPr/>
        </p:nvSpPr>
        <p:spPr bwMode="auto">
          <a:xfrm>
            <a:off x="5562600" y="4267200"/>
            <a:ext cx="35814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3600">
                <a:effectLst>
                  <a:outerShdw blurRad="38100" dist="38100" dir="2700000" algn="tl">
                    <a:srgbClr val="000000"/>
                  </a:outerShdw>
                </a:effectLst>
                <a:latin typeface="Arial" charset="0"/>
              </a:rPr>
              <a:t>Best Mulches</a:t>
            </a:r>
          </a:p>
          <a:p>
            <a:pPr algn="ctr" eaLnBrk="1" hangingPunct="1">
              <a:lnSpc>
                <a:spcPct val="75000"/>
              </a:lnSpc>
              <a:spcBef>
                <a:spcPct val="50000"/>
              </a:spcBef>
            </a:pPr>
            <a:r>
              <a:rPr lang="en-US" altLang="en-US" sz="2800">
                <a:solidFill>
                  <a:srgbClr val="FFFF66"/>
                </a:solidFill>
                <a:effectLst>
                  <a:outerShdw blurRad="38100" dist="38100" dir="2700000" algn="tl">
                    <a:srgbClr val="000000"/>
                  </a:outerShdw>
                </a:effectLst>
                <a:latin typeface="Tahoma" charset="0"/>
              </a:rPr>
              <a:t>Organic</a:t>
            </a:r>
          </a:p>
          <a:p>
            <a:pPr algn="ctr" eaLnBrk="1" hangingPunct="1">
              <a:lnSpc>
                <a:spcPct val="75000"/>
              </a:lnSpc>
              <a:spcBef>
                <a:spcPct val="50000"/>
              </a:spcBef>
            </a:pPr>
            <a:r>
              <a:rPr lang="en-US" altLang="en-US" sz="2800">
                <a:solidFill>
                  <a:srgbClr val="FFFF66"/>
                </a:solidFill>
                <a:effectLst>
                  <a:outerShdw blurRad="38100" dist="38100" dir="2700000" algn="tl">
                    <a:srgbClr val="000000"/>
                  </a:outerShdw>
                </a:effectLst>
                <a:latin typeface="Tahoma" charset="0"/>
              </a:rPr>
              <a:t>Fine-textured</a:t>
            </a:r>
          </a:p>
          <a:p>
            <a:pPr algn="ctr" eaLnBrk="1" hangingPunct="1">
              <a:lnSpc>
                <a:spcPct val="75000"/>
              </a:lnSpc>
              <a:spcBef>
                <a:spcPct val="50000"/>
              </a:spcBef>
            </a:pPr>
            <a:r>
              <a:rPr lang="en-US" altLang="en-US" sz="2800">
                <a:solidFill>
                  <a:srgbClr val="FFFF66"/>
                </a:solidFill>
                <a:effectLst>
                  <a:outerShdw blurRad="38100" dist="38100" dir="2700000" algn="tl">
                    <a:srgbClr val="000000"/>
                  </a:outerShdw>
                </a:effectLst>
                <a:latin typeface="Tahoma" charset="0"/>
              </a:rPr>
              <a:t>Non-matting</a:t>
            </a:r>
          </a:p>
        </p:txBody>
      </p:sp>
      <p:sp>
        <p:nvSpPr>
          <p:cNvPr id="199684" name="Line 4"/>
          <p:cNvSpPr>
            <a:spLocks noChangeShapeType="1"/>
          </p:cNvSpPr>
          <p:nvPr/>
        </p:nvSpPr>
        <p:spPr bwMode="auto">
          <a:xfrm flipV="1">
            <a:off x="6324600" y="4953000"/>
            <a:ext cx="2133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Tree>
  </p:cSld>
  <p:clrMapOvr>
    <a:masterClrMapping/>
  </p:clrMapOvr>
  <p:transition spd="med">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609600" y="4572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4400">
                <a:effectLst>
                  <a:outerShdw blurRad="38100" dist="38100" dir="2700000" algn="tl">
                    <a:srgbClr val="000000"/>
                  </a:outerShdw>
                </a:effectLst>
                <a:latin typeface="Tahoma" charset="0"/>
              </a:rPr>
              <a:t>How Much Mulch To Apply?</a:t>
            </a:r>
          </a:p>
        </p:txBody>
      </p:sp>
      <p:sp>
        <p:nvSpPr>
          <p:cNvPr id="200707" name="Text Box 3"/>
          <p:cNvSpPr txBox="1">
            <a:spLocks noChangeArrowheads="1"/>
          </p:cNvSpPr>
          <p:nvPr/>
        </p:nvSpPr>
        <p:spPr bwMode="auto">
          <a:xfrm>
            <a:off x="914400" y="19050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3600">
                <a:solidFill>
                  <a:srgbClr val="FFFF00"/>
                </a:solidFill>
                <a:effectLst>
                  <a:outerShdw blurRad="38100" dist="38100" dir="2700000" algn="tl">
                    <a:srgbClr val="000000"/>
                  </a:outerShdw>
                </a:effectLst>
                <a:latin typeface="Tahoma" charset="0"/>
              </a:rPr>
              <a:t>3 to 5 inches is sufficient.</a:t>
            </a:r>
          </a:p>
        </p:txBody>
      </p:sp>
      <p:sp>
        <p:nvSpPr>
          <p:cNvPr id="200708" name="Text Box 4"/>
          <p:cNvSpPr txBox="1">
            <a:spLocks noChangeArrowheads="1"/>
          </p:cNvSpPr>
          <p:nvPr/>
        </p:nvSpPr>
        <p:spPr bwMode="auto">
          <a:xfrm>
            <a:off x="1524000" y="2819400"/>
            <a:ext cx="7620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3600">
                <a:solidFill>
                  <a:srgbClr val="FFFF66"/>
                </a:solidFill>
                <a:effectLst>
                  <a:outerShdw blurRad="38100" dist="38100" dir="2700000" algn="tl">
                    <a:srgbClr val="000000"/>
                  </a:outerShdw>
                </a:effectLst>
                <a:latin typeface="Tahoma" charset="0"/>
              </a:rPr>
              <a:t>1 bale of pine straw covers                       50 – 80 sq. ft., depending               on the size of the bale.</a:t>
            </a:r>
          </a:p>
        </p:txBody>
      </p:sp>
      <p:sp>
        <p:nvSpPr>
          <p:cNvPr id="200709" name="Text Box 5"/>
          <p:cNvSpPr txBox="1">
            <a:spLocks noChangeArrowheads="1"/>
          </p:cNvSpPr>
          <p:nvPr/>
        </p:nvSpPr>
        <p:spPr bwMode="auto">
          <a:xfrm>
            <a:off x="1600200" y="4800600"/>
            <a:ext cx="5486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3600">
                <a:solidFill>
                  <a:srgbClr val="FFFF66"/>
                </a:solidFill>
                <a:effectLst>
                  <a:outerShdw blurRad="38100" dist="38100" dir="2700000" algn="tl">
                    <a:srgbClr val="000000"/>
                  </a:outerShdw>
                </a:effectLst>
                <a:latin typeface="Tahoma" charset="0"/>
              </a:rPr>
              <a:t>9 – 3 cu. ft. bags of pine bark mulch will cover 100 sq. ft. to a 3-inch depth.</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707"/>
                                        </p:tgtEl>
                                        <p:attrNameLst>
                                          <p:attrName>style.visibility</p:attrName>
                                        </p:attrNameLst>
                                      </p:cBhvr>
                                      <p:to>
                                        <p:strVal val="visible"/>
                                      </p:to>
                                    </p:set>
                                    <p:anim calcmode="lin" valueType="num">
                                      <p:cBhvr additive="base">
                                        <p:cTn id="7" dur="500" fill="hold"/>
                                        <p:tgtEl>
                                          <p:spTgt spid="200707"/>
                                        </p:tgtEl>
                                        <p:attrNameLst>
                                          <p:attrName>ppt_x</p:attrName>
                                        </p:attrNameLst>
                                      </p:cBhvr>
                                      <p:tavLst>
                                        <p:tav tm="0">
                                          <p:val>
                                            <p:strVal val="1+#ppt_w/2"/>
                                          </p:val>
                                        </p:tav>
                                        <p:tav tm="100000">
                                          <p:val>
                                            <p:strVal val="#ppt_x"/>
                                          </p:val>
                                        </p:tav>
                                      </p:tavLst>
                                    </p:anim>
                                    <p:anim calcmode="lin" valueType="num">
                                      <p:cBhvr additive="base">
                                        <p:cTn id="8" dur="500" fill="hold"/>
                                        <p:tgtEl>
                                          <p:spTgt spid="2007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0708"/>
                                        </p:tgtEl>
                                        <p:attrNameLst>
                                          <p:attrName>style.visibility</p:attrName>
                                        </p:attrNameLst>
                                      </p:cBhvr>
                                      <p:to>
                                        <p:strVal val="visible"/>
                                      </p:to>
                                    </p:set>
                                    <p:anim calcmode="lin" valueType="num">
                                      <p:cBhvr additive="base">
                                        <p:cTn id="13" dur="500" fill="hold"/>
                                        <p:tgtEl>
                                          <p:spTgt spid="200708"/>
                                        </p:tgtEl>
                                        <p:attrNameLst>
                                          <p:attrName>ppt_x</p:attrName>
                                        </p:attrNameLst>
                                      </p:cBhvr>
                                      <p:tavLst>
                                        <p:tav tm="0">
                                          <p:val>
                                            <p:strVal val="1+#ppt_w/2"/>
                                          </p:val>
                                        </p:tav>
                                        <p:tav tm="100000">
                                          <p:val>
                                            <p:strVal val="#ppt_x"/>
                                          </p:val>
                                        </p:tav>
                                      </p:tavLst>
                                    </p:anim>
                                    <p:anim calcmode="lin" valueType="num">
                                      <p:cBhvr additive="base">
                                        <p:cTn id="14" dur="500" fill="hold"/>
                                        <p:tgtEl>
                                          <p:spTgt spid="2007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0709"/>
                                        </p:tgtEl>
                                        <p:attrNameLst>
                                          <p:attrName>style.visibility</p:attrName>
                                        </p:attrNameLst>
                                      </p:cBhvr>
                                      <p:to>
                                        <p:strVal val="visible"/>
                                      </p:to>
                                    </p:set>
                                    <p:anim calcmode="lin" valueType="num">
                                      <p:cBhvr additive="base">
                                        <p:cTn id="19" dur="500" fill="hold"/>
                                        <p:tgtEl>
                                          <p:spTgt spid="200709"/>
                                        </p:tgtEl>
                                        <p:attrNameLst>
                                          <p:attrName>ppt_x</p:attrName>
                                        </p:attrNameLst>
                                      </p:cBhvr>
                                      <p:tavLst>
                                        <p:tav tm="0">
                                          <p:val>
                                            <p:strVal val="#ppt_x"/>
                                          </p:val>
                                        </p:tav>
                                        <p:tav tm="100000">
                                          <p:val>
                                            <p:strVal val="#ppt_x"/>
                                          </p:val>
                                        </p:tav>
                                      </p:tavLst>
                                    </p:anim>
                                    <p:anim calcmode="lin" valueType="num">
                                      <p:cBhvr additive="base">
                                        <p:cTn id="20" dur="500" fill="hold"/>
                                        <p:tgtEl>
                                          <p:spTgt spid="200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autoUpdateAnimBg="0"/>
      <p:bldP spid="200708" grpId="0" autoUpdateAnimBg="0"/>
      <p:bldP spid="20070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ater_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1731" name="Rectangle 3"/>
          <p:cNvSpPr>
            <a:spLocks noGrp="1" noRot="1" noChangeArrowheads="1"/>
          </p:cNvSpPr>
          <p:nvPr>
            <p:ph type="title"/>
          </p:nvPr>
        </p:nvSpPr>
        <p:spPr>
          <a:xfrm>
            <a:off x="990600" y="4572000"/>
            <a:ext cx="7239000" cy="1981200"/>
          </a:xfrm>
          <a:solidFill>
            <a:srgbClr val="252400"/>
          </a:solidFill>
        </p:spPr>
        <p:txBody>
          <a:bodyPr/>
          <a:lstStyle/>
          <a:p>
            <a:r>
              <a:rPr lang="en-US" altLang="en-US" sz="3600"/>
              <a:t>Make Sure Mulch is Composed!</a:t>
            </a:r>
            <a:br>
              <a:rPr lang="en-US" altLang="en-US" sz="3600"/>
            </a:br>
            <a:r>
              <a:rPr lang="en-US" altLang="en-US" sz="3600"/>
              <a:t>Green Mulch Can Rob Plants of Essential Nitrogen.</a:t>
            </a:r>
          </a:p>
        </p:txBody>
      </p:sp>
      <p:sp>
        <p:nvSpPr>
          <p:cNvPr id="201732" name="Text Box 4"/>
          <p:cNvSpPr txBox="1">
            <a:spLocks noChangeArrowheads="1"/>
          </p:cNvSpPr>
          <p:nvPr/>
        </p:nvSpPr>
        <p:spPr bwMode="auto">
          <a:xfrm>
            <a:off x="609600" y="609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endParaRPr lang="en-US" altLang="en-US" sz="2400">
              <a:latin typeface="Times New Roman" charset="0"/>
            </a:endParaRPr>
          </a:p>
        </p:txBody>
      </p:sp>
    </p:spTree>
  </p:cSld>
  <p:clrMapOvr>
    <a:masterClrMapping/>
  </p:clrMapOvr>
  <p:transition spd="med">
    <p:zoom/>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6</TotalTime>
  <Words>10218</Words>
  <Application>Microsoft Macintosh PowerPoint</Application>
  <PresentationFormat>On-screen Show (4:3)</PresentationFormat>
  <Paragraphs>1425</Paragraphs>
  <Slides>151</Slides>
  <Notes>147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151</vt:i4>
      </vt:variant>
    </vt:vector>
  </HeadingPairs>
  <TitlesOfParts>
    <vt:vector size="159" baseType="lpstr">
      <vt:lpstr>Arial</vt:lpstr>
      <vt:lpstr>Tahoma</vt:lpstr>
      <vt:lpstr>Wingdings</vt:lpstr>
      <vt:lpstr>Times New Roman</vt:lpstr>
      <vt:lpstr>Arial Black</vt:lpstr>
      <vt:lpstr>Script MT Bold</vt:lpstr>
      <vt:lpstr>Garamond</vt:lpstr>
      <vt:lpstr>Stream</vt:lpstr>
      <vt:lpstr>Landscaping for Water Quantity</vt:lpstr>
      <vt:lpstr>Landscaping for Water Quantity</vt:lpstr>
      <vt:lpstr>Landscaping for Water Quantity</vt:lpstr>
      <vt:lpstr>Landscaping for Water Quantity</vt:lpstr>
      <vt:lpstr>Landscaping for Water Quantity</vt:lpstr>
      <vt:lpstr>Landscaping for Water Quantity</vt:lpstr>
      <vt:lpstr>Landscaping for Water Quantity</vt:lpstr>
      <vt:lpstr>PowerPoint Presentation</vt:lpstr>
      <vt:lpstr>Landscaping for Water Quantity</vt:lpstr>
      <vt:lpstr>Outdoor Watering Options </vt:lpstr>
      <vt:lpstr>What is Xeriscaping?</vt:lpstr>
      <vt:lpstr>So, what exactly is Xeriscaping?</vt:lpstr>
      <vt:lpstr>To many people, Xeriscaping implies cactus gardens or barren landscapes!  </vt:lpstr>
      <vt:lpstr>This is a Xeriscape! A traditional          landscape made water-efficient.</vt:lpstr>
      <vt:lpstr>Facts and Fallacies of Xeriscaping True or False?</vt:lpstr>
      <vt:lpstr>Facts and Fallacies of Xeriscaping True or False?</vt:lpstr>
      <vt:lpstr>Seven Steps to Xeriscaping</vt:lpstr>
      <vt:lpstr>Seven Steps to Xeriscaping</vt:lpstr>
      <vt:lpstr>Divide the Landscape into Three Water-use Zones</vt:lpstr>
      <vt:lpstr>High Water-use Zone  “Oasis Zone”</vt:lpstr>
      <vt:lpstr>Moderate Water-use Zone “Transition Zone”</vt:lpstr>
      <vt:lpstr>Low Water-use Zone “Xeric Zone”</vt:lpstr>
      <vt:lpstr>PowerPoint Presentation</vt:lpstr>
      <vt:lpstr>Watering Zones </vt:lpstr>
      <vt:lpstr>Watering Zones Tips</vt:lpstr>
      <vt:lpstr>High Impact Areas Don’t Have to be Irrigated</vt:lpstr>
      <vt:lpstr>Benefits of Shade</vt:lpstr>
      <vt:lpstr>PowerPoint Presentation</vt:lpstr>
      <vt:lpstr>Seven Steps to Xeriscaping</vt:lpstr>
      <vt:lpstr>Soil Improvement</vt:lpstr>
      <vt:lpstr>What is a “good” soil?</vt:lpstr>
      <vt:lpstr>PowerPoint Presentation</vt:lpstr>
      <vt:lpstr>How Much Amendment to Use</vt:lpstr>
      <vt:lpstr>PowerPoint Presentation</vt:lpstr>
      <vt:lpstr>PowerPoint Presentation</vt:lpstr>
      <vt:lpstr>Get Your Soil Tested</vt:lpstr>
      <vt:lpstr>Soil Testing</vt:lpstr>
      <vt:lpstr>PowerPoint Presentation</vt:lpstr>
      <vt:lpstr>Site Analysis</vt:lpstr>
      <vt:lpstr>PowerPoint Presentation</vt:lpstr>
      <vt:lpstr>PowerPoint Presentation</vt:lpstr>
      <vt:lpstr>Seven Steps to Xeriscaping</vt:lpstr>
      <vt:lpstr>Plant Selection</vt:lpstr>
      <vt:lpstr>PowerPoint Presentation</vt:lpstr>
      <vt:lpstr>PowerPoint Presentation</vt:lpstr>
      <vt:lpstr>PowerPoint Presentation</vt:lpstr>
      <vt:lpstr>PowerPoint Presentation</vt:lpstr>
      <vt:lpstr>PowerPoint Presentation</vt:lpstr>
      <vt:lpstr>Artemisia “Powis Castle”</vt:lpstr>
      <vt:lpstr>Low Water Use ANNUALS </vt:lpstr>
      <vt:lpstr>Low Water Use PERENNIALS/HERBS</vt:lpstr>
      <vt:lpstr>Low Water Use SHRUBS</vt:lpstr>
      <vt:lpstr>Low Water Use SMALL TREES</vt:lpstr>
      <vt:lpstr>Low Water Use LARGE TREES</vt:lpstr>
      <vt:lpstr>Low Water Use VINES/GROUNDCOVERS/ ORNAMENTAL GRASSES</vt:lpstr>
      <vt:lpstr>Seven Steps To Xeriscaping</vt:lpstr>
      <vt:lpstr>Use Turfgrass for a Purpose</vt:lpstr>
      <vt:lpstr>PowerPoint Presentation</vt:lpstr>
      <vt:lpstr>PowerPoint Presentation</vt:lpstr>
      <vt:lpstr>Drought Tolerance of Turf</vt:lpstr>
      <vt:lpstr>Turfgrass Tips</vt:lpstr>
      <vt:lpstr>Turfgrass Watering Tips </vt:lpstr>
      <vt:lpstr>Sprinkler Watering Tips</vt:lpstr>
      <vt:lpstr>Turfgrass Mowing Tips</vt:lpstr>
      <vt:lpstr>Turfgrass Fertilizing Tips </vt:lpstr>
      <vt:lpstr>Turfgrass IPM Tips</vt:lpstr>
      <vt:lpstr>Seven Steps To Zeriscaping</vt:lpstr>
      <vt:lpstr>Efficient Irrigation </vt:lpstr>
      <vt:lpstr>Hand Watering</vt:lpstr>
      <vt:lpstr>Convert to Drip Irrigation</vt:lpstr>
      <vt:lpstr>Drip Irrigation</vt:lpstr>
      <vt:lpstr>Drip Irrigation</vt:lpstr>
      <vt:lpstr>Sprinkler Systems</vt:lpstr>
      <vt:lpstr>PowerPoint Presentation</vt:lpstr>
      <vt:lpstr>PowerPoint Presentation</vt:lpstr>
      <vt:lpstr>PowerPoint Presentation</vt:lpstr>
      <vt:lpstr>Sprinkler Irrigation Tips</vt:lpstr>
      <vt:lpstr>PowerPoint Presentation</vt:lpstr>
      <vt:lpstr>PowerPoint Presentation</vt:lpstr>
      <vt:lpstr>PowerPoint Presentation</vt:lpstr>
      <vt:lpstr>Rain Sensors</vt:lpstr>
      <vt:lpstr>PowerPoint Presentation</vt:lpstr>
      <vt:lpstr>PowerPoint Presentation</vt:lpstr>
      <vt:lpstr>PowerPoint Presentation</vt:lpstr>
      <vt:lpstr>PowerPoint Presentation</vt:lpstr>
      <vt:lpstr>PowerPoint Presentation</vt:lpstr>
      <vt:lpstr>Watering Trees</vt:lpstr>
      <vt:lpstr>Tree Irrigation</vt:lpstr>
      <vt:lpstr>Treegator</vt:lpstr>
      <vt:lpstr>Target irrigation to plants that show signs of stress.</vt:lpstr>
      <vt:lpstr> Efficient Irrigation  Watch Indicator Plants for Signs of Moisture Stress</vt:lpstr>
      <vt:lpstr>Efficient Irrigation</vt:lpstr>
      <vt:lpstr>Efficient Irrigation</vt:lpstr>
      <vt:lpstr>PowerPoint Presentation</vt:lpstr>
      <vt:lpstr>Seven Steps To Zeriscaping</vt:lpstr>
      <vt:lpstr>Benefits of Mulch</vt:lpstr>
      <vt:lpstr>PowerPoint Presentation</vt:lpstr>
      <vt:lpstr>PowerPoint Presentation</vt:lpstr>
      <vt:lpstr>Make Sure Mulch is Composed! Green Mulch Can Rob Plants of Essential Nitrogen.</vt:lpstr>
      <vt:lpstr>PowerPoint Presentation</vt:lpstr>
      <vt:lpstr>Landscape fabrics under mulch  prevent weeds and conserves moisture in the soil.</vt:lpstr>
      <vt:lpstr>PowerPoint Presentation</vt:lpstr>
      <vt:lpstr>Conserving Moisture in the Soil</vt:lpstr>
      <vt:lpstr>Mulching Tips</vt:lpstr>
      <vt:lpstr>Seven Steps To Zeriscaping</vt:lpstr>
      <vt:lpstr> Avoid Frequent Flushes of Vegetative Growth Brought on by: </vt:lpstr>
      <vt:lpstr>PowerPoint Presentation</vt:lpstr>
      <vt:lpstr>Too Much Nitrogen</vt:lpstr>
      <vt:lpstr>PowerPoint Presentation</vt:lpstr>
      <vt:lpstr>Pruning Tips</vt:lpstr>
      <vt:lpstr>PowerPoint Presentation</vt:lpstr>
      <vt:lpstr>Top Ten “Water Wise” Tips</vt:lpstr>
      <vt:lpstr>Let’s Recap Xeriscaping:</vt:lpstr>
      <vt:lpstr>Xeriscaping … one more time,</vt:lpstr>
      <vt:lpstr>PowerPoint Presentation</vt:lpstr>
      <vt:lpstr>PowerPoint Presentation</vt:lpstr>
      <vt:lpstr>PowerPoint Presentation</vt:lpstr>
      <vt:lpstr>Landscaping for Water Quantity </vt:lpstr>
      <vt:lpstr>Irrigation System Design</vt:lpstr>
      <vt:lpstr>Irrigation System Design</vt:lpstr>
      <vt:lpstr>Irrigation System Design</vt:lpstr>
      <vt:lpstr>Irrigation System Design</vt:lpstr>
      <vt:lpstr>Irrigation System Design</vt:lpstr>
      <vt:lpstr>Uniformity</vt:lpstr>
      <vt:lpstr>Uniformity – Side View</vt:lpstr>
      <vt:lpstr>Uniformity- Overhead Pattern</vt:lpstr>
      <vt:lpstr>Uniformity</vt:lpstr>
      <vt:lpstr>Uniformity</vt:lpstr>
      <vt:lpstr>Adjust for Uniformity</vt:lpstr>
      <vt:lpstr>Application Efficiency</vt:lpstr>
      <vt:lpstr>Irrigation System Leaks</vt:lpstr>
      <vt:lpstr>Irrigation System Leaks (cond.)</vt:lpstr>
      <vt:lpstr>Irrigation System Maintenance</vt:lpstr>
      <vt:lpstr>Spring Start Up</vt:lpstr>
      <vt:lpstr>Winterizing a System</vt:lpstr>
      <vt:lpstr>Irrigation Management </vt:lpstr>
      <vt:lpstr>Irrigation Management</vt:lpstr>
      <vt:lpstr>PowerPoint Presentation</vt:lpstr>
      <vt:lpstr>PowerPoint Presentation</vt:lpstr>
      <vt:lpstr>Irrigation Management</vt:lpstr>
      <vt:lpstr>Irrigation Management</vt:lpstr>
      <vt:lpstr>Irrigation Management</vt:lpstr>
      <vt:lpstr>Irrigation Management</vt:lpstr>
      <vt:lpstr>Irrigation Scheduling</vt:lpstr>
      <vt:lpstr>PowerPoint Presentation</vt:lpstr>
      <vt:lpstr>PowerPoint Presentation</vt:lpstr>
      <vt:lpstr> </vt:lpstr>
      <vt:lpstr>Automatic vs. Manual Irrigation</vt:lpstr>
      <vt:lpstr>Summary Irrigation System BMPs</vt:lpstr>
      <vt:lpstr>Other Water Savings Options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Landscaping for Water Quantity</dc:title>
  <dc:creator>George Braman</dc:creator>
  <cp:lastModifiedBy>George Braman</cp:lastModifiedBy>
  <cp:revision>1</cp:revision>
  <dcterms:created xsi:type="dcterms:W3CDTF">2015-09-08T00:49:30Z</dcterms:created>
  <dcterms:modified xsi:type="dcterms:W3CDTF">2015-09-08T00:55:44Z</dcterms:modified>
</cp:coreProperties>
</file>