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49" r:id="rId1"/>
  </p:sldMasterIdLst>
  <p:notesMasterIdLst>
    <p:notesMasterId r:id="rId111"/>
  </p:notesMasterIdLst>
  <p:sldIdLst>
    <p:sldId id="258" r:id="rId2"/>
    <p:sldId id="260" r:id="rId3"/>
    <p:sldId id="262" r:id="rId4"/>
    <p:sldId id="265" r:id="rId5"/>
    <p:sldId id="306" r:id="rId6"/>
    <p:sldId id="303" r:id="rId7"/>
    <p:sldId id="293" r:id="rId8"/>
    <p:sldId id="266" r:id="rId9"/>
    <p:sldId id="270" r:id="rId10"/>
    <p:sldId id="271" r:id="rId11"/>
    <p:sldId id="272" r:id="rId12"/>
    <p:sldId id="280" r:id="rId13"/>
    <p:sldId id="279" r:id="rId14"/>
    <p:sldId id="282" r:id="rId15"/>
    <p:sldId id="284" r:id="rId16"/>
    <p:sldId id="286" r:id="rId17"/>
    <p:sldId id="288" r:id="rId18"/>
    <p:sldId id="290" r:id="rId19"/>
    <p:sldId id="307" r:id="rId20"/>
    <p:sldId id="308" r:id="rId21"/>
    <p:sldId id="357" r:id="rId22"/>
    <p:sldId id="349" r:id="rId23"/>
    <p:sldId id="358" r:id="rId24"/>
    <p:sldId id="359" r:id="rId25"/>
    <p:sldId id="363" r:id="rId26"/>
    <p:sldId id="362" r:id="rId27"/>
    <p:sldId id="361" r:id="rId28"/>
    <p:sldId id="310" r:id="rId29"/>
    <p:sldId id="345" r:id="rId30"/>
    <p:sldId id="312" r:id="rId31"/>
    <p:sldId id="314" r:id="rId32"/>
    <p:sldId id="316" r:id="rId33"/>
    <p:sldId id="318" r:id="rId34"/>
    <p:sldId id="320" r:id="rId35"/>
    <p:sldId id="364" r:id="rId36"/>
    <p:sldId id="365" r:id="rId37"/>
    <p:sldId id="332" r:id="rId38"/>
    <p:sldId id="350" r:id="rId39"/>
    <p:sldId id="366" r:id="rId40"/>
    <p:sldId id="331" r:id="rId41"/>
    <p:sldId id="333" r:id="rId42"/>
    <p:sldId id="352" r:id="rId43"/>
    <p:sldId id="334" r:id="rId44"/>
    <p:sldId id="335" r:id="rId45"/>
    <p:sldId id="336" r:id="rId46"/>
    <p:sldId id="338" r:id="rId47"/>
    <p:sldId id="337" r:id="rId48"/>
    <p:sldId id="339" r:id="rId49"/>
    <p:sldId id="351" r:id="rId50"/>
    <p:sldId id="340" r:id="rId51"/>
    <p:sldId id="353" r:id="rId52"/>
    <p:sldId id="354" r:id="rId53"/>
    <p:sldId id="341" r:id="rId54"/>
    <p:sldId id="342" r:id="rId55"/>
    <p:sldId id="343" r:id="rId56"/>
    <p:sldId id="344" r:id="rId57"/>
    <p:sldId id="348" r:id="rId58"/>
    <p:sldId id="275" r:id="rId59"/>
    <p:sldId id="276" r:id="rId60"/>
    <p:sldId id="291" r:id="rId61"/>
    <p:sldId id="298" r:id="rId62"/>
    <p:sldId id="294" r:id="rId63"/>
    <p:sldId id="295" r:id="rId64"/>
    <p:sldId id="296" r:id="rId65"/>
    <p:sldId id="297" r:id="rId66"/>
    <p:sldId id="327" r:id="rId67"/>
    <p:sldId id="300" r:id="rId68"/>
    <p:sldId id="299" r:id="rId69"/>
    <p:sldId id="325" r:id="rId70"/>
    <p:sldId id="355" r:id="rId71"/>
    <p:sldId id="356" r:id="rId72"/>
    <p:sldId id="301" r:id="rId73"/>
    <p:sldId id="347" r:id="rId74"/>
    <p:sldId id="330" r:id="rId75"/>
    <p:sldId id="346" r:id="rId76"/>
    <p:sldId id="321" r:id="rId77"/>
    <p:sldId id="322" r:id="rId78"/>
    <p:sldId id="323" r:id="rId79"/>
    <p:sldId id="324" r:id="rId80"/>
    <p:sldId id="328" r:id="rId81"/>
    <p:sldId id="329" r:id="rId82"/>
    <p:sldId id="367" r:id="rId83"/>
    <p:sldId id="368" r:id="rId84"/>
    <p:sldId id="369" r:id="rId85"/>
    <p:sldId id="370" r:id="rId86"/>
    <p:sldId id="371" r:id="rId87"/>
    <p:sldId id="372" r:id="rId88"/>
    <p:sldId id="373" r:id="rId89"/>
    <p:sldId id="374" r:id="rId90"/>
    <p:sldId id="376" r:id="rId91"/>
    <p:sldId id="377" r:id="rId92"/>
    <p:sldId id="378" r:id="rId93"/>
    <p:sldId id="379" r:id="rId94"/>
    <p:sldId id="380" r:id="rId95"/>
    <p:sldId id="381" r:id="rId96"/>
    <p:sldId id="382" r:id="rId97"/>
    <p:sldId id="383" r:id="rId98"/>
    <p:sldId id="384" r:id="rId99"/>
    <p:sldId id="385" r:id="rId100"/>
    <p:sldId id="386" r:id="rId101"/>
    <p:sldId id="387" r:id="rId102"/>
    <p:sldId id="388" r:id="rId103"/>
    <p:sldId id="389" r:id="rId104"/>
    <p:sldId id="390" r:id="rId105"/>
    <p:sldId id="391" r:id="rId106"/>
    <p:sldId id="392" r:id="rId107"/>
    <p:sldId id="393" r:id="rId108"/>
    <p:sldId id="394" r:id="rId109"/>
    <p:sldId id="395" r:id="rId110"/>
  </p:sldIdLst>
  <p:sldSz cx="9144000" cy="6858000" type="screen4x3"/>
  <p:notesSz cx="6858000" cy="9144000"/>
  <p:defaultTextStyle>
    <a:defPPr>
      <a:defRPr lang="en-US"/>
    </a:defPPr>
    <a:lvl1pPr algn="ctr" rtl="0" eaLnBrk="0" fontAlgn="base" hangingPunct="0">
      <a:spcBef>
        <a:spcPct val="0"/>
      </a:spcBef>
      <a:spcAft>
        <a:spcPct val="0"/>
      </a:spcAft>
      <a:defRPr sz="3200" kern="1200">
        <a:solidFill>
          <a:schemeClr val="tx1"/>
        </a:solidFill>
        <a:latin typeface="Tahoma" charset="0"/>
        <a:ea typeface="+mn-ea"/>
        <a:cs typeface="+mn-cs"/>
      </a:defRPr>
    </a:lvl1pPr>
    <a:lvl2pPr marL="457200" algn="ctr" rtl="0" eaLnBrk="0" fontAlgn="base" hangingPunct="0">
      <a:spcBef>
        <a:spcPct val="0"/>
      </a:spcBef>
      <a:spcAft>
        <a:spcPct val="0"/>
      </a:spcAft>
      <a:defRPr sz="3200" kern="1200">
        <a:solidFill>
          <a:schemeClr val="tx1"/>
        </a:solidFill>
        <a:latin typeface="Tahoma" charset="0"/>
        <a:ea typeface="+mn-ea"/>
        <a:cs typeface="+mn-cs"/>
      </a:defRPr>
    </a:lvl2pPr>
    <a:lvl3pPr marL="914400" algn="ctr" rtl="0" eaLnBrk="0" fontAlgn="base" hangingPunct="0">
      <a:spcBef>
        <a:spcPct val="0"/>
      </a:spcBef>
      <a:spcAft>
        <a:spcPct val="0"/>
      </a:spcAft>
      <a:defRPr sz="3200" kern="1200">
        <a:solidFill>
          <a:schemeClr val="tx1"/>
        </a:solidFill>
        <a:latin typeface="Tahoma" charset="0"/>
        <a:ea typeface="+mn-ea"/>
        <a:cs typeface="+mn-cs"/>
      </a:defRPr>
    </a:lvl3pPr>
    <a:lvl4pPr marL="1371600" algn="ctr" rtl="0" eaLnBrk="0" fontAlgn="base" hangingPunct="0">
      <a:spcBef>
        <a:spcPct val="0"/>
      </a:spcBef>
      <a:spcAft>
        <a:spcPct val="0"/>
      </a:spcAft>
      <a:defRPr sz="3200" kern="1200">
        <a:solidFill>
          <a:schemeClr val="tx1"/>
        </a:solidFill>
        <a:latin typeface="Tahoma" charset="0"/>
        <a:ea typeface="+mn-ea"/>
        <a:cs typeface="+mn-cs"/>
      </a:defRPr>
    </a:lvl4pPr>
    <a:lvl5pPr marL="1828800" algn="ctr" rtl="0" eaLnBrk="0" fontAlgn="base" hangingPunct="0">
      <a:spcBef>
        <a:spcPct val="0"/>
      </a:spcBef>
      <a:spcAft>
        <a:spcPct val="0"/>
      </a:spcAft>
      <a:defRPr sz="3200" kern="1200">
        <a:solidFill>
          <a:schemeClr val="tx1"/>
        </a:solidFill>
        <a:latin typeface="Tahoma" charset="0"/>
        <a:ea typeface="+mn-ea"/>
        <a:cs typeface="+mn-cs"/>
      </a:defRPr>
    </a:lvl5pPr>
    <a:lvl6pPr marL="2286000" algn="l" defTabSz="914400" rtl="0" eaLnBrk="1" latinLnBrk="0" hangingPunct="1">
      <a:defRPr sz="3200" kern="1200">
        <a:solidFill>
          <a:schemeClr val="tx1"/>
        </a:solidFill>
        <a:latin typeface="Tahoma" charset="0"/>
        <a:ea typeface="+mn-ea"/>
        <a:cs typeface="+mn-cs"/>
      </a:defRPr>
    </a:lvl6pPr>
    <a:lvl7pPr marL="2743200" algn="l" defTabSz="914400" rtl="0" eaLnBrk="1" latinLnBrk="0" hangingPunct="1">
      <a:defRPr sz="3200" kern="1200">
        <a:solidFill>
          <a:schemeClr val="tx1"/>
        </a:solidFill>
        <a:latin typeface="Tahoma" charset="0"/>
        <a:ea typeface="+mn-ea"/>
        <a:cs typeface="+mn-cs"/>
      </a:defRPr>
    </a:lvl7pPr>
    <a:lvl8pPr marL="3200400" algn="l" defTabSz="914400" rtl="0" eaLnBrk="1" latinLnBrk="0" hangingPunct="1">
      <a:defRPr sz="3200" kern="1200">
        <a:solidFill>
          <a:schemeClr val="tx1"/>
        </a:solidFill>
        <a:latin typeface="Tahoma" charset="0"/>
        <a:ea typeface="+mn-ea"/>
        <a:cs typeface="+mn-cs"/>
      </a:defRPr>
    </a:lvl8pPr>
    <a:lvl9pPr marL="3657600" algn="l" defTabSz="914400" rtl="0" eaLnBrk="1" latinLnBrk="0" hangingPunct="1">
      <a:defRPr sz="32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ndy Drinkard"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C946E"/>
    <a:srgbClr val="FF0000"/>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0546" autoAdjust="0"/>
  </p:normalViewPr>
  <p:slideViewPr>
    <p:cSldViewPr>
      <p:cViewPr varScale="1">
        <p:scale>
          <a:sx n="118" d="100"/>
          <a:sy n="118" d="100"/>
        </p:scale>
        <p:origin x="2024"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slide" Target="slides/slide107.xml"/><Relationship Id="rId109" Type="http://schemas.openxmlformats.org/officeDocument/2006/relationships/slide" Target="slides/slide10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slide" Target="slides/slide109.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notesMaster" Target="notesMasters/notesMaster1.xml"/><Relationship Id="rId112" Type="http://schemas.openxmlformats.org/officeDocument/2006/relationships/commentAuthors" Target="commentAuthors.xml"/><Relationship Id="rId113" Type="http://schemas.openxmlformats.org/officeDocument/2006/relationships/presProps" Target="presProps.xml"/><Relationship Id="rId114" Type="http://schemas.openxmlformats.org/officeDocument/2006/relationships/viewProps" Target="viewProps.xml"/><Relationship Id="rId115" Type="http://schemas.openxmlformats.org/officeDocument/2006/relationships/theme" Target="theme/theme1.xml"/><Relationship Id="rId11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1" hangingPunct="1">
              <a:defRPr sz="1200">
                <a:latin typeface="Arial" charset="0"/>
              </a:defRPr>
            </a:lvl1pPr>
          </a:lstStyle>
          <a:p>
            <a:endParaRPr lang="en-US" altLang="en-US"/>
          </a:p>
        </p:txBody>
      </p:sp>
      <p:sp>
        <p:nvSpPr>
          <p:cNvPr id="10137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endParaRPr lang="en-US" altLang="en-US"/>
          </a:p>
        </p:txBody>
      </p:sp>
      <p:sp>
        <p:nvSpPr>
          <p:cNvPr id="101380"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10138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138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a:latin typeface="Arial" charset="0"/>
              </a:defRPr>
            </a:lvl1pPr>
          </a:lstStyle>
          <a:p>
            <a:endParaRPr lang="en-US" altLang="en-US"/>
          </a:p>
        </p:txBody>
      </p:sp>
      <p:sp>
        <p:nvSpPr>
          <p:cNvPr id="10138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fld id="{CCD8AC76-CCB5-6C4A-9CA2-982BC1189A6C}" type="slidenum">
              <a:rPr lang="en-US" altLang="en-US"/>
              <a:pPr/>
              <a:t>‹#›</a:t>
            </a:fld>
            <a:endParaRPr lang="en-US" altLang="en-US"/>
          </a:p>
        </p:txBody>
      </p:sp>
    </p:spTree>
    <p:extLst>
      <p:ext uri="{BB962C8B-B14F-4D97-AF65-F5344CB8AC3E}">
        <p14:creationId xmlns:p14="http://schemas.microsoft.com/office/powerpoint/2010/main" val="9108255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754989-44B0-4044-8CE6-E4A9F1629768}" type="slidenum">
              <a:rPr lang="en-US" altLang="en-US"/>
              <a:pPr/>
              <a:t>1</a:t>
            </a:fld>
            <a:endParaRPr lang="en-US" altLang="en-US"/>
          </a:p>
        </p:txBody>
      </p:sp>
      <p:sp>
        <p:nvSpPr>
          <p:cNvPr id="139266" name="Rectangle 2"/>
          <p:cNvSpPr>
            <a:spLocks noRot="1" noChangeArrowheads="1" noTextEdit="1"/>
          </p:cNvSpPr>
          <p:nvPr>
            <p:ph type="sldImg"/>
          </p:nvPr>
        </p:nvSpPr>
        <p:spPr>
          <a:ln/>
        </p:spPr>
      </p:sp>
      <p:sp>
        <p:nvSpPr>
          <p:cNvPr id="139267" name="Rectangle 3"/>
          <p:cNvSpPr>
            <a:spLocks noGrp="1" noChangeArrowheads="1"/>
          </p:cNvSpPr>
          <p:nvPr>
            <p:ph type="body" idx="1"/>
          </p:nvPr>
        </p:nvSpPr>
        <p:spPr/>
        <p:txBody>
          <a:bodyPr/>
          <a:lstStyle/>
          <a:p>
            <a:r>
              <a:rPr lang="en-US" altLang="en-US" b="1"/>
              <a:t>Landscaping For Water Quality</a:t>
            </a:r>
          </a:p>
          <a:p>
            <a:r>
              <a:rPr lang="en-US" altLang="en-US"/>
              <a:t>MASTER  GARDENER ADVANCED TRAINING</a:t>
            </a:r>
          </a:p>
          <a:p>
            <a:r>
              <a:rPr lang="en-US" altLang="en-US"/>
              <a:t>May 1, 2008</a:t>
            </a:r>
          </a:p>
          <a:p>
            <a:r>
              <a:rPr lang="en-US" altLang="en-US"/>
              <a:t>Georgia Experiment Station</a:t>
            </a:r>
          </a:p>
        </p:txBody>
      </p:sp>
    </p:spTree>
    <p:extLst>
      <p:ext uri="{BB962C8B-B14F-4D97-AF65-F5344CB8AC3E}">
        <p14:creationId xmlns:p14="http://schemas.microsoft.com/office/powerpoint/2010/main" val="1816111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8CBFB7-0B30-E644-9733-C1555A97B92C}" type="slidenum">
              <a:rPr lang="en-US" altLang="en-US"/>
              <a:pPr/>
              <a:t>10</a:t>
            </a:fld>
            <a:endParaRPr lang="en-US" altLang="en-US"/>
          </a:p>
        </p:txBody>
      </p:sp>
      <p:sp>
        <p:nvSpPr>
          <p:cNvPr id="148482" name="Rectangle 2"/>
          <p:cNvSpPr>
            <a:spLocks noRot="1" noChangeArrowheads="1" noTextEdit="1"/>
          </p:cNvSpPr>
          <p:nvPr>
            <p:ph type="sldImg"/>
          </p:nvPr>
        </p:nvSpPr>
        <p:spPr>
          <a:ln/>
        </p:spPr>
      </p:sp>
      <p:sp>
        <p:nvSpPr>
          <p:cNvPr id="148483" name="Rectangle 3"/>
          <p:cNvSpPr>
            <a:spLocks noGrp="1" noChangeArrowheads="1"/>
          </p:cNvSpPr>
          <p:nvPr>
            <p:ph type="body" idx="1"/>
          </p:nvPr>
        </p:nvSpPr>
        <p:spPr/>
        <p:txBody>
          <a:bodyPr/>
          <a:lstStyle/>
          <a:p>
            <a:r>
              <a:rPr lang="en-US" altLang="en-US" b="1"/>
              <a:t>Collection Area and Transportation</a:t>
            </a:r>
          </a:p>
          <a:p>
            <a:pPr>
              <a:buFontTx/>
              <a:buChar char="•"/>
            </a:pPr>
            <a:r>
              <a:rPr lang="en-US" altLang="en-US"/>
              <a:t>Collection is most often rooftops.</a:t>
            </a:r>
          </a:p>
          <a:p>
            <a:pPr>
              <a:buFontTx/>
              <a:buChar char="•"/>
            </a:pPr>
            <a:r>
              <a:rPr lang="en-US" altLang="en-US"/>
              <a:t>Other impervious areas.</a:t>
            </a:r>
          </a:p>
          <a:p>
            <a:pPr>
              <a:buFontTx/>
              <a:buChar char="•"/>
            </a:pPr>
            <a:r>
              <a:rPr lang="en-US" altLang="en-US"/>
              <a:t>Turf areas and planting beds.</a:t>
            </a:r>
          </a:p>
          <a:p>
            <a:pPr>
              <a:buFontTx/>
              <a:buChar char="•"/>
            </a:pPr>
            <a:r>
              <a:rPr lang="en-US" altLang="en-US"/>
              <a:t>Transportation carries water from collection area to storage.</a:t>
            </a:r>
          </a:p>
          <a:p>
            <a:pPr lvl="1"/>
            <a:r>
              <a:rPr lang="en-US" altLang="en-US"/>
              <a:t>- Gutters</a:t>
            </a:r>
          </a:p>
          <a:p>
            <a:pPr lvl="1"/>
            <a:r>
              <a:rPr lang="en-US" altLang="en-US"/>
              <a:t>- Underground pipes</a:t>
            </a:r>
          </a:p>
          <a:p>
            <a:endParaRPr lang="en-US" altLang="en-US"/>
          </a:p>
        </p:txBody>
      </p:sp>
    </p:spTree>
    <p:extLst>
      <p:ext uri="{BB962C8B-B14F-4D97-AF65-F5344CB8AC3E}">
        <p14:creationId xmlns:p14="http://schemas.microsoft.com/office/powerpoint/2010/main" val="50090897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11E307-2FC9-3B4D-BDE4-B128C5890821}" type="slidenum">
              <a:rPr lang="en-US" altLang="en-US"/>
              <a:pPr/>
              <a:t>103</a:t>
            </a:fld>
            <a:endParaRPr lang="en-US" altLang="en-US"/>
          </a:p>
        </p:txBody>
      </p:sp>
      <p:sp>
        <p:nvSpPr>
          <p:cNvPr id="273410" name="Rectangle 2"/>
          <p:cNvSpPr>
            <a:spLocks noRot="1" noChangeArrowheads="1" noTextEdit="1"/>
          </p:cNvSpPr>
          <p:nvPr>
            <p:ph type="sldImg"/>
          </p:nvPr>
        </p:nvSpPr>
        <p:spPr>
          <a:ln/>
        </p:spPr>
      </p:sp>
      <p:sp>
        <p:nvSpPr>
          <p:cNvPr id="273411" name="Rectangle 3"/>
          <p:cNvSpPr>
            <a:spLocks noGrp="1" noChangeArrowheads="1"/>
          </p:cNvSpPr>
          <p:nvPr>
            <p:ph type="body" idx="1"/>
          </p:nvPr>
        </p:nvSpPr>
        <p:spPr/>
        <p:txBody>
          <a:bodyPr/>
          <a:lstStyle/>
          <a:p>
            <a:r>
              <a:rPr lang="en-US" altLang="en-US"/>
              <a:t>Site Water Management. </a:t>
            </a:r>
          </a:p>
          <a:p>
            <a:pPr>
              <a:buFontTx/>
              <a:buChar char="•"/>
            </a:pPr>
            <a:r>
              <a:rPr lang="en-US" altLang="en-US">
                <a:ea typeface="Arial" charset="0"/>
                <a:cs typeface="Arial" charset="0"/>
              </a:rPr>
              <a:t>Divert water from gutter downspouts, natural drainage, roofs, drives, and other impervious surfaces away from onsite system drain field.</a:t>
            </a:r>
          </a:p>
        </p:txBody>
      </p:sp>
    </p:spTree>
    <p:extLst>
      <p:ext uri="{BB962C8B-B14F-4D97-AF65-F5344CB8AC3E}">
        <p14:creationId xmlns:p14="http://schemas.microsoft.com/office/powerpoint/2010/main" val="19125493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F125F9-FE5D-134F-B9EA-6D1EC1F212DF}" type="slidenum">
              <a:rPr lang="en-US" altLang="en-US"/>
              <a:pPr/>
              <a:t>105</a:t>
            </a:fld>
            <a:endParaRPr lang="en-US" altLang="en-US"/>
          </a:p>
        </p:txBody>
      </p:sp>
      <p:sp>
        <p:nvSpPr>
          <p:cNvPr id="275458" name="Rectangle 2"/>
          <p:cNvSpPr>
            <a:spLocks noRot="1" noChangeArrowheads="1" noTextEdit="1"/>
          </p:cNvSpPr>
          <p:nvPr>
            <p:ph type="sldImg"/>
          </p:nvPr>
        </p:nvSpPr>
        <p:spPr>
          <a:ln/>
        </p:spPr>
      </p:sp>
      <p:sp>
        <p:nvSpPr>
          <p:cNvPr id="275459" name="Rectangle 3"/>
          <p:cNvSpPr>
            <a:spLocks noGrp="1" noChangeArrowheads="1"/>
          </p:cNvSpPr>
          <p:nvPr>
            <p:ph type="body" idx="1"/>
          </p:nvPr>
        </p:nvSpPr>
        <p:spPr/>
        <p:txBody>
          <a:bodyPr/>
          <a:lstStyle/>
          <a:p>
            <a:r>
              <a:rPr lang="en-US" altLang="en-US"/>
              <a:t>What is the Future?</a:t>
            </a:r>
          </a:p>
        </p:txBody>
      </p:sp>
    </p:spTree>
    <p:extLst>
      <p:ext uri="{BB962C8B-B14F-4D97-AF65-F5344CB8AC3E}">
        <p14:creationId xmlns:p14="http://schemas.microsoft.com/office/powerpoint/2010/main" val="178620705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8F0798-A5F3-744A-9CB6-E6BD47260063}" type="slidenum">
              <a:rPr lang="en-US" altLang="en-US"/>
              <a:pPr/>
              <a:t>106</a:t>
            </a:fld>
            <a:endParaRPr lang="en-US" altLang="en-US"/>
          </a:p>
        </p:txBody>
      </p:sp>
      <p:sp>
        <p:nvSpPr>
          <p:cNvPr id="277506" name="Rectangle 2"/>
          <p:cNvSpPr>
            <a:spLocks noRot="1" noChangeArrowheads="1" noTextEdit="1"/>
          </p:cNvSpPr>
          <p:nvPr>
            <p:ph type="sldImg"/>
          </p:nvPr>
        </p:nvSpPr>
        <p:spPr>
          <a:ln/>
        </p:spPr>
      </p:sp>
      <p:sp>
        <p:nvSpPr>
          <p:cNvPr id="277507" name="Rectangle 3"/>
          <p:cNvSpPr>
            <a:spLocks noGrp="1" noChangeArrowheads="1"/>
          </p:cNvSpPr>
          <p:nvPr>
            <p:ph type="body" idx="1"/>
          </p:nvPr>
        </p:nvSpPr>
        <p:spPr/>
        <p:txBody>
          <a:bodyPr/>
          <a:lstStyle/>
          <a:p>
            <a:r>
              <a:rPr lang="en-US" altLang="en-US"/>
              <a:t>Distributed Systems.</a:t>
            </a:r>
          </a:p>
          <a:p>
            <a:pPr>
              <a:buFontTx/>
              <a:buChar char="•"/>
            </a:pPr>
            <a:r>
              <a:rPr lang="en-US" altLang="en-US"/>
              <a:t>One large on-site system for several houses.</a:t>
            </a:r>
          </a:p>
          <a:p>
            <a:pPr lvl="1"/>
            <a:r>
              <a:rPr lang="en-US" altLang="en-US"/>
              <a:t>- System installed on best-suited soils </a:t>
            </a:r>
          </a:p>
          <a:p>
            <a:pPr lvl="2"/>
            <a:r>
              <a:rPr lang="en-US" altLang="en-US"/>
              <a:t>- Drainfield area can be used as a park or as green space since wastewater is underground</a:t>
            </a:r>
          </a:p>
          <a:p>
            <a:pPr lvl="1"/>
            <a:r>
              <a:rPr lang="en-US" altLang="en-US"/>
              <a:t>- Advanced treatment often included </a:t>
            </a:r>
          </a:p>
          <a:p>
            <a:pPr lvl="1"/>
            <a:r>
              <a:rPr lang="en-US" altLang="en-US"/>
              <a:t>- Same housing density </a:t>
            </a:r>
          </a:p>
          <a:p>
            <a:pPr>
              <a:buFontTx/>
              <a:buChar char="•"/>
            </a:pPr>
            <a:r>
              <a:rPr lang="en-US" altLang="en-US"/>
              <a:t>Unit of government or company responsible for maintenance.</a:t>
            </a:r>
          </a:p>
          <a:p>
            <a:pPr lvl="1"/>
            <a:r>
              <a:rPr lang="en-US" altLang="en-US"/>
              <a:t>Monthly homeowner fee</a:t>
            </a:r>
          </a:p>
          <a:p>
            <a:pPr lvl="1"/>
            <a:r>
              <a:rPr lang="en-US" altLang="en-US"/>
              <a:t>Bonding</a:t>
            </a:r>
          </a:p>
          <a:p>
            <a:endParaRPr lang="en-US" altLang="en-US"/>
          </a:p>
        </p:txBody>
      </p:sp>
    </p:spTree>
    <p:extLst>
      <p:ext uri="{BB962C8B-B14F-4D97-AF65-F5344CB8AC3E}">
        <p14:creationId xmlns:p14="http://schemas.microsoft.com/office/powerpoint/2010/main" val="110805516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47B91F-DEAF-9D4A-800E-454E00D8285B}" type="slidenum">
              <a:rPr lang="en-US" altLang="en-US"/>
              <a:pPr/>
              <a:t>107</a:t>
            </a:fld>
            <a:endParaRPr lang="en-US" altLang="en-US"/>
          </a:p>
        </p:txBody>
      </p:sp>
      <p:sp>
        <p:nvSpPr>
          <p:cNvPr id="279554" name="Rectangle 2"/>
          <p:cNvSpPr>
            <a:spLocks noRot="1" noChangeArrowheads="1" noTextEdit="1"/>
          </p:cNvSpPr>
          <p:nvPr>
            <p:ph type="sldImg"/>
          </p:nvPr>
        </p:nvSpPr>
        <p:spPr>
          <a:ln/>
        </p:spPr>
      </p:sp>
      <p:sp>
        <p:nvSpPr>
          <p:cNvPr id="279555" name="Rectangle 3"/>
          <p:cNvSpPr>
            <a:spLocks noGrp="1" noChangeArrowheads="1"/>
          </p:cNvSpPr>
          <p:nvPr>
            <p:ph type="body" idx="1"/>
          </p:nvPr>
        </p:nvSpPr>
        <p:spPr/>
        <p:txBody>
          <a:bodyPr/>
          <a:lstStyle/>
          <a:p>
            <a:r>
              <a:rPr lang="en-US" altLang="en-US"/>
              <a:t>Cluster or Community System.</a:t>
            </a:r>
          </a:p>
          <a:p>
            <a:r>
              <a:rPr lang="en-US" altLang="en-US"/>
              <a:t>- Every house has a septic tank with a pump.</a:t>
            </a:r>
          </a:p>
          <a:p>
            <a:r>
              <a:rPr lang="en-US" altLang="en-US"/>
              <a:t>- Advanced treatment and best soils.</a:t>
            </a:r>
          </a:p>
        </p:txBody>
      </p:sp>
    </p:spTree>
    <p:extLst>
      <p:ext uri="{BB962C8B-B14F-4D97-AF65-F5344CB8AC3E}">
        <p14:creationId xmlns:p14="http://schemas.microsoft.com/office/powerpoint/2010/main" val="10497137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E6D0CB-DA6F-E445-B1A6-753A3E500AE0}" type="slidenum">
              <a:rPr lang="en-US" altLang="en-US"/>
              <a:pPr/>
              <a:t>108</a:t>
            </a:fld>
            <a:endParaRPr lang="en-US" altLang="en-US"/>
          </a:p>
        </p:txBody>
      </p:sp>
      <p:sp>
        <p:nvSpPr>
          <p:cNvPr id="281602" name="Rectangle 2"/>
          <p:cNvSpPr>
            <a:spLocks noRot="1" noChangeArrowheads="1" noTextEdit="1"/>
          </p:cNvSpPr>
          <p:nvPr>
            <p:ph type="sldImg"/>
          </p:nvPr>
        </p:nvSpPr>
        <p:spPr>
          <a:ln/>
        </p:spPr>
      </p:sp>
      <p:sp>
        <p:nvSpPr>
          <p:cNvPr id="281603" name="Rectangle 3"/>
          <p:cNvSpPr>
            <a:spLocks noGrp="1" noChangeArrowheads="1"/>
          </p:cNvSpPr>
          <p:nvPr>
            <p:ph type="body" idx="1"/>
          </p:nvPr>
        </p:nvSpPr>
        <p:spPr/>
        <p:txBody>
          <a:bodyPr/>
          <a:lstStyle/>
          <a:p>
            <a:r>
              <a:rPr lang="en-US" altLang="en-US"/>
              <a:t>Contract Operation/Ownership.</a:t>
            </a:r>
          </a:p>
          <a:p>
            <a:pPr>
              <a:buFontTx/>
              <a:buChar char="•"/>
            </a:pPr>
            <a:r>
              <a:rPr lang="en-US" altLang="en-US"/>
              <a:t>Contract operation</a:t>
            </a:r>
          </a:p>
          <a:p>
            <a:pPr lvl="1"/>
            <a:r>
              <a:rPr lang="en-US" altLang="en-US"/>
              <a:t>- System property of homeowner</a:t>
            </a:r>
          </a:p>
          <a:p>
            <a:pPr lvl="1"/>
            <a:r>
              <a:rPr lang="en-US" altLang="en-US"/>
              <a:t>- Maintenance/guaranteed performance provided for monthly fee</a:t>
            </a:r>
          </a:p>
          <a:p>
            <a:pPr>
              <a:buFontTx/>
              <a:buChar char="•"/>
            </a:pPr>
            <a:r>
              <a:rPr lang="en-US" altLang="en-US"/>
              <a:t>3</a:t>
            </a:r>
            <a:r>
              <a:rPr lang="en-US" altLang="en-US" baseline="30000"/>
              <a:t>rd</a:t>
            </a:r>
            <a:r>
              <a:rPr lang="en-US" altLang="en-US"/>
              <a:t> party ownership</a:t>
            </a:r>
          </a:p>
          <a:p>
            <a:pPr lvl="1"/>
            <a:r>
              <a:rPr lang="en-US" altLang="en-US"/>
              <a:t>- Company or government agency owns onsite system</a:t>
            </a:r>
          </a:p>
          <a:p>
            <a:pPr lvl="1"/>
            <a:r>
              <a:rPr lang="en-US" altLang="en-US"/>
              <a:t>- Responsible for maintenance and operation</a:t>
            </a:r>
          </a:p>
          <a:p>
            <a:endParaRPr lang="en-US" altLang="en-US"/>
          </a:p>
        </p:txBody>
      </p:sp>
    </p:spTree>
    <p:extLst>
      <p:ext uri="{BB962C8B-B14F-4D97-AF65-F5344CB8AC3E}">
        <p14:creationId xmlns:p14="http://schemas.microsoft.com/office/powerpoint/2010/main" val="116975821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9C7790-8D89-BB48-89B2-C7782B0BEEE1}" type="slidenum">
              <a:rPr lang="en-US" altLang="en-US"/>
              <a:pPr/>
              <a:t>109</a:t>
            </a:fld>
            <a:endParaRPr lang="en-US" altLang="en-US"/>
          </a:p>
        </p:txBody>
      </p:sp>
      <p:sp>
        <p:nvSpPr>
          <p:cNvPr id="283650" name="Rectangle 2"/>
          <p:cNvSpPr>
            <a:spLocks noRot="1" noChangeArrowheads="1" noTextEdit="1"/>
          </p:cNvSpPr>
          <p:nvPr>
            <p:ph type="sldImg"/>
          </p:nvPr>
        </p:nvSpPr>
        <p:spPr>
          <a:ln/>
        </p:spPr>
      </p:sp>
      <p:sp>
        <p:nvSpPr>
          <p:cNvPr id="283651" name="Rectangle 3"/>
          <p:cNvSpPr>
            <a:spLocks noGrp="1" noChangeArrowheads="1"/>
          </p:cNvSpPr>
          <p:nvPr>
            <p:ph type="body" idx="1"/>
          </p:nvPr>
        </p:nvSpPr>
        <p:spPr/>
        <p:txBody>
          <a:bodyPr/>
          <a:lstStyle/>
          <a:p>
            <a:r>
              <a:rPr lang="en-US" altLang="en-US"/>
              <a:t>Summary.</a:t>
            </a:r>
          </a:p>
          <a:p>
            <a:pPr>
              <a:buFontTx/>
              <a:buChar char="•"/>
            </a:pPr>
            <a:r>
              <a:rPr lang="en-US" altLang="en-US"/>
              <a:t>Onsite wastewater management systems are an economical and environmentally benign alternative to centralized waste treatment </a:t>
            </a:r>
            <a:r>
              <a:rPr lang="en-US" altLang="en-US" b="1" u="sng"/>
              <a:t>if</a:t>
            </a:r>
          </a:p>
          <a:p>
            <a:pPr lvl="1"/>
            <a:r>
              <a:rPr lang="en-US" altLang="en-US"/>
              <a:t>- Soils are favorable,</a:t>
            </a:r>
          </a:p>
          <a:p>
            <a:pPr lvl="1"/>
            <a:r>
              <a:rPr lang="en-US" altLang="en-US"/>
              <a:t>- the system is suitable for the site and properly installed, and</a:t>
            </a:r>
          </a:p>
          <a:p>
            <a:pPr lvl="1"/>
            <a:r>
              <a:rPr lang="en-US" altLang="en-US"/>
              <a:t>- the system is properly and regularly maintained</a:t>
            </a:r>
          </a:p>
          <a:p>
            <a:pPr>
              <a:buFontTx/>
              <a:buChar char="•"/>
            </a:pPr>
            <a:r>
              <a:rPr lang="en-US" altLang="en-US"/>
              <a:t>New technologies, designs, and operating paradigms are becoming available to improve long-term performance.</a:t>
            </a:r>
          </a:p>
        </p:txBody>
      </p:sp>
    </p:spTree>
    <p:extLst>
      <p:ext uri="{BB962C8B-B14F-4D97-AF65-F5344CB8AC3E}">
        <p14:creationId xmlns:p14="http://schemas.microsoft.com/office/powerpoint/2010/main" val="2060930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9BD3ED-1649-8B48-84C4-3024D3A42065}" type="slidenum">
              <a:rPr lang="en-US" altLang="en-US"/>
              <a:pPr/>
              <a:t>11</a:t>
            </a:fld>
            <a:endParaRPr lang="en-US" altLang="en-US"/>
          </a:p>
        </p:txBody>
      </p:sp>
      <p:sp>
        <p:nvSpPr>
          <p:cNvPr id="149506" name="Rectangle 2"/>
          <p:cNvSpPr>
            <a:spLocks noRot="1" noChangeArrowheads="1" noTextEdit="1"/>
          </p:cNvSpPr>
          <p:nvPr>
            <p:ph type="sldImg"/>
          </p:nvPr>
        </p:nvSpPr>
        <p:spPr>
          <a:ln/>
        </p:spPr>
      </p:sp>
      <p:sp>
        <p:nvSpPr>
          <p:cNvPr id="149507" name="Rectangle 3"/>
          <p:cNvSpPr>
            <a:spLocks noGrp="1" noChangeArrowheads="1"/>
          </p:cNvSpPr>
          <p:nvPr>
            <p:ph type="body" idx="1"/>
          </p:nvPr>
        </p:nvSpPr>
        <p:spPr/>
        <p:txBody>
          <a:bodyPr/>
          <a:lstStyle/>
          <a:p>
            <a:r>
              <a:rPr lang="en-US" altLang="en-US" b="1"/>
              <a:t>Filtration and Storage</a:t>
            </a:r>
          </a:p>
          <a:p>
            <a:pPr>
              <a:buFontTx/>
              <a:buChar char="•"/>
            </a:pPr>
            <a:r>
              <a:rPr lang="en-US" altLang="en-US"/>
              <a:t>Storage needs to be closed to keep out mosquitoes OR</a:t>
            </a:r>
          </a:p>
          <a:p>
            <a:pPr>
              <a:buFontTx/>
              <a:buChar char="•"/>
            </a:pPr>
            <a:r>
              <a:rPr lang="en-US" altLang="en-US"/>
              <a:t>Storage may be a pond where native ecosystem would provide mosquito control</a:t>
            </a:r>
          </a:p>
        </p:txBody>
      </p:sp>
    </p:spTree>
    <p:extLst>
      <p:ext uri="{BB962C8B-B14F-4D97-AF65-F5344CB8AC3E}">
        <p14:creationId xmlns:p14="http://schemas.microsoft.com/office/powerpoint/2010/main" val="641196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E06CC1-B909-864C-8488-DC484B57C7FA}" type="slidenum">
              <a:rPr lang="en-US" altLang="en-US"/>
              <a:pPr/>
              <a:t>12</a:t>
            </a:fld>
            <a:endParaRPr lang="en-US" altLang="en-US"/>
          </a:p>
        </p:txBody>
      </p:sp>
      <p:sp>
        <p:nvSpPr>
          <p:cNvPr id="150530" name="Rectangle 2"/>
          <p:cNvSpPr>
            <a:spLocks noRot="1" noChangeArrowheads="1" noTextEdit="1"/>
          </p:cNvSpPr>
          <p:nvPr>
            <p:ph type="sldImg"/>
          </p:nvPr>
        </p:nvSpPr>
        <p:spPr>
          <a:ln/>
        </p:spPr>
      </p:sp>
      <p:sp>
        <p:nvSpPr>
          <p:cNvPr id="150531" name="Rectangle 3"/>
          <p:cNvSpPr>
            <a:spLocks noGrp="1" noChangeArrowheads="1"/>
          </p:cNvSpPr>
          <p:nvPr>
            <p:ph type="body" idx="1"/>
          </p:nvPr>
        </p:nvSpPr>
        <p:spPr/>
        <p:txBody>
          <a:bodyPr/>
          <a:lstStyle/>
          <a:p>
            <a:r>
              <a:rPr lang="en-US" altLang="en-US" b="1"/>
              <a:t>Filtration</a:t>
            </a:r>
          </a:p>
          <a:p>
            <a:pPr>
              <a:buFontTx/>
              <a:buChar char="•"/>
            </a:pPr>
            <a:r>
              <a:rPr lang="en-US" altLang="en-US"/>
              <a:t>Filtration needs depend on the particular collection area and any dirt or sediments that it would contribute.</a:t>
            </a:r>
          </a:p>
        </p:txBody>
      </p:sp>
    </p:spTree>
    <p:extLst>
      <p:ext uri="{BB962C8B-B14F-4D97-AF65-F5344CB8AC3E}">
        <p14:creationId xmlns:p14="http://schemas.microsoft.com/office/powerpoint/2010/main" val="510987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9DC229-CC11-5E4E-89F3-AABCF9F80E3C}" type="slidenum">
              <a:rPr lang="en-US" altLang="en-US"/>
              <a:pPr/>
              <a:t>13</a:t>
            </a:fld>
            <a:endParaRPr lang="en-US" altLang="en-US"/>
          </a:p>
        </p:txBody>
      </p:sp>
      <p:sp>
        <p:nvSpPr>
          <p:cNvPr id="151554" name="Rectangle 2"/>
          <p:cNvSpPr>
            <a:spLocks noRot="1" noChangeArrowheads="1" noTextEdit="1"/>
          </p:cNvSpPr>
          <p:nvPr>
            <p:ph type="sldImg"/>
          </p:nvPr>
        </p:nvSpPr>
        <p:spPr>
          <a:ln/>
        </p:spPr>
      </p:sp>
      <p:sp>
        <p:nvSpPr>
          <p:cNvPr id="151555" name="Rectangle 3"/>
          <p:cNvSpPr>
            <a:spLocks noGrp="1" noChangeArrowheads="1"/>
          </p:cNvSpPr>
          <p:nvPr>
            <p:ph type="body" idx="1"/>
          </p:nvPr>
        </p:nvSpPr>
        <p:spPr/>
        <p:txBody>
          <a:bodyPr/>
          <a:lstStyle/>
          <a:p>
            <a:r>
              <a:rPr lang="en-US" altLang="en-US" b="1"/>
              <a:t>Distribution</a:t>
            </a:r>
          </a:p>
          <a:p>
            <a:pPr>
              <a:buFontTx/>
              <a:buChar char="•"/>
            </a:pPr>
            <a:r>
              <a:rPr lang="en-US" altLang="en-US"/>
              <a:t>After filter</a:t>
            </a:r>
          </a:p>
          <a:p>
            <a:pPr>
              <a:buFontTx/>
              <a:buChar char="•"/>
            </a:pPr>
            <a:r>
              <a:rPr lang="en-US" altLang="en-US"/>
              <a:t>Pressurized</a:t>
            </a:r>
          </a:p>
          <a:p>
            <a:pPr lvl="1"/>
            <a:r>
              <a:rPr lang="en-US" altLang="en-US"/>
              <a:t>- Will require a pump and energy</a:t>
            </a:r>
          </a:p>
          <a:p>
            <a:pPr lvl="1"/>
            <a:r>
              <a:rPr lang="en-US" altLang="en-US"/>
              <a:t>- Pipes and applicators must fit with the pressure the pump creates</a:t>
            </a:r>
          </a:p>
          <a:p>
            <a:pPr lvl="1"/>
            <a:r>
              <a:rPr lang="en-US" altLang="en-US"/>
              <a:t>- Most likely drip applicators</a:t>
            </a:r>
          </a:p>
          <a:p>
            <a:pPr>
              <a:buFontTx/>
              <a:buChar char="•"/>
            </a:pPr>
            <a:r>
              <a:rPr lang="en-US" altLang="en-US"/>
              <a:t>Non-pressurized</a:t>
            </a:r>
          </a:p>
          <a:p>
            <a:pPr lvl="1"/>
            <a:r>
              <a:rPr lang="en-US" altLang="en-US"/>
              <a:t>- Gravity flow</a:t>
            </a:r>
          </a:p>
          <a:p>
            <a:pPr lvl="1"/>
            <a:r>
              <a:rPr lang="en-US" altLang="en-US"/>
              <a:t>- Use spigots and hose</a:t>
            </a:r>
          </a:p>
          <a:p>
            <a:pPr lvl="1"/>
            <a:r>
              <a:rPr lang="en-US" altLang="en-US"/>
              <a:t>- Elevation of storage is critical</a:t>
            </a:r>
          </a:p>
        </p:txBody>
      </p:sp>
    </p:spTree>
    <p:extLst>
      <p:ext uri="{BB962C8B-B14F-4D97-AF65-F5344CB8AC3E}">
        <p14:creationId xmlns:p14="http://schemas.microsoft.com/office/powerpoint/2010/main" val="383203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08954E-1CB5-F449-947F-79EAE99CED9A}" type="slidenum">
              <a:rPr lang="en-US" altLang="en-US"/>
              <a:pPr/>
              <a:t>14</a:t>
            </a:fld>
            <a:endParaRPr lang="en-US" altLang="en-US"/>
          </a:p>
        </p:txBody>
      </p:sp>
      <p:sp>
        <p:nvSpPr>
          <p:cNvPr id="152578" name="Rectangle 2"/>
          <p:cNvSpPr>
            <a:spLocks noRot="1" noChangeArrowheads="1" noTextEdit="1"/>
          </p:cNvSpPr>
          <p:nvPr>
            <p:ph type="sldImg"/>
          </p:nvPr>
        </p:nvSpPr>
        <p:spPr>
          <a:ln/>
        </p:spPr>
      </p:sp>
      <p:sp>
        <p:nvSpPr>
          <p:cNvPr id="152579" name="Rectangle 3"/>
          <p:cNvSpPr>
            <a:spLocks noGrp="1" noChangeArrowheads="1"/>
          </p:cNvSpPr>
          <p:nvPr>
            <p:ph type="body" idx="1"/>
          </p:nvPr>
        </p:nvSpPr>
        <p:spPr/>
        <p:txBody>
          <a:bodyPr/>
          <a:lstStyle/>
          <a:p>
            <a:r>
              <a:rPr lang="en-US" altLang="en-US" b="1"/>
              <a:t>Storage Overflow</a:t>
            </a:r>
          </a:p>
          <a:p>
            <a:pPr>
              <a:buFontTx/>
              <a:buChar char="•"/>
            </a:pPr>
            <a:r>
              <a:rPr lang="en-US" altLang="en-US"/>
              <a:t>Cisterns and barrels can only hold so much rain.</a:t>
            </a:r>
          </a:p>
          <a:p>
            <a:pPr>
              <a:buFontTx/>
              <a:buChar char="•"/>
            </a:pPr>
            <a:r>
              <a:rPr lang="en-US" altLang="en-US"/>
              <a:t>Must have an overflow.</a:t>
            </a:r>
          </a:p>
        </p:txBody>
      </p:sp>
    </p:spTree>
    <p:extLst>
      <p:ext uri="{BB962C8B-B14F-4D97-AF65-F5344CB8AC3E}">
        <p14:creationId xmlns:p14="http://schemas.microsoft.com/office/powerpoint/2010/main" val="192069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E3D79A-5A1D-A340-B4BE-5AE07AA7B233}" type="slidenum">
              <a:rPr lang="en-US" altLang="en-US"/>
              <a:pPr/>
              <a:t>15</a:t>
            </a:fld>
            <a:endParaRPr lang="en-US" altLang="en-US"/>
          </a:p>
        </p:txBody>
      </p:sp>
      <p:sp>
        <p:nvSpPr>
          <p:cNvPr id="153602" name="Rectangle 2"/>
          <p:cNvSpPr>
            <a:spLocks noRot="1" noChangeArrowheads="1" noTextEdit="1"/>
          </p:cNvSpPr>
          <p:nvPr>
            <p:ph type="sldImg"/>
          </p:nvPr>
        </p:nvSpPr>
        <p:spPr>
          <a:ln/>
        </p:spPr>
      </p:sp>
      <p:sp>
        <p:nvSpPr>
          <p:cNvPr id="153603" name="Rectangle 3"/>
          <p:cNvSpPr>
            <a:spLocks noGrp="1" noChangeArrowheads="1"/>
          </p:cNvSpPr>
          <p:nvPr>
            <p:ph type="body" idx="1"/>
          </p:nvPr>
        </p:nvSpPr>
        <p:spPr/>
        <p:txBody>
          <a:bodyPr/>
          <a:lstStyle/>
          <a:p>
            <a:r>
              <a:rPr lang="en-US" altLang="en-US" b="1"/>
              <a:t>How Much Storage?</a:t>
            </a:r>
          </a:p>
          <a:p>
            <a:pPr>
              <a:buFontTx/>
              <a:buChar char="•"/>
            </a:pPr>
            <a:r>
              <a:rPr lang="en-US" altLang="en-US"/>
              <a:t>Amount of Rainfall that can be</a:t>
            </a:r>
            <a:r>
              <a:rPr lang="en-US" altLang="en-US" sz="1400"/>
              <a:t> </a:t>
            </a:r>
            <a:r>
              <a:rPr lang="en-US" altLang="en-US"/>
              <a:t>collected=</a:t>
            </a:r>
            <a:r>
              <a:rPr lang="en-US" altLang="en-US" sz="900"/>
              <a:t> Collection area (sq. ft.) X inches of rain X 0.75 X 0.62</a:t>
            </a:r>
          </a:p>
          <a:p>
            <a:pPr>
              <a:buFontTx/>
              <a:buChar char="•"/>
            </a:pPr>
            <a:r>
              <a:rPr lang="en-US" altLang="en-US"/>
              <a:t>Amount of water that you might use in your landscape= inches needed - .8 X rainfall</a:t>
            </a:r>
          </a:p>
          <a:p>
            <a:pPr>
              <a:buFontTx/>
              <a:buChar char="•"/>
            </a:pPr>
            <a:r>
              <a:rPr lang="en-US" altLang="en-US"/>
              <a:t>Inches needed depends on the plant materials, weather and soil</a:t>
            </a:r>
          </a:p>
          <a:p>
            <a:pPr>
              <a:buFontTx/>
              <a:buChar char="•"/>
            </a:pPr>
            <a:r>
              <a:rPr lang="en-US" altLang="en-US" sz="1100"/>
              <a:t>Gallons = sq. ft. area to irrigate X inches depth X 0.62</a:t>
            </a:r>
          </a:p>
        </p:txBody>
      </p:sp>
    </p:spTree>
    <p:extLst>
      <p:ext uri="{BB962C8B-B14F-4D97-AF65-F5344CB8AC3E}">
        <p14:creationId xmlns:p14="http://schemas.microsoft.com/office/powerpoint/2010/main" val="4454087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90A47B-2772-0242-B698-AE212F03C62B}" type="slidenum">
              <a:rPr lang="en-US" altLang="en-US"/>
              <a:pPr/>
              <a:t>16</a:t>
            </a:fld>
            <a:endParaRPr lang="en-US" altLang="en-US"/>
          </a:p>
        </p:txBody>
      </p:sp>
      <p:sp>
        <p:nvSpPr>
          <p:cNvPr id="154626" name="Rectangle 2"/>
          <p:cNvSpPr>
            <a:spLocks noRot="1" noChangeArrowheads="1" noTextEdit="1"/>
          </p:cNvSpPr>
          <p:nvPr>
            <p:ph type="sldImg"/>
          </p:nvPr>
        </p:nvSpPr>
        <p:spPr>
          <a:ln/>
        </p:spPr>
      </p:sp>
      <p:sp>
        <p:nvSpPr>
          <p:cNvPr id="154627" name="Rectangle 3"/>
          <p:cNvSpPr>
            <a:spLocks noGrp="1" noChangeArrowheads="1"/>
          </p:cNvSpPr>
          <p:nvPr>
            <p:ph type="body" idx="1"/>
          </p:nvPr>
        </p:nvSpPr>
        <p:spPr/>
        <p:txBody>
          <a:bodyPr/>
          <a:lstStyle/>
          <a:p>
            <a:r>
              <a:rPr lang="en-US" altLang="en-US" b="1"/>
              <a:t>Example:</a:t>
            </a:r>
          </a:p>
          <a:p>
            <a:pPr>
              <a:buFontTx/>
              <a:buChar char="•"/>
            </a:pPr>
            <a:r>
              <a:rPr lang="en-US" altLang="en-US"/>
              <a:t>Example: 1200 sq. ft of lawn, 6 inches ET of Lawn, Average 3 inches of rainfall, 2000 sq. ft roof</a:t>
            </a:r>
          </a:p>
          <a:p>
            <a:pPr>
              <a:buFontTx/>
              <a:buChar char="•"/>
            </a:pPr>
            <a:r>
              <a:rPr lang="en-US" altLang="en-US"/>
              <a:t>Irrigation water needed = 6 in -3 in = 3 in</a:t>
            </a:r>
          </a:p>
          <a:p>
            <a:pPr>
              <a:buFontTx/>
              <a:buChar char="•"/>
            </a:pPr>
            <a:r>
              <a:rPr lang="en-US" altLang="en-US"/>
              <a:t>Convert to gallons needed = 1200 sq. ft. X 3 in X 0.62 =2232 gal</a:t>
            </a:r>
          </a:p>
          <a:p>
            <a:pPr>
              <a:buFontTx/>
              <a:buChar char="•"/>
            </a:pPr>
            <a:r>
              <a:rPr lang="en-US" altLang="en-US"/>
              <a:t>2000 sq ft X 3 in X 0.75 X 0.62 =2790 gal</a:t>
            </a:r>
          </a:p>
        </p:txBody>
      </p:sp>
    </p:spTree>
    <p:extLst>
      <p:ext uri="{BB962C8B-B14F-4D97-AF65-F5344CB8AC3E}">
        <p14:creationId xmlns:p14="http://schemas.microsoft.com/office/powerpoint/2010/main" val="20048052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ED796B-AB26-A342-A58B-D3707A561173}" type="slidenum">
              <a:rPr lang="en-US" altLang="en-US"/>
              <a:pPr/>
              <a:t>17</a:t>
            </a:fld>
            <a:endParaRPr lang="en-US" altLang="en-US"/>
          </a:p>
        </p:txBody>
      </p:sp>
      <p:sp>
        <p:nvSpPr>
          <p:cNvPr id="155650" name="Rectangle 2"/>
          <p:cNvSpPr>
            <a:spLocks noRot="1" noChangeArrowheads="1" noTextEdit="1"/>
          </p:cNvSpPr>
          <p:nvPr>
            <p:ph type="sldImg"/>
          </p:nvPr>
        </p:nvSpPr>
        <p:spPr>
          <a:ln/>
        </p:spPr>
      </p:sp>
      <p:sp>
        <p:nvSpPr>
          <p:cNvPr id="155651" name="Rectangle 3"/>
          <p:cNvSpPr>
            <a:spLocks noGrp="1" noChangeArrowheads="1"/>
          </p:cNvSpPr>
          <p:nvPr>
            <p:ph type="body" idx="1"/>
          </p:nvPr>
        </p:nvSpPr>
        <p:spPr/>
        <p:txBody>
          <a:bodyPr/>
          <a:lstStyle/>
          <a:p>
            <a:r>
              <a:rPr lang="en-US" altLang="en-US" b="1"/>
              <a:t>Maintenance</a:t>
            </a:r>
          </a:p>
          <a:p>
            <a:pPr>
              <a:buFontTx/>
              <a:buChar char="•"/>
            </a:pPr>
            <a:r>
              <a:rPr lang="en-US" altLang="en-US"/>
              <a:t>Clean filters.</a:t>
            </a:r>
          </a:p>
          <a:p>
            <a:pPr>
              <a:buFontTx/>
              <a:buChar char="•"/>
            </a:pPr>
            <a:r>
              <a:rPr lang="en-US" altLang="en-US"/>
              <a:t>Wash and clean out above ground barrels yearly.</a:t>
            </a:r>
          </a:p>
          <a:p>
            <a:pPr>
              <a:buFontTx/>
              <a:buChar char="•"/>
            </a:pPr>
            <a:r>
              <a:rPr lang="en-US" altLang="en-US"/>
              <a:t>Keep roof gutters clean to minimize trash in storage.</a:t>
            </a:r>
          </a:p>
        </p:txBody>
      </p:sp>
    </p:spTree>
    <p:extLst>
      <p:ext uri="{BB962C8B-B14F-4D97-AF65-F5344CB8AC3E}">
        <p14:creationId xmlns:p14="http://schemas.microsoft.com/office/powerpoint/2010/main" val="7433144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07C069-650A-1A47-AAA0-9F2BC77F8F50}" type="slidenum">
              <a:rPr lang="en-US" altLang="en-US"/>
              <a:pPr/>
              <a:t>18</a:t>
            </a:fld>
            <a:endParaRPr lang="en-US" altLang="en-US"/>
          </a:p>
        </p:txBody>
      </p:sp>
      <p:sp>
        <p:nvSpPr>
          <p:cNvPr id="156674" name="Rectangle 2"/>
          <p:cNvSpPr>
            <a:spLocks noRot="1" noChangeArrowheads="1" noTextEdit="1"/>
          </p:cNvSpPr>
          <p:nvPr>
            <p:ph type="sldImg"/>
          </p:nvPr>
        </p:nvSpPr>
        <p:spPr>
          <a:ln/>
        </p:spPr>
      </p:sp>
      <p:sp>
        <p:nvSpPr>
          <p:cNvPr id="156675" name="Rectangle 3"/>
          <p:cNvSpPr>
            <a:spLocks noGrp="1" noChangeArrowheads="1"/>
          </p:cNvSpPr>
          <p:nvPr>
            <p:ph type="body" idx="1"/>
          </p:nvPr>
        </p:nvSpPr>
        <p:spPr/>
        <p:txBody>
          <a:bodyPr/>
          <a:lstStyle/>
          <a:p>
            <a:r>
              <a:rPr lang="en-US" altLang="en-US" b="1"/>
              <a:t>Rain Barrels and Rain Harvesting</a:t>
            </a:r>
          </a:p>
          <a:p>
            <a:r>
              <a:rPr lang="en-US" altLang="en-US"/>
              <a:t>Rain barrels are one of many techniques we can use to make our landscapes more environmentally friendly.</a:t>
            </a:r>
          </a:p>
          <a:p>
            <a:r>
              <a:rPr lang="en-US" altLang="en-US" sz="1400"/>
              <a:t>Any Questions ?</a:t>
            </a:r>
          </a:p>
        </p:txBody>
      </p:sp>
    </p:spTree>
    <p:extLst>
      <p:ext uri="{BB962C8B-B14F-4D97-AF65-F5344CB8AC3E}">
        <p14:creationId xmlns:p14="http://schemas.microsoft.com/office/powerpoint/2010/main" val="974057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F665A2-7DDA-7C4A-9AF3-C6C1ED7DC70C}" type="slidenum">
              <a:rPr lang="en-US" altLang="en-US"/>
              <a:pPr/>
              <a:t>19</a:t>
            </a:fld>
            <a:endParaRPr lang="en-US" altLang="en-US"/>
          </a:p>
        </p:txBody>
      </p:sp>
      <p:sp>
        <p:nvSpPr>
          <p:cNvPr id="157698" name="Rectangle 2"/>
          <p:cNvSpPr>
            <a:spLocks noRot="1" noChangeArrowheads="1" noTextEdit="1"/>
          </p:cNvSpPr>
          <p:nvPr>
            <p:ph type="sldImg"/>
          </p:nvPr>
        </p:nvSpPr>
        <p:spPr>
          <a:ln/>
        </p:spPr>
      </p:sp>
      <p:sp>
        <p:nvSpPr>
          <p:cNvPr id="157699" name="Rectangle 3"/>
          <p:cNvSpPr>
            <a:spLocks noGrp="1" noChangeArrowheads="1"/>
          </p:cNvSpPr>
          <p:nvPr>
            <p:ph type="body" idx="1"/>
          </p:nvPr>
        </p:nvSpPr>
        <p:spPr/>
        <p:txBody>
          <a:bodyPr/>
          <a:lstStyle/>
          <a:p>
            <a:r>
              <a:rPr lang="en-US" altLang="en-US" b="1"/>
              <a:t>Landscaping for Water Quality</a:t>
            </a:r>
          </a:p>
          <a:p>
            <a:r>
              <a:rPr lang="en-US" altLang="en-US" sz="1800"/>
              <a:t>Rain Gardens</a:t>
            </a:r>
          </a:p>
          <a:p>
            <a:r>
              <a:rPr lang="en-US" altLang="en-US" sz="1800"/>
              <a:t>(2 pictures)</a:t>
            </a:r>
          </a:p>
          <a:p>
            <a:endParaRPr lang="en-US" altLang="en-US" sz="1800"/>
          </a:p>
        </p:txBody>
      </p:sp>
    </p:spTree>
    <p:extLst>
      <p:ext uri="{BB962C8B-B14F-4D97-AF65-F5344CB8AC3E}">
        <p14:creationId xmlns:p14="http://schemas.microsoft.com/office/powerpoint/2010/main" val="710628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29C7CC-43AE-FB40-AEC3-59026BADF4F8}" type="slidenum">
              <a:rPr lang="en-US" altLang="en-US"/>
              <a:pPr/>
              <a:t>2</a:t>
            </a:fld>
            <a:endParaRPr lang="en-US" altLang="en-US"/>
          </a:p>
        </p:txBody>
      </p:sp>
      <p:sp>
        <p:nvSpPr>
          <p:cNvPr id="140290" name="Rectangle 2"/>
          <p:cNvSpPr>
            <a:spLocks noRot="1" noChangeArrowheads="1" noTextEdit="1"/>
          </p:cNvSpPr>
          <p:nvPr>
            <p:ph type="sldImg"/>
          </p:nvPr>
        </p:nvSpPr>
        <p:spPr>
          <a:ln/>
        </p:spPr>
      </p:sp>
      <p:sp>
        <p:nvSpPr>
          <p:cNvPr id="140291" name="Rectangle 3"/>
          <p:cNvSpPr>
            <a:spLocks noGrp="1" noChangeArrowheads="1"/>
          </p:cNvSpPr>
          <p:nvPr>
            <p:ph type="body" idx="1"/>
          </p:nvPr>
        </p:nvSpPr>
        <p:spPr/>
        <p:txBody>
          <a:bodyPr/>
          <a:lstStyle/>
          <a:p>
            <a:r>
              <a:rPr lang="en-US" altLang="en-US" b="1"/>
              <a:t>Landscaping for Water Quality</a:t>
            </a:r>
          </a:p>
          <a:p>
            <a:pPr>
              <a:buFontTx/>
              <a:buChar char="•"/>
            </a:pPr>
            <a:r>
              <a:rPr lang="en-US" altLang="en-US"/>
              <a:t>What is landscaping for water quality?  </a:t>
            </a:r>
          </a:p>
          <a:p>
            <a:pPr>
              <a:buFontTx/>
              <a:buChar char="•"/>
            </a:pPr>
            <a:r>
              <a:rPr lang="en-US" altLang="en-US"/>
              <a:t>Is this something that I can really do? </a:t>
            </a:r>
          </a:p>
          <a:p>
            <a:pPr>
              <a:buFontTx/>
              <a:buChar char="•"/>
            </a:pPr>
            <a:r>
              <a:rPr lang="en-US" altLang="en-US"/>
              <a:t>Will my efforts actually make a difference?</a:t>
            </a:r>
          </a:p>
          <a:p>
            <a:pPr>
              <a:buFontTx/>
              <a:buChar char="•"/>
            </a:pPr>
            <a:r>
              <a:rPr lang="en-US" altLang="en-US"/>
              <a:t>Why would I want to do this anyway?</a:t>
            </a:r>
          </a:p>
          <a:p>
            <a:endParaRPr lang="en-US" altLang="en-US"/>
          </a:p>
        </p:txBody>
      </p:sp>
    </p:spTree>
    <p:extLst>
      <p:ext uri="{BB962C8B-B14F-4D97-AF65-F5344CB8AC3E}">
        <p14:creationId xmlns:p14="http://schemas.microsoft.com/office/powerpoint/2010/main" val="12027040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3BBFD8-0CB8-3243-AEE9-F4F794CE0164}" type="slidenum">
              <a:rPr lang="en-US" altLang="en-US"/>
              <a:pPr/>
              <a:t>20</a:t>
            </a:fld>
            <a:endParaRPr lang="en-US" altLang="en-US"/>
          </a:p>
        </p:txBody>
      </p:sp>
      <p:sp>
        <p:nvSpPr>
          <p:cNvPr id="123906" name="Rectangle 2"/>
          <p:cNvSpPr>
            <a:spLocks noRot="1" noChangeArrowheads="1" noTextEdit="1"/>
          </p:cNvSpPr>
          <p:nvPr>
            <p:ph type="sldImg"/>
          </p:nvPr>
        </p:nvSpPr>
        <p:spPr>
          <a:ln/>
        </p:spPr>
      </p:sp>
      <p:sp>
        <p:nvSpPr>
          <p:cNvPr id="123907" name="Rectangle 3"/>
          <p:cNvSpPr>
            <a:spLocks noGrp="1" noChangeArrowheads="1"/>
          </p:cNvSpPr>
          <p:nvPr>
            <p:ph type="body" idx="1"/>
          </p:nvPr>
        </p:nvSpPr>
        <p:spPr/>
        <p:txBody>
          <a:bodyPr/>
          <a:lstStyle/>
          <a:p>
            <a:r>
              <a:rPr lang="en-US" altLang="en-US" b="1"/>
              <a:t>What is a Rain Garden?</a:t>
            </a:r>
          </a:p>
          <a:p>
            <a:pPr>
              <a:buFontTx/>
              <a:buChar char="•"/>
            </a:pPr>
            <a:r>
              <a:rPr lang="en-US" altLang="en-US"/>
              <a:t>A rain garden is a landscaped, low area where water   from rooftops, driveways, other hard surfaces, etc. is diverted and contained, so that the runoff will infiltrate the soil, and not drain into streets and storm drains.</a:t>
            </a:r>
          </a:p>
          <a:p>
            <a:pPr>
              <a:buFontTx/>
              <a:buChar char="•"/>
            </a:pPr>
            <a:r>
              <a:rPr lang="en-US" altLang="en-US"/>
              <a:t>A rain garden reduces stormwater runoff along with  any associated pollutants allowing the water to seep slowly into the ground and pollutants to break down.</a:t>
            </a:r>
          </a:p>
          <a:p>
            <a:pPr>
              <a:buFontTx/>
              <a:buChar char="•"/>
            </a:pPr>
            <a:r>
              <a:rPr lang="en-US" altLang="en-US"/>
              <a:t>Rain gardens also reduce peek storm flows preventing extensive soil erosion and reducing flooding.</a:t>
            </a:r>
          </a:p>
        </p:txBody>
      </p:sp>
    </p:spTree>
    <p:extLst>
      <p:ext uri="{BB962C8B-B14F-4D97-AF65-F5344CB8AC3E}">
        <p14:creationId xmlns:p14="http://schemas.microsoft.com/office/powerpoint/2010/main" val="1377445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5CFF5D-FD3E-A74B-AB3C-7C75E9D74135}" type="slidenum">
              <a:rPr lang="en-US" altLang="en-US"/>
              <a:pPr/>
              <a:t>21</a:t>
            </a:fld>
            <a:endParaRPr lang="en-US" altLang="en-US"/>
          </a:p>
        </p:txBody>
      </p:sp>
      <p:sp>
        <p:nvSpPr>
          <p:cNvPr id="203778" name="Rectangle 2"/>
          <p:cNvSpPr>
            <a:spLocks noRot="1" noChangeArrowheads="1" noTextEdit="1"/>
          </p:cNvSpPr>
          <p:nvPr>
            <p:ph type="sldImg"/>
          </p:nvPr>
        </p:nvSpPr>
        <p:spPr>
          <a:ln/>
        </p:spPr>
      </p:sp>
      <p:sp>
        <p:nvSpPr>
          <p:cNvPr id="203779" name="Rectangle 3"/>
          <p:cNvSpPr>
            <a:spLocks noGrp="1" noChangeArrowheads="1"/>
          </p:cNvSpPr>
          <p:nvPr>
            <p:ph type="body" idx="1"/>
          </p:nvPr>
        </p:nvSpPr>
        <p:spPr/>
        <p:txBody>
          <a:bodyPr/>
          <a:lstStyle/>
          <a:p>
            <a:r>
              <a:rPr lang="en-US" altLang="en-US"/>
              <a:t>This is a simple rain garden …</a:t>
            </a:r>
          </a:p>
        </p:txBody>
      </p:sp>
    </p:spTree>
    <p:extLst>
      <p:ext uri="{BB962C8B-B14F-4D97-AF65-F5344CB8AC3E}">
        <p14:creationId xmlns:p14="http://schemas.microsoft.com/office/powerpoint/2010/main" val="8489214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a:ln/>
        </p:spPr>
        <p:txBody>
          <a:bodyPr/>
          <a:lstStyle/>
          <a:p>
            <a:fld id="{0139B30D-2AD2-5C4D-91AD-8DFB0E86B178}" type="slidenum">
              <a:rPr lang="en-US" altLang="en-US"/>
              <a:pPr/>
              <a:t>22</a:t>
            </a:fld>
            <a:endParaRPr lang="en-US" altLang="en-US"/>
          </a:p>
        </p:txBody>
      </p:sp>
      <p:sp>
        <p:nvSpPr>
          <p:cNvPr id="133122" name="Rectangle 2"/>
          <p:cNvSpPr>
            <a:spLocks noChangeArrowheads="1"/>
          </p:cNvSpPr>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3123" name="Rectangle 3"/>
          <p:cNvSpPr>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nchor="b"/>
          <a:lstStyle/>
          <a:p>
            <a:pPr algn="r"/>
            <a:r>
              <a:rPr lang="en-US" altLang="en-US" sz="1200">
                <a:latin typeface="Times New Roman" charset="0"/>
              </a:rPr>
              <a:t>1</a:t>
            </a:r>
          </a:p>
        </p:txBody>
      </p:sp>
      <p:sp>
        <p:nvSpPr>
          <p:cNvPr id="133124" name="Rectangle 4"/>
          <p:cNvSpPr>
            <a:spLocks noChangeArrowheads="1"/>
          </p:cNvSpPr>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3125" name="Rectangle 5"/>
          <p:cNvSpPr>
            <a:spLocks noChangeArrowheads="1"/>
          </p:cNvSpP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3126" name="Rectangle 6"/>
          <p:cNvSpPr>
            <a:spLocks noRot="1" noChangeArrowheads="1" noTextEdit="1"/>
          </p:cNvSpPr>
          <p:nvPr>
            <p:ph type="sldImg"/>
          </p:nvPr>
        </p:nvSpPr>
        <p:spPr>
          <a:ln w="12700" cap="flat"/>
        </p:spPr>
      </p:sp>
      <p:sp>
        <p:nvSpPr>
          <p:cNvPr id="133127" name="Rectangle 7"/>
          <p:cNvSpPr>
            <a:spLocks noGrp="1" noChangeArrowheads="1"/>
          </p:cNvSpPr>
          <p:nvPr>
            <p:ph type="body" idx="1"/>
          </p:nvPr>
        </p:nvSpPr>
        <p:spPr>
          <a:xfrm>
            <a:off x="914400" y="4343400"/>
            <a:ext cx="5029200" cy="41148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en-US" altLang="en-US" b="1"/>
              <a:t>So - Why Should We Consider Rain Gardens?</a:t>
            </a:r>
            <a:r>
              <a:rPr lang="en-US" altLang="en-US"/>
              <a:t> </a:t>
            </a:r>
          </a:p>
          <a:p>
            <a:r>
              <a:rPr lang="en-US" altLang="en-US"/>
              <a:t>Many conventional neighborhoods use curbs and gutters to convey stormwater runoff away from residential streets as quickly as possible.</a:t>
            </a:r>
          </a:p>
          <a:p>
            <a:endParaRPr lang="en-US" altLang="en-US"/>
          </a:p>
        </p:txBody>
      </p:sp>
    </p:spTree>
    <p:extLst>
      <p:ext uri="{BB962C8B-B14F-4D97-AF65-F5344CB8AC3E}">
        <p14:creationId xmlns:p14="http://schemas.microsoft.com/office/powerpoint/2010/main" val="20884893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E80A74-EF78-0E40-970C-00D1CEF9FB3A}" type="slidenum">
              <a:rPr lang="en-US" altLang="en-US"/>
              <a:pPr/>
              <a:t>23</a:t>
            </a:fld>
            <a:endParaRPr lang="en-US" altLang="en-US"/>
          </a:p>
        </p:txBody>
      </p:sp>
      <p:sp>
        <p:nvSpPr>
          <p:cNvPr id="206850" name="Rectangle 2"/>
          <p:cNvSpPr>
            <a:spLocks noRot="1" noChangeArrowheads="1" noTextEdit="1"/>
          </p:cNvSpPr>
          <p:nvPr>
            <p:ph type="sldImg"/>
          </p:nvPr>
        </p:nvSpPr>
        <p:spPr>
          <a:ln/>
        </p:spPr>
      </p:sp>
      <p:sp>
        <p:nvSpPr>
          <p:cNvPr id="206851" name="Rectangle 3"/>
          <p:cNvSpPr>
            <a:spLocks noGrp="1" noChangeArrowheads="1"/>
          </p:cNvSpPr>
          <p:nvPr>
            <p:ph type="body" idx="1"/>
          </p:nvPr>
        </p:nvSpPr>
        <p:spPr/>
        <p:txBody>
          <a:bodyPr/>
          <a:lstStyle/>
          <a:p>
            <a:r>
              <a:rPr lang="en-US" altLang="en-US"/>
              <a:t>With more development - housing, business construction, etc. - we soon have this occurring!  </a:t>
            </a:r>
          </a:p>
        </p:txBody>
      </p:sp>
    </p:spTree>
    <p:extLst>
      <p:ext uri="{BB962C8B-B14F-4D97-AF65-F5344CB8AC3E}">
        <p14:creationId xmlns:p14="http://schemas.microsoft.com/office/powerpoint/2010/main" val="6201271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13F910-6087-E745-A054-3EFE4E584CC3}" type="slidenum">
              <a:rPr lang="en-US" altLang="en-US"/>
              <a:pPr/>
              <a:t>24</a:t>
            </a:fld>
            <a:endParaRPr lang="en-US" altLang="en-US"/>
          </a:p>
        </p:txBody>
      </p:sp>
      <p:sp>
        <p:nvSpPr>
          <p:cNvPr id="209922" name="Rectangle 2"/>
          <p:cNvSpPr>
            <a:spLocks noRot="1" noChangeArrowheads="1" noTextEdit="1"/>
          </p:cNvSpPr>
          <p:nvPr>
            <p:ph type="sldImg"/>
          </p:nvPr>
        </p:nvSpPr>
        <p:spPr>
          <a:ln/>
        </p:spPr>
      </p:sp>
      <p:sp>
        <p:nvSpPr>
          <p:cNvPr id="209923" name="Rectangle 3"/>
          <p:cNvSpPr>
            <a:spLocks noGrp="1" noChangeArrowheads="1"/>
          </p:cNvSpPr>
          <p:nvPr>
            <p:ph type="body" idx="1"/>
          </p:nvPr>
        </p:nvSpPr>
        <p:spPr/>
        <p:txBody>
          <a:bodyPr/>
          <a:lstStyle/>
          <a:p>
            <a:r>
              <a:rPr lang="en-US" altLang="en-US"/>
              <a:t>Damage to streets, sewers, etc.</a:t>
            </a:r>
          </a:p>
        </p:txBody>
      </p:sp>
    </p:spTree>
    <p:extLst>
      <p:ext uri="{BB962C8B-B14F-4D97-AF65-F5344CB8AC3E}">
        <p14:creationId xmlns:p14="http://schemas.microsoft.com/office/powerpoint/2010/main" val="7391232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566669-0023-1945-801B-869659D34694}" type="slidenum">
              <a:rPr lang="en-US" altLang="en-US"/>
              <a:pPr/>
              <a:t>25</a:t>
            </a:fld>
            <a:endParaRPr lang="en-US" altLang="en-US"/>
          </a:p>
        </p:txBody>
      </p:sp>
      <p:sp>
        <p:nvSpPr>
          <p:cNvPr id="215042" name="Rectangle 2"/>
          <p:cNvSpPr>
            <a:spLocks noRot="1" noChangeArrowheads="1" noTextEdit="1"/>
          </p:cNvSpPr>
          <p:nvPr>
            <p:ph type="sldImg"/>
          </p:nvPr>
        </p:nvSpPr>
        <p:spPr>
          <a:ln/>
        </p:spPr>
      </p:sp>
      <p:sp>
        <p:nvSpPr>
          <p:cNvPr id="215043" name="Rectangle 3"/>
          <p:cNvSpPr>
            <a:spLocks noGrp="1" noChangeArrowheads="1"/>
          </p:cNvSpPr>
          <p:nvPr>
            <p:ph type="body" idx="1"/>
          </p:nvPr>
        </p:nvSpPr>
        <p:spPr/>
        <p:txBody>
          <a:bodyPr/>
          <a:lstStyle/>
          <a:p>
            <a:r>
              <a:rPr lang="en-US" altLang="en-US"/>
              <a:t>Stormwater runoff may pose a driving hazard.</a:t>
            </a:r>
          </a:p>
        </p:txBody>
      </p:sp>
    </p:spTree>
    <p:extLst>
      <p:ext uri="{BB962C8B-B14F-4D97-AF65-F5344CB8AC3E}">
        <p14:creationId xmlns:p14="http://schemas.microsoft.com/office/powerpoint/2010/main" val="13992838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53F354-2B7E-404B-BD3B-0658943FD291}" type="slidenum">
              <a:rPr lang="en-US" altLang="en-US"/>
              <a:pPr/>
              <a:t>26</a:t>
            </a:fld>
            <a:endParaRPr lang="en-US" altLang="en-US"/>
          </a:p>
        </p:txBody>
      </p:sp>
      <p:sp>
        <p:nvSpPr>
          <p:cNvPr id="216066" name="Rectangle 2"/>
          <p:cNvSpPr>
            <a:spLocks noRot="1" noChangeArrowheads="1" noTextEdit="1"/>
          </p:cNvSpPr>
          <p:nvPr>
            <p:ph type="sldImg"/>
          </p:nvPr>
        </p:nvSpPr>
        <p:spPr>
          <a:ln/>
        </p:spPr>
      </p:sp>
      <p:sp>
        <p:nvSpPr>
          <p:cNvPr id="216067" name="Rectangle 3"/>
          <p:cNvSpPr>
            <a:spLocks noGrp="1" noChangeArrowheads="1"/>
          </p:cNvSpPr>
          <p:nvPr>
            <p:ph type="body" idx="1"/>
          </p:nvPr>
        </p:nvSpPr>
        <p:spPr/>
        <p:txBody>
          <a:bodyPr/>
          <a:lstStyle/>
          <a:p>
            <a:r>
              <a:rPr lang="en-US" altLang="en-US"/>
              <a:t>Pollution concerns may occur.  </a:t>
            </a:r>
          </a:p>
        </p:txBody>
      </p:sp>
    </p:spTree>
    <p:extLst>
      <p:ext uri="{BB962C8B-B14F-4D97-AF65-F5344CB8AC3E}">
        <p14:creationId xmlns:p14="http://schemas.microsoft.com/office/powerpoint/2010/main" val="6694083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EC526E-B225-3948-B4FD-DEA1C8B022AF}" type="slidenum">
              <a:rPr lang="en-US" altLang="en-US"/>
              <a:pPr/>
              <a:t>27</a:t>
            </a:fld>
            <a:endParaRPr lang="en-US" altLang="en-US"/>
          </a:p>
        </p:txBody>
      </p:sp>
      <p:sp>
        <p:nvSpPr>
          <p:cNvPr id="217090" name="Rectangle 2"/>
          <p:cNvSpPr>
            <a:spLocks noRot="1" noChangeArrowheads="1" noTextEdit="1"/>
          </p:cNvSpPr>
          <p:nvPr>
            <p:ph type="sldImg"/>
          </p:nvPr>
        </p:nvSpPr>
        <p:spPr>
          <a:ln/>
        </p:spPr>
      </p:sp>
      <p:sp>
        <p:nvSpPr>
          <p:cNvPr id="217091" name="Rectangle 3"/>
          <p:cNvSpPr>
            <a:spLocks noGrp="1" noChangeArrowheads="1"/>
          </p:cNvSpPr>
          <p:nvPr>
            <p:ph type="body" idx="1"/>
          </p:nvPr>
        </p:nvSpPr>
        <p:spPr/>
        <p:txBody>
          <a:bodyPr/>
          <a:lstStyle/>
          <a:p>
            <a:r>
              <a:rPr lang="en-US" altLang="en-US"/>
              <a:t>Are you beginning to see how rain gardens can alleviate some of the problems?  Is this what we want?</a:t>
            </a:r>
          </a:p>
        </p:txBody>
      </p:sp>
    </p:spTree>
    <p:extLst>
      <p:ext uri="{BB962C8B-B14F-4D97-AF65-F5344CB8AC3E}">
        <p14:creationId xmlns:p14="http://schemas.microsoft.com/office/powerpoint/2010/main" val="785218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09AD8D-8CE7-4D43-8BA9-37D59938BA74}" type="slidenum">
              <a:rPr lang="en-US" altLang="en-US"/>
              <a:pPr/>
              <a:t>28</a:t>
            </a:fld>
            <a:endParaRPr lang="en-US" altLang="en-US"/>
          </a:p>
        </p:txBody>
      </p:sp>
      <p:sp>
        <p:nvSpPr>
          <p:cNvPr id="124930" name="Rectangle 2"/>
          <p:cNvSpPr>
            <a:spLocks noRot="1" noChangeArrowheads="1" noTextEdit="1"/>
          </p:cNvSpPr>
          <p:nvPr>
            <p:ph type="sldImg"/>
          </p:nvPr>
        </p:nvSpPr>
        <p:spPr>
          <a:ln/>
        </p:spPr>
      </p:sp>
      <p:sp>
        <p:nvSpPr>
          <p:cNvPr id="124931" name="Rectangle 3"/>
          <p:cNvSpPr>
            <a:spLocks noGrp="1" noChangeArrowheads="1"/>
          </p:cNvSpPr>
          <p:nvPr>
            <p:ph type="body" idx="1"/>
          </p:nvPr>
        </p:nvSpPr>
        <p:spPr/>
        <p:txBody>
          <a:bodyPr/>
          <a:lstStyle/>
          <a:p>
            <a:r>
              <a:rPr lang="en-US" altLang="en-US"/>
              <a:t>Or is THIS what we want?  A beautifully landscaped and functional rain garden! </a:t>
            </a:r>
          </a:p>
        </p:txBody>
      </p:sp>
    </p:spTree>
    <p:extLst>
      <p:ext uri="{BB962C8B-B14F-4D97-AF65-F5344CB8AC3E}">
        <p14:creationId xmlns:p14="http://schemas.microsoft.com/office/powerpoint/2010/main" val="11624123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159E69-CF3E-C34A-AA2E-1ECEA17A8B08}" type="slidenum">
              <a:rPr lang="en-US" altLang="en-US"/>
              <a:pPr/>
              <a:t>29</a:t>
            </a:fld>
            <a:endParaRPr lang="en-US" altLang="en-US"/>
          </a:p>
        </p:txBody>
      </p:sp>
      <p:sp>
        <p:nvSpPr>
          <p:cNvPr id="122882" name="Rectangle 2"/>
          <p:cNvSpPr>
            <a:spLocks noRot="1" noChangeArrowheads="1" noTextEdit="1"/>
          </p:cNvSpPr>
          <p:nvPr>
            <p:ph type="sldImg"/>
          </p:nvPr>
        </p:nvSpPr>
        <p:spPr>
          <a:ln/>
        </p:spPr>
      </p:sp>
      <p:sp>
        <p:nvSpPr>
          <p:cNvPr id="122883" name="Rectangle 3"/>
          <p:cNvSpPr>
            <a:spLocks noGrp="1" noChangeArrowheads="1"/>
          </p:cNvSpPr>
          <p:nvPr>
            <p:ph type="body" idx="1"/>
          </p:nvPr>
        </p:nvSpPr>
        <p:spPr/>
        <p:txBody>
          <a:bodyPr/>
          <a:lstStyle/>
          <a:p>
            <a:r>
              <a:rPr lang="en-US" altLang="en-US" b="1"/>
              <a:t>Rain Gardens Provide Beauty and  Help to Protect the Environment</a:t>
            </a:r>
          </a:p>
          <a:p>
            <a:r>
              <a:rPr lang="en-US" altLang="en-US"/>
              <a:t>To recap the pluses that rain gardens offer –</a:t>
            </a:r>
          </a:p>
          <a:p>
            <a:pPr>
              <a:buFontTx/>
              <a:buChar char="•"/>
            </a:pPr>
            <a:r>
              <a:rPr lang="en-US" altLang="en-US"/>
              <a:t>Plants in a rain garden can be colorful and attractive; and rain gardens can serve as a habitat for butterflies and other wildlife.</a:t>
            </a:r>
          </a:p>
          <a:p>
            <a:pPr>
              <a:buFontTx/>
              <a:buChar char="•"/>
            </a:pPr>
            <a:r>
              <a:rPr lang="en-US" altLang="en-US"/>
              <a:t>At the same time, rain gardens create a more natural flow for runoff and storm water.</a:t>
            </a:r>
          </a:p>
          <a:p>
            <a:pPr>
              <a:buFontTx/>
              <a:buChar char="•"/>
            </a:pPr>
            <a:r>
              <a:rPr lang="en-US" altLang="en-US"/>
              <a:t>Rain gardens collect and filter runoff water, reduce erosion, flooding and pollution from chemicals, fertilizers, pesticides, etc.</a:t>
            </a:r>
          </a:p>
        </p:txBody>
      </p:sp>
    </p:spTree>
    <p:extLst>
      <p:ext uri="{BB962C8B-B14F-4D97-AF65-F5344CB8AC3E}">
        <p14:creationId xmlns:p14="http://schemas.microsoft.com/office/powerpoint/2010/main" val="1005764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B63693-120D-E248-902B-D3B2CB5131E3}" type="slidenum">
              <a:rPr lang="en-US" altLang="en-US"/>
              <a:pPr/>
              <a:t>3</a:t>
            </a:fld>
            <a:endParaRPr lang="en-US" altLang="en-US"/>
          </a:p>
        </p:txBody>
      </p:sp>
      <p:sp>
        <p:nvSpPr>
          <p:cNvPr id="141314" name="Rectangle 2"/>
          <p:cNvSpPr>
            <a:spLocks noRot="1" noChangeArrowheads="1" noTextEdit="1"/>
          </p:cNvSpPr>
          <p:nvPr>
            <p:ph type="sldImg"/>
          </p:nvPr>
        </p:nvSpPr>
        <p:spPr>
          <a:ln/>
        </p:spPr>
      </p:sp>
      <p:sp>
        <p:nvSpPr>
          <p:cNvPr id="141315" name="Rectangle 3"/>
          <p:cNvSpPr>
            <a:spLocks noGrp="1" noChangeArrowheads="1"/>
          </p:cNvSpPr>
          <p:nvPr>
            <p:ph type="body" idx="1"/>
          </p:nvPr>
        </p:nvSpPr>
        <p:spPr/>
        <p:txBody>
          <a:bodyPr/>
          <a:lstStyle/>
          <a:p>
            <a:r>
              <a:rPr lang="en-US" altLang="en-US" b="1"/>
              <a:t>Landscaping for Water Quality</a:t>
            </a:r>
            <a:r>
              <a:rPr lang="en-US" altLang="en-US" sz="1400"/>
              <a:t> </a:t>
            </a:r>
          </a:p>
          <a:p>
            <a:r>
              <a:rPr lang="en-US" altLang="en-US" sz="1400"/>
              <a:t>Landscaping for water quality is the use of principles and techniques to:</a:t>
            </a:r>
          </a:p>
          <a:p>
            <a:r>
              <a:rPr lang="en-US" altLang="en-US"/>
              <a:t>   - preserve clean water in the landscape.</a:t>
            </a:r>
          </a:p>
          <a:p>
            <a:r>
              <a:rPr lang="en-US" altLang="en-US"/>
              <a:t>   - reduce the potential for pollution of water in the environment.</a:t>
            </a:r>
          </a:p>
          <a:p>
            <a:r>
              <a:rPr lang="en-US" altLang="en-US"/>
              <a:t>   - maintain an attractive, healthy landscape.</a:t>
            </a:r>
          </a:p>
          <a:p>
            <a:endParaRPr lang="en-US" altLang="en-US"/>
          </a:p>
        </p:txBody>
      </p:sp>
    </p:spTree>
    <p:extLst>
      <p:ext uri="{BB962C8B-B14F-4D97-AF65-F5344CB8AC3E}">
        <p14:creationId xmlns:p14="http://schemas.microsoft.com/office/powerpoint/2010/main" val="17306811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7326F7-4DEF-4E45-A80D-24D5BD49C276}" type="slidenum">
              <a:rPr lang="en-US" altLang="en-US"/>
              <a:pPr/>
              <a:t>30</a:t>
            </a:fld>
            <a:endParaRPr lang="en-US" altLang="en-US"/>
          </a:p>
        </p:txBody>
      </p:sp>
      <p:sp>
        <p:nvSpPr>
          <p:cNvPr id="158722" name="Rectangle 2"/>
          <p:cNvSpPr>
            <a:spLocks noRot="1" noChangeArrowheads="1" noTextEdit="1"/>
          </p:cNvSpPr>
          <p:nvPr>
            <p:ph type="sldImg"/>
          </p:nvPr>
        </p:nvSpPr>
        <p:spPr>
          <a:ln/>
        </p:spPr>
      </p:sp>
      <p:sp>
        <p:nvSpPr>
          <p:cNvPr id="158723" name="Rectangle 3"/>
          <p:cNvSpPr>
            <a:spLocks noGrp="1" noChangeArrowheads="1"/>
          </p:cNvSpPr>
          <p:nvPr>
            <p:ph type="body" idx="1"/>
          </p:nvPr>
        </p:nvSpPr>
        <p:spPr/>
        <p:txBody>
          <a:bodyPr/>
          <a:lstStyle/>
          <a:p>
            <a:r>
              <a:rPr lang="en-US" altLang="en-US" b="1"/>
              <a:t>Getting Started</a:t>
            </a:r>
          </a:p>
          <a:p>
            <a:pPr>
              <a:buFontTx/>
              <a:buChar char="•"/>
            </a:pPr>
            <a:r>
              <a:rPr lang="en-US" altLang="en-US"/>
              <a:t>How big does it need to be?</a:t>
            </a:r>
          </a:p>
          <a:p>
            <a:pPr>
              <a:buFontTx/>
              <a:buChar char="•"/>
            </a:pPr>
            <a:r>
              <a:rPr lang="en-US" altLang="en-US"/>
              <a:t>Where do I need to locate it?</a:t>
            </a:r>
          </a:p>
          <a:p>
            <a:pPr>
              <a:buFontTx/>
              <a:buChar char="•"/>
            </a:pPr>
            <a:r>
              <a:rPr lang="en-US" altLang="en-US"/>
              <a:t>Soil considerations?</a:t>
            </a:r>
          </a:p>
          <a:p>
            <a:pPr>
              <a:buFontTx/>
              <a:buChar char="•"/>
            </a:pPr>
            <a:r>
              <a:rPr lang="en-US" altLang="en-US"/>
              <a:t>What plants should we use?</a:t>
            </a:r>
          </a:p>
        </p:txBody>
      </p:sp>
    </p:spTree>
    <p:extLst>
      <p:ext uri="{BB962C8B-B14F-4D97-AF65-F5344CB8AC3E}">
        <p14:creationId xmlns:p14="http://schemas.microsoft.com/office/powerpoint/2010/main" val="10342330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FE6173-F404-B54E-841E-C6C340119A11}" type="slidenum">
              <a:rPr lang="en-US" altLang="en-US"/>
              <a:pPr/>
              <a:t>31</a:t>
            </a:fld>
            <a:endParaRPr lang="en-US" altLang="en-US"/>
          </a:p>
        </p:txBody>
      </p:sp>
      <p:sp>
        <p:nvSpPr>
          <p:cNvPr id="159746" name="Rectangle 2"/>
          <p:cNvSpPr>
            <a:spLocks noRot="1" noChangeArrowheads="1" noTextEdit="1"/>
          </p:cNvSpPr>
          <p:nvPr>
            <p:ph type="sldImg"/>
          </p:nvPr>
        </p:nvSpPr>
        <p:spPr>
          <a:ln/>
        </p:spPr>
      </p:sp>
      <p:sp>
        <p:nvSpPr>
          <p:cNvPr id="159747" name="Rectangle 3"/>
          <p:cNvSpPr>
            <a:spLocks noGrp="1" noChangeArrowheads="1"/>
          </p:cNvSpPr>
          <p:nvPr>
            <p:ph type="body" idx="1"/>
          </p:nvPr>
        </p:nvSpPr>
        <p:spPr/>
        <p:txBody>
          <a:bodyPr/>
          <a:lstStyle/>
          <a:p>
            <a:r>
              <a:rPr lang="en-US" altLang="en-US" b="1"/>
              <a:t>How big do I make my rain garden?</a:t>
            </a:r>
          </a:p>
          <a:p>
            <a:pPr>
              <a:buFontTx/>
              <a:buChar char="•"/>
            </a:pPr>
            <a:r>
              <a:rPr lang="en-US" altLang="en-US"/>
              <a:t>Design it to handle a 1.25 inch rain event (this captures 80% of rainfall events)</a:t>
            </a:r>
          </a:p>
          <a:p>
            <a:pPr>
              <a:buFontTx/>
              <a:buChar char="•"/>
            </a:pPr>
            <a:r>
              <a:rPr lang="en-US" altLang="en-US"/>
              <a:t>Square footage x 1.25 in. (or .104 ft) =  X cu ft of water</a:t>
            </a:r>
          </a:p>
        </p:txBody>
      </p:sp>
    </p:spTree>
    <p:extLst>
      <p:ext uri="{BB962C8B-B14F-4D97-AF65-F5344CB8AC3E}">
        <p14:creationId xmlns:p14="http://schemas.microsoft.com/office/powerpoint/2010/main" val="6229384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FD196E-CD83-1E40-A63D-12CB9702A4AB}" type="slidenum">
              <a:rPr lang="en-US" altLang="en-US"/>
              <a:pPr/>
              <a:t>32</a:t>
            </a:fld>
            <a:endParaRPr lang="en-US" altLang="en-US"/>
          </a:p>
        </p:txBody>
      </p:sp>
      <p:sp>
        <p:nvSpPr>
          <p:cNvPr id="160770" name="Rectangle 2"/>
          <p:cNvSpPr>
            <a:spLocks noRot="1" noChangeArrowheads="1" noTextEdit="1"/>
          </p:cNvSpPr>
          <p:nvPr>
            <p:ph type="sldImg"/>
          </p:nvPr>
        </p:nvSpPr>
        <p:spPr>
          <a:ln/>
        </p:spPr>
      </p:sp>
      <p:sp>
        <p:nvSpPr>
          <p:cNvPr id="160771" name="Rectangle 3"/>
          <p:cNvSpPr>
            <a:spLocks noGrp="1" noChangeArrowheads="1"/>
          </p:cNvSpPr>
          <p:nvPr>
            <p:ph type="body" idx="1"/>
          </p:nvPr>
        </p:nvSpPr>
        <p:spPr/>
        <p:txBody>
          <a:bodyPr/>
          <a:lstStyle/>
          <a:p>
            <a:r>
              <a:rPr lang="en-US" altLang="en-US" b="1"/>
              <a:t>60’ X 30’</a:t>
            </a:r>
          </a:p>
          <a:p>
            <a:r>
              <a:rPr lang="en-US" altLang="en-US"/>
              <a:t>60 x 30 = 1800 sq. ft.</a:t>
            </a:r>
          </a:p>
          <a:p>
            <a:r>
              <a:rPr lang="en-US" altLang="en-US"/>
              <a:t>1800 sq. ft. x .104 ft. of rain (1.25 in rain)</a:t>
            </a:r>
            <a:r>
              <a:rPr lang="en-US" altLang="en-US" b="1"/>
              <a:t>= </a:t>
            </a:r>
          </a:p>
          <a:p>
            <a:r>
              <a:rPr lang="en-US" altLang="en-US"/>
              <a:t>187 cu. Ft. of water</a:t>
            </a:r>
          </a:p>
          <a:p>
            <a:r>
              <a:rPr lang="en-US" altLang="en-US" b="1"/>
              <a:t>Just for Fun</a:t>
            </a:r>
          </a:p>
          <a:p>
            <a:r>
              <a:rPr lang="en-US" altLang="en-US"/>
              <a:t>187 cu. ft. of water x 7.48 = 1398 gallons</a:t>
            </a:r>
          </a:p>
          <a:p>
            <a:endParaRPr lang="en-US" altLang="en-US"/>
          </a:p>
        </p:txBody>
      </p:sp>
    </p:spTree>
    <p:extLst>
      <p:ext uri="{BB962C8B-B14F-4D97-AF65-F5344CB8AC3E}">
        <p14:creationId xmlns:p14="http://schemas.microsoft.com/office/powerpoint/2010/main" val="7433466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18E7B8-7BBE-1F4D-A6EA-D6D525599B17}" type="slidenum">
              <a:rPr lang="en-US" altLang="en-US"/>
              <a:pPr/>
              <a:t>33</a:t>
            </a:fld>
            <a:endParaRPr lang="en-US" altLang="en-US"/>
          </a:p>
        </p:txBody>
      </p:sp>
      <p:sp>
        <p:nvSpPr>
          <p:cNvPr id="197634" name="Rectangle 2"/>
          <p:cNvSpPr>
            <a:spLocks noRot="1" noChangeArrowheads="1" noTextEdit="1"/>
          </p:cNvSpPr>
          <p:nvPr>
            <p:ph type="sldImg"/>
          </p:nvPr>
        </p:nvSpPr>
        <p:spPr>
          <a:ln/>
        </p:spPr>
      </p:sp>
      <p:sp>
        <p:nvSpPr>
          <p:cNvPr id="197635" name="Rectangle 3"/>
          <p:cNvSpPr>
            <a:spLocks noGrp="1" noChangeArrowheads="1"/>
          </p:cNvSpPr>
          <p:nvPr>
            <p:ph type="body" idx="1"/>
          </p:nvPr>
        </p:nvSpPr>
        <p:spPr/>
        <p:txBody>
          <a:bodyPr/>
          <a:lstStyle/>
          <a:p>
            <a:pPr>
              <a:spcBef>
                <a:spcPct val="50000"/>
              </a:spcBef>
            </a:pPr>
            <a:r>
              <a:rPr lang="en-US" altLang="en-US"/>
              <a:t>187 cu. Ft. of water</a:t>
            </a:r>
          </a:p>
          <a:p>
            <a:pPr>
              <a:spcBef>
                <a:spcPct val="50000"/>
              </a:spcBef>
            </a:pPr>
            <a:r>
              <a:rPr lang="en-US" altLang="en-US"/>
              <a:t>10 x 12 x 1.5 feet deep = 180 cu. Ft.</a:t>
            </a:r>
          </a:p>
          <a:p>
            <a:endParaRPr lang="en-US" altLang="en-US"/>
          </a:p>
        </p:txBody>
      </p:sp>
    </p:spTree>
    <p:extLst>
      <p:ext uri="{BB962C8B-B14F-4D97-AF65-F5344CB8AC3E}">
        <p14:creationId xmlns:p14="http://schemas.microsoft.com/office/powerpoint/2010/main" val="15148896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C9959F-3DD9-414A-99AE-5580526E3657}" type="slidenum">
              <a:rPr lang="en-US" altLang="en-US"/>
              <a:pPr/>
              <a:t>34</a:t>
            </a:fld>
            <a:endParaRPr lang="en-US" altLang="en-US"/>
          </a:p>
        </p:txBody>
      </p:sp>
      <p:sp>
        <p:nvSpPr>
          <p:cNvPr id="161794" name="Rectangle 2"/>
          <p:cNvSpPr>
            <a:spLocks noRot="1" noChangeArrowheads="1" noTextEdit="1"/>
          </p:cNvSpPr>
          <p:nvPr>
            <p:ph type="sldImg"/>
          </p:nvPr>
        </p:nvSpPr>
        <p:spPr>
          <a:ln/>
        </p:spPr>
      </p:sp>
      <p:sp>
        <p:nvSpPr>
          <p:cNvPr id="161795" name="Rectangle 3"/>
          <p:cNvSpPr>
            <a:spLocks noGrp="1" noChangeArrowheads="1"/>
          </p:cNvSpPr>
          <p:nvPr>
            <p:ph type="body" idx="1"/>
          </p:nvPr>
        </p:nvSpPr>
        <p:spPr/>
        <p:txBody>
          <a:bodyPr/>
          <a:lstStyle/>
          <a:p>
            <a:r>
              <a:rPr lang="en-US" altLang="en-US" b="1"/>
              <a:t>Where does it need to be?</a:t>
            </a:r>
          </a:p>
          <a:p>
            <a:pPr>
              <a:buFontTx/>
              <a:buChar char="•"/>
            </a:pPr>
            <a:r>
              <a:rPr lang="en-US" altLang="en-US"/>
              <a:t>Rain gardens do well in natural depression areas.</a:t>
            </a:r>
          </a:p>
          <a:p>
            <a:pPr>
              <a:buFontTx/>
              <a:buChar char="•"/>
            </a:pPr>
            <a:r>
              <a:rPr lang="en-US" altLang="en-US"/>
              <a:t>Locate the rain garden down slope from any buildings.  At least 10 feet from buildings/houses.</a:t>
            </a:r>
          </a:p>
          <a:p>
            <a:pPr>
              <a:buFontTx/>
              <a:buChar char="•"/>
            </a:pPr>
            <a:r>
              <a:rPr lang="en-US" altLang="en-US"/>
              <a:t>Away from large trees (easier digging).</a:t>
            </a:r>
          </a:p>
          <a:p>
            <a:pPr>
              <a:buFontTx/>
              <a:buChar char="•"/>
            </a:pPr>
            <a:r>
              <a:rPr lang="en-US" altLang="en-US"/>
              <a:t>In areas that take advantage of natural slope.</a:t>
            </a:r>
          </a:p>
          <a:p>
            <a:pPr>
              <a:buFontTx/>
              <a:buChar char="•"/>
            </a:pPr>
            <a:r>
              <a:rPr lang="en-US" altLang="en-US"/>
              <a:t>Consider the size and placement in the landscape design.  It may be easier to create two separate rain gardens.</a:t>
            </a:r>
          </a:p>
        </p:txBody>
      </p:sp>
    </p:spTree>
    <p:extLst>
      <p:ext uri="{BB962C8B-B14F-4D97-AF65-F5344CB8AC3E}">
        <p14:creationId xmlns:p14="http://schemas.microsoft.com/office/powerpoint/2010/main" val="1833883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51035C-52D4-5044-81AF-81BC284D37E9}" type="slidenum">
              <a:rPr lang="en-US" altLang="en-US"/>
              <a:pPr/>
              <a:t>35</a:t>
            </a:fld>
            <a:endParaRPr lang="en-US" altLang="en-US"/>
          </a:p>
        </p:txBody>
      </p:sp>
      <p:sp>
        <p:nvSpPr>
          <p:cNvPr id="222210" name="Rectangle 2"/>
          <p:cNvSpPr>
            <a:spLocks noRot="1" noChangeArrowheads="1" noTextEdit="1"/>
          </p:cNvSpPr>
          <p:nvPr>
            <p:ph type="sldImg"/>
          </p:nvPr>
        </p:nvSpPr>
        <p:spPr>
          <a:ln/>
        </p:spPr>
      </p:sp>
      <p:sp>
        <p:nvSpPr>
          <p:cNvPr id="222211" name="Rectangle 3"/>
          <p:cNvSpPr>
            <a:spLocks noGrp="1" noChangeArrowheads="1"/>
          </p:cNvSpPr>
          <p:nvPr>
            <p:ph type="body" idx="1"/>
          </p:nvPr>
        </p:nvSpPr>
        <p:spPr/>
        <p:txBody>
          <a:bodyPr/>
          <a:lstStyle/>
          <a:p>
            <a:r>
              <a:rPr lang="en-US" altLang="en-US" b="1"/>
              <a:t>Where does it NOT need to be?</a:t>
            </a:r>
          </a:p>
          <a:p>
            <a:r>
              <a:rPr lang="en-US" altLang="en-US"/>
              <a:t>Next to a building foundation.</a:t>
            </a:r>
          </a:p>
          <a:p>
            <a:r>
              <a:rPr lang="en-US" altLang="en-US"/>
              <a:t>Over a septic system.</a:t>
            </a:r>
          </a:p>
          <a:p>
            <a:r>
              <a:rPr lang="en-US" altLang="en-US"/>
              <a:t>Where water stands for long periods. </a:t>
            </a:r>
          </a:p>
          <a:p>
            <a:pPr lvl="1"/>
            <a:r>
              <a:rPr lang="en-US" altLang="en-US"/>
              <a:t>- High seasonal water table areas.</a:t>
            </a:r>
          </a:p>
          <a:p>
            <a:r>
              <a:rPr lang="en-US" altLang="en-US"/>
              <a:t>Poor soils; poorly-drained soils.</a:t>
            </a:r>
          </a:p>
          <a:p>
            <a:r>
              <a:rPr lang="en-US" altLang="en-US"/>
              <a:t>Slopes greater 12%.</a:t>
            </a:r>
          </a:p>
          <a:p>
            <a:r>
              <a:rPr lang="en-US" altLang="en-US"/>
              <a:t>Over utilities (call before you dig). </a:t>
            </a:r>
          </a:p>
          <a:p>
            <a:r>
              <a:rPr lang="en-US" altLang="en-US"/>
              <a:t>    - 1-800-282-7411</a:t>
            </a:r>
          </a:p>
          <a:p>
            <a:r>
              <a:rPr lang="en-US" altLang="en-US"/>
              <a:t>Inside the dripline of any valued trees.</a:t>
            </a:r>
          </a:p>
        </p:txBody>
      </p:sp>
    </p:spTree>
    <p:extLst>
      <p:ext uri="{BB962C8B-B14F-4D97-AF65-F5344CB8AC3E}">
        <p14:creationId xmlns:p14="http://schemas.microsoft.com/office/powerpoint/2010/main" val="5692675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C5EEA8-F6A2-9842-9961-24AB6953DBD4}" type="slidenum">
              <a:rPr lang="en-US" altLang="en-US"/>
              <a:pPr/>
              <a:t>37</a:t>
            </a:fld>
            <a:endParaRPr lang="en-US" altLang="en-US"/>
          </a:p>
        </p:txBody>
      </p:sp>
      <p:sp>
        <p:nvSpPr>
          <p:cNvPr id="163842" name="Rectangle 2"/>
          <p:cNvSpPr>
            <a:spLocks noRot="1" noChangeArrowheads="1" noTextEdit="1"/>
          </p:cNvSpPr>
          <p:nvPr>
            <p:ph type="sldImg"/>
          </p:nvPr>
        </p:nvSpPr>
        <p:spPr>
          <a:ln/>
        </p:spPr>
      </p:sp>
      <p:sp>
        <p:nvSpPr>
          <p:cNvPr id="163843" name="Rectangle 3"/>
          <p:cNvSpPr>
            <a:spLocks noGrp="1" noChangeArrowheads="1"/>
          </p:cNvSpPr>
          <p:nvPr>
            <p:ph type="body" idx="1"/>
          </p:nvPr>
        </p:nvSpPr>
        <p:spPr/>
        <p:txBody>
          <a:bodyPr/>
          <a:lstStyle/>
          <a:p>
            <a:r>
              <a:rPr lang="en-US" altLang="en-US" b="1"/>
              <a:t>Soil Considerations</a:t>
            </a:r>
          </a:p>
          <a:p>
            <a:pPr>
              <a:buFontTx/>
              <a:buChar char="•"/>
            </a:pPr>
            <a:r>
              <a:rPr lang="en-US" altLang="en-US"/>
              <a:t>Do a perk test.  Dig an 8 by 8 inch hole 8 inches deep and fill with water.  If it takes more than 8 hours to drain then the soil needs to be amended.</a:t>
            </a:r>
          </a:p>
          <a:p>
            <a:pPr>
              <a:buFontTx/>
              <a:buChar char="•"/>
            </a:pPr>
            <a:r>
              <a:rPr lang="en-US" altLang="en-US"/>
              <a:t>In poorly-drained sites, excavate 10-12 inches of soil from hole, mix 3-6 inches of coarse sand or small gravel with excavated soil and replace into rain garden.</a:t>
            </a:r>
          </a:p>
          <a:p>
            <a:pPr>
              <a:buFontTx/>
              <a:buChar char="•"/>
            </a:pPr>
            <a:r>
              <a:rPr lang="en-US" altLang="en-US"/>
              <a:t>Bring 2 cups of soil to Extension Office for soil test ($8 fee, results in two weeks)</a:t>
            </a:r>
          </a:p>
          <a:p>
            <a:pPr>
              <a:buFontTx/>
              <a:buChar char="•"/>
            </a:pPr>
            <a:r>
              <a:rPr lang="en-US" altLang="en-US"/>
              <a:t>Add lime and fertilizer according to soil test results, 3-6 inches of organic matter then till to a depth of 6 inches.</a:t>
            </a:r>
          </a:p>
        </p:txBody>
      </p:sp>
    </p:spTree>
    <p:extLst>
      <p:ext uri="{BB962C8B-B14F-4D97-AF65-F5344CB8AC3E}">
        <p14:creationId xmlns:p14="http://schemas.microsoft.com/office/powerpoint/2010/main" val="6397461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CED580-7ADD-294E-8CB5-6535188B01D7}" type="slidenum">
              <a:rPr lang="en-US" altLang="en-US"/>
              <a:pPr/>
              <a:t>38</a:t>
            </a:fld>
            <a:endParaRPr lang="en-US" altLang="en-US"/>
          </a:p>
        </p:txBody>
      </p:sp>
      <p:sp>
        <p:nvSpPr>
          <p:cNvPr id="164866" name="Rectangle 2"/>
          <p:cNvSpPr>
            <a:spLocks noRot="1" noChangeArrowheads="1" noTextEdit="1"/>
          </p:cNvSpPr>
          <p:nvPr>
            <p:ph type="sldImg"/>
          </p:nvPr>
        </p:nvSpPr>
        <p:spPr>
          <a:ln/>
        </p:spPr>
      </p:sp>
      <p:sp>
        <p:nvSpPr>
          <p:cNvPr id="164867" name="Rectangle 3"/>
          <p:cNvSpPr>
            <a:spLocks noGrp="1" noChangeArrowheads="1"/>
          </p:cNvSpPr>
          <p:nvPr>
            <p:ph type="body" idx="1"/>
          </p:nvPr>
        </p:nvSpPr>
        <p:spPr/>
        <p:txBody>
          <a:bodyPr/>
          <a:lstStyle/>
          <a:p>
            <a:r>
              <a:rPr lang="en-US" altLang="en-US" b="1"/>
              <a:t>More Soil Considerations</a:t>
            </a:r>
          </a:p>
          <a:p>
            <a:pPr>
              <a:buFontTx/>
              <a:buChar char="•"/>
            </a:pPr>
            <a:r>
              <a:rPr lang="en-US" altLang="en-US"/>
              <a:t>For extremely clay-based, heavy or poorly-drained soils, it will be beneficial to remove 1 to 2 feet of the native soil and replace it with a porous, well-drained soil mix.</a:t>
            </a:r>
          </a:p>
          <a:p>
            <a:pPr>
              <a:buFontTx/>
              <a:buChar char="•"/>
            </a:pPr>
            <a:r>
              <a:rPr lang="en-US" altLang="en-US"/>
              <a:t>A good “rain garden soil” mixture is composed of - 50-60% sand, 20-30% topsoil and 20-30%compost.</a:t>
            </a:r>
          </a:p>
          <a:p>
            <a:pPr>
              <a:buFontTx/>
              <a:buChar char="•"/>
            </a:pPr>
            <a:r>
              <a:rPr lang="en-US" altLang="en-US"/>
              <a:t>The clay content in he replacement soil should be no more than 10%.</a:t>
            </a:r>
          </a:p>
        </p:txBody>
      </p:sp>
    </p:spTree>
    <p:extLst>
      <p:ext uri="{BB962C8B-B14F-4D97-AF65-F5344CB8AC3E}">
        <p14:creationId xmlns:p14="http://schemas.microsoft.com/office/powerpoint/2010/main" val="19101036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83BBB5-C069-7941-AA6C-7F1C286E992B}" type="slidenum">
              <a:rPr lang="en-US" altLang="en-US"/>
              <a:pPr/>
              <a:t>40</a:t>
            </a:fld>
            <a:endParaRPr lang="en-US" altLang="en-US"/>
          </a:p>
        </p:txBody>
      </p:sp>
      <p:sp>
        <p:nvSpPr>
          <p:cNvPr id="162818" name="Rectangle 2"/>
          <p:cNvSpPr>
            <a:spLocks noRot="1" noChangeArrowheads="1" noTextEdit="1"/>
          </p:cNvSpPr>
          <p:nvPr>
            <p:ph type="sldImg"/>
          </p:nvPr>
        </p:nvSpPr>
        <p:spPr>
          <a:ln/>
        </p:spPr>
      </p:sp>
      <p:sp>
        <p:nvSpPr>
          <p:cNvPr id="162819" name="Rectangle 3"/>
          <p:cNvSpPr>
            <a:spLocks noGrp="1" noChangeArrowheads="1"/>
          </p:cNvSpPr>
          <p:nvPr>
            <p:ph type="body" idx="1"/>
          </p:nvPr>
        </p:nvSpPr>
        <p:spPr/>
        <p:txBody>
          <a:bodyPr/>
          <a:lstStyle/>
          <a:p>
            <a:r>
              <a:rPr lang="en-US" altLang="en-US" b="1"/>
              <a:t>Excavating</a:t>
            </a:r>
          </a:p>
          <a:p>
            <a:pPr>
              <a:buFontTx/>
              <a:buChar char="•"/>
            </a:pPr>
            <a:r>
              <a:rPr lang="en-US" altLang="en-US"/>
              <a:t>Use a rope or water hose to layout the edge of the rain garden.</a:t>
            </a:r>
          </a:p>
          <a:p>
            <a:pPr>
              <a:buFontTx/>
              <a:buChar char="•"/>
            </a:pPr>
            <a:r>
              <a:rPr lang="en-US" altLang="en-US"/>
              <a:t>For smaller projects, use the excavated soil to build a berm on the downhill side of the garden.</a:t>
            </a:r>
          </a:p>
          <a:p>
            <a:pPr>
              <a:buFontTx/>
              <a:buChar char="•"/>
            </a:pPr>
            <a:r>
              <a:rPr lang="en-US" altLang="en-US"/>
              <a:t>For deep gardens set aside the top 4-6 inches of soil (topsoil), excavate the hole then use the top soil to backfill the planting area.</a:t>
            </a:r>
          </a:p>
          <a:p>
            <a:pPr>
              <a:buFontTx/>
              <a:buChar char="•"/>
            </a:pPr>
            <a:r>
              <a:rPr lang="en-US" altLang="en-US"/>
              <a:t>For large projects, it may be easier to hire a landscaper.</a:t>
            </a:r>
          </a:p>
        </p:txBody>
      </p:sp>
    </p:spTree>
    <p:extLst>
      <p:ext uri="{BB962C8B-B14F-4D97-AF65-F5344CB8AC3E}">
        <p14:creationId xmlns:p14="http://schemas.microsoft.com/office/powerpoint/2010/main" val="3788720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A034D1-2BD3-764A-9C72-D582E90948E9}" type="slidenum">
              <a:rPr lang="en-US" altLang="en-US"/>
              <a:pPr/>
              <a:t>41</a:t>
            </a:fld>
            <a:endParaRPr lang="en-US" altLang="en-US"/>
          </a:p>
        </p:txBody>
      </p:sp>
      <p:sp>
        <p:nvSpPr>
          <p:cNvPr id="165890" name="Rectangle 2"/>
          <p:cNvSpPr>
            <a:spLocks noRot="1" noChangeArrowheads="1" noTextEdit="1"/>
          </p:cNvSpPr>
          <p:nvPr>
            <p:ph type="sldImg"/>
          </p:nvPr>
        </p:nvSpPr>
        <p:spPr>
          <a:ln/>
        </p:spPr>
      </p:sp>
      <p:sp>
        <p:nvSpPr>
          <p:cNvPr id="165891" name="Rectangle 3"/>
          <p:cNvSpPr>
            <a:spLocks noGrp="1" noChangeArrowheads="1"/>
          </p:cNvSpPr>
          <p:nvPr>
            <p:ph type="body" idx="1"/>
          </p:nvPr>
        </p:nvSpPr>
        <p:spPr/>
        <p:txBody>
          <a:bodyPr/>
          <a:lstStyle/>
          <a:p>
            <a:r>
              <a:rPr lang="en-US" altLang="en-US" b="1"/>
              <a:t>Now the fun part - Picking the plants!</a:t>
            </a:r>
          </a:p>
          <a:p>
            <a:pPr lvl="1">
              <a:buFontTx/>
              <a:buChar char="•"/>
            </a:pPr>
            <a:r>
              <a:rPr lang="en-US" altLang="en-US"/>
              <a:t>Determine sun exposure</a:t>
            </a:r>
          </a:p>
          <a:p>
            <a:pPr lvl="1"/>
            <a:r>
              <a:rPr lang="en-US" altLang="en-US"/>
              <a:t>  - Full sun = 6 or more hours of direct sun</a:t>
            </a:r>
          </a:p>
          <a:p>
            <a:pPr lvl="1"/>
            <a:r>
              <a:rPr lang="en-US" altLang="en-US"/>
              <a:t>  - Part Sun to Part Shade = </a:t>
            </a:r>
            <a:r>
              <a:rPr lang="en-US" altLang="en-US" sz="1300"/>
              <a:t> less than 6 hours of direct sun</a:t>
            </a:r>
          </a:p>
          <a:p>
            <a:pPr lvl="1"/>
            <a:r>
              <a:rPr lang="en-US" altLang="en-US"/>
              <a:t>  - Shade = virtually no direct sun</a:t>
            </a:r>
          </a:p>
          <a:p>
            <a:pPr lvl="1">
              <a:buFontTx/>
              <a:buChar char="•"/>
            </a:pPr>
            <a:r>
              <a:rPr lang="en-US" altLang="en-US"/>
              <a:t>Don’t forget specific site problems</a:t>
            </a:r>
          </a:p>
          <a:p>
            <a:pPr lvl="1"/>
            <a:r>
              <a:rPr lang="en-US" altLang="en-US"/>
              <a:t>  - Deer!</a:t>
            </a:r>
          </a:p>
          <a:p>
            <a:pPr lvl="1"/>
            <a:r>
              <a:rPr lang="en-US" altLang="en-US"/>
              <a:t>  - Plants will need to be watered until established</a:t>
            </a:r>
          </a:p>
        </p:txBody>
      </p:sp>
    </p:spTree>
    <p:extLst>
      <p:ext uri="{BB962C8B-B14F-4D97-AF65-F5344CB8AC3E}">
        <p14:creationId xmlns:p14="http://schemas.microsoft.com/office/powerpoint/2010/main" val="414220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7B18B7-6653-8845-AC7B-F5F5F525BD31}" type="slidenum">
              <a:rPr lang="en-US" altLang="en-US"/>
              <a:pPr/>
              <a:t>4</a:t>
            </a:fld>
            <a:endParaRPr lang="en-US" altLang="en-US"/>
          </a:p>
        </p:txBody>
      </p:sp>
      <p:sp>
        <p:nvSpPr>
          <p:cNvPr id="142338" name="Rectangle 2"/>
          <p:cNvSpPr>
            <a:spLocks noRot="1" noChangeArrowheads="1" noTextEdit="1"/>
          </p:cNvSpPr>
          <p:nvPr>
            <p:ph type="sldImg"/>
          </p:nvPr>
        </p:nvSpPr>
        <p:spPr>
          <a:ln/>
        </p:spPr>
      </p:sp>
      <p:sp>
        <p:nvSpPr>
          <p:cNvPr id="142339" name="Rectangle 3"/>
          <p:cNvSpPr>
            <a:spLocks noGrp="1" noChangeArrowheads="1"/>
          </p:cNvSpPr>
          <p:nvPr>
            <p:ph type="body" idx="1"/>
          </p:nvPr>
        </p:nvSpPr>
        <p:spPr/>
        <p:txBody>
          <a:bodyPr/>
          <a:lstStyle/>
          <a:p>
            <a:r>
              <a:rPr lang="en-US" altLang="en-US" b="1"/>
              <a:t>Landscaping for Water Quality</a:t>
            </a:r>
          </a:p>
          <a:p>
            <a:r>
              <a:rPr lang="en-US" altLang="en-US" sz="1600"/>
              <a:t>Landscaping for water quality utilizes:</a:t>
            </a:r>
          </a:p>
          <a:p>
            <a:r>
              <a:rPr lang="en-US" altLang="en-US"/>
              <a:t>   - Rain barrels</a:t>
            </a:r>
          </a:p>
          <a:p>
            <a:r>
              <a:rPr lang="en-US" altLang="en-US"/>
              <a:t>   - Cisterns</a:t>
            </a:r>
          </a:p>
          <a:p>
            <a:r>
              <a:rPr lang="en-US" altLang="en-US"/>
              <a:t>   - Detention and retention ponds</a:t>
            </a:r>
          </a:p>
          <a:p>
            <a:r>
              <a:rPr lang="en-US" altLang="en-US"/>
              <a:t>   - Infiltration zones</a:t>
            </a:r>
          </a:p>
          <a:p>
            <a:r>
              <a:rPr lang="en-US" altLang="en-US"/>
              <a:t>   - Pollution control measures </a:t>
            </a:r>
          </a:p>
          <a:p>
            <a:r>
              <a:rPr lang="en-US" altLang="en-US"/>
              <a:t>   - Proper pesticide usage</a:t>
            </a:r>
          </a:p>
          <a:p>
            <a:r>
              <a:rPr lang="en-US" altLang="en-US"/>
              <a:t>   - BMPs (Best Management Practices)</a:t>
            </a:r>
          </a:p>
        </p:txBody>
      </p:sp>
    </p:spTree>
    <p:extLst>
      <p:ext uri="{BB962C8B-B14F-4D97-AF65-F5344CB8AC3E}">
        <p14:creationId xmlns:p14="http://schemas.microsoft.com/office/powerpoint/2010/main" val="20387663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8FE747-D668-8940-A085-401588CC506B}" type="slidenum">
              <a:rPr lang="en-US" altLang="en-US"/>
              <a:pPr/>
              <a:t>42</a:t>
            </a:fld>
            <a:endParaRPr lang="en-US" altLang="en-US"/>
          </a:p>
        </p:txBody>
      </p:sp>
      <p:sp>
        <p:nvSpPr>
          <p:cNvPr id="166914" name="Rectangle 2"/>
          <p:cNvSpPr>
            <a:spLocks noRot="1" noChangeArrowheads="1" noTextEdit="1"/>
          </p:cNvSpPr>
          <p:nvPr>
            <p:ph type="sldImg"/>
          </p:nvPr>
        </p:nvSpPr>
        <p:spPr>
          <a:ln/>
        </p:spPr>
      </p:sp>
      <p:sp>
        <p:nvSpPr>
          <p:cNvPr id="166915" name="Rectangle 3"/>
          <p:cNvSpPr>
            <a:spLocks noGrp="1" noChangeArrowheads="1"/>
          </p:cNvSpPr>
          <p:nvPr>
            <p:ph type="body" idx="1"/>
          </p:nvPr>
        </p:nvSpPr>
        <p:spPr/>
        <p:txBody>
          <a:bodyPr/>
          <a:lstStyle/>
          <a:p>
            <a:r>
              <a:rPr lang="en-US" altLang="en-US" b="1"/>
              <a:t>Selecting Plants for the Rain Garden</a:t>
            </a:r>
          </a:p>
          <a:p>
            <a:r>
              <a:rPr lang="en-US" altLang="en-US" sz="1400"/>
              <a:t>   In the rain garden, select plants that are:</a:t>
            </a:r>
            <a:r>
              <a:rPr lang="en-US" altLang="en-US"/>
              <a:t> </a:t>
            </a:r>
          </a:p>
          <a:p>
            <a:r>
              <a:rPr lang="en-US" altLang="en-US"/>
              <a:t>		- hardy </a:t>
            </a:r>
          </a:p>
          <a:p>
            <a:r>
              <a:rPr lang="en-US" altLang="en-US"/>
              <a:t>		- drought-tolerant</a:t>
            </a:r>
          </a:p>
          <a:p>
            <a:r>
              <a:rPr lang="en-US" altLang="en-US"/>
              <a:t>		- wet-soil tolerant   </a:t>
            </a:r>
          </a:p>
          <a:p>
            <a:r>
              <a:rPr lang="en-US" altLang="en-US"/>
              <a:t>		- native </a:t>
            </a:r>
          </a:p>
          <a:p>
            <a:r>
              <a:rPr lang="en-US" altLang="en-US"/>
              <a:t>Georgia Cooperative Extension Service Bulletin #H-91-009:</a:t>
            </a:r>
          </a:p>
          <a:p>
            <a:r>
              <a:rPr lang="en-US" altLang="en-US" i="1"/>
              <a:t>A Compilation of Low-Maintenance Landscape Plants</a:t>
            </a:r>
          </a:p>
        </p:txBody>
      </p:sp>
    </p:spTree>
    <p:extLst>
      <p:ext uri="{BB962C8B-B14F-4D97-AF65-F5344CB8AC3E}">
        <p14:creationId xmlns:p14="http://schemas.microsoft.com/office/powerpoint/2010/main" val="18024182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C84853-1F5B-034F-BA3F-555DF1E065EB}" type="slidenum">
              <a:rPr lang="en-US" altLang="en-US"/>
              <a:pPr/>
              <a:t>43</a:t>
            </a:fld>
            <a:endParaRPr lang="en-US" altLang="en-US"/>
          </a:p>
        </p:txBody>
      </p:sp>
      <p:sp>
        <p:nvSpPr>
          <p:cNvPr id="102402" name="Rectangle 2"/>
          <p:cNvSpPr>
            <a:spLocks noChangeArrowheads="1" noTextEdit="1"/>
          </p:cNvSpPr>
          <p:nvPr>
            <p:ph type="sldImg"/>
          </p:nvPr>
        </p:nvSpPr>
        <p:spPr>
          <a:xfrm>
            <a:off x="1363663" y="868363"/>
            <a:ext cx="4175125" cy="3132137"/>
          </a:xfrm>
          <a:solidFill>
            <a:srgbClr val="FFFFFF"/>
          </a:solidFill>
          <a:ln/>
        </p:spPr>
      </p:sp>
      <p:sp>
        <p:nvSpPr>
          <p:cNvPr id="102403" name="Text Box 3"/>
          <p:cNvSpPr txBox="1">
            <a:spLocks noChangeArrowheads="1"/>
          </p:cNvSpPr>
          <p:nvPr>
            <p:ph type="body" idx="1"/>
          </p:nvPr>
        </p:nvSpPr>
        <p:spPr>
          <a:xfrm>
            <a:off x="1066800" y="4305300"/>
            <a:ext cx="4773613" cy="3476625"/>
          </a:xfrm>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GB" altLang="en-US" b="1"/>
              <a:t>Trees for Rain Gardens</a:t>
            </a:r>
          </a:p>
          <a:p>
            <a:pPr>
              <a:buFontTx/>
              <a:buChar char="•"/>
            </a:pPr>
            <a:r>
              <a:rPr lang="en-GB" altLang="en-US"/>
              <a:t>Deciduous / Evergreen</a:t>
            </a:r>
          </a:p>
          <a:p>
            <a:pPr>
              <a:buFontTx/>
              <a:buChar char="•"/>
            </a:pPr>
            <a:r>
              <a:rPr lang="en-GB" altLang="en-US"/>
              <a:t>Plant as Specimens or in Groups</a:t>
            </a:r>
          </a:p>
          <a:p>
            <a:pPr>
              <a:buFontTx/>
              <a:buChar char="•"/>
            </a:pPr>
            <a:r>
              <a:rPr lang="en-GB" altLang="en-US"/>
              <a:t>Consider Bark / Shape / Flowering</a:t>
            </a:r>
          </a:p>
          <a:p>
            <a:pPr>
              <a:buFontTx/>
              <a:buChar char="•"/>
            </a:pPr>
            <a:r>
              <a:rPr lang="en-GB" altLang="en-US"/>
              <a:t>Provide Habitats for Birds</a:t>
            </a:r>
            <a:endParaRPr lang="en-US" altLang="en-US"/>
          </a:p>
        </p:txBody>
      </p:sp>
    </p:spTree>
    <p:extLst>
      <p:ext uri="{BB962C8B-B14F-4D97-AF65-F5344CB8AC3E}">
        <p14:creationId xmlns:p14="http://schemas.microsoft.com/office/powerpoint/2010/main" val="8391527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A12238-8666-7A47-A5D3-1697A874E4D9}" type="slidenum">
              <a:rPr lang="en-US" altLang="en-US"/>
              <a:pPr/>
              <a:t>44</a:t>
            </a:fld>
            <a:endParaRPr lang="en-US" altLang="en-US"/>
          </a:p>
        </p:txBody>
      </p:sp>
      <p:sp>
        <p:nvSpPr>
          <p:cNvPr id="167938" name="Rectangle 2"/>
          <p:cNvSpPr>
            <a:spLocks noRot="1" noChangeArrowheads="1" noTextEdit="1"/>
          </p:cNvSpPr>
          <p:nvPr>
            <p:ph type="sldImg"/>
          </p:nvPr>
        </p:nvSpPr>
        <p:spPr>
          <a:ln/>
        </p:spPr>
      </p:sp>
      <p:sp>
        <p:nvSpPr>
          <p:cNvPr id="167939" name="Rectangle 3"/>
          <p:cNvSpPr>
            <a:spLocks noGrp="1" noChangeArrowheads="1"/>
          </p:cNvSpPr>
          <p:nvPr>
            <p:ph type="body" idx="1"/>
          </p:nvPr>
        </p:nvSpPr>
        <p:spPr/>
        <p:txBody>
          <a:bodyPr/>
          <a:lstStyle/>
          <a:p>
            <a:r>
              <a:rPr lang="en-US" altLang="en-US" b="1"/>
              <a:t>     Trees for Rain Gardens</a:t>
            </a:r>
          </a:p>
          <a:p>
            <a:r>
              <a:rPr lang="en-US" altLang="en-US"/>
              <a:t>Red Maple		Sweet Bay Magnolia	        </a:t>
            </a:r>
          </a:p>
          <a:p>
            <a:r>
              <a:rPr lang="en-US" altLang="en-US"/>
              <a:t>River Birch		Dahoon Holly		</a:t>
            </a:r>
          </a:p>
          <a:p>
            <a:r>
              <a:rPr lang="en-US" altLang="en-US"/>
              <a:t>Crape Myrtle	Winter King Hawthorn</a:t>
            </a:r>
          </a:p>
          <a:p>
            <a:r>
              <a:rPr lang="en-US" altLang="en-US"/>
              <a:t>Black Gum		Sugar Hackberry</a:t>
            </a:r>
          </a:p>
          <a:p>
            <a:r>
              <a:rPr lang="en-US" altLang="en-US"/>
              <a:t>Bald Cypress	Fringetree	</a:t>
            </a:r>
          </a:p>
          <a:p>
            <a:r>
              <a:rPr lang="en-US" altLang="en-US"/>
              <a:t>Green Ash		Gingko</a:t>
            </a:r>
          </a:p>
          <a:p>
            <a:r>
              <a:rPr lang="en-US" altLang="en-US"/>
              <a:t>Willow Oak		Persimmon</a:t>
            </a:r>
          </a:p>
          <a:p>
            <a:r>
              <a:rPr lang="en-US" altLang="en-US"/>
              <a:t>			Loblolly Pine</a:t>
            </a:r>
          </a:p>
          <a:p>
            <a:endParaRPr lang="en-US" altLang="en-US"/>
          </a:p>
        </p:txBody>
      </p:sp>
    </p:spTree>
    <p:extLst>
      <p:ext uri="{BB962C8B-B14F-4D97-AF65-F5344CB8AC3E}">
        <p14:creationId xmlns:p14="http://schemas.microsoft.com/office/powerpoint/2010/main" val="11151089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B53229-2E71-1B43-B3A4-9927DA15D745}" type="slidenum">
              <a:rPr lang="en-US" altLang="en-US"/>
              <a:pPr/>
              <a:t>45</a:t>
            </a:fld>
            <a:endParaRPr lang="en-US" altLang="en-US"/>
          </a:p>
        </p:txBody>
      </p:sp>
      <p:sp>
        <p:nvSpPr>
          <p:cNvPr id="168962" name="Rectangle 2"/>
          <p:cNvSpPr>
            <a:spLocks noRot="1" noChangeArrowheads="1" noTextEdit="1"/>
          </p:cNvSpPr>
          <p:nvPr>
            <p:ph type="sldImg"/>
          </p:nvPr>
        </p:nvSpPr>
        <p:spPr>
          <a:ln/>
        </p:spPr>
      </p:sp>
      <p:sp>
        <p:nvSpPr>
          <p:cNvPr id="168963" name="Rectangle 3"/>
          <p:cNvSpPr>
            <a:spLocks noGrp="1" noChangeArrowheads="1"/>
          </p:cNvSpPr>
          <p:nvPr>
            <p:ph type="body" idx="1"/>
          </p:nvPr>
        </p:nvSpPr>
        <p:spPr/>
        <p:txBody>
          <a:bodyPr/>
          <a:lstStyle/>
          <a:p>
            <a:r>
              <a:rPr lang="en-US" altLang="en-US" b="1"/>
              <a:t>         Shrubs for Rain Gardens</a:t>
            </a:r>
          </a:p>
          <a:p>
            <a:r>
              <a:rPr lang="en-US" altLang="en-US"/>
              <a:t>Winterberry		American Beautyberry</a:t>
            </a:r>
          </a:p>
          <a:p>
            <a:r>
              <a:rPr lang="en-US" altLang="en-US"/>
              <a:t>Arrowwood		Bottlebrush Buckeye</a:t>
            </a:r>
          </a:p>
          <a:p>
            <a:r>
              <a:rPr lang="en-US" altLang="en-US"/>
              <a:t>Buttonbush		Inkberry</a:t>
            </a:r>
          </a:p>
          <a:p>
            <a:r>
              <a:rPr lang="en-US" altLang="en-US"/>
              <a:t>Clethra		Oakleaf Hydrangea</a:t>
            </a:r>
          </a:p>
          <a:p>
            <a:r>
              <a:rPr lang="en-US" altLang="en-US"/>
              <a:t>Wax Myrtle		Virginia Sweetspire</a:t>
            </a:r>
          </a:p>
        </p:txBody>
      </p:sp>
    </p:spTree>
    <p:extLst>
      <p:ext uri="{BB962C8B-B14F-4D97-AF65-F5344CB8AC3E}">
        <p14:creationId xmlns:p14="http://schemas.microsoft.com/office/powerpoint/2010/main" val="5468394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F7DFDD-6301-0B43-A1C5-CE83DD8E1E94}" type="slidenum">
              <a:rPr lang="en-US" altLang="en-US"/>
              <a:pPr/>
              <a:t>46</a:t>
            </a:fld>
            <a:endParaRPr lang="en-US" altLang="en-US"/>
          </a:p>
        </p:txBody>
      </p:sp>
      <p:sp>
        <p:nvSpPr>
          <p:cNvPr id="108546" name="Rectangle 2"/>
          <p:cNvSpPr>
            <a:spLocks noChangeArrowheads="1" noTextEdit="1"/>
          </p:cNvSpPr>
          <p:nvPr>
            <p:ph type="sldImg"/>
          </p:nvPr>
        </p:nvSpPr>
        <p:spPr>
          <a:xfrm>
            <a:off x="1363663" y="868363"/>
            <a:ext cx="4175125" cy="3132137"/>
          </a:xfrm>
          <a:solidFill>
            <a:srgbClr val="FFFFFF"/>
          </a:solidFill>
          <a:ln/>
        </p:spPr>
      </p:sp>
      <p:sp>
        <p:nvSpPr>
          <p:cNvPr id="108547" name="Text Box 3"/>
          <p:cNvSpPr txBox="1">
            <a:spLocks noChangeArrowheads="1"/>
          </p:cNvSpPr>
          <p:nvPr>
            <p:ph type="body" idx="1"/>
          </p:nvPr>
        </p:nvSpPr>
        <p:spPr>
          <a:xfrm>
            <a:off x="1066800" y="4305300"/>
            <a:ext cx="4773613" cy="3476625"/>
          </a:xfrm>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GB" altLang="en-US" b="1"/>
              <a:t>Deciduous Shrubs</a:t>
            </a:r>
          </a:p>
          <a:p>
            <a:pPr>
              <a:buFontTx/>
              <a:buChar char="•"/>
            </a:pPr>
            <a:r>
              <a:rPr lang="en-GB" altLang="en-US"/>
              <a:t>Provide Seasonal Interest</a:t>
            </a:r>
          </a:p>
          <a:p>
            <a:pPr lvl="1"/>
            <a:r>
              <a:rPr lang="en-GB" altLang="en-US"/>
              <a:t>  - Flowers</a:t>
            </a:r>
          </a:p>
          <a:p>
            <a:pPr lvl="1"/>
            <a:r>
              <a:rPr lang="en-GB" altLang="en-US"/>
              <a:t>  - Berries</a:t>
            </a:r>
          </a:p>
          <a:p>
            <a:pPr lvl="1"/>
            <a:r>
              <a:rPr lang="en-GB" altLang="en-US"/>
              <a:t>  - Fall Color                                                              </a:t>
            </a:r>
          </a:p>
          <a:p>
            <a:pPr>
              <a:buFontTx/>
              <a:buChar char="•"/>
            </a:pPr>
            <a:r>
              <a:rPr lang="en-GB" altLang="en-US"/>
              <a:t>More Natural Growth Form</a:t>
            </a:r>
          </a:p>
          <a:p>
            <a:pPr>
              <a:buFontTx/>
              <a:buChar char="•"/>
            </a:pPr>
            <a:r>
              <a:rPr lang="en-GB" altLang="en-US"/>
              <a:t>Majority of Wetland Plants are Deciduous</a:t>
            </a:r>
            <a:endParaRPr lang="en-US" altLang="en-US"/>
          </a:p>
        </p:txBody>
      </p:sp>
    </p:spTree>
    <p:extLst>
      <p:ext uri="{BB962C8B-B14F-4D97-AF65-F5344CB8AC3E}">
        <p14:creationId xmlns:p14="http://schemas.microsoft.com/office/powerpoint/2010/main" val="16487997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F8EEDF-EA8E-1347-A6BF-1B4D2C47DDE0}" type="slidenum">
              <a:rPr lang="en-US" altLang="en-US"/>
              <a:pPr/>
              <a:t>47</a:t>
            </a:fld>
            <a:endParaRPr lang="en-US" altLang="en-US"/>
          </a:p>
        </p:txBody>
      </p:sp>
      <p:sp>
        <p:nvSpPr>
          <p:cNvPr id="106498" name="Rectangle 2"/>
          <p:cNvSpPr>
            <a:spLocks noChangeArrowheads="1" noTextEdit="1"/>
          </p:cNvSpPr>
          <p:nvPr>
            <p:ph type="sldImg"/>
          </p:nvPr>
        </p:nvSpPr>
        <p:spPr>
          <a:xfrm>
            <a:off x="1363663" y="868363"/>
            <a:ext cx="4175125" cy="3132137"/>
          </a:xfrm>
          <a:solidFill>
            <a:srgbClr val="FFFFFF"/>
          </a:solidFill>
          <a:ln/>
        </p:spPr>
      </p:sp>
      <p:sp>
        <p:nvSpPr>
          <p:cNvPr id="106499" name="Text Box 3"/>
          <p:cNvSpPr txBox="1">
            <a:spLocks noChangeArrowheads="1"/>
          </p:cNvSpPr>
          <p:nvPr>
            <p:ph type="body" idx="1"/>
          </p:nvPr>
        </p:nvSpPr>
        <p:spPr>
          <a:xfrm>
            <a:off x="1066800" y="4305300"/>
            <a:ext cx="4773613" cy="3476625"/>
          </a:xfrm>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GB" altLang="en-US" b="1"/>
              <a:t>Evergreen Shrubs</a:t>
            </a:r>
          </a:p>
          <a:p>
            <a:pPr>
              <a:buFontTx/>
              <a:buChar char="•"/>
            </a:pPr>
            <a:r>
              <a:rPr lang="en-GB" altLang="en-US"/>
              <a:t>Foliage Year Round</a:t>
            </a:r>
          </a:p>
          <a:p>
            <a:pPr>
              <a:buFontTx/>
              <a:buChar char="•"/>
            </a:pPr>
            <a:r>
              <a:rPr lang="en-GB" altLang="en-US"/>
              <a:t>Provide Structure</a:t>
            </a:r>
          </a:p>
          <a:p>
            <a:pPr>
              <a:buFontTx/>
              <a:buChar char="•"/>
            </a:pPr>
            <a:r>
              <a:rPr lang="en-GB" altLang="en-US"/>
              <a:t>Most Noticeable in Winter</a:t>
            </a:r>
          </a:p>
          <a:p>
            <a:pPr>
              <a:buFontTx/>
              <a:buChar char="•"/>
            </a:pPr>
            <a:r>
              <a:rPr lang="en-GB" altLang="en-US"/>
              <a:t>Provide Screens</a:t>
            </a:r>
          </a:p>
          <a:p>
            <a:pPr>
              <a:buFontTx/>
              <a:buChar char="•"/>
            </a:pPr>
            <a:r>
              <a:rPr lang="en-GB" altLang="en-US"/>
              <a:t>Generally, Not as Tolerant to Extremely Wet Conditions</a:t>
            </a:r>
            <a:endParaRPr lang="en-US" altLang="en-US"/>
          </a:p>
        </p:txBody>
      </p:sp>
    </p:spTree>
    <p:extLst>
      <p:ext uri="{BB962C8B-B14F-4D97-AF65-F5344CB8AC3E}">
        <p14:creationId xmlns:p14="http://schemas.microsoft.com/office/powerpoint/2010/main" val="2479803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FFA89B-5A8C-A646-84A3-488883DB3B23}" type="slidenum">
              <a:rPr lang="en-US" altLang="en-US"/>
              <a:pPr/>
              <a:t>48</a:t>
            </a:fld>
            <a:endParaRPr lang="en-US" altLang="en-US"/>
          </a:p>
        </p:txBody>
      </p:sp>
      <p:sp>
        <p:nvSpPr>
          <p:cNvPr id="169986" name="Rectangle 2"/>
          <p:cNvSpPr>
            <a:spLocks noRot="1" noChangeArrowheads="1" noTextEdit="1"/>
          </p:cNvSpPr>
          <p:nvPr>
            <p:ph type="sldImg"/>
          </p:nvPr>
        </p:nvSpPr>
        <p:spPr>
          <a:ln/>
        </p:spPr>
      </p:sp>
      <p:sp>
        <p:nvSpPr>
          <p:cNvPr id="169987" name="Rectangle 3"/>
          <p:cNvSpPr>
            <a:spLocks noGrp="1" noChangeArrowheads="1"/>
          </p:cNvSpPr>
          <p:nvPr>
            <p:ph type="body" idx="1"/>
          </p:nvPr>
        </p:nvSpPr>
        <p:spPr/>
        <p:txBody>
          <a:bodyPr/>
          <a:lstStyle/>
          <a:p>
            <a:r>
              <a:rPr lang="en-US" altLang="en-US" b="1"/>
              <a:t>Herbaceous Plants for Rain Gardens</a:t>
            </a:r>
          </a:p>
          <a:p>
            <a:pPr>
              <a:spcBef>
                <a:spcPct val="50000"/>
              </a:spcBef>
            </a:pPr>
            <a:r>
              <a:rPr lang="en-US" altLang="en-US"/>
              <a:t>Asters			Swamp Milkweed</a:t>
            </a:r>
          </a:p>
          <a:p>
            <a:pPr>
              <a:spcBef>
                <a:spcPct val="50000"/>
              </a:spcBef>
            </a:pPr>
            <a:r>
              <a:rPr lang="en-US" altLang="en-US"/>
              <a:t>Blackeyed Susan		Royal Fern	</a:t>
            </a:r>
          </a:p>
          <a:p>
            <a:pPr>
              <a:spcBef>
                <a:spcPct val="50000"/>
              </a:spcBef>
            </a:pPr>
            <a:r>
              <a:rPr lang="en-US" altLang="en-US"/>
              <a:t>Lobelia			Cinnamon Fern</a:t>
            </a:r>
          </a:p>
          <a:p>
            <a:pPr>
              <a:spcBef>
                <a:spcPct val="50000"/>
              </a:spcBef>
            </a:pPr>
            <a:r>
              <a:rPr lang="en-US" altLang="en-US"/>
              <a:t>Northern Sea Oats 	Canna Lilies</a:t>
            </a:r>
          </a:p>
          <a:p>
            <a:pPr>
              <a:spcBef>
                <a:spcPct val="50000"/>
              </a:spcBef>
            </a:pPr>
            <a:r>
              <a:rPr lang="en-US" altLang="en-US"/>
              <a:t>Cardinal Flower		Yellow Flag Iris </a:t>
            </a:r>
          </a:p>
          <a:p>
            <a:pPr>
              <a:spcBef>
                <a:spcPct val="50000"/>
              </a:spcBef>
            </a:pPr>
            <a:r>
              <a:rPr lang="en-US" altLang="en-US"/>
              <a:t>Goldenrod			Rushes</a:t>
            </a:r>
          </a:p>
          <a:p>
            <a:pPr>
              <a:spcBef>
                <a:spcPct val="50000"/>
              </a:spcBef>
            </a:pPr>
            <a:r>
              <a:rPr lang="en-US" altLang="en-US"/>
              <a:t>Ironweed			Zoysia</a:t>
            </a:r>
          </a:p>
          <a:p>
            <a:pPr>
              <a:spcBef>
                <a:spcPct val="50000"/>
              </a:spcBef>
            </a:pPr>
            <a:r>
              <a:rPr lang="en-US" altLang="en-US"/>
              <a:t>Joe Pye Weed		Liriope</a:t>
            </a:r>
          </a:p>
          <a:p>
            <a:pPr>
              <a:spcBef>
                <a:spcPct val="50000"/>
              </a:spcBef>
            </a:pPr>
            <a:r>
              <a:rPr lang="en-US" altLang="en-US"/>
              <a:t>St. Johns Wort		Mondograss</a:t>
            </a:r>
          </a:p>
        </p:txBody>
      </p:sp>
    </p:spTree>
    <p:extLst>
      <p:ext uri="{BB962C8B-B14F-4D97-AF65-F5344CB8AC3E}">
        <p14:creationId xmlns:p14="http://schemas.microsoft.com/office/powerpoint/2010/main" val="16879714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12536B-AFC6-2C46-9013-7D5BB85836D3}" type="slidenum">
              <a:rPr lang="en-US" altLang="en-US"/>
              <a:pPr/>
              <a:t>49</a:t>
            </a:fld>
            <a:endParaRPr lang="en-US" altLang="en-US"/>
          </a:p>
        </p:txBody>
      </p:sp>
      <p:sp>
        <p:nvSpPr>
          <p:cNvPr id="171010" name="Rectangle 2"/>
          <p:cNvSpPr>
            <a:spLocks noRot="1" noChangeArrowheads="1" noTextEdit="1"/>
          </p:cNvSpPr>
          <p:nvPr>
            <p:ph type="sldImg"/>
          </p:nvPr>
        </p:nvSpPr>
        <p:spPr>
          <a:ln/>
        </p:spPr>
      </p:sp>
      <p:sp>
        <p:nvSpPr>
          <p:cNvPr id="171011" name="Rectangle 3"/>
          <p:cNvSpPr>
            <a:spLocks noGrp="1" noChangeArrowheads="1"/>
          </p:cNvSpPr>
          <p:nvPr>
            <p:ph type="body" idx="1"/>
          </p:nvPr>
        </p:nvSpPr>
        <p:spPr/>
        <p:txBody>
          <a:bodyPr/>
          <a:lstStyle/>
          <a:p>
            <a:r>
              <a:rPr lang="en-US" altLang="en-US" b="1"/>
              <a:t>Border Plants for the Rain Garden</a:t>
            </a:r>
          </a:p>
          <a:p>
            <a:pPr>
              <a:buFontTx/>
              <a:buChar char="•"/>
            </a:pPr>
            <a:r>
              <a:rPr lang="en-US" altLang="en-US"/>
              <a:t>You may also want to establish a grass or groundcover border along the upper edge of the rain garden to slow down runoff water as it enters into the rain garden.</a:t>
            </a:r>
          </a:p>
          <a:p>
            <a:pPr>
              <a:buFontTx/>
              <a:buChar char="•"/>
            </a:pPr>
            <a:r>
              <a:rPr lang="en-US" altLang="en-US"/>
              <a:t>Plant a grass or groundcover border along the bottom side of the rain garden to help keep water from flowing out of the garden.</a:t>
            </a:r>
          </a:p>
        </p:txBody>
      </p:sp>
    </p:spTree>
    <p:extLst>
      <p:ext uri="{BB962C8B-B14F-4D97-AF65-F5344CB8AC3E}">
        <p14:creationId xmlns:p14="http://schemas.microsoft.com/office/powerpoint/2010/main" val="14776874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F26F21-EFD1-FF4F-AF09-7EB5804490D1}" type="slidenum">
              <a:rPr lang="en-US" altLang="en-US"/>
              <a:pPr/>
              <a:t>50</a:t>
            </a:fld>
            <a:endParaRPr lang="en-US" altLang="en-US"/>
          </a:p>
        </p:txBody>
      </p:sp>
      <p:sp>
        <p:nvSpPr>
          <p:cNvPr id="111618" name="Rectangle 2"/>
          <p:cNvSpPr>
            <a:spLocks noChangeArrowheads="1" noTextEdit="1"/>
          </p:cNvSpPr>
          <p:nvPr>
            <p:ph type="sldImg"/>
          </p:nvPr>
        </p:nvSpPr>
        <p:spPr>
          <a:xfrm>
            <a:off x="1363663" y="868363"/>
            <a:ext cx="4175125" cy="3132137"/>
          </a:xfrm>
          <a:solidFill>
            <a:srgbClr val="FFFFFF"/>
          </a:solidFill>
          <a:ln/>
        </p:spPr>
      </p:sp>
      <p:sp>
        <p:nvSpPr>
          <p:cNvPr id="111619" name="Text Box 3"/>
          <p:cNvSpPr txBox="1">
            <a:spLocks noChangeArrowheads="1"/>
          </p:cNvSpPr>
          <p:nvPr>
            <p:ph type="body" idx="1"/>
          </p:nvPr>
        </p:nvSpPr>
        <p:spPr>
          <a:xfrm>
            <a:off x="1066800" y="4305300"/>
            <a:ext cx="4773613" cy="3476625"/>
          </a:xfrm>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GB" altLang="en-US" b="1"/>
              <a:t>Plants to Avoid</a:t>
            </a:r>
          </a:p>
          <a:p>
            <a:pPr>
              <a:buFontTx/>
              <a:buChar char="•"/>
            </a:pPr>
            <a:r>
              <a:rPr lang="en-GB" altLang="en-US"/>
              <a:t>Those Susceptible to Root Rots:</a:t>
            </a:r>
          </a:p>
          <a:p>
            <a:r>
              <a:rPr lang="en-GB" altLang="en-US"/>
              <a:t>      - Azaleas</a:t>
            </a:r>
          </a:p>
          <a:p>
            <a:pPr lvl="1"/>
            <a:r>
              <a:rPr lang="en-GB" altLang="en-US"/>
              <a:t>   - Junipers</a:t>
            </a:r>
          </a:p>
          <a:p>
            <a:pPr lvl="1"/>
            <a:r>
              <a:rPr lang="en-GB" altLang="en-US"/>
              <a:t>   - Indian Hawthorn</a:t>
            </a:r>
          </a:p>
          <a:p>
            <a:pPr lvl="1"/>
            <a:r>
              <a:rPr lang="en-GB" altLang="en-US"/>
              <a:t>   - Chinese Privet</a:t>
            </a:r>
            <a:endParaRPr lang="en-US" altLang="en-US"/>
          </a:p>
        </p:txBody>
      </p:sp>
    </p:spTree>
    <p:extLst>
      <p:ext uri="{BB962C8B-B14F-4D97-AF65-F5344CB8AC3E}">
        <p14:creationId xmlns:p14="http://schemas.microsoft.com/office/powerpoint/2010/main" val="19927505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8A51C5-2AB2-BA41-8C64-E048A9F28177}" type="slidenum">
              <a:rPr lang="en-US" altLang="en-US"/>
              <a:pPr/>
              <a:t>51</a:t>
            </a:fld>
            <a:endParaRPr lang="en-US" altLang="en-US"/>
          </a:p>
        </p:txBody>
      </p:sp>
      <p:sp>
        <p:nvSpPr>
          <p:cNvPr id="172034" name="Rectangle 2"/>
          <p:cNvSpPr>
            <a:spLocks noRot="1" noChangeArrowheads="1" noTextEdit="1"/>
          </p:cNvSpPr>
          <p:nvPr>
            <p:ph type="sldImg"/>
          </p:nvPr>
        </p:nvSpPr>
        <p:spPr>
          <a:ln/>
        </p:spPr>
      </p:sp>
      <p:sp>
        <p:nvSpPr>
          <p:cNvPr id="172035" name="Rectangle 3"/>
          <p:cNvSpPr>
            <a:spLocks noGrp="1" noChangeArrowheads="1"/>
          </p:cNvSpPr>
          <p:nvPr>
            <p:ph type="body" idx="1"/>
          </p:nvPr>
        </p:nvSpPr>
        <p:spPr/>
        <p:txBody>
          <a:bodyPr/>
          <a:lstStyle/>
          <a:p>
            <a:r>
              <a:rPr lang="en-US" altLang="en-US" b="1"/>
              <a:t>Mulching the Rain Garden</a:t>
            </a:r>
          </a:p>
          <a:p>
            <a:pPr>
              <a:buFontTx/>
              <a:buChar char="•"/>
            </a:pPr>
            <a:r>
              <a:rPr lang="en-US" altLang="en-US"/>
              <a:t>Once the plants are in place, the rain garden should have a 3 to 5 inch covering of mulch.</a:t>
            </a:r>
          </a:p>
          <a:p>
            <a:pPr>
              <a:buFontTx/>
              <a:buChar char="•"/>
            </a:pPr>
            <a:r>
              <a:rPr lang="en-US" altLang="en-US"/>
              <a:t>Lighter mulches such as pine bark or straw will often float away in heavy rains and be washed to the edges of the rain garden.</a:t>
            </a:r>
          </a:p>
          <a:p>
            <a:pPr>
              <a:buFontTx/>
              <a:buChar char="•"/>
            </a:pPr>
            <a:r>
              <a:rPr lang="en-US" altLang="en-US"/>
              <a:t>Better choices are more dense mulches, such as pine straw, wood chips or shredded wood.</a:t>
            </a:r>
          </a:p>
        </p:txBody>
      </p:sp>
    </p:spTree>
    <p:extLst>
      <p:ext uri="{BB962C8B-B14F-4D97-AF65-F5344CB8AC3E}">
        <p14:creationId xmlns:p14="http://schemas.microsoft.com/office/powerpoint/2010/main" val="3064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DD8932-4CB4-0C40-B72F-129191A329BD}" type="slidenum">
              <a:rPr lang="en-US" altLang="en-US"/>
              <a:pPr/>
              <a:t>5</a:t>
            </a:fld>
            <a:endParaRPr lang="en-US" altLang="en-US"/>
          </a:p>
        </p:txBody>
      </p:sp>
      <p:sp>
        <p:nvSpPr>
          <p:cNvPr id="143362" name="Rectangle 2"/>
          <p:cNvSpPr>
            <a:spLocks noRot="1" noChangeArrowheads="1" noTextEdit="1"/>
          </p:cNvSpPr>
          <p:nvPr>
            <p:ph type="sldImg"/>
          </p:nvPr>
        </p:nvSpPr>
        <p:spPr>
          <a:ln/>
        </p:spPr>
      </p:sp>
      <p:sp>
        <p:nvSpPr>
          <p:cNvPr id="143363" name="Rectangle 3"/>
          <p:cNvSpPr>
            <a:spLocks noGrp="1" noChangeArrowheads="1"/>
          </p:cNvSpPr>
          <p:nvPr>
            <p:ph type="body" idx="1"/>
          </p:nvPr>
        </p:nvSpPr>
        <p:spPr/>
        <p:txBody>
          <a:bodyPr/>
          <a:lstStyle/>
          <a:p>
            <a:r>
              <a:rPr lang="en-US" altLang="en-US" b="1"/>
              <a:t>Landscaping for Water Quality</a:t>
            </a:r>
          </a:p>
          <a:p>
            <a:r>
              <a:rPr lang="en-US" altLang="en-US" sz="1600"/>
              <a:t>Laws that Protect Water Quality.</a:t>
            </a:r>
          </a:p>
          <a:p>
            <a:r>
              <a:rPr lang="en-US" altLang="en-US"/>
              <a:t>In 1972, the federal government passed the Clean Water Act to restore and maintain the chemical, physical and biological integrity of the nation’s waters.</a:t>
            </a:r>
          </a:p>
          <a:p>
            <a:r>
              <a:rPr lang="en-US" altLang="en-US"/>
              <a:t>www.epa.gov</a:t>
            </a:r>
          </a:p>
          <a:p>
            <a:endParaRPr lang="en-US" altLang="en-US"/>
          </a:p>
        </p:txBody>
      </p:sp>
    </p:spTree>
    <p:extLst>
      <p:ext uri="{BB962C8B-B14F-4D97-AF65-F5344CB8AC3E}">
        <p14:creationId xmlns:p14="http://schemas.microsoft.com/office/powerpoint/2010/main" val="2969056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CEDCC6-62D3-6445-AA0B-6F1B5ED382EF}" type="slidenum">
              <a:rPr lang="en-US" altLang="en-US"/>
              <a:pPr/>
              <a:t>52</a:t>
            </a:fld>
            <a:endParaRPr lang="en-US" altLang="en-US"/>
          </a:p>
        </p:txBody>
      </p:sp>
      <p:sp>
        <p:nvSpPr>
          <p:cNvPr id="173058" name="Rectangle 2"/>
          <p:cNvSpPr>
            <a:spLocks noRot="1" noChangeArrowheads="1" noTextEdit="1"/>
          </p:cNvSpPr>
          <p:nvPr>
            <p:ph type="sldImg"/>
          </p:nvPr>
        </p:nvSpPr>
        <p:spPr>
          <a:ln/>
        </p:spPr>
      </p:sp>
      <p:sp>
        <p:nvSpPr>
          <p:cNvPr id="173059" name="Rectangle 3"/>
          <p:cNvSpPr>
            <a:spLocks noGrp="1" noChangeArrowheads="1"/>
          </p:cNvSpPr>
          <p:nvPr>
            <p:ph type="body" idx="1"/>
          </p:nvPr>
        </p:nvSpPr>
        <p:spPr/>
        <p:txBody>
          <a:bodyPr/>
          <a:lstStyle/>
          <a:p>
            <a:r>
              <a:rPr lang="en-US" altLang="en-US" b="1"/>
              <a:t>Weeding the Rain Garden</a:t>
            </a:r>
          </a:p>
          <a:p>
            <a:pPr>
              <a:buFontTx/>
              <a:buChar char="•"/>
            </a:pPr>
            <a:r>
              <a:rPr lang="en-US" altLang="en-US"/>
              <a:t>Remove weeds on a regular basis as rain garden plants continue to mature.</a:t>
            </a:r>
          </a:p>
          <a:p>
            <a:pPr>
              <a:buFontTx/>
              <a:buChar char="•"/>
            </a:pPr>
            <a:r>
              <a:rPr lang="en-US" altLang="en-US"/>
              <a:t>Replenish mulch as necessary to reduce weed competition.</a:t>
            </a:r>
          </a:p>
          <a:p>
            <a:pPr>
              <a:buFontTx/>
              <a:buChar char="•"/>
            </a:pPr>
            <a:r>
              <a:rPr lang="en-US" altLang="en-US"/>
              <a:t>Pre-emergent herbicides are available to prevent germination of annual weeds.</a:t>
            </a:r>
          </a:p>
        </p:txBody>
      </p:sp>
    </p:spTree>
    <p:extLst>
      <p:ext uri="{BB962C8B-B14F-4D97-AF65-F5344CB8AC3E}">
        <p14:creationId xmlns:p14="http://schemas.microsoft.com/office/powerpoint/2010/main" val="21153142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A29F6C-F489-3249-953F-C0BBAB8F5EA2}" type="slidenum">
              <a:rPr lang="en-US" altLang="en-US"/>
              <a:pPr/>
              <a:t>53</a:t>
            </a:fld>
            <a:endParaRPr lang="en-US" altLang="en-US"/>
          </a:p>
        </p:txBody>
      </p:sp>
      <p:sp>
        <p:nvSpPr>
          <p:cNvPr id="113666" name="Rectangle 2"/>
          <p:cNvSpPr>
            <a:spLocks noChangeArrowheads="1" noTextEdit="1"/>
          </p:cNvSpPr>
          <p:nvPr>
            <p:ph type="sldImg"/>
          </p:nvPr>
        </p:nvSpPr>
        <p:spPr>
          <a:xfrm>
            <a:off x="1363663" y="868363"/>
            <a:ext cx="4175125" cy="3132137"/>
          </a:xfrm>
          <a:solidFill>
            <a:srgbClr val="FFFFFF"/>
          </a:solidFill>
          <a:ln/>
        </p:spPr>
      </p:sp>
      <p:sp>
        <p:nvSpPr>
          <p:cNvPr id="113667" name="Text Box 3"/>
          <p:cNvSpPr txBox="1">
            <a:spLocks noChangeArrowheads="1"/>
          </p:cNvSpPr>
          <p:nvPr>
            <p:ph type="body" idx="1"/>
          </p:nvPr>
        </p:nvSpPr>
        <p:spPr>
          <a:xfrm>
            <a:off x="1066800" y="4305300"/>
            <a:ext cx="4773613" cy="3476625"/>
          </a:xfrm>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GB" altLang="en-US" b="1"/>
              <a:t>Pondering Points</a:t>
            </a:r>
          </a:p>
          <a:p>
            <a:pPr>
              <a:buFontTx/>
              <a:buChar char="•"/>
            </a:pPr>
            <a:r>
              <a:rPr lang="en-GB" altLang="en-US"/>
              <a:t>The planting plan design should include species that tolerate extremes.</a:t>
            </a:r>
          </a:p>
          <a:p>
            <a:pPr>
              <a:buFontTx/>
              <a:buChar char="•"/>
            </a:pPr>
            <a:r>
              <a:rPr lang="en-GB" altLang="en-US"/>
              <a:t>Rain gardens can be left to evolve into a natural wild condition.</a:t>
            </a:r>
          </a:p>
          <a:p>
            <a:pPr>
              <a:buFontTx/>
              <a:buChar char="•"/>
            </a:pPr>
            <a:r>
              <a:rPr lang="en-GB" altLang="en-US"/>
              <a:t>Native plants are best adapted to local climate and once established are generally low maintenance.</a:t>
            </a:r>
            <a:endParaRPr lang="en-US" altLang="en-US"/>
          </a:p>
        </p:txBody>
      </p:sp>
    </p:spTree>
    <p:extLst>
      <p:ext uri="{BB962C8B-B14F-4D97-AF65-F5344CB8AC3E}">
        <p14:creationId xmlns:p14="http://schemas.microsoft.com/office/powerpoint/2010/main" val="4942018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213BDE-8C1F-E841-8624-2BBF8BF55A86}" type="slidenum">
              <a:rPr lang="en-US" altLang="en-US"/>
              <a:pPr/>
              <a:t>54</a:t>
            </a:fld>
            <a:endParaRPr lang="en-US" altLang="en-US"/>
          </a:p>
        </p:txBody>
      </p:sp>
      <p:sp>
        <p:nvSpPr>
          <p:cNvPr id="115714" name="Rectangle 2"/>
          <p:cNvSpPr>
            <a:spLocks noChangeArrowheads="1" noTextEdit="1"/>
          </p:cNvSpPr>
          <p:nvPr>
            <p:ph type="sldImg"/>
          </p:nvPr>
        </p:nvSpPr>
        <p:spPr>
          <a:xfrm>
            <a:off x="1363663" y="868363"/>
            <a:ext cx="4175125" cy="3132137"/>
          </a:xfrm>
          <a:solidFill>
            <a:srgbClr val="FFFFFF"/>
          </a:solidFill>
          <a:ln/>
        </p:spPr>
      </p:sp>
      <p:sp>
        <p:nvSpPr>
          <p:cNvPr id="115715" name="Text Box 3"/>
          <p:cNvSpPr txBox="1">
            <a:spLocks noChangeArrowheads="1"/>
          </p:cNvSpPr>
          <p:nvPr>
            <p:ph type="body" idx="1"/>
          </p:nvPr>
        </p:nvSpPr>
        <p:spPr>
          <a:xfrm>
            <a:off x="1066800" y="4305300"/>
            <a:ext cx="4773613" cy="3476625"/>
          </a:xfrm>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GB" altLang="en-US" b="1"/>
              <a:t>Pondering Points </a:t>
            </a:r>
            <a:r>
              <a:rPr lang="en-GB" altLang="en-US"/>
              <a:t>(continued)</a:t>
            </a:r>
          </a:p>
          <a:p>
            <a:pPr>
              <a:buFontTx/>
              <a:buChar char="•"/>
            </a:pPr>
            <a:r>
              <a:rPr lang="en-GB" altLang="en-US"/>
              <a:t>When planted with native species rain gardens can have additional value as a wildlife habitant.</a:t>
            </a:r>
          </a:p>
          <a:p>
            <a:pPr>
              <a:buFontTx/>
              <a:buChar char="•"/>
            </a:pPr>
            <a:r>
              <a:rPr lang="en-GB" altLang="en-US"/>
              <a:t>Shrub, trees, and ground covers absorb up to 14 times more rainwater than a grass lawn.</a:t>
            </a:r>
            <a:endParaRPr lang="en-US" altLang="en-US"/>
          </a:p>
        </p:txBody>
      </p:sp>
    </p:spTree>
    <p:extLst>
      <p:ext uri="{BB962C8B-B14F-4D97-AF65-F5344CB8AC3E}">
        <p14:creationId xmlns:p14="http://schemas.microsoft.com/office/powerpoint/2010/main" val="17304904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855B0E-60BD-534E-907B-AD6734A94C99}" type="slidenum">
              <a:rPr lang="en-US" altLang="en-US"/>
              <a:pPr/>
              <a:t>55</a:t>
            </a:fld>
            <a:endParaRPr lang="en-US" altLang="en-US"/>
          </a:p>
        </p:txBody>
      </p:sp>
      <p:sp>
        <p:nvSpPr>
          <p:cNvPr id="117762" name="Rectangle 2"/>
          <p:cNvSpPr>
            <a:spLocks noChangeArrowheads="1" noTextEdit="1"/>
          </p:cNvSpPr>
          <p:nvPr>
            <p:ph type="sldImg"/>
          </p:nvPr>
        </p:nvSpPr>
        <p:spPr>
          <a:xfrm>
            <a:off x="1363663" y="868363"/>
            <a:ext cx="4175125" cy="3132137"/>
          </a:xfrm>
          <a:solidFill>
            <a:srgbClr val="FFFFFF"/>
          </a:solidFill>
          <a:ln/>
        </p:spPr>
      </p:sp>
      <p:sp>
        <p:nvSpPr>
          <p:cNvPr id="117763" name="Text Box 3"/>
          <p:cNvSpPr txBox="1">
            <a:spLocks noChangeArrowheads="1"/>
          </p:cNvSpPr>
          <p:nvPr>
            <p:ph type="body" idx="1"/>
          </p:nvPr>
        </p:nvSpPr>
        <p:spPr>
          <a:xfrm>
            <a:off x="1066800" y="4305300"/>
            <a:ext cx="4773613" cy="3476625"/>
          </a:xfrm>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GB" altLang="en-US" b="1"/>
              <a:t>Maintenance?</a:t>
            </a:r>
          </a:p>
          <a:p>
            <a:pPr>
              <a:buFontTx/>
              <a:buChar char="•"/>
            </a:pPr>
            <a:r>
              <a:rPr lang="en-GB" altLang="en-US"/>
              <a:t>No special maintenance required ...</a:t>
            </a:r>
          </a:p>
          <a:p>
            <a:pPr>
              <a:buFontTx/>
              <a:buChar char="•"/>
            </a:pPr>
            <a:r>
              <a:rPr lang="en-GB" altLang="en-US"/>
              <a:t>Routine periodic landscaping maintenance</a:t>
            </a:r>
          </a:p>
          <a:p>
            <a:pPr lvl="1"/>
            <a:r>
              <a:rPr lang="en-GB" altLang="en-US"/>
              <a:t>      -  Weeding                      </a:t>
            </a:r>
          </a:p>
          <a:p>
            <a:pPr lvl="1"/>
            <a:r>
              <a:rPr lang="en-GB" altLang="en-US"/>
              <a:t>      -  Irrigation</a:t>
            </a:r>
          </a:p>
          <a:p>
            <a:pPr lvl="1"/>
            <a:r>
              <a:rPr lang="en-GB" altLang="en-US"/>
              <a:t>      -  Pruning</a:t>
            </a:r>
          </a:p>
          <a:p>
            <a:pPr lvl="1"/>
            <a:r>
              <a:rPr lang="en-GB" altLang="en-US"/>
              <a:t>      -  Replacing Plants</a:t>
            </a:r>
          </a:p>
          <a:p>
            <a:pPr lvl="1"/>
            <a:r>
              <a:rPr lang="en-GB" altLang="en-US"/>
              <a:t>      -  Plant Division</a:t>
            </a:r>
          </a:p>
          <a:p>
            <a:pPr lvl="1"/>
            <a:r>
              <a:rPr lang="en-GB" altLang="en-US"/>
              <a:t>      -  Replacement of Mulch</a:t>
            </a:r>
            <a:endParaRPr lang="en-US" altLang="en-US"/>
          </a:p>
        </p:txBody>
      </p:sp>
    </p:spTree>
    <p:extLst>
      <p:ext uri="{BB962C8B-B14F-4D97-AF65-F5344CB8AC3E}">
        <p14:creationId xmlns:p14="http://schemas.microsoft.com/office/powerpoint/2010/main" val="9826845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BA5509-4887-D147-9BE8-933961B34BBB}" type="slidenum">
              <a:rPr lang="en-US" altLang="en-US"/>
              <a:pPr/>
              <a:t>56</a:t>
            </a:fld>
            <a:endParaRPr lang="en-US" altLang="en-US"/>
          </a:p>
        </p:txBody>
      </p:sp>
      <p:sp>
        <p:nvSpPr>
          <p:cNvPr id="174082" name="Rectangle 2"/>
          <p:cNvSpPr>
            <a:spLocks noRot="1" noChangeArrowheads="1" noTextEdit="1"/>
          </p:cNvSpPr>
          <p:nvPr>
            <p:ph type="sldImg"/>
          </p:nvPr>
        </p:nvSpPr>
        <p:spPr>
          <a:ln/>
        </p:spPr>
      </p:sp>
      <p:sp>
        <p:nvSpPr>
          <p:cNvPr id="174083" name="Rectangle 3"/>
          <p:cNvSpPr>
            <a:spLocks noGrp="1" noChangeArrowheads="1"/>
          </p:cNvSpPr>
          <p:nvPr>
            <p:ph type="body" idx="1"/>
          </p:nvPr>
        </p:nvSpPr>
        <p:spPr/>
        <p:txBody>
          <a:bodyPr/>
          <a:lstStyle/>
          <a:p>
            <a:r>
              <a:rPr lang="en-US" altLang="en-US" b="1"/>
              <a:t>Landscaping for Water Quality</a:t>
            </a:r>
          </a:p>
          <a:p>
            <a:r>
              <a:rPr lang="en-US" altLang="en-US" sz="1800"/>
              <a:t>What is a Detention Pond?</a:t>
            </a:r>
          </a:p>
          <a:p>
            <a:r>
              <a:rPr lang="en-US" altLang="en-US"/>
              <a:t>A detention pond is a low-lying area designed to hold a set amount of water while slowly draining to another location.</a:t>
            </a:r>
          </a:p>
          <a:p>
            <a:endParaRPr lang="en-US" altLang="en-US" sz="1800"/>
          </a:p>
          <a:p>
            <a:r>
              <a:rPr lang="en-US" altLang="en-US" sz="1800"/>
              <a:t>What is a Retention Pond?</a:t>
            </a:r>
          </a:p>
          <a:p>
            <a:r>
              <a:rPr lang="en-US" altLang="en-US"/>
              <a:t>A retention pond is designed to hold a specific amount of water indefinitely.</a:t>
            </a:r>
          </a:p>
        </p:txBody>
      </p:sp>
    </p:spTree>
    <p:extLst>
      <p:ext uri="{BB962C8B-B14F-4D97-AF65-F5344CB8AC3E}">
        <p14:creationId xmlns:p14="http://schemas.microsoft.com/office/powerpoint/2010/main" val="18296502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45830E-79A5-8A43-BD5A-4285ECDF58BB}" type="slidenum">
              <a:rPr lang="en-US" altLang="en-US"/>
              <a:pPr/>
              <a:t>57</a:t>
            </a:fld>
            <a:endParaRPr lang="en-US" altLang="en-US"/>
          </a:p>
        </p:txBody>
      </p:sp>
      <p:sp>
        <p:nvSpPr>
          <p:cNvPr id="175106" name="Rectangle 2"/>
          <p:cNvSpPr>
            <a:spLocks noRot="1" noChangeArrowheads="1" noTextEdit="1"/>
          </p:cNvSpPr>
          <p:nvPr>
            <p:ph type="sldImg"/>
          </p:nvPr>
        </p:nvSpPr>
        <p:spPr>
          <a:ln/>
        </p:spPr>
      </p:sp>
      <p:sp>
        <p:nvSpPr>
          <p:cNvPr id="175107" name="Rectangle 3"/>
          <p:cNvSpPr>
            <a:spLocks noGrp="1" noChangeArrowheads="1"/>
          </p:cNvSpPr>
          <p:nvPr>
            <p:ph type="body" idx="1"/>
          </p:nvPr>
        </p:nvSpPr>
        <p:spPr/>
        <p:txBody>
          <a:bodyPr/>
          <a:lstStyle/>
          <a:p>
            <a:r>
              <a:rPr lang="en-US" altLang="en-US" i="1"/>
              <a:t>Special thanks to</a:t>
            </a:r>
          </a:p>
          <a:p>
            <a:r>
              <a:rPr lang="en-US" altLang="en-US"/>
              <a:t>Todd Hurt, Education Coordinator</a:t>
            </a:r>
          </a:p>
          <a:p>
            <a:r>
              <a:rPr lang="en-US" altLang="en-US"/>
              <a:t>Center for Urban Agriculture</a:t>
            </a:r>
          </a:p>
          <a:p>
            <a:r>
              <a:rPr lang="en-US" altLang="en-US"/>
              <a:t>The University of Georgia</a:t>
            </a:r>
          </a:p>
        </p:txBody>
      </p:sp>
    </p:spTree>
    <p:extLst>
      <p:ext uri="{BB962C8B-B14F-4D97-AF65-F5344CB8AC3E}">
        <p14:creationId xmlns:p14="http://schemas.microsoft.com/office/powerpoint/2010/main" val="11139145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7AC02D-B986-EA4F-95E7-05DFC88D4EE4}" type="slidenum">
              <a:rPr lang="en-US" altLang="en-US"/>
              <a:pPr/>
              <a:t>58</a:t>
            </a:fld>
            <a:endParaRPr lang="en-US" altLang="en-US"/>
          </a:p>
        </p:txBody>
      </p:sp>
      <p:sp>
        <p:nvSpPr>
          <p:cNvPr id="176130" name="Rectangle 2"/>
          <p:cNvSpPr>
            <a:spLocks noRot="1" noChangeArrowheads="1" noTextEdit="1"/>
          </p:cNvSpPr>
          <p:nvPr>
            <p:ph type="sldImg"/>
          </p:nvPr>
        </p:nvSpPr>
        <p:spPr>
          <a:ln/>
        </p:spPr>
      </p:sp>
      <p:sp>
        <p:nvSpPr>
          <p:cNvPr id="176131" name="Rectangle 3"/>
          <p:cNvSpPr>
            <a:spLocks noGrp="1" noChangeArrowheads="1"/>
          </p:cNvSpPr>
          <p:nvPr>
            <p:ph type="body" idx="1"/>
          </p:nvPr>
        </p:nvSpPr>
        <p:spPr/>
        <p:txBody>
          <a:bodyPr/>
          <a:lstStyle/>
          <a:p>
            <a:r>
              <a:rPr lang="en-US" altLang="en-US" sz="1800" b="1"/>
              <a:t>Pesticides</a:t>
            </a:r>
          </a:p>
          <a:p>
            <a:pPr>
              <a:buFontTx/>
              <a:buChar char="•"/>
            </a:pPr>
            <a:r>
              <a:rPr lang="en-US" altLang="en-US" sz="1400"/>
              <a:t>Do pesticides affect water quality?</a:t>
            </a:r>
          </a:p>
          <a:p>
            <a:pPr>
              <a:buFontTx/>
              <a:buChar char="•"/>
            </a:pPr>
            <a:r>
              <a:rPr lang="en-US" altLang="en-US" sz="1400"/>
              <a:t>Do we need to be concerned?</a:t>
            </a:r>
          </a:p>
          <a:p>
            <a:pPr>
              <a:buFontTx/>
              <a:buChar char="•"/>
            </a:pPr>
            <a:r>
              <a:rPr lang="en-US" altLang="en-US" sz="1400"/>
              <a:t>What can I do to help prevent pesticides from polluting water ?</a:t>
            </a:r>
          </a:p>
        </p:txBody>
      </p:sp>
    </p:spTree>
    <p:extLst>
      <p:ext uri="{BB962C8B-B14F-4D97-AF65-F5344CB8AC3E}">
        <p14:creationId xmlns:p14="http://schemas.microsoft.com/office/powerpoint/2010/main" val="19471766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264F6B-6C9D-5A42-971D-E8CC47A5CCF0}" type="slidenum">
              <a:rPr lang="en-US" altLang="en-US"/>
              <a:pPr/>
              <a:t>59</a:t>
            </a:fld>
            <a:endParaRPr lang="en-US" altLang="en-US"/>
          </a:p>
        </p:txBody>
      </p:sp>
      <p:sp>
        <p:nvSpPr>
          <p:cNvPr id="177154" name="Rectangle 2"/>
          <p:cNvSpPr>
            <a:spLocks noRot="1" noChangeArrowheads="1" noTextEdit="1"/>
          </p:cNvSpPr>
          <p:nvPr>
            <p:ph type="sldImg"/>
          </p:nvPr>
        </p:nvSpPr>
        <p:spPr>
          <a:ln/>
        </p:spPr>
      </p:sp>
      <p:sp>
        <p:nvSpPr>
          <p:cNvPr id="177155" name="Rectangle 3"/>
          <p:cNvSpPr>
            <a:spLocks noGrp="1" noChangeArrowheads="1"/>
          </p:cNvSpPr>
          <p:nvPr>
            <p:ph type="body" idx="1"/>
          </p:nvPr>
        </p:nvSpPr>
        <p:spPr/>
        <p:txBody>
          <a:bodyPr/>
          <a:lstStyle/>
          <a:p>
            <a:r>
              <a:rPr lang="en-US" altLang="en-US" b="1"/>
              <a:t>What are Pesticides?</a:t>
            </a:r>
          </a:p>
          <a:p>
            <a:r>
              <a:rPr lang="en-US" altLang="en-US"/>
              <a:t>Pesticides are synthetic organic chemicals or naturally occurring compounds used to control weeds,  insects and mites, diseases, nematodes and other pests.</a:t>
            </a:r>
            <a:r>
              <a:rPr lang="en-US" altLang="en-US" sz="1600"/>
              <a:t> </a:t>
            </a:r>
          </a:p>
          <a:p>
            <a:r>
              <a:rPr lang="en-US" altLang="en-US" sz="1000"/>
              <a:t>------------------</a:t>
            </a:r>
          </a:p>
          <a:p>
            <a:r>
              <a:rPr lang="en-US" altLang="en-US" sz="1000"/>
              <a:t>Chemical pesticides: 2,4-D, Sevin, Daconil, etc.</a:t>
            </a:r>
          </a:p>
          <a:p>
            <a:r>
              <a:rPr lang="en-US" altLang="en-US" sz="1000"/>
              <a:t>Organic pesticides: insecticidal soaps, oils, etc.</a:t>
            </a:r>
          </a:p>
        </p:txBody>
      </p:sp>
    </p:spTree>
    <p:extLst>
      <p:ext uri="{BB962C8B-B14F-4D97-AF65-F5344CB8AC3E}">
        <p14:creationId xmlns:p14="http://schemas.microsoft.com/office/powerpoint/2010/main" val="6949960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28560C-FE63-E340-BEAD-605BFF010D00}" type="slidenum">
              <a:rPr lang="en-US" altLang="en-US"/>
              <a:pPr/>
              <a:t>60</a:t>
            </a:fld>
            <a:endParaRPr lang="en-US" altLang="en-US"/>
          </a:p>
        </p:txBody>
      </p:sp>
      <p:sp>
        <p:nvSpPr>
          <p:cNvPr id="178178" name="Rectangle 2"/>
          <p:cNvSpPr>
            <a:spLocks noRot="1" noChangeArrowheads="1" noTextEdit="1"/>
          </p:cNvSpPr>
          <p:nvPr>
            <p:ph type="sldImg"/>
          </p:nvPr>
        </p:nvSpPr>
        <p:spPr>
          <a:ln/>
        </p:spPr>
      </p:sp>
      <p:sp>
        <p:nvSpPr>
          <p:cNvPr id="178179" name="Rectangle 3"/>
          <p:cNvSpPr>
            <a:spLocks noGrp="1" noChangeArrowheads="1"/>
          </p:cNvSpPr>
          <p:nvPr>
            <p:ph type="body" idx="1"/>
          </p:nvPr>
        </p:nvSpPr>
        <p:spPr/>
        <p:txBody>
          <a:bodyPr/>
          <a:lstStyle/>
          <a:p>
            <a:r>
              <a:rPr lang="en-US" altLang="en-US" b="1"/>
              <a:t>Mode of Action</a:t>
            </a:r>
          </a:p>
          <a:p>
            <a:r>
              <a:rPr lang="en-US" altLang="en-US" u="sng"/>
              <a:t>Contact</a:t>
            </a:r>
            <a:r>
              <a:rPr lang="en-US" altLang="en-US"/>
              <a:t> pesticides kill the target organism by weakening or disrupting the cellular membranes; death can be very rapid.</a:t>
            </a:r>
          </a:p>
          <a:p>
            <a:r>
              <a:rPr lang="en-US" altLang="en-US" u="sng"/>
              <a:t>Systemic</a:t>
            </a:r>
            <a:r>
              <a:rPr lang="en-US" altLang="en-US"/>
              <a:t> pesticides must be absorbed or ingested by the target organism to disrupt its physiological or metabolic process; generally systemics are slow-acting.</a:t>
            </a:r>
          </a:p>
        </p:txBody>
      </p:sp>
    </p:spTree>
    <p:extLst>
      <p:ext uri="{BB962C8B-B14F-4D97-AF65-F5344CB8AC3E}">
        <p14:creationId xmlns:p14="http://schemas.microsoft.com/office/powerpoint/2010/main" val="6351739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03D5D3-17DC-E943-9A9E-051B46146019}" type="slidenum">
              <a:rPr lang="en-US" altLang="en-US"/>
              <a:pPr/>
              <a:t>61</a:t>
            </a:fld>
            <a:endParaRPr lang="en-US" altLang="en-US"/>
          </a:p>
        </p:txBody>
      </p:sp>
      <p:sp>
        <p:nvSpPr>
          <p:cNvPr id="179202" name="Rectangle 2"/>
          <p:cNvSpPr>
            <a:spLocks noRot="1" noChangeArrowheads="1" noTextEdit="1"/>
          </p:cNvSpPr>
          <p:nvPr>
            <p:ph type="sldImg"/>
          </p:nvPr>
        </p:nvSpPr>
        <p:spPr>
          <a:ln/>
        </p:spPr>
      </p:sp>
      <p:sp>
        <p:nvSpPr>
          <p:cNvPr id="179203" name="Rectangle 3"/>
          <p:cNvSpPr>
            <a:spLocks noGrp="1" noChangeArrowheads="1"/>
          </p:cNvSpPr>
          <p:nvPr>
            <p:ph type="body" idx="1"/>
          </p:nvPr>
        </p:nvSpPr>
        <p:spPr/>
        <p:txBody>
          <a:bodyPr/>
          <a:lstStyle/>
          <a:p>
            <a:r>
              <a:rPr lang="en-US" altLang="en-US" b="1"/>
              <a:t>Pesticide Formulations</a:t>
            </a:r>
          </a:p>
          <a:p>
            <a:r>
              <a:rPr lang="en-US" altLang="en-US"/>
              <a:t>The formulation is the chemical or active ingredient and the physical form in which the pesticide is sold.</a:t>
            </a:r>
            <a:r>
              <a:rPr lang="en-US" altLang="en-US" sz="900"/>
              <a:t> </a:t>
            </a:r>
          </a:p>
          <a:p>
            <a:r>
              <a:rPr lang="en-US" altLang="en-US"/>
              <a:t>Examples of formulations include:</a:t>
            </a:r>
          </a:p>
          <a:p>
            <a:r>
              <a:rPr lang="en-US" altLang="en-US"/>
              <a:t>        - Emulsifiable concentrates</a:t>
            </a:r>
          </a:p>
          <a:p>
            <a:r>
              <a:rPr lang="en-US" altLang="en-US"/>
              <a:t>        - Wettable powders</a:t>
            </a:r>
          </a:p>
          <a:p>
            <a:r>
              <a:rPr lang="en-US" altLang="en-US"/>
              <a:t>        - Dusts</a:t>
            </a:r>
          </a:p>
          <a:p>
            <a:endParaRPr lang="en-US" altLang="en-US" b="1"/>
          </a:p>
        </p:txBody>
      </p:sp>
    </p:spTree>
    <p:extLst>
      <p:ext uri="{BB962C8B-B14F-4D97-AF65-F5344CB8AC3E}">
        <p14:creationId xmlns:p14="http://schemas.microsoft.com/office/powerpoint/2010/main" val="227637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FB31DE-2319-0748-877E-3D8F28C2F19A}" type="slidenum">
              <a:rPr lang="en-US" altLang="en-US"/>
              <a:pPr/>
              <a:t>6</a:t>
            </a:fld>
            <a:endParaRPr lang="en-US" altLang="en-US"/>
          </a:p>
        </p:txBody>
      </p:sp>
      <p:sp>
        <p:nvSpPr>
          <p:cNvPr id="144386" name="Rectangle 2"/>
          <p:cNvSpPr>
            <a:spLocks noRot="1" noChangeArrowheads="1" noTextEdit="1"/>
          </p:cNvSpPr>
          <p:nvPr>
            <p:ph type="sldImg"/>
          </p:nvPr>
        </p:nvSpPr>
        <p:spPr>
          <a:ln/>
        </p:spPr>
      </p:sp>
      <p:sp>
        <p:nvSpPr>
          <p:cNvPr id="144387" name="Rectangle 3"/>
          <p:cNvSpPr>
            <a:spLocks noGrp="1" noChangeArrowheads="1"/>
          </p:cNvSpPr>
          <p:nvPr>
            <p:ph type="body" idx="1"/>
          </p:nvPr>
        </p:nvSpPr>
        <p:spPr/>
        <p:txBody>
          <a:bodyPr/>
          <a:lstStyle/>
          <a:p>
            <a:r>
              <a:rPr lang="en-US" altLang="en-US" b="1"/>
              <a:t>Rain Barrels</a:t>
            </a:r>
          </a:p>
          <a:p>
            <a:r>
              <a:rPr lang="en-US" altLang="en-US"/>
              <a:t>(2 pictures)</a:t>
            </a:r>
          </a:p>
        </p:txBody>
      </p:sp>
    </p:spTree>
    <p:extLst>
      <p:ext uri="{BB962C8B-B14F-4D97-AF65-F5344CB8AC3E}">
        <p14:creationId xmlns:p14="http://schemas.microsoft.com/office/powerpoint/2010/main" val="14894198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5DDB68-2942-734F-9DA8-B9DAEC473DAE}" type="slidenum">
              <a:rPr lang="en-US" altLang="en-US"/>
              <a:pPr/>
              <a:t>62</a:t>
            </a:fld>
            <a:endParaRPr lang="en-US" altLang="en-US"/>
          </a:p>
        </p:txBody>
      </p:sp>
      <p:sp>
        <p:nvSpPr>
          <p:cNvPr id="180226" name="Rectangle 2"/>
          <p:cNvSpPr>
            <a:spLocks noRot="1" noChangeArrowheads="1" noTextEdit="1"/>
          </p:cNvSpPr>
          <p:nvPr>
            <p:ph type="sldImg"/>
          </p:nvPr>
        </p:nvSpPr>
        <p:spPr>
          <a:ln/>
        </p:spPr>
      </p:sp>
      <p:sp>
        <p:nvSpPr>
          <p:cNvPr id="180227" name="Rectangle 3"/>
          <p:cNvSpPr>
            <a:spLocks noGrp="1" noChangeArrowheads="1"/>
          </p:cNvSpPr>
          <p:nvPr>
            <p:ph type="body" idx="1"/>
          </p:nvPr>
        </p:nvSpPr>
        <p:spPr/>
        <p:txBody>
          <a:bodyPr/>
          <a:lstStyle/>
          <a:p>
            <a:r>
              <a:rPr lang="en-US" altLang="en-US" b="1"/>
              <a:t>Pesticide Degradation</a:t>
            </a:r>
          </a:p>
          <a:p>
            <a:r>
              <a:rPr lang="en-US" altLang="en-US" sz="1400"/>
              <a:t>Ideally, the pesticide stays in the treated area or environment long enough to produce the desired results and then degrades into harmless materials.</a:t>
            </a:r>
          </a:p>
        </p:txBody>
      </p:sp>
    </p:spTree>
    <p:extLst>
      <p:ext uri="{BB962C8B-B14F-4D97-AF65-F5344CB8AC3E}">
        <p14:creationId xmlns:p14="http://schemas.microsoft.com/office/powerpoint/2010/main" val="12321459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E15C92-73E3-AE4D-AFDF-48124E96962A}" type="slidenum">
              <a:rPr lang="en-US" altLang="en-US"/>
              <a:pPr/>
              <a:t>63</a:t>
            </a:fld>
            <a:endParaRPr lang="en-US" altLang="en-US"/>
          </a:p>
        </p:txBody>
      </p:sp>
      <p:sp>
        <p:nvSpPr>
          <p:cNvPr id="181250" name="Rectangle 2"/>
          <p:cNvSpPr>
            <a:spLocks noRot="1" noChangeArrowheads="1" noTextEdit="1"/>
          </p:cNvSpPr>
          <p:nvPr>
            <p:ph type="sldImg"/>
          </p:nvPr>
        </p:nvSpPr>
        <p:spPr>
          <a:ln/>
        </p:spPr>
      </p:sp>
      <p:sp>
        <p:nvSpPr>
          <p:cNvPr id="181251" name="Rectangle 3"/>
          <p:cNvSpPr>
            <a:spLocks noGrp="1" noChangeArrowheads="1"/>
          </p:cNvSpPr>
          <p:nvPr>
            <p:ph type="body" idx="1"/>
          </p:nvPr>
        </p:nvSpPr>
        <p:spPr/>
        <p:txBody>
          <a:bodyPr/>
          <a:lstStyle/>
          <a:p>
            <a:r>
              <a:rPr lang="en-US" altLang="en-US" b="1"/>
              <a:t>Pesticide Degradation</a:t>
            </a:r>
          </a:p>
          <a:p>
            <a:r>
              <a:rPr lang="en-US" altLang="en-US" sz="1600" u="sng"/>
              <a:t>Three modes of pesticide degradation</a:t>
            </a:r>
            <a:r>
              <a:rPr lang="en-US" altLang="en-US" sz="1600"/>
              <a:t>:</a:t>
            </a:r>
          </a:p>
          <a:p>
            <a:pPr>
              <a:buFontTx/>
              <a:buChar char="•"/>
            </a:pPr>
            <a:r>
              <a:rPr lang="en-US" altLang="en-US"/>
              <a:t>Biological - breakdown by micro-organisms.</a:t>
            </a:r>
          </a:p>
          <a:p>
            <a:pPr>
              <a:buFontTx/>
              <a:buChar char="•"/>
            </a:pPr>
            <a:r>
              <a:rPr lang="en-US" altLang="en-US"/>
              <a:t>Chemical - breakdown by chemical reactions. </a:t>
            </a:r>
          </a:p>
          <a:p>
            <a:pPr>
              <a:buFontTx/>
              <a:buChar char="•"/>
            </a:pPr>
            <a:r>
              <a:rPr lang="en-US" altLang="en-US"/>
              <a:t>Photochemical - breakdown by ultraviolet or visible light.</a:t>
            </a:r>
          </a:p>
        </p:txBody>
      </p:sp>
    </p:spTree>
    <p:extLst>
      <p:ext uri="{BB962C8B-B14F-4D97-AF65-F5344CB8AC3E}">
        <p14:creationId xmlns:p14="http://schemas.microsoft.com/office/powerpoint/2010/main" val="4924761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107BEB-9135-4942-AC60-76C15AF168B3}" type="slidenum">
              <a:rPr lang="en-US" altLang="en-US"/>
              <a:pPr/>
              <a:t>64</a:t>
            </a:fld>
            <a:endParaRPr lang="en-US" altLang="en-US"/>
          </a:p>
        </p:txBody>
      </p:sp>
      <p:sp>
        <p:nvSpPr>
          <p:cNvPr id="182274" name="Rectangle 2"/>
          <p:cNvSpPr>
            <a:spLocks noRot="1" noChangeArrowheads="1" noTextEdit="1"/>
          </p:cNvSpPr>
          <p:nvPr>
            <p:ph type="sldImg"/>
          </p:nvPr>
        </p:nvSpPr>
        <p:spPr>
          <a:ln/>
        </p:spPr>
      </p:sp>
      <p:sp>
        <p:nvSpPr>
          <p:cNvPr id="182275" name="Rectangle 3"/>
          <p:cNvSpPr>
            <a:spLocks noGrp="1" noChangeArrowheads="1"/>
          </p:cNvSpPr>
          <p:nvPr>
            <p:ph type="body" idx="1"/>
          </p:nvPr>
        </p:nvSpPr>
        <p:spPr/>
        <p:txBody>
          <a:bodyPr/>
          <a:lstStyle/>
          <a:p>
            <a:r>
              <a:rPr lang="en-US" altLang="en-US" b="1"/>
              <a:t>Half Life of Pesticides</a:t>
            </a:r>
          </a:p>
          <a:p>
            <a:r>
              <a:rPr lang="en-US" altLang="en-US"/>
              <a:t>The rate at which a pesticide degrades is called the half-life. The half-life is the amount of time it takes for half of the pesticide to be converted into something else or for its concentration to become half of its initial level.</a:t>
            </a:r>
          </a:p>
        </p:txBody>
      </p:sp>
    </p:spTree>
    <p:extLst>
      <p:ext uri="{BB962C8B-B14F-4D97-AF65-F5344CB8AC3E}">
        <p14:creationId xmlns:p14="http://schemas.microsoft.com/office/powerpoint/2010/main" val="64476154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B34EB8-18B5-CD48-8FB0-99502044BCAC}" type="slidenum">
              <a:rPr lang="en-US" altLang="en-US"/>
              <a:pPr/>
              <a:t>65</a:t>
            </a:fld>
            <a:endParaRPr lang="en-US" altLang="en-US"/>
          </a:p>
        </p:txBody>
      </p:sp>
      <p:sp>
        <p:nvSpPr>
          <p:cNvPr id="183298" name="Rectangle 2"/>
          <p:cNvSpPr>
            <a:spLocks noRot="1" noChangeArrowheads="1" noTextEdit="1"/>
          </p:cNvSpPr>
          <p:nvPr>
            <p:ph type="sldImg"/>
          </p:nvPr>
        </p:nvSpPr>
        <p:spPr>
          <a:ln/>
        </p:spPr>
      </p:sp>
      <p:sp>
        <p:nvSpPr>
          <p:cNvPr id="183299" name="Rectangle 3"/>
          <p:cNvSpPr>
            <a:spLocks noGrp="1" noChangeArrowheads="1"/>
          </p:cNvSpPr>
          <p:nvPr>
            <p:ph type="body" idx="1"/>
          </p:nvPr>
        </p:nvSpPr>
        <p:spPr/>
        <p:txBody>
          <a:bodyPr/>
          <a:lstStyle/>
          <a:p>
            <a:r>
              <a:rPr lang="en-US" altLang="en-US" b="1"/>
              <a:t>Half Life of Pesticides</a:t>
            </a:r>
          </a:p>
          <a:p>
            <a:r>
              <a:rPr lang="en-US" altLang="en-US" sz="1400"/>
              <a:t>The half life of a pesticide in the environment depends on its chemical properties and formulation </a:t>
            </a:r>
          </a:p>
          <a:p>
            <a:r>
              <a:rPr lang="en-US" altLang="en-US" sz="1400"/>
              <a:t>and certain environmental conditions, such as  temperature, moisture, etc.</a:t>
            </a:r>
          </a:p>
        </p:txBody>
      </p:sp>
    </p:spTree>
    <p:extLst>
      <p:ext uri="{BB962C8B-B14F-4D97-AF65-F5344CB8AC3E}">
        <p14:creationId xmlns:p14="http://schemas.microsoft.com/office/powerpoint/2010/main" val="3048376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379C19-5131-4940-9FEB-A7B301FCC11E}" type="slidenum">
              <a:rPr lang="en-US" altLang="en-US"/>
              <a:pPr/>
              <a:t>66</a:t>
            </a:fld>
            <a:endParaRPr lang="en-US" altLang="en-US"/>
          </a:p>
        </p:txBody>
      </p:sp>
      <p:sp>
        <p:nvSpPr>
          <p:cNvPr id="184322" name="Rectangle 2"/>
          <p:cNvSpPr>
            <a:spLocks noRot="1" noChangeArrowheads="1" noTextEdit="1"/>
          </p:cNvSpPr>
          <p:nvPr>
            <p:ph type="sldImg"/>
          </p:nvPr>
        </p:nvSpPr>
        <p:spPr>
          <a:ln/>
        </p:spPr>
      </p:sp>
      <p:sp>
        <p:nvSpPr>
          <p:cNvPr id="184323" name="Rectangle 3"/>
          <p:cNvSpPr>
            <a:spLocks noGrp="1" noChangeArrowheads="1"/>
          </p:cNvSpPr>
          <p:nvPr>
            <p:ph type="body" idx="1"/>
          </p:nvPr>
        </p:nvSpPr>
        <p:spPr/>
        <p:txBody>
          <a:bodyPr/>
          <a:lstStyle/>
          <a:p>
            <a:r>
              <a:rPr lang="en-US" altLang="en-US" b="1"/>
              <a:t>Pesticides and Water Pollution</a:t>
            </a:r>
          </a:p>
          <a:p>
            <a:pPr>
              <a:buFontTx/>
              <a:buChar char="•"/>
            </a:pPr>
            <a:r>
              <a:rPr lang="en-US" altLang="en-US"/>
              <a:t>Water is a valuable natural resource that must be protected for future generations.</a:t>
            </a:r>
          </a:p>
          <a:p>
            <a:pPr>
              <a:buFontTx/>
              <a:buChar char="•"/>
            </a:pPr>
            <a:r>
              <a:rPr lang="en-US" altLang="en-US"/>
              <a:t>Today, one of the greatest threats to our water sources and supplies comes from contamination by pollutants.</a:t>
            </a:r>
          </a:p>
          <a:p>
            <a:pPr>
              <a:buFontTx/>
              <a:buChar char="•"/>
            </a:pPr>
            <a:r>
              <a:rPr lang="en-US" altLang="en-US"/>
              <a:t>Pollutants may include organic and inorganic substances, like chemicals, fertilizers and pesticides.</a:t>
            </a:r>
          </a:p>
        </p:txBody>
      </p:sp>
    </p:spTree>
    <p:extLst>
      <p:ext uri="{BB962C8B-B14F-4D97-AF65-F5344CB8AC3E}">
        <p14:creationId xmlns:p14="http://schemas.microsoft.com/office/powerpoint/2010/main" val="16581711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F62F12-07CD-784D-BE9C-05C40163DBBC}" type="slidenum">
              <a:rPr lang="en-US" altLang="en-US"/>
              <a:pPr/>
              <a:t>67</a:t>
            </a:fld>
            <a:endParaRPr lang="en-US" altLang="en-US"/>
          </a:p>
        </p:txBody>
      </p:sp>
      <p:sp>
        <p:nvSpPr>
          <p:cNvPr id="185346" name="Rectangle 2"/>
          <p:cNvSpPr>
            <a:spLocks noRot="1" noChangeArrowheads="1" noTextEdit="1"/>
          </p:cNvSpPr>
          <p:nvPr>
            <p:ph type="sldImg"/>
          </p:nvPr>
        </p:nvSpPr>
        <p:spPr>
          <a:ln/>
        </p:spPr>
      </p:sp>
      <p:sp>
        <p:nvSpPr>
          <p:cNvPr id="185347" name="Rectangle 3"/>
          <p:cNvSpPr>
            <a:spLocks noGrp="1" noChangeArrowheads="1"/>
          </p:cNvSpPr>
          <p:nvPr>
            <p:ph type="body" idx="1"/>
          </p:nvPr>
        </p:nvSpPr>
        <p:spPr/>
        <p:txBody>
          <a:bodyPr/>
          <a:lstStyle/>
          <a:p>
            <a:r>
              <a:rPr lang="en-US" altLang="en-US" b="1"/>
              <a:t>Pesticide Factors Affecting Water Pollution</a:t>
            </a:r>
          </a:p>
          <a:p>
            <a:pPr>
              <a:buFontTx/>
              <a:buChar char="•"/>
            </a:pPr>
            <a:r>
              <a:rPr lang="en-US" altLang="en-US"/>
              <a:t>Chemical properties of the pesticide.</a:t>
            </a:r>
          </a:p>
          <a:p>
            <a:pPr>
              <a:buFontTx/>
              <a:buChar char="•"/>
            </a:pPr>
            <a:r>
              <a:rPr lang="en-US" altLang="en-US"/>
              <a:t>Formulation of the pesticide.</a:t>
            </a:r>
          </a:p>
          <a:p>
            <a:pPr>
              <a:buFontTx/>
              <a:buChar char="•"/>
            </a:pPr>
            <a:r>
              <a:rPr lang="en-US" altLang="en-US"/>
              <a:t>Rate and method of application.</a:t>
            </a:r>
          </a:p>
          <a:p>
            <a:pPr>
              <a:buFontTx/>
              <a:buChar char="•"/>
            </a:pPr>
            <a:r>
              <a:rPr lang="en-US" altLang="en-US"/>
              <a:t>Pesticide persistence.</a:t>
            </a:r>
          </a:p>
          <a:p>
            <a:pPr>
              <a:buFontTx/>
              <a:buChar char="•"/>
            </a:pPr>
            <a:r>
              <a:rPr lang="en-US" altLang="en-US"/>
              <a:t>Frequency of rainfall; timing of irrigation.</a:t>
            </a:r>
          </a:p>
          <a:p>
            <a:pPr>
              <a:buFontTx/>
              <a:buChar char="•"/>
            </a:pPr>
            <a:r>
              <a:rPr lang="en-US" altLang="en-US"/>
              <a:t>Nearness to ponds, rivers, streams, etc.</a:t>
            </a:r>
          </a:p>
          <a:p>
            <a:pPr>
              <a:buFontTx/>
              <a:buChar char="•"/>
            </a:pPr>
            <a:r>
              <a:rPr lang="en-US" altLang="en-US"/>
              <a:t>Depth to ground water.</a:t>
            </a:r>
          </a:p>
        </p:txBody>
      </p:sp>
    </p:spTree>
    <p:extLst>
      <p:ext uri="{BB962C8B-B14F-4D97-AF65-F5344CB8AC3E}">
        <p14:creationId xmlns:p14="http://schemas.microsoft.com/office/powerpoint/2010/main" val="9876342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F09127-1CDC-6E41-B9F9-BCD41178E3D7}" type="slidenum">
              <a:rPr lang="en-US" altLang="en-US"/>
              <a:pPr/>
              <a:t>68</a:t>
            </a:fld>
            <a:endParaRPr lang="en-US" altLang="en-US"/>
          </a:p>
        </p:txBody>
      </p:sp>
      <p:sp>
        <p:nvSpPr>
          <p:cNvPr id="186370" name="Rectangle 2"/>
          <p:cNvSpPr>
            <a:spLocks noRot="1" noChangeArrowheads="1" noTextEdit="1"/>
          </p:cNvSpPr>
          <p:nvPr>
            <p:ph type="sldImg"/>
          </p:nvPr>
        </p:nvSpPr>
        <p:spPr>
          <a:ln/>
        </p:spPr>
      </p:sp>
      <p:sp>
        <p:nvSpPr>
          <p:cNvPr id="186371" name="Rectangle 3"/>
          <p:cNvSpPr>
            <a:spLocks noGrp="1" noChangeArrowheads="1"/>
          </p:cNvSpPr>
          <p:nvPr>
            <p:ph type="body" idx="1"/>
          </p:nvPr>
        </p:nvSpPr>
        <p:spPr/>
        <p:txBody>
          <a:bodyPr/>
          <a:lstStyle/>
          <a:p>
            <a:r>
              <a:rPr lang="en-US" altLang="en-US" b="1"/>
              <a:t>Pesticide Pollutants</a:t>
            </a:r>
          </a:p>
          <a:p>
            <a:r>
              <a:rPr lang="en-US" altLang="en-US" sz="1400"/>
              <a:t>When pesticides move off-site via runoff or leaching they are then considered to be pollutants.</a:t>
            </a:r>
          </a:p>
          <a:p>
            <a:pPr>
              <a:buFontTx/>
              <a:buChar char="•"/>
            </a:pPr>
            <a:r>
              <a:rPr lang="en-US" altLang="en-US" u="sng"/>
              <a:t>Runoff</a:t>
            </a:r>
            <a:r>
              <a:rPr lang="en-US" altLang="en-US"/>
              <a:t> is the movement of pesticides across the soil surface into bodies of water.</a:t>
            </a:r>
          </a:p>
          <a:p>
            <a:pPr>
              <a:buFontTx/>
              <a:buChar char="•"/>
            </a:pPr>
            <a:r>
              <a:rPr lang="en-US" altLang="en-US" u="sng"/>
              <a:t>Leaching</a:t>
            </a:r>
            <a:r>
              <a:rPr lang="en-US" altLang="en-US"/>
              <a:t> is the movement of pesticides through the soil into ground water.</a:t>
            </a:r>
          </a:p>
        </p:txBody>
      </p:sp>
    </p:spTree>
    <p:extLst>
      <p:ext uri="{BB962C8B-B14F-4D97-AF65-F5344CB8AC3E}">
        <p14:creationId xmlns:p14="http://schemas.microsoft.com/office/powerpoint/2010/main" val="126855563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FD6BA7-CE1E-0C40-AD5E-356B91B16A52}" type="slidenum">
              <a:rPr lang="en-US" altLang="en-US"/>
              <a:pPr/>
              <a:t>69</a:t>
            </a:fld>
            <a:endParaRPr lang="en-US" altLang="en-US"/>
          </a:p>
        </p:txBody>
      </p:sp>
      <p:sp>
        <p:nvSpPr>
          <p:cNvPr id="187394" name="Rectangle 2"/>
          <p:cNvSpPr>
            <a:spLocks noRot="1" noChangeArrowheads="1" noTextEdit="1"/>
          </p:cNvSpPr>
          <p:nvPr>
            <p:ph type="sldImg"/>
          </p:nvPr>
        </p:nvSpPr>
        <p:spPr>
          <a:ln/>
        </p:spPr>
      </p:sp>
      <p:sp>
        <p:nvSpPr>
          <p:cNvPr id="187395" name="Rectangle 3"/>
          <p:cNvSpPr>
            <a:spLocks noGrp="1" noChangeArrowheads="1"/>
          </p:cNvSpPr>
          <p:nvPr>
            <p:ph type="body" idx="1"/>
          </p:nvPr>
        </p:nvSpPr>
        <p:spPr/>
        <p:txBody>
          <a:bodyPr/>
          <a:lstStyle/>
          <a:p>
            <a:r>
              <a:rPr lang="en-US" altLang="en-US" b="1"/>
              <a:t>Point </a:t>
            </a:r>
            <a:r>
              <a:rPr lang="en-US" altLang="en-US" sz="1400" b="1"/>
              <a:t>and</a:t>
            </a:r>
            <a:r>
              <a:rPr lang="en-US" altLang="en-US" b="1"/>
              <a:t> Non-Point Discharge</a:t>
            </a:r>
          </a:p>
          <a:p>
            <a:r>
              <a:rPr lang="en-US" altLang="en-US" sz="1400"/>
              <a:t>Pesticides enter water sources in two ways:</a:t>
            </a:r>
          </a:p>
          <a:p>
            <a:pPr>
              <a:buFontTx/>
              <a:buChar char="•"/>
            </a:pPr>
            <a:r>
              <a:rPr lang="en-US" altLang="en-US" u="sng"/>
              <a:t>Point discharges</a:t>
            </a:r>
            <a:r>
              <a:rPr lang="en-US" altLang="en-US"/>
              <a:t> comes from specific, identifiable locations, like pesticide spills.</a:t>
            </a:r>
          </a:p>
          <a:p>
            <a:pPr>
              <a:buFontTx/>
              <a:buChar char="•"/>
            </a:pPr>
            <a:r>
              <a:rPr lang="en-US" altLang="en-US" u="sng"/>
              <a:t>Non-source point discharges</a:t>
            </a:r>
            <a:r>
              <a:rPr lang="en-US" altLang="en-US"/>
              <a:t> do not come from  specific, identifiable locations. They enter water from many diffuse sources. Run-off and septic systems are primary sources of non-point discharges.</a:t>
            </a:r>
          </a:p>
        </p:txBody>
      </p:sp>
    </p:spTree>
    <p:extLst>
      <p:ext uri="{BB962C8B-B14F-4D97-AF65-F5344CB8AC3E}">
        <p14:creationId xmlns:p14="http://schemas.microsoft.com/office/powerpoint/2010/main" val="39682599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00832F-1FBE-8344-94EF-4E3A86823CC4}" type="slidenum">
              <a:rPr lang="en-US" altLang="en-US"/>
              <a:pPr/>
              <a:t>70</a:t>
            </a:fld>
            <a:endParaRPr lang="en-US" altLang="en-US"/>
          </a:p>
        </p:txBody>
      </p:sp>
      <p:sp>
        <p:nvSpPr>
          <p:cNvPr id="199682" name="Rectangle 2"/>
          <p:cNvSpPr>
            <a:spLocks noRot="1" noChangeArrowheads="1" noTextEdit="1"/>
          </p:cNvSpPr>
          <p:nvPr>
            <p:ph type="sldImg"/>
          </p:nvPr>
        </p:nvSpPr>
        <p:spPr>
          <a:ln/>
        </p:spPr>
      </p:sp>
      <p:sp>
        <p:nvSpPr>
          <p:cNvPr id="199683" name="Rectangle 3"/>
          <p:cNvSpPr>
            <a:spLocks noGrp="1" noChangeArrowheads="1"/>
          </p:cNvSpPr>
          <p:nvPr>
            <p:ph type="body" idx="1"/>
          </p:nvPr>
        </p:nvSpPr>
        <p:spPr/>
        <p:txBody>
          <a:bodyPr/>
          <a:lstStyle/>
          <a:p>
            <a:r>
              <a:rPr lang="en-US" altLang="en-US">
                <a:solidFill>
                  <a:schemeClr val="tx2"/>
                </a:solidFill>
                <a:effectLst>
                  <a:outerShdw blurRad="38100" dist="38100" dir="2700000" algn="tl">
                    <a:srgbClr val="C0C0C0"/>
                  </a:outerShdw>
                </a:effectLst>
              </a:rPr>
              <a:t>Point vs. Non-Point Pollution. Point vs. Non-Point Pollution. </a:t>
            </a:r>
            <a:r>
              <a:rPr lang="en-US" altLang="en-US"/>
              <a:t>Pollution that does not come from a single identifiable source.</a:t>
            </a:r>
          </a:p>
          <a:p>
            <a:r>
              <a:rPr lang="en-US" altLang="en-US"/>
              <a:t>Motor Oil • Sediment • Cooking Grease • Pet Waste Excess Fertilizer • Yard Waste • Litter • Pesticides Household Hazardous Waste • Detergents • Metals</a:t>
            </a:r>
          </a:p>
        </p:txBody>
      </p:sp>
    </p:spTree>
    <p:extLst>
      <p:ext uri="{BB962C8B-B14F-4D97-AF65-F5344CB8AC3E}">
        <p14:creationId xmlns:p14="http://schemas.microsoft.com/office/powerpoint/2010/main" val="151775722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E22124-0CCA-DC46-B9DA-6186467A041A}" type="slidenum">
              <a:rPr lang="en-US" altLang="en-US"/>
              <a:pPr/>
              <a:t>72</a:t>
            </a:fld>
            <a:endParaRPr lang="en-US" altLang="en-US"/>
          </a:p>
        </p:txBody>
      </p:sp>
      <p:sp>
        <p:nvSpPr>
          <p:cNvPr id="188418" name="Rectangle 2"/>
          <p:cNvSpPr>
            <a:spLocks noRot="1" noChangeArrowheads="1" noTextEdit="1"/>
          </p:cNvSpPr>
          <p:nvPr>
            <p:ph type="sldImg"/>
          </p:nvPr>
        </p:nvSpPr>
        <p:spPr>
          <a:ln/>
        </p:spPr>
      </p:sp>
      <p:sp>
        <p:nvSpPr>
          <p:cNvPr id="188419" name="Rectangle 3"/>
          <p:cNvSpPr>
            <a:spLocks noGrp="1" noChangeArrowheads="1"/>
          </p:cNvSpPr>
          <p:nvPr>
            <p:ph type="body" idx="1"/>
          </p:nvPr>
        </p:nvSpPr>
        <p:spPr/>
        <p:txBody>
          <a:bodyPr/>
          <a:lstStyle/>
          <a:p>
            <a:r>
              <a:rPr lang="en-US" altLang="en-US" b="1"/>
              <a:t>Protecting Water from Pesticides</a:t>
            </a:r>
          </a:p>
          <a:p>
            <a:pPr>
              <a:buFontTx/>
              <a:buChar char="•"/>
            </a:pPr>
            <a:r>
              <a:rPr lang="en-US" altLang="en-US"/>
              <a:t>Avoid unnecessary pesticide treatments.</a:t>
            </a:r>
          </a:p>
          <a:p>
            <a:pPr>
              <a:buFontTx/>
              <a:buChar char="•"/>
            </a:pPr>
            <a:r>
              <a:rPr lang="en-US" altLang="en-US"/>
              <a:t>Calibrate all application equipment.</a:t>
            </a:r>
          </a:p>
          <a:p>
            <a:pPr>
              <a:buFontTx/>
              <a:buChar char="•"/>
            </a:pPr>
            <a:r>
              <a:rPr lang="en-US" altLang="en-US"/>
              <a:t>Apply at proper rates and times per label.</a:t>
            </a:r>
          </a:p>
          <a:p>
            <a:pPr>
              <a:buFontTx/>
              <a:buChar char="•"/>
            </a:pPr>
            <a:r>
              <a:rPr lang="en-US" altLang="en-US"/>
              <a:t>Apply pesticides at the lowest effective rates.</a:t>
            </a:r>
          </a:p>
          <a:p>
            <a:pPr>
              <a:buFontTx/>
              <a:buChar char="•"/>
            </a:pPr>
            <a:r>
              <a:rPr lang="en-US" altLang="en-US"/>
              <a:t>Follow all other label instructions.</a:t>
            </a:r>
          </a:p>
          <a:p>
            <a:pPr>
              <a:buFontTx/>
              <a:buChar char="•"/>
            </a:pPr>
            <a:r>
              <a:rPr lang="en-US" altLang="en-US"/>
              <a:t>Store and dispose of pesticides properly.</a:t>
            </a:r>
          </a:p>
        </p:txBody>
      </p:sp>
    </p:spTree>
    <p:extLst>
      <p:ext uri="{BB962C8B-B14F-4D97-AF65-F5344CB8AC3E}">
        <p14:creationId xmlns:p14="http://schemas.microsoft.com/office/powerpoint/2010/main" val="1134887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39F911-B396-014A-8038-9F1077029353}" type="slidenum">
              <a:rPr lang="en-US" altLang="en-US"/>
              <a:pPr/>
              <a:t>7</a:t>
            </a:fld>
            <a:endParaRPr lang="en-US" altLang="en-US"/>
          </a:p>
        </p:txBody>
      </p:sp>
      <p:sp>
        <p:nvSpPr>
          <p:cNvPr id="145410" name="Rectangle 2"/>
          <p:cNvSpPr>
            <a:spLocks noRot="1" noChangeArrowheads="1" noTextEdit="1"/>
          </p:cNvSpPr>
          <p:nvPr>
            <p:ph type="sldImg"/>
          </p:nvPr>
        </p:nvSpPr>
        <p:spPr>
          <a:ln/>
        </p:spPr>
      </p:sp>
      <p:sp>
        <p:nvSpPr>
          <p:cNvPr id="145411" name="Rectangle 3"/>
          <p:cNvSpPr>
            <a:spLocks noGrp="1" noChangeArrowheads="1"/>
          </p:cNvSpPr>
          <p:nvPr>
            <p:ph type="body" idx="1"/>
          </p:nvPr>
        </p:nvSpPr>
        <p:spPr/>
        <p:txBody>
          <a:bodyPr/>
          <a:lstStyle/>
          <a:p>
            <a:r>
              <a:rPr lang="en-US" altLang="en-US" b="1"/>
              <a:t>Rain Barrels and Rain Harvesting</a:t>
            </a:r>
          </a:p>
          <a:p>
            <a:r>
              <a:rPr lang="en-US" altLang="en-US"/>
              <a:t>Rain barrels are one of many techniques we can use to make our landscapes more environmentally friendly.</a:t>
            </a:r>
          </a:p>
        </p:txBody>
      </p:sp>
    </p:spTree>
    <p:extLst>
      <p:ext uri="{BB962C8B-B14F-4D97-AF65-F5344CB8AC3E}">
        <p14:creationId xmlns:p14="http://schemas.microsoft.com/office/powerpoint/2010/main" val="161001271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0FCDE3-F496-9843-97D9-6A260855F0C9}" type="slidenum">
              <a:rPr lang="en-US" altLang="en-US"/>
              <a:pPr/>
              <a:t>73</a:t>
            </a:fld>
            <a:endParaRPr lang="en-US" altLang="en-US"/>
          </a:p>
        </p:txBody>
      </p:sp>
      <p:sp>
        <p:nvSpPr>
          <p:cNvPr id="128002" name="Rectangle 2"/>
          <p:cNvSpPr>
            <a:spLocks noRot="1" noChangeArrowheads="1" noTextEdit="1"/>
          </p:cNvSpPr>
          <p:nvPr>
            <p:ph type="sldImg"/>
          </p:nvPr>
        </p:nvSpPr>
        <p:spPr>
          <a:ln/>
        </p:spPr>
      </p:sp>
      <p:sp>
        <p:nvSpPr>
          <p:cNvPr id="128003" name="Rectangle 3"/>
          <p:cNvSpPr>
            <a:spLocks noGrp="1" noChangeArrowheads="1"/>
          </p:cNvSpPr>
          <p:nvPr>
            <p:ph type="body" idx="1"/>
          </p:nvPr>
        </p:nvSpPr>
        <p:spPr/>
        <p:txBody>
          <a:bodyPr/>
          <a:lstStyle/>
          <a:p>
            <a:r>
              <a:rPr lang="en-US" altLang="en-US" b="1"/>
              <a:t>Integrated Pest Management</a:t>
            </a:r>
          </a:p>
          <a:p>
            <a:pPr>
              <a:buFontTx/>
              <a:buChar char="•"/>
            </a:pPr>
            <a:r>
              <a:rPr lang="en-US" altLang="en-US"/>
              <a:t>IPM is a method of controlling pest populations through socially acceptable, environmentally responsible and economically practical methods.</a:t>
            </a:r>
          </a:p>
          <a:p>
            <a:pPr>
              <a:buFontTx/>
              <a:buChar char="•"/>
            </a:pPr>
            <a:r>
              <a:rPr lang="en-US" altLang="en-US"/>
              <a:t>IPM incorporates a variety of cultural, biological and chemical methods to efficiently manage pest populations while lowering the dependence on chemical means of control.</a:t>
            </a:r>
          </a:p>
        </p:txBody>
      </p:sp>
    </p:spTree>
    <p:extLst>
      <p:ext uri="{BB962C8B-B14F-4D97-AF65-F5344CB8AC3E}">
        <p14:creationId xmlns:p14="http://schemas.microsoft.com/office/powerpoint/2010/main" val="11109861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218808-3D0B-A948-A90A-D2EE608FBF13}" type="slidenum">
              <a:rPr lang="en-US" altLang="en-US"/>
              <a:pPr/>
              <a:t>74</a:t>
            </a:fld>
            <a:endParaRPr lang="en-US" altLang="en-US"/>
          </a:p>
        </p:txBody>
      </p:sp>
      <p:sp>
        <p:nvSpPr>
          <p:cNvPr id="189442" name="Rectangle 2"/>
          <p:cNvSpPr>
            <a:spLocks noRot="1" noChangeArrowheads="1" noTextEdit="1"/>
          </p:cNvSpPr>
          <p:nvPr>
            <p:ph type="sldImg"/>
          </p:nvPr>
        </p:nvSpPr>
        <p:spPr>
          <a:ln/>
        </p:spPr>
      </p:sp>
      <p:sp>
        <p:nvSpPr>
          <p:cNvPr id="189443" name="Rectangle 3"/>
          <p:cNvSpPr>
            <a:spLocks noGrp="1" noChangeArrowheads="1"/>
          </p:cNvSpPr>
          <p:nvPr>
            <p:ph type="body" idx="1"/>
          </p:nvPr>
        </p:nvSpPr>
        <p:spPr/>
        <p:txBody>
          <a:bodyPr/>
          <a:lstStyle/>
          <a:p>
            <a:r>
              <a:rPr lang="en-US" altLang="en-US" b="1"/>
              <a:t>Integrated Pest Management</a:t>
            </a:r>
          </a:p>
          <a:p>
            <a:r>
              <a:rPr lang="en-US" altLang="en-US"/>
              <a:t>IPM involves using a variety of methods to control pests: cultural, mechanical, biological and chemical.</a:t>
            </a:r>
          </a:p>
          <a:p>
            <a:r>
              <a:rPr lang="en-US" altLang="en-US"/>
              <a:t>      - Use disease and insect resistant plants.</a:t>
            </a:r>
          </a:p>
          <a:p>
            <a:r>
              <a:rPr lang="en-US" altLang="en-US"/>
              <a:t>      - Hand destroy if pest numbers not excessive.</a:t>
            </a:r>
          </a:p>
          <a:p>
            <a:r>
              <a:rPr lang="en-US" altLang="en-US"/>
              <a:t>      - Rotate annuals to reduce reoccurring pests.</a:t>
            </a:r>
          </a:p>
          <a:p>
            <a:r>
              <a:rPr lang="en-US" altLang="en-US"/>
              <a:t>      - Prune out dead and diseased plant parts.</a:t>
            </a:r>
          </a:p>
          <a:p>
            <a:r>
              <a:rPr lang="en-US" altLang="en-US"/>
              <a:t>      - Mow lawns and apply fertilizers correctly.</a:t>
            </a:r>
          </a:p>
        </p:txBody>
      </p:sp>
    </p:spTree>
    <p:extLst>
      <p:ext uri="{BB962C8B-B14F-4D97-AF65-F5344CB8AC3E}">
        <p14:creationId xmlns:p14="http://schemas.microsoft.com/office/powerpoint/2010/main" val="107106583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F214A2-72CF-124D-94E2-38BD6C5F0290}" type="slidenum">
              <a:rPr lang="en-US" altLang="en-US"/>
              <a:pPr/>
              <a:t>75</a:t>
            </a:fld>
            <a:endParaRPr lang="en-US" altLang="en-US"/>
          </a:p>
        </p:txBody>
      </p:sp>
      <p:sp>
        <p:nvSpPr>
          <p:cNvPr id="190466" name="Rectangle 2"/>
          <p:cNvSpPr>
            <a:spLocks noRot="1" noChangeArrowheads="1" noTextEdit="1"/>
          </p:cNvSpPr>
          <p:nvPr>
            <p:ph type="sldImg"/>
          </p:nvPr>
        </p:nvSpPr>
        <p:spPr>
          <a:ln/>
        </p:spPr>
      </p:sp>
      <p:sp>
        <p:nvSpPr>
          <p:cNvPr id="190467" name="Rectangle 3"/>
          <p:cNvSpPr>
            <a:spLocks noGrp="1" noChangeArrowheads="1"/>
          </p:cNvSpPr>
          <p:nvPr>
            <p:ph type="body" idx="1"/>
          </p:nvPr>
        </p:nvSpPr>
        <p:spPr/>
        <p:txBody>
          <a:bodyPr/>
          <a:lstStyle/>
          <a:p>
            <a:r>
              <a:rPr lang="en-US" altLang="en-US" b="1"/>
              <a:t>Advantages to Using IPM Practices</a:t>
            </a:r>
          </a:p>
          <a:p>
            <a:pPr>
              <a:buFontTx/>
              <a:buChar char="•"/>
            </a:pPr>
            <a:r>
              <a:rPr lang="en-US" altLang="en-US"/>
              <a:t>Reductions in the potential for pesticide resistance,</a:t>
            </a:r>
          </a:p>
          <a:p>
            <a:pPr>
              <a:buFontTx/>
              <a:buChar char="•"/>
            </a:pPr>
            <a:r>
              <a:rPr lang="en-US" altLang="en-US"/>
              <a:t>Reductions in the costs of pesticides,</a:t>
            </a:r>
          </a:p>
          <a:p>
            <a:pPr>
              <a:buFontTx/>
              <a:buChar char="•"/>
            </a:pPr>
            <a:r>
              <a:rPr lang="en-US" altLang="en-US"/>
              <a:t>Reductions in your exposure to chemicals,</a:t>
            </a:r>
          </a:p>
          <a:p>
            <a:pPr>
              <a:buFontTx/>
              <a:buChar char="•"/>
            </a:pPr>
            <a:r>
              <a:rPr lang="en-US" altLang="en-US"/>
              <a:t>Reductions to other environmental impacts.</a:t>
            </a:r>
          </a:p>
        </p:txBody>
      </p:sp>
    </p:spTree>
    <p:extLst>
      <p:ext uri="{BB962C8B-B14F-4D97-AF65-F5344CB8AC3E}">
        <p14:creationId xmlns:p14="http://schemas.microsoft.com/office/powerpoint/2010/main" val="119554288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DE5967-F83A-AC4B-A879-EEC3E7784314}" type="slidenum">
              <a:rPr lang="en-US" altLang="en-US"/>
              <a:pPr/>
              <a:t>76</a:t>
            </a:fld>
            <a:endParaRPr lang="en-US" altLang="en-US"/>
          </a:p>
        </p:txBody>
      </p:sp>
      <p:sp>
        <p:nvSpPr>
          <p:cNvPr id="191490" name="Rectangle 2"/>
          <p:cNvSpPr>
            <a:spLocks noRot="1" noChangeArrowheads="1" noTextEdit="1"/>
          </p:cNvSpPr>
          <p:nvPr>
            <p:ph type="sldImg"/>
          </p:nvPr>
        </p:nvSpPr>
        <p:spPr>
          <a:ln/>
        </p:spPr>
      </p:sp>
      <p:sp>
        <p:nvSpPr>
          <p:cNvPr id="191491" name="Rectangle 3"/>
          <p:cNvSpPr>
            <a:spLocks noGrp="1" noChangeArrowheads="1"/>
          </p:cNvSpPr>
          <p:nvPr>
            <p:ph type="body" idx="1"/>
          </p:nvPr>
        </p:nvSpPr>
        <p:spPr/>
        <p:txBody>
          <a:bodyPr/>
          <a:lstStyle/>
          <a:p>
            <a:r>
              <a:rPr lang="en-US" altLang="en-US" b="1"/>
              <a:t>What are Biological Controls?</a:t>
            </a:r>
          </a:p>
          <a:p>
            <a:pPr>
              <a:buFontTx/>
              <a:buChar char="•"/>
            </a:pPr>
            <a:r>
              <a:rPr lang="en-US" altLang="en-US"/>
              <a:t>Biological controls occur naturally.</a:t>
            </a:r>
          </a:p>
          <a:p>
            <a:pPr>
              <a:buFontTx/>
              <a:buChar char="•"/>
            </a:pPr>
            <a:r>
              <a:rPr lang="en-US" altLang="en-US"/>
              <a:t>Diseases, parasites and predators that exist in our landscapes and gardens attack and kill harmful pests. </a:t>
            </a:r>
          </a:p>
          <a:p>
            <a:pPr>
              <a:buFontTx/>
              <a:buChar char="•"/>
            </a:pPr>
            <a:r>
              <a:rPr lang="en-US" altLang="en-US"/>
              <a:t>It is important to conserve and enhance naturally-occurring biological control agents in our landscapes and gardens.</a:t>
            </a:r>
          </a:p>
        </p:txBody>
      </p:sp>
    </p:spTree>
    <p:extLst>
      <p:ext uri="{BB962C8B-B14F-4D97-AF65-F5344CB8AC3E}">
        <p14:creationId xmlns:p14="http://schemas.microsoft.com/office/powerpoint/2010/main" val="163225005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B2CA83-EF97-A14A-B818-1D6897F66782}" type="slidenum">
              <a:rPr lang="en-US" altLang="en-US"/>
              <a:pPr/>
              <a:t>77</a:t>
            </a:fld>
            <a:endParaRPr lang="en-US" altLang="en-US"/>
          </a:p>
        </p:txBody>
      </p:sp>
      <p:sp>
        <p:nvSpPr>
          <p:cNvPr id="192514" name="Rectangle 2"/>
          <p:cNvSpPr>
            <a:spLocks noRot="1" noChangeArrowheads="1" noTextEdit="1"/>
          </p:cNvSpPr>
          <p:nvPr>
            <p:ph type="sldImg"/>
          </p:nvPr>
        </p:nvSpPr>
        <p:spPr>
          <a:ln/>
        </p:spPr>
      </p:sp>
      <p:sp>
        <p:nvSpPr>
          <p:cNvPr id="192515" name="Rectangle 3"/>
          <p:cNvSpPr>
            <a:spLocks noGrp="1" noChangeArrowheads="1"/>
          </p:cNvSpPr>
          <p:nvPr>
            <p:ph type="body" idx="1"/>
          </p:nvPr>
        </p:nvSpPr>
        <p:spPr/>
        <p:txBody>
          <a:bodyPr/>
          <a:lstStyle/>
          <a:p>
            <a:r>
              <a:rPr lang="en-US" altLang="en-US" b="1"/>
              <a:t>More About Biological Controls</a:t>
            </a:r>
          </a:p>
          <a:p>
            <a:pPr>
              <a:buFontTx/>
              <a:buChar char="•"/>
            </a:pPr>
            <a:r>
              <a:rPr lang="en-US" altLang="en-US"/>
              <a:t>Learn to identify biological control agents like beneficial insects and wildlife that are indigenous to your area; and learn to conserve them in your landscape and garden.</a:t>
            </a:r>
          </a:p>
          <a:p>
            <a:pPr>
              <a:buFontTx/>
              <a:buChar char="•"/>
            </a:pPr>
            <a:r>
              <a:rPr lang="en-US" altLang="en-US"/>
              <a:t>Utilize a variety of flowering annual and perennial plants to provide food for beneficials.</a:t>
            </a:r>
          </a:p>
          <a:p>
            <a:pPr>
              <a:buFontTx/>
              <a:buChar char="•"/>
            </a:pPr>
            <a:r>
              <a:rPr lang="en-US" altLang="en-US"/>
              <a:t>Create habitats in your landscape that attract birds and other wildlife that prey on insect pests.</a:t>
            </a:r>
          </a:p>
        </p:txBody>
      </p:sp>
    </p:spTree>
    <p:extLst>
      <p:ext uri="{BB962C8B-B14F-4D97-AF65-F5344CB8AC3E}">
        <p14:creationId xmlns:p14="http://schemas.microsoft.com/office/powerpoint/2010/main" val="127058441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492D59-23E5-D14C-AC6D-D639724F9762}" type="slidenum">
              <a:rPr lang="en-US" altLang="en-US"/>
              <a:pPr/>
              <a:t>78</a:t>
            </a:fld>
            <a:endParaRPr lang="en-US" altLang="en-US"/>
          </a:p>
        </p:txBody>
      </p:sp>
      <p:sp>
        <p:nvSpPr>
          <p:cNvPr id="193538" name="Rectangle 2"/>
          <p:cNvSpPr>
            <a:spLocks noRot="1" noChangeArrowheads="1" noTextEdit="1"/>
          </p:cNvSpPr>
          <p:nvPr>
            <p:ph type="sldImg"/>
          </p:nvPr>
        </p:nvSpPr>
        <p:spPr>
          <a:ln/>
        </p:spPr>
      </p:sp>
      <p:sp>
        <p:nvSpPr>
          <p:cNvPr id="193539" name="Rectangle 3"/>
          <p:cNvSpPr>
            <a:spLocks noGrp="1" noChangeArrowheads="1"/>
          </p:cNvSpPr>
          <p:nvPr>
            <p:ph type="body" idx="1"/>
          </p:nvPr>
        </p:nvSpPr>
        <p:spPr/>
        <p:txBody>
          <a:bodyPr/>
          <a:lstStyle/>
          <a:p>
            <a:r>
              <a:rPr lang="en-US" altLang="en-US" b="1"/>
              <a:t>Using Pesticides</a:t>
            </a:r>
          </a:p>
          <a:p>
            <a:pPr>
              <a:buFontTx/>
              <a:buChar char="•"/>
            </a:pPr>
            <a:r>
              <a:rPr lang="en-US" altLang="en-US"/>
              <a:t>You may not always be able to control certain pests and their damage without using pesticides.</a:t>
            </a:r>
            <a:r>
              <a:rPr lang="en-US" altLang="en-US" sz="900"/>
              <a:t> </a:t>
            </a:r>
          </a:p>
          <a:p>
            <a:pPr>
              <a:buFontTx/>
              <a:buChar char="•"/>
            </a:pPr>
            <a:r>
              <a:rPr lang="en-US" altLang="en-US"/>
              <a:t>Pesticides include: insecticides, fungicides, miticides, herbicides, nematicides, etc. </a:t>
            </a:r>
          </a:p>
          <a:p>
            <a:pPr>
              <a:buFontTx/>
              <a:buChar char="•"/>
            </a:pPr>
            <a:r>
              <a:rPr lang="en-US" altLang="en-US"/>
              <a:t>Pesticides are classified as chemical or organic.</a:t>
            </a:r>
          </a:p>
          <a:p>
            <a:pPr>
              <a:buFontTx/>
              <a:buChar char="•"/>
            </a:pPr>
            <a:r>
              <a:rPr lang="en-US" altLang="en-US"/>
              <a:t>Pesticides are an important component of an Integrated Pest Management Program.</a:t>
            </a:r>
          </a:p>
        </p:txBody>
      </p:sp>
    </p:spTree>
    <p:extLst>
      <p:ext uri="{BB962C8B-B14F-4D97-AF65-F5344CB8AC3E}">
        <p14:creationId xmlns:p14="http://schemas.microsoft.com/office/powerpoint/2010/main" val="13486033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0B3D13-EC4E-F244-8E75-4A26C3ADB379}" type="slidenum">
              <a:rPr lang="en-US" altLang="en-US"/>
              <a:pPr/>
              <a:t>79</a:t>
            </a:fld>
            <a:endParaRPr lang="en-US" altLang="en-US"/>
          </a:p>
        </p:txBody>
      </p:sp>
      <p:sp>
        <p:nvSpPr>
          <p:cNvPr id="194562" name="Rectangle 2"/>
          <p:cNvSpPr>
            <a:spLocks noRot="1" noChangeArrowheads="1" noTextEdit="1"/>
          </p:cNvSpPr>
          <p:nvPr>
            <p:ph type="sldImg"/>
          </p:nvPr>
        </p:nvSpPr>
        <p:spPr>
          <a:ln/>
        </p:spPr>
      </p:sp>
      <p:sp>
        <p:nvSpPr>
          <p:cNvPr id="194563" name="Rectangle 3"/>
          <p:cNvSpPr>
            <a:spLocks noGrp="1" noChangeArrowheads="1"/>
          </p:cNvSpPr>
          <p:nvPr>
            <p:ph type="body" idx="1"/>
          </p:nvPr>
        </p:nvSpPr>
        <p:spPr/>
        <p:txBody>
          <a:bodyPr/>
          <a:lstStyle/>
          <a:p>
            <a:r>
              <a:rPr lang="en-US" altLang="en-US" b="1"/>
              <a:t>More About Using Pesticides</a:t>
            </a:r>
          </a:p>
          <a:p>
            <a:pPr>
              <a:buFontTx/>
              <a:buChar char="•"/>
            </a:pPr>
            <a:r>
              <a:rPr lang="en-US" altLang="en-US"/>
              <a:t>Select the pesticide and formulation based upon the target pest, application equipment available, hazards of the pesticide and the applicator’s experience with pesticides.  </a:t>
            </a:r>
          </a:p>
          <a:p>
            <a:pPr>
              <a:buFontTx/>
              <a:buChar char="•"/>
            </a:pPr>
            <a:r>
              <a:rPr lang="en-US" altLang="en-US"/>
              <a:t>If possible, use chemical pesticides only as a spot application. Blanket coverage may destroy beneficial insects and desirable plants.</a:t>
            </a:r>
          </a:p>
          <a:p>
            <a:pPr>
              <a:buFontTx/>
              <a:buChar char="•"/>
            </a:pPr>
            <a:r>
              <a:rPr lang="en-US" altLang="en-US"/>
              <a:t>No single herbicide, insecticide, fungicide, etc. is appropriate for all landscape pest problems</a:t>
            </a:r>
          </a:p>
          <a:p>
            <a:r>
              <a:rPr lang="en-US" altLang="en-US"/>
              <a:t>				-------------------------------------------</a:t>
            </a:r>
          </a:p>
          <a:p>
            <a:pPr>
              <a:buFontTx/>
              <a:buChar char="•"/>
            </a:pPr>
            <a:r>
              <a:rPr lang="en-US" altLang="en-US"/>
              <a:t>ALWAYS carefully read and follow all label directions when using pesticides.</a:t>
            </a:r>
          </a:p>
        </p:txBody>
      </p:sp>
    </p:spTree>
    <p:extLst>
      <p:ext uri="{BB962C8B-B14F-4D97-AF65-F5344CB8AC3E}">
        <p14:creationId xmlns:p14="http://schemas.microsoft.com/office/powerpoint/2010/main" val="100231872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BC3626-6CC3-164C-9C8E-33C1F46F50E5}" type="slidenum">
              <a:rPr lang="en-US" altLang="en-US"/>
              <a:pPr/>
              <a:t>80</a:t>
            </a:fld>
            <a:endParaRPr lang="en-US" altLang="en-US"/>
          </a:p>
        </p:txBody>
      </p:sp>
      <p:sp>
        <p:nvSpPr>
          <p:cNvPr id="195586" name="Rectangle 2"/>
          <p:cNvSpPr>
            <a:spLocks noRot="1" noChangeArrowheads="1" noTextEdit="1"/>
          </p:cNvSpPr>
          <p:nvPr>
            <p:ph type="sldImg"/>
          </p:nvPr>
        </p:nvSpPr>
        <p:spPr>
          <a:ln/>
        </p:spPr>
      </p:sp>
      <p:sp>
        <p:nvSpPr>
          <p:cNvPr id="195587" name="Rectangle 3"/>
          <p:cNvSpPr>
            <a:spLocks noGrp="1" noChangeArrowheads="1"/>
          </p:cNvSpPr>
          <p:nvPr>
            <p:ph type="body" idx="1"/>
          </p:nvPr>
        </p:nvSpPr>
        <p:spPr/>
        <p:txBody>
          <a:bodyPr/>
          <a:lstStyle/>
          <a:p>
            <a:r>
              <a:rPr lang="en-US" altLang="en-US" b="1"/>
              <a:t>Information on Pesticides</a:t>
            </a:r>
          </a:p>
          <a:p>
            <a:r>
              <a:rPr lang="en-US" altLang="en-US"/>
              <a:t>The University of Georgia Extension Service is your best source of information for: </a:t>
            </a:r>
          </a:p>
          <a:p>
            <a:r>
              <a:rPr lang="en-US" altLang="en-US"/>
              <a:t>	* Choosing the correct pesticides.</a:t>
            </a:r>
          </a:p>
          <a:p>
            <a:r>
              <a:rPr lang="en-US" altLang="en-US"/>
              <a:t>	* Using pesticides correctly.</a:t>
            </a:r>
          </a:p>
          <a:p>
            <a:r>
              <a:rPr lang="en-US" altLang="en-US"/>
              <a:t>	* Storing pesticides.</a:t>
            </a:r>
          </a:p>
          <a:p>
            <a:r>
              <a:rPr lang="en-US" altLang="en-US"/>
              <a:t>	* Disposing of pesticides.</a:t>
            </a:r>
          </a:p>
        </p:txBody>
      </p:sp>
    </p:spTree>
    <p:extLst>
      <p:ext uri="{BB962C8B-B14F-4D97-AF65-F5344CB8AC3E}">
        <p14:creationId xmlns:p14="http://schemas.microsoft.com/office/powerpoint/2010/main" val="110908400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D666AC-C38B-3542-871C-E5DDBBC08172}" type="slidenum">
              <a:rPr lang="en-US" altLang="en-US"/>
              <a:pPr/>
              <a:t>81</a:t>
            </a:fld>
            <a:endParaRPr lang="en-US" altLang="en-US"/>
          </a:p>
        </p:txBody>
      </p:sp>
      <p:sp>
        <p:nvSpPr>
          <p:cNvPr id="196610" name="Rectangle 2"/>
          <p:cNvSpPr>
            <a:spLocks noRot="1" noChangeArrowheads="1" noTextEdit="1"/>
          </p:cNvSpPr>
          <p:nvPr>
            <p:ph type="sldImg"/>
          </p:nvPr>
        </p:nvSpPr>
        <p:spPr>
          <a:ln/>
        </p:spPr>
      </p:sp>
      <p:sp>
        <p:nvSpPr>
          <p:cNvPr id="196611" name="Rectangle 3"/>
          <p:cNvSpPr>
            <a:spLocks noGrp="1" noChangeArrowheads="1"/>
          </p:cNvSpPr>
          <p:nvPr>
            <p:ph type="body" idx="1"/>
          </p:nvPr>
        </p:nvSpPr>
        <p:spPr/>
        <p:txBody>
          <a:bodyPr/>
          <a:lstStyle/>
          <a:p>
            <a:r>
              <a:rPr lang="en-US" altLang="en-US" b="1"/>
              <a:t>Information on Related Topics</a:t>
            </a:r>
          </a:p>
          <a:p>
            <a:pPr>
              <a:buFontTx/>
              <a:buChar char="•"/>
            </a:pPr>
            <a:r>
              <a:rPr lang="en-US" altLang="en-US"/>
              <a:t>Contact your local County Extension Agent.</a:t>
            </a:r>
          </a:p>
          <a:p>
            <a:pPr>
              <a:buFontTx/>
              <a:buChar char="•"/>
            </a:pPr>
            <a:r>
              <a:rPr lang="en-US" altLang="en-US"/>
              <a:t>Call 1-800-ASK-1UGA</a:t>
            </a:r>
          </a:p>
          <a:p>
            <a:pPr>
              <a:buFontTx/>
              <a:buChar char="•"/>
            </a:pPr>
            <a:r>
              <a:rPr lang="en-US" altLang="en-US"/>
              <a:t>Websites:</a:t>
            </a:r>
          </a:p>
          <a:p>
            <a:r>
              <a:rPr lang="en-US" altLang="en-US"/>
              <a:t>   	www.caes.uga.edu</a:t>
            </a:r>
          </a:p>
          <a:p>
            <a:r>
              <a:rPr lang="en-US" altLang="en-US"/>
              <a:t>         www.gaurbanag.org</a:t>
            </a:r>
          </a:p>
          <a:p>
            <a:r>
              <a:rPr lang="en-US" altLang="en-US"/>
              <a:t>         www.georgiaturf.org</a:t>
            </a:r>
          </a:p>
        </p:txBody>
      </p:sp>
    </p:spTree>
    <p:extLst>
      <p:ext uri="{BB962C8B-B14F-4D97-AF65-F5344CB8AC3E}">
        <p14:creationId xmlns:p14="http://schemas.microsoft.com/office/powerpoint/2010/main" val="21684968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D0756D-4B82-C24C-987F-3A6E86155F8D}" type="slidenum">
              <a:rPr lang="en-US" altLang="en-US"/>
              <a:pPr/>
              <a:t>82</a:t>
            </a:fld>
            <a:endParaRPr lang="en-US" altLang="en-US"/>
          </a:p>
        </p:txBody>
      </p:sp>
      <p:sp>
        <p:nvSpPr>
          <p:cNvPr id="238594" name="Rectangle 2"/>
          <p:cNvSpPr>
            <a:spLocks noRot="1" noChangeArrowheads="1" noTextEdit="1"/>
          </p:cNvSpPr>
          <p:nvPr>
            <p:ph type="sldImg"/>
          </p:nvPr>
        </p:nvSpPr>
        <p:spPr>
          <a:ln/>
        </p:spPr>
      </p:sp>
      <p:sp>
        <p:nvSpPr>
          <p:cNvPr id="238595" name="Rectangle 3"/>
          <p:cNvSpPr>
            <a:spLocks noGrp="1" noChangeArrowheads="1"/>
          </p:cNvSpPr>
          <p:nvPr>
            <p:ph type="body" idx="1"/>
          </p:nvPr>
        </p:nvSpPr>
        <p:spPr/>
        <p:txBody>
          <a:bodyPr/>
          <a:lstStyle/>
          <a:p>
            <a:r>
              <a:rPr lang="en-US" altLang="en-US"/>
              <a:t>Landscaping for Water Quality. Septic (or On Site) Systems.</a:t>
            </a:r>
          </a:p>
        </p:txBody>
      </p:sp>
    </p:spTree>
    <p:extLst>
      <p:ext uri="{BB962C8B-B14F-4D97-AF65-F5344CB8AC3E}">
        <p14:creationId xmlns:p14="http://schemas.microsoft.com/office/powerpoint/2010/main" val="312974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6C147F-71CF-A249-8C0A-F63616D75465}" type="slidenum">
              <a:rPr lang="en-US" altLang="en-US"/>
              <a:pPr/>
              <a:t>8</a:t>
            </a:fld>
            <a:endParaRPr lang="en-US" altLang="en-US"/>
          </a:p>
        </p:txBody>
      </p:sp>
      <p:sp>
        <p:nvSpPr>
          <p:cNvPr id="146434" name="Rectangle 2"/>
          <p:cNvSpPr>
            <a:spLocks noRot="1" noChangeArrowheads="1" noTextEdit="1"/>
          </p:cNvSpPr>
          <p:nvPr>
            <p:ph type="sldImg"/>
          </p:nvPr>
        </p:nvSpPr>
        <p:spPr>
          <a:ln/>
        </p:spPr>
      </p:sp>
      <p:sp>
        <p:nvSpPr>
          <p:cNvPr id="146435" name="Rectangle 3"/>
          <p:cNvSpPr>
            <a:spLocks noGrp="1" noChangeArrowheads="1"/>
          </p:cNvSpPr>
          <p:nvPr>
            <p:ph type="body" idx="1"/>
          </p:nvPr>
        </p:nvSpPr>
        <p:spPr/>
        <p:txBody>
          <a:bodyPr/>
          <a:lstStyle/>
          <a:p>
            <a:r>
              <a:rPr lang="en-US" altLang="en-US" b="1"/>
              <a:t>Why Harvest Rain?</a:t>
            </a:r>
          </a:p>
          <a:p>
            <a:pPr>
              <a:buFontTx/>
              <a:buChar char="•"/>
            </a:pPr>
            <a:r>
              <a:rPr lang="en-US" altLang="en-US"/>
              <a:t>Reduce off-site storm water runoff.</a:t>
            </a:r>
          </a:p>
          <a:p>
            <a:pPr>
              <a:buFontTx/>
              <a:buChar char="•"/>
            </a:pPr>
            <a:r>
              <a:rPr lang="en-US" altLang="en-US"/>
              <a:t>Contribute to improved water quality of local streams.</a:t>
            </a:r>
          </a:p>
          <a:p>
            <a:pPr>
              <a:buFontTx/>
              <a:buChar char="•"/>
            </a:pPr>
            <a:r>
              <a:rPr lang="en-US" altLang="en-US"/>
              <a:t>Reduce erosion.</a:t>
            </a:r>
          </a:p>
          <a:p>
            <a:pPr>
              <a:buFontTx/>
              <a:buChar char="•"/>
            </a:pPr>
            <a:r>
              <a:rPr lang="en-US" altLang="en-US"/>
              <a:t>Increase infiltration of water on-site.</a:t>
            </a:r>
          </a:p>
          <a:p>
            <a:pPr>
              <a:buFontTx/>
              <a:buChar char="•"/>
            </a:pPr>
            <a:r>
              <a:rPr lang="en-US" altLang="en-US"/>
              <a:t>Reduce water costs.</a:t>
            </a:r>
          </a:p>
          <a:p>
            <a:pPr>
              <a:buFontTx/>
              <a:buChar char="•"/>
            </a:pPr>
            <a:r>
              <a:rPr lang="en-US" altLang="en-US"/>
              <a:t>Conserve water and energy.</a:t>
            </a:r>
          </a:p>
          <a:p>
            <a:endParaRPr lang="en-US" altLang="en-US"/>
          </a:p>
          <a:p>
            <a:endParaRPr lang="en-US" altLang="en-US"/>
          </a:p>
        </p:txBody>
      </p:sp>
    </p:spTree>
    <p:extLst>
      <p:ext uri="{BB962C8B-B14F-4D97-AF65-F5344CB8AC3E}">
        <p14:creationId xmlns:p14="http://schemas.microsoft.com/office/powerpoint/2010/main" val="118968157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3BB938-F4DD-7944-9485-BFE6018BE8E4}" type="slidenum">
              <a:rPr lang="en-US" altLang="en-US"/>
              <a:pPr/>
              <a:t>83</a:t>
            </a:fld>
            <a:endParaRPr lang="en-US" altLang="en-US"/>
          </a:p>
        </p:txBody>
      </p:sp>
      <p:sp>
        <p:nvSpPr>
          <p:cNvPr id="239618" name="Rectangle 2"/>
          <p:cNvSpPr>
            <a:spLocks noRot="1" noChangeArrowheads="1" noTextEdit="1"/>
          </p:cNvSpPr>
          <p:nvPr>
            <p:ph type="sldImg"/>
          </p:nvPr>
        </p:nvSpPr>
        <p:spPr>
          <a:ln/>
        </p:spPr>
      </p:sp>
      <p:sp>
        <p:nvSpPr>
          <p:cNvPr id="239619" name="Rectangle 3"/>
          <p:cNvSpPr>
            <a:spLocks noGrp="1" noChangeArrowheads="1"/>
          </p:cNvSpPr>
          <p:nvPr>
            <p:ph type="body" idx="1"/>
          </p:nvPr>
        </p:nvSpPr>
        <p:spPr/>
        <p:txBody>
          <a:bodyPr/>
          <a:lstStyle/>
          <a:p>
            <a:r>
              <a:rPr lang="en-US" altLang="en-US"/>
              <a:t>Waste Water Management.  Urban – central sewer.  Rural – Onsite systems.  Suburbs/mixed – Distance and Availability of funds. </a:t>
            </a:r>
          </a:p>
        </p:txBody>
      </p:sp>
    </p:spTree>
    <p:extLst>
      <p:ext uri="{BB962C8B-B14F-4D97-AF65-F5344CB8AC3E}">
        <p14:creationId xmlns:p14="http://schemas.microsoft.com/office/powerpoint/2010/main" val="96764214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46EACC-DF17-3347-8BAE-AE6615401B52}" type="slidenum">
              <a:rPr lang="en-US" altLang="en-US"/>
              <a:pPr/>
              <a:t>84</a:t>
            </a:fld>
            <a:endParaRPr lang="en-US" altLang="en-US"/>
          </a:p>
        </p:txBody>
      </p:sp>
      <p:sp>
        <p:nvSpPr>
          <p:cNvPr id="240642" name="Rectangle 2"/>
          <p:cNvSpPr>
            <a:spLocks noRot="1" noChangeArrowheads="1" noTextEdit="1"/>
          </p:cNvSpPr>
          <p:nvPr>
            <p:ph type="sldImg"/>
          </p:nvPr>
        </p:nvSpPr>
        <p:spPr>
          <a:ln/>
        </p:spPr>
      </p:sp>
      <p:sp>
        <p:nvSpPr>
          <p:cNvPr id="240643" name="Rectangle 3"/>
          <p:cNvSpPr>
            <a:spLocks noGrp="1" noChangeArrowheads="1"/>
          </p:cNvSpPr>
          <p:nvPr>
            <p:ph type="body" idx="1"/>
          </p:nvPr>
        </p:nvSpPr>
        <p:spPr/>
        <p:txBody>
          <a:bodyPr/>
          <a:lstStyle/>
          <a:p>
            <a:r>
              <a:rPr lang="en-US" altLang="en-US"/>
              <a:t>Function of Wastewater Management. </a:t>
            </a:r>
          </a:p>
          <a:p>
            <a:pPr>
              <a:buFontTx/>
              <a:buChar char="•"/>
            </a:pPr>
            <a:r>
              <a:rPr lang="en-US" altLang="en-US" sz="1400">
                <a:ea typeface="Arial" charset="0"/>
                <a:cs typeface="Arial" charset="0"/>
              </a:rPr>
              <a:t>Move wastewater out of the home</a:t>
            </a:r>
          </a:p>
          <a:p>
            <a:pPr lvl="1"/>
            <a:r>
              <a:rPr lang="en-US" altLang="en-US">
                <a:ea typeface="Arial" charset="0"/>
                <a:cs typeface="Arial" charset="0"/>
              </a:rPr>
              <a:t>- Central sewer - wastewater moves through pipes and a treatment system to surface water</a:t>
            </a:r>
          </a:p>
          <a:p>
            <a:pPr lvl="1"/>
            <a:r>
              <a:rPr lang="en-US" altLang="en-US">
                <a:ea typeface="Arial" charset="0"/>
                <a:cs typeface="Arial" charset="0"/>
              </a:rPr>
              <a:t>- Onsite system – wastewater moves into and through the soil to ground and surface water</a:t>
            </a:r>
          </a:p>
          <a:p>
            <a:pPr lvl="1"/>
            <a:endParaRPr lang="en-US" altLang="en-US" sz="400">
              <a:ea typeface="Arial" charset="0"/>
              <a:cs typeface="Arial" charset="0"/>
            </a:endParaRPr>
          </a:p>
          <a:p>
            <a:pPr>
              <a:buFontTx/>
              <a:buChar char="•"/>
            </a:pPr>
            <a:r>
              <a:rPr lang="en-US" altLang="en-US" sz="1400">
                <a:ea typeface="Arial" charset="0"/>
                <a:cs typeface="Arial" charset="0"/>
              </a:rPr>
              <a:t>Renovate the wastewater</a:t>
            </a:r>
            <a:r>
              <a:rPr lang="en-US" altLang="en-US">
                <a:ea typeface="Arial" charset="0"/>
                <a:cs typeface="Arial" charset="0"/>
              </a:rPr>
              <a:t> </a:t>
            </a:r>
          </a:p>
          <a:p>
            <a:pPr lvl="1"/>
            <a:r>
              <a:rPr lang="en-US" altLang="en-US">
                <a:ea typeface="Arial" charset="0"/>
                <a:cs typeface="Arial" charset="0"/>
              </a:rPr>
              <a:t>- Immobilize or remove inorganic constituents</a:t>
            </a:r>
          </a:p>
          <a:p>
            <a:pPr lvl="1"/>
            <a:r>
              <a:rPr lang="en-US" altLang="en-US">
                <a:ea typeface="Arial" charset="0"/>
                <a:cs typeface="Arial" charset="0"/>
              </a:rPr>
              <a:t>- Decompose organic components</a:t>
            </a:r>
          </a:p>
          <a:p>
            <a:pPr lvl="1"/>
            <a:r>
              <a:rPr lang="en-US" altLang="en-US">
                <a:ea typeface="Arial" charset="0"/>
                <a:cs typeface="Arial" charset="0"/>
              </a:rPr>
              <a:t>- Disinfect the wastewater </a:t>
            </a:r>
          </a:p>
          <a:p>
            <a:pPr lvl="2"/>
            <a:r>
              <a:rPr lang="en-US" altLang="en-US">
                <a:ea typeface="Arial" charset="0"/>
                <a:cs typeface="Arial" charset="0"/>
              </a:rPr>
              <a:t>- Immobilize, remove, or disable pathogens</a:t>
            </a:r>
          </a:p>
          <a:p>
            <a:pPr lvl="1"/>
            <a:r>
              <a:rPr lang="en-US" altLang="en-US" b="1">
                <a:solidFill>
                  <a:srgbClr val="FF0000"/>
                </a:solidFill>
                <a:ea typeface="Arial" charset="0"/>
                <a:cs typeface="Arial" charset="0"/>
              </a:rPr>
              <a:t>- When does wastewater become water?</a:t>
            </a:r>
          </a:p>
        </p:txBody>
      </p:sp>
    </p:spTree>
    <p:extLst>
      <p:ext uri="{BB962C8B-B14F-4D97-AF65-F5344CB8AC3E}">
        <p14:creationId xmlns:p14="http://schemas.microsoft.com/office/powerpoint/2010/main" val="26787228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DB1EC7-EE08-CC43-9ABE-41944927647D}" type="slidenum">
              <a:rPr lang="en-US" altLang="en-US"/>
              <a:pPr/>
              <a:t>85</a:t>
            </a:fld>
            <a:endParaRPr lang="en-US" altLang="en-US"/>
          </a:p>
        </p:txBody>
      </p:sp>
      <p:sp>
        <p:nvSpPr>
          <p:cNvPr id="241666" name="Rectangle 2"/>
          <p:cNvSpPr>
            <a:spLocks noRot="1" noChangeArrowheads="1" noTextEdit="1"/>
          </p:cNvSpPr>
          <p:nvPr>
            <p:ph type="sldImg"/>
          </p:nvPr>
        </p:nvSpPr>
        <p:spPr>
          <a:ln/>
        </p:spPr>
      </p:sp>
      <p:sp>
        <p:nvSpPr>
          <p:cNvPr id="241667" name="Rectangle 3"/>
          <p:cNvSpPr>
            <a:spLocks noGrp="1" noChangeArrowheads="1"/>
          </p:cNvSpPr>
          <p:nvPr>
            <p:ph type="body" idx="1"/>
          </p:nvPr>
        </p:nvSpPr>
        <p:spPr/>
        <p:txBody>
          <a:bodyPr/>
          <a:lstStyle/>
          <a:p>
            <a:r>
              <a:rPr lang="en-US" altLang="en-US"/>
              <a:t>Wastewater Management in Georgia.</a:t>
            </a:r>
          </a:p>
          <a:p>
            <a:pPr>
              <a:buFontTx/>
              <a:buChar char="•"/>
            </a:pPr>
            <a:r>
              <a:rPr lang="en-US" altLang="en-US"/>
              <a:t> </a:t>
            </a:r>
            <a:r>
              <a:rPr lang="en-US" altLang="en-US">
                <a:ea typeface="Arial" charset="0"/>
                <a:cs typeface="Arial" charset="0"/>
              </a:rPr>
              <a:t>40%+ of housing units in Georgia use on-site systems for wastewater disposal </a:t>
            </a:r>
          </a:p>
          <a:p>
            <a:pPr lvl="1"/>
            <a:r>
              <a:rPr lang="en-US" altLang="en-US">
                <a:ea typeface="Arial" charset="0"/>
                <a:cs typeface="Arial" charset="0"/>
              </a:rPr>
              <a:t>- 1,500,000+ units</a:t>
            </a:r>
          </a:p>
          <a:p>
            <a:pPr lvl="1"/>
            <a:r>
              <a:rPr lang="en-US" altLang="en-US">
                <a:ea typeface="Arial" charset="0"/>
                <a:cs typeface="Arial" charset="0"/>
              </a:rPr>
              <a:t>- 50,000+ onsite systems permitted annually in Georgia </a:t>
            </a:r>
            <a:endParaRPr lang="en-US" altLang="en-US">
              <a:ea typeface="Times New Roman" charset="0"/>
              <a:cs typeface="Times New Roman" charset="0"/>
            </a:endParaRPr>
          </a:p>
          <a:p>
            <a:pPr lvl="2"/>
            <a:r>
              <a:rPr lang="en-US" altLang="en-US">
                <a:ea typeface="Arial" charset="0"/>
                <a:cs typeface="Arial" charset="0"/>
              </a:rPr>
              <a:t> - 50%+ of new homes built</a:t>
            </a:r>
          </a:p>
          <a:p>
            <a:pPr>
              <a:buFontTx/>
              <a:buChar char="•"/>
            </a:pPr>
            <a:r>
              <a:rPr lang="en-US" altLang="en-US">
                <a:ea typeface="Arial" charset="0"/>
                <a:cs typeface="Arial" charset="0"/>
              </a:rPr>
              <a:t>Georgia is typical for SE states and other growth regions.</a:t>
            </a:r>
          </a:p>
        </p:txBody>
      </p:sp>
    </p:spTree>
    <p:extLst>
      <p:ext uri="{BB962C8B-B14F-4D97-AF65-F5344CB8AC3E}">
        <p14:creationId xmlns:p14="http://schemas.microsoft.com/office/powerpoint/2010/main" val="100375307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F084C3-E8F9-3A43-8FCA-1907C9800F33}" type="slidenum">
              <a:rPr lang="en-US" altLang="en-US"/>
              <a:pPr/>
              <a:t>86</a:t>
            </a:fld>
            <a:endParaRPr lang="en-US" altLang="en-US"/>
          </a:p>
        </p:txBody>
      </p:sp>
      <p:sp>
        <p:nvSpPr>
          <p:cNvPr id="242690" name="Rectangle 2"/>
          <p:cNvSpPr>
            <a:spLocks noRot="1" noChangeArrowheads="1" noTextEdit="1"/>
          </p:cNvSpPr>
          <p:nvPr>
            <p:ph type="sldImg"/>
          </p:nvPr>
        </p:nvSpPr>
        <p:spPr>
          <a:ln/>
        </p:spPr>
      </p:sp>
      <p:sp>
        <p:nvSpPr>
          <p:cNvPr id="242691" name="Rectangle 3"/>
          <p:cNvSpPr>
            <a:spLocks noGrp="1" noChangeArrowheads="1"/>
          </p:cNvSpPr>
          <p:nvPr>
            <p:ph type="body" idx="1"/>
          </p:nvPr>
        </p:nvSpPr>
        <p:spPr/>
        <p:txBody>
          <a:bodyPr/>
          <a:lstStyle/>
          <a:p>
            <a:r>
              <a:rPr lang="en-US" altLang="en-US"/>
              <a:t>Is This Bad?</a:t>
            </a:r>
          </a:p>
          <a:p>
            <a:pPr>
              <a:buFontTx/>
              <a:buChar char="•"/>
            </a:pPr>
            <a:r>
              <a:rPr lang="en-US" altLang="en-US">
                <a:ea typeface="Arial" charset="0"/>
                <a:cs typeface="Arial" charset="0"/>
              </a:rPr>
              <a:t>Onsite systems are economical and an environmentally benign method to manage wastewater if:</a:t>
            </a:r>
          </a:p>
          <a:p>
            <a:pPr lvl="1"/>
            <a:r>
              <a:rPr lang="en-US" altLang="en-US">
                <a:ea typeface="Arial" charset="0"/>
                <a:cs typeface="Arial" charset="0"/>
              </a:rPr>
              <a:t>- Properly installed on suitable soils and </a:t>
            </a:r>
          </a:p>
          <a:p>
            <a:pPr lvl="1"/>
            <a:r>
              <a:rPr lang="en-US" altLang="en-US">
                <a:ea typeface="Arial" charset="0"/>
                <a:cs typeface="Arial" charset="0"/>
              </a:rPr>
              <a:t>- Properly managed</a:t>
            </a:r>
          </a:p>
          <a:p>
            <a:pPr>
              <a:buFontTx/>
              <a:buChar char="•"/>
            </a:pPr>
            <a:r>
              <a:rPr lang="en-US" altLang="en-US">
                <a:ea typeface="Arial" charset="0"/>
                <a:cs typeface="Arial" charset="0"/>
              </a:rPr>
              <a:t>USEPA considers onsite systems to be an integral part of Nation’s wastewater management infrastructure.</a:t>
            </a:r>
          </a:p>
          <a:p>
            <a:pPr lvl="1"/>
            <a:r>
              <a:rPr lang="en-US" altLang="en-US"/>
              <a:t>- Permanent solution for wastewater management</a:t>
            </a:r>
          </a:p>
        </p:txBody>
      </p:sp>
    </p:spTree>
    <p:extLst>
      <p:ext uri="{BB962C8B-B14F-4D97-AF65-F5344CB8AC3E}">
        <p14:creationId xmlns:p14="http://schemas.microsoft.com/office/powerpoint/2010/main" val="159390114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887946-4589-574C-A0F1-2EF7F527F326}" type="slidenum">
              <a:rPr lang="en-US" altLang="en-US"/>
              <a:pPr/>
              <a:t>87</a:t>
            </a:fld>
            <a:endParaRPr lang="en-US" altLang="en-US"/>
          </a:p>
        </p:txBody>
      </p:sp>
      <p:sp>
        <p:nvSpPr>
          <p:cNvPr id="243714" name="Rectangle 2"/>
          <p:cNvSpPr>
            <a:spLocks noRot="1" noChangeArrowheads="1" noTextEdit="1"/>
          </p:cNvSpPr>
          <p:nvPr>
            <p:ph type="sldImg"/>
          </p:nvPr>
        </p:nvSpPr>
        <p:spPr>
          <a:ln/>
        </p:spPr>
      </p:sp>
      <p:sp>
        <p:nvSpPr>
          <p:cNvPr id="243715" name="Rectangle 3"/>
          <p:cNvSpPr>
            <a:spLocks noGrp="1" noChangeArrowheads="1"/>
          </p:cNvSpPr>
          <p:nvPr>
            <p:ph type="body" idx="1"/>
          </p:nvPr>
        </p:nvSpPr>
        <p:spPr/>
        <p:txBody>
          <a:bodyPr/>
          <a:lstStyle/>
          <a:p>
            <a:r>
              <a:rPr lang="en-US" altLang="en-US"/>
              <a:t>Onsite System Components</a:t>
            </a:r>
          </a:p>
        </p:txBody>
      </p:sp>
    </p:spTree>
    <p:extLst>
      <p:ext uri="{BB962C8B-B14F-4D97-AF65-F5344CB8AC3E}">
        <p14:creationId xmlns:p14="http://schemas.microsoft.com/office/powerpoint/2010/main" val="98556495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48A3EF-6444-CA4E-AE3F-E21E2ADFDAB6}" type="slidenum">
              <a:rPr lang="en-US" altLang="en-US"/>
              <a:pPr/>
              <a:t>88</a:t>
            </a:fld>
            <a:endParaRPr lang="en-US" altLang="en-US"/>
          </a:p>
        </p:txBody>
      </p:sp>
      <p:sp>
        <p:nvSpPr>
          <p:cNvPr id="244738" name="Rectangle 2"/>
          <p:cNvSpPr>
            <a:spLocks noRot="1" noChangeArrowheads="1" noTextEdit="1"/>
          </p:cNvSpPr>
          <p:nvPr>
            <p:ph type="sldImg"/>
          </p:nvPr>
        </p:nvSpPr>
        <p:spPr>
          <a:ln/>
        </p:spPr>
      </p:sp>
      <p:sp>
        <p:nvSpPr>
          <p:cNvPr id="244739" name="Rectangle 3"/>
          <p:cNvSpPr>
            <a:spLocks noGrp="1" noChangeArrowheads="1"/>
          </p:cNvSpPr>
          <p:nvPr>
            <p:ph type="body" idx="1"/>
          </p:nvPr>
        </p:nvSpPr>
        <p:spPr/>
        <p:txBody>
          <a:bodyPr/>
          <a:lstStyle/>
          <a:p>
            <a:r>
              <a:rPr lang="en-US" altLang="en-US"/>
              <a:t>Septic Tank</a:t>
            </a:r>
          </a:p>
          <a:p>
            <a:r>
              <a:rPr lang="en-US" altLang="en-US"/>
              <a:t>1,000 - 1,500 gallon water tight tank (concrete, polyethylene, etc).</a:t>
            </a:r>
          </a:p>
          <a:p>
            <a:r>
              <a:rPr lang="en-US" altLang="en-US"/>
              <a:t>Collects large solids.</a:t>
            </a:r>
          </a:p>
          <a:p>
            <a:r>
              <a:rPr lang="en-US" altLang="en-US"/>
              <a:t>Limited decomposition of organic material (about 30% does not decompose) – reason tank must be periodically pumped.</a:t>
            </a:r>
          </a:p>
        </p:txBody>
      </p:sp>
    </p:spTree>
    <p:extLst>
      <p:ext uri="{BB962C8B-B14F-4D97-AF65-F5344CB8AC3E}">
        <p14:creationId xmlns:p14="http://schemas.microsoft.com/office/powerpoint/2010/main" val="84876214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2CF92B-BBB9-B645-8F49-4772931F9E6E}" type="slidenum">
              <a:rPr lang="en-US" altLang="en-US"/>
              <a:pPr/>
              <a:t>89</a:t>
            </a:fld>
            <a:endParaRPr lang="en-US" altLang="en-US"/>
          </a:p>
        </p:txBody>
      </p:sp>
      <p:sp>
        <p:nvSpPr>
          <p:cNvPr id="245762" name="Rectangle 2"/>
          <p:cNvSpPr>
            <a:spLocks noRot="1" noChangeArrowheads="1" noTextEdit="1"/>
          </p:cNvSpPr>
          <p:nvPr>
            <p:ph type="sldImg"/>
          </p:nvPr>
        </p:nvSpPr>
        <p:spPr>
          <a:ln/>
        </p:spPr>
      </p:sp>
      <p:sp>
        <p:nvSpPr>
          <p:cNvPr id="245763" name="Rectangle 3"/>
          <p:cNvSpPr>
            <a:spLocks noGrp="1" noChangeArrowheads="1"/>
          </p:cNvSpPr>
          <p:nvPr>
            <p:ph type="body" idx="1"/>
          </p:nvPr>
        </p:nvSpPr>
        <p:spPr/>
        <p:txBody>
          <a:bodyPr/>
          <a:lstStyle/>
          <a:p>
            <a:r>
              <a:rPr lang="en-US" altLang="en-US"/>
              <a:t>Drainfield.</a:t>
            </a:r>
          </a:p>
          <a:p>
            <a:pPr>
              <a:buFontTx/>
              <a:buChar char="•"/>
            </a:pPr>
            <a:r>
              <a:rPr lang="en-US" altLang="en-US">
                <a:ea typeface="Arial" charset="0"/>
                <a:cs typeface="Arial" charset="0"/>
              </a:rPr>
              <a:t>Distributes wastewater into the soil.</a:t>
            </a:r>
          </a:p>
          <a:p>
            <a:pPr>
              <a:buFontTx/>
              <a:buChar char="•"/>
            </a:pPr>
            <a:r>
              <a:rPr lang="en-US" altLang="en-US">
                <a:ea typeface="Arial" charset="0"/>
                <a:cs typeface="Arial" charset="0"/>
              </a:rPr>
              <a:t>Temporary storage.</a:t>
            </a:r>
          </a:p>
          <a:p>
            <a:pPr>
              <a:buFontTx/>
              <a:buChar char="•"/>
            </a:pPr>
            <a:r>
              <a:rPr lang="en-US" altLang="en-US">
                <a:ea typeface="Arial" charset="0"/>
                <a:cs typeface="Arial" charset="0"/>
              </a:rPr>
              <a:t>Little, if any, treatment.</a:t>
            </a:r>
          </a:p>
        </p:txBody>
      </p:sp>
    </p:spTree>
    <p:extLst>
      <p:ext uri="{BB962C8B-B14F-4D97-AF65-F5344CB8AC3E}">
        <p14:creationId xmlns:p14="http://schemas.microsoft.com/office/powerpoint/2010/main" val="155900444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C0E257-5535-3D48-86A1-4558F4CD6745}" type="slidenum">
              <a:rPr lang="en-US" altLang="en-US"/>
              <a:pPr/>
              <a:t>90</a:t>
            </a:fld>
            <a:endParaRPr lang="en-US" altLang="en-US"/>
          </a:p>
        </p:txBody>
      </p:sp>
      <p:sp>
        <p:nvSpPr>
          <p:cNvPr id="246786" name="Rectangle 2"/>
          <p:cNvSpPr>
            <a:spLocks noRot="1" noChangeArrowheads="1" noTextEdit="1"/>
          </p:cNvSpPr>
          <p:nvPr>
            <p:ph type="sldImg"/>
          </p:nvPr>
        </p:nvSpPr>
        <p:spPr>
          <a:ln/>
        </p:spPr>
      </p:sp>
      <p:sp>
        <p:nvSpPr>
          <p:cNvPr id="246787" name="Rectangle 3"/>
          <p:cNvSpPr>
            <a:spLocks noGrp="1" noChangeArrowheads="1"/>
          </p:cNvSpPr>
          <p:nvPr>
            <p:ph type="body" idx="1"/>
          </p:nvPr>
        </p:nvSpPr>
        <p:spPr/>
        <p:txBody>
          <a:bodyPr/>
          <a:lstStyle/>
          <a:p>
            <a:r>
              <a:rPr lang="en-US" altLang="en-US"/>
              <a:t>The Soil.</a:t>
            </a:r>
          </a:p>
          <a:p>
            <a:pPr>
              <a:buFontTx/>
              <a:buChar char="•"/>
            </a:pPr>
            <a:r>
              <a:rPr lang="en-US" altLang="en-US"/>
              <a:t>The transport and treatment media.</a:t>
            </a:r>
          </a:p>
          <a:p>
            <a:pPr>
              <a:buFontTx/>
              <a:buChar char="•"/>
            </a:pPr>
            <a:r>
              <a:rPr lang="en-US" altLang="en-US"/>
              <a:t>The rate of water movement depends on properties of the soil.</a:t>
            </a:r>
            <a:endParaRPr lang="en-US" altLang="en-US" sz="900"/>
          </a:p>
          <a:p>
            <a:pPr>
              <a:buFontTx/>
              <a:buChar char="•"/>
            </a:pPr>
            <a:r>
              <a:rPr lang="en-US" altLang="en-US"/>
              <a:t>Natural process purifies the wastewater.</a:t>
            </a:r>
          </a:p>
        </p:txBody>
      </p:sp>
    </p:spTree>
    <p:extLst>
      <p:ext uri="{BB962C8B-B14F-4D97-AF65-F5344CB8AC3E}">
        <p14:creationId xmlns:p14="http://schemas.microsoft.com/office/powerpoint/2010/main" val="73978048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F7385D-CF32-2A41-B697-C539989E4A30}" type="slidenum">
              <a:rPr lang="en-US" altLang="en-US"/>
              <a:pPr/>
              <a:t>91</a:t>
            </a:fld>
            <a:endParaRPr lang="en-US" altLang="en-US"/>
          </a:p>
        </p:txBody>
      </p:sp>
      <p:sp>
        <p:nvSpPr>
          <p:cNvPr id="247810" name="Rectangle 2"/>
          <p:cNvSpPr>
            <a:spLocks noRot="1" noChangeArrowheads="1" noTextEdit="1"/>
          </p:cNvSpPr>
          <p:nvPr>
            <p:ph type="sldImg"/>
          </p:nvPr>
        </p:nvSpPr>
        <p:spPr>
          <a:ln/>
        </p:spPr>
      </p:sp>
      <p:sp>
        <p:nvSpPr>
          <p:cNvPr id="247811" name="Rectangle 3"/>
          <p:cNvSpPr>
            <a:spLocks noGrp="1" noChangeArrowheads="1"/>
          </p:cNvSpPr>
          <p:nvPr>
            <p:ph type="body" idx="1"/>
          </p:nvPr>
        </p:nvSpPr>
        <p:spPr/>
        <p:txBody>
          <a:bodyPr/>
          <a:lstStyle/>
          <a:p>
            <a:r>
              <a:rPr lang="en-US" altLang="en-US"/>
              <a:t>Potential Contaminants.</a:t>
            </a:r>
          </a:p>
          <a:p>
            <a:pPr>
              <a:buFontTx/>
              <a:buChar char="•"/>
            </a:pPr>
            <a:r>
              <a:rPr lang="en-US" altLang="en-US">
                <a:ea typeface="Arial" charset="0"/>
                <a:cs typeface="Arial" charset="0"/>
              </a:rPr>
              <a:t>Organic matter</a:t>
            </a:r>
          </a:p>
          <a:p>
            <a:pPr>
              <a:buFontTx/>
              <a:buChar char="•"/>
            </a:pPr>
            <a:r>
              <a:rPr lang="en-US" altLang="en-US">
                <a:ea typeface="Arial" charset="0"/>
                <a:cs typeface="Arial" charset="0"/>
              </a:rPr>
              <a:t>Bacteria and viruses </a:t>
            </a:r>
          </a:p>
          <a:p>
            <a:pPr>
              <a:buFontTx/>
              <a:buChar char="•"/>
            </a:pPr>
            <a:r>
              <a:rPr lang="en-US" altLang="en-US">
                <a:ea typeface="Arial" charset="0"/>
                <a:cs typeface="Arial" charset="0"/>
              </a:rPr>
              <a:t>Nitrate</a:t>
            </a:r>
          </a:p>
          <a:p>
            <a:pPr>
              <a:buFontTx/>
              <a:buChar char="•"/>
            </a:pPr>
            <a:r>
              <a:rPr lang="en-US" altLang="en-US">
                <a:ea typeface="Arial" charset="0"/>
                <a:cs typeface="Arial" charset="0"/>
              </a:rPr>
              <a:t>Phosphorus</a:t>
            </a:r>
          </a:p>
          <a:p>
            <a:pPr lvl="1"/>
            <a:r>
              <a:rPr lang="en-US" altLang="en-US">
                <a:ea typeface="Times New Roman" charset="0"/>
                <a:cs typeface="Times New Roman" charset="0"/>
              </a:rPr>
              <a:t>- Heavy Metals</a:t>
            </a:r>
          </a:p>
          <a:p>
            <a:pPr>
              <a:buFontTx/>
              <a:buChar char="•"/>
            </a:pPr>
            <a:r>
              <a:rPr lang="en-US" altLang="en-US">
                <a:ea typeface="Times New Roman" charset="0"/>
                <a:cs typeface="Times New Roman" charset="0"/>
              </a:rPr>
              <a:t>Emerging contaminants of concern</a:t>
            </a:r>
          </a:p>
          <a:p>
            <a:pPr lvl="1"/>
            <a:r>
              <a:rPr lang="en-US" altLang="en-US">
                <a:ea typeface="Times New Roman" charset="0"/>
                <a:cs typeface="Times New Roman" charset="0"/>
              </a:rPr>
              <a:t>- Pharmaceuticals, hormones, etc.</a:t>
            </a:r>
          </a:p>
        </p:txBody>
      </p:sp>
    </p:spTree>
    <p:extLst>
      <p:ext uri="{BB962C8B-B14F-4D97-AF65-F5344CB8AC3E}">
        <p14:creationId xmlns:p14="http://schemas.microsoft.com/office/powerpoint/2010/main" val="170784614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E58663-4C1C-A44B-BAE4-6A20031CD329}" type="slidenum">
              <a:rPr lang="en-US" altLang="en-US"/>
              <a:pPr/>
              <a:t>92</a:t>
            </a:fld>
            <a:endParaRPr lang="en-US" altLang="en-US"/>
          </a:p>
        </p:txBody>
      </p:sp>
      <p:sp>
        <p:nvSpPr>
          <p:cNvPr id="249858" name="Rectangle 2"/>
          <p:cNvSpPr>
            <a:spLocks noRot="1" noChangeArrowheads="1" noTextEdit="1"/>
          </p:cNvSpPr>
          <p:nvPr>
            <p:ph type="sldImg"/>
          </p:nvPr>
        </p:nvSpPr>
        <p:spPr>
          <a:ln/>
        </p:spPr>
      </p:sp>
      <p:sp>
        <p:nvSpPr>
          <p:cNvPr id="249859" name="Rectangle 3"/>
          <p:cNvSpPr>
            <a:spLocks noGrp="1" noChangeArrowheads="1"/>
          </p:cNvSpPr>
          <p:nvPr>
            <p:ph type="body" idx="1"/>
          </p:nvPr>
        </p:nvSpPr>
        <p:spPr/>
        <p:txBody>
          <a:bodyPr/>
          <a:lstStyle/>
          <a:p>
            <a:r>
              <a:rPr lang="en-US" altLang="en-US"/>
              <a:t>Organic Matter, Bacteria and Viruses.</a:t>
            </a:r>
          </a:p>
          <a:p>
            <a:pPr>
              <a:buFontTx/>
              <a:buChar char="•"/>
            </a:pPr>
            <a:r>
              <a:rPr lang="en-US" altLang="en-US">
                <a:ea typeface="Times New Roman" charset="0"/>
                <a:cs typeface="Times New Roman" charset="0"/>
              </a:rPr>
              <a:t>Organic matter (BOD and TSS)</a:t>
            </a:r>
          </a:p>
          <a:p>
            <a:pPr lvl="1"/>
            <a:r>
              <a:rPr lang="en-US" altLang="en-US">
                <a:ea typeface="Times New Roman" charset="0"/>
                <a:cs typeface="Times New Roman" charset="0"/>
              </a:rPr>
              <a:t>- Removed in a few inches of soil</a:t>
            </a:r>
          </a:p>
          <a:p>
            <a:pPr>
              <a:buFontTx/>
              <a:buChar char="•"/>
            </a:pPr>
            <a:r>
              <a:rPr lang="en-US" altLang="en-US">
                <a:ea typeface="Times New Roman" charset="0"/>
                <a:cs typeface="Times New Roman" charset="0"/>
              </a:rPr>
              <a:t>Bacteria and viruses</a:t>
            </a:r>
          </a:p>
          <a:p>
            <a:pPr lvl="1"/>
            <a:r>
              <a:rPr lang="en-US" altLang="en-US">
                <a:ea typeface="Times New Roman" charset="0"/>
                <a:cs typeface="Times New Roman" charset="0"/>
              </a:rPr>
              <a:t>- In most soils, complete removal by 1-2’ of unsaturated soil. </a:t>
            </a:r>
          </a:p>
          <a:p>
            <a:pPr lvl="1"/>
            <a:r>
              <a:rPr lang="en-US" altLang="en-US">
                <a:ea typeface="Times New Roman" charset="0"/>
                <a:cs typeface="Times New Roman" charset="0"/>
              </a:rPr>
              <a:t>- Exception may be sandy soils with seasonal water table rising into adsorption field (unsuitable soils).</a:t>
            </a:r>
          </a:p>
        </p:txBody>
      </p:sp>
    </p:spTree>
    <p:extLst>
      <p:ext uri="{BB962C8B-B14F-4D97-AF65-F5344CB8AC3E}">
        <p14:creationId xmlns:p14="http://schemas.microsoft.com/office/powerpoint/2010/main" val="503649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0081B2-2BD7-C649-841B-A10FCC255441}" type="slidenum">
              <a:rPr lang="en-US" altLang="en-US"/>
              <a:pPr/>
              <a:t>9</a:t>
            </a:fld>
            <a:endParaRPr lang="en-US" altLang="en-US"/>
          </a:p>
        </p:txBody>
      </p:sp>
      <p:sp>
        <p:nvSpPr>
          <p:cNvPr id="147458" name="Rectangle 2"/>
          <p:cNvSpPr>
            <a:spLocks noRot="1" noChangeArrowheads="1" noTextEdit="1"/>
          </p:cNvSpPr>
          <p:nvPr>
            <p:ph type="sldImg"/>
          </p:nvPr>
        </p:nvSpPr>
        <p:spPr>
          <a:ln/>
        </p:spPr>
      </p:sp>
      <p:sp>
        <p:nvSpPr>
          <p:cNvPr id="147459" name="Rectangle 3"/>
          <p:cNvSpPr>
            <a:spLocks noGrp="1" noChangeArrowheads="1"/>
          </p:cNvSpPr>
          <p:nvPr>
            <p:ph type="body" idx="1"/>
          </p:nvPr>
        </p:nvSpPr>
        <p:spPr/>
        <p:txBody>
          <a:bodyPr/>
          <a:lstStyle/>
          <a:p>
            <a:r>
              <a:rPr lang="en-US" altLang="en-US" b="1"/>
              <a:t>How Can I Harvest Rainwater?</a:t>
            </a:r>
          </a:p>
          <a:p>
            <a:pPr>
              <a:buFontTx/>
              <a:buChar char="•"/>
            </a:pPr>
            <a:r>
              <a:rPr lang="en-US" altLang="en-US"/>
              <a:t>Harvested water for landscape uses does not require chemical and biological clean up.</a:t>
            </a:r>
          </a:p>
          <a:p>
            <a:pPr>
              <a:buFontTx/>
              <a:buChar char="•"/>
            </a:pPr>
            <a:r>
              <a:rPr lang="en-US" altLang="en-US"/>
              <a:t>Components of rain harvesting system:</a:t>
            </a:r>
          </a:p>
          <a:p>
            <a:pPr lvl="1"/>
            <a:r>
              <a:rPr lang="en-US" altLang="en-US"/>
              <a:t>    - Collection area</a:t>
            </a:r>
          </a:p>
          <a:p>
            <a:pPr lvl="1"/>
            <a:r>
              <a:rPr lang="en-US" altLang="en-US"/>
              <a:t>    - Transport system</a:t>
            </a:r>
          </a:p>
          <a:p>
            <a:pPr lvl="1"/>
            <a:r>
              <a:rPr lang="en-US" altLang="en-US"/>
              <a:t>    - Filtration</a:t>
            </a:r>
          </a:p>
          <a:p>
            <a:pPr lvl="1"/>
            <a:r>
              <a:rPr lang="en-US" altLang="en-US"/>
              <a:t>    - Storage</a:t>
            </a:r>
          </a:p>
          <a:p>
            <a:pPr lvl="1"/>
            <a:r>
              <a:rPr lang="en-US" altLang="en-US"/>
              <a:t>    - Delivery and Distribution</a:t>
            </a:r>
          </a:p>
        </p:txBody>
      </p:sp>
    </p:spTree>
    <p:extLst>
      <p:ext uri="{BB962C8B-B14F-4D97-AF65-F5344CB8AC3E}">
        <p14:creationId xmlns:p14="http://schemas.microsoft.com/office/powerpoint/2010/main" val="190551106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4ED3C9-BF2D-5B46-832B-111D5F2EAB71}" type="slidenum">
              <a:rPr lang="en-US" altLang="en-US"/>
              <a:pPr/>
              <a:t>93</a:t>
            </a:fld>
            <a:endParaRPr lang="en-US" altLang="en-US"/>
          </a:p>
        </p:txBody>
      </p:sp>
      <p:sp>
        <p:nvSpPr>
          <p:cNvPr id="251906" name="Rectangle 2"/>
          <p:cNvSpPr>
            <a:spLocks noRot="1" noChangeArrowheads="1" noTextEdit="1"/>
          </p:cNvSpPr>
          <p:nvPr>
            <p:ph type="sldImg"/>
          </p:nvPr>
        </p:nvSpPr>
        <p:spPr>
          <a:ln/>
        </p:spPr>
      </p:sp>
      <p:sp>
        <p:nvSpPr>
          <p:cNvPr id="251907" name="Rectangle 3"/>
          <p:cNvSpPr>
            <a:spLocks noGrp="1" noChangeArrowheads="1"/>
          </p:cNvSpPr>
          <p:nvPr>
            <p:ph type="body" idx="1"/>
          </p:nvPr>
        </p:nvSpPr>
        <p:spPr/>
        <p:txBody>
          <a:bodyPr/>
          <a:lstStyle/>
          <a:p>
            <a:r>
              <a:rPr lang="en-US" altLang="en-US"/>
              <a:t>Phosphorus.</a:t>
            </a:r>
          </a:p>
          <a:p>
            <a:pPr>
              <a:buFontTx/>
              <a:buChar char="•"/>
            </a:pPr>
            <a:r>
              <a:rPr lang="en-US" altLang="en-US">
                <a:ea typeface="Times New Roman" charset="0"/>
                <a:cs typeface="Times New Roman" charset="0"/>
              </a:rPr>
              <a:t>Phosphorus</a:t>
            </a:r>
          </a:p>
          <a:p>
            <a:pPr lvl="1"/>
            <a:r>
              <a:rPr lang="en-US" altLang="en-US">
                <a:ea typeface="Times New Roman" charset="0"/>
                <a:cs typeface="Times New Roman" charset="0"/>
              </a:rPr>
              <a:t>- In most soils, P is not a concern.</a:t>
            </a:r>
          </a:p>
          <a:p>
            <a:pPr lvl="2"/>
            <a:r>
              <a:rPr lang="en-US" altLang="en-US">
                <a:ea typeface="Times New Roman" charset="0"/>
                <a:cs typeface="Times New Roman" charset="0"/>
              </a:rPr>
              <a:t>- Subsoil discharge</a:t>
            </a:r>
          </a:p>
          <a:p>
            <a:pPr lvl="2"/>
            <a:r>
              <a:rPr lang="en-US" altLang="en-US">
                <a:ea typeface="Times New Roman" charset="0"/>
                <a:cs typeface="Times New Roman" charset="0"/>
              </a:rPr>
              <a:t>- P “fixation” </a:t>
            </a:r>
          </a:p>
          <a:p>
            <a:pPr lvl="3"/>
            <a:r>
              <a:rPr lang="en-US" altLang="en-US">
                <a:ea typeface="Times New Roman" charset="0"/>
                <a:cs typeface="Times New Roman" charset="0"/>
              </a:rPr>
              <a:t>- Clay and Fe oxides are important adsorbents</a:t>
            </a:r>
          </a:p>
          <a:p>
            <a:pPr lvl="1"/>
            <a:r>
              <a:rPr lang="en-US" altLang="en-US">
                <a:ea typeface="Times New Roman" charset="0"/>
                <a:cs typeface="Times New Roman" charset="0"/>
              </a:rPr>
              <a:t>- Setbacks from waterbodies.</a:t>
            </a:r>
          </a:p>
          <a:p>
            <a:pPr lvl="2"/>
            <a:r>
              <a:rPr lang="en-US" altLang="en-US">
                <a:ea typeface="Times New Roman" charset="0"/>
                <a:cs typeface="Times New Roman" charset="0"/>
              </a:rPr>
              <a:t>- Long travel distance</a:t>
            </a:r>
          </a:p>
          <a:p>
            <a:pPr lvl="1"/>
            <a:r>
              <a:rPr lang="en-US" altLang="en-US">
                <a:ea typeface="Times New Roman" charset="0"/>
                <a:cs typeface="Times New Roman" charset="0"/>
              </a:rPr>
              <a:t>- Long-term loading in sensitive environments?</a:t>
            </a:r>
          </a:p>
        </p:txBody>
      </p:sp>
    </p:spTree>
    <p:extLst>
      <p:ext uri="{BB962C8B-B14F-4D97-AF65-F5344CB8AC3E}">
        <p14:creationId xmlns:p14="http://schemas.microsoft.com/office/powerpoint/2010/main" val="159868181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D0E63C-8ED3-EE45-ABBB-EBA7035E34FB}" type="slidenum">
              <a:rPr lang="en-US" altLang="en-US"/>
              <a:pPr/>
              <a:t>94</a:t>
            </a:fld>
            <a:endParaRPr lang="en-US" altLang="en-US"/>
          </a:p>
        </p:txBody>
      </p:sp>
      <p:sp>
        <p:nvSpPr>
          <p:cNvPr id="253954" name="Rectangle 2"/>
          <p:cNvSpPr>
            <a:spLocks noRot="1" noChangeArrowheads="1" noTextEdit="1"/>
          </p:cNvSpPr>
          <p:nvPr>
            <p:ph type="sldImg"/>
          </p:nvPr>
        </p:nvSpPr>
        <p:spPr>
          <a:ln/>
        </p:spPr>
      </p:sp>
      <p:sp>
        <p:nvSpPr>
          <p:cNvPr id="253955" name="Rectangle 3"/>
          <p:cNvSpPr>
            <a:spLocks noGrp="1" noChangeArrowheads="1"/>
          </p:cNvSpPr>
          <p:nvPr>
            <p:ph type="body" idx="1"/>
          </p:nvPr>
        </p:nvSpPr>
        <p:spPr/>
        <p:txBody>
          <a:bodyPr/>
          <a:lstStyle/>
          <a:p>
            <a:r>
              <a:rPr lang="en-US" altLang="en-US"/>
              <a:t>Nitrogen.</a:t>
            </a:r>
          </a:p>
          <a:p>
            <a:pPr>
              <a:buFontTx/>
              <a:buChar char="•"/>
            </a:pPr>
            <a:r>
              <a:rPr lang="en-US" altLang="en-US">
                <a:ea typeface="Times New Roman" charset="0"/>
                <a:cs typeface="Times New Roman" charset="0"/>
              </a:rPr>
              <a:t>Organic N in wastewater converted to nitrate in the soil.</a:t>
            </a:r>
          </a:p>
          <a:p>
            <a:pPr>
              <a:buFontTx/>
              <a:buChar char="•"/>
            </a:pPr>
            <a:r>
              <a:rPr lang="en-US" altLang="en-US">
                <a:ea typeface="Times New Roman" charset="0"/>
                <a:cs typeface="Times New Roman" charset="0"/>
              </a:rPr>
              <a:t>Nitrate moves through the soil with water.</a:t>
            </a:r>
          </a:p>
          <a:p>
            <a:pPr>
              <a:buFontTx/>
              <a:buChar char="•"/>
            </a:pPr>
            <a:r>
              <a:rPr lang="en-US" altLang="en-US">
                <a:ea typeface="Times New Roman" charset="0"/>
                <a:cs typeface="Times New Roman" charset="0"/>
              </a:rPr>
              <a:t>Dilution helps maintain low groundwater nitrate concentrations.</a:t>
            </a:r>
          </a:p>
          <a:p>
            <a:pPr lvl="1"/>
            <a:r>
              <a:rPr lang="en-US" altLang="en-US">
                <a:ea typeface="Times New Roman" charset="0"/>
                <a:cs typeface="Times New Roman" charset="0"/>
              </a:rPr>
              <a:t>- Housing density (lot size)</a:t>
            </a:r>
          </a:p>
          <a:p>
            <a:pPr lvl="2"/>
            <a:r>
              <a:rPr lang="en-US" altLang="en-US">
                <a:ea typeface="Times New Roman" charset="0"/>
                <a:cs typeface="Times New Roman" charset="0"/>
              </a:rPr>
              <a:t>- Drainfield area (3,000 ft</a:t>
            </a:r>
            <a:r>
              <a:rPr lang="en-US" altLang="en-US" baseline="30000">
                <a:ea typeface="Times New Roman" charset="0"/>
                <a:cs typeface="Times New Roman" charset="0"/>
              </a:rPr>
              <a:t>2</a:t>
            </a:r>
            <a:r>
              <a:rPr lang="en-US" altLang="en-US">
                <a:ea typeface="Times New Roman" charset="0"/>
                <a:cs typeface="Times New Roman" charset="0"/>
              </a:rPr>
              <a:t>) compared to total area receiving rainfall (25-50,000 ft</a:t>
            </a:r>
            <a:r>
              <a:rPr lang="en-US" altLang="en-US" baseline="30000">
                <a:ea typeface="Times New Roman" charset="0"/>
                <a:cs typeface="Times New Roman" charset="0"/>
              </a:rPr>
              <a:t>2</a:t>
            </a:r>
            <a:r>
              <a:rPr lang="en-US" altLang="en-US">
                <a:ea typeface="Times New Roman" charset="0"/>
                <a:cs typeface="Times New Roman" charset="0"/>
              </a:rPr>
              <a:t>)</a:t>
            </a:r>
          </a:p>
          <a:p>
            <a:pPr lvl="1"/>
            <a:r>
              <a:rPr lang="en-US" altLang="en-US">
                <a:ea typeface="Times New Roman" charset="0"/>
                <a:cs typeface="Times New Roman" charset="0"/>
              </a:rPr>
              <a:t>- Point of measurement should be considered</a:t>
            </a:r>
          </a:p>
          <a:p>
            <a:pPr>
              <a:buFontTx/>
              <a:buChar char="•"/>
            </a:pPr>
            <a:r>
              <a:rPr lang="en-US" altLang="en-US">
                <a:ea typeface="Times New Roman" charset="0"/>
                <a:cs typeface="Times New Roman" charset="0"/>
              </a:rPr>
              <a:t>Denitrification may be important in certain environments.</a:t>
            </a:r>
          </a:p>
          <a:p>
            <a:pPr lvl="1"/>
            <a:r>
              <a:rPr lang="en-US" altLang="en-US">
                <a:ea typeface="Times New Roman" charset="0"/>
                <a:cs typeface="Times New Roman" charset="0"/>
              </a:rPr>
              <a:t>- Shallow ground water?</a:t>
            </a:r>
          </a:p>
          <a:p>
            <a:pPr lvl="1"/>
            <a:r>
              <a:rPr lang="en-US" altLang="en-US">
                <a:ea typeface="Times New Roman" charset="0"/>
                <a:cs typeface="Times New Roman" charset="0"/>
              </a:rPr>
              <a:t>- Effect of riparian buffers has not been evaluated</a:t>
            </a:r>
          </a:p>
        </p:txBody>
      </p:sp>
    </p:spTree>
    <p:extLst>
      <p:ext uri="{BB962C8B-B14F-4D97-AF65-F5344CB8AC3E}">
        <p14:creationId xmlns:p14="http://schemas.microsoft.com/office/powerpoint/2010/main" val="187742431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32704F-3701-524D-90EF-52DF8A3BCC57}" type="slidenum">
              <a:rPr lang="en-US" altLang="en-US"/>
              <a:pPr/>
              <a:t>95</a:t>
            </a:fld>
            <a:endParaRPr lang="en-US" altLang="en-US"/>
          </a:p>
        </p:txBody>
      </p:sp>
      <p:sp>
        <p:nvSpPr>
          <p:cNvPr id="256002" name="Rectangle 2"/>
          <p:cNvSpPr>
            <a:spLocks noRot="1" noChangeArrowheads="1" noTextEdit="1"/>
          </p:cNvSpPr>
          <p:nvPr>
            <p:ph type="sldImg"/>
          </p:nvPr>
        </p:nvSpPr>
        <p:spPr>
          <a:ln/>
        </p:spPr>
      </p:sp>
      <p:sp>
        <p:nvSpPr>
          <p:cNvPr id="256003" name="Rectangle 3"/>
          <p:cNvSpPr>
            <a:spLocks noGrp="1" noChangeArrowheads="1"/>
          </p:cNvSpPr>
          <p:nvPr>
            <p:ph type="body" idx="1"/>
          </p:nvPr>
        </p:nvSpPr>
        <p:spPr/>
        <p:txBody>
          <a:bodyPr/>
          <a:lstStyle/>
          <a:p>
            <a:r>
              <a:rPr lang="en-US" altLang="en-US"/>
              <a:t>Riparian Buffers?</a:t>
            </a:r>
          </a:p>
          <a:p>
            <a:pPr>
              <a:buFontTx/>
              <a:buChar char="•"/>
            </a:pPr>
            <a:r>
              <a:rPr lang="en-US" altLang="en-US"/>
              <a:t>Buffers have been shown to remove 90% of nitrate (agricultural sources) in ground water in Coastal Plain landscapes.</a:t>
            </a:r>
          </a:p>
          <a:p>
            <a:pPr>
              <a:buFontTx/>
              <a:buChar char="•"/>
            </a:pPr>
            <a:r>
              <a:rPr lang="en-US" altLang="en-US"/>
              <a:t>Will the same effect occur for nitrate from onsite systems?</a:t>
            </a:r>
          </a:p>
          <a:p>
            <a:pPr>
              <a:buFontTx/>
              <a:buChar char="•"/>
            </a:pPr>
            <a:r>
              <a:rPr lang="en-US" altLang="en-US"/>
              <a:t>Probably but no data is available.</a:t>
            </a:r>
          </a:p>
        </p:txBody>
      </p:sp>
    </p:spTree>
    <p:extLst>
      <p:ext uri="{BB962C8B-B14F-4D97-AF65-F5344CB8AC3E}">
        <p14:creationId xmlns:p14="http://schemas.microsoft.com/office/powerpoint/2010/main" val="89325364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13F4CD-0116-634B-93B5-C500F90EAA8F}" type="slidenum">
              <a:rPr lang="en-US" altLang="en-US"/>
              <a:pPr/>
              <a:t>96</a:t>
            </a:fld>
            <a:endParaRPr lang="en-US" altLang="en-US"/>
          </a:p>
        </p:txBody>
      </p:sp>
      <p:sp>
        <p:nvSpPr>
          <p:cNvPr id="258050" name="Rectangle 2"/>
          <p:cNvSpPr>
            <a:spLocks noRot="1" noChangeArrowheads="1" noTextEdit="1"/>
          </p:cNvSpPr>
          <p:nvPr>
            <p:ph type="sldImg"/>
          </p:nvPr>
        </p:nvSpPr>
        <p:spPr>
          <a:ln/>
        </p:spPr>
      </p:sp>
      <p:sp>
        <p:nvSpPr>
          <p:cNvPr id="258051" name="Rectangle 3"/>
          <p:cNvSpPr>
            <a:spLocks noGrp="1" noChangeArrowheads="1"/>
          </p:cNvSpPr>
          <p:nvPr>
            <p:ph type="body" idx="1"/>
          </p:nvPr>
        </p:nvSpPr>
        <p:spPr/>
        <p:txBody>
          <a:bodyPr/>
          <a:lstStyle/>
          <a:p>
            <a:r>
              <a:rPr lang="en-US" altLang="en-US"/>
              <a:t>Heavy Metals and Emerging Contaminants.</a:t>
            </a:r>
          </a:p>
          <a:p>
            <a:pPr>
              <a:buFontTx/>
              <a:buChar char="•"/>
            </a:pPr>
            <a:r>
              <a:rPr lang="en-US" altLang="en-US">
                <a:ea typeface="Times New Roman" charset="0"/>
                <a:cs typeface="Times New Roman" charset="0"/>
              </a:rPr>
              <a:t>Metals</a:t>
            </a:r>
          </a:p>
          <a:p>
            <a:pPr lvl="1"/>
            <a:r>
              <a:rPr lang="en-US" altLang="en-US">
                <a:ea typeface="Times New Roman" charset="0"/>
                <a:cs typeface="Times New Roman" charset="0"/>
              </a:rPr>
              <a:t>- Low concentration in household wastewater.</a:t>
            </a:r>
          </a:p>
          <a:p>
            <a:pPr lvl="1"/>
            <a:r>
              <a:rPr lang="en-US" altLang="en-US">
                <a:ea typeface="Times New Roman" charset="0"/>
                <a:cs typeface="Times New Roman" charset="0"/>
              </a:rPr>
              <a:t>- Strongly adsorbed in soil.</a:t>
            </a:r>
          </a:p>
          <a:p>
            <a:pPr lvl="1"/>
            <a:endParaRPr lang="en-US" altLang="en-US" sz="300">
              <a:ea typeface="Times New Roman" charset="0"/>
              <a:cs typeface="Times New Roman" charset="0"/>
            </a:endParaRPr>
          </a:p>
          <a:p>
            <a:pPr>
              <a:buFontTx/>
              <a:buChar char="•"/>
            </a:pPr>
            <a:r>
              <a:rPr lang="en-US" altLang="en-US">
                <a:ea typeface="Times New Roman" charset="0"/>
                <a:cs typeface="Times New Roman" charset="0"/>
              </a:rPr>
              <a:t>Emerging contaminants</a:t>
            </a:r>
          </a:p>
          <a:p>
            <a:pPr lvl="1"/>
            <a:r>
              <a:rPr lang="en-US" altLang="en-US">
                <a:ea typeface="Times New Roman" charset="0"/>
                <a:cs typeface="Times New Roman" charset="0"/>
              </a:rPr>
              <a:t>- Low concentrations.</a:t>
            </a:r>
          </a:p>
          <a:p>
            <a:pPr lvl="1"/>
            <a:r>
              <a:rPr lang="en-US" altLang="en-US">
                <a:ea typeface="Times New Roman" charset="0"/>
                <a:cs typeface="Times New Roman" charset="0"/>
              </a:rPr>
              <a:t>- Fate in soil is mostly unknown.</a:t>
            </a:r>
          </a:p>
        </p:txBody>
      </p:sp>
    </p:spTree>
    <p:extLst>
      <p:ext uri="{BB962C8B-B14F-4D97-AF65-F5344CB8AC3E}">
        <p14:creationId xmlns:p14="http://schemas.microsoft.com/office/powerpoint/2010/main" val="200325175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8CA647-0B35-0042-9FAE-20FFBA3E3126}" type="slidenum">
              <a:rPr lang="en-US" altLang="en-US"/>
              <a:pPr/>
              <a:t>97</a:t>
            </a:fld>
            <a:endParaRPr lang="en-US" altLang="en-US"/>
          </a:p>
        </p:txBody>
      </p:sp>
      <p:sp>
        <p:nvSpPr>
          <p:cNvPr id="260098" name="Rectangle 2"/>
          <p:cNvSpPr>
            <a:spLocks noRot="1" noChangeArrowheads="1" noTextEdit="1"/>
          </p:cNvSpPr>
          <p:nvPr>
            <p:ph type="sldImg"/>
          </p:nvPr>
        </p:nvSpPr>
        <p:spPr>
          <a:ln/>
        </p:spPr>
      </p:sp>
      <p:sp>
        <p:nvSpPr>
          <p:cNvPr id="260099" name="Rectangle 3"/>
          <p:cNvSpPr>
            <a:spLocks noGrp="1" noChangeArrowheads="1"/>
          </p:cNvSpPr>
          <p:nvPr>
            <p:ph type="body" idx="1"/>
          </p:nvPr>
        </p:nvSpPr>
        <p:spPr/>
        <p:txBody>
          <a:bodyPr/>
          <a:lstStyle/>
          <a:p>
            <a:r>
              <a:rPr lang="en-US" altLang="en-US"/>
              <a:t>What are Suitable Soils?</a:t>
            </a:r>
          </a:p>
          <a:p>
            <a:pPr>
              <a:buFontTx/>
              <a:buChar char="•"/>
            </a:pPr>
            <a:r>
              <a:rPr lang="en-US" altLang="en-US"/>
              <a:t>Acceptable percolation rate.</a:t>
            </a:r>
          </a:p>
          <a:p>
            <a:pPr>
              <a:buFontTx/>
              <a:buChar char="•"/>
            </a:pPr>
            <a:r>
              <a:rPr lang="en-US" altLang="en-US"/>
              <a:t>Rock and seasonal water table more than 2 feet below wastewater infiltrative surface.</a:t>
            </a:r>
          </a:p>
          <a:p>
            <a:pPr lvl="1"/>
            <a:r>
              <a:rPr lang="en-US" altLang="en-US"/>
              <a:t>- Unsaturated soil for treatment</a:t>
            </a:r>
          </a:p>
          <a:p>
            <a:pPr>
              <a:buFontTx/>
              <a:buChar char="•"/>
            </a:pPr>
            <a:r>
              <a:rPr lang="en-US" altLang="en-US"/>
              <a:t>Technology/designs are available to overcome most soil limitations.</a:t>
            </a:r>
          </a:p>
          <a:p>
            <a:pPr lvl="1"/>
            <a:r>
              <a:rPr lang="en-US" altLang="en-US"/>
              <a:t>- More expensive than conventional</a:t>
            </a:r>
          </a:p>
        </p:txBody>
      </p:sp>
    </p:spTree>
    <p:extLst>
      <p:ext uri="{BB962C8B-B14F-4D97-AF65-F5344CB8AC3E}">
        <p14:creationId xmlns:p14="http://schemas.microsoft.com/office/powerpoint/2010/main" val="40366223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2D78CD-6753-0B40-858B-B624A2C4664C}" type="slidenum">
              <a:rPr lang="en-US" altLang="en-US"/>
              <a:pPr/>
              <a:t>98</a:t>
            </a:fld>
            <a:endParaRPr lang="en-US" altLang="en-US"/>
          </a:p>
        </p:txBody>
      </p:sp>
      <p:sp>
        <p:nvSpPr>
          <p:cNvPr id="263170" name="Rectangle 2"/>
          <p:cNvSpPr>
            <a:spLocks noRot="1" noChangeArrowheads="1" noTextEdit="1"/>
          </p:cNvSpPr>
          <p:nvPr>
            <p:ph type="sldImg"/>
          </p:nvPr>
        </p:nvSpPr>
        <p:spPr>
          <a:ln/>
        </p:spPr>
      </p:sp>
      <p:sp>
        <p:nvSpPr>
          <p:cNvPr id="263171" name="Rectangle 3"/>
          <p:cNvSpPr>
            <a:spLocks noGrp="1" noChangeArrowheads="1"/>
          </p:cNvSpPr>
          <p:nvPr>
            <p:ph type="body" idx="1"/>
          </p:nvPr>
        </p:nvSpPr>
        <p:spPr/>
        <p:txBody>
          <a:bodyPr/>
          <a:lstStyle/>
          <a:p>
            <a:r>
              <a:rPr lang="en-US" altLang="en-US"/>
              <a:t>On-site System Stability.</a:t>
            </a:r>
          </a:p>
          <a:p>
            <a:r>
              <a:rPr lang="en-US" altLang="en-US"/>
              <a:t>Hall County. Camden and Glynn Counties.</a:t>
            </a:r>
          </a:p>
        </p:txBody>
      </p:sp>
    </p:spTree>
    <p:extLst>
      <p:ext uri="{BB962C8B-B14F-4D97-AF65-F5344CB8AC3E}">
        <p14:creationId xmlns:p14="http://schemas.microsoft.com/office/powerpoint/2010/main" val="45030915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6C316F-0134-3145-8C7B-98F472E463FB}" type="slidenum">
              <a:rPr lang="en-US" altLang="en-US"/>
              <a:pPr/>
              <a:t>99</a:t>
            </a:fld>
            <a:endParaRPr lang="en-US" altLang="en-US"/>
          </a:p>
        </p:txBody>
      </p:sp>
      <p:sp>
        <p:nvSpPr>
          <p:cNvPr id="264194" name="Rectangle 2"/>
          <p:cNvSpPr>
            <a:spLocks noRot="1" noChangeArrowheads="1" noTextEdit="1"/>
          </p:cNvSpPr>
          <p:nvPr>
            <p:ph type="sldImg"/>
          </p:nvPr>
        </p:nvSpPr>
        <p:spPr>
          <a:ln/>
        </p:spPr>
      </p:sp>
      <p:sp>
        <p:nvSpPr>
          <p:cNvPr id="264195" name="Rectangle 3"/>
          <p:cNvSpPr>
            <a:spLocks noGrp="1" noChangeArrowheads="1"/>
          </p:cNvSpPr>
          <p:nvPr>
            <p:ph type="body" idx="1"/>
          </p:nvPr>
        </p:nvSpPr>
        <p:spPr/>
        <p:txBody>
          <a:bodyPr/>
          <a:lstStyle/>
          <a:p>
            <a:r>
              <a:rPr lang="en-US" altLang="en-US"/>
              <a:t>Online System Failure.</a:t>
            </a:r>
          </a:p>
          <a:p>
            <a:pPr>
              <a:buFontTx/>
              <a:buChar char="•"/>
            </a:pPr>
            <a:r>
              <a:rPr lang="en-US" altLang="en-US"/>
              <a:t>Hydraulic failure</a:t>
            </a:r>
          </a:p>
          <a:p>
            <a:pPr lvl="1"/>
            <a:r>
              <a:rPr lang="en-US" altLang="en-US"/>
              <a:t>- Toilet will not flush and shower does not drain</a:t>
            </a:r>
          </a:p>
          <a:p>
            <a:pPr lvl="1"/>
            <a:r>
              <a:rPr lang="en-US" altLang="en-US"/>
              <a:t>- Partially treated wastewater rising to soil surface</a:t>
            </a:r>
          </a:p>
          <a:p>
            <a:pPr lvl="2"/>
            <a:r>
              <a:rPr lang="en-US" altLang="en-US"/>
              <a:t>- Potential treat to water quality and human health</a:t>
            </a:r>
          </a:p>
          <a:p>
            <a:pPr lvl="3"/>
            <a:r>
              <a:rPr lang="en-US" altLang="en-US"/>
              <a:t>- Runoff to ditches, streams, and other water bodies</a:t>
            </a:r>
          </a:p>
          <a:p>
            <a:pPr>
              <a:buFontTx/>
              <a:buChar char="•"/>
            </a:pPr>
            <a:r>
              <a:rPr lang="en-US" altLang="en-US"/>
              <a:t>Inadequate soil treatment</a:t>
            </a:r>
          </a:p>
          <a:p>
            <a:pPr lvl="1"/>
            <a:r>
              <a:rPr lang="en-US" altLang="en-US"/>
              <a:t>- Rarely a problem in Georgia even in sandy soils</a:t>
            </a:r>
          </a:p>
          <a:p>
            <a:pPr lvl="2"/>
            <a:r>
              <a:rPr lang="en-US" altLang="en-US"/>
              <a:t>- Soil clogging enhances treatment</a:t>
            </a:r>
          </a:p>
        </p:txBody>
      </p:sp>
    </p:spTree>
    <p:extLst>
      <p:ext uri="{BB962C8B-B14F-4D97-AF65-F5344CB8AC3E}">
        <p14:creationId xmlns:p14="http://schemas.microsoft.com/office/powerpoint/2010/main" val="61364647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BC50AD-B8A4-874D-87DE-D0B22710321F}" type="slidenum">
              <a:rPr lang="en-US" altLang="en-US"/>
              <a:pPr/>
              <a:t>100</a:t>
            </a:fld>
            <a:endParaRPr lang="en-US" altLang="en-US"/>
          </a:p>
        </p:txBody>
      </p:sp>
      <p:sp>
        <p:nvSpPr>
          <p:cNvPr id="266242" name="Rectangle 2"/>
          <p:cNvSpPr>
            <a:spLocks noRot="1" noChangeArrowheads="1" noTextEdit="1"/>
          </p:cNvSpPr>
          <p:nvPr>
            <p:ph type="sldImg"/>
          </p:nvPr>
        </p:nvSpPr>
        <p:spPr>
          <a:ln/>
        </p:spPr>
      </p:sp>
      <p:sp>
        <p:nvSpPr>
          <p:cNvPr id="266243" name="Rectangle 3"/>
          <p:cNvSpPr>
            <a:spLocks noGrp="1" noChangeArrowheads="1"/>
          </p:cNvSpPr>
          <p:nvPr>
            <p:ph type="body" idx="1"/>
          </p:nvPr>
        </p:nvSpPr>
        <p:spPr/>
        <p:txBody>
          <a:bodyPr/>
          <a:lstStyle/>
          <a:p>
            <a:r>
              <a:rPr lang="en-US" altLang="en-US"/>
              <a:t>Causes of hydraulic Failure.</a:t>
            </a:r>
          </a:p>
          <a:p>
            <a:pPr>
              <a:buFontTx/>
              <a:buChar char="•"/>
            </a:pPr>
            <a:r>
              <a:rPr lang="en-US" altLang="en-US"/>
              <a:t>Early failure</a:t>
            </a:r>
          </a:p>
          <a:p>
            <a:pPr lvl="1"/>
            <a:r>
              <a:rPr lang="en-US" altLang="en-US"/>
              <a:t>- Unsuitable Soils</a:t>
            </a:r>
          </a:p>
          <a:p>
            <a:pPr lvl="1"/>
            <a:r>
              <a:rPr lang="en-US" altLang="en-US"/>
              <a:t>- Faulty installation</a:t>
            </a:r>
          </a:p>
          <a:p>
            <a:pPr lvl="1"/>
            <a:r>
              <a:rPr lang="en-US" altLang="en-US"/>
              <a:t>- Both addressed by certification and inspection</a:t>
            </a:r>
          </a:p>
          <a:p>
            <a:pPr>
              <a:buFontTx/>
              <a:buChar char="•"/>
            </a:pPr>
            <a:r>
              <a:rPr lang="en-US" altLang="en-US"/>
              <a:t>Long term failure</a:t>
            </a:r>
          </a:p>
          <a:p>
            <a:pPr lvl="1"/>
            <a:r>
              <a:rPr lang="en-US" altLang="en-US"/>
              <a:t>- Abnormally high water use</a:t>
            </a:r>
          </a:p>
          <a:p>
            <a:pPr lvl="1"/>
            <a:r>
              <a:rPr lang="en-US" altLang="en-US"/>
              <a:t>- Poor site water management</a:t>
            </a:r>
          </a:p>
          <a:p>
            <a:pPr lvl="1"/>
            <a:r>
              <a:rPr lang="en-US" altLang="en-US"/>
              <a:t>- Improper or no maintenance</a:t>
            </a:r>
          </a:p>
        </p:txBody>
      </p:sp>
    </p:spTree>
    <p:extLst>
      <p:ext uri="{BB962C8B-B14F-4D97-AF65-F5344CB8AC3E}">
        <p14:creationId xmlns:p14="http://schemas.microsoft.com/office/powerpoint/2010/main" val="133988285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EF83E2-E7FA-854E-AFB9-195AD2AC97DF}" type="slidenum">
              <a:rPr lang="en-US" altLang="en-US"/>
              <a:pPr/>
              <a:t>101</a:t>
            </a:fld>
            <a:endParaRPr lang="en-US" altLang="en-US"/>
          </a:p>
        </p:txBody>
      </p:sp>
      <p:sp>
        <p:nvSpPr>
          <p:cNvPr id="271362" name="Rectangle 2"/>
          <p:cNvSpPr>
            <a:spLocks noRot="1" noChangeArrowheads="1" noTextEdit="1"/>
          </p:cNvSpPr>
          <p:nvPr>
            <p:ph type="sldImg"/>
          </p:nvPr>
        </p:nvSpPr>
        <p:spPr>
          <a:ln/>
        </p:spPr>
      </p:sp>
      <p:sp>
        <p:nvSpPr>
          <p:cNvPr id="271363" name="Rectangle 3"/>
          <p:cNvSpPr>
            <a:spLocks noGrp="1" noChangeArrowheads="1"/>
          </p:cNvSpPr>
          <p:nvPr>
            <p:ph type="body" idx="1"/>
          </p:nvPr>
        </p:nvSpPr>
        <p:spPr/>
        <p:txBody>
          <a:bodyPr/>
          <a:lstStyle/>
          <a:p>
            <a:r>
              <a:rPr lang="en-US" altLang="en-US"/>
              <a:t>Water Use. Leaks, 14 gpd; Toilet, 19gpd; Shower,17gpd; Laundry, 22gpd; Dishwasher, 1 gpd and Faucets,16 gpd.</a:t>
            </a:r>
          </a:p>
        </p:txBody>
      </p:sp>
    </p:spTree>
    <p:extLst>
      <p:ext uri="{BB962C8B-B14F-4D97-AF65-F5344CB8AC3E}">
        <p14:creationId xmlns:p14="http://schemas.microsoft.com/office/powerpoint/2010/main" val="89757112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07FED3-2C14-AF45-B031-CB918949067A}" type="slidenum">
              <a:rPr lang="en-US" altLang="en-US"/>
              <a:pPr/>
              <a:t>102</a:t>
            </a:fld>
            <a:endParaRPr lang="en-US" altLang="en-US"/>
          </a:p>
        </p:txBody>
      </p:sp>
      <p:sp>
        <p:nvSpPr>
          <p:cNvPr id="272386" name="Rectangle 2"/>
          <p:cNvSpPr>
            <a:spLocks noRot="1" noChangeArrowheads="1" noTextEdit="1"/>
          </p:cNvSpPr>
          <p:nvPr>
            <p:ph type="sldImg"/>
          </p:nvPr>
        </p:nvSpPr>
        <p:spPr>
          <a:ln/>
        </p:spPr>
      </p:sp>
      <p:sp>
        <p:nvSpPr>
          <p:cNvPr id="272387" name="Rectangle 3"/>
          <p:cNvSpPr>
            <a:spLocks noGrp="1" noChangeArrowheads="1"/>
          </p:cNvSpPr>
          <p:nvPr>
            <p:ph type="body" idx="1"/>
          </p:nvPr>
        </p:nvSpPr>
        <p:spPr/>
        <p:txBody>
          <a:bodyPr/>
          <a:lstStyle/>
          <a:p>
            <a:r>
              <a:rPr lang="en-US" altLang="en-US"/>
              <a:t>Gray-Water Separation.</a:t>
            </a:r>
          </a:p>
          <a:p>
            <a:pPr>
              <a:buFontTx/>
              <a:buChar char="•"/>
            </a:pPr>
            <a:r>
              <a:rPr lang="en-US" altLang="en-US"/>
              <a:t>60-65% of total wastewater</a:t>
            </a:r>
          </a:p>
          <a:p>
            <a:pPr lvl="1"/>
            <a:r>
              <a:rPr lang="en-US" altLang="en-US"/>
              <a:t>- 1,000 gal/week (1” over 1,600 ft</a:t>
            </a:r>
            <a:r>
              <a:rPr lang="en-US" altLang="en-US" baseline="30000"/>
              <a:t>2</a:t>
            </a:r>
            <a:r>
              <a:rPr lang="en-US" altLang="en-US"/>
              <a:t>)</a:t>
            </a:r>
          </a:p>
          <a:p>
            <a:pPr lvl="1"/>
            <a:r>
              <a:rPr lang="en-US" altLang="en-US"/>
              <a:t>- Bathtub and/or shower</a:t>
            </a:r>
          </a:p>
          <a:p>
            <a:pPr lvl="1"/>
            <a:r>
              <a:rPr lang="en-US" altLang="en-US"/>
              <a:t>- Laundry</a:t>
            </a:r>
          </a:p>
          <a:p>
            <a:pPr lvl="1"/>
            <a:r>
              <a:rPr lang="en-US" altLang="en-US"/>
              <a:t>- Kitchen and dishwasher not included</a:t>
            </a:r>
          </a:p>
          <a:p>
            <a:pPr>
              <a:buFontTx/>
              <a:buChar char="•"/>
            </a:pPr>
            <a:r>
              <a:rPr lang="en-US" altLang="en-US"/>
              <a:t>Surface discharge requires NPDES  permit from EPD</a:t>
            </a:r>
          </a:p>
          <a:p>
            <a:pPr lvl="1"/>
            <a:r>
              <a:rPr lang="en-US" altLang="en-US">
                <a:ea typeface="Arial" charset="0"/>
                <a:cs typeface="Arial" charset="0"/>
              </a:rPr>
              <a:t>- 2 subsurface systems needed</a:t>
            </a:r>
          </a:p>
        </p:txBody>
      </p:sp>
    </p:spTree>
    <p:extLst>
      <p:ext uri="{BB962C8B-B14F-4D97-AF65-F5344CB8AC3E}">
        <p14:creationId xmlns:p14="http://schemas.microsoft.com/office/powerpoint/2010/main" val="1552710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46"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pPr lvl="0"/>
            <a:r>
              <a:rPr lang="en-US" altLang="en-US" noProof="0" smtClean="0"/>
              <a:t>Click to edit Master title style</a:t>
            </a:r>
          </a:p>
        </p:txBody>
      </p:sp>
      <p:sp>
        <p:nvSpPr>
          <p:cNvPr id="6147"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en-US" altLang="en-US" noProof="0" smtClean="0"/>
              <a:t>Click to edit Master subtitle style</a:t>
            </a:r>
          </a:p>
        </p:txBody>
      </p:sp>
      <p:sp>
        <p:nvSpPr>
          <p:cNvPr id="6148"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49" name="Rectangle 5"/>
          <p:cNvSpPr>
            <a:spLocks noGrp="1" noChangeArrowheads="1"/>
          </p:cNvSpPr>
          <p:nvPr>
            <p:ph type="ftr" sz="quarter" idx="3"/>
          </p:nvPr>
        </p:nvSpPr>
        <p:spPr/>
        <p:txBody>
          <a:bodyPr/>
          <a:lstStyle>
            <a:lvl1pPr>
              <a:defRPr/>
            </a:lvl1pPr>
          </a:lstStyle>
          <a:p>
            <a:endParaRPr lang="en-US" altLang="en-US"/>
          </a:p>
        </p:txBody>
      </p:sp>
      <p:sp>
        <p:nvSpPr>
          <p:cNvPr id="6150" name="Rectangle 6"/>
          <p:cNvSpPr>
            <a:spLocks noGrp="1" noChangeArrowheads="1"/>
          </p:cNvSpPr>
          <p:nvPr>
            <p:ph type="sldNum" sz="quarter" idx="4"/>
          </p:nvPr>
        </p:nvSpPr>
        <p:spPr/>
        <p:txBody>
          <a:bodyPr/>
          <a:lstStyle>
            <a:lvl1pPr>
              <a:defRPr/>
            </a:lvl1pPr>
          </a:lstStyle>
          <a:p>
            <a:fld id="{FCE978F2-4D26-D54E-A2C0-FF20DB5035CD}" type="slidenum">
              <a:rPr lang="en-US" altLang="en-US"/>
              <a:pPr/>
              <a:t>‹#›</a:t>
            </a:fld>
            <a:endParaRPr lang="en-US" altLang="en-US"/>
          </a:p>
        </p:txBody>
      </p:sp>
      <p:sp>
        <p:nvSpPr>
          <p:cNvPr id="6151" name="Rectangle 7"/>
          <p:cNvSpPr>
            <a:spLocks noGrp="1" noChangeArrowheads="1"/>
          </p:cNvSpPr>
          <p:nvPr>
            <p:ph type="dt" sz="quarter" idx="2"/>
          </p:nvPr>
        </p:nvSpPr>
        <p:spPr/>
        <p:txBody>
          <a:bodyPr/>
          <a:lstStyle>
            <a:lvl1pPr>
              <a:defRPr/>
            </a:lvl1pPr>
          </a:lstStyle>
          <a:p>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D4910F1-4CE4-F046-A7B4-3F1A0DA79B2F}" type="slidenum">
              <a:rPr lang="en-US" altLang="en-US"/>
              <a:pPr/>
              <a:t>‹#›</a:t>
            </a:fld>
            <a:endParaRPr lang="en-US" altLang="en-US"/>
          </a:p>
        </p:txBody>
      </p:sp>
    </p:spTree>
    <p:extLst>
      <p:ext uri="{BB962C8B-B14F-4D97-AF65-F5344CB8AC3E}">
        <p14:creationId xmlns:p14="http://schemas.microsoft.com/office/powerpoint/2010/main" val="1494260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9B11B37-9419-0B42-BC0D-EE9AAD9253CF}" type="slidenum">
              <a:rPr lang="en-US" altLang="en-US"/>
              <a:pPr/>
              <a:t>‹#›</a:t>
            </a:fld>
            <a:endParaRPr lang="en-US" altLang="en-US"/>
          </a:p>
        </p:txBody>
      </p:sp>
    </p:spTree>
    <p:extLst>
      <p:ext uri="{BB962C8B-B14F-4D97-AF65-F5344CB8AC3E}">
        <p14:creationId xmlns:p14="http://schemas.microsoft.com/office/powerpoint/2010/main" val="1363447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050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DE004FF-B001-B547-95A2-47E36367B032}" type="slidenum">
              <a:rPr lang="en-US" altLang="en-US"/>
              <a:pPr/>
              <a:t>‹#›</a:t>
            </a:fld>
            <a:endParaRPr lang="en-US" altLang="en-US"/>
          </a:p>
        </p:txBody>
      </p:sp>
    </p:spTree>
    <p:extLst>
      <p:ext uri="{BB962C8B-B14F-4D97-AF65-F5344CB8AC3E}">
        <p14:creationId xmlns:p14="http://schemas.microsoft.com/office/powerpoint/2010/main" val="1804812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050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050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386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1FE35FF7-238A-414D-A207-B244441CE04F}" type="slidenum">
              <a:rPr lang="en-US" altLang="en-US"/>
              <a:pPr/>
              <a:t>‹#›</a:t>
            </a:fld>
            <a:endParaRPr lang="en-US" altLang="en-US"/>
          </a:p>
        </p:txBody>
      </p:sp>
    </p:spTree>
    <p:extLst>
      <p:ext uri="{BB962C8B-B14F-4D97-AF65-F5344CB8AC3E}">
        <p14:creationId xmlns:p14="http://schemas.microsoft.com/office/powerpoint/2010/main" val="271711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050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05000"/>
            <a:ext cx="4038600" cy="4114800"/>
          </a:xfrm>
        </p:spPr>
        <p:txBody>
          <a:bodyPr/>
          <a:lstStyle/>
          <a:p>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98095D26-5DCE-144D-89DB-F39F30D93B9A}" type="slidenum">
              <a:rPr lang="en-US" altLang="en-US"/>
              <a:pPr/>
              <a:t>‹#›</a:t>
            </a:fld>
            <a:endParaRPr lang="en-US" altLang="en-US"/>
          </a:p>
        </p:txBody>
      </p:sp>
    </p:spTree>
    <p:extLst>
      <p:ext uri="{BB962C8B-B14F-4D97-AF65-F5344CB8AC3E}">
        <p14:creationId xmlns:p14="http://schemas.microsoft.com/office/powerpoint/2010/main" val="1102425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92100"/>
            <a:ext cx="8229600" cy="5727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D0656987-4305-8B44-8E13-44BC2A91C6D5}" type="slidenum">
              <a:rPr lang="en-US" altLang="en-US"/>
              <a:pPr/>
              <a:t>‹#›</a:t>
            </a:fld>
            <a:endParaRPr lang="en-US" altLang="en-US"/>
          </a:p>
        </p:txBody>
      </p:sp>
    </p:spTree>
    <p:extLst>
      <p:ext uri="{BB962C8B-B14F-4D97-AF65-F5344CB8AC3E}">
        <p14:creationId xmlns:p14="http://schemas.microsoft.com/office/powerpoint/2010/main" val="2131149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A47FC17-A3F9-284C-9180-ECFF2B527993}" type="slidenum">
              <a:rPr lang="en-US" altLang="en-US"/>
              <a:pPr/>
              <a:t>‹#›</a:t>
            </a:fld>
            <a:endParaRPr lang="en-US" altLang="en-US"/>
          </a:p>
        </p:txBody>
      </p:sp>
    </p:spTree>
    <p:extLst>
      <p:ext uri="{BB962C8B-B14F-4D97-AF65-F5344CB8AC3E}">
        <p14:creationId xmlns:p14="http://schemas.microsoft.com/office/powerpoint/2010/main" val="337875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A18AB4D-4C55-EC47-8BAF-A7D854AD2101}" type="slidenum">
              <a:rPr lang="en-US" altLang="en-US"/>
              <a:pPr/>
              <a:t>‹#›</a:t>
            </a:fld>
            <a:endParaRPr lang="en-US" altLang="en-US"/>
          </a:p>
        </p:txBody>
      </p:sp>
    </p:spTree>
    <p:extLst>
      <p:ext uri="{BB962C8B-B14F-4D97-AF65-F5344CB8AC3E}">
        <p14:creationId xmlns:p14="http://schemas.microsoft.com/office/powerpoint/2010/main" val="719488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E194CAF5-8306-1D47-8F3E-97AA897C072C}" type="slidenum">
              <a:rPr lang="en-US" altLang="en-US"/>
              <a:pPr/>
              <a:t>‹#›</a:t>
            </a:fld>
            <a:endParaRPr lang="en-US" altLang="en-US"/>
          </a:p>
        </p:txBody>
      </p:sp>
    </p:spTree>
    <p:extLst>
      <p:ext uri="{BB962C8B-B14F-4D97-AF65-F5344CB8AC3E}">
        <p14:creationId xmlns:p14="http://schemas.microsoft.com/office/powerpoint/2010/main" val="2108622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EFE15CF3-4A55-974D-A518-F90C593E4B80}" type="slidenum">
              <a:rPr lang="en-US" altLang="en-US"/>
              <a:pPr/>
              <a:t>‹#›</a:t>
            </a:fld>
            <a:endParaRPr lang="en-US" altLang="en-US"/>
          </a:p>
        </p:txBody>
      </p:sp>
    </p:spTree>
    <p:extLst>
      <p:ext uri="{BB962C8B-B14F-4D97-AF65-F5344CB8AC3E}">
        <p14:creationId xmlns:p14="http://schemas.microsoft.com/office/powerpoint/2010/main" val="1851567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128F02C0-4F1E-2C4C-9D60-ABEEC3C9FDCF}" type="slidenum">
              <a:rPr lang="en-US" altLang="en-US"/>
              <a:pPr/>
              <a:t>‹#›</a:t>
            </a:fld>
            <a:endParaRPr lang="en-US" altLang="en-US"/>
          </a:p>
        </p:txBody>
      </p:sp>
    </p:spTree>
    <p:extLst>
      <p:ext uri="{BB962C8B-B14F-4D97-AF65-F5344CB8AC3E}">
        <p14:creationId xmlns:p14="http://schemas.microsoft.com/office/powerpoint/2010/main" val="114233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67501835-D21E-FA46-AFBB-3D77DC7977BC}" type="slidenum">
              <a:rPr lang="en-US" altLang="en-US"/>
              <a:pPr/>
              <a:t>‹#›</a:t>
            </a:fld>
            <a:endParaRPr lang="en-US" altLang="en-US"/>
          </a:p>
        </p:txBody>
      </p:sp>
    </p:spTree>
    <p:extLst>
      <p:ext uri="{BB962C8B-B14F-4D97-AF65-F5344CB8AC3E}">
        <p14:creationId xmlns:p14="http://schemas.microsoft.com/office/powerpoint/2010/main" val="77398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143F0651-23F5-3946-9D92-2B6D6AA6159A}" type="slidenum">
              <a:rPr lang="en-US" altLang="en-US"/>
              <a:pPr/>
              <a:t>‹#›</a:t>
            </a:fld>
            <a:endParaRPr lang="en-US" altLang="en-US"/>
          </a:p>
        </p:txBody>
      </p:sp>
    </p:spTree>
    <p:extLst>
      <p:ext uri="{BB962C8B-B14F-4D97-AF65-F5344CB8AC3E}">
        <p14:creationId xmlns:p14="http://schemas.microsoft.com/office/powerpoint/2010/main" val="1612478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E6B2DCD4-F561-774B-82FC-3116ECA9C45C}" type="slidenum">
              <a:rPr lang="en-US" altLang="en-US"/>
              <a:pPr/>
              <a:t>‹#›</a:t>
            </a:fld>
            <a:endParaRPr lang="en-US" altLang="en-US"/>
          </a:p>
        </p:txBody>
      </p:sp>
    </p:spTree>
    <p:extLst>
      <p:ext uri="{BB962C8B-B14F-4D97-AF65-F5344CB8AC3E}">
        <p14:creationId xmlns:p14="http://schemas.microsoft.com/office/powerpoint/2010/main" val="183708375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92100"/>
            <a:ext cx="82296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p:cNvSpPr>
            <a:spLocks noGrp="1" noChangeArrowheads="1"/>
          </p:cNvSpPr>
          <p:nvPr>
            <p:ph type="body" idx="1"/>
          </p:nvPr>
        </p:nvSpPr>
        <p:spPr bwMode="auto">
          <a:xfrm>
            <a:off x="457200" y="19050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400">
                <a:effectLst>
                  <a:outerShdw blurRad="38100" dist="38100" dir="2700000" algn="tl">
                    <a:srgbClr val="000000"/>
                  </a:outerShdw>
                </a:effectLst>
                <a:latin typeface="Arial" charset="0"/>
              </a:defRPr>
            </a:lvl1pPr>
          </a:lstStyle>
          <a:p>
            <a:endParaRPr lang="en-US" altLang="en-US"/>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endParaRPr lang="en-US" altLang="en-US"/>
          </a:p>
        </p:txBody>
      </p:sp>
      <p:sp>
        <p:nvSpPr>
          <p:cNvPr id="512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charset="0"/>
              </a:defRPr>
            </a:lvl1pPr>
          </a:lstStyle>
          <a:p>
            <a:fld id="{888EC678-0934-9645-96E4-AF9D1FB10F10}"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Lst>
  <p:txStyles>
    <p:titleStyle>
      <a:lvl1pPr algn="l"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2pPr>
      <a:lvl3pPr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3pPr>
      <a:lvl4pPr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4pPr>
      <a:lvl5pPr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fontAlgn="base">
        <a:spcBef>
          <a:spcPct val="20000"/>
        </a:spcBef>
        <a:spcAft>
          <a:spcPct val="0"/>
        </a:spcAft>
        <a:buClr>
          <a:schemeClr val="hlink"/>
        </a:buClr>
        <a:buSzPct val="120000"/>
        <a:buChar char="•"/>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Tahoma" charset="0"/>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SzPct val="120000"/>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Font typeface="Tahoma" charset="0"/>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80000"/>
        <a:buFont typeface="Wingdings" charset="2"/>
        <a:buChar char="v"/>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 Id="rId3" Type="http://schemas.openxmlformats.org/officeDocument/2006/relationships/image" Target="../media/image43.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oleObject" Target="../embeddings/oleObject1.bin"/><Relationship Id="rId5" Type="http://schemas.openxmlformats.org/officeDocument/2006/relationships/image" Target="../media/image17.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18.jpeg"/></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2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2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oleObject" Target="../embeddings/oleObject2.bin"/><Relationship Id="rId5" Type="http://schemas.openxmlformats.org/officeDocument/2006/relationships/image" Target="../media/image26.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oleObject" Target="../embeddings/oleObject3.bin"/><Relationship Id="rId5" Type="http://schemas.openxmlformats.org/officeDocument/2006/relationships/image" Target="../media/image26.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15.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2.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 Id="rId3" Type="http://schemas.openxmlformats.org/officeDocument/2006/relationships/image" Target="../media/image29.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9.xml"/><Relationship Id="rId3" Type="http://schemas.openxmlformats.org/officeDocument/2006/relationships/image" Target="../media/image30.jpeg"/></Relationships>
</file>

<file path=ppt/slides/_rels/slide83.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0.jpeg"/><Relationship Id="rId1" Type="http://schemas.openxmlformats.org/officeDocument/2006/relationships/slideLayout" Target="../slideLayouts/slideLayout14.xml"/><Relationship Id="rId2" Type="http://schemas.openxmlformats.org/officeDocument/2006/relationships/notesSlide" Target="../notesSlides/notesSlide8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30.jpe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5.xml"/><Relationship Id="rId4" Type="http://schemas.openxmlformats.org/officeDocument/2006/relationships/image" Target="../media/image33.png"/><Relationship Id="rId5" Type="http://schemas.openxmlformats.org/officeDocument/2006/relationships/oleObject" Target="../embeddings/oleObject4.bin"/><Relationship Id="rId6" Type="http://schemas.openxmlformats.org/officeDocument/2006/relationships/image" Target="../media/image32.png"/><Relationship Id="rId1" Type="http://schemas.openxmlformats.org/officeDocument/2006/relationships/vmlDrawing" Target="../drawings/vmlDrawing4.vml"/><Relationship Id="rId2"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37.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38.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39.wmf"/></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_rels/slide98.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image" Target="../media/image4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09600" y="228600"/>
            <a:ext cx="8229600" cy="1447800"/>
          </a:xfrm>
        </p:spPr>
        <p:txBody>
          <a:bodyPr/>
          <a:lstStyle/>
          <a:p>
            <a:r>
              <a:rPr lang="en-US" altLang="en-US"/>
              <a:t> Landscaping For Water Quality</a:t>
            </a:r>
          </a:p>
        </p:txBody>
      </p:sp>
      <p:sp>
        <p:nvSpPr>
          <p:cNvPr id="7171" name="Rectangle 3"/>
          <p:cNvSpPr>
            <a:spLocks noGrp="1" noChangeArrowheads="1"/>
          </p:cNvSpPr>
          <p:nvPr>
            <p:ph type="body" idx="1"/>
          </p:nvPr>
        </p:nvSpPr>
        <p:spPr>
          <a:xfrm>
            <a:off x="609600" y="2514600"/>
            <a:ext cx="8229600" cy="3200400"/>
          </a:xfrm>
        </p:spPr>
        <p:txBody>
          <a:bodyPr/>
          <a:lstStyle/>
          <a:p>
            <a:pPr>
              <a:buFontTx/>
              <a:buNone/>
            </a:pPr>
            <a:r>
              <a:rPr lang="en-US" altLang="en-US"/>
              <a:t>  </a:t>
            </a:r>
          </a:p>
          <a:p>
            <a:pPr>
              <a:buFontTx/>
              <a:buNone/>
            </a:pPr>
            <a:endParaRPr lang="en-US" altLang="en-US"/>
          </a:p>
          <a:p>
            <a:pPr>
              <a:buFontTx/>
              <a:buNone/>
            </a:pPr>
            <a:endParaRPr lang="en-US" altLang="en-US"/>
          </a:p>
        </p:txBody>
      </p:sp>
      <p:sp>
        <p:nvSpPr>
          <p:cNvPr id="7172" name="Text Box 4"/>
          <p:cNvSpPr txBox="1">
            <a:spLocks noChangeArrowheads="1"/>
          </p:cNvSpPr>
          <p:nvPr/>
        </p:nvSpPr>
        <p:spPr bwMode="auto">
          <a:xfrm>
            <a:off x="2574925" y="3581400"/>
            <a:ext cx="5730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endParaRPr lang="en-US" altLang="en-US" sz="2000"/>
          </a:p>
        </p:txBody>
      </p:sp>
      <p:sp>
        <p:nvSpPr>
          <p:cNvPr id="7173" name="Text Box 5"/>
          <p:cNvSpPr txBox="1">
            <a:spLocks noChangeArrowheads="1"/>
          </p:cNvSpPr>
          <p:nvPr/>
        </p:nvSpPr>
        <p:spPr bwMode="auto">
          <a:xfrm rot="10800000">
            <a:off x="379413" y="2133600"/>
            <a:ext cx="75453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a:spAutoFit/>
          </a:bodyPr>
          <a:lstStyle/>
          <a:p>
            <a:pPr algn="l"/>
            <a:endParaRPr lang="en-US" altLang="en-US" sz="2000"/>
          </a:p>
        </p:txBody>
      </p:sp>
      <p:sp>
        <p:nvSpPr>
          <p:cNvPr id="7174" name="Text Box 6"/>
          <p:cNvSpPr txBox="1">
            <a:spLocks noChangeArrowheads="1"/>
          </p:cNvSpPr>
          <p:nvPr/>
        </p:nvSpPr>
        <p:spPr bwMode="auto">
          <a:xfrm>
            <a:off x="1066800" y="2438400"/>
            <a:ext cx="73914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4800"/>
              <a:t>MASTER  GARDENER</a:t>
            </a:r>
          </a:p>
          <a:p>
            <a:r>
              <a:rPr lang="en-US" altLang="en-US" sz="4800"/>
              <a:t>ADVANCED TRAINING</a:t>
            </a:r>
          </a:p>
          <a:p>
            <a:r>
              <a:rPr lang="en-US" altLang="en-US" sz="4400"/>
              <a:t>May 1, 2008</a:t>
            </a:r>
          </a:p>
          <a:p>
            <a:r>
              <a:rPr lang="en-US" altLang="en-US" sz="4400"/>
              <a:t>Georgia Experiment Station</a:t>
            </a:r>
          </a:p>
        </p:txBody>
      </p:sp>
    </p:spTree>
  </p:cSld>
  <p:clrMapOvr>
    <a:masterClrMapping/>
  </p:clrMapOvr>
  <p:transition>
    <p:zoom dir="in"/>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228600"/>
            <a:ext cx="8229600" cy="1066800"/>
          </a:xfrm>
        </p:spPr>
        <p:txBody>
          <a:bodyPr/>
          <a:lstStyle/>
          <a:p>
            <a:pPr algn="ctr"/>
            <a:r>
              <a:rPr lang="en-US" altLang="en-US" sz="4000"/>
              <a:t>Collection Area and Transportation</a:t>
            </a:r>
          </a:p>
        </p:txBody>
      </p:sp>
      <p:sp>
        <p:nvSpPr>
          <p:cNvPr id="24579" name="Rectangle 3"/>
          <p:cNvSpPr>
            <a:spLocks noGrp="1" noChangeArrowheads="1"/>
          </p:cNvSpPr>
          <p:nvPr>
            <p:ph type="body" sz="half" idx="1"/>
          </p:nvPr>
        </p:nvSpPr>
        <p:spPr>
          <a:xfrm>
            <a:off x="228600" y="1600200"/>
            <a:ext cx="4572000" cy="4953000"/>
          </a:xfrm>
        </p:spPr>
        <p:txBody>
          <a:bodyPr/>
          <a:lstStyle/>
          <a:p>
            <a:r>
              <a:rPr lang="en-US" altLang="en-US" sz="2800"/>
              <a:t>Collection is most often rooftops.</a:t>
            </a:r>
          </a:p>
          <a:p>
            <a:r>
              <a:rPr lang="en-US" altLang="en-US" sz="2800"/>
              <a:t>Other impervious areas.</a:t>
            </a:r>
          </a:p>
          <a:p>
            <a:r>
              <a:rPr lang="en-US" altLang="en-US" sz="2800"/>
              <a:t>Turf areas and planting beds.</a:t>
            </a:r>
          </a:p>
          <a:p>
            <a:r>
              <a:rPr lang="en-US" altLang="en-US" sz="2800"/>
              <a:t>Transportation carries water from collection area to storage.</a:t>
            </a:r>
          </a:p>
          <a:p>
            <a:pPr lvl="1"/>
            <a:r>
              <a:rPr lang="en-US" altLang="en-US" sz="2400"/>
              <a:t>Gutters</a:t>
            </a:r>
          </a:p>
          <a:p>
            <a:pPr lvl="1"/>
            <a:r>
              <a:rPr lang="en-US" altLang="en-US" sz="2400"/>
              <a:t>Underground pipes</a:t>
            </a:r>
          </a:p>
          <a:p>
            <a:pPr lvl="1"/>
            <a:endParaRPr lang="en-US" altLang="en-US" sz="2400"/>
          </a:p>
        </p:txBody>
      </p:sp>
      <p:pic>
        <p:nvPicPr>
          <p:cNvPr id="24581" name="Picture 5" descr="017_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371600"/>
            <a:ext cx="3989388" cy="2660650"/>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016_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4114800"/>
            <a:ext cx="3836988" cy="2559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a:xfrm>
            <a:off x="990600" y="533400"/>
            <a:ext cx="7488238" cy="776288"/>
          </a:xfrm>
        </p:spPr>
        <p:txBody>
          <a:bodyPr/>
          <a:lstStyle/>
          <a:p>
            <a:pPr algn="ctr"/>
            <a:r>
              <a:rPr lang="en-US" altLang="en-US" sz="4000">
                <a:solidFill>
                  <a:schemeClr val="tx1"/>
                </a:solidFill>
              </a:rPr>
              <a:t>Causes of Hydraulic Failure</a:t>
            </a:r>
          </a:p>
        </p:txBody>
      </p:sp>
      <p:sp>
        <p:nvSpPr>
          <p:cNvPr id="265219" name="Rectangle 3"/>
          <p:cNvSpPr>
            <a:spLocks noGrp="1" noChangeArrowheads="1"/>
          </p:cNvSpPr>
          <p:nvPr>
            <p:ph type="body" idx="1"/>
          </p:nvPr>
        </p:nvSpPr>
        <p:spPr>
          <a:xfrm>
            <a:off x="1371600" y="1981200"/>
            <a:ext cx="7391400" cy="4667250"/>
          </a:xfrm>
        </p:spPr>
        <p:txBody>
          <a:bodyPr>
            <a:spAutoFit/>
          </a:bodyPr>
          <a:lstStyle/>
          <a:p>
            <a:r>
              <a:rPr lang="en-US" altLang="en-US"/>
              <a:t>Early failure</a:t>
            </a:r>
          </a:p>
          <a:p>
            <a:pPr lvl="1"/>
            <a:r>
              <a:rPr lang="en-US" altLang="en-US"/>
              <a:t>Unsuitable Soils</a:t>
            </a:r>
          </a:p>
          <a:p>
            <a:pPr lvl="1"/>
            <a:r>
              <a:rPr lang="en-US" altLang="en-US"/>
              <a:t>Faulty installation</a:t>
            </a:r>
          </a:p>
          <a:p>
            <a:pPr lvl="1"/>
            <a:r>
              <a:rPr lang="en-US" altLang="en-US"/>
              <a:t>Both addressed by certification and inspection</a:t>
            </a:r>
          </a:p>
          <a:p>
            <a:r>
              <a:rPr lang="en-US" altLang="en-US"/>
              <a:t>Long term failure</a:t>
            </a:r>
          </a:p>
          <a:p>
            <a:pPr lvl="1"/>
            <a:r>
              <a:rPr lang="en-US" altLang="en-US"/>
              <a:t>Abnormally high water use</a:t>
            </a:r>
          </a:p>
          <a:p>
            <a:pPr lvl="1"/>
            <a:r>
              <a:rPr lang="en-US" altLang="en-US"/>
              <a:t>Poor site water management</a:t>
            </a:r>
          </a:p>
          <a:p>
            <a:pPr lvl="1"/>
            <a:r>
              <a:rPr lang="en-US" altLang="en-US"/>
              <a:t>Improper or no maintenance</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a:xfrm>
            <a:off x="457200" y="304800"/>
            <a:ext cx="8229600" cy="619125"/>
          </a:xfrm>
        </p:spPr>
        <p:txBody>
          <a:bodyPr/>
          <a:lstStyle/>
          <a:p>
            <a:pPr algn="ctr"/>
            <a:r>
              <a:rPr lang="en-US" altLang="en-US" sz="4000">
                <a:solidFill>
                  <a:schemeClr val="tx1"/>
                </a:solidFill>
              </a:rPr>
              <a:t>Water Use</a:t>
            </a:r>
          </a:p>
        </p:txBody>
      </p:sp>
      <p:sp>
        <p:nvSpPr>
          <p:cNvPr id="267267" name="AutoShape 3"/>
          <p:cNvSpPr>
            <a:spLocks noChangeAspect="1" noChangeArrowheads="1" noTextEdit="1"/>
          </p:cNvSpPr>
          <p:nvPr/>
        </p:nvSpPr>
        <p:spPr bwMode="auto">
          <a:xfrm>
            <a:off x="762000" y="2057400"/>
            <a:ext cx="7927975" cy="413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7268" name="Freeform 4"/>
          <p:cNvSpPr>
            <a:spLocks/>
          </p:cNvSpPr>
          <p:nvPr/>
        </p:nvSpPr>
        <p:spPr bwMode="auto">
          <a:xfrm>
            <a:off x="4800600" y="1981200"/>
            <a:ext cx="1873250" cy="2001838"/>
          </a:xfrm>
          <a:custGeom>
            <a:avLst/>
            <a:gdLst>
              <a:gd name="T0" fmla="*/ 253 w 253"/>
              <a:gd name="T1" fmla="*/ 201 h 260"/>
              <a:gd name="T2" fmla="*/ 0 w 253"/>
              <a:gd name="T3" fmla="*/ 0 h 260"/>
              <a:gd name="T4" fmla="*/ 0 w 253"/>
              <a:gd name="T5" fmla="*/ 260 h 260"/>
              <a:gd name="T6" fmla="*/ 253 w 253"/>
              <a:gd name="T7" fmla="*/ 201 h 260"/>
            </a:gdLst>
            <a:ahLst/>
            <a:cxnLst>
              <a:cxn ang="0">
                <a:pos x="T0" y="T1"/>
              </a:cxn>
              <a:cxn ang="0">
                <a:pos x="T2" y="T3"/>
              </a:cxn>
              <a:cxn ang="0">
                <a:pos x="T4" y="T5"/>
              </a:cxn>
              <a:cxn ang="0">
                <a:pos x="T6" y="T7"/>
              </a:cxn>
            </a:cxnLst>
            <a:rect l="0" t="0" r="r" b="b"/>
            <a:pathLst>
              <a:path w="253" h="260">
                <a:moveTo>
                  <a:pt x="253" y="201"/>
                </a:moveTo>
                <a:cubicBezTo>
                  <a:pt x="226" y="83"/>
                  <a:pt x="121" y="0"/>
                  <a:pt x="0" y="0"/>
                </a:cubicBezTo>
                <a:lnTo>
                  <a:pt x="0" y="260"/>
                </a:lnTo>
                <a:lnTo>
                  <a:pt x="253" y="201"/>
                </a:lnTo>
                <a:close/>
              </a:path>
            </a:pathLst>
          </a:custGeom>
          <a:solidFill>
            <a:srgbClr val="EAEBE1"/>
          </a:solidFill>
          <a:ln w="7938">
            <a:solidFill>
              <a:srgbClr val="000000"/>
            </a:solidFill>
            <a:prstDash val="solid"/>
            <a:round/>
            <a:headEnd/>
            <a:tailEnd/>
          </a:ln>
        </p:spPr>
        <p:txBody>
          <a:bodyPr/>
          <a:lstStyle/>
          <a:p>
            <a:endParaRPr lang="en-US"/>
          </a:p>
        </p:txBody>
      </p:sp>
      <p:sp>
        <p:nvSpPr>
          <p:cNvPr id="267269" name="Freeform 5"/>
          <p:cNvSpPr>
            <a:spLocks/>
          </p:cNvSpPr>
          <p:nvPr/>
        </p:nvSpPr>
        <p:spPr bwMode="auto">
          <a:xfrm>
            <a:off x="4776788" y="3255963"/>
            <a:ext cx="1924050" cy="2109787"/>
          </a:xfrm>
          <a:custGeom>
            <a:avLst/>
            <a:gdLst>
              <a:gd name="T0" fmla="*/ 144 w 260"/>
              <a:gd name="T1" fmla="*/ 274 h 274"/>
              <a:gd name="T2" fmla="*/ 260 w 260"/>
              <a:gd name="T3" fmla="*/ 59 h 274"/>
              <a:gd name="T4" fmla="*/ 253 w 260"/>
              <a:gd name="T5" fmla="*/ 0 h 274"/>
              <a:gd name="T6" fmla="*/ 0 w 260"/>
              <a:gd name="T7" fmla="*/ 59 h 274"/>
              <a:gd name="T8" fmla="*/ 144 w 260"/>
              <a:gd name="T9" fmla="*/ 274 h 274"/>
            </a:gdLst>
            <a:ahLst/>
            <a:cxnLst>
              <a:cxn ang="0">
                <a:pos x="T0" y="T1"/>
              </a:cxn>
              <a:cxn ang="0">
                <a:pos x="T2" y="T3"/>
              </a:cxn>
              <a:cxn ang="0">
                <a:pos x="T4" y="T5"/>
              </a:cxn>
              <a:cxn ang="0">
                <a:pos x="T6" y="T7"/>
              </a:cxn>
              <a:cxn ang="0">
                <a:pos x="T8" y="T9"/>
              </a:cxn>
            </a:cxnLst>
            <a:rect l="0" t="0" r="r" b="b"/>
            <a:pathLst>
              <a:path w="260" h="274">
                <a:moveTo>
                  <a:pt x="144" y="274"/>
                </a:moveTo>
                <a:cubicBezTo>
                  <a:pt x="216" y="226"/>
                  <a:pt x="260" y="145"/>
                  <a:pt x="260" y="59"/>
                </a:cubicBezTo>
                <a:cubicBezTo>
                  <a:pt x="260" y="39"/>
                  <a:pt x="257" y="19"/>
                  <a:pt x="253" y="0"/>
                </a:cubicBezTo>
                <a:lnTo>
                  <a:pt x="0" y="59"/>
                </a:lnTo>
                <a:lnTo>
                  <a:pt x="144" y="274"/>
                </a:lnTo>
                <a:close/>
              </a:path>
            </a:pathLst>
          </a:custGeom>
          <a:solidFill>
            <a:srgbClr val="9DB0B7"/>
          </a:solidFill>
          <a:ln w="7938">
            <a:solidFill>
              <a:srgbClr val="000000"/>
            </a:solidFill>
            <a:prstDash val="solid"/>
            <a:round/>
            <a:headEnd/>
            <a:tailEnd/>
          </a:ln>
        </p:spPr>
        <p:txBody>
          <a:bodyPr/>
          <a:lstStyle/>
          <a:p>
            <a:endParaRPr lang="en-US"/>
          </a:p>
        </p:txBody>
      </p:sp>
      <p:sp>
        <p:nvSpPr>
          <p:cNvPr id="267270" name="Freeform 6"/>
          <p:cNvSpPr>
            <a:spLocks/>
          </p:cNvSpPr>
          <p:nvPr/>
        </p:nvSpPr>
        <p:spPr bwMode="auto">
          <a:xfrm>
            <a:off x="3192463" y="3709988"/>
            <a:ext cx="2649537" cy="1995487"/>
          </a:xfrm>
          <a:custGeom>
            <a:avLst/>
            <a:gdLst>
              <a:gd name="T0" fmla="*/ 0 w 358"/>
              <a:gd name="T1" fmla="*/ 149 h 259"/>
              <a:gd name="T2" fmla="*/ 214 w 358"/>
              <a:gd name="T3" fmla="*/ 259 h 259"/>
              <a:gd name="T4" fmla="*/ 358 w 358"/>
              <a:gd name="T5" fmla="*/ 215 h 259"/>
              <a:gd name="T6" fmla="*/ 214 w 358"/>
              <a:gd name="T7" fmla="*/ 0 h 259"/>
              <a:gd name="T8" fmla="*/ 0 w 358"/>
              <a:gd name="T9" fmla="*/ 149 h 259"/>
            </a:gdLst>
            <a:ahLst/>
            <a:cxnLst>
              <a:cxn ang="0">
                <a:pos x="T0" y="T1"/>
              </a:cxn>
              <a:cxn ang="0">
                <a:pos x="T2" y="T3"/>
              </a:cxn>
              <a:cxn ang="0">
                <a:pos x="T4" y="T5"/>
              </a:cxn>
              <a:cxn ang="0">
                <a:pos x="T6" y="T7"/>
              </a:cxn>
              <a:cxn ang="0">
                <a:pos x="T8" y="T9"/>
              </a:cxn>
            </a:cxnLst>
            <a:rect l="0" t="0" r="r" b="b"/>
            <a:pathLst>
              <a:path w="358" h="259">
                <a:moveTo>
                  <a:pt x="0" y="149"/>
                </a:moveTo>
                <a:cubicBezTo>
                  <a:pt x="49" y="218"/>
                  <a:pt x="129" y="259"/>
                  <a:pt x="214" y="259"/>
                </a:cubicBezTo>
                <a:cubicBezTo>
                  <a:pt x="265" y="259"/>
                  <a:pt x="316" y="244"/>
                  <a:pt x="358" y="215"/>
                </a:cubicBezTo>
                <a:lnTo>
                  <a:pt x="214" y="0"/>
                </a:lnTo>
                <a:lnTo>
                  <a:pt x="0" y="149"/>
                </a:lnTo>
                <a:close/>
              </a:path>
            </a:pathLst>
          </a:custGeom>
          <a:solidFill>
            <a:srgbClr val="008000"/>
          </a:solidFill>
          <a:ln w="7938">
            <a:solidFill>
              <a:srgbClr val="008000"/>
            </a:solidFill>
            <a:prstDash val="solid"/>
            <a:round/>
            <a:headEnd/>
            <a:tailEnd/>
          </a:ln>
        </p:spPr>
        <p:txBody>
          <a:bodyPr/>
          <a:lstStyle/>
          <a:p>
            <a:endParaRPr lang="en-US"/>
          </a:p>
        </p:txBody>
      </p:sp>
      <p:sp>
        <p:nvSpPr>
          <p:cNvPr id="267271" name="Freeform 7"/>
          <p:cNvSpPr>
            <a:spLocks/>
          </p:cNvSpPr>
          <p:nvPr/>
        </p:nvSpPr>
        <p:spPr bwMode="auto">
          <a:xfrm>
            <a:off x="3125788" y="3709988"/>
            <a:ext cx="1651000" cy="1147762"/>
          </a:xfrm>
          <a:custGeom>
            <a:avLst/>
            <a:gdLst>
              <a:gd name="T0" fmla="*/ 0 w 223"/>
              <a:gd name="T1" fmla="*/ 133 h 149"/>
              <a:gd name="T2" fmla="*/ 9 w 223"/>
              <a:gd name="T3" fmla="*/ 149 h 149"/>
              <a:gd name="T4" fmla="*/ 223 w 223"/>
              <a:gd name="T5" fmla="*/ 0 h 149"/>
              <a:gd name="T6" fmla="*/ 0 w 223"/>
              <a:gd name="T7" fmla="*/ 133 h 149"/>
            </a:gdLst>
            <a:ahLst/>
            <a:cxnLst>
              <a:cxn ang="0">
                <a:pos x="T0" y="T1"/>
              </a:cxn>
              <a:cxn ang="0">
                <a:pos x="T2" y="T3"/>
              </a:cxn>
              <a:cxn ang="0">
                <a:pos x="T4" y="T5"/>
              </a:cxn>
              <a:cxn ang="0">
                <a:pos x="T6" y="T7"/>
              </a:cxn>
            </a:cxnLst>
            <a:rect l="0" t="0" r="r" b="b"/>
            <a:pathLst>
              <a:path w="223" h="149">
                <a:moveTo>
                  <a:pt x="0" y="133"/>
                </a:moveTo>
                <a:cubicBezTo>
                  <a:pt x="3" y="139"/>
                  <a:pt x="6" y="144"/>
                  <a:pt x="9" y="149"/>
                </a:cubicBezTo>
                <a:lnTo>
                  <a:pt x="223" y="0"/>
                </a:lnTo>
                <a:lnTo>
                  <a:pt x="0" y="133"/>
                </a:lnTo>
                <a:close/>
              </a:path>
            </a:pathLst>
          </a:custGeom>
          <a:solidFill>
            <a:srgbClr val="FF0000"/>
          </a:solidFill>
          <a:ln w="7938">
            <a:solidFill>
              <a:srgbClr val="FF0000"/>
            </a:solidFill>
            <a:prstDash val="solid"/>
            <a:round/>
            <a:headEnd/>
            <a:tailEnd/>
          </a:ln>
        </p:spPr>
        <p:txBody>
          <a:bodyPr/>
          <a:lstStyle/>
          <a:p>
            <a:endParaRPr lang="en-US"/>
          </a:p>
        </p:txBody>
      </p:sp>
      <p:sp>
        <p:nvSpPr>
          <p:cNvPr id="267272" name="Freeform 8"/>
          <p:cNvSpPr>
            <a:spLocks/>
          </p:cNvSpPr>
          <p:nvPr/>
        </p:nvSpPr>
        <p:spPr bwMode="auto">
          <a:xfrm>
            <a:off x="2844800" y="2616200"/>
            <a:ext cx="1931988" cy="2117725"/>
          </a:xfrm>
          <a:custGeom>
            <a:avLst/>
            <a:gdLst>
              <a:gd name="T0" fmla="*/ 43 w 261"/>
              <a:gd name="T1" fmla="*/ 0 h 275"/>
              <a:gd name="T2" fmla="*/ 1 w 261"/>
              <a:gd name="T3" fmla="*/ 141 h 275"/>
              <a:gd name="T4" fmla="*/ 38 w 261"/>
              <a:gd name="T5" fmla="*/ 275 h 275"/>
              <a:gd name="T6" fmla="*/ 261 w 261"/>
              <a:gd name="T7" fmla="*/ 142 h 275"/>
              <a:gd name="T8" fmla="*/ 43 w 261"/>
              <a:gd name="T9" fmla="*/ 0 h 275"/>
            </a:gdLst>
            <a:ahLst/>
            <a:cxnLst>
              <a:cxn ang="0">
                <a:pos x="T0" y="T1"/>
              </a:cxn>
              <a:cxn ang="0">
                <a:pos x="T2" y="T3"/>
              </a:cxn>
              <a:cxn ang="0">
                <a:pos x="T4" y="T5"/>
              </a:cxn>
              <a:cxn ang="0">
                <a:pos x="T6" y="T7"/>
              </a:cxn>
              <a:cxn ang="0">
                <a:pos x="T8" y="T9"/>
              </a:cxn>
            </a:cxnLst>
            <a:rect l="0" t="0" r="r" b="b"/>
            <a:pathLst>
              <a:path w="261" h="275">
                <a:moveTo>
                  <a:pt x="43" y="0"/>
                </a:moveTo>
                <a:cubicBezTo>
                  <a:pt x="15" y="42"/>
                  <a:pt x="1" y="91"/>
                  <a:pt x="1" y="141"/>
                </a:cubicBezTo>
                <a:cubicBezTo>
                  <a:pt x="0" y="189"/>
                  <a:pt x="13" y="235"/>
                  <a:pt x="38" y="275"/>
                </a:cubicBezTo>
                <a:lnTo>
                  <a:pt x="261" y="142"/>
                </a:lnTo>
                <a:lnTo>
                  <a:pt x="43" y="0"/>
                </a:lnTo>
                <a:close/>
              </a:path>
            </a:pathLst>
          </a:custGeom>
          <a:solidFill>
            <a:srgbClr val="FFFF99"/>
          </a:solidFill>
          <a:ln w="7938">
            <a:solidFill>
              <a:srgbClr val="000000"/>
            </a:solidFill>
            <a:prstDash val="solid"/>
            <a:round/>
            <a:headEnd/>
            <a:tailEnd/>
          </a:ln>
        </p:spPr>
        <p:txBody>
          <a:bodyPr/>
          <a:lstStyle/>
          <a:p>
            <a:endParaRPr lang="en-US"/>
          </a:p>
        </p:txBody>
      </p:sp>
      <p:sp>
        <p:nvSpPr>
          <p:cNvPr id="267273" name="Freeform 9"/>
          <p:cNvSpPr>
            <a:spLocks/>
          </p:cNvSpPr>
          <p:nvPr/>
        </p:nvSpPr>
        <p:spPr bwMode="auto">
          <a:xfrm>
            <a:off x="2984500" y="1339850"/>
            <a:ext cx="1614488" cy="2001838"/>
          </a:xfrm>
          <a:custGeom>
            <a:avLst/>
            <a:gdLst>
              <a:gd name="T0" fmla="*/ 217 w 218"/>
              <a:gd name="T1" fmla="*/ 0 h 260"/>
              <a:gd name="T2" fmla="*/ 0 w 218"/>
              <a:gd name="T3" fmla="*/ 118 h 260"/>
              <a:gd name="T4" fmla="*/ 218 w 218"/>
              <a:gd name="T5" fmla="*/ 260 h 260"/>
              <a:gd name="T6" fmla="*/ 217 w 218"/>
              <a:gd name="T7" fmla="*/ 0 h 260"/>
            </a:gdLst>
            <a:ahLst/>
            <a:cxnLst>
              <a:cxn ang="0">
                <a:pos x="T0" y="T1"/>
              </a:cxn>
              <a:cxn ang="0">
                <a:pos x="T2" y="T3"/>
              </a:cxn>
              <a:cxn ang="0">
                <a:pos x="T4" y="T5"/>
              </a:cxn>
              <a:cxn ang="0">
                <a:pos x="T6" y="T7"/>
              </a:cxn>
            </a:cxnLst>
            <a:rect l="0" t="0" r="r" b="b"/>
            <a:pathLst>
              <a:path w="218" h="260">
                <a:moveTo>
                  <a:pt x="217" y="0"/>
                </a:moveTo>
                <a:cubicBezTo>
                  <a:pt x="130" y="0"/>
                  <a:pt x="48" y="44"/>
                  <a:pt x="0" y="118"/>
                </a:cubicBezTo>
                <a:lnTo>
                  <a:pt x="218" y="260"/>
                </a:lnTo>
                <a:lnTo>
                  <a:pt x="217" y="0"/>
                </a:lnTo>
                <a:close/>
              </a:path>
            </a:pathLst>
          </a:custGeom>
          <a:solidFill>
            <a:srgbClr val="95934B"/>
          </a:solidFill>
          <a:ln w="7938">
            <a:solidFill>
              <a:srgbClr val="000000"/>
            </a:solidFill>
            <a:prstDash val="solid"/>
            <a:round/>
            <a:headEnd/>
            <a:tailEnd/>
          </a:ln>
        </p:spPr>
        <p:txBody>
          <a:bodyPr/>
          <a:lstStyle/>
          <a:p>
            <a:endParaRPr lang="en-US"/>
          </a:p>
        </p:txBody>
      </p:sp>
      <p:sp>
        <p:nvSpPr>
          <p:cNvPr id="267274" name="Freeform 10"/>
          <p:cNvSpPr>
            <a:spLocks/>
          </p:cNvSpPr>
          <p:nvPr/>
        </p:nvSpPr>
        <p:spPr bwMode="auto">
          <a:xfrm>
            <a:off x="2867025" y="4803775"/>
            <a:ext cx="295275" cy="269875"/>
          </a:xfrm>
          <a:custGeom>
            <a:avLst/>
            <a:gdLst>
              <a:gd name="T0" fmla="*/ 0 w 40"/>
              <a:gd name="T1" fmla="*/ 35 h 35"/>
              <a:gd name="T2" fmla="*/ 16 w 40"/>
              <a:gd name="T3" fmla="*/ 35 h 35"/>
              <a:gd name="T4" fmla="*/ 40 w 40"/>
              <a:gd name="T5" fmla="*/ 0 h 35"/>
            </a:gdLst>
            <a:ahLst/>
            <a:cxnLst>
              <a:cxn ang="0">
                <a:pos x="T0" y="T1"/>
              </a:cxn>
              <a:cxn ang="0">
                <a:pos x="T2" y="T3"/>
              </a:cxn>
              <a:cxn ang="0">
                <a:pos x="T4" y="T5"/>
              </a:cxn>
            </a:cxnLst>
            <a:rect l="0" t="0" r="r" b="b"/>
            <a:pathLst>
              <a:path w="40" h="35">
                <a:moveTo>
                  <a:pt x="0" y="35"/>
                </a:moveTo>
                <a:lnTo>
                  <a:pt x="16" y="35"/>
                </a:lnTo>
                <a:lnTo>
                  <a:pt x="4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7275" name="Rectangle 11"/>
          <p:cNvSpPr>
            <a:spLocks noChangeArrowheads="1"/>
          </p:cNvSpPr>
          <p:nvPr/>
        </p:nvSpPr>
        <p:spPr bwMode="auto">
          <a:xfrm>
            <a:off x="3660775" y="4930775"/>
            <a:ext cx="16573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800">
                <a:effectLst>
                  <a:outerShdw blurRad="38100" dist="38100" dir="2700000" algn="tl">
                    <a:srgbClr val="000000"/>
                  </a:outerShdw>
                </a:effectLst>
              </a:rPr>
              <a:t>Laundry, 22 gpd</a:t>
            </a:r>
            <a:endParaRPr lang="en-US" altLang="en-US" sz="2000">
              <a:effectLst>
                <a:outerShdw blurRad="38100" dist="38100" dir="2700000" algn="tl">
                  <a:srgbClr val="000000"/>
                </a:outerShdw>
              </a:effectLst>
            </a:endParaRPr>
          </a:p>
        </p:txBody>
      </p:sp>
      <p:sp>
        <p:nvSpPr>
          <p:cNvPr id="267276" name="Rectangle 12"/>
          <p:cNvSpPr>
            <a:spLocks noChangeArrowheads="1"/>
          </p:cNvSpPr>
          <p:nvPr/>
        </p:nvSpPr>
        <p:spPr bwMode="auto">
          <a:xfrm>
            <a:off x="1571625" y="4749800"/>
            <a:ext cx="14970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800">
                <a:effectLst>
                  <a:outerShdw blurRad="38100" dist="38100" dir="2700000" algn="tl">
                    <a:srgbClr val="000000"/>
                  </a:outerShdw>
                </a:effectLst>
              </a:rPr>
              <a:t>Dishwasher, 1 </a:t>
            </a:r>
            <a:endParaRPr lang="en-US" altLang="en-US" sz="2000">
              <a:effectLst>
                <a:outerShdw blurRad="38100" dist="38100" dir="2700000" algn="tl">
                  <a:srgbClr val="000000"/>
                </a:outerShdw>
              </a:effectLst>
            </a:endParaRPr>
          </a:p>
        </p:txBody>
      </p:sp>
      <p:sp>
        <p:nvSpPr>
          <p:cNvPr id="267277" name="Rectangle 13"/>
          <p:cNvSpPr>
            <a:spLocks noChangeArrowheads="1"/>
          </p:cNvSpPr>
          <p:nvPr/>
        </p:nvSpPr>
        <p:spPr bwMode="auto">
          <a:xfrm>
            <a:off x="2044700" y="5073650"/>
            <a:ext cx="38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800">
                <a:effectLst>
                  <a:outerShdw blurRad="38100" dist="38100" dir="2700000" algn="tl">
                    <a:srgbClr val="000000"/>
                  </a:outerShdw>
                </a:effectLst>
              </a:rPr>
              <a:t>gpd</a:t>
            </a:r>
            <a:endParaRPr lang="en-US" altLang="en-US" sz="2000">
              <a:effectLst>
                <a:outerShdw blurRad="38100" dist="38100" dir="2700000" algn="tl">
                  <a:srgbClr val="000000"/>
                </a:outerShdw>
              </a:effectLst>
            </a:endParaRPr>
          </a:p>
        </p:txBody>
      </p:sp>
      <p:sp>
        <p:nvSpPr>
          <p:cNvPr id="267278" name="Rectangle 14"/>
          <p:cNvSpPr>
            <a:spLocks noChangeArrowheads="1"/>
          </p:cNvSpPr>
          <p:nvPr/>
        </p:nvSpPr>
        <p:spPr bwMode="auto">
          <a:xfrm>
            <a:off x="3314700" y="1885950"/>
            <a:ext cx="10350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800">
                <a:effectLst>
                  <a:outerShdw blurRad="38100" dist="38100" dir="2700000" algn="tl">
                    <a:srgbClr val="000000"/>
                  </a:outerShdw>
                </a:effectLst>
              </a:rPr>
              <a:t>Leaks, 14 </a:t>
            </a:r>
          </a:p>
          <a:p>
            <a:pPr algn="l"/>
            <a:r>
              <a:rPr lang="en-US" altLang="en-US" sz="1800">
                <a:effectLst>
                  <a:outerShdw blurRad="38100" dist="38100" dir="2700000" algn="tl">
                    <a:srgbClr val="000000"/>
                  </a:outerShdw>
                </a:effectLst>
              </a:rPr>
              <a:t>gpd </a:t>
            </a:r>
            <a:endParaRPr lang="en-US" altLang="en-US" sz="2000">
              <a:effectLst>
                <a:outerShdw blurRad="38100" dist="38100" dir="2700000" algn="tl">
                  <a:srgbClr val="000000"/>
                </a:outerShdw>
              </a:effectLst>
            </a:endParaRPr>
          </a:p>
        </p:txBody>
      </p:sp>
      <p:sp>
        <p:nvSpPr>
          <p:cNvPr id="267279" name="Rectangle 15"/>
          <p:cNvSpPr>
            <a:spLocks noChangeArrowheads="1"/>
          </p:cNvSpPr>
          <p:nvPr/>
        </p:nvSpPr>
        <p:spPr bwMode="auto">
          <a:xfrm>
            <a:off x="2897188" y="3548063"/>
            <a:ext cx="16144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800">
                <a:effectLst>
                  <a:outerShdw blurRad="38100" dist="38100" dir="2700000" algn="tl">
                    <a:srgbClr val="000000"/>
                  </a:outerShdw>
                </a:effectLst>
              </a:rPr>
              <a:t>Faucets, 16 gpd</a:t>
            </a:r>
            <a:endParaRPr lang="en-US" altLang="en-US" sz="2000">
              <a:effectLst>
                <a:outerShdw blurRad="38100" dist="38100" dir="2700000" algn="tl">
                  <a:srgbClr val="000000"/>
                </a:outerShdw>
              </a:effectLst>
            </a:endParaRPr>
          </a:p>
        </p:txBody>
      </p:sp>
      <p:sp>
        <p:nvSpPr>
          <p:cNvPr id="267280" name="Rectangle 16"/>
          <p:cNvSpPr>
            <a:spLocks noChangeArrowheads="1"/>
          </p:cNvSpPr>
          <p:nvPr/>
        </p:nvSpPr>
        <p:spPr bwMode="auto">
          <a:xfrm>
            <a:off x="5168900" y="3895725"/>
            <a:ext cx="15954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800">
                <a:effectLst>
                  <a:outerShdw blurRad="38100" dist="38100" dir="2700000" algn="tl">
                    <a:srgbClr val="000000"/>
                  </a:outerShdw>
                </a:effectLst>
              </a:rPr>
              <a:t>Shower, 17 gpd</a:t>
            </a:r>
            <a:endParaRPr lang="en-US" altLang="en-US" sz="2000">
              <a:effectLst>
                <a:outerShdw blurRad="38100" dist="38100" dir="2700000" algn="tl">
                  <a:srgbClr val="000000"/>
                </a:outerShdw>
              </a:effectLst>
            </a:endParaRPr>
          </a:p>
        </p:txBody>
      </p:sp>
      <p:sp>
        <p:nvSpPr>
          <p:cNvPr id="267281" name="Rectangle 17"/>
          <p:cNvSpPr>
            <a:spLocks noChangeArrowheads="1"/>
          </p:cNvSpPr>
          <p:nvPr/>
        </p:nvSpPr>
        <p:spPr bwMode="auto">
          <a:xfrm>
            <a:off x="4954588" y="2655888"/>
            <a:ext cx="1403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800">
                <a:effectLst>
                  <a:outerShdw blurRad="38100" dist="38100" dir="2700000" algn="tl">
                    <a:srgbClr val="000000"/>
                  </a:outerShdw>
                </a:effectLst>
              </a:rPr>
              <a:t>Toilet, 19 gpd</a:t>
            </a:r>
            <a:endParaRPr lang="en-US" altLang="en-US" sz="2000">
              <a:effectLst>
                <a:outerShdw blurRad="38100" dist="38100" dir="2700000" algn="tl">
                  <a:srgbClr val="000000"/>
                </a:outerShdw>
              </a:effectLst>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a:xfrm>
            <a:off x="838200" y="685800"/>
            <a:ext cx="7489825" cy="776288"/>
          </a:xfrm>
        </p:spPr>
        <p:txBody>
          <a:bodyPr/>
          <a:lstStyle/>
          <a:p>
            <a:pPr algn="ctr"/>
            <a:r>
              <a:rPr lang="en-US" altLang="en-US" sz="4000">
                <a:solidFill>
                  <a:schemeClr val="tx1"/>
                </a:solidFill>
              </a:rPr>
              <a:t>Gray-Water Separation</a:t>
            </a:r>
          </a:p>
        </p:txBody>
      </p:sp>
      <p:sp>
        <p:nvSpPr>
          <p:cNvPr id="268291" name="Rectangle 3"/>
          <p:cNvSpPr>
            <a:spLocks noGrp="1" noChangeArrowheads="1"/>
          </p:cNvSpPr>
          <p:nvPr>
            <p:ph type="body" idx="1"/>
          </p:nvPr>
        </p:nvSpPr>
        <p:spPr>
          <a:xfrm>
            <a:off x="1371600" y="2286000"/>
            <a:ext cx="7315200" cy="4214813"/>
          </a:xfrm>
        </p:spPr>
        <p:txBody>
          <a:bodyPr>
            <a:spAutoFit/>
          </a:bodyPr>
          <a:lstStyle/>
          <a:p>
            <a:r>
              <a:rPr lang="en-US" altLang="en-US"/>
              <a:t>60-65% of total wastewater</a:t>
            </a:r>
          </a:p>
          <a:p>
            <a:pPr lvl="1"/>
            <a:r>
              <a:rPr lang="en-US" altLang="en-US"/>
              <a:t>1,000 gal/week (1” over 1,600 ft</a:t>
            </a:r>
            <a:r>
              <a:rPr lang="en-US" altLang="en-US" baseline="30000"/>
              <a:t>2</a:t>
            </a:r>
            <a:r>
              <a:rPr lang="en-US" altLang="en-US"/>
              <a:t>)</a:t>
            </a:r>
          </a:p>
          <a:p>
            <a:pPr lvl="1"/>
            <a:r>
              <a:rPr lang="en-US" altLang="en-US"/>
              <a:t>Bathtub and/or shower</a:t>
            </a:r>
          </a:p>
          <a:p>
            <a:pPr lvl="1"/>
            <a:r>
              <a:rPr lang="en-US" altLang="en-US"/>
              <a:t>Laundry</a:t>
            </a:r>
          </a:p>
          <a:p>
            <a:pPr lvl="1"/>
            <a:r>
              <a:rPr lang="en-US" altLang="en-US"/>
              <a:t>Kitchen and dishwasher not included</a:t>
            </a:r>
          </a:p>
          <a:p>
            <a:r>
              <a:rPr lang="en-US" altLang="en-US"/>
              <a:t>Surface discharge requires NPDES  permit from EPD</a:t>
            </a:r>
          </a:p>
          <a:p>
            <a:pPr lvl="1"/>
            <a:r>
              <a:rPr lang="en-US" altLang="en-US">
                <a:ea typeface="Arial" charset="0"/>
                <a:cs typeface="Arial" charset="0"/>
              </a:rPr>
              <a:t>2 subsurface systems needed</a:t>
            </a:r>
            <a:endParaRPr lang="en-US" altLang="en-US"/>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a:xfrm>
            <a:off x="592138" y="330200"/>
            <a:ext cx="7743825" cy="619125"/>
          </a:xfrm>
        </p:spPr>
        <p:txBody>
          <a:bodyPr/>
          <a:lstStyle/>
          <a:p>
            <a:pPr algn="ctr"/>
            <a:r>
              <a:rPr lang="en-US" altLang="en-US" sz="4000">
                <a:solidFill>
                  <a:schemeClr val="tx1"/>
                </a:solidFill>
              </a:rPr>
              <a:t>Site Water Management</a:t>
            </a:r>
          </a:p>
        </p:txBody>
      </p:sp>
      <p:sp>
        <p:nvSpPr>
          <p:cNvPr id="269315" name="Rectangle 3"/>
          <p:cNvSpPr>
            <a:spLocks noGrp="1" noChangeArrowheads="1"/>
          </p:cNvSpPr>
          <p:nvPr>
            <p:ph type="body" idx="1"/>
          </p:nvPr>
        </p:nvSpPr>
        <p:spPr>
          <a:xfrm>
            <a:off x="685800" y="1371600"/>
            <a:ext cx="7896225" cy="1358900"/>
          </a:xfrm>
        </p:spPr>
        <p:txBody>
          <a:bodyPr/>
          <a:lstStyle/>
          <a:p>
            <a:pPr>
              <a:lnSpc>
                <a:spcPct val="90000"/>
              </a:lnSpc>
            </a:pPr>
            <a:r>
              <a:rPr lang="en-US" altLang="en-US" sz="2800">
                <a:ea typeface="Arial" charset="0"/>
                <a:cs typeface="Arial" charset="0"/>
              </a:rPr>
              <a:t>Divert water from gutter downspouts, natural drainage, roofs, drives, and other impervious surfaces away from onsite system drain field.</a:t>
            </a:r>
          </a:p>
        </p:txBody>
      </p:sp>
      <p:pic>
        <p:nvPicPr>
          <p:cNvPr id="269316" name="Picture 4" descr="infiltrator in gray soil - better 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971800"/>
            <a:ext cx="5099050" cy="36718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a:xfrm>
            <a:off x="762000" y="609600"/>
            <a:ext cx="7489825" cy="776288"/>
          </a:xfrm>
        </p:spPr>
        <p:txBody>
          <a:bodyPr/>
          <a:lstStyle/>
          <a:p>
            <a:pPr algn="ctr"/>
            <a:r>
              <a:rPr lang="en-US" altLang="en-US" sz="4000">
                <a:solidFill>
                  <a:schemeClr val="tx1"/>
                </a:solidFill>
              </a:rPr>
              <a:t>Maintenance</a:t>
            </a:r>
          </a:p>
        </p:txBody>
      </p:sp>
      <p:sp>
        <p:nvSpPr>
          <p:cNvPr id="270339" name="Rectangle 3"/>
          <p:cNvSpPr>
            <a:spLocks noGrp="1" noChangeArrowheads="1"/>
          </p:cNvSpPr>
          <p:nvPr>
            <p:ph type="body" idx="1"/>
          </p:nvPr>
        </p:nvSpPr>
        <p:spPr>
          <a:xfrm>
            <a:off x="685800" y="2133600"/>
            <a:ext cx="7772400" cy="4465638"/>
          </a:xfrm>
        </p:spPr>
        <p:txBody>
          <a:bodyPr>
            <a:spAutoFit/>
          </a:bodyPr>
          <a:lstStyle/>
          <a:p>
            <a:r>
              <a:rPr lang="en-US" altLang="en-US" sz="2800"/>
              <a:t>Necessary for long-term performance.</a:t>
            </a:r>
          </a:p>
          <a:p>
            <a:pPr lvl="1"/>
            <a:r>
              <a:rPr lang="en-US" altLang="en-US" sz="2400"/>
              <a:t>Septic tank clean-out (pumping)</a:t>
            </a:r>
          </a:p>
          <a:p>
            <a:pPr lvl="1"/>
            <a:r>
              <a:rPr lang="en-US" altLang="en-US" sz="2400"/>
              <a:t>Inspection</a:t>
            </a:r>
          </a:p>
          <a:p>
            <a:pPr lvl="1"/>
            <a:r>
              <a:rPr lang="en-US" altLang="en-US" sz="2400"/>
              <a:t>More extensive maintenance needed for advanced designs and treatment systems</a:t>
            </a:r>
          </a:p>
          <a:p>
            <a:pPr lvl="2"/>
            <a:r>
              <a:rPr lang="en-US" altLang="en-US" sz="2000"/>
              <a:t>Pumps, timers, valves, etc.</a:t>
            </a:r>
          </a:p>
          <a:p>
            <a:r>
              <a:rPr lang="en-US" altLang="en-US" sz="2800"/>
              <a:t>Lack of homeowner knowledge is a problem.</a:t>
            </a:r>
          </a:p>
          <a:p>
            <a:pPr lvl="1"/>
            <a:r>
              <a:rPr lang="en-US" altLang="en-US" sz="2400"/>
              <a:t>Assume service by central sewer</a:t>
            </a:r>
          </a:p>
          <a:p>
            <a:pPr lvl="1"/>
            <a:r>
              <a:rPr lang="en-US" altLang="en-US" sz="2400"/>
              <a:t>No understanding of on-site system</a:t>
            </a:r>
          </a:p>
          <a:p>
            <a:r>
              <a:rPr lang="en-US" altLang="en-US" sz="2800"/>
              <a:t>Regulated/required maintenance?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546100" y="2532063"/>
            <a:ext cx="7772400" cy="762000"/>
          </a:xfrm>
        </p:spPr>
        <p:txBody>
          <a:bodyPr/>
          <a:lstStyle/>
          <a:p>
            <a:pPr algn="ctr"/>
            <a:r>
              <a:rPr lang="en-US" altLang="en-US" sz="6000">
                <a:solidFill>
                  <a:schemeClr val="hlink"/>
                </a:solidFill>
              </a:rPr>
              <a:t>What is the Future?</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a:xfrm>
            <a:off x="990600" y="685800"/>
            <a:ext cx="7488238" cy="776288"/>
          </a:xfrm>
        </p:spPr>
        <p:txBody>
          <a:bodyPr/>
          <a:lstStyle/>
          <a:p>
            <a:pPr algn="ctr"/>
            <a:r>
              <a:rPr lang="en-US" altLang="en-US" sz="4000">
                <a:solidFill>
                  <a:schemeClr val="tx1"/>
                </a:solidFill>
              </a:rPr>
              <a:t>Distributed Systems</a:t>
            </a:r>
          </a:p>
        </p:txBody>
      </p:sp>
      <p:sp>
        <p:nvSpPr>
          <p:cNvPr id="276483" name="Rectangle 3"/>
          <p:cNvSpPr>
            <a:spLocks noGrp="1" noChangeArrowheads="1"/>
          </p:cNvSpPr>
          <p:nvPr>
            <p:ph type="body" idx="1"/>
          </p:nvPr>
        </p:nvSpPr>
        <p:spPr>
          <a:xfrm>
            <a:off x="838200" y="2249488"/>
            <a:ext cx="7772400" cy="4608512"/>
          </a:xfrm>
        </p:spPr>
        <p:txBody>
          <a:bodyPr/>
          <a:lstStyle/>
          <a:p>
            <a:r>
              <a:rPr lang="en-US" altLang="en-US" sz="2800"/>
              <a:t>One large on-site system for several houses</a:t>
            </a:r>
          </a:p>
          <a:p>
            <a:pPr lvl="1"/>
            <a:r>
              <a:rPr lang="en-US" altLang="en-US" sz="2400"/>
              <a:t>System installed on best-suited soils. </a:t>
            </a:r>
          </a:p>
          <a:p>
            <a:pPr lvl="2"/>
            <a:r>
              <a:rPr lang="en-US" altLang="en-US" sz="2000"/>
              <a:t>Drainfield area can be used as a park or as green space since wastewater is underground</a:t>
            </a:r>
          </a:p>
          <a:p>
            <a:pPr lvl="1"/>
            <a:r>
              <a:rPr lang="en-US" altLang="en-US" sz="2400"/>
              <a:t>Advanced treatment often included </a:t>
            </a:r>
          </a:p>
          <a:p>
            <a:pPr lvl="1"/>
            <a:r>
              <a:rPr lang="en-US" altLang="en-US" sz="2400"/>
              <a:t>Same housing density </a:t>
            </a:r>
          </a:p>
          <a:p>
            <a:r>
              <a:rPr lang="en-US" altLang="en-US" sz="2800"/>
              <a:t>Unit of government or company responsible for maintenance.</a:t>
            </a:r>
          </a:p>
          <a:p>
            <a:pPr lvl="1"/>
            <a:r>
              <a:rPr lang="en-US" altLang="en-US" sz="2400"/>
              <a:t>Monthly homeowner fee</a:t>
            </a:r>
          </a:p>
          <a:p>
            <a:pPr lvl="1"/>
            <a:r>
              <a:rPr lang="en-US" altLang="en-US" sz="2400"/>
              <a:t>Bonding</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a:xfrm>
            <a:off x="1143000" y="0"/>
            <a:ext cx="7488238" cy="776288"/>
          </a:xfrm>
        </p:spPr>
        <p:txBody>
          <a:bodyPr/>
          <a:lstStyle/>
          <a:p>
            <a:r>
              <a:rPr lang="en-US" altLang="en-US" sz="4000">
                <a:solidFill>
                  <a:schemeClr val="tx1"/>
                </a:solidFill>
                <a:latin typeface="Arial" charset="0"/>
              </a:rPr>
              <a:t>Cluster or </a:t>
            </a:r>
            <a:r>
              <a:rPr lang="en-US" altLang="en-US" sz="4000">
                <a:solidFill>
                  <a:schemeClr val="tx1"/>
                </a:solidFill>
              </a:rPr>
              <a:t>Community</a:t>
            </a:r>
            <a:r>
              <a:rPr lang="en-US" altLang="en-US" sz="4000">
                <a:solidFill>
                  <a:schemeClr val="tx1"/>
                </a:solidFill>
                <a:latin typeface="Arial" charset="0"/>
              </a:rPr>
              <a:t> System</a:t>
            </a:r>
          </a:p>
        </p:txBody>
      </p:sp>
      <p:grpSp>
        <p:nvGrpSpPr>
          <p:cNvPr id="278531" name="Group 3"/>
          <p:cNvGrpSpPr>
            <a:grpSpLocks/>
          </p:cNvGrpSpPr>
          <p:nvPr/>
        </p:nvGrpSpPr>
        <p:grpSpPr bwMode="auto">
          <a:xfrm>
            <a:off x="2825750" y="1231900"/>
            <a:ext cx="3211513" cy="4271963"/>
            <a:chOff x="653" y="1630"/>
            <a:chExt cx="2276" cy="2691"/>
          </a:xfrm>
        </p:grpSpPr>
        <p:sp>
          <p:nvSpPr>
            <p:cNvPr id="278532" name="Line 4"/>
            <p:cNvSpPr>
              <a:spLocks noChangeShapeType="1"/>
            </p:cNvSpPr>
            <p:nvPr/>
          </p:nvSpPr>
          <p:spPr bwMode="auto">
            <a:xfrm>
              <a:off x="1801" y="1848"/>
              <a:ext cx="1128" cy="0"/>
            </a:xfrm>
            <a:prstGeom prst="line">
              <a:avLst/>
            </a:prstGeom>
            <a:noFill/>
            <a:ln w="28575" cap="sq">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278533" name="Line 5"/>
            <p:cNvSpPr>
              <a:spLocks noChangeShapeType="1"/>
            </p:cNvSpPr>
            <p:nvPr/>
          </p:nvSpPr>
          <p:spPr bwMode="auto">
            <a:xfrm>
              <a:off x="2628" y="1630"/>
              <a:ext cx="0" cy="227"/>
            </a:xfrm>
            <a:prstGeom prst="line">
              <a:avLst/>
            </a:prstGeom>
            <a:noFill/>
            <a:ln w="28575" cap="sq">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278534" name="Line 6"/>
            <p:cNvSpPr>
              <a:spLocks noChangeShapeType="1"/>
            </p:cNvSpPr>
            <p:nvPr/>
          </p:nvSpPr>
          <p:spPr bwMode="auto">
            <a:xfrm flipV="1">
              <a:off x="2742" y="1848"/>
              <a:ext cx="0" cy="65"/>
            </a:xfrm>
            <a:prstGeom prst="line">
              <a:avLst/>
            </a:prstGeom>
            <a:noFill/>
            <a:ln w="28575" cap="sq">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278535" name="Line 7"/>
            <p:cNvSpPr>
              <a:spLocks noChangeShapeType="1"/>
            </p:cNvSpPr>
            <p:nvPr/>
          </p:nvSpPr>
          <p:spPr bwMode="auto">
            <a:xfrm flipV="1">
              <a:off x="2123" y="1837"/>
              <a:ext cx="0" cy="64"/>
            </a:xfrm>
            <a:prstGeom prst="line">
              <a:avLst/>
            </a:prstGeom>
            <a:noFill/>
            <a:ln w="28575" cap="sq">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278536" name="Line 8"/>
            <p:cNvSpPr>
              <a:spLocks noChangeShapeType="1"/>
            </p:cNvSpPr>
            <p:nvPr/>
          </p:nvSpPr>
          <p:spPr bwMode="auto">
            <a:xfrm>
              <a:off x="1801" y="1848"/>
              <a:ext cx="10" cy="2473"/>
            </a:xfrm>
            <a:prstGeom prst="line">
              <a:avLst/>
            </a:prstGeom>
            <a:noFill/>
            <a:ln w="28575" cap="sq">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278537" name="Line 9"/>
            <p:cNvSpPr>
              <a:spLocks noChangeShapeType="1"/>
            </p:cNvSpPr>
            <p:nvPr/>
          </p:nvSpPr>
          <p:spPr bwMode="auto">
            <a:xfrm>
              <a:off x="653" y="2980"/>
              <a:ext cx="1251" cy="0"/>
            </a:xfrm>
            <a:prstGeom prst="line">
              <a:avLst/>
            </a:prstGeom>
            <a:noFill/>
            <a:ln w="28575" cap="sq">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278538" name="Line 10"/>
            <p:cNvSpPr>
              <a:spLocks noChangeShapeType="1"/>
            </p:cNvSpPr>
            <p:nvPr/>
          </p:nvSpPr>
          <p:spPr bwMode="auto">
            <a:xfrm>
              <a:off x="1346" y="2925"/>
              <a:ext cx="0" cy="292"/>
            </a:xfrm>
            <a:prstGeom prst="line">
              <a:avLst/>
            </a:prstGeom>
            <a:noFill/>
            <a:ln w="28575" cap="sq">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278539" name="Line 11"/>
            <p:cNvSpPr>
              <a:spLocks noChangeShapeType="1"/>
            </p:cNvSpPr>
            <p:nvPr/>
          </p:nvSpPr>
          <p:spPr bwMode="auto">
            <a:xfrm>
              <a:off x="1511" y="3665"/>
              <a:ext cx="352" cy="0"/>
            </a:xfrm>
            <a:prstGeom prst="line">
              <a:avLst/>
            </a:prstGeom>
            <a:noFill/>
            <a:ln w="28575" cap="sq">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278540" name="Line 12"/>
            <p:cNvSpPr>
              <a:spLocks noChangeShapeType="1"/>
            </p:cNvSpPr>
            <p:nvPr/>
          </p:nvSpPr>
          <p:spPr bwMode="auto">
            <a:xfrm>
              <a:off x="1532" y="4303"/>
              <a:ext cx="352" cy="0"/>
            </a:xfrm>
            <a:prstGeom prst="line">
              <a:avLst/>
            </a:prstGeom>
            <a:noFill/>
            <a:ln w="28575" cap="sq">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278541" name="Line 13"/>
            <p:cNvSpPr>
              <a:spLocks noChangeShapeType="1"/>
            </p:cNvSpPr>
            <p:nvPr/>
          </p:nvSpPr>
          <p:spPr bwMode="auto">
            <a:xfrm>
              <a:off x="1562" y="2360"/>
              <a:ext cx="312" cy="0"/>
            </a:xfrm>
            <a:prstGeom prst="line">
              <a:avLst/>
            </a:prstGeom>
            <a:noFill/>
            <a:ln w="28575" cap="sq">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278542" name="Line 14"/>
            <p:cNvSpPr>
              <a:spLocks noChangeShapeType="1"/>
            </p:cNvSpPr>
            <p:nvPr/>
          </p:nvSpPr>
          <p:spPr bwMode="auto">
            <a:xfrm>
              <a:off x="1542" y="1903"/>
              <a:ext cx="248" cy="0"/>
            </a:xfrm>
            <a:prstGeom prst="line">
              <a:avLst/>
            </a:prstGeom>
            <a:noFill/>
            <a:ln w="28575" cap="sq">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278543" name="Line 15"/>
            <p:cNvSpPr>
              <a:spLocks noChangeShapeType="1"/>
            </p:cNvSpPr>
            <p:nvPr/>
          </p:nvSpPr>
          <p:spPr bwMode="auto">
            <a:xfrm>
              <a:off x="2034" y="1630"/>
              <a:ext cx="0" cy="209"/>
            </a:xfrm>
            <a:prstGeom prst="line">
              <a:avLst/>
            </a:prstGeom>
            <a:noFill/>
            <a:ln w="28575" cap="sq">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278544" name="Line 16"/>
            <p:cNvSpPr>
              <a:spLocks noChangeShapeType="1"/>
            </p:cNvSpPr>
            <p:nvPr/>
          </p:nvSpPr>
          <p:spPr bwMode="auto">
            <a:xfrm>
              <a:off x="1801" y="2579"/>
              <a:ext cx="1128" cy="0"/>
            </a:xfrm>
            <a:prstGeom prst="line">
              <a:avLst/>
            </a:prstGeom>
            <a:noFill/>
            <a:ln w="28575" cap="sq">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grpSp>
      <p:sp>
        <p:nvSpPr>
          <p:cNvPr id="278545" name="Freeform 17"/>
          <p:cNvSpPr>
            <a:spLocks/>
          </p:cNvSpPr>
          <p:nvPr/>
        </p:nvSpPr>
        <p:spPr bwMode="auto">
          <a:xfrm>
            <a:off x="3001963" y="1357313"/>
            <a:ext cx="2890837" cy="4635500"/>
          </a:xfrm>
          <a:custGeom>
            <a:avLst/>
            <a:gdLst>
              <a:gd name="T0" fmla="*/ 898 w 2194"/>
              <a:gd name="T1" fmla="*/ 3545 h 3545"/>
              <a:gd name="T2" fmla="*/ 909 w 2194"/>
              <a:gd name="T3" fmla="*/ 1717 h 3545"/>
              <a:gd name="T4" fmla="*/ 0 w 2194"/>
              <a:gd name="T5" fmla="*/ 1717 h 3545"/>
              <a:gd name="T6" fmla="*/ 0 w 2194"/>
              <a:gd name="T7" fmla="*/ 1584 h 3545"/>
              <a:gd name="T8" fmla="*/ 909 w 2194"/>
              <a:gd name="T9" fmla="*/ 1584 h 3545"/>
              <a:gd name="T10" fmla="*/ 909 w 2194"/>
              <a:gd name="T11" fmla="*/ 953 h 3545"/>
              <a:gd name="T12" fmla="*/ 909 w 2194"/>
              <a:gd name="T13" fmla="*/ 144 h 3545"/>
              <a:gd name="T14" fmla="*/ 909 w 2194"/>
              <a:gd name="T15" fmla="*/ 0 h 3545"/>
              <a:gd name="T16" fmla="*/ 2194 w 2194"/>
              <a:gd name="T17" fmla="*/ 0 h 3545"/>
              <a:gd name="T18" fmla="*/ 2194 w 2194"/>
              <a:gd name="T19" fmla="*/ 100 h 3545"/>
              <a:gd name="T20" fmla="*/ 1019 w 2194"/>
              <a:gd name="T21" fmla="*/ 100 h 3545"/>
              <a:gd name="T22" fmla="*/ 1019 w 2194"/>
              <a:gd name="T23" fmla="*/ 1019 h 3545"/>
              <a:gd name="T24" fmla="*/ 1019 w 2194"/>
              <a:gd name="T25" fmla="*/ 3545 h 3545"/>
              <a:gd name="T26" fmla="*/ 898 w 2194"/>
              <a:gd name="T27" fmla="*/ 3545 h 3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4" h="3545">
                <a:moveTo>
                  <a:pt x="898" y="3545"/>
                </a:moveTo>
                <a:lnTo>
                  <a:pt x="909" y="1717"/>
                </a:lnTo>
                <a:lnTo>
                  <a:pt x="0" y="1717"/>
                </a:lnTo>
                <a:lnTo>
                  <a:pt x="0" y="1584"/>
                </a:lnTo>
                <a:lnTo>
                  <a:pt x="909" y="1584"/>
                </a:lnTo>
                <a:lnTo>
                  <a:pt x="909" y="953"/>
                </a:lnTo>
                <a:lnTo>
                  <a:pt x="909" y="144"/>
                </a:lnTo>
                <a:lnTo>
                  <a:pt x="909" y="0"/>
                </a:lnTo>
                <a:lnTo>
                  <a:pt x="2194" y="0"/>
                </a:lnTo>
                <a:lnTo>
                  <a:pt x="2194" y="100"/>
                </a:lnTo>
                <a:lnTo>
                  <a:pt x="1019" y="100"/>
                </a:lnTo>
                <a:lnTo>
                  <a:pt x="1019" y="1019"/>
                </a:lnTo>
                <a:lnTo>
                  <a:pt x="1019" y="3545"/>
                </a:lnTo>
                <a:lnTo>
                  <a:pt x="898" y="3545"/>
                </a:lnTo>
                <a:close/>
              </a:path>
            </a:pathLst>
          </a:custGeom>
          <a:solidFill>
            <a:schemeClr val="tx1"/>
          </a:solidFill>
          <a:ln w="25400" cap="sq" cmpd="sng">
            <a:solidFill>
              <a:schemeClr val="bg2"/>
            </a:solidFill>
            <a:prstDash val="solid"/>
            <a:round/>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lstStyle/>
          <a:p>
            <a:endParaRPr lang="en-US"/>
          </a:p>
        </p:txBody>
      </p:sp>
      <p:grpSp>
        <p:nvGrpSpPr>
          <p:cNvPr id="278546" name="Group 18"/>
          <p:cNvGrpSpPr>
            <a:grpSpLocks/>
          </p:cNvGrpSpPr>
          <p:nvPr/>
        </p:nvGrpSpPr>
        <p:grpSpPr bwMode="auto">
          <a:xfrm>
            <a:off x="2514600" y="990600"/>
            <a:ext cx="3740150" cy="4887913"/>
            <a:chOff x="475" y="1480"/>
            <a:chExt cx="2624" cy="3072"/>
          </a:xfrm>
        </p:grpSpPr>
        <p:sp>
          <p:nvSpPr>
            <p:cNvPr id="278547" name="Rectangle 19"/>
            <p:cNvSpPr>
              <a:spLocks noChangeArrowheads="1"/>
            </p:cNvSpPr>
            <p:nvPr/>
          </p:nvSpPr>
          <p:spPr bwMode="auto">
            <a:xfrm>
              <a:off x="1378" y="1730"/>
              <a:ext cx="166" cy="292"/>
            </a:xfrm>
            <a:prstGeom prst="rect">
              <a:avLst/>
            </a:prstGeom>
            <a:solidFill>
              <a:srgbClr val="996633"/>
            </a:solidFill>
            <a:ln w="25400" cap="sq">
              <a:solidFill>
                <a:srgbClr val="99663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8548" name="Rectangle 20"/>
            <p:cNvSpPr>
              <a:spLocks noChangeArrowheads="1"/>
            </p:cNvSpPr>
            <p:nvPr/>
          </p:nvSpPr>
          <p:spPr bwMode="auto">
            <a:xfrm>
              <a:off x="1344" y="3597"/>
              <a:ext cx="165" cy="292"/>
            </a:xfrm>
            <a:prstGeom prst="rect">
              <a:avLst/>
            </a:prstGeom>
            <a:solidFill>
              <a:srgbClr val="996633"/>
            </a:solidFill>
            <a:ln w="25400" cap="sq">
              <a:solidFill>
                <a:srgbClr val="99663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8549" name="Rectangle 21"/>
            <p:cNvSpPr>
              <a:spLocks noChangeArrowheads="1"/>
            </p:cNvSpPr>
            <p:nvPr/>
          </p:nvSpPr>
          <p:spPr bwMode="auto">
            <a:xfrm>
              <a:off x="1361" y="4260"/>
              <a:ext cx="165" cy="292"/>
            </a:xfrm>
            <a:prstGeom prst="rect">
              <a:avLst/>
            </a:prstGeom>
            <a:solidFill>
              <a:srgbClr val="996633"/>
            </a:solidFill>
            <a:ln w="25400" cap="sq">
              <a:solidFill>
                <a:srgbClr val="99663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8550" name="Rectangle 22"/>
            <p:cNvSpPr>
              <a:spLocks noChangeArrowheads="1"/>
            </p:cNvSpPr>
            <p:nvPr/>
          </p:nvSpPr>
          <p:spPr bwMode="auto">
            <a:xfrm rot="5384392">
              <a:off x="1233" y="2686"/>
              <a:ext cx="146" cy="331"/>
            </a:xfrm>
            <a:prstGeom prst="rect">
              <a:avLst/>
            </a:prstGeom>
            <a:solidFill>
              <a:srgbClr val="996633"/>
            </a:solidFill>
            <a:ln w="25400" cap="sq">
              <a:solidFill>
                <a:srgbClr val="99663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8551" name="Rectangle 23"/>
            <p:cNvSpPr>
              <a:spLocks noChangeArrowheads="1"/>
            </p:cNvSpPr>
            <p:nvPr/>
          </p:nvSpPr>
          <p:spPr bwMode="auto">
            <a:xfrm>
              <a:off x="475" y="2913"/>
              <a:ext cx="165" cy="292"/>
            </a:xfrm>
            <a:prstGeom prst="rect">
              <a:avLst/>
            </a:prstGeom>
            <a:solidFill>
              <a:srgbClr val="996633"/>
            </a:solidFill>
            <a:ln w="25400" cap="sq">
              <a:solidFill>
                <a:srgbClr val="99663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8552" name="Rectangle 24"/>
            <p:cNvSpPr>
              <a:spLocks noChangeArrowheads="1"/>
            </p:cNvSpPr>
            <p:nvPr/>
          </p:nvSpPr>
          <p:spPr bwMode="auto">
            <a:xfrm rot="5384392">
              <a:off x="1230" y="3121"/>
              <a:ext cx="146" cy="331"/>
            </a:xfrm>
            <a:prstGeom prst="rect">
              <a:avLst/>
            </a:prstGeom>
            <a:solidFill>
              <a:srgbClr val="996633"/>
            </a:solidFill>
            <a:ln w="25400" cap="sq">
              <a:solidFill>
                <a:srgbClr val="99663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8553" name="Rectangle 25"/>
            <p:cNvSpPr>
              <a:spLocks noChangeArrowheads="1"/>
            </p:cNvSpPr>
            <p:nvPr/>
          </p:nvSpPr>
          <p:spPr bwMode="auto">
            <a:xfrm>
              <a:off x="1385" y="2238"/>
              <a:ext cx="165" cy="292"/>
            </a:xfrm>
            <a:prstGeom prst="rect">
              <a:avLst/>
            </a:prstGeom>
            <a:solidFill>
              <a:srgbClr val="996633"/>
            </a:solidFill>
            <a:ln w="25400" cap="sq">
              <a:solidFill>
                <a:srgbClr val="99663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8554" name="Rectangle 26"/>
            <p:cNvSpPr>
              <a:spLocks noChangeArrowheads="1"/>
            </p:cNvSpPr>
            <p:nvPr/>
          </p:nvSpPr>
          <p:spPr bwMode="auto">
            <a:xfrm rot="5384392">
              <a:off x="1922" y="1388"/>
              <a:ext cx="146" cy="330"/>
            </a:xfrm>
            <a:prstGeom prst="rect">
              <a:avLst/>
            </a:prstGeom>
            <a:solidFill>
              <a:srgbClr val="996633"/>
            </a:solidFill>
            <a:ln w="25400" cap="sq">
              <a:solidFill>
                <a:srgbClr val="99663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8555" name="Rectangle 27"/>
            <p:cNvSpPr>
              <a:spLocks noChangeArrowheads="1"/>
            </p:cNvSpPr>
            <p:nvPr/>
          </p:nvSpPr>
          <p:spPr bwMode="auto">
            <a:xfrm rot="5384392">
              <a:off x="2554" y="1387"/>
              <a:ext cx="146" cy="331"/>
            </a:xfrm>
            <a:prstGeom prst="rect">
              <a:avLst/>
            </a:prstGeom>
            <a:solidFill>
              <a:srgbClr val="996633"/>
            </a:solidFill>
            <a:ln w="25400" cap="sq">
              <a:solidFill>
                <a:srgbClr val="99663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8556" name="Rectangle 28"/>
            <p:cNvSpPr>
              <a:spLocks noChangeArrowheads="1"/>
            </p:cNvSpPr>
            <p:nvPr/>
          </p:nvSpPr>
          <p:spPr bwMode="auto">
            <a:xfrm>
              <a:off x="2934" y="1632"/>
              <a:ext cx="165" cy="292"/>
            </a:xfrm>
            <a:prstGeom prst="rect">
              <a:avLst/>
            </a:prstGeom>
            <a:solidFill>
              <a:srgbClr val="996633"/>
            </a:solidFill>
            <a:ln w="25400" cap="sq">
              <a:solidFill>
                <a:srgbClr val="99663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8557" name="Rectangle 29"/>
            <p:cNvSpPr>
              <a:spLocks noChangeArrowheads="1"/>
            </p:cNvSpPr>
            <p:nvPr/>
          </p:nvSpPr>
          <p:spPr bwMode="auto">
            <a:xfrm rot="5384392">
              <a:off x="1960" y="1822"/>
              <a:ext cx="146" cy="331"/>
            </a:xfrm>
            <a:prstGeom prst="rect">
              <a:avLst/>
            </a:prstGeom>
            <a:solidFill>
              <a:srgbClr val="996633"/>
            </a:solidFill>
            <a:ln w="25400" cap="sq">
              <a:solidFill>
                <a:srgbClr val="99663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8558" name="Rectangle 30"/>
            <p:cNvSpPr>
              <a:spLocks noChangeArrowheads="1"/>
            </p:cNvSpPr>
            <p:nvPr/>
          </p:nvSpPr>
          <p:spPr bwMode="auto">
            <a:xfrm rot="5384392">
              <a:off x="2591" y="1823"/>
              <a:ext cx="146" cy="330"/>
            </a:xfrm>
            <a:prstGeom prst="rect">
              <a:avLst/>
            </a:prstGeom>
            <a:solidFill>
              <a:srgbClr val="996633"/>
            </a:solidFill>
            <a:ln w="25400" cap="sq">
              <a:solidFill>
                <a:srgbClr val="99663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8559" name="Rectangle 31"/>
            <p:cNvSpPr>
              <a:spLocks noChangeArrowheads="1"/>
            </p:cNvSpPr>
            <p:nvPr/>
          </p:nvSpPr>
          <p:spPr bwMode="auto">
            <a:xfrm>
              <a:off x="1878" y="3458"/>
              <a:ext cx="166" cy="292"/>
            </a:xfrm>
            <a:prstGeom prst="rect">
              <a:avLst/>
            </a:prstGeom>
            <a:solidFill>
              <a:srgbClr val="996633"/>
            </a:solidFill>
            <a:ln w="25400" cap="sq">
              <a:solidFill>
                <a:srgbClr val="99663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8560" name="Rectangle 32"/>
            <p:cNvSpPr>
              <a:spLocks noChangeArrowheads="1"/>
            </p:cNvSpPr>
            <p:nvPr/>
          </p:nvSpPr>
          <p:spPr bwMode="auto">
            <a:xfrm>
              <a:off x="1895" y="4121"/>
              <a:ext cx="165" cy="292"/>
            </a:xfrm>
            <a:prstGeom prst="rect">
              <a:avLst/>
            </a:prstGeom>
            <a:solidFill>
              <a:srgbClr val="996633"/>
            </a:solidFill>
            <a:ln w="25400" cap="sq">
              <a:solidFill>
                <a:srgbClr val="99663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8561" name="Rectangle 33"/>
            <p:cNvSpPr>
              <a:spLocks noChangeArrowheads="1"/>
            </p:cNvSpPr>
            <p:nvPr/>
          </p:nvSpPr>
          <p:spPr bwMode="auto">
            <a:xfrm>
              <a:off x="1888" y="2226"/>
              <a:ext cx="166" cy="291"/>
            </a:xfrm>
            <a:prstGeom prst="rect">
              <a:avLst/>
            </a:prstGeom>
            <a:solidFill>
              <a:srgbClr val="996633"/>
            </a:solidFill>
            <a:ln w="25400" cap="sq">
              <a:solidFill>
                <a:srgbClr val="99663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8562" name="Rectangle 34"/>
            <p:cNvSpPr>
              <a:spLocks noChangeArrowheads="1"/>
            </p:cNvSpPr>
            <p:nvPr/>
          </p:nvSpPr>
          <p:spPr bwMode="auto">
            <a:xfrm>
              <a:off x="1905" y="2889"/>
              <a:ext cx="166" cy="291"/>
            </a:xfrm>
            <a:prstGeom prst="rect">
              <a:avLst/>
            </a:prstGeom>
            <a:solidFill>
              <a:srgbClr val="996633"/>
            </a:solidFill>
            <a:ln w="25400" cap="sq">
              <a:solidFill>
                <a:srgbClr val="99663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78563" name="Group 35"/>
          <p:cNvGrpSpPr>
            <a:grpSpLocks/>
          </p:cNvGrpSpPr>
          <p:nvPr/>
        </p:nvGrpSpPr>
        <p:grpSpPr bwMode="auto">
          <a:xfrm>
            <a:off x="5441950" y="2608263"/>
            <a:ext cx="1474788" cy="2508250"/>
            <a:chOff x="2514" y="2460"/>
            <a:chExt cx="1046" cy="1580"/>
          </a:xfrm>
        </p:grpSpPr>
        <p:grpSp>
          <p:nvGrpSpPr>
            <p:cNvPr id="278564" name="Group 36"/>
            <p:cNvGrpSpPr>
              <a:grpSpLocks/>
            </p:cNvGrpSpPr>
            <p:nvPr/>
          </p:nvGrpSpPr>
          <p:grpSpPr bwMode="auto">
            <a:xfrm>
              <a:off x="2514" y="2809"/>
              <a:ext cx="1046" cy="1231"/>
              <a:chOff x="2658" y="3093"/>
              <a:chExt cx="1119" cy="2182"/>
            </a:xfrm>
          </p:grpSpPr>
          <p:sp>
            <p:nvSpPr>
              <p:cNvPr id="278565" name="Line 37"/>
              <p:cNvSpPr>
                <a:spLocks noChangeShapeType="1"/>
              </p:cNvSpPr>
              <p:nvPr/>
            </p:nvSpPr>
            <p:spPr bwMode="auto">
              <a:xfrm>
                <a:off x="2670" y="3093"/>
                <a:ext cx="1107" cy="0"/>
              </a:xfrm>
              <a:prstGeom prst="line">
                <a:avLst/>
              </a:prstGeom>
              <a:noFill/>
              <a:ln w="28575" cap="sq">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278566" name="Line 38"/>
              <p:cNvSpPr>
                <a:spLocks noChangeShapeType="1"/>
              </p:cNvSpPr>
              <p:nvPr/>
            </p:nvSpPr>
            <p:spPr bwMode="auto">
              <a:xfrm>
                <a:off x="2658" y="3093"/>
                <a:ext cx="0" cy="2182"/>
              </a:xfrm>
              <a:prstGeom prst="line">
                <a:avLst/>
              </a:prstGeom>
              <a:noFill/>
              <a:ln w="28575" cap="sq">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278567" name="Line 39"/>
              <p:cNvSpPr>
                <a:spLocks noChangeShapeType="1"/>
              </p:cNvSpPr>
              <p:nvPr/>
            </p:nvSpPr>
            <p:spPr bwMode="auto">
              <a:xfrm>
                <a:off x="2754" y="3093"/>
                <a:ext cx="0" cy="2182"/>
              </a:xfrm>
              <a:prstGeom prst="line">
                <a:avLst/>
              </a:prstGeom>
              <a:noFill/>
              <a:ln w="28575" cap="sq">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278568" name="Line 40"/>
              <p:cNvSpPr>
                <a:spLocks noChangeShapeType="1"/>
              </p:cNvSpPr>
              <p:nvPr/>
            </p:nvSpPr>
            <p:spPr bwMode="auto">
              <a:xfrm>
                <a:off x="3592" y="3093"/>
                <a:ext cx="0" cy="2182"/>
              </a:xfrm>
              <a:prstGeom prst="line">
                <a:avLst/>
              </a:prstGeom>
              <a:noFill/>
              <a:ln w="28575" cap="sq">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278569" name="Line 41"/>
              <p:cNvSpPr>
                <a:spLocks noChangeShapeType="1"/>
              </p:cNvSpPr>
              <p:nvPr/>
            </p:nvSpPr>
            <p:spPr bwMode="auto">
              <a:xfrm>
                <a:off x="3688" y="3093"/>
                <a:ext cx="0" cy="2182"/>
              </a:xfrm>
              <a:prstGeom prst="line">
                <a:avLst/>
              </a:prstGeom>
              <a:noFill/>
              <a:ln w="28575" cap="sq">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278570" name="Line 42"/>
              <p:cNvSpPr>
                <a:spLocks noChangeShapeType="1"/>
              </p:cNvSpPr>
              <p:nvPr/>
            </p:nvSpPr>
            <p:spPr bwMode="auto">
              <a:xfrm>
                <a:off x="3773" y="3093"/>
                <a:ext cx="0" cy="2182"/>
              </a:xfrm>
              <a:prstGeom prst="line">
                <a:avLst/>
              </a:prstGeom>
              <a:noFill/>
              <a:ln w="28575" cap="sq">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278571" name="Line 43"/>
              <p:cNvSpPr>
                <a:spLocks noChangeShapeType="1"/>
              </p:cNvSpPr>
              <p:nvPr/>
            </p:nvSpPr>
            <p:spPr bwMode="auto">
              <a:xfrm>
                <a:off x="3474" y="3093"/>
                <a:ext cx="0" cy="2182"/>
              </a:xfrm>
              <a:prstGeom prst="line">
                <a:avLst/>
              </a:prstGeom>
              <a:noFill/>
              <a:ln w="28575" cap="sq">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278572" name="Line 44"/>
              <p:cNvSpPr>
                <a:spLocks noChangeShapeType="1"/>
              </p:cNvSpPr>
              <p:nvPr/>
            </p:nvSpPr>
            <p:spPr bwMode="auto">
              <a:xfrm>
                <a:off x="3204" y="3093"/>
                <a:ext cx="0" cy="2182"/>
              </a:xfrm>
              <a:prstGeom prst="line">
                <a:avLst/>
              </a:prstGeom>
              <a:noFill/>
              <a:ln w="28575" cap="sq">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278573" name="Line 45"/>
              <p:cNvSpPr>
                <a:spLocks noChangeShapeType="1"/>
              </p:cNvSpPr>
              <p:nvPr/>
            </p:nvSpPr>
            <p:spPr bwMode="auto">
              <a:xfrm>
                <a:off x="3333" y="3093"/>
                <a:ext cx="0" cy="2182"/>
              </a:xfrm>
              <a:prstGeom prst="line">
                <a:avLst/>
              </a:prstGeom>
              <a:noFill/>
              <a:ln w="28575" cap="sq">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278574" name="Line 46"/>
              <p:cNvSpPr>
                <a:spLocks noChangeShapeType="1"/>
              </p:cNvSpPr>
              <p:nvPr/>
            </p:nvSpPr>
            <p:spPr bwMode="auto">
              <a:xfrm>
                <a:off x="3082" y="3093"/>
                <a:ext cx="0" cy="2182"/>
              </a:xfrm>
              <a:prstGeom prst="line">
                <a:avLst/>
              </a:prstGeom>
              <a:noFill/>
              <a:ln w="28575" cap="sq">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278575" name="Line 47"/>
              <p:cNvSpPr>
                <a:spLocks noChangeShapeType="1"/>
              </p:cNvSpPr>
              <p:nvPr/>
            </p:nvSpPr>
            <p:spPr bwMode="auto">
              <a:xfrm>
                <a:off x="2972" y="3093"/>
                <a:ext cx="0" cy="2182"/>
              </a:xfrm>
              <a:prstGeom prst="line">
                <a:avLst/>
              </a:prstGeom>
              <a:noFill/>
              <a:ln w="28575" cap="sq">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278576" name="Line 48"/>
              <p:cNvSpPr>
                <a:spLocks noChangeShapeType="1"/>
              </p:cNvSpPr>
              <p:nvPr/>
            </p:nvSpPr>
            <p:spPr bwMode="auto">
              <a:xfrm>
                <a:off x="2872" y="3093"/>
                <a:ext cx="0" cy="2182"/>
              </a:xfrm>
              <a:prstGeom prst="line">
                <a:avLst/>
              </a:prstGeom>
              <a:noFill/>
              <a:ln w="28575" cap="sq">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grpSp>
        <p:sp>
          <p:nvSpPr>
            <p:cNvPr id="278577" name="Rectangle 49"/>
            <p:cNvSpPr>
              <a:spLocks noChangeArrowheads="1"/>
            </p:cNvSpPr>
            <p:nvPr/>
          </p:nvSpPr>
          <p:spPr bwMode="auto">
            <a:xfrm>
              <a:off x="2939" y="2460"/>
              <a:ext cx="197" cy="182"/>
            </a:xfrm>
            <a:prstGeom prst="rect">
              <a:avLst/>
            </a:prstGeom>
            <a:solidFill>
              <a:schemeClr val="accent1"/>
            </a:solidFill>
            <a:ln w="25400" cap="sq">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8578" name="Line 50"/>
            <p:cNvSpPr>
              <a:spLocks noChangeShapeType="1"/>
            </p:cNvSpPr>
            <p:nvPr/>
          </p:nvSpPr>
          <p:spPr bwMode="auto">
            <a:xfrm>
              <a:off x="3053" y="2651"/>
              <a:ext cx="0" cy="146"/>
            </a:xfrm>
            <a:prstGeom prst="line">
              <a:avLst/>
            </a:prstGeom>
            <a:noFill/>
            <a:ln w="28575" cap="sq">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grpSp>
      <p:sp>
        <p:nvSpPr>
          <p:cNvPr id="278579" name="Text Box 51"/>
          <p:cNvSpPr txBox="1">
            <a:spLocks noChangeArrowheads="1"/>
          </p:cNvSpPr>
          <p:nvPr/>
        </p:nvSpPr>
        <p:spPr bwMode="auto">
          <a:xfrm>
            <a:off x="6973888" y="2251075"/>
            <a:ext cx="1382712"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2400">
                <a:latin typeface="Arial" charset="0"/>
              </a:rPr>
              <a:t>Advanced</a:t>
            </a:r>
          </a:p>
          <a:p>
            <a:pPr eaLnBrk="1" hangingPunct="1"/>
            <a:r>
              <a:rPr lang="en-US" altLang="en-US" sz="2400">
                <a:latin typeface="Arial" charset="0"/>
              </a:rPr>
              <a:t>treatment </a:t>
            </a:r>
          </a:p>
          <a:p>
            <a:pPr eaLnBrk="1" hangingPunct="1"/>
            <a:r>
              <a:rPr lang="en-US" altLang="en-US" sz="2400">
                <a:latin typeface="Arial" charset="0"/>
              </a:rPr>
              <a:t>and </a:t>
            </a:r>
          </a:p>
          <a:p>
            <a:pPr eaLnBrk="1" hangingPunct="1"/>
            <a:r>
              <a:rPr lang="en-US" altLang="en-US" sz="2400">
                <a:latin typeface="Arial" charset="0"/>
              </a:rPr>
              <a:t>best soils</a:t>
            </a:r>
          </a:p>
        </p:txBody>
      </p:sp>
      <p:sp>
        <p:nvSpPr>
          <p:cNvPr id="278580" name="Text Box 52"/>
          <p:cNvSpPr txBox="1">
            <a:spLocks noChangeArrowheads="1"/>
          </p:cNvSpPr>
          <p:nvPr/>
        </p:nvSpPr>
        <p:spPr bwMode="auto">
          <a:xfrm>
            <a:off x="381000" y="1482725"/>
            <a:ext cx="2268538"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2400">
                <a:latin typeface="Arial" charset="0"/>
              </a:rPr>
              <a:t>Every house</a:t>
            </a:r>
          </a:p>
          <a:p>
            <a:pPr eaLnBrk="1" hangingPunct="1"/>
            <a:r>
              <a:rPr lang="en-US" altLang="en-US" sz="2400">
                <a:latin typeface="Arial" charset="0"/>
              </a:rPr>
              <a:t>has a</a:t>
            </a:r>
          </a:p>
          <a:p>
            <a:pPr eaLnBrk="1" hangingPunct="1"/>
            <a:r>
              <a:rPr lang="en-US" altLang="en-US" sz="2400">
                <a:latin typeface="Arial" charset="0"/>
              </a:rPr>
              <a:t>septic tank with</a:t>
            </a:r>
          </a:p>
          <a:p>
            <a:pPr eaLnBrk="1" hangingPunct="1"/>
            <a:r>
              <a:rPr lang="en-US" altLang="en-US" sz="2400">
                <a:latin typeface="Arial" charset="0"/>
              </a:rPr>
              <a:t>a pump</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ChangeArrowheads="1"/>
          </p:cNvSpPr>
          <p:nvPr>
            <p:ph type="title"/>
          </p:nvPr>
        </p:nvSpPr>
        <p:spPr>
          <a:xfrm>
            <a:off x="914400" y="609600"/>
            <a:ext cx="7488238" cy="776288"/>
          </a:xfrm>
        </p:spPr>
        <p:txBody>
          <a:bodyPr/>
          <a:lstStyle/>
          <a:p>
            <a:pPr algn="ctr"/>
            <a:r>
              <a:rPr lang="en-US" altLang="en-US" sz="4000">
                <a:solidFill>
                  <a:schemeClr val="tx1"/>
                </a:solidFill>
              </a:rPr>
              <a:t>Contract Operation/Ownership</a:t>
            </a:r>
          </a:p>
        </p:txBody>
      </p:sp>
      <p:sp>
        <p:nvSpPr>
          <p:cNvPr id="280579" name="Rectangle 3"/>
          <p:cNvSpPr>
            <a:spLocks noGrp="1" noChangeArrowheads="1"/>
          </p:cNvSpPr>
          <p:nvPr>
            <p:ph type="body" idx="1"/>
          </p:nvPr>
        </p:nvSpPr>
        <p:spPr>
          <a:xfrm>
            <a:off x="685800" y="2249488"/>
            <a:ext cx="7772400" cy="4608512"/>
          </a:xfrm>
        </p:spPr>
        <p:txBody>
          <a:bodyPr/>
          <a:lstStyle/>
          <a:p>
            <a:r>
              <a:rPr lang="en-US" altLang="en-US"/>
              <a:t>Contract operation</a:t>
            </a:r>
          </a:p>
          <a:p>
            <a:pPr lvl="1"/>
            <a:r>
              <a:rPr lang="en-US" altLang="en-US"/>
              <a:t>System property of homeowner</a:t>
            </a:r>
          </a:p>
          <a:p>
            <a:pPr lvl="1"/>
            <a:r>
              <a:rPr lang="en-US" altLang="en-US"/>
              <a:t>Maintenance/guaranteed performance provided for monthly fee</a:t>
            </a:r>
          </a:p>
          <a:p>
            <a:r>
              <a:rPr lang="en-US" altLang="en-US"/>
              <a:t>3</a:t>
            </a:r>
            <a:r>
              <a:rPr lang="en-US" altLang="en-US" baseline="30000"/>
              <a:t>rd</a:t>
            </a:r>
            <a:r>
              <a:rPr lang="en-US" altLang="en-US"/>
              <a:t> party ownership</a:t>
            </a:r>
          </a:p>
          <a:p>
            <a:pPr lvl="1"/>
            <a:r>
              <a:rPr lang="en-US" altLang="en-US"/>
              <a:t>Company or government agency owns onsite system</a:t>
            </a:r>
          </a:p>
          <a:p>
            <a:pPr lvl="1"/>
            <a:r>
              <a:rPr lang="en-US" altLang="en-US"/>
              <a:t>Responsible for maintenance and operation</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a:xfrm>
            <a:off x="152400" y="381000"/>
            <a:ext cx="8229600" cy="828675"/>
          </a:xfrm>
        </p:spPr>
        <p:txBody>
          <a:bodyPr/>
          <a:lstStyle/>
          <a:p>
            <a:pPr algn="ctr"/>
            <a:r>
              <a:rPr lang="en-US" altLang="en-US" sz="4000"/>
              <a:t>Summary</a:t>
            </a:r>
          </a:p>
        </p:txBody>
      </p:sp>
      <p:sp>
        <p:nvSpPr>
          <p:cNvPr id="282627" name="Rectangle 3"/>
          <p:cNvSpPr>
            <a:spLocks noGrp="1" noChangeArrowheads="1"/>
          </p:cNvSpPr>
          <p:nvPr>
            <p:ph type="body" idx="1"/>
          </p:nvPr>
        </p:nvSpPr>
        <p:spPr>
          <a:xfrm>
            <a:off x="685800" y="2214563"/>
            <a:ext cx="7772400" cy="4643437"/>
          </a:xfrm>
        </p:spPr>
        <p:txBody>
          <a:bodyPr/>
          <a:lstStyle/>
          <a:p>
            <a:r>
              <a:rPr lang="en-US" altLang="en-US" sz="2800"/>
              <a:t>Onsite wastewater management systems are an economical and environmentally benign alternative to centralized waste treatment </a:t>
            </a:r>
            <a:r>
              <a:rPr lang="en-US" altLang="en-US" sz="2800" b="1" u="sng"/>
              <a:t>if:</a:t>
            </a:r>
          </a:p>
          <a:p>
            <a:pPr lvl="1"/>
            <a:r>
              <a:rPr lang="en-US" altLang="en-US" sz="2400"/>
              <a:t>soils are favorable,</a:t>
            </a:r>
          </a:p>
          <a:p>
            <a:pPr lvl="1"/>
            <a:r>
              <a:rPr lang="en-US" altLang="en-US" sz="2400"/>
              <a:t>system is suitable for the site and properly installed, and</a:t>
            </a:r>
          </a:p>
          <a:p>
            <a:pPr lvl="1"/>
            <a:r>
              <a:rPr lang="en-US" altLang="en-US" sz="2400"/>
              <a:t>system is properly and regularly maintained.</a:t>
            </a:r>
          </a:p>
          <a:p>
            <a:r>
              <a:rPr lang="en-US" altLang="en-US" sz="2800"/>
              <a:t>New technologies, designs, and operating paradigms are becoming available to improve long-term performance.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292100"/>
            <a:ext cx="8229600" cy="1231900"/>
          </a:xfrm>
        </p:spPr>
        <p:txBody>
          <a:bodyPr/>
          <a:lstStyle/>
          <a:p>
            <a:pPr algn="ctr"/>
            <a:r>
              <a:rPr lang="en-US" altLang="en-US"/>
              <a:t>Filtration and Storage</a:t>
            </a:r>
          </a:p>
        </p:txBody>
      </p:sp>
      <p:sp>
        <p:nvSpPr>
          <p:cNvPr id="25603" name="Rectangle 3"/>
          <p:cNvSpPr>
            <a:spLocks noGrp="1" noChangeArrowheads="1"/>
          </p:cNvSpPr>
          <p:nvPr>
            <p:ph type="body" sz="half" idx="1"/>
          </p:nvPr>
        </p:nvSpPr>
        <p:spPr>
          <a:xfrm>
            <a:off x="152400" y="1600200"/>
            <a:ext cx="4343400" cy="4525963"/>
          </a:xfrm>
        </p:spPr>
        <p:txBody>
          <a:bodyPr/>
          <a:lstStyle/>
          <a:p>
            <a:r>
              <a:rPr lang="en-US" altLang="en-US" sz="2800"/>
              <a:t>Storage needs to be closed to keep out mosquitoes OR</a:t>
            </a:r>
          </a:p>
          <a:p>
            <a:r>
              <a:rPr lang="en-US" altLang="en-US" sz="2800"/>
              <a:t>Storage may be a pond where native ecosystem would provide mosquito control</a:t>
            </a:r>
          </a:p>
        </p:txBody>
      </p:sp>
      <p:pic>
        <p:nvPicPr>
          <p:cNvPr id="25605" name="Picture 5" descr="014_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514600"/>
            <a:ext cx="2863850" cy="4343400"/>
          </a:xfrm>
          <a:prstGeom prst="rect">
            <a:avLst/>
          </a:prstGeom>
          <a:noFill/>
          <a:extLst>
            <a:ext uri="{909E8E84-426E-40DD-AFC4-6F175D3DCCD1}">
              <a14:hiddenFill xmlns:a14="http://schemas.microsoft.com/office/drawing/2010/main">
                <a:solidFill>
                  <a:srgbClr val="FFFFFF"/>
                </a:solidFill>
              </a14:hiddenFill>
            </a:ext>
          </a:extLst>
        </p:spPr>
      </p:pic>
      <p:pic>
        <p:nvPicPr>
          <p:cNvPr id="25606" name="Picture 6" descr="102-0254_A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295400"/>
            <a:ext cx="3657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5607" name="Picture 7" descr="102-0250_A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4572000"/>
            <a:ext cx="2768600" cy="2076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algn="ctr"/>
            <a:r>
              <a:rPr lang="en-US" altLang="en-US"/>
              <a:t>Filtration</a:t>
            </a:r>
          </a:p>
        </p:txBody>
      </p:sp>
      <p:sp>
        <p:nvSpPr>
          <p:cNvPr id="35843" name="Rectangle 3"/>
          <p:cNvSpPr>
            <a:spLocks noGrp="1" noChangeArrowheads="1"/>
          </p:cNvSpPr>
          <p:nvPr>
            <p:ph type="body" sz="half" idx="1"/>
          </p:nvPr>
        </p:nvSpPr>
        <p:spPr>
          <a:xfrm>
            <a:off x="533400" y="2209800"/>
            <a:ext cx="6019800" cy="4038600"/>
          </a:xfrm>
        </p:spPr>
        <p:txBody>
          <a:bodyPr/>
          <a:lstStyle/>
          <a:p>
            <a:r>
              <a:rPr lang="en-US" altLang="en-US" sz="2800"/>
              <a:t>Filtration needs depend on the particular collection area and any dirt or sediments that it would contribute.</a:t>
            </a:r>
          </a:p>
          <a:p>
            <a:endParaRPr lang="en-US" altLang="en-US" sz="2800"/>
          </a:p>
        </p:txBody>
      </p:sp>
      <p:pic>
        <p:nvPicPr>
          <p:cNvPr id="35845" name="Picture 5" descr="102-0251_A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4038600"/>
            <a:ext cx="34544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35846" name="Picture 6" descr="gutter_cleanpi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914400"/>
            <a:ext cx="1814513" cy="5181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292100"/>
            <a:ext cx="6781800" cy="1079500"/>
          </a:xfrm>
        </p:spPr>
        <p:txBody>
          <a:bodyPr/>
          <a:lstStyle/>
          <a:p>
            <a:pPr algn="ctr"/>
            <a:r>
              <a:rPr lang="en-US" altLang="en-US"/>
              <a:t>        Distribution</a:t>
            </a:r>
          </a:p>
        </p:txBody>
      </p:sp>
      <p:sp>
        <p:nvSpPr>
          <p:cNvPr id="34819" name="Rectangle 3"/>
          <p:cNvSpPr>
            <a:spLocks noGrp="1" noChangeArrowheads="1"/>
          </p:cNvSpPr>
          <p:nvPr>
            <p:ph type="body" sz="half" idx="1"/>
          </p:nvPr>
        </p:nvSpPr>
        <p:spPr>
          <a:xfrm>
            <a:off x="152400" y="1600200"/>
            <a:ext cx="4953000" cy="4525963"/>
          </a:xfrm>
        </p:spPr>
        <p:txBody>
          <a:bodyPr/>
          <a:lstStyle/>
          <a:p>
            <a:r>
              <a:rPr lang="en-US" altLang="en-US" sz="2400"/>
              <a:t>After filter</a:t>
            </a:r>
          </a:p>
          <a:p>
            <a:r>
              <a:rPr lang="en-US" altLang="en-US" sz="2400"/>
              <a:t>Pressurized</a:t>
            </a:r>
          </a:p>
          <a:p>
            <a:pPr lvl="1"/>
            <a:r>
              <a:rPr lang="en-US" altLang="en-US" sz="2000"/>
              <a:t>Will require a pump and energy</a:t>
            </a:r>
          </a:p>
          <a:p>
            <a:pPr lvl="1"/>
            <a:r>
              <a:rPr lang="en-US" altLang="en-US" sz="2000"/>
              <a:t>Pipes and applicators must fit with the pressure the pump creates</a:t>
            </a:r>
          </a:p>
          <a:p>
            <a:pPr lvl="1"/>
            <a:r>
              <a:rPr lang="en-US" altLang="en-US" sz="2000"/>
              <a:t>Most likely drip applicators</a:t>
            </a:r>
          </a:p>
          <a:p>
            <a:r>
              <a:rPr lang="en-US" altLang="en-US" sz="2400"/>
              <a:t>Non-pressurized</a:t>
            </a:r>
          </a:p>
          <a:p>
            <a:pPr lvl="1"/>
            <a:r>
              <a:rPr lang="en-US" altLang="en-US" sz="2000"/>
              <a:t>Gravity flow</a:t>
            </a:r>
          </a:p>
          <a:p>
            <a:pPr lvl="1"/>
            <a:r>
              <a:rPr lang="en-US" altLang="en-US" sz="2000"/>
              <a:t>Use spigots and hose</a:t>
            </a:r>
          </a:p>
          <a:p>
            <a:pPr lvl="1"/>
            <a:r>
              <a:rPr lang="en-US" altLang="en-US" sz="2000"/>
              <a:t>Elevation of storage </a:t>
            </a:r>
          </a:p>
          <a:p>
            <a:pPr lvl="1">
              <a:buFont typeface="Tahoma" charset="0"/>
              <a:buNone/>
            </a:pPr>
            <a:r>
              <a:rPr lang="en-US" altLang="en-US" sz="2000"/>
              <a:t>      is critical</a:t>
            </a:r>
          </a:p>
          <a:p>
            <a:pPr lvl="1"/>
            <a:endParaRPr lang="en-US" altLang="en-US" sz="2000"/>
          </a:p>
        </p:txBody>
      </p:sp>
      <p:pic>
        <p:nvPicPr>
          <p:cNvPr id="34821" name="Picture 5" descr="102-0260_A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4419600"/>
            <a:ext cx="2540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34822" name="Picture 6" descr="102-0261_A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4343400"/>
            <a:ext cx="3124200" cy="2343150"/>
          </a:xfrm>
          <a:prstGeom prst="rect">
            <a:avLst/>
          </a:prstGeom>
          <a:noFill/>
          <a:extLst>
            <a:ext uri="{909E8E84-426E-40DD-AFC4-6F175D3DCCD1}">
              <a14:hiddenFill xmlns:a14="http://schemas.microsoft.com/office/drawing/2010/main">
                <a:solidFill>
                  <a:srgbClr val="FFFFFF"/>
                </a:solidFill>
              </a14:hiddenFill>
            </a:ext>
          </a:extLst>
        </p:spPr>
      </p:pic>
      <p:pic>
        <p:nvPicPr>
          <p:cNvPr id="34823" name="Picture 7" descr="102-0263_A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1447800"/>
            <a:ext cx="3911600" cy="2933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algn="ctr"/>
            <a:r>
              <a:rPr lang="en-US" altLang="en-US"/>
              <a:t>Storage Overflow</a:t>
            </a:r>
          </a:p>
        </p:txBody>
      </p:sp>
      <p:sp>
        <p:nvSpPr>
          <p:cNvPr id="37891" name="Rectangle 3"/>
          <p:cNvSpPr>
            <a:spLocks noGrp="1" noChangeArrowheads="1"/>
          </p:cNvSpPr>
          <p:nvPr>
            <p:ph type="body" sz="half" idx="1"/>
          </p:nvPr>
        </p:nvSpPr>
        <p:spPr/>
        <p:txBody>
          <a:bodyPr/>
          <a:lstStyle/>
          <a:p>
            <a:r>
              <a:rPr lang="en-US" altLang="en-US" sz="2800"/>
              <a:t>Cisterns and barrels can only hold so much rain.</a:t>
            </a:r>
          </a:p>
          <a:p>
            <a:r>
              <a:rPr lang="en-US" altLang="en-US" sz="2800"/>
              <a:t>Must have an overflow.</a:t>
            </a:r>
          </a:p>
        </p:txBody>
      </p:sp>
      <p:pic>
        <p:nvPicPr>
          <p:cNvPr id="37893" name="Picture 5" descr="017_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2286000"/>
            <a:ext cx="4625975" cy="37893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algn="ctr"/>
            <a:r>
              <a:rPr lang="en-US" altLang="en-US"/>
              <a:t>How Much Storage?</a:t>
            </a:r>
          </a:p>
        </p:txBody>
      </p:sp>
      <p:sp>
        <p:nvSpPr>
          <p:cNvPr id="39939" name="Rectangle 3"/>
          <p:cNvSpPr>
            <a:spLocks noGrp="1" noChangeArrowheads="1"/>
          </p:cNvSpPr>
          <p:nvPr>
            <p:ph type="body" idx="1"/>
          </p:nvPr>
        </p:nvSpPr>
        <p:spPr>
          <a:xfrm>
            <a:off x="304800" y="2209800"/>
            <a:ext cx="8686800" cy="4419600"/>
          </a:xfrm>
        </p:spPr>
        <p:txBody>
          <a:bodyPr/>
          <a:lstStyle/>
          <a:p>
            <a:r>
              <a:rPr lang="en-US" altLang="en-US"/>
              <a:t>Amount of Rainfall that can be</a:t>
            </a:r>
            <a:r>
              <a:rPr lang="en-US" altLang="en-US" sz="3600"/>
              <a:t> </a:t>
            </a:r>
            <a:r>
              <a:rPr lang="en-US" altLang="en-US"/>
              <a:t>collected=</a:t>
            </a:r>
            <a:r>
              <a:rPr lang="en-US" altLang="en-US" sz="2400"/>
              <a:t> Collection area (sq. ft.) X inches of rain X 0.75 X 0.62</a:t>
            </a:r>
          </a:p>
          <a:p>
            <a:r>
              <a:rPr lang="en-US" altLang="en-US"/>
              <a:t>Amount of water that you might use in your landscape= inches needed - .8 X rainfall</a:t>
            </a:r>
          </a:p>
          <a:p>
            <a:r>
              <a:rPr lang="en-US" altLang="en-US"/>
              <a:t>Inches needed depends on the plant materials, weather and soil</a:t>
            </a:r>
          </a:p>
          <a:p>
            <a:r>
              <a:rPr lang="en-US" altLang="en-US" sz="3000"/>
              <a:t>Gallons = sq. ft. area to irrigate X inches depth X 0.62</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algn="ctr"/>
            <a:r>
              <a:rPr lang="en-US" altLang="en-US"/>
              <a:t>Example</a:t>
            </a:r>
          </a:p>
        </p:txBody>
      </p:sp>
      <p:sp>
        <p:nvSpPr>
          <p:cNvPr id="41987" name="Rectangle 3"/>
          <p:cNvSpPr>
            <a:spLocks noGrp="1" noChangeArrowheads="1"/>
          </p:cNvSpPr>
          <p:nvPr>
            <p:ph type="body" idx="1"/>
          </p:nvPr>
        </p:nvSpPr>
        <p:spPr>
          <a:xfrm>
            <a:off x="457200" y="2286000"/>
            <a:ext cx="8229600" cy="4191000"/>
          </a:xfrm>
        </p:spPr>
        <p:txBody>
          <a:bodyPr/>
          <a:lstStyle/>
          <a:p>
            <a:r>
              <a:rPr lang="en-US" altLang="en-US"/>
              <a:t>Example: 1200 sq. ft of lawn, 6 inches ET of Lawn, Average 3 inches of rainfall, 2000 sq. ft roof</a:t>
            </a:r>
          </a:p>
          <a:p>
            <a:r>
              <a:rPr lang="en-US" altLang="en-US"/>
              <a:t>Irrigation water needed = 6 in -3 in = 3 in</a:t>
            </a:r>
          </a:p>
          <a:p>
            <a:r>
              <a:rPr lang="en-US" altLang="en-US"/>
              <a:t>Convert to gallons needed = 1200 sq. ft. X 3 in X 0.62 =2232 gal</a:t>
            </a:r>
          </a:p>
          <a:p>
            <a:r>
              <a:rPr lang="en-US" altLang="en-US"/>
              <a:t>2000 sq ft X 3 in X 0.75 X 0.62 =2790 gal</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algn="ctr"/>
            <a:r>
              <a:rPr lang="en-US" altLang="en-US"/>
              <a:t>Maintenance</a:t>
            </a:r>
          </a:p>
        </p:txBody>
      </p:sp>
      <p:sp>
        <p:nvSpPr>
          <p:cNvPr id="44035" name="Rectangle 3"/>
          <p:cNvSpPr>
            <a:spLocks noGrp="1" noChangeArrowheads="1"/>
          </p:cNvSpPr>
          <p:nvPr>
            <p:ph type="body" idx="1"/>
          </p:nvPr>
        </p:nvSpPr>
        <p:spPr>
          <a:xfrm>
            <a:off x="457200" y="2667000"/>
            <a:ext cx="8229600" cy="3352800"/>
          </a:xfrm>
        </p:spPr>
        <p:txBody>
          <a:bodyPr/>
          <a:lstStyle/>
          <a:p>
            <a:r>
              <a:rPr lang="en-US" altLang="en-US"/>
              <a:t>Clean filters.</a:t>
            </a:r>
          </a:p>
          <a:p>
            <a:r>
              <a:rPr lang="en-US" altLang="en-US"/>
              <a:t>Wash and clean out above ground barrels yearly.</a:t>
            </a:r>
          </a:p>
          <a:p>
            <a:r>
              <a:rPr lang="en-US" altLang="en-US"/>
              <a:t>Keep roof gutters clean to minimize trash in storage.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ltLang="en-US" sz="4000"/>
              <a:t>  Rain Barrels and Rain Harvesting</a:t>
            </a:r>
          </a:p>
        </p:txBody>
      </p:sp>
      <p:sp>
        <p:nvSpPr>
          <p:cNvPr id="46083" name="Rectangle 3"/>
          <p:cNvSpPr>
            <a:spLocks noGrp="1" noChangeArrowheads="1"/>
          </p:cNvSpPr>
          <p:nvPr>
            <p:ph type="body" sz="half" idx="1"/>
          </p:nvPr>
        </p:nvSpPr>
        <p:spPr>
          <a:xfrm>
            <a:off x="228600" y="2057400"/>
            <a:ext cx="4267200" cy="3962400"/>
          </a:xfrm>
        </p:spPr>
        <p:txBody>
          <a:bodyPr/>
          <a:lstStyle/>
          <a:p>
            <a:pPr algn="ctr">
              <a:buFontTx/>
              <a:buNone/>
            </a:pPr>
            <a:r>
              <a:rPr lang="en-US" altLang="en-US" sz="2800"/>
              <a:t>Rain barrels are one of many techniques we can use to make our landscapes more environmentally friendly.</a:t>
            </a:r>
          </a:p>
          <a:p>
            <a:pPr algn="ctr">
              <a:buFontTx/>
              <a:buNone/>
            </a:pPr>
            <a:endParaRPr lang="en-US" altLang="en-US" sz="2800"/>
          </a:p>
          <a:p>
            <a:pPr algn="ctr">
              <a:buFontTx/>
              <a:buNone/>
            </a:pPr>
            <a:r>
              <a:rPr lang="en-US" altLang="en-US"/>
              <a:t>Any Questions ?</a:t>
            </a:r>
          </a:p>
        </p:txBody>
      </p:sp>
      <p:pic>
        <p:nvPicPr>
          <p:cNvPr id="46085" name="Picture 5" descr="102-0259_A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524000"/>
            <a:ext cx="4572000" cy="41878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algn="ctr"/>
            <a:r>
              <a:rPr lang="en-US" altLang="en-US"/>
              <a:t>Rain Gardens</a:t>
            </a:r>
          </a:p>
        </p:txBody>
      </p:sp>
      <p:pic>
        <p:nvPicPr>
          <p:cNvPr id="66564" name="Picture 4" descr="Rain Gardens"/>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105400" y="2286000"/>
            <a:ext cx="3733800" cy="4267200"/>
          </a:xfrm>
          <a:noFill/>
          <a:ln/>
        </p:spPr>
      </p:pic>
      <p:pic>
        <p:nvPicPr>
          <p:cNvPr id="66566" name="Picture 6" descr="Rain Gardens 3"/>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228600" y="2286000"/>
            <a:ext cx="4724400" cy="4267200"/>
          </a:xfrm>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ltLang="en-US"/>
              <a:t>  Landscaping for Water Quality</a:t>
            </a:r>
          </a:p>
        </p:txBody>
      </p:sp>
      <p:sp>
        <p:nvSpPr>
          <p:cNvPr id="9219" name="Rectangle 3"/>
          <p:cNvSpPr>
            <a:spLocks noGrp="1" noChangeArrowheads="1"/>
          </p:cNvSpPr>
          <p:nvPr>
            <p:ph type="body" idx="1"/>
          </p:nvPr>
        </p:nvSpPr>
        <p:spPr>
          <a:xfrm>
            <a:off x="457200" y="2514600"/>
            <a:ext cx="8229600" cy="2971800"/>
          </a:xfrm>
        </p:spPr>
        <p:txBody>
          <a:bodyPr/>
          <a:lstStyle/>
          <a:p>
            <a:pPr>
              <a:lnSpc>
                <a:spcPct val="90000"/>
              </a:lnSpc>
            </a:pPr>
            <a:r>
              <a:rPr lang="en-US" altLang="en-US"/>
              <a:t>What is landscaping for water quality?</a:t>
            </a:r>
          </a:p>
          <a:p>
            <a:pPr>
              <a:lnSpc>
                <a:spcPct val="90000"/>
              </a:lnSpc>
              <a:buFontTx/>
              <a:buNone/>
            </a:pPr>
            <a:endParaRPr lang="en-US" altLang="en-US" sz="1400"/>
          </a:p>
          <a:p>
            <a:pPr>
              <a:lnSpc>
                <a:spcPct val="90000"/>
              </a:lnSpc>
            </a:pPr>
            <a:r>
              <a:rPr lang="en-US" altLang="en-US"/>
              <a:t>Is this something that I can really do? </a:t>
            </a:r>
          </a:p>
          <a:p>
            <a:pPr>
              <a:lnSpc>
                <a:spcPct val="90000"/>
              </a:lnSpc>
              <a:buFontTx/>
              <a:buNone/>
            </a:pPr>
            <a:endParaRPr lang="en-US" altLang="en-US" sz="1400"/>
          </a:p>
          <a:p>
            <a:pPr>
              <a:lnSpc>
                <a:spcPct val="90000"/>
              </a:lnSpc>
            </a:pPr>
            <a:r>
              <a:rPr lang="en-US" altLang="en-US"/>
              <a:t>Will my efforts actually make a difference?</a:t>
            </a:r>
          </a:p>
          <a:p>
            <a:pPr>
              <a:lnSpc>
                <a:spcPct val="90000"/>
              </a:lnSpc>
              <a:buFontTx/>
              <a:buNone/>
            </a:pPr>
            <a:endParaRPr lang="en-US" altLang="en-US" sz="1400"/>
          </a:p>
          <a:p>
            <a:pPr>
              <a:lnSpc>
                <a:spcPct val="90000"/>
              </a:lnSpc>
            </a:pPr>
            <a:r>
              <a:rPr lang="en-US" altLang="en-US"/>
              <a:t>Why would I want to do this anyway?</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algn="ctr"/>
            <a:r>
              <a:rPr lang="en-US" altLang="en-US"/>
              <a:t>What is a Rain Garden?</a:t>
            </a:r>
          </a:p>
        </p:txBody>
      </p:sp>
      <p:sp>
        <p:nvSpPr>
          <p:cNvPr id="72707" name="Rectangle 3"/>
          <p:cNvSpPr>
            <a:spLocks noGrp="1" noChangeArrowheads="1"/>
          </p:cNvSpPr>
          <p:nvPr>
            <p:ph type="body" idx="1"/>
          </p:nvPr>
        </p:nvSpPr>
        <p:spPr>
          <a:xfrm>
            <a:off x="0" y="2209800"/>
            <a:ext cx="9144000" cy="4267200"/>
          </a:xfrm>
        </p:spPr>
        <p:txBody>
          <a:bodyPr/>
          <a:lstStyle/>
          <a:p>
            <a:pPr>
              <a:lnSpc>
                <a:spcPct val="90000"/>
              </a:lnSpc>
            </a:pPr>
            <a:r>
              <a:rPr lang="en-US" altLang="en-US" sz="2800"/>
              <a:t>A rain garden is a landscaped, low area where water   from rooftops, driveways, other hard surfaces, etc. is diverted and contained, so that the runoff will infiltrate the soil, and not drain into streets and storm drains.</a:t>
            </a:r>
          </a:p>
          <a:p>
            <a:pPr>
              <a:lnSpc>
                <a:spcPct val="90000"/>
              </a:lnSpc>
              <a:buFontTx/>
              <a:buNone/>
            </a:pPr>
            <a:endParaRPr lang="en-US" altLang="en-US" sz="800"/>
          </a:p>
          <a:p>
            <a:pPr>
              <a:lnSpc>
                <a:spcPct val="90000"/>
              </a:lnSpc>
            </a:pPr>
            <a:r>
              <a:rPr lang="en-US" altLang="en-US" sz="2800"/>
              <a:t>A rain garden reduces stormwater runoff along with  any associated pollutants allowing the water to seep slowly into the ground and pollutants to break down.</a:t>
            </a:r>
          </a:p>
          <a:p>
            <a:pPr>
              <a:lnSpc>
                <a:spcPct val="90000"/>
              </a:lnSpc>
              <a:buFontTx/>
              <a:buNone/>
            </a:pPr>
            <a:endParaRPr lang="en-US" altLang="en-US" sz="800"/>
          </a:p>
          <a:p>
            <a:pPr>
              <a:lnSpc>
                <a:spcPct val="90000"/>
              </a:lnSpc>
            </a:pPr>
            <a:r>
              <a:rPr lang="en-US" altLang="en-US" sz="2800"/>
              <a:t>Rain gardens also reduce peek storm flows preventing extensive soil erosion and reducing flooding.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3" name="Rectangle 5"/>
          <p:cNvSpPr>
            <a:spLocks noGrp="1" noChangeArrowheads="1"/>
          </p:cNvSpPr>
          <p:nvPr>
            <p:ph type="title"/>
          </p:nvPr>
        </p:nvSpPr>
        <p:spPr/>
        <p:txBody>
          <a:bodyPr/>
          <a:lstStyle/>
          <a:p>
            <a:pPr algn="ctr"/>
            <a:r>
              <a:rPr lang="en-US" altLang="en-US"/>
              <a:t>This is a simple Rain Garden …</a:t>
            </a:r>
          </a:p>
        </p:txBody>
      </p:sp>
      <p:pic>
        <p:nvPicPr>
          <p:cNvPr id="201732" name="Picture 4" descr="Raingarden2006 076"/>
          <p:cNvPicPr>
            <a:picLocks noChangeAspect="1" noChangeArrowheads="1"/>
          </p:cNvPicPr>
          <p:nvPr>
            <p:ph idx="1"/>
          </p:nvPr>
        </p:nvPicPr>
        <p:blipFill>
          <a:blip r:embed="rId3">
            <a:extLst>
              <a:ext uri="{28A0092B-C50C-407E-A947-70E740481C1C}">
                <a14:useLocalDpi xmlns:a14="http://schemas.microsoft.com/office/drawing/2010/main" val="0"/>
              </a:ext>
            </a:extLst>
          </a:blip>
          <a:srcRect t="5255" r="15254"/>
          <a:stretch>
            <a:fillRect/>
          </a:stretch>
        </p:blipFill>
        <p:spPr>
          <a:xfrm>
            <a:off x="0" y="1600200"/>
            <a:ext cx="9144000" cy="5257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2099" name="Rectangle 3"/>
          <p:cNvSpPr>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aphicFrame>
        <p:nvGraphicFramePr>
          <p:cNvPr id="132100" name="Object 4"/>
          <p:cNvGraphicFramePr>
            <a:graphicFrameLocks/>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32103" name="Photo House" r:id="rId4" imgW="5438520" imgH="7772400" progId="Photohse.Document">
                  <p:embed/>
                </p:oleObj>
              </mc:Choice>
              <mc:Fallback>
                <p:oleObj name="Photo House" r:id="rId4" imgW="5438520" imgH="7772400" progId="Photohse.Document">
                  <p:embed/>
                  <p:pic>
                    <p:nvPicPr>
                      <p:cNvPr id="0" name="Object 4"/>
                      <p:cNvPicPr>
                        <a:picLocks noChangeArrowheads="1"/>
                      </p:cNvPicPr>
                      <p:nvPr/>
                    </p:nvPicPr>
                    <p:blipFill>
                      <a:blip r:embed="rId5">
                        <a:extLst>
                          <a:ext uri="{28A0092B-C50C-407E-A947-70E740481C1C}">
                            <a14:useLocalDpi xmlns:a14="http://schemas.microsoft.com/office/drawing/2010/main" val="0"/>
                          </a:ext>
                        </a:extLst>
                      </a:blip>
                      <a:srcRect r="2499" b="3334"/>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2101" name="Text Box 5"/>
          <p:cNvSpPr txBox="1">
            <a:spLocks noChangeArrowheads="1"/>
          </p:cNvSpPr>
          <p:nvPr/>
        </p:nvSpPr>
        <p:spPr bwMode="auto">
          <a:xfrm>
            <a:off x="3962400" y="6553200"/>
            <a:ext cx="502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pPr>
            <a:r>
              <a:rPr lang="en-US" altLang="en-US" sz="1000" b="1">
                <a:solidFill>
                  <a:srgbClr val="FFFFFF"/>
                </a:solidFill>
                <a:latin typeface="Times New Roman" charset="0"/>
              </a:rPr>
              <a:t>Photo Copyright 1999, Center for Watershed Protection</a:t>
            </a:r>
          </a:p>
        </p:txBody>
      </p:sp>
      <p:sp>
        <p:nvSpPr>
          <p:cNvPr id="132102" name="Text Box 6"/>
          <p:cNvSpPr txBox="1">
            <a:spLocks noChangeArrowheads="1"/>
          </p:cNvSpPr>
          <p:nvPr/>
        </p:nvSpPr>
        <p:spPr bwMode="auto">
          <a:xfrm>
            <a:off x="457200" y="4876800"/>
            <a:ext cx="5562600" cy="112871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altLang="en-US">
                <a:latin typeface="Arial" charset="0"/>
              </a:rPr>
              <a:t>So - Why </a:t>
            </a:r>
            <a:r>
              <a:rPr lang="en-US" altLang="en-US" sz="3600">
                <a:latin typeface="Arial" charset="0"/>
              </a:rPr>
              <a:t>Should</a:t>
            </a:r>
            <a:r>
              <a:rPr lang="en-US" altLang="en-US">
                <a:latin typeface="Arial" charset="0"/>
              </a:rPr>
              <a:t> We Consider Rain Gardens?</a:t>
            </a:r>
          </a:p>
        </p:txBody>
      </p:sp>
    </p:spTree>
  </p:cSld>
  <p:clrMapOvr>
    <a:masterClrMapping/>
  </p:clrMapOvr>
  <p:transition>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descr="DSCN02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Untitle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7875" name="Picture 3" descr="blue backgrou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5105400"/>
            <a:ext cx="13335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207876" name="Picture 4" descr="DSCN0064"/>
          <p:cNvPicPr>
            <a:picLocks noChangeAspect="1" noChangeArrowheads="1"/>
          </p:cNvPicPr>
          <p:nvPr/>
        </p:nvPicPr>
        <p:blipFill>
          <a:blip r:embed="rId5">
            <a:extLst>
              <a:ext uri="{28A0092B-C50C-407E-A947-70E740481C1C}">
                <a14:useLocalDpi xmlns:a14="http://schemas.microsoft.com/office/drawing/2010/main" val="0"/>
              </a:ext>
            </a:extLst>
          </a:blip>
          <a:srcRect l="7564" b="15511"/>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descr="DSCN0530"/>
          <p:cNvPicPr>
            <a:picLocks noChangeAspect="1" noChangeArrowheads="1"/>
          </p:cNvPicPr>
          <p:nvPr/>
        </p:nvPicPr>
        <p:blipFill>
          <a:blip r:embed="rId3">
            <a:extLst>
              <a:ext uri="{28A0092B-C50C-407E-A947-70E740481C1C}">
                <a14:useLocalDpi xmlns:a14="http://schemas.microsoft.com/office/drawing/2010/main" val="0"/>
              </a:ext>
            </a:extLst>
          </a:blip>
          <a:srcRect t="21277" b="3284"/>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6" name="Text Box 4"/>
          <p:cNvSpPr txBox="1">
            <a:spLocks noChangeArrowheads="1"/>
          </p:cNvSpPr>
          <p:nvPr/>
        </p:nvSpPr>
        <p:spPr bwMode="auto">
          <a:xfrm>
            <a:off x="3276600" y="2590800"/>
            <a:ext cx="57150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altLang="en-US" sz="3600">
                <a:latin typeface="Arial" charset="0"/>
              </a:rPr>
              <a:t>Stormwater runoff carries </a:t>
            </a:r>
            <a:r>
              <a:rPr lang="en-US" altLang="en-US" sz="3600" i="1">
                <a:latin typeface="Arial" charset="0"/>
              </a:rPr>
              <a:t>non-point source pollution</a:t>
            </a:r>
            <a:r>
              <a:rPr lang="en-US" altLang="en-US" sz="3600">
                <a:latin typeface="Arial" charset="0"/>
              </a:rPr>
              <a:t> to our rivers and streams.</a:t>
            </a:r>
            <a:endParaRPr lang="en-US" altLang="en-US" sz="2400">
              <a:latin typeface="Times New Roman" charset="0"/>
            </a:endParaRPr>
          </a:p>
        </p:txBody>
      </p:sp>
      <p:sp>
        <p:nvSpPr>
          <p:cNvPr id="212997" name="Text Box 5"/>
          <p:cNvSpPr txBox="1">
            <a:spLocks noChangeArrowheads="1"/>
          </p:cNvSpPr>
          <p:nvPr/>
        </p:nvSpPr>
        <p:spPr bwMode="auto">
          <a:xfrm>
            <a:off x="3352800" y="4648200"/>
            <a:ext cx="56388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altLang="en-US" sz="3600">
                <a:latin typeface="Arial" charset="0"/>
              </a:rPr>
              <a:t>Stormdrains lead directly to rivers and streams.</a:t>
            </a:r>
            <a:endParaRPr lang="en-US" altLang="en-US" sz="2400">
              <a:latin typeface="Times New Roman" charset="0"/>
            </a:endParaRPr>
          </a:p>
        </p:txBody>
      </p:sp>
      <p:pic>
        <p:nvPicPr>
          <p:cNvPr id="212998" name="Picture 6" descr="catchbasin"/>
          <p:cNvPicPr>
            <a:picLocks noChangeAspect="1" noChangeArrowheads="1"/>
          </p:cNvPicPr>
          <p:nvPr/>
        </p:nvPicPr>
        <p:blipFill>
          <a:blip r:embed="rId3">
            <a:extLst>
              <a:ext uri="{28A0092B-C50C-407E-A947-70E740481C1C}">
                <a14:useLocalDpi xmlns:a14="http://schemas.microsoft.com/office/drawing/2010/main" val="0"/>
              </a:ext>
            </a:extLst>
          </a:blip>
          <a:srcRect l="11594" t="20291" r="13043"/>
          <a:stretch>
            <a:fillRect/>
          </a:stretch>
        </p:blipFill>
        <p:spPr bwMode="auto">
          <a:xfrm>
            <a:off x="457200" y="2514600"/>
            <a:ext cx="2514600" cy="3505200"/>
          </a:xfrm>
          <a:prstGeom prst="rect">
            <a:avLst/>
          </a:prstGeom>
          <a:noFill/>
          <a:extLst>
            <a:ext uri="{909E8E84-426E-40DD-AFC4-6F175D3DCCD1}">
              <a14:hiddenFill xmlns:a14="http://schemas.microsoft.com/office/drawing/2010/main">
                <a:solidFill>
                  <a:srgbClr val="FFFFFF"/>
                </a:solidFill>
              </a14:hiddenFill>
            </a:ext>
          </a:extLst>
        </p:spPr>
      </p:pic>
      <p:sp>
        <p:nvSpPr>
          <p:cNvPr id="212999" name="Rectangle 7"/>
          <p:cNvSpPr>
            <a:spLocks noChangeArrowheads="1"/>
          </p:cNvSpPr>
          <p:nvPr/>
        </p:nvSpPr>
        <p:spPr bwMode="auto">
          <a:xfrm>
            <a:off x="457200" y="2514600"/>
            <a:ext cx="2514600" cy="3505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3000" name="Text Box 8"/>
          <p:cNvSpPr txBox="1">
            <a:spLocks noChangeArrowheads="1"/>
          </p:cNvSpPr>
          <p:nvPr/>
        </p:nvSpPr>
        <p:spPr bwMode="auto">
          <a:xfrm>
            <a:off x="762000" y="152400"/>
            <a:ext cx="80010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4400"/>
              <a:t>Rain Gardens</a:t>
            </a:r>
          </a:p>
          <a:p>
            <a:r>
              <a:rPr lang="en-US" altLang="en-US" sz="4400"/>
              <a:t> Reduce Stormwater</a:t>
            </a:r>
            <a:r>
              <a:rPr lang="en-US" altLang="en-US"/>
              <a:t> </a:t>
            </a:r>
            <a:r>
              <a:rPr lang="en-US" altLang="en-US" sz="4400"/>
              <a:t>Runoff</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2" descr="DSCN007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96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11971" name="Text Box 3"/>
          <p:cNvSpPr txBox="1">
            <a:spLocks noChangeArrowheads="1"/>
          </p:cNvSpPr>
          <p:nvPr/>
        </p:nvSpPr>
        <p:spPr bwMode="auto">
          <a:xfrm>
            <a:off x="122238" y="541338"/>
            <a:ext cx="3275012"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Erosion Problems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subTitle" idx="1"/>
          </p:nvPr>
        </p:nvSpPr>
        <p:spPr>
          <a:xfrm>
            <a:off x="304800" y="1981200"/>
            <a:ext cx="4724400" cy="3657600"/>
          </a:xfrm>
        </p:spPr>
        <p:txBody>
          <a:bodyPr/>
          <a:lstStyle/>
          <a:p>
            <a:pPr algn="l">
              <a:spcBef>
                <a:spcPct val="50000"/>
              </a:spcBef>
            </a:pPr>
            <a:endParaRPr lang="en-US" altLang="en-US" sz="2400"/>
          </a:p>
          <a:p>
            <a:pPr algn="l">
              <a:spcBef>
                <a:spcPct val="50000"/>
              </a:spcBef>
            </a:pPr>
            <a:r>
              <a:rPr lang="en-US" altLang="en-US" sz="2400"/>
              <a:t>  </a:t>
            </a:r>
          </a:p>
        </p:txBody>
      </p:sp>
      <p:pic>
        <p:nvPicPr>
          <p:cNvPr id="74755" name="Picture 3" descr="Zaxby_rain_garden_14Jan2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448800" cy="8001000"/>
          </a:xfrm>
          <a:prstGeom prst="rect">
            <a:avLst/>
          </a:prstGeom>
          <a:solidFill>
            <a:schemeClr val="bg1"/>
          </a:solidFill>
        </p:spPr>
      </p:pic>
      <p:sp>
        <p:nvSpPr>
          <p:cNvPr id="74756" name="Text Box 4"/>
          <p:cNvSpPr txBox="1">
            <a:spLocks noChangeArrowheads="1"/>
          </p:cNvSpPr>
          <p:nvPr/>
        </p:nvSpPr>
        <p:spPr bwMode="auto">
          <a:xfrm>
            <a:off x="4181475" y="236538"/>
            <a:ext cx="184150" cy="57943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ltLang="en-US"/>
          </a:p>
        </p:txBody>
      </p:sp>
      <p:sp>
        <p:nvSpPr>
          <p:cNvPr id="74757" name="Text Box 5"/>
          <p:cNvSpPr txBox="1">
            <a:spLocks noChangeArrowheads="1"/>
          </p:cNvSpPr>
          <p:nvPr/>
        </p:nvSpPr>
        <p:spPr bwMode="auto">
          <a:xfrm>
            <a:off x="4267200" y="7391400"/>
            <a:ext cx="4876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a:solidFill>
                  <a:schemeClr val="hlink"/>
                </a:solidFill>
              </a:rPr>
              <a:t>This is a Rain Garden!</a:t>
            </a:r>
          </a:p>
        </p:txBody>
      </p:sp>
      <p:sp>
        <p:nvSpPr>
          <p:cNvPr id="74758" name="Rectangle 6"/>
          <p:cNvSpPr>
            <a:spLocks noChangeArrowheads="1"/>
          </p:cNvSpPr>
          <p:nvPr/>
        </p:nvSpPr>
        <p:spPr bwMode="auto">
          <a:xfrm>
            <a:off x="1828800" y="228600"/>
            <a:ext cx="40020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6C946E"/>
                </a:solidFill>
              </a:rPr>
              <a:t>This is a Rain Garden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pPr algn="ctr"/>
            <a:r>
              <a:rPr lang="en-US" altLang="en-US" sz="4000"/>
              <a:t>Rain Gardens Provide Beauty and  Help to Protect the Environment</a:t>
            </a:r>
          </a:p>
        </p:txBody>
      </p:sp>
      <p:sp>
        <p:nvSpPr>
          <p:cNvPr id="121859" name="Rectangle 3"/>
          <p:cNvSpPr>
            <a:spLocks noGrp="1" noChangeArrowheads="1"/>
          </p:cNvSpPr>
          <p:nvPr>
            <p:ph type="body" idx="1"/>
          </p:nvPr>
        </p:nvSpPr>
        <p:spPr>
          <a:xfrm>
            <a:off x="381000" y="2438400"/>
            <a:ext cx="8763000" cy="3886200"/>
          </a:xfrm>
        </p:spPr>
        <p:txBody>
          <a:bodyPr/>
          <a:lstStyle/>
          <a:p>
            <a:pPr>
              <a:lnSpc>
                <a:spcPct val="90000"/>
              </a:lnSpc>
            </a:pPr>
            <a:r>
              <a:rPr lang="en-US" altLang="en-US" sz="2800"/>
              <a:t>Plants in a rain garden can be colorful and attractive; and rain gardens can serve as a habitat for butterflies and other wildlife.</a:t>
            </a:r>
          </a:p>
          <a:p>
            <a:pPr>
              <a:lnSpc>
                <a:spcPct val="90000"/>
              </a:lnSpc>
              <a:buFontTx/>
              <a:buNone/>
            </a:pPr>
            <a:endParaRPr lang="en-US" altLang="en-US" sz="1000"/>
          </a:p>
          <a:p>
            <a:pPr>
              <a:lnSpc>
                <a:spcPct val="90000"/>
              </a:lnSpc>
            </a:pPr>
            <a:r>
              <a:rPr lang="en-US" altLang="en-US" sz="2800"/>
              <a:t>At the same time, rain gardens create a more natural flow for runoff and storm water.</a:t>
            </a:r>
          </a:p>
          <a:p>
            <a:pPr>
              <a:lnSpc>
                <a:spcPct val="90000"/>
              </a:lnSpc>
              <a:buFontTx/>
              <a:buNone/>
            </a:pPr>
            <a:endParaRPr lang="en-US" altLang="en-US" sz="1000"/>
          </a:p>
          <a:p>
            <a:pPr>
              <a:lnSpc>
                <a:spcPct val="90000"/>
              </a:lnSpc>
            </a:pPr>
            <a:r>
              <a:rPr lang="en-US" altLang="en-US" sz="2800"/>
              <a:t>Rain gardens collect and filter runoff water, reduce erosion, flooding and pollution from chemicals, fertilizers, pesticides, etc.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ltLang="en-US"/>
              <a:t>  Landscaping for Water Quality</a:t>
            </a:r>
          </a:p>
        </p:txBody>
      </p:sp>
      <p:sp>
        <p:nvSpPr>
          <p:cNvPr id="11267" name="Rectangle 3"/>
          <p:cNvSpPr>
            <a:spLocks noGrp="1" noChangeArrowheads="1"/>
          </p:cNvSpPr>
          <p:nvPr>
            <p:ph type="body" idx="1"/>
          </p:nvPr>
        </p:nvSpPr>
        <p:spPr>
          <a:xfrm>
            <a:off x="381000" y="2209800"/>
            <a:ext cx="8229600" cy="4191000"/>
          </a:xfrm>
        </p:spPr>
        <p:txBody>
          <a:bodyPr/>
          <a:lstStyle/>
          <a:p>
            <a:pPr algn="ctr">
              <a:lnSpc>
                <a:spcPct val="80000"/>
              </a:lnSpc>
              <a:buFontTx/>
              <a:buNone/>
            </a:pPr>
            <a:r>
              <a:rPr lang="en-US" altLang="en-US"/>
              <a:t>Landscaping for water quality is the use of principles and techniques to:</a:t>
            </a:r>
          </a:p>
          <a:p>
            <a:pPr algn="ctr">
              <a:lnSpc>
                <a:spcPct val="80000"/>
              </a:lnSpc>
              <a:buFontTx/>
              <a:buNone/>
            </a:pPr>
            <a:endParaRPr lang="en-US" altLang="en-US" sz="2800"/>
          </a:p>
          <a:p>
            <a:pPr algn="ctr">
              <a:lnSpc>
                <a:spcPct val="80000"/>
              </a:lnSpc>
              <a:buFontTx/>
              <a:buNone/>
            </a:pPr>
            <a:endParaRPr lang="en-US" altLang="en-US" sz="1400"/>
          </a:p>
          <a:p>
            <a:pPr algn="ctr">
              <a:lnSpc>
                <a:spcPct val="80000"/>
              </a:lnSpc>
              <a:buFontTx/>
              <a:buNone/>
            </a:pPr>
            <a:r>
              <a:rPr lang="en-US" altLang="en-US" sz="2800"/>
              <a:t>- preserve clean water in the landscape.</a:t>
            </a:r>
          </a:p>
          <a:p>
            <a:pPr>
              <a:lnSpc>
                <a:spcPct val="80000"/>
              </a:lnSpc>
            </a:pPr>
            <a:endParaRPr lang="en-US" altLang="en-US" sz="2800"/>
          </a:p>
          <a:p>
            <a:pPr algn="ctr">
              <a:lnSpc>
                <a:spcPct val="80000"/>
              </a:lnSpc>
              <a:buFontTx/>
              <a:buNone/>
            </a:pPr>
            <a:r>
              <a:rPr lang="en-US" altLang="en-US" sz="2800"/>
              <a:t>     - reduce the potential for pollution of water </a:t>
            </a:r>
          </a:p>
          <a:p>
            <a:pPr algn="ctr">
              <a:lnSpc>
                <a:spcPct val="80000"/>
              </a:lnSpc>
              <a:buFontTx/>
              <a:buNone/>
            </a:pPr>
            <a:r>
              <a:rPr lang="en-US" altLang="en-US" sz="2800"/>
              <a:t>in the environment.</a:t>
            </a:r>
          </a:p>
          <a:p>
            <a:pPr>
              <a:lnSpc>
                <a:spcPct val="80000"/>
              </a:lnSpc>
              <a:buFontTx/>
              <a:buNone/>
            </a:pPr>
            <a:endParaRPr lang="en-US" altLang="en-US" sz="2800"/>
          </a:p>
          <a:p>
            <a:pPr algn="ctr">
              <a:lnSpc>
                <a:spcPct val="80000"/>
              </a:lnSpc>
              <a:buFontTx/>
              <a:buNone/>
            </a:pPr>
            <a:r>
              <a:rPr lang="en-US" altLang="en-US" sz="2800"/>
              <a:t>     - maintain an attractive, healthy landscape.</a:t>
            </a:r>
            <a:r>
              <a:rPr lang="en-US" altLang="en-US" sz="1400"/>
              <a:t> </a:t>
            </a:r>
          </a:p>
          <a:p>
            <a:pPr>
              <a:lnSpc>
                <a:spcPct val="80000"/>
              </a:lnSpc>
              <a:buFontTx/>
              <a:buNone/>
            </a:pPr>
            <a:endParaRPr lang="en-US" altLang="en-US" sz="1400"/>
          </a:p>
          <a:p>
            <a:pPr>
              <a:lnSpc>
                <a:spcPct val="80000"/>
              </a:lnSpc>
              <a:buFontTx/>
              <a:buNone/>
            </a:pPr>
            <a:r>
              <a:rPr lang="en-US" altLang="en-US" sz="1400"/>
              <a:t>  </a:t>
            </a:r>
          </a:p>
          <a:p>
            <a:pPr>
              <a:lnSpc>
                <a:spcPct val="80000"/>
              </a:lnSpc>
              <a:buFontTx/>
              <a:buNone/>
            </a:pPr>
            <a:endParaRPr lang="en-US" altLang="en-US" sz="1400"/>
          </a:p>
          <a:p>
            <a:pPr>
              <a:lnSpc>
                <a:spcPct val="80000"/>
              </a:lnSpc>
              <a:buFontTx/>
              <a:buNone/>
            </a:pPr>
            <a:endParaRPr lang="en-US" altLang="en-US" sz="1400"/>
          </a:p>
          <a:p>
            <a:pPr>
              <a:lnSpc>
                <a:spcPct val="80000"/>
              </a:lnSpc>
              <a:buFontTx/>
              <a:buNone/>
            </a:pPr>
            <a:endParaRPr lang="en-US" altLang="en-US" sz="140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algn="ctr"/>
            <a:r>
              <a:rPr lang="en-US" altLang="en-US"/>
              <a:t>Getting Started</a:t>
            </a:r>
          </a:p>
        </p:txBody>
      </p:sp>
      <p:sp>
        <p:nvSpPr>
          <p:cNvPr id="76803" name="Rectangle 3"/>
          <p:cNvSpPr>
            <a:spLocks noGrp="1" noChangeArrowheads="1"/>
          </p:cNvSpPr>
          <p:nvPr>
            <p:ph type="body" idx="1"/>
          </p:nvPr>
        </p:nvSpPr>
        <p:spPr>
          <a:xfrm>
            <a:off x="1524000" y="2286000"/>
            <a:ext cx="7162800" cy="3733800"/>
          </a:xfrm>
        </p:spPr>
        <p:txBody>
          <a:bodyPr/>
          <a:lstStyle/>
          <a:p>
            <a:r>
              <a:rPr lang="en-US" altLang="en-US"/>
              <a:t>How big does it need to be?</a:t>
            </a:r>
          </a:p>
          <a:p>
            <a:pPr>
              <a:buFontTx/>
              <a:buNone/>
            </a:pPr>
            <a:endParaRPr lang="en-US" altLang="en-US" sz="1000"/>
          </a:p>
          <a:p>
            <a:r>
              <a:rPr lang="en-US" altLang="en-US"/>
              <a:t>Where do I need to locate it?</a:t>
            </a:r>
          </a:p>
          <a:p>
            <a:pPr>
              <a:buFontTx/>
              <a:buNone/>
            </a:pPr>
            <a:endParaRPr lang="en-US" altLang="en-US" sz="1000"/>
          </a:p>
          <a:p>
            <a:r>
              <a:rPr lang="en-US" altLang="en-US"/>
              <a:t>Soil considerations?</a:t>
            </a:r>
          </a:p>
          <a:p>
            <a:pPr>
              <a:buFontTx/>
              <a:buNone/>
            </a:pPr>
            <a:endParaRPr lang="en-US" altLang="en-US" sz="1000"/>
          </a:p>
          <a:p>
            <a:r>
              <a:rPr lang="en-US" altLang="en-US"/>
              <a:t>What plants should we use?</a:t>
            </a:r>
          </a:p>
          <a:p>
            <a:endParaRPr lang="en-US" alt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subTitle" idx="1"/>
          </p:nvPr>
        </p:nvSpPr>
        <p:spPr>
          <a:xfrm>
            <a:off x="304800" y="1981200"/>
            <a:ext cx="4724400" cy="3657600"/>
          </a:xfrm>
        </p:spPr>
        <p:txBody>
          <a:bodyPr/>
          <a:lstStyle/>
          <a:p>
            <a:pPr>
              <a:spcBef>
                <a:spcPct val="50000"/>
              </a:spcBef>
            </a:pPr>
            <a:endParaRPr lang="en-US" altLang="en-US" sz="2400"/>
          </a:p>
          <a:p>
            <a:pPr>
              <a:spcBef>
                <a:spcPct val="50000"/>
              </a:spcBef>
            </a:pPr>
            <a:r>
              <a:rPr lang="en-US" altLang="en-US" sz="2400"/>
              <a:t>  </a:t>
            </a:r>
          </a:p>
        </p:txBody>
      </p:sp>
      <p:sp>
        <p:nvSpPr>
          <p:cNvPr id="78851" name="Text Box 3"/>
          <p:cNvSpPr txBox="1">
            <a:spLocks noChangeArrowheads="1"/>
          </p:cNvSpPr>
          <p:nvPr/>
        </p:nvSpPr>
        <p:spPr bwMode="auto">
          <a:xfrm>
            <a:off x="0" y="533400"/>
            <a:ext cx="91440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4000"/>
              <a:t>How big do I make my rain garden?</a:t>
            </a:r>
          </a:p>
          <a:p>
            <a:pPr>
              <a:spcBef>
                <a:spcPct val="50000"/>
              </a:spcBef>
            </a:pPr>
            <a:endParaRPr lang="en-US" altLang="en-US" sz="4000">
              <a:latin typeface="Times New Roman" charset="0"/>
            </a:endParaRPr>
          </a:p>
        </p:txBody>
      </p:sp>
      <p:sp>
        <p:nvSpPr>
          <p:cNvPr id="78852" name="Text Box 4"/>
          <p:cNvSpPr txBox="1">
            <a:spLocks noChangeArrowheads="1"/>
          </p:cNvSpPr>
          <p:nvPr/>
        </p:nvSpPr>
        <p:spPr bwMode="auto">
          <a:xfrm>
            <a:off x="457200" y="2362200"/>
            <a:ext cx="8001000" cy="3684588"/>
          </a:xfrm>
          <a:prstGeom prst="rect">
            <a:avLst/>
          </a:prstGeom>
          <a:noFill/>
          <a:ln w="254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a:latin typeface="Arial" charset="0"/>
              </a:rPr>
              <a:t>Design it to handle a 1.25 inch rain event</a:t>
            </a:r>
            <a:r>
              <a:rPr lang="en-US" altLang="en-US" sz="2400">
                <a:latin typeface="Arial" charset="0"/>
              </a:rPr>
              <a:t> </a:t>
            </a:r>
            <a:br>
              <a:rPr lang="en-US" altLang="en-US" sz="2400">
                <a:latin typeface="Arial" charset="0"/>
              </a:rPr>
            </a:br>
            <a:r>
              <a:rPr lang="en-US" altLang="en-US">
                <a:latin typeface="Arial" charset="0"/>
              </a:rPr>
              <a:t>(this captures 80% of rainfall events)</a:t>
            </a:r>
          </a:p>
          <a:p>
            <a:pPr>
              <a:spcBef>
                <a:spcPct val="50000"/>
              </a:spcBef>
            </a:pPr>
            <a:endParaRPr lang="en-US" altLang="en-US">
              <a:latin typeface="Arial" charset="0"/>
            </a:endParaRPr>
          </a:p>
          <a:p>
            <a:pPr>
              <a:spcBef>
                <a:spcPct val="50000"/>
              </a:spcBef>
            </a:pPr>
            <a:r>
              <a:rPr lang="en-US" altLang="en-US">
                <a:latin typeface="Arial" charset="0"/>
              </a:rPr>
              <a:t>Square footage x 1.25 in.</a:t>
            </a:r>
            <a:r>
              <a:rPr lang="en-US" altLang="en-US" sz="2800">
                <a:latin typeface="Arial" charset="0"/>
              </a:rPr>
              <a:t> </a:t>
            </a:r>
            <a:r>
              <a:rPr lang="en-US" altLang="en-US">
                <a:latin typeface="Arial" charset="0"/>
              </a:rPr>
              <a:t>(or .104 ft) =  X cu ft of water</a:t>
            </a:r>
          </a:p>
          <a:p>
            <a:pPr algn="l">
              <a:spcBef>
                <a:spcPct val="50000"/>
              </a:spcBef>
            </a:pPr>
            <a:endParaRPr lang="en-US" altLang="en-US" sz="2800">
              <a:latin typeface="Times New Roman"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0898" name="Object 2"/>
          <p:cNvGraphicFramePr>
            <a:graphicFrameLocks noChangeAspect="1"/>
          </p:cNvGraphicFramePr>
          <p:nvPr>
            <p:ph idx="1"/>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80906" name="Photo Editor Photo" r:id="rId4" imgW="9752381" imgH="7314286" progId="MSPhotoEd.3">
                  <p:embed/>
                </p:oleObj>
              </mc:Choice>
              <mc:Fallback>
                <p:oleObj name="Photo Editor Photo" r:id="rId4" imgW="9752381" imgH="7314286" progId="MSPhotoEd.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80899" name="Rectangle 3"/>
          <p:cNvSpPr>
            <a:spLocks noChangeArrowheads="1"/>
          </p:cNvSpPr>
          <p:nvPr/>
        </p:nvSpPr>
        <p:spPr bwMode="auto">
          <a:xfrm>
            <a:off x="2514600" y="838200"/>
            <a:ext cx="4038600" cy="1066800"/>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0900" name="Line 4"/>
          <p:cNvSpPr>
            <a:spLocks noChangeShapeType="1"/>
          </p:cNvSpPr>
          <p:nvPr/>
        </p:nvSpPr>
        <p:spPr bwMode="auto">
          <a:xfrm>
            <a:off x="3124200" y="2971800"/>
            <a:ext cx="76200" cy="1219200"/>
          </a:xfrm>
          <a:prstGeom prst="line">
            <a:avLst/>
          </a:prstGeom>
          <a:noFill/>
          <a:ln w="254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0901" name="Text Box 5"/>
          <p:cNvSpPr txBox="1">
            <a:spLocks noChangeArrowheads="1"/>
          </p:cNvSpPr>
          <p:nvPr/>
        </p:nvSpPr>
        <p:spPr bwMode="auto">
          <a:xfrm>
            <a:off x="3962400" y="1524000"/>
            <a:ext cx="106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1" hangingPunct="1">
              <a:spcBef>
                <a:spcPct val="50000"/>
              </a:spcBef>
            </a:pPr>
            <a:r>
              <a:rPr lang="en-US" altLang="en-US" sz="1800" b="1">
                <a:latin typeface="Arial" charset="0"/>
              </a:rPr>
              <a:t>60 feet</a:t>
            </a:r>
            <a:r>
              <a:rPr lang="en-US" altLang="en-US" sz="1800">
                <a:latin typeface="Arial" charset="0"/>
              </a:rPr>
              <a:t> </a:t>
            </a:r>
          </a:p>
        </p:txBody>
      </p:sp>
      <p:sp>
        <p:nvSpPr>
          <p:cNvPr id="80902" name="Text Box 6"/>
          <p:cNvSpPr txBox="1">
            <a:spLocks noChangeArrowheads="1"/>
          </p:cNvSpPr>
          <p:nvPr/>
        </p:nvSpPr>
        <p:spPr bwMode="auto">
          <a:xfrm>
            <a:off x="5943600" y="1066800"/>
            <a:ext cx="838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1" hangingPunct="1">
              <a:spcBef>
                <a:spcPct val="50000"/>
              </a:spcBef>
            </a:pPr>
            <a:r>
              <a:rPr lang="en-US" altLang="en-US" sz="1800" b="1">
                <a:solidFill>
                  <a:schemeClr val="bg1"/>
                </a:solidFill>
                <a:latin typeface="Arial" charset="0"/>
              </a:rPr>
              <a:t>30 feet</a:t>
            </a:r>
          </a:p>
        </p:txBody>
      </p:sp>
      <p:sp>
        <p:nvSpPr>
          <p:cNvPr id="80903" name="Text Box 7"/>
          <p:cNvSpPr txBox="1">
            <a:spLocks noChangeArrowheads="1"/>
          </p:cNvSpPr>
          <p:nvPr/>
        </p:nvSpPr>
        <p:spPr bwMode="auto">
          <a:xfrm>
            <a:off x="3962400" y="3124200"/>
            <a:ext cx="4724400" cy="16049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1" hangingPunct="1">
              <a:spcBef>
                <a:spcPct val="50000"/>
              </a:spcBef>
            </a:pPr>
            <a:r>
              <a:rPr lang="en-US" altLang="en-US" sz="1800" b="1">
                <a:latin typeface="Arial" charset="0"/>
              </a:rPr>
              <a:t>60 x 30 = 1800 sq. ft.</a:t>
            </a:r>
          </a:p>
          <a:p>
            <a:pPr algn="l" eaLnBrk="1" hangingPunct="1">
              <a:spcBef>
                <a:spcPct val="50000"/>
              </a:spcBef>
            </a:pPr>
            <a:r>
              <a:rPr lang="en-US" altLang="en-US" sz="1800" b="1">
                <a:latin typeface="Arial" charset="0"/>
              </a:rPr>
              <a:t>1800 sq. ft. x .104 ft. of rain (1.25 in rain)= </a:t>
            </a:r>
          </a:p>
          <a:p>
            <a:pPr algn="l" eaLnBrk="1" hangingPunct="1">
              <a:spcBef>
                <a:spcPct val="50000"/>
              </a:spcBef>
            </a:pPr>
            <a:r>
              <a:rPr lang="en-US" altLang="en-US" sz="1800" b="1">
                <a:latin typeface="Arial" charset="0"/>
              </a:rPr>
              <a:t>187 cu. Ft. of water</a:t>
            </a:r>
          </a:p>
          <a:p>
            <a:pPr algn="l" eaLnBrk="1" hangingPunct="1">
              <a:spcBef>
                <a:spcPct val="50000"/>
              </a:spcBef>
            </a:pPr>
            <a:endParaRPr lang="en-US" altLang="en-US" sz="1800">
              <a:latin typeface="Arial" charset="0"/>
            </a:endParaRPr>
          </a:p>
        </p:txBody>
      </p:sp>
      <p:sp>
        <p:nvSpPr>
          <p:cNvPr id="80904" name="Rectangle 8"/>
          <p:cNvSpPr>
            <a:spLocks noChangeArrowheads="1"/>
          </p:cNvSpPr>
          <p:nvPr/>
        </p:nvSpPr>
        <p:spPr bwMode="auto">
          <a:xfrm>
            <a:off x="2133600" y="4114800"/>
            <a:ext cx="1752600" cy="1676400"/>
          </a:xfrm>
          <a:prstGeom prst="rect">
            <a:avLst/>
          </a:prstGeom>
          <a:noFill/>
          <a:ln w="254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0905" name="Text Box 9"/>
          <p:cNvSpPr txBox="1">
            <a:spLocks noChangeArrowheads="1"/>
          </p:cNvSpPr>
          <p:nvPr/>
        </p:nvSpPr>
        <p:spPr bwMode="auto">
          <a:xfrm>
            <a:off x="3962400" y="4953000"/>
            <a:ext cx="4648200" cy="779463"/>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altLang="en-US" sz="1800" b="1">
                <a:latin typeface="Arial" charset="0"/>
              </a:rPr>
              <a:t>Just for Fun</a:t>
            </a:r>
          </a:p>
          <a:p>
            <a:pPr eaLnBrk="1" hangingPunct="1">
              <a:spcBef>
                <a:spcPct val="50000"/>
              </a:spcBef>
            </a:pPr>
            <a:r>
              <a:rPr lang="en-US" altLang="en-US" sz="1800" b="1">
                <a:latin typeface="Arial" charset="0"/>
              </a:rPr>
              <a:t>187 cu. ft. of water x 7.48 = 1398 gallons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0899"/>
                                        </p:tgtEl>
                                        <p:attrNameLst>
                                          <p:attrName>style.visibility</p:attrName>
                                        </p:attrNameLst>
                                      </p:cBhvr>
                                      <p:to>
                                        <p:strVal val="visible"/>
                                      </p:to>
                                    </p:set>
                                    <p:anim calcmode="lin" valueType="num">
                                      <p:cBhvr additive="base">
                                        <p:cTn id="7" dur="500" fill="hold"/>
                                        <p:tgtEl>
                                          <p:spTgt spid="80899"/>
                                        </p:tgtEl>
                                        <p:attrNameLst>
                                          <p:attrName>ppt_x</p:attrName>
                                        </p:attrNameLst>
                                      </p:cBhvr>
                                      <p:tavLst>
                                        <p:tav tm="0">
                                          <p:val>
                                            <p:strVal val="#ppt_x"/>
                                          </p:val>
                                        </p:tav>
                                        <p:tav tm="100000">
                                          <p:val>
                                            <p:strVal val="#ppt_x"/>
                                          </p:val>
                                        </p:tav>
                                      </p:tavLst>
                                    </p:anim>
                                    <p:anim calcmode="lin" valueType="num">
                                      <p:cBhvr additive="base">
                                        <p:cTn id="8" dur="500" fill="hold"/>
                                        <p:tgtEl>
                                          <p:spTgt spid="8089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0901"/>
                                        </p:tgtEl>
                                        <p:attrNameLst>
                                          <p:attrName>style.visibility</p:attrName>
                                        </p:attrNameLst>
                                      </p:cBhvr>
                                      <p:to>
                                        <p:strVal val="visible"/>
                                      </p:to>
                                    </p:set>
                                    <p:anim calcmode="lin" valueType="num">
                                      <p:cBhvr additive="base">
                                        <p:cTn id="11" dur="500" fill="hold"/>
                                        <p:tgtEl>
                                          <p:spTgt spid="80901"/>
                                        </p:tgtEl>
                                        <p:attrNameLst>
                                          <p:attrName>ppt_x</p:attrName>
                                        </p:attrNameLst>
                                      </p:cBhvr>
                                      <p:tavLst>
                                        <p:tav tm="0">
                                          <p:val>
                                            <p:strVal val="#ppt_x"/>
                                          </p:val>
                                        </p:tav>
                                        <p:tav tm="100000">
                                          <p:val>
                                            <p:strVal val="#ppt_x"/>
                                          </p:val>
                                        </p:tav>
                                      </p:tavLst>
                                    </p:anim>
                                    <p:anim calcmode="lin" valueType="num">
                                      <p:cBhvr additive="base">
                                        <p:cTn id="12" dur="500" fill="hold"/>
                                        <p:tgtEl>
                                          <p:spTgt spid="8090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0902"/>
                                        </p:tgtEl>
                                        <p:attrNameLst>
                                          <p:attrName>style.visibility</p:attrName>
                                        </p:attrNameLst>
                                      </p:cBhvr>
                                      <p:to>
                                        <p:strVal val="visible"/>
                                      </p:to>
                                    </p:set>
                                    <p:anim calcmode="lin" valueType="num">
                                      <p:cBhvr additive="base">
                                        <p:cTn id="15" dur="500" fill="hold"/>
                                        <p:tgtEl>
                                          <p:spTgt spid="80902"/>
                                        </p:tgtEl>
                                        <p:attrNameLst>
                                          <p:attrName>ppt_x</p:attrName>
                                        </p:attrNameLst>
                                      </p:cBhvr>
                                      <p:tavLst>
                                        <p:tav tm="0">
                                          <p:val>
                                            <p:strVal val="#ppt_x"/>
                                          </p:val>
                                        </p:tav>
                                        <p:tav tm="100000">
                                          <p:val>
                                            <p:strVal val="#ppt_x"/>
                                          </p:val>
                                        </p:tav>
                                      </p:tavLst>
                                    </p:anim>
                                    <p:anim calcmode="lin" valueType="num">
                                      <p:cBhvr additive="base">
                                        <p:cTn id="16" dur="500" fill="hold"/>
                                        <p:tgtEl>
                                          <p:spTgt spid="80902"/>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0900"/>
                                        </p:tgtEl>
                                        <p:attrNameLst>
                                          <p:attrName>style.visibility</p:attrName>
                                        </p:attrNameLst>
                                      </p:cBhvr>
                                      <p:to>
                                        <p:strVal val="visible"/>
                                      </p:to>
                                    </p:set>
                                    <p:anim calcmode="lin" valueType="num">
                                      <p:cBhvr additive="base">
                                        <p:cTn id="21" dur="500" fill="hold"/>
                                        <p:tgtEl>
                                          <p:spTgt spid="80900"/>
                                        </p:tgtEl>
                                        <p:attrNameLst>
                                          <p:attrName>ppt_x</p:attrName>
                                        </p:attrNameLst>
                                      </p:cBhvr>
                                      <p:tavLst>
                                        <p:tav tm="0">
                                          <p:val>
                                            <p:strVal val="#ppt_x"/>
                                          </p:val>
                                        </p:tav>
                                        <p:tav tm="100000">
                                          <p:val>
                                            <p:strVal val="#ppt_x"/>
                                          </p:val>
                                        </p:tav>
                                      </p:tavLst>
                                    </p:anim>
                                    <p:anim calcmode="lin" valueType="num">
                                      <p:cBhvr additive="base">
                                        <p:cTn id="22" dur="500" fill="hold"/>
                                        <p:tgtEl>
                                          <p:spTgt spid="8090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0904"/>
                                        </p:tgtEl>
                                        <p:attrNameLst>
                                          <p:attrName>style.visibility</p:attrName>
                                        </p:attrNameLst>
                                      </p:cBhvr>
                                      <p:to>
                                        <p:strVal val="visible"/>
                                      </p:to>
                                    </p:set>
                                    <p:anim calcmode="lin" valueType="num">
                                      <p:cBhvr additive="base">
                                        <p:cTn id="25" dur="500" fill="hold"/>
                                        <p:tgtEl>
                                          <p:spTgt spid="80904"/>
                                        </p:tgtEl>
                                        <p:attrNameLst>
                                          <p:attrName>ppt_x</p:attrName>
                                        </p:attrNameLst>
                                      </p:cBhvr>
                                      <p:tavLst>
                                        <p:tav tm="0">
                                          <p:val>
                                            <p:strVal val="#ppt_x"/>
                                          </p:val>
                                        </p:tav>
                                        <p:tav tm="100000">
                                          <p:val>
                                            <p:strVal val="#ppt_x"/>
                                          </p:val>
                                        </p:tav>
                                      </p:tavLst>
                                    </p:anim>
                                    <p:anim calcmode="lin" valueType="num">
                                      <p:cBhvr additive="base">
                                        <p:cTn id="26" dur="500" fill="hold"/>
                                        <p:tgtEl>
                                          <p:spTgt spid="8090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0903"/>
                                        </p:tgtEl>
                                        <p:attrNameLst>
                                          <p:attrName>style.visibility</p:attrName>
                                        </p:attrNameLst>
                                      </p:cBhvr>
                                      <p:to>
                                        <p:strVal val="visible"/>
                                      </p:to>
                                    </p:set>
                                    <p:anim calcmode="lin" valueType="num">
                                      <p:cBhvr additive="base">
                                        <p:cTn id="31" dur="500" fill="hold"/>
                                        <p:tgtEl>
                                          <p:spTgt spid="80903"/>
                                        </p:tgtEl>
                                        <p:attrNameLst>
                                          <p:attrName>ppt_x</p:attrName>
                                        </p:attrNameLst>
                                      </p:cBhvr>
                                      <p:tavLst>
                                        <p:tav tm="0">
                                          <p:val>
                                            <p:strVal val="#ppt_x"/>
                                          </p:val>
                                        </p:tav>
                                        <p:tav tm="100000">
                                          <p:val>
                                            <p:strVal val="#ppt_x"/>
                                          </p:val>
                                        </p:tav>
                                      </p:tavLst>
                                    </p:anim>
                                    <p:anim calcmode="lin" valueType="num">
                                      <p:cBhvr additive="base">
                                        <p:cTn id="32" dur="500" fill="hold"/>
                                        <p:tgtEl>
                                          <p:spTgt spid="80903"/>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0905"/>
                                        </p:tgtEl>
                                        <p:attrNameLst>
                                          <p:attrName>style.visibility</p:attrName>
                                        </p:attrNameLst>
                                      </p:cBhvr>
                                      <p:to>
                                        <p:strVal val="visible"/>
                                      </p:to>
                                    </p:set>
                                    <p:anim calcmode="lin" valueType="num">
                                      <p:cBhvr additive="base">
                                        <p:cTn id="37" dur="500" fill="hold"/>
                                        <p:tgtEl>
                                          <p:spTgt spid="80905"/>
                                        </p:tgtEl>
                                        <p:attrNameLst>
                                          <p:attrName>ppt_x</p:attrName>
                                        </p:attrNameLst>
                                      </p:cBhvr>
                                      <p:tavLst>
                                        <p:tav tm="0">
                                          <p:val>
                                            <p:strVal val="#ppt_x"/>
                                          </p:val>
                                        </p:tav>
                                        <p:tav tm="100000">
                                          <p:val>
                                            <p:strVal val="#ppt_x"/>
                                          </p:val>
                                        </p:tav>
                                      </p:tavLst>
                                    </p:anim>
                                    <p:anim calcmode="lin" valueType="num">
                                      <p:cBhvr additive="base">
                                        <p:cTn id="38" dur="500" fill="hold"/>
                                        <p:tgtEl>
                                          <p:spTgt spid="809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9" grpId="0" animBg="1"/>
      <p:bldP spid="80900" grpId="0" animBg="1"/>
      <p:bldP spid="80901" grpId="0"/>
      <p:bldP spid="80902" grpId="0"/>
      <p:bldP spid="80903" grpId="0" animBg="1"/>
      <p:bldP spid="80904" grpId="0" animBg="1"/>
      <p:bldP spid="8090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946" name="Object 2"/>
          <p:cNvGraphicFramePr>
            <a:graphicFrameLocks noChangeAspect="1"/>
          </p:cNvGraphicFramePr>
          <p:nvPr>
            <p:ph idx="1"/>
          </p:nvPr>
        </p:nvGraphicFramePr>
        <p:xfrm>
          <a:off x="-228600" y="-685800"/>
          <a:ext cx="9372600" cy="7543800"/>
        </p:xfrm>
        <a:graphic>
          <a:graphicData uri="http://schemas.openxmlformats.org/presentationml/2006/ole">
            <mc:AlternateContent xmlns:mc="http://schemas.openxmlformats.org/markup-compatibility/2006">
              <mc:Choice xmlns:v="urn:schemas-microsoft-com:vml" Requires="v">
                <p:oleObj spid="_x0000_s82951" name="Photo Editor Photo" r:id="rId4" imgW="9752381" imgH="7314286" progId="MSPhotoEd.3">
                  <p:embed/>
                </p:oleObj>
              </mc:Choice>
              <mc:Fallback>
                <p:oleObj name="Photo Editor Photo" r:id="rId4" imgW="9752381" imgH="7314286" progId="MSPhotoEd.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685800"/>
                        <a:ext cx="9372600" cy="7543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82947" name="Line 3"/>
          <p:cNvSpPr>
            <a:spLocks noChangeShapeType="1"/>
          </p:cNvSpPr>
          <p:nvPr/>
        </p:nvSpPr>
        <p:spPr bwMode="auto">
          <a:xfrm>
            <a:off x="3124200" y="2971800"/>
            <a:ext cx="76200" cy="1219200"/>
          </a:xfrm>
          <a:prstGeom prst="line">
            <a:avLst/>
          </a:prstGeom>
          <a:noFill/>
          <a:ln w="254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2948" name="Text Box 4"/>
          <p:cNvSpPr txBox="1">
            <a:spLocks noChangeArrowheads="1"/>
          </p:cNvSpPr>
          <p:nvPr/>
        </p:nvSpPr>
        <p:spPr bwMode="auto">
          <a:xfrm>
            <a:off x="2895600" y="609600"/>
            <a:ext cx="2667000" cy="7794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1" hangingPunct="1">
              <a:spcBef>
                <a:spcPct val="50000"/>
              </a:spcBef>
            </a:pPr>
            <a:r>
              <a:rPr lang="en-US" altLang="en-US" sz="1800" b="1">
                <a:latin typeface="Arial" charset="0"/>
              </a:rPr>
              <a:t>187 cu. Ft. of water</a:t>
            </a:r>
          </a:p>
          <a:p>
            <a:pPr algn="l" eaLnBrk="1" hangingPunct="1">
              <a:spcBef>
                <a:spcPct val="50000"/>
              </a:spcBef>
            </a:pPr>
            <a:endParaRPr lang="en-US" altLang="en-US" sz="1800" b="1">
              <a:latin typeface="Arial" charset="0"/>
            </a:endParaRPr>
          </a:p>
        </p:txBody>
      </p:sp>
      <p:sp>
        <p:nvSpPr>
          <p:cNvPr id="82949" name="Rectangle 5"/>
          <p:cNvSpPr>
            <a:spLocks noChangeArrowheads="1"/>
          </p:cNvSpPr>
          <p:nvPr/>
        </p:nvSpPr>
        <p:spPr bwMode="auto">
          <a:xfrm rot="-1003201">
            <a:off x="2590800" y="3810000"/>
            <a:ext cx="1143000" cy="1676400"/>
          </a:xfrm>
          <a:prstGeom prst="rect">
            <a:avLst/>
          </a:prstGeom>
          <a:noFill/>
          <a:ln w="254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950" name="Text Box 6"/>
          <p:cNvSpPr txBox="1">
            <a:spLocks noChangeArrowheads="1"/>
          </p:cNvSpPr>
          <p:nvPr/>
        </p:nvSpPr>
        <p:spPr bwMode="auto">
          <a:xfrm>
            <a:off x="3810000" y="3733800"/>
            <a:ext cx="42672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1" hangingPunct="1">
              <a:spcBef>
                <a:spcPct val="50000"/>
              </a:spcBef>
            </a:pPr>
            <a:r>
              <a:rPr lang="en-US" altLang="en-US" sz="1800" b="1">
                <a:latin typeface="Arial" charset="0"/>
              </a:rPr>
              <a:t>10 x 12 x 1.5 feet deep = 180 cu. Ft.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82949"/>
                                        </p:tgtEl>
                                        <p:attrNameLst>
                                          <p:attrName>style.visibility</p:attrName>
                                        </p:attrNameLst>
                                      </p:cBhvr>
                                      <p:to>
                                        <p:strVal val="visible"/>
                                      </p:to>
                                    </p:set>
                                    <p:anim calcmode="lin" valueType="num">
                                      <p:cBhvr additive="base">
                                        <p:cTn id="7" dur="500" fill="hold"/>
                                        <p:tgtEl>
                                          <p:spTgt spid="82949"/>
                                        </p:tgtEl>
                                        <p:attrNameLst>
                                          <p:attrName>ppt_x</p:attrName>
                                        </p:attrNameLst>
                                      </p:cBhvr>
                                      <p:tavLst>
                                        <p:tav tm="0">
                                          <p:val>
                                            <p:strVal val="#ppt_x"/>
                                          </p:val>
                                        </p:tav>
                                        <p:tav tm="100000">
                                          <p:val>
                                            <p:strVal val="#ppt_x"/>
                                          </p:val>
                                        </p:tav>
                                      </p:tavLst>
                                    </p:anim>
                                    <p:anim calcmode="lin" valueType="num">
                                      <p:cBhvr additive="base">
                                        <p:cTn id="8" dur="500" fill="hold"/>
                                        <p:tgtEl>
                                          <p:spTgt spid="829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algn="ctr"/>
            <a:r>
              <a:rPr lang="en-US" altLang="en-US"/>
              <a:t>Where does it need to be?</a:t>
            </a:r>
          </a:p>
        </p:txBody>
      </p:sp>
      <p:sp>
        <p:nvSpPr>
          <p:cNvPr id="84995" name="Rectangle 3"/>
          <p:cNvSpPr>
            <a:spLocks noGrp="1" noChangeArrowheads="1"/>
          </p:cNvSpPr>
          <p:nvPr>
            <p:ph type="body" idx="1"/>
          </p:nvPr>
        </p:nvSpPr>
        <p:spPr>
          <a:xfrm>
            <a:off x="381000" y="2057400"/>
            <a:ext cx="8763000" cy="4495800"/>
          </a:xfrm>
        </p:spPr>
        <p:txBody>
          <a:bodyPr/>
          <a:lstStyle/>
          <a:p>
            <a:pPr>
              <a:lnSpc>
                <a:spcPct val="90000"/>
              </a:lnSpc>
            </a:pPr>
            <a:r>
              <a:rPr lang="en-US" altLang="en-US" sz="2800"/>
              <a:t>Rain gardens do well in natural depression areas.</a:t>
            </a:r>
          </a:p>
          <a:p>
            <a:pPr>
              <a:lnSpc>
                <a:spcPct val="90000"/>
              </a:lnSpc>
              <a:buFontTx/>
              <a:buNone/>
            </a:pPr>
            <a:endParaRPr lang="en-US" altLang="en-US" sz="1000"/>
          </a:p>
          <a:p>
            <a:pPr>
              <a:lnSpc>
                <a:spcPct val="90000"/>
              </a:lnSpc>
            </a:pPr>
            <a:r>
              <a:rPr lang="en-US" altLang="en-US" sz="2800"/>
              <a:t>Locate the rain garden down slope from any buildings.  At least 10 feet from buildings/houses.</a:t>
            </a:r>
          </a:p>
          <a:p>
            <a:pPr>
              <a:lnSpc>
                <a:spcPct val="90000"/>
              </a:lnSpc>
              <a:buFontTx/>
              <a:buNone/>
            </a:pPr>
            <a:endParaRPr lang="en-US" altLang="en-US" sz="1200"/>
          </a:p>
          <a:p>
            <a:pPr>
              <a:lnSpc>
                <a:spcPct val="90000"/>
              </a:lnSpc>
            </a:pPr>
            <a:r>
              <a:rPr lang="en-US" altLang="en-US" sz="2800"/>
              <a:t>Away from large trees (easier digging).</a:t>
            </a:r>
          </a:p>
          <a:p>
            <a:pPr>
              <a:lnSpc>
                <a:spcPct val="90000"/>
              </a:lnSpc>
              <a:buFontTx/>
              <a:buNone/>
            </a:pPr>
            <a:endParaRPr lang="en-US" altLang="en-US" sz="1200"/>
          </a:p>
          <a:p>
            <a:pPr>
              <a:lnSpc>
                <a:spcPct val="90000"/>
              </a:lnSpc>
            </a:pPr>
            <a:r>
              <a:rPr lang="en-US" altLang="en-US" sz="2800"/>
              <a:t>In areas that take advantage of natural slope.</a:t>
            </a:r>
          </a:p>
          <a:p>
            <a:pPr>
              <a:lnSpc>
                <a:spcPct val="90000"/>
              </a:lnSpc>
              <a:buFontTx/>
              <a:buNone/>
            </a:pPr>
            <a:endParaRPr lang="en-US" altLang="en-US" sz="1200"/>
          </a:p>
          <a:p>
            <a:pPr>
              <a:lnSpc>
                <a:spcPct val="90000"/>
              </a:lnSpc>
            </a:pPr>
            <a:r>
              <a:rPr lang="en-US" altLang="en-US" sz="2800"/>
              <a:t>Consider the size and placement in the landscape design.  It may be easier to create two separate rain gardens.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anim calcmode="lin" valueType="num">
                                      <p:cBhvr additive="base">
                                        <p:cTn id="7" dur="500" fill="hold"/>
                                        <p:tgtEl>
                                          <p:spTgt spid="849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49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4995">
                                            <p:txEl>
                                              <p:pRg st="2" end="2"/>
                                            </p:txEl>
                                          </p:spTgt>
                                        </p:tgtEl>
                                        <p:attrNameLst>
                                          <p:attrName>style.visibility</p:attrName>
                                        </p:attrNameLst>
                                      </p:cBhvr>
                                      <p:to>
                                        <p:strVal val="visible"/>
                                      </p:to>
                                    </p:set>
                                    <p:anim calcmode="lin" valueType="num">
                                      <p:cBhvr additive="base">
                                        <p:cTn id="13" dur="500" fill="hold"/>
                                        <p:tgtEl>
                                          <p:spTgt spid="8499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49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4995">
                                            <p:txEl>
                                              <p:pRg st="4" end="4"/>
                                            </p:txEl>
                                          </p:spTgt>
                                        </p:tgtEl>
                                        <p:attrNameLst>
                                          <p:attrName>style.visibility</p:attrName>
                                        </p:attrNameLst>
                                      </p:cBhvr>
                                      <p:to>
                                        <p:strVal val="visible"/>
                                      </p:to>
                                    </p:set>
                                    <p:anim calcmode="lin" valueType="num">
                                      <p:cBhvr additive="base">
                                        <p:cTn id="19" dur="500" fill="hold"/>
                                        <p:tgtEl>
                                          <p:spTgt spid="8499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499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4995">
                                            <p:txEl>
                                              <p:pRg st="6" end="6"/>
                                            </p:txEl>
                                          </p:spTgt>
                                        </p:tgtEl>
                                        <p:attrNameLst>
                                          <p:attrName>style.visibility</p:attrName>
                                        </p:attrNameLst>
                                      </p:cBhvr>
                                      <p:to>
                                        <p:strVal val="visible"/>
                                      </p:to>
                                    </p:set>
                                    <p:anim calcmode="lin" valueType="num">
                                      <p:cBhvr additive="base">
                                        <p:cTn id="25" dur="500" fill="hold"/>
                                        <p:tgtEl>
                                          <p:spTgt spid="8499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499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4995">
                                            <p:txEl>
                                              <p:pRg st="8" end="8"/>
                                            </p:txEl>
                                          </p:spTgt>
                                        </p:tgtEl>
                                        <p:attrNameLst>
                                          <p:attrName>style.visibility</p:attrName>
                                        </p:attrNameLst>
                                      </p:cBhvr>
                                      <p:to>
                                        <p:strVal val="visible"/>
                                      </p:to>
                                    </p:set>
                                    <p:anim calcmode="lin" valueType="num">
                                      <p:cBhvr additive="base">
                                        <p:cTn id="31" dur="500" fill="hold"/>
                                        <p:tgtEl>
                                          <p:spTgt spid="84995">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499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p:txBody>
          <a:bodyPr/>
          <a:lstStyle/>
          <a:p>
            <a:pPr algn="ctr"/>
            <a:r>
              <a:rPr lang="en-US" altLang="en-US"/>
              <a:t>Where does it NOT need to be?</a:t>
            </a:r>
          </a:p>
        </p:txBody>
      </p:sp>
      <p:sp>
        <p:nvSpPr>
          <p:cNvPr id="219139" name="Rectangle 3"/>
          <p:cNvSpPr>
            <a:spLocks noGrp="1" noChangeArrowheads="1"/>
          </p:cNvSpPr>
          <p:nvPr>
            <p:ph type="body" idx="1"/>
          </p:nvPr>
        </p:nvSpPr>
        <p:spPr>
          <a:xfrm>
            <a:off x="1219200" y="1981200"/>
            <a:ext cx="7391400" cy="4724400"/>
          </a:xfrm>
        </p:spPr>
        <p:txBody>
          <a:bodyPr/>
          <a:lstStyle/>
          <a:p>
            <a:r>
              <a:rPr lang="en-US" altLang="en-US" sz="2800"/>
              <a:t>Next to a building foundation.</a:t>
            </a:r>
          </a:p>
          <a:p>
            <a:r>
              <a:rPr lang="en-US" altLang="en-US" sz="2800"/>
              <a:t>Over a septic system.</a:t>
            </a:r>
          </a:p>
          <a:p>
            <a:r>
              <a:rPr lang="en-US" altLang="en-US" sz="2800"/>
              <a:t>Where water stands for long periods. </a:t>
            </a:r>
          </a:p>
          <a:p>
            <a:pPr lvl="1">
              <a:buFont typeface="Tahoma" charset="0"/>
              <a:buNone/>
            </a:pPr>
            <a:r>
              <a:rPr lang="en-US" altLang="en-US" sz="2400"/>
              <a:t>   - High seasonal water table areas.</a:t>
            </a:r>
          </a:p>
          <a:p>
            <a:r>
              <a:rPr lang="en-US" altLang="en-US" sz="2800"/>
              <a:t>Poor soils; poorly-drained soils.</a:t>
            </a:r>
          </a:p>
          <a:p>
            <a:r>
              <a:rPr lang="en-US" altLang="en-US" sz="2800"/>
              <a:t>Slopes greater 12%.</a:t>
            </a:r>
          </a:p>
          <a:p>
            <a:r>
              <a:rPr lang="en-US" altLang="en-US" sz="2800"/>
              <a:t>Over utilities (call before you dig). </a:t>
            </a:r>
          </a:p>
          <a:p>
            <a:pPr>
              <a:buFontTx/>
              <a:buNone/>
            </a:pPr>
            <a:r>
              <a:rPr lang="en-US" altLang="en-US" sz="2800"/>
              <a:t>       - 1-800-282-7411</a:t>
            </a:r>
          </a:p>
          <a:p>
            <a:r>
              <a:rPr lang="en-US" altLang="en-US" sz="2800"/>
              <a:t>Inside the dripline of any valued trees.</a:t>
            </a:r>
          </a:p>
          <a:p>
            <a:endParaRPr lang="en-US" altLang="en-US" sz="28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a:xfrm>
            <a:off x="1447800" y="381000"/>
            <a:ext cx="5562600" cy="1143000"/>
          </a:xfrm>
        </p:spPr>
        <p:txBody>
          <a:bodyPr/>
          <a:lstStyle/>
          <a:p>
            <a:pPr algn="ctr"/>
            <a:r>
              <a:rPr lang="en-US" altLang="en-US"/>
              <a:t>Problem Soils</a:t>
            </a:r>
          </a:p>
        </p:txBody>
      </p:sp>
      <p:sp>
        <p:nvSpPr>
          <p:cNvPr id="220163" name="Rectangle 3"/>
          <p:cNvSpPr>
            <a:spLocks noGrp="1" noChangeArrowheads="1"/>
          </p:cNvSpPr>
          <p:nvPr>
            <p:ph type="body" idx="1"/>
          </p:nvPr>
        </p:nvSpPr>
        <p:spPr>
          <a:xfrm>
            <a:off x="457200" y="1905000"/>
            <a:ext cx="8229600" cy="3554413"/>
          </a:xfrm>
        </p:spPr>
        <p:txBody>
          <a:bodyPr/>
          <a:lstStyle/>
          <a:p>
            <a:r>
              <a:rPr lang="en-US" altLang="en-US"/>
              <a:t>If soils are high in clay or have been compacted during development, they may not have the capacity to infiltrate well.</a:t>
            </a:r>
          </a:p>
          <a:p>
            <a:r>
              <a:rPr lang="en-US" altLang="en-US"/>
              <a:t>The rain garden area soil can be removed and replaced with a better draining soil (&gt;0.5 inch/hour).</a:t>
            </a:r>
          </a:p>
          <a:p>
            <a:r>
              <a:rPr lang="en-US" altLang="en-US"/>
              <a:t>Should drain &lt;48 hrs.</a:t>
            </a:r>
          </a:p>
        </p:txBody>
      </p:sp>
      <p:pic>
        <p:nvPicPr>
          <p:cNvPr id="220164" name="Picture 4" descr="xeri28"/>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5867400" y="4633913"/>
            <a:ext cx="3048000" cy="2100262"/>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152400" y="292100"/>
            <a:ext cx="8991600" cy="1384300"/>
          </a:xfrm>
        </p:spPr>
        <p:txBody>
          <a:bodyPr/>
          <a:lstStyle/>
          <a:p>
            <a:pPr algn="ctr"/>
            <a:r>
              <a:rPr lang="en-US" altLang="en-US"/>
              <a:t>Soil Considerations</a:t>
            </a:r>
          </a:p>
        </p:txBody>
      </p:sp>
      <p:sp>
        <p:nvSpPr>
          <p:cNvPr id="98307" name="Rectangle 3"/>
          <p:cNvSpPr>
            <a:spLocks noGrp="1" noChangeArrowheads="1"/>
          </p:cNvSpPr>
          <p:nvPr>
            <p:ph type="body" idx="1"/>
          </p:nvPr>
        </p:nvSpPr>
        <p:spPr>
          <a:xfrm>
            <a:off x="457200" y="2362200"/>
            <a:ext cx="8229600" cy="4191000"/>
          </a:xfrm>
        </p:spPr>
        <p:txBody>
          <a:bodyPr/>
          <a:lstStyle/>
          <a:p>
            <a:pPr>
              <a:lnSpc>
                <a:spcPct val="90000"/>
              </a:lnSpc>
            </a:pPr>
            <a:r>
              <a:rPr lang="en-US" altLang="en-US" sz="2400"/>
              <a:t>Do a perk test.  Dig an 8 by 8 inch hole 8 inches deep and fill with water.  If it takes more than 8 hours to drain then the soil needs to be amended.</a:t>
            </a:r>
          </a:p>
          <a:p>
            <a:pPr>
              <a:lnSpc>
                <a:spcPct val="90000"/>
              </a:lnSpc>
              <a:buFontTx/>
              <a:buNone/>
            </a:pPr>
            <a:endParaRPr lang="en-US" altLang="en-US" sz="800"/>
          </a:p>
          <a:p>
            <a:pPr>
              <a:lnSpc>
                <a:spcPct val="90000"/>
              </a:lnSpc>
            </a:pPr>
            <a:r>
              <a:rPr lang="en-US" altLang="en-US" sz="2400"/>
              <a:t>In poorly-drained sites, excavate 10-12 inches of soil from hole, mix 3-6 inches of coarse sand or small gravel with excavated soil and replace into rain garden.</a:t>
            </a:r>
          </a:p>
          <a:p>
            <a:pPr>
              <a:lnSpc>
                <a:spcPct val="90000"/>
              </a:lnSpc>
              <a:buFontTx/>
              <a:buNone/>
            </a:pPr>
            <a:endParaRPr lang="en-US" altLang="en-US" sz="800"/>
          </a:p>
          <a:p>
            <a:pPr>
              <a:lnSpc>
                <a:spcPct val="90000"/>
              </a:lnSpc>
            </a:pPr>
            <a:r>
              <a:rPr lang="en-US" altLang="en-US" sz="2400"/>
              <a:t>Bring 2 cups of soil to Extension Office for soil test. </a:t>
            </a:r>
          </a:p>
          <a:p>
            <a:pPr>
              <a:lnSpc>
                <a:spcPct val="90000"/>
              </a:lnSpc>
              <a:buFontTx/>
              <a:buNone/>
            </a:pPr>
            <a:r>
              <a:rPr lang="en-US" altLang="en-US" sz="2400"/>
              <a:t>   (nominal fee, results in two weeks).</a:t>
            </a:r>
          </a:p>
          <a:p>
            <a:pPr>
              <a:lnSpc>
                <a:spcPct val="90000"/>
              </a:lnSpc>
              <a:buFontTx/>
              <a:buNone/>
            </a:pPr>
            <a:endParaRPr lang="en-US" altLang="en-US" sz="800"/>
          </a:p>
          <a:p>
            <a:pPr>
              <a:lnSpc>
                <a:spcPct val="90000"/>
              </a:lnSpc>
            </a:pPr>
            <a:r>
              <a:rPr lang="en-US" altLang="en-US" sz="2400"/>
              <a:t>Add lime and fertilizer according to soil test results, 3-6 inches of organic matter then till to a depth of 6 inches.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8307">
                                            <p:txEl>
                                              <p:pRg st="0" end="0"/>
                                            </p:txEl>
                                          </p:spTgt>
                                        </p:tgtEl>
                                        <p:attrNameLst>
                                          <p:attrName>style.visibility</p:attrName>
                                        </p:attrNameLst>
                                      </p:cBhvr>
                                      <p:to>
                                        <p:strVal val="visible"/>
                                      </p:to>
                                    </p:set>
                                    <p:anim calcmode="lin" valueType="num">
                                      <p:cBhvr additive="base">
                                        <p:cTn id="7" dur="500" fill="hold"/>
                                        <p:tgtEl>
                                          <p:spTgt spid="983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83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8307">
                                            <p:txEl>
                                              <p:pRg st="2" end="2"/>
                                            </p:txEl>
                                          </p:spTgt>
                                        </p:tgtEl>
                                        <p:attrNameLst>
                                          <p:attrName>style.visibility</p:attrName>
                                        </p:attrNameLst>
                                      </p:cBhvr>
                                      <p:to>
                                        <p:strVal val="visible"/>
                                      </p:to>
                                    </p:set>
                                    <p:anim calcmode="lin" valueType="num">
                                      <p:cBhvr additive="base">
                                        <p:cTn id="13" dur="500" fill="hold"/>
                                        <p:tgtEl>
                                          <p:spTgt spid="9830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83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8307">
                                            <p:txEl>
                                              <p:pRg st="4" end="4"/>
                                            </p:txEl>
                                          </p:spTgt>
                                        </p:tgtEl>
                                        <p:attrNameLst>
                                          <p:attrName>style.visibility</p:attrName>
                                        </p:attrNameLst>
                                      </p:cBhvr>
                                      <p:to>
                                        <p:strVal val="visible"/>
                                      </p:to>
                                    </p:set>
                                    <p:anim calcmode="lin" valueType="num">
                                      <p:cBhvr additive="base">
                                        <p:cTn id="19" dur="500" fill="hold"/>
                                        <p:tgtEl>
                                          <p:spTgt spid="98307">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830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8307">
                                            <p:txEl>
                                              <p:pRg st="5" end="5"/>
                                            </p:txEl>
                                          </p:spTgt>
                                        </p:tgtEl>
                                        <p:attrNameLst>
                                          <p:attrName>style.visibility</p:attrName>
                                        </p:attrNameLst>
                                      </p:cBhvr>
                                      <p:to>
                                        <p:strVal val="visible"/>
                                      </p:to>
                                    </p:set>
                                    <p:anim calcmode="lin" valueType="num">
                                      <p:cBhvr additive="base">
                                        <p:cTn id="25" dur="500" fill="hold"/>
                                        <p:tgtEl>
                                          <p:spTgt spid="98307">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830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8307">
                                            <p:txEl>
                                              <p:pRg st="7" end="7"/>
                                            </p:txEl>
                                          </p:spTgt>
                                        </p:tgtEl>
                                        <p:attrNameLst>
                                          <p:attrName>style.visibility</p:attrName>
                                        </p:attrNameLst>
                                      </p:cBhvr>
                                      <p:to>
                                        <p:strVal val="visible"/>
                                      </p:to>
                                    </p:set>
                                    <p:anim calcmode="lin" valueType="num">
                                      <p:cBhvr additive="base">
                                        <p:cTn id="31" dur="500" fill="hold"/>
                                        <p:tgtEl>
                                          <p:spTgt spid="98307">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830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7"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pPr algn="ctr"/>
            <a:r>
              <a:rPr lang="en-US" altLang="en-US"/>
              <a:t>More Soil Considerations</a:t>
            </a:r>
          </a:p>
        </p:txBody>
      </p:sp>
      <p:sp>
        <p:nvSpPr>
          <p:cNvPr id="134147" name="Rectangle 3"/>
          <p:cNvSpPr>
            <a:spLocks noGrp="1" noChangeArrowheads="1"/>
          </p:cNvSpPr>
          <p:nvPr>
            <p:ph type="body" idx="1"/>
          </p:nvPr>
        </p:nvSpPr>
        <p:spPr>
          <a:xfrm>
            <a:off x="152400" y="2286000"/>
            <a:ext cx="8991600" cy="4267200"/>
          </a:xfrm>
        </p:spPr>
        <p:txBody>
          <a:bodyPr/>
          <a:lstStyle/>
          <a:p>
            <a:pPr>
              <a:lnSpc>
                <a:spcPct val="90000"/>
              </a:lnSpc>
            </a:pPr>
            <a:r>
              <a:rPr lang="en-US" altLang="en-US" sz="2800"/>
              <a:t>For extremely clay-based, heavy or poorly-drained soils, it will be beneficial to remove 1 to 2 feet of the native soil and replace it with a porous, well-drained soil mix.</a:t>
            </a:r>
          </a:p>
          <a:p>
            <a:pPr>
              <a:lnSpc>
                <a:spcPct val="90000"/>
              </a:lnSpc>
              <a:buFontTx/>
              <a:buNone/>
            </a:pPr>
            <a:endParaRPr lang="en-US" altLang="en-US" sz="1000"/>
          </a:p>
          <a:p>
            <a:pPr>
              <a:lnSpc>
                <a:spcPct val="90000"/>
              </a:lnSpc>
            </a:pPr>
            <a:r>
              <a:rPr lang="en-US" altLang="en-US" sz="2800"/>
              <a:t>A good “rain garden soil” mixture is composed of - 50-60% sand, 20-30% topsoil and 20-30%compost.</a:t>
            </a:r>
          </a:p>
          <a:p>
            <a:pPr>
              <a:lnSpc>
                <a:spcPct val="90000"/>
              </a:lnSpc>
              <a:buFontTx/>
              <a:buNone/>
            </a:pPr>
            <a:endParaRPr lang="en-US" altLang="en-US" sz="1000"/>
          </a:p>
          <a:p>
            <a:pPr>
              <a:lnSpc>
                <a:spcPct val="90000"/>
              </a:lnSpc>
            </a:pPr>
            <a:r>
              <a:rPr lang="en-US" altLang="en-US" sz="2800"/>
              <a:t>The clay content in he replacement soil should be no more than 10%. </a:t>
            </a:r>
            <a:endParaRPr lang="en-US" altLang="en-US" sz="2000"/>
          </a:p>
          <a:p>
            <a:pPr>
              <a:lnSpc>
                <a:spcPct val="90000"/>
              </a:lnSpc>
              <a:buFontTx/>
              <a:buNone/>
            </a:pPr>
            <a:r>
              <a:rPr lang="en-US" altLang="en-US" sz="2800"/>
              <a:t>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a:xfrm>
            <a:off x="457200" y="381000"/>
            <a:ext cx="3505200" cy="1143000"/>
          </a:xfrm>
        </p:spPr>
        <p:txBody>
          <a:bodyPr/>
          <a:lstStyle/>
          <a:p>
            <a:r>
              <a:rPr lang="en-US" altLang="en-US"/>
              <a:t>Soil Testing</a:t>
            </a:r>
          </a:p>
        </p:txBody>
      </p:sp>
      <p:sp>
        <p:nvSpPr>
          <p:cNvPr id="221187" name="Rectangle 3"/>
          <p:cNvSpPr>
            <a:spLocks noGrp="1" noChangeArrowheads="1"/>
          </p:cNvSpPr>
          <p:nvPr>
            <p:ph type="body" idx="1"/>
          </p:nvPr>
        </p:nvSpPr>
        <p:spPr>
          <a:xfrm>
            <a:off x="304800" y="1905000"/>
            <a:ext cx="7280275" cy="4648200"/>
          </a:xfrm>
        </p:spPr>
        <p:txBody>
          <a:bodyPr/>
          <a:lstStyle/>
          <a:p>
            <a:pPr>
              <a:lnSpc>
                <a:spcPct val="80000"/>
              </a:lnSpc>
            </a:pPr>
            <a:r>
              <a:rPr lang="en-US" altLang="en-US" sz="2400"/>
              <a:t>Infiltration Test</a:t>
            </a:r>
          </a:p>
          <a:p>
            <a:pPr lvl="1">
              <a:lnSpc>
                <a:spcPct val="80000"/>
              </a:lnSpc>
            </a:pPr>
            <a:r>
              <a:rPr lang="en-US" altLang="en-US" sz="2000"/>
              <a:t>Dig a hole 6-8 inches</a:t>
            </a:r>
          </a:p>
          <a:p>
            <a:pPr lvl="1">
              <a:lnSpc>
                <a:spcPct val="80000"/>
              </a:lnSpc>
              <a:buFont typeface="Tahoma" charset="0"/>
              <a:buNone/>
            </a:pPr>
            <a:r>
              <a:rPr lang="en-US" altLang="en-US" sz="2000"/>
              <a:t>    deep and wide</a:t>
            </a:r>
          </a:p>
          <a:p>
            <a:pPr lvl="1">
              <a:lnSpc>
                <a:spcPct val="80000"/>
              </a:lnSpc>
            </a:pPr>
            <a:r>
              <a:rPr lang="en-US" altLang="en-US" sz="2000"/>
              <a:t>Fill hole with water </a:t>
            </a:r>
          </a:p>
          <a:p>
            <a:pPr lvl="1">
              <a:lnSpc>
                <a:spcPct val="80000"/>
              </a:lnSpc>
              <a:buFont typeface="Tahoma" charset="0"/>
              <a:buNone/>
            </a:pPr>
            <a:r>
              <a:rPr lang="en-US" altLang="en-US" sz="2000"/>
              <a:t>    &amp; let it drain out</a:t>
            </a:r>
          </a:p>
          <a:p>
            <a:pPr lvl="1">
              <a:lnSpc>
                <a:spcPct val="80000"/>
              </a:lnSpc>
            </a:pPr>
            <a:r>
              <a:rPr lang="en-US" altLang="en-US" sz="2000"/>
              <a:t>Refill hole, if water does not drain in 12 hours, not a good location for a rain garden</a:t>
            </a:r>
          </a:p>
          <a:p>
            <a:pPr lvl="1">
              <a:lnSpc>
                <a:spcPct val="80000"/>
              </a:lnSpc>
              <a:buFont typeface="Tahoma" charset="0"/>
              <a:buNone/>
            </a:pPr>
            <a:endParaRPr lang="en-US" altLang="en-US" sz="2000"/>
          </a:p>
          <a:p>
            <a:pPr lvl="1">
              <a:lnSpc>
                <a:spcPct val="80000"/>
              </a:lnSpc>
              <a:buFont typeface="Tahoma" charset="0"/>
              <a:buNone/>
            </a:pPr>
            <a:r>
              <a:rPr lang="en-US" altLang="en-US" sz="2000"/>
              <a:t>Soil Chemistry Test</a:t>
            </a:r>
          </a:p>
          <a:p>
            <a:pPr lvl="1">
              <a:lnSpc>
                <a:spcPct val="80000"/>
              </a:lnSpc>
            </a:pPr>
            <a:r>
              <a:rPr lang="en-US" altLang="en-US" sz="2000"/>
              <a:t>Take 1 cups of soil to UGA Extension </a:t>
            </a:r>
          </a:p>
          <a:p>
            <a:pPr lvl="2">
              <a:lnSpc>
                <a:spcPct val="80000"/>
              </a:lnSpc>
            </a:pPr>
            <a:r>
              <a:rPr lang="en-US" altLang="en-US" sz="1800"/>
              <a:t>Results will tell whether lime is needed to adjust pH and whether fertilizer is needed</a:t>
            </a:r>
          </a:p>
          <a:p>
            <a:pPr lvl="2">
              <a:lnSpc>
                <a:spcPct val="80000"/>
              </a:lnSpc>
            </a:pPr>
            <a:r>
              <a:rPr lang="en-US" altLang="en-US" sz="1800"/>
              <a:t>~$6 fee - takes 1-2 weeks for results</a:t>
            </a:r>
          </a:p>
          <a:p>
            <a:pPr>
              <a:lnSpc>
                <a:spcPct val="80000"/>
              </a:lnSpc>
              <a:buFontTx/>
              <a:buNone/>
            </a:pPr>
            <a:endParaRPr lang="en-US" altLang="en-US" sz="2400"/>
          </a:p>
          <a:p>
            <a:pPr>
              <a:lnSpc>
                <a:spcPct val="80000"/>
              </a:lnSpc>
              <a:buFontTx/>
              <a:buNone/>
            </a:pPr>
            <a:r>
              <a:rPr lang="en-US" altLang="en-US" sz="2400"/>
              <a:t>	</a:t>
            </a:r>
          </a:p>
        </p:txBody>
      </p:sp>
      <p:pic>
        <p:nvPicPr>
          <p:cNvPr id="221188" name="Picture 4" descr="xeri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533400"/>
            <a:ext cx="4114800" cy="265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66FF"/>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ltLang="en-US"/>
              <a:t>  Landscaping for Water Quality</a:t>
            </a:r>
          </a:p>
        </p:txBody>
      </p:sp>
      <p:sp>
        <p:nvSpPr>
          <p:cNvPr id="16387" name="Rectangle 3"/>
          <p:cNvSpPr>
            <a:spLocks noGrp="1" noChangeArrowheads="1"/>
          </p:cNvSpPr>
          <p:nvPr>
            <p:ph type="body" idx="1"/>
          </p:nvPr>
        </p:nvSpPr>
        <p:spPr>
          <a:xfrm>
            <a:off x="228600" y="2286000"/>
            <a:ext cx="8686800" cy="4191000"/>
          </a:xfrm>
        </p:spPr>
        <p:txBody>
          <a:bodyPr/>
          <a:lstStyle/>
          <a:p>
            <a:pPr algn="ctr">
              <a:lnSpc>
                <a:spcPct val="80000"/>
              </a:lnSpc>
              <a:buFontTx/>
              <a:buNone/>
            </a:pPr>
            <a:r>
              <a:rPr lang="en-US" altLang="en-US" sz="3600"/>
              <a:t> Landscaping for water quality utilizes:</a:t>
            </a:r>
          </a:p>
          <a:p>
            <a:pPr>
              <a:lnSpc>
                <a:spcPct val="80000"/>
              </a:lnSpc>
              <a:buFontTx/>
              <a:buNone/>
            </a:pPr>
            <a:r>
              <a:rPr lang="en-US" altLang="en-US" sz="2800"/>
              <a:t>  </a:t>
            </a:r>
          </a:p>
          <a:p>
            <a:pPr>
              <a:lnSpc>
                <a:spcPct val="80000"/>
              </a:lnSpc>
              <a:buFontTx/>
              <a:buNone/>
            </a:pPr>
            <a:r>
              <a:rPr lang="en-US" altLang="en-US" sz="2800"/>
              <a:t>        - Rain barrels</a:t>
            </a:r>
          </a:p>
          <a:p>
            <a:pPr>
              <a:lnSpc>
                <a:spcPct val="80000"/>
              </a:lnSpc>
              <a:buFontTx/>
              <a:buNone/>
            </a:pPr>
            <a:r>
              <a:rPr lang="en-US" altLang="en-US" sz="2800"/>
              <a:t>        - Cisterns</a:t>
            </a:r>
          </a:p>
          <a:p>
            <a:pPr>
              <a:lnSpc>
                <a:spcPct val="80000"/>
              </a:lnSpc>
              <a:buFontTx/>
              <a:buNone/>
            </a:pPr>
            <a:r>
              <a:rPr lang="en-US" altLang="en-US" sz="2800"/>
              <a:t>        - Detention and retention ponds</a:t>
            </a:r>
          </a:p>
          <a:p>
            <a:pPr>
              <a:lnSpc>
                <a:spcPct val="80000"/>
              </a:lnSpc>
              <a:buFontTx/>
              <a:buNone/>
            </a:pPr>
            <a:r>
              <a:rPr lang="en-US" altLang="en-US" sz="2800"/>
              <a:t>        - Infiltration zones</a:t>
            </a:r>
          </a:p>
          <a:p>
            <a:pPr>
              <a:lnSpc>
                <a:spcPct val="80000"/>
              </a:lnSpc>
              <a:buFontTx/>
              <a:buNone/>
            </a:pPr>
            <a:r>
              <a:rPr lang="en-US" altLang="en-US" sz="2800"/>
              <a:t>        - Pollution control measures </a:t>
            </a:r>
          </a:p>
          <a:p>
            <a:pPr>
              <a:lnSpc>
                <a:spcPct val="80000"/>
              </a:lnSpc>
              <a:buFontTx/>
              <a:buNone/>
            </a:pPr>
            <a:r>
              <a:rPr lang="en-US" altLang="en-US" sz="2800"/>
              <a:t>        - Proper pesticide usage</a:t>
            </a:r>
          </a:p>
          <a:p>
            <a:pPr>
              <a:lnSpc>
                <a:spcPct val="80000"/>
              </a:lnSpc>
              <a:buFontTx/>
              <a:buNone/>
            </a:pPr>
            <a:r>
              <a:rPr lang="en-US" altLang="en-US" sz="2800"/>
              <a:t>        - BMPs (Best Management Practices)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algn="ctr"/>
            <a:r>
              <a:rPr lang="en-US" altLang="en-US"/>
              <a:t>Excavating </a:t>
            </a:r>
          </a:p>
        </p:txBody>
      </p:sp>
      <p:sp>
        <p:nvSpPr>
          <p:cNvPr id="97283" name="Rectangle 3"/>
          <p:cNvSpPr>
            <a:spLocks noGrp="1" noChangeArrowheads="1"/>
          </p:cNvSpPr>
          <p:nvPr>
            <p:ph type="body" idx="1"/>
          </p:nvPr>
        </p:nvSpPr>
        <p:spPr>
          <a:xfrm>
            <a:off x="457200" y="2362200"/>
            <a:ext cx="8229600" cy="4114800"/>
          </a:xfrm>
        </p:spPr>
        <p:txBody>
          <a:bodyPr/>
          <a:lstStyle/>
          <a:p>
            <a:pPr>
              <a:lnSpc>
                <a:spcPct val="80000"/>
              </a:lnSpc>
            </a:pPr>
            <a:r>
              <a:rPr lang="en-US" altLang="en-US" sz="2800"/>
              <a:t>Use a rope or water hose to layout the edge of the rain garden.</a:t>
            </a:r>
          </a:p>
          <a:p>
            <a:pPr>
              <a:lnSpc>
                <a:spcPct val="80000"/>
              </a:lnSpc>
              <a:buFontTx/>
              <a:buNone/>
            </a:pPr>
            <a:endParaRPr lang="en-US" altLang="en-US" sz="1000"/>
          </a:p>
          <a:p>
            <a:pPr>
              <a:lnSpc>
                <a:spcPct val="80000"/>
              </a:lnSpc>
            </a:pPr>
            <a:r>
              <a:rPr lang="en-US" altLang="en-US" sz="2800"/>
              <a:t>For smaller projects, use the excavated soil to build a berm on the downhill side of the garden.</a:t>
            </a:r>
          </a:p>
          <a:p>
            <a:pPr>
              <a:lnSpc>
                <a:spcPct val="80000"/>
              </a:lnSpc>
              <a:buFontTx/>
              <a:buNone/>
            </a:pPr>
            <a:endParaRPr lang="en-US" altLang="en-US" sz="1000"/>
          </a:p>
          <a:p>
            <a:pPr>
              <a:lnSpc>
                <a:spcPct val="80000"/>
              </a:lnSpc>
            </a:pPr>
            <a:r>
              <a:rPr lang="en-US" altLang="en-US" sz="2800"/>
              <a:t>For deep gardens set aside the top 4-6 inches of soil (topsoil), excavate the hole then use the top soil to backfill the planting area.</a:t>
            </a:r>
          </a:p>
          <a:p>
            <a:pPr>
              <a:lnSpc>
                <a:spcPct val="80000"/>
              </a:lnSpc>
              <a:buFontTx/>
              <a:buNone/>
            </a:pPr>
            <a:endParaRPr lang="en-US" altLang="en-US" sz="1200"/>
          </a:p>
          <a:p>
            <a:pPr>
              <a:lnSpc>
                <a:spcPct val="80000"/>
              </a:lnSpc>
            </a:pPr>
            <a:r>
              <a:rPr lang="en-US" altLang="en-US" sz="2800"/>
              <a:t>For large projects, it may be easier to hire a landscaper.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7283">
                                            <p:txEl>
                                              <p:pRg st="0" end="0"/>
                                            </p:txEl>
                                          </p:spTgt>
                                        </p:tgtEl>
                                        <p:attrNameLst>
                                          <p:attrName>style.visibility</p:attrName>
                                        </p:attrNameLst>
                                      </p:cBhvr>
                                      <p:to>
                                        <p:strVal val="visible"/>
                                      </p:to>
                                    </p:set>
                                    <p:anim calcmode="lin" valueType="num">
                                      <p:cBhvr additive="base">
                                        <p:cTn id="7" dur="500" fill="hold"/>
                                        <p:tgtEl>
                                          <p:spTgt spid="972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72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7283">
                                            <p:txEl>
                                              <p:pRg st="2" end="2"/>
                                            </p:txEl>
                                          </p:spTgt>
                                        </p:tgtEl>
                                        <p:attrNameLst>
                                          <p:attrName>style.visibility</p:attrName>
                                        </p:attrNameLst>
                                      </p:cBhvr>
                                      <p:to>
                                        <p:strVal val="visible"/>
                                      </p:to>
                                    </p:set>
                                    <p:anim calcmode="lin" valueType="num">
                                      <p:cBhvr additive="base">
                                        <p:cTn id="13" dur="500" fill="hold"/>
                                        <p:tgtEl>
                                          <p:spTgt spid="9728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72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7283">
                                            <p:txEl>
                                              <p:pRg st="4" end="4"/>
                                            </p:txEl>
                                          </p:spTgt>
                                        </p:tgtEl>
                                        <p:attrNameLst>
                                          <p:attrName>style.visibility</p:attrName>
                                        </p:attrNameLst>
                                      </p:cBhvr>
                                      <p:to>
                                        <p:strVal val="visible"/>
                                      </p:to>
                                    </p:set>
                                    <p:anim calcmode="lin" valueType="num">
                                      <p:cBhvr additive="base">
                                        <p:cTn id="19" dur="500" fill="hold"/>
                                        <p:tgtEl>
                                          <p:spTgt spid="9728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72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7283">
                                            <p:txEl>
                                              <p:pRg st="6" end="6"/>
                                            </p:txEl>
                                          </p:spTgt>
                                        </p:tgtEl>
                                        <p:attrNameLst>
                                          <p:attrName>style.visibility</p:attrName>
                                        </p:attrNameLst>
                                      </p:cBhvr>
                                      <p:to>
                                        <p:strVal val="visible"/>
                                      </p:to>
                                    </p:set>
                                    <p:anim calcmode="lin" valueType="num">
                                      <p:cBhvr additive="base">
                                        <p:cTn id="25" dur="500" fill="hold"/>
                                        <p:tgtEl>
                                          <p:spTgt spid="9728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728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228600" y="228600"/>
            <a:ext cx="8686800" cy="1384300"/>
          </a:xfrm>
        </p:spPr>
        <p:txBody>
          <a:bodyPr/>
          <a:lstStyle/>
          <a:p>
            <a:r>
              <a:rPr lang="en-US" altLang="en-US" sz="4000"/>
              <a:t>Now the fun part - Picking the plants!</a:t>
            </a:r>
          </a:p>
        </p:txBody>
      </p:sp>
      <p:sp>
        <p:nvSpPr>
          <p:cNvPr id="99331" name="Rectangle 3"/>
          <p:cNvSpPr>
            <a:spLocks noGrp="1" noChangeArrowheads="1"/>
          </p:cNvSpPr>
          <p:nvPr>
            <p:ph type="body" idx="1"/>
          </p:nvPr>
        </p:nvSpPr>
        <p:spPr>
          <a:xfrm>
            <a:off x="838200" y="2133600"/>
            <a:ext cx="7772400" cy="4267200"/>
          </a:xfrm>
        </p:spPr>
        <p:txBody>
          <a:bodyPr/>
          <a:lstStyle/>
          <a:p>
            <a:r>
              <a:rPr lang="en-US" altLang="en-US" sz="2800"/>
              <a:t>Determine sun exposure</a:t>
            </a:r>
          </a:p>
          <a:p>
            <a:pPr lvl="1"/>
            <a:r>
              <a:rPr lang="en-US" altLang="en-US" sz="2400"/>
              <a:t>Full sun = 6 or more hours of direct sun</a:t>
            </a:r>
          </a:p>
          <a:p>
            <a:pPr lvl="1"/>
            <a:r>
              <a:rPr lang="en-US" altLang="en-US" sz="2400"/>
              <a:t>Part Sun to Part Shade=</a:t>
            </a:r>
          </a:p>
          <a:p>
            <a:pPr lvl="2">
              <a:buFontTx/>
              <a:buNone/>
            </a:pPr>
            <a:r>
              <a:rPr lang="en-US" altLang="en-US" sz="2200"/>
              <a:t> less than 6 hours of direct sun</a:t>
            </a:r>
          </a:p>
          <a:p>
            <a:pPr lvl="1"/>
            <a:r>
              <a:rPr lang="en-US" altLang="en-US" sz="2400"/>
              <a:t>Shade = virtually no direct sun</a:t>
            </a:r>
          </a:p>
          <a:p>
            <a:pPr lvl="1">
              <a:buFont typeface="Tahoma" charset="0"/>
              <a:buNone/>
            </a:pPr>
            <a:endParaRPr lang="en-US" altLang="en-US" sz="1000"/>
          </a:p>
          <a:p>
            <a:r>
              <a:rPr lang="en-US" altLang="en-US" sz="2800"/>
              <a:t>Don’t forget specific site problems</a:t>
            </a:r>
          </a:p>
          <a:p>
            <a:pPr lvl="1"/>
            <a:r>
              <a:rPr lang="en-US" altLang="en-US" sz="2400"/>
              <a:t>Deer!</a:t>
            </a:r>
          </a:p>
          <a:p>
            <a:pPr lvl="1"/>
            <a:r>
              <a:rPr lang="en-US" altLang="en-US" sz="2400"/>
              <a:t>Plants will need to be watered until established</a:t>
            </a:r>
          </a:p>
          <a:p>
            <a:pPr lvl="1"/>
            <a:endParaRPr lang="en-US" altLang="en-US"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9331">
                                            <p:txEl>
                                              <p:pRg st="0" end="0"/>
                                            </p:txEl>
                                          </p:spTgt>
                                        </p:tgtEl>
                                        <p:attrNameLst>
                                          <p:attrName>style.visibility</p:attrName>
                                        </p:attrNameLst>
                                      </p:cBhvr>
                                      <p:to>
                                        <p:strVal val="visible"/>
                                      </p:to>
                                    </p:set>
                                    <p:anim calcmode="lin" valueType="num">
                                      <p:cBhvr additive="base">
                                        <p:cTn id="7" dur="500" fill="hold"/>
                                        <p:tgtEl>
                                          <p:spTgt spid="993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933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9331">
                                            <p:txEl>
                                              <p:pRg st="1" end="1"/>
                                            </p:txEl>
                                          </p:spTgt>
                                        </p:tgtEl>
                                        <p:attrNameLst>
                                          <p:attrName>style.visibility</p:attrName>
                                        </p:attrNameLst>
                                      </p:cBhvr>
                                      <p:to>
                                        <p:strVal val="visible"/>
                                      </p:to>
                                    </p:set>
                                    <p:anim calcmode="lin" valueType="num">
                                      <p:cBhvr additive="base">
                                        <p:cTn id="11" dur="500" fill="hold"/>
                                        <p:tgtEl>
                                          <p:spTgt spid="9933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9331">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9331">
                                            <p:txEl>
                                              <p:pRg st="2" end="2"/>
                                            </p:txEl>
                                          </p:spTgt>
                                        </p:tgtEl>
                                        <p:attrNameLst>
                                          <p:attrName>style.visibility</p:attrName>
                                        </p:attrNameLst>
                                      </p:cBhvr>
                                      <p:to>
                                        <p:strVal val="visible"/>
                                      </p:to>
                                    </p:set>
                                    <p:anim calcmode="lin" valueType="num">
                                      <p:cBhvr additive="base">
                                        <p:cTn id="15" dur="500" fill="hold"/>
                                        <p:tgtEl>
                                          <p:spTgt spid="99331">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9331">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9331">
                                            <p:txEl>
                                              <p:pRg st="3" end="3"/>
                                            </p:txEl>
                                          </p:spTgt>
                                        </p:tgtEl>
                                        <p:attrNameLst>
                                          <p:attrName>style.visibility</p:attrName>
                                        </p:attrNameLst>
                                      </p:cBhvr>
                                      <p:to>
                                        <p:strVal val="visible"/>
                                      </p:to>
                                    </p:set>
                                    <p:anim calcmode="lin" valueType="num">
                                      <p:cBhvr additive="base">
                                        <p:cTn id="19" dur="500" fill="hold"/>
                                        <p:tgtEl>
                                          <p:spTgt spid="9933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9331">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9331">
                                            <p:txEl>
                                              <p:pRg st="4" end="4"/>
                                            </p:txEl>
                                          </p:spTgt>
                                        </p:tgtEl>
                                        <p:attrNameLst>
                                          <p:attrName>style.visibility</p:attrName>
                                        </p:attrNameLst>
                                      </p:cBhvr>
                                      <p:to>
                                        <p:strVal val="visible"/>
                                      </p:to>
                                    </p:set>
                                    <p:anim calcmode="lin" valueType="num">
                                      <p:cBhvr additive="base">
                                        <p:cTn id="23" dur="500" fill="hold"/>
                                        <p:tgtEl>
                                          <p:spTgt spid="99331">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933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9331">
                                            <p:txEl>
                                              <p:pRg st="6" end="6"/>
                                            </p:txEl>
                                          </p:spTgt>
                                        </p:tgtEl>
                                        <p:attrNameLst>
                                          <p:attrName>style.visibility</p:attrName>
                                        </p:attrNameLst>
                                      </p:cBhvr>
                                      <p:to>
                                        <p:strVal val="visible"/>
                                      </p:to>
                                    </p:set>
                                    <p:anim calcmode="lin" valueType="num">
                                      <p:cBhvr additive="base">
                                        <p:cTn id="29" dur="500" fill="hold"/>
                                        <p:tgtEl>
                                          <p:spTgt spid="99331">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99331">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99331">
                                            <p:txEl>
                                              <p:pRg st="7" end="7"/>
                                            </p:txEl>
                                          </p:spTgt>
                                        </p:tgtEl>
                                        <p:attrNameLst>
                                          <p:attrName>style.visibility</p:attrName>
                                        </p:attrNameLst>
                                      </p:cBhvr>
                                      <p:to>
                                        <p:strVal val="visible"/>
                                      </p:to>
                                    </p:set>
                                    <p:anim calcmode="lin" valueType="num">
                                      <p:cBhvr additive="base">
                                        <p:cTn id="33" dur="500" fill="hold"/>
                                        <p:tgtEl>
                                          <p:spTgt spid="99331">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99331">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99331">
                                            <p:txEl>
                                              <p:pRg st="8" end="8"/>
                                            </p:txEl>
                                          </p:spTgt>
                                        </p:tgtEl>
                                        <p:attrNameLst>
                                          <p:attrName>style.visibility</p:attrName>
                                        </p:attrNameLst>
                                      </p:cBhvr>
                                      <p:to>
                                        <p:strVal val="visible"/>
                                      </p:to>
                                    </p:set>
                                    <p:anim calcmode="lin" valueType="num">
                                      <p:cBhvr additive="base">
                                        <p:cTn id="37" dur="500" fill="hold"/>
                                        <p:tgtEl>
                                          <p:spTgt spid="99331">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9331">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152400" y="292100"/>
            <a:ext cx="8839200" cy="1384300"/>
          </a:xfrm>
        </p:spPr>
        <p:txBody>
          <a:bodyPr/>
          <a:lstStyle/>
          <a:p>
            <a:pPr algn="ctr"/>
            <a:r>
              <a:rPr lang="en-US" altLang="en-US" sz="4000"/>
              <a:t>Selecting Plants for the Rain Garden</a:t>
            </a:r>
          </a:p>
        </p:txBody>
      </p:sp>
      <p:sp>
        <p:nvSpPr>
          <p:cNvPr id="136195" name="Rectangle 3"/>
          <p:cNvSpPr>
            <a:spLocks noGrp="1" noChangeArrowheads="1"/>
          </p:cNvSpPr>
          <p:nvPr>
            <p:ph type="body" idx="1"/>
          </p:nvPr>
        </p:nvSpPr>
        <p:spPr>
          <a:xfrm>
            <a:off x="152400" y="1905000"/>
            <a:ext cx="8534400" cy="4648200"/>
          </a:xfrm>
        </p:spPr>
        <p:txBody>
          <a:bodyPr/>
          <a:lstStyle/>
          <a:p>
            <a:pPr>
              <a:buFontTx/>
              <a:buNone/>
            </a:pPr>
            <a:r>
              <a:rPr lang="en-US" altLang="en-US" sz="2800"/>
              <a:t>	  </a:t>
            </a:r>
            <a:r>
              <a:rPr lang="en-US" altLang="en-US"/>
              <a:t>In the rain garden, select plants that are:</a:t>
            </a:r>
            <a:r>
              <a:rPr lang="en-US" altLang="en-US" sz="2800"/>
              <a:t> </a:t>
            </a:r>
          </a:p>
          <a:p>
            <a:pPr>
              <a:buFontTx/>
              <a:buNone/>
            </a:pPr>
            <a:r>
              <a:rPr lang="en-US" altLang="en-US" sz="2800"/>
              <a:t>			- hardy </a:t>
            </a:r>
          </a:p>
          <a:p>
            <a:pPr>
              <a:buFontTx/>
              <a:buNone/>
            </a:pPr>
            <a:r>
              <a:rPr lang="en-US" altLang="en-US" sz="2800"/>
              <a:t>		  	- drought-tolerant</a:t>
            </a:r>
          </a:p>
          <a:p>
            <a:pPr>
              <a:buFontTx/>
              <a:buNone/>
            </a:pPr>
            <a:r>
              <a:rPr lang="en-US" altLang="en-US" sz="2800"/>
              <a:t>		  	- wet-soil tolerant   </a:t>
            </a:r>
          </a:p>
          <a:p>
            <a:pPr>
              <a:buFontTx/>
              <a:buNone/>
            </a:pPr>
            <a:r>
              <a:rPr lang="en-US" altLang="en-US" sz="2800"/>
              <a:t>		  	- native </a:t>
            </a:r>
          </a:p>
          <a:p>
            <a:pPr>
              <a:buFontTx/>
              <a:buNone/>
            </a:pPr>
            <a:endParaRPr lang="en-US" altLang="en-US" sz="1800"/>
          </a:p>
          <a:p>
            <a:pPr algn="ctr">
              <a:buFontTx/>
              <a:buNone/>
            </a:pPr>
            <a:r>
              <a:rPr lang="en-US" altLang="en-US" sz="2800"/>
              <a:t>Georgia Cooperative Extension Service</a:t>
            </a:r>
          </a:p>
          <a:p>
            <a:pPr algn="ctr">
              <a:buFontTx/>
              <a:buNone/>
            </a:pPr>
            <a:r>
              <a:rPr lang="en-US" altLang="en-US" sz="2800"/>
              <a:t>Bulletin #H-91-009:</a:t>
            </a:r>
          </a:p>
          <a:p>
            <a:pPr algn="ctr">
              <a:buFontTx/>
              <a:buNone/>
            </a:pPr>
            <a:endParaRPr lang="en-US" altLang="en-US" sz="800"/>
          </a:p>
          <a:p>
            <a:pPr>
              <a:buFontTx/>
              <a:buNone/>
            </a:pPr>
            <a:r>
              <a:rPr lang="en-US" altLang="en-US" sz="2800" i="1"/>
              <a:t>A Compilation of Low-Maintenance Landscape Plants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457200" y="292100"/>
            <a:ext cx="8231188" cy="1387475"/>
          </a:xfrm>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15900" indent="-215900" algn="ctr" defTabSz="457200">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en-US"/>
              <a:t>Trees for Rain Gardens</a:t>
            </a:r>
          </a:p>
        </p:txBody>
      </p:sp>
      <p:sp>
        <p:nvSpPr>
          <p:cNvPr id="100355" name="Rectangle 3"/>
          <p:cNvSpPr>
            <a:spLocks noGrp="1" noChangeArrowheads="1"/>
          </p:cNvSpPr>
          <p:nvPr>
            <p:ph type="body" idx="1"/>
          </p:nvPr>
        </p:nvSpPr>
        <p:spPr>
          <a:xfrm>
            <a:off x="1143000" y="2500313"/>
            <a:ext cx="7545388" cy="3522662"/>
          </a:xfrm>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503238" indent="-431800" defTabSz="457200">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en-US"/>
              <a:t>Deciduous / Evergreen</a:t>
            </a:r>
          </a:p>
          <a:p>
            <a:pPr marL="503238" indent="-431800" defTabSz="457200">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en-US"/>
              <a:t>Plant as Specimens or in Groups</a:t>
            </a:r>
          </a:p>
          <a:p>
            <a:pPr marL="503238" indent="-431800" defTabSz="457200">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en-US"/>
              <a:t>Consider Bark / Shape / Flowering</a:t>
            </a:r>
          </a:p>
          <a:p>
            <a:pPr marL="503238" indent="-431800" defTabSz="457200">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en-US"/>
              <a:t>Provide Habitats for Birds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03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035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035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03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algn="ctr"/>
            <a:r>
              <a:rPr lang="en-US" altLang="en-US"/>
              <a:t>Trees for Rain Gardens</a:t>
            </a:r>
          </a:p>
        </p:txBody>
      </p:sp>
      <p:sp>
        <p:nvSpPr>
          <p:cNvPr id="103427" name="Rectangle 3"/>
          <p:cNvSpPr>
            <a:spLocks noGrp="1" noChangeArrowheads="1"/>
          </p:cNvSpPr>
          <p:nvPr>
            <p:ph type="body" sz="half" idx="2"/>
          </p:nvPr>
        </p:nvSpPr>
        <p:spPr>
          <a:xfrm>
            <a:off x="4114800" y="2057400"/>
            <a:ext cx="4572000" cy="3962400"/>
          </a:xfrm>
        </p:spPr>
        <p:txBody>
          <a:bodyPr/>
          <a:lstStyle/>
          <a:p>
            <a:pPr>
              <a:lnSpc>
                <a:spcPct val="90000"/>
              </a:lnSpc>
            </a:pPr>
            <a:r>
              <a:rPr lang="en-US" altLang="en-US" sz="2800"/>
              <a:t>Sweetbay Magnolia</a:t>
            </a:r>
          </a:p>
          <a:p>
            <a:pPr>
              <a:lnSpc>
                <a:spcPct val="90000"/>
              </a:lnSpc>
            </a:pPr>
            <a:r>
              <a:rPr lang="en-US" altLang="en-US" sz="2800"/>
              <a:t>Dahoon Holly</a:t>
            </a:r>
          </a:p>
          <a:p>
            <a:pPr>
              <a:lnSpc>
                <a:spcPct val="90000"/>
              </a:lnSpc>
            </a:pPr>
            <a:r>
              <a:rPr lang="en-US" altLang="en-US" sz="2800"/>
              <a:t>Winter King Hawthorn</a:t>
            </a:r>
          </a:p>
          <a:p>
            <a:pPr>
              <a:lnSpc>
                <a:spcPct val="90000"/>
              </a:lnSpc>
            </a:pPr>
            <a:r>
              <a:rPr lang="en-US" altLang="en-US" sz="2800"/>
              <a:t>Sugar Hackberry</a:t>
            </a:r>
          </a:p>
          <a:p>
            <a:pPr>
              <a:lnSpc>
                <a:spcPct val="90000"/>
              </a:lnSpc>
            </a:pPr>
            <a:r>
              <a:rPr lang="en-US" altLang="en-US" sz="2800"/>
              <a:t>Fringetree</a:t>
            </a:r>
          </a:p>
          <a:p>
            <a:pPr>
              <a:lnSpc>
                <a:spcPct val="90000"/>
              </a:lnSpc>
            </a:pPr>
            <a:r>
              <a:rPr lang="en-US" altLang="en-US" sz="2800"/>
              <a:t>Gingko</a:t>
            </a:r>
          </a:p>
          <a:p>
            <a:pPr>
              <a:lnSpc>
                <a:spcPct val="90000"/>
              </a:lnSpc>
            </a:pPr>
            <a:r>
              <a:rPr lang="en-US" altLang="en-US" sz="2800"/>
              <a:t>Persimmon</a:t>
            </a:r>
          </a:p>
          <a:p>
            <a:pPr>
              <a:lnSpc>
                <a:spcPct val="90000"/>
              </a:lnSpc>
            </a:pPr>
            <a:r>
              <a:rPr lang="en-US" altLang="en-US" sz="2800"/>
              <a:t>Loblolly Pine</a:t>
            </a:r>
          </a:p>
        </p:txBody>
      </p:sp>
      <p:sp>
        <p:nvSpPr>
          <p:cNvPr id="103428" name="Text Box 4"/>
          <p:cNvSpPr txBox="1">
            <a:spLocks noChangeArrowheads="1"/>
          </p:cNvSpPr>
          <p:nvPr/>
        </p:nvSpPr>
        <p:spPr bwMode="auto">
          <a:xfrm>
            <a:off x="990600" y="1371600"/>
            <a:ext cx="7086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endParaRPr lang="en-US" altLang="en-US" sz="2400">
              <a:latin typeface="Times New Roman" charset="0"/>
            </a:endParaRPr>
          </a:p>
        </p:txBody>
      </p:sp>
      <p:sp>
        <p:nvSpPr>
          <p:cNvPr id="103429" name="Text Box 5"/>
          <p:cNvSpPr txBox="1">
            <a:spLocks noChangeArrowheads="1"/>
          </p:cNvSpPr>
          <p:nvPr/>
        </p:nvSpPr>
        <p:spPr bwMode="auto">
          <a:xfrm>
            <a:off x="4419600" y="16002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endParaRPr lang="en-US" altLang="en-US" sz="2400">
              <a:latin typeface="Times New Roman" charset="0"/>
            </a:endParaRPr>
          </a:p>
        </p:txBody>
      </p:sp>
      <p:sp>
        <p:nvSpPr>
          <p:cNvPr id="103430" name="Rectangle 6"/>
          <p:cNvSpPr>
            <a:spLocks noGrp="1" noChangeArrowheads="1"/>
          </p:cNvSpPr>
          <p:nvPr>
            <p:ph type="body" sz="half" idx="1"/>
          </p:nvPr>
        </p:nvSpPr>
        <p:spPr>
          <a:xfrm>
            <a:off x="990600" y="2057400"/>
            <a:ext cx="3505200" cy="3962400"/>
          </a:xfrm>
        </p:spPr>
        <p:txBody>
          <a:bodyPr/>
          <a:lstStyle/>
          <a:p>
            <a:r>
              <a:rPr lang="en-US" altLang="en-US" sz="2800"/>
              <a:t>Red Maple</a:t>
            </a:r>
          </a:p>
          <a:p>
            <a:r>
              <a:rPr lang="en-US" altLang="en-US" sz="2800"/>
              <a:t>River Birch</a:t>
            </a:r>
          </a:p>
          <a:p>
            <a:r>
              <a:rPr lang="en-US" altLang="en-US" sz="2800"/>
              <a:t>Crape Myrtle</a:t>
            </a:r>
          </a:p>
          <a:p>
            <a:r>
              <a:rPr lang="en-US" altLang="en-US" sz="2800"/>
              <a:t>Black Gum</a:t>
            </a:r>
          </a:p>
          <a:p>
            <a:r>
              <a:rPr lang="en-US" altLang="en-US" sz="2800"/>
              <a:t>Bald Cypress</a:t>
            </a:r>
          </a:p>
          <a:p>
            <a:r>
              <a:rPr lang="en-US" altLang="en-US" sz="2800"/>
              <a:t>Green Ash</a:t>
            </a:r>
          </a:p>
          <a:p>
            <a:r>
              <a:rPr lang="en-US" altLang="en-US" sz="2800"/>
              <a:t>Willow Oak</a:t>
            </a:r>
          </a:p>
          <a:p>
            <a:endParaRPr lang="en-US" altLang="en-US" sz="280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algn="ctr"/>
            <a:r>
              <a:rPr lang="en-US" altLang="en-US"/>
              <a:t>Shrubs for Rain Gardens</a:t>
            </a:r>
          </a:p>
        </p:txBody>
      </p:sp>
      <p:sp>
        <p:nvSpPr>
          <p:cNvPr id="104451" name="Rectangle 3"/>
          <p:cNvSpPr>
            <a:spLocks noGrp="1" noChangeArrowheads="1"/>
          </p:cNvSpPr>
          <p:nvPr>
            <p:ph type="body" sz="half" idx="1"/>
          </p:nvPr>
        </p:nvSpPr>
        <p:spPr>
          <a:xfrm>
            <a:off x="457200" y="2286000"/>
            <a:ext cx="4038600" cy="4114800"/>
          </a:xfrm>
        </p:spPr>
        <p:txBody>
          <a:bodyPr/>
          <a:lstStyle/>
          <a:p>
            <a:r>
              <a:rPr lang="en-US" altLang="en-US" sz="2800"/>
              <a:t>Winterberry</a:t>
            </a:r>
          </a:p>
          <a:p>
            <a:r>
              <a:rPr lang="en-US" altLang="en-US" sz="2800"/>
              <a:t>Arrowwood</a:t>
            </a:r>
          </a:p>
          <a:p>
            <a:r>
              <a:rPr lang="en-US" altLang="en-US" sz="2800"/>
              <a:t>Buttonbush</a:t>
            </a:r>
          </a:p>
          <a:p>
            <a:r>
              <a:rPr lang="en-US" altLang="en-US" sz="2800"/>
              <a:t>Summersweet Clethra</a:t>
            </a:r>
          </a:p>
          <a:p>
            <a:r>
              <a:rPr lang="en-US" altLang="en-US" sz="2800"/>
              <a:t>Wax Myrtle</a:t>
            </a:r>
          </a:p>
          <a:p>
            <a:endParaRPr lang="en-US" altLang="en-US" sz="2800"/>
          </a:p>
        </p:txBody>
      </p:sp>
      <p:sp>
        <p:nvSpPr>
          <p:cNvPr id="104452" name="Rectangle 4"/>
          <p:cNvSpPr>
            <a:spLocks noGrp="1" noChangeArrowheads="1"/>
          </p:cNvSpPr>
          <p:nvPr>
            <p:ph type="body" sz="half" idx="2"/>
          </p:nvPr>
        </p:nvSpPr>
        <p:spPr>
          <a:xfrm>
            <a:off x="4648200" y="2286000"/>
            <a:ext cx="4038600" cy="4191000"/>
          </a:xfrm>
        </p:spPr>
        <p:txBody>
          <a:bodyPr/>
          <a:lstStyle/>
          <a:p>
            <a:r>
              <a:rPr lang="en-US" altLang="en-US" sz="2800"/>
              <a:t>American Beautyberry</a:t>
            </a:r>
          </a:p>
          <a:p>
            <a:r>
              <a:rPr lang="en-US" altLang="en-US" sz="2800"/>
              <a:t>Bottlebrush Buckeye</a:t>
            </a:r>
          </a:p>
          <a:p>
            <a:r>
              <a:rPr lang="en-US" altLang="en-US" sz="2800"/>
              <a:t>Inkberry</a:t>
            </a:r>
          </a:p>
          <a:p>
            <a:r>
              <a:rPr lang="en-US" altLang="en-US" sz="2800"/>
              <a:t>Oakleaf Hydrangea</a:t>
            </a:r>
          </a:p>
          <a:p>
            <a:r>
              <a:rPr lang="en-US" altLang="en-US" sz="2800"/>
              <a:t>Virginia Sweetspire</a:t>
            </a:r>
          </a:p>
          <a:p>
            <a:endParaRPr lang="en-US" altLang="en-US" sz="280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292100"/>
            <a:ext cx="8231188" cy="1387475"/>
          </a:xfrm>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15900" indent="-215900" algn="ctr" defTabSz="457200">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en-US"/>
              <a:t>Deciduous Shrubs</a:t>
            </a:r>
          </a:p>
        </p:txBody>
      </p:sp>
      <p:sp>
        <p:nvSpPr>
          <p:cNvPr id="107523" name="Rectangle 3"/>
          <p:cNvSpPr>
            <a:spLocks noGrp="1" noChangeArrowheads="1"/>
          </p:cNvSpPr>
          <p:nvPr>
            <p:ph type="body" idx="1"/>
          </p:nvPr>
        </p:nvSpPr>
        <p:spPr>
          <a:xfrm>
            <a:off x="457200" y="2425700"/>
            <a:ext cx="8231188" cy="3595688"/>
          </a:xfrm>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503238" indent="-431800" defTabSz="457200">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en-US"/>
              <a:t>Provide Seasonal Interest</a:t>
            </a:r>
          </a:p>
          <a:p>
            <a:pPr marL="790575" lvl="1" indent="-431800" defTabSz="457200">
              <a:buFont typeface="Tahoma" charset="0"/>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en-US"/>
              <a:t>    - Flowers</a:t>
            </a:r>
          </a:p>
          <a:p>
            <a:pPr marL="790575" lvl="1" indent="-431800" defTabSz="457200">
              <a:buFont typeface="Tahoma" charset="0"/>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en-US"/>
              <a:t>    - Berries</a:t>
            </a:r>
          </a:p>
          <a:p>
            <a:pPr marL="790575" lvl="1" indent="-431800" defTabSz="457200">
              <a:buFont typeface="Tahoma" charset="0"/>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en-US"/>
              <a:t>    - Fall Color                                                              </a:t>
            </a:r>
          </a:p>
          <a:p>
            <a:pPr marL="503238" indent="-431800" defTabSz="457200">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en-US"/>
              <a:t>More Natural Growth Form</a:t>
            </a:r>
          </a:p>
          <a:p>
            <a:pPr marL="503238" indent="-431800" defTabSz="457200">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en-US"/>
              <a:t>Majority of Wetland Plants are Deciduous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752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0752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0752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07523">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07523">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0752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57200" y="292100"/>
            <a:ext cx="8231188" cy="1387475"/>
          </a:xfrm>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15900" indent="-215900" algn="ctr" defTabSz="457200">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en-US"/>
              <a:t>Evergreen Shrubs</a:t>
            </a:r>
          </a:p>
        </p:txBody>
      </p:sp>
      <p:sp>
        <p:nvSpPr>
          <p:cNvPr id="105475" name="Rectangle 3"/>
          <p:cNvSpPr>
            <a:spLocks noGrp="1" noChangeArrowheads="1"/>
          </p:cNvSpPr>
          <p:nvPr>
            <p:ph type="body" idx="1"/>
          </p:nvPr>
        </p:nvSpPr>
        <p:spPr>
          <a:xfrm>
            <a:off x="671513" y="2378075"/>
            <a:ext cx="7810500" cy="4052888"/>
          </a:xfrm>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503238" indent="-431800" defTabSz="457200">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en-US"/>
              <a:t>Foliage Year Round</a:t>
            </a:r>
          </a:p>
          <a:p>
            <a:pPr marL="503238" indent="-431800" defTabSz="457200">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en-US"/>
              <a:t>Provide Structure</a:t>
            </a:r>
          </a:p>
          <a:p>
            <a:pPr marL="503238" indent="-431800" defTabSz="457200">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en-US"/>
              <a:t>Most Noticeable in Winter</a:t>
            </a:r>
          </a:p>
          <a:p>
            <a:pPr marL="503238" indent="-431800" defTabSz="457200">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en-US"/>
              <a:t>Provide Screens</a:t>
            </a:r>
          </a:p>
          <a:p>
            <a:pPr marL="503238" indent="-431800" defTabSz="457200">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en-US"/>
              <a:t>Generally, Not as Tolerant to Extremely Wet Conditions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54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54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547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547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54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5"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152400" y="292100"/>
            <a:ext cx="8839200" cy="1384300"/>
          </a:xfrm>
        </p:spPr>
        <p:txBody>
          <a:bodyPr/>
          <a:lstStyle/>
          <a:p>
            <a:pPr algn="ctr"/>
            <a:r>
              <a:rPr lang="en-US" altLang="en-US" sz="4000">
                <a:solidFill>
                  <a:schemeClr val="tx1"/>
                </a:solidFill>
              </a:rPr>
              <a:t>Herbaceous Plants for Rain Gardens</a:t>
            </a:r>
          </a:p>
        </p:txBody>
      </p:sp>
      <p:sp>
        <p:nvSpPr>
          <p:cNvPr id="109571" name="Rectangle 3"/>
          <p:cNvSpPr>
            <a:spLocks noGrp="1" noChangeArrowheads="1"/>
          </p:cNvSpPr>
          <p:nvPr>
            <p:ph type="body" sz="half" idx="1"/>
          </p:nvPr>
        </p:nvSpPr>
        <p:spPr>
          <a:xfrm>
            <a:off x="914400" y="2362200"/>
            <a:ext cx="3581400" cy="4267200"/>
          </a:xfrm>
        </p:spPr>
        <p:txBody>
          <a:bodyPr/>
          <a:lstStyle/>
          <a:p>
            <a:pPr>
              <a:lnSpc>
                <a:spcPct val="80000"/>
              </a:lnSpc>
              <a:spcBef>
                <a:spcPct val="50000"/>
              </a:spcBef>
            </a:pPr>
            <a:r>
              <a:rPr lang="en-US" altLang="en-US" sz="2400"/>
              <a:t>Asters</a:t>
            </a:r>
          </a:p>
          <a:p>
            <a:pPr>
              <a:lnSpc>
                <a:spcPct val="80000"/>
              </a:lnSpc>
              <a:spcBef>
                <a:spcPct val="50000"/>
              </a:spcBef>
            </a:pPr>
            <a:r>
              <a:rPr lang="en-US" altLang="en-US" sz="2400"/>
              <a:t>Blackeyed Susan</a:t>
            </a:r>
          </a:p>
          <a:p>
            <a:pPr>
              <a:lnSpc>
                <a:spcPct val="80000"/>
              </a:lnSpc>
              <a:spcBef>
                <a:spcPct val="50000"/>
              </a:spcBef>
            </a:pPr>
            <a:r>
              <a:rPr lang="en-US" altLang="en-US" sz="2400"/>
              <a:t>Lobelia</a:t>
            </a:r>
          </a:p>
          <a:p>
            <a:pPr>
              <a:lnSpc>
                <a:spcPct val="80000"/>
              </a:lnSpc>
              <a:spcBef>
                <a:spcPct val="50000"/>
              </a:spcBef>
            </a:pPr>
            <a:r>
              <a:rPr lang="en-US" altLang="en-US" sz="2400"/>
              <a:t>Northern Sea Oats</a:t>
            </a:r>
          </a:p>
          <a:p>
            <a:pPr>
              <a:lnSpc>
                <a:spcPct val="80000"/>
              </a:lnSpc>
              <a:spcBef>
                <a:spcPct val="50000"/>
              </a:spcBef>
            </a:pPr>
            <a:r>
              <a:rPr lang="en-US" altLang="en-US" sz="2400"/>
              <a:t>Cardinal Flower</a:t>
            </a:r>
          </a:p>
          <a:p>
            <a:pPr>
              <a:lnSpc>
                <a:spcPct val="80000"/>
              </a:lnSpc>
              <a:spcBef>
                <a:spcPct val="50000"/>
              </a:spcBef>
            </a:pPr>
            <a:r>
              <a:rPr lang="en-US" altLang="en-US" sz="2400"/>
              <a:t>Goldenrod</a:t>
            </a:r>
          </a:p>
          <a:p>
            <a:pPr>
              <a:lnSpc>
                <a:spcPct val="80000"/>
              </a:lnSpc>
              <a:spcBef>
                <a:spcPct val="50000"/>
              </a:spcBef>
            </a:pPr>
            <a:r>
              <a:rPr lang="en-US" altLang="en-US" sz="2400"/>
              <a:t>Ironweed</a:t>
            </a:r>
          </a:p>
          <a:p>
            <a:pPr>
              <a:lnSpc>
                <a:spcPct val="80000"/>
              </a:lnSpc>
              <a:spcBef>
                <a:spcPct val="50000"/>
              </a:spcBef>
            </a:pPr>
            <a:r>
              <a:rPr lang="en-US" altLang="en-US" sz="2400"/>
              <a:t>Joe Pye Weed</a:t>
            </a:r>
          </a:p>
          <a:p>
            <a:pPr>
              <a:lnSpc>
                <a:spcPct val="80000"/>
              </a:lnSpc>
              <a:spcBef>
                <a:spcPct val="50000"/>
              </a:spcBef>
            </a:pPr>
            <a:r>
              <a:rPr lang="en-US" altLang="en-US" sz="2400"/>
              <a:t>St. Johns Wort</a:t>
            </a:r>
          </a:p>
          <a:p>
            <a:pPr>
              <a:lnSpc>
                <a:spcPct val="80000"/>
              </a:lnSpc>
              <a:spcBef>
                <a:spcPct val="50000"/>
              </a:spcBef>
            </a:pPr>
            <a:endParaRPr lang="en-US" altLang="en-US" sz="2400"/>
          </a:p>
        </p:txBody>
      </p:sp>
      <p:sp>
        <p:nvSpPr>
          <p:cNvPr id="109572" name="Rectangle 4"/>
          <p:cNvSpPr>
            <a:spLocks noGrp="1" noChangeArrowheads="1"/>
          </p:cNvSpPr>
          <p:nvPr>
            <p:ph type="body" sz="half" idx="2"/>
          </p:nvPr>
        </p:nvSpPr>
        <p:spPr>
          <a:xfrm>
            <a:off x="4495800" y="2209800"/>
            <a:ext cx="4343400" cy="4495800"/>
          </a:xfrm>
        </p:spPr>
        <p:txBody>
          <a:bodyPr/>
          <a:lstStyle/>
          <a:p>
            <a:pPr>
              <a:lnSpc>
                <a:spcPct val="80000"/>
              </a:lnSpc>
            </a:pPr>
            <a:r>
              <a:rPr lang="en-US" altLang="en-US" sz="2400"/>
              <a:t>Swamp Milkweed</a:t>
            </a:r>
          </a:p>
          <a:p>
            <a:pPr>
              <a:lnSpc>
                <a:spcPct val="80000"/>
              </a:lnSpc>
              <a:buFontTx/>
              <a:buNone/>
            </a:pPr>
            <a:endParaRPr lang="en-US" altLang="en-US" sz="800"/>
          </a:p>
          <a:p>
            <a:pPr>
              <a:lnSpc>
                <a:spcPct val="80000"/>
              </a:lnSpc>
            </a:pPr>
            <a:r>
              <a:rPr lang="en-US" altLang="en-US" sz="2400"/>
              <a:t>Royal Fern</a:t>
            </a:r>
          </a:p>
          <a:p>
            <a:pPr>
              <a:lnSpc>
                <a:spcPct val="80000"/>
              </a:lnSpc>
              <a:buFontTx/>
              <a:buNone/>
            </a:pPr>
            <a:endParaRPr lang="en-US" altLang="en-US" sz="800"/>
          </a:p>
          <a:p>
            <a:pPr>
              <a:lnSpc>
                <a:spcPct val="80000"/>
              </a:lnSpc>
            </a:pPr>
            <a:r>
              <a:rPr lang="en-US" altLang="en-US" sz="2400"/>
              <a:t>Cinnamon Fern</a:t>
            </a:r>
          </a:p>
          <a:p>
            <a:pPr>
              <a:lnSpc>
                <a:spcPct val="80000"/>
              </a:lnSpc>
              <a:buFontTx/>
              <a:buNone/>
            </a:pPr>
            <a:endParaRPr lang="en-US" altLang="en-US" sz="800"/>
          </a:p>
          <a:p>
            <a:pPr>
              <a:lnSpc>
                <a:spcPct val="80000"/>
              </a:lnSpc>
            </a:pPr>
            <a:r>
              <a:rPr lang="en-US" altLang="en-US" sz="2400"/>
              <a:t>Canna Lilies</a:t>
            </a:r>
          </a:p>
          <a:p>
            <a:pPr>
              <a:lnSpc>
                <a:spcPct val="80000"/>
              </a:lnSpc>
              <a:buFontTx/>
              <a:buNone/>
            </a:pPr>
            <a:endParaRPr lang="en-US" altLang="en-US" sz="800"/>
          </a:p>
          <a:p>
            <a:pPr>
              <a:lnSpc>
                <a:spcPct val="80000"/>
              </a:lnSpc>
            </a:pPr>
            <a:r>
              <a:rPr lang="en-US" altLang="en-US" sz="2400"/>
              <a:t>Yellow Flag Iris</a:t>
            </a:r>
          </a:p>
          <a:p>
            <a:pPr>
              <a:lnSpc>
                <a:spcPct val="80000"/>
              </a:lnSpc>
              <a:buFontTx/>
              <a:buNone/>
            </a:pPr>
            <a:endParaRPr lang="en-US" altLang="en-US" sz="800"/>
          </a:p>
          <a:p>
            <a:pPr>
              <a:lnSpc>
                <a:spcPct val="80000"/>
              </a:lnSpc>
            </a:pPr>
            <a:r>
              <a:rPr lang="en-US" altLang="en-US" sz="2400"/>
              <a:t>Rushes</a:t>
            </a:r>
          </a:p>
          <a:p>
            <a:pPr>
              <a:lnSpc>
                <a:spcPct val="80000"/>
              </a:lnSpc>
              <a:buFontTx/>
              <a:buNone/>
            </a:pPr>
            <a:endParaRPr lang="en-US" altLang="en-US" sz="800"/>
          </a:p>
          <a:p>
            <a:pPr>
              <a:lnSpc>
                <a:spcPct val="80000"/>
              </a:lnSpc>
            </a:pPr>
            <a:r>
              <a:rPr lang="en-US" altLang="en-US" sz="2400"/>
              <a:t>Zoysia</a:t>
            </a:r>
          </a:p>
          <a:p>
            <a:pPr>
              <a:lnSpc>
                <a:spcPct val="80000"/>
              </a:lnSpc>
              <a:buFontTx/>
              <a:buNone/>
            </a:pPr>
            <a:endParaRPr lang="en-US" altLang="en-US" sz="800"/>
          </a:p>
          <a:p>
            <a:pPr>
              <a:lnSpc>
                <a:spcPct val="80000"/>
              </a:lnSpc>
            </a:pPr>
            <a:r>
              <a:rPr lang="en-US" altLang="en-US" sz="2400"/>
              <a:t>Liriope</a:t>
            </a:r>
          </a:p>
          <a:p>
            <a:pPr>
              <a:lnSpc>
                <a:spcPct val="80000"/>
              </a:lnSpc>
              <a:buFontTx/>
              <a:buNone/>
            </a:pPr>
            <a:endParaRPr lang="en-US" altLang="en-US" sz="900"/>
          </a:p>
          <a:p>
            <a:pPr>
              <a:lnSpc>
                <a:spcPct val="80000"/>
              </a:lnSpc>
            </a:pPr>
            <a:r>
              <a:rPr lang="en-US" altLang="en-US" sz="2400"/>
              <a:t>Mondograss</a:t>
            </a:r>
          </a:p>
          <a:p>
            <a:pPr>
              <a:lnSpc>
                <a:spcPct val="80000"/>
              </a:lnSpc>
            </a:pPr>
            <a:endParaRPr lang="en-US" altLang="en-US" sz="2400"/>
          </a:p>
        </p:txBody>
      </p:sp>
      <p:sp>
        <p:nvSpPr>
          <p:cNvPr id="109573" name="Text Box 5"/>
          <p:cNvSpPr txBox="1">
            <a:spLocks noChangeArrowheads="1"/>
          </p:cNvSpPr>
          <p:nvPr/>
        </p:nvSpPr>
        <p:spPr bwMode="auto">
          <a:xfrm>
            <a:off x="990600" y="1371600"/>
            <a:ext cx="7086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endParaRPr lang="en-US" altLang="en-US" sz="2400">
              <a:latin typeface="Times New Roman"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pPr algn="ctr"/>
            <a:r>
              <a:rPr lang="en-US" altLang="en-US" sz="4000"/>
              <a:t>Border Plants for the Rain Garden</a:t>
            </a:r>
          </a:p>
        </p:txBody>
      </p:sp>
      <p:sp>
        <p:nvSpPr>
          <p:cNvPr id="135171" name="Rectangle 3"/>
          <p:cNvSpPr>
            <a:spLocks noGrp="1" noChangeArrowheads="1"/>
          </p:cNvSpPr>
          <p:nvPr>
            <p:ph type="body" idx="1"/>
          </p:nvPr>
        </p:nvSpPr>
        <p:spPr>
          <a:xfrm>
            <a:off x="457200" y="2209800"/>
            <a:ext cx="8382000" cy="4114800"/>
          </a:xfrm>
        </p:spPr>
        <p:txBody>
          <a:bodyPr/>
          <a:lstStyle/>
          <a:p>
            <a:r>
              <a:rPr lang="en-US" altLang="en-US"/>
              <a:t>You may also want to establish a grass or groundcover border along the upper edge of the rain garden to slow down runoff water as it enters into the rain garden.</a:t>
            </a:r>
          </a:p>
          <a:p>
            <a:pPr>
              <a:buFontTx/>
              <a:buNone/>
            </a:pPr>
            <a:endParaRPr lang="en-US" altLang="en-US" sz="1200"/>
          </a:p>
          <a:p>
            <a:r>
              <a:rPr lang="en-US" altLang="en-US"/>
              <a:t>Plant a grass or groundcover border along the bottom side of the rain garden to help keep water from flowing out of the garden.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algn="ctr"/>
            <a:r>
              <a:rPr lang="en-US" altLang="en-US"/>
              <a:t>Landscaping for Water Quality</a:t>
            </a:r>
          </a:p>
        </p:txBody>
      </p:sp>
      <p:sp>
        <p:nvSpPr>
          <p:cNvPr id="65539" name="Rectangle 3"/>
          <p:cNvSpPr>
            <a:spLocks noGrp="1" noChangeArrowheads="1"/>
          </p:cNvSpPr>
          <p:nvPr>
            <p:ph type="body" idx="1"/>
          </p:nvPr>
        </p:nvSpPr>
        <p:spPr>
          <a:xfrm>
            <a:off x="457200" y="2362200"/>
            <a:ext cx="8229600" cy="3657600"/>
          </a:xfrm>
        </p:spPr>
        <p:txBody>
          <a:bodyPr/>
          <a:lstStyle/>
          <a:p>
            <a:pPr algn="ctr">
              <a:lnSpc>
                <a:spcPct val="80000"/>
              </a:lnSpc>
              <a:buFontTx/>
              <a:buNone/>
            </a:pPr>
            <a:r>
              <a:rPr lang="en-US" altLang="en-US" sz="3600"/>
              <a:t>Laws that Protect Water Quality</a:t>
            </a:r>
          </a:p>
          <a:p>
            <a:pPr>
              <a:lnSpc>
                <a:spcPct val="80000"/>
              </a:lnSpc>
              <a:buFontTx/>
              <a:buNone/>
            </a:pPr>
            <a:endParaRPr lang="en-US" altLang="en-US"/>
          </a:p>
          <a:p>
            <a:pPr algn="ctr">
              <a:lnSpc>
                <a:spcPct val="80000"/>
              </a:lnSpc>
              <a:buFontTx/>
              <a:buNone/>
            </a:pPr>
            <a:r>
              <a:rPr lang="en-US" altLang="en-US" sz="2800"/>
              <a:t>  In 1972, the federal government passed the Clean Water Act to restore and maintain the chemical, physical and biological integrity of the nation’s waters.</a:t>
            </a:r>
          </a:p>
          <a:p>
            <a:pPr>
              <a:lnSpc>
                <a:spcPct val="80000"/>
              </a:lnSpc>
              <a:buFontTx/>
              <a:buNone/>
            </a:pPr>
            <a:endParaRPr lang="en-US" altLang="en-US" sz="2800"/>
          </a:p>
          <a:p>
            <a:pPr algn="ctr">
              <a:lnSpc>
                <a:spcPct val="80000"/>
              </a:lnSpc>
              <a:buFontTx/>
              <a:buNone/>
            </a:pPr>
            <a:r>
              <a:rPr lang="en-US" altLang="en-US" sz="2800"/>
              <a:t>www.epa.gov</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457200" y="292100"/>
            <a:ext cx="8231188" cy="1387475"/>
          </a:xfrm>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15900" indent="-215900" algn="ctr" defTabSz="457200">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en-US"/>
              <a:t>Plants to Avoid</a:t>
            </a:r>
          </a:p>
        </p:txBody>
      </p:sp>
      <p:sp>
        <p:nvSpPr>
          <p:cNvPr id="110595" name="Rectangle 3"/>
          <p:cNvSpPr>
            <a:spLocks noGrp="1" noChangeArrowheads="1"/>
          </p:cNvSpPr>
          <p:nvPr>
            <p:ph type="body" idx="1"/>
          </p:nvPr>
        </p:nvSpPr>
        <p:spPr>
          <a:xfrm>
            <a:off x="1295400" y="2484438"/>
            <a:ext cx="7392988" cy="3536950"/>
          </a:xfrm>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503238" indent="-431800" defTabSz="457200">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en-US"/>
              <a:t>Those Susceptible to Root Rots:</a:t>
            </a:r>
          </a:p>
          <a:p>
            <a:pPr marL="503238" indent="-431800" defTabSz="4572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altLang="en-US" sz="1000"/>
          </a:p>
          <a:p>
            <a:pPr marL="790575" lvl="1" indent="-431800" defTabSz="457200">
              <a:buFont typeface="Tahoma" charset="0"/>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en-US"/>
              <a:t>      - Azaleas</a:t>
            </a:r>
          </a:p>
          <a:p>
            <a:pPr marL="790575" lvl="1" indent="-431800" defTabSz="457200">
              <a:buFont typeface="Tahoma" charset="0"/>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en-US"/>
              <a:t>      - Junipers</a:t>
            </a:r>
          </a:p>
          <a:p>
            <a:pPr marL="790575" lvl="1" indent="-431800" defTabSz="457200">
              <a:buFont typeface="Tahoma" charset="0"/>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en-US"/>
              <a:t>      - Indian Hawthorn</a:t>
            </a:r>
          </a:p>
          <a:p>
            <a:pPr marL="790575" lvl="1" indent="-431800" defTabSz="457200">
              <a:buFont typeface="Tahoma" charset="0"/>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en-US"/>
              <a:t>      - Chinese Privet</a:t>
            </a:r>
          </a:p>
        </p:txBody>
      </p:sp>
    </p:spTree>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algn="ctr"/>
            <a:r>
              <a:rPr lang="en-US" altLang="en-US"/>
              <a:t>Mulching the Rain Garden </a:t>
            </a:r>
          </a:p>
        </p:txBody>
      </p:sp>
      <p:sp>
        <p:nvSpPr>
          <p:cNvPr id="137219" name="Rectangle 3"/>
          <p:cNvSpPr>
            <a:spLocks noGrp="1" noChangeArrowheads="1"/>
          </p:cNvSpPr>
          <p:nvPr>
            <p:ph type="body" idx="1"/>
          </p:nvPr>
        </p:nvSpPr>
        <p:spPr>
          <a:xfrm>
            <a:off x="152400" y="2362200"/>
            <a:ext cx="8991600" cy="4114800"/>
          </a:xfrm>
        </p:spPr>
        <p:txBody>
          <a:bodyPr/>
          <a:lstStyle/>
          <a:p>
            <a:r>
              <a:rPr lang="en-US" altLang="en-US"/>
              <a:t>Once the plants are in place, the rain garden should have a 3 to 5 inch covering of mulch.</a:t>
            </a:r>
          </a:p>
          <a:p>
            <a:pPr>
              <a:buFontTx/>
              <a:buNone/>
            </a:pPr>
            <a:endParaRPr lang="en-US" altLang="en-US" sz="800"/>
          </a:p>
          <a:p>
            <a:r>
              <a:rPr lang="en-US" altLang="en-US"/>
              <a:t>Lighter mulches such as pine bark or straw will often float away in heavy rains and be washed to the edges of the rain garden.</a:t>
            </a:r>
          </a:p>
          <a:p>
            <a:pPr>
              <a:buFontTx/>
              <a:buNone/>
            </a:pPr>
            <a:endParaRPr lang="en-US" altLang="en-US" sz="800"/>
          </a:p>
          <a:p>
            <a:r>
              <a:rPr lang="en-US" altLang="en-US"/>
              <a:t>Better choices are more dense mulches, such as pine straw, wood chips or shredded wood.</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pPr algn="ctr"/>
            <a:r>
              <a:rPr lang="en-US" altLang="en-US"/>
              <a:t>Weeding the Rain Garden</a:t>
            </a:r>
          </a:p>
        </p:txBody>
      </p:sp>
      <p:sp>
        <p:nvSpPr>
          <p:cNvPr id="138243" name="Rectangle 3"/>
          <p:cNvSpPr>
            <a:spLocks noGrp="1" noChangeArrowheads="1"/>
          </p:cNvSpPr>
          <p:nvPr>
            <p:ph type="body" idx="1"/>
          </p:nvPr>
        </p:nvSpPr>
        <p:spPr>
          <a:xfrm>
            <a:off x="457200" y="2362200"/>
            <a:ext cx="8229600" cy="4114800"/>
          </a:xfrm>
        </p:spPr>
        <p:txBody>
          <a:bodyPr/>
          <a:lstStyle/>
          <a:p>
            <a:r>
              <a:rPr lang="en-US" altLang="en-US"/>
              <a:t>Remove weeds on a regular basis as rain garden plants continue to mature.</a:t>
            </a:r>
          </a:p>
          <a:p>
            <a:pPr>
              <a:buFontTx/>
              <a:buNone/>
            </a:pPr>
            <a:endParaRPr lang="en-US" altLang="en-US" sz="800"/>
          </a:p>
          <a:p>
            <a:r>
              <a:rPr lang="en-US" altLang="en-US"/>
              <a:t>Replenish mulch as necessary to reduce weed competition.</a:t>
            </a:r>
          </a:p>
          <a:p>
            <a:pPr>
              <a:buFontTx/>
              <a:buNone/>
            </a:pPr>
            <a:endParaRPr lang="en-US" altLang="en-US" sz="800"/>
          </a:p>
          <a:p>
            <a:r>
              <a:rPr lang="en-US" altLang="en-US"/>
              <a:t>Pre-emergent herbicides are available to prevent germination of annual weeds.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457200" y="292100"/>
            <a:ext cx="8231188" cy="1387475"/>
          </a:xfrm>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15900" indent="-215900" algn="ctr" defTabSz="457200">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en-US"/>
              <a:t>Pondering Points</a:t>
            </a:r>
          </a:p>
        </p:txBody>
      </p:sp>
      <p:sp>
        <p:nvSpPr>
          <p:cNvPr id="112643" name="Rectangle 3"/>
          <p:cNvSpPr>
            <a:spLocks noGrp="1" noChangeArrowheads="1"/>
          </p:cNvSpPr>
          <p:nvPr>
            <p:ph type="body" idx="1"/>
          </p:nvPr>
        </p:nvSpPr>
        <p:spPr>
          <a:xfrm>
            <a:off x="457200" y="2416175"/>
            <a:ext cx="8231188" cy="3606800"/>
          </a:xfrm>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503238" indent="-431800" defTabSz="457200">
              <a:lnSpc>
                <a:spcPct val="9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en-US"/>
              <a:t>The planting plan design should include species that tolerate extremes.</a:t>
            </a:r>
          </a:p>
          <a:p>
            <a:pPr marL="503238" indent="-431800" defTabSz="457200">
              <a:lnSpc>
                <a:spcPct val="9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en-US"/>
              <a:t>Rain gardens can be left to evolve into a natural wild condition.</a:t>
            </a:r>
          </a:p>
          <a:p>
            <a:pPr marL="503238" indent="-431800" defTabSz="457200">
              <a:lnSpc>
                <a:spcPct val="9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en-US"/>
              <a:t>Native plants are best adapted to local climate and once established are generally low maintenance.</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26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26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264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671513" y="484188"/>
            <a:ext cx="7810500" cy="1316037"/>
          </a:xfrm>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15900" indent="-215900" algn="ctr" defTabSz="457200">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en-US"/>
              <a:t>Pondering Points</a:t>
            </a:r>
            <a:br>
              <a:rPr lang="en-GB" altLang="en-US"/>
            </a:br>
            <a:r>
              <a:rPr lang="en-GB" altLang="en-US"/>
              <a:t>(continued)</a:t>
            </a:r>
            <a:r>
              <a:rPr lang="en-GB" altLang="en-US" b="1"/>
              <a:t>  </a:t>
            </a:r>
          </a:p>
        </p:txBody>
      </p:sp>
      <p:sp>
        <p:nvSpPr>
          <p:cNvPr id="114691" name="Rectangle 3"/>
          <p:cNvSpPr>
            <a:spLocks noGrp="1" noChangeArrowheads="1"/>
          </p:cNvSpPr>
          <p:nvPr>
            <p:ph type="body" idx="1"/>
          </p:nvPr>
        </p:nvSpPr>
        <p:spPr>
          <a:xfrm>
            <a:off x="457200" y="2405063"/>
            <a:ext cx="8231188" cy="3616325"/>
          </a:xfrm>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503238" indent="-431800" defTabSz="457200">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en-US"/>
              <a:t>When planted with native species rain gardens can have additional value as a wildlife habitant.</a:t>
            </a:r>
          </a:p>
          <a:p>
            <a:pPr marL="503238" indent="-431800" defTabSz="457200">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en-US"/>
              <a:t>Shrub, trees, and ground covers absorb up to 14 times more rainwater than a grass lawn.</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46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469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457200" y="292100"/>
            <a:ext cx="8231188" cy="1387475"/>
          </a:xfrm>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15900" indent="-215900" algn="ctr" defTabSz="457200">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en-US"/>
              <a:t>Maintenance?</a:t>
            </a:r>
          </a:p>
        </p:txBody>
      </p:sp>
      <p:sp>
        <p:nvSpPr>
          <p:cNvPr id="116739" name="Rectangle 3"/>
          <p:cNvSpPr>
            <a:spLocks noGrp="1" noChangeArrowheads="1"/>
          </p:cNvSpPr>
          <p:nvPr>
            <p:ph type="body" idx="1"/>
          </p:nvPr>
        </p:nvSpPr>
        <p:spPr>
          <a:xfrm>
            <a:off x="457200" y="2112963"/>
            <a:ext cx="8231188" cy="3910012"/>
          </a:xfrm>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503238" indent="-431800" defTabSz="457200">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en-US"/>
              <a:t>No special maintenance required ...</a:t>
            </a:r>
          </a:p>
          <a:p>
            <a:pPr marL="503238" indent="-431800" defTabSz="457200">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en-US"/>
              <a:t>Routine periodic landscaping maintenance</a:t>
            </a:r>
          </a:p>
          <a:p>
            <a:pPr marL="790575" lvl="1" indent="-431800" defTabSz="457200">
              <a:buFont typeface="Tahoma" charset="0"/>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en-US"/>
              <a:t>        -  Weeding                      </a:t>
            </a:r>
          </a:p>
          <a:p>
            <a:pPr marL="790575" lvl="1" indent="-431800" defTabSz="457200">
              <a:buFont typeface="Tahoma" charset="0"/>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en-US"/>
              <a:t>        -  Irrigation</a:t>
            </a:r>
          </a:p>
          <a:p>
            <a:pPr marL="790575" lvl="1" indent="-431800" defTabSz="457200">
              <a:buFont typeface="Tahoma" charset="0"/>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en-US"/>
              <a:t>        -  Pruning</a:t>
            </a:r>
          </a:p>
          <a:p>
            <a:pPr marL="790575" lvl="1" indent="-431800" defTabSz="457200">
              <a:buFont typeface="Tahoma" charset="0"/>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en-US"/>
              <a:t>        -  Replacing Plants</a:t>
            </a:r>
          </a:p>
          <a:p>
            <a:pPr marL="790575" lvl="1" indent="-431800" defTabSz="457200">
              <a:buFont typeface="Tahoma" charset="0"/>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en-US"/>
              <a:t>        -  Plant Division</a:t>
            </a:r>
          </a:p>
          <a:p>
            <a:pPr marL="790575" lvl="1" indent="-431800" defTabSz="457200">
              <a:buFont typeface="Tahoma" charset="0"/>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en-US"/>
              <a:t>        -  Replacement of Mulch</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673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673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1673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1673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1673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16739">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16739">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11673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9"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pPr algn="ctr"/>
            <a:r>
              <a:rPr lang="en-US" altLang="en-US"/>
              <a:t>Landscaping for Water Quality</a:t>
            </a:r>
          </a:p>
        </p:txBody>
      </p:sp>
      <p:sp>
        <p:nvSpPr>
          <p:cNvPr id="120835" name="Rectangle 3"/>
          <p:cNvSpPr>
            <a:spLocks noGrp="1" noChangeArrowheads="1"/>
          </p:cNvSpPr>
          <p:nvPr>
            <p:ph type="body" idx="1"/>
          </p:nvPr>
        </p:nvSpPr>
        <p:spPr>
          <a:xfrm>
            <a:off x="152400" y="2362200"/>
            <a:ext cx="8839200" cy="3657600"/>
          </a:xfrm>
        </p:spPr>
        <p:txBody>
          <a:bodyPr/>
          <a:lstStyle/>
          <a:p>
            <a:pPr algn="ctr">
              <a:lnSpc>
                <a:spcPct val="80000"/>
              </a:lnSpc>
              <a:buFontTx/>
              <a:buNone/>
            </a:pPr>
            <a:r>
              <a:rPr lang="en-US" altLang="en-US" sz="3600"/>
              <a:t>What is a Detention Pond?</a:t>
            </a:r>
          </a:p>
          <a:p>
            <a:pPr algn="ctr">
              <a:lnSpc>
                <a:spcPct val="80000"/>
              </a:lnSpc>
              <a:buFontTx/>
              <a:buNone/>
            </a:pPr>
            <a:endParaRPr lang="en-US" altLang="en-US" sz="2000"/>
          </a:p>
          <a:p>
            <a:pPr>
              <a:lnSpc>
                <a:spcPct val="80000"/>
              </a:lnSpc>
              <a:buFontTx/>
              <a:buNone/>
            </a:pPr>
            <a:r>
              <a:rPr lang="en-US" altLang="en-US" sz="2400"/>
              <a:t>    A detention pond is a low-lying area designed to hold a set          amount of water while slowly draining to another location.</a:t>
            </a:r>
          </a:p>
          <a:p>
            <a:pPr>
              <a:lnSpc>
                <a:spcPct val="80000"/>
              </a:lnSpc>
              <a:buFontTx/>
              <a:buNone/>
            </a:pPr>
            <a:endParaRPr lang="en-US" altLang="en-US" sz="2400"/>
          </a:p>
          <a:p>
            <a:pPr>
              <a:lnSpc>
                <a:spcPct val="80000"/>
              </a:lnSpc>
              <a:buFontTx/>
              <a:buNone/>
            </a:pPr>
            <a:endParaRPr lang="en-US" altLang="en-US" sz="2000"/>
          </a:p>
          <a:p>
            <a:pPr algn="ctr">
              <a:lnSpc>
                <a:spcPct val="80000"/>
              </a:lnSpc>
              <a:buFontTx/>
              <a:buNone/>
            </a:pPr>
            <a:r>
              <a:rPr lang="en-US" altLang="en-US" sz="3600"/>
              <a:t>What is a Retention Pond?</a:t>
            </a:r>
          </a:p>
          <a:p>
            <a:pPr algn="ctr">
              <a:lnSpc>
                <a:spcPct val="80000"/>
              </a:lnSpc>
              <a:buFontTx/>
              <a:buNone/>
            </a:pPr>
            <a:endParaRPr lang="en-US" altLang="en-US" sz="1800"/>
          </a:p>
          <a:p>
            <a:pPr algn="ctr">
              <a:lnSpc>
                <a:spcPct val="80000"/>
              </a:lnSpc>
              <a:buFontTx/>
              <a:buNone/>
            </a:pPr>
            <a:r>
              <a:rPr lang="en-US" altLang="en-US" sz="2400"/>
              <a:t>A retention pond is designed to hold a specific amount of water indefinitely.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3" name="Rectangle 5"/>
          <p:cNvSpPr>
            <a:spLocks noGrp="1" noChangeArrowheads="1"/>
          </p:cNvSpPr>
          <p:nvPr>
            <p:ph type="title"/>
          </p:nvPr>
        </p:nvSpPr>
        <p:spPr/>
        <p:txBody>
          <a:bodyPr/>
          <a:lstStyle/>
          <a:p>
            <a:endParaRPr lang="en-US" altLang="en-US"/>
          </a:p>
        </p:txBody>
      </p:sp>
      <p:pic>
        <p:nvPicPr>
          <p:cNvPr id="130052" name="Picture 4" descr="Rain Gardens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noFill/>
          <a:ln/>
        </p:spPr>
      </p:pic>
      <p:sp>
        <p:nvSpPr>
          <p:cNvPr id="130055" name="Text Box 7"/>
          <p:cNvSpPr txBox="1">
            <a:spLocks noChangeArrowheads="1"/>
          </p:cNvSpPr>
          <p:nvPr/>
        </p:nvSpPr>
        <p:spPr bwMode="auto">
          <a:xfrm>
            <a:off x="228600" y="381000"/>
            <a:ext cx="5486400" cy="201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altLang="en-US" i="1"/>
              <a:t>Special thanks to</a:t>
            </a:r>
          </a:p>
          <a:p>
            <a:pPr algn="l"/>
            <a:endParaRPr lang="en-US" altLang="en-US" sz="1000" i="1"/>
          </a:p>
          <a:p>
            <a:pPr algn="l"/>
            <a:r>
              <a:rPr lang="en-US" altLang="en-US" sz="2800"/>
              <a:t>Todd Hurt, Education Coordinator</a:t>
            </a:r>
          </a:p>
          <a:p>
            <a:pPr algn="l"/>
            <a:r>
              <a:rPr lang="en-US" altLang="en-US" sz="2800"/>
              <a:t>Center for Urban Agriculture</a:t>
            </a:r>
          </a:p>
          <a:p>
            <a:pPr algn="l"/>
            <a:r>
              <a:rPr lang="en-US" altLang="en-US" sz="2800"/>
              <a:t>The University of Georgia</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lgn="ctr"/>
            <a:r>
              <a:rPr lang="en-US" altLang="en-US"/>
              <a:t>Pesticides</a:t>
            </a:r>
          </a:p>
        </p:txBody>
      </p:sp>
      <p:sp>
        <p:nvSpPr>
          <p:cNvPr id="29699" name="Rectangle 3"/>
          <p:cNvSpPr>
            <a:spLocks noGrp="1" noChangeArrowheads="1"/>
          </p:cNvSpPr>
          <p:nvPr>
            <p:ph type="body" idx="1"/>
          </p:nvPr>
        </p:nvSpPr>
        <p:spPr>
          <a:xfrm>
            <a:off x="457200" y="2438400"/>
            <a:ext cx="8229600" cy="3581400"/>
          </a:xfrm>
        </p:spPr>
        <p:txBody>
          <a:bodyPr/>
          <a:lstStyle/>
          <a:p>
            <a:pPr algn="ctr">
              <a:buFontTx/>
              <a:buNone/>
            </a:pPr>
            <a:r>
              <a:rPr lang="en-US" altLang="en-US" sz="3600"/>
              <a:t>  Do pesticides affect water quality?</a:t>
            </a:r>
          </a:p>
          <a:p>
            <a:r>
              <a:rPr lang="en-US" altLang="en-US" sz="3600"/>
              <a:t>  Do we need to be concerned?</a:t>
            </a:r>
          </a:p>
          <a:p>
            <a:r>
              <a:rPr lang="en-US" altLang="en-US" sz="3600"/>
              <a:t>  What can I do to help prevent               	pesticides from polluting water ?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algn="ctr"/>
            <a:r>
              <a:rPr lang="en-US" altLang="en-US"/>
              <a:t>What are Pesticides?</a:t>
            </a:r>
          </a:p>
        </p:txBody>
      </p:sp>
      <p:sp>
        <p:nvSpPr>
          <p:cNvPr id="30723" name="Rectangle 3"/>
          <p:cNvSpPr>
            <a:spLocks noGrp="1" noChangeArrowheads="1"/>
          </p:cNvSpPr>
          <p:nvPr>
            <p:ph type="body" idx="1"/>
          </p:nvPr>
        </p:nvSpPr>
        <p:spPr>
          <a:xfrm>
            <a:off x="381000" y="1600200"/>
            <a:ext cx="8229600" cy="4648200"/>
          </a:xfrm>
        </p:spPr>
        <p:txBody>
          <a:bodyPr/>
          <a:lstStyle/>
          <a:p>
            <a:pPr algn="ctr">
              <a:buFontTx/>
              <a:buNone/>
            </a:pPr>
            <a:endParaRPr lang="en-US" altLang="en-US"/>
          </a:p>
          <a:p>
            <a:pPr algn="ctr">
              <a:buFontTx/>
              <a:buNone/>
            </a:pPr>
            <a:r>
              <a:rPr lang="en-US" altLang="en-US"/>
              <a:t>Pesticides are synthetic organic chemicals or naturally occurring compounds used to control weeds,  insects and mites, diseases, nematodes and other pests.</a:t>
            </a:r>
            <a:r>
              <a:rPr lang="en-US" altLang="en-US" sz="4000"/>
              <a:t> </a:t>
            </a:r>
          </a:p>
          <a:p>
            <a:pPr algn="ctr">
              <a:buFontTx/>
              <a:buNone/>
            </a:pPr>
            <a:r>
              <a:rPr lang="en-US" altLang="en-US" sz="4000"/>
              <a:t>--------------</a:t>
            </a:r>
          </a:p>
          <a:p>
            <a:pPr>
              <a:buFontTx/>
              <a:buNone/>
            </a:pPr>
            <a:r>
              <a:rPr lang="en-US" altLang="en-US" sz="2800"/>
              <a:t>Chemical pesticides: 2,4-D, Sevin, Daconil, etc.</a:t>
            </a:r>
          </a:p>
          <a:p>
            <a:pPr>
              <a:buFontTx/>
              <a:buNone/>
            </a:pPr>
            <a:r>
              <a:rPr lang="en-US" altLang="en-US" sz="2800"/>
              <a:t>Organic pesticides: insecticidal soaps, oils, etc.</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762000" y="292100"/>
            <a:ext cx="7924800" cy="1384300"/>
          </a:xfrm>
        </p:spPr>
        <p:txBody>
          <a:bodyPr/>
          <a:lstStyle/>
          <a:p>
            <a:pPr algn="ctr"/>
            <a:r>
              <a:rPr lang="en-US" altLang="en-US"/>
              <a:t>Rain Barrels</a:t>
            </a:r>
          </a:p>
        </p:txBody>
      </p:sp>
      <p:pic>
        <p:nvPicPr>
          <p:cNvPr id="62467" name="Picture 3" descr="102-0259_A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4200" y="3048000"/>
            <a:ext cx="4749800" cy="3562350"/>
          </a:xfrm>
          <a:prstGeom prst="rect">
            <a:avLst/>
          </a:prstGeom>
          <a:noFill/>
          <a:extLst>
            <a:ext uri="{909E8E84-426E-40DD-AFC4-6F175D3DCCD1}">
              <a14:hiddenFill xmlns:a14="http://schemas.microsoft.com/office/drawing/2010/main">
                <a:solidFill>
                  <a:srgbClr val="FFFFFF"/>
                </a:solidFill>
              </a14:hiddenFill>
            </a:ext>
          </a:extLst>
        </p:spPr>
      </p:pic>
      <p:pic>
        <p:nvPicPr>
          <p:cNvPr id="62468" name="Picture 4" descr="102-0262_A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05000"/>
            <a:ext cx="4572000" cy="3429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algn="ctr"/>
            <a:r>
              <a:rPr lang="en-US" altLang="en-US"/>
              <a:t>Mode of Action</a:t>
            </a:r>
          </a:p>
        </p:txBody>
      </p:sp>
      <p:sp>
        <p:nvSpPr>
          <p:cNvPr id="48131" name="Rectangle 3"/>
          <p:cNvSpPr>
            <a:spLocks noGrp="1" noChangeArrowheads="1"/>
          </p:cNvSpPr>
          <p:nvPr>
            <p:ph type="body" idx="1"/>
          </p:nvPr>
        </p:nvSpPr>
        <p:spPr>
          <a:xfrm>
            <a:off x="457200" y="2057400"/>
            <a:ext cx="8229600" cy="3733800"/>
          </a:xfrm>
        </p:spPr>
        <p:txBody>
          <a:bodyPr/>
          <a:lstStyle/>
          <a:p>
            <a:pPr algn="ctr">
              <a:lnSpc>
                <a:spcPct val="80000"/>
              </a:lnSpc>
              <a:buFontTx/>
              <a:buNone/>
            </a:pPr>
            <a:endParaRPr lang="en-US" altLang="en-US" sz="2800"/>
          </a:p>
          <a:p>
            <a:pPr>
              <a:lnSpc>
                <a:spcPct val="80000"/>
              </a:lnSpc>
              <a:buFontTx/>
              <a:buNone/>
            </a:pPr>
            <a:r>
              <a:rPr lang="en-US" altLang="en-US" sz="2800" u="sng"/>
              <a:t>Contact</a:t>
            </a:r>
            <a:r>
              <a:rPr lang="en-US" altLang="en-US" sz="2800"/>
              <a:t> pesticides kill the target organism by weakening or disrupting the cellular membranes; death can be very rapid.</a:t>
            </a:r>
          </a:p>
          <a:p>
            <a:pPr algn="ctr">
              <a:lnSpc>
                <a:spcPct val="80000"/>
              </a:lnSpc>
              <a:buFontTx/>
              <a:buNone/>
            </a:pPr>
            <a:endParaRPr lang="en-US" altLang="en-US" sz="2400"/>
          </a:p>
          <a:p>
            <a:pPr>
              <a:lnSpc>
                <a:spcPct val="80000"/>
              </a:lnSpc>
              <a:buFontTx/>
              <a:buNone/>
            </a:pPr>
            <a:r>
              <a:rPr lang="en-US" altLang="en-US" sz="2800" u="sng"/>
              <a:t>Systemic</a:t>
            </a:r>
            <a:r>
              <a:rPr lang="en-US" altLang="en-US" sz="2800"/>
              <a:t> pesticides must be absorbed or ingested by the target organism to disrupt its physiological or metabolic process; generally systemics are slow-acting.</a:t>
            </a:r>
          </a:p>
          <a:p>
            <a:pPr>
              <a:lnSpc>
                <a:spcPct val="80000"/>
              </a:lnSpc>
              <a:buFontTx/>
              <a:buNone/>
            </a:pPr>
            <a:endParaRPr lang="en-US" altLang="en-US" sz="280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algn="ctr"/>
            <a:r>
              <a:rPr lang="en-US" altLang="en-US"/>
              <a:t>Pesticide Formulations</a:t>
            </a:r>
          </a:p>
        </p:txBody>
      </p:sp>
      <p:sp>
        <p:nvSpPr>
          <p:cNvPr id="57347" name="Rectangle 3"/>
          <p:cNvSpPr>
            <a:spLocks noGrp="1" noChangeArrowheads="1"/>
          </p:cNvSpPr>
          <p:nvPr>
            <p:ph type="body" idx="1"/>
          </p:nvPr>
        </p:nvSpPr>
        <p:spPr>
          <a:xfrm>
            <a:off x="457200" y="2286000"/>
            <a:ext cx="8229600" cy="3962400"/>
          </a:xfrm>
        </p:spPr>
        <p:txBody>
          <a:bodyPr/>
          <a:lstStyle/>
          <a:p>
            <a:pPr>
              <a:lnSpc>
                <a:spcPct val="80000"/>
              </a:lnSpc>
              <a:buFontTx/>
              <a:buNone/>
            </a:pPr>
            <a:r>
              <a:rPr lang="en-US" altLang="en-US"/>
              <a:t>  The formulation is the chemical or active ingredient and the physical form in which the pesticide is sold.</a:t>
            </a:r>
            <a:r>
              <a:rPr lang="en-US" altLang="en-US" sz="2400"/>
              <a:t> </a:t>
            </a:r>
          </a:p>
          <a:p>
            <a:pPr>
              <a:lnSpc>
                <a:spcPct val="80000"/>
              </a:lnSpc>
              <a:buFontTx/>
              <a:buNone/>
            </a:pPr>
            <a:endParaRPr lang="en-US" altLang="en-US" sz="2400"/>
          </a:p>
          <a:p>
            <a:pPr>
              <a:lnSpc>
                <a:spcPct val="80000"/>
              </a:lnSpc>
              <a:buFontTx/>
              <a:buNone/>
            </a:pPr>
            <a:r>
              <a:rPr lang="en-US" altLang="en-US"/>
              <a:t>   Examples of formulations include:</a:t>
            </a:r>
          </a:p>
          <a:p>
            <a:pPr>
              <a:lnSpc>
                <a:spcPct val="80000"/>
              </a:lnSpc>
              <a:buFontTx/>
              <a:buNone/>
            </a:pPr>
            <a:r>
              <a:rPr lang="en-US" altLang="en-US"/>
              <a:t>        - Emulsifiable concentrates</a:t>
            </a:r>
          </a:p>
          <a:p>
            <a:pPr>
              <a:lnSpc>
                <a:spcPct val="80000"/>
              </a:lnSpc>
              <a:buFontTx/>
              <a:buNone/>
            </a:pPr>
            <a:r>
              <a:rPr lang="en-US" altLang="en-US"/>
              <a:t>        - Wettable powders</a:t>
            </a:r>
          </a:p>
          <a:p>
            <a:pPr>
              <a:lnSpc>
                <a:spcPct val="80000"/>
              </a:lnSpc>
              <a:buFontTx/>
              <a:buNone/>
            </a:pPr>
            <a:r>
              <a:rPr lang="en-US" altLang="en-US"/>
              <a:t>        - Dusts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algn="ctr"/>
            <a:r>
              <a:rPr lang="en-US" altLang="en-US"/>
              <a:t>Pesticide Degradation</a:t>
            </a:r>
          </a:p>
        </p:txBody>
      </p:sp>
      <p:sp>
        <p:nvSpPr>
          <p:cNvPr id="51203" name="Rectangle 3"/>
          <p:cNvSpPr>
            <a:spLocks noGrp="1" noChangeArrowheads="1"/>
          </p:cNvSpPr>
          <p:nvPr>
            <p:ph type="body" idx="1"/>
          </p:nvPr>
        </p:nvSpPr>
        <p:spPr/>
        <p:txBody>
          <a:bodyPr/>
          <a:lstStyle/>
          <a:p>
            <a:pPr>
              <a:buFontTx/>
              <a:buNone/>
            </a:pPr>
            <a:endParaRPr lang="en-US" altLang="en-US"/>
          </a:p>
          <a:p>
            <a:pPr>
              <a:buFontTx/>
              <a:buNone/>
            </a:pPr>
            <a:r>
              <a:rPr lang="en-US" altLang="en-US"/>
              <a:t>   </a:t>
            </a:r>
            <a:r>
              <a:rPr lang="en-US" altLang="en-US" sz="3600"/>
              <a:t>Ideally, the pesticide stays in the treated area or environment long enough to produce the desired results and then degrades into harmless materials.</a:t>
            </a:r>
          </a:p>
          <a:p>
            <a:pPr>
              <a:buFontTx/>
              <a:buNone/>
            </a:pPr>
            <a:endParaRPr lang="en-US" alt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algn="ctr"/>
            <a:r>
              <a:rPr lang="en-US" altLang="en-US"/>
              <a:t>Pesticide Degradation</a:t>
            </a:r>
          </a:p>
        </p:txBody>
      </p:sp>
      <p:sp>
        <p:nvSpPr>
          <p:cNvPr id="52227" name="Rectangle 3"/>
          <p:cNvSpPr>
            <a:spLocks noGrp="1" noChangeArrowheads="1"/>
          </p:cNvSpPr>
          <p:nvPr>
            <p:ph type="body" idx="1"/>
          </p:nvPr>
        </p:nvSpPr>
        <p:spPr>
          <a:xfrm>
            <a:off x="685800" y="2133600"/>
            <a:ext cx="8229600" cy="3657600"/>
          </a:xfrm>
        </p:spPr>
        <p:txBody>
          <a:bodyPr/>
          <a:lstStyle/>
          <a:p>
            <a:pPr algn="ctr">
              <a:buFontTx/>
              <a:buNone/>
            </a:pPr>
            <a:r>
              <a:rPr lang="en-US" altLang="en-US"/>
              <a:t> </a:t>
            </a:r>
            <a:r>
              <a:rPr lang="en-US" altLang="en-US" sz="3600" u="sng"/>
              <a:t>Three modes of pesticide degradation</a:t>
            </a:r>
            <a:r>
              <a:rPr lang="en-US" altLang="en-US" sz="3600"/>
              <a:t>:</a:t>
            </a:r>
          </a:p>
          <a:p>
            <a:pPr>
              <a:buFontTx/>
              <a:buNone/>
            </a:pPr>
            <a:endParaRPr lang="en-US" altLang="en-US"/>
          </a:p>
          <a:p>
            <a:r>
              <a:rPr lang="en-US" altLang="en-US" sz="2800"/>
              <a:t>Biological - breakdown by micro-organisms.</a:t>
            </a:r>
          </a:p>
          <a:p>
            <a:r>
              <a:rPr lang="en-US" altLang="en-US" sz="2800"/>
              <a:t>Chemical - breakdown by chemical reactions. </a:t>
            </a:r>
          </a:p>
          <a:p>
            <a:r>
              <a:rPr lang="en-US" altLang="en-US" sz="2800"/>
              <a:t>Photochemical - breakdown by ultraviolet or                                             		          visible light.</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algn="ctr"/>
            <a:r>
              <a:rPr lang="en-US" altLang="en-US"/>
              <a:t>Half Life of Pesticides</a:t>
            </a:r>
          </a:p>
        </p:txBody>
      </p:sp>
      <p:sp>
        <p:nvSpPr>
          <p:cNvPr id="53251" name="Rectangle 3"/>
          <p:cNvSpPr>
            <a:spLocks noGrp="1" noChangeArrowheads="1"/>
          </p:cNvSpPr>
          <p:nvPr>
            <p:ph type="body" idx="1"/>
          </p:nvPr>
        </p:nvSpPr>
        <p:spPr>
          <a:xfrm>
            <a:off x="533400" y="2286000"/>
            <a:ext cx="8229600" cy="4191000"/>
          </a:xfrm>
        </p:spPr>
        <p:txBody>
          <a:bodyPr/>
          <a:lstStyle/>
          <a:p>
            <a:pPr algn="ctr">
              <a:buFontTx/>
              <a:buNone/>
            </a:pPr>
            <a:r>
              <a:rPr lang="en-US" altLang="en-US"/>
              <a:t>  The rate at which a pesticide degrades is called the half-life. The half-life is the amount of time it takes for half of the pesticide to be converted into something else or for its concentration to become half of its initial level.</a:t>
            </a:r>
          </a:p>
          <a:p>
            <a:pPr>
              <a:buFontTx/>
              <a:buNone/>
            </a:pPr>
            <a:endParaRPr lang="en-US" alt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algn="ctr"/>
            <a:r>
              <a:rPr lang="en-US" altLang="en-US"/>
              <a:t>Half Life of Pesticides</a:t>
            </a:r>
          </a:p>
        </p:txBody>
      </p:sp>
      <p:sp>
        <p:nvSpPr>
          <p:cNvPr id="56323" name="Rectangle 3"/>
          <p:cNvSpPr>
            <a:spLocks noGrp="1" noChangeArrowheads="1"/>
          </p:cNvSpPr>
          <p:nvPr>
            <p:ph type="body" idx="1"/>
          </p:nvPr>
        </p:nvSpPr>
        <p:spPr>
          <a:xfrm>
            <a:off x="457200" y="2362200"/>
            <a:ext cx="8229600" cy="3657600"/>
          </a:xfrm>
        </p:spPr>
        <p:txBody>
          <a:bodyPr/>
          <a:lstStyle/>
          <a:p>
            <a:pPr algn="ctr">
              <a:buFontTx/>
              <a:buNone/>
            </a:pPr>
            <a:r>
              <a:rPr lang="en-US" altLang="en-US" sz="3600"/>
              <a:t>The half life of a pesticide in the environment depends on its chemical properties and formulation </a:t>
            </a:r>
          </a:p>
          <a:p>
            <a:pPr algn="ctr">
              <a:buFontTx/>
              <a:buNone/>
            </a:pPr>
            <a:r>
              <a:rPr lang="en-US" altLang="en-US" sz="3600"/>
              <a:t> and </a:t>
            </a:r>
          </a:p>
          <a:p>
            <a:pPr algn="ctr">
              <a:buFontTx/>
              <a:buNone/>
            </a:pPr>
            <a:r>
              <a:rPr lang="en-US" altLang="en-US" sz="3600"/>
              <a:t>certain environmental conditions, such as  temperature, moisture, etc. </a:t>
            </a:r>
          </a:p>
          <a:p>
            <a:pPr>
              <a:buFontTx/>
              <a:buNone/>
            </a:pPr>
            <a:endParaRPr lang="en-US" altLang="en-US" sz="360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algn="ctr"/>
            <a:r>
              <a:rPr lang="en-US" altLang="en-US"/>
              <a:t>Pesticides and Water Pollution</a:t>
            </a:r>
          </a:p>
        </p:txBody>
      </p:sp>
      <p:sp>
        <p:nvSpPr>
          <p:cNvPr id="92163" name="Rectangle 3"/>
          <p:cNvSpPr>
            <a:spLocks noGrp="1" noChangeArrowheads="1"/>
          </p:cNvSpPr>
          <p:nvPr>
            <p:ph type="body" idx="1"/>
          </p:nvPr>
        </p:nvSpPr>
        <p:spPr>
          <a:xfrm>
            <a:off x="457200" y="2209800"/>
            <a:ext cx="8229600" cy="4648200"/>
          </a:xfrm>
        </p:spPr>
        <p:txBody>
          <a:bodyPr/>
          <a:lstStyle/>
          <a:p>
            <a:pPr>
              <a:lnSpc>
                <a:spcPct val="90000"/>
              </a:lnSpc>
            </a:pPr>
            <a:r>
              <a:rPr lang="en-US" altLang="en-US"/>
              <a:t>Water is a valuable natural resource that must be protected for future generations.</a:t>
            </a:r>
          </a:p>
          <a:p>
            <a:pPr>
              <a:lnSpc>
                <a:spcPct val="90000"/>
              </a:lnSpc>
              <a:buFontTx/>
              <a:buNone/>
            </a:pPr>
            <a:endParaRPr lang="en-US" altLang="en-US" sz="2000"/>
          </a:p>
          <a:p>
            <a:pPr>
              <a:lnSpc>
                <a:spcPct val="90000"/>
              </a:lnSpc>
            </a:pPr>
            <a:r>
              <a:rPr lang="en-US" altLang="en-US"/>
              <a:t>Today, one of the greatest threats to our water sources and supplies comes from contamination by pollutants.</a:t>
            </a:r>
          </a:p>
          <a:p>
            <a:pPr>
              <a:lnSpc>
                <a:spcPct val="90000"/>
              </a:lnSpc>
              <a:buFontTx/>
              <a:buNone/>
            </a:pPr>
            <a:endParaRPr lang="en-US" altLang="en-US" sz="2000"/>
          </a:p>
          <a:p>
            <a:pPr>
              <a:lnSpc>
                <a:spcPct val="90000"/>
              </a:lnSpc>
            </a:pPr>
            <a:r>
              <a:rPr lang="en-US" altLang="en-US"/>
              <a:t>Pollutants may include organic and inorganic substances, like chemicals, fertilizers and pesticides. </a:t>
            </a:r>
          </a:p>
          <a:p>
            <a:pPr>
              <a:lnSpc>
                <a:spcPct val="90000"/>
              </a:lnSpc>
              <a:buFontTx/>
              <a:buNone/>
            </a:pPr>
            <a:endParaRPr lang="en-US" alt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algn="ctr"/>
            <a:r>
              <a:rPr lang="en-US" altLang="en-US" sz="4000"/>
              <a:t>Pesticide Factors</a:t>
            </a:r>
            <a:br>
              <a:rPr lang="en-US" altLang="en-US" sz="4000"/>
            </a:br>
            <a:r>
              <a:rPr lang="en-US" altLang="en-US" sz="4000"/>
              <a:t> Affecting Water Pollution</a:t>
            </a:r>
          </a:p>
        </p:txBody>
      </p:sp>
      <p:sp>
        <p:nvSpPr>
          <p:cNvPr id="59395" name="Rectangle 3"/>
          <p:cNvSpPr>
            <a:spLocks noGrp="1" noChangeArrowheads="1"/>
          </p:cNvSpPr>
          <p:nvPr>
            <p:ph type="body" idx="1"/>
          </p:nvPr>
        </p:nvSpPr>
        <p:spPr>
          <a:xfrm>
            <a:off x="609600" y="2133600"/>
            <a:ext cx="8229600" cy="4572000"/>
          </a:xfrm>
        </p:spPr>
        <p:txBody>
          <a:bodyPr/>
          <a:lstStyle/>
          <a:p>
            <a:r>
              <a:rPr lang="en-US" altLang="en-US"/>
              <a:t>Chemical properties of the pesticide.</a:t>
            </a:r>
          </a:p>
          <a:p>
            <a:r>
              <a:rPr lang="en-US" altLang="en-US"/>
              <a:t>Formulation of the pesticide.</a:t>
            </a:r>
          </a:p>
          <a:p>
            <a:r>
              <a:rPr lang="en-US" altLang="en-US"/>
              <a:t>Rate and method of application.</a:t>
            </a:r>
          </a:p>
          <a:p>
            <a:r>
              <a:rPr lang="en-US" altLang="en-US"/>
              <a:t>Pesticide persistence.</a:t>
            </a:r>
          </a:p>
          <a:p>
            <a:r>
              <a:rPr lang="en-US" altLang="en-US"/>
              <a:t>Frequency of rainfall; timing of irrigation.</a:t>
            </a:r>
          </a:p>
          <a:p>
            <a:r>
              <a:rPr lang="en-US" altLang="en-US"/>
              <a:t>Nearness to ponds, rivers, streams, etc.</a:t>
            </a:r>
          </a:p>
          <a:p>
            <a:r>
              <a:rPr lang="en-US" altLang="en-US"/>
              <a:t>Depth to ground water.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algn="ctr"/>
            <a:r>
              <a:rPr lang="en-US" altLang="en-US"/>
              <a:t>Pesticide Pollutants</a:t>
            </a:r>
          </a:p>
        </p:txBody>
      </p:sp>
      <p:sp>
        <p:nvSpPr>
          <p:cNvPr id="58371" name="Rectangle 3"/>
          <p:cNvSpPr>
            <a:spLocks noGrp="1" noChangeArrowheads="1"/>
          </p:cNvSpPr>
          <p:nvPr>
            <p:ph type="body" idx="1"/>
          </p:nvPr>
        </p:nvSpPr>
        <p:spPr>
          <a:xfrm>
            <a:off x="457200" y="2209800"/>
            <a:ext cx="8229600" cy="4343400"/>
          </a:xfrm>
        </p:spPr>
        <p:txBody>
          <a:bodyPr/>
          <a:lstStyle/>
          <a:p>
            <a:pPr>
              <a:buFontTx/>
              <a:buNone/>
            </a:pPr>
            <a:r>
              <a:rPr lang="en-US" altLang="en-US" sz="2800"/>
              <a:t>   </a:t>
            </a:r>
            <a:r>
              <a:rPr lang="en-US" altLang="en-US"/>
              <a:t>When pesticides move off-site via runoff or leaching they are then considered to be pollutants.</a:t>
            </a:r>
          </a:p>
          <a:p>
            <a:pPr>
              <a:buFontTx/>
              <a:buNone/>
            </a:pPr>
            <a:endParaRPr lang="en-US" altLang="en-US" sz="2800"/>
          </a:p>
          <a:p>
            <a:r>
              <a:rPr lang="en-US" altLang="en-US" sz="2800" u="sng"/>
              <a:t>Runoff</a:t>
            </a:r>
            <a:r>
              <a:rPr lang="en-US" altLang="en-US" sz="2800"/>
              <a:t> is the movement of pesticides across the soil surface into bodies of water.</a:t>
            </a:r>
          </a:p>
          <a:p>
            <a:r>
              <a:rPr lang="en-US" altLang="en-US" sz="2800" u="sng"/>
              <a:t>Leaching</a:t>
            </a:r>
            <a:r>
              <a:rPr lang="en-US" altLang="en-US" sz="2800"/>
              <a:t> is the movement of pesticides through the soil into ground water.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altLang="en-US" sz="4000"/>
              <a:t>   </a:t>
            </a:r>
            <a:r>
              <a:rPr lang="en-US" altLang="en-US"/>
              <a:t>Point and Non-Point Discharge</a:t>
            </a:r>
          </a:p>
        </p:txBody>
      </p:sp>
      <p:sp>
        <p:nvSpPr>
          <p:cNvPr id="90115" name="Rectangle 3"/>
          <p:cNvSpPr>
            <a:spLocks noGrp="1" noChangeArrowheads="1"/>
          </p:cNvSpPr>
          <p:nvPr>
            <p:ph type="body" idx="1"/>
          </p:nvPr>
        </p:nvSpPr>
        <p:spPr/>
        <p:txBody>
          <a:bodyPr/>
          <a:lstStyle/>
          <a:p>
            <a:pPr>
              <a:lnSpc>
                <a:spcPct val="80000"/>
              </a:lnSpc>
              <a:buFontTx/>
              <a:buNone/>
            </a:pPr>
            <a:r>
              <a:rPr lang="en-US" altLang="en-US"/>
              <a:t>Pesticides enter water sources in two ways:</a:t>
            </a:r>
          </a:p>
          <a:p>
            <a:pPr>
              <a:lnSpc>
                <a:spcPct val="80000"/>
              </a:lnSpc>
            </a:pPr>
            <a:endParaRPr lang="en-US" altLang="en-US" sz="2800"/>
          </a:p>
          <a:p>
            <a:pPr>
              <a:lnSpc>
                <a:spcPct val="80000"/>
              </a:lnSpc>
            </a:pPr>
            <a:r>
              <a:rPr lang="en-US" altLang="en-US" sz="2800" u="sng"/>
              <a:t>Point discharges</a:t>
            </a:r>
            <a:r>
              <a:rPr lang="en-US" altLang="en-US" sz="2800"/>
              <a:t> comes from specific, identifiable locations, like pesticide spills.</a:t>
            </a:r>
          </a:p>
          <a:p>
            <a:pPr>
              <a:lnSpc>
                <a:spcPct val="80000"/>
              </a:lnSpc>
            </a:pPr>
            <a:endParaRPr lang="en-US" altLang="en-US" sz="2800"/>
          </a:p>
          <a:p>
            <a:pPr>
              <a:lnSpc>
                <a:spcPct val="80000"/>
              </a:lnSpc>
            </a:pPr>
            <a:r>
              <a:rPr lang="en-US" altLang="en-US" sz="2800" u="sng"/>
              <a:t>Non-source point discharges</a:t>
            </a:r>
            <a:r>
              <a:rPr lang="en-US" altLang="en-US" sz="2800"/>
              <a:t> do not come from  specific, identifiable locations. They enter water from many diffuse sources. Run-off and septic systems are primary sources of non-point discharges. </a:t>
            </a:r>
          </a:p>
          <a:p>
            <a:pPr>
              <a:lnSpc>
                <a:spcPct val="80000"/>
              </a:lnSpc>
              <a:buFontTx/>
              <a:buNone/>
            </a:pPr>
            <a:endParaRPr lang="en-US" altLang="en-US" sz="2800"/>
          </a:p>
          <a:p>
            <a:pPr>
              <a:lnSpc>
                <a:spcPct val="80000"/>
              </a:lnSpc>
              <a:buFontTx/>
              <a:buNone/>
            </a:pPr>
            <a:endParaRPr lang="en-US" altLang="en-US" sz="28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ltLang="en-US" sz="4000"/>
              <a:t>  Rain Barrels and Rain Harvesting</a:t>
            </a:r>
          </a:p>
        </p:txBody>
      </p:sp>
      <p:sp>
        <p:nvSpPr>
          <p:cNvPr id="50179" name="Rectangle 3"/>
          <p:cNvSpPr>
            <a:spLocks noGrp="1" noChangeArrowheads="1"/>
          </p:cNvSpPr>
          <p:nvPr>
            <p:ph type="body" sz="half" idx="1"/>
          </p:nvPr>
        </p:nvSpPr>
        <p:spPr/>
        <p:txBody>
          <a:bodyPr/>
          <a:lstStyle/>
          <a:p>
            <a:pPr>
              <a:buFontTx/>
              <a:buNone/>
            </a:pPr>
            <a:r>
              <a:rPr lang="en-US" altLang="en-US" sz="2800"/>
              <a:t>   Rain barrels are one of many techniques we can use to make our landscapes more environmentally friendly.</a:t>
            </a:r>
          </a:p>
        </p:txBody>
      </p:sp>
      <p:pic>
        <p:nvPicPr>
          <p:cNvPr id="50180" name="Picture 4" descr="102-0259_A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524000"/>
            <a:ext cx="4572000" cy="41878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ext Box 2"/>
          <p:cNvSpPr txBox="1">
            <a:spLocks noChangeArrowheads="1"/>
          </p:cNvSpPr>
          <p:nvPr/>
        </p:nvSpPr>
        <p:spPr bwMode="auto">
          <a:xfrm>
            <a:off x="533400" y="228600"/>
            <a:ext cx="7848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4400">
                <a:solidFill>
                  <a:schemeClr val="tx2"/>
                </a:solidFill>
                <a:effectLst>
                  <a:outerShdw blurRad="38100" dist="38100" dir="2700000" algn="tl">
                    <a:srgbClr val="000000"/>
                  </a:outerShdw>
                </a:effectLst>
              </a:rPr>
              <a:t>Point vs. Non-Point Pollution</a:t>
            </a:r>
          </a:p>
        </p:txBody>
      </p:sp>
      <p:sp>
        <p:nvSpPr>
          <p:cNvPr id="198659" name="Text Box 3"/>
          <p:cNvSpPr txBox="1">
            <a:spLocks noChangeArrowheads="1"/>
          </p:cNvSpPr>
          <p:nvPr/>
        </p:nvSpPr>
        <p:spPr bwMode="auto">
          <a:xfrm>
            <a:off x="381000" y="1981200"/>
            <a:ext cx="8382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altLang="en-US" sz="3600" u="sng">
                <a:latin typeface="Arial" charset="0"/>
              </a:rPr>
              <a:t>Non-point Source Pollution</a:t>
            </a:r>
            <a:endParaRPr lang="en-US" altLang="en-US" sz="2400" u="sng">
              <a:latin typeface="Times New Roman" charset="0"/>
            </a:endParaRPr>
          </a:p>
        </p:txBody>
      </p:sp>
      <p:pic>
        <p:nvPicPr>
          <p:cNvPr id="198660" name="Picture 4" descr="DSCN2442"/>
          <p:cNvPicPr>
            <a:picLocks noChangeAspect="1" noChangeArrowheads="1"/>
          </p:cNvPicPr>
          <p:nvPr/>
        </p:nvPicPr>
        <p:blipFill>
          <a:blip r:embed="rId3">
            <a:extLst>
              <a:ext uri="{28A0092B-C50C-407E-A947-70E740481C1C}">
                <a14:useLocalDpi xmlns:a14="http://schemas.microsoft.com/office/drawing/2010/main" val="0"/>
              </a:ext>
            </a:extLst>
          </a:blip>
          <a:srcRect t="10638" r="710"/>
          <a:stretch>
            <a:fillRect/>
          </a:stretch>
        </p:blipFill>
        <p:spPr bwMode="auto">
          <a:xfrm>
            <a:off x="6096000" y="1371600"/>
            <a:ext cx="2667000" cy="3200400"/>
          </a:xfrm>
          <a:prstGeom prst="rect">
            <a:avLst/>
          </a:prstGeom>
          <a:noFill/>
          <a:extLst>
            <a:ext uri="{909E8E84-426E-40DD-AFC4-6F175D3DCCD1}">
              <a14:hiddenFill xmlns:a14="http://schemas.microsoft.com/office/drawing/2010/main">
                <a:solidFill>
                  <a:srgbClr val="FFFFFF"/>
                </a:solidFill>
              </a14:hiddenFill>
            </a:ext>
          </a:extLst>
        </p:spPr>
      </p:pic>
      <p:sp>
        <p:nvSpPr>
          <p:cNvPr id="198661" name="Text Box 5"/>
          <p:cNvSpPr txBox="1">
            <a:spLocks noChangeArrowheads="1"/>
          </p:cNvSpPr>
          <p:nvPr/>
        </p:nvSpPr>
        <p:spPr bwMode="auto">
          <a:xfrm>
            <a:off x="990600" y="2667000"/>
            <a:ext cx="4572000"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i="1">
                <a:latin typeface="Arial" charset="0"/>
              </a:rPr>
              <a:t>Pollution that does not come from a single identifiable source.</a:t>
            </a:r>
            <a:endParaRPr lang="en-US" altLang="en-US">
              <a:latin typeface="Arial" charset="0"/>
            </a:endParaRPr>
          </a:p>
        </p:txBody>
      </p:sp>
      <p:sp>
        <p:nvSpPr>
          <p:cNvPr id="198662" name="Text Box 6"/>
          <p:cNvSpPr txBox="1">
            <a:spLocks noChangeArrowheads="1"/>
          </p:cNvSpPr>
          <p:nvPr/>
        </p:nvSpPr>
        <p:spPr bwMode="auto">
          <a:xfrm>
            <a:off x="457200" y="5029200"/>
            <a:ext cx="83820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800">
                <a:latin typeface="Arial" charset="0"/>
              </a:rPr>
              <a:t>Motor Oil • Sediment • Cooking Grease • Pet Waste Excess Fertilizer • Yard Waste • Litter • Pesticides Household Hazardous Waste • Detergents • Metals</a:t>
            </a:r>
          </a:p>
        </p:txBody>
      </p:sp>
      <p:sp>
        <p:nvSpPr>
          <p:cNvPr id="198663" name="Rectangle 7"/>
          <p:cNvSpPr>
            <a:spLocks noChangeArrowheads="1"/>
          </p:cNvSpPr>
          <p:nvPr/>
        </p:nvSpPr>
        <p:spPr bwMode="auto">
          <a:xfrm>
            <a:off x="6096000" y="1371600"/>
            <a:ext cx="2667000" cy="3200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7" name="Text Box 3"/>
          <p:cNvSpPr txBox="1">
            <a:spLocks noChangeArrowheads="1"/>
          </p:cNvSpPr>
          <p:nvPr/>
        </p:nvSpPr>
        <p:spPr bwMode="auto">
          <a:xfrm>
            <a:off x="228600" y="533400"/>
            <a:ext cx="8763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4400">
                <a:solidFill>
                  <a:schemeClr val="tx2"/>
                </a:solidFill>
                <a:effectLst>
                  <a:outerShdw blurRad="38100" dist="38100" dir="2700000" algn="tl">
                    <a:srgbClr val="000000"/>
                  </a:outerShdw>
                </a:effectLst>
              </a:rPr>
              <a:t>Point vs. Non-Point Pollution</a:t>
            </a:r>
            <a:endParaRPr lang="en-US" altLang="en-US" sz="4400">
              <a:solidFill>
                <a:srgbClr val="24388E"/>
              </a:solidFill>
            </a:endParaRPr>
          </a:p>
        </p:txBody>
      </p:sp>
      <p:sp>
        <p:nvSpPr>
          <p:cNvPr id="200708" name="Text Box 4"/>
          <p:cNvSpPr txBox="1">
            <a:spLocks noChangeArrowheads="1"/>
          </p:cNvSpPr>
          <p:nvPr/>
        </p:nvSpPr>
        <p:spPr bwMode="auto">
          <a:xfrm>
            <a:off x="3429000" y="1981200"/>
            <a:ext cx="57150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altLang="en-US" sz="3600">
                <a:latin typeface="Arial" charset="0"/>
              </a:rPr>
              <a:t>Stormwater runoff carries </a:t>
            </a:r>
            <a:r>
              <a:rPr lang="en-US" altLang="en-US" sz="3600" i="1">
                <a:latin typeface="Arial" charset="0"/>
              </a:rPr>
              <a:t>nonpoint source pollution</a:t>
            </a:r>
            <a:r>
              <a:rPr lang="en-US" altLang="en-US" sz="3600">
                <a:latin typeface="Arial" charset="0"/>
              </a:rPr>
              <a:t> to our rivers and streams.</a:t>
            </a:r>
            <a:endParaRPr lang="en-US" altLang="en-US" sz="2400">
              <a:latin typeface="Times New Roman" charset="0"/>
            </a:endParaRPr>
          </a:p>
        </p:txBody>
      </p:sp>
      <p:sp>
        <p:nvSpPr>
          <p:cNvPr id="200709" name="Text Box 5"/>
          <p:cNvSpPr txBox="1">
            <a:spLocks noChangeArrowheads="1"/>
          </p:cNvSpPr>
          <p:nvPr/>
        </p:nvSpPr>
        <p:spPr bwMode="auto">
          <a:xfrm>
            <a:off x="3429000" y="4114800"/>
            <a:ext cx="5715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altLang="en-US" sz="3600">
                <a:latin typeface="Arial" charset="0"/>
              </a:rPr>
              <a:t>Stormdrains lead directly to rivers and streams.</a:t>
            </a:r>
            <a:endParaRPr lang="en-US" altLang="en-US" sz="2400">
              <a:latin typeface="Times New Roman" charset="0"/>
            </a:endParaRPr>
          </a:p>
        </p:txBody>
      </p:sp>
      <p:pic>
        <p:nvPicPr>
          <p:cNvPr id="200710" name="Picture 6" descr="catchbasin"/>
          <p:cNvPicPr>
            <a:picLocks noChangeAspect="1" noChangeArrowheads="1"/>
          </p:cNvPicPr>
          <p:nvPr/>
        </p:nvPicPr>
        <p:blipFill>
          <a:blip r:embed="rId2">
            <a:extLst>
              <a:ext uri="{28A0092B-C50C-407E-A947-70E740481C1C}">
                <a14:useLocalDpi xmlns:a14="http://schemas.microsoft.com/office/drawing/2010/main" val="0"/>
              </a:ext>
            </a:extLst>
          </a:blip>
          <a:srcRect l="11594" t="20291" r="13043"/>
          <a:stretch>
            <a:fillRect/>
          </a:stretch>
        </p:blipFill>
        <p:spPr bwMode="auto">
          <a:xfrm>
            <a:off x="457200" y="1905000"/>
            <a:ext cx="2514600" cy="3505200"/>
          </a:xfrm>
          <a:prstGeom prst="rect">
            <a:avLst/>
          </a:prstGeom>
          <a:noFill/>
          <a:extLst>
            <a:ext uri="{909E8E84-426E-40DD-AFC4-6F175D3DCCD1}">
              <a14:hiddenFill xmlns:a14="http://schemas.microsoft.com/office/drawing/2010/main">
                <a:solidFill>
                  <a:srgbClr val="FFFFFF"/>
                </a:solidFill>
              </a14:hiddenFill>
            </a:ext>
          </a:extLst>
        </p:spPr>
      </p:pic>
      <p:sp>
        <p:nvSpPr>
          <p:cNvPr id="200711" name="Rectangle 7"/>
          <p:cNvSpPr>
            <a:spLocks noChangeArrowheads="1"/>
          </p:cNvSpPr>
          <p:nvPr/>
        </p:nvSpPr>
        <p:spPr bwMode="auto">
          <a:xfrm>
            <a:off x="457200" y="1905000"/>
            <a:ext cx="2514600" cy="3505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altLang="en-US"/>
              <a:t>Protecting Water from Pesticides</a:t>
            </a:r>
          </a:p>
        </p:txBody>
      </p:sp>
      <p:sp>
        <p:nvSpPr>
          <p:cNvPr id="60419" name="Rectangle 3"/>
          <p:cNvSpPr>
            <a:spLocks noGrp="1" noChangeArrowheads="1"/>
          </p:cNvSpPr>
          <p:nvPr>
            <p:ph type="body" idx="1"/>
          </p:nvPr>
        </p:nvSpPr>
        <p:spPr>
          <a:xfrm>
            <a:off x="228600" y="2209800"/>
            <a:ext cx="8763000" cy="4419600"/>
          </a:xfrm>
        </p:spPr>
        <p:txBody>
          <a:bodyPr/>
          <a:lstStyle/>
          <a:p>
            <a:r>
              <a:rPr lang="en-US" altLang="en-US"/>
              <a:t>Avoid unnecessary pesticide treatments.</a:t>
            </a:r>
          </a:p>
          <a:p>
            <a:r>
              <a:rPr lang="en-US" altLang="en-US"/>
              <a:t>Calibrate all application equipment.</a:t>
            </a:r>
          </a:p>
          <a:p>
            <a:r>
              <a:rPr lang="en-US" altLang="en-US"/>
              <a:t>Apply at proper rates and times per label.</a:t>
            </a:r>
          </a:p>
          <a:p>
            <a:r>
              <a:rPr lang="en-US" altLang="en-US"/>
              <a:t>Apply pesticides at the lowest effective rates.</a:t>
            </a:r>
          </a:p>
          <a:p>
            <a:r>
              <a:rPr lang="en-US" altLang="en-US"/>
              <a:t>Follow all other label instructions.</a:t>
            </a:r>
          </a:p>
          <a:p>
            <a:r>
              <a:rPr lang="en-US" altLang="en-US"/>
              <a:t>Store and dispose of pesticides properly.</a:t>
            </a:r>
          </a:p>
          <a:p>
            <a:pPr>
              <a:buFontTx/>
              <a:buNone/>
            </a:pPr>
            <a:endParaRPr lang="en-US" altLang="en-US"/>
          </a:p>
          <a:p>
            <a:pPr>
              <a:buFontTx/>
              <a:buNone/>
            </a:pPr>
            <a:endParaRPr lang="en-US" altLang="en-US"/>
          </a:p>
          <a:p>
            <a:pPr>
              <a:buFontTx/>
              <a:buNone/>
            </a:pPr>
            <a:endParaRPr lang="en-US" alt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algn="ctr"/>
            <a:r>
              <a:rPr lang="en-US" altLang="en-US"/>
              <a:t>Integrated Pest Management</a:t>
            </a:r>
          </a:p>
        </p:txBody>
      </p:sp>
      <p:sp>
        <p:nvSpPr>
          <p:cNvPr id="126979" name="Rectangle 3"/>
          <p:cNvSpPr>
            <a:spLocks noGrp="1" noChangeArrowheads="1"/>
          </p:cNvSpPr>
          <p:nvPr>
            <p:ph type="body" idx="1"/>
          </p:nvPr>
        </p:nvSpPr>
        <p:spPr>
          <a:xfrm>
            <a:off x="457200" y="2286000"/>
            <a:ext cx="8229600" cy="3810000"/>
          </a:xfrm>
        </p:spPr>
        <p:txBody>
          <a:bodyPr/>
          <a:lstStyle/>
          <a:p>
            <a:r>
              <a:rPr lang="en-US" altLang="en-US" sz="2800"/>
              <a:t>IPM is a method of controlling pest populations through socially acceptable, environmentally responsible and economically practical methods.</a:t>
            </a:r>
          </a:p>
          <a:p>
            <a:pPr>
              <a:buFontTx/>
              <a:buNone/>
            </a:pPr>
            <a:endParaRPr lang="en-US" altLang="en-US" sz="2800"/>
          </a:p>
          <a:p>
            <a:r>
              <a:rPr lang="en-US" altLang="en-US" sz="2800"/>
              <a:t>IPM incorporates a variety of cultural, biological and chemical methods to efficiently manage pest populations while lowering the dependence on chemical means of control.</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algn="ctr"/>
            <a:r>
              <a:rPr lang="en-US" altLang="en-US"/>
              <a:t>Integrated Pest Management</a:t>
            </a:r>
          </a:p>
        </p:txBody>
      </p:sp>
      <p:sp>
        <p:nvSpPr>
          <p:cNvPr id="96259" name="Rectangle 3"/>
          <p:cNvSpPr>
            <a:spLocks noGrp="1" noChangeArrowheads="1"/>
          </p:cNvSpPr>
          <p:nvPr>
            <p:ph type="body" idx="1"/>
          </p:nvPr>
        </p:nvSpPr>
        <p:spPr>
          <a:xfrm>
            <a:off x="152400" y="2362200"/>
            <a:ext cx="8763000" cy="4114800"/>
          </a:xfrm>
        </p:spPr>
        <p:txBody>
          <a:bodyPr/>
          <a:lstStyle/>
          <a:p>
            <a:pPr>
              <a:buFontTx/>
              <a:buNone/>
            </a:pPr>
            <a:r>
              <a:rPr lang="en-US" altLang="en-US" sz="2800"/>
              <a:t>   IPM involves using a variety of methods to control pests: cultural, mechanical, biological and chemical.</a:t>
            </a:r>
          </a:p>
          <a:p>
            <a:pPr>
              <a:buFontTx/>
              <a:buNone/>
            </a:pPr>
            <a:endParaRPr lang="en-US" altLang="en-US" sz="1000"/>
          </a:p>
          <a:p>
            <a:pPr>
              <a:buFontTx/>
              <a:buNone/>
            </a:pPr>
            <a:r>
              <a:rPr lang="en-US" altLang="en-US" sz="2800"/>
              <a:t>        - Use disease and insect resistant plants.</a:t>
            </a:r>
          </a:p>
          <a:p>
            <a:pPr>
              <a:buFontTx/>
              <a:buNone/>
            </a:pPr>
            <a:r>
              <a:rPr lang="en-US" altLang="en-US" sz="2800"/>
              <a:t>        - Hand destroy if pest numbers not excessive.</a:t>
            </a:r>
          </a:p>
          <a:p>
            <a:pPr>
              <a:buFontTx/>
              <a:buNone/>
            </a:pPr>
            <a:r>
              <a:rPr lang="en-US" altLang="en-US" sz="2800"/>
              <a:t>        - Rotate annuals to reduce reoccurring pests.</a:t>
            </a:r>
          </a:p>
          <a:p>
            <a:pPr>
              <a:buFontTx/>
              <a:buNone/>
            </a:pPr>
            <a:r>
              <a:rPr lang="en-US" altLang="en-US" sz="2800"/>
              <a:t>        - Prune out dead and diseased plant parts.</a:t>
            </a:r>
          </a:p>
          <a:p>
            <a:pPr>
              <a:buFontTx/>
              <a:buNone/>
            </a:pPr>
            <a:r>
              <a:rPr lang="en-US" altLang="en-US" sz="2800"/>
              <a:t>        - Mow lawns and apply fertilizers correctly.</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pPr algn="ctr"/>
            <a:r>
              <a:rPr lang="en-US" altLang="en-US" sz="4000"/>
              <a:t>Advantages to Using IPM Practices</a:t>
            </a:r>
          </a:p>
        </p:txBody>
      </p:sp>
      <p:sp>
        <p:nvSpPr>
          <p:cNvPr id="125955" name="Rectangle 3"/>
          <p:cNvSpPr>
            <a:spLocks noGrp="1" noChangeArrowheads="1"/>
          </p:cNvSpPr>
          <p:nvPr>
            <p:ph type="body" idx="1"/>
          </p:nvPr>
        </p:nvSpPr>
        <p:spPr>
          <a:xfrm>
            <a:off x="609600" y="2362200"/>
            <a:ext cx="8229600" cy="4038600"/>
          </a:xfrm>
        </p:spPr>
        <p:txBody>
          <a:bodyPr/>
          <a:lstStyle/>
          <a:p>
            <a:r>
              <a:rPr lang="en-US" altLang="en-US"/>
              <a:t>Reductions in the potential for pesticide resistance,</a:t>
            </a:r>
          </a:p>
          <a:p>
            <a:pPr>
              <a:buFontTx/>
              <a:buNone/>
            </a:pPr>
            <a:endParaRPr lang="en-US" altLang="en-US" sz="1200"/>
          </a:p>
          <a:p>
            <a:r>
              <a:rPr lang="en-US" altLang="en-US"/>
              <a:t>Reductions in the costs of pesticides,</a:t>
            </a:r>
          </a:p>
          <a:p>
            <a:pPr>
              <a:buFontTx/>
              <a:buNone/>
            </a:pPr>
            <a:endParaRPr lang="en-US" altLang="en-US" sz="1200"/>
          </a:p>
          <a:p>
            <a:r>
              <a:rPr lang="en-US" altLang="en-US"/>
              <a:t>Reductions in your exposure to chemicals,</a:t>
            </a:r>
          </a:p>
          <a:p>
            <a:pPr>
              <a:buFontTx/>
              <a:buNone/>
            </a:pPr>
            <a:endParaRPr lang="en-US" altLang="en-US" sz="1200"/>
          </a:p>
          <a:p>
            <a:r>
              <a:rPr lang="en-US" altLang="en-US"/>
              <a:t>Reductions to other environmental impacts.</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r>
              <a:rPr lang="en-US" altLang="en-US"/>
              <a:t>  What are Biological Controls?</a:t>
            </a:r>
          </a:p>
        </p:txBody>
      </p:sp>
      <p:sp>
        <p:nvSpPr>
          <p:cNvPr id="86019" name="Rectangle 3"/>
          <p:cNvSpPr>
            <a:spLocks noGrp="1" noChangeArrowheads="1"/>
          </p:cNvSpPr>
          <p:nvPr>
            <p:ph type="body" idx="1"/>
          </p:nvPr>
        </p:nvSpPr>
        <p:spPr>
          <a:xfrm>
            <a:off x="457200" y="2286000"/>
            <a:ext cx="8229600" cy="3733800"/>
          </a:xfrm>
        </p:spPr>
        <p:txBody>
          <a:bodyPr/>
          <a:lstStyle/>
          <a:p>
            <a:r>
              <a:rPr lang="en-US" altLang="en-US"/>
              <a:t>Biological controls occur naturally.</a:t>
            </a:r>
          </a:p>
          <a:p>
            <a:r>
              <a:rPr lang="en-US" altLang="en-US"/>
              <a:t>Diseases, parasites and predators that      exist in our landscapes and gardens attack and kill harmful pests. </a:t>
            </a:r>
          </a:p>
          <a:p>
            <a:r>
              <a:rPr lang="en-US" altLang="en-US"/>
              <a:t>It is important to conserve and enhance   naturally-occurring biological control agents in our landscapes and gardens.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altLang="en-US"/>
              <a:t> More About Biological Controls</a:t>
            </a:r>
          </a:p>
        </p:txBody>
      </p:sp>
      <p:sp>
        <p:nvSpPr>
          <p:cNvPr id="87043" name="Rectangle 3"/>
          <p:cNvSpPr>
            <a:spLocks noGrp="1" noChangeArrowheads="1"/>
          </p:cNvSpPr>
          <p:nvPr>
            <p:ph type="body" idx="1"/>
          </p:nvPr>
        </p:nvSpPr>
        <p:spPr>
          <a:xfrm>
            <a:off x="457200" y="2133600"/>
            <a:ext cx="8229600" cy="3886200"/>
          </a:xfrm>
        </p:spPr>
        <p:txBody>
          <a:bodyPr/>
          <a:lstStyle/>
          <a:p>
            <a:pPr>
              <a:lnSpc>
                <a:spcPct val="80000"/>
              </a:lnSpc>
            </a:pPr>
            <a:r>
              <a:rPr lang="en-US" altLang="en-US" sz="2800"/>
              <a:t>Learn to identify biological control agents like beneficial insects and wildlife that are indigenous to your area; and learn to conserve them in your landscape and garden.</a:t>
            </a:r>
          </a:p>
          <a:p>
            <a:pPr>
              <a:lnSpc>
                <a:spcPct val="80000"/>
              </a:lnSpc>
              <a:buFontTx/>
              <a:buNone/>
            </a:pPr>
            <a:endParaRPr lang="en-US" altLang="en-US" sz="2800"/>
          </a:p>
          <a:p>
            <a:pPr>
              <a:lnSpc>
                <a:spcPct val="80000"/>
              </a:lnSpc>
            </a:pPr>
            <a:r>
              <a:rPr lang="en-US" altLang="en-US" sz="2800"/>
              <a:t>Utilize a variety of flowering annual and perennial plants to provide food for beneficials.</a:t>
            </a:r>
          </a:p>
          <a:p>
            <a:pPr>
              <a:lnSpc>
                <a:spcPct val="80000"/>
              </a:lnSpc>
              <a:buFontTx/>
              <a:buNone/>
            </a:pPr>
            <a:endParaRPr lang="en-US" altLang="en-US" sz="2800"/>
          </a:p>
          <a:p>
            <a:pPr>
              <a:lnSpc>
                <a:spcPct val="80000"/>
              </a:lnSpc>
            </a:pPr>
            <a:r>
              <a:rPr lang="en-US" altLang="en-US" sz="2800"/>
              <a:t>Create habitats in your landscape that attract birds and other wildlife that prey on insect pests.</a:t>
            </a:r>
          </a:p>
          <a:p>
            <a:pPr>
              <a:lnSpc>
                <a:spcPct val="80000"/>
              </a:lnSpc>
            </a:pPr>
            <a:endParaRPr lang="en-US" altLang="en-US" sz="280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en-US" altLang="en-US"/>
              <a:t>           Using Pesticides  </a:t>
            </a:r>
          </a:p>
        </p:txBody>
      </p:sp>
      <p:sp>
        <p:nvSpPr>
          <p:cNvPr id="88067" name="Rectangle 3"/>
          <p:cNvSpPr>
            <a:spLocks noGrp="1" noChangeArrowheads="1"/>
          </p:cNvSpPr>
          <p:nvPr>
            <p:ph type="body" idx="1"/>
          </p:nvPr>
        </p:nvSpPr>
        <p:spPr>
          <a:xfrm>
            <a:off x="381000" y="1676400"/>
            <a:ext cx="8229600" cy="5181600"/>
          </a:xfrm>
        </p:spPr>
        <p:txBody>
          <a:bodyPr/>
          <a:lstStyle/>
          <a:p>
            <a:pPr>
              <a:lnSpc>
                <a:spcPct val="90000"/>
              </a:lnSpc>
            </a:pPr>
            <a:endParaRPr lang="en-US" altLang="en-US" sz="1000"/>
          </a:p>
          <a:p>
            <a:pPr>
              <a:lnSpc>
                <a:spcPct val="90000"/>
              </a:lnSpc>
            </a:pPr>
            <a:r>
              <a:rPr lang="en-US" altLang="en-US"/>
              <a:t>You may not always be able to control certain pests and their damage without using pesticides.</a:t>
            </a:r>
            <a:r>
              <a:rPr lang="en-US" altLang="en-US" sz="2400"/>
              <a:t> </a:t>
            </a:r>
          </a:p>
          <a:p>
            <a:pPr>
              <a:lnSpc>
                <a:spcPct val="90000"/>
              </a:lnSpc>
            </a:pPr>
            <a:r>
              <a:rPr lang="en-US" altLang="en-US"/>
              <a:t>Pesticides include: insecticides, fungicides, miticides, herbicides, nematicides, etc. </a:t>
            </a:r>
          </a:p>
          <a:p>
            <a:pPr>
              <a:lnSpc>
                <a:spcPct val="90000"/>
              </a:lnSpc>
            </a:pPr>
            <a:r>
              <a:rPr lang="en-US" altLang="en-US"/>
              <a:t>Pesticides are classified as chemical or organic.</a:t>
            </a:r>
          </a:p>
          <a:p>
            <a:pPr>
              <a:lnSpc>
                <a:spcPct val="90000"/>
              </a:lnSpc>
            </a:pPr>
            <a:r>
              <a:rPr lang="en-US" altLang="en-US"/>
              <a:t>Pesticides are an important component of an Integrated Pest Management Program.  </a:t>
            </a:r>
          </a:p>
          <a:p>
            <a:pPr>
              <a:lnSpc>
                <a:spcPct val="90000"/>
              </a:lnSpc>
              <a:buFontTx/>
              <a:buNone/>
            </a:pPr>
            <a:r>
              <a:rPr lang="en-US" altLang="en-US" sz="1000"/>
              <a:t>   </a:t>
            </a:r>
          </a:p>
          <a:p>
            <a:pPr>
              <a:lnSpc>
                <a:spcPct val="90000"/>
              </a:lnSpc>
            </a:pPr>
            <a:endParaRPr lang="en-US" altLang="en-US" sz="100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US" altLang="en-US"/>
              <a:t>  More About Using Pesticides</a:t>
            </a:r>
          </a:p>
        </p:txBody>
      </p:sp>
      <p:sp>
        <p:nvSpPr>
          <p:cNvPr id="89091" name="Rectangle 3"/>
          <p:cNvSpPr>
            <a:spLocks noGrp="1" noChangeArrowheads="1"/>
          </p:cNvSpPr>
          <p:nvPr>
            <p:ph type="body" idx="1"/>
          </p:nvPr>
        </p:nvSpPr>
        <p:spPr>
          <a:xfrm>
            <a:off x="457200" y="2133600"/>
            <a:ext cx="8229600" cy="4495800"/>
          </a:xfrm>
        </p:spPr>
        <p:txBody>
          <a:bodyPr/>
          <a:lstStyle/>
          <a:p>
            <a:pPr>
              <a:lnSpc>
                <a:spcPct val="90000"/>
              </a:lnSpc>
            </a:pPr>
            <a:r>
              <a:rPr lang="en-US" altLang="en-US" sz="2400"/>
              <a:t>Select the pesticide and formulation based upon the target pest, application equipment available, hazards of the pesticide and the applicator’s experience with pesticides.  </a:t>
            </a:r>
          </a:p>
          <a:p>
            <a:pPr>
              <a:lnSpc>
                <a:spcPct val="90000"/>
              </a:lnSpc>
            </a:pPr>
            <a:r>
              <a:rPr lang="en-US" altLang="en-US" sz="2400"/>
              <a:t>If possible, use chemical pesticides only as a spot application. Blanket coverage may destroy beneficial insects and desirable plants.</a:t>
            </a:r>
          </a:p>
          <a:p>
            <a:pPr>
              <a:lnSpc>
                <a:spcPct val="90000"/>
              </a:lnSpc>
            </a:pPr>
            <a:r>
              <a:rPr lang="en-US" altLang="en-US" sz="2400"/>
              <a:t>No single herbicide, insecticide, fungicide, etc. is appropriate for all landscape pest problems</a:t>
            </a:r>
          </a:p>
          <a:p>
            <a:pPr algn="ctr">
              <a:lnSpc>
                <a:spcPct val="90000"/>
              </a:lnSpc>
              <a:buFontTx/>
              <a:buNone/>
            </a:pPr>
            <a:r>
              <a:rPr lang="en-US" altLang="en-US" sz="2400"/>
              <a:t>-------------------------------------------</a:t>
            </a:r>
          </a:p>
          <a:p>
            <a:pPr>
              <a:lnSpc>
                <a:spcPct val="90000"/>
              </a:lnSpc>
            </a:pPr>
            <a:r>
              <a:rPr lang="en-US" altLang="en-US" sz="2400"/>
              <a:t>ALWAYS carefully read and follow all label directions when using pesticides.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09600" y="292100"/>
            <a:ext cx="8077200" cy="1384300"/>
          </a:xfrm>
        </p:spPr>
        <p:txBody>
          <a:bodyPr/>
          <a:lstStyle/>
          <a:p>
            <a:pPr algn="ctr"/>
            <a:r>
              <a:rPr lang="en-US" altLang="en-US"/>
              <a:t>Why Harvest Rain?</a:t>
            </a:r>
          </a:p>
        </p:txBody>
      </p:sp>
      <p:sp>
        <p:nvSpPr>
          <p:cNvPr id="17411" name="Rectangle 3"/>
          <p:cNvSpPr>
            <a:spLocks noGrp="1" noChangeArrowheads="1"/>
          </p:cNvSpPr>
          <p:nvPr>
            <p:ph type="body" idx="1"/>
          </p:nvPr>
        </p:nvSpPr>
        <p:spPr>
          <a:xfrm>
            <a:off x="762000" y="2209800"/>
            <a:ext cx="7924800" cy="3810000"/>
          </a:xfrm>
        </p:spPr>
        <p:txBody>
          <a:bodyPr/>
          <a:lstStyle/>
          <a:p>
            <a:pPr algn="ctr">
              <a:lnSpc>
                <a:spcPct val="90000"/>
              </a:lnSpc>
              <a:buFontTx/>
              <a:buNone/>
            </a:pPr>
            <a:endParaRPr lang="en-US" altLang="en-US" sz="1600"/>
          </a:p>
          <a:p>
            <a:pPr>
              <a:lnSpc>
                <a:spcPct val="90000"/>
              </a:lnSpc>
            </a:pPr>
            <a:r>
              <a:rPr lang="en-US" altLang="en-US" sz="2800"/>
              <a:t>Reduce off-site storm water runoff.</a:t>
            </a:r>
          </a:p>
          <a:p>
            <a:pPr>
              <a:lnSpc>
                <a:spcPct val="90000"/>
              </a:lnSpc>
            </a:pPr>
            <a:r>
              <a:rPr lang="en-US" altLang="en-US" sz="2800"/>
              <a:t>Contribute to improved water quality of local streams.</a:t>
            </a:r>
          </a:p>
          <a:p>
            <a:pPr>
              <a:lnSpc>
                <a:spcPct val="90000"/>
              </a:lnSpc>
            </a:pPr>
            <a:r>
              <a:rPr lang="en-US" altLang="en-US" sz="2800"/>
              <a:t>Reduce erosion.</a:t>
            </a:r>
          </a:p>
          <a:p>
            <a:pPr>
              <a:lnSpc>
                <a:spcPct val="90000"/>
              </a:lnSpc>
            </a:pPr>
            <a:r>
              <a:rPr lang="en-US" altLang="en-US" sz="2800"/>
              <a:t>Increase infiltration of water on-site.</a:t>
            </a:r>
          </a:p>
          <a:p>
            <a:pPr>
              <a:lnSpc>
                <a:spcPct val="90000"/>
              </a:lnSpc>
            </a:pPr>
            <a:r>
              <a:rPr lang="en-US" altLang="en-US" sz="2800"/>
              <a:t>Reduce water costs.</a:t>
            </a:r>
          </a:p>
          <a:p>
            <a:pPr>
              <a:lnSpc>
                <a:spcPct val="90000"/>
              </a:lnSpc>
            </a:pPr>
            <a:r>
              <a:rPr lang="en-US" altLang="en-US" sz="2800"/>
              <a:t>Conserve water and energy.</a:t>
            </a:r>
          </a:p>
          <a:p>
            <a:pPr>
              <a:lnSpc>
                <a:spcPct val="90000"/>
              </a:lnSpc>
            </a:pPr>
            <a:endParaRPr lang="en-US" altLang="en-US" sz="1600"/>
          </a:p>
          <a:p>
            <a:pPr>
              <a:lnSpc>
                <a:spcPct val="90000"/>
              </a:lnSpc>
            </a:pPr>
            <a:endParaRPr lang="en-US" altLang="en-US" sz="160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algn="ctr"/>
            <a:r>
              <a:rPr lang="en-US" altLang="en-US"/>
              <a:t>Information on Pesticides</a:t>
            </a:r>
          </a:p>
        </p:txBody>
      </p:sp>
      <p:sp>
        <p:nvSpPr>
          <p:cNvPr id="93187" name="Rectangle 3"/>
          <p:cNvSpPr>
            <a:spLocks noGrp="1" noChangeArrowheads="1"/>
          </p:cNvSpPr>
          <p:nvPr>
            <p:ph type="body" idx="1"/>
          </p:nvPr>
        </p:nvSpPr>
        <p:spPr/>
        <p:txBody>
          <a:bodyPr/>
          <a:lstStyle/>
          <a:p>
            <a:pPr>
              <a:buFontTx/>
              <a:buNone/>
            </a:pPr>
            <a:r>
              <a:rPr lang="en-US" altLang="en-US"/>
              <a:t>The University of Georgia Extension Service is your best source of information for: </a:t>
            </a:r>
          </a:p>
          <a:p>
            <a:pPr>
              <a:buFontTx/>
              <a:buNone/>
            </a:pPr>
            <a:endParaRPr lang="en-US" altLang="en-US"/>
          </a:p>
          <a:p>
            <a:pPr>
              <a:buFontTx/>
              <a:buNone/>
            </a:pPr>
            <a:r>
              <a:rPr lang="en-US" altLang="en-US"/>
              <a:t>		 * Choosing the correct pesticides.</a:t>
            </a:r>
          </a:p>
          <a:p>
            <a:pPr>
              <a:buFontTx/>
              <a:buNone/>
            </a:pPr>
            <a:r>
              <a:rPr lang="en-US" altLang="en-US"/>
              <a:t>		 * Using pesticides correctly.</a:t>
            </a:r>
          </a:p>
          <a:p>
            <a:pPr>
              <a:buFontTx/>
              <a:buNone/>
            </a:pPr>
            <a:r>
              <a:rPr lang="en-US" altLang="en-US"/>
              <a:t>		 * Storing pesticides.</a:t>
            </a:r>
          </a:p>
          <a:p>
            <a:pPr>
              <a:buFontTx/>
              <a:buNone/>
            </a:pPr>
            <a:r>
              <a:rPr lang="en-US" altLang="en-US"/>
              <a:t>		 * Disposing of pesticides.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algn="ctr"/>
            <a:r>
              <a:rPr lang="en-US" altLang="en-US"/>
              <a:t>Information on Related Topics</a:t>
            </a:r>
          </a:p>
        </p:txBody>
      </p:sp>
      <p:sp>
        <p:nvSpPr>
          <p:cNvPr id="94211" name="Rectangle 3"/>
          <p:cNvSpPr>
            <a:spLocks noGrp="1" noChangeArrowheads="1"/>
          </p:cNvSpPr>
          <p:nvPr>
            <p:ph type="body" idx="1"/>
          </p:nvPr>
        </p:nvSpPr>
        <p:spPr>
          <a:xfrm>
            <a:off x="914400" y="2209800"/>
            <a:ext cx="8610600" cy="4114800"/>
          </a:xfrm>
        </p:spPr>
        <p:txBody>
          <a:bodyPr/>
          <a:lstStyle/>
          <a:p>
            <a:r>
              <a:rPr lang="en-US" altLang="en-US" sz="2800"/>
              <a:t>Contact your local County Extension Agent.</a:t>
            </a:r>
          </a:p>
          <a:p>
            <a:pPr>
              <a:buFontTx/>
              <a:buNone/>
            </a:pPr>
            <a:endParaRPr lang="en-US" altLang="en-US" sz="2800"/>
          </a:p>
          <a:p>
            <a:r>
              <a:rPr lang="en-US" altLang="en-US" sz="2800"/>
              <a:t>Call 1-800-ASK-1UGA</a:t>
            </a:r>
          </a:p>
          <a:p>
            <a:pPr>
              <a:buFontTx/>
              <a:buNone/>
            </a:pPr>
            <a:r>
              <a:rPr lang="en-US" altLang="en-US" sz="2800"/>
              <a:t>   </a:t>
            </a:r>
          </a:p>
          <a:p>
            <a:r>
              <a:rPr lang="en-US" altLang="en-US" sz="2800"/>
              <a:t>Websites:</a:t>
            </a:r>
          </a:p>
          <a:p>
            <a:pPr>
              <a:buFontTx/>
              <a:buNone/>
            </a:pPr>
            <a:r>
              <a:rPr lang="en-US" altLang="en-US" sz="2800"/>
              <a:t>   	     www.caes.uga.edu</a:t>
            </a:r>
          </a:p>
          <a:p>
            <a:pPr>
              <a:buFontTx/>
              <a:buNone/>
            </a:pPr>
            <a:r>
              <a:rPr lang="en-US" altLang="en-US" sz="2800"/>
              <a:t>        www.gaurbanag.org</a:t>
            </a:r>
          </a:p>
          <a:p>
            <a:pPr>
              <a:buFontTx/>
              <a:buNone/>
            </a:pPr>
            <a:r>
              <a:rPr lang="en-US" altLang="en-US" sz="2800"/>
              <a:t>        www.georgiaturf.org</a:t>
            </a:r>
          </a:p>
          <a:p>
            <a:pPr>
              <a:buFontTx/>
              <a:buNone/>
            </a:pPr>
            <a:endParaRPr lang="en-US" altLang="en-US" sz="280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p:txBody>
          <a:bodyPr/>
          <a:lstStyle/>
          <a:p>
            <a:pPr algn="ctr"/>
            <a:r>
              <a:rPr lang="en-US" altLang="en-US"/>
              <a:t>Septic Systems  </a:t>
            </a:r>
          </a:p>
        </p:txBody>
      </p:sp>
      <p:sp>
        <p:nvSpPr>
          <p:cNvPr id="223235" name="Rectangle 3"/>
          <p:cNvSpPr>
            <a:spLocks noGrp="1" noChangeArrowheads="1"/>
          </p:cNvSpPr>
          <p:nvPr>
            <p:ph type="body" sz="half" idx="1"/>
          </p:nvPr>
        </p:nvSpPr>
        <p:spPr>
          <a:xfrm>
            <a:off x="457200" y="1905000"/>
            <a:ext cx="8229600" cy="4114800"/>
          </a:xfrm>
        </p:spPr>
        <p:txBody>
          <a:bodyPr/>
          <a:lstStyle/>
          <a:p>
            <a:pPr algn="ctr">
              <a:buFontTx/>
              <a:buNone/>
            </a:pPr>
            <a:r>
              <a:rPr lang="en-US" altLang="en-US"/>
              <a:t> </a:t>
            </a:r>
            <a:endParaRPr lang="en-US" altLang="en-US" sz="2800"/>
          </a:p>
        </p:txBody>
      </p:sp>
      <p:pic>
        <p:nvPicPr>
          <p:cNvPr id="223236" name="Picture 4" descr="g_onsitesystem"/>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2362200"/>
            <a:ext cx="9144000" cy="4495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a:xfrm>
            <a:off x="823913" y="328613"/>
            <a:ext cx="7489825" cy="776287"/>
          </a:xfrm>
        </p:spPr>
        <p:txBody>
          <a:bodyPr/>
          <a:lstStyle/>
          <a:p>
            <a:pPr algn="ctr"/>
            <a:r>
              <a:rPr lang="en-US" altLang="en-US" sz="4000">
                <a:solidFill>
                  <a:schemeClr val="tx1"/>
                </a:solidFill>
              </a:rPr>
              <a:t>Wastewater Management</a:t>
            </a:r>
          </a:p>
        </p:txBody>
      </p:sp>
      <p:sp>
        <p:nvSpPr>
          <p:cNvPr id="225283" name="Rectangle 3"/>
          <p:cNvSpPr>
            <a:spLocks noGrp="1" noChangeArrowheads="1"/>
          </p:cNvSpPr>
          <p:nvPr>
            <p:ph type="body" sz="half" idx="1"/>
          </p:nvPr>
        </p:nvSpPr>
        <p:spPr>
          <a:xfrm>
            <a:off x="457200" y="1905000"/>
            <a:ext cx="4043363" cy="4114800"/>
          </a:xfrm>
        </p:spPr>
        <p:txBody>
          <a:bodyPr/>
          <a:lstStyle/>
          <a:p>
            <a:r>
              <a:rPr lang="en-US" altLang="en-US" sz="2800">
                <a:ea typeface="Arial" charset="0"/>
                <a:cs typeface="Arial" charset="0"/>
              </a:rPr>
              <a:t>Urban - central sewer</a:t>
            </a:r>
          </a:p>
          <a:p>
            <a:endParaRPr lang="en-US" altLang="en-US" sz="2800">
              <a:ea typeface="Arial" charset="0"/>
              <a:cs typeface="Arial" charset="0"/>
            </a:endParaRPr>
          </a:p>
          <a:p>
            <a:r>
              <a:rPr lang="en-US" altLang="en-US" sz="2800">
                <a:ea typeface="Arial" charset="0"/>
                <a:cs typeface="Arial" charset="0"/>
              </a:rPr>
              <a:t>Rural - onsite systems</a:t>
            </a:r>
          </a:p>
          <a:p>
            <a:endParaRPr lang="en-US" altLang="en-US" sz="2800">
              <a:ea typeface="Arial" charset="0"/>
              <a:cs typeface="Arial" charset="0"/>
            </a:endParaRPr>
          </a:p>
          <a:p>
            <a:r>
              <a:rPr lang="en-US" altLang="en-US" sz="2800">
                <a:ea typeface="Arial" charset="0"/>
                <a:cs typeface="Arial" charset="0"/>
              </a:rPr>
              <a:t>Suburbs </a:t>
            </a:r>
            <a:r>
              <a:rPr lang="en-US" altLang="en-US" sz="2800">
                <a:latin typeface="Arial" charset="0"/>
                <a:ea typeface="Arial" charset="0"/>
                <a:cs typeface="Arial" charset="0"/>
              </a:rPr>
              <a:t>–</a:t>
            </a:r>
            <a:r>
              <a:rPr lang="en-US" altLang="en-US" sz="2800">
                <a:ea typeface="Arial" charset="0"/>
                <a:cs typeface="Arial" charset="0"/>
              </a:rPr>
              <a:t> mixed</a:t>
            </a:r>
          </a:p>
          <a:p>
            <a:pPr lvl="1"/>
            <a:r>
              <a:rPr lang="en-US" altLang="en-US" sz="2400">
                <a:ea typeface="Times New Roman" charset="0"/>
                <a:cs typeface="Times New Roman" charset="0"/>
              </a:rPr>
              <a:t>Distance</a:t>
            </a:r>
          </a:p>
          <a:p>
            <a:pPr lvl="1"/>
            <a:r>
              <a:rPr lang="en-US" altLang="en-US" sz="2400">
                <a:ea typeface="Times New Roman" charset="0"/>
                <a:cs typeface="Times New Roman" charset="0"/>
              </a:rPr>
              <a:t>Availability of funds </a:t>
            </a:r>
          </a:p>
        </p:txBody>
      </p:sp>
      <p:pic>
        <p:nvPicPr>
          <p:cNvPr id="225284" name="Picture 4" descr="320_1_wwt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371600"/>
            <a:ext cx="2708275" cy="2466975"/>
          </a:xfrm>
          <a:prstGeom prst="rect">
            <a:avLst/>
          </a:prstGeom>
          <a:noFill/>
          <a:extLst>
            <a:ext uri="{909E8E84-426E-40DD-AFC4-6F175D3DCCD1}">
              <a14:hiddenFill xmlns:a14="http://schemas.microsoft.com/office/drawing/2010/main">
                <a:solidFill>
                  <a:srgbClr val="FFFFFF"/>
                </a:solidFill>
              </a14:hiddenFill>
            </a:ext>
          </a:extLst>
        </p:spPr>
      </p:pic>
      <p:pic>
        <p:nvPicPr>
          <p:cNvPr id="225285" name="Picture 5" descr="g_onsitesyste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4114800"/>
            <a:ext cx="3975100" cy="25622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a:xfrm>
            <a:off x="0" y="533400"/>
            <a:ext cx="9144000" cy="619125"/>
          </a:xfrm>
        </p:spPr>
        <p:txBody>
          <a:bodyPr/>
          <a:lstStyle/>
          <a:p>
            <a:pPr algn="ctr"/>
            <a:r>
              <a:rPr lang="en-US" altLang="en-US" sz="4000">
                <a:solidFill>
                  <a:schemeClr val="tx1"/>
                </a:solidFill>
              </a:rPr>
              <a:t>Function of Wastewater Management </a:t>
            </a:r>
          </a:p>
        </p:txBody>
      </p:sp>
      <p:sp>
        <p:nvSpPr>
          <p:cNvPr id="226307" name="Rectangle 3"/>
          <p:cNvSpPr>
            <a:spLocks noGrp="1" noChangeArrowheads="1"/>
          </p:cNvSpPr>
          <p:nvPr>
            <p:ph type="body" idx="1"/>
          </p:nvPr>
        </p:nvSpPr>
        <p:spPr>
          <a:xfrm>
            <a:off x="762000" y="2124075"/>
            <a:ext cx="7772400" cy="4733925"/>
          </a:xfrm>
        </p:spPr>
        <p:txBody>
          <a:bodyPr/>
          <a:lstStyle/>
          <a:p>
            <a:pPr>
              <a:lnSpc>
                <a:spcPct val="90000"/>
              </a:lnSpc>
            </a:pPr>
            <a:r>
              <a:rPr lang="en-US" altLang="en-US">
                <a:ea typeface="Arial" charset="0"/>
                <a:cs typeface="Arial" charset="0"/>
              </a:rPr>
              <a:t>Move wastewater out of the home</a:t>
            </a:r>
          </a:p>
          <a:p>
            <a:pPr lvl="1">
              <a:lnSpc>
                <a:spcPct val="90000"/>
              </a:lnSpc>
            </a:pPr>
            <a:r>
              <a:rPr lang="en-US" altLang="en-US" sz="2400">
                <a:ea typeface="Arial" charset="0"/>
                <a:cs typeface="Arial" charset="0"/>
              </a:rPr>
              <a:t>Central sewer - wastewater moves through pipes and a treatment system to surface water</a:t>
            </a:r>
          </a:p>
          <a:p>
            <a:pPr lvl="1">
              <a:lnSpc>
                <a:spcPct val="90000"/>
              </a:lnSpc>
            </a:pPr>
            <a:r>
              <a:rPr lang="en-US" altLang="en-US" sz="2400">
                <a:ea typeface="Arial" charset="0"/>
                <a:cs typeface="Arial" charset="0"/>
              </a:rPr>
              <a:t>Onsite system </a:t>
            </a:r>
            <a:r>
              <a:rPr lang="en-US" altLang="en-US" sz="2400">
                <a:latin typeface="Arial" charset="0"/>
                <a:ea typeface="Arial" charset="0"/>
                <a:cs typeface="Arial" charset="0"/>
              </a:rPr>
              <a:t>–</a:t>
            </a:r>
            <a:r>
              <a:rPr lang="en-US" altLang="en-US" sz="2400">
                <a:ea typeface="Arial" charset="0"/>
                <a:cs typeface="Arial" charset="0"/>
              </a:rPr>
              <a:t> wastewater moves into and through the soil to ground and surface water</a:t>
            </a:r>
          </a:p>
          <a:p>
            <a:pPr lvl="1">
              <a:lnSpc>
                <a:spcPct val="90000"/>
              </a:lnSpc>
              <a:buFont typeface="Tahoma" charset="0"/>
              <a:buNone/>
            </a:pPr>
            <a:endParaRPr lang="en-US" altLang="en-US" sz="800">
              <a:ea typeface="Arial" charset="0"/>
              <a:cs typeface="Arial" charset="0"/>
            </a:endParaRPr>
          </a:p>
          <a:p>
            <a:pPr>
              <a:lnSpc>
                <a:spcPct val="90000"/>
              </a:lnSpc>
            </a:pPr>
            <a:r>
              <a:rPr lang="en-US" altLang="en-US">
                <a:ea typeface="Arial" charset="0"/>
                <a:cs typeface="Arial" charset="0"/>
              </a:rPr>
              <a:t>Renovate the wastewater</a:t>
            </a:r>
            <a:r>
              <a:rPr lang="en-US" altLang="en-US" sz="2800">
                <a:ea typeface="Arial" charset="0"/>
                <a:cs typeface="Arial" charset="0"/>
              </a:rPr>
              <a:t> </a:t>
            </a:r>
          </a:p>
          <a:p>
            <a:pPr lvl="1">
              <a:lnSpc>
                <a:spcPct val="90000"/>
              </a:lnSpc>
            </a:pPr>
            <a:r>
              <a:rPr lang="en-US" altLang="en-US" sz="2400">
                <a:ea typeface="Arial" charset="0"/>
                <a:cs typeface="Arial" charset="0"/>
              </a:rPr>
              <a:t>Immobilize or remove inorganic constituents</a:t>
            </a:r>
          </a:p>
          <a:p>
            <a:pPr lvl="1">
              <a:lnSpc>
                <a:spcPct val="90000"/>
              </a:lnSpc>
            </a:pPr>
            <a:r>
              <a:rPr lang="en-US" altLang="en-US" sz="2400">
                <a:ea typeface="Arial" charset="0"/>
                <a:cs typeface="Arial" charset="0"/>
              </a:rPr>
              <a:t>Decompose organic components</a:t>
            </a:r>
          </a:p>
          <a:p>
            <a:pPr lvl="1">
              <a:lnSpc>
                <a:spcPct val="90000"/>
              </a:lnSpc>
            </a:pPr>
            <a:r>
              <a:rPr lang="en-US" altLang="en-US" sz="2400">
                <a:ea typeface="Arial" charset="0"/>
                <a:cs typeface="Arial" charset="0"/>
              </a:rPr>
              <a:t>Disinfect the wastewater </a:t>
            </a:r>
          </a:p>
          <a:p>
            <a:pPr lvl="2">
              <a:lnSpc>
                <a:spcPct val="90000"/>
              </a:lnSpc>
            </a:pPr>
            <a:r>
              <a:rPr lang="en-US" altLang="en-US" sz="2000">
                <a:ea typeface="Arial" charset="0"/>
                <a:cs typeface="Arial" charset="0"/>
              </a:rPr>
              <a:t>Immobilize, remove, or disable pathogens</a:t>
            </a:r>
          </a:p>
          <a:p>
            <a:pPr lvl="1">
              <a:lnSpc>
                <a:spcPct val="90000"/>
              </a:lnSpc>
            </a:pPr>
            <a:r>
              <a:rPr lang="en-US" altLang="en-US" sz="2400" b="1">
                <a:solidFill>
                  <a:srgbClr val="FF0000"/>
                </a:solidFill>
                <a:ea typeface="Arial" charset="0"/>
                <a:cs typeface="Arial" charset="0"/>
              </a:rPr>
              <a:t>When does wastewater become water?</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a:xfrm>
            <a:off x="152400" y="685800"/>
            <a:ext cx="8839200" cy="619125"/>
          </a:xfrm>
        </p:spPr>
        <p:txBody>
          <a:bodyPr/>
          <a:lstStyle/>
          <a:p>
            <a:pPr algn="ctr"/>
            <a:r>
              <a:rPr lang="en-US" altLang="en-US" sz="4000">
                <a:solidFill>
                  <a:schemeClr val="tx1"/>
                </a:solidFill>
              </a:rPr>
              <a:t>Wastewater Management in Georgia</a:t>
            </a:r>
          </a:p>
        </p:txBody>
      </p:sp>
      <p:sp>
        <p:nvSpPr>
          <p:cNvPr id="227331" name="Rectangle 3"/>
          <p:cNvSpPr>
            <a:spLocks noGrp="1" noChangeArrowheads="1"/>
          </p:cNvSpPr>
          <p:nvPr>
            <p:ph type="body" idx="1"/>
          </p:nvPr>
        </p:nvSpPr>
        <p:spPr>
          <a:xfrm>
            <a:off x="685800" y="2133600"/>
            <a:ext cx="8001000" cy="4268788"/>
          </a:xfrm>
        </p:spPr>
        <p:txBody>
          <a:bodyPr/>
          <a:lstStyle/>
          <a:p>
            <a:r>
              <a:rPr lang="en-US" altLang="en-US">
                <a:ea typeface="Arial" charset="0"/>
                <a:cs typeface="Arial" charset="0"/>
              </a:rPr>
              <a:t>40%+ of housing units in Georgia use on-site systems for wastewater disposal. </a:t>
            </a:r>
          </a:p>
          <a:p>
            <a:pPr lvl="1"/>
            <a:r>
              <a:rPr lang="en-US" altLang="en-US">
                <a:ea typeface="Arial" charset="0"/>
                <a:cs typeface="Arial" charset="0"/>
              </a:rPr>
              <a:t>1,500,000+ units</a:t>
            </a:r>
          </a:p>
          <a:p>
            <a:pPr lvl="1"/>
            <a:r>
              <a:rPr lang="en-US" altLang="en-US">
                <a:ea typeface="Arial" charset="0"/>
                <a:cs typeface="Arial" charset="0"/>
              </a:rPr>
              <a:t>50,000+ onsite systems permitted annually in Georgia </a:t>
            </a:r>
            <a:endParaRPr lang="en-US" altLang="en-US">
              <a:ea typeface="Times New Roman" charset="0"/>
              <a:cs typeface="Times New Roman" charset="0"/>
            </a:endParaRPr>
          </a:p>
          <a:p>
            <a:pPr lvl="2">
              <a:buFontTx/>
              <a:buNone/>
            </a:pPr>
            <a:r>
              <a:rPr lang="en-US" altLang="en-US">
                <a:ea typeface="Arial" charset="0"/>
                <a:cs typeface="Arial" charset="0"/>
              </a:rPr>
              <a:t> - 50%+ of new homes built</a:t>
            </a:r>
          </a:p>
          <a:p>
            <a:r>
              <a:rPr lang="en-US" altLang="en-US">
                <a:ea typeface="Arial" charset="0"/>
                <a:cs typeface="Arial" charset="0"/>
              </a:rPr>
              <a:t>Georgia is typical for SE states and other growth regions.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a:xfrm>
            <a:off x="609600" y="533400"/>
            <a:ext cx="7743825" cy="619125"/>
          </a:xfrm>
        </p:spPr>
        <p:txBody>
          <a:bodyPr/>
          <a:lstStyle/>
          <a:p>
            <a:pPr algn="ctr"/>
            <a:r>
              <a:rPr lang="en-US" altLang="en-US" sz="4000">
                <a:solidFill>
                  <a:srgbClr val="FF0000"/>
                </a:solidFill>
              </a:rPr>
              <a:t>Is This Bad?</a:t>
            </a:r>
          </a:p>
        </p:txBody>
      </p:sp>
      <p:sp>
        <p:nvSpPr>
          <p:cNvPr id="228355" name="Rectangle 3"/>
          <p:cNvSpPr>
            <a:spLocks noGrp="1" noChangeArrowheads="1"/>
          </p:cNvSpPr>
          <p:nvPr>
            <p:ph type="body" idx="1"/>
          </p:nvPr>
        </p:nvSpPr>
        <p:spPr>
          <a:xfrm>
            <a:off x="685800" y="1712913"/>
            <a:ext cx="7772400" cy="5145087"/>
          </a:xfrm>
        </p:spPr>
        <p:txBody>
          <a:bodyPr/>
          <a:lstStyle/>
          <a:p>
            <a:r>
              <a:rPr lang="en-US" altLang="en-US">
                <a:ea typeface="Arial" charset="0"/>
                <a:cs typeface="Arial" charset="0"/>
              </a:rPr>
              <a:t>Onsite systems are economical and an environmentally benign method to manage wastewater </a:t>
            </a:r>
            <a:r>
              <a:rPr lang="en-US" altLang="en-US" b="1" u="sng">
                <a:ea typeface="Arial" charset="0"/>
                <a:cs typeface="Arial" charset="0"/>
              </a:rPr>
              <a:t>if</a:t>
            </a:r>
            <a:r>
              <a:rPr lang="en-US" altLang="en-US">
                <a:ea typeface="Arial" charset="0"/>
                <a:cs typeface="Arial" charset="0"/>
              </a:rPr>
              <a:t>:</a:t>
            </a:r>
          </a:p>
          <a:p>
            <a:pPr lvl="1"/>
            <a:r>
              <a:rPr lang="en-US" altLang="en-US">
                <a:ea typeface="Arial" charset="0"/>
                <a:cs typeface="Arial" charset="0"/>
              </a:rPr>
              <a:t>Properly installed on suitable soils and </a:t>
            </a:r>
          </a:p>
          <a:p>
            <a:pPr lvl="1"/>
            <a:r>
              <a:rPr lang="en-US" altLang="en-US">
                <a:ea typeface="Arial" charset="0"/>
                <a:cs typeface="Arial" charset="0"/>
              </a:rPr>
              <a:t>Properly managed</a:t>
            </a:r>
          </a:p>
          <a:p>
            <a:r>
              <a:rPr lang="en-US" altLang="en-US">
                <a:ea typeface="Arial" charset="0"/>
                <a:cs typeface="Arial" charset="0"/>
              </a:rPr>
              <a:t>USEPA considers onsite systems to be an integral part of Nation</a:t>
            </a:r>
            <a:r>
              <a:rPr lang="en-US" altLang="en-US">
                <a:latin typeface="Arial" charset="0"/>
                <a:ea typeface="Arial" charset="0"/>
                <a:cs typeface="Arial" charset="0"/>
              </a:rPr>
              <a:t>’</a:t>
            </a:r>
            <a:r>
              <a:rPr lang="en-US" altLang="en-US">
                <a:ea typeface="Arial" charset="0"/>
                <a:cs typeface="Arial" charset="0"/>
              </a:rPr>
              <a:t>s wastewater management infrastructure.</a:t>
            </a:r>
          </a:p>
          <a:p>
            <a:pPr lvl="1"/>
            <a:r>
              <a:rPr lang="en-US" altLang="en-US"/>
              <a:t>Permanent solution for wastewater management</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a:xfrm>
            <a:off x="609600" y="914400"/>
            <a:ext cx="7743825" cy="0"/>
          </a:xfrm>
        </p:spPr>
        <p:txBody>
          <a:bodyPr/>
          <a:lstStyle/>
          <a:p>
            <a:pPr algn="ctr"/>
            <a:r>
              <a:rPr lang="en-US" altLang="en-US" sz="4000"/>
              <a:t>Onsite System Components</a:t>
            </a:r>
          </a:p>
        </p:txBody>
      </p:sp>
      <p:pic>
        <p:nvPicPr>
          <p:cNvPr id="229379" name="Picture 3" descr="g_onsitesys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828800"/>
            <a:ext cx="7129463" cy="45942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Text Box 2"/>
          <p:cNvSpPr txBox="1">
            <a:spLocks noChangeArrowheads="1"/>
          </p:cNvSpPr>
          <p:nvPr/>
        </p:nvSpPr>
        <p:spPr bwMode="auto">
          <a:xfrm>
            <a:off x="1978025" y="136525"/>
            <a:ext cx="1635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endParaRPr lang="en-US" altLang="en-US" sz="2400">
              <a:latin typeface="Times New Roman" charset="0"/>
            </a:endParaRPr>
          </a:p>
        </p:txBody>
      </p:sp>
      <p:sp>
        <p:nvSpPr>
          <p:cNvPr id="231427" name="Text Box 3"/>
          <p:cNvSpPr txBox="1">
            <a:spLocks noChangeArrowheads="1"/>
          </p:cNvSpPr>
          <p:nvPr/>
        </p:nvSpPr>
        <p:spPr bwMode="auto">
          <a:xfrm>
            <a:off x="685800" y="609600"/>
            <a:ext cx="75088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altLang="en-US" sz="4000">
                <a:effectLst>
                  <a:outerShdw blurRad="38100" dist="38100" dir="2700000" algn="tl">
                    <a:srgbClr val="000000"/>
                  </a:outerShdw>
                </a:effectLst>
                <a:latin typeface="Arial" charset="0"/>
              </a:rPr>
              <a:t>Septic Tanks</a:t>
            </a:r>
          </a:p>
        </p:txBody>
      </p:sp>
      <p:sp>
        <p:nvSpPr>
          <p:cNvPr id="231428" name="Text Box 4"/>
          <p:cNvSpPr txBox="1">
            <a:spLocks noChangeArrowheads="1"/>
          </p:cNvSpPr>
          <p:nvPr/>
        </p:nvSpPr>
        <p:spPr bwMode="auto">
          <a:xfrm>
            <a:off x="0" y="2209800"/>
            <a:ext cx="91440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eaLnBrk="1" hangingPunct="1"/>
            <a:r>
              <a:rPr lang="en-US" altLang="en-US" sz="2400">
                <a:latin typeface="Arial" charset="0"/>
              </a:rPr>
              <a:t> 1,000 - 1,500 gallon water tight tank (concrete, polyethylene, etc).</a:t>
            </a:r>
          </a:p>
          <a:p>
            <a:pPr algn="l" eaLnBrk="1" hangingPunct="1"/>
            <a:r>
              <a:rPr lang="en-US" altLang="en-US" sz="2400">
                <a:latin typeface="Arial" charset="0"/>
              </a:rPr>
              <a:t> Collects large solids.</a:t>
            </a:r>
          </a:p>
          <a:p>
            <a:pPr algn="l" eaLnBrk="1" hangingPunct="1"/>
            <a:r>
              <a:rPr lang="en-US" altLang="en-US" sz="2400">
                <a:latin typeface="Arial" charset="0"/>
              </a:rPr>
              <a:t> Limited decomposition of organic material (about 30% does not            decompose) – reason tank must be periodically pumped.</a:t>
            </a:r>
          </a:p>
        </p:txBody>
      </p:sp>
      <p:sp>
        <p:nvSpPr>
          <p:cNvPr id="231429" name="Text Box 5"/>
          <p:cNvSpPr txBox="1">
            <a:spLocks noChangeArrowheads="1"/>
          </p:cNvSpPr>
          <p:nvPr/>
        </p:nvSpPr>
        <p:spPr bwMode="auto">
          <a:xfrm>
            <a:off x="512763" y="5083175"/>
            <a:ext cx="1635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endParaRPr lang="en-US" altLang="en-US" sz="2400">
              <a:latin typeface="Comic Sans MS" charset="0"/>
            </a:endParaRPr>
          </a:p>
        </p:txBody>
      </p:sp>
      <p:pic>
        <p:nvPicPr>
          <p:cNvPr id="2314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962400"/>
            <a:ext cx="3425825" cy="274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aphicFrame>
        <p:nvGraphicFramePr>
          <p:cNvPr id="231431" name="Object 7"/>
          <p:cNvGraphicFramePr>
            <a:graphicFrameLocks noChangeAspect="1"/>
          </p:cNvGraphicFramePr>
          <p:nvPr>
            <p:ph/>
          </p:nvPr>
        </p:nvGraphicFramePr>
        <p:xfrm>
          <a:off x="838200" y="4038600"/>
          <a:ext cx="3522663" cy="2674938"/>
        </p:xfrm>
        <a:graphic>
          <a:graphicData uri="http://schemas.openxmlformats.org/presentationml/2006/ole">
            <mc:AlternateContent xmlns:mc="http://schemas.openxmlformats.org/markup-compatibility/2006">
              <mc:Choice xmlns:v="urn:schemas-microsoft-com:vml" Requires="v">
                <p:oleObj spid="_x0000_s231432" name="Photo Editor Photo" r:id="rId5" imgW="9752381" imgH="7314286" progId="MSPhotoEd.3">
                  <p:embed/>
                </p:oleObj>
              </mc:Choice>
              <mc:Fallback>
                <p:oleObj name="Photo Editor Photo" r:id="rId5" imgW="9752381" imgH="7314286" progId="MSPhotoEd.3">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4038600"/>
                        <a:ext cx="3522663" cy="2674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a:xfrm>
            <a:off x="827088" y="488950"/>
            <a:ext cx="7489825" cy="776288"/>
          </a:xfrm>
        </p:spPr>
        <p:txBody>
          <a:bodyPr/>
          <a:lstStyle/>
          <a:p>
            <a:r>
              <a:rPr lang="en-US" altLang="en-US" sz="4000">
                <a:solidFill>
                  <a:schemeClr val="folHlink"/>
                </a:solidFill>
              </a:rPr>
              <a:t>    </a:t>
            </a:r>
            <a:r>
              <a:rPr lang="en-US" altLang="en-US" sz="4000">
                <a:solidFill>
                  <a:schemeClr val="tx1"/>
                </a:solidFill>
              </a:rPr>
              <a:t>Drainfield</a:t>
            </a:r>
          </a:p>
        </p:txBody>
      </p:sp>
      <p:sp>
        <p:nvSpPr>
          <p:cNvPr id="232451" name="Rectangle 3"/>
          <p:cNvSpPr>
            <a:spLocks noGrp="1" noChangeArrowheads="1"/>
          </p:cNvSpPr>
          <p:nvPr>
            <p:ph type="body" idx="1"/>
          </p:nvPr>
        </p:nvSpPr>
        <p:spPr>
          <a:xfrm>
            <a:off x="685800" y="1371600"/>
            <a:ext cx="3886200" cy="1981200"/>
          </a:xfrm>
        </p:spPr>
        <p:txBody>
          <a:bodyPr/>
          <a:lstStyle/>
          <a:p>
            <a:pPr>
              <a:lnSpc>
                <a:spcPct val="90000"/>
              </a:lnSpc>
            </a:pPr>
            <a:r>
              <a:rPr lang="en-US" altLang="en-US" sz="2400">
                <a:ea typeface="Arial" charset="0"/>
                <a:cs typeface="Arial" charset="0"/>
              </a:rPr>
              <a:t>Distributes wastewater into the soil.</a:t>
            </a:r>
          </a:p>
          <a:p>
            <a:pPr>
              <a:lnSpc>
                <a:spcPct val="90000"/>
              </a:lnSpc>
            </a:pPr>
            <a:r>
              <a:rPr lang="en-US" altLang="en-US" sz="2400">
                <a:ea typeface="Arial" charset="0"/>
                <a:cs typeface="Arial" charset="0"/>
              </a:rPr>
              <a:t>Temporary storage.</a:t>
            </a:r>
          </a:p>
          <a:p>
            <a:pPr>
              <a:lnSpc>
                <a:spcPct val="90000"/>
              </a:lnSpc>
            </a:pPr>
            <a:r>
              <a:rPr lang="en-US" altLang="en-US" sz="2400">
                <a:ea typeface="Arial" charset="0"/>
                <a:cs typeface="Arial" charset="0"/>
              </a:rPr>
              <a:t>Little, if any, treatment.</a:t>
            </a:r>
          </a:p>
        </p:txBody>
      </p:sp>
      <p:pic>
        <p:nvPicPr>
          <p:cNvPr id="232452" name="Picture 4" descr="gravel system cross section - f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2188" y="1093788"/>
            <a:ext cx="3656012" cy="2740025"/>
          </a:xfrm>
          <a:prstGeom prst="rect">
            <a:avLst/>
          </a:prstGeom>
          <a:noFill/>
          <a:extLst>
            <a:ext uri="{909E8E84-426E-40DD-AFC4-6F175D3DCCD1}">
              <a14:hiddenFill xmlns:a14="http://schemas.microsoft.com/office/drawing/2010/main">
                <a:solidFill>
                  <a:srgbClr val="FFFFFF"/>
                </a:solidFill>
              </a14:hiddenFill>
            </a:ext>
          </a:extLst>
        </p:spPr>
      </p:pic>
      <p:pic>
        <p:nvPicPr>
          <p:cNvPr id="232453" name="Picture 5" descr="DSC_01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9013" y="3903663"/>
            <a:ext cx="3656012" cy="2733675"/>
          </a:xfrm>
          <a:prstGeom prst="rect">
            <a:avLst/>
          </a:prstGeom>
          <a:noFill/>
          <a:extLst>
            <a:ext uri="{909E8E84-426E-40DD-AFC4-6F175D3DCCD1}">
              <a14:hiddenFill xmlns:a14="http://schemas.microsoft.com/office/drawing/2010/main">
                <a:solidFill>
                  <a:srgbClr val="FFFFFF"/>
                </a:solidFill>
              </a14:hiddenFill>
            </a:ext>
          </a:extLst>
        </p:spPr>
      </p:pic>
      <p:pic>
        <p:nvPicPr>
          <p:cNvPr id="232454" name="Picture 6" descr="DSC_01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 y="3495675"/>
            <a:ext cx="3656013" cy="2730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762000" y="304800"/>
            <a:ext cx="8001000" cy="1384300"/>
          </a:xfrm>
        </p:spPr>
        <p:txBody>
          <a:bodyPr/>
          <a:lstStyle/>
          <a:p>
            <a:r>
              <a:rPr lang="en-US" altLang="en-US"/>
              <a:t>How Can I Harvest Rainwater?</a:t>
            </a:r>
          </a:p>
        </p:txBody>
      </p:sp>
      <p:sp>
        <p:nvSpPr>
          <p:cNvPr id="21507" name="Rectangle 3"/>
          <p:cNvSpPr>
            <a:spLocks noGrp="1" noChangeArrowheads="1"/>
          </p:cNvSpPr>
          <p:nvPr>
            <p:ph type="body" idx="1"/>
          </p:nvPr>
        </p:nvSpPr>
        <p:spPr>
          <a:xfrm>
            <a:off x="457200" y="2286000"/>
            <a:ext cx="8229600" cy="4343400"/>
          </a:xfrm>
        </p:spPr>
        <p:txBody>
          <a:bodyPr/>
          <a:lstStyle/>
          <a:p>
            <a:pPr algn="ctr">
              <a:buFontTx/>
              <a:buNone/>
            </a:pPr>
            <a:r>
              <a:rPr lang="en-US" altLang="en-US" sz="2800"/>
              <a:t>Harvested water for landscape uses does not require chemical and biological clean up.</a:t>
            </a:r>
          </a:p>
          <a:p>
            <a:pPr>
              <a:buFontTx/>
              <a:buNone/>
            </a:pPr>
            <a:endParaRPr lang="en-US" altLang="en-US" sz="2000"/>
          </a:p>
          <a:p>
            <a:pPr>
              <a:buFontTx/>
              <a:buNone/>
            </a:pPr>
            <a:r>
              <a:rPr lang="en-US" altLang="en-US" sz="2800"/>
              <a:t>    Components of rain harvesting system:</a:t>
            </a:r>
          </a:p>
          <a:p>
            <a:pPr lvl="1">
              <a:buFont typeface="Tahoma" charset="0"/>
              <a:buNone/>
            </a:pPr>
            <a:r>
              <a:rPr lang="en-US" altLang="en-US" sz="2400"/>
              <a:t>    - Collection area</a:t>
            </a:r>
          </a:p>
          <a:p>
            <a:pPr lvl="1">
              <a:buFont typeface="Tahoma" charset="0"/>
              <a:buNone/>
            </a:pPr>
            <a:r>
              <a:rPr lang="en-US" altLang="en-US" sz="2400"/>
              <a:t>    - Transport system</a:t>
            </a:r>
          </a:p>
          <a:p>
            <a:pPr lvl="1">
              <a:buFont typeface="Tahoma" charset="0"/>
              <a:buNone/>
            </a:pPr>
            <a:r>
              <a:rPr lang="en-US" altLang="en-US" sz="2400"/>
              <a:t>    - Filtration</a:t>
            </a:r>
          </a:p>
          <a:p>
            <a:pPr lvl="1">
              <a:buFont typeface="Tahoma" charset="0"/>
              <a:buNone/>
            </a:pPr>
            <a:r>
              <a:rPr lang="en-US" altLang="en-US" sz="2400"/>
              <a:t>    - Storage</a:t>
            </a:r>
          </a:p>
          <a:p>
            <a:pPr lvl="1">
              <a:buFont typeface="Tahoma" charset="0"/>
              <a:buNone/>
            </a:pPr>
            <a:r>
              <a:rPr lang="en-US" altLang="en-US" sz="2400"/>
              <a:t>    - Delivery and Distribution</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Text Box 2"/>
          <p:cNvSpPr txBox="1">
            <a:spLocks noChangeArrowheads="1"/>
          </p:cNvSpPr>
          <p:nvPr/>
        </p:nvSpPr>
        <p:spPr bwMode="auto">
          <a:xfrm>
            <a:off x="1978025" y="136525"/>
            <a:ext cx="1635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endParaRPr lang="en-US" altLang="en-US" sz="2400">
              <a:latin typeface="Times New Roman" charset="0"/>
            </a:endParaRPr>
          </a:p>
        </p:txBody>
      </p:sp>
      <p:sp>
        <p:nvSpPr>
          <p:cNvPr id="234499" name="Text Box 3"/>
          <p:cNvSpPr txBox="1">
            <a:spLocks noChangeArrowheads="1"/>
          </p:cNvSpPr>
          <p:nvPr/>
        </p:nvSpPr>
        <p:spPr bwMode="auto">
          <a:xfrm>
            <a:off x="669925" y="390525"/>
            <a:ext cx="4375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1" hangingPunct="1"/>
            <a:r>
              <a:rPr lang="en-US" altLang="en-US" sz="4000">
                <a:effectLst>
                  <a:outerShdw blurRad="38100" dist="38100" dir="2700000" algn="tl">
                    <a:srgbClr val="000000"/>
                  </a:outerShdw>
                </a:effectLst>
                <a:latin typeface="Arial" charset="0"/>
              </a:rPr>
              <a:t>       The </a:t>
            </a:r>
            <a:r>
              <a:rPr lang="en-US" altLang="en-US" sz="4000">
                <a:effectLst>
                  <a:outerShdw blurRad="38100" dist="38100" dir="2700000" algn="tl">
                    <a:srgbClr val="000000"/>
                  </a:outerShdw>
                </a:effectLst>
              </a:rPr>
              <a:t>Soil</a:t>
            </a:r>
          </a:p>
        </p:txBody>
      </p:sp>
      <p:sp>
        <p:nvSpPr>
          <p:cNvPr id="234500" name="Text Box 4"/>
          <p:cNvSpPr txBox="1">
            <a:spLocks noChangeArrowheads="1"/>
          </p:cNvSpPr>
          <p:nvPr/>
        </p:nvSpPr>
        <p:spPr bwMode="auto">
          <a:xfrm>
            <a:off x="519113" y="1746250"/>
            <a:ext cx="3497262" cy="318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endParaRPr lang="en-US" altLang="en-US" sz="2400">
              <a:latin typeface="Comic Sans MS" charset="0"/>
            </a:endParaRPr>
          </a:p>
        </p:txBody>
      </p:sp>
      <p:pic>
        <p:nvPicPr>
          <p:cNvPr id="234501" name="Picture 5" descr="Cecil 1 w scale (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905000"/>
            <a:ext cx="3714750" cy="4773613"/>
          </a:xfrm>
          <a:prstGeom prst="rect">
            <a:avLst/>
          </a:prstGeom>
          <a:noFill/>
          <a:extLst>
            <a:ext uri="{909E8E84-426E-40DD-AFC4-6F175D3DCCD1}">
              <a14:hiddenFill xmlns:a14="http://schemas.microsoft.com/office/drawing/2010/main">
                <a:solidFill>
                  <a:srgbClr val="FFFFFF"/>
                </a:solidFill>
              </a14:hiddenFill>
            </a:ext>
          </a:extLst>
        </p:spPr>
      </p:pic>
      <p:sp>
        <p:nvSpPr>
          <p:cNvPr id="234502" name="Rectangle 6"/>
          <p:cNvSpPr>
            <a:spLocks noGrp="1" noRot="1" noChangeArrowheads="1"/>
          </p:cNvSpPr>
          <p:nvPr>
            <p:ph type="body" idx="1"/>
          </p:nvPr>
        </p:nvSpPr>
        <p:spPr>
          <a:xfrm>
            <a:off x="457200" y="2160588"/>
            <a:ext cx="4325938" cy="4697412"/>
          </a:xfrm>
          <a:noFill/>
          <a:ln/>
        </p:spPr>
        <p:txBody>
          <a:bodyPr/>
          <a:lstStyle/>
          <a:p>
            <a:r>
              <a:rPr lang="en-US" altLang="en-US" sz="2800">
                <a:effectLst/>
              </a:rPr>
              <a:t>The transport and treatment media.</a:t>
            </a:r>
          </a:p>
          <a:p>
            <a:pPr>
              <a:buFontTx/>
              <a:buNone/>
            </a:pPr>
            <a:endParaRPr lang="en-US" altLang="en-US" sz="2000">
              <a:effectLst/>
            </a:endParaRPr>
          </a:p>
          <a:p>
            <a:r>
              <a:rPr lang="en-US" altLang="en-US" sz="2800">
                <a:effectLst/>
              </a:rPr>
              <a:t>The rate of water movement depends on properties of the soil.</a:t>
            </a:r>
          </a:p>
          <a:p>
            <a:pPr>
              <a:buFontTx/>
              <a:buNone/>
            </a:pPr>
            <a:endParaRPr lang="en-US" altLang="en-US" sz="2000">
              <a:effectLst/>
            </a:endParaRPr>
          </a:p>
          <a:p>
            <a:r>
              <a:rPr lang="en-US" altLang="en-US" sz="2800">
                <a:effectLst/>
              </a:rPr>
              <a:t>Natural process purifies the wastewater.</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a:xfrm>
            <a:off x="592138" y="639763"/>
            <a:ext cx="7743825" cy="0"/>
          </a:xfrm>
        </p:spPr>
        <p:txBody>
          <a:bodyPr/>
          <a:lstStyle/>
          <a:p>
            <a:pPr algn="ctr"/>
            <a:r>
              <a:rPr lang="en-US" altLang="en-US" sz="4000">
                <a:solidFill>
                  <a:schemeClr val="tx1"/>
                </a:solidFill>
              </a:rPr>
              <a:t>Potential Contaminants</a:t>
            </a:r>
          </a:p>
        </p:txBody>
      </p:sp>
      <p:sp>
        <p:nvSpPr>
          <p:cNvPr id="237571" name="Rectangle 3"/>
          <p:cNvSpPr>
            <a:spLocks noGrp="1" noChangeArrowheads="1"/>
          </p:cNvSpPr>
          <p:nvPr>
            <p:ph type="body" idx="1"/>
          </p:nvPr>
        </p:nvSpPr>
        <p:spPr>
          <a:xfrm>
            <a:off x="1143000" y="2054225"/>
            <a:ext cx="7315200" cy="4803775"/>
          </a:xfrm>
        </p:spPr>
        <p:txBody>
          <a:bodyPr/>
          <a:lstStyle/>
          <a:p>
            <a:r>
              <a:rPr lang="en-US" altLang="en-US">
                <a:ea typeface="Arial" charset="0"/>
                <a:cs typeface="Arial" charset="0"/>
              </a:rPr>
              <a:t>Organic matter</a:t>
            </a:r>
          </a:p>
          <a:p>
            <a:r>
              <a:rPr lang="en-US" altLang="en-US">
                <a:ea typeface="Arial" charset="0"/>
                <a:cs typeface="Arial" charset="0"/>
              </a:rPr>
              <a:t>Bacteria and viruses </a:t>
            </a:r>
          </a:p>
          <a:p>
            <a:r>
              <a:rPr lang="en-US" altLang="en-US">
                <a:ea typeface="Arial" charset="0"/>
                <a:cs typeface="Arial" charset="0"/>
              </a:rPr>
              <a:t>Nitrate</a:t>
            </a:r>
          </a:p>
          <a:p>
            <a:r>
              <a:rPr lang="en-US" altLang="en-US">
                <a:ea typeface="Arial" charset="0"/>
                <a:cs typeface="Arial" charset="0"/>
              </a:rPr>
              <a:t>Phosphorus</a:t>
            </a:r>
          </a:p>
          <a:p>
            <a:pPr lvl="1"/>
            <a:r>
              <a:rPr lang="en-US" altLang="en-US">
                <a:ea typeface="Times New Roman" charset="0"/>
                <a:cs typeface="Times New Roman" charset="0"/>
              </a:rPr>
              <a:t>Heavy Metals</a:t>
            </a:r>
          </a:p>
          <a:p>
            <a:r>
              <a:rPr lang="en-US" altLang="en-US">
                <a:ea typeface="Times New Roman" charset="0"/>
                <a:cs typeface="Times New Roman" charset="0"/>
              </a:rPr>
              <a:t>Emerging contaminants of concern</a:t>
            </a:r>
          </a:p>
          <a:p>
            <a:pPr lvl="1"/>
            <a:r>
              <a:rPr lang="en-US" altLang="en-US">
                <a:ea typeface="Times New Roman" charset="0"/>
                <a:cs typeface="Times New Roman" charset="0"/>
              </a:rPr>
              <a:t>Pharmaceuticals, hormones, etc.</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a:xfrm>
            <a:off x="152400" y="457200"/>
            <a:ext cx="8991600" cy="619125"/>
          </a:xfrm>
        </p:spPr>
        <p:txBody>
          <a:bodyPr/>
          <a:lstStyle/>
          <a:p>
            <a:pPr algn="ctr"/>
            <a:r>
              <a:rPr lang="en-US" altLang="en-US" sz="4000">
                <a:solidFill>
                  <a:schemeClr val="tx1"/>
                </a:solidFill>
              </a:rPr>
              <a:t>Organic Matter, Bacteria and Viruses</a:t>
            </a:r>
          </a:p>
        </p:txBody>
      </p:sp>
      <p:sp>
        <p:nvSpPr>
          <p:cNvPr id="248835" name="Rectangle 3"/>
          <p:cNvSpPr>
            <a:spLocks noGrp="1" noChangeArrowheads="1"/>
          </p:cNvSpPr>
          <p:nvPr>
            <p:ph type="body" idx="1"/>
          </p:nvPr>
        </p:nvSpPr>
        <p:spPr>
          <a:xfrm>
            <a:off x="457200" y="3124200"/>
            <a:ext cx="7772400" cy="3465513"/>
          </a:xfrm>
        </p:spPr>
        <p:txBody>
          <a:bodyPr/>
          <a:lstStyle/>
          <a:p>
            <a:r>
              <a:rPr lang="en-US" altLang="en-US" sz="2800">
                <a:ea typeface="Times New Roman" charset="0"/>
                <a:cs typeface="Times New Roman" charset="0"/>
              </a:rPr>
              <a:t>Organic matter (BOD and TSS)</a:t>
            </a:r>
          </a:p>
          <a:p>
            <a:pPr lvl="1"/>
            <a:r>
              <a:rPr lang="en-US" altLang="en-US" sz="2400">
                <a:ea typeface="Times New Roman" charset="0"/>
                <a:cs typeface="Times New Roman" charset="0"/>
              </a:rPr>
              <a:t>Removed in a few inches of soil.</a:t>
            </a:r>
          </a:p>
          <a:p>
            <a:r>
              <a:rPr lang="en-US" altLang="en-US" sz="2800">
                <a:ea typeface="Times New Roman" charset="0"/>
                <a:cs typeface="Times New Roman" charset="0"/>
              </a:rPr>
              <a:t>Bacteria and viruses</a:t>
            </a:r>
          </a:p>
          <a:p>
            <a:pPr lvl="1"/>
            <a:r>
              <a:rPr lang="en-US" altLang="en-US" sz="2400">
                <a:ea typeface="Times New Roman" charset="0"/>
                <a:cs typeface="Times New Roman" charset="0"/>
              </a:rPr>
              <a:t>In most soils, complete removal by 1-2’ of unsaturated soil. </a:t>
            </a:r>
          </a:p>
          <a:p>
            <a:pPr lvl="1"/>
            <a:r>
              <a:rPr lang="en-US" altLang="en-US" sz="2400">
                <a:ea typeface="Times New Roman" charset="0"/>
                <a:cs typeface="Times New Roman" charset="0"/>
              </a:rPr>
              <a:t>Exception may be sandy soils with seasonal water table rising into adsorption field (unsuitable soils).</a:t>
            </a:r>
          </a:p>
          <a:p>
            <a:pPr lvl="1"/>
            <a:endParaRPr lang="en-US" altLang="en-US" sz="2400">
              <a:ea typeface="Times New Roman" charset="0"/>
              <a:cs typeface="Times New Roman" charset="0"/>
            </a:endParaRPr>
          </a:p>
        </p:txBody>
      </p:sp>
      <p:pic>
        <p:nvPicPr>
          <p:cNvPr id="248836" name="Picture 4" descr="biomat1 dh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057400"/>
            <a:ext cx="2857500" cy="24209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a:xfrm>
            <a:off x="592138" y="330200"/>
            <a:ext cx="7743825" cy="619125"/>
          </a:xfrm>
        </p:spPr>
        <p:txBody>
          <a:bodyPr/>
          <a:lstStyle/>
          <a:p>
            <a:pPr algn="ctr"/>
            <a:r>
              <a:rPr lang="en-US" altLang="en-US" sz="4000">
                <a:solidFill>
                  <a:schemeClr val="tx1"/>
                </a:solidFill>
              </a:rPr>
              <a:t>Phosphorus </a:t>
            </a:r>
          </a:p>
        </p:txBody>
      </p:sp>
      <p:sp>
        <p:nvSpPr>
          <p:cNvPr id="250883" name="Rectangle 3"/>
          <p:cNvSpPr>
            <a:spLocks noGrp="1" noChangeArrowheads="1"/>
          </p:cNvSpPr>
          <p:nvPr>
            <p:ph type="body" idx="1"/>
          </p:nvPr>
        </p:nvSpPr>
        <p:spPr>
          <a:xfrm>
            <a:off x="1295400" y="2209800"/>
            <a:ext cx="7315200" cy="4648200"/>
          </a:xfrm>
        </p:spPr>
        <p:txBody>
          <a:bodyPr/>
          <a:lstStyle/>
          <a:p>
            <a:r>
              <a:rPr lang="en-US" altLang="en-US">
                <a:ea typeface="Times New Roman" charset="0"/>
                <a:cs typeface="Times New Roman" charset="0"/>
              </a:rPr>
              <a:t>Phosphorus</a:t>
            </a:r>
          </a:p>
          <a:p>
            <a:pPr lvl="1"/>
            <a:r>
              <a:rPr lang="en-US" altLang="en-US">
                <a:ea typeface="Times New Roman" charset="0"/>
                <a:cs typeface="Times New Roman" charset="0"/>
              </a:rPr>
              <a:t>In most soils, P is not a concern.</a:t>
            </a:r>
          </a:p>
          <a:p>
            <a:pPr lvl="2"/>
            <a:r>
              <a:rPr lang="en-US" altLang="en-US">
                <a:ea typeface="Times New Roman" charset="0"/>
                <a:cs typeface="Times New Roman" charset="0"/>
              </a:rPr>
              <a:t>Subsoil discharge</a:t>
            </a:r>
          </a:p>
          <a:p>
            <a:pPr lvl="2"/>
            <a:r>
              <a:rPr lang="en-US" altLang="en-US">
                <a:ea typeface="Times New Roman" charset="0"/>
                <a:cs typeface="Times New Roman" charset="0"/>
              </a:rPr>
              <a:t>P “fixation” </a:t>
            </a:r>
          </a:p>
          <a:p>
            <a:pPr lvl="3"/>
            <a:r>
              <a:rPr lang="en-US" altLang="en-US">
                <a:ea typeface="Times New Roman" charset="0"/>
                <a:cs typeface="Times New Roman" charset="0"/>
              </a:rPr>
              <a:t>Clay and Fe oxides are important adsorbents</a:t>
            </a:r>
          </a:p>
          <a:p>
            <a:pPr lvl="1"/>
            <a:r>
              <a:rPr lang="en-US" altLang="en-US">
                <a:ea typeface="Times New Roman" charset="0"/>
                <a:cs typeface="Times New Roman" charset="0"/>
              </a:rPr>
              <a:t>Setbacks from waterbodies.</a:t>
            </a:r>
          </a:p>
          <a:p>
            <a:pPr lvl="2"/>
            <a:r>
              <a:rPr lang="en-US" altLang="en-US">
                <a:ea typeface="Times New Roman" charset="0"/>
                <a:cs typeface="Times New Roman" charset="0"/>
              </a:rPr>
              <a:t>Long travel distance</a:t>
            </a:r>
          </a:p>
          <a:p>
            <a:pPr lvl="1"/>
            <a:r>
              <a:rPr lang="en-US" altLang="en-US">
                <a:ea typeface="Times New Roman" charset="0"/>
                <a:cs typeface="Times New Roman" charset="0"/>
              </a:rPr>
              <a:t>Long-term loading in sensitive environments?</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592138" y="330200"/>
            <a:ext cx="7743825" cy="619125"/>
          </a:xfrm>
        </p:spPr>
        <p:txBody>
          <a:bodyPr/>
          <a:lstStyle/>
          <a:p>
            <a:pPr algn="ctr"/>
            <a:r>
              <a:rPr lang="en-US" altLang="en-US" sz="4000">
                <a:solidFill>
                  <a:schemeClr val="tx1"/>
                </a:solidFill>
              </a:rPr>
              <a:t>Nitrogen</a:t>
            </a:r>
          </a:p>
        </p:txBody>
      </p:sp>
      <p:sp>
        <p:nvSpPr>
          <p:cNvPr id="252931" name="Rectangle 3"/>
          <p:cNvSpPr>
            <a:spLocks noGrp="1" noChangeArrowheads="1"/>
          </p:cNvSpPr>
          <p:nvPr>
            <p:ph type="body" idx="1"/>
          </p:nvPr>
        </p:nvSpPr>
        <p:spPr>
          <a:xfrm>
            <a:off x="609600" y="1905000"/>
            <a:ext cx="7772400" cy="4953000"/>
          </a:xfrm>
        </p:spPr>
        <p:txBody>
          <a:bodyPr/>
          <a:lstStyle/>
          <a:p>
            <a:pPr>
              <a:lnSpc>
                <a:spcPct val="80000"/>
              </a:lnSpc>
            </a:pPr>
            <a:r>
              <a:rPr lang="en-US" altLang="en-US" sz="2800">
                <a:ea typeface="Times New Roman" charset="0"/>
                <a:cs typeface="Times New Roman" charset="0"/>
              </a:rPr>
              <a:t>Organic N in wastewater converted to nitrate in the soil.</a:t>
            </a:r>
          </a:p>
          <a:p>
            <a:pPr>
              <a:lnSpc>
                <a:spcPct val="80000"/>
              </a:lnSpc>
            </a:pPr>
            <a:r>
              <a:rPr lang="en-US" altLang="en-US" sz="2800">
                <a:ea typeface="Times New Roman" charset="0"/>
                <a:cs typeface="Times New Roman" charset="0"/>
              </a:rPr>
              <a:t>Nitrate moves through the soil with water.</a:t>
            </a:r>
          </a:p>
          <a:p>
            <a:pPr>
              <a:lnSpc>
                <a:spcPct val="80000"/>
              </a:lnSpc>
            </a:pPr>
            <a:r>
              <a:rPr lang="en-US" altLang="en-US" sz="2800">
                <a:ea typeface="Times New Roman" charset="0"/>
                <a:cs typeface="Times New Roman" charset="0"/>
              </a:rPr>
              <a:t>Dilution helps maintain low groundwater nitrate concentrations.</a:t>
            </a:r>
          </a:p>
          <a:p>
            <a:pPr lvl="1">
              <a:lnSpc>
                <a:spcPct val="80000"/>
              </a:lnSpc>
            </a:pPr>
            <a:r>
              <a:rPr lang="en-US" altLang="en-US" sz="2400">
                <a:ea typeface="Times New Roman" charset="0"/>
                <a:cs typeface="Times New Roman" charset="0"/>
              </a:rPr>
              <a:t>Housing density (lot size)</a:t>
            </a:r>
          </a:p>
          <a:p>
            <a:pPr lvl="2">
              <a:lnSpc>
                <a:spcPct val="80000"/>
              </a:lnSpc>
            </a:pPr>
            <a:r>
              <a:rPr lang="en-US" altLang="en-US" sz="2000">
                <a:ea typeface="Times New Roman" charset="0"/>
                <a:cs typeface="Times New Roman" charset="0"/>
              </a:rPr>
              <a:t>Drainfield area (3,000 ft</a:t>
            </a:r>
            <a:r>
              <a:rPr lang="en-US" altLang="en-US" sz="2000" baseline="30000">
                <a:ea typeface="Times New Roman" charset="0"/>
                <a:cs typeface="Times New Roman" charset="0"/>
              </a:rPr>
              <a:t>2</a:t>
            </a:r>
            <a:r>
              <a:rPr lang="en-US" altLang="en-US" sz="2000">
                <a:ea typeface="Times New Roman" charset="0"/>
                <a:cs typeface="Times New Roman" charset="0"/>
              </a:rPr>
              <a:t>) compared to total area receiving rainfall (25-50,000 ft</a:t>
            </a:r>
            <a:r>
              <a:rPr lang="en-US" altLang="en-US" sz="2000" baseline="30000">
                <a:ea typeface="Times New Roman" charset="0"/>
                <a:cs typeface="Times New Roman" charset="0"/>
              </a:rPr>
              <a:t>2</a:t>
            </a:r>
            <a:r>
              <a:rPr lang="en-US" altLang="en-US" sz="2000">
                <a:ea typeface="Times New Roman" charset="0"/>
                <a:cs typeface="Times New Roman" charset="0"/>
              </a:rPr>
              <a:t>)</a:t>
            </a:r>
          </a:p>
          <a:p>
            <a:pPr lvl="1">
              <a:lnSpc>
                <a:spcPct val="80000"/>
              </a:lnSpc>
            </a:pPr>
            <a:r>
              <a:rPr lang="en-US" altLang="en-US" sz="2400">
                <a:ea typeface="Times New Roman" charset="0"/>
                <a:cs typeface="Times New Roman" charset="0"/>
              </a:rPr>
              <a:t>Point of measurement should be considered</a:t>
            </a:r>
          </a:p>
          <a:p>
            <a:pPr>
              <a:lnSpc>
                <a:spcPct val="80000"/>
              </a:lnSpc>
            </a:pPr>
            <a:r>
              <a:rPr lang="en-US" altLang="en-US" sz="2800">
                <a:ea typeface="Times New Roman" charset="0"/>
                <a:cs typeface="Times New Roman" charset="0"/>
              </a:rPr>
              <a:t>Denitrification may be important in certain environments.</a:t>
            </a:r>
          </a:p>
          <a:p>
            <a:pPr lvl="1">
              <a:lnSpc>
                <a:spcPct val="80000"/>
              </a:lnSpc>
            </a:pPr>
            <a:r>
              <a:rPr lang="en-US" altLang="en-US" sz="2400">
                <a:ea typeface="Times New Roman" charset="0"/>
                <a:cs typeface="Times New Roman" charset="0"/>
              </a:rPr>
              <a:t>Shallow ground water?</a:t>
            </a:r>
          </a:p>
          <a:p>
            <a:pPr lvl="1">
              <a:lnSpc>
                <a:spcPct val="80000"/>
              </a:lnSpc>
            </a:pPr>
            <a:r>
              <a:rPr lang="en-US" altLang="en-US" sz="2400">
                <a:ea typeface="Times New Roman" charset="0"/>
                <a:cs typeface="Times New Roman" charset="0"/>
              </a:rPr>
              <a:t>Effect of riparian buffers has not been evaluated</a:t>
            </a:r>
          </a:p>
          <a:p>
            <a:pPr lvl="1">
              <a:lnSpc>
                <a:spcPct val="80000"/>
              </a:lnSpc>
              <a:buFont typeface="Tahoma" charset="0"/>
              <a:buNone/>
            </a:pPr>
            <a:endParaRPr lang="en-US" altLang="en-US" sz="2400">
              <a:ea typeface="Times New Roman" charset="0"/>
              <a:cs typeface="Times New Roman" charset="0"/>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a:xfrm>
            <a:off x="887413" y="336550"/>
            <a:ext cx="7048500" cy="776288"/>
          </a:xfrm>
        </p:spPr>
        <p:txBody>
          <a:bodyPr/>
          <a:lstStyle/>
          <a:p>
            <a:pPr algn="ctr"/>
            <a:r>
              <a:rPr lang="en-US" altLang="en-US" sz="4000">
                <a:solidFill>
                  <a:schemeClr val="tx1"/>
                </a:solidFill>
              </a:rPr>
              <a:t>Riparian Buffers?</a:t>
            </a:r>
          </a:p>
        </p:txBody>
      </p:sp>
      <p:sp>
        <p:nvSpPr>
          <p:cNvPr id="254979" name="Rectangle 3"/>
          <p:cNvSpPr>
            <a:spLocks noGrp="1" noChangeArrowheads="1"/>
          </p:cNvSpPr>
          <p:nvPr>
            <p:ph type="body" idx="1"/>
          </p:nvPr>
        </p:nvSpPr>
        <p:spPr>
          <a:xfrm>
            <a:off x="381000" y="1371600"/>
            <a:ext cx="8070850" cy="2351088"/>
          </a:xfrm>
        </p:spPr>
        <p:txBody>
          <a:bodyPr/>
          <a:lstStyle/>
          <a:p>
            <a:pPr>
              <a:lnSpc>
                <a:spcPct val="80000"/>
              </a:lnSpc>
            </a:pPr>
            <a:r>
              <a:rPr lang="en-US" altLang="en-US" sz="2800"/>
              <a:t>Buffers have been shown to remove 90% of nitrate (agricultural sources) in ground water in Coastal Plain landscapes.</a:t>
            </a:r>
          </a:p>
          <a:p>
            <a:pPr>
              <a:lnSpc>
                <a:spcPct val="80000"/>
              </a:lnSpc>
            </a:pPr>
            <a:r>
              <a:rPr lang="en-US" altLang="en-US" sz="2800"/>
              <a:t>Will the same effect occur for nitrate from onsite systems?</a:t>
            </a:r>
          </a:p>
          <a:p>
            <a:pPr>
              <a:lnSpc>
                <a:spcPct val="80000"/>
              </a:lnSpc>
            </a:pPr>
            <a:r>
              <a:rPr lang="en-US" altLang="en-US" sz="2800"/>
              <a:t>Probably but no data is available. </a:t>
            </a:r>
          </a:p>
          <a:p>
            <a:pPr>
              <a:lnSpc>
                <a:spcPct val="80000"/>
              </a:lnSpc>
              <a:buFontTx/>
              <a:buNone/>
            </a:pPr>
            <a:endParaRPr lang="en-US" altLang="en-US" sz="2800"/>
          </a:p>
        </p:txBody>
      </p:sp>
      <p:sp>
        <p:nvSpPr>
          <p:cNvPr id="254980" name="Tree"/>
          <p:cNvSpPr>
            <a:spLocks noEditPoints="1" noChangeArrowheads="1"/>
          </p:cNvSpPr>
          <p:nvPr/>
        </p:nvSpPr>
        <p:spPr bwMode="auto">
          <a:xfrm>
            <a:off x="5743575" y="4814888"/>
            <a:ext cx="269875" cy="606425"/>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a:outerShdw blurRad="63500" dist="107763" dir="2700000" algn="ctr" rotWithShape="0">
              <a:srgbClr val="000000">
                <a:alpha val="74998"/>
              </a:srgbClr>
            </a:outerShdw>
          </a:effectLst>
        </p:spPr>
        <p:txBody>
          <a:bodyPr/>
          <a:lstStyle/>
          <a:p>
            <a:endParaRPr lang="en-US"/>
          </a:p>
        </p:txBody>
      </p:sp>
      <p:pic>
        <p:nvPicPr>
          <p:cNvPr id="254981" name="Picture 5" descr="j01856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450" y="3743325"/>
            <a:ext cx="439738" cy="495300"/>
          </a:xfrm>
          <a:prstGeom prst="rect">
            <a:avLst/>
          </a:prstGeom>
          <a:noFill/>
          <a:extLst>
            <a:ext uri="{909E8E84-426E-40DD-AFC4-6F175D3DCCD1}">
              <a14:hiddenFill xmlns:a14="http://schemas.microsoft.com/office/drawing/2010/main">
                <a:solidFill>
                  <a:srgbClr val="FFFFFF"/>
                </a:solidFill>
              </a14:hiddenFill>
            </a:ext>
          </a:extLst>
        </p:spPr>
      </p:pic>
      <p:sp>
        <p:nvSpPr>
          <p:cNvPr id="254982" name="Freeform 6" descr="Shingle"/>
          <p:cNvSpPr>
            <a:spLocks/>
          </p:cNvSpPr>
          <p:nvPr/>
        </p:nvSpPr>
        <p:spPr bwMode="auto">
          <a:xfrm>
            <a:off x="709613" y="4097338"/>
            <a:ext cx="6111875" cy="1319212"/>
          </a:xfrm>
          <a:custGeom>
            <a:avLst/>
            <a:gdLst>
              <a:gd name="T0" fmla="*/ 0 w 4331"/>
              <a:gd name="T1" fmla="*/ 0 h 831"/>
              <a:gd name="T2" fmla="*/ 379 w 4331"/>
              <a:gd name="T3" fmla="*/ 160 h 831"/>
              <a:gd name="T4" fmla="*/ 882 w 4331"/>
              <a:gd name="T5" fmla="*/ 379 h 831"/>
              <a:gd name="T6" fmla="*/ 1859 w 4331"/>
              <a:gd name="T7" fmla="*/ 685 h 831"/>
              <a:gd name="T8" fmla="*/ 2975 w 4331"/>
              <a:gd name="T9" fmla="*/ 809 h 831"/>
              <a:gd name="T10" fmla="*/ 3974 w 4331"/>
              <a:gd name="T11" fmla="*/ 831 h 831"/>
              <a:gd name="T12" fmla="*/ 4331 w 4331"/>
              <a:gd name="T13" fmla="*/ 831 h 831"/>
            </a:gdLst>
            <a:ahLst/>
            <a:cxnLst>
              <a:cxn ang="0">
                <a:pos x="T0" y="T1"/>
              </a:cxn>
              <a:cxn ang="0">
                <a:pos x="T2" y="T3"/>
              </a:cxn>
              <a:cxn ang="0">
                <a:pos x="T4" y="T5"/>
              </a:cxn>
              <a:cxn ang="0">
                <a:pos x="T6" y="T7"/>
              </a:cxn>
              <a:cxn ang="0">
                <a:pos x="T8" y="T9"/>
              </a:cxn>
              <a:cxn ang="0">
                <a:pos x="T10" y="T11"/>
              </a:cxn>
              <a:cxn ang="0">
                <a:pos x="T12" y="T13"/>
              </a:cxn>
            </a:cxnLst>
            <a:rect l="0" t="0" r="r" b="b"/>
            <a:pathLst>
              <a:path w="4331" h="831">
                <a:moveTo>
                  <a:pt x="0" y="0"/>
                </a:moveTo>
                <a:lnTo>
                  <a:pt x="379" y="160"/>
                </a:lnTo>
                <a:lnTo>
                  <a:pt x="882" y="379"/>
                </a:lnTo>
                <a:lnTo>
                  <a:pt x="1859" y="685"/>
                </a:lnTo>
                <a:lnTo>
                  <a:pt x="2975" y="809"/>
                </a:lnTo>
                <a:lnTo>
                  <a:pt x="3974" y="831"/>
                </a:lnTo>
                <a:lnTo>
                  <a:pt x="4331" y="831"/>
                </a:lnTo>
              </a:path>
            </a:pathLst>
          </a:custGeom>
          <a:noFill/>
          <a:ln w="28575" cap="flat" cmpd="sng">
            <a:solidFill>
              <a:srgbClr val="000066"/>
            </a:solidFill>
            <a:prstDash val="solid"/>
            <a:round/>
            <a:headEnd/>
            <a:tailEnd/>
          </a:ln>
          <a:effectLst/>
          <a:extLst>
            <a:ext uri="{909E8E84-426E-40DD-AFC4-6F175D3DCCD1}">
              <a14:hiddenFill xmlns:a14="http://schemas.microsoft.com/office/drawing/2010/main">
                <a:pattFill prst="shingle">
                  <a:fgClr>
                    <a:srgbClr val="996633"/>
                  </a:fgClr>
                  <a:bgClr>
                    <a:srgbClr val="FFFFFF"/>
                  </a:bgClr>
                </a:patt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endParaRPr lang="en-US"/>
          </a:p>
        </p:txBody>
      </p:sp>
      <p:sp>
        <p:nvSpPr>
          <p:cNvPr id="254983" name="Freeform 7" descr="Shingle"/>
          <p:cNvSpPr>
            <a:spLocks/>
          </p:cNvSpPr>
          <p:nvPr/>
        </p:nvSpPr>
        <p:spPr bwMode="auto">
          <a:xfrm>
            <a:off x="6789738" y="5394325"/>
            <a:ext cx="1625600" cy="523875"/>
          </a:xfrm>
          <a:custGeom>
            <a:avLst/>
            <a:gdLst>
              <a:gd name="T0" fmla="*/ 0 w 1152"/>
              <a:gd name="T1" fmla="*/ 14 h 330"/>
              <a:gd name="T2" fmla="*/ 44 w 1152"/>
              <a:gd name="T3" fmla="*/ 29 h 330"/>
              <a:gd name="T4" fmla="*/ 58 w 1152"/>
              <a:gd name="T5" fmla="*/ 51 h 330"/>
              <a:gd name="T6" fmla="*/ 161 w 1152"/>
              <a:gd name="T7" fmla="*/ 73 h 330"/>
              <a:gd name="T8" fmla="*/ 204 w 1152"/>
              <a:gd name="T9" fmla="*/ 124 h 330"/>
              <a:gd name="T10" fmla="*/ 270 w 1152"/>
              <a:gd name="T11" fmla="*/ 240 h 330"/>
              <a:gd name="T12" fmla="*/ 314 w 1152"/>
              <a:gd name="T13" fmla="*/ 269 h 330"/>
              <a:gd name="T14" fmla="*/ 328 w 1152"/>
              <a:gd name="T15" fmla="*/ 291 h 330"/>
              <a:gd name="T16" fmla="*/ 336 w 1152"/>
              <a:gd name="T17" fmla="*/ 313 h 330"/>
              <a:gd name="T18" fmla="*/ 379 w 1152"/>
              <a:gd name="T19" fmla="*/ 328 h 330"/>
              <a:gd name="T20" fmla="*/ 459 w 1152"/>
              <a:gd name="T21" fmla="*/ 313 h 330"/>
              <a:gd name="T22" fmla="*/ 496 w 1152"/>
              <a:gd name="T23" fmla="*/ 284 h 330"/>
              <a:gd name="T24" fmla="*/ 525 w 1152"/>
              <a:gd name="T25" fmla="*/ 248 h 330"/>
              <a:gd name="T26" fmla="*/ 554 w 1152"/>
              <a:gd name="T27" fmla="*/ 204 h 330"/>
              <a:gd name="T28" fmla="*/ 569 w 1152"/>
              <a:gd name="T29" fmla="*/ 182 h 330"/>
              <a:gd name="T30" fmla="*/ 583 w 1152"/>
              <a:gd name="T31" fmla="*/ 160 h 330"/>
              <a:gd name="T32" fmla="*/ 605 w 1152"/>
              <a:gd name="T33" fmla="*/ 80 h 330"/>
              <a:gd name="T34" fmla="*/ 649 w 1152"/>
              <a:gd name="T35" fmla="*/ 65 h 330"/>
              <a:gd name="T36" fmla="*/ 722 w 1152"/>
              <a:gd name="T37" fmla="*/ 87 h 330"/>
              <a:gd name="T38" fmla="*/ 824 w 1152"/>
              <a:gd name="T39" fmla="*/ 73 h 330"/>
              <a:gd name="T40" fmla="*/ 897 w 1152"/>
              <a:gd name="T41" fmla="*/ 43 h 330"/>
              <a:gd name="T42" fmla="*/ 1087 w 1152"/>
              <a:gd name="T43" fmla="*/ 29 h 330"/>
              <a:gd name="T44" fmla="*/ 1152 w 1152"/>
              <a:gd name="T45" fmla="*/ 0 h 330"/>
              <a:gd name="T46" fmla="*/ 1101 w 1152"/>
              <a:gd name="T47" fmla="*/ 7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52" h="330">
                <a:moveTo>
                  <a:pt x="0" y="14"/>
                </a:moveTo>
                <a:cubicBezTo>
                  <a:pt x="15" y="19"/>
                  <a:pt x="32" y="19"/>
                  <a:pt x="44" y="29"/>
                </a:cubicBezTo>
                <a:cubicBezTo>
                  <a:pt x="51" y="34"/>
                  <a:pt x="51" y="46"/>
                  <a:pt x="58" y="51"/>
                </a:cubicBezTo>
                <a:cubicBezTo>
                  <a:pt x="78" y="67"/>
                  <a:pt x="140" y="70"/>
                  <a:pt x="161" y="73"/>
                </a:cubicBezTo>
                <a:cubicBezTo>
                  <a:pt x="173" y="110"/>
                  <a:pt x="181" y="88"/>
                  <a:pt x="204" y="124"/>
                </a:cubicBezTo>
                <a:cubicBezTo>
                  <a:pt x="215" y="173"/>
                  <a:pt x="217" y="223"/>
                  <a:pt x="270" y="240"/>
                </a:cubicBezTo>
                <a:cubicBezTo>
                  <a:pt x="285" y="250"/>
                  <a:pt x="299" y="259"/>
                  <a:pt x="314" y="269"/>
                </a:cubicBezTo>
                <a:cubicBezTo>
                  <a:pt x="321" y="274"/>
                  <a:pt x="324" y="283"/>
                  <a:pt x="328" y="291"/>
                </a:cubicBezTo>
                <a:cubicBezTo>
                  <a:pt x="331" y="298"/>
                  <a:pt x="330" y="308"/>
                  <a:pt x="336" y="313"/>
                </a:cubicBezTo>
                <a:cubicBezTo>
                  <a:pt x="348" y="322"/>
                  <a:pt x="379" y="328"/>
                  <a:pt x="379" y="328"/>
                </a:cubicBezTo>
                <a:cubicBezTo>
                  <a:pt x="406" y="324"/>
                  <a:pt x="438" y="330"/>
                  <a:pt x="459" y="313"/>
                </a:cubicBezTo>
                <a:cubicBezTo>
                  <a:pt x="505" y="276"/>
                  <a:pt x="443" y="301"/>
                  <a:pt x="496" y="284"/>
                </a:cubicBezTo>
                <a:cubicBezTo>
                  <a:pt x="512" y="234"/>
                  <a:pt x="489" y="288"/>
                  <a:pt x="525" y="248"/>
                </a:cubicBezTo>
                <a:cubicBezTo>
                  <a:pt x="537" y="235"/>
                  <a:pt x="544" y="219"/>
                  <a:pt x="554" y="204"/>
                </a:cubicBezTo>
                <a:cubicBezTo>
                  <a:pt x="559" y="197"/>
                  <a:pt x="564" y="189"/>
                  <a:pt x="569" y="182"/>
                </a:cubicBezTo>
                <a:cubicBezTo>
                  <a:pt x="574" y="175"/>
                  <a:pt x="583" y="160"/>
                  <a:pt x="583" y="160"/>
                </a:cubicBezTo>
                <a:cubicBezTo>
                  <a:pt x="585" y="152"/>
                  <a:pt x="601" y="85"/>
                  <a:pt x="605" y="80"/>
                </a:cubicBezTo>
                <a:cubicBezTo>
                  <a:pt x="615" y="68"/>
                  <a:pt x="634" y="70"/>
                  <a:pt x="649" y="65"/>
                </a:cubicBezTo>
                <a:cubicBezTo>
                  <a:pt x="673" y="74"/>
                  <a:pt x="697" y="81"/>
                  <a:pt x="722" y="87"/>
                </a:cubicBezTo>
                <a:cubicBezTo>
                  <a:pt x="770" y="82"/>
                  <a:pt x="785" y="84"/>
                  <a:pt x="824" y="73"/>
                </a:cubicBezTo>
                <a:cubicBezTo>
                  <a:pt x="848" y="66"/>
                  <a:pt x="872" y="46"/>
                  <a:pt x="897" y="43"/>
                </a:cubicBezTo>
                <a:cubicBezTo>
                  <a:pt x="960" y="36"/>
                  <a:pt x="1024" y="35"/>
                  <a:pt x="1087" y="29"/>
                </a:cubicBezTo>
                <a:cubicBezTo>
                  <a:pt x="1114" y="22"/>
                  <a:pt x="1132" y="20"/>
                  <a:pt x="1152" y="0"/>
                </a:cubicBezTo>
                <a:lnTo>
                  <a:pt x="1101" y="7"/>
                </a:lnTo>
              </a:path>
            </a:pathLst>
          </a:custGeom>
          <a:noFill/>
          <a:ln w="28575" cap="flat" cmpd="sng">
            <a:solidFill>
              <a:srgbClr val="000066"/>
            </a:solidFill>
            <a:prstDash val="solid"/>
            <a:round/>
            <a:headEnd/>
            <a:tailEnd/>
          </a:ln>
          <a:effectLst/>
          <a:extLst>
            <a:ext uri="{909E8E84-426E-40DD-AFC4-6F175D3DCCD1}">
              <a14:hiddenFill xmlns:a14="http://schemas.microsoft.com/office/drawing/2010/main">
                <a:pattFill prst="shingle">
                  <a:fgClr>
                    <a:srgbClr val="996633"/>
                  </a:fgClr>
                  <a:bgClr>
                    <a:srgbClr val="FFFFFF"/>
                  </a:bgClr>
                </a:patt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endParaRPr lang="en-US"/>
          </a:p>
        </p:txBody>
      </p:sp>
      <p:sp>
        <p:nvSpPr>
          <p:cNvPr id="254984" name="Tree"/>
          <p:cNvSpPr>
            <a:spLocks noEditPoints="1" noChangeArrowheads="1"/>
          </p:cNvSpPr>
          <p:nvPr/>
        </p:nvSpPr>
        <p:spPr bwMode="auto">
          <a:xfrm>
            <a:off x="5989638" y="4827588"/>
            <a:ext cx="271462" cy="606425"/>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a:outerShdw blurRad="63500" dist="107763" dir="2700000" algn="ctr" rotWithShape="0">
              <a:srgbClr val="000000">
                <a:alpha val="74998"/>
              </a:srgbClr>
            </a:outerShdw>
          </a:effectLst>
        </p:spPr>
        <p:txBody>
          <a:bodyPr/>
          <a:lstStyle/>
          <a:p>
            <a:endParaRPr lang="en-US"/>
          </a:p>
        </p:txBody>
      </p:sp>
      <p:sp>
        <p:nvSpPr>
          <p:cNvPr id="254985" name="Tree"/>
          <p:cNvSpPr>
            <a:spLocks noEditPoints="1" noChangeArrowheads="1"/>
          </p:cNvSpPr>
          <p:nvPr/>
        </p:nvSpPr>
        <p:spPr bwMode="auto">
          <a:xfrm>
            <a:off x="6205538" y="4827588"/>
            <a:ext cx="271462" cy="606425"/>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a:outerShdw blurRad="63500" dist="107763" dir="2700000" algn="ctr" rotWithShape="0">
              <a:srgbClr val="000000">
                <a:alpha val="74998"/>
              </a:srgbClr>
            </a:outerShdw>
          </a:effectLst>
        </p:spPr>
        <p:txBody>
          <a:bodyPr/>
          <a:lstStyle/>
          <a:p>
            <a:endParaRPr lang="en-US"/>
          </a:p>
        </p:txBody>
      </p:sp>
      <p:sp>
        <p:nvSpPr>
          <p:cNvPr id="254986" name="Tree"/>
          <p:cNvSpPr>
            <a:spLocks noEditPoints="1" noChangeArrowheads="1"/>
          </p:cNvSpPr>
          <p:nvPr/>
        </p:nvSpPr>
        <p:spPr bwMode="auto">
          <a:xfrm>
            <a:off x="6370638" y="4805363"/>
            <a:ext cx="271462" cy="606425"/>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a:outerShdw blurRad="63500" dist="107763" dir="2700000" algn="ctr" rotWithShape="0">
              <a:srgbClr val="000000">
                <a:alpha val="74998"/>
              </a:srgbClr>
            </a:outerShdw>
          </a:effectLst>
        </p:spPr>
        <p:txBody>
          <a:bodyPr/>
          <a:lstStyle/>
          <a:p>
            <a:endParaRPr lang="en-US"/>
          </a:p>
        </p:txBody>
      </p:sp>
      <p:sp>
        <p:nvSpPr>
          <p:cNvPr id="254987" name="Tree"/>
          <p:cNvSpPr>
            <a:spLocks noEditPoints="1" noChangeArrowheads="1"/>
          </p:cNvSpPr>
          <p:nvPr/>
        </p:nvSpPr>
        <p:spPr bwMode="auto">
          <a:xfrm>
            <a:off x="6751638" y="4849813"/>
            <a:ext cx="271462" cy="606425"/>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a:outerShdw blurRad="63500" dist="107763" dir="2700000" algn="ctr" rotWithShape="0">
              <a:srgbClr val="000000">
                <a:alpha val="74998"/>
              </a:srgbClr>
            </a:outerShdw>
          </a:effectLst>
        </p:spPr>
        <p:txBody>
          <a:bodyPr/>
          <a:lstStyle/>
          <a:p>
            <a:endParaRPr lang="en-US"/>
          </a:p>
        </p:txBody>
      </p:sp>
      <p:sp>
        <p:nvSpPr>
          <p:cNvPr id="254988" name="Tree"/>
          <p:cNvSpPr>
            <a:spLocks noEditPoints="1" noChangeArrowheads="1"/>
          </p:cNvSpPr>
          <p:nvPr/>
        </p:nvSpPr>
        <p:spPr bwMode="auto">
          <a:xfrm>
            <a:off x="6556375" y="4781550"/>
            <a:ext cx="269875" cy="606425"/>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a:outerShdw blurRad="63500" dist="107763" dir="2700000" algn="ctr" rotWithShape="0">
              <a:srgbClr val="000000">
                <a:alpha val="74998"/>
              </a:srgbClr>
            </a:outerShdw>
          </a:effectLst>
        </p:spPr>
        <p:txBody>
          <a:bodyPr/>
          <a:lstStyle/>
          <a:p>
            <a:endParaRPr lang="en-US"/>
          </a:p>
        </p:txBody>
      </p:sp>
      <p:pic>
        <p:nvPicPr>
          <p:cNvPr id="254989" name="Picture 13" descr="j01856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4038600"/>
            <a:ext cx="43815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54990" name="Picture 14" descr="j01856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7750" y="4379913"/>
            <a:ext cx="439738" cy="495300"/>
          </a:xfrm>
          <a:prstGeom prst="rect">
            <a:avLst/>
          </a:prstGeom>
          <a:noFill/>
          <a:extLst>
            <a:ext uri="{909E8E84-426E-40DD-AFC4-6F175D3DCCD1}">
              <a14:hiddenFill xmlns:a14="http://schemas.microsoft.com/office/drawing/2010/main">
                <a:solidFill>
                  <a:srgbClr val="FFFFFF"/>
                </a:solidFill>
              </a14:hiddenFill>
            </a:ext>
          </a:extLst>
        </p:spPr>
      </p:pic>
      <p:pic>
        <p:nvPicPr>
          <p:cNvPr id="254991" name="Picture 15" descr="j01856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9900" y="4624388"/>
            <a:ext cx="43815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54992" name="Picture 16" descr="j01856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5213" y="4773613"/>
            <a:ext cx="439737" cy="495300"/>
          </a:xfrm>
          <a:prstGeom prst="rect">
            <a:avLst/>
          </a:prstGeom>
          <a:noFill/>
          <a:extLst>
            <a:ext uri="{909E8E84-426E-40DD-AFC4-6F175D3DCCD1}">
              <a14:hiddenFill xmlns:a14="http://schemas.microsoft.com/office/drawing/2010/main">
                <a:solidFill>
                  <a:srgbClr val="FFFFFF"/>
                </a:solidFill>
              </a14:hiddenFill>
            </a:ext>
          </a:extLst>
        </p:spPr>
      </p:pic>
      <p:sp>
        <p:nvSpPr>
          <p:cNvPr id="254993" name="Line 17"/>
          <p:cNvSpPr>
            <a:spLocks noChangeShapeType="1"/>
          </p:cNvSpPr>
          <p:nvPr/>
        </p:nvSpPr>
        <p:spPr bwMode="auto">
          <a:xfrm>
            <a:off x="700088" y="4386263"/>
            <a:ext cx="1141412" cy="614362"/>
          </a:xfrm>
          <a:prstGeom prst="line">
            <a:avLst/>
          </a:prstGeom>
          <a:noFill/>
          <a:ln w="15875">
            <a:solidFill>
              <a:srgbClr val="00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4994" name="Line 18"/>
          <p:cNvSpPr>
            <a:spLocks noChangeShapeType="1"/>
          </p:cNvSpPr>
          <p:nvPr/>
        </p:nvSpPr>
        <p:spPr bwMode="auto">
          <a:xfrm>
            <a:off x="2066925" y="5033963"/>
            <a:ext cx="1203325" cy="417512"/>
          </a:xfrm>
          <a:prstGeom prst="line">
            <a:avLst/>
          </a:prstGeom>
          <a:noFill/>
          <a:ln w="15875">
            <a:solidFill>
              <a:srgbClr val="00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4995" name="Line 19"/>
          <p:cNvSpPr>
            <a:spLocks noChangeShapeType="1"/>
          </p:cNvSpPr>
          <p:nvPr/>
        </p:nvSpPr>
        <p:spPr bwMode="auto">
          <a:xfrm>
            <a:off x="3581400" y="5562600"/>
            <a:ext cx="1160463" cy="104775"/>
          </a:xfrm>
          <a:prstGeom prst="line">
            <a:avLst/>
          </a:prstGeom>
          <a:noFill/>
          <a:ln w="15875">
            <a:solidFill>
              <a:srgbClr val="00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4996" name="Line 20"/>
          <p:cNvSpPr>
            <a:spLocks noChangeShapeType="1"/>
          </p:cNvSpPr>
          <p:nvPr/>
        </p:nvSpPr>
        <p:spPr bwMode="auto">
          <a:xfrm>
            <a:off x="5021263" y="5624513"/>
            <a:ext cx="1141412" cy="47625"/>
          </a:xfrm>
          <a:prstGeom prst="line">
            <a:avLst/>
          </a:prstGeom>
          <a:noFill/>
          <a:ln w="15875">
            <a:solidFill>
              <a:srgbClr val="00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4997" name="Line 21"/>
          <p:cNvSpPr>
            <a:spLocks noChangeShapeType="1"/>
          </p:cNvSpPr>
          <p:nvPr/>
        </p:nvSpPr>
        <p:spPr bwMode="auto">
          <a:xfrm>
            <a:off x="6389688" y="5707063"/>
            <a:ext cx="698500" cy="0"/>
          </a:xfrm>
          <a:prstGeom prst="line">
            <a:avLst/>
          </a:prstGeom>
          <a:noFill/>
          <a:ln w="15875">
            <a:solidFill>
              <a:srgbClr val="00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4998" name="Text Box 22" descr="Shingle"/>
          <p:cNvSpPr txBox="1">
            <a:spLocks noChangeArrowheads="1"/>
          </p:cNvSpPr>
          <p:nvPr/>
        </p:nvSpPr>
        <p:spPr bwMode="auto">
          <a:xfrm>
            <a:off x="762000" y="4775200"/>
            <a:ext cx="633413" cy="396875"/>
          </a:xfrm>
          <a:prstGeom prst="rect">
            <a:avLst/>
          </a:prstGeom>
          <a:noFill/>
          <a:ln>
            <a:noFill/>
          </a:ln>
          <a:effectLst/>
          <a:extLst>
            <a:ext uri="{909E8E84-426E-40DD-AFC4-6F175D3DCCD1}">
              <a14:hiddenFill xmlns:a14="http://schemas.microsoft.com/office/drawing/2010/main">
                <a:pattFill prst="shingle">
                  <a:fgClr>
                    <a:srgbClr val="996633"/>
                  </a:fgClr>
                  <a:bgClr>
                    <a:srgbClr val="FFFFFF"/>
                  </a:bgClr>
                </a:pattFill>
              </a14:hiddenFill>
            </a:ext>
            <a:ext uri="{91240B29-F687-4F45-9708-019B960494DF}">
              <a14:hiddenLine xmlns:a14="http://schemas.microsoft.com/office/drawing/2010/main" w="15875">
                <a:solidFill>
                  <a:srgbClr val="000066"/>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lvl1pPr marL="342900" indent="-342900" algn="l">
              <a:defRPr>
                <a:solidFill>
                  <a:schemeClr val="tx1"/>
                </a:solidFill>
                <a:latin typeface="Arial" charset="0"/>
              </a:defRPr>
            </a:lvl1pPr>
            <a:lvl2pPr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1" hangingPunct="1">
              <a:spcBef>
                <a:spcPct val="20000"/>
              </a:spcBef>
              <a:buSzPct val="85000"/>
            </a:pPr>
            <a:r>
              <a:rPr lang="en-US" altLang="en-US" sz="2000"/>
              <a:t>NO</a:t>
            </a:r>
            <a:r>
              <a:rPr lang="en-US" altLang="en-US" sz="2000" baseline="-25000"/>
              <a:t>3</a:t>
            </a:r>
            <a:r>
              <a:rPr lang="en-US" altLang="en-US" sz="2000" baseline="30000"/>
              <a:t>-</a:t>
            </a:r>
            <a:endParaRPr lang="en-US" altLang="en-US" sz="2000"/>
          </a:p>
        </p:txBody>
      </p:sp>
      <p:sp>
        <p:nvSpPr>
          <p:cNvPr id="254999" name="Text Box 23" descr="Shingle"/>
          <p:cNvSpPr txBox="1">
            <a:spLocks noChangeArrowheads="1"/>
          </p:cNvSpPr>
          <p:nvPr/>
        </p:nvSpPr>
        <p:spPr bwMode="auto">
          <a:xfrm>
            <a:off x="4713288" y="5713413"/>
            <a:ext cx="633412" cy="396875"/>
          </a:xfrm>
          <a:prstGeom prst="rect">
            <a:avLst/>
          </a:prstGeom>
          <a:noFill/>
          <a:ln>
            <a:noFill/>
          </a:ln>
          <a:effectLst/>
          <a:extLst>
            <a:ext uri="{909E8E84-426E-40DD-AFC4-6F175D3DCCD1}">
              <a14:hiddenFill xmlns:a14="http://schemas.microsoft.com/office/drawing/2010/main">
                <a:pattFill prst="shingle">
                  <a:fgClr>
                    <a:srgbClr val="996633"/>
                  </a:fgClr>
                  <a:bgClr>
                    <a:srgbClr val="FFFFFF"/>
                  </a:bgClr>
                </a:pattFill>
              </a14:hiddenFill>
            </a:ext>
            <a:ext uri="{91240B29-F687-4F45-9708-019B960494DF}">
              <a14:hiddenLine xmlns:a14="http://schemas.microsoft.com/office/drawing/2010/main" w="15875">
                <a:solidFill>
                  <a:srgbClr val="000066"/>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lvl1pPr marL="342900" indent="-342900" algn="l">
              <a:defRPr>
                <a:solidFill>
                  <a:schemeClr val="tx1"/>
                </a:solidFill>
                <a:latin typeface="Arial" charset="0"/>
              </a:defRPr>
            </a:lvl1pPr>
            <a:lvl2pPr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1" hangingPunct="1">
              <a:spcBef>
                <a:spcPct val="20000"/>
              </a:spcBef>
              <a:buSzPct val="85000"/>
            </a:pPr>
            <a:r>
              <a:rPr lang="en-US" altLang="en-US" sz="2000"/>
              <a:t>NO</a:t>
            </a:r>
            <a:r>
              <a:rPr lang="en-US" altLang="en-US" sz="2000" baseline="-25000"/>
              <a:t>3</a:t>
            </a:r>
            <a:r>
              <a:rPr lang="en-US" altLang="en-US" sz="2000" baseline="30000"/>
              <a:t>-</a:t>
            </a:r>
            <a:endParaRPr lang="en-US" altLang="en-US" sz="2000"/>
          </a:p>
        </p:txBody>
      </p:sp>
      <p:sp>
        <p:nvSpPr>
          <p:cNvPr id="255000" name="Text Box 24" descr="Shingle"/>
          <p:cNvSpPr txBox="1">
            <a:spLocks noChangeArrowheads="1"/>
          </p:cNvSpPr>
          <p:nvPr/>
        </p:nvSpPr>
        <p:spPr bwMode="auto">
          <a:xfrm>
            <a:off x="2984500" y="5562600"/>
            <a:ext cx="633413" cy="396875"/>
          </a:xfrm>
          <a:prstGeom prst="rect">
            <a:avLst/>
          </a:prstGeom>
          <a:noFill/>
          <a:ln>
            <a:noFill/>
          </a:ln>
          <a:effectLst/>
          <a:extLst>
            <a:ext uri="{909E8E84-426E-40DD-AFC4-6F175D3DCCD1}">
              <a14:hiddenFill xmlns:a14="http://schemas.microsoft.com/office/drawing/2010/main">
                <a:pattFill prst="shingle">
                  <a:fgClr>
                    <a:srgbClr val="996633"/>
                  </a:fgClr>
                  <a:bgClr>
                    <a:srgbClr val="FFFFFF"/>
                  </a:bgClr>
                </a:pattFill>
              </a14:hiddenFill>
            </a:ext>
            <a:ext uri="{91240B29-F687-4F45-9708-019B960494DF}">
              <a14:hiddenLine xmlns:a14="http://schemas.microsoft.com/office/drawing/2010/main" w="15875">
                <a:solidFill>
                  <a:srgbClr val="000066"/>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lvl1pPr marL="342900" indent="-342900" algn="l">
              <a:defRPr>
                <a:solidFill>
                  <a:schemeClr val="tx1"/>
                </a:solidFill>
                <a:latin typeface="Arial" charset="0"/>
              </a:defRPr>
            </a:lvl1pPr>
            <a:lvl2pPr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1" hangingPunct="1">
              <a:spcBef>
                <a:spcPct val="20000"/>
              </a:spcBef>
              <a:buSzPct val="85000"/>
            </a:pPr>
            <a:r>
              <a:rPr lang="en-US" altLang="en-US" sz="2000"/>
              <a:t>NO</a:t>
            </a:r>
            <a:r>
              <a:rPr lang="en-US" altLang="en-US" sz="2000" baseline="-25000"/>
              <a:t>3</a:t>
            </a:r>
            <a:r>
              <a:rPr lang="en-US" altLang="en-US" sz="2000" baseline="30000"/>
              <a:t>-</a:t>
            </a:r>
            <a:endParaRPr lang="en-US" altLang="en-US" sz="2000"/>
          </a:p>
        </p:txBody>
      </p:sp>
      <p:sp>
        <p:nvSpPr>
          <p:cNvPr id="255001" name="Text Box 25" descr="Shingle"/>
          <p:cNvSpPr txBox="1">
            <a:spLocks noChangeArrowheads="1"/>
          </p:cNvSpPr>
          <p:nvPr/>
        </p:nvSpPr>
        <p:spPr bwMode="auto">
          <a:xfrm>
            <a:off x="5670550" y="5689600"/>
            <a:ext cx="1493838" cy="396875"/>
          </a:xfrm>
          <a:prstGeom prst="rect">
            <a:avLst/>
          </a:prstGeom>
          <a:noFill/>
          <a:ln>
            <a:noFill/>
          </a:ln>
          <a:effectLst/>
          <a:extLst>
            <a:ext uri="{909E8E84-426E-40DD-AFC4-6F175D3DCCD1}">
              <a14:hiddenFill xmlns:a14="http://schemas.microsoft.com/office/drawing/2010/main">
                <a:pattFill prst="shingle">
                  <a:fgClr>
                    <a:srgbClr val="996633"/>
                  </a:fgClr>
                  <a:bgClr>
                    <a:srgbClr val="FFFFFF"/>
                  </a:bgClr>
                </a:pattFill>
              </a14:hiddenFill>
            </a:ext>
            <a:ext uri="{91240B29-F687-4F45-9708-019B960494DF}">
              <a14:hiddenLine xmlns:a14="http://schemas.microsoft.com/office/drawing/2010/main" w="15875">
                <a:solidFill>
                  <a:srgbClr val="000066"/>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lvl1pPr marL="342900" indent="-342900" algn="l">
              <a:defRPr>
                <a:solidFill>
                  <a:schemeClr val="tx1"/>
                </a:solidFill>
                <a:latin typeface="Arial" charset="0"/>
              </a:defRPr>
            </a:lvl1pPr>
            <a:lvl2pPr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1" hangingPunct="1">
              <a:spcBef>
                <a:spcPct val="20000"/>
              </a:spcBef>
              <a:buSzPct val="85000"/>
            </a:pPr>
            <a:r>
              <a:rPr lang="en-US" altLang="en-US" sz="2000"/>
              <a:t>denitrification</a:t>
            </a:r>
          </a:p>
        </p:txBody>
      </p:sp>
      <p:sp>
        <p:nvSpPr>
          <p:cNvPr id="255002" name="Text Box 26" descr="Shingle"/>
          <p:cNvSpPr txBox="1">
            <a:spLocks noChangeArrowheads="1"/>
          </p:cNvSpPr>
          <p:nvPr/>
        </p:nvSpPr>
        <p:spPr bwMode="auto">
          <a:xfrm>
            <a:off x="6091238" y="4383088"/>
            <a:ext cx="409575" cy="396875"/>
          </a:xfrm>
          <a:prstGeom prst="rect">
            <a:avLst/>
          </a:prstGeom>
          <a:noFill/>
          <a:ln>
            <a:noFill/>
          </a:ln>
          <a:effectLst/>
          <a:extLst>
            <a:ext uri="{909E8E84-426E-40DD-AFC4-6F175D3DCCD1}">
              <a14:hiddenFill xmlns:a14="http://schemas.microsoft.com/office/drawing/2010/main">
                <a:pattFill prst="shingle">
                  <a:fgClr>
                    <a:srgbClr val="996633"/>
                  </a:fgClr>
                  <a:bgClr>
                    <a:srgbClr val="FFFFFF"/>
                  </a:bgClr>
                </a:pattFill>
              </a14:hiddenFill>
            </a:ext>
            <a:ext uri="{91240B29-F687-4F45-9708-019B960494DF}">
              <a14:hiddenLine xmlns:a14="http://schemas.microsoft.com/office/drawing/2010/main" w="15875">
                <a:solidFill>
                  <a:srgbClr val="000066"/>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lvl1pPr marL="342900" indent="-342900" algn="l">
              <a:defRPr>
                <a:solidFill>
                  <a:schemeClr val="tx1"/>
                </a:solidFill>
                <a:latin typeface="Arial" charset="0"/>
              </a:defRPr>
            </a:lvl1pPr>
            <a:lvl2pPr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1" hangingPunct="1">
              <a:spcBef>
                <a:spcPct val="20000"/>
              </a:spcBef>
              <a:buSzPct val="85000"/>
            </a:pPr>
            <a:r>
              <a:rPr lang="en-US" altLang="en-US" sz="2000"/>
              <a:t>N</a:t>
            </a:r>
            <a:r>
              <a:rPr lang="en-US" altLang="en-US" sz="2000" baseline="-25000"/>
              <a:t>2</a:t>
            </a:r>
            <a:endParaRPr lang="en-US" altLang="en-US" sz="2000"/>
          </a:p>
        </p:txBody>
      </p:sp>
      <p:sp>
        <p:nvSpPr>
          <p:cNvPr id="255003" name="Line 27"/>
          <p:cNvSpPr>
            <a:spLocks noChangeShapeType="1"/>
          </p:cNvSpPr>
          <p:nvPr/>
        </p:nvSpPr>
        <p:spPr bwMode="auto">
          <a:xfrm flipV="1">
            <a:off x="6049963" y="4237038"/>
            <a:ext cx="0" cy="1122362"/>
          </a:xfrm>
          <a:prstGeom prst="line">
            <a:avLst/>
          </a:prstGeom>
          <a:noFill/>
          <a:ln w="15875">
            <a:solidFill>
              <a:srgbClr val="00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a:xfrm>
            <a:off x="0" y="685800"/>
            <a:ext cx="9144000" cy="619125"/>
          </a:xfrm>
        </p:spPr>
        <p:txBody>
          <a:bodyPr/>
          <a:lstStyle/>
          <a:p>
            <a:r>
              <a:rPr lang="en-US" altLang="en-US" sz="3600">
                <a:solidFill>
                  <a:schemeClr val="tx1"/>
                </a:solidFill>
                <a:latin typeface="Arial" charset="0"/>
              </a:rPr>
              <a:t> Heavy Metals and Emerging Contaminants</a:t>
            </a:r>
          </a:p>
        </p:txBody>
      </p:sp>
      <p:sp>
        <p:nvSpPr>
          <p:cNvPr id="257027" name="Rectangle 3"/>
          <p:cNvSpPr>
            <a:spLocks noGrp="1" noChangeArrowheads="1"/>
          </p:cNvSpPr>
          <p:nvPr>
            <p:ph type="body" idx="1"/>
          </p:nvPr>
        </p:nvSpPr>
        <p:spPr>
          <a:xfrm>
            <a:off x="1676400" y="2209800"/>
            <a:ext cx="7010400" cy="4343400"/>
          </a:xfrm>
        </p:spPr>
        <p:txBody>
          <a:bodyPr/>
          <a:lstStyle/>
          <a:p>
            <a:r>
              <a:rPr lang="en-US" altLang="en-US">
                <a:ea typeface="Times New Roman" charset="0"/>
                <a:cs typeface="Times New Roman" charset="0"/>
              </a:rPr>
              <a:t>Metals</a:t>
            </a:r>
          </a:p>
          <a:p>
            <a:pPr lvl="1"/>
            <a:r>
              <a:rPr lang="en-US" altLang="en-US">
                <a:ea typeface="Times New Roman" charset="0"/>
                <a:cs typeface="Times New Roman" charset="0"/>
              </a:rPr>
              <a:t>Low concentration in household wastewater.</a:t>
            </a:r>
          </a:p>
          <a:p>
            <a:pPr lvl="1"/>
            <a:r>
              <a:rPr lang="en-US" altLang="en-US">
                <a:ea typeface="Times New Roman" charset="0"/>
                <a:cs typeface="Times New Roman" charset="0"/>
              </a:rPr>
              <a:t>Strongly adsorbed in soil.</a:t>
            </a:r>
          </a:p>
          <a:p>
            <a:pPr lvl="1">
              <a:buFont typeface="Tahoma" charset="0"/>
              <a:buNone/>
            </a:pPr>
            <a:endParaRPr lang="en-US" altLang="en-US" sz="800">
              <a:ea typeface="Times New Roman" charset="0"/>
              <a:cs typeface="Times New Roman" charset="0"/>
            </a:endParaRPr>
          </a:p>
          <a:p>
            <a:pPr lvl="1">
              <a:buFont typeface="Tahoma" charset="0"/>
              <a:buNone/>
            </a:pPr>
            <a:endParaRPr lang="en-US" altLang="en-US" sz="800">
              <a:ea typeface="Times New Roman" charset="0"/>
              <a:cs typeface="Times New Roman" charset="0"/>
            </a:endParaRPr>
          </a:p>
          <a:p>
            <a:r>
              <a:rPr lang="en-US" altLang="en-US">
                <a:ea typeface="Times New Roman" charset="0"/>
                <a:cs typeface="Times New Roman" charset="0"/>
              </a:rPr>
              <a:t>Emerging contaminants</a:t>
            </a:r>
          </a:p>
          <a:p>
            <a:pPr lvl="1"/>
            <a:r>
              <a:rPr lang="en-US" altLang="en-US">
                <a:ea typeface="Times New Roman" charset="0"/>
                <a:cs typeface="Times New Roman" charset="0"/>
              </a:rPr>
              <a:t>Low concentrations.</a:t>
            </a:r>
          </a:p>
          <a:p>
            <a:pPr lvl="1"/>
            <a:r>
              <a:rPr lang="en-US" altLang="en-US">
                <a:ea typeface="Times New Roman" charset="0"/>
                <a:cs typeface="Times New Roman" charset="0"/>
              </a:rPr>
              <a:t>Fate in soil is mostly unknown.</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a:xfrm>
            <a:off x="827088" y="488950"/>
            <a:ext cx="7489825" cy="776288"/>
          </a:xfrm>
        </p:spPr>
        <p:txBody>
          <a:bodyPr/>
          <a:lstStyle/>
          <a:p>
            <a:pPr algn="ctr"/>
            <a:r>
              <a:rPr lang="en-US" altLang="en-US" sz="4000">
                <a:solidFill>
                  <a:srgbClr val="808000"/>
                </a:solidFill>
              </a:rPr>
              <a:t>What are Suitable Soils?</a:t>
            </a:r>
          </a:p>
        </p:txBody>
      </p:sp>
      <p:sp>
        <p:nvSpPr>
          <p:cNvPr id="259075" name="Rectangle 3"/>
          <p:cNvSpPr>
            <a:spLocks noGrp="1" noChangeArrowheads="1"/>
          </p:cNvSpPr>
          <p:nvPr>
            <p:ph type="body" idx="1"/>
          </p:nvPr>
        </p:nvSpPr>
        <p:spPr>
          <a:xfrm>
            <a:off x="838200" y="2209800"/>
            <a:ext cx="7772400" cy="4448175"/>
          </a:xfrm>
        </p:spPr>
        <p:txBody>
          <a:bodyPr/>
          <a:lstStyle/>
          <a:p>
            <a:r>
              <a:rPr lang="en-US" altLang="en-US"/>
              <a:t>Acceptable percolation rate.</a:t>
            </a:r>
          </a:p>
          <a:p>
            <a:r>
              <a:rPr lang="en-US" altLang="en-US"/>
              <a:t>Rock and seasonal water table more than 2 feet below wastewater infiltrative surface.</a:t>
            </a:r>
          </a:p>
          <a:p>
            <a:pPr lvl="1"/>
            <a:r>
              <a:rPr lang="en-US" altLang="en-US"/>
              <a:t>Unsaturated soil for treatment</a:t>
            </a:r>
          </a:p>
          <a:p>
            <a:r>
              <a:rPr lang="en-US" altLang="en-US"/>
              <a:t>Technology/designs are available to overcome most soil limitations.</a:t>
            </a:r>
          </a:p>
          <a:p>
            <a:pPr lvl="1"/>
            <a:r>
              <a:rPr lang="en-US" altLang="en-US"/>
              <a:t>More expensive than conventional</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Picture 2" descr="septic suitabil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75" y="1682750"/>
            <a:ext cx="4022725" cy="4765675"/>
          </a:xfrm>
          <a:prstGeom prst="rect">
            <a:avLst/>
          </a:prstGeom>
          <a:noFill/>
          <a:extLst>
            <a:ext uri="{909E8E84-426E-40DD-AFC4-6F175D3DCCD1}">
              <a14:hiddenFill xmlns:a14="http://schemas.microsoft.com/office/drawing/2010/main">
                <a:solidFill>
                  <a:srgbClr val="FFFFFF"/>
                </a:solidFill>
              </a14:hiddenFill>
            </a:ext>
          </a:extLst>
        </p:spPr>
      </p:pic>
      <p:pic>
        <p:nvPicPr>
          <p:cNvPr id="261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143000"/>
            <a:ext cx="3824288" cy="531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61124" name="Rectangle 4"/>
          <p:cNvSpPr>
            <a:spLocks noChangeArrowheads="1"/>
          </p:cNvSpPr>
          <p:nvPr/>
        </p:nvSpPr>
        <p:spPr bwMode="auto">
          <a:xfrm>
            <a:off x="4568825" y="990600"/>
            <a:ext cx="4422775" cy="636588"/>
          </a:xfrm>
          <a:prstGeom prst="rect">
            <a:avLst/>
          </a:prstGeom>
          <a:solidFill>
            <a:schemeClr val="bg2"/>
          </a:solidFill>
          <a:ln w="1587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1125" name="Text Box 5"/>
          <p:cNvSpPr txBox="1">
            <a:spLocks noChangeArrowheads="1"/>
          </p:cNvSpPr>
          <p:nvPr/>
        </p:nvSpPr>
        <p:spPr bwMode="auto">
          <a:xfrm>
            <a:off x="168275" y="195263"/>
            <a:ext cx="88233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altLang="en-US" sz="4000">
                <a:effectLst>
                  <a:outerShdw blurRad="38100" dist="38100" dir="2700000" algn="tl">
                    <a:srgbClr val="000000"/>
                  </a:outerShdw>
                </a:effectLst>
              </a:rPr>
              <a:t>On-Site System Suitability</a:t>
            </a:r>
            <a:r>
              <a:rPr lang="en-US" altLang="en-US" sz="3600">
                <a:effectLst>
                  <a:outerShdw blurRad="38100" dist="38100" dir="2700000" algn="tl">
                    <a:srgbClr val="000000"/>
                  </a:outerShdw>
                </a:effectLst>
                <a:latin typeface="Arial" charset="0"/>
              </a:rPr>
              <a:t> </a:t>
            </a:r>
          </a:p>
        </p:txBody>
      </p:sp>
      <p:sp>
        <p:nvSpPr>
          <p:cNvPr id="261126" name="Text Box 6" descr="Shingle"/>
          <p:cNvSpPr txBox="1">
            <a:spLocks noChangeArrowheads="1"/>
          </p:cNvSpPr>
          <p:nvPr/>
        </p:nvSpPr>
        <p:spPr bwMode="auto">
          <a:xfrm>
            <a:off x="1471613" y="1012825"/>
            <a:ext cx="1762125" cy="457200"/>
          </a:xfrm>
          <a:prstGeom prst="rect">
            <a:avLst/>
          </a:prstGeom>
          <a:noFill/>
          <a:ln>
            <a:noFill/>
          </a:ln>
          <a:effectLst/>
          <a:extLst>
            <a:ext uri="{909E8E84-426E-40DD-AFC4-6F175D3DCCD1}">
              <a14:hiddenFill xmlns:a14="http://schemas.microsoft.com/office/drawing/2010/main">
                <a:pattFill prst="shingle">
                  <a:fgClr>
                    <a:srgbClr val="996633"/>
                  </a:fgClr>
                  <a:bgClr>
                    <a:srgbClr val="FFFFFF"/>
                  </a:bgClr>
                </a:pattFill>
              </a14:hiddenFill>
            </a:ext>
            <a:ext uri="{91240B29-F687-4F45-9708-019B960494DF}">
              <a14:hiddenLine xmlns:a14="http://schemas.microsoft.com/office/drawing/2010/main" w="15875">
                <a:solidFill>
                  <a:srgbClr val="000066"/>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lvl1pPr marL="342900" indent="-342900" algn="l">
              <a:defRPr>
                <a:solidFill>
                  <a:schemeClr val="tx1"/>
                </a:solidFill>
                <a:latin typeface="Arial" charset="0"/>
              </a:defRPr>
            </a:lvl1pPr>
            <a:lvl2pPr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1" hangingPunct="1">
              <a:spcBef>
                <a:spcPct val="20000"/>
              </a:spcBef>
              <a:buSzPct val="85000"/>
            </a:pPr>
            <a:r>
              <a:rPr lang="en-US" altLang="en-US" sz="2400">
                <a:effectLst>
                  <a:outerShdw blurRad="38100" dist="38100" dir="2700000" algn="tl">
                    <a:srgbClr val="000000"/>
                  </a:outerShdw>
                </a:effectLst>
              </a:rPr>
              <a:t>Hall County</a:t>
            </a:r>
          </a:p>
        </p:txBody>
      </p:sp>
      <p:sp>
        <p:nvSpPr>
          <p:cNvPr id="261127" name="Text Box 7" descr="Shingle"/>
          <p:cNvSpPr txBox="1">
            <a:spLocks noChangeArrowheads="1"/>
          </p:cNvSpPr>
          <p:nvPr/>
        </p:nvSpPr>
        <p:spPr bwMode="auto">
          <a:xfrm>
            <a:off x="4783138" y="1012825"/>
            <a:ext cx="3646487" cy="457200"/>
          </a:xfrm>
          <a:prstGeom prst="rect">
            <a:avLst/>
          </a:prstGeom>
          <a:noFill/>
          <a:ln>
            <a:noFill/>
          </a:ln>
          <a:effectLst/>
          <a:extLst>
            <a:ext uri="{909E8E84-426E-40DD-AFC4-6F175D3DCCD1}">
              <a14:hiddenFill xmlns:a14="http://schemas.microsoft.com/office/drawing/2010/main">
                <a:pattFill prst="shingle">
                  <a:fgClr>
                    <a:srgbClr val="996633"/>
                  </a:fgClr>
                  <a:bgClr>
                    <a:srgbClr val="FFFFFF"/>
                  </a:bgClr>
                </a:pattFill>
              </a14:hiddenFill>
            </a:ext>
            <a:ext uri="{91240B29-F687-4F45-9708-019B960494DF}">
              <a14:hiddenLine xmlns:a14="http://schemas.microsoft.com/office/drawing/2010/main" w="15875">
                <a:solidFill>
                  <a:srgbClr val="000066"/>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lvl1pPr marL="342900" indent="-342900" algn="l">
              <a:defRPr>
                <a:solidFill>
                  <a:schemeClr val="tx1"/>
                </a:solidFill>
                <a:latin typeface="Arial" charset="0"/>
              </a:defRPr>
            </a:lvl1pPr>
            <a:lvl2pPr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1" hangingPunct="1">
              <a:spcBef>
                <a:spcPct val="20000"/>
              </a:spcBef>
              <a:buSzPct val="85000"/>
            </a:pPr>
            <a:r>
              <a:rPr lang="en-US" altLang="en-US" sz="2400"/>
              <a:t>Camden and Glynn Counties</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a:xfrm>
            <a:off x="1139825" y="395288"/>
            <a:ext cx="7488238" cy="777875"/>
          </a:xfrm>
        </p:spPr>
        <p:txBody>
          <a:bodyPr/>
          <a:lstStyle/>
          <a:p>
            <a:pPr algn="ctr"/>
            <a:r>
              <a:rPr lang="en-US" altLang="en-US" sz="4000">
                <a:solidFill>
                  <a:schemeClr val="tx1"/>
                </a:solidFill>
              </a:rPr>
              <a:t>Onsite System Failure</a:t>
            </a:r>
          </a:p>
        </p:txBody>
      </p:sp>
      <p:sp>
        <p:nvSpPr>
          <p:cNvPr id="262147" name="Rectangle 3"/>
          <p:cNvSpPr>
            <a:spLocks noGrp="1" noChangeArrowheads="1"/>
          </p:cNvSpPr>
          <p:nvPr>
            <p:ph type="body" idx="1"/>
          </p:nvPr>
        </p:nvSpPr>
        <p:spPr>
          <a:xfrm>
            <a:off x="685800" y="1776413"/>
            <a:ext cx="6073775" cy="5081587"/>
          </a:xfrm>
        </p:spPr>
        <p:txBody>
          <a:bodyPr>
            <a:spAutoFit/>
          </a:bodyPr>
          <a:lstStyle/>
          <a:p>
            <a:r>
              <a:rPr lang="en-US" altLang="en-US" sz="2800"/>
              <a:t>Hydraulic failure</a:t>
            </a:r>
          </a:p>
          <a:p>
            <a:pPr lvl="1"/>
            <a:r>
              <a:rPr lang="en-US" altLang="en-US" sz="2400"/>
              <a:t>Toilet will not flush and shower does not drain.</a:t>
            </a:r>
          </a:p>
          <a:p>
            <a:pPr lvl="1"/>
            <a:r>
              <a:rPr lang="en-US" altLang="en-US" sz="2400"/>
              <a:t>Partially treated wastewater rising to soil surface.</a:t>
            </a:r>
          </a:p>
          <a:p>
            <a:pPr lvl="2"/>
            <a:r>
              <a:rPr lang="en-US" altLang="en-US" sz="2000"/>
              <a:t>Potential treat to water quality and human health</a:t>
            </a:r>
          </a:p>
          <a:p>
            <a:pPr lvl="3"/>
            <a:r>
              <a:rPr lang="en-US" altLang="en-US" sz="1800"/>
              <a:t>Runoff to ditches, streams, and other water bodies</a:t>
            </a:r>
          </a:p>
          <a:p>
            <a:r>
              <a:rPr lang="en-US" altLang="en-US" sz="2800"/>
              <a:t>Inadequate soil treatment</a:t>
            </a:r>
          </a:p>
          <a:p>
            <a:pPr lvl="1"/>
            <a:r>
              <a:rPr lang="en-US" altLang="en-US" sz="2400"/>
              <a:t>Rarely a problem in Georgia even in sandy soils</a:t>
            </a:r>
          </a:p>
          <a:p>
            <a:pPr lvl="2"/>
            <a:r>
              <a:rPr lang="en-US" altLang="en-US" sz="2000"/>
              <a:t>Soil clogging enhances treatment</a:t>
            </a:r>
          </a:p>
        </p:txBody>
      </p:sp>
      <p:pic>
        <p:nvPicPr>
          <p:cNvPr id="262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2819400"/>
            <a:ext cx="2209800"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3200" b="0" i="0" u="none" strike="noStrike" cap="none" normalizeH="0" baseline="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3200" b="0" i="0" u="none" strike="noStrike" cap="none" normalizeH="0" baseline="0">
            <a:ln>
              <a:noFill/>
            </a:ln>
            <a:solidFill>
              <a:schemeClr val="tx1"/>
            </a:solidFill>
            <a:effectLst/>
            <a:latin typeface="Tahoma"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Ocean</Template>
  <TotalTime>6</TotalTime>
  <Words>8263</Words>
  <Application>Microsoft Macintosh PowerPoint</Application>
  <PresentationFormat>On-screen Show (4:3)</PresentationFormat>
  <Paragraphs>1301</Paragraphs>
  <Slides>109</Slides>
  <Notes>105</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109</vt:i4>
      </vt:variant>
    </vt:vector>
  </HeadingPairs>
  <TitlesOfParts>
    <vt:vector size="117" baseType="lpstr">
      <vt:lpstr>Arial</vt:lpstr>
      <vt:lpstr>Tahoma</vt:lpstr>
      <vt:lpstr>Wingdings</vt:lpstr>
      <vt:lpstr>Times New Roman</vt:lpstr>
      <vt:lpstr>Comic Sans MS</vt:lpstr>
      <vt:lpstr>Ocean</vt:lpstr>
      <vt:lpstr>Photo House</vt:lpstr>
      <vt:lpstr>Microsoft Photo Editor 3.0 Photo</vt:lpstr>
      <vt:lpstr> Landscaping For Water Quality</vt:lpstr>
      <vt:lpstr>  Landscaping for Water Quality</vt:lpstr>
      <vt:lpstr>  Landscaping for Water Quality</vt:lpstr>
      <vt:lpstr>  Landscaping for Water Quality</vt:lpstr>
      <vt:lpstr>Landscaping for Water Quality</vt:lpstr>
      <vt:lpstr>Rain Barrels</vt:lpstr>
      <vt:lpstr>  Rain Barrels and Rain Harvesting</vt:lpstr>
      <vt:lpstr>Why Harvest Rain?</vt:lpstr>
      <vt:lpstr>How Can I Harvest Rainwater?</vt:lpstr>
      <vt:lpstr>Collection Area and Transportation</vt:lpstr>
      <vt:lpstr>Filtration and Storage</vt:lpstr>
      <vt:lpstr>Filtration</vt:lpstr>
      <vt:lpstr>        Distribution</vt:lpstr>
      <vt:lpstr>Storage Overflow</vt:lpstr>
      <vt:lpstr>How Much Storage?</vt:lpstr>
      <vt:lpstr>Example</vt:lpstr>
      <vt:lpstr>Maintenance</vt:lpstr>
      <vt:lpstr>  Rain Barrels and Rain Harvesting</vt:lpstr>
      <vt:lpstr>Rain Gardens</vt:lpstr>
      <vt:lpstr>What is a Rain Garden?</vt:lpstr>
      <vt:lpstr>This is a simple Rain Garden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Rain Gardens Provide Beauty and  Help to Protect the Environment</vt:lpstr>
      <vt:lpstr>Getting Started</vt:lpstr>
      <vt:lpstr>PowerPoint Presentation</vt:lpstr>
      <vt:lpstr>PowerPoint Presentation</vt:lpstr>
      <vt:lpstr>PowerPoint Presentation</vt:lpstr>
      <vt:lpstr>Where does it need to be?</vt:lpstr>
      <vt:lpstr>Where does it NOT need to be?</vt:lpstr>
      <vt:lpstr>Problem Soils</vt:lpstr>
      <vt:lpstr>Soil Considerations</vt:lpstr>
      <vt:lpstr>More Soil Considerations</vt:lpstr>
      <vt:lpstr>Soil Testing</vt:lpstr>
      <vt:lpstr>Excavating </vt:lpstr>
      <vt:lpstr>Now the fun part - Picking the plants!</vt:lpstr>
      <vt:lpstr>Selecting Plants for the Rain Garden</vt:lpstr>
      <vt:lpstr>Trees for Rain Gardens</vt:lpstr>
      <vt:lpstr>Trees for Rain Gardens</vt:lpstr>
      <vt:lpstr>Shrubs for Rain Gardens</vt:lpstr>
      <vt:lpstr>Deciduous Shrubs</vt:lpstr>
      <vt:lpstr>Evergreen Shrubs</vt:lpstr>
      <vt:lpstr>Herbaceous Plants for Rain Gardens</vt:lpstr>
      <vt:lpstr>Border Plants for the Rain Garden</vt:lpstr>
      <vt:lpstr>Plants to Avoid</vt:lpstr>
      <vt:lpstr>Mulching the Rain Garden </vt:lpstr>
      <vt:lpstr>Weeding the Rain Garden</vt:lpstr>
      <vt:lpstr>Pondering Points</vt:lpstr>
      <vt:lpstr>Pondering Points (continued)  </vt:lpstr>
      <vt:lpstr>Maintenance?</vt:lpstr>
      <vt:lpstr>Landscaping for Water Quality</vt:lpstr>
      <vt:lpstr>PowerPoint Presentation</vt:lpstr>
      <vt:lpstr>Pesticides</vt:lpstr>
      <vt:lpstr>What are Pesticides?</vt:lpstr>
      <vt:lpstr>Mode of Action</vt:lpstr>
      <vt:lpstr>Pesticide Formulations</vt:lpstr>
      <vt:lpstr>Pesticide Degradation</vt:lpstr>
      <vt:lpstr>Pesticide Degradation</vt:lpstr>
      <vt:lpstr>Half Life of Pesticides</vt:lpstr>
      <vt:lpstr>Half Life of Pesticides</vt:lpstr>
      <vt:lpstr>Pesticides and Water Pollution</vt:lpstr>
      <vt:lpstr>Pesticide Factors  Affecting Water Pollution</vt:lpstr>
      <vt:lpstr>Pesticide Pollutants</vt:lpstr>
      <vt:lpstr>   Point and Non-Point Discharge</vt:lpstr>
      <vt:lpstr>PowerPoint Presentation</vt:lpstr>
      <vt:lpstr>PowerPoint Presentation</vt:lpstr>
      <vt:lpstr>Protecting Water from Pesticides</vt:lpstr>
      <vt:lpstr>Integrated Pest Management</vt:lpstr>
      <vt:lpstr>Integrated Pest Management</vt:lpstr>
      <vt:lpstr>Advantages to Using IPM Practices</vt:lpstr>
      <vt:lpstr>  What are Biological Controls?</vt:lpstr>
      <vt:lpstr> More About Biological Controls</vt:lpstr>
      <vt:lpstr>           Using Pesticides  </vt:lpstr>
      <vt:lpstr>  More About Using Pesticides</vt:lpstr>
      <vt:lpstr>Information on Pesticides</vt:lpstr>
      <vt:lpstr>Information on Related Topics</vt:lpstr>
      <vt:lpstr>Septic Systems  </vt:lpstr>
      <vt:lpstr>Wastewater Management</vt:lpstr>
      <vt:lpstr>Function of Wastewater Management </vt:lpstr>
      <vt:lpstr>Wastewater Management in Georgia</vt:lpstr>
      <vt:lpstr>Is This Bad?</vt:lpstr>
      <vt:lpstr>Onsite System Components</vt:lpstr>
      <vt:lpstr>PowerPoint Presentation</vt:lpstr>
      <vt:lpstr>    Drainfield</vt:lpstr>
      <vt:lpstr>PowerPoint Presentation</vt:lpstr>
      <vt:lpstr>Potential Contaminants</vt:lpstr>
      <vt:lpstr>Organic Matter, Bacteria and Viruses</vt:lpstr>
      <vt:lpstr>Phosphorus </vt:lpstr>
      <vt:lpstr>Nitrogen</vt:lpstr>
      <vt:lpstr>Riparian Buffers?</vt:lpstr>
      <vt:lpstr> Heavy Metals and Emerging Contaminants</vt:lpstr>
      <vt:lpstr>What are Suitable Soils?</vt:lpstr>
      <vt:lpstr>PowerPoint Presentation</vt:lpstr>
      <vt:lpstr>Onsite System Failure</vt:lpstr>
      <vt:lpstr>Causes of Hydraulic Failure</vt:lpstr>
      <vt:lpstr>Water Use</vt:lpstr>
      <vt:lpstr>Gray-Water Separation</vt:lpstr>
      <vt:lpstr>Site Water Management</vt:lpstr>
      <vt:lpstr>Maintenance</vt:lpstr>
      <vt:lpstr>What is the Future?</vt:lpstr>
      <vt:lpstr>Distributed Systems</vt:lpstr>
      <vt:lpstr>Cluster or Community System</vt:lpstr>
      <vt:lpstr>Contract Operation/Ownership</vt:lpstr>
      <vt:lpstr>Summary</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Landscaping For Water Quality</dc:title>
  <dc:creator>George Braman</dc:creator>
  <cp:lastModifiedBy>George Braman</cp:lastModifiedBy>
  <cp:revision>1</cp:revision>
  <dcterms:created xsi:type="dcterms:W3CDTF">2015-09-08T00:49:28Z</dcterms:created>
  <dcterms:modified xsi:type="dcterms:W3CDTF">2015-09-08T00:56:12Z</dcterms:modified>
</cp:coreProperties>
</file>