
<file path=[Content_Types].xml><?xml version="1.0" encoding="utf-8"?>
<Types xmlns="http://schemas.openxmlformats.org/package/2006/content-types">
  <Default Extension="xml" ContentType="application/xml"/>
  <Default Extension="wmf" ContentType="image/x-wmf"/>
  <Default Extension="jpeg" ContentType="image/jpeg"/>
  <Default Extension="rels" ContentType="application/vnd.openxmlformats-package.relationships+xml"/>
  <Default Extension="vml" ContentType="application/vnd.openxmlformats-officedocument.vmlDrawing"/>
  <Default Extension="bin" ContentType="application/vnd.openxmlformats-officedocument.oleObject"/>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compatMode="1" strictFirstAndLastChars="0" saveSubsetFonts="1" autoCompressPictures="0">
  <p:sldMasterIdLst>
    <p:sldMasterId id="2147483652" r:id="rId1"/>
  </p:sldMasterIdLst>
  <p:notesMasterIdLst>
    <p:notesMasterId r:id="rId79"/>
  </p:notesMasterIdLst>
  <p:handoutMasterIdLst>
    <p:handoutMasterId r:id="rId80"/>
  </p:handoutMasterIdLst>
  <p:sldIdLst>
    <p:sldId id="543" r:id="rId2"/>
    <p:sldId id="544" r:id="rId3"/>
    <p:sldId id="594" r:id="rId4"/>
    <p:sldId id="591" r:id="rId5"/>
    <p:sldId id="597" r:id="rId6"/>
    <p:sldId id="273" r:id="rId7"/>
    <p:sldId id="548" r:id="rId8"/>
    <p:sldId id="549" r:id="rId9"/>
    <p:sldId id="274" r:id="rId10"/>
    <p:sldId id="561" r:id="rId11"/>
    <p:sldId id="275" r:id="rId12"/>
    <p:sldId id="563" r:id="rId13"/>
    <p:sldId id="564" r:id="rId14"/>
    <p:sldId id="565" r:id="rId15"/>
    <p:sldId id="276" r:id="rId16"/>
    <p:sldId id="566" r:id="rId17"/>
    <p:sldId id="650" r:id="rId18"/>
    <p:sldId id="278" r:id="rId19"/>
    <p:sldId id="567" r:id="rId20"/>
    <p:sldId id="568" r:id="rId21"/>
    <p:sldId id="569" r:id="rId22"/>
    <p:sldId id="651" r:id="rId23"/>
    <p:sldId id="585" r:id="rId24"/>
    <p:sldId id="583" r:id="rId25"/>
    <p:sldId id="579" r:id="rId26"/>
    <p:sldId id="652" r:id="rId27"/>
    <p:sldId id="602" r:id="rId28"/>
    <p:sldId id="603" r:id="rId29"/>
    <p:sldId id="287" r:id="rId30"/>
    <p:sldId id="286" r:id="rId31"/>
    <p:sldId id="285" r:id="rId32"/>
    <p:sldId id="288" r:id="rId33"/>
    <p:sldId id="653" r:id="rId34"/>
    <p:sldId id="623" r:id="rId35"/>
    <p:sldId id="624" r:id="rId36"/>
    <p:sldId id="654" r:id="rId37"/>
    <p:sldId id="533" r:id="rId38"/>
    <p:sldId id="655" r:id="rId39"/>
    <p:sldId id="635" r:id="rId40"/>
    <p:sldId id="636" r:id="rId41"/>
    <p:sldId id="637" r:id="rId42"/>
    <p:sldId id="592" r:id="rId43"/>
    <p:sldId id="609" r:id="rId44"/>
    <p:sldId id="610" r:id="rId45"/>
    <p:sldId id="611" r:id="rId46"/>
    <p:sldId id="638" r:id="rId47"/>
    <p:sldId id="656" r:id="rId48"/>
    <p:sldId id="612" r:id="rId49"/>
    <p:sldId id="620" r:id="rId50"/>
    <p:sldId id="657" r:id="rId51"/>
    <p:sldId id="660" r:id="rId52"/>
    <p:sldId id="633" r:id="rId53"/>
    <p:sldId id="296" r:id="rId54"/>
    <p:sldId id="617" r:id="rId55"/>
    <p:sldId id="616" r:id="rId56"/>
    <p:sldId id="615" r:id="rId57"/>
    <p:sldId id="614" r:id="rId58"/>
    <p:sldId id="618" r:id="rId59"/>
    <p:sldId id="619" r:id="rId60"/>
    <p:sldId id="641" r:id="rId61"/>
    <p:sldId id="659" r:id="rId62"/>
    <p:sldId id="299" r:id="rId63"/>
    <p:sldId id="642" r:id="rId64"/>
    <p:sldId id="295" r:id="rId65"/>
    <p:sldId id="643" r:id="rId66"/>
    <p:sldId id="625" r:id="rId67"/>
    <p:sldId id="627" r:id="rId68"/>
    <p:sldId id="626" r:id="rId69"/>
    <p:sldId id="628" r:id="rId70"/>
    <p:sldId id="613" r:id="rId71"/>
    <p:sldId id="658" r:id="rId72"/>
    <p:sldId id="629" r:id="rId73"/>
    <p:sldId id="630" r:id="rId74"/>
    <p:sldId id="621" r:id="rId75"/>
    <p:sldId id="634" r:id="rId76"/>
    <p:sldId id="303" r:id="rId77"/>
    <p:sldId id="256" r:id="rId78"/>
  </p:sldIdLst>
  <p:sldSz cx="9144000" cy="6858000" type="screen4x3"/>
  <p:notesSz cx="6858000" cy="9144000"/>
  <p:defaultTextStyle>
    <a:defPPr>
      <a:defRPr lang="en-US"/>
    </a:defPPr>
    <a:lvl1pPr algn="l" rtl="0" eaLnBrk="0" fontAlgn="base" hangingPunct="0">
      <a:spcBef>
        <a:spcPct val="50000"/>
      </a:spcBef>
      <a:spcAft>
        <a:spcPct val="0"/>
      </a:spcAft>
      <a:defRPr sz="2400" kern="1200">
        <a:solidFill>
          <a:schemeClr val="tx1"/>
        </a:solidFill>
        <a:latin typeface="Times New Roman" charset="0"/>
        <a:ea typeface="+mn-ea"/>
        <a:cs typeface="+mn-cs"/>
      </a:defRPr>
    </a:lvl1pPr>
    <a:lvl2pPr marL="457200" algn="l" rtl="0" eaLnBrk="0" fontAlgn="base" hangingPunct="0">
      <a:spcBef>
        <a:spcPct val="50000"/>
      </a:spcBef>
      <a:spcAft>
        <a:spcPct val="0"/>
      </a:spcAft>
      <a:defRPr sz="2400" kern="1200">
        <a:solidFill>
          <a:schemeClr val="tx1"/>
        </a:solidFill>
        <a:latin typeface="Times New Roman" charset="0"/>
        <a:ea typeface="+mn-ea"/>
        <a:cs typeface="+mn-cs"/>
      </a:defRPr>
    </a:lvl2pPr>
    <a:lvl3pPr marL="914400" algn="l" rtl="0" eaLnBrk="0" fontAlgn="base" hangingPunct="0">
      <a:spcBef>
        <a:spcPct val="50000"/>
      </a:spcBef>
      <a:spcAft>
        <a:spcPct val="0"/>
      </a:spcAft>
      <a:defRPr sz="2400" kern="1200">
        <a:solidFill>
          <a:schemeClr val="tx1"/>
        </a:solidFill>
        <a:latin typeface="Times New Roman" charset="0"/>
        <a:ea typeface="+mn-ea"/>
        <a:cs typeface="+mn-cs"/>
      </a:defRPr>
    </a:lvl3pPr>
    <a:lvl4pPr marL="1371600" algn="l" rtl="0" eaLnBrk="0" fontAlgn="base" hangingPunct="0">
      <a:spcBef>
        <a:spcPct val="50000"/>
      </a:spcBef>
      <a:spcAft>
        <a:spcPct val="0"/>
      </a:spcAft>
      <a:defRPr sz="2400" kern="1200">
        <a:solidFill>
          <a:schemeClr val="tx1"/>
        </a:solidFill>
        <a:latin typeface="Times New Roman" charset="0"/>
        <a:ea typeface="+mn-ea"/>
        <a:cs typeface="+mn-cs"/>
      </a:defRPr>
    </a:lvl4pPr>
    <a:lvl5pPr marL="1828800" algn="l" rtl="0" eaLnBrk="0" fontAlgn="base" hangingPunct="0">
      <a:spcBef>
        <a:spcPct val="50000"/>
      </a:spcBef>
      <a:spcAft>
        <a:spcPct val="0"/>
      </a:spcAft>
      <a:defRPr sz="2400" kern="1200">
        <a:solidFill>
          <a:schemeClr val="tx1"/>
        </a:solidFill>
        <a:latin typeface="Times New Roman" charset="0"/>
        <a:ea typeface="+mn-ea"/>
        <a:cs typeface="+mn-cs"/>
      </a:defRPr>
    </a:lvl5pPr>
    <a:lvl6pPr marL="2286000" algn="l" defTabSz="914400" rtl="0" eaLnBrk="1" latinLnBrk="0" hangingPunct="1">
      <a:defRPr sz="2400" kern="1200">
        <a:solidFill>
          <a:schemeClr val="tx1"/>
        </a:solidFill>
        <a:latin typeface="Times New Roman" charset="0"/>
        <a:ea typeface="+mn-ea"/>
        <a:cs typeface="+mn-cs"/>
      </a:defRPr>
    </a:lvl6pPr>
    <a:lvl7pPr marL="2743200" algn="l" defTabSz="914400" rtl="0" eaLnBrk="1" latinLnBrk="0" hangingPunct="1">
      <a:defRPr sz="2400" kern="1200">
        <a:solidFill>
          <a:schemeClr val="tx1"/>
        </a:solidFill>
        <a:latin typeface="Times New Roman" charset="0"/>
        <a:ea typeface="+mn-ea"/>
        <a:cs typeface="+mn-cs"/>
      </a:defRPr>
    </a:lvl7pPr>
    <a:lvl8pPr marL="3200400" algn="l" defTabSz="914400" rtl="0" eaLnBrk="1" latinLnBrk="0" hangingPunct="1">
      <a:defRPr sz="2400" kern="1200">
        <a:solidFill>
          <a:schemeClr val="tx1"/>
        </a:solidFill>
        <a:latin typeface="Times New Roman" charset="0"/>
        <a:ea typeface="+mn-ea"/>
        <a:cs typeface="+mn-cs"/>
      </a:defRPr>
    </a:lvl8pPr>
    <a:lvl9pPr marL="3657600" algn="l" defTabSz="914400" rtl="0" eaLnBrk="1" latinLnBrk="0" hangingPunct="1">
      <a:defRPr sz="2400" kern="1200">
        <a:solidFill>
          <a:schemeClr val="tx1"/>
        </a:solidFill>
        <a:latin typeface="Times New Roman"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a:srgbClr val="006600"/>
    <a:srgbClr val="33CCCC"/>
    <a:srgbClr val="C0C0C0"/>
    <a:srgbClr val="99FF66"/>
    <a:srgbClr val="FFFF99"/>
    <a:srgbClr val="333300"/>
    <a:srgbClr val="96969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74" autoAdjust="0"/>
    <p:restoredTop sz="71372" autoAdjust="0"/>
  </p:normalViewPr>
  <p:slideViewPr>
    <p:cSldViewPr>
      <p:cViewPr varScale="1">
        <p:scale>
          <a:sx n="91" d="100"/>
          <a:sy n="91" d="100"/>
        </p:scale>
        <p:origin x="2776" y="19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15672"/>
    </p:cViewPr>
  </p:sorterViewPr>
  <p:notesViewPr>
    <p:cSldViewPr>
      <p:cViewPr varScale="1">
        <p:scale>
          <a:sx n="30" d="100"/>
          <a:sy n="30" d="100"/>
        </p:scale>
        <p:origin x="-1566" y="-10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80" Type="http://schemas.openxmlformats.org/officeDocument/2006/relationships/handoutMaster" Target="handoutMasters/handoutMaster1.xml"/><Relationship Id="rId81" Type="http://schemas.openxmlformats.org/officeDocument/2006/relationships/presProps" Target="presProps.xml"/><Relationship Id="rId82" Type="http://schemas.openxmlformats.org/officeDocument/2006/relationships/viewProps" Target="viewProps.xml"/><Relationship Id="rId83" Type="http://schemas.openxmlformats.org/officeDocument/2006/relationships/theme" Target="theme/theme1.xml"/><Relationship Id="rId84" Type="http://schemas.openxmlformats.org/officeDocument/2006/relationships/tableStyles" Target="tableStyles.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notesMaster" Target="notesMasters/notesMaster1.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3.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147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spcBef>
                <a:spcPct val="0"/>
              </a:spcBef>
              <a:defRPr sz="1200"/>
            </a:lvl1pPr>
          </a:lstStyle>
          <a:p>
            <a:endParaRPr lang="en-US" altLang="en-US"/>
          </a:p>
        </p:txBody>
      </p:sp>
      <p:sp>
        <p:nvSpPr>
          <p:cNvPr id="361475" name="Rectangle 3"/>
          <p:cNvSpPr>
            <a:spLocks noGrp="1" noChangeArrowheads="1"/>
          </p:cNvSpPr>
          <p:nvPr>
            <p:ph type="dt" sz="quarter" idx="1"/>
          </p:nvPr>
        </p:nvSpPr>
        <p:spPr bwMode="auto">
          <a:xfrm>
            <a:off x="3884613" y="0"/>
            <a:ext cx="2971800" cy="822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spcBef>
                <a:spcPct val="0"/>
              </a:spcBef>
              <a:defRPr sz="1200"/>
            </a:lvl1pPr>
          </a:lstStyle>
          <a:p>
            <a:endParaRPr lang="en-US" altLang="en-US"/>
          </a:p>
        </p:txBody>
      </p:sp>
      <p:sp>
        <p:nvSpPr>
          <p:cNvPr id="361476" name="Rectangle 4"/>
          <p:cNvSpPr>
            <a:spLocks noGrp="1" noChangeArrowheads="1"/>
          </p:cNvSpPr>
          <p:nvPr>
            <p:ph type="ftr" sz="quarter" idx="2"/>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spcBef>
                <a:spcPct val="0"/>
              </a:spcBef>
              <a:defRPr sz="1200"/>
            </a:lvl1pPr>
          </a:lstStyle>
          <a:p>
            <a:endParaRPr lang="en-US" altLang="en-US"/>
          </a:p>
        </p:txBody>
      </p:sp>
      <p:sp>
        <p:nvSpPr>
          <p:cNvPr id="361477" name="Rectangle 5"/>
          <p:cNvSpPr>
            <a:spLocks noGrp="1" noChangeArrowheads="1"/>
          </p:cNvSpPr>
          <p:nvPr>
            <p:ph type="sldNum" sz="quarter" idx="3"/>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a:spcBef>
                <a:spcPct val="0"/>
              </a:spcBef>
              <a:defRPr sz="1200"/>
            </a:lvl1pPr>
          </a:lstStyle>
          <a:p>
            <a:fld id="{62D1E46F-8955-D648-86F7-03B55B8B8609}" type="slidenum">
              <a:rPr lang="en-US" altLang="en-US"/>
              <a:pPr/>
              <a:t>‹#›</a:t>
            </a:fld>
            <a:endParaRPr lang="en-US" altLang="en-US"/>
          </a:p>
        </p:txBody>
      </p:sp>
    </p:spTree>
    <p:extLst>
      <p:ext uri="{BB962C8B-B14F-4D97-AF65-F5344CB8AC3E}">
        <p14:creationId xmlns:p14="http://schemas.microsoft.com/office/powerpoint/2010/main" val="26701263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9426"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spcBef>
                <a:spcPct val="0"/>
              </a:spcBef>
              <a:defRPr sz="1200"/>
            </a:lvl1pPr>
          </a:lstStyle>
          <a:p>
            <a:endParaRPr lang="en-US" altLang="en-US"/>
          </a:p>
        </p:txBody>
      </p:sp>
      <p:sp>
        <p:nvSpPr>
          <p:cNvPr id="359427"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spcBef>
                <a:spcPct val="0"/>
              </a:spcBef>
              <a:defRPr sz="1200"/>
            </a:lvl1pPr>
          </a:lstStyle>
          <a:p>
            <a:endParaRPr lang="en-US" altLang="en-US"/>
          </a:p>
        </p:txBody>
      </p:sp>
      <p:sp>
        <p:nvSpPr>
          <p:cNvPr id="359428" name="Rectangle 4"/>
          <p:cNvSpPr>
            <a:spLocks noRo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sp>
      <p:sp>
        <p:nvSpPr>
          <p:cNvPr id="359429"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59430"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spcBef>
                <a:spcPct val="0"/>
              </a:spcBef>
              <a:defRPr sz="1200"/>
            </a:lvl1pPr>
          </a:lstStyle>
          <a:p>
            <a:endParaRPr lang="en-US" altLang="en-US"/>
          </a:p>
        </p:txBody>
      </p:sp>
      <p:sp>
        <p:nvSpPr>
          <p:cNvPr id="359431"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a:spcBef>
                <a:spcPct val="0"/>
              </a:spcBef>
              <a:defRPr sz="1200"/>
            </a:lvl1pPr>
          </a:lstStyle>
          <a:p>
            <a:fld id="{FAB1C493-9303-7941-8A0C-2447855427D3}" type="slidenum">
              <a:rPr lang="en-US" altLang="en-US"/>
              <a:pPr/>
              <a:t>‹#›</a:t>
            </a:fld>
            <a:endParaRPr lang="en-US" altLang="en-US"/>
          </a:p>
        </p:txBody>
      </p:sp>
    </p:spTree>
    <p:extLst>
      <p:ext uri="{BB962C8B-B14F-4D97-AF65-F5344CB8AC3E}">
        <p14:creationId xmlns:p14="http://schemas.microsoft.com/office/powerpoint/2010/main" val="209677358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8043F12-E5FC-CE4D-8258-0D9D2ACE42DA}" type="slidenum">
              <a:rPr lang="en-US" altLang="en-US"/>
              <a:pPr/>
              <a:t>1</a:t>
            </a:fld>
            <a:endParaRPr lang="en-US" altLang="en-US"/>
          </a:p>
        </p:txBody>
      </p:sp>
      <p:sp>
        <p:nvSpPr>
          <p:cNvPr id="363522" name="Rectangle 2"/>
          <p:cNvSpPr>
            <a:spLocks noRot="1" noChangeArrowheads="1" noTextEdit="1"/>
          </p:cNvSpPr>
          <p:nvPr>
            <p:ph type="sldImg"/>
          </p:nvPr>
        </p:nvSpPr>
        <p:spPr>
          <a:ln/>
        </p:spPr>
      </p:sp>
      <p:sp>
        <p:nvSpPr>
          <p:cNvPr id="363523" name="Rectangle 3"/>
          <p:cNvSpPr>
            <a:spLocks noGrp="1" noChangeArrowheads="1"/>
          </p:cNvSpPr>
          <p:nvPr>
            <p:ph type="body" idx="1"/>
          </p:nvPr>
        </p:nvSpPr>
        <p:spPr/>
        <p:txBody>
          <a:bodyPr/>
          <a:lstStyle/>
          <a:p>
            <a:pPr>
              <a:buFontTx/>
              <a:buChar char="•"/>
            </a:pPr>
            <a:r>
              <a:rPr lang="en-US" altLang="en-US"/>
              <a:t>High quality landscape is desirable</a:t>
            </a:r>
          </a:p>
          <a:p>
            <a:pPr>
              <a:buFontTx/>
              <a:buChar char="•"/>
            </a:pPr>
            <a:r>
              <a:rPr lang="en-US" altLang="en-US"/>
              <a:t>Does not happen by accident</a:t>
            </a:r>
          </a:p>
          <a:p>
            <a:pPr>
              <a:buFontTx/>
              <a:buChar char="•"/>
            </a:pPr>
            <a:endParaRPr lang="en-US" altLang="en-US"/>
          </a:p>
          <a:p>
            <a:r>
              <a:rPr lang="en-US" altLang="en-US"/>
              <a:t> </a:t>
            </a:r>
          </a:p>
        </p:txBody>
      </p:sp>
    </p:spTree>
    <p:extLst>
      <p:ext uri="{BB962C8B-B14F-4D97-AF65-F5344CB8AC3E}">
        <p14:creationId xmlns:p14="http://schemas.microsoft.com/office/powerpoint/2010/main" val="17877883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6285342-BE44-8844-9D9A-8C1FFFBC44F7}" type="slidenum">
              <a:rPr lang="en-US" altLang="en-US"/>
              <a:pPr/>
              <a:t>12</a:t>
            </a:fld>
            <a:endParaRPr lang="en-US" altLang="en-US"/>
          </a:p>
        </p:txBody>
      </p:sp>
      <p:sp>
        <p:nvSpPr>
          <p:cNvPr id="408578" name="Rectangle 2"/>
          <p:cNvSpPr>
            <a:spLocks noRot="1" noChangeArrowheads="1" noTextEdit="1"/>
          </p:cNvSpPr>
          <p:nvPr>
            <p:ph type="sldImg"/>
          </p:nvPr>
        </p:nvSpPr>
        <p:spPr>
          <a:ln/>
        </p:spPr>
      </p:sp>
      <p:sp>
        <p:nvSpPr>
          <p:cNvPr id="408579" name="Rectangle 3"/>
          <p:cNvSpPr>
            <a:spLocks noGrp="1" noChangeArrowheads="1"/>
          </p:cNvSpPr>
          <p:nvPr>
            <p:ph type="body" idx="1"/>
          </p:nvPr>
        </p:nvSpPr>
        <p:spPr/>
        <p:txBody>
          <a:bodyPr/>
          <a:lstStyle/>
          <a:p>
            <a:r>
              <a:rPr lang="en-US" altLang="en-US"/>
              <a:t>Common winter annual in most landscapes.  Low growing, spreading, with small white flowers. </a:t>
            </a:r>
          </a:p>
        </p:txBody>
      </p:sp>
    </p:spTree>
    <p:extLst>
      <p:ext uri="{BB962C8B-B14F-4D97-AF65-F5344CB8AC3E}">
        <p14:creationId xmlns:p14="http://schemas.microsoft.com/office/powerpoint/2010/main" val="13094406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8512DA3-F5FD-8B40-B303-D703041F8F3B}" type="slidenum">
              <a:rPr lang="en-US" altLang="en-US"/>
              <a:pPr/>
              <a:t>13</a:t>
            </a:fld>
            <a:endParaRPr lang="en-US" altLang="en-US"/>
          </a:p>
        </p:txBody>
      </p:sp>
      <p:sp>
        <p:nvSpPr>
          <p:cNvPr id="409602" name="Rectangle 2"/>
          <p:cNvSpPr>
            <a:spLocks noRot="1" noChangeArrowheads="1" noTextEdit="1"/>
          </p:cNvSpPr>
          <p:nvPr>
            <p:ph type="sldImg"/>
          </p:nvPr>
        </p:nvSpPr>
        <p:spPr>
          <a:ln/>
        </p:spPr>
      </p:sp>
      <p:sp>
        <p:nvSpPr>
          <p:cNvPr id="409603" name="Rectangle 3"/>
          <p:cNvSpPr>
            <a:spLocks noGrp="1" noChangeArrowheads="1"/>
          </p:cNvSpPr>
          <p:nvPr>
            <p:ph type="body" idx="1"/>
          </p:nvPr>
        </p:nvSpPr>
        <p:spPr/>
        <p:txBody>
          <a:bodyPr/>
          <a:lstStyle/>
          <a:p>
            <a:pPr>
              <a:buFontTx/>
              <a:buChar char="•"/>
            </a:pPr>
            <a:r>
              <a:rPr lang="en-US" altLang="en-US"/>
              <a:t>Henbit in a common winter annual in most landscapes.  It has a square stem and small purple flowers. </a:t>
            </a:r>
          </a:p>
        </p:txBody>
      </p:sp>
    </p:spTree>
    <p:extLst>
      <p:ext uri="{BB962C8B-B14F-4D97-AF65-F5344CB8AC3E}">
        <p14:creationId xmlns:p14="http://schemas.microsoft.com/office/powerpoint/2010/main" val="3570270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892A0EA-A8BD-214D-BA9C-14A8B8E7C9AC}" type="slidenum">
              <a:rPr lang="en-US" altLang="en-US"/>
              <a:pPr/>
              <a:t>14</a:t>
            </a:fld>
            <a:endParaRPr lang="en-US" altLang="en-US"/>
          </a:p>
        </p:txBody>
      </p:sp>
      <p:sp>
        <p:nvSpPr>
          <p:cNvPr id="410626" name="Rectangle 2"/>
          <p:cNvSpPr>
            <a:spLocks noRot="1" noChangeArrowheads="1" noTextEdit="1"/>
          </p:cNvSpPr>
          <p:nvPr>
            <p:ph type="sldImg"/>
          </p:nvPr>
        </p:nvSpPr>
        <p:spPr>
          <a:ln/>
        </p:spPr>
      </p:sp>
      <p:sp>
        <p:nvSpPr>
          <p:cNvPr id="410627" name="Rectangle 3"/>
          <p:cNvSpPr>
            <a:spLocks noGrp="1" noChangeArrowheads="1"/>
          </p:cNvSpPr>
          <p:nvPr>
            <p:ph type="body" idx="1"/>
          </p:nvPr>
        </p:nvSpPr>
        <p:spPr/>
        <p:txBody>
          <a:bodyPr/>
          <a:lstStyle/>
          <a:p>
            <a:pPr>
              <a:buFontTx/>
              <a:buChar char="•"/>
            </a:pPr>
            <a:r>
              <a:rPr lang="en-US" altLang="en-US"/>
              <a:t>Hairy bittercress is a major winter annual throughout the United States.  It has a very quick life cycle, able to go from seed to flower in less than ten days.  It will grow to about six inches tall, and the seeds can be thrown from the pods up to 20 feet. </a:t>
            </a:r>
          </a:p>
        </p:txBody>
      </p:sp>
    </p:spTree>
    <p:extLst>
      <p:ext uri="{BB962C8B-B14F-4D97-AF65-F5344CB8AC3E}">
        <p14:creationId xmlns:p14="http://schemas.microsoft.com/office/powerpoint/2010/main" val="4847566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ECB960C-5A49-6245-A605-1BAFC7BF6E91}" type="slidenum">
              <a:rPr lang="en-US" altLang="en-US"/>
              <a:pPr/>
              <a:t>15</a:t>
            </a:fld>
            <a:endParaRPr lang="en-US" altLang="en-US"/>
          </a:p>
        </p:txBody>
      </p:sp>
      <p:sp>
        <p:nvSpPr>
          <p:cNvPr id="411650" name="Rectangle 2"/>
          <p:cNvSpPr>
            <a:spLocks noRot="1" noChangeArrowheads="1" noTextEdit="1"/>
          </p:cNvSpPr>
          <p:nvPr>
            <p:ph type="sldImg"/>
          </p:nvPr>
        </p:nvSpPr>
        <p:spPr>
          <a:ln/>
        </p:spPr>
      </p:sp>
      <p:sp>
        <p:nvSpPr>
          <p:cNvPr id="411651" name="Rectangle 3"/>
          <p:cNvSpPr>
            <a:spLocks noGrp="1" noChangeArrowheads="1"/>
          </p:cNvSpPr>
          <p:nvPr>
            <p:ph type="body" idx="1"/>
          </p:nvPr>
        </p:nvSpPr>
        <p:spPr/>
        <p:txBody>
          <a:bodyPr/>
          <a:lstStyle/>
          <a:p>
            <a:pPr>
              <a:buFontTx/>
              <a:buChar char="•"/>
            </a:pPr>
            <a:r>
              <a:rPr lang="en-US" altLang="en-US"/>
              <a:t>Summer annuals germinate in mid to late spring, and usually complete their life cycle by mid to late fall. </a:t>
            </a:r>
          </a:p>
          <a:p>
            <a:endParaRPr lang="en-US" altLang="en-US"/>
          </a:p>
        </p:txBody>
      </p:sp>
    </p:spTree>
    <p:extLst>
      <p:ext uri="{BB962C8B-B14F-4D97-AF65-F5344CB8AC3E}">
        <p14:creationId xmlns:p14="http://schemas.microsoft.com/office/powerpoint/2010/main" val="18989384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2754056-C8EA-E640-AF9A-5B6876843732}" type="slidenum">
              <a:rPr lang="en-US" altLang="en-US"/>
              <a:pPr/>
              <a:t>16</a:t>
            </a:fld>
            <a:endParaRPr lang="en-US" altLang="en-US"/>
          </a:p>
        </p:txBody>
      </p:sp>
      <p:sp>
        <p:nvSpPr>
          <p:cNvPr id="412674" name="Rectangle 2"/>
          <p:cNvSpPr>
            <a:spLocks noRot="1" noChangeArrowheads="1" noTextEdit="1"/>
          </p:cNvSpPr>
          <p:nvPr>
            <p:ph type="sldImg"/>
          </p:nvPr>
        </p:nvSpPr>
        <p:spPr>
          <a:ln/>
        </p:spPr>
      </p:sp>
      <p:sp>
        <p:nvSpPr>
          <p:cNvPr id="412675" name="Rectangle 3"/>
          <p:cNvSpPr>
            <a:spLocks noGrp="1" noChangeArrowheads="1"/>
          </p:cNvSpPr>
          <p:nvPr>
            <p:ph type="body" idx="1"/>
          </p:nvPr>
        </p:nvSpPr>
        <p:spPr/>
        <p:txBody>
          <a:bodyPr/>
          <a:lstStyle/>
          <a:p>
            <a:r>
              <a:rPr lang="en-US" altLang="en-US"/>
              <a:t>Difficult summer annual that germinates in warmer soils.  There are several species and they are identified by their low growing habit and milky sap that is produced when the stem is broken.  It is tolerant to several common pre-emergent herbicides.</a:t>
            </a:r>
          </a:p>
        </p:txBody>
      </p:sp>
    </p:spTree>
    <p:extLst>
      <p:ext uri="{BB962C8B-B14F-4D97-AF65-F5344CB8AC3E}">
        <p14:creationId xmlns:p14="http://schemas.microsoft.com/office/powerpoint/2010/main" val="17036645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87202EE-CC6E-0A4B-A859-1B72273E2EAD}" type="slidenum">
              <a:rPr lang="en-US" altLang="en-US"/>
              <a:pPr/>
              <a:t>18</a:t>
            </a:fld>
            <a:endParaRPr lang="en-US" altLang="en-US"/>
          </a:p>
        </p:txBody>
      </p:sp>
      <p:sp>
        <p:nvSpPr>
          <p:cNvPr id="413698" name="Rectangle 2"/>
          <p:cNvSpPr>
            <a:spLocks noRot="1" noChangeArrowheads="1" noTextEdit="1"/>
          </p:cNvSpPr>
          <p:nvPr>
            <p:ph type="sldImg"/>
          </p:nvPr>
        </p:nvSpPr>
        <p:spPr>
          <a:ln/>
        </p:spPr>
      </p:sp>
      <p:sp>
        <p:nvSpPr>
          <p:cNvPr id="413699" name="Rectangle 3"/>
          <p:cNvSpPr>
            <a:spLocks noGrp="1" noChangeArrowheads="1"/>
          </p:cNvSpPr>
          <p:nvPr>
            <p:ph type="body" idx="1"/>
          </p:nvPr>
        </p:nvSpPr>
        <p:spPr/>
        <p:txBody>
          <a:bodyPr/>
          <a:lstStyle/>
          <a:p>
            <a:pPr eaLnBrk="1" hangingPunct="1">
              <a:spcBef>
                <a:spcPct val="50000"/>
              </a:spcBef>
              <a:buFontTx/>
              <a:buChar char="•"/>
            </a:pPr>
            <a:r>
              <a:rPr lang="en-US" altLang="en-US"/>
              <a:t>A plant that can persist more than two years, and can reproduce through either seeds or vegetative structure (roots, tubers, rhizomes, stolons, etc.).</a:t>
            </a:r>
          </a:p>
          <a:p>
            <a:endParaRPr lang="en-US" altLang="en-US"/>
          </a:p>
        </p:txBody>
      </p:sp>
    </p:spTree>
    <p:extLst>
      <p:ext uri="{BB962C8B-B14F-4D97-AF65-F5344CB8AC3E}">
        <p14:creationId xmlns:p14="http://schemas.microsoft.com/office/powerpoint/2010/main" val="10901558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CA68A2F-C816-D24D-AC8A-0605A8B0E8DF}" type="slidenum">
              <a:rPr lang="en-US" altLang="en-US"/>
              <a:pPr/>
              <a:t>19</a:t>
            </a:fld>
            <a:endParaRPr lang="en-US" altLang="en-US"/>
          </a:p>
        </p:txBody>
      </p:sp>
      <p:sp>
        <p:nvSpPr>
          <p:cNvPr id="414722" name="Rectangle 2"/>
          <p:cNvSpPr>
            <a:spLocks noRot="1" noChangeArrowheads="1" noTextEdit="1"/>
          </p:cNvSpPr>
          <p:nvPr>
            <p:ph type="sldImg"/>
          </p:nvPr>
        </p:nvSpPr>
        <p:spPr>
          <a:ln/>
        </p:spPr>
      </p:sp>
      <p:sp>
        <p:nvSpPr>
          <p:cNvPr id="414723" name="Rectangle 3"/>
          <p:cNvSpPr>
            <a:spLocks noGrp="1" noChangeArrowheads="1"/>
          </p:cNvSpPr>
          <p:nvPr>
            <p:ph type="body" idx="1"/>
          </p:nvPr>
        </p:nvSpPr>
        <p:spPr/>
        <p:txBody>
          <a:bodyPr/>
          <a:lstStyle/>
          <a:p>
            <a:pPr>
              <a:buFontTx/>
              <a:buChar char="•"/>
            </a:pPr>
            <a:r>
              <a:rPr lang="en-US" altLang="en-US"/>
              <a:t>Very common perennial, noted for yellow flower and wind blown seed.  The tap-root makes this plant difficult to control.  Young leaves are commonly eaten, and flower buds make great wine! </a:t>
            </a:r>
          </a:p>
        </p:txBody>
      </p:sp>
    </p:spTree>
    <p:extLst>
      <p:ext uri="{BB962C8B-B14F-4D97-AF65-F5344CB8AC3E}">
        <p14:creationId xmlns:p14="http://schemas.microsoft.com/office/powerpoint/2010/main" val="20655884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07399AC-9647-6B44-B56F-66790FD4EB37}" type="slidenum">
              <a:rPr lang="en-US" altLang="en-US"/>
              <a:pPr/>
              <a:t>20</a:t>
            </a:fld>
            <a:endParaRPr lang="en-US" altLang="en-US"/>
          </a:p>
        </p:txBody>
      </p:sp>
      <p:sp>
        <p:nvSpPr>
          <p:cNvPr id="415746" name="Rectangle 2"/>
          <p:cNvSpPr>
            <a:spLocks noRot="1" noChangeArrowheads="1" noTextEdit="1"/>
          </p:cNvSpPr>
          <p:nvPr>
            <p:ph type="sldImg"/>
          </p:nvPr>
        </p:nvSpPr>
        <p:spPr>
          <a:ln/>
        </p:spPr>
      </p:sp>
      <p:sp>
        <p:nvSpPr>
          <p:cNvPr id="415747" name="Rectangle 3"/>
          <p:cNvSpPr>
            <a:spLocks noGrp="1" noChangeArrowheads="1"/>
          </p:cNvSpPr>
          <p:nvPr>
            <p:ph type="body" idx="1"/>
          </p:nvPr>
        </p:nvSpPr>
        <p:spPr/>
        <p:txBody>
          <a:bodyPr/>
          <a:lstStyle/>
          <a:p>
            <a:pPr>
              <a:buFontTx/>
              <a:buChar char="•"/>
            </a:pPr>
            <a:r>
              <a:rPr lang="en-US" altLang="en-US"/>
              <a:t>Wild violet is extremely hard to selectively control in turfgrass.  It is a well known wild flower, but can be invasive under certain situations.  Flowers can be purple, pink, or white. </a:t>
            </a:r>
          </a:p>
        </p:txBody>
      </p:sp>
    </p:spTree>
    <p:extLst>
      <p:ext uri="{BB962C8B-B14F-4D97-AF65-F5344CB8AC3E}">
        <p14:creationId xmlns:p14="http://schemas.microsoft.com/office/powerpoint/2010/main" val="1246770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DF47DF2-61D1-FC4C-8DF4-6044CE93419B}" type="slidenum">
              <a:rPr lang="en-US" altLang="en-US"/>
              <a:pPr/>
              <a:t>21</a:t>
            </a:fld>
            <a:endParaRPr lang="en-US" altLang="en-US"/>
          </a:p>
        </p:txBody>
      </p:sp>
      <p:sp>
        <p:nvSpPr>
          <p:cNvPr id="416770" name="Rectangle 2"/>
          <p:cNvSpPr>
            <a:spLocks noRot="1" noChangeArrowheads="1" noTextEdit="1"/>
          </p:cNvSpPr>
          <p:nvPr>
            <p:ph type="sldImg"/>
          </p:nvPr>
        </p:nvSpPr>
        <p:spPr>
          <a:ln/>
        </p:spPr>
      </p:sp>
      <p:sp>
        <p:nvSpPr>
          <p:cNvPr id="416771" name="Rectangle 3"/>
          <p:cNvSpPr>
            <a:spLocks noGrp="1" noChangeArrowheads="1"/>
          </p:cNvSpPr>
          <p:nvPr>
            <p:ph type="body" idx="1"/>
          </p:nvPr>
        </p:nvSpPr>
        <p:spPr/>
        <p:txBody>
          <a:bodyPr/>
          <a:lstStyle/>
          <a:p>
            <a:r>
              <a:rPr lang="en-US" altLang="en-US"/>
              <a:t>An invasive creeping perennial, mostly found in moist and / or shady location.  Shiny round leaves, spreads by rhizomes and stolons, flower are inconspicuous.  </a:t>
            </a:r>
          </a:p>
        </p:txBody>
      </p:sp>
    </p:spTree>
    <p:extLst>
      <p:ext uri="{BB962C8B-B14F-4D97-AF65-F5344CB8AC3E}">
        <p14:creationId xmlns:p14="http://schemas.microsoft.com/office/powerpoint/2010/main" val="16505562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294309C-074A-3A4D-93B8-8C22F5E4456A}" type="slidenum">
              <a:rPr lang="en-US" altLang="en-US"/>
              <a:pPr/>
              <a:t>23</a:t>
            </a:fld>
            <a:endParaRPr lang="en-US" altLang="en-US"/>
          </a:p>
        </p:txBody>
      </p:sp>
      <p:sp>
        <p:nvSpPr>
          <p:cNvPr id="420866" name="Rectangle 2"/>
          <p:cNvSpPr>
            <a:spLocks noRot="1" noChangeArrowheads="1" noTextEdit="1"/>
          </p:cNvSpPr>
          <p:nvPr>
            <p:ph type="sldImg"/>
          </p:nvPr>
        </p:nvSpPr>
        <p:spPr>
          <a:ln/>
        </p:spPr>
      </p:sp>
      <p:sp>
        <p:nvSpPr>
          <p:cNvPr id="420867" name="Rectangle 3"/>
          <p:cNvSpPr>
            <a:spLocks noGrp="1" noChangeArrowheads="1"/>
          </p:cNvSpPr>
          <p:nvPr>
            <p:ph type="body" idx="1"/>
          </p:nvPr>
        </p:nvSpPr>
        <p:spPr/>
        <p:txBody>
          <a:bodyPr/>
          <a:lstStyle/>
          <a:p>
            <a:pPr>
              <a:buFontTx/>
              <a:buChar char="•"/>
            </a:pPr>
            <a:r>
              <a:rPr lang="en-US" altLang="en-US" sz="1400"/>
              <a:t>Warm-season perennial grass that reproduces by seed and very short rhizomes.  Can be difficult to control with herbicides.</a:t>
            </a:r>
          </a:p>
          <a:p>
            <a:endParaRPr lang="en-US" altLang="en-US"/>
          </a:p>
        </p:txBody>
      </p:sp>
    </p:spTree>
    <p:extLst>
      <p:ext uri="{BB962C8B-B14F-4D97-AF65-F5344CB8AC3E}">
        <p14:creationId xmlns:p14="http://schemas.microsoft.com/office/powerpoint/2010/main" val="18534153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EC84F9B-9511-AE43-9D9A-903612EC960B}" type="slidenum">
              <a:rPr lang="en-US" altLang="en-US"/>
              <a:pPr/>
              <a:t>2</a:t>
            </a:fld>
            <a:endParaRPr lang="en-US" altLang="en-US"/>
          </a:p>
        </p:txBody>
      </p:sp>
      <p:sp>
        <p:nvSpPr>
          <p:cNvPr id="364546" name="Rectangle 2"/>
          <p:cNvSpPr>
            <a:spLocks noRot="1" noChangeArrowheads="1" noTextEdit="1"/>
          </p:cNvSpPr>
          <p:nvPr>
            <p:ph type="sldImg"/>
          </p:nvPr>
        </p:nvSpPr>
        <p:spPr>
          <a:ln/>
        </p:spPr>
      </p:sp>
      <p:sp>
        <p:nvSpPr>
          <p:cNvPr id="364547" name="Rectangle 3"/>
          <p:cNvSpPr>
            <a:spLocks noGrp="1" noChangeArrowheads="1"/>
          </p:cNvSpPr>
          <p:nvPr>
            <p:ph type="body" idx="1"/>
          </p:nvPr>
        </p:nvSpPr>
        <p:spPr/>
        <p:txBody>
          <a:bodyPr/>
          <a:lstStyle/>
          <a:p>
            <a:pPr>
              <a:buFontTx/>
              <a:buChar char="•"/>
            </a:pPr>
            <a:r>
              <a:rPr lang="en-US" altLang="en-US"/>
              <a:t>Weeds interfere with the health and beauty of landscaped area.</a:t>
            </a:r>
          </a:p>
        </p:txBody>
      </p:sp>
    </p:spTree>
    <p:extLst>
      <p:ext uri="{BB962C8B-B14F-4D97-AF65-F5344CB8AC3E}">
        <p14:creationId xmlns:p14="http://schemas.microsoft.com/office/powerpoint/2010/main" val="19156142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36AB5A6-6688-E24B-B062-2BE037725C69}" type="slidenum">
              <a:rPr lang="en-US" altLang="en-US"/>
              <a:pPr/>
              <a:t>24</a:t>
            </a:fld>
            <a:endParaRPr lang="en-US" altLang="en-US"/>
          </a:p>
        </p:txBody>
      </p:sp>
      <p:sp>
        <p:nvSpPr>
          <p:cNvPr id="417794" name="Rectangle 2"/>
          <p:cNvSpPr>
            <a:spLocks noRot="1" noChangeArrowheads="1" noTextEdit="1"/>
          </p:cNvSpPr>
          <p:nvPr>
            <p:ph type="sldImg"/>
          </p:nvPr>
        </p:nvSpPr>
        <p:spPr>
          <a:ln/>
        </p:spPr>
      </p:sp>
      <p:sp>
        <p:nvSpPr>
          <p:cNvPr id="417795" name="Rectangle 3"/>
          <p:cNvSpPr>
            <a:spLocks noGrp="1" noChangeArrowheads="1"/>
          </p:cNvSpPr>
          <p:nvPr>
            <p:ph type="body" idx="1"/>
          </p:nvPr>
        </p:nvSpPr>
        <p:spPr/>
        <p:txBody>
          <a:bodyPr/>
          <a:lstStyle/>
          <a:p>
            <a:pPr>
              <a:buFontTx/>
              <a:buChar char="•"/>
            </a:pPr>
            <a:r>
              <a:rPr lang="en-US" altLang="en-US"/>
              <a:t>Wild garlic appears in winter and / or early spring.  Mainly originates from bulbs.  Plant is difficult to control because of short window of growth.  Flowers can produce seeds, bulbs, or live plants. </a:t>
            </a:r>
          </a:p>
        </p:txBody>
      </p:sp>
    </p:spTree>
    <p:extLst>
      <p:ext uri="{BB962C8B-B14F-4D97-AF65-F5344CB8AC3E}">
        <p14:creationId xmlns:p14="http://schemas.microsoft.com/office/powerpoint/2010/main" val="110199192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3D1A2AE-4568-6948-B052-786BF83F5F01}" type="slidenum">
              <a:rPr lang="en-US" altLang="en-US"/>
              <a:pPr/>
              <a:t>25</a:t>
            </a:fld>
            <a:endParaRPr lang="en-US" altLang="en-US"/>
          </a:p>
        </p:txBody>
      </p:sp>
      <p:sp>
        <p:nvSpPr>
          <p:cNvPr id="419842" name="Rectangle 2"/>
          <p:cNvSpPr>
            <a:spLocks noRot="1" noChangeArrowheads="1" noTextEdit="1"/>
          </p:cNvSpPr>
          <p:nvPr>
            <p:ph type="sldImg"/>
          </p:nvPr>
        </p:nvSpPr>
        <p:spPr>
          <a:ln/>
        </p:spPr>
      </p:sp>
      <p:sp>
        <p:nvSpPr>
          <p:cNvPr id="419843" name="Rectangle 3"/>
          <p:cNvSpPr>
            <a:spLocks noGrp="1" noChangeArrowheads="1"/>
          </p:cNvSpPr>
          <p:nvPr>
            <p:ph type="body" idx="1"/>
          </p:nvPr>
        </p:nvSpPr>
        <p:spPr/>
        <p:txBody>
          <a:bodyPr/>
          <a:lstStyle/>
          <a:p>
            <a:r>
              <a:rPr lang="en-US" altLang="en-US"/>
              <a:t>Yellow and purple nutsedge are difficult to control sedges because of there tuber and rhizome system.  If plants are not in flower, they can be identified by their different leaf tips.  Both plant can grow under diverse conditions (wet to dry).  Both plants have made the top 10 list of the worlds worst weeds, with purple being number one!</a:t>
            </a:r>
          </a:p>
        </p:txBody>
      </p:sp>
    </p:spTree>
    <p:extLst>
      <p:ext uri="{BB962C8B-B14F-4D97-AF65-F5344CB8AC3E}">
        <p14:creationId xmlns:p14="http://schemas.microsoft.com/office/powerpoint/2010/main" val="127931174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B1445C3-7FF1-684B-8154-9EC0829D8D02}" type="slidenum">
              <a:rPr lang="en-US" altLang="en-US"/>
              <a:pPr/>
              <a:t>29</a:t>
            </a:fld>
            <a:endParaRPr lang="en-US" altLang="en-US"/>
          </a:p>
        </p:txBody>
      </p:sp>
      <p:sp>
        <p:nvSpPr>
          <p:cNvPr id="433154" name="Rectangle 2"/>
          <p:cNvSpPr>
            <a:spLocks noRot="1" noChangeArrowheads="1" noTextEdit="1"/>
          </p:cNvSpPr>
          <p:nvPr>
            <p:ph type="sldImg"/>
          </p:nvPr>
        </p:nvSpPr>
        <p:spPr>
          <a:ln/>
        </p:spPr>
      </p:sp>
      <p:sp>
        <p:nvSpPr>
          <p:cNvPr id="433155" name="Rectangle 3"/>
          <p:cNvSpPr>
            <a:spLocks noGrp="1" noChangeArrowheads="1"/>
          </p:cNvSpPr>
          <p:nvPr>
            <p:ph type="body" idx="1"/>
          </p:nvPr>
        </p:nvSpPr>
        <p:spPr/>
        <p:txBody>
          <a:bodyPr/>
          <a:lstStyle/>
          <a:p>
            <a:pPr>
              <a:buFontTx/>
              <a:buChar char="•"/>
            </a:pPr>
            <a:r>
              <a:rPr lang="en-US" altLang="en-US"/>
              <a:t>Refer to slide</a:t>
            </a:r>
          </a:p>
        </p:txBody>
      </p:sp>
    </p:spTree>
    <p:extLst>
      <p:ext uri="{BB962C8B-B14F-4D97-AF65-F5344CB8AC3E}">
        <p14:creationId xmlns:p14="http://schemas.microsoft.com/office/powerpoint/2010/main" val="78625806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839092B-DB12-AA49-8F9A-3F0E0305D235}" type="slidenum">
              <a:rPr lang="en-US" altLang="en-US"/>
              <a:pPr/>
              <a:t>30</a:t>
            </a:fld>
            <a:endParaRPr lang="en-US" altLang="en-US"/>
          </a:p>
        </p:txBody>
      </p:sp>
      <p:sp>
        <p:nvSpPr>
          <p:cNvPr id="434178" name="Rectangle 2"/>
          <p:cNvSpPr>
            <a:spLocks noRot="1" noChangeArrowheads="1" noTextEdit="1"/>
          </p:cNvSpPr>
          <p:nvPr>
            <p:ph type="sldImg"/>
          </p:nvPr>
        </p:nvSpPr>
        <p:spPr>
          <a:ln/>
        </p:spPr>
      </p:sp>
      <p:sp>
        <p:nvSpPr>
          <p:cNvPr id="434179" name="Rectangle 3"/>
          <p:cNvSpPr>
            <a:spLocks noGrp="1" noChangeArrowheads="1"/>
          </p:cNvSpPr>
          <p:nvPr>
            <p:ph type="body" idx="1"/>
          </p:nvPr>
        </p:nvSpPr>
        <p:spPr/>
        <p:txBody>
          <a:bodyPr/>
          <a:lstStyle/>
          <a:p>
            <a:pPr>
              <a:buFontTx/>
              <a:buChar char="•"/>
            </a:pPr>
            <a:r>
              <a:rPr lang="en-US" altLang="en-US"/>
              <a:t>Refer to slide</a:t>
            </a:r>
          </a:p>
        </p:txBody>
      </p:sp>
    </p:spTree>
    <p:extLst>
      <p:ext uri="{BB962C8B-B14F-4D97-AF65-F5344CB8AC3E}">
        <p14:creationId xmlns:p14="http://schemas.microsoft.com/office/powerpoint/2010/main" val="117241846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A9F3664-88F0-4043-AB07-41D6D12FC1B1}" type="slidenum">
              <a:rPr lang="en-US" altLang="en-US"/>
              <a:pPr/>
              <a:t>31</a:t>
            </a:fld>
            <a:endParaRPr lang="en-US" altLang="en-US"/>
          </a:p>
        </p:txBody>
      </p:sp>
      <p:sp>
        <p:nvSpPr>
          <p:cNvPr id="435202" name="Rectangle 2"/>
          <p:cNvSpPr>
            <a:spLocks noRot="1" noChangeArrowheads="1" noTextEdit="1"/>
          </p:cNvSpPr>
          <p:nvPr>
            <p:ph type="sldImg"/>
          </p:nvPr>
        </p:nvSpPr>
        <p:spPr>
          <a:ln/>
        </p:spPr>
      </p:sp>
      <p:sp>
        <p:nvSpPr>
          <p:cNvPr id="435203" name="Rectangle 3"/>
          <p:cNvSpPr>
            <a:spLocks noGrp="1" noChangeArrowheads="1"/>
          </p:cNvSpPr>
          <p:nvPr>
            <p:ph type="body" idx="1"/>
          </p:nvPr>
        </p:nvSpPr>
        <p:spPr/>
        <p:txBody>
          <a:bodyPr/>
          <a:lstStyle/>
          <a:p>
            <a:pPr>
              <a:buFontTx/>
              <a:buChar char="•"/>
            </a:pPr>
            <a:r>
              <a:rPr lang="en-US" altLang="en-US"/>
              <a:t>Refer to slide</a:t>
            </a:r>
          </a:p>
        </p:txBody>
      </p:sp>
    </p:spTree>
    <p:extLst>
      <p:ext uri="{BB962C8B-B14F-4D97-AF65-F5344CB8AC3E}">
        <p14:creationId xmlns:p14="http://schemas.microsoft.com/office/powerpoint/2010/main" val="167466322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DC66070-6B72-9341-BD28-527133CCA93F}" type="slidenum">
              <a:rPr lang="en-US" altLang="en-US"/>
              <a:pPr/>
              <a:t>32</a:t>
            </a:fld>
            <a:endParaRPr lang="en-US" altLang="en-US"/>
          </a:p>
        </p:txBody>
      </p:sp>
      <p:sp>
        <p:nvSpPr>
          <p:cNvPr id="436226" name="Rectangle 2"/>
          <p:cNvSpPr>
            <a:spLocks noRot="1" noChangeArrowheads="1" noTextEdit="1"/>
          </p:cNvSpPr>
          <p:nvPr>
            <p:ph type="sldImg"/>
          </p:nvPr>
        </p:nvSpPr>
        <p:spPr>
          <a:ln/>
        </p:spPr>
      </p:sp>
      <p:sp>
        <p:nvSpPr>
          <p:cNvPr id="436227" name="Rectangle 3"/>
          <p:cNvSpPr>
            <a:spLocks noGrp="1" noChangeArrowheads="1"/>
          </p:cNvSpPr>
          <p:nvPr>
            <p:ph type="body" idx="1"/>
          </p:nvPr>
        </p:nvSpPr>
        <p:spPr/>
        <p:txBody>
          <a:bodyPr/>
          <a:lstStyle/>
          <a:p>
            <a:r>
              <a:rPr lang="en-US" altLang="en-US"/>
              <a:t>Refer to slide.  Above Macon is North Georgia, and Macon and south is South Georgia.</a:t>
            </a:r>
          </a:p>
        </p:txBody>
      </p:sp>
    </p:spTree>
    <p:extLst>
      <p:ext uri="{BB962C8B-B14F-4D97-AF65-F5344CB8AC3E}">
        <p14:creationId xmlns:p14="http://schemas.microsoft.com/office/powerpoint/2010/main" val="114411137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5EEC1FB-0D78-6847-81C5-51A9A2C0E87E}" type="slidenum">
              <a:rPr lang="en-US" altLang="en-US"/>
              <a:pPr/>
              <a:t>39</a:t>
            </a:fld>
            <a:endParaRPr lang="en-US" altLang="en-US"/>
          </a:p>
        </p:txBody>
      </p:sp>
      <p:sp>
        <p:nvSpPr>
          <p:cNvPr id="592898" name="Rectangle 2"/>
          <p:cNvSpPr>
            <a:spLocks noRot="1" noChangeArrowheads="1" noTextEdit="1"/>
          </p:cNvSpPr>
          <p:nvPr>
            <p:ph type="sldImg"/>
          </p:nvPr>
        </p:nvSpPr>
        <p:spPr>
          <a:ln/>
        </p:spPr>
      </p:sp>
      <p:sp>
        <p:nvSpPr>
          <p:cNvPr id="592899" name="Rectangle 3"/>
          <p:cNvSpPr>
            <a:spLocks noGrp="1" noChangeArrowheads="1"/>
          </p:cNvSpPr>
          <p:nvPr>
            <p:ph type="body" idx="1"/>
          </p:nvPr>
        </p:nvSpPr>
        <p:spPr/>
        <p:txBody>
          <a:bodyPr/>
          <a:lstStyle/>
          <a:p>
            <a:r>
              <a:rPr lang="en-US" altLang="en-US"/>
              <a:t>Surflan is only available as a sprayable.  Treflan is available primarily as a granular, and both Treflan and Surflan control a similar spectrum of weeds.  Snapshot and XL are both granular herbicides that control a broad spectrum of annual grass and broadleaf weeds.  Both of Snapshot and XL contain two preemergent herbicides to give the products a broader spectrum of weed control.  Casoron can only be used in certain woody ornamentals, but provides excellent control of many difficult to winter weeds (Example = Florida Betony).  All of these herbicides can be gotten at your local farm supply store, but may have to be ordered. </a:t>
            </a:r>
          </a:p>
          <a:p>
            <a:endParaRPr lang="en-US" altLang="en-US"/>
          </a:p>
        </p:txBody>
      </p:sp>
    </p:spTree>
    <p:extLst>
      <p:ext uri="{BB962C8B-B14F-4D97-AF65-F5344CB8AC3E}">
        <p14:creationId xmlns:p14="http://schemas.microsoft.com/office/powerpoint/2010/main" val="51137161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3123273-7A0D-7D41-AE9C-34D889028690}" type="slidenum">
              <a:rPr lang="en-US" altLang="en-US"/>
              <a:pPr/>
              <a:t>42</a:t>
            </a:fld>
            <a:endParaRPr lang="en-US" altLang="en-US"/>
          </a:p>
        </p:txBody>
      </p:sp>
      <p:sp>
        <p:nvSpPr>
          <p:cNvPr id="449538" name="Rectangle 2"/>
          <p:cNvSpPr>
            <a:spLocks noRot="1" noChangeArrowheads="1" noTextEdit="1"/>
          </p:cNvSpPr>
          <p:nvPr>
            <p:ph type="sldImg"/>
          </p:nvPr>
        </p:nvSpPr>
        <p:spPr>
          <a:ln/>
        </p:spPr>
      </p:sp>
      <p:sp>
        <p:nvSpPr>
          <p:cNvPr id="449539" name="Rectangle 3"/>
          <p:cNvSpPr>
            <a:spLocks noGrp="1" noChangeArrowheads="1"/>
          </p:cNvSpPr>
          <p:nvPr>
            <p:ph type="body" idx="1"/>
          </p:nvPr>
        </p:nvSpPr>
        <p:spPr/>
        <p:txBody>
          <a:bodyPr/>
          <a:lstStyle/>
          <a:p>
            <a:r>
              <a:rPr lang="en-US" altLang="en-US"/>
              <a:t>Refer to slide</a:t>
            </a:r>
          </a:p>
        </p:txBody>
      </p:sp>
    </p:spTree>
    <p:extLst>
      <p:ext uri="{BB962C8B-B14F-4D97-AF65-F5344CB8AC3E}">
        <p14:creationId xmlns:p14="http://schemas.microsoft.com/office/powerpoint/2010/main" val="39317801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7932A21-E982-164D-9694-5233B8FEBCE3}" type="slidenum">
              <a:rPr lang="en-US" altLang="en-US"/>
              <a:pPr/>
              <a:t>45</a:t>
            </a:fld>
            <a:endParaRPr lang="en-US" altLang="en-US"/>
          </a:p>
        </p:txBody>
      </p:sp>
      <p:sp>
        <p:nvSpPr>
          <p:cNvPr id="595970" name="Rectangle 2"/>
          <p:cNvSpPr>
            <a:spLocks noRot="1" noChangeArrowheads="1" noTextEdit="1"/>
          </p:cNvSpPr>
          <p:nvPr>
            <p:ph type="sldImg"/>
          </p:nvPr>
        </p:nvSpPr>
        <p:spPr>
          <a:ln/>
        </p:spPr>
      </p:sp>
      <p:sp>
        <p:nvSpPr>
          <p:cNvPr id="595971" name="Rectangle 3"/>
          <p:cNvSpPr>
            <a:spLocks noGrp="1" noChangeArrowheads="1"/>
          </p:cNvSpPr>
          <p:nvPr>
            <p:ph type="body" idx="1"/>
          </p:nvPr>
        </p:nvSpPr>
        <p:spPr/>
        <p:txBody>
          <a:bodyPr/>
          <a:lstStyle/>
          <a:p>
            <a:r>
              <a:rPr lang="en-US" altLang="en-US"/>
              <a:t>Triclopyr increases the control of brush species</a:t>
            </a:r>
          </a:p>
          <a:p>
            <a:r>
              <a:rPr lang="en-US" altLang="en-US"/>
              <a:t>Imazapic is an Imidazolinone herbicide that has a soil half life of 120 days and is useful in forestry situations.</a:t>
            </a:r>
          </a:p>
        </p:txBody>
      </p:sp>
    </p:spTree>
    <p:extLst>
      <p:ext uri="{BB962C8B-B14F-4D97-AF65-F5344CB8AC3E}">
        <p14:creationId xmlns:p14="http://schemas.microsoft.com/office/powerpoint/2010/main" val="33564905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BF49480-9F48-3E41-9D55-F314F50F0354}" type="slidenum">
              <a:rPr lang="en-US" altLang="en-US"/>
              <a:pPr/>
              <a:t>49</a:t>
            </a:fld>
            <a:endParaRPr lang="en-US" altLang="en-US"/>
          </a:p>
        </p:txBody>
      </p:sp>
      <p:sp>
        <p:nvSpPr>
          <p:cNvPr id="604162" name="Rectangle 2"/>
          <p:cNvSpPr>
            <a:spLocks noRot="1" noChangeArrowheads="1" noTextEdit="1"/>
          </p:cNvSpPr>
          <p:nvPr>
            <p:ph type="sldImg"/>
          </p:nvPr>
        </p:nvSpPr>
        <p:spPr>
          <a:ln/>
        </p:spPr>
      </p:sp>
      <p:sp>
        <p:nvSpPr>
          <p:cNvPr id="604163" name="Rectangle 3"/>
          <p:cNvSpPr>
            <a:spLocks noGrp="1" noChangeArrowheads="1"/>
          </p:cNvSpPr>
          <p:nvPr>
            <p:ph type="body" idx="1"/>
          </p:nvPr>
        </p:nvSpPr>
        <p:spPr/>
        <p:txBody>
          <a:bodyPr/>
          <a:lstStyle/>
          <a:p>
            <a:r>
              <a:rPr lang="en-US" altLang="en-US"/>
              <a:t>Glufosinate was discovered by the Japanese in 1972 as a byproduct of the soil bacterium Streptomyces.</a:t>
            </a:r>
          </a:p>
          <a:p>
            <a:r>
              <a:rPr lang="en-US" altLang="en-US"/>
              <a:t>It is mostly contact kill with symptoms appearing in 1-2 days &gt;50 degree F</a:t>
            </a:r>
          </a:p>
        </p:txBody>
      </p:sp>
    </p:spTree>
    <p:extLst>
      <p:ext uri="{BB962C8B-B14F-4D97-AF65-F5344CB8AC3E}">
        <p14:creationId xmlns:p14="http://schemas.microsoft.com/office/powerpoint/2010/main" val="19616607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7CD28A9-17A0-E645-ACB5-98B29AF1D77D}" type="slidenum">
              <a:rPr lang="en-US" altLang="en-US"/>
              <a:pPr/>
              <a:t>4</a:t>
            </a:fld>
            <a:endParaRPr lang="en-US" altLang="en-US"/>
          </a:p>
        </p:txBody>
      </p:sp>
      <p:sp>
        <p:nvSpPr>
          <p:cNvPr id="397314" name="Rectangle 2"/>
          <p:cNvSpPr>
            <a:spLocks noRot="1" noChangeArrowheads="1" noTextEdit="1"/>
          </p:cNvSpPr>
          <p:nvPr>
            <p:ph type="sldImg"/>
          </p:nvPr>
        </p:nvSpPr>
        <p:spPr>
          <a:ln/>
        </p:spPr>
      </p:sp>
      <p:sp>
        <p:nvSpPr>
          <p:cNvPr id="397315" name="Rectangle 3"/>
          <p:cNvSpPr>
            <a:spLocks noGrp="1" noChangeArrowheads="1"/>
          </p:cNvSpPr>
          <p:nvPr>
            <p:ph type="body" idx="1"/>
          </p:nvPr>
        </p:nvSpPr>
        <p:spPr/>
        <p:txBody>
          <a:bodyPr/>
          <a:lstStyle/>
          <a:p>
            <a:pPr>
              <a:buFontTx/>
              <a:buChar char="•"/>
            </a:pPr>
            <a:r>
              <a:rPr lang="en-US" altLang="en-US"/>
              <a:t>Refer to slide</a:t>
            </a:r>
          </a:p>
        </p:txBody>
      </p:sp>
    </p:spTree>
    <p:extLst>
      <p:ext uri="{BB962C8B-B14F-4D97-AF65-F5344CB8AC3E}">
        <p14:creationId xmlns:p14="http://schemas.microsoft.com/office/powerpoint/2010/main" val="65453620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7D0C498-4526-484B-B39A-DBDD47F442FD}" type="slidenum">
              <a:rPr lang="en-US" altLang="en-US"/>
              <a:pPr/>
              <a:t>51</a:t>
            </a:fld>
            <a:endParaRPr lang="en-US" altLang="en-US"/>
          </a:p>
        </p:txBody>
      </p:sp>
      <p:sp>
        <p:nvSpPr>
          <p:cNvPr id="603138" name="Rectangle 2"/>
          <p:cNvSpPr>
            <a:spLocks noRot="1" noChangeArrowheads="1" noTextEdit="1"/>
          </p:cNvSpPr>
          <p:nvPr>
            <p:ph type="sldImg"/>
          </p:nvPr>
        </p:nvSpPr>
        <p:spPr>
          <a:ln/>
        </p:spPr>
      </p:sp>
      <p:sp>
        <p:nvSpPr>
          <p:cNvPr id="603139" name="Rectangle 3"/>
          <p:cNvSpPr>
            <a:spLocks noGrp="1" noChangeArrowheads="1"/>
          </p:cNvSpPr>
          <p:nvPr>
            <p:ph type="body" idx="1"/>
          </p:nvPr>
        </p:nvSpPr>
        <p:spPr/>
        <p:txBody>
          <a:bodyPr/>
          <a:lstStyle/>
          <a:p>
            <a:r>
              <a:rPr lang="en-US" altLang="en-US"/>
              <a:t>Soil Sterilants  ***  Be careful  active in the soil for up to a year, may move offsite.</a:t>
            </a:r>
          </a:p>
          <a:p>
            <a:r>
              <a:rPr lang="en-US" altLang="en-US"/>
              <a:t>Triazine family PSII inhibitor</a:t>
            </a:r>
          </a:p>
        </p:txBody>
      </p:sp>
    </p:spTree>
    <p:extLst>
      <p:ext uri="{BB962C8B-B14F-4D97-AF65-F5344CB8AC3E}">
        <p14:creationId xmlns:p14="http://schemas.microsoft.com/office/powerpoint/2010/main" val="146384794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4FF1E07-1272-5943-87A4-13F38DE5528C}" type="slidenum">
              <a:rPr lang="en-US" altLang="en-US"/>
              <a:pPr/>
              <a:t>53</a:t>
            </a:fld>
            <a:endParaRPr lang="en-US" altLang="en-US"/>
          </a:p>
        </p:txBody>
      </p:sp>
      <p:sp>
        <p:nvSpPr>
          <p:cNvPr id="448514" name="Rectangle 2"/>
          <p:cNvSpPr>
            <a:spLocks noRot="1" noChangeArrowheads="1" noTextEdit="1"/>
          </p:cNvSpPr>
          <p:nvPr>
            <p:ph type="sldImg"/>
          </p:nvPr>
        </p:nvSpPr>
        <p:spPr>
          <a:ln/>
        </p:spPr>
      </p:sp>
      <p:sp>
        <p:nvSpPr>
          <p:cNvPr id="448515" name="Rectangle 3"/>
          <p:cNvSpPr>
            <a:spLocks noGrp="1" noChangeArrowheads="1"/>
          </p:cNvSpPr>
          <p:nvPr>
            <p:ph type="body" idx="1"/>
          </p:nvPr>
        </p:nvSpPr>
        <p:spPr/>
        <p:txBody>
          <a:bodyPr/>
          <a:lstStyle/>
          <a:p>
            <a:r>
              <a:rPr lang="en-US" altLang="en-US"/>
              <a:t>Refer to slide.  Available in many formulation (sprayable and granular).  Be sure to keep spray drift off of desirable plant material.   </a:t>
            </a:r>
          </a:p>
        </p:txBody>
      </p:sp>
    </p:spTree>
    <p:extLst>
      <p:ext uri="{BB962C8B-B14F-4D97-AF65-F5344CB8AC3E}">
        <p14:creationId xmlns:p14="http://schemas.microsoft.com/office/powerpoint/2010/main" val="131973477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1D73B20-22CF-6D41-BA57-C7BC7FECBA1D}" type="slidenum">
              <a:rPr lang="en-US" altLang="en-US"/>
              <a:pPr/>
              <a:t>56</a:t>
            </a:fld>
            <a:endParaRPr lang="en-US" altLang="en-US"/>
          </a:p>
        </p:txBody>
      </p:sp>
      <p:sp>
        <p:nvSpPr>
          <p:cNvPr id="605186" name="Rectangle 2"/>
          <p:cNvSpPr>
            <a:spLocks noRot="1" noChangeArrowheads="1" noTextEdit="1"/>
          </p:cNvSpPr>
          <p:nvPr>
            <p:ph type="sldImg"/>
          </p:nvPr>
        </p:nvSpPr>
        <p:spPr>
          <a:ln/>
        </p:spPr>
      </p:sp>
      <p:sp>
        <p:nvSpPr>
          <p:cNvPr id="605187" name="Rectangle 3"/>
          <p:cNvSpPr>
            <a:spLocks noGrp="1" noChangeArrowheads="1"/>
          </p:cNvSpPr>
          <p:nvPr>
            <p:ph type="body" idx="1"/>
          </p:nvPr>
        </p:nvSpPr>
        <p:spPr/>
        <p:txBody>
          <a:bodyPr/>
          <a:lstStyle/>
          <a:p>
            <a:r>
              <a:rPr lang="en-US" altLang="en-US"/>
              <a:t>Triclopyr is pyradine compound similar to 2,4,5-T (Agent Orange without the dioxin problem)</a:t>
            </a:r>
          </a:p>
        </p:txBody>
      </p:sp>
    </p:spTree>
    <p:extLst>
      <p:ext uri="{BB962C8B-B14F-4D97-AF65-F5344CB8AC3E}">
        <p14:creationId xmlns:p14="http://schemas.microsoft.com/office/powerpoint/2010/main" val="157127401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9418EAF-E447-1343-9890-EC086C04F6B1}" type="slidenum">
              <a:rPr lang="en-US" altLang="en-US"/>
              <a:pPr/>
              <a:t>62</a:t>
            </a:fld>
            <a:endParaRPr lang="en-US" altLang="en-US"/>
          </a:p>
        </p:txBody>
      </p:sp>
      <p:sp>
        <p:nvSpPr>
          <p:cNvPr id="450562" name="Rectangle 2"/>
          <p:cNvSpPr>
            <a:spLocks noRot="1" noChangeArrowheads="1" noTextEdit="1"/>
          </p:cNvSpPr>
          <p:nvPr>
            <p:ph type="sldImg"/>
          </p:nvPr>
        </p:nvSpPr>
        <p:spPr>
          <a:ln/>
        </p:spPr>
      </p:sp>
      <p:sp>
        <p:nvSpPr>
          <p:cNvPr id="450563" name="Rectangle 3"/>
          <p:cNvSpPr>
            <a:spLocks noGrp="1" noChangeArrowheads="1"/>
          </p:cNvSpPr>
          <p:nvPr>
            <p:ph type="body" idx="1"/>
          </p:nvPr>
        </p:nvSpPr>
        <p:spPr/>
        <p:txBody>
          <a:bodyPr/>
          <a:lstStyle/>
          <a:p>
            <a:r>
              <a:rPr lang="en-US" altLang="en-US"/>
              <a:t>Refer to slide!</a:t>
            </a:r>
          </a:p>
        </p:txBody>
      </p:sp>
    </p:spTree>
    <p:extLst>
      <p:ext uri="{BB962C8B-B14F-4D97-AF65-F5344CB8AC3E}">
        <p14:creationId xmlns:p14="http://schemas.microsoft.com/office/powerpoint/2010/main" val="79597975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ACFC503-E848-474B-AFF9-D67381950F96}" type="slidenum">
              <a:rPr lang="en-US" altLang="en-US"/>
              <a:pPr/>
              <a:t>64</a:t>
            </a:fld>
            <a:endParaRPr lang="en-US" altLang="en-US"/>
          </a:p>
        </p:txBody>
      </p:sp>
      <p:sp>
        <p:nvSpPr>
          <p:cNvPr id="447490" name="Rectangle 2"/>
          <p:cNvSpPr>
            <a:spLocks noRot="1" noChangeArrowheads="1" noTextEdit="1"/>
          </p:cNvSpPr>
          <p:nvPr>
            <p:ph type="sldImg"/>
          </p:nvPr>
        </p:nvSpPr>
        <p:spPr>
          <a:ln/>
        </p:spPr>
      </p:sp>
      <p:sp>
        <p:nvSpPr>
          <p:cNvPr id="447491" name="Rectangle 3"/>
          <p:cNvSpPr>
            <a:spLocks noGrp="1" noChangeArrowheads="1"/>
          </p:cNvSpPr>
          <p:nvPr>
            <p:ph type="body" idx="1"/>
          </p:nvPr>
        </p:nvSpPr>
        <p:spPr/>
        <p:txBody>
          <a:bodyPr/>
          <a:lstStyle/>
          <a:p>
            <a:r>
              <a:rPr lang="en-US" altLang="en-US"/>
              <a:t>Refer to slide.  Only available in sprayable formulations.  These herbicides may be removed from the market in the near future, because of the arsenic in their formulations.  However this arsenic is in a very unavailable form, and these products have been on the market for 30+ years.  There are no other herbicides that can replace these herbicides in many situations! </a:t>
            </a:r>
          </a:p>
        </p:txBody>
      </p:sp>
    </p:spTree>
    <p:extLst>
      <p:ext uri="{BB962C8B-B14F-4D97-AF65-F5344CB8AC3E}">
        <p14:creationId xmlns:p14="http://schemas.microsoft.com/office/powerpoint/2010/main" val="135607150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322EEDC-3224-3A40-BECD-85B9DDD0F8E0}" type="slidenum">
              <a:rPr lang="en-US" altLang="en-US"/>
              <a:pPr/>
              <a:t>65</a:t>
            </a:fld>
            <a:endParaRPr lang="en-US" altLang="en-US"/>
          </a:p>
        </p:txBody>
      </p:sp>
      <p:sp>
        <p:nvSpPr>
          <p:cNvPr id="606210" name="Rectangle 2"/>
          <p:cNvSpPr>
            <a:spLocks noRot="1" noChangeArrowheads="1" noTextEdit="1"/>
          </p:cNvSpPr>
          <p:nvPr>
            <p:ph type="sldImg"/>
          </p:nvPr>
        </p:nvSpPr>
        <p:spPr>
          <a:ln/>
        </p:spPr>
      </p:sp>
      <p:sp>
        <p:nvSpPr>
          <p:cNvPr id="606211" name="Rectangle 3"/>
          <p:cNvSpPr>
            <a:spLocks noGrp="1" noChangeArrowheads="1"/>
          </p:cNvSpPr>
          <p:nvPr>
            <p:ph type="body" idx="1"/>
          </p:nvPr>
        </p:nvSpPr>
        <p:spPr/>
        <p:txBody>
          <a:bodyPr/>
          <a:lstStyle/>
          <a:p>
            <a:r>
              <a:rPr lang="en-US" altLang="en-US"/>
              <a:t>MSMA and CAMA </a:t>
            </a:r>
          </a:p>
        </p:txBody>
      </p:sp>
    </p:spTree>
    <p:extLst>
      <p:ext uri="{BB962C8B-B14F-4D97-AF65-F5344CB8AC3E}">
        <p14:creationId xmlns:p14="http://schemas.microsoft.com/office/powerpoint/2010/main" val="24988934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1DA23B6-098D-D141-A37E-77BCFAFB7727}" type="slidenum">
              <a:rPr lang="en-US" altLang="en-US"/>
              <a:pPr/>
              <a:t>71</a:t>
            </a:fld>
            <a:endParaRPr lang="en-US" altLang="en-US"/>
          </a:p>
        </p:txBody>
      </p:sp>
      <p:sp>
        <p:nvSpPr>
          <p:cNvPr id="608258" name="Rectangle 2"/>
          <p:cNvSpPr>
            <a:spLocks noRot="1" noChangeArrowheads="1" noTextEdit="1"/>
          </p:cNvSpPr>
          <p:nvPr>
            <p:ph type="sldImg"/>
          </p:nvPr>
        </p:nvSpPr>
        <p:spPr>
          <a:ln/>
        </p:spPr>
      </p:sp>
      <p:sp>
        <p:nvSpPr>
          <p:cNvPr id="608259" name="Rectangle 3"/>
          <p:cNvSpPr>
            <a:spLocks noGrp="1" noChangeArrowheads="1"/>
          </p:cNvSpPr>
          <p:nvPr>
            <p:ph type="body" idx="1"/>
          </p:nvPr>
        </p:nvSpPr>
        <p:spPr/>
        <p:txBody>
          <a:bodyPr/>
          <a:lstStyle/>
          <a:p>
            <a:r>
              <a:rPr lang="en-US" altLang="en-US"/>
              <a:t>Vantage is labeled for crabgrass control in Centipede.</a:t>
            </a:r>
          </a:p>
        </p:txBody>
      </p:sp>
    </p:spTree>
    <p:extLst>
      <p:ext uri="{BB962C8B-B14F-4D97-AF65-F5344CB8AC3E}">
        <p14:creationId xmlns:p14="http://schemas.microsoft.com/office/powerpoint/2010/main" val="155969153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B2BAE18-5C94-F645-88BF-1F1FFC9E01F0}" type="slidenum">
              <a:rPr lang="en-US" altLang="en-US"/>
              <a:pPr/>
              <a:t>72</a:t>
            </a:fld>
            <a:endParaRPr lang="en-US" altLang="en-US"/>
          </a:p>
        </p:txBody>
      </p:sp>
      <p:sp>
        <p:nvSpPr>
          <p:cNvPr id="607234" name="Rectangle 2"/>
          <p:cNvSpPr>
            <a:spLocks noRot="1" noChangeArrowheads="1" noTextEdit="1"/>
          </p:cNvSpPr>
          <p:nvPr>
            <p:ph type="sldImg"/>
          </p:nvPr>
        </p:nvSpPr>
        <p:spPr>
          <a:ln/>
        </p:spPr>
      </p:sp>
      <p:sp>
        <p:nvSpPr>
          <p:cNvPr id="607235" name="Rectangle 3"/>
          <p:cNvSpPr>
            <a:spLocks noGrp="1" noChangeArrowheads="1"/>
          </p:cNvSpPr>
          <p:nvPr>
            <p:ph type="body" idx="1"/>
          </p:nvPr>
        </p:nvSpPr>
        <p:spPr/>
        <p:txBody>
          <a:bodyPr/>
          <a:lstStyle/>
          <a:p>
            <a:r>
              <a:rPr lang="en-US" altLang="en-US"/>
              <a:t>Basagran controls a number of broadleaf weeds and yellow nutsedge in most turf and has a limited label allowing it to be sprayed over the top of certain ornamentals such as ivy and liriope.</a:t>
            </a:r>
          </a:p>
        </p:txBody>
      </p:sp>
    </p:spTree>
    <p:extLst>
      <p:ext uri="{BB962C8B-B14F-4D97-AF65-F5344CB8AC3E}">
        <p14:creationId xmlns:p14="http://schemas.microsoft.com/office/powerpoint/2010/main" val="155014942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6767B8D-CEA5-9847-801E-AE4D78AB38BB}" type="slidenum">
              <a:rPr lang="en-US" altLang="en-US"/>
              <a:pPr/>
              <a:t>76</a:t>
            </a:fld>
            <a:endParaRPr lang="en-US" altLang="en-US"/>
          </a:p>
        </p:txBody>
      </p:sp>
      <p:sp>
        <p:nvSpPr>
          <p:cNvPr id="443394" name="Rectangle 2"/>
          <p:cNvSpPr>
            <a:spLocks noRot="1" noChangeArrowheads="1" noTextEdit="1"/>
          </p:cNvSpPr>
          <p:nvPr>
            <p:ph type="sldImg"/>
          </p:nvPr>
        </p:nvSpPr>
        <p:spPr>
          <a:ln/>
        </p:spPr>
      </p:sp>
      <p:sp>
        <p:nvSpPr>
          <p:cNvPr id="443395" name="Rectangle 3"/>
          <p:cNvSpPr>
            <a:spLocks noGrp="1" noChangeArrowheads="1"/>
          </p:cNvSpPr>
          <p:nvPr>
            <p:ph type="body" idx="1"/>
          </p:nvPr>
        </p:nvSpPr>
        <p:spPr/>
        <p:txBody>
          <a:bodyPr/>
          <a:lstStyle/>
          <a:p>
            <a:pPr>
              <a:buFontTx/>
              <a:buChar char="•"/>
            </a:pPr>
            <a:r>
              <a:rPr lang="en-US" altLang="en-US"/>
              <a:t>Refer to slide</a:t>
            </a:r>
          </a:p>
        </p:txBody>
      </p:sp>
    </p:spTree>
    <p:extLst>
      <p:ext uri="{BB962C8B-B14F-4D97-AF65-F5344CB8AC3E}">
        <p14:creationId xmlns:p14="http://schemas.microsoft.com/office/powerpoint/2010/main" val="8983099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708984D-C4E5-EB4C-A3FE-7B5AF624E637}" type="slidenum">
              <a:rPr lang="en-US" altLang="en-US"/>
              <a:pPr/>
              <a:t>77</a:t>
            </a:fld>
            <a:endParaRPr lang="en-US" altLang="en-US"/>
          </a:p>
        </p:txBody>
      </p:sp>
      <p:sp>
        <p:nvSpPr>
          <p:cNvPr id="360450" name="Rectangle 2"/>
          <p:cNvSpPr>
            <a:spLocks noRot="1" noChangeArrowheads="1" noTextEdit="1"/>
          </p:cNvSpPr>
          <p:nvPr>
            <p:ph type="sldImg"/>
          </p:nvPr>
        </p:nvSpPr>
        <p:spPr>
          <a:ln/>
        </p:spPr>
      </p:sp>
      <p:sp>
        <p:nvSpPr>
          <p:cNvPr id="360451" name="Rectangle 3"/>
          <p:cNvSpPr>
            <a:spLocks noGrp="1" noChangeArrowheads="1"/>
          </p:cNvSpPr>
          <p:nvPr>
            <p:ph type="body" idx="1"/>
          </p:nvPr>
        </p:nvSpPr>
        <p:spPr/>
        <p:txBody>
          <a:bodyPr/>
          <a:lstStyle/>
          <a:p>
            <a:pPr>
              <a:buFontTx/>
              <a:buChar char="•"/>
            </a:pPr>
            <a:r>
              <a:rPr lang="en-US" altLang="en-US"/>
              <a:t>Credits</a:t>
            </a:r>
          </a:p>
          <a:p>
            <a:pPr>
              <a:buFontTx/>
              <a:buChar char="•"/>
            </a:pPr>
            <a:r>
              <a:rPr lang="en-US" altLang="en-US"/>
              <a:t>Program brought to you by The University of Georgia Department of Horticulture and Crop and Soil Sciences    </a:t>
            </a:r>
          </a:p>
        </p:txBody>
      </p:sp>
    </p:spTree>
    <p:extLst>
      <p:ext uri="{BB962C8B-B14F-4D97-AF65-F5344CB8AC3E}">
        <p14:creationId xmlns:p14="http://schemas.microsoft.com/office/powerpoint/2010/main" val="1084787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269D921-5909-1F49-ABE3-141E49885A87}" type="slidenum">
              <a:rPr lang="en-US" altLang="en-US"/>
              <a:pPr/>
              <a:t>6</a:t>
            </a:fld>
            <a:endParaRPr lang="en-US" altLang="en-US"/>
          </a:p>
        </p:txBody>
      </p:sp>
      <p:sp>
        <p:nvSpPr>
          <p:cNvPr id="400386" name="Rectangle 2"/>
          <p:cNvSpPr>
            <a:spLocks noRot="1" noChangeArrowheads="1" noTextEdit="1"/>
          </p:cNvSpPr>
          <p:nvPr>
            <p:ph type="sldImg"/>
          </p:nvPr>
        </p:nvSpPr>
        <p:spPr>
          <a:ln/>
        </p:spPr>
      </p:sp>
      <p:sp>
        <p:nvSpPr>
          <p:cNvPr id="400387" name="Rectangle 3"/>
          <p:cNvSpPr>
            <a:spLocks noGrp="1" noChangeArrowheads="1"/>
          </p:cNvSpPr>
          <p:nvPr>
            <p:ph type="body" idx="1"/>
          </p:nvPr>
        </p:nvSpPr>
        <p:spPr/>
        <p:txBody>
          <a:bodyPr/>
          <a:lstStyle/>
          <a:p>
            <a:pPr>
              <a:buFontTx/>
              <a:buChar char="•"/>
            </a:pPr>
            <a:r>
              <a:rPr lang="en-US" altLang="en-US"/>
              <a:t>Summer annuals germinate in mid to late spring, and usually complete their life cycle by mid to late fall. </a:t>
            </a:r>
          </a:p>
        </p:txBody>
      </p:sp>
    </p:spTree>
    <p:extLst>
      <p:ext uri="{BB962C8B-B14F-4D97-AF65-F5344CB8AC3E}">
        <p14:creationId xmlns:p14="http://schemas.microsoft.com/office/powerpoint/2010/main" val="13787743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30331EF-7829-A54F-A3F7-7A9C67C5A661}" type="slidenum">
              <a:rPr lang="en-US" altLang="en-US"/>
              <a:pPr/>
              <a:t>7</a:t>
            </a:fld>
            <a:endParaRPr lang="en-US" altLang="en-US"/>
          </a:p>
        </p:txBody>
      </p:sp>
      <p:sp>
        <p:nvSpPr>
          <p:cNvPr id="401410" name="Rectangle 2"/>
          <p:cNvSpPr>
            <a:spLocks noRot="1" noChangeArrowheads="1" noTextEdit="1"/>
          </p:cNvSpPr>
          <p:nvPr>
            <p:ph type="sldImg"/>
          </p:nvPr>
        </p:nvSpPr>
        <p:spPr>
          <a:ln/>
        </p:spPr>
      </p:sp>
      <p:sp>
        <p:nvSpPr>
          <p:cNvPr id="401411" name="Rectangle 3"/>
          <p:cNvSpPr>
            <a:spLocks noGrp="1" noChangeArrowheads="1"/>
          </p:cNvSpPr>
          <p:nvPr>
            <p:ph type="body" idx="1"/>
          </p:nvPr>
        </p:nvSpPr>
        <p:spPr/>
        <p:txBody>
          <a:bodyPr/>
          <a:lstStyle/>
          <a:p>
            <a:pPr>
              <a:buFontTx/>
              <a:buChar char="•"/>
            </a:pPr>
            <a:r>
              <a:rPr lang="en-US" altLang="en-US"/>
              <a:t>There are several species of crabgrass, but two of the most common are Southern and Smooth crabgrass.  Germinate well in moist, warm soils (~60 </a:t>
            </a:r>
            <a:r>
              <a:rPr lang="en-US" altLang="en-US">
                <a:ea typeface="Times New Roman" charset="0"/>
                <a:cs typeface="Times New Roman" charset="0"/>
              </a:rPr>
              <a:t>ºF). Crabgrass control is the same regardless of type. </a:t>
            </a:r>
          </a:p>
        </p:txBody>
      </p:sp>
    </p:spTree>
    <p:extLst>
      <p:ext uri="{BB962C8B-B14F-4D97-AF65-F5344CB8AC3E}">
        <p14:creationId xmlns:p14="http://schemas.microsoft.com/office/powerpoint/2010/main" val="17112434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93DE1EE-714E-6B4F-B271-1C46123D7C31}" type="slidenum">
              <a:rPr lang="en-US" altLang="en-US"/>
              <a:pPr/>
              <a:t>8</a:t>
            </a:fld>
            <a:endParaRPr lang="en-US" altLang="en-US"/>
          </a:p>
        </p:txBody>
      </p:sp>
      <p:sp>
        <p:nvSpPr>
          <p:cNvPr id="402434" name="Rectangle 2"/>
          <p:cNvSpPr>
            <a:spLocks noRot="1" noChangeArrowheads="1" noTextEdit="1"/>
          </p:cNvSpPr>
          <p:nvPr>
            <p:ph type="sldImg"/>
          </p:nvPr>
        </p:nvSpPr>
        <p:spPr>
          <a:ln/>
        </p:spPr>
      </p:sp>
      <p:sp>
        <p:nvSpPr>
          <p:cNvPr id="402435" name="Rectangle 3"/>
          <p:cNvSpPr>
            <a:spLocks noGrp="1" noChangeArrowheads="1"/>
          </p:cNvSpPr>
          <p:nvPr>
            <p:ph type="body" idx="1"/>
          </p:nvPr>
        </p:nvSpPr>
        <p:spPr/>
        <p:txBody>
          <a:bodyPr/>
          <a:lstStyle/>
          <a:p>
            <a:pPr>
              <a:buFontTx/>
              <a:buChar char="•"/>
            </a:pPr>
            <a:r>
              <a:rPr lang="en-US" altLang="en-US"/>
              <a:t>Goosegrass has a flat stem with a silvery center, and prefers compacted soils.  It germinates under moist warm conditions.  Resistances has developed to some pre-emergence herbicides.</a:t>
            </a:r>
          </a:p>
        </p:txBody>
      </p:sp>
    </p:spTree>
    <p:extLst>
      <p:ext uri="{BB962C8B-B14F-4D97-AF65-F5344CB8AC3E}">
        <p14:creationId xmlns:p14="http://schemas.microsoft.com/office/powerpoint/2010/main" val="17672601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B069DDE-43DE-D84D-96B0-14FDE2577D0D}" type="slidenum">
              <a:rPr lang="en-US" altLang="en-US"/>
              <a:pPr/>
              <a:t>9</a:t>
            </a:fld>
            <a:endParaRPr lang="en-US" altLang="en-US"/>
          </a:p>
        </p:txBody>
      </p:sp>
      <p:sp>
        <p:nvSpPr>
          <p:cNvPr id="403458" name="Rectangle 2"/>
          <p:cNvSpPr>
            <a:spLocks noRot="1" noChangeArrowheads="1" noTextEdit="1"/>
          </p:cNvSpPr>
          <p:nvPr>
            <p:ph type="sldImg"/>
          </p:nvPr>
        </p:nvSpPr>
        <p:spPr>
          <a:ln/>
        </p:spPr>
      </p:sp>
      <p:sp>
        <p:nvSpPr>
          <p:cNvPr id="403459" name="Rectangle 3"/>
          <p:cNvSpPr>
            <a:spLocks noGrp="1" noChangeArrowheads="1"/>
          </p:cNvSpPr>
          <p:nvPr>
            <p:ph type="body" idx="1"/>
          </p:nvPr>
        </p:nvSpPr>
        <p:spPr/>
        <p:txBody>
          <a:bodyPr/>
          <a:lstStyle/>
          <a:p>
            <a:pPr>
              <a:buFontTx/>
              <a:buChar char="•"/>
            </a:pPr>
            <a:r>
              <a:rPr lang="en-US" altLang="en-US"/>
              <a:t>Winter annuals germinate in late fall to early winter, and complete their life cycle in late spring to early summer.</a:t>
            </a:r>
          </a:p>
        </p:txBody>
      </p:sp>
    </p:spTree>
    <p:extLst>
      <p:ext uri="{BB962C8B-B14F-4D97-AF65-F5344CB8AC3E}">
        <p14:creationId xmlns:p14="http://schemas.microsoft.com/office/powerpoint/2010/main" val="4951538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18F77E3-766D-8A45-BB74-E674AC89499E}" type="slidenum">
              <a:rPr lang="en-US" altLang="en-US"/>
              <a:pPr/>
              <a:t>10</a:t>
            </a:fld>
            <a:endParaRPr lang="en-US" altLang="en-US"/>
          </a:p>
        </p:txBody>
      </p:sp>
      <p:sp>
        <p:nvSpPr>
          <p:cNvPr id="404482" name="Rectangle 2"/>
          <p:cNvSpPr>
            <a:spLocks noRot="1" noChangeArrowheads="1" noTextEdit="1"/>
          </p:cNvSpPr>
          <p:nvPr>
            <p:ph type="sldImg"/>
          </p:nvPr>
        </p:nvSpPr>
        <p:spPr>
          <a:ln/>
        </p:spPr>
      </p:sp>
      <p:sp>
        <p:nvSpPr>
          <p:cNvPr id="404483" name="Rectangle 3"/>
          <p:cNvSpPr>
            <a:spLocks noGrp="1" noChangeArrowheads="1"/>
          </p:cNvSpPr>
          <p:nvPr>
            <p:ph type="body" idx="1"/>
          </p:nvPr>
        </p:nvSpPr>
        <p:spPr/>
        <p:txBody>
          <a:bodyPr/>
          <a:lstStyle/>
          <a:p>
            <a:pPr>
              <a:buFontTx/>
              <a:buChar char="•"/>
            </a:pPr>
            <a:r>
              <a:rPr lang="en-US" altLang="en-US"/>
              <a:t>Annual bluegrass prefers compacted soils.  There are several varieties of annual bluegrass, but most annual bluegrasses germinate from late summer to early fall.  An identifying feature of bluegrass are tufted growth and boat-shaped leaf tips.</a:t>
            </a:r>
          </a:p>
        </p:txBody>
      </p:sp>
    </p:spTree>
    <p:extLst>
      <p:ext uri="{BB962C8B-B14F-4D97-AF65-F5344CB8AC3E}">
        <p14:creationId xmlns:p14="http://schemas.microsoft.com/office/powerpoint/2010/main" val="5516080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D5253CD-D5CB-3143-9AC6-04C11E5F04AA}" type="slidenum">
              <a:rPr lang="en-US" altLang="en-US"/>
              <a:pPr/>
              <a:t>11</a:t>
            </a:fld>
            <a:endParaRPr lang="en-US" altLang="en-US"/>
          </a:p>
        </p:txBody>
      </p:sp>
      <p:sp>
        <p:nvSpPr>
          <p:cNvPr id="405506" name="Rectangle 2"/>
          <p:cNvSpPr>
            <a:spLocks noRot="1" noChangeArrowheads="1" noTextEdit="1"/>
          </p:cNvSpPr>
          <p:nvPr>
            <p:ph type="sldImg"/>
          </p:nvPr>
        </p:nvSpPr>
        <p:spPr>
          <a:ln/>
        </p:spPr>
      </p:sp>
      <p:sp>
        <p:nvSpPr>
          <p:cNvPr id="405507" name="Rectangle 3"/>
          <p:cNvSpPr>
            <a:spLocks noGrp="1" noChangeArrowheads="1"/>
          </p:cNvSpPr>
          <p:nvPr>
            <p:ph type="body" idx="1"/>
          </p:nvPr>
        </p:nvSpPr>
        <p:spPr/>
        <p:txBody>
          <a:bodyPr/>
          <a:lstStyle/>
          <a:p>
            <a:pPr>
              <a:buFontTx/>
              <a:buChar char="•"/>
            </a:pPr>
            <a:r>
              <a:rPr lang="en-US" altLang="en-US"/>
              <a:t>Winter annuals germinate in late fall to early winter, and complete their life cycle in late spring to early summer.</a:t>
            </a:r>
          </a:p>
          <a:p>
            <a:endParaRPr lang="en-US" altLang="en-US"/>
          </a:p>
        </p:txBody>
      </p:sp>
    </p:spTree>
    <p:extLst>
      <p:ext uri="{BB962C8B-B14F-4D97-AF65-F5344CB8AC3E}">
        <p14:creationId xmlns:p14="http://schemas.microsoft.com/office/powerpoint/2010/main" val="1890544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501762" name="Group 2"/>
          <p:cNvGrpSpPr>
            <a:grpSpLocks/>
          </p:cNvGrpSpPr>
          <p:nvPr/>
        </p:nvGrpSpPr>
        <p:grpSpPr bwMode="auto">
          <a:xfrm>
            <a:off x="381000" y="457200"/>
            <a:ext cx="8397875" cy="5562600"/>
            <a:chOff x="240" y="288"/>
            <a:chExt cx="5290" cy="3504"/>
          </a:xfrm>
        </p:grpSpPr>
        <p:sp>
          <p:nvSpPr>
            <p:cNvPr id="501763" name="Rectangle 3"/>
            <p:cNvSpPr>
              <a:spLocks noChangeArrowheads="1"/>
            </p:cNvSpPr>
            <p:nvPr/>
          </p:nvSpPr>
          <p:spPr bwMode="blackWhite">
            <a:xfrm>
              <a:off x="240" y="288"/>
              <a:ext cx="5290" cy="3504"/>
            </a:xfrm>
            <a:prstGeom prst="rect">
              <a:avLst/>
            </a:prstGeom>
            <a:solidFill>
              <a:schemeClr val="bg1"/>
            </a:solidFill>
            <a:ln w="50800">
              <a:solidFill>
                <a:schemeClr val="folHlink"/>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1" hangingPunct="1">
                <a:spcBef>
                  <a:spcPct val="0"/>
                </a:spcBef>
              </a:pPr>
              <a:endParaRPr lang="en-US" altLang="en-US"/>
            </a:p>
          </p:txBody>
        </p:sp>
        <p:sp>
          <p:nvSpPr>
            <p:cNvPr id="501764" name="Rectangle 4"/>
            <p:cNvSpPr>
              <a:spLocks noChangeArrowheads="1"/>
            </p:cNvSpPr>
            <p:nvPr/>
          </p:nvSpPr>
          <p:spPr bwMode="auto">
            <a:xfrm>
              <a:off x="285" y="336"/>
              <a:ext cx="5184" cy="3408"/>
            </a:xfrm>
            <a:prstGeom prst="rect">
              <a:avLst/>
            </a:prstGeom>
            <a:noFill/>
            <a:ln w="9525">
              <a:solidFill>
                <a:schemeClr val="folHlink"/>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1" hangingPunct="1">
                <a:spcBef>
                  <a:spcPct val="0"/>
                </a:spcBef>
              </a:pPr>
              <a:endParaRPr lang="en-US" altLang="en-US"/>
            </a:p>
          </p:txBody>
        </p:sp>
        <p:sp>
          <p:nvSpPr>
            <p:cNvPr id="501765" name="Line 5"/>
            <p:cNvSpPr>
              <a:spLocks noChangeShapeType="1"/>
            </p:cNvSpPr>
            <p:nvPr/>
          </p:nvSpPr>
          <p:spPr bwMode="auto">
            <a:xfrm>
              <a:off x="576" y="2256"/>
              <a:ext cx="4608" cy="0"/>
            </a:xfrm>
            <a:prstGeom prst="line">
              <a:avLst/>
            </a:prstGeom>
            <a:noFill/>
            <a:ln w="1905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sp>
        <p:nvSpPr>
          <p:cNvPr id="501766" name="Rectangle 6"/>
          <p:cNvSpPr>
            <a:spLocks noGrp="1" noChangeArrowheads="1"/>
          </p:cNvSpPr>
          <p:nvPr>
            <p:ph type="ctrTitle"/>
          </p:nvPr>
        </p:nvSpPr>
        <p:spPr>
          <a:xfrm>
            <a:off x="1219200" y="838200"/>
            <a:ext cx="6781800" cy="2559050"/>
          </a:xfrm>
        </p:spPr>
        <p:txBody>
          <a:bodyPr anchorCtr="1"/>
          <a:lstStyle>
            <a:lvl1pPr algn="ctr">
              <a:defRPr sz="6200"/>
            </a:lvl1pPr>
          </a:lstStyle>
          <a:p>
            <a:pPr lvl="0"/>
            <a:r>
              <a:rPr lang="en-US" altLang="en-US" noProof="0" smtClean="0"/>
              <a:t>Click to edit Master title style</a:t>
            </a:r>
          </a:p>
        </p:txBody>
      </p:sp>
      <p:sp>
        <p:nvSpPr>
          <p:cNvPr id="501767" name="Rectangle 7"/>
          <p:cNvSpPr>
            <a:spLocks noGrp="1" noChangeArrowheads="1"/>
          </p:cNvSpPr>
          <p:nvPr>
            <p:ph type="subTitle" idx="1"/>
          </p:nvPr>
        </p:nvSpPr>
        <p:spPr>
          <a:xfrm>
            <a:off x="1371600" y="3733800"/>
            <a:ext cx="6400800" cy="1873250"/>
          </a:xfrm>
        </p:spPr>
        <p:txBody>
          <a:bodyPr/>
          <a:lstStyle>
            <a:lvl1pPr marL="0" indent="0" algn="ctr">
              <a:buFont typeface="Wingdings" charset="2"/>
              <a:buNone/>
              <a:defRPr sz="3000"/>
            </a:lvl1pPr>
          </a:lstStyle>
          <a:p>
            <a:pPr lvl="0"/>
            <a:r>
              <a:rPr lang="en-US" altLang="en-US" noProof="0" smtClean="0"/>
              <a:t>Click to edit Master subtitle style</a:t>
            </a:r>
          </a:p>
        </p:txBody>
      </p:sp>
      <p:sp>
        <p:nvSpPr>
          <p:cNvPr id="501768" name="Rectangle 8"/>
          <p:cNvSpPr>
            <a:spLocks noGrp="1" noChangeArrowheads="1"/>
          </p:cNvSpPr>
          <p:nvPr>
            <p:ph type="dt" sz="half" idx="2"/>
          </p:nvPr>
        </p:nvSpPr>
        <p:spPr bwMode="auto">
          <a:xfrm>
            <a:off x="536575" y="6248400"/>
            <a:ext cx="2054225" cy="45720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eaLnBrk="1" hangingPunct="1">
              <a:spcBef>
                <a:spcPct val="0"/>
              </a:spcBef>
              <a:defRPr sz="1000">
                <a:latin typeface="+mn-lt"/>
              </a:defRPr>
            </a:lvl1pPr>
          </a:lstStyle>
          <a:p>
            <a:endParaRPr lang="en-US" altLang="en-US"/>
          </a:p>
        </p:txBody>
      </p:sp>
      <p:sp>
        <p:nvSpPr>
          <p:cNvPr id="501769" name="Rectangle 9"/>
          <p:cNvSpPr>
            <a:spLocks noGrp="1" noChangeArrowheads="1"/>
          </p:cNvSpPr>
          <p:nvPr>
            <p:ph type="ftr" sz="quarter" idx="3"/>
          </p:nvPr>
        </p:nvSpPr>
        <p:spPr bwMode="auto">
          <a:xfrm>
            <a:off x="3251200" y="6248400"/>
            <a:ext cx="2887663" cy="45720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lgn="ctr" eaLnBrk="1" hangingPunct="1">
              <a:spcBef>
                <a:spcPct val="0"/>
              </a:spcBef>
              <a:defRPr sz="1000">
                <a:latin typeface="+mn-lt"/>
              </a:defRPr>
            </a:lvl1pPr>
          </a:lstStyle>
          <a:p>
            <a:endParaRPr lang="en-US" altLang="en-US"/>
          </a:p>
        </p:txBody>
      </p:sp>
      <p:sp>
        <p:nvSpPr>
          <p:cNvPr id="501770" name="Rectangle 10"/>
          <p:cNvSpPr>
            <a:spLocks noGrp="1" noChangeArrowheads="1"/>
          </p:cNvSpPr>
          <p:nvPr>
            <p:ph type="sldNum" sz="quarter" idx="4"/>
          </p:nvPr>
        </p:nvSpPr>
        <p:spPr bwMode="auto">
          <a:xfrm>
            <a:off x="6788150" y="6257925"/>
            <a:ext cx="1905000" cy="45720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eaLnBrk="1" hangingPunct="1">
              <a:spcBef>
                <a:spcPct val="0"/>
              </a:spcBef>
              <a:defRPr sz="1000">
                <a:latin typeface="+mn-lt"/>
              </a:defRPr>
            </a:lvl1pPr>
          </a:lstStyle>
          <a:p>
            <a:fld id="{1B812600-4757-E74F-83E6-E0DDD4228783}" type="slidenum">
              <a:rPr lang="en-US" altLang="en-US"/>
              <a:pPr/>
              <a:t>‹#›</a:t>
            </a:fld>
            <a:endParaRPr lang="en-US"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699711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48450" y="473075"/>
            <a:ext cx="2038350" cy="53943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33400" y="473075"/>
            <a:ext cx="5962650" cy="53943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707257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533400" y="473075"/>
            <a:ext cx="8153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533400" y="1828800"/>
            <a:ext cx="4000500" cy="4038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86300" y="1828800"/>
            <a:ext cx="4000500" cy="4038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135867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533400" y="473075"/>
            <a:ext cx="8153400" cy="53943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246954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533400" y="473075"/>
            <a:ext cx="8153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533400" y="1828800"/>
            <a:ext cx="4000500" cy="4038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86300" y="1828800"/>
            <a:ext cx="4000500" cy="19431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86300" y="3924300"/>
            <a:ext cx="4000500" cy="19431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821740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121363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Tree>
    <p:extLst>
      <p:ext uri="{BB962C8B-B14F-4D97-AF65-F5344CB8AC3E}">
        <p14:creationId xmlns:p14="http://schemas.microsoft.com/office/powerpoint/2010/main" val="9488327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33400" y="1828800"/>
            <a:ext cx="4000500" cy="4038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86300" y="1828800"/>
            <a:ext cx="4000500" cy="4038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657317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656682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0402817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39133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Tree>
    <p:extLst>
      <p:ext uri="{BB962C8B-B14F-4D97-AF65-F5344CB8AC3E}">
        <p14:creationId xmlns:p14="http://schemas.microsoft.com/office/powerpoint/2010/main" val="1239469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Tree>
    <p:extLst>
      <p:ext uri="{BB962C8B-B14F-4D97-AF65-F5344CB8AC3E}">
        <p14:creationId xmlns:p14="http://schemas.microsoft.com/office/powerpoint/2010/main" val="118057796"/>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00738" name="Group 2"/>
          <p:cNvGrpSpPr>
            <a:grpSpLocks/>
          </p:cNvGrpSpPr>
          <p:nvPr/>
        </p:nvGrpSpPr>
        <p:grpSpPr bwMode="auto">
          <a:xfrm>
            <a:off x="228600" y="228600"/>
            <a:ext cx="8686800" cy="6248400"/>
            <a:chOff x="144" y="144"/>
            <a:chExt cx="5472" cy="3744"/>
          </a:xfrm>
        </p:grpSpPr>
        <p:sp>
          <p:nvSpPr>
            <p:cNvPr id="500739" name="Rectangle 3"/>
            <p:cNvSpPr>
              <a:spLocks noChangeArrowheads="1"/>
            </p:cNvSpPr>
            <p:nvPr/>
          </p:nvSpPr>
          <p:spPr bwMode="auto">
            <a:xfrm>
              <a:off x="144" y="144"/>
              <a:ext cx="5472" cy="3744"/>
            </a:xfrm>
            <a:prstGeom prst="rect">
              <a:avLst/>
            </a:prstGeom>
            <a:solidFill>
              <a:schemeClr val="bg1"/>
            </a:solidFill>
            <a:ln w="44450">
              <a:solidFill>
                <a:schemeClr val="folHlink"/>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1" hangingPunct="1">
                <a:spcBef>
                  <a:spcPct val="0"/>
                </a:spcBef>
              </a:pPr>
              <a:endParaRPr lang="en-US" altLang="en-US"/>
            </a:p>
          </p:txBody>
        </p:sp>
        <p:sp>
          <p:nvSpPr>
            <p:cNvPr id="500740" name="Rectangle 4"/>
            <p:cNvSpPr>
              <a:spLocks noChangeArrowheads="1"/>
            </p:cNvSpPr>
            <p:nvPr/>
          </p:nvSpPr>
          <p:spPr bwMode="blackWhite">
            <a:xfrm>
              <a:off x="193" y="193"/>
              <a:ext cx="5373" cy="3635"/>
            </a:xfrm>
            <a:prstGeom prst="rect">
              <a:avLst/>
            </a:prstGeom>
            <a:solidFill>
              <a:schemeClr val="bg1"/>
            </a:solidFill>
            <a:ln w="9525">
              <a:solidFill>
                <a:schemeClr val="folHlink"/>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1" hangingPunct="1">
                <a:spcBef>
                  <a:spcPct val="0"/>
                </a:spcBef>
              </a:pPr>
              <a:endParaRPr lang="en-US" altLang="en-US"/>
            </a:p>
          </p:txBody>
        </p:sp>
        <p:sp>
          <p:nvSpPr>
            <p:cNvPr id="500741" name="Line 5"/>
            <p:cNvSpPr>
              <a:spLocks noChangeShapeType="1"/>
            </p:cNvSpPr>
            <p:nvPr/>
          </p:nvSpPr>
          <p:spPr bwMode="auto">
            <a:xfrm>
              <a:off x="336" y="1092"/>
              <a:ext cx="5136" cy="0"/>
            </a:xfrm>
            <a:prstGeom prst="line">
              <a:avLst/>
            </a:prstGeom>
            <a:noFill/>
            <a:ln w="127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sp>
        <p:nvSpPr>
          <p:cNvPr id="500742" name="Rectangle 6"/>
          <p:cNvSpPr>
            <a:spLocks noGrp="1" noChangeArrowheads="1"/>
          </p:cNvSpPr>
          <p:nvPr>
            <p:ph type="title"/>
          </p:nvPr>
        </p:nvSpPr>
        <p:spPr bwMode="auto">
          <a:xfrm>
            <a:off x="533400" y="473075"/>
            <a:ext cx="8153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p>
        </p:txBody>
      </p:sp>
      <p:sp>
        <p:nvSpPr>
          <p:cNvPr id="500743" name="Rectangle 7"/>
          <p:cNvSpPr>
            <a:spLocks noGrp="1" noChangeArrowheads="1"/>
          </p:cNvSpPr>
          <p:nvPr>
            <p:ph type="body" idx="1"/>
          </p:nvPr>
        </p:nvSpPr>
        <p:spPr bwMode="auto">
          <a:xfrm>
            <a:off x="533400" y="1828800"/>
            <a:ext cx="8153400" cy="403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00749" name="Text Box 13"/>
          <p:cNvSpPr txBox="1">
            <a:spLocks noChangeArrowheads="1"/>
          </p:cNvSpPr>
          <p:nvPr userDrawn="1"/>
        </p:nvSpPr>
        <p:spPr bwMode="auto">
          <a:xfrm>
            <a:off x="5334000" y="6400800"/>
            <a:ext cx="3581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altLang="en-US"/>
              <a:t>UGA Center for Urban Ag</a:t>
            </a:r>
          </a:p>
        </p:txBody>
      </p:sp>
    </p:spTree>
  </p:cSld>
  <p:clrMap bg1="dk2" tx1="lt1" bg2="dk1" tx2="lt2" accent1="accent1" accent2="accent2" accent3="accent3" accent4="accent4" accent5="accent5" accent6="accent6" hlink="hlink" folHlink="folHlink"/>
  <p:sldLayoutIdLst>
    <p:sldLayoutId id="2147483653" r:id="rId1"/>
    <p:sldLayoutId id="2147483654" r:id="rId2"/>
    <p:sldLayoutId id="2147483655" r:id="rId3"/>
    <p:sldLayoutId id="2147483656" r:id="rId4"/>
    <p:sldLayoutId id="2147483657" r:id="rId5"/>
    <p:sldLayoutId id="2147483658" r:id="rId6"/>
    <p:sldLayoutId id="2147483659" r:id="rId7"/>
    <p:sldLayoutId id="2147483660" r:id="rId8"/>
    <p:sldLayoutId id="2147483661" r:id="rId9"/>
    <p:sldLayoutId id="2147483662" r:id="rId10"/>
    <p:sldLayoutId id="2147483663" r:id="rId11"/>
    <p:sldLayoutId id="2147483664" r:id="rId12"/>
    <p:sldLayoutId id="2147483665" r:id="rId13"/>
    <p:sldLayoutId id="2147483666" r:id="rId14"/>
  </p:sldLayoutIdLst>
  <p:txStyles>
    <p:titleStyle>
      <a:lvl1pPr algn="l" rtl="0" fontAlgn="base">
        <a:lnSpc>
          <a:spcPct val="80000"/>
        </a:lnSpc>
        <a:spcBef>
          <a:spcPct val="0"/>
        </a:spcBef>
        <a:spcAft>
          <a:spcPct val="0"/>
        </a:spcAft>
        <a:defRPr sz="4400" kern="1200">
          <a:solidFill>
            <a:schemeClr val="tx2"/>
          </a:solidFill>
          <a:latin typeface="+mj-lt"/>
          <a:ea typeface="+mj-ea"/>
          <a:cs typeface="+mj-cs"/>
        </a:defRPr>
      </a:lvl1pPr>
      <a:lvl2pPr algn="l" rtl="0" fontAlgn="base">
        <a:lnSpc>
          <a:spcPct val="80000"/>
        </a:lnSpc>
        <a:spcBef>
          <a:spcPct val="0"/>
        </a:spcBef>
        <a:spcAft>
          <a:spcPct val="0"/>
        </a:spcAft>
        <a:defRPr sz="4400">
          <a:solidFill>
            <a:schemeClr val="tx2"/>
          </a:solidFill>
          <a:latin typeface="Times New Roman" charset="0"/>
        </a:defRPr>
      </a:lvl2pPr>
      <a:lvl3pPr algn="l" rtl="0" fontAlgn="base">
        <a:lnSpc>
          <a:spcPct val="80000"/>
        </a:lnSpc>
        <a:spcBef>
          <a:spcPct val="0"/>
        </a:spcBef>
        <a:spcAft>
          <a:spcPct val="0"/>
        </a:spcAft>
        <a:defRPr sz="4400">
          <a:solidFill>
            <a:schemeClr val="tx2"/>
          </a:solidFill>
          <a:latin typeface="Times New Roman" charset="0"/>
        </a:defRPr>
      </a:lvl3pPr>
      <a:lvl4pPr algn="l" rtl="0" fontAlgn="base">
        <a:lnSpc>
          <a:spcPct val="80000"/>
        </a:lnSpc>
        <a:spcBef>
          <a:spcPct val="0"/>
        </a:spcBef>
        <a:spcAft>
          <a:spcPct val="0"/>
        </a:spcAft>
        <a:defRPr sz="4400">
          <a:solidFill>
            <a:schemeClr val="tx2"/>
          </a:solidFill>
          <a:latin typeface="Times New Roman" charset="0"/>
        </a:defRPr>
      </a:lvl4pPr>
      <a:lvl5pPr algn="l" rtl="0" fontAlgn="base">
        <a:lnSpc>
          <a:spcPct val="80000"/>
        </a:lnSpc>
        <a:spcBef>
          <a:spcPct val="0"/>
        </a:spcBef>
        <a:spcAft>
          <a:spcPct val="0"/>
        </a:spcAft>
        <a:defRPr sz="4400">
          <a:solidFill>
            <a:schemeClr val="tx2"/>
          </a:solidFill>
          <a:latin typeface="Times New Roman" charset="0"/>
        </a:defRPr>
      </a:lvl5pPr>
      <a:lvl6pPr marL="457200" algn="l" rtl="0" fontAlgn="base">
        <a:lnSpc>
          <a:spcPct val="80000"/>
        </a:lnSpc>
        <a:spcBef>
          <a:spcPct val="0"/>
        </a:spcBef>
        <a:spcAft>
          <a:spcPct val="0"/>
        </a:spcAft>
        <a:defRPr sz="4400">
          <a:solidFill>
            <a:schemeClr val="tx2"/>
          </a:solidFill>
          <a:latin typeface="Times New Roman" charset="0"/>
        </a:defRPr>
      </a:lvl6pPr>
      <a:lvl7pPr marL="914400" algn="l" rtl="0" fontAlgn="base">
        <a:lnSpc>
          <a:spcPct val="80000"/>
        </a:lnSpc>
        <a:spcBef>
          <a:spcPct val="0"/>
        </a:spcBef>
        <a:spcAft>
          <a:spcPct val="0"/>
        </a:spcAft>
        <a:defRPr sz="4400">
          <a:solidFill>
            <a:schemeClr val="tx2"/>
          </a:solidFill>
          <a:latin typeface="Times New Roman" charset="0"/>
        </a:defRPr>
      </a:lvl7pPr>
      <a:lvl8pPr marL="1371600" algn="l" rtl="0" fontAlgn="base">
        <a:lnSpc>
          <a:spcPct val="80000"/>
        </a:lnSpc>
        <a:spcBef>
          <a:spcPct val="0"/>
        </a:spcBef>
        <a:spcAft>
          <a:spcPct val="0"/>
        </a:spcAft>
        <a:defRPr sz="4400">
          <a:solidFill>
            <a:schemeClr val="tx2"/>
          </a:solidFill>
          <a:latin typeface="Times New Roman" charset="0"/>
        </a:defRPr>
      </a:lvl8pPr>
      <a:lvl9pPr marL="1828800" algn="l" rtl="0" fontAlgn="base">
        <a:lnSpc>
          <a:spcPct val="80000"/>
        </a:lnSpc>
        <a:spcBef>
          <a:spcPct val="0"/>
        </a:spcBef>
        <a:spcAft>
          <a:spcPct val="0"/>
        </a:spcAft>
        <a:defRPr sz="4400">
          <a:solidFill>
            <a:schemeClr val="tx2"/>
          </a:solidFill>
          <a:latin typeface="Times New Roman" charset="0"/>
        </a:defRPr>
      </a:lvl9pPr>
    </p:titleStyle>
    <p:bodyStyle>
      <a:lvl1pPr marL="342900" indent="-342900" algn="l" rtl="0" fontAlgn="base">
        <a:spcBef>
          <a:spcPct val="20000"/>
        </a:spcBef>
        <a:spcAft>
          <a:spcPct val="0"/>
        </a:spcAft>
        <a:buClr>
          <a:schemeClr val="accent2"/>
        </a:buClr>
        <a:buSzPct val="75000"/>
        <a:buFont typeface="Wingdings" charset="2"/>
        <a:buChar char="n"/>
        <a:defRPr sz="3100" kern="1200">
          <a:solidFill>
            <a:schemeClr val="tx1"/>
          </a:solidFill>
          <a:latin typeface="+mn-lt"/>
          <a:ea typeface="+mn-ea"/>
          <a:cs typeface="+mn-cs"/>
        </a:defRPr>
      </a:lvl1pPr>
      <a:lvl2pPr marL="742950" indent="-285750" algn="l" rtl="0" fontAlgn="base">
        <a:spcBef>
          <a:spcPct val="20000"/>
        </a:spcBef>
        <a:spcAft>
          <a:spcPct val="0"/>
        </a:spcAft>
        <a:buClr>
          <a:schemeClr val="accent1"/>
        </a:buClr>
        <a:buSzPct val="65000"/>
        <a:buFont typeface="Wingdings" charset="2"/>
        <a:buChar char="n"/>
        <a:defRPr sz="2600" kern="1200">
          <a:solidFill>
            <a:schemeClr val="tx1"/>
          </a:solidFill>
          <a:latin typeface="+mn-lt"/>
          <a:ea typeface="+mn-ea"/>
          <a:cs typeface="+mn-cs"/>
        </a:defRPr>
      </a:lvl2pPr>
      <a:lvl3pPr marL="1143000" indent="-228600" algn="l" rtl="0" fontAlgn="base">
        <a:spcBef>
          <a:spcPct val="20000"/>
        </a:spcBef>
        <a:spcAft>
          <a:spcPct val="0"/>
        </a:spcAft>
        <a:buClr>
          <a:schemeClr val="hlink"/>
        </a:buClr>
        <a:buSzPct val="55000"/>
        <a:buFont typeface="Wingdings" charset="2"/>
        <a:buChar char="n"/>
        <a:defRPr sz="2400" kern="1200">
          <a:solidFill>
            <a:schemeClr val="tx1"/>
          </a:solidFill>
          <a:latin typeface="+mn-lt"/>
          <a:ea typeface="+mn-ea"/>
          <a:cs typeface="+mn-cs"/>
        </a:defRPr>
      </a:lvl3pPr>
      <a:lvl4pPr marL="1600200" indent="-228600" algn="l" rtl="0" fontAlgn="base">
        <a:spcBef>
          <a:spcPct val="20000"/>
        </a:spcBef>
        <a:spcAft>
          <a:spcPct val="0"/>
        </a:spcAft>
        <a:buClr>
          <a:schemeClr val="accent2"/>
        </a:buClr>
        <a:buFont typeface="Wingdings" charset="2"/>
        <a:buChar char="§"/>
        <a:defRPr sz="2000" kern="1200">
          <a:solidFill>
            <a:schemeClr val="tx1"/>
          </a:solidFill>
          <a:latin typeface="+mn-lt"/>
          <a:ea typeface="+mn-ea"/>
          <a:cs typeface="+mn-cs"/>
        </a:defRPr>
      </a:lvl4pPr>
      <a:lvl5pPr marL="2057400" indent="-228600" algn="l" rtl="0" fontAlgn="base">
        <a:spcBef>
          <a:spcPct val="20000"/>
        </a:spcBef>
        <a:spcAft>
          <a:spcPct val="0"/>
        </a:spcAft>
        <a:buClr>
          <a:schemeClr val="tx1"/>
        </a:buClr>
        <a:buSzPct val="85000"/>
        <a:buFont typeface="Wingdings" charset="2"/>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2.wmf"/><Relationship Id="rId1" Type="http://schemas.openxmlformats.org/officeDocument/2006/relationships/slideLayout" Target="../slideLayouts/slideLayout7.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png"/><Relationship Id="rId1" Type="http://schemas.openxmlformats.org/officeDocument/2006/relationships/slideLayout" Target="../slideLayouts/slideLayout12.xml"/><Relationship Id="rId2" Type="http://schemas.openxmlformats.org/officeDocument/2006/relationships/notesSlide" Target="../notesSlides/notesSlide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png"/><Relationship Id="rId1" Type="http://schemas.openxmlformats.org/officeDocument/2006/relationships/slideLayout" Target="../slideLayouts/slideLayout7.xml"/><Relationship Id="rId2" Type="http://schemas.openxmlformats.org/officeDocument/2006/relationships/notesSlide" Target="../notesSlides/notesSlide1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1.xml"/><Relationship Id="rId3"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png"/><Relationship Id="rId1" Type="http://schemas.openxmlformats.org/officeDocument/2006/relationships/slideLayout" Target="../slideLayouts/slideLayout6.xml"/><Relationship Id="rId2" Type="http://schemas.openxmlformats.org/officeDocument/2006/relationships/notesSlide" Target="../notesSlides/notesSlide1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png"/><Relationship Id="rId1" Type="http://schemas.openxmlformats.org/officeDocument/2006/relationships/slideLayout" Target="../slideLayouts/slideLayout6.xml"/><Relationship Id="rId2" Type="http://schemas.openxmlformats.org/officeDocument/2006/relationships/notesSlide" Target="../notesSlides/notesSlide1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2.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6.xml"/><Relationship Id="rId3" Type="http://schemas.openxmlformats.org/officeDocument/2006/relationships/image" Target="../media/image2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 Id="rId3" Type="http://schemas.openxmlformats.org/officeDocument/2006/relationships/image" Target="../media/image3.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7.xml"/><Relationship Id="rId3" Type="http://schemas.openxmlformats.org/officeDocument/2006/relationships/image" Target="../media/image24.png"/></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6.png"/><Relationship Id="rId1" Type="http://schemas.openxmlformats.org/officeDocument/2006/relationships/slideLayout" Target="../slideLayouts/slideLayout7.xml"/><Relationship Id="rId2" Type="http://schemas.openxmlformats.org/officeDocument/2006/relationships/notesSlide" Target="../notesSlides/notesSlide18.xml"/></Relationships>
</file>

<file path=ppt/slides/_rels/slide22.xml.rels><?xml version="1.0" encoding="UTF-8" standalone="yes"?>
<Relationships xmlns="http://schemas.openxmlformats.org/package/2006/relationships"><Relationship Id="rId3" Type="http://schemas.openxmlformats.org/officeDocument/2006/relationships/image" Target="../media/image28.jpeg"/><Relationship Id="rId4" Type="http://schemas.openxmlformats.org/officeDocument/2006/relationships/image" Target="../media/image29.jpeg"/><Relationship Id="rId1" Type="http://schemas.openxmlformats.org/officeDocument/2006/relationships/slideLayout" Target="../slideLayouts/slideLayout7.xml"/><Relationship Id="rId2" Type="http://schemas.openxmlformats.org/officeDocument/2006/relationships/image" Target="../media/image27.jpeg"/></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1.png"/><Relationship Id="rId5" Type="http://schemas.openxmlformats.org/officeDocument/2006/relationships/image" Target="../media/image32.png"/><Relationship Id="rId1" Type="http://schemas.openxmlformats.org/officeDocument/2006/relationships/slideLayout" Target="../slideLayouts/slideLayout12.xml"/><Relationship Id="rId2" Type="http://schemas.openxmlformats.org/officeDocument/2006/relationships/notesSlide" Target="../notesSlides/notesSlide19.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0.xml"/><Relationship Id="rId4" Type="http://schemas.openxmlformats.org/officeDocument/2006/relationships/oleObject" Target="../embeddings/oleObject1.bin"/><Relationship Id="rId5" Type="http://schemas.openxmlformats.org/officeDocument/2006/relationships/image" Target="../media/image33.png"/><Relationship Id="rId6" Type="http://schemas.openxmlformats.org/officeDocument/2006/relationships/image" Target="../media/image34.jpeg"/><Relationship Id="rId1" Type="http://schemas.openxmlformats.org/officeDocument/2006/relationships/vmlDrawing" Target="../drawings/vmlDrawing1.vml"/><Relationship Id="rId2"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35.jpeg"/><Relationship Id="rId4" Type="http://schemas.openxmlformats.org/officeDocument/2006/relationships/image" Target="../media/image36.jpeg"/><Relationship Id="rId5" Type="http://schemas.openxmlformats.org/officeDocument/2006/relationships/image" Target="../media/image37.jpeg"/><Relationship Id="rId1" Type="http://schemas.openxmlformats.org/officeDocument/2006/relationships/slideLayout" Target="../slideLayouts/slideLayout14.xml"/><Relationship Id="rId2" Type="http://schemas.openxmlformats.org/officeDocument/2006/relationships/notesSlide" Target="../notesSlides/notesSlide2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8.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ent.uga.edu/pmh/" TargetMode="External"/><Relationship Id="rId3" Type="http://schemas.openxmlformats.org/officeDocument/2006/relationships/image" Target="../media/image40.wmf"/></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2.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3.jpeg"/><Relationship Id="rId3" Type="http://schemas.openxmlformats.org/officeDocument/2006/relationships/image" Target="../media/image44.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5.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6.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7.jpeg"/><Relationship Id="rId3" Type="http://schemas.openxmlformats.org/officeDocument/2006/relationships/image" Target="../media/image48.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9.jpeg"/></Relationships>
</file>

<file path=ppt/slides/_rels/slide45.xml.rels><?xml version="1.0" encoding="UTF-8" standalone="yes"?>
<Relationships xmlns="http://schemas.openxmlformats.org/package/2006/relationships"><Relationship Id="rId3" Type="http://schemas.openxmlformats.org/officeDocument/2006/relationships/image" Target="../media/image50.jpeg"/><Relationship Id="rId4" Type="http://schemas.openxmlformats.org/officeDocument/2006/relationships/image" Target="../media/image51.jpeg"/><Relationship Id="rId1" Type="http://schemas.openxmlformats.org/officeDocument/2006/relationships/slideLayout" Target="../slideLayouts/slideLayout4.xml"/><Relationship Id="rId2" Type="http://schemas.openxmlformats.org/officeDocument/2006/relationships/notesSlide" Target="../notesSlides/notesSlide28.xml"/></Relationships>
</file>

<file path=ppt/slides/_rels/slide46.xml.rels><?xml version="1.0" encoding="UTF-8" standalone="yes"?>
<Relationships xmlns="http://schemas.openxmlformats.org/package/2006/relationships"><Relationship Id="rId3" Type="http://schemas.openxmlformats.org/officeDocument/2006/relationships/image" Target="../media/image53.jpeg"/><Relationship Id="rId4" Type="http://schemas.openxmlformats.org/officeDocument/2006/relationships/image" Target="../media/image54.jpeg"/><Relationship Id="rId1" Type="http://schemas.openxmlformats.org/officeDocument/2006/relationships/slideLayout" Target="../slideLayouts/slideLayout4.xml"/><Relationship Id="rId2" Type="http://schemas.openxmlformats.org/officeDocument/2006/relationships/image" Target="../media/image52.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5.jpeg"/><Relationship Id="rId3" Type="http://schemas.openxmlformats.org/officeDocument/2006/relationships/image" Target="../media/image56.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7.jpeg"/><Relationship Id="rId3" Type="http://schemas.openxmlformats.org/officeDocument/2006/relationships/image" Target="../media/image58.jpeg"/></Relationships>
</file>

<file path=ppt/slides/_rels/slide49.xml.rels><?xml version="1.0" encoding="UTF-8" standalone="yes"?>
<Relationships xmlns="http://schemas.openxmlformats.org/package/2006/relationships"><Relationship Id="rId3" Type="http://schemas.openxmlformats.org/officeDocument/2006/relationships/image" Target="../media/image59.jpeg"/><Relationship Id="rId4" Type="http://schemas.openxmlformats.org/officeDocument/2006/relationships/image" Target="../media/image60.jpeg"/><Relationship Id="rId1" Type="http://schemas.openxmlformats.org/officeDocument/2006/relationships/slideLayout" Target="../slideLayouts/slideLayout4.xml"/><Relationship Id="rId2" Type="http://schemas.openxmlformats.org/officeDocument/2006/relationships/notesSlide" Target="../notesSlides/notesSlide29.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4" Type="http://schemas.openxmlformats.org/officeDocument/2006/relationships/image" Target="../media/image7.png"/><Relationship Id="rId1" Type="http://schemas.openxmlformats.org/officeDocument/2006/relationships/slideLayout" Target="../slideLayouts/slideLayout2.xml"/><Relationship Id="rId2" Type="http://schemas.openxmlformats.org/officeDocument/2006/relationships/image" Target="../media/image5.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1.jpeg"/></Relationships>
</file>

<file path=ppt/slides/_rels/slide51.xml.rels><?xml version="1.0" encoding="UTF-8" standalone="yes"?>
<Relationships xmlns="http://schemas.openxmlformats.org/package/2006/relationships"><Relationship Id="rId3" Type="http://schemas.openxmlformats.org/officeDocument/2006/relationships/image" Target="../media/image62.jpeg"/><Relationship Id="rId4" Type="http://schemas.openxmlformats.org/officeDocument/2006/relationships/image" Target="../media/image63.jpeg"/><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64.jpe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65.jpe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2.xml"/><Relationship Id="rId3" Type="http://schemas.openxmlformats.org/officeDocument/2006/relationships/image" Target="../media/image66.jpe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67.jpe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68.jpe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69.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s>
</file>

<file path=ppt/slides/_rels/slide60.xml.rels><?xml version="1.0" encoding="UTF-8" standalone="yes"?>
<Relationships xmlns="http://schemas.openxmlformats.org/package/2006/relationships"><Relationship Id="rId3" Type="http://schemas.openxmlformats.org/officeDocument/2006/relationships/image" Target="../media/image71.jpeg"/><Relationship Id="rId4" Type="http://schemas.openxmlformats.org/officeDocument/2006/relationships/image" Target="../media/image72.jpeg"/><Relationship Id="rId1" Type="http://schemas.openxmlformats.org/officeDocument/2006/relationships/slideLayout" Target="../slideLayouts/slideLayout2.xml"/><Relationship Id="rId2" Type="http://schemas.openxmlformats.org/officeDocument/2006/relationships/image" Target="../media/image70.jpe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3.jpeg"/><Relationship Id="rId3" Type="http://schemas.openxmlformats.org/officeDocument/2006/relationships/image" Target="../media/image74.jpe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63.xml.rels><?xml version="1.0" encoding="UTF-8" standalone="yes"?>
<Relationships xmlns="http://schemas.openxmlformats.org/package/2006/relationships"><Relationship Id="rId3" Type="http://schemas.openxmlformats.org/officeDocument/2006/relationships/image" Target="../media/image76.wmf"/><Relationship Id="rId4" Type="http://schemas.openxmlformats.org/officeDocument/2006/relationships/image" Target="../media/image77.jpeg"/><Relationship Id="rId1" Type="http://schemas.openxmlformats.org/officeDocument/2006/relationships/slideLayout" Target="../slideLayouts/slideLayout2.xml"/><Relationship Id="rId2" Type="http://schemas.openxmlformats.org/officeDocument/2006/relationships/image" Target="../media/image75.jpe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65.xml.rels><?xml version="1.0" encoding="UTF-8" standalone="yes"?>
<Relationships xmlns="http://schemas.openxmlformats.org/package/2006/relationships"><Relationship Id="rId3" Type="http://schemas.openxmlformats.org/officeDocument/2006/relationships/image" Target="../media/image78.jpeg"/><Relationship Id="rId4" Type="http://schemas.openxmlformats.org/officeDocument/2006/relationships/image" Target="../media/image79.jpeg"/><Relationship Id="rId5" Type="http://schemas.openxmlformats.org/officeDocument/2006/relationships/image" Target="../media/image67.jpeg"/><Relationship Id="rId6" Type="http://schemas.openxmlformats.org/officeDocument/2006/relationships/image" Target="../media/image80.png"/><Relationship Id="rId1" Type="http://schemas.openxmlformats.org/officeDocument/2006/relationships/slideLayout" Target="../slideLayouts/slideLayout4.xml"/><Relationship Id="rId2" Type="http://schemas.openxmlformats.org/officeDocument/2006/relationships/notesSlide" Target="../notesSlides/notesSlide35.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80.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81.wmf"/></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76.wmf"/></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1" Type="http://schemas.openxmlformats.org/officeDocument/2006/relationships/slideLayout" Target="../slideLayouts/slideLayout12.xml"/><Relationship Id="rId2" Type="http://schemas.openxmlformats.org/officeDocument/2006/relationships/notesSlide" Target="../notesSlides/notesSlide5.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2.jpeg"/><Relationship Id="rId3" Type="http://schemas.openxmlformats.org/officeDocument/2006/relationships/image" Target="../media/image83.jpeg"/></Relationships>
</file>

<file path=ppt/slides/_rels/slide71.xml.rels><?xml version="1.0" encoding="UTF-8" standalone="yes"?>
<Relationships xmlns="http://schemas.openxmlformats.org/package/2006/relationships"><Relationship Id="rId3" Type="http://schemas.openxmlformats.org/officeDocument/2006/relationships/image" Target="../media/image84.jpeg"/><Relationship Id="rId4" Type="http://schemas.openxmlformats.org/officeDocument/2006/relationships/image" Target="../media/image85.jpeg"/><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72.xml.rels><?xml version="1.0" encoding="UTF-8" standalone="yes"?>
<Relationships xmlns="http://schemas.openxmlformats.org/package/2006/relationships"><Relationship Id="rId3" Type="http://schemas.openxmlformats.org/officeDocument/2006/relationships/image" Target="../media/image86.jpeg"/><Relationship Id="rId4" Type="http://schemas.openxmlformats.org/officeDocument/2006/relationships/image" Target="../media/image87.jpeg"/><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88.jpeg"/><Relationship Id="rId3" Type="http://schemas.openxmlformats.org/officeDocument/2006/relationships/image" Target="../media/image89.jpe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90.jpe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 Id="rId3" Type="http://schemas.openxmlformats.org/officeDocument/2006/relationships/hyperlink" Target="http://www.ppws.vt.edu/weedindex.htm"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png"/><Relationship Id="rId5" Type="http://schemas.openxmlformats.org/officeDocument/2006/relationships/image" Target="../media/image12.png"/><Relationship Id="rId1" Type="http://schemas.openxmlformats.org/officeDocument/2006/relationships/slideLayout" Target="../slideLayouts/slideLayout12.xml"/><Relationship Id="rId2"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0000"/>
            </a:gs>
            <a:gs pos="100000">
              <a:srgbClr val="000066"/>
            </a:gs>
          </a:gsLst>
          <a:lin ang="5400000" scaled="1"/>
        </a:gradFill>
        <a:effectLst/>
      </p:bgPr>
    </p:bg>
    <p:spTree>
      <p:nvGrpSpPr>
        <p:cNvPr id="1" name=""/>
        <p:cNvGrpSpPr/>
        <p:nvPr/>
      </p:nvGrpSpPr>
      <p:grpSpPr>
        <a:xfrm>
          <a:off x="0" y="0"/>
          <a:ext cx="0" cy="0"/>
          <a:chOff x="0" y="0"/>
          <a:chExt cx="0" cy="0"/>
        </a:xfrm>
      </p:grpSpPr>
      <p:pic>
        <p:nvPicPr>
          <p:cNvPr id="313346" name="Picture 2" descr="MVC-003X"/>
          <p:cNvPicPr>
            <a:picLocks noChangeAspect="1" noChangeArrowheads="1"/>
          </p:cNvPicPr>
          <p:nvPr/>
        </p:nvPicPr>
        <p:blipFill>
          <a:blip r:embed="rId3">
            <a:extLst>
              <a:ext uri="{28A0092B-C50C-407E-A947-70E740481C1C}">
                <a14:useLocalDpi xmlns:a14="http://schemas.microsoft.com/office/drawing/2010/main" val="0"/>
              </a:ext>
            </a:extLst>
          </a:blip>
          <a:srcRect t="15625" b="18750"/>
          <a:stretch>
            <a:fillRect/>
          </a:stretch>
        </p:blipFill>
        <p:spPr bwMode="auto">
          <a:xfrm>
            <a:off x="271463" y="1600200"/>
            <a:ext cx="8669337" cy="4800600"/>
          </a:xfrm>
          <a:prstGeom prst="rect">
            <a:avLst/>
          </a:prstGeom>
          <a:noFill/>
          <a:extLst>
            <a:ext uri="{909E8E84-426E-40DD-AFC4-6F175D3DCCD1}">
              <a14:hiddenFill xmlns:a14="http://schemas.microsoft.com/office/drawing/2010/main">
                <a:solidFill>
                  <a:srgbClr val="FFFFFF"/>
                </a:solidFill>
              </a14:hiddenFill>
            </a:ext>
          </a:extLst>
        </p:spPr>
      </p:pic>
      <p:sp>
        <p:nvSpPr>
          <p:cNvPr id="313347" name="Text Box 3"/>
          <p:cNvSpPr txBox="1">
            <a:spLocks noChangeArrowheads="1"/>
          </p:cNvSpPr>
          <p:nvPr/>
        </p:nvSpPr>
        <p:spPr bwMode="auto">
          <a:xfrm>
            <a:off x="304800" y="609600"/>
            <a:ext cx="8610600" cy="823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altLang="en-US" sz="4800" b="1"/>
              <a:t>Landscape Weed	        Control</a:t>
            </a:r>
          </a:p>
        </p:txBody>
      </p:sp>
      <p:sp>
        <p:nvSpPr>
          <p:cNvPr id="313349" name="Text Box 5"/>
          <p:cNvSpPr txBox="1">
            <a:spLocks noChangeArrowheads="1"/>
          </p:cNvSpPr>
          <p:nvPr/>
        </p:nvSpPr>
        <p:spPr bwMode="auto">
          <a:xfrm>
            <a:off x="609600" y="4800600"/>
            <a:ext cx="7848600" cy="1371600"/>
          </a:xfrm>
          <a:prstGeom prst="rect">
            <a:avLst/>
          </a:prstGeom>
          <a:solidFill>
            <a:schemeClr val="tx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r>
              <a:rPr lang="en-US" altLang="en-US" sz="4800" b="1">
                <a:solidFill>
                  <a:schemeClr val="bg2"/>
                </a:solidFill>
              </a:rPr>
              <a:t>Todd Hurt</a:t>
            </a:r>
          </a:p>
          <a:p>
            <a:pPr algn="ctr"/>
            <a:r>
              <a:rPr lang="en-US" altLang="en-US" b="1">
                <a:solidFill>
                  <a:schemeClr val="bg2"/>
                </a:solidFill>
              </a:rPr>
              <a:t>Training Coordinator, UGA Center for Urban Agriculture</a:t>
            </a:r>
          </a:p>
        </p:txBody>
      </p:sp>
      <p:pic>
        <p:nvPicPr>
          <p:cNvPr id="313350" name="Picture 6" descr="MCj0122853000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29200" y="304800"/>
            <a:ext cx="1052513" cy="120173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32802" name="Rectangle 2"/>
          <p:cNvSpPr>
            <a:spLocks noGrp="1" noChangeArrowheads="1"/>
          </p:cNvSpPr>
          <p:nvPr>
            <p:ph type="title"/>
          </p:nvPr>
        </p:nvSpPr>
        <p:spPr>
          <a:xfrm>
            <a:off x="914400" y="5029200"/>
            <a:ext cx="4191000" cy="1143000"/>
          </a:xfrm>
        </p:spPr>
        <p:txBody>
          <a:bodyPr/>
          <a:lstStyle/>
          <a:p>
            <a:r>
              <a:rPr lang="en-US" altLang="en-US" sz="4000" b="1"/>
              <a:t>Annual bluegrass</a:t>
            </a:r>
          </a:p>
        </p:txBody>
      </p:sp>
      <p:pic>
        <p:nvPicPr>
          <p:cNvPr id="332804" name="Picture 4"/>
          <p:cNvPicPr>
            <a:picLocks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609600" y="990600"/>
            <a:ext cx="4529138" cy="3886200"/>
          </a:xfrm>
          <a:noFill/>
          <a:ln/>
        </p:spPr>
      </p:pic>
      <p:pic>
        <p:nvPicPr>
          <p:cNvPr id="332806" name="Picture 6"/>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95938" y="685800"/>
            <a:ext cx="2633662" cy="266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332807" name="Text Box 7"/>
          <p:cNvSpPr txBox="1">
            <a:spLocks noChangeArrowheads="1"/>
          </p:cNvSpPr>
          <p:nvPr/>
        </p:nvSpPr>
        <p:spPr bwMode="auto">
          <a:xfrm>
            <a:off x="5595938" y="3609975"/>
            <a:ext cx="2633662"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altLang="en-US" sz="3600" b="1">
                <a:solidFill>
                  <a:schemeClr val="tx2"/>
                </a:solidFill>
              </a:rPr>
              <a:t>Boat shaped leaf tip</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32802"/>
                                        </p:tgtEl>
                                        <p:attrNameLst>
                                          <p:attrName>style.visibility</p:attrName>
                                        </p:attrNameLst>
                                      </p:cBhvr>
                                      <p:to>
                                        <p:strVal val="visible"/>
                                      </p:to>
                                    </p:set>
                                    <p:animEffect transition="in" filter="blinds(horizontal)">
                                      <p:cBhvr>
                                        <p:cTn id="7" dur="500"/>
                                        <p:tgtEl>
                                          <p:spTgt spid="3328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280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ctrTitle"/>
          </p:nvPr>
        </p:nvSpPr>
        <p:spPr>
          <a:xfrm>
            <a:off x="685800" y="2438400"/>
            <a:ext cx="7772400" cy="1600200"/>
          </a:xfrm>
          <a:solidFill>
            <a:schemeClr val="folHlink"/>
          </a:solidFill>
          <a:scene3d>
            <a:camera prst="legacyObliqueTopRight"/>
            <a:lightRig rig="legacyFlat3" dir="b"/>
          </a:scene3d>
          <a:sp3d extrusionH="430200" contourW="12700" prstMaterial="legacyMatte">
            <a:bevelT w="13500" h="13500" prst="angle"/>
            <a:bevelB w="13500" h="13500" prst="angle"/>
            <a:extrusionClr>
              <a:schemeClr val="folHlink"/>
            </a:extrusionClr>
            <a:contourClr>
              <a:schemeClr val="folHlink"/>
            </a:contourClr>
          </a:sp3d>
        </p:spPr>
        <p:txBody>
          <a:bodyPr>
            <a:flatTx/>
          </a:bodyPr>
          <a:lstStyle/>
          <a:p>
            <a:r>
              <a:rPr lang="en-US" altLang="en-US" sz="6000" b="1"/>
              <a:t>Winter annual broadleaf weeds</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34851" name="Picture 3" descr="Stellari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228600"/>
            <a:ext cx="7112000" cy="5859463"/>
          </a:xfrm>
          <a:prstGeom prst="rect">
            <a:avLst/>
          </a:prstGeom>
          <a:noFill/>
          <a:extLst>
            <a:ext uri="{909E8E84-426E-40DD-AFC4-6F175D3DCCD1}">
              <a14:hiddenFill xmlns:a14="http://schemas.microsoft.com/office/drawing/2010/main">
                <a:solidFill>
                  <a:srgbClr val="FFFFFF"/>
                </a:solidFill>
              </a14:hiddenFill>
            </a:ext>
          </a:extLst>
        </p:spPr>
      </p:pic>
      <p:pic>
        <p:nvPicPr>
          <p:cNvPr id="334850" name="Picture 2" descr="chickflow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71600" y="304800"/>
            <a:ext cx="1720850" cy="1714500"/>
          </a:xfrm>
          <a:prstGeom prst="rect">
            <a:avLst/>
          </a:prstGeom>
          <a:noFill/>
          <a:extLst>
            <a:ext uri="{909E8E84-426E-40DD-AFC4-6F175D3DCCD1}">
              <a14:hiddenFill xmlns:a14="http://schemas.microsoft.com/office/drawing/2010/main">
                <a:solidFill>
                  <a:srgbClr val="FFFFFF"/>
                </a:solidFill>
              </a14:hiddenFill>
            </a:ext>
          </a:extLst>
        </p:spPr>
      </p:pic>
      <p:sp>
        <p:nvSpPr>
          <p:cNvPr id="334852" name="Text Box 4"/>
          <p:cNvSpPr txBox="1">
            <a:spLocks noChangeArrowheads="1"/>
          </p:cNvSpPr>
          <p:nvPr/>
        </p:nvSpPr>
        <p:spPr bwMode="auto">
          <a:xfrm>
            <a:off x="2362200" y="6080125"/>
            <a:ext cx="5181600" cy="701675"/>
          </a:xfrm>
          <a:prstGeom prst="rect">
            <a:avLst/>
          </a:prstGeom>
          <a:noFill/>
          <a:ln>
            <a:noFill/>
          </a:ln>
          <a:effectLst/>
          <a:extLst>
            <a:ext uri="{909E8E84-426E-40DD-AFC4-6F175D3DCCD1}">
              <a14:hiddenFill xmlns:a14="http://schemas.microsoft.com/office/drawing/2010/main">
                <a:solidFill>
                  <a:srgbClr val="FF9900"/>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altLang="en-US" sz="4000" b="1">
                <a:solidFill>
                  <a:schemeClr val="tx2"/>
                </a:solidFill>
              </a:rPr>
              <a:t>Common chickweed</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34852"/>
                                        </p:tgtEl>
                                        <p:attrNameLst>
                                          <p:attrName>style.visibility</p:attrName>
                                        </p:attrNameLst>
                                      </p:cBhvr>
                                      <p:to>
                                        <p:strVal val="visible"/>
                                      </p:to>
                                    </p:set>
                                    <p:animEffect transition="in" filter="blinds(horizontal)">
                                      <p:cBhvr>
                                        <p:cTn id="7" dur="500"/>
                                        <p:tgtEl>
                                          <p:spTgt spid="3348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4852" grpId="0"/>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35874" name="Rectangle 2"/>
          <p:cNvSpPr>
            <a:spLocks noGrp="1" noChangeArrowheads="1"/>
          </p:cNvSpPr>
          <p:nvPr>
            <p:ph type="title"/>
          </p:nvPr>
        </p:nvSpPr>
        <p:spPr/>
        <p:txBody>
          <a:bodyPr/>
          <a:lstStyle/>
          <a:p>
            <a:r>
              <a:rPr lang="en-US" altLang="en-US"/>
              <a:t>henbit</a:t>
            </a:r>
          </a:p>
        </p:txBody>
      </p:sp>
      <p:pic>
        <p:nvPicPr>
          <p:cNvPr id="335876" name="Picture 4" descr="lamiu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400" y="361950"/>
            <a:ext cx="6299200" cy="6115050"/>
          </a:xfrm>
          <a:prstGeom prst="rect">
            <a:avLst/>
          </a:prstGeom>
          <a:noFill/>
          <a:extLst>
            <a:ext uri="{909E8E84-426E-40DD-AFC4-6F175D3DCCD1}">
              <a14:hiddenFill xmlns:a14="http://schemas.microsoft.com/office/drawing/2010/main">
                <a:solidFill>
                  <a:srgbClr val="FFFFFF"/>
                </a:solidFill>
              </a14:hiddenFill>
            </a:ext>
          </a:extLst>
        </p:spPr>
      </p:pic>
      <p:sp>
        <p:nvSpPr>
          <p:cNvPr id="335877" name="Text Box 5"/>
          <p:cNvSpPr txBox="1">
            <a:spLocks noChangeArrowheads="1"/>
          </p:cNvSpPr>
          <p:nvPr/>
        </p:nvSpPr>
        <p:spPr bwMode="auto">
          <a:xfrm>
            <a:off x="7010400" y="1676400"/>
            <a:ext cx="1752600" cy="762000"/>
          </a:xfrm>
          <a:prstGeom prst="rect">
            <a:avLst/>
          </a:prstGeom>
          <a:noFill/>
          <a:ln>
            <a:noFill/>
          </a:ln>
          <a:effectLst/>
          <a:extLst>
            <a:ext uri="{909E8E84-426E-40DD-AFC4-6F175D3DCCD1}">
              <a14:hiddenFill xmlns:a14="http://schemas.microsoft.com/office/drawing/2010/main">
                <a:solidFill>
                  <a:srgbClr val="FF9900"/>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r>
              <a:rPr lang="en-US" altLang="en-US" sz="4400"/>
              <a:t>Henbit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35877"/>
                                        </p:tgtEl>
                                        <p:attrNameLst>
                                          <p:attrName>style.visibility</p:attrName>
                                        </p:attrNameLst>
                                      </p:cBhvr>
                                      <p:to>
                                        <p:strVal val="visible"/>
                                      </p:to>
                                    </p:set>
                                    <p:animEffect transition="in" filter="blinds(horizontal)">
                                      <p:cBhvr>
                                        <p:cTn id="7" dur="500"/>
                                        <p:tgtEl>
                                          <p:spTgt spid="3358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5877" grpId="0"/>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36898" name="Picture 2" descr="cardamin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8138" y="304800"/>
            <a:ext cx="6367462" cy="5767388"/>
          </a:xfrm>
          <a:prstGeom prst="rect">
            <a:avLst/>
          </a:prstGeom>
          <a:noFill/>
          <a:extLst>
            <a:ext uri="{909E8E84-426E-40DD-AFC4-6F175D3DCCD1}">
              <a14:hiddenFill xmlns:a14="http://schemas.microsoft.com/office/drawing/2010/main">
                <a:solidFill>
                  <a:srgbClr val="FFFFFF"/>
                </a:solidFill>
              </a14:hiddenFill>
            </a:ext>
          </a:extLst>
        </p:spPr>
      </p:pic>
      <p:pic>
        <p:nvPicPr>
          <p:cNvPr id="336900" name="Picture 4" descr="cardafl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99200" y="457200"/>
            <a:ext cx="1828800" cy="2057400"/>
          </a:xfrm>
          <a:prstGeom prst="rect">
            <a:avLst/>
          </a:prstGeom>
          <a:noFill/>
          <a:extLst>
            <a:ext uri="{909E8E84-426E-40DD-AFC4-6F175D3DCCD1}">
              <a14:hiddenFill xmlns:a14="http://schemas.microsoft.com/office/drawing/2010/main">
                <a:solidFill>
                  <a:srgbClr val="FFFFFF"/>
                </a:solidFill>
              </a14:hiddenFill>
            </a:ext>
          </a:extLst>
        </p:spPr>
      </p:pic>
      <p:sp>
        <p:nvSpPr>
          <p:cNvPr id="336901" name="Text Box 5"/>
          <p:cNvSpPr txBox="1">
            <a:spLocks noChangeArrowheads="1"/>
          </p:cNvSpPr>
          <p:nvPr/>
        </p:nvSpPr>
        <p:spPr bwMode="auto">
          <a:xfrm>
            <a:off x="4648200" y="6003925"/>
            <a:ext cx="43434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altLang="en-US" sz="4000" b="1"/>
              <a:t>Hairy bittercress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36901"/>
                                        </p:tgtEl>
                                        <p:attrNameLst>
                                          <p:attrName>style.visibility</p:attrName>
                                        </p:attrNameLst>
                                      </p:cBhvr>
                                      <p:to>
                                        <p:strVal val="visible"/>
                                      </p:to>
                                    </p:set>
                                    <p:animEffect transition="in" filter="blinds(horizontal)">
                                      <p:cBhvr>
                                        <p:cTn id="7" dur="500"/>
                                        <p:tgtEl>
                                          <p:spTgt spid="3369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690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ctrTitle"/>
          </p:nvPr>
        </p:nvSpPr>
        <p:spPr>
          <a:xfrm>
            <a:off x="1447800" y="2438400"/>
            <a:ext cx="6400800" cy="1447800"/>
          </a:xfrm>
          <a:solidFill>
            <a:schemeClr val="folHlink"/>
          </a:solidFill>
          <a:scene3d>
            <a:camera prst="legacyObliqueTopRight"/>
            <a:lightRig rig="legacyFlat3" dir="b"/>
          </a:scene3d>
          <a:sp3d extrusionH="430200" contourW="12700" prstMaterial="legacyMatte">
            <a:bevelT w="13500" h="13500" prst="angle"/>
            <a:bevelB w="13500" h="13500" prst="angle"/>
            <a:extrusionClr>
              <a:schemeClr val="folHlink"/>
            </a:extrusionClr>
            <a:contourClr>
              <a:schemeClr val="folHlink"/>
            </a:contourClr>
          </a:sp3d>
        </p:spPr>
        <p:txBody>
          <a:bodyPr>
            <a:flatTx/>
          </a:bodyPr>
          <a:lstStyle/>
          <a:p>
            <a:r>
              <a:rPr lang="en-US" altLang="en-US" sz="6000" b="1"/>
              <a:t>Summer annual broadleaf weeds</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37923" name="Picture 3" descr="euphorbne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4938" y="228600"/>
            <a:ext cx="6096000" cy="4930775"/>
          </a:xfrm>
          <a:prstGeom prst="rect">
            <a:avLst/>
          </a:prstGeom>
          <a:noFill/>
          <a:extLst>
            <a:ext uri="{909E8E84-426E-40DD-AFC4-6F175D3DCCD1}">
              <a14:hiddenFill xmlns:a14="http://schemas.microsoft.com/office/drawing/2010/main">
                <a:solidFill>
                  <a:srgbClr val="FFFFFF"/>
                </a:solidFill>
              </a14:hiddenFill>
            </a:ext>
          </a:extLst>
        </p:spPr>
      </p:pic>
      <p:pic>
        <p:nvPicPr>
          <p:cNvPr id="337925" name="Picture 5" descr="euphorbi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62600" y="2286000"/>
            <a:ext cx="3116263" cy="3387725"/>
          </a:xfrm>
          <a:prstGeom prst="rect">
            <a:avLst/>
          </a:prstGeom>
          <a:noFill/>
          <a:extLst>
            <a:ext uri="{909E8E84-426E-40DD-AFC4-6F175D3DCCD1}">
              <a14:hiddenFill xmlns:a14="http://schemas.microsoft.com/office/drawing/2010/main">
                <a:solidFill>
                  <a:srgbClr val="FFFFFF"/>
                </a:solidFill>
              </a14:hiddenFill>
            </a:ext>
          </a:extLst>
        </p:spPr>
      </p:pic>
      <p:sp>
        <p:nvSpPr>
          <p:cNvPr id="337927" name="Text Box 7"/>
          <p:cNvSpPr txBox="1">
            <a:spLocks noChangeArrowheads="1"/>
          </p:cNvSpPr>
          <p:nvPr/>
        </p:nvSpPr>
        <p:spPr bwMode="auto">
          <a:xfrm>
            <a:off x="381000" y="5105400"/>
            <a:ext cx="52578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altLang="en-US" sz="5400" b="1">
                <a:solidFill>
                  <a:schemeClr val="tx2"/>
                </a:solidFill>
              </a:rPr>
              <a:t>Prostrate spurge</a:t>
            </a:r>
            <a:r>
              <a:rPr lang="en-US" altLang="en-US" sz="4400">
                <a:solidFill>
                  <a:schemeClr val="tx2"/>
                </a:solidFill>
              </a:rPr>
              <a:t> </a:t>
            </a:r>
          </a:p>
        </p:txBody>
      </p:sp>
      <p:sp>
        <p:nvSpPr>
          <p:cNvPr id="337928" name="Text Box 8"/>
          <p:cNvSpPr txBox="1">
            <a:spLocks noChangeArrowheads="1"/>
          </p:cNvSpPr>
          <p:nvPr/>
        </p:nvSpPr>
        <p:spPr bwMode="auto">
          <a:xfrm>
            <a:off x="5867400" y="5697538"/>
            <a:ext cx="2587625" cy="762000"/>
          </a:xfrm>
          <a:prstGeom prst="rect">
            <a:avLst/>
          </a:prstGeom>
          <a:noFill/>
          <a:ln>
            <a:noFill/>
          </a:ln>
          <a:effectLst/>
          <a:extLst>
            <a:ext uri="{909E8E84-426E-40DD-AFC4-6F175D3DCCD1}">
              <a14:hiddenFill xmlns:a14="http://schemas.microsoft.com/office/drawing/2010/main">
                <a:solidFill>
                  <a:srgbClr val="3333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buClr>
                <a:srgbClr val="99FF66"/>
              </a:buClr>
              <a:buFont typeface="Wingdings" charset="2"/>
              <a:buNone/>
            </a:pPr>
            <a:r>
              <a:rPr lang="en-US" altLang="en-US" sz="4400">
                <a:solidFill>
                  <a:schemeClr val="tx2"/>
                </a:solidFill>
              </a:rPr>
              <a:t>Milky sap</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37927"/>
                                        </p:tgtEl>
                                        <p:attrNameLst>
                                          <p:attrName>style.visibility</p:attrName>
                                        </p:attrNameLst>
                                      </p:cBhvr>
                                      <p:to>
                                        <p:strVal val="visible"/>
                                      </p:to>
                                    </p:set>
                                    <p:animEffect transition="in" filter="blinds(horizontal)">
                                      <p:cBhvr>
                                        <p:cTn id="7" dur="500"/>
                                        <p:tgtEl>
                                          <p:spTgt spid="3379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2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8566" name="Picture 6" descr="spinypig8-15b.jpg (133307 byt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981200"/>
            <a:ext cx="3409950" cy="4000500"/>
          </a:xfrm>
          <a:prstGeom prst="rect">
            <a:avLst/>
          </a:prstGeom>
          <a:noFill/>
          <a:extLst>
            <a:ext uri="{909E8E84-426E-40DD-AFC4-6F175D3DCCD1}">
              <a14:hiddenFill xmlns:a14="http://schemas.microsoft.com/office/drawing/2010/main">
                <a:solidFill>
                  <a:srgbClr val="FFFFFF"/>
                </a:solidFill>
              </a14:hiddenFill>
            </a:ext>
          </a:extLst>
        </p:spPr>
      </p:pic>
      <p:sp>
        <p:nvSpPr>
          <p:cNvPr id="578567" name="Rectangle 7"/>
          <p:cNvSpPr>
            <a:spLocks noGrp="1" noChangeArrowheads="1"/>
          </p:cNvSpPr>
          <p:nvPr>
            <p:ph type="title"/>
          </p:nvPr>
        </p:nvSpPr>
        <p:spPr/>
        <p:txBody>
          <a:bodyPr/>
          <a:lstStyle/>
          <a:p>
            <a:r>
              <a:rPr lang="en-US" altLang="en-US"/>
              <a:t>Spiny Amaranth (Pigweed)</a:t>
            </a:r>
          </a:p>
        </p:txBody>
      </p:sp>
      <p:sp>
        <p:nvSpPr>
          <p:cNvPr id="578568" name="Text Box 8"/>
          <p:cNvSpPr txBox="1">
            <a:spLocks noChangeArrowheads="1"/>
          </p:cNvSpPr>
          <p:nvPr/>
        </p:nvSpPr>
        <p:spPr bwMode="auto">
          <a:xfrm>
            <a:off x="4800600" y="1828800"/>
            <a:ext cx="3657600" cy="426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r>
              <a:rPr lang="en-US" altLang="en-US" b="1" u="sng"/>
              <a:t>Seed / Plant </a:t>
            </a:r>
            <a:endParaRPr lang="en-US" altLang="en-US" b="1"/>
          </a:p>
          <a:p>
            <a:r>
              <a:rPr lang="en-US" altLang="en-US" b="1"/>
              <a:t>Pigweed        	    &gt;200,000</a:t>
            </a:r>
          </a:p>
          <a:p>
            <a:r>
              <a:rPr lang="en-US" altLang="en-US" b="1"/>
              <a:t>Lambsquarters   &gt;30,000</a:t>
            </a:r>
          </a:p>
          <a:p>
            <a:r>
              <a:rPr lang="en-US" altLang="en-US" b="1"/>
              <a:t>Crabgrass      	       53,000</a:t>
            </a:r>
          </a:p>
          <a:p>
            <a:r>
              <a:rPr lang="en-US" altLang="en-US" b="1"/>
              <a:t>Annual Bluegrass  2,000</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ctrTitle"/>
          </p:nvPr>
        </p:nvSpPr>
        <p:spPr>
          <a:xfrm>
            <a:off x="685800" y="2133600"/>
            <a:ext cx="7772400" cy="1600200"/>
          </a:xfrm>
          <a:solidFill>
            <a:schemeClr val="folHlink"/>
          </a:solidFill>
          <a:scene3d>
            <a:camera prst="legacyObliqueTopRight"/>
            <a:lightRig rig="legacyFlat3" dir="b"/>
          </a:scene3d>
          <a:sp3d extrusionH="430200" contourW="12700" prstMaterial="legacyMatte">
            <a:bevelT w="13500" h="13500" prst="angle"/>
            <a:bevelB w="13500" h="13500" prst="angle"/>
            <a:extrusionClr>
              <a:schemeClr val="folHlink"/>
            </a:extrusionClr>
            <a:contourClr>
              <a:schemeClr val="folHlink"/>
            </a:contourClr>
          </a:sp3d>
        </p:spPr>
        <p:txBody>
          <a:bodyPr>
            <a:flatTx/>
          </a:bodyPr>
          <a:lstStyle/>
          <a:p>
            <a:r>
              <a:rPr lang="en-US" altLang="en-US" sz="6000" b="1"/>
              <a:t>Perennial broadleaf weeds</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38946" name="Rectangle 2"/>
          <p:cNvSpPr>
            <a:spLocks noGrp="1" noChangeArrowheads="1"/>
          </p:cNvSpPr>
          <p:nvPr>
            <p:ph type="title"/>
          </p:nvPr>
        </p:nvSpPr>
        <p:spPr>
          <a:xfrm>
            <a:off x="2286000" y="5943600"/>
            <a:ext cx="4706938" cy="762000"/>
          </a:xfrm>
        </p:spPr>
        <p:txBody>
          <a:bodyPr/>
          <a:lstStyle/>
          <a:p>
            <a:r>
              <a:rPr lang="en-US" altLang="en-US" b="1"/>
              <a:t>Dandelion</a:t>
            </a:r>
          </a:p>
        </p:txBody>
      </p:sp>
      <p:pic>
        <p:nvPicPr>
          <p:cNvPr id="338947" name="Picture 3" descr="dandel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457200"/>
            <a:ext cx="5427663" cy="531336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38946"/>
                                        </p:tgtEl>
                                        <p:attrNameLst>
                                          <p:attrName>style.visibility</p:attrName>
                                        </p:attrNameLst>
                                      </p:cBhvr>
                                      <p:to>
                                        <p:strVal val="visible"/>
                                      </p:to>
                                    </p:set>
                                    <p:animEffect transition="in" filter="blinds(horizontal)">
                                      <p:cBhvr>
                                        <p:cTn id="7" dur="500"/>
                                        <p:tgtEl>
                                          <p:spTgt spid="3389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894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4370" name="Picture 2" descr="MVC-002X"/>
          <p:cNvPicPr>
            <a:picLocks noChangeAspect="1" noChangeArrowheads="1"/>
          </p:cNvPicPr>
          <p:nvPr/>
        </p:nvPicPr>
        <p:blipFill>
          <a:blip r:embed="rId3">
            <a:extLst>
              <a:ext uri="{28A0092B-C50C-407E-A947-70E740481C1C}">
                <a14:useLocalDpi xmlns:a14="http://schemas.microsoft.com/office/drawing/2010/main" val="0"/>
              </a:ext>
            </a:extLst>
          </a:blip>
          <a:srcRect l="1953" t="16667" r="-391" b="7292"/>
          <a:stretch>
            <a:fillRect/>
          </a:stretch>
        </p:blipFill>
        <p:spPr bwMode="auto">
          <a:xfrm>
            <a:off x="304800" y="762000"/>
            <a:ext cx="8534400" cy="55626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39970" name="Rectangle 2"/>
          <p:cNvSpPr>
            <a:spLocks noGrp="1" noChangeArrowheads="1"/>
          </p:cNvSpPr>
          <p:nvPr>
            <p:ph type="title"/>
          </p:nvPr>
        </p:nvSpPr>
        <p:spPr>
          <a:xfrm>
            <a:off x="2933700" y="5638800"/>
            <a:ext cx="3276600" cy="685800"/>
          </a:xfrm>
        </p:spPr>
        <p:txBody>
          <a:bodyPr/>
          <a:lstStyle/>
          <a:p>
            <a:r>
              <a:rPr lang="en-US" altLang="en-US" b="1"/>
              <a:t>Wild violet</a:t>
            </a:r>
          </a:p>
        </p:txBody>
      </p:sp>
      <p:pic>
        <p:nvPicPr>
          <p:cNvPr id="339972" name="Picture 4" descr="violanew"/>
          <p:cNvPicPr>
            <a:picLocks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825500" y="228600"/>
            <a:ext cx="7493000" cy="5510213"/>
          </a:xfr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39970"/>
                                        </p:tgtEl>
                                        <p:attrNameLst>
                                          <p:attrName>style.visibility</p:attrName>
                                        </p:attrNameLst>
                                      </p:cBhvr>
                                      <p:to>
                                        <p:strVal val="visible"/>
                                      </p:to>
                                    </p:set>
                                    <p:animEffect transition="in" filter="blinds(horizontal)">
                                      <p:cBhvr>
                                        <p:cTn id="7" dur="500"/>
                                        <p:tgtEl>
                                          <p:spTgt spid="3399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9970" grpId="0"/>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40994" name="Picture 2" descr="hydrocotyleha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457200"/>
            <a:ext cx="6146800" cy="4110038"/>
          </a:xfrm>
          <a:prstGeom prst="rect">
            <a:avLst/>
          </a:prstGeom>
          <a:noFill/>
          <a:extLst>
            <a:ext uri="{909E8E84-426E-40DD-AFC4-6F175D3DCCD1}">
              <a14:hiddenFill xmlns:a14="http://schemas.microsoft.com/office/drawing/2010/main">
                <a:solidFill>
                  <a:srgbClr val="FFFFFF"/>
                </a:solidFill>
              </a14:hiddenFill>
            </a:ext>
          </a:extLst>
        </p:spPr>
      </p:pic>
      <p:sp>
        <p:nvSpPr>
          <p:cNvPr id="340995" name="Text Box 3"/>
          <p:cNvSpPr txBox="1">
            <a:spLocks noChangeArrowheads="1"/>
          </p:cNvSpPr>
          <p:nvPr/>
        </p:nvSpPr>
        <p:spPr bwMode="auto">
          <a:xfrm>
            <a:off x="1066800" y="5029200"/>
            <a:ext cx="57912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altLang="en-US" sz="4000" b="1">
                <a:solidFill>
                  <a:schemeClr val="tx2"/>
                </a:solidFill>
              </a:rPr>
              <a:t>Pennywort or 					Dollarweed</a:t>
            </a:r>
          </a:p>
        </p:txBody>
      </p:sp>
      <p:pic>
        <p:nvPicPr>
          <p:cNvPr id="340998" name="Picture 6" descr="hydrocoty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1200" y="3886200"/>
            <a:ext cx="2776538" cy="183356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40995"/>
                                        </p:tgtEl>
                                        <p:attrNameLst>
                                          <p:attrName>style.visibility</p:attrName>
                                        </p:attrNameLst>
                                      </p:cBhvr>
                                      <p:to>
                                        <p:strVal val="visible"/>
                                      </p:to>
                                    </p:set>
                                    <p:animEffect transition="in" filter="blinds(horizontal)">
                                      <p:cBhvr>
                                        <p:cTn id="7" dur="500"/>
                                        <p:tgtEl>
                                          <p:spTgt spid="3409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099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1634" name="Rectangle 2"/>
          <p:cNvSpPr>
            <a:spLocks noGrp="1" noChangeArrowheads="1"/>
          </p:cNvSpPr>
          <p:nvPr>
            <p:ph type="title" idx="4294967295"/>
          </p:nvPr>
        </p:nvSpPr>
        <p:spPr>
          <a:xfrm>
            <a:off x="990600" y="473075"/>
            <a:ext cx="8153400" cy="1143000"/>
          </a:xfrm>
        </p:spPr>
        <p:txBody>
          <a:bodyPr/>
          <a:lstStyle/>
          <a:p>
            <a:r>
              <a:rPr lang="en-US" altLang="en-US"/>
              <a:t>Virginia Buttonweed</a:t>
            </a:r>
          </a:p>
        </p:txBody>
      </p:sp>
      <p:pic>
        <p:nvPicPr>
          <p:cNvPr id="581637" name="Picture 5" descr="vabutton10-28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2057400"/>
            <a:ext cx="4276725" cy="3962400"/>
          </a:xfrm>
          <a:prstGeom prst="rect">
            <a:avLst/>
          </a:prstGeom>
          <a:noFill/>
          <a:extLst>
            <a:ext uri="{909E8E84-426E-40DD-AFC4-6F175D3DCCD1}">
              <a14:hiddenFill xmlns:a14="http://schemas.microsoft.com/office/drawing/2010/main">
                <a:solidFill>
                  <a:srgbClr val="FFFFFF"/>
                </a:solidFill>
              </a14:hiddenFill>
            </a:ext>
          </a:extLst>
        </p:spPr>
      </p:pic>
      <p:pic>
        <p:nvPicPr>
          <p:cNvPr id="581639" name="Picture 7" descr="vabuttonweed8-2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9200" y="1828800"/>
            <a:ext cx="3829050" cy="2095500"/>
          </a:xfrm>
          <a:prstGeom prst="rect">
            <a:avLst/>
          </a:prstGeom>
          <a:noFill/>
          <a:extLst>
            <a:ext uri="{909E8E84-426E-40DD-AFC4-6F175D3DCCD1}">
              <a14:hiddenFill xmlns:a14="http://schemas.microsoft.com/office/drawing/2010/main">
                <a:solidFill>
                  <a:srgbClr val="FFFFFF"/>
                </a:solidFill>
              </a14:hiddenFill>
            </a:ext>
          </a:extLst>
        </p:spPr>
      </p:pic>
      <p:pic>
        <p:nvPicPr>
          <p:cNvPr id="581641" name="Picture 9" descr="vabutn16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29200" y="4267200"/>
            <a:ext cx="3448050" cy="16224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58402" name="Rectangle 2"/>
          <p:cNvSpPr>
            <a:spLocks noGrp="1" noChangeArrowheads="1"/>
          </p:cNvSpPr>
          <p:nvPr>
            <p:ph type="title"/>
          </p:nvPr>
        </p:nvSpPr>
        <p:spPr>
          <a:xfrm>
            <a:off x="609600" y="4419600"/>
            <a:ext cx="4191000" cy="457200"/>
          </a:xfrm>
        </p:spPr>
        <p:txBody>
          <a:bodyPr/>
          <a:lstStyle/>
          <a:p>
            <a:r>
              <a:rPr lang="en-US" altLang="en-US" b="1"/>
              <a:t>Dallisgrass</a:t>
            </a:r>
          </a:p>
        </p:txBody>
      </p:sp>
      <p:pic>
        <p:nvPicPr>
          <p:cNvPr id="358404" name="Picture 4" descr="dallisgrass"/>
          <p:cNvPicPr>
            <a:picLocks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271463" y="228600"/>
            <a:ext cx="5756275" cy="3613150"/>
          </a:xfrm>
        </p:spPr>
      </p:pic>
      <p:pic>
        <p:nvPicPr>
          <p:cNvPr id="358405" name="Picture 5" descr="dallishea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51463" y="3962400"/>
            <a:ext cx="2776537" cy="2459038"/>
          </a:xfrm>
          <a:prstGeom prst="rect">
            <a:avLst/>
          </a:prstGeom>
          <a:noFill/>
          <a:extLst>
            <a:ext uri="{909E8E84-426E-40DD-AFC4-6F175D3DCCD1}">
              <a14:hiddenFill xmlns:a14="http://schemas.microsoft.com/office/drawing/2010/main">
                <a:solidFill>
                  <a:srgbClr val="FFFFFF"/>
                </a:solidFill>
              </a14:hiddenFill>
            </a:ext>
          </a:extLst>
        </p:spPr>
      </p:pic>
      <p:pic>
        <p:nvPicPr>
          <p:cNvPr id="358406" name="Picture 6" descr="paspalum"/>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0" y="914400"/>
            <a:ext cx="2844800" cy="28829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58402"/>
                                        </p:tgtEl>
                                        <p:attrNameLst>
                                          <p:attrName>style.visibility</p:attrName>
                                        </p:attrNameLst>
                                      </p:cBhvr>
                                      <p:to>
                                        <p:strVal val="visible"/>
                                      </p:to>
                                    </p:set>
                                    <p:animEffect transition="in" filter="blinds(horizontal)">
                                      <p:cBhvr>
                                        <p:cTn id="7" dur="500"/>
                                        <p:tgtEl>
                                          <p:spTgt spid="3584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0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56354" name="Object 2"/>
          <p:cNvGraphicFramePr>
            <a:graphicFrameLocks noChangeAspect="1"/>
          </p:cNvGraphicFramePr>
          <p:nvPr>
            <p:ph/>
          </p:nvPr>
        </p:nvGraphicFramePr>
        <p:xfrm>
          <a:off x="685800" y="228600"/>
          <a:ext cx="6781800" cy="4741863"/>
        </p:xfrm>
        <a:graphic>
          <a:graphicData uri="http://schemas.openxmlformats.org/presentationml/2006/ole">
            <mc:AlternateContent xmlns:mc="http://schemas.openxmlformats.org/markup-compatibility/2006">
              <mc:Choice xmlns:v="urn:schemas-microsoft-com:vml" Requires="v">
                <p:oleObj spid="_x0000_s356358" name="Photo Editor Photo" r:id="rId4" imgW="7144747" imgH="4686954" progId="MSPhotoEd.3">
                  <p:embed/>
                </p:oleObj>
              </mc:Choice>
              <mc:Fallback>
                <p:oleObj name="Photo Editor Photo" r:id="rId4" imgW="7144747" imgH="4686954" progId="MSPhotoEd.3">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800" y="228600"/>
                        <a:ext cx="6781800" cy="4741863"/>
                      </a:xfrm>
                      <a:prstGeom prst="rect">
                        <a:avLst/>
                      </a:prstGeom>
                    </p:spPr>
                  </p:pic>
                </p:oleObj>
              </mc:Fallback>
            </mc:AlternateContent>
          </a:graphicData>
        </a:graphic>
      </p:graphicFrame>
      <p:sp>
        <p:nvSpPr>
          <p:cNvPr id="356355" name="Text Box 3"/>
          <p:cNvSpPr txBox="1">
            <a:spLocks noChangeArrowheads="1"/>
          </p:cNvSpPr>
          <p:nvPr/>
        </p:nvSpPr>
        <p:spPr bwMode="auto">
          <a:xfrm>
            <a:off x="381000" y="5105400"/>
            <a:ext cx="4038600" cy="914400"/>
          </a:xfrm>
          <a:prstGeom prst="rect">
            <a:avLst/>
          </a:prstGeom>
          <a:noFill/>
          <a:ln>
            <a:noFill/>
          </a:ln>
          <a:effectLst/>
          <a:extLst>
            <a:ext uri="{909E8E84-426E-40DD-AFC4-6F175D3DCCD1}">
              <a14:hiddenFill xmlns:a14="http://schemas.microsoft.com/office/drawing/2010/main">
                <a:solidFill>
                  <a:srgbClr val="333300"/>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0"/>
              </a:spcBef>
            </a:pPr>
            <a:r>
              <a:rPr lang="en-US" altLang="en-US" sz="5400" b="1">
                <a:solidFill>
                  <a:schemeClr val="tx2"/>
                </a:solidFill>
              </a:rPr>
              <a:t>Wild garlic</a:t>
            </a:r>
          </a:p>
        </p:txBody>
      </p:sp>
      <p:pic>
        <p:nvPicPr>
          <p:cNvPr id="356356" name="Picture 4" descr="ALLVI27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91200" y="3810000"/>
            <a:ext cx="2387600" cy="1549400"/>
          </a:xfrm>
          <a:prstGeom prst="rect">
            <a:avLst/>
          </a:prstGeom>
          <a:noFill/>
          <a:extLst>
            <a:ext uri="{909E8E84-426E-40DD-AFC4-6F175D3DCCD1}">
              <a14:hiddenFill xmlns:a14="http://schemas.microsoft.com/office/drawing/2010/main">
                <a:solidFill>
                  <a:srgbClr val="FFFFFF"/>
                </a:solidFill>
              </a14:hiddenFill>
            </a:ext>
          </a:extLst>
        </p:spPr>
      </p:pic>
      <p:sp>
        <p:nvSpPr>
          <p:cNvPr id="356357" name="Text Box 5"/>
          <p:cNvSpPr txBox="1">
            <a:spLocks noChangeArrowheads="1"/>
          </p:cNvSpPr>
          <p:nvPr/>
        </p:nvSpPr>
        <p:spPr bwMode="auto">
          <a:xfrm>
            <a:off x="4953000" y="5546725"/>
            <a:ext cx="4168775" cy="701675"/>
          </a:xfrm>
          <a:prstGeom prst="rect">
            <a:avLst/>
          </a:prstGeom>
          <a:noFill/>
          <a:ln>
            <a:noFill/>
          </a:ln>
          <a:effectLst/>
          <a:extLst>
            <a:ext uri="{909E8E84-426E-40DD-AFC4-6F175D3DCCD1}">
              <a14:hiddenFill xmlns:a14="http://schemas.microsoft.com/office/drawing/2010/main">
                <a:solidFill>
                  <a:srgbClr val="3333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4000" b="1">
                <a:solidFill>
                  <a:schemeClr val="tx2"/>
                </a:solidFill>
              </a:rPr>
              <a:t>bulbs and bulblets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56355"/>
                                        </p:tgtEl>
                                        <p:attrNameLst>
                                          <p:attrName>style.visibility</p:attrName>
                                        </p:attrNameLst>
                                      </p:cBhvr>
                                      <p:to>
                                        <p:strVal val="visible"/>
                                      </p:to>
                                    </p:set>
                                    <p:animEffect transition="in" filter="blinds(horizontal)">
                                      <p:cBhvr>
                                        <p:cTn id="7" dur="500"/>
                                        <p:tgtEl>
                                          <p:spTgt spid="3563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635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4" name="Rectangle 2"/>
          <p:cNvSpPr>
            <a:spLocks noGrp="1" noChangeArrowheads="1"/>
          </p:cNvSpPr>
          <p:nvPr>
            <p:ph type="title"/>
          </p:nvPr>
        </p:nvSpPr>
        <p:spPr>
          <a:xfrm>
            <a:off x="685800" y="381000"/>
            <a:ext cx="7772400" cy="1143000"/>
          </a:xfrm>
          <a:solidFill>
            <a:schemeClr val="folHlink"/>
          </a:solidFill>
          <a:scene3d>
            <a:camera prst="legacyObliqueTopRight"/>
            <a:lightRig rig="legacyFlat3" dir="b"/>
          </a:scene3d>
          <a:sp3d extrusionH="430200" contourW="12700" prstMaterial="legacyMatte">
            <a:bevelT w="13500" h="13500" prst="angle"/>
            <a:bevelB w="13500" h="13500" prst="angle"/>
            <a:extrusionClr>
              <a:schemeClr val="folHlink"/>
            </a:extrusionClr>
            <a:contourClr>
              <a:schemeClr val="folHlink"/>
            </a:contourClr>
          </a:sp3d>
        </p:spPr>
        <p:txBody>
          <a:bodyPr>
            <a:flatTx/>
          </a:bodyPr>
          <a:lstStyle/>
          <a:p>
            <a:r>
              <a:rPr lang="en-US" altLang="en-US" sz="4800" b="1"/>
              <a:t>Purple and Yellow Nutsedge</a:t>
            </a:r>
          </a:p>
        </p:txBody>
      </p:sp>
      <p:sp>
        <p:nvSpPr>
          <p:cNvPr id="351235" name="Rectangle 3"/>
          <p:cNvSpPr>
            <a:spLocks noGrp="1" noChangeArrowheads="1"/>
          </p:cNvSpPr>
          <p:nvPr>
            <p:ph type="body" sz="half" idx="1"/>
          </p:nvPr>
        </p:nvSpPr>
        <p:spPr>
          <a:xfrm>
            <a:off x="533400" y="5791200"/>
            <a:ext cx="3810000" cy="533400"/>
          </a:xfrm>
        </p:spPr>
        <p:txBody>
          <a:bodyPr/>
          <a:lstStyle/>
          <a:p>
            <a:pPr>
              <a:buFont typeface="Wingdings" charset="2"/>
              <a:buNone/>
            </a:pPr>
            <a:r>
              <a:rPr lang="en-US" altLang="en-US" sz="4100" b="1">
                <a:solidFill>
                  <a:schemeClr val="tx2"/>
                </a:solidFill>
              </a:rPr>
              <a:t>Leaf tips differ</a:t>
            </a:r>
          </a:p>
        </p:txBody>
      </p:sp>
      <p:pic>
        <p:nvPicPr>
          <p:cNvPr id="351236" name="Picture 4" descr="CYPES3"/>
          <p:cNvPicPr>
            <a:picLocks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1062038" y="1965325"/>
            <a:ext cx="2476500" cy="33956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pic>
        <p:nvPicPr>
          <p:cNvPr id="351237" name="Picture 5" descr="CYPRO1"/>
          <p:cNvPicPr>
            <a:picLocks noChangeAspect="1" noChangeArrowheads="1"/>
          </p:cNvPicPr>
          <p:nvPr>
            <p:ph sz="quarter" idx="3"/>
          </p:nvPr>
        </p:nvPicPr>
        <p:blipFill>
          <a:blip r:embed="rId4">
            <a:extLst>
              <a:ext uri="{28A0092B-C50C-407E-A947-70E740481C1C}">
                <a14:useLocalDpi xmlns:a14="http://schemas.microsoft.com/office/drawing/2010/main" val="0"/>
              </a:ext>
            </a:extLst>
          </a:blip>
          <a:srcRect/>
          <a:stretch>
            <a:fillRect/>
          </a:stretch>
        </p:blipFill>
        <p:spPr>
          <a:xfrm>
            <a:off x="6950075" y="2982913"/>
            <a:ext cx="1736725" cy="25812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pic>
        <p:nvPicPr>
          <p:cNvPr id="351239" name="Picture 7" descr="CYPES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57600" y="1676400"/>
            <a:ext cx="2971800" cy="249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1240" name="Text Box 8"/>
          <p:cNvSpPr txBox="1">
            <a:spLocks noChangeArrowheads="1"/>
          </p:cNvSpPr>
          <p:nvPr/>
        </p:nvSpPr>
        <p:spPr bwMode="auto">
          <a:xfrm>
            <a:off x="3657600" y="4267200"/>
            <a:ext cx="32766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altLang="en-US" sz="3200" b="1">
                <a:solidFill>
                  <a:schemeClr val="tx2"/>
                </a:solidFill>
              </a:rPr>
              <a:t>Yellow nutsedge flower</a:t>
            </a:r>
          </a:p>
        </p:txBody>
      </p:sp>
      <p:sp>
        <p:nvSpPr>
          <p:cNvPr id="351241" name="Text Box 9"/>
          <p:cNvSpPr txBox="1">
            <a:spLocks noChangeArrowheads="1"/>
          </p:cNvSpPr>
          <p:nvPr/>
        </p:nvSpPr>
        <p:spPr bwMode="auto">
          <a:xfrm>
            <a:off x="5715000" y="5791200"/>
            <a:ext cx="32766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altLang="en-US" sz="3200" b="1">
                <a:solidFill>
                  <a:schemeClr val="tx2"/>
                </a:solidFill>
              </a:rPr>
              <a:t>Purple nutsedge flower</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82" name="Rectangle 2"/>
          <p:cNvSpPr>
            <a:spLocks noGrp="1" noChangeArrowheads="1"/>
          </p:cNvSpPr>
          <p:nvPr>
            <p:ph type="title"/>
          </p:nvPr>
        </p:nvSpPr>
        <p:spPr/>
        <p:txBody>
          <a:bodyPr/>
          <a:lstStyle/>
          <a:p>
            <a:pPr algn="ctr"/>
            <a:r>
              <a:rPr lang="en-US" altLang="en-US"/>
              <a:t>Waging the war on Weeds</a:t>
            </a:r>
          </a:p>
        </p:txBody>
      </p:sp>
      <p:sp>
        <p:nvSpPr>
          <p:cNvPr id="583684" name="Rectangle 4"/>
          <p:cNvSpPr>
            <a:spLocks noGrp="1" noChangeArrowheads="1"/>
          </p:cNvSpPr>
          <p:nvPr>
            <p:ph type="body" sz="half" idx="1"/>
          </p:nvPr>
        </p:nvSpPr>
        <p:spPr/>
        <p:txBody>
          <a:bodyPr/>
          <a:lstStyle/>
          <a:p>
            <a:r>
              <a:rPr lang="en-US" altLang="en-US" sz="2700"/>
              <a:t>Cultural</a:t>
            </a:r>
          </a:p>
          <a:p>
            <a:r>
              <a:rPr lang="en-US" altLang="en-US" sz="2700"/>
              <a:t>Physical</a:t>
            </a:r>
          </a:p>
          <a:p>
            <a:r>
              <a:rPr lang="en-US" altLang="en-US" sz="2700"/>
              <a:t>Biological</a:t>
            </a:r>
          </a:p>
          <a:p>
            <a:r>
              <a:rPr lang="en-US" altLang="en-US" sz="2700"/>
              <a:t>Chemical</a:t>
            </a:r>
          </a:p>
        </p:txBody>
      </p:sp>
      <p:sp>
        <p:nvSpPr>
          <p:cNvPr id="583685" name="Rectangle 5"/>
          <p:cNvSpPr>
            <a:spLocks noGrp="1" noChangeArrowheads="1"/>
          </p:cNvSpPr>
          <p:nvPr>
            <p:ph type="body" sz="half" idx="2"/>
          </p:nvPr>
        </p:nvSpPr>
        <p:spPr/>
        <p:txBody>
          <a:bodyPr/>
          <a:lstStyle/>
          <a:p>
            <a:endParaRPr lang="en-US" altLang="en-US" sz="2700"/>
          </a:p>
        </p:txBody>
      </p:sp>
      <p:pic>
        <p:nvPicPr>
          <p:cNvPr id="583687" name="Picture 7" descr="drip-torch-kathi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2286000"/>
            <a:ext cx="4114800" cy="30861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8994" name="Rectangle 2"/>
          <p:cNvSpPr>
            <a:spLocks noGrp="1" noChangeArrowheads="1"/>
          </p:cNvSpPr>
          <p:nvPr>
            <p:ph type="title"/>
          </p:nvPr>
        </p:nvSpPr>
        <p:spPr/>
        <p:txBody>
          <a:bodyPr/>
          <a:lstStyle/>
          <a:p>
            <a:r>
              <a:rPr lang="en-US" altLang="en-US"/>
              <a:t>Biological Control</a:t>
            </a:r>
          </a:p>
        </p:txBody>
      </p:sp>
      <p:sp>
        <p:nvSpPr>
          <p:cNvPr id="468995" name="Rectangle 3"/>
          <p:cNvSpPr>
            <a:spLocks noGrp="1" noChangeArrowheads="1"/>
          </p:cNvSpPr>
          <p:nvPr>
            <p:ph type="body" idx="1"/>
          </p:nvPr>
        </p:nvSpPr>
        <p:spPr>
          <a:xfrm>
            <a:off x="533400" y="2951163"/>
            <a:ext cx="8153400" cy="2916237"/>
          </a:xfrm>
        </p:spPr>
        <p:txBody>
          <a:bodyPr/>
          <a:lstStyle/>
          <a:p>
            <a:pPr>
              <a:lnSpc>
                <a:spcPct val="90000"/>
              </a:lnSpc>
            </a:pPr>
            <a:r>
              <a:rPr lang="en-US" altLang="en-US" sz="2700"/>
              <a:t>ARS plant pathologists found that a </a:t>
            </a:r>
            <a:r>
              <a:rPr lang="en-US" altLang="en-US" sz="2700" i="1"/>
              <a:t>Myrothecium</a:t>
            </a:r>
            <a:r>
              <a:rPr lang="en-US" altLang="en-US" sz="2700"/>
              <a:t> bioherbicide killed 100 percent of kudzu weeds treated at different growth stages and under varying physical and environmental conditions. </a:t>
            </a:r>
          </a:p>
        </p:txBody>
      </p:sp>
      <p:pic>
        <p:nvPicPr>
          <p:cNvPr id="468996" name="Picture 4" descr="k9673-1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29400" y="457200"/>
            <a:ext cx="1695450" cy="24003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0018" name="Rectangle 2"/>
          <p:cNvSpPr>
            <a:spLocks noGrp="1" noChangeArrowheads="1"/>
          </p:cNvSpPr>
          <p:nvPr>
            <p:ph type="title"/>
          </p:nvPr>
        </p:nvSpPr>
        <p:spPr/>
        <p:txBody>
          <a:bodyPr/>
          <a:lstStyle/>
          <a:p>
            <a:pPr algn="ctr"/>
            <a:r>
              <a:rPr lang="en-US" altLang="en-US"/>
              <a:t>Herbicides</a:t>
            </a:r>
          </a:p>
        </p:txBody>
      </p:sp>
      <p:sp>
        <p:nvSpPr>
          <p:cNvPr id="470019" name="Rectangle 3"/>
          <p:cNvSpPr>
            <a:spLocks noGrp="1" noChangeArrowheads="1"/>
          </p:cNvSpPr>
          <p:nvPr>
            <p:ph type="body" idx="1"/>
          </p:nvPr>
        </p:nvSpPr>
        <p:spPr/>
        <p:txBody>
          <a:bodyPr/>
          <a:lstStyle/>
          <a:p>
            <a:r>
              <a:rPr lang="en-US" altLang="en-US"/>
              <a:t>Identify weed</a:t>
            </a:r>
          </a:p>
          <a:p>
            <a:r>
              <a:rPr lang="en-US" altLang="en-US"/>
              <a:t>Check safety on plant</a:t>
            </a:r>
          </a:p>
          <a:p>
            <a:r>
              <a:rPr lang="en-US" altLang="en-US"/>
              <a:t>Follow label directions</a:t>
            </a:r>
          </a:p>
          <a:p>
            <a:r>
              <a:rPr lang="en-US" altLang="en-US"/>
              <a:t>Avoid drift</a:t>
            </a:r>
          </a:p>
          <a:p>
            <a:endParaRPr lang="en-US" altLang="en-US"/>
          </a:p>
        </p:txBody>
      </p:sp>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a:xfrm>
            <a:off x="304800" y="381000"/>
            <a:ext cx="8458200" cy="1143000"/>
          </a:xfrm>
          <a:solidFill>
            <a:schemeClr val="folHlink"/>
          </a:solidFill>
          <a:scene3d>
            <a:camera prst="legacyObliqueTopRight"/>
            <a:lightRig rig="legacyFlat3" dir="b"/>
          </a:scene3d>
          <a:sp3d extrusionH="430200" contourW="12700" prstMaterial="legacyMatte">
            <a:bevelT w="13500" h="13500" prst="angle"/>
            <a:bevelB w="13500" h="13500" prst="angle"/>
            <a:extrusionClr>
              <a:schemeClr val="folHlink"/>
            </a:extrusionClr>
            <a:contourClr>
              <a:schemeClr val="folHlink"/>
            </a:contourClr>
          </a:sp3d>
        </p:spPr>
        <p:txBody>
          <a:bodyPr>
            <a:flatTx/>
          </a:bodyPr>
          <a:lstStyle/>
          <a:p>
            <a:r>
              <a:rPr lang="en-US" altLang="en-US" sz="6000" b="1"/>
              <a:t>Herbicide Classification</a:t>
            </a:r>
          </a:p>
        </p:txBody>
      </p:sp>
      <p:sp>
        <p:nvSpPr>
          <p:cNvPr id="40963" name="Text Box 3"/>
          <p:cNvSpPr txBox="1">
            <a:spLocks noChangeArrowheads="1"/>
          </p:cNvSpPr>
          <p:nvPr/>
        </p:nvSpPr>
        <p:spPr bwMode="auto">
          <a:xfrm>
            <a:off x="533400" y="1676400"/>
            <a:ext cx="8077200" cy="3783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altLang="en-US" sz="3600" b="1">
                <a:solidFill>
                  <a:srgbClr val="FF0066"/>
                </a:solidFill>
              </a:rPr>
              <a:t>Preemergence:</a:t>
            </a:r>
            <a:r>
              <a:rPr lang="en-US" altLang="en-US" sz="3600" b="1">
                <a:solidFill>
                  <a:schemeClr val="hlink"/>
                </a:solidFill>
              </a:rPr>
              <a:t>  </a:t>
            </a:r>
            <a:r>
              <a:rPr lang="en-US" altLang="en-US" sz="3600" b="1"/>
              <a:t>Applied before weed seed germination (Preen</a:t>
            </a:r>
            <a:r>
              <a:rPr lang="en-US" altLang="en-US" sz="3600" b="1">
                <a:ea typeface="Times New Roman" charset="0"/>
                <a:cs typeface="Times New Roman" charset="0"/>
              </a:rPr>
              <a:t>®</a:t>
            </a:r>
            <a:r>
              <a:rPr lang="en-US" altLang="en-US" sz="3600" b="1"/>
              <a:t>).  Generally no control of emerged weeds.</a:t>
            </a:r>
          </a:p>
          <a:p>
            <a:r>
              <a:rPr lang="en-US" altLang="en-US" sz="3600" b="1">
                <a:solidFill>
                  <a:srgbClr val="FF3300"/>
                </a:solidFill>
              </a:rPr>
              <a:t>Postemergence:  </a:t>
            </a:r>
            <a:r>
              <a:rPr lang="en-US" altLang="en-US" sz="3600" b="1"/>
              <a:t>Applied after weed emergence.  Generally no control of unemerged weeds.</a:t>
            </a:r>
            <a:r>
              <a:rPr lang="en-US" altLang="en-US" sz="4400" b="1"/>
              <a:t>	</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7730" name="Picture 2" descr="far side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524000"/>
            <a:ext cx="4564063" cy="4344988"/>
          </a:xfrm>
          <a:prstGeom prst="rect">
            <a:avLst/>
          </a:prstGeom>
          <a:noFill/>
          <a:extLst>
            <a:ext uri="{909E8E84-426E-40DD-AFC4-6F175D3DCCD1}">
              <a14:hiddenFill xmlns:a14="http://schemas.microsoft.com/office/drawing/2010/main">
                <a:solidFill>
                  <a:srgbClr val="FFFFFF"/>
                </a:solidFill>
              </a14:hiddenFill>
            </a:ext>
          </a:extLst>
        </p:spPr>
      </p:pic>
      <p:sp>
        <p:nvSpPr>
          <p:cNvPr id="457733" name="Rectangle 5"/>
          <p:cNvSpPr>
            <a:spLocks noGrp="1" noChangeArrowheads="1"/>
          </p:cNvSpPr>
          <p:nvPr>
            <p:ph type="title"/>
          </p:nvPr>
        </p:nvSpPr>
        <p:spPr>
          <a:xfrm>
            <a:off x="533400" y="473075"/>
            <a:ext cx="8153400" cy="822325"/>
          </a:xfrm>
        </p:spPr>
        <p:txBody>
          <a:bodyPr/>
          <a:lstStyle/>
          <a:p>
            <a:pPr algn="ctr"/>
            <a:r>
              <a:rPr lang="en-US" altLang="en-US"/>
              <a:t>What is a weed?</a:t>
            </a:r>
          </a:p>
        </p:txBody>
      </p:sp>
      <p:sp>
        <p:nvSpPr>
          <p:cNvPr id="457734" name="Rectangle 6"/>
          <p:cNvSpPr>
            <a:spLocks noGrp="1" noChangeArrowheads="1"/>
          </p:cNvSpPr>
          <p:nvPr>
            <p:ph type="body" sz="half" idx="1"/>
          </p:nvPr>
        </p:nvSpPr>
        <p:spPr/>
        <p:txBody>
          <a:bodyPr/>
          <a:lstStyle/>
          <a:p>
            <a:endParaRPr lang="en-US" altLang="en-US" sz="2700"/>
          </a:p>
        </p:txBody>
      </p:sp>
      <p:sp>
        <p:nvSpPr>
          <p:cNvPr id="457735" name="Rectangle 7"/>
          <p:cNvSpPr>
            <a:spLocks noGrp="1" noChangeArrowheads="1"/>
          </p:cNvSpPr>
          <p:nvPr>
            <p:ph type="body" sz="half" idx="2"/>
          </p:nvPr>
        </p:nvSpPr>
        <p:spPr>
          <a:xfrm>
            <a:off x="5410200" y="1828800"/>
            <a:ext cx="3276600" cy="4038600"/>
          </a:xfrm>
        </p:spPr>
        <p:txBody>
          <a:bodyPr/>
          <a:lstStyle/>
          <a:p>
            <a:r>
              <a:rPr lang="en-US" altLang="en-US" sz="2700"/>
              <a:t>Today we will discuss:</a:t>
            </a:r>
          </a:p>
          <a:p>
            <a:pPr lvl="1"/>
            <a:r>
              <a:rPr lang="en-US" altLang="en-US" sz="2200"/>
              <a:t>Basic Weed Id</a:t>
            </a:r>
          </a:p>
          <a:p>
            <a:pPr lvl="1"/>
            <a:r>
              <a:rPr lang="en-US" altLang="en-US" sz="2200"/>
              <a:t>Common Landscape Weeds</a:t>
            </a:r>
          </a:p>
          <a:p>
            <a:pPr lvl="1"/>
            <a:r>
              <a:rPr lang="en-US" altLang="en-US" sz="2200"/>
              <a:t>Use of Control Guide</a:t>
            </a:r>
          </a:p>
          <a:p>
            <a:pPr lvl="1"/>
            <a:r>
              <a:rPr lang="en-US" altLang="en-US" sz="2200"/>
              <a:t>New consumer herbicide labels</a:t>
            </a:r>
          </a:p>
        </p:txBody>
      </p:sp>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685800" y="838200"/>
            <a:ext cx="7772400" cy="1143000"/>
          </a:xfrm>
          <a:solidFill>
            <a:schemeClr val="folHlink"/>
          </a:solidFill>
          <a:scene3d>
            <a:camera prst="legacyObliqueTopRight"/>
            <a:lightRig rig="legacyFlat3" dir="b"/>
          </a:scene3d>
          <a:sp3d extrusionH="430200" contourW="12700" prstMaterial="legacyMatte">
            <a:bevelT w="13500" h="13500" prst="angle"/>
            <a:bevelB w="13500" h="13500" prst="angle"/>
            <a:extrusionClr>
              <a:schemeClr val="folHlink"/>
            </a:extrusionClr>
            <a:contourClr>
              <a:schemeClr val="folHlink"/>
            </a:contourClr>
          </a:sp3d>
        </p:spPr>
        <p:txBody>
          <a:bodyPr>
            <a:flatTx/>
          </a:bodyPr>
          <a:lstStyle/>
          <a:p>
            <a:r>
              <a:rPr lang="en-US" altLang="en-US" sz="5400" b="1"/>
              <a:t>Herbicide Classification</a:t>
            </a:r>
          </a:p>
        </p:txBody>
      </p:sp>
      <p:sp>
        <p:nvSpPr>
          <p:cNvPr id="39939" name="Text Box 3"/>
          <p:cNvSpPr txBox="1">
            <a:spLocks noChangeArrowheads="1"/>
          </p:cNvSpPr>
          <p:nvPr/>
        </p:nvSpPr>
        <p:spPr bwMode="auto">
          <a:xfrm>
            <a:off x="304800" y="2422525"/>
            <a:ext cx="8458200" cy="3113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altLang="en-US" sz="3600" b="1">
                <a:solidFill>
                  <a:srgbClr val="FF0066"/>
                </a:solidFill>
              </a:rPr>
              <a:t>Contact:</a:t>
            </a:r>
            <a:r>
              <a:rPr lang="en-US" altLang="en-US" sz="3600" b="1">
                <a:solidFill>
                  <a:schemeClr val="hlink"/>
                </a:solidFill>
              </a:rPr>
              <a:t>  </a:t>
            </a:r>
            <a:r>
              <a:rPr lang="en-US" altLang="en-US" sz="3600" b="1"/>
              <a:t>Causes localized plant tissue injury.  Does not readily move through the plant (Finale</a:t>
            </a:r>
            <a:r>
              <a:rPr lang="en-US" altLang="en-US" sz="3600" b="1">
                <a:ea typeface="Times New Roman" charset="0"/>
                <a:cs typeface="Times New Roman" charset="0"/>
              </a:rPr>
              <a:t>®</a:t>
            </a:r>
            <a:r>
              <a:rPr lang="en-US" altLang="en-US" sz="3600" b="1"/>
              <a:t>)</a:t>
            </a:r>
          </a:p>
          <a:p>
            <a:r>
              <a:rPr lang="en-US" altLang="en-US" sz="3600" b="1">
                <a:solidFill>
                  <a:srgbClr val="FF3300"/>
                </a:solidFill>
              </a:rPr>
              <a:t>Systemic:  </a:t>
            </a:r>
            <a:r>
              <a:rPr lang="en-US" altLang="en-US" sz="3600" b="1"/>
              <a:t>Readily moves through the plant tissue (Roundup</a:t>
            </a:r>
            <a:r>
              <a:rPr lang="en-US" altLang="en-US" sz="3600" b="1">
                <a:ea typeface="Times New Roman" charset="0"/>
                <a:cs typeface="Times New Roman" charset="0"/>
              </a:rPr>
              <a:t>®)</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457200" y="685800"/>
            <a:ext cx="8229600" cy="1600200"/>
          </a:xfrm>
          <a:solidFill>
            <a:schemeClr val="folHlink"/>
          </a:solidFill>
          <a:scene3d>
            <a:camera prst="legacyObliqueTopRight"/>
            <a:lightRig rig="legacyFlat3" dir="b"/>
          </a:scene3d>
          <a:sp3d extrusionH="430200" contourW="12700" prstMaterial="legacyMatte">
            <a:bevelT w="13500" h="13500" prst="angle"/>
            <a:bevelB w="13500" h="13500" prst="angle"/>
            <a:extrusionClr>
              <a:schemeClr val="folHlink"/>
            </a:extrusionClr>
            <a:contourClr>
              <a:schemeClr val="folHlink"/>
            </a:contourClr>
          </a:sp3d>
        </p:spPr>
        <p:txBody>
          <a:bodyPr>
            <a:flatTx/>
          </a:bodyPr>
          <a:lstStyle/>
          <a:p>
            <a:r>
              <a:rPr lang="en-US" altLang="en-US" sz="6000" b="1"/>
              <a:t>Herbicide Classification</a:t>
            </a:r>
          </a:p>
        </p:txBody>
      </p:sp>
      <p:sp>
        <p:nvSpPr>
          <p:cNvPr id="38915" name="Text Box 3"/>
          <p:cNvSpPr txBox="1">
            <a:spLocks noChangeArrowheads="1"/>
          </p:cNvSpPr>
          <p:nvPr/>
        </p:nvSpPr>
        <p:spPr bwMode="auto">
          <a:xfrm>
            <a:off x="571500" y="2667000"/>
            <a:ext cx="8001000" cy="3113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altLang="en-US" sz="3600" b="1">
                <a:solidFill>
                  <a:srgbClr val="FF0066"/>
                </a:solidFill>
              </a:rPr>
              <a:t>Selective:</a:t>
            </a:r>
            <a:r>
              <a:rPr lang="en-US" altLang="en-US" sz="3600" b="1">
                <a:solidFill>
                  <a:schemeClr val="hlink"/>
                </a:solidFill>
              </a:rPr>
              <a:t>  </a:t>
            </a:r>
            <a:r>
              <a:rPr lang="en-US" altLang="en-US" sz="3600" b="1"/>
              <a:t>Kills some plant species, but does not damage others (Weed-B-Gon</a:t>
            </a:r>
            <a:r>
              <a:rPr lang="en-US" altLang="en-US" sz="3600" b="1">
                <a:ea typeface="Times New Roman" charset="0"/>
                <a:cs typeface="Times New Roman" charset="0"/>
              </a:rPr>
              <a:t>®</a:t>
            </a:r>
            <a:r>
              <a:rPr lang="en-US" altLang="en-US" sz="3600" b="1"/>
              <a:t>)</a:t>
            </a:r>
          </a:p>
          <a:p>
            <a:r>
              <a:rPr lang="en-US" altLang="en-US" sz="3600" b="1">
                <a:solidFill>
                  <a:srgbClr val="FF3300"/>
                </a:solidFill>
              </a:rPr>
              <a:t>Nonselective:  </a:t>
            </a:r>
            <a:r>
              <a:rPr lang="en-US" altLang="en-US" sz="3600" b="1"/>
              <a:t>Generally kills all plant species (Roundup</a:t>
            </a:r>
            <a:r>
              <a:rPr lang="en-US" altLang="en-US" sz="3600" b="1">
                <a:ea typeface="Times New Roman" charset="0"/>
                <a:cs typeface="Times New Roman" charset="0"/>
              </a:rPr>
              <a:t>®</a:t>
            </a:r>
            <a:r>
              <a:rPr lang="en-US" altLang="en-US" sz="3600" b="1"/>
              <a:t>)</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685800" y="990600"/>
            <a:ext cx="7772400" cy="1295400"/>
          </a:xfrm>
          <a:solidFill>
            <a:schemeClr val="folHlink"/>
          </a:solidFill>
          <a:scene3d>
            <a:camera prst="legacyObliqueTopRight"/>
            <a:lightRig rig="legacyFlat3" dir="b"/>
          </a:scene3d>
          <a:sp3d extrusionH="430200" contourW="12700" prstMaterial="legacyMatte">
            <a:bevelT w="13500" h="13500" prst="angle"/>
            <a:bevelB w="13500" h="13500" prst="angle"/>
            <a:extrusionClr>
              <a:schemeClr val="folHlink"/>
            </a:extrusionClr>
            <a:contourClr>
              <a:schemeClr val="folHlink"/>
            </a:contourClr>
          </a:sp3d>
        </p:spPr>
        <p:txBody>
          <a:bodyPr>
            <a:flatTx/>
          </a:bodyPr>
          <a:lstStyle/>
          <a:p>
            <a:r>
              <a:rPr lang="en-US" altLang="en-US" sz="4800" b="1"/>
              <a:t>Preemergence Herbicide Application Dates</a:t>
            </a:r>
          </a:p>
        </p:txBody>
      </p:sp>
      <p:sp>
        <p:nvSpPr>
          <p:cNvPr id="41987" name="Text Box 3"/>
          <p:cNvSpPr txBox="1">
            <a:spLocks noChangeArrowheads="1"/>
          </p:cNvSpPr>
          <p:nvPr/>
        </p:nvSpPr>
        <p:spPr bwMode="auto">
          <a:xfrm>
            <a:off x="533400" y="2817813"/>
            <a:ext cx="8610600" cy="3444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altLang="en-US" sz="4000" b="1">
                <a:solidFill>
                  <a:srgbClr val="FF0066"/>
                </a:solidFill>
              </a:rPr>
              <a:t>Fall</a:t>
            </a:r>
            <a:r>
              <a:rPr lang="en-US" altLang="en-US" sz="4000" b="1">
                <a:solidFill>
                  <a:schemeClr val="hlink"/>
                </a:solidFill>
              </a:rPr>
              <a:t>	</a:t>
            </a:r>
            <a:r>
              <a:rPr lang="en-US" altLang="en-US" sz="4000" b="1"/>
              <a:t>	- Sept 1 - 15,  N.GA</a:t>
            </a:r>
          </a:p>
          <a:p>
            <a:r>
              <a:rPr lang="en-US" altLang="en-US" sz="4000" b="1"/>
              <a:t>		- Oct 1 - 15,  S.GA</a:t>
            </a:r>
          </a:p>
          <a:p>
            <a:r>
              <a:rPr lang="en-US" altLang="en-US" sz="4000" b="1">
                <a:solidFill>
                  <a:srgbClr val="FF0066"/>
                </a:solidFill>
              </a:rPr>
              <a:t>Spring</a:t>
            </a:r>
            <a:r>
              <a:rPr lang="en-US" altLang="en-US" sz="4000" b="1">
                <a:solidFill>
                  <a:srgbClr val="00FF00"/>
                </a:solidFill>
              </a:rPr>
              <a:t>	</a:t>
            </a:r>
            <a:r>
              <a:rPr lang="en-US" altLang="en-US" sz="4000" b="1"/>
              <a:t>- Mar 1 - 30,  N.GA</a:t>
            </a:r>
          </a:p>
          <a:p>
            <a:r>
              <a:rPr lang="en-US" altLang="en-US" sz="4000" b="1"/>
              <a:t>		- Feb 15 - Mar 15,  S.GA</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5732" name="Rectangle 4"/>
          <p:cNvSpPr>
            <a:spLocks noGrp="1" noChangeArrowheads="1"/>
          </p:cNvSpPr>
          <p:nvPr>
            <p:ph type="ctrTitle"/>
          </p:nvPr>
        </p:nvSpPr>
        <p:spPr/>
        <p:txBody>
          <a:bodyPr/>
          <a:lstStyle/>
          <a:p>
            <a:r>
              <a:rPr lang="en-US" altLang="en-US"/>
              <a:t>Using the UGA Pest Management Handbook</a:t>
            </a:r>
          </a:p>
        </p:txBody>
      </p:sp>
      <p:sp>
        <p:nvSpPr>
          <p:cNvPr id="585733" name="Rectangle 5"/>
          <p:cNvSpPr>
            <a:spLocks noGrp="1" noChangeArrowheads="1"/>
          </p:cNvSpPr>
          <p:nvPr>
            <p:ph type="subTitle" idx="1"/>
          </p:nvPr>
        </p:nvSpPr>
        <p:spPr/>
        <p:txBody>
          <a:bodyPr/>
          <a:lstStyle/>
          <a:p>
            <a:endParaRPr lang="en-US" altLang="en-US"/>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1218" name="Rectangle 2"/>
          <p:cNvSpPr>
            <a:spLocks noGrp="1" noChangeArrowheads="1"/>
          </p:cNvSpPr>
          <p:nvPr>
            <p:ph type="title"/>
          </p:nvPr>
        </p:nvSpPr>
        <p:spPr/>
        <p:txBody>
          <a:bodyPr/>
          <a:lstStyle/>
          <a:p>
            <a:r>
              <a:rPr lang="en-US" altLang="en-US">
                <a:hlinkClick r:id="rId2"/>
              </a:rPr>
              <a:t>http://www.ent.uga.edu/pmh/</a:t>
            </a:r>
            <a:r>
              <a:rPr lang="en-US" altLang="en-US"/>
              <a:t> </a:t>
            </a:r>
          </a:p>
        </p:txBody>
      </p:sp>
      <p:pic>
        <p:nvPicPr>
          <p:cNvPr id="521224" name="Picture 8"/>
          <p:cNvPicPr>
            <a:picLocks noChangeAspect="1" noChangeArrowheads="1"/>
          </p:cNvPicPr>
          <p:nvPr>
            <p:ph type="body" idx="1"/>
          </p:nvPr>
        </p:nvPicPr>
        <p:blipFill>
          <a:blip r:embed="rId3">
            <a:extLst>
              <a:ext uri="{28A0092B-C50C-407E-A947-70E740481C1C}">
                <a14:useLocalDpi xmlns:a14="http://schemas.microsoft.com/office/drawing/2010/main" val="0"/>
              </a:ext>
            </a:extLst>
          </a:blip>
          <a:srcRect/>
          <a:stretch>
            <a:fillRect/>
          </a:stretch>
        </p:blipFill>
        <p:spPr>
          <a:xfrm>
            <a:off x="762000" y="1981200"/>
            <a:ext cx="7240588" cy="4038600"/>
          </a:xfrm>
          <a:noFill/>
          <a:ln/>
          <a:extLst>
            <a:ext uri="{91240B29-F687-4F45-9708-019B960494DF}">
              <a14:hiddenLine xmlns:a14="http://schemas.microsoft.com/office/drawing/2010/main" w="9525" cap="flat" cmpd="sng">
                <a:solidFill>
                  <a:schemeClr val="tx1"/>
                </a:solidFill>
                <a:prstDash val="solid"/>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pic>
      <p:sp>
        <p:nvSpPr>
          <p:cNvPr id="521225" name="Oval 9"/>
          <p:cNvSpPr>
            <a:spLocks noChangeArrowheads="1"/>
          </p:cNvSpPr>
          <p:nvPr/>
        </p:nvSpPr>
        <p:spPr bwMode="auto">
          <a:xfrm>
            <a:off x="1143000" y="3706813"/>
            <a:ext cx="838200" cy="608012"/>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pPr algn="ctr"/>
            <a:endParaRPr lang="en-US" altLang="en-US">
              <a:solidFill>
                <a:srgbClr val="FF0066"/>
              </a:solidFill>
            </a:endParaRPr>
          </a:p>
        </p:txBody>
      </p:sp>
      <p:sp>
        <p:nvSpPr>
          <p:cNvPr id="521226" name="Oval 10"/>
          <p:cNvSpPr>
            <a:spLocks noChangeArrowheads="1"/>
          </p:cNvSpPr>
          <p:nvPr/>
        </p:nvSpPr>
        <p:spPr bwMode="auto">
          <a:xfrm>
            <a:off x="1219200" y="3810000"/>
            <a:ext cx="838200" cy="228600"/>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endParaRPr lang="en-US"/>
          </a:p>
        </p:txBody>
      </p:sp>
      <p:sp>
        <p:nvSpPr>
          <p:cNvPr id="521227" name="Oval 11"/>
          <p:cNvSpPr>
            <a:spLocks noChangeArrowheads="1"/>
          </p:cNvSpPr>
          <p:nvPr/>
        </p:nvSpPr>
        <p:spPr bwMode="auto">
          <a:xfrm>
            <a:off x="2651125" y="4764088"/>
            <a:ext cx="184150" cy="608012"/>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a:endParaRPr lang="en-US" altLang="en-US">
              <a:solidFill>
                <a:srgbClr val="FF0066"/>
              </a:solidFill>
            </a:endParaRPr>
          </a:p>
        </p:txBody>
      </p:sp>
      <p:sp>
        <p:nvSpPr>
          <p:cNvPr id="521228" name="Oval 12"/>
          <p:cNvSpPr>
            <a:spLocks noChangeArrowheads="1"/>
          </p:cNvSpPr>
          <p:nvPr/>
        </p:nvSpPr>
        <p:spPr bwMode="auto">
          <a:xfrm>
            <a:off x="1066800" y="3962400"/>
            <a:ext cx="762000" cy="228600"/>
          </a:xfrm>
          <a:prstGeom prst="ellipse">
            <a:avLst/>
          </a:prstGeom>
          <a:noFill/>
          <a:ln w="25400">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endParaRPr lang="en-US"/>
          </a:p>
        </p:txBody>
      </p:sp>
      <p:sp>
        <p:nvSpPr>
          <p:cNvPr id="521229" name="Oval 13"/>
          <p:cNvSpPr>
            <a:spLocks noChangeArrowheads="1"/>
          </p:cNvSpPr>
          <p:nvPr/>
        </p:nvSpPr>
        <p:spPr bwMode="auto">
          <a:xfrm>
            <a:off x="4953000" y="2286000"/>
            <a:ext cx="609600" cy="381000"/>
          </a:xfrm>
          <a:prstGeom prst="ellipse">
            <a:avLst/>
          </a:prstGeom>
          <a:noFill/>
          <a:ln w="25400">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endParaRPr lang="en-US"/>
          </a:p>
        </p:txBody>
      </p:sp>
      <p:sp>
        <p:nvSpPr>
          <p:cNvPr id="521230" name="Oval 14"/>
          <p:cNvSpPr>
            <a:spLocks noChangeArrowheads="1"/>
          </p:cNvSpPr>
          <p:nvPr/>
        </p:nvSpPr>
        <p:spPr bwMode="auto">
          <a:xfrm>
            <a:off x="5029200" y="3962400"/>
            <a:ext cx="381000" cy="228600"/>
          </a:xfrm>
          <a:prstGeom prst="ellipse">
            <a:avLst/>
          </a:prstGeom>
          <a:noFill/>
          <a:ln w="25400">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endParaRPr lang="en-US"/>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42" name="Rectangle 2"/>
          <p:cNvSpPr>
            <a:spLocks noGrp="1" noChangeArrowheads="1"/>
          </p:cNvSpPr>
          <p:nvPr>
            <p:ph type="title"/>
          </p:nvPr>
        </p:nvSpPr>
        <p:spPr/>
        <p:txBody>
          <a:bodyPr/>
          <a:lstStyle/>
          <a:p>
            <a:r>
              <a:rPr lang="en-US" altLang="en-US"/>
              <a:t>Image</a:t>
            </a:r>
          </a:p>
        </p:txBody>
      </p:sp>
      <p:pic>
        <p:nvPicPr>
          <p:cNvPr id="522244" name="Picture 4"/>
          <p:cNvPicPr>
            <a:picLocks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533400" y="3359150"/>
            <a:ext cx="8153400" cy="976313"/>
          </a:xfrm>
          <a:noFill/>
          <a:ln/>
          <a:extLst>
            <a:ext uri="{91240B29-F687-4F45-9708-019B960494DF}">
              <a14:hiddenLine xmlns:a14="http://schemas.microsoft.com/office/drawing/2010/main" w="9525" cap="flat" cmpd="sng">
                <a:solidFill>
                  <a:schemeClr val="tx1"/>
                </a:solidFill>
                <a:prstDash val="solid"/>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pic>
      <p:sp>
        <p:nvSpPr>
          <p:cNvPr id="522245" name="Oval 5"/>
          <p:cNvSpPr>
            <a:spLocks noChangeArrowheads="1"/>
          </p:cNvSpPr>
          <p:nvPr/>
        </p:nvSpPr>
        <p:spPr bwMode="auto">
          <a:xfrm>
            <a:off x="685800" y="3429000"/>
            <a:ext cx="762000" cy="304800"/>
          </a:xfrm>
          <a:prstGeom prst="ellipse">
            <a:avLst/>
          </a:prstGeom>
          <a:noFill/>
          <a:ln w="25400">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endParaRPr lang="en-US"/>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7780" name="Rectangle 4"/>
          <p:cNvSpPr>
            <a:spLocks noGrp="1" noChangeArrowheads="1"/>
          </p:cNvSpPr>
          <p:nvPr>
            <p:ph type="ctrTitle"/>
          </p:nvPr>
        </p:nvSpPr>
        <p:spPr>
          <a:xfrm>
            <a:off x="1181100" y="609600"/>
            <a:ext cx="6781800" cy="1447800"/>
          </a:xfrm>
        </p:spPr>
        <p:txBody>
          <a:bodyPr/>
          <a:lstStyle/>
          <a:p>
            <a:r>
              <a:rPr lang="en-US" altLang="en-US" sz="5600"/>
              <a:t>Now Lets Look at the Products</a:t>
            </a:r>
          </a:p>
        </p:txBody>
      </p:sp>
      <p:sp>
        <p:nvSpPr>
          <p:cNvPr id="587781" name="Rectangle 5"/>
          <p:cNvSpPr>
            <a:spLocks noGrp="1" noChangeArrowheads="1"/>
          </p:cNvSpPr>
          <p:nvPr>
            <p:ph type="subTitle" idx="1"/>
          </p:nvPr>
        </p:nvSpPr>
        <p:spPr/>
        <p:txBody>
          <a:bodyPr/>
          <a:lstStyle/>
          <a:p>
            <a:endParaRPr lang="en-US" altLang="en-US"/>
          </a:p>
        </p:txBody>
      </p:sp>
      <p:pic>
        <p:nvPicPr>
          <p:cNvPr id="587782" name="Picture 6" descr="labels 04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1981200"/>
            <a:ext cx="5181600" cy="38862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6" name="Rectangle 2"/>
          <p:cNvSpPr>
            <a:spLocks noGrp="1" noChangeArrowheads="1"/>
          </p:cNvSpPr>
          <p:nvPr>
            <p:ph type="title"/>
          </p:nvPr>
        </p:nvSpPr>
        <p:spPr>
          <a:xfrm>
            <a:off x="685800" y="381000"/>
            <a:ext cx="8001000" cy="1752600"/>
          </a:xfrm>
          <a:solidFill>
            <a:schemeClr val="folHlink"/>
          </a:solidFill>
          <a:scene3d>
            <a:camera prst="legacyObliqueTopLeft"/>
            <a:lightRig rig="legacyFlat3" dir="t"/>
          </a:scene3d>
          <a:sp3d extrusionH="430200" contourW="12700" prstMaterial="legacyMatte">
            <a:bevelT w="13500" h="13500" prst="angle"/>
            <a:bevelB w="13500" h="13500" prst="angle"/>
            <a:extrusionClr>
              <a:schemeClr val="folHlink"/>
            </a:extrusionClr>
            <a:contourClr>
              <a:schemeClr val="folHlink"/>
            </a:contourClr>
          </a:sp3d>
        </p:spPr>
        <p:txBody>
          <a:bodyPr>
            <a:flatTx/>
          </a:bodyPr>
          <a:lstStyle/>
          <a:p>
            <a:r>
              <a:rPr lang="en-US" altLang="en-US" sz="6000" b="1"/>
              <a:t>Preemergent Turfgrass Herbicides</a:t>
            </a:r>
          </a:p>
        </p:txBody>
      </p:sp>
      <p:sp>
        <p:nvSpPr>
          <p:cNvPr id="303107" name="Rectangle 3"/>
          <p:cNvSpPr>
            <a:spLocks noGrp="1" noChangeArrowheads="1"/>
          </p:cNvSpPr>
          <p:nvPr>
            <p:ph type="body" idx="1"/>
          </p:nvPr>
        </p:nvSpPr>
        <p:spPr>
          <a:xfrm>
            <a:off x="381000" y="2438400"/>
            <a:ext cx="8458200" cy="4114800"/>
          </a:xfrm>
        </p:spPr>
        <p:txBody>
          <a:bodyPr/>
          <a:lstStyle/>
          <a:p>
            <a:pPr>
              <a:lnSpc>
                <a:spcPct val="90000"/>
              </a:lnSpc>
              <a:buClr>
                <a:schemeClr val="hlink"/>
              </a:buClr>
              <a:buSzTx/>
              <a:buFont typeface="Wingdings" charset="2"/>
              <a:buChar char="§"/>
            </a:pPr>
            <a:r>
              <a:rPr lang="en-US" altLang="en-US" sz="2400" b="1">
                <a:solidFill>
                  <a:schemeClr val="hlink"/>
                </a:solidFill>
              </a:rPr>
              <a:t>Annual grass control in all turfgrasses</a:t>
            </a:r>
          </a:p>
          <a:p>
            <a:pPr lvl="1">
              <a:lnSpc>
                <a:spcPct val="90000"/>
              </a:lnSpc>
            </a:pPr>
            <a:r>
              <a:rPr lang="en-US" altLang="en-US" sz="2400" b="1"/>
              <a:t>Balan (benefin)</a:t>
            </a:r>
          </a:p>
          <a:p>
            <a:pPr lvl="1">
              <a:lnSpc>
                <a:spcPct val="90000"/>
              </a:lnSpc>
            </a:pPr>
            <a:r>
              <a:rPr lang="en-US" altLang="en-US" sz="2400" b="1"/>
              <a:t>Surflan (oryzalin)</a:t>
            </a:r>
          </a:p>
          <a:p>
            <a:pPr lvl="1">
              <a:lnSpc>
                <a:spcPct val="90000"/>
              </a:lnSpc>
            </a:pPr>
            <a:r>
              <a:rPr lang="en-US" altLang="en-US" sz="2400" b="1"/>
              <a:t>XL (benefin + oryzalin)</a:t>
            </a:r>
          </a:p>
          <a:p>
            <a:pPr lvl="1">
              <a:lnSpc>
                <a:spcPct val="90000"/>
              </a:lnSpc>
            </a:pPr>
            <a:r>
              <a:rPr lang="en-US" altLang="en-US" sz="2400" b="1"/>
              <a:t>Team Pro (benefin + trifluralin)</a:t>
            </a:r>
          </a:p>
          <a:p>
            <a:pPr lvl="1">
              <a:lnSpc>
                <a:spcPct val="90000"/>
              </a:lnSpc>
            </a:pPr>
            <a:r>
              <a:rPr lang="en-US" altLang="en-US" sz="2400" b="1"/>
              <a:t>Halts (pendimethalin)</a:t>
            </a:r>
          </a:p>
          <a:p>
            <a:pPr lvl="1">
              <a:lnSpc>
                <a:spcPct val="90000"/>
              </a:lnSpc>
            </a:pPr>
            <a:r>
              <a:rPr lang="en-US" altLang="en-US" sz="2400" b="1"/>
              <a:t>Dimension (dithiopyr)</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9830" name="Rectangle 6"/>
          <p:cNvSpPr>
            <a:spLocks noGrp="1" noChangeArrowheads="1"/>
          </p:cNvSpPr>
          <p:nvPr>
            <p:ph type="title"/>
          </p:nvPr>
        </p:nvSpPr>
        <p:spPr/>
        <p:txBody>
          <a:bodyPr/>
          <a:lstStyle/>
          <a:p>
            <a:r>
              <a:rPr lang="en-US" altLang="en-US" sz="4000"/>
              <a:t>Turfgrass Preemergence Herbicides w/o Fertilizer</a:t>
            </a:r>
          </a:p>
        </p:txBody>
      </p:sp>
      <p:sp>
        <p:nvSpPr>
          <p:cNvPr id="589827" name="Rectangle 3"/>
          <p:cNvSpPr>
            <a:spLocks noGrp="1" noChangeArrowheads="1"/>
          </p:cNvSpPr>
          <p:nvPr>
            <p:ph type="body" sz="half" idx="1"/>
          </p:nvPr>
        </p:nvSpPr>
        <p:spPr/>
        <p:txBody>
          <a:bodyPr/>
          <a:lstStyle/>
          <a:p>
            <a:r>
              <a:rPr lang="en-US" altLang="en-US" sz="2700"/>
              <a:t>Benefin / Trifluralin</a:t>
            </a:r>
          </a:p>
        </p:txBody>
      </p:sp>
      <p:sp>
        <p:nvSpPr>
          <p:cNvPr id="589831" name="Rectangle 7"/>
          <p:cNvSpPr>
            <a:spLocks noGrp="1" noChangeArrowheads="1"/>
          </p:cNvSpPr>
          <p:nvPr>
            <p:ph type="body" sz="half" idx="2"/>
          </p:nvPr>
        </p:nvSpPr>
        <p:spPr/>
        <p:txBody>
          <a:bodyPr/>
          <a:lstStyle/>
          <a:p>
            <a:r>
              <a:rPr lang="en-US" altLang="en-US" sz="2700"/>
              <a:t>Pendimethalin</a:t>
            </a:r>
          </a:p>
        </p:txBody>
      </p:sp>
      <p:pic>
        <p:nvPicPr>
          <p:cNvPr id="589828" name="Picture 4" descr="labels 04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2819400"/>
            <a:ext cx="2628900" cy="3505200"/>
          </a:xfrm>
          <a:prstGeom prst="rect">
            <a:avLst/>
          </a:prstGeom>
          <a:noFill/>
          <a:extLst>
            <a:ext uri="{909E8E84-426E-40DD-AFC4-6F175D3DCCD1}">
              <a14:hiddenFill xmlns:a14="http://schemas.microsoft.com/office/drawing/2010/main">
                <a:solidFill>
                  <a:srgbClr val="FFFFFF"/>
                </a:solidFill>
              </a14:hiddenFill>
            </a:ext>
          </a:extLst>
        </p:spPr>
      </p:pic>
      <p:pic>
        <p:nvPicPr>
          <p:cNvPr id="589829" name="Picture 5" descr="labels 04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2743200"/>
            <a:ext cx="4445000" cy="33337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7844" name="Rectangle 4"/>
          <p:cNvSpPr>
            <a:spLocks noGrp="1" noChangeArrowheads="1"/>
          </p:cNvSpPr>
          <p:nvPr>
            <p:ph type="title"/>
          </p:nvPr>
        </p:nvSpPr>
        <p:spPr/>
        <p:txBody>
          <a:bodyPr/>
          <a:lstStyle/>
          <a:p>
            <a:r>
              <a:rPr lang="en-US" altLang="en-US"/>
              <a:t>Pre-emergent Herbicides in Ornamentals</a:t>
            </a:r>
          </a:p>
        </p:txBody>
      </p:sp>
      <p:sp>
        <p:nvSpPr>
          <p:cNvPr id="547846" name="Rectangle 6"/>
          <p:cNvSpPr>
            <a:spLocks noGrp="1" noChangeArrowheads="1"/>
          </p:cNvSpPr>
          <p:nvPr>
            <p:ph type="body" idx="1"/>
          </p:nvPr>
        </p:nvSpPr>
        <p:spPr/>
        <p:txBody>
          <a:bodyPr/>
          <a:lstStyle/>
          <a:p>
            <a:pPr>
              <a:buClr>
                <a:schemeClr val="hlink"/>
              </a:buClr>
              <a:buSzTx/>
              <a:buFont typeface="Wingdings" charset="2"/>
              <a:buChar char="§"/>
            </a:pPr>
            <a:r>
              <a:rPr lang="en-US" altLang="en-US" sz="2400" b="1"/>
              <a:t>Surflan (oryzalin) </a:t>
            </a:r>
          </a:p>
          <a:p>
            <a:pPr>
              <a:lnSpc>
                <a:spcPct val="150000"/>
              </a:lnSpc>
              <a:buClr>
                <a:schemeClr val="hlink"/>
              </a:buClr>
              <a:buSzTx/>
              <a:buFont typeface="Wingdings" charset="2"/>
              <a:buChar char="§"/>
            </a:pPr>
            <a:r>
              <a:rPr lang="en-US" altLang="en-US" sz="2400" b="1"/>
              <a:t>Treflan/ “Preen”(trifluralin)  </a:t>
            </a:r>
          </a:p>
          <a:p>
            <a:pPr>
              <a:lnSpc>
                <a:spcPct val="150000"/>
              </a:lnSpc>
              <a:buClr>
                <a:schemeClr val="hlink"/>
              </a:buClr>
              <a:buSzTx/>
              <a:buFont typeface="Wingdings" charset="2"/>
              <a:buChar char="§"/>
            </a:pPr>
            <a:r>
              <a:rPr lang="en-US" altLang="en-US" sz="2400" b="1"/>
              <a:t>Snapshot (trifluralin and isoxaben)</a:t>
            </a:r>
          </a:p>
          <a:p>
            <a:pPr>
              <a:lnSpc>
                <a:spcPct val="150000"/>
              </a:lnSpc>
              <a:buClr>
                <a:schemeClr val="hlink"/>
              </a:buClr>
              <a:buSzTx/>
              <a:buFont typeface="Wingdings" charset="2"/>
              <a:buChar char="§"/>
            </a:pPr>
            <a:r>
              <a:rPr lang="en-US" altLang="en-US" sz="2400" b="1"/>
              <a:t>XL (benefin and oryzalin)</a:t>
            </a:r>
          </a:p>
          <a:p>
            <a:pPr>
              <a:lnSpc>
                <a:spcPct val="150000"/>
              </a:lnSpc>
              <a:buClr>
                <a:schemeClr val="hlink"/>
              </a:buClr>
              <a:buSzTx/>
              <a:buFont typeface="Wingdings" charset="2"/>
              <a:buChar char="§"/>
            </a:pPr>
            <a:r>
              <a:rPr lang="en-US" altLang="en-US" sz="2400" b="1"/>
              <a:t>Casoron (dichlobenil)</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290" name="Rectangle 2"/>
          <p:cNvSpPr>
            <a:spLocks noGrp="1" noChangeArrowheads="1"/>
          </p:cNvSpPr>
          <p:nvPr>
            <p:ph type="title"/>
          </p:nvPr>
        </p:nvSpPr>
        <p:spPr>
          <a:xfrm>
            <a:off x="1600200" y="381000"/>
            <a:ext cx="6248400" cy="1143000"/>
          </a:xfrm>
          <a:solidFill>
            <a:schemeClr val="folHlink"/>
          </a:solidFill>
          <a:scene3d>
            <a:camera prst="legacyObliqueTopRight"/>
            <a:lightRig rig="legacyFlat3" dir="b"/>
          </a:scene3d>
          <a:sp3d extrusionH="430200" contourW="12700" prstMaterial="legacyMatte">
            <a:bevelT w="13500" h="13500" prst="angle"/>
            <a:bevelB w="13500" h="13500" prst="angle"/>
            <a:extrusionClr>
              <a:schemeClr val="folHlink"/>
            </a:extrusionClr>
            <a:contourClr>
              <a:schemeClr val="folHlink"/>
            </a:contourClr>
          </a:sp3d>
        </p:spPr>
        <p:txBody>
          <a:bodyPr>
            <a:flatTx/>
          </a:bodyPr>
          <a:lstStyle/>
          <a:p>
            <a:r>
              <a:rPr lang="en-US" altLang="en-US" sz="6000" b="1">
                <a:solidFill>
                  <a:srgbClr val="FFFF00"/>
                </a:solidFill>
              </a:rPr>
              <a:t>Weed Life Cycles</a:t>
            </a:r>
          </a:p>
        </p:txBody>
      </p:sp>
      <p:sp>
        <p:nvSpPr>
          <p:cNvPr id="396291" name="Text Box 3"/>
          <p:cNvSpPr txBox="1">
            <a:spLocks noChangeArrowheads="1"/>
          </p:cNvSpPr>
          <p:nvPr/>
        </p:nvSpPr>
        <p:spPr bwMode="auto">
          <a:xfrm>
            <a:off x="609600" y="1752600"/>
            <a:ext cx="7924800" cy="2773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r>
              <a:rPr lang="en-US" altLang="en-US" sz="3200" b="1">
                <a:solidFill>
                  <a:srgbClr val="FF3300"/>
                </a:solidFill>
              </a:rPr>
              <a:t>Annual:</a:t>
            </a:r>
            <a:r>
              <a:rPr lang="en-US" altLang="en-US" sz="3200" b="1">
                <a:solidFill>
                  <a:srgbClr val="FFFF00"/>
                </a:solidFill>
              </a:rPr>
              <a:t>  </a:t>
            </a:r>
            <a:r>
              <a:rPr lang="en-US" altLang="en-US" sz="3200" b="1"/>
              <a:t>Completes growth cycle in a single growing season (Crabgrass).</a:t>
            </a:r>
          </a:p>
          <a:p>
            <a:pPr eaLnBrk="1" hangingPunct="1"/>
            <a:r>
              <a:rPr lang="en-US" altLang="en-US" sz="3200" b="1">
                <a:solidFill>
                  <a:srgbClr val="FF3300"/>
                </a:solidFill>
              </a:rPr>
              <a:t>Perennial:</a:t>
            </a:r>
            <a:r>
              <a:rPr lang="en-US" altLang="en-US" sz="3200" b="1">
                <a:solidFill>
                  <a:srgbClr val="FFFF00"/>
                </a:solidFill>
              </a:rPr>
              <a:t>  </a:t>
            </a:r>
            <a:r>
              <a:rPr lang="en-US" altLang="en-US" sz="3200" b="1"/>
              <a:t>A plant that can persist more than two years, and reproduce through roots or seeds (Clover).</a:t>
            </a:r>
          </a:p>
        </p:txBody>
      </p:sp>
    </p:spTree>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8868" name="Rectangle 4"/>
          <p:cNvSpPr>
            <a:spLocks noGrp="1" noChangeArrowheads="1"/>
          </p:cNvSpPr>
          <p:nvPr>
            <p:ph type="title"/>
          </p:nvPr>
        </p:nvSpPr>
        <p:spPr/>
        <p:txBody>
          <a:bodyPr/>
          <a:lstStyle/>
          <a:p>
            <a:r>
              <a:rPr lang="en-US" altLang="en-US"/>
              <a:t>Preen Garden Weed Preventer</a:t>
            </a:r>
          </a:p>
        </p:txBody>
      </p:sp>
      <p:sp>
        <p:nvSpPr>
          <p:cNvPr id="548869" name="Rectangle 5"/>
          <p:cNvSpPr>
            <a:spLocks noGrp="1" noChangeArrowheads="1"/>
          </p:cNvSpPr>
          <p:nvPr>
            <p:ph type="body" sz="half" idx="1"/>
          </p:nvPr>
        </p:nvSpPr>
        <p:spPr/>
        <p:txBody>
          <a:bodyPr/>
          <a:lstStyle/>
          <a:p>
            <a:r>
              <a:rPr lang="en-US" altLang="en-US" sz="2700"/>
              <a:t>1.47% Trifluralin</a:t>
            </a:r>
          </a:p>
        </p:txBody>
      </p:sp>
      <p:sp>
        <p:nvSpPr>
          <p:cNvPr id="548870" name="Rectangle 6"/>
          <p:cNvSpPr>
            <a:spLocks noGrp="1" noChangeArrowheads="1"/>
          </p:cNvSpPr>
          <p:nvPr>
            <p:ph type="body" sz="half" idx="2"/>
          </p:nvPr>
        </p:nvSpPr>
        <p:spPr/>
        <p:txBody>
          <a:bodyPr/>
          <a:lstStyle/>
          <a:p>
            <a:endParaRPr lang="en-US" altLang="en-US" sz="2700"/>
          </a:p>
        </p:txBody>
      </p:sp>
      <p:pic>
        <p:nvPicPr>
          <p:cNvPr id="548872" name="Picture 8" descr="prodimg_l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1905000"/>
            <a:ext cx="3505200" cy="340836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1940" name="Rectangle 4"/>
          <p:cNvSpPr>
            <a:spLocks noGrp="1" noChangeArrowheads="1"/>
          </p:cNvSpPr>
          <p:nvPr>
            <p:ph type="title"/>
          </p:nvPr>
        </p:nvSpPr>
        <p:spPr/>
        <p:txBody>
          <a:bodyPr/>
          <a:lstStyle/>
          <a:p>
            <a:r>
              <a:rPr lang="en-US" altLang="en-US" sz="4000"/>
              <a:t>Preen Vegetable Garden Weed Preventer</a:t>
            </a:r>
          </a:p>
        </p:txBody>
      </p:sp>
      <p:sp>
        <p:nvSpPr>
          <p:cNvPr id="551941" name="Rectangle 5"/>
          <p:cNvSpPr>
            <a:spLocks noGrp="1" noChangeArrowheads="1"/>
          </p:cNvSpPr>
          <p:nvPr>
            <p:ph type="body" sz="half" idx="1"/>
          </p:nvPr>
        </p:nvSpPr>
        <p:spPr/>
        <p:txBody>
          <a:bodyPr/>
          <a:lstStyle/>
          <a:p>
            <a:r>
              <a:rPr lang="en-US" altLang="en-US" sz="2700"/>
              <a:t>100% Corn Gluten</a:t>
            </a:r>
          </a:p>
        </p:txBody>
      </p:sp>
      <p:sp>
        <p:nvSpPr>
          <p:cNvPr id="551942" name="Rectangle 6"/>
          <p:cNvSpPr>
            <a:spLocks noGrp="1" noChangeArrowheads="1"/>
          </p:cNvSpPr>
          <p:nvPr>
            <p:ph type="body" sz="half" idx="2"/>
          </p:nvPr>
        </p:nvSpPr>
        <p:spPr/>
        <p:txBody>
          <a:bodyPr/>
          <a:lstStyle/>
          <a:p>
            <a:endParaRPr lang="en-US" altLang="en-US" sz="2700"/>
          </a:p>
        </p:txBody>
      </p:sp>
      <p:pic>
        <p:nvPicPr>
          <p:cNvPr id="551944" name="Picture 8" descr="prd_img_l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4400" y="1905000"/>
            <a:ext cx="3435350" cy="41148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6468" name="Rectangle 4"/>
          <p:cNvSpPr>
            <a:spLocks noGrp="1" noChangeArrowheads="1"/>
          </p:cNvSpPr>
          <p:nvPr>
            <p:ph type="ctrTitle"/>
          </p:nvPr>
        </p:nvSpPr>
        <p:spPr>
          <a:solidFill>
            <a:schemeClr val="folHlink"/>
          </a:solidFill>
          <a:ln/>
          <a:scene3d>
            <a:camera prst="legacyObliqueTopLeft"/>
            <a:lightRig rig="legacyFlat3" dir="t"/>
          </a:scene3d>
          <a:sp3d extrusionH="430200" contourW="12700" prstMaterial="legacyMatte">
            <a:bevelT w="13500" h="13500" prst="angle"/>
            <a:bevelB w="13500" h="13500" prst="angle"/>
            <a:extrusionClr>
              <a:schemeClr val="folHlink"/>
            </a:extrusionClr>
            <a:contourClr>
              <a:schemeClr val="folHlink"/>
            </a:contourClr>
          </a:sp3d>
          <a:extLst>
            <a:ext uri="{91240B29-F687-4F45-9708-019B960494DF}">
              <a14:hiddenLine xmlns:a14="http://schemas.microsoft.com/office/drawing/2010/main">
                <a:noFill/>
              </a14:hiddenLine>
            </a:ext>
          </a:extLst>
        </p:spPr>
        <p:txBody>
          <a:bodyPr anchor="ctr" anchorCtr="0">
            <a:flatTx/>
          </a:bodyPr>
          <a:lstStyle/>
          <a:p>
            <a:r>
              <a:rPr lang="en-US" altLang="en-US" sz="8300" b="1"/>
              <a:t>Postemergent Herbicides</a:t>
            </a:r>
          </a:p>
        </p:txBody>
      </p:sp>
      <p:sp>
        <p:nvSpPr>
          <p:cNvPr id="446471" name="Rectangle 7"/>
          <p:cNvSpPr>
            <a:spLocks noGrp="1" noChangeArrowheads="1"/>
          </p:cNvSpPr>
          <p:nvPr>
            <p:ph type="subTitle" idx="1"/>
          </p:nvPr>
        </p:nvSpPr>
        <p:spPr/>
        <p:txBody>
          <a:bodyPr/>
          <a:lstStyle/>
          <a:p>
            <a:r>
              <a:rPr lang="en-US" altLang="en-US"/>
              <a:t>Is RoundUp Still Round Up??</a:t>
            </a: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7189" name="Picture 5" descr="Roundup® Weed &amp; Grass Killer Concentrate Plu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29200" y="914400"/>
            <a:ext cx="2854325" cy="3276600"/>
          </a:xfrm>
          <a:prstGeom prst="rect">
            <a:avLst/>
          </a:prstGeom>
          <a:noFill/>
          <a:extLst>
            <a:ext uri="{909E8E84-426E-40DD-AFC4-6F175D3DCCD1}">
              <a14:hiddenFill xmlns:a14="http://schemas.microsoft.com/office/drawing/2010/main">
                <a:solidFill>
                  <a:srgbClr val="FFFFFF"/>
                </a:solidFill>
              </a14:hiddenFill>
            </a:ext>
          </a:extLst>
        </p:spPr>
      </p:pic>
      <p:sp>
        <p:nvSpPr>
          <p:cNvPr id="477190" name="Rectangle 6"/>
          <p:cNvSpPr>
            <a:spLocks noGrp="1" noChangeArrowheads="1"/>
          </p:cNvSpPr>
          <p:nvPr>
            <p:ph type="title"/>
          </p:nvPr>
        </p:nvSpPr>
        <p:spPr>
          <a:xfrm>
            <a:off x="762000" y="228600"/>
            <a:ext cx="7772400" cy="838200"/>
          </a:xfrm>
        </p:spPr>
        <p:txBody>
          <a:bodyPr/>
          <a:lstStyle/>
          <a:p>
            <a:r>
              <a:rPr lang="en-US" altLang="en-US"/>
              <a:t>Round Up</a:t>
            </a:r>
          </a:p>
        </p:txBody>
      </p:sp>
      <p:sp>
        <p:nvSpPr>
          <p:cNvPr id="477191" name="Text Box 7"/>
          <p:cNvSpPr txBox="1">
            <a:spLocks noChangeArrowheads="1"/>
          </p:cNvSpPr>
          <p:nvPr/>
        </p:nvSpPr>
        <p:spPr bwMode="auto">
          <a:xfrm>
            <a:off x="5029200" y="4648200"/>
            <a:ext cx="3581400" cy="1654175"/>
          </a:xfrm>
          <a:prstGeom prst="rect">
            <a:avLst/>
          </a:prstGeom>
          <a:noFill/>
          <a:ln w="38100">
            <a:solidFill>
              <a:schemeClr val="bg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altLang="en-US" sz="2000"/>
              <a:t>Roundup Weed and Grass Killer  Concentrate </a:t>
            </a:r>
            <a:r>
              <a:rPr lang="en-US" altLang="en-US" sz="2000" b="1"/>
              <a:t>Plus</a:t>
            </a:r>
          </a:p>
          <a:p>
            <a:r>
              <a:rPr lang="en-US" altLang="en-US" sz="2000"/>
              <a:t>18% glyphosate</a:t>
            </a:r>
          </a:p>
          <a:p>
            <a:r>
              <a:rPr lang="en-US" altLang="en-US" sz="2000"/>
              <a:t>.73% diquat</a:t>
            </a:r>
          </a:p>
        </p:txBody>
      </p:sp>
      <p:pic>
        <p:nvPicPr>
          <p:cNvPr id="477193" name="Picture 9" descr="Roundup® Weed &amp; Grass Killer Super Concentrate"/>
          <p:cNvPicPr>
            <a:picLocks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609600" y="1371600"/>
            <a:ext cx="2965450" cy="34051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
        <p:nvSpPr>
          <p:cNvPr id="477195" name="Text Box 11"/>
          <p:cNvSpPr txBox="1">
            <a:spLocks noChangeArrowheads="1"/>
          </p:cNvSpPr>
          <p:nvPr/>
        </p:nvSpPr>
        <p:spPr bwMode="auto">
          <a:xfrm>
            <a:off x="304800" y="5105400"/>
            <a:ext cx="4267200" cy="1196975"/>
          </a:xfrm>
          <a:prstGeom prst="rect">
            <a:avLst/>
          </a:prstGeom>
          <a:noFill/>
          <a:ln w="38100">
            <a:solidFill>
              <a:schemeClr val="bg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altLang="en-US" sz="2000"/>
              <a:t>Roundup Weed and Grass Killer </a:t>
            </a:r>
            <a:r>
              <a:rPr lang="en-US" altLang="en-US" sz="2000" b="1"/>
              <a:t>Super</a:t>
            </a:r>
            <a:r>
              <a:rPr lang="en-US" altLang="en-US" sz="2000"/>
              <a:t> Concentrate</a:t>
            </a:r>
          </a:p>
          <a:p>
            <a:r>
              <a:rPr lang="en-US" altLang="en-US" sz="2000"/>
              <a:t>50.2% glyphosate</a:t>
            </a: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8210" name="Rectangle 2"/>
          <p:cNvSpPr>
            <a:spLocks noGrp="1" noChangeArrowheads="1"/>
          </p:cNvSpPr>
          <p:nvPr>
            <p:ph type="title"/>
          </p:nvPr>
        </p:nvSpPr>
        <p:spPr/>
        <p:txBody>
          <a:bodyPr/>
          <a:lstStyle/>
          <a:p>
            <a:r>
              <a:rPr lang="en-US" altLang="en-US" sz="4000"/>
              <a:t>RoundUp Grass and Weed Killer </a:t>
            </a:r>
            <a:r>
              <a:rPr lang="en-US" altLang="en-US" sz="4000" b="1"/>
              <a:t>RTU</a:t>
            </a:r>
            <a:r>
              <a:rPr lang="en-US" altLang="en-US" sz="4000"/>
              <a:t> (Ready to Use)</a:t>
            </a:r>
          </a:p>
        </p:txBody>
      </p:sp>
      <p:sp>
        <p:nvSpPr>
          <p:cNvPr id="478216" name="Rectangle 8"/>
          <p:cNvSpPr>
            <a:spLocks noGrp="1" noChangeArrowheads="1"/>
          </p:cNvSpPr>
          <p:nvPr>
            <p:ph type="body" sz="half" idx="1"/>
          </p:nvPr>
        </p:nvSpPr>
        <p:spPr/>
        <p:txBody>
          <a:bodyPr/>
          <a:lstStyle/>
          <a:p>
            <a:endParaRPr lang="en-US" altLang="en-US" sz="2700"/>
          </a:p>
        </p:txBody>
      </p:sp>
      <p:sp>
        <p:nvSpPr>
          <p:cNvPr id="478217" name="Rectangle 9"/>
          <p:cNvSpPr>
            <a:spLocks noGrp="1" noChangeArrowheads="1"/>
          </p:cNvSpPr>
          <p:nvPr>
            <p:ph type="body" sz="half" idx="2"/>
          </p:nvPr>
        </p:nvSpPr>
        <p:spPr/>
        <p:txBody>
          <a:bodyPr/>
          <a:lstStyle/>
          <a:p>
            <a:r>
              <a:rPr lang="en-US" altLang="en-US" sz="2700"/>
              <a:t>Confused yet?</a:t>
            </a:r>
          </a:p>
          <a:p>
            <a:pPr lvl="1"/>
            <a:r>
              <a:rPr lang="en-US" altLang="en-US" sz="2200"/>
              <a:t>They took the diquat out of the “RoundUp Grass and Weed Killer Plus” concentrate but put in Sythe.</a:t>
            </a:r>
          </a:p>
        </p:txBody>
      </p:sp>
      <p:pic>
        <p:nvPicPr>
          <p:cNvPr id="478213" name="Picture 5" descr="Roundup® Weed &amp; Grass Killer Ready-To-Use Plus"/>
          <p:cNvPicPr>
            <a:picLocks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1143000" y="1905000"/>
            <a:ext cx="2481263" cy="2562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
        <p:nvSpPr>
          <p:cNvPr id="478215" name="Text Box 7"/>
          <p:cNvSpPr txBox="1">
            <a:spLocks noChangeArrowheads="1"/>
          </p:cNvSpPr>
          <p:nvPr/>
        </p:nvSpPr>
        <p:spPr bwMode="auto">
          <a:xfrm>
            <a:off x="685800" y="4419600"/>
            <a:ext cx="2514600" cy="191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altLang="en-US"/>
              <a:t>2% glyphosate</a:t>
            </a:r>
          </a:p>
          <a:p>
            <a:r>
              <a:rPr lang="en-US" altLang="en-US"/>
              <a:t>2% pelargonic acid (Sythe)</a:t>
            </a:r>
          </a:p>
          <a:p>
            <a:endParaRPr lang="en-US" altLang="en-US"/>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9234" name="Rectangle 2"/>
          <p:cNvSpPr>
            <a:spLocks noGrp="1" noChangeArrowheads="1"/>
          </p:cNvSpPr>
          <p:nvPr>
            <p:ph type="title"/>
          </p:nvPr>
        </p:nvSpPr>
        <p:spPr/>
        <p:txBody>
          <a:bodyPr/>
          <a:lstStyle/>
          <a:p>
            <a:r>
              <a:rPr lang="en-US" altLang="en-US"/>
              <a:t>More Roundup Labels…</a:t>
            </a:r>
          </a:p>
        </p:txBody>
      </p:sp>
      <p:pic>
        <p:nvPicPr>
          <p:cNvPr id="479237" name="Picture 5" descr="Roundup® Poison Ivy &amp; Tough Brush Killer Plus Concentrate"/>
          <p:cNvPicPr>
            <a:picLocks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835025" y="1897063"/>
            <a:ext cx="2038350" cy="21050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
        <p:nvSpPr>
          <p:cNvPr id="479239" name="Rectangle 7"/>
          <p:cNvSpPr>
            <a:spLocks noChangeArrowheads="1"/>
          </p:cNvSpPr>
          <p:nvPr/>
        </p:nvSpPr>
        <p:spPr bwMode="auto">
          <a:xfrm>
            <a:off x="533400" y="4267200"/>
            <a:ext cx="3962400" cy="2282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pPr>
              <a:spcBef>
                <a:spcPct val="0"/>
              </a:spcBef>
            </a:pPr>
            <a:r>
              <a:rPr lang="en-US" altLang="en-US" b="1"/>
              <a:t>Roundup® Poison Ivy &amp; Tough Brush Killer Plus Concentrate</a:t>
            </a:r>
          </a:p>
          <a:p>
            <a:pPr>
              <a:spcBef>
                <a:spcPct val="0"/>
              </a:spcBef>
            </a:pPr>
            <a:r>
              <a:rPr lang="en-US" altLang="en-US" b="1"/>
              <a:t>2% Triclopyr</a:t>
            </a:r>
          </a:p>
          <a:p>
            <a:pPr>
              <a:spcBef>
                <a:spcPct val="0"/>
              </a:spcBef>
            </a:pPr>
            <a:r>
              <a:rPr lang="en-US" altLang="en-US" b="1"/>
              <a:t>18% Glyphosate</a:t>
            </a:r>
          </a:p>
          <a:p>
            <a:pPr>
              <a:spcBef>
                <a:spcPct val="0"/>
              </a:spcBef>
            </a:pPr>
            <a:endParaRPr lang="en-US" altLang="en-US"/>
          </a:p>
        </p:txBody>
      </p:sp>
      <p:pic>
        <p:nvPicPr>
          <p:cNvPr id="479241" name="Picture 9" descr="Roundup® Extended Control Weed &amp; Grass Killer Plus Weed Preventer Concentrate"/>
          <p:cNvPicPr>
            <a:picLocks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5516563" y="1965325"/>
            <a:ext cx="1971675" cy="20367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
        <p:nvSpPr>
          <p:cNvPr id="479243" name="Rectangle 11"/>
          <p:cNvSpPr>
            <a:spLocks noChangeArrowheads="1"/>
          </p:cNvSpPr>
          <p:nvPr/>
        </p:nvSpPr>
        <p:spPr bwMode="auto">
          <a:xfrm>
            <a:off x="4572000" y="4038600"/>
            <a:ext cx="4191000" cy="2647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pPr>
              <a:spcBef>
                <a:spcPct val="0"/>
              </a:spcBef>
            </a:pPr>
            <a:r>
              <a:rPr lang="en-US" altLang="en-US" b="1"/>
              <a:t>Roundup® Extended Control Weed &amp; Grass Killer Plus Weed Preventer Concentrate</a:t>
            </a:r>
          </a:p>
          <a:p>
            <a:pPr>
              <a:spcBef>
                <a:spcPct val="0"/>
              </a:spcBef>
            </a:pPr>
            <a:r>
              <a:rPr lang="en-US" altLang="en-US" b="1"/>
              <a:t>18% Glyphosate</a:t>
            </a:r>
          </a:p>
          <a:p>
            <a:pPr>
              <a:spcBef>
                <a:spcPct val="0"/>
              </a:spcBef>
            </a:pPr>
            <a:r>
              <a:rPr lang="en-US" altLang="en-US" b="1"/>
              <a:t>.73% Diquat</a:t>
            </a:r>
          </a:p>
          <a:p>
            <a:pPr>
              <a:spcBef>
                <a:spcPct val="0"/>
              </a:spcBef>
            </a:pPr>
            <a:r>
              <a:rPr lang="en-US" altLang="en-US" b="1"/>
              <a:t>.3% Imazapic</a:t>
            </a:r>
          </a:p>
          <a:p>
            <a:pPr>
              <a:spcBef>
                <a:spcPct val="0"/>
              </a:spcBef>
            </a:pPr>
            <a:endParaRPr lang="en-US" altLang="en-US"/>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3988" name="Rectangle 4"/>
          <p:cNvSpPr>
            <a:spLocks noGrp="1" noChangeArrowheads="1"/>
          </p:cNvSpPr>
          <p:nvPr>
            <p:ph type="title"/>
          </p:nvPr>
        </p:nvSpPr>
        <p:spPr/>
        <p:txBody>
          <a:bodyPr/>
          <a:lstStyle/>
          <a:p>
            <a:r>
              <a:rPr lang="en-US" altLang="en-US"/>
              <a:t>More Glyphosate labels…</a:t>
            </a:r>
          </a:p>
        </p:txBody>
      </p:sp>
      <p:pic>
        <p:nvPicPr>
          <p:cNvPr id="553992" name="Picture 8" descr="prd_img_l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2590800"/>
            <a:ext cx="3124200" cy="2484438"/>
          </a:xfrm>
          <a:prstGeom prst="rect">
            <a:avLst/>
          </a:prstGeom>
          <a:noFill/>
          <a:extLst>
            <a:ext uri="{909E8E84-426E-40DD-AFC4-6F175D3DCCD1}">
              <a14:hiddenFill xmlns:a14="http://schemas.microsoft.com/office/drawing/2010/main">
                <a:solidFill>
                  <a:srgbClr val="FFFFFF"/>
                </a:solidFill>
              </a14:hiddenFill>
            </a:ext>
          </a:extLst>
        </p:spPr>
      </p:pic>
      <p:pic>
        <p:nvPicPr>
          <p:cNvPr id="553996" name="Picture 12" descr="labels 00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8400" y="2667000"/>
            <a:ext cx="2228850" cy="2971800"/>
          </a:xfrm>
          <a:prstGeom prst="rect">
            <a:avLst/>
          </a:prstGeom>
          <a:noFill/>
          <a:extLst>
            <a:ext uri="{909E8E84-426E-40DD-AFC4-6F175D3DCCD1}">
              <a14:hiddenFill xmlns:a14="http://schemas.microsoft.com/office/drawing/2010/main">
                <a:solidFill>
                  <a:srgbClr val="FFFFFF"/>
                </a:solidFill>
              </a14:hiddenFill>
            </a:ext>
          </a:extLst>
        </p:spPr>
      </p:pic>
      <p:pic>
        <p:nvPicPr>
          <p:cNvPr id="553997" name="Picture 13" descr="labels 0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00500" y="2667000"/>
            <a:ext cx="2400300" cy="32004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8018" name="Rectangle 2"/>
          <p:cNvSpPr>
            <a:spLocks noGrp="1" noChangeArrowheads="1"/>
          </p:cNvSpPr>
          <p:nvPr>
            <p:ph type="title"/>
          </p:nvPr>
        </p:nvSpPr>
        <p:spPr/>
        <p:txBody>
          <a:bodyPr/>
          <a:lstStyle/>
          <a:p>
            <a:r>
              <a:rPr lang="en-US" altLang="en-US"/>
              <a:t>More Glyphosate labels…</a:t>
            </a:r>
          </a:p>
        </p:txBody>
      </p:sp>
      <p:pic>
        <p:nvPicPr>
          <p:cNvPr id="598022" name="Picture 6" descr="labels 01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2438400"/>
            <a:ext cx="2257425" cy="3009900"/>
          </a:xfrm>
          <a:prstGeom prst="rect">
            <a:avLst/>
          </a:prstGeom>
          <a:noFill/>
          <a:extLst>
            <a:ext uri="{909E8E84-426E-40DD-AFC4-6F175D3DCCD1}">
              <a14:hiddenFill xmlns:a14="http://schemas.microsoft.com/office/drawing/2010/main">
                <a:solidFill>
                  <a:srgbClr val="FFFFFF"/>
                </a:solidFill>
              </a14:hiddenFill>
            </a:ext>
          </a:extLst>
        </p:spPr>
      </p:pic>
      <p:pic>
        <p:nvPicPr>
          <p:cNvPr id="598023" name="Picture 7" descr="labels 02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9600" y="2362200"/>
            <a:ext cx="2400300" cy="32004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0268" name="Rectangle 12"/>
          <p:cNvSpPr>
            <a:spLocks noGrp="1" noChangeArrowheads="1"/>
          </p:cNvSpPr>
          <p:nvPr>
            <p:ph type="title"/>
          </p:nvPr>
        </p:nvSpPr>
        <p:spPr/>
        <p:txBody>
          <a:bodyPr/>
          <a:lstStyle/>
          <a:p>
            <a:r>
              <a:rPr lang="en-US" altLang="en-US"/>
              <a:t>More Glyphosate Combo Products</a:t>
            </a:r>
          </a:p>
        </p:txBody>
      </p:sp>
      <p:pic>
        <p:nvPicPr>
          <p:cNvPr id="480262" name="Picture 6" descr="Ortho® Season-Long MAX™ Weed &amp; Grass Killer Plus Preventer Concentrate"/>
          <p:cNvPicPr>
            <a:picLocks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1731963" y="1903413"/>
            <a:ext cx="1741487" cy="18700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
        <p:nvSpPr>
          <p:cNvPr id="480265" name="Rectangle 9"/>
          <p:cNvSpPr>
            <a:spLocks noChangeArrowheads="1"/>
          </p:cNvSpPr>
          <p:nvPr/>
        </p:nvSpPr>
        <p:spPr bwMode="auto">
          <a:xfrm>
            <a:off x="228600" y="4038600"/>
            <a:ext cx="4067175" cy="2647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pPr>
              <a:spcBef>
                <a:spcPct val="0"/>
              </a:spcBef>
            </a:pPr>
            <a:r>
              <a:rPr lang="en-US" altLang="en-US" b="1"/>
              <a:t>Ortho® Season-Long MAX™ Weed &amp; Grass Killer Plus Preventer Concentrate</a:t>
            </a:r>
          </a:p>
          <a:p>
            <a:pPr>
              <a:spcBef>
                <a:spcPct val="0"/>
              </a:spcBef>
            </a:pPr>
            <a:r>
              <a:rPr lang="en-US" altLang="en-US" b="1"/>
              <a:t>8% Glyphosate</a:t>
            </a:r>
          </a:p>
          <a:p>
            <a:pPr>
              <a:spcBef>
                <a:spcPct val="0"/>
              </a:spcBef>
            </a:pPr>
            <a:r>
              <a:rPr lang="en-US" altLang="en-US" b="1"/>
              <a:t>1.5% Oxyfluorfen</a:t>
            </a:r>
          </a:p>
          <a:p>
            <a:pPr>
              <a:spcBef>
                <a:spcPct val="0"/>
              </a:spcBef>
            </a:pPr>
            <a:r>
              <a:rPr lang="en-US" altLang="en-US" b="1"/>
              <a:t>.1% Diquat</a:t>
            </a:r>
          </a:p>
          <a:p>
            <a:pPr>
              <a:spcBef>
                <a:spcPct val="0"/>
              </a:spcBef>
            </a:pPr>
            <a:endParaRPr lang="en-US" altLang="en-US"/>
          </a:p>
        </p:txBody>
      </p:sp>
      <p:pic>
        <p:nvPicPr>
          <p:cNvPr id="480267" name="Picture 11" descr="Ortho® GroundClear® Complete Vegetation Killer Concentrate"/>
          <p:cNvPicPr>
            <a:picLocks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6015038" y="1903413"/>
            <a:ext cx="1670050" cy="17954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
        <p:nvSpPr>
          <p:cNvPr id="480270" name="Rectangle 14"/>
          <p:cNvSpPr>
            <a:spLocks noChangeArrowheads="1"/>
          </p:cNvSpPr>
          <p:nvPr/>
        </p:nvSpPr>
        <p:spPr bwMode="auto">
          <a:xfrm>
            <a:off x="4648200" y="4114800"/>
            <a:ext cx="4070350" cy="2282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pPr>
              <a:spcBef>
                <a:spcPct val="0"/>
              </a:spcBef>
            </a:pPr>
            <a:r>
              <a:rPr lang="en-US" altLang="en-US" b="1"/>
              <a:t>Ortho® GroundClear® Complete Vegetation Killer Concentrate</a:t>
            </a:r>
          </a:p>
          <a:p>
            <a:pPr>
              <a:spcBef>
                <a:spcPct val="0"/>
              </a:spcBef>
            </a:pPr>
            <a:r>
              <a:rPr lang="en-US" altLang="en-US" b="1"/>
              <a:t>.08% Imazapyr</a:t>
            </a:r>
          </a:p>
          <a:p>
            <a:pPr>
              <a:spcBef>
                <a:spcPct val="0"/>
              </a:spcBef>
            </a:pPr>
            <a:r>
              <a:rPr lang="en-US" altLang="en-US" b="1"/>
              <a:t>5% Glyphosate</a:t>
            </a:r>
          </a:p>
          <a:p>
            <a:pPr>
              <a:spcBef>
                <a:spcPct val="0"/>
              </a:spcBef>
            </a:pPr>
            <a:endParaRPr lang="en-US" altLang="en-US"/>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5076" name="Rectangle 4"/>
          <p:cNvSpPr>
            <a:spLocks noGrp="1" noChangeArrowheads="1"/>
          </p:cNvSpPr>
          <p:nvPr>
            <p:ph type="title"/>
          </p:nvPr>
        </p:nvSpPr>
        <p:spPr/>
        <p:txBody>
          <a:bodyPr/>
          <a:lstStyle/>
          <a:p>
            <a:r>
              <a:rPr lang="en-US" altLang="en-US" sz="4000"/>
              <a:t>Bayer Advanced™ PowerForce® Grass &amp; Weed Killer Concentrate </a:t>
            </a:r>
          </a:p>
        </p:txBody>
      </p:sp>
      <p:sp>
        <p:nvSpPr>
          <p:cNvPr id="515077" name="Rectangle 5"/>
          <p:cNvSpPr>
            <a:spLocks noGrp="1" noChangeArrowheads="1"/>
          </p:cNvSpPr>
          <p:nvPr>
            <p:ph type="body" sz="half" idx="1"/>
          </p:nvPr>
        </p:nvSpPr>
        <p:spPr/>
        <p:txBody>
          <a:bodyPr/>
          <a:lstStyle/>
          <a:p>
            <a:r>
              <a:rPr lang="en-US" altLang="en-US" sz="2700"/>
              <a:t>5.78% Glufosinate</a:t>
            </a:r>
          </a:p>
        </p:txBody>
      </p:sp>
      <p:sp>
        <p:nvSpPr>
          <p:cNvPr id="515078" name="Rectangle 6"/>
          <p:cNvSpPr>
            <a:spLocks noGrp="1" noChangeArrowheads="1"/>
          </p:cNvSpPr>
          <p:nvPr>
            <p:ph type="body" sz="half" idx="2"/>
          </p:nvPr>
        </p:nvSpPr>
        <p:spPr/>
        <p:txBody>
          <a:bodyPr/>
          <a:lstStyle/>
          <a:p>
            <a:r>
              <a:rPr lang="en-US" altLang="en-US" sz="2700"/>
              <a:t>Non-selective</a:t>
            </a:r>
          </a:p>
          <a:p>
            <a:r>
              <a:rPr lang="en-US" altLang="en-US" sz="2700"/>
              <a:t>Contact kill</a:t>
            </a:r>
          </a:p>
        </p:txBody>
      </p:sp>
      <p:pic>
        <p:nvPicPr>
          <p:cNvPr id="515080" name="Picture 8" descr="Bayer Advanced Garden:  Bayer Advanced™ PowerForce® Grass &amp; Weed Killer Concentrat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2514600"/>
            <a:ext cx="1890713" cy="3705225"/>
          </a:xfrm>
          <a:prstGeom prst="rect">
            <a:avLst/>
          </a:prstGeom>
          <a:noFill/>
          <a:extLst>
            <a:ext uri="{909E8E84-426E-40DD-AFC4-6F175D3DCCD1}">
              <a14:hiddenFill xmlns:a14="http://schemas.microsoft.com/office/drawing/2010/main">
                <a:solidFill>
                  <a:srgbClr val="FFFFFF"/>
                </a:solidFill>
              </a14:hiddenFill>
            </a:ext>
          </a:extLst>
        </p:spPr>
      </p:pic>
      <p:pic>
        <p:nvPicPr>
          <p:cNvPr id="515081" name="Picture 9" descr="labels 0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53000" y="2743200"/>
            <a:ext cx="2743200" cy="36576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3874" name="Rectangle 2"/>
          <p:cNvSpPr>
            <a:spLocks noGrp="1" noChangeArrowheads="1"/>
          </p:cNvSpPr>
          <p:nvPr>
            <p:ph type="title"/>
          </p:nvPr>
        </p:nvSpPr>
        <p:spPr/>
        <p:txBody>
          <a:bodyPr/>
          <a:lstStyle/>
          <a:p>
            <a:r>
              <a:rPr lang="en-US" altLang="en-US"/>
              <a:t>General Classification</a:t>
            </a:r>
          </a:p>
        </p:txBody>
      </p:sp>
      <p:sp>
        <p:nvSpPr>
          <p:cNvPr id="463875" name="Rectangle 3"/>
          <p:cNvSpPr>
            <a:spLocks noGrp="1" noChangeArrowheads="1"/>
          </p:cNvSpPr>
          <p:nvPr>
            <p:ph type="body" idx="1"/>
          </p:nvPr>
        </p:nvSpPr>
        <p:spPr>
          <a:xfrm>
            <a:off x="733425" y="1828800"/>
            <a:ext cx="4905375" cy="4038600"/>
          </a:xfrm>
        </p:spPr>
        <p:txBody>
          <a:bodyPr/>
          <a:lstStyle/>
          <a:p>
            <a:pPr>
              <a:lnSpc>
                <a:spcPct val="90000"/>
              </a:lnSpc>
            </a:pPr>
            <a:r>
              <a:rPr lang="en-US" altLang="en-US"/>
              <a:t>Broadleaf- dicots, netted veins, showy flowers</a:t>
            </a:r>
          </a:p>
          <a:p>
            <a:pPr>
              <a:lnSpc>
                <a:spcPct val="90000"/>
              </a:lnSpc>
            </a:pPr>
            <a:r>
              <a:rPr lang="en-US" altLang="en-US"/>
              <a:t>Grass – monocots, hollow stems, nodes, parallel veins</a:t>
            </a:r>
          </a:p>
          <a:p>
            <a:pPr>
              <a:lnSpc>
                <a:spcPct val="90000"/>
              </a:lnSpc>
            </a:pPr>
            <a:r>
              <a:rPr lang="en-US" altLang="en-US"/>
              <a:t>Sedge – Triangular, no nodes, plant parts in 3’s</a:t>
            </a:r>
          </a:p>
          <a:p>
            <a:pPr>
              <a:lnSpc>
                <a:spcPct val="90000"/>
              </a:lnSpc>
              <a:buFont typeface="Wingdings" charset="2"/>
              <a:buNone/>
            </a:pPr>
            <a:r>
              <a:rPr lang="en-US" altLang="en-US"/>
              <a:t>	“Sedges have edges”</a:t>
            </a:r>
          </a:p>
        </p:txBody>
      </p:sp>
      <p:pic>
        <p:nvPicPr>
          <p:cNvPr id="463877" name="Picture 5" descr="Tarof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91200" y="533400"/>
            <a:ext cx="2819400" cy="1839913"/>
          </a:xfrm>
          <a:prstGeom prst="rect">
            <a:avLst/>
          </a:prstGeom>
          <a:noFill/>
          <a:extLst>
            <a:ext uri="{909E8E84-426E-40DD-AFC4-6F175D3DCCD1}">
              <a14:hiddenFill xmlns:a14="http://schemas.microsoft.com/office/drawing/2010/main">
                <a:solidFill>
                  <a:srgbClr val="FFFFFF"/>
                </a:solidFill>
              </a14:hiddenFill>
            </a:ext>
          </a:extLst>
        </p:spPr>
      </p:pic>
      <p:pic>
        <p:nvPicPr>
          <p:cNvPr id="463879" name="Picture 7" descr="cenchrus4-18c.jpg (208136 byt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2657475"/>
            <a:ext cx="2209800" cy="1541463"/>
          </a:xfrm>
          <a:prstGeom prst="rect">
            <a:avLst/>
          </a:prstGeom>
          <a:noFill/>
          <a:extLst>
            <a:ext uri="{909E8E84-426E-40DD-AFC4-6F175D3DCCD1}">
              <a14:hiddenFill xmlns:a14="http://schemas.microsoft.com/office/drawing/2010/main">
                <a:solidFill>
                  <a:srgbClr val="FFFFFF"/>
                </a:solidFill>
              </a14:hiddenFill>
            </a:ext>
          </a:extLst>
        </p:spPr>
      </p:pic>
      <p:pic>
        <p:nvPicPr>
          <p:cNvPr id="463880" name="Picture 8" descr="sed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72200" y="4495800"/>
            <a:ext cx="2362200" cy="15938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9042" name="Rectangle 2"/>
          <p:cNvSpPr>
            <a:spLocks noGrp="1" noChangeArrowheads="1"/>
          </p:cNvSpPr>
          <p:nvPr>
            <p:ph type="title"/>
          </p:nvPr>
        </p:nvSpPr>
        <p:spPr/>
        <p:txBody>
          <a:bodyPr/>
          <a:lstStyle/>
          <a:p>
            <a:r>
              <a:rPr lang="en-US" altLang="en-US"/>
              <a:t>Diquat</a:t>
            </a:r>
          </a:p>
        </p:txBody>
      </p:sp>
      <p:pic>
        <p:nvPicPr>
          <p:cNvPr id="599044" name="Picture 4" descr="labels 02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0" y="914400"/>
            <a:ext cx="3771900" cy="50292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2114" name="Rectangle 2"/>
          <p:cNvSpPr>
            <a:spLocks noGrp="1" noChangeArrowheads="1"/>
          </p:cNvSpPr>
          <p:nvPr>
            <p:ph type="title"/>
          </p:nvPr>
        </p:nvSpPr>
        <p:spPr/>
        <p:txBody>
          <a:bodyPr/>
          <a:lstStyle/>
          <a:p>
            <a:r>
              <a:rPr lang="en-US" altLang="en-US"/>
              <a:t>Prometon ***Caution***</a:t>
            </a:r>
          </a:p>
        </p:txBody>
      </p:sp>
      <p:pic>
        <p:nvPicPr>
          <p:cNvPr id="602117" name="Picture 5" descr="labels 02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2362200"/>
            <a:ext cx="2628900" cy="3505200"/>
          </a:xfrm>
          <a:prstGeom prst="rect">
            <a:avLst/>
          </a:prstGeom>
          <a:noFill/>
          <a:extLst>
            <a:ext uri="{909E8E84-426E-40DD-AFC4-6F175D3DCCD1}">
              <a14:hiddenFill xmlns:a14="http://schemas.microsoft.com/office/drawing/2010/main">
                <a:solidFill>
                  <a:srgbClr val="FFFFFF"/>
                </a:solidFill>
              </a14:hiddenFill>
            </a:ext>
          </a:extLst>
        </p:spPr>
      </p:pic>
      <p:pic>
        <p:nvPicPr>
          <p:cNvPr id="602118" name="Picture 6" descr="labels 01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1600" y="2362200"/>
            <a:ext cx="2628900" cy="35052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24" name="Rectangle 4"/>
          <p:cNvSpPr>
            <a:spLocks noGrp="1" noChangeArrowheads="1"/>
          </p:cNvSpPr>
          <p:nvPr>
            <p:ph type="ctrTitle"/>
          </p:nvPr>
        </p:nvSpPr>
        <p:spPr/>
        <p:txBody>
          <a:bodyPr/>
          <a:lstStyle/>
          <a:p>
            <a:r>
              <a:rPr lang="en-US" altLang="en-US"/>
              <a:t>Selective Turf Herbicides</a:t>
            </a:r>
          </a:p>
        </p:txBody>
      </p:sp>
      <p:sp>
        <p:nvSpPr>
          <p:cNvPr id="542725" name="Rectangle 5"/>
          <p:cNvSpPr>
            <a:spLocks noGrp="1" noChangeArrowheads="1"/>
          </p:cNvSpPr>
          <p:nvPr>
            <p:ph type="subTitle" idx="1"/>
          </p:nvPr>
        </p:nvSpPr>
        <p:spPr/>
        <p:txBody>
          <a:bodyPr/>
          <a:lstStyle/>
          <a:p>
            <a:endParaRPr lang="en-US" altLang="en-US"/>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a:xfrm>
            <a:off x="1600200" y="533400"/>
            <a:ext cx="6248400" cy="1143000"/>
          </a:xfrm>
          <a:solidFill>
            <a:schemeClr val="folHlink"/>
          </a:solidFill>
          <a:scene3d>
            <a:camera prst="legacyObliqueTopLeft"/>
            <a:lightRig rig="legacyFlat3" dir="t"/>
          </a:scene3d>
          <a:sp3d extrusionH="430200" contourW="12700" prstMaterial="legacyMatte">
            <a:bevelT w="13500" h="13500" prst="angle"/>
            <a:bevelB w="13500" h="13500" prst="angle"/>
            <a:extrusionClr>
              <a:schemeClr val="folHlink"/>
            </a:extrusionClr>
            <a:contourClr>
              <a:schemeClr val="folHlink"/>
            </a:contourClr>
          </a:sp3d>
        </p:spPr>
        <p:txBody>
          <a:bodyPr>
            <a:flatTx/>
          </a:bodyPr>
          <a:lstStyle/>
          <a:p>
            <a:r>
              <a:rPr lang="en-US" altLang="en-US" sz="6000" b="1"/>
              <a:t>2,4-D Mixtures</a:t>
            </a:r>
          </a:p>
        </p:txBody>
      </p:sp>
      <p:sp>
        <p:nvSpPr>
          <p:cNvPr id="50179" name="Rectangle 3"/>
          <p:cNvSpPr>
            <a:spLocks noGrp="1" noChangeArrowheads="1"/>
          </p:cNvSpPr>
          <p:nvPr>
            <p:ph type="body" idx="1"/>
          </p:nvPr>
        </p:nvSpPr>
        <p:spPr>
          <a:xfrm>
            <a:off x="533400" y="1981200"/>
            <a:ext cx="8458200" cy="4114800"/>
          </a:xfrm>
        </p:spPr>
        <p:txBody>
          <a:bodyPr/>
          <a:lstStyle/>
          <a:p>
            <a:pPr>
              <a:buClr>
                <a:schemeClr val="hlink"/>
              </a:buClr>
              <a:buSzTx/>
              <a:buFont typeface="Wingdings" charset="2"/>
              <a:buChar char="§"/>
            </a:pPr>
            <a:r>
              <a:rPr lang="en-US" altLang="en-US" sz="2400" b="1"/>
              <a:t>Does not control weedy grasses</a:t>
            </a:r>
          </a:p>
          <a:p>
            <a:pPr>
              <a:buClr>
                <a:schemeClr val="hlink"/>
              </a:buClr>
              <a:buSzTx/>
              <a:buFont typeface="Wingdings" charset="2"/>
              <a:buChar char="§"/>
            </a:pPr>
            <a:r>
              <a:rPr lang="en-US" altLang="en-US" sz="2400" b="1"/>
              <a:t>Good  - dandelion, plantains, wild garlic</a:t>
            </a:r>
          </a:p>
          <a:p>
            <a:pPr>
              <a:buClr>
                <a:schemeClr val="hlink"/>
              </a:buClr>
              <a:buSzTx/>
              <a:buFont typeface="Wingdings" charset="2"/>
              <a:buChar char="§"/>
            </a:pPr>
            <a:r>
              <a:rPr lang="en-US" altLang="en-US" sz="2400" b="1"/>
              <a:t>Poor to fair – common chickweed, henbit</a:t>
            </a:r>
          </a:p>
          <a:p>
            <a:pPr>
              <a:buClr>
                <a:schemeClr val="hlink"/>
              </a:buClr>
              <a:buSzTx/>
              <a:buFont typeface="Wingdings" charset="2"/>
              <a:buChar char="§"/>
            </a:pPr>
            <a:r>
              <a:rPr lang="en-US" altLang="en-US" sz="2400" b="1"/>
              <a:t>Use on all turfgrasses except St. Augustine</a:t>
            </a:r>
          </a:p>
          <a:p>
            <a:pPr>
              <a:buClr>
                <a:schemeClr val="hlink"/>
              </a:buClr>
              <a:buSzTx/>
              <a:buFont typeface="Wingdings" charset="2"/>
              <a:buChar char="§"/>
            </a:pPr>
            <a:r>
              <a:rPr lang="en-US" altLang="en-US" sz="2400" b="1"/>
              <a:t>Example = Weed-B-Gon</a:t>
            </a: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6884" name="Rectangle 4"/>
          <p:cNvSpPr>
            <a:spLocks noGrp="1" noChangeArrowheads="1"/>
          </p:cNvSpPr>
          <p:nvPr>
            <p:ph type="title"/>
          </p:nvPr>
        </p:nvSpPr>
        <p:spPr/>
        <p:txBody>
          <a:bodyPr/>
          <a:lstStyle/>
          <a:p>
            <a:r>
              <a:rPr lang="en-US" altLang="en-US" sz="4000" b="1"/>
              <a:t>Ortho® Weed-B-Gon MAX® Weed Killer For Lawns Concentrate</a:t>
            </a:r>
          </a:p>
        </p:txBody>
      </p:sp>
      <p:sp>
        <p:nvSpPr>
          <p:cNvPr id="506885" name="Rectangle 5"/>
          <p:cNvSpPr>
            <a:spLocks noGrp="1" noChangeArrowheads="1"/>
          </p:cNvSpPr>
          <p:nvPr>
            <p:ph type="body" sz="half" idx="1"/>
          </p:nvPr>
        </p:nvSpPr>
        <p:spPr/>
        <p:txBody>
          <a:bodyPr/>
          <a:lstStyle/>
          <a:p>
            <a:r>
              <a:rPr lang="en-US" altLang="en-US" sz="2700"/>
              <a:t>13.72% MCPA</a:t>
            </a:r>
          </a:p>
          <a:p>
            <a:r>
              <a:rPr lang="en-US" altLang="en-US" sz="2700"/>
              <a:t>1.56% Triclopyr</a:t>
            </a:r>
          </a:p>
          <a:p>
            <a:r>
              <a:rPr lang="en-US" altLang="en-US" sz="2700"/>
              <a:t>1.35% Dicamba</a:t>
            </a:r>
          </a:p>
          <a:p>
            <a:endParaRPr lang="en-US" altLang="en-US" sz="2700"/>
          </a:p>
        </p:txBody>
      </p:sp>
      <p:sp>
        <p:nvSpPr>
          <p:cNvPr id="506886" name="Rectangle 6"/>
          <p:cNvSpPr>
            <a:spLocks noGrp="1" noChangeArrowheads="1"/>
          </p:cNvSpPr>
          <p:nvPr>
            <p:ph type="body" sz="half" idx="2"/>
          </p:nvPr>
        </p:nvSpPr>
        <p:spPr/>
        <p:txBody>
          <a:bodyPr/>
          <a:lstStyle/>
          <a:p>
            <a:r>
              <a:rPr lang="en-US" altLang="en-US" sz="2700"/>
              <a:t>Most cool and warm season turf</a:t>
            </a:r>
          </a:p>
          <a:p>
            <a:r>
              <a:rPr lang="en-US" altLang="en-US" sz="2700"/>
              <a:t>Do not use on:</a:t>
            </a:r>
          </a:p>
          <a:p>
            <a:pPr lvl="1"/>
            <a:r>
              <a:rPr lang="en-US" altLang="en-US" sz="2200"/>
              <a:t>Centipede</a:t>
            </a:r>
          </a:p>
          <a:p>
            <a:pPr lvl="1"/>
            <a:r>
              <a:rPr lang="en-US" altLang="en-US" sz="2200"/>
              <a:t>St. Augustinegrass</a:t>
            </a:r>
          </a:p>
        </p:txBody>
      </p:sp>
      <p:pic>
        <p:nvPicPr>
          <p:cNvPr id="506888" name="Picture 8" descr="Ortho® Weed-B-Gon MAX® Weed Killer For Lawns Concentrat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3429000"/>
            <a:ext cx="1358900" cy="27717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5860" name="Rectangle 4"/>
          <p:cNvSpPr>
            <a:spLocks noGrp="1" noChangeArrowheads="1"/>
          </p:cNvSpPr>
          <p:nvPr>
            <p:ph type="title"/>
          </p:nvPr>
        </p:nvSpPr>
        <p:spPr/>
        <p:txBody>
          <a:bodyPr/>
          <a:lstStyle/>
          <a:p>
            <a:r>
              <a:rPr lang="en-US" altLang="en-US" sz="4000" b="1"/>
              <a:t>Ortho® Weed-B-Gon® For Southern Lawns Concentrate</a:t>
            </a:r>
          </a:p>
        </p:txBody>
      </p:sp>
      <p:sp>
        <p:nvSpPr>
          <p:cNvPr id="505861" name="Rectangle 5"/>
          <p:cNvSpPr>
            <a:spLocks noGrp="1" noChangeArrowheads="1"/>
          </p:cNvSpPr>
          <p:nvPr>
            <p:ph type="body" sz="half" idx="1"/>
          </p:nvPr>
        </p:nvSpPr>
        <p:spPr/>
        <p:txBody>
          <a:bodyPr/>
          <a:lstStyle/>
          <a:p>
            <a:r>
              <a:rPr lang="en-US" altLang="en-US" sz="2700"/>
              <a:t>5.3% MCPP</a:t>
            </a:r>
          </a:p>
          <a:p>
            <a:r>
              <a:rPr lang="en-US" altLang="en-US" sz="2700"/>
              <a:t>3.05% 2,4-D</a:t>
            </a:r>
          </a:p>
          <a:p>
            <a:r>
              <a:rPr lang="en-US" altLang="en-US" sz="2700"/>
              <a:t>1.3% Dicamba</a:t>
            </a:r>
          </a:p>
        </p:txBody>
      </p:sp>
      <p:sp>
        <p:nvSpPr>
          <p:cNvPr id="505862" name="Rectangle 6"/>
          <p:cNvSpPr>
            <a:spLocks noGrp="1" noChangeArrowheads="1"/>
          </p:cNvSpPr>
          <p:nvPr>
            <p:ph type="body" sz="half" idx="2"/>
          </p:nvPr>
        </p:nvSpPr>
        <p:spPr/>
        <p:txBody>
          <a:bodyPr/>
          <a:lstStyle/>
          <a:p>
            <a:r>
              <a:rPr lang="en-US" altLang="en-US" sz="2700"/>
              <a:t>Centipedegrass</a:t>
            </a:r>
          </a:p>
          <a:p>
            <a:r>
              <a:rPr lang="en-US" altLang="en-US" sz="2700"/>
              <a:t>Bahiagrass</a:t>
            </a:r>
          </a:p>
          <a:p>
            <a:r>
              <a:rPr lang="en-US" altLang="en-US" sz="2700"/>
              <a:t>Bermudagrass</a:t>
            </a:r>
          </a:p>
          <a:p>
            <a:r>
              <a:rPr lang="en-US" altLang="en-US" sz="2700"/>
              <a:t>Fescue </a:t>
            </a:r>
          </a:p>
          <a:p>
            <a:r>
              <a:rPr lang="en-US" altLang="en-US" sz="2700"/>
              <a:t>St. Augustinegrass</a:t>
            </a:r>
          </a:p>
          <a:p>
            <a:r>
              <a:rPr lang="en-US" altLang="en-US" sz="2700"/>
              <a:t>Do not use on:</a:t>
            </a:r>
          </a:p>
          <a:p>
            <a:pPr lvl="1"/>
            <a:r>
              <a:rPr lang="en-US" altLang="en-US" sz="2200"/>
              <a:t>Floratam St. Aug.</a:t>
            </a:r>
          </a:p>
          <a:p>
            <a:endParaRPr lang="en-US" altLang="en-US" sz="2700"/>
          </a:p>
        </p:txBody>
      </p:sp>
      <p:pic>
        <p:nvPicPr>
          <p:cNvPr id="505864" name="Picture 8" descr="Ortho® Weed-B-Gon® For Southern Lawns Concentrat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3352800"/>
            <a:ext cx="1433513" cy="29241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4836" name="Rectangle 4"/>
          <p:cNvSpPr>
            <a:spLocks noGrp="1" noChangeArrowheads="1"/>
          </p:cNvSpPr>
          <p:nvPr>
            <p:ph type="title"/>
          </p:nvPr>
        </p:nvSpPr>
        <p:spPr/>
        <p:txBody>
          <a:bodyPr/>
          <a:lstStyle/>
          <a:p>
            <a:r>
              <a:rPr lang="en-US" altLang="en-US" sz="4000" b="1"/>
              <a:t>Ortho® Weed-B-Gon® Chickweed, Clover and Oxalis Killer for Lawns</a:t>
            </a:r>
          </a:p>
        </p:txBody>
      </p:sp>
      <p:sp>
        <p:nvSpPr>
          <p:cNvPr id="504837" name="Rectangle 5"/>
          <p:cNvSpPr>
            <a:spLocks noGrp="1" noChangeArrowheads="1"/>
          </p:cNvSpPr>
          <p:nvPr>
            <p:ph type="body" sz="half" idx="1"/>
          </p:nvPr>
        </p:nvSpPr>
        <p:spPr/>
        <p:txBody>
          <a:bodyPr/>
          <a:lstStyle/>
          <a:p>
            <a:r>
              <a:rPr lang="en-US" altLang="en-US" sz="2700"/>
              <a:t>8% Triclopyr</a:t>
            </a:r>
          </a:p>
        </p:txBody>
      </p:sp>
      <p:sp>
        <p:nvSpPr>
          <p:cNvPr id="504838" name="Rectangle 6"/>
          <p:cNvSpPr>
            <a:spLocks noGrp="1" noChangeArrowheads="1"/>
          </p:cNvSpPr>
          <p:nvPr>
            <p:ph type="body" sz="half" idx="2"/>
          </p:nvPr>
        </p:nvSpPr>
        <p:spPr/>
        <p:txBody>
          <a:bodyPr/>
          <a:lstStyle/>
          <a:p>
            <a:r>
              <a:rPr lang="en-US" altLang="en-US" sz="2700"/>
              <a:t>Fescue</a:t>
            </a:r>
          </a:p>
          <a:p>
            <a:r>
              <a:rPr lang="en-US" altLang="en-US" sz="2700"/>
              <a:t>Bluegrass</a:t>
            </a:r>
          </a:p>
          <a:p>
            <a:r>
              <a:rPr lang="en-US" altLang="en-US" sz="2700"/>
              <a:t>Zoysia</a:t>
            </a:r>
          </a:p>
          <a:p>
            <a:r>
              <a:rPr lang="en-US" altLang="en-US" sz="2700"/>
              <a:t>Do not use on:</a:t>
            </a:r>
          </a:p>
          <a:p>
            <a:pPr lvl="1"/>
            <a:r>
              <a:rPr lang="en-US" altLang="en-US" sz="2200"/>
              <a:t>Centipede</a:t>
            </a:r>
          </a:p>
          <a:p>
            <a:pPr lvl="1"/>
            <a:r>
              <a:rPr lang="en-US" altLang="en-US" sz="2200"/>
              <a:t>Bermuda</a:t>
            </a:r>
          </a:p>
          <a:p>
            <a:pPr lvl="1"/>
            <a:r>
              <a:rPr lang="en-US" altLang="en-US" sz="2200"/>
              <a:t>St.Augustine</a:t>
            </a:r>
          </a:p>
          <a:p>
            <a:pPr lvl="1"/>
            <a:r>
              <a:rPr lang="en-US" altLang="en-US" sz="2200"/>
              <a:t>Bahia</a:t>
            </a:r>
          </a:p>
        </p:txBody>
      </p:sp>
      <p:pic>
        <p:nvPicPr>
          <p:cNvPr id="504840" name="Picture 8" descr="Ortho® Weed-B-Gon® Chickweed, Clover and Oxalis Killer for Lawn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2743200"/>
            <a:ext cx="2479675" cy="28479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3812" name="Rectangle 4"/>
          <p:cNvSpPr>
            <a:spLocks noGrp="1" noChangeArrowheads="1"/>
          </p:cNvSpPr>
          <p:nvPr>
            <p:ph type="title"/>
          </p:nvPr>
        </p:nvSpPr>
        <p:spPr/>
        <p:txBody>
          <a:bodyPr/>
          <a:lstStyle/>
          <a:p>
            <a:r>
              <a:rPr lang="en-US" altLang="en-US" sz="4000" b="1"/>
              <a:t>Ortho® Weed-B-Gon® Crabgrass Killer For Lawns Concentrate</a:t>
            </a:r>
          </a:p>
        </p:txBody>
      </p:sp>
      <p:sp>
        <p:nvSpPr>
          <p:cNvPr id="503813" name="Rectangle 5"/>
          <p:cNvSpPr>
            <a:spLocks noGrp="1" noChangeArrowheads="1"/>
          </p:cNvSpPr>
          <p:nvPr>
            <p:ph type="body" sz="half" idx="1"/>
          </p:nvPr>
        </p:nvSpPr>
        <p:spPr/>
        <p:txBody>
          <a:bodyPr/>
          <a:lstStyle/>
          <a:p>
            <a:r>
              <a:rPr lang="en-US" altLang="en-US" sz="2700"/>
              <a:t>8.4 Calcium acid methanearsonate</a:t>
            </a:r>
          </a:p>
          <a:p>
            <a:endParaRPr lang="en-US" altLang="en-US" sz="2700"/>
          </a:p>
          <a:p>
            <a:endParaRPr lang="en-US" altLang="en-US" sz="2700"/>
          </a:p>
        </p:txBody>
      </p:sp>
      <p:sp>
        <p:nvSpPr>
          <p:cNvPr id="503814" name="Rectangle 6"/>
          <p:cNvSpPr>
            <a:spLocks noGrp="1" noChangeArrowheads="1"/>
          </p:cNvSpPr>
          <p:nvPr>
            <p:ph type="body" sz="half" idx="2"/>
          </p:nvPr>
        </p:nvSpPr>
        <p:spPr/>
        <p:txBody>
          <a:bodyPr/>
          <a:lstStyle/>
          <a:p>
            <a:r>
              <a:rPr lang="en-US" altLang="en-US" sz="2700"/>
              <a:t>Do not use on </a:t>
            </a:r>
          </a:p>
          <a:p>
            <a:pPr lvl="1"/>
            <a:r>
              <a:rPr lang="en-US" altLang="en-US" sz="2200"/>
              <a:t>Centipede</a:t>
            </a:r>
          </a:p>
          <a:p>
            <a:pPr lvl="1"/>
            <a:r>
              <a:rPr lang="en-US" altLang="en-US" sz="2200"/>
              <a:t>St. Aug. </a:t>
            </a:r>
          </a:p>
          <a:p>
            <a:pPr lvl="1"/>
            <a:r>
              <a:rPr lang="en-US" altLang="en-US" sz="2200"/>
              <a:t>Bahia</a:t>
            </a:r>
          </a:p>
          <a:p>
            <a:pPr>
              <a:buFont typeface="Wingdings" charset="2"/>
              <a:buNone/>
            </a:pPr>
            <a:endParaRPr lang="en-US" altLang="en-US" sz="2700"/>
          </a:p>
        </p:txBody>
      </p:sp>
      <p:pic>
        <p:nvPicPr>
          <p:cNvPr id="503818" name="Picture 10" descr="Ortho® Weed-B-Gon® Crabgrass Killer For Lawns Concentrat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3352800"/>
            <a:ext cx="2082800" cy="23907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7908" name="Rectangle 4"/>
          <p:cNvSpPr>
            <a:spLocks noGrp="1" noChangeArrowheads="1"/>
          </p:cNvSpPr>
          <p:nvPr>
            <p:ph type="title"/>
          </p:nvPr>
        </p:nvSpPr>
        <p:spPr/>
        <p:txBody>
          <a:bodyPr/>
          <a:lstStyle/>
          <a:p>
            <a:r>
              <a:rPr lang="en-US" altLang="en-US" sz="4000"/>
              <a:t>Bayer Advanced™ All-in-One Weed Killer for Lawns Concentrate </a:t>
            </a:r>
          </a:p>
        </p:txBody>
      </p:sp>
      <p:sp>
        <p:nvSpPr>
          <p:cNvPr id="507909" name="Rectangle 5"/>
          <p:cNvSpPr>
            <a:spLocks noGrp="1" noChangeArrowheads="1"/>
          </p:cNvSpPr>
          <p:nvPr>
            <p:ph type="body" sz="half" idx="1"/>
          </p:nvPr>
        </p:nvSpPr>
        <p:spPr/>
        <p:txBody>
          <a:bodyPr/>
          <a:lstStyle/>
          <a:p>
            <a:r>
              <a:rPr lang="en-US" altLang="en-US" sz="2700"/>
              <a:t>9.8% MSMA</a:t>
            </a:r>
          </a:p>
          <a:p>
            <a:r>
              <a:rPr lang="en-US" altLang="en-US" sz="2700"/>
              <a:t>3.18% 2,4-D</a:t>
            </a:r>
          </a:p>
          <a:p>
            <a:r>
              <a:rPr lang="en-US" altLang="en-US" sz="2700"/>
              <a:t>1.6% Mecoprop</a:t>
            </a:r>
          </a:p>
          <a:p>
            <a:r>
              <a:rPr lang="en-US" altLang="en-US" sz="2700"/>
              <a:t>.79% Dicamba</a:t>
            </a:r>
          </a:p>
        </p:txBody>
      </p:sp>
      <p:sp>
        <p:nvSpPr>
          <p:cNvPr id="507910" name="Rectangle 6"/>
          <p:cNvSpPr>
            <a:spLocks noGrp="1" noChangeArrowheads="1"/>
          </p:cNvSpPr>
          <p:nvPr>
            <p:ph type="body" sz="half" idx="2"/>
          </p:nvPr>
        </p:nvSpPr>
        <p:spPr/>
        <p:txBody>
          <a:bodyPr/>
          <a:lstStyle/>
          <a:p>
            <a:r>
              <a:rPr lang="en-US" altLang="en-US" sz="2700"/>
              <a:t>Bermuda (&lt;90)</a:t>
            </a:r>
          </a:p>
          <a:p>
            <a:r>
              <a:rPr lang="en-US" altLang="en-US" sz="2700"/>
              <a:t>Zoysia</a:t>
            </a:r>
          </a:p>
          <a:p>
            <a:r>
              <a:rPr lang="en-US" altLang="en-US" sz="2700"/>
              <a:t>Fescue (&lt;85)</a:t>
            </a:r>
          </a:p>
          <a:p>
            <a:r>
              <a:rPr lang="en-US" altLang="en-US" sz="2700"/>
              <a:t>Bluegrass</a:t>
            </a:r>
          </a:p>
          <a:p>
            <a:r>
              <a:rPr lang="en-US" altLang="en-US" sz="2700"/>
              <a:t>Do not use on:</a:t>
            </a:r>
          </a:p>
          <a:p>
            <a:pPr lvl="1"/>
            <a:r>
              <a:rPr lang="en-US" altLang="en-US" sz="2200"/>
              <a:t>Centipede</a:t>
            </a:r>
          </a:p>
          <a:p>
            <a:pPr lvl="1"/>
            <a:r>
              <a:rPr lang="en-US" altLang="en-US" sz="2200"/>
              <a:t>St. Aug.</a:t>
            </a:r>
          </a:p>
          <a:p>
            <a:pPr lvl="1"/>
            <a:r>
              <a:rPr lang="en-US" altLang="en-US" sz="2200"/>
              <a:t>Bahia</a:t>
            </a:r>
          </a:p>
        </p:txBody>
      </p:sp>
      <p:pic>
        <p:nvPicPr>
          <p:cNvPr id="507912" name="Picture 8" descr="Bayer Advanced Lawn:  Bayer Advanced™ All-in-One Weed Killer for Lawns Concentrat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3962400"/>
            <a:ext cx="1108075" cy="23717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2" name="Rectangle 4"/>
          <p:cNvSpPr>
            <a:spLocks noGrp="1" noChangeArrowheads="1"/>
          </p:cNvSpPr>
          <p:nvPr>
            <p:ph type="title"/>
          </p:nvPr>
        </p:nvSpPr>
        <p:spPr/>
        <p:txBody>
          <a:bodyPr/>
          <a:lstStyle/>
          <a:p>
            <a:r>
              <a:rPr lang="en-US" altLang="en-US" sz="4000"/>
              <a:t>Bayer Advanced™ Southern Weed Killer for Lawns Concentrate </a:t>
            </a:r>
          </a:p>
        </p:txBody>
      </p:sp>
      <p:sp>
        <p:nvSpPr>
          <p:cNvPr id="514053" name="Rectangle 5"/>
          <p:cNvSpPr>
            <a:spLocks noGrp="1" noChangeArrowheads="1"/>
          </p:cNvSpPr>
          <p:nvPr>
            <p:ph type="body" sz="half" idx="1"/>
          </p:nvPr>
        </p:nvSpPr>
        <p:spPr/>
        <p:txBody>
          <a:bodyPr/>
          <a:lstStyle/>
          <a:p>
            <a:r>
              <a:rPr lang="en-US" altLang="en-US" sz="2700"/>
              <a:t>7.59% 2,4-D</a:t>
            </a:r>
          </a:p>
          <a:p>
            <a:r>
              <a:rPr lang="en-US" altLang="en-US" sz="2700"/>
              <a:t>1.83% Mecoprop</a:t>
            </a:r>
          </a:p>
          <a:p>
            <a:r>
              <a:rPr lang="en-US" altLang="en-US" sz="2700"/>
              <a:t>.84% Dicamba</a:t>
            </a:r>
          </a:p>
        </p:txBody>
      </p:sp>
      <p:sp>
        <p:nvSpPr>
          <p:cNvPr id="514054" name="Rectangle 6"/>
          <p:cNvSpPr>
            <a:spLocks noGrp="1" noChangeArrowheads="1"/>
          </p:cNvSpPr>
          <p:nvPr>
            <p:ph type="body" sz="half" idx="2"/>
          </p:nvPr>
        </p:nvSpPr>
        <p:spPr/>
        <p:txBody>
          <a:bodyPr/>
          <a:lstStyle/>
          <a:p>
            <a:r>
              <a:rPr lang="en-US" altLang="en-US" sz="2700"/>
              <a:t>Most cool and warm season turf</a:t>
            </a:r>
          </a:p>
          <a:p>
            <a:r>
              <a:rPr lang="en-US" altLang="en-US" sz="2700"/>
              <a:t>Do not use on Floratam St. Aug.</a:t>
            </a:r>
          </a:p>
          <a:p>
            <a:r>
              <a:rPr lang="en-US" altLang="en-US" sz="2700"/>
              <a:t>&lt;85 degrees F.</a:t>
            </a:r>
          </a:p>
        </p:txBody>
      </p:sp>
      <p:pic>
        <p:nvPicPr>
          <p:cNvPr id="514057" name="Picture 9" descr="labels 0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3810000"/>
            <a:ext cx="1828800" cy="24384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ctrTitle"/>
          </p:nvPr>
        </p:nvSpPr>
        <p:spPr>
          <a:xfrm>
            <a:off x="685800" y="1676400"/>
            <a:ext cx="7772400" cy="2209800"/>
          </a:xfrm>
          <a:solidFill>
            <a:schemeClr val="folHlink"/>
          </a:solidFill>
          <a:scene3d>
            <a:camera prst="legacyObliqueTopRight"/>
            <a:lightRig rig="legacyFlat3" dir="b"/>
          </a:scene3d>
          <a:sp3d extrusionH="430200" contourW="12700" prstMaterial="legacyMatte">
            <a:bevelT w="13500" h="13500" prst="angle"/>
            <a:bevelB w="13500" h="13500" prst="angle"/>
            <a:extrusionClr>
              <a:schemeClr val="folHlink"/>
            </a:extrusionClr>
            <a:contourClr>
              <a:schemeClr val="folHlink"/>
            </a:contourClr>
          </a:sp3d>
        </p:spPr>
        <p:txBody>
          <a:bodyPr>
            <a:flatTx/>
          </a:bodyPr>
          <a:lstStyle/>
          <a:p>
            <a:r>
              <a:rPr lang="en-US" altLang="en-US" sz="9100" b="1"/>
              <a:t>Summer annual grasses</a:t>
            </a: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8082" name="Rectangle 2"/>
          <p:cNvSpPr>
            <a:spLocks noGrp="1" noChangeArrowheads="1"/>
          </p:cNvSpPr>
          <p:nvPr>
            <p:ph type="title"/>
          </p:nvPr>
        </p:nvSpPr>
        <p:spPr/>
        <p:txBody>
          <a:bodyPr/>
          <a:lstStyle/>
          <a:p>
            <a:r>
              <a:rPr lang="en-US" altLang="en-US"/>
              <a:t>Other 2,4-D Products</a:t>
            </a:r>
          </a:p>
        </p:txBody>
      </p:sp>
      <p:pic>
        <p:nvPicPr>
          <p:cNvPr id="558085" name="Picture 5" descr="2,4-D%20Amine%20N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2057400"/>
            <a:ext cx="1466850" cy="3524250"/>
          </a:xfrm>
          <a:prstGeom prst="rect">
            <a:avLst/>
          </a:prstGeom>
          <a:noFill/>
          <a:extLst>
            <a:ext uri="{909E8E84-426E-40DD-AFC4-6F175D3DCCD1}">
              <a14:hiddenFill xmlns:a14="http://schemas.microsoft.com/office/drawing/2010/main">
                <a:solidFill>
                  <a:srgbClr val="FFFFFF"/>
                </a:solidFill>
              </a14:hiddenFill>
            </a:ext>
          </a:extLst>
        </p:spPr>
      </p:pic>
      <p:pic>
        <p:nvPicPr>
          <p:cNvPr id="558087" name="Picture 7" descr="2,4-D%20Weed%20Killer16"/>
          <p:cNvPicPr>
            <a:picLocks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819400" y="2057400"/>
            <a:ext cx="1524000" cy="33512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pic>
        <p:nvPicPr>
          <p:cNvPr id="558089" name="Picture 9" descr="labels 00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0" y="2057400"/>
            <a:ext cx="2628900" cy="35052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1090" name="Rectangle 2"/>
          <p:cNvSpPr>
            <a:spLocks noGrp="1" noChangeArrowheads="1"/>
          </p:cNvSpPr>
          <p:nvPr>
            <p:ph type="title"/>
          </p:nvPr>
        </p:nvSpPr>
        <p:spPr/>
        <p:txBody>
          <a:bodyPr/>
          <a:lstStyle/>
          <a:p>
            <a:r>
              <a:rPr lang="en-US" altLang="en-US"/>
              <a:t>More 2,4-D Products</a:t>
            </a:r>
          </a:p>
        </p:txBody>
      </p:sp>
      <p:pic>
        <p:nvPicPr>
          <p:cNvPr id="601095" name="Picture 7" descr="labels 00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2133600"/>
            <a:ext cx="2800350" cy="3733800"/>
          </a:xfrm>
          <a:prstGeom prst="rect">
            <a:avLst/>
          </a:prstGeom>
          <a:noFill/>
          <a:extLst>
            <a:ext uri="{909E8E84-426E-40DD-AFC4-6F175D3DCCD1}">
              <a14:hiddenFill xmlns:a14="http://schemas.microsoft.com/office/drawing/2010/main">
                <a:solidFill>
                  <a:srgbClr val="FFFFFF"/>
                </a:solidFill>
              </a14:hiddenFill>
            </a:ext>
          </a:extLst>
        </p:spPr>
      </p:pic>
      <p:pic>
        <p:nvPicPr>
          <p:cNvPr id="601096" name="Picture 8" descr="labels 02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1200" y="2362200"/>
            <a:ext cx="2743200" cy="3657600"/>
          </a:xfrm>
          <a:prstGeom prst="rect">
            <a:avLst/>
          </a:prstGeom>
          <a:noFill/>
          <a:extLst>
            <a:ext uri="{909E8E84-426E-40DD-AFC4-6F175D3DCCD1}">
              <a14:hiddenFill xmlns:a14="http://schemas.microsoft.com/office/drawing/2010/main">
                <a:solidFill>
                  <a:srgbClr val="FFFFFF"/>
                </a:solidFill>
              </a14:hiddenFill>
            </a:ext>
          </a:extLst>
        </p:spPr>
      </p:pic>
      <p:sp>
        <p:nvSpPr>
          <p:cNvPr id="601097" name="Text Box 9"/>
          <p:cNvSpPr txBox="1">
            <a:spLocks noChangeArrowheads="1"/>
          </p:cNvSpPr>
          <p:nvPr/>
        </p:nvSpPr>
        <p:spPr bwMode="auto">
          <a:xfrm>
            <a:off x="3962400" y="3124200"/>
            <a:ext cx="1866900"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altLang="en-US"/>
              <a:t>Be careful with Ester Formulations</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a:xfrm>
            <a:off x="2514600" y="533400"/>
            <a:ext cx="4343400" cy="1143000"/>
          </a:xfrm>
          <a:solidFill>
            <a:schemeClr val="folHlink"/>
          </a:solidFill>
          <a:scene3d>
            <a:camera prst="legacyObliqueBottomLeft"/>
            <a:lightRig rig="legacyFlat3" dir="t"/>
          </a:scene3d>
          <a:sp3d extrusionH="430200" contourW="12700" prstMaterial="legacyMatte">
            <a:bevelT w="13500" h="13500" prst="angle"/>
            <a:bevelB w="13500" h="13500" prst="angle"/>
            <a:extrusionClr>
              <a:schemeClr val="folHlink"/>
            </a:extrusionClr>
            <a:contourClr>
              <a:schemeClr val="folHlink"/>
            </a:contourClr>
          </a:sp3d>
        </p:spPr>
        <p:txBody>
          <a:bodyPr>
            <a:flatTx/>
          </a:bodyPr>
          <a:lstStyle/>
          <a:p>
            <a:r>
              <a:rPr lang="en-US" altLang="en-US" sz="6000" b="1"/>
              <a:t>Atrazine</a:t>
            </a:r>
          </a:p>
        </p:txBody>
      </p:sp>
      <p:sp>
        <p:nvSpPr>
          <p:cNvPr id="55299" name="Rectangle 3"/>
          <p:cNvSpPr>
            <a:spLocks noGrp="1" noChangeArrowheads="1"/>
          </p:cNvSpPr>
          <p:nvPr>
            <p:ph type="body" idx="1"/>
          </p:nvPr>
        </p:nvSpPr>
        <p:spPr>
          <a:xfrm>
            <a:off x="609600" y="2286000"/>
            <a:ext cx="8077200" cy="4114800"/>
          </a:xfrm>
        </p:spPr>
        <p:txBody>
          <a:bodyPr/>
          <a:lstStyle/>
          <a:p>
            <a:pPr>
              <a:lnSpc>
                <a:spcPct val="80000"/>
              </a:lnSpc>
              <a:buClr>
                <a:schemeClr val="hlink"/>
              </a:buClr>
              <a:buSzTx/>
              <a:buFont typeface="Wingdings" charset="2"/>
              <a:buChar char="§"/>
            </a:pPr>
            <a:r>
              <a:rPr lang="en-US" altLang="en-US" b="1"/>
              <a:t>Can be used on: Centipede, St. Augustine, Zoysia</a:t>
            </a:r>
          </a:p>
          <a:p>
            <a:pPr>
              <a:lnSpc>
                <a:spcPct val="80000"/>
              </a:lnSpc>
              <a:buClr>
                <a:schemeClr val="hlink"/>
              </a:buClr>
              <a:buSzTx/>
              <a:buFont typeface="Wingdings" charset="2"/>
              <a:buChar char="§"/>
            </a:pPr>
            <a:r>
              <a:rPr lang="en-US" altLang="en-US" b="1"/>
              <a:t>Dormant bermudagrass</a:t>
            </a:r>
          </a:p>
          <a:p>
            <a:pPr>
              <a:lnSpc>
                <a:spcPct val="80000"/>
              </a:lnSpc>
              <a:buClr>
                <a:schemeClr val="hlink"/>
              </a:buClr>
              <a:buSzTx/>
              <a:buFont typeface="Wingdings" charset="2"/>
              <a:buChar char="§"/>
            </a:pPr>
            <a:r>
              <a:rPr lang="en-US" altLang="en-US" b="1"/>
              <a:t>Cool-season grasses and bahiagrass are not tolerant</a:t>
            </a:r>
          </a:p>
          <a:p>
            <a:pPr>
              <a:lnSpc>
                <a:spcPct val="80000"/>
              </a:lnSpc>
              <a:buClr>
                <a:schemeClr val="hlink"/>
              </a:buClr>
              <a:buSzTx/>
              <a:buFont typeface="Wingdings" charset="2"/>
              <a:buChar char="§"/>
            </a:pPr>
            <a:r>
              <a:rPr lang="en-US" altLang="en-US" b="1"/>
              <a:t>Comes in both sprayable and granular formulations</a:t>
            </a:r>
          </a:p>
          <a:p>
            <a:pPr>
              <a:lnSpc>
                <a:spcPct val="80000"/>
              </a:lnSpc>
              <a:buClr>
                <a:schemeClr val="hlink"/>
              </a:buClr>
              <a:buSzTx/>
              <a:buFont typeface="Wingdings" charset="2"/>
              <a:buChar char="§"/>
            </a:pPr>
            <a:r>
              <a:rPr lang="en-US" altLang="en-US" b="1"/>
              <a:t>Depending on the weed, atrazine has both pre and post emergence activity </a:t>
            </a: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9106" name="Rectangle 2"/>
          <p:cNvSpPr>
            <a:spLocks noGrp="1" noChangeArrowheads="1"/>
          </p:cNvSpPr>
          <p:nvPr>
            <p:ph type="title"/>
          </p:nvPr>
        </p:nvSpPr>
        <p:spPr/>
        <p:txBody>
          <a:bodyPr/>
          <a:lstStyle/>
          <a:p>
            <a:r>
              <a:rPr lang="en-US" altLang="en-US"/>
              <a:t>Atrazine Products</a:t>
            </a:r>
          </a:p>
        </p:txBody>
      </p:sp>
      <p:pic>
        <p:nvPicPr>
          <p:cNvPr id="559111" name="Picture 7" descr="labels 02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2362200"/>
            <a:ext cx="2057400" cy="2743200"/>
          </a:xfrm>
          <a:prstGeom prst="rect">
            <a:avLst/>
          </a:prstGeom>
          <a:noFill/>
          <a:extLst>
            <a:ext uri="{909E8E84-426E-40DD-AFC4-6F175D3DCCD1}">
              <a14:hiddenFill xmlns:a14="http://schemas.microsoft.com/office/drawing/2010/main">
                <a:solidFill>
                  <a:srgbClr val="FFFFFF"/>
                </a:solidFill>
              </a14:hiddenFill>
            </a:ext>
          </a:extLst>
        </p:spPr>
      </p:pic>
      <p:pic>
        <p:nvPicPr>
          <p:cNvPr id="559113"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0800" y="2438400"/>
            <a:ext cx="2411413" cy="32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559115" name="Picture 11" descr="Scotts® Lawn Pro® Super Bonus® S Weed And Fee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62600" y="2514600"/>
            <a:ext cx="2767013" cy="317658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a:xfrm>
            <a:off x="762000" y="609600"/>
            <a:ext cx="7924800" cy="1143000"/>
          </a:xfrm>
          <a:solidFill>
            <a:schemeClr val="folHlink"/>
          </a:solidFill>
          <a:scene3d>
            <a:camera prst="legacyObliqueTopRight"/>
            <a:lightRig rig="legacyFlat3" dir="b"/>
          </a:scene3d>
          <a:sp3d extrusionH="430200" contourW="12700" prstMaterial="legacyMatte">
            <a:bevelT w="13500" h="13500" prst="angle"/>
            <a:bevelB w="13500" h="13500" prst="angle"/>
            <a:extrusionClr>
              <a:schemeClr val="folHlink"/>
            </a:extrusionClr>
            <a:contourClr>
              <a:schemeClr val="folHlink"/>
            </a:contourClr>
          </a:sp3d>
        </p:spPr>
        <p:txBody>
          <a:bodyPr>
            <a:flatTx/>
          </a:bodyPr>
          <a:lstStyle/>
          <a:p>
            <a:r>
              <a:rPr lang="en-US" altLang="en-US" sz="6000" b="1"/>
              <a:t>MSMA   DSMA   CMA</a:t>
            </a:r>
          </a:p>
        </p:txBody>
      </p:sp>
      <p:sp>
        <p:nvSpPr>
          <p:cNvPr id="49155" name="Rectangle 3"/>
          <p:cNvSpPr>
            <a:spLocks noGrp="1" noChangeArrowheads="1"/>
          </p:cNvSpPr>
          <p:nvPr>
            <p:ph type="body" idx="1"/>
          </p:nvPr>
        </p:nvSpPr>
        <p:spPr>
          <a:xfrm>
            <a:off x="76200" y="2057400"/>
            <a:ext cx="9144000" cy="4114800"/>
          </a:xfrm>
        </p:spPr>
        <p:txBody>
          <a:bodyPr/>
          <a:lstStyle/>
          <a:p>
            <a:pPr>
              <a:buClr>
                <a:schemeClr val="hlink"/>
              </a:buClr>
              <a:buSzTx/>
              <a:buFont typeface="Wingdings" charset="2"/>
              <a:buChar char="§"/>
            </a:pPr>
            <a:r>
              <a:rPr lang="en-US" altLang="en-US" sz="2400" b="1"/>
              <a:t>Postemergence control of weedy grasses.</a:t>
            </a:r>
          </a:p>
          <a:p>
            <a:pPr>
              <a:buClr>
                <a:schemeClr val="hlink"/>
              </a:buClr>
              <a:buSzTx/>
              <a:buFont typeface="Wingdings" charset="2"/>
              <a:buChar char="§"/>
            </a:pPr>
            <a:r>
              <a:rPr lang="en-US" altLang="en-US" sz="2400" b="1"/>
              <a:t>Use in tall fescue, zoysia, bermuda</a:t>
            </a:r>
          </a:p>
          <a:p>
            <a:pPr>
              <a:buClr>
                <a:schemeClr val="hlink"/>
              </a:buClr>
              <a:buSzTx/>
              <a:buFont typeface="Wingdings" charset="2"/>
              <a:buChar char="§"/>
            </a:pPr>
            <a:r>
              <a:rPr lang="en-US" altLang="en-US" sz="2400" b="1"/>
              <a:t>Initially discolor tolerant turfgrass species.</a:t>
            </a:r>
          </a:p>
          <a:p>
            <a:pPr>
              <a:buClr>
                <a:schemeClr val="hlink"/>
              </a:buClr>
              <a:buSzTx/>
              <a:buFont typeface="Wingdings" charset="2"/>
              <a:buChar char="§"/>
            </a:pPr>
            <a:r>
              <a:rPr lang="en-US" altLang="en-US" sz="2400" b="1"/>
              <a:t>Avoid application above 90</a:t>
            </a:r>
            <a:r>
              <a:rPr lang="en-US" altLang="en-US" sz="2400" b="1" baseline="30000"/>
              <a:t>o </a:t>
            </a:r>
            <a:r>
              <a:rPr lang="en-US" altLang="en-US" sz="2400" b="1"/>
              <a:t> F.</a:t>
            </a:r>
          </a:p>
          <a:p>
            <a:pPr>
              <a:buClr>
                <a:schemeClr val="hlink"/>
              </a:buClr>
              <a:buSzTx/>
              <a:buFont typeface="Wingdings" charset="2"/>
              <a:buChar char="§"/>
            </a:pPr>
            <a:r>
              <a:rPr lang="en-US" altLang="en-US" sz="2400" b="1"/>
              <a:t>Do not use on centipede and St. Augustine</a:t>
            </a:r>
          </a:p>
          <a:p>
            <a:pPr>
              <a:buClr>
                <a:schemeClr val="hlink"/>
              </a:buClr>
              <a:buSzTx/>
              <a:buFont typeface="Wingdings" charset="2"/>
              <a:buChar char="§"/>
            </a:pPr>
            <a:r>
              <a:rPr lang="en-US" altLang="en-US" sz="2400" b="1"/>
              <a:t>Example = Ortho Crabgrass Killer Formula II</a:t>
            </a: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30" name="Rectangle 2"/>
          <p:cNvSpPr>
            <a:spLocks noGrp="1" noChangeArrowheads="1"/>
          </p:cNvSpPr>
          <p:nvPr>
            <p:ph type="title"/>
          </p:nvPr>
        </p:nvSpPr>
        <p:spPr/>
        <p:txBody>
          <a:bodyPr/>
          <a:lstStyle/>
          <a:p>
            <a:r>
              <a:rPr lang="en-US" altLang="en-US"/>
              <a:t>Crabgrass Killers</a:t>
            </a:r>
          </a:p>
        </p:txBody>
      </p:sp>
      <p:pic>
        <p:nvPicPr>
          <p:cNvPr id="560136" name="Picture 8" descr="07332w"/>
          <p:cNvPicPr>
            <a:picLocks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3505200" y="2743200"/>
            <a:ext cx="1544638" cy="2794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pic>
        <p:nvPicPr>
          <p:cNvPr id="560139" name="Picture 11" descr="labels 00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2667000"/>
            <a:ext cx="2228850" cy="2971800"/>
          </a:xfrm>
          <a:prstGeom prst="rect">
            <a:avLst/>
          </a:prstGeom>
          <a:noFill/>
          <a:extLst>
            <a:ext uri="{909E8E84-426E-40DD-AFC4-6F175D3DCCD1}">
              <a14:hiddenFill xmlns:a14="http://schemas.microsoft.com/office/drawing/2010/main">
                <a:solidFill>
                  <a:srgbClr val="FFFFFF"/>
                </a:solidFill>
              </a14:hiddenFill>
            </a:ext>
          </a:extLst>
        </p:spPr>
      </p:pic>
      <p:pic>
        <p:nvPicPr>
          <p:cNvPr id="560140" name="Picture 12" descr="Ortho® Weed-B-Gon® Crabgrass Killer For Lawns Concentrat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38800" y="3429000"/>
            <a:ext cx="2082800" cy="2390775"/>
          </a:xfrm>
          <a:prstGeom prst="rect">
            <a:avLst/>
          </a:prstGeom>
          <a:noFill/>
          <a:extLst>
            <a:ext uri="{909E8E84-426E-40DD-AFC4-6F175D3DCCD1}">
              <a14:hiddenFill xmlns:a14="http://schemas.microsoft.com/office/drawing/2010/main">
                <a:solidFill>
                  <a:srgbClr val="FFFFFF"/>
                </a:solidFill>
              </a14:hiddenFill>
            </a:ext>
          </a:extLst>
        </p:spPr>
      </p:pic>
      <p:pic>
        <p:nvPicPr>
          <p:cNvPr id="560141" name="Picture 1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62600" y="533400"/>
            <a:ext cx="2119313"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4293" name="Rectangle 5"/>
          <p:cNvSpPr>
            <a:spLocks noGrp="1" noChangeArrowheads="1"/>
          </p:cNvSpPr>
          <p:nvPr>
            <p:ph type="title"/>
          </p:nvPr>
        </p:nvSpPr>
        <p:spPr/>
        <p:txBody>
          <a:bodyPr/>
          <a:lstStyle/>
          <a:p>
            <a:r>
              <a:rPr lang="en-US" altLang="en-US"/>
              <a:t>Image for Crabgrass</a:t>
            </a:r>
          </a:p>
        </p:txBody>
      </p:sp>
      <p:sp>
        <p:nvSpPr>
          <p:cNvPr id="524295" name="Rectangle 7"/>
          <p:cNvSpPr>
            <a:spLocks noGrp="1" noChangeArrowheads="1"/>
          </p:cNvSpPr>
          <p:nvPr>
            <p:ph type="body" sz="half" idx="1"/>
          </p:nvPr>
        </p:nvSpPr>
        <p:spPr/>
        <p:txBody>
          <a:bodyPr/>
          <a:lstStyle/>
          <a:p>
            <a:r>
              <a:rPr lang="en-US" altLang="en-US" sz="2700"/>
              <a:t>35.78% MSMA</a:t>
            </a:r>
          </a:p>
        </p:txBody>
      </p:sp>
      <p:sp>
        <p:nvSpPr>
          <p:cNvPr id="524296" name="Rectangle 8"/>
          <p:cNvSpPr>
            <a:spLocks noGrp="1" noChangeArrowheads="1"/>
          </p:cNvSpPr>
          <p:nvPr>
            <p:ph type="body" sz="half" idx="2"/>
          </p:nvPr>
        </p:nvSpPr>
        <p:spPr/>
        <p:txBody>
          <a:bodyPr/>
          <a:lstStyle/>
          <a:p>
            <a:r>
              <a:rPr lang="en-US" altLang="en-US" sz="2700"/>
              <a:t>Ky Bluegrass</a:t>
            </a:r>
          </a:p>
          <a:p>
            <a:r>
              <a:rPr lang="en-US" altLang="en-US" sz="2700"/>
              <a:t>Bermuda</a:t>
            </a:r>
          </a:p>
          <a:p>
            <a:r>
              <a:rPr lang="en-US" altLang="en-US" sz="2700"/>
              <a:t>Tall Fescue</a:t>
            </a:r>
          </a:p>
          <a:p>
            <a:r>
              <a:rPr lang="en-US" altLang="en-US" sz="2700"/>
              <a:t>Zoysia</a:t>
            </a:r>
          </a:p>
          <a:p>
            <a:r>
              <a:rPr lang="en-US" altLang="en-US" sz="2700"/>
              <a:t>Do not apply to:</a:t>
            </a:r>
          </a:p>
          <a:p>
            <a:pPr lvl="1"/>
            <a:r>
              <a:rPr lang="en-US" altLang="en-US" sz="2200"/>
              <a:t>St. Aug.</a:t>
            </a:r>
          </a:p>
          <a:p>
            <a:pPr lvl="1"/>
            <a:r>
              <a:rPr lang="en-US" altLang="en-US" sz="2200"/>
              <a:t>Centipede</a:t>
            </a:r>
          </a:p>
        </p:txBody>
      </p:sp>
      <p:pic>
        <p:nvPicPr>
          <p:cNvPr id="524292" name="Picture 4"/>
          <p:cNvPicPr>
            <a:picLocks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990600" y="2514600"/>
            <a:ext cx="2532063" cy="3276600"/>
          </a:xfrm>
          <a:noFill/>
          <a:ln/>
          <a:extLst>
            <a:ext uri="{91240B29-F687-4F45-9708-019B960494DF}">
              <a14:hiddenLine xmlns:a14="http://schemas.microsoft.com/office/drawing/2010/main" w="9525" cap="flat" cmpd="sng">
                <a:solidFill>
                  <a:schemeClr val="tx1"/>
                </a:solidFill>
                <a:prstDash val="solid"/>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6346" name="Rectangle 10"/>
          <p:cNvSpPr>
            <a:spLocks noGrp="1" noChangeArrowheads="1"/>
          </p:cNvSpPr>
          <p:nvPr>
            <p:ph type="title"/>
          </p:nvPr>
        </p:nvSpPr>
        <p:spPr/>
        <p:txBody>
          <a:bodyPr/>
          <a:lstStyle/>
          <a:p>
            <a:r>
              <a:rPr lang="en-US" altLang="en-US"/>
              <a:t>Image for Nutsedge</a:t>
            </a:r>
          </a:p>
        </p:txBody>
      </p:sp>
      <p:sp>
        <p:nvSpPr>
          <p:cNvPr id="526347" name="Rectangle 11"/>
          <p:cNvSpPr>
            <a:spLocks noGrp="1" noChangeArrowheads="1"/>
          </p:cNvSpPr>
          <p:nvPr>
            <p:ph type="body" sz="half" idx="1"/>
          </p:nvPr>
        </p:nvSpPr>
        <p:spPr/>
        <p:txBody>
          <a:bodyPr/>
          <a:lstStyle/>
          <a:p>
            <a:r>
              <a:rPr lang="en-US" altLang="en-US" sz="2700"/>
              <a:t>3.3% Imazaquin</a:t>
            </a:r>
          </a:p>
        </p:txBody>
      </p:sp>
      <p:sp>
        <p:nvSpPr>
          <p:cNvPr id="526348" name="Rectangle 12"/>
          <p:cNvSpPr>
            <a:spLocks noGrp="1" noChangeArrowheads="1"/>
          </p:cNvSpPr>
          <p:nvPr>
            <p:ph type="body" sz="half" idx="2"/>
          </p:nvPr>
        </p:nvSpPr>
        <p:spPr/>
        <p:txBody>
          <a:bodyPr/>
          <a:lstStyle/>
          <a:p>
            <a:r>
              <a:rPr lang="en-US" altLang="en-US" sz="2700"/>
              <a:t>Bermuda</a:t>
            </a:r>
          </a:p>
          <a:p>
            <a:r>
              <a:rPr lang="en-US" altLang="en-US" sz="2700"/>
              <a:t>Centipede</a:t>
            </a:r>
          </a:p>
          <a:p>
            <a:r>
              <a:rPr lang="en-US" altLang="en-US" sz="2700"/>
              <a:t>St. Aug.</a:t>
            </a:r>
          </a:p>
          <a:p>
            <a:r>
              <a:rPr lang="en-US" altLang="en-US" sz="2700"/>
              <a:t>Zoysia</a:t>
            </a:r>
          </a:p>
          <a:p>
            <a:r>
              <a:rPr lang="en-US" altLang="en-US" sz="2700"/>
              <a:t>Controls sedges, wild garlic, select broadleaf weeds</a:t>
            </a:r>
          </a:p>
        </p:txBody>
      </p:sp>
      <p:pic>
        <p:nvPicPr>
          <p:cNvPr id="526343" name="Picture 7"/>
          <p:cNvPicPr>
            <a:picLocks noChangeAspect="1" noChangeArrowheads="1"/>
          </p:cNvPicPr>
          <p:nvPr>
            <p:ph sz="half" idx="4294967295"/>
          </p:nvPr>
        </p:nvPicPr>
        <p:blipFill>
          <a:blip r:embed="rId2">
            <a:extLst>
              <a:ext uri="{28A0092B-C50C-407E-A947-70E740481C1C}">
                <a14:useLocalDpi xmlns:a14="http://schemas.microsoft.com/office/drawing/2010/main" val="0"/>
              </a:ext>
            </a:extLst>
          </a:blip>
          <a:srcRect/>
          <a:stretch>
            <a:fillRect/>
          </a:stretch>
        </p:blipFill>
        <p:spPr>
          <a:xfrm>
            <a:off x="1066800" y="2438400"/>
            <a:ext cx="2828925" cy="3762375"/>
          </a:xfrm>
          <a:noFill/>
          <a:ln/>
          <a:extLst>
            <a:ext uri="{91240B29-F687-4F45-9708-019B960494DF}">
              <a14:hiddenLine xmlns:a14="http://schemas.microsoft.com/office/drawing/2010/main" w="9525" cap="flat" cmpd="sng">
                <a:solidFill>
                  <a:schemeClr val="tx1"/>
                </a:solidFill>
                <a:prstDash val="solid"/>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5322" name="Rectangle 10"/>
          <p:cNvSpPr>
            <a:spLocks noGrp="1" noChangeArrowheads="1"/>
          </p:cNvSpPr>
          <p:nvPr>
            <p:ph type="title"/>
          </p:nvPr>
        </p:nvSpPr>
        <p:spPr/>
        <p:txBody>
          <a:bodyPr/>
          <a:lstStyle/>
          <a:p>
            <a:r>
              <a:rPr lang="en-US" altLang="en-US"/>
              <a:t>Image for St. Aug. and Centipede</a:t>
            </a:r>
          </a:p>
        </p:txBody>
      </p:sp>
      <p:sp>
        <p:nvSpPr>
          <p:cNvPr id="525323" name="Rectangle 11"/>
          <p:cNvSpPr>
            <a:spLocks noGrp="1" noChangeArrowheads="1"/>
          </p:cNvSpPr>
          <p:nvPr>
            <p:ph type="body" sz="half" idx="1"/>
          </p:nvPr>
        </p:nvSpPr>
        <p:spPr/>
        <p:txBody>
          <a:bodyPr/>
          <a:lstStyle/>
          <a:p>
            <a:pPr>
              <a:lnSpc>
                <a:spcPct val="90000"/>
              </a:lnSpc>
            </a:pPr>
            <a:r>
              <a:rPr lang="en-US" altLang="en-US" sz="2700"/>
              <a:t>4% Atrazine</a:t>
            </a:r>
          </a:p>
        </p:txBody>
      </p:sp>
      <p:sp>
        <p:nvSpPr>
          <p:cNvPr id="525324" name="Rectangle 12"/>
          <p:cNvSpPr>
            <a:spLocks noGrp="1" noChangeArrowheads="1"/>
          </p:cNvSpPr>
          <p:nvPr>
            <p:ph type="body" sz="half" idx="2"/>
          </p:nvPr>
        </p:nvSpPr>
        <p:spPr/>
        <p:txBody>
          <a:bodyPr/>
          <a:lstStyle/>
          <a:p>
            <a:pPr>
              <a:lnSpc>
                <a:spcPct val="90000"/>
              </a:lnSpc>
            </a:pPr>
            <a:r>
              <a:rPr lang="en-US" altLang="en-US" sz="2700"/>
              <a:t>St. Aug.</a:t>
            </a:r>
          </a:p>
          <a:p>
            <a:pPr>
              <a:lnSpc>
                <a:spcPct val="90000"/>
              </a:lnSpc>
            </a:pPr>
            <a:r>
              <a:rPr lang="en-US" altLang="en-US" sz="2700"/>
              <a:t>Centipede</a:t>
            </a:r>
          </a:p>
          <a:p>
            <a:pPr>
              <a:lnSpc>
                <a:spcPct val="90000"/>
              </a:lnSpc>
            </a:pPr>
            <a:r>
              <a:rPr lang="en-US" altLang="en-US" sz="2700"/>
              <a:t>Zoysia</a:t>
            </a:r>
          </a:p>
          <a:p>
            <a:pPr>
              <a:lnSpc>
                <a:spcPct val="90000"/>
              </a:lnSpc>
            </a:pPr>
            <a:r>
              <a:rPr lang="en-US" altLang="en-US" sz="2700"/>
              <a:t>Dormant Bermuda</a:t>
            </a:r>
          </a:p>
          <a:p>
            <a:pPr>
              <a:lnSpc>
                <a:spcPct val="90000"/>
              </a:lnSpc>
            </a:pPr>
            <a:r>
              <a:rPr lang="en-US" altLang="en-US" sz="2700"/>
              <a:t>Do not apply to:</a:t>
            </a:r>
          </a:p>
          <a:p>
            <a:pPr lvl="1">
              <a:lnSpc>
                <a:spcPct val="90000"/>
              </a:lnSpc>
            </a:pPr>
            <a:r>
              <a:rPr lang="en-US" altLang="en-US" sz="2200"/>
              <a:t>Cool Season Grasses</a:t>
            </a:r>
          </a:p>
          <a:p>
            <a:pPr>
              <a:lnSpc>
                <a:spcPct val="90000"/>
              </a:lnSpc>
            </a:pPr>
            <a:r>
              <a:rPr lang="en-US" altLang="en-US" sz="2700"/>
              <a:t>Controls:</a:t>
            </a:r>
          </a:p>
          <a:p>
            <a:pPr lvl="1">
              <a:lnSpc>
                <a:spcPct val="90000"/>
              </a:lnSpc>
            </a:pPr>
            <a:r>
              <a:rPr lang="en-US" altLang="en-US" sz="2200"/>
              <a:t> Broadleaf weeds</a:t>
            </a:r>
          </a:p>
          <a:p>
            <a:pPr lvl="1">
              <a:lnSpc>
                <a:spcPct val="90000"/>
              </a:lnSpc>
            </a:pPr>
            <a:r>
              <a:rPr lang="en-US" altLang="en-US" sz="2200"/>
              <a:t>Annual Bluegrass</a:t>
            </a:r>
          </a:p>
        </p:txBody>
      </p:sp>
      <p:pic>
        <p:nvPicPr>
          <p:cNvPr id="525319" name="Picture 7"/>
          <p:cNvPicPr>
            <a:picLocks noChangeAspect="1" noChangeArrowheads="1"/>
          </p:cNvPicPr>
          <p:nvPr>
            <p:ph sz="half" idx="4294967295"/>
          </p:nvPr>
        </p:nvPicPr>
        <p:blipFill>
          <a:blip r:embed="rId2">
            <a:extLst>
              <a:ext uri="{28A0092B-C50C-407E-A947-70E740481C1C}">
                <a14:useLocalDpi xmlns:a14="http://schemas.microsoft.com/office/drawing/2010/main" val="0"/>
              </a:ext>
            </a:extLst>
          </a:blip>
          <a:srcRect/>
          <a:stretch>
            <a:fillRect/>
          </a:stretch>
        </p:blipFill>
        <p:spPr>
          <a:xfrm>
            <a:off x="838200" y="2362200"/>
            <a:ext cx="3043238" cy="4038600"/>
          </a:xfrm>
          <a:noFill/>
          <a:ln/>
          <a:extLst>
            <a:ext uri="{91240B29-F687-4F45-9708-019B960494DF}">
              <a14:hiddenLine xmlns:a14="http://schemas.microsoft.com/office/drawing/2010/main" w="9525" cap="flat" cmpd="sng">
                <a:solidFill>
                  <a:schemeClr val="tx1"/>
                </a:solidFill>
                <a:prstDash val="solid"/>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87" name="Rectangle 7"/>
          <p:cNvSpPr>
            <a:spLocks noGrp="1" noChangeArrowheads="1"/>
          </p:cNvSpPr>
          <p:nvPr>
            <p:ph type="ctrTitle"/>
          </p:nvPr>
        </p:nvSpPr>
        <p:spPr/>
        <p:txBody>
          <a:bodyPr/>
          <a:lstStyle/>
          <a:p>
            <a:r>
              <a:rPr lang="en-US" altLang="en-US"/>
              <a:t>Graminocides</a:t>
            </a:r>
            <a:br>
              <a:rPr lang="en-US" altLang="en-US"/>
            </a:br>
            <a:r>
              <a:rPr lang="en-US" altLang="en-US"/>
              <a:t>Grass Killers</a:t>
            </a:r>
          </a:p>
        </p:txBody>
      </p:sp>
      <p:sp>
        <p:nvSpPr>
          <p:cNvPr id="532488" name="Rectangle 8"/>
          <p:cNvSpPr>
            <a:spLocks noGrp="1" noChangeArrowheads="1"/>
          </p:cNvSpPr>
          <p:nvPr>
            <p:ph type="subTitle" idx="1"/>
          </p:nvPr>
        </p:nvSpPr>
        <p:spPr/>
        <p:txBody>
          <a:bodyPr/>
          <a:lstStyle/>
          <a:p>
            <a:r>
              <a:rPr lang="en-US" altLang="en-US"/>
              <a:t>The “fops” and “dims”</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19490" name="Picture 2" descr="digitaria"/>
          <p:cNvPicPr>
            <a:picLocks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203200" y="228600"/>
            <a:ext cx="4017963" cy="4114800"/>
          </a:xfrm>
        </p:spPr>
      </p:pic>
      <p:sp>
        <p:nvSpPr>
          <p:cNvPr id="319491" name="Text Box 3"/>
          <p:cNvSpPr txBox="1">
            <a:spLocks noChangeArrowheads="1"/>
          </p:cNvSpPr>
          <p:nvPr/>
        </p:nvSpPr>
        <p:spPr bwMode="auto">
          <a:xfrm>
            <a:off x="76200" y="4419600"/>
            <a:ext cx="44958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altLang="en-US" sz="3600" b="1">
                <a:solidFill>
                  <a:schemeClr val="tx2"/>
                </a:solidFill>
              </a:rPr>
              <a:t>Southern crabgrass</a:t>
            </a:r>
          </a:p>
        </p:txBody>
      </p:sp>
      <p:pic>
        <p:nvPicPr>
          <p:cNvPr id="319492" name="Picture 4" descr="crabgrass smoot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67200" y="1447800"/>
            <a:ext cx="4648200" cy="4032250"/>
          </a:xfrm>
          <a:prstGeom prst="rect">
            <a:avLst/>
          </a:prstGeom>
          <a:noFill/>
          <a:extLst>
            <a:ext uri="{909E8E84-426E-40DD-AFC4-6F175D3DCCD1}">
              <a14:hiddenFill xmlns:a14="http://schemas.microsoft.com/office/drawing/2010/main">
                <a:solidFill>
                  <a:srgbClr val="FFFFFF"/>
                </a:solidFill>
              </a14:hiddenFill>
            </a:ext>
          </a:extLst>
        </p:spPr>
      </p:pic>
      <p:sp>
        <p:nvSpPr>
          <p:cNvPr id="319493" name="Text Box 5"/>
          <p:cNvSpPr txBox="1">
            <a:spLocks noChangeArrowheads="1"/>
          </p:cNvSpPr>
          <p:nvPr/>
        </p:nvSpPr>
        <p:spPr bwMode="auto">
          <a:xfrm>
            <a:off x="4724400" y="5562600"/>
            <a:ext cx="38100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altLang="en-US" sz="3600" b="1">
                <a:solidFill>
                  <a:schemeClr val="tx2"/>
                </a:solidFill>
              </a:rPr>
              <a:t>Smooth crabgrass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19491"/>
                                        </p:tgtEl>
                                        <p:attrNameLst>
                                          <p:attrName>style.visibility</p:attrName>
                                        </p:attrNameLst>
                                      </p:cBhvr>
                                      <p:to>
                                        <p:strVal val="visible"/>
                                      </p:to>
                                    </p:set>
                                    <p:animEffect transition="in" filter="blinds(horizontal)">
                                      <p:cBhvr>
                                        <p:cTn id="7" dur="500"/>
                                        <p:tgtEl>
                                          <p:spTgt spid="319491"/>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319493"/>
                                        </p:tgtEl>
                                        <p:attrNameLst>
                                          <p:attrName>style.visibility</p:attrName>
                                        </p:attrNameLst>
                                      </p:cBhvr>
                                      <p:to>
                                        <p:strVal val="visible"/>
                                      </p:to>
                                    </p:set>
                                    <p:animEffect transition="in" filter="blinds(horizontal)">
                                      <p:cBhvr>
                                        <p:cTn id="10" dur="500"/>
                                        <p:tgtEl>
                                          <p:spTgt spid="3194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9491" grpId="0"/>
      <p:bldP spid="319493"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87" name="Rectangle 7"/>
          <p:cNvSpPr>
            <a:spLocks noGrp="1" noChangeArrowheads="1"/>
          </p:cNvSpPr>
          <p:nvPr>
            <p:ph type="title"/>
          </p:nvPr>
        </p:nvSpPr>
        <p:spPr/>
        <p:txBody>
          <a:bodyPr/>
          <a:lstStyle/>
          <a:p>
            <a:r>
              <a:rPr lang="en-US" altLang="en-US"/>
              <a:t>Fluazifop</a:t>
            </a:r>
          </a:p>
        </p:txBody>
      </p:sp>
      <p:pic>
        <p:nvPicPr>
          <p:cNvPr id="481286" name="Picture 6" descr="Ortho® Grass-B-Gon® Garden Grass Killer"/>
          <p:cNvPicPr>
            <a:picLocks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093788" y="1903413"/>
            <a:ext cx="1995487" cy="21463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
        <p:nvSpPr>
          <p:cNvPr id="481289" name="Rectangle 9"/>
          <p:cNvSpPr>
            <a:spLocks noChangeArrowheads="1"/>
          </p:cNvSpPr>
          <p:nvPr/>
        </p:nvSpPr>
        <p:spPr bwMode="auto">
          <a:xfrm>
            <a:off x="533400" y="4495800"/>
            <a:ext cx="3505200"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pPr>
              <a:spcBef>
                <a:spcPct val="0"/>
              </a:spcBef>
            </a:pPr>
            <a:r>
              <a:rPr lang="en-US" altLang="en-US" b="1"/>
              <a:t>Ortho® Grass-B-Gon® Garden Grass Killer</a:t>
            </a:r>
          </a:p>
          <a:p>
            <a:pPr>
              <a:spcBef>
                <a:spcPct val="0"/>
              </a:spcBef>
            </a:pPr>
            <a:r>
              <a:rPr lang="en-US" altLang="en-US" b="1"/>
              <a:t>.48% Fluazifop-P-Butyl</a:t>
            </a:r>
          </a:p>
          <a:p>
            <a:pPr>
              <a:spcBef>
                <a:spcPct val="0"/>
              </a:spcBef>
            </a:pPr>
            <a:endParaRPr lang="en-US" altLang="en-US"/>
          </a:p>
        </p:txBody>
      </p:sp>
      <p:pic>
        <p:nvPicPr>
          <p:cNvPr id="481290" name="Picture 10" descr="labels 0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2400" y="1981200"/>
            <a:ext cx="2914650" cy="38862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0066" name="Rectangle 2"/>
          <p:cNvSpPr>
            <a:spLocks noGrp="1" noChangeArrowheads="1"/>
          </p:cNvSpPr>
          <p:nvPr>
            <p:ph type="title"/>
          </p:nvPr>
        </p:nvSpPr>
        <p:spPr/>
        <p:txBody>
          <a:bodyPr/>
          <a:lstStyle/>
          <a:p>
            <a:r>
              <a:rPr lang="en-US" altLang="en-US"/>
              <a:t>Sethoxydim</a:t>
            </a:r>
          </a:p>
        </p:txBody>
      </p:sp>
      <p:pic>
        <p:nvPicPr>
          <p:cNvPr id="600068" name="Picture 4" descr="labels 024"/>
          <p:cNvPicPr>
            <a:picLocks noChangeAspect="1" noChangeArrowheads="1"/>
          </p:cNvPicPr>
          <p:nvPr>
            <p:ph type="body" idx="1"/>
          </p:nvPr>
        </p:nvPicPr>
        <p:blipFill>
          <a:blip r:embed="rId3">
            <a:extLst>
              <a:ext uri="{28A0092B-C50C-407E-A947-70E740481C1C}">
                <a14:useLocalDpi xmlns:a14="http://schemas.microsoft.com/office/drawing/2010/main" val="0"/>
              </a:ext>
            </a:extLst>
          </a:blip>
          <a:srcRect/>
          <a:stretch>
            <a:fillRect/>
          </a:stretch>
        </p:blipFill>
        <p:spPr>
          <a:xfrm>
            <a:off x="685800" y="1905000"/>
            <a:ext cx="3143250" cy="4191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pic>
        <p:nvPicPr>
          <p:cNvPr id="600069" name="Picture 5" descr="labels 01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43400" y="2133600"/>
            <a:ext cx="3086100" cy="41148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3511" name="Rectangle 7"/>
          <p:cNvSpPr>
            <a:spLocks noGrp="1" noChangeArrowheads="1"/>
          </p:cNvSpPr>
          <p:nvPr>
            <p:ph type="title"/>
          </p:nvPr>
        </p:nvSpPr>
        <p:spPr/>
        <p:txBody>
          <a:bodyPr/>
          <a:lstStyle/>
          <a:p>
            <a:r>
              <a:rPr lang="en-US" altLang="en-US"/>
              <a:t>Basagran</a:t>
            </a:r>
          </a:p>
        </p:txBody>
      </p:sp>
      <p:pic>
        <p:nvPicPr>
          <p:cNvPr id="533510" name="Picture 6" descr="Basagran%20Herbicide"/>
          <p:cNvPicPr>
            <a:picLocks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762000" y="2133600"/>
            <a:ext cx="1624013" cy="38115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pic>
        <p:nvPicPr>
          <p:cNvPr id="533514" name="Picture 10" descr="labels 02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43400" y="1981200"/>
            <a:ext cx="2971800" cy="39624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4532" name="Rectangle 4"/>
          <p:cNvSpPr>
            <a:spLocks noGrp="1" noChangeArrowheads="1"/>
          </p:cNvSpPr>
          <p:nvPr>
            <p:ph type="ctrTitle"/>
          </p:nvPr>
        </p:nvSpPr>
        <p:spPr/>
        <p:txBody>
          <a:bodyPr/>
          <a:lstStyle/>
          <a:p>
            <a:r>
              <a:rPr lang="en-US" altLang="en-US"/>
              <a:t>Brush Killers</a:t>
            </a:r>
          </a:p>
        </p:txBody>
      </p:sp>
      <p:sp>
        <p:nvSpPr>
          <p:cNvPr id="534533" name="Rectangle 5"/>
          <p:cNvSpPr>
            <a:spLocks noGrp="1" noChangeArrowheads="1"/>
          </p:cNvSpPr>
          <p:nvPr>
            <p:ph type="subTitle" idx="1"/>
          </p:nvPr>
        </p:nvSpPr>
        <p:spPr/>
        <p:txBody>
          <a:bodyPr/>
          <a:lstStyle/>
          <a:p>
            <a:endParaRPr lang="en-US" altLang="en-US"/>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6100" name="Rectangle 4"/>
          <p:cNvSpPr>
            <a:spLocks noGrp="1" noChangeArrowheads="1"/>
          </p:cNvSpPr>
          <p:nvPr>
            <p:ph type="title"/>
          </p:nvPr>
        </p:nvSpPr>
        <p:spPr/>
        <p:txBody>
          <a:bodyPr/>
          <a:lstStyle/>
          <a:p>
            <a:r>
              <a:rPr lang="en-US" altLang="en-US" sz="4000"/>
              <a:t>Bayer Advanced™ PowerForce® Brush Killer Plus Concentrate </a:t>
            </a:r>
          </a:p>
        </p:txBody>
      </p:sp>
      <p:sp>
        <p:nvSpPr>
          <p:cNvPr id="516101" name="Rectangle 5"/>
          <p:cNvSpPr>
            <a:spLocks noGrp="1" noChangeArrowheads="1"/>
          </p:cNvSpPr>
          <p:nvPr>
            <p:ph type="body" sz="half" idx="1"/>
          </p:nvPr>
        </p:nvSpPr>
        <p:spPr/>
        <p:txBody>
          <a:bodyPr/>
          <a:lstStyle/>
          <a:p>
            <a:r>
              <a:rPr lang="en-US" altLang="en-US" sz="2700"/>
              <a:t>8.8% Triclopyr</a:t>
            </a:r>
          </a:p>
        </p:txBody>
      </p:sp>
      <p:sp>
        <p:nvSpPr>
          <p:cNvPr id="516102" name="Rectangle 6"/>
          <p:cNvSpPr>
            <a:spLocks noGrp="1" noChangeArrowheads="1"/>
          </p:cNvSpPr>
          <p:nvPr>
            <p:ph type="body" sz="half" idx="2"/>
          </p:nvPr>
        </p:nvSpPr>
        <p:spPr/>
        <p:txBody>
          <a:bodyPr/>
          <a:lstStyle/>
          <a:p>
            <a:r>
              <a:rPr lang="en-US" altLang="en-US" sz="2700"/>
              <a:t>Hard to kill perennials and woody plants</a:t>
            </a:r>
          </a:p>
          <a:p>
            <a:r>
              <a:rPr lang="en-US" altLang="en-US" sz="2700"/>
              <a:t>Cut stump treatments</a:t>
            </a:r>
          </a:p>
        </p:txBody>
      </p:sp>
      <p:pic>
        <p:nvPicPr>
          <p:cNvPr id="516104" name="Picture 8" descr="Bayer Advanced Garden:  Bayer Advanced™ PowerForce® Brush Killer Plus Concentrat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2350" y="2514600"/>
            <a:ext cx="1511300" cy="3248025"/>
          </a:xfrm>
          <a:prstGeom prst="rect">
            <a:avLst/>
          </a:prstGeom>
          <a:noFill/>
          <a:extLst>
            <a:ext uri="{909E8E84-426E-40DD-AFC4-6F175D3DCCD1}">
              <a14:hiddenFill xmlns:a14="http://schemas.microsoft.com/office/drawing/2010/main">
                <a:solidFill>
                  <a:srgbClr val="FFFFFF"/>
                </a:solidFill>
              </a14:hiddenFill>
            </a:ext>
          </a:extLst>
        </p:spPr>
      </p:pic>
      <p:pic>
        <p:nvPicPr>
          <p:cNvPr id="516105" name="Picture 9" descr="40004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3200" y="3200400"/>
            <a:ext cx="1543050" cy="31337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6822" name="Rectangle 6"/>
          <p:cNvSpPr>
            <a:spLocks noGrp="1" noChangeArrowheads="1"/>
          </p:cNvSpPr>
          <p:nvPr>
            <p:ph type="title"/>
          </p:nvPr>
        </p:nvSpPr>
        <p:spPr/>
        <p:txBody>
          <a:bodyPr/>
          <a:lstStyle/>
          <a:p>
            <a:r>
              <a:rPr lang="en-US" altLang="en-US"/>
              <a:t>Spectracide Brush Killer</a:t>
            </a:r>
          </a:p>
        </p:txBody>
      </p:sp>
      <p:sp>
        <p:nvSpPr>
          <p:cNvPr id="546823" name="Rectangle 7"/>
          <p:cNvSpPr>
            <a:spLocks noGrp="1" noChangeArrowheads="1"/>
          </p:cNvSpPr>
          <p:nvPr>
            <p:ph type="body" sz="half" idx="1"/>
          </p:nvPr>
        </p:nvSpPr>
        <p:spPr/>
        <p:txBody>
          <a:bodyPr/>
          <a:lstStyle/>
          <a:p>
            <a:r>
              <a:rPr lang="en-US" altLang="en-US" sz="2700"/>
              <a:t>9.7% 2,4-D Ester</a:t>
            </a:r>
          </a:p>
          <a:p>
            <a:r>
              <a:rPr lang="en-US" altLang="en-US" sz="2700"/>
              <a:t>4.78% dicloprop</a:t>
            </a:r>
          </a:p>
          <a:p>
            <a:r>
              <a:rPr lang="en-US" altLang="en-US" sz="2700"/>
              <a:t>1.65% dicamba</a:t>
            </a:r>
          </a:p>
        </p:txBody>
      </p:sp>
      <p:sp>
        <p:nvSpPr>
          <p:cNvPr id="546824" name="Rectangle 8"/>
          <p:cNvSpPr>
            <a:spLocks noGrp="1" noChangeArrowheads="1"/>
          </p:cNvSpPr>
          <p:nvPr>
            <p:ph type="body" sz="half" idx="2"/>
          </p:nvPr>
        </p:nvSpPr>
        <p:spPr/>
        <p:txBody>
          <a:bodyPr/>
          <a:lstStyle/>
          <a:p>
            <a:endParaRPr lang="en-US" altLang="en-US" sz="2700"/>
          </a:p>
        </p:txBody>
      </p:sp>
      <p:pic>
        <p:nvPicPr>
          <p:cNvPr id="546821" name="Picture 5" descr="Spectracide Brush Kill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00600" y="2057400"/>
            <a:ext cx="3652838" cy="37814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ctrTitle"/>
          </p:nvPr>
        </p:nvSpPr>
        <p:spPr>
          <a:xfrm>
            <a:off x="1143000" y="1295400"/>
            <a:ext cx="7010400" cy="3124200"/>
          </a:xfrm>
          <a:solidFill>
            <a:schemeClr val="folHlink"/>
          </a:solidFill>
          <a:scene3d>
            <a:camera prst="legacyObliqueTopRight"/>
            <a:lightRig rig="legacyFlat3" dir="b"/>
          </a:scene3d>
          <a:sp3d extrusionH="430200" contourW="12700" prstMaterial="legacyMatte">
            <a:bevelT w="13500" h="13500" prst="angle"/>
            <a:bevelB w="13500" h="13500" prst="angle"/>
            <a:extrusionClr>
              <a:schemeClr val="folHlink"/>
            </a:extrusionClr>
            <a:contourClr>
              <a:schemeClr val="folHlink"/>
            </a:contourClr>
          </a:sp3d>
        </p:spPr>
        <p:txBody>
          <a:bodyPr>
            <a:flatTx/>
          </a:bodyPr>
          <a:lstStyle/>
          <a:p>
            <a:r>
              <a:rPr lang="en-US" altLang="en-US" sz="8300" b="1"/>
              <a:t>Always read the herbicide label!</a:t>
            </a:r>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647700" y="762000"/>
            <a:ext cx="7848600" cy="838200"/>
          </a:xfrm>
          <a:solidFill>
            <a:schemeClr val="folHlink"/>
          </a:solidFill>
          <a:ln/>
          <a:scene3d>
            <a:camera prst="legacyObliqueTopRight"/>
            <a:lightRig rig="legacyFlat3" dir="b"/>
          </a:scene3d>
          <a:sp3d extrusionH="430200" contourW="12700" prstMaterial="legacyMatte">
            <a:bevelT w="13500" h="13500" prst="angle"/>
            <a:bevelB w="13500" h="13500" prst="angle"/>
            <a:extrusionClr>
              <a:srgbClr val="969696"/>
            </a:extrusionClr>
            <a:contourClr>
              <a:schemeClr val="folHlink"/>
            </a:contourClr>
          </a:sp3d>
        </p:spPr>
        <p:txBody>
          <a:bodyPr>
            <a:flatTx/>
          </a:bodyPr>
          <a:lstStyle/>
          <a:p>
            <a:r>
              <a:rPr lang="en-US" altLang="en-US" sz="6000" b="1"/>
              <a:t>Credits:</a:t>
            </a:r>
          </a:p>
        </p:txBody>
      </p:sp>
      <p:sp>
        <p:nvSpPr>
          <p:cNvPr id="2051" name="Rectangle 3"/>
          <p:cNvSpPr>
            <a:spLocks noGrp="1" noChangeArrowheads="1"/>
          </p:cNvSpPr>
          <p:nvPr>
            <p:ph type="subTitle" idx="1"/>
          </p:nvPr>
        </p:nvSpPr>
        <p:spPr>
          <a:xfrm>
            <a:off x="266700" y="1943100"/>
            <a:ext cx="8610600" cy="2971800"/>
          </a:xfrm>
        </p:spPr>
        <p:txBody>
          <a:bodyPr/>
          <a:lstStyle/>
          <a:p>
            <a:pPr>
              <a:lnSpc>
                <a:spcPct val="90000"/>
              </a:lnSpc>
            </a:pPr>
            <a:r>
              <a:rPr lang="en-US" altLang="en-US" sz="2400" b="1"/>
              <a:t>Todd would like to expressly thank</a:t>
            </a:r>
          </a:p>
          <a:p>
            <a:pPr>
              <a:lnSpc>
                <a:spcPct val="90000"/>
              </a:lnSpc>
            </a:pPr>
            <a:r>
              <a:rPr lang="en-US" altLang="en-US" sz="2400" b="1"/>
              <a:t> Mark Czarnota, Nina Eckberg, &amp; Tim Murphy with UGA for several weed control slides and concepts used in this presentation and to Virginia Tech Extension for their generous contribution of weed id photos.</a:t>
            </a:r>
          </a:p>
          <a:p>
            <a:pPr>
              <a:lnSpc>
                <a:spcPct val="90000"/>
              </a:lnSpc>
            </a:pPr>
            <a:r>
              <a:rPr lang="en-US" altLang="en-US" sz="2400" b="1"/>
              <a:t>The Virginia Tech Weed Id Website may be found at:</a:t>
            </a:r>
          </a:p>
          <a:p>
            <a:pPr>
              <a:lnSpc>
                <a:spcPct val="90000"/>
              </a:lnSpc>
            </a:pPr>
            <a:r>
              <a:rPr lang="en-US" altLang="en-US" b="1">
                <a:hlinkClick r:id="rId3"/>
              </a:rPr>
              <a:t>http://www.ppws.vt.edu/weedindex.htm</a:t>
            </a:r>
            <a:r>
              <a:rPr lang="en-US" altLang="en-US" b="1"/>
              <a:t> </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20514" name="Rectangle 2"/>
          <p:cNvSpPr>
            <a:spLocks noGrp="1" noChangeArrowheads="1"/>
          </p:cNvSpPr>
          <p:nvPr>
            <p:ph type="title"/>
          </p:nvPr>
        </p:nvSpPr>
        <p:spPr>
          <a:xfrm>
            <a:off x="457200" y="4114800"/>
            <a:ext cx="4648200" cy="1295400"/>
          </a:xfrm>
        </p:spPr>
        <p:txBody>
          <a:bodyPr/>
          <a:lstStyle/>
          <a:p>
            <a:r>
              <a:rPr lang="en-US" altLang="en-US" sz="5400" b="1"/>
              <a:t>Goosegrass</a:t>
            </a:r>
          </a:p>
        </p:txBody>
      </p:sp>
      <p:pic>
        <p:nvPicPr>
          <p:cNvPr id="320516" name="Picture 4" descr="eleusine"/>
          <p:cNvPicPr>
            <a:picLocks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271463" y="228600"/>
            <a:ext cx="5011737" cy="3448050"/>
          </a:xfrm>
        </p:spPr>
      </p:pic>
      <p:pic>
        <p:nvPicPr>
          <p:cNvPr id="320517" name="Picture 5" descr="goosehab"/>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0" y="3048000"/>
            <a:ext cx="3657600" cy="2867025"/>
          </a:xfrm>
          <a:prstGeom prst="rect">
            <a:avLst/>
          </a:prstGeom>
          <a:noFill/>
          <a:extLst>
            <a:ext uri="{909E8E84-426E-40DD-AFC4-6F175D3DCCD1}">
              <a14:hiddenFill xmlns:a14="http://schemas.microsoft.com/office/drawing/2010/main">
                <a:solidFill>
                  <a:srgbClr val="FFFFFF"/>
                </a:solidFill>
              </a14:hiddenFill>
            </a:ext>
          </a:extLst>
        </p:spPr>
      </p:pic>
      <p:pic>
        <p:nvPicPr>
          <p:cNvPr id="320518" name="Picture 6" descr="goosee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30938" y="304800"/>
            <a:ext cx="2303462" cy="19653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20514"/>
                                        </p:tgtEl>
                                        <p:attrNameLst>
                                          <p:attrName>style.visibility</p:attrName>
                                        </p:attrNameLst>
                                      </p:cBhvr>
                                      <p:to>
                                        <p:strVal val="visible"/>
                                      </p:to>
                                    </p:set>
                                    <p:animEffect transition="in" filter="blinds(horizontal)">
                                      <p:cBhvr>
                                        <p:cTn id="7" dur="500"/>
                                        <p:tgtEl>
                                          <p:spTgt spid="3205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051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ctrTitle"/>
          </p:nvPr>
        </p:nvSpPr>
        <p:spPr>
          <a:xfrm>
            <a:off x="609600" y="2971800"/>
            <a:ext cx="8001000" cy="762000"/>
          </a:xfrm>
          <a:solidFill>
            <a:schemeClr val="folHlink"/>
          </a:solidFill>
          <a:scene3d>
            <a:camera prst="legacyObliqueTopRight"/>
            <a:lightRig rig="legacyFlat3" dir="b"/>
          </a:scene3d>
          <a:sp3d extrusionH="430200" contourW="12700" prstMaterial="legacyMatte">
            <a:bevelT w="13500" h="13500" prst="angle"/>
            <a:bevelB w="13500" h="13500" prst="angle"/>
            <a:extrusionClr>
              <a:schemeClr val="folHlink"/>
            </a:extrusionClr>
            <a:contourClr>
              <a:schemeClr val="folHlink"/>
            </a:contourClr>
          </a:sp3d>
        </p:spPr>
        <p:txBody>
          <a:bodyPr>
            <a:flatTx/>
          </a:bodyPr>
          <a:lstStyle/>
          <a:p>
            <a:r>
              <a:rPr lang="en-US" altLang="en-US" sz="6000" b="1"/>
              <a:t>Winter annual grasses</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Refined">
  <a:themeElements>
    <a:clrScheme name="Refined 1">
      <a:dk1>
        <a:srgbClr val="666633"/>
      </a:dk1>
      <a:lt1>
        <a:srgbClr val="FFFFFF"/>
      </a:lt1>
      <a:dk2>
        <a:srgbClr val="000000"/>
      </a:dk2>
      <a:lt2>
        <a:srgbClr val="FFFFFF"/>
      </a:lt2>
      <a:accent1>
        <a:srgbClr val="666699"/>
      </a:accent1>
      <a:accent2>
        <a:srgbClr val="990000"/>
      </a:accent2>
      <a:accent3>
        <a:srgbClr val="AAAAAA"/>
      </a:accent3>
      <a:accent4>
        <a:srgbClr val="DADADA"/>
      </a:accent4>
      <a:accent5>
        <a:srgbClr val="B8B8CA"/>
      </a:accent5>
      <a:accent6>
        <a:srgbClr val="8A0000"/>
      </a:accent6>
      <a:hlink>
        <a:srgbClr val="999900"/>
      </a:hlink>
      <a:folHlink>
        <a:srgbClr val="FFFFFF"/>
      </a:folHlink>
    </a:clrScheme>
    <a:fontScheme name="Refined">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50000"/>
          </a:spcBef>
          <a:spcAft>
            <a:spcPct val="0"/>
          </a:spcAft>
          <a:buClrTx/>
          <a:buSzTx/>
          <a:buFontTx/>
          <a:buNone/>
          <a:tabLst/>
          <a:defRPr kumimoji="0" lang="en-US" alt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50000"/>
          </a:spcBef>
          <a:spcAft>
            <a:spcPct val="0"/>
          </a:spcAft>
          <a:buClrTx/>
          <a:buSzTx/>
          <a:buFontTx/>
          <a:buNone/>
          <a:tabLst/>
          <a:defRPr kumimoji="0" lang="en-US" altLang="en-US" sz="2400" b="0" i="0" u="none" strike="noStrike" cap="none" normalizeH="0" baseline="0">
            <a:ln>
              <a:noFill/>
            </a:ln>
            <a:solidFill>
              <a:schemeClr val="tx1"/>
            </a:solidFill>
            <a:effectLst/>
            <a:latin typeface="Times New Roman" charset="0"/>
          </a:defRPr>
        </a:defPPr>
      </a:lstStyle>
    </a:lnDef>
  </a:objectDefaults>
  <a:extraClrSchemeLst>
    <a:extraClrScheme>
      <a:clrScheme name="Refined 1">
        <a:dk1>
          <a:srgbClr val="666633"/>
        </a:dk1>
        <a:lt1>
          <a:srgbClr val="FFFFFF"/>
        </a:lt1>
        <a:dk2>
          <a:srgbClr val="000000"/>
        </a:dk2>
        <a:lt2>
          <a:srgbClr val="FFFFFF"/>
        </a:lt2>
        <a:accent1>
          <a:srgbClr val="666699"/>
        </a:accent1>
        <a:accent2>
          <a:srgbClr val="990000"/>
        </a:accent2>
        <a:accent3>
          <a:srgbClr val="AAAAAA"/>
        </a:accent3>
        <a:accent4>
          <a:srgbClr val="DADADA"/>
        </a:accent4>
        <a:accent5>
          <a:srgbClr val="B8B8CA"/>
        </a:accent5>
        <a:accent6>
          <a:srgbClr val="8A0000"/>
        </a:accent6>
        <a:hlink>
          <a:srgbClr val="999900"/>
        </a:hlink>
        <a:folHlink>
          <a:srgbClr val="FFFFFF"/>
        </a:folHlink>
      </a:clrScheme>
      <a:clrMap bg1="dk2" tx1="lt1" bg2="dk1" tx2="lt2" accent1="accent1" accent2="accent2" accent3="accent3" accent4="accent4" accent5="accent5" accent6="accent6" hlink="hlink" folHlink="folHlink"/>
    </a:extraClrScheme>
    <a:extraClrScheme>
      <a:clrScheme name="Refined 2">
        <a:dk1>
          <a:srgbClr val="4D4D4D"/>
        </a:dk1>
        <a:lt1>
          <a:srgbClr val="FFFFFF"/>
        </a:lt1>
        <a:dk2>
          <a:srgbClr val="4A1102"/>
        </a:dk2>
        <a:lt2>
          <a:srgbClr val="FFFFFF"/>
        </a:lt2>
        <a:accent1>
          <a:srgbClr val="CC3300"/>
        </a:accent1>
        <a:accent2>
          <a:srgbClr val="666699"/>
        </a:accent2>
        <a:accent3>
          <a:srgbClr val="B1AAAA"/>
        </a:accent3>
        <a:accent4>
          <a:srgbClr val="DADADA"/>
        </a:accent4>
        <a:accent5>
          <a:srgbClr val="E2ADAA"/>
        </a:accent5>
        <a:accent6>
          <a:srgbClr val="5C5C8A"/>
        </a:accent6>
        <a:hlink>
          <a:srgbClr val="FF9900"/>
        </a:hlink>
        <a:folHlink>
          <a:srgbClr val="FFFFFF"/>
        </a:folHlink>
      </a:clrScheme>
      <a:clrMap bg1="dk2" tx1="lt1" bg2="dk1" tx2="lt2" accent1="accent1" accent2="accent2" accent3="accent3" accent4="accent4" accent5="accent5" accent6="accent6" hlink="hlink" folHlink="folHlink"/>
    </a:extraClrScheme>
    <a:extraClrScheme>
      <a:clrScheme name="Refined 3">
        <a:dk1>
          <a:srgbClr val="666699"/>
        </a:dk1>
        <a:lt1>
          <a:srgbClr val="FFFFFF"/>
        </a:lt1>
        <a:dk2>
          <a:srgbClr val="400040"/>
        </a:dk2>
        <a:lt2>
          <a:srgbClr val="FFFFFF"/>
        </a:lt2>
        <a:accent1>
          <a:srgbClr val="FFCC00"/>
        </a:accent1>
        <a:accent2>
          <a:srgbClr val="FF3300"/>
        </a:accent2>
        <a:accent3>
          <a:srgbClr val="AFAAAF"/>
        </a:accent3>
        <a:accent4>
          <a:srgbClr val="DADADA"/>
        </a:accent4>
        <a:accent5>
          <a:srgbClr val="FFE2AA"/>
        </a:accent5>
        <a:accent6>
          <a:srgbClr val="E72D00"/>
        </a:accent6>
        <a:hlink>
          <a:srgbClr val="CC9900"/>
        </a:hlink>
        <a:folHlink>
          <a:srgbClr val="CC3300"/>
        </a:folHlink>
      </a:clrScheme>
      <a:clrMap bg1="dk2" tx1="lt1" bg2="dk1" tx2="lt2" accent1="accent1" accent2="accent2" accent3="accent3" accent4="accent4" accent5="accent5" accent6="accent6" hlink="hlink" folHlink="folHlink"/>
    </a:extraClrScheme>
    <a:extraClrScheme>
      <a:clrScheme name="Refined 4">
        <a:dk1>
          <a:srgbClr val="4D4D4D"/>
        </a:dk1>
        <a:lt1>
          <a:srgbClr val="FFFFFF"/>
        </a:lt1>
        <a:dk2>
          <a:srgbClr val="006699"/>
        </a:dk2>
        <a:lt2>
          <a:srgbClr val="CCECFF"/>
        </a:lt2>
        <a:accent1>
          <a:srgbClr val="339966"/>
        </a:accent1>
        <a:accent2>
          <a:srgbClr val="3366FF"/>
        </a:accent2>
        <a:accent3>
          <a:srgbClr val="AAB8CA"/>
        </a:accent3>
        <a:accent4>
          <a:srgbClr val="DADADA"/>
        </a:accent4>
        <a:accent5>
          <a:srgbClr val="ADCAB8"/>
        </a:accent5>
        <a:accent6>
          <a:srgbClr val="2D5CE7"/>
        </a:accent6>
        <a:hlink>
          <a:srgbClr val="33CCFF"/>
        </a:hlink>
        <a:folHlink>
          <a:srgbClr val="FFFFFF"/>
        </a:folHlink>
      </a:clrScheme>
      <a:clrMap bg1="dk2" tx1="lt1" bg2="dk1" tx2="lt2" accent1="accent1" accent2="accent2" accent3="accent3" accent4="accent4" accent5="accent5" accent6="accent6" hlink="hlink" folHlink="folHlink"/>
    </a:extraClrScheme>
    <a:extraClrScheme>
      <a:clrScheme name="Refined 5">
        <a:dk1>
          <a:srgbClr val="000000"/>
        </a:dk1>
        <a:lt1>
          <a:srgbClr val="FFFFFF"/>
        </a:lt1>
        <a:dk2>
          <a:srgbClr val="CC0000"/>
        </a:dk2>
        <a:lt2>
          <a:srgbClr val="666699"/>
        </a:lt2>
        <a:accent1>
          <a:srgbClr val="FF6600"/>
        </a:accent1>
        <a:accent2>
          <a:srgbClr val="FF9933"/>
        </a:accent2>
        <a:accent3>
          <a:srgbClr val="FFFFFF"/>
        </a:accent3>
        <a:accent4>
          <a:srgbClr val="000000"/>
        </a:accent4>
        <a:accent5>
          <a:srgbClr val="FFB8AA"/>
        </a:accent5>
        <a:accent6>
          <a:srgbClr val="E78A2D"/>
        </a:accent6>
        <a:hlink>
          <a:srgbClr val="FFCC00"/>
        </a:hlink>
        <a:folHlink>
          <a:srgbClr val="333399"/>
        </a:folHlink>
      </a:clrScheme>
      <a:clrMap bg1="lt1" tx1="dk1" bg2="lt2" tx2="dk2" accent1="accent1" accent2="accent2" accent3="accent3" accent4="accent4" accent5="accent5" accent6="accent6" hlink="hlink" folHlink="folHlink"/>
    </a:extraClrScheme>
    <a:extraClrScheme>
      <a:clrScheme name="Refined 6">
        <a:dk1>
          <a:srgbClr val="000000"/>
        </a:dk1>
        <a:lt1>
          <a:srgbClr val="FFFFFF"/>
        </a:lt1>
        <a:dk2>
          <a:srgbClr val="000000"/>
        </a:dk2>
        <a:lt2>
          <a:srgbClr val="C0C0C0"/>
        </a:lt2>
        <a:accent1>
          <a:srgbClr val="CC3300"/>
        </a:accent1>
        <a:accent2>
          <a:srgbClr val="666699"/>
        </a:accent2>
        <a:accent3>
          <a:srgbClr val="FFFFFF"/>
        </a:accent3>
        <a:accent4>
          <a:srgbClr val="000000"/>
        </a:accent4>
        <a:accent5>
          <a:srgbClr val="E2ADAA"/>
        </a:accent5>
        <a:accent6>
          <a:srgbClr val="5C5C8A"/>
        </a:accent6>
        <a:hlink>
          <a:srgbClr val="999900"/>
        </a:hlink>
        <a:folHlink>
          <a:srgbClr val="4D4D4D"/>
        </a:folHlink>
      </a:clrScheme>
      <a:clrMap bg1="lt1" tx1="dk1" bg2="lt2" tx2="dk2" accent1="accent1" accent2="accent2" accent3="accent3" accent4="accent4" accent5="accent5" accent6="accent6" hlink="hlink" folHlink="folHlink"/>
    </a:extraClrScheme>
    <a:extraClrScheme>
      <a:clrScheme name="Refined 7">
        <a:dk1>
          <a:srgbClr val="000000"/>
        </a:dk1>
        <a:lt1>
          <a:srgbClr val="FFFFFF"/>
        </a:lt1>
        <a:dk2>
          <a:srgbClr val="000066"/>
        </a:dk2>
        <a:lt2>
          <a:srgbClr val="333399"/>
        </a:lt2>
        <a:accent1>
          <a:srgbClr val="3399FF"/>
        </a:accent1>
        <a:accent2>
          <a:srgbClr val="9999FF"/>
        </a:accent2>
        <a:accent3>
          <a:srgbClr val="FFFFFF"/>
        </a:accent3>
        <a:accent4>
          <a:srgbClr val="000000"/>
        </a:accent4>
        <a:accent5>
          <a:srgbClr val="ADCAFF"/>
        </a:accent5>
        <a:accent6>
          <a:srgbClr val="8A8AE7"/>
        </a:accent6>
        <a:hlink>
          <a:srgbClr val="00CCFF"/>
        </a:hlink>
        <a:folHlink>
          <a:srgbClr val="5F5F5F"/>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6</TotalTime>
  <Words>2226</Words>
  <Application>Microsoft Macintosh PowerPoint</Application>
  <PresentationFormat>On-screen Show (4:3)</PresentationFormat>
  <Paragraphs>352</Paragraphs>
  <Slides>77</Slides>
  <Notes>39</Notes>
  <HiddenSlides>0</HiddenSlides>
  <MMClips>0</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77</vt:i4>
      </vt:variant>
    </vt:vector>
  </HeadingPairs>
  <TitlesOfParts>
    <vt:vector size="83" baseType="lpstr">
      <vt:lpstr>Times New Roman</vt:lpstr>
      <vt:lpstr>Arial</vt:lpstr>
      <vt:lpstr>Wingdings</vt:lpstr>
      <vt:lpstr>Comic Sans MS</vt:lpstr>
      <vt:lpstr>Refined</vt:lpstr>
      <vt:lpstr>Microsoft Photo Editor 3.0 Photo</vt:lpstr>
      <vt:lpstr>PowerPoint Presentation</vt:lpstr>
      <vt:lpstr>PowerPoint Presentation</vt:lpstr>
      <vt:lpstr>What is a weed?</vt:lpstr>
      <vt:lpstr>Weed Life Cycles</vt:lpstr>
      <vt:lpstr>General Classification</vt:lpstr>
      <vt:lpstr>Summer annual grasses</vt:lpstr>
      <vt:lpstr>PowerPoint Presentation</vt:lpstr>
      <vt:lpstr>Goosegrass</vt:lpstr>
      <vt:lpstr>Winter annual grasses</vt:lpstr>
      <vt:lpstr>Annual bluegrass</vt:lpstr>
      <vt:lpstr>Winter annual broadleaf weeds</vt:lpstr>
      <vt:lpstr>PowerPoint Presentation</vt:lpstr>
      <vt:lpstr>henbit</vt:lpstr>
      <vt:lpstr>PowerPoint Presentation</vt:lpstr>
      <vt:lpstr>Summer annual broadleaf weeds</vt:lpstr>
      <vt:lpstr>PowerPoint Presentation</vt:lpstr>
      <vt:lpstr>Spiny Amaranth (Pigweed)</vt:lpstr>
      <vt:lpstr>Perennial broadleaf weeds</vt:lpstr>
      <vt:lpstr>Dandelion</vt:lpstr>
      <vt:lpstr>Wild violet</vt:lpstr>
      <vt:lpstr>PowerPoint Presentation</vt:lpstr>
      <vt:lpstr>Virginia Buttonweed</vt:lpstr>
      <vt:lpstr>Dallisgrass</vt:lpstr>
      <vt:lpstr>PowerPoint Presentation</vt:lpstr>
      <vt:lpstr>Purple and Yellow Nutsedge</vt:lpstr>
      <vt:lpstr>Waging the war on Weeds</vt:lpstr>
      <vt:lpstr>Biological Control</vt:lpstr>
      <vt:lpstr>Herbicides</vt:lpstr>
      <vt:lpstr>Herbicide Classification</vt:lpstr>
      <vt:lpstr>Herbicide Classification</vt:lpstr>
      <vt:lpstr>Herbicide Classification</vt:lpstr>
      <vt:lpstr>Preemergence Herbicide Application Dates</vt:lpstr>
      <vt:lpstr>Using the UGA Pest Management Handbook</vt:lpstr>
      <vt:lpstr>http://www.ent.uga.edu/pmh/ </vt:lpstr>
      <vt:lpstr>Image</vt:lpstr>
      <vt:lpstr>Now Lets Look at the Products</vt:lpstr>
      <vt:lpstr>Preemergent Turfgrass Herbicides</vt:lpstr>
      <vt:lpstr>Turfgrass Preemergence Herbicides w/o Fertilizer</vt:lpstr>
      <vt:lpstr>Pre-emergent Herbicides in Ornamentals</vt:lpstr>
      <vt:lpstr>Preen Garden Weed Preventer</vt:lpstr>
      <vt:lpstr>Preen Vegetable Garden Weed Preventer</vt:lpstr>
      <vt:lpstr>Postemergent Herbicides</vt:lpstr>
      <vt:lpstr>Round Up</vt:lpstr>
      <vt:lpstr>RoundUp Grass and Weed Killer RTU (Ready to Use)</vt:lpstr>
      <vt:lpstr>More Roundup Labels…</vt:lpstr>
      <vt:lpstr>More Glyphosate labels…</vt:lpstr>
      <vt:lpstr>More Glyphosate labels…</vt:lpstr>
      <vt:lpstr>More Glyphosate Combo Products</vt:lpstr>
      <vt:lpstr>Bayer Advanced™ PowerForce® Grass &amp; Weed Killer Concentrate </vt:lpstr>
      <vt:lpstr>Diquat</vt:lpstr>
      <vt:lpstr>Prometon ***Caution***</vt:lpstr>
      <vt:lpstr>Selective Turf Herbicides</vt:lpstr>
      <vt:lpstr>2,4-D Mixtures</vt:lpstr>
      <vt:lpstr>Ortho® Weed-B-Gon MAX® Weed Killer For Lawns Concentrate</vt:lpstr>
      <vt:lpstr>Ortho® Weed-B-Gon® For Southern Lawns Concentrate</vt:lpstr>
      <vt:lpstr>Ortho® Weed-B-Gon® Chickweed, Clover and Oxalis Killer for Lawns</vt:lpstr>
      <vt:lpstr>Ortho® Weed-B-Gon® Crabgrass Killer For Lawns Concentrate</vt:lpstr>
      <vt:lpstr>Bayer Advanced™ All-in-One Weed Killer for Lawns Concentrate </vt:lpstr>
      <vt:lpstr>Bayer Advanced™ Southern Weed Killer for Lawns Concentrate </vt:lpstr>
      <vt:lpstr>Other 2,4-D Products</vt:lpstr>
      <vt:lpstr>More 2,4-D Products</vt:lpstr>
      <vt:lpstr>Atrazine</vt:lpstr>
      <vt:lpstr>Atrazine Products</vt:lpstr>
      <vt:lpstr>MSMA   DSMA   CMA</vt:lpstr>
      <vt:lpstr>Crabgrass Killers</vt:lpstr>
      <vt:lpstr>Image for Crabgrass</vt:lpstr>
      <vt:lpstr>Image for Nutsedge</vt:lpstr>
      <vt:lpstr>Image for St. Aug. and Centipede</vt:lpstr>
      <vt:lpstr>Graminocides Grass Killers</vt:lpstr>
      <vt:lpstr>Fluazifop</vt:lpstr>
      <vt:lpstr>Sethoxydim</vt:lpstr>
      <vt:lpstr>Basagran</vt:lpstr>
      <vt:lpstr>Brush Killers</vt:lpstr>
      <vt:lpstr>Bayer Advanced™ PowerForce® Brush Killer Plus Concentrate </vt:lpstr>
      <vt:lpstr>Spectracide Brush Killer</vt:lpstr>
      <vt:lpstr>Always read the herbicide label!</vt:lpstr>
      <vt:lpstr>Credits:</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George Braman</dc:creator>
  <cp:lastModifiedBy>George Braman</cp:lastModifiedBy>
  <cp:revision>1</cp:revision>
  <dcterms:created xsi:type="dcterms:W3CDTF">2015-09-08T03:31:32Z</dcterms:created>
  <dcterms:modified xsi:type="dcterms:W3CDTF">2015-09-08T03:38:18Z</dcterms:modified>
</cp:coreProperties>
</file>