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compatMode="1" saveSubsetFonts="1" autoCompressPictures="0">
  <p:sldMasterIdLst>
    <p:sldMasterId id="2147483648" r:id="rId1"/>
  </p:sldMasterIdLst>
  <p:notesMasterIdLst>
    <p:notesMasterId r:id="rId77"/>
  </p:notesMasterIdLst>
  <p:handoutMasterIdLst>
    <p:handoutMasterId r:id="rId78"/>
  </p:handoutMasterIdLst>
  <p:sldIdLst>
    <p:sldId id="430" r:id="rId2"/>
    <p:sldId id="429" r:id="rId3"/>
    <p:sldId id="432" r:id="rId4"/>
    <p:sldId id="431" r:id="rId5"/>
    <p:sldId id="433" r:id="rId6"/>
    <p:sldId id="434" r:id="rId7"/>
    <p:sldId id="556" r:id="rId8"/>
    <p:sldId id="256" r:id="rId9"/>
    <p:sldId id="314" r:id="rId10"/>
    <p:sldId id="436" r:id="rId11"/>
    <p:sldId id="294" r:id="rId12"/>
    <p:sldId id="295" r:id="rId13"/>
    <p:sldId id="435" r:id="rId14"/>
    <p:sldId id="262" r:id="rId15"/>
    <p:sldId id="260" r:id="rId16"/>
    <p:sldId id="264" r:id="rId17"/>
    <p:sldId id="265" r:id="rId18"/>
    <p:sldId id="437" r:id="rId19"/>
    <p:sldId id="520" r:id="rId20"/>
    <p:sldId id="517" r:id="rId21"/>
    <p:sldId id="519" r:id="rId22"/>
    <p:sldId id="513" r:id="rId23"/>
    <p:sldId id="514" r:id="rId24"/>
    <p:sldId id="515" r:id="rId25"/>
    <p:sldId id="516" r:id="rId26"/>
    <p:sldId id="518" r:id="rId27"/>
    <p:sldId id="521" r:id="rId28"/>
    <p:sldId id="438" r:id="rId29"/>
    <p:sldId id="524" r:id="rId30"/>
    <p:sldId id="525" r:id="rId31"/>
    <p:sldId id="526" r:id="rId32"/>
    <p:sldId id="527" r:id="rId33"/>
    <p:sldId id="528" r:id="rId34"/>
    <p:sldId id="457" r:id="rId35"/>
    <p:sldId id="494" r:id="rId36"/>
    <p:sldId id="459" r:id="rId37"/>
    <p:sldId id="460" r:id="rId38"/>
    <p:sldId id="461" r:id="rId39"/>
    <p:sldId id="462" r:id="rId40"/>
    <p:sldId id="463" r:id="rId41"/>
    <p:sldId id="500" r:id="rId42"/>
    <p:sldId id="469" r:id="rId43"/>
    <p:sldId id="466" r:id="rId44"/>
    <p:sldId id="468" r:id="rId45"/>
    <p:sldId id="473" r:id="rId46"/>
    <p:sldId id="474" r:id="rId47"/>
    <p:sldId id="531" r:id="rId48"/>
    <p:sldId id="532" r:id="rId49"/>
    <p:sldId id="481" r:id="rId50"/>
    <p:sldId id="482" r:id="rId51"/>
    <p:sldId id="533" r:id="rId52"/>
    <p:sldId id="483" r:id="rId53"/>
    <p:sldId id="534" r:id="rId54"/>
    <p:sldId id="535" r:id="rId55"/>
    <p:sldId id="536" r:id="rId56"/>
    <p:sldId id="537" r:id="rId57"/>
    <p:sldId id="538" r:id="rId58"/>
    <p:sldId id="496" r:id="rId59"/>
    <p:sldId id="497" r:id="rId60"/>
    <p:sldId id="547" r:id="rId61"/>
    <p:sldId id="549" r:id="rId62"/>
    <p:sldId id="550" r:id="rId63"/>
    <p:sldId id="553" r:id="rId64"/>
    <p:sldId id="554" r:id="rId65"/>
    <p:sldId id="551" r:id="rId66"/>
    <p:sldId id="552" r:id="rId67"/>
    <p:sldId id="544" r:id="rId68"/>
    <p:sldId id="559" r:id="rId69"/>
    <p:sldId id="560" r:id="rId70"/>
    <p:sldId id="541" r:id="rId71"/>
    <p:sldId id="542" r:id="rId72"/>
    <p:sldId id="543" r:id="rId73"/>
    <p:sldId id="545" r:id="rId74"/>
    <p:sldId id="546" r:id="rId75"/>
    <p:sldId id="558" r:id="rId76"/>
  </p:sldIdLst>
  <p:sldSz cx="9144000" cy="6858000" type="screen4x3"/>
  <p:notesSz cx="6858000" cy="9144000"/>
  <p:defaultTextStyle>
    <a:defPPr>
      <a:defRPr lang="en-US"/>
    </a:defPPr>
    <a:lvl1pPr algn="l" rtl="0" fontAlgn="base">
      <a:spcBef>
        <a:spcPct val="0"/>
      </a:spcBef>
      <a:spcAft>
        <a:spcPct val="0"/>
      </a:spcAft>
      <a:defRPr sz="7200" b="1" kern="1200">
        <a:solidFill>
          <a:srgbClr val="FFFF00"/>
        </a:solidFill>
        <a:effectLst>
          <a:outerShdw blurRad="38100" dist="38100" dir="2700000" algn="tl">
            <a:srgbClr val="000000">
              <a:alpha val="43137"/>
            </a:srgbClr>
          </a:outerShdw>
        </a:effectLst>
        <a:latin typeface="Times New Roman" charset="0"/>
        <a:ea typeface="+mn-ea"/>
        <a:cs typeface="+mn-cs"/>
      </a:defRPr>
    </a:lvl1pPr>
    <a:lvl2pPr marL="457200" algn="l" rtl="0" fontAlgn="base">
      <a:spcBef>
        <a:spcPct val="0"/>
      </a:spcBef>
      <a:spcAft>
        <a:spcPct val="0"/>
      </a:spcAft>
      <a:defRPr sz="7200" b="1" kern="1200">
        <a:solidFill>
          <a:srgbClr val="FFFF00"/>
        </a:solidFill>
        <a:effectLst>
          <a:outerShdw blurRad="38100" dist="38100" dir="2700000" algn="tl">
            <a:srgbClr val="000000">
              <a:alpha val="43137"/>
            </a:srgbClr>
          </a:outerShdw>
        </a:effectLst>
        <a:latin typeface="Times New Roman" charset="0"/>
        <a:ea typeface="+mn-ea"/>
        <a:cs typeface="+mn-cs"/>
      </a:defRPr>
    </a:lvl2pPr>
    <a:lvl3pPr marL="914400" algn="l" rtl="0" fontAlgn="base">
      <a:spcBef>
        <a:spcPct val="0"/>
      </a:spcBef>
      <a:spcAft>
        <a:spcPct val="0"/>
      </a:spcAft>
      <a:defRPr sz="7200" b="1" kern="1200">
        <a:solidFill>
          <a:srgbClr val="FFFF00"/>
        </a:solidFill>
        <a:effectLst>
          <a:outerShdw blurRad="38100" dist="38100" dir="2700000" algn="tl">
            <a:srgbClr val="000000">
              <a:alpha val="43137"/>
            </a:srgbClr>
          </a:outerShdw>
        </a:effectLst>
        <a:latin typeface="Times New Roman" charset="0"/>
        <a:ea typeface="+mn-ea"/>
        <a:cs typeface="+mn-cs"/>
      </a:defRPr>
    </a:lvl3pPr>
    <a:lvl4pPr marL="1371600" algn="l" rtl="0" fontAlgn="base">
      <a:spcBef>
        <a:spcPct val="0"/>
      </a:spcBef>
      <a:spcAft>
        <a:spcPct val="0"/>
      </a:spcAft>
      <a:defRPr sz="7200" b="1" kern="1200">
        <a:solidFill>
          <a:srgbClr val="FFFF00"/>
        </a:solidFill>
        <a:effectLst>
          <a:outerShdw blurRad="38100" dist="38100" dir="2700000" algn="tl">
            <a:srgbClr val="000000">
              <a:alpha val="43137"/>
            </a:srgbClr>
          </a:outerShdw>
        </a:effectLst>
        <a:latin typeface="Times New Roman" charset="0"/>
        <a:ea typeface="+mn-ea"/>
        <a:cs typeface="+mn-cs"/>
      </a:defRPr>
    </a:lvl4pPr>
    <a:lvl5pPr marL="1828800" algn="l" rtl="0" fontAlgn="base">
      <a:spcBef>
        <a:spcPct val="0"/>
      </a:spcBef>
      <a:spcAft>
        <a:spcPct val="0"/>
      </a:spcAft>
      <a:defRPr sz="7200" b="1" kern="1200">
        <a:solidFill>
          <a:srgbClr val="FFFF00"/>
        </a:solidFill>
        <a:effectLst>
          <a:outerShdw blurRad="38100" dist="38100" dir="2700000" algn="tl">
            <a:srgbClr val="000000">
              <a:alpha val="43137"/>
            </a:srgbClr>
          </a:outerShdw>
        </a:effectLst>
        <a:latin typeface="Times New Roman" charset="0"/>
        <a:ea typeface="+mn-ea"/>
        <a:cs typeface="+mn-cs"/>
      </a:defRPr>
    </a:lvl5pPr>
    <a:lvl6pPr marL="2286000" algn="l" defTabSz="914400" rtl="0" eaLnBrk="1" latinLnBrk="0" hangingPunct="1">
      <a:defRPr sz="7200" b="1" kern="1200">
        <a:solidFill>
          <a:srgbClr val="FFFF00"/>
        </a:solidFill>
        <a:effectLst>
          <a:outerShdw blurRad="38100" dist="38100" dir="2700000" algn="tl">
            <a:srgbClr val="000000">
              <a:alpha val="43137"/>
            </a:srgbClr>
          </a:outerShdw>
        </a:effectLst>
        <a:latin typeface="Times New Roman" charset="0"/>
        <a:ea typeface="+mn-ea"/>
        <a:cs typeface="+mn-cs"/>
      </a:defRPr>
    </a:lvl6pPr>
    <a:lvl7pPr marL="2743200" algn="l" defTabSz="914400" rtl="0" eaLnBrk="1" latinLnBrk="0" hangingPunct="1">
      <a:defRPr sz="7200" b="1" kern="1200">
        <a:solidFill>
          <a:srgbClr val="FFFF00"/>
        </a:solidFill>
        <a:effectLst>
          <a:outerShdw blurRad="38100" dist="38100" dir="2700000" algn="tl">
            <a:srgbClr val="000000">
              <a:alpha val="43137"/>
            </a:srgbClr>
          </a:outerShdw>
        </a:effectLst>
        <a:latin typeface="Times New Roman" charset="0"/>
        <a:ea typeface="+mn-ea"/>
        <a:cs typeface="+mn-cs"/>
      </a:defRPr>
    </a:lvl7pPr>
    <a:lvl8pPr marL="3200400" algn="l" defTabSz="914400" rtl="0" eaLnBrk="1" latinLnBrk="0" hangingPunct="1">
      <a:defRPr sz="7200" b="1" kern="1200">
        <a:solidFill>
          <a:srgbClr val="FFFF00"/>
        </a:solidFill>
        <a:effectLst>
          <a:outerShdw blurRad="38100" dist="38100" dir="2700000" algn="tl">
            <a:srgbClr val="000000">
              <a:alpha val="43137"/>
            </a:srgbClr>
          </a:outerShdw>
        </a:effectLst>
        <a:latin typeface="Times New Roman" charset="0"/>
        <a:ea typeface="+mn-ea"/>
        <a:cs typeface="+mn-cs"/>
      </a:defRPr>
    </a:lvl8pPr>
    <a:lvl9pPr marL="3657600" algn="l" defTabSz="914400" rtl="0" eaLnBrk="1" latinLnBrk="0" hangingPunct="1">
      <a:defRPr sz="7200" b="1" kern="1200">
        <a:solidFill>
          <a:srgbClr val="FFFF00"/>
        </a:solidFill>
        <a:effectLst>
          <a:outerShdw blurRad="38100" dist="38100" dir="2700000" algn="tl">
            <a:srgbClr val="000000">
              <a:alpha val="43137"/>
            </a:srgbClr>
          </a:outerShdw>
        </a:effectLst>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99"/>
    <a:srgbClr val="00FF00"/>
    <a:srgbClr val="3399FF"/>
    <a:srgbClr val="FFFF00"/>
    <a:srgbClr val="0000FF"/>
    <a:srgbClr val="FFFF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11" autoAdjust="0"/>
    <p:restoredTop sz="76032" autoAdjust="0"/>
  </p:normalViewPr>
  <p:slideViewPr>
    <p:cSldViewPr>
      <p:cViewPr>
        <p:scale>
          <a:sx n="70" d="100"/>
          <a:sy n="70" d="100"/>
        </p:scale>
        <p:origin x="3384" y="784"/>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p:cViewPr>
        <p:scale>
          <a:sx n="66" d="100"/>
          <a:sy n="66" d="100"/>
        </p:scale>
        <p:origin x="-1524" y="3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notesMaster" Target="notesMasters/notesMaster1.xml"/><Relationship Id="rId78" Type="http://schemas.openxmlformats.org/officeDocument/2006/relationships/handoutMaster" Target="handoutMasters/handoutMaster1.xml"/><Relationship Id="rId7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28.xml"/><Relationship Id="rId2"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6098"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effectLst>
                  <a:outerShdw blurRad="38100" dist="38100" dir="2700000" algn="tl">
                    <a:srgbClr val="C0C0C0"/>
                  </a:outerShdw>
                </a:effectLst>
              </a:defRPr>
            </a:lvl1pPr>
          </a:lstStyle>
          <a:p>
            <a:endParaRPr lang="en-US" altLang="en-US"/>
          </a:p>
        </p:txBody>
      </p:sp>
      <p:sp>
        <p:nvSpPr>
          <p:cNvPr id="516099" name="Rectangle 1027"/>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effectLst>
                  <a:outerShdw blurRad="38100" dist="38100" dir="2700000" algn="tl">
                    <a:srgbClr val="C0C0C0"/>
                  </a:outerShdw>
                </a:effectLst>
              </a:defRPr>
            </a:lvl1pPr>
          </a:lstStyle>
          <a:p>
            <a:endParaRPr lang="en-US" altLang="en-US"/>
          </a:p>
        </p:txBody>
      </p:sp>
      <p:sp>
        <p:nvSpPr>
          <p:cNvPr id="516100" name="Rectangle 1028"/>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C0C0C0"/>
                  </a:outerShdw>
                </a:effectLst>
              </a:defRPr>
            </a:lvl1pPr>
          </a:lstStyle>
          <a:p>
            <a:endParaRPr lang="en-US" altLang="en-US"/>
          </a:p>
        </p:txBody>
      </p:sp>
      <p:sp>
        <p:nvSpPr>
          <p:cNvPr id="516101" name="Rectangle 1029"/>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C0C0C0"/>
                  </a:outerShdw>
                </a:effectLst>
              </a:defRPr>
            </a:lvl1pPr>
          </a:lstStyle>
          <a:p>
            <a:fld id="{60B457A3-972F-5143-AAAA-F3FFB2EA2F33}" type="slidenum">
              <a:rPr lang="en-US" altLang="en-US"/>
              <a:pPr/>
              <a:t>‹#›</a:t>
            </a:fld>
            <a:endParaRPr lang="en-US" altLang="en-US"/>
          </a:p>
        </p:txBody>
      </p:sp>
    </p:spTree>
    <p:extLst>
      <p:ext uri="{BB962C8B-B14F-4D97-AF65-F5344CB8AC3E}">
        <p14:creationId xmlns:p14="http://schemas.microsoft.com/office/powerpoint/2010/main" val="17913897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effectLst>
                  <a:outerShdw blurRad="38100" dist="38100" dir="2700000" algn="tl">
                    <a:srgbClr val="C0C0C0"/>
                  </a:outerShdw>
                </a:effectLst>
              </a:defRPr>
            </a:lvl1pPr>
          </a:lstStyle>
          <a:p>
            <a:endParaRPr lang="en-US" altLang="en-US"/>
          </a:p>
        </p:txBody>
      </p:sp>
      <p:sp>
        <p:nvSpPr>
          <p:cNvPr id="819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effectLst>
                  <a:outerShdw blurRad="38100" dist="38100" dir="2700000" algn="tl">
                    <a:srgbClr val="C0C0C0"/>
                  </a:outerShdw>
                </a:effectLst>
              </a:defRPr>
            </a:lvl1pPr>
          </a:lstStyle>
          <a:p>
            <a:endParaRPr lang="en-US" altLang="en-US"/>
          </a:p>
        </p:txBody>
      </p:sp>
      <p:sp>
        <p:nvSpPr>
          <p:cNvPr id="81924"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C0C0C0"/>
                  </a:outerShdw>
                </a:effectLst>
              </a:defRPr>
            </a:lvl1pPr>
          </a:lstStyle>
          <a:p>
            <a:endParaRPr lang="en-US" altLang="en-US"/>
          </a:p>
        </p:txBody>
      </p:sp>
      <p:sp>
        <p:nvSpPr>
          <p:cNvPr id="819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C0C0C0"/>
                  </a:outerShdw>
                </a:effectLst>
              </a:defRPr>
            </a:lvl1pPr>
          </a:lstStyle>
          <a:p>
            <a:fld id="{E743F057-3EAE-D24A-9C4E-6F2AEB1D07CA}" type="slidenum">
              <a:rPr lang="en-US" altLang="en-US"/>
              <a:pPr/>
              <a:t>‹#›</a:t>
            </a:fld>
            <a:endParaRPr lang="en-US" altLang="en-US"/>
          </a:p>
        </p:txBody>
      </p:sp>
    </p:spTree>
    <p:extLst>
      <p:ext uri="{BB962C8B-B14F-4D97-AF65-F5344CB8AC3E}">
        <p14:creationId xmlns:p14="http://schemas.microsoft.com/office/powerpoint/2010/main" val="99060419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mn-ea"/>
        <a:cs typeface="+mn-cs"/>
      </a:defRPr>
    </a:lvl1pPr>
    <a:lvl2pPr marL="457200" algn="l" rtl="0" fontAlgn="base">
      <a:spcBef>
        <a:spcPct val="30000"/>
      </a:spcBef>
      <a:spcAft>
        <a:spcPct val="0"/>
      </a:spcAft>
      <a:defRPr sz="1200" kern="1200">
        <a:solidFill>
          <a:schemeClr val="tx1"/>
        </a:solidFill>
        <a:latin typeface="Times New Roman" charset="0"/>
        <a:ea typeface="+mn-ea"/>
        <a:cs typeface="+mn-cs"/>
      </a:defRPr>
    </a:lvl2pPr>
    <a:lvl3pPr marL="914400" algn="l" rtl="0" fontAlgn="base">
      <a:spcBef>
        <a:spcPct val="30000"/>
      </a:spcBef>
      <a:spcAft>
        <a:spcPct val="0"/>
      </a:spcAft>
      <a:defRPr sz="1200" kern="1200">
        <a:solidFill>
          <a:schemeClr val="tx1"/>
        </a:solidFill>
        <a:latin typeface="Times New Roman" charset="0"/>
        <a:ea typeface="+mn-ea"/>
        <a:cs typeface="+mn-cs"/>
      </a:defRPr>
    </a:lvl3pPr>
    <a:lvl4pPr marL="1371600" algn="l" rtl="0" fontAlgn="base">
      <a:spcBef>
        <a:spcPct val="30000"/>
      </a:spcBef>
      <a:spcAft>
        <a:spcPct val="0"/>
      </a:spcAft>
      <a:defRPr sz="1200" kern="1200">
        <a:solidFill>
          <a:schemeClr val="tx1"/>
        </a:solidFill>
        <a:latin typeface="Times New Roman" charset="0"/>
        <a:ea typeface="+mn-ea"/>
        <a:cs typeface="+mn-cs"/>
      </a:defRPr>
    </a:lvl4pPr>
    <a:lvl5pPr marL="1828800" algn="l" rtl="0" fontAlgn="base">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EF71D0-C72F-7245-BBBD-B11F564033E9}" type="slidenum">
              <a:rPr lang="en-US" altLang="en-US"/>
              <a:pPr/>
              <a:t>1</a:t>
            </a:fld>
            <a:endParaRPr lang="en-US" altLang="en-US"/>
          </a:p>
        </p:txBody>
      </p:sp>
      <p:sp>
        <p:nvSpPr>
          <p:cNvPr id="445442" name="Rectangle 2"/>
          <p:cNvSpPr>
            <a:spLocks noChangeArrowheads="1" noTextEdit="1"/>
          </p:cNvSpPr>
          <p:nvPr>
            <p:ph type="sldImg"/>
          </p:nvPr>
        </p:nvSpPr>
        <p:spPr>
          <a:ln/>
        </p:spPr>
      </p:sp>
      <p:sp>
        <p:nvSpPr>
          <p:cNvPr id="445443" name="Rectangle 3"/>
          <p:cNvSpPr>
            <a:spLocks noGrp="1" noChangeArrowheads="1"/>
          </p:cNvSpPr>
          <p:nvPr>
            <p:ph type="body" idx="1"/>
          </p:nvPr>
        </p:nvSpPr>
        <p:spPr/>
        <p:txBody>
          <a:bodyPr/>
          <a:lstStyle/>
          <a:p>
            <a:r>
              <a:rPr lang="en-US" altLang="en-US"/>
              <a:t>69.   Now that we’ve thoroughly analyzed the site, selected plants appropriate to the site, made changes to the site to fit the type of plants we want to grow, prepared the soil and planted properly, it’s time to think about landscape management and how we are going to properly care for the landscape</a:t>
            </a:r>
          </a:p>
        </p:txBody>
      </p:sp>
    </p:spTree>
    <p:extLst>
      <p:ext uri="{BB962C8B-B14F-4D97-AF65-F5344CB8AC3E}">
        <p14:creationId xmlns:p14="http://schemas.microsoft.com/office/powerpoint/2010/main" val="167402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D43952-EC70-9A44-ACD8-0958EE5BB645}" type="slidenum">
              <a:rPr lang="en-US" altLang="en-US"/>
              <a:pPr/>
              <a:t>10</a:t>
            </a:fld>
            <a:endParaRPr lang="en-US" altLang="en-US"/>
          </a:p>
        </p:txBody>
      </p:sp>
      <p:sp>
        <p:nvSpPr>
          <p:cNvPr id="454658" name="Rectangle 2"/>
          <p:cNvSpPr>
            <a:spLocks noChangeArrowheads="1" noTextEdit="1"/>
          </p:cNvSpPr>
          <p:nvPr>
            <p:ph type="sldImg"/>
          </p:nvPr>
        </p:nvSpPr>
        <p:spPr>
          <a:ln/>
        </p:spPr>
      </p:sp>
      <p:sp>
        <p:nvSpPr>
          <p:cNvPr id="454659" name="Rectangle 3"/>
          <p:cNvSpPr>
            <a:spLocks noGrp="1" noChangeArrowheads="1"/>
          </p:cNvSpPr>
          <p:nvPr>
            <p:ph type="body" idx="1"/>
          </p:nvPr>
        </p:nvSpPr>
        <p:spPr/>
        <p:txBody>
          <a:bodyPr/>
          <a:lstStyle/>
          <a:p>
            <a:r>
              <a:rPr lang="en-US" altLang="en-US"/>
              <a:t>78.  There is no cook-book formula for determining how frequently to fertilize. </a:t>
            </a:r>
            <a:r>
              <a:rPr lang="en-US" altLang="en-US" b="1"/>
              <a:t>(#) </a:t>
            </a:r>
            <a:r>
              <a:rPr lang="en-US" altLang="en-US"/>
              <a:t>It depends on the type of fertilizer you purchase and the release duration, </a:t>
            </a:r>
            <a:r>
              <a:rPr lang="en-US" altLang="en-US" b="1"/>
              <a:t>(#) </a:t>
            </a:r>
            <a:r>
              <a:rPr lang="en-US" altLang="en-US"/>
              <a:t>the type of plants being fertilized </a:t>
            </a:r>
            <a:r>
              <a:rPr lang="en-US" altLang="en-US" b="1"/>
              <a:t>(#) </a:t>
            </a:r>
            <a:r>
              <a:rPr lang="en-US" altLang="en-US"/>
              <a:t>and the desired growth rate. </a:t>
            </a:r>
          </a:p>
        </p:txBody>
      </p:sp>
    </p:spTree>
    <p:extLst>
      <p:ext uri="{BB962C8B-B14F-4D97-AF65-F5344CB8AC3E}">
        <p14:creationId xmlns:p14="http://schemas.microsoft.com/office/powerpoint/2010/main" val="1793491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48042F-303C-FB4B-953A-E71C20D15491}" type="slidenum">
              <a:rPr lang="en-US" altLang="en-US"/>
              <a:pPr/>
              <a:t>11</a:t>
            </a:fld>
            <a:endParaRPr lang="en-US" altLang="en-US"/>
          </a:p>
        </p:txBody>
      </p:sp>
      <p:sp>
        <p:nvSpPr>
          <p:cNvPr id="455682" name="Rectangle 2"/>
          <p:cNvSpPr>
            <a:spLocks noChangeArrowheads="1" noTextEdit="1"/>
          </p:cNvSpPr>
          <p:nvPr>
            <p:ph type="sldImg"/>
          </p:nvPr>
        </p:nvSpPr>
        <p:spPr>
          <a:ln/>
        </p:spPr>
      </p:sp>
      <p:sp>
        <p:nvSpPr>
          <p:cNvPr id="455683" name="Rectangle 3"/>
          <p:cNvSpPr>
            <a:spLocks noGrp="1" noChangeArrowheads="1"/>
          </p:cNvSpPr>
          <p:nvPr>
            <p:ph type="body" idx="1"/>
          </p:nvPr>
        </p:nvSpPr>
        <p:spPr/>
        <p:txBody>
          <a:bodyPr/>
          <a:lstStyle/>
          <a:p>
            <a:r>
              <a:rPr lang="en-US" altLang="en-US"/>
              <a:t>79.  Most fertilizer recommendations are given in pounds of nitrogen to apply per acre or per 1000 square feet.  The same is true for turfgrasses and ornamentals.  As a general rule on ornamental plants, 1 pound of nitrogen per 1000 square feet is recommended.  Now, you might ask how to calculate the actual amount of product to use to provide this amount of nitrogen. </a:t>
            </a:r>
          </a:p>
        </p:txBody>
      </p:sp>
    </p:spTree>
    <p:extLst>
      <p:ext uri="{BB962C8B-B14F-4D97-AF65-F5344CB8AC3E}">
        <p14:creationId xmlns:p14="http://schemas.microsoft.com/office/powerpoint/2010/main" val="1127675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C1CECA-062B-B24C-854B-92B0FC71F0D6}" type="slidenum">
              <a:rPr lang="en-US" altLang="en-US"/>
              <a:pPr/>
              <a:t>12</a:t>
            </a:fld>
            <a:endParaRPr lang="en-US" altLang="en-US"/>
          </a:p>
        </p:txBody>
      </p:sp>
      <p:sp>
        <p:nvSpPr>
          <p:cNvPr id="456706" name="Rectangle 2"/>
          <p:cNvSpPr>
            <a:spLocks noChangeArrowheads="1" noTextEdit="1"/>
          </p:cNvSpPr>
          <p:nvPr>
            <p:ph type="sldImg"/>
          </p:nvPr>
        </p:nvSpPr>
        <p:spPr>
          <a:ln/>
        </p:spPr>
      </p:sp>
      <p:sp>
        <p:nvSpPr>
          <p:cNvPr id="456707" name="Rectangle 3"/>
          <p:cNvSpPr>
            <a:spLocks noGrp="1" noChangeArrowheads="1"/>
          </p:cNvSpPr>
          <p:nvPr>
            <p:ph type="body" idx="1"/>
          </p:nvPr>
        </p:nvSpPr>
        <p:spPr/>
        <p:txBody>
          <a:bodyPr/>
          <a:lstStyle/>
          <a:p>
            <a:r>
              <a:rPr lang="en-US" altLang="en-US"/>
              <a:t>80.  To do this, divide the first number in the analysis, the nitrogen content, into the number 10, a constant, to arrive at the rate per 100 square feet.  For a 16-4-8 fertilizer, the rate would be 0.6 lbs. per 100 square feet, or approximately ½ lb.  (#) For dry granular fertilizers, approximately 2 cups = 1 pound.  Therefore, in this example, approximately 1 cup of 16-4-8 fertilizer would be applied over each 100 square feet of bed area.</a:t>
            </a:r>
          </a:p>
        </p:txBody>
      </p:sp>
    </p:spTree>
    <p:extLst>
      <p:ext uri="{BB962C8B-B14F-4D97-AF65-F5344CB8AC3E}">
        <p14:creationId xmlns:p14="http://schemas.microsoft.com/office/powerpoint/2010/main" val="1296456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5C96D1-8481-014F-BC2B-54ED703ED729}" type="slidenum">
              <a:rPr lang="en-US" altLang="en-US"/>
              <a:pPr/>
              <a:t>13</a:t>
            </a:fld>
            <a:endParaRPr lang="en-US" altLang="en-US"/>
          </a:p>
        </p:txBody>
      </p:sp>
      <p:sp>
        <p:nvSpPr>
          <p:cNvPr id="457730" name="Rectangle 2"/>
          <p:cNvSpPr>
            <a:spLocks noChangeArrowheads="1" noTextEdit="1"/>
          </p:cNvSpPr>
          <p:nvPr>
            <p:ph type="sldImg"/>
          </p:nvPr>
        </p:nvSpPr>
        <p:spPr>
          <a:ln/>
        </p:spPr>
      </p:sp>
      <p:sp>
        <p:nvSpPr>
          <p:cNvPr id="457731" name="Rectangle 3"/>
          <p:cNvSpPr>
            <a:spLocks noGrp="1" noChangeArrowheads="1"/>
          </p:cNvSpPr>
          <p:nvPr>
            <p:ph type="body" idx="1"/>
          </p:nvPr>
        </p:nvSpPr>
        <p:spPr/>
        <p:txBody>
          <a:bodyPr/>
          <a:lstStyle/>
          <a:p>
            <a:r>
              <a:rPr lang="en-US" altLang="en-US"/>
              <a:t>81.  Let’s say you have a landscape bed that looks like this and you want to know how much 16-4-8 fertilizer to broadcast over the bed. </a:t>
            </a:r>
            <a:r>
              <a:rPr lang="en-US" altLang="en-US" b="1"/>
              <a:t>(#</a:t>
            </a:r>
            <a:r>
              <a:rPr lang="en-US" altLang="en-US"/>
              <a:t>)  The length of the bed is approximately 50 feet </a:t>
            </a:r>
            <a:r>
              <a:rPr lang="en-US" altLang="en-US" b="1"/>
              <a:t>(#) </a:t>
            </a:r>
            <a:r>
              <a:rPr lang="en-US" altLang="en-US"/>
              <a:t>and the width is approximately 5 feet.  Of course, the bed is not a perfect rectangle ( few landscape beds are), but notice how it is a little wider than 5 feet on one end and a little narrower than 5 feet on the other end. </a:t>
            </a:r>
            <a:r>
              <a:rPr lang="en-US" altLang="en-US" b="1"/>
              <a:t>(#) </a:t>
            </a:r>
            <a:r>
              <a:rPr lang="en-US" altLang="en-US"/>
              <a:t>So we’re going to estimate that this bed contains approximately 250 square feet.  </a:t>
            </a:r>
            <a:r>
              <a:rPr lang="en-US" altLang="en-US" b="1"/>
              <a:t>(#) </a:t>
            </a:r>
            <a:r>
              <a:rPr lang="en-US" altLang="en-US"/>
              <a:t>The application rate of a 16-4-8 fertilizer to apply the 1 lb. of nitrogen per 1,000 sq. ft. is 0.6 lbs. per 100 sq. feet. </a:t>
            </a:r>
            <a:r>
              <a:rPr lang="en-US" altLang="en-US" b="1"/>
              <a:t>(#) </a:t>
            </a:r>
            <a:r>
              <a:rPr lang="en-US" altLang="en-US"/>
              <a:t> To find out how much we need for 250 square feet, we set up a proportion like this. If we need 0.6 lbs per 100 sq. feet, how much do we need per 250 sq. ft.? </a:t>
            </a:r>
            <a:r>
              <a:rPr lang="en-US" altLang="en-US" b="1"/>
              <a:t>(#) </a:t>
            </a:r>
            <a:r>
              <a:rPr lang="en-US" altLang="en-US"/>
              <a:t>Cross multiplying and solving for X, the answer is 1 ½ lbs. or approximately 3 cups.  So 3 cups of the 16- 4 - 8 fertilizer would be evenly broadcast over the bed.</a:t>
            </a:r>
          </a:p>
        </p:txBody>
      </p:sp>
    </p:spTree>
    <p:extLst>
      <p:ext uri="{BB962C8B-B14F-4D97-AF65-F5344CB8AC3E}">
        <p14:creationId xmlns:p14="http://schemas.microsoft.com/office/powerpoint/2010/main" val="1171766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B79812-DF08-7E47-BFD2-DEADCE1B3291}" type="slidenum">
              <a:rPr lang="en-US" altLang="en-US"/>
              <a:pPr/>
              <a:t>14</a:t>
            </a:fld>
            <a:endParaRPr lang="en-US" altLang="en-US"/>
          </a:p>
        </p:txBody>
      </p:sp>
      <p:sp>
        <p:nvSpPr>
          <p:cNvPr id="458754" name="Rectangle 2"/>
          <p:cNvSpPr>
            <a:spLocks noChangeArrowheads="1" noTextEdit="1"/>
          </p:cNvSpPr>
          <p:nvPr>
            <p:ph type="sldImg"/>
          </p:nvPr>
        </p:nvSpPr>
        <p:spPr>
          <a:ln/>
        </p:spPr>
      </p:sp>
      <p:sp>
        <p:nvSpPr>
          <p:cNvPr id="458755" name="Rectangle 3"/>
          <p:cNvSpPr>
            <a:spLocks noGrp="1" noChangeArrowheads="1"/>
          </p:cNvSpPr>
          <p:nvPr>
            <p:ph type="body" idx="1"/>
          </p:nvPr>
        </p:nvSpPr>
        <p:spPr/>
        <p:txBody>
          <a:bodyPr/>
          <a:lstStyle/>
          <a:p>
            <a:r>
              <a:rPr lang="en-US" altLang="en-US"/>
              <a:t>82.  Applying fertilizers at the recommended rate is very important because it will prevent injury like this.  The fertilizer was thrown haphazardly by the hand-full under this azalea.  Fertilizers are chemically salts and can cause significant damage to the roots of plants when they are applied at too high a rate.  When the roots are injured, foliar burn like this becomes evident. </a:t>
            </a:r>
          </a:p>
        </p:txBody>
      </p:sp>
    </p:spTree>
    <p:extLst>
      <p:ext uri="{BB962C8B-B14F-4D97-AF65-F5344CB8AC3E}">
        <p14:creationId xmlns:p14="http://schemas.microsoft.com/office/powerpoint/2010/main" val="1458909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4DDEE1-DF2F-4746-8D82-A33B0B490A8C}" type="slidenum">
              <a:rPr lang="en-US" altLang="en-US"/>
              <a:pPr/>
              <a:t>15</a:t>
            </a:fld>
            <a:endParaRPr lang="en-US" altLang="en-US"/>
          </a:p>
        </p:txBody>
      </p:sp>
      <p:sp>
        <p:nvSpPr>
          <p:cNvPr id="459778" name="Rectangle 2"/>
          <p:cNvSpPr>
            <a:spLocks noChangeArrowheads="1" noTextEdit="1"/>
          </p:cNvSpPr>
          <p:nvPr>
            <p:ph type="sldImg"/>
          </p:nvPr>
        </p:nvSpPr>
        <p:spPr>
          <a:ln/>
        </p:spPr>
      </p:sp>
      <p:sp>
        <p:nvSpPr>
          <p:cNvPr id="459779" name="Rectangle 3"/>
          <p:cNvSpPr>
            <a:spLocks noGrp="1" noChangeArrowheads="1"/>
          </p:cNvSpPr>
          <p:nvPr>
            <p:ph type="body" idx="1"/>
          </p:nvPr>
        </p:nvSpPr>
        <p:spPr/>
        <p:txBody>
          <a:bodyPr/>
          <a:lstStyle/>
          <a:p>
            <a:r>
              <a:rPr lang="en-US" altLang="en-US"/>
              <a:t>83.  Never fertilize plants stressed by drought, excess moisture, or some other environmental or cultural factor.  Until the environmental or cultural factor can be corrected, fertilizing will simply make the problem worse. </a:t>
            </a:r>
          </a:p>
        </p:txBody>
      </p:sp>
    </p:spTree>
    <p:extLst>
      <p:ext uri="{BB962C8B-B14F-4D97-AF65-F5344CB8AC3E}">
        <p14:creationId xmlns:p14="http://schemas.microsoft.com/office/powerpoint/2010/main" val="2065067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1745D7-C21C-9A43-9533-84393EFB88B1}" type="slidenum">
              <a:rPr lang="en-US" altLang="en-US"/>
              <a:pPr/>
              <a:t>16</a:t>
            </a:fld>
            <a:endParaRPr lang="en-US" altLang="en-US"/>
          </a:p>
        </p:txBody>
      </p:sp>
      <p:sp>
        <p:nvSpPr>
          <p:cNvPr id="460802" name="Rectangle 2"/>
          <p:cNvSpPr>
            <a:spLocks noChangeArrowheads="1" noTextEdit="1"/>
          </p:cNvSpPr>
          <p:nvPr>
            <p:ph type="sldImg"/>
          </p:nvPr>
        </p:nvSpPr>
        <p:spPr>
          <a:ln/>
        </p:spPr>
      </p:sp>
      <p:sp>
        <p:nvSpPr>
          <p:cNvPr id="460803" name="Rectangle 3"/>
          <p:cNvSpPr>
            <a:spLocks noGrp="1" noChangeArrowheads="1"/>
          </p:cNvSpPr>
          <p:nvPr>
            <p:ph type="body" idx="1"/>
          </p:nvPr>
        </p:nvSpPr>
        <p:spPr/>
        <p:txBody>
          <a:bodyPr/>
          <a:lstStyle/>
          <a:p>
            <a:r>
              <a:rPr lang="en-US" altLang="en-US"/>
              <a:t>84.  Most of the absorptive roots on a tree are within an area extending about 4 feet from the trunk to 1 ½ times the canopy spread.  Research in Florida has shown that roots of well-established trees can extend as much as 3 times the canopy spread.  Therefore, begin broadcasting fertilizer about 4 feet from the trunk and extend the fertilizer beyond the drip line or tips of the canopy, if possible. There are few absorptive roots within 4 feet of the trunk, so avoid applying fertilizer close to the trunk. </a:t>
            </a:r>
          </a:p>
        </p:txBody>
      </p:sp>
    </p:spTree>
    <p:extLst>
      <p:ext uri="{BB962C8B-B14F-4D97-AF65-F5344CB8AC3E}">
        <p14:creationId xmlns:p14="http://schemas.microsoft.com/office/powerpoint/2010/main" val="2110623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656AC0-3654-9048-A563-2169D2E43939}" type="slidenum">
              <a:rPr lang="en-US" altLang="en-US"/>
              <a:pPr/>
              <a:t>17</a:t>
            </a:fld>
            <a:endParaRPr lang="en-US" altLang="en-US"/>
          </a:p>
        </p:txBody>
      </p:sp>
      <p:sp>
        <p:nvSpPr>
          <p:cNvPr id="461826" name="Rectangle 2"/>
          <p:cNvSpPr>
            <a:spLocks noChangeArrowheads="1" noTextEdit="1"/>
          </p:cNvSpPr>
          <p:nvPr>
            <p:ph type="sldImg"/>
          </p:nvPr>
        </p:nvSpPr>
        <p:spPr>
          <a:ln/>
        </p:spPr>
      </p:sp>
      <p:sp>
        <p:nvSpPr>
          <p:cNvPr id="461827" name="Rectangle 3"/>
          <p:cNvSpPr>
            <a:spLocks noGrp="1" noChangeArrowheads="1"/>
          </p:cNvSpPr>
          <p:nvPr>
            <p:ph type="body" idx="1"/>
          </p:nvPr>
        </p:nvSpPr>
        <p:spPr/>
        <p:txBody>
          <a:bodyPr/>
          <a:lstStyle/>
          <a:p>
            <a:r>
              <a:rPr lang="en-US" altLang="en-US"/>
              <a:t>85.  Always broadcast granular fertilizers when the foliage of shrubs is dry, and use a rake or broom to brush  it off the foliage. It is not necessary to remove the mulch when fertilizing.  It will dissolve and make its way to the roots. However, it’s best to irrigate thoroughly soon after applying fertilizer to wash the any residual fertilizer off the foliage and to begin dissolving granules and getting the nutrients to the root zone. </a:t>
            </a:r>
          </a:p>
        </p:txBody>
      </p:sp>
    </p:spTree>
    <p:extLst>
      <p:ext uri="{BB962C8B-B14F-4D97-AF65-F5344CB8AC3E}">
        <p14:creationId xmlns:p14="http://schemas.microsoft.com/office/powerpoint/2010/main" val="1108451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7038F0-B70F-604D-AAAE-8325EC298768}" type="slidenum">
              <a:rPr lang="en-US" altLang="en-US"/>
              <a:pPr/>
              <a:t>18</a:t>
            </a:fld>
            <a:endParaRPr lang="en-US" altLang="en-US"/>
          </a:p>
        </p:txBody>
      </p:sp>
      <p:sp>
        <p:nvSpPr>
          <p:cNvPr id="462850" name="Rectangle 2"/>
          <p:cNvSpPr>
            <a:spLocks noChangeArrowheads="1" noTextEdit="1"/>
          </p:cNvSpPr>
          <p:nvPr>
            <p:ph type="sldImg"/>
          </p:nvPr>
        </p:nvSpPr>
        <p:spPr>
          <a:ln/>
        </p:spPr>
      </p:sp>
      <p:sp>
        <p:nvSpPr>
          <p:cNvPr id="462851" name="Rectangle 3"/>
          <p:cNvSpPr>
            <a:spLocks noGrp="1" noChangeArrowheads="1"/>
          </p:cNvSpPr>
          <p:nvPr>
            <p:ph type="body" idx="1"/>
          </p:nvPr>
        </p:nvSpPr>
        <p:spPr/>
        <p:txBody>
          <a:bodyPr/>
          <a:lstStyle/>
          <a:p>
            <a:r>
              <a:rPr lang="en-US" altLang="en-US"/>
              <a:t>86.  </a:t>
            </a:r>
            <a:r>
              <a:rPr lang="en-US" altLang="en-US" b="1"/>
              <a:t>(#) </a:t>
            </a:r>
            <a:r>
              <a:rPr lang="en-US" altLang="en-US"/>
              <a:t>Let’s pause here and see if anyone has a question or comment about fertilizers and fertilization.</a:t>
            </a:r>
          </a:p>
        </p:txBody>
      </p:sp>
    </p:spTree>
    <p:extLst>
      <p:ext uri="{BB962C8B-B14F-4D97-AF65-F5344CB8AC3E}">
        <p14:creationId xmlns:p14="http://schemas.microsoft.com/office/powerpoint/2010/main" val="320781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AA4100-5B1F-ED43-B4A6-E91949EC58C5}" type="slidenum">
              <a:rPr lang="en-US" altLang="en-US"/>
              <a:pPr/>
              <a:t>19</a:t>
            </a:fld>
            <a:endParaRPr lang="en-US" altLang="en-US"/>
          </a:p>
        </p:txBody>
      </p:sp>
      <p:sp>
        <p:nvSpPr>
          <p:cNvPr id="463874" name="Rectangle 2"/>
          <p:cNvSpPr>
            <a:spLocks noChangeArrowheads="1" noTextEdit="1"/>
          </p:cNvSpPr>
          <p:nvPr>
            <p:ph type="sldImg"/>
          </p:nvPr>
        </p:nvSpPr>
        <p:spPr>
          <a:ln/>
        </p:spPr>
      </p:sp>
      <p:sp>
        <p:nvSpPr>
          <p:cNvPr id="463875" name="Rectangle 3"/>
          <p:cNvSpPr>
            <a:spLocks noGrp="1" noChangeArrowheads="1"/>
          </p:cNvSpPr>
          <p:nvPr>
            <p:ph type="body" idx="1"/>
          </p:nvPr>
        </p:nvSpPr>
        <p:spPr/>
        <p:txBody>
          <a:bodyPr/>
          <a:lstStyle/>
          <a:p>
            <a:r>
              <a:rPr lang="en-US" altLang="en-US"/>
              <a:t>87.  Now let’s talk briefly about landscape irrigation.  Water supply problems are an on-going concern during the summer months in Georgia. Periodic drought and growing population in urban areas make the problem worse.  It’s important that we all do our part to “Make Every Drop Count”.</a:t>
            </a:r>
          </a:p>
        </p:txBody>
      </p:sp>
    </p:spTree>
    <p:extLst>
      <p:ext uri="{BB962C8B-B14F-4D97-AF65-F5344CB8AC3E}">
        <p14:creationId xmlns:p14="http://schemas.microsoft.com/office/powerpoint/2010/main" val="1191556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76980E-EBCD-154A-8550-C499E9BDB0F7}" type="slidenum">
              <a:rPr lang="en-US" altLang="en-US"/>
              <a:pPr/>
              <a:t>2</a:t>
            </a:fld>
            <a:endParaRPr lang="en-US" altLang="en-US"/>
          </a:p>
        </p:txBody>
      </p:sp>
      <p:sp>
        <p:nvSpPr>
          <p:cNvPr id="446466" name="Rectangle 2"/>
          <p:cNvSpPr>
            <a:spLocks noChangeArrowheads="1" noTextEdit="1"/>
          </p:cNvSpPr>
          <p:nvPr>
            <p:ph type="sldImg"/>
          </p:nvPr>
        </p:nvSpPr>
        <p:spPr>
          <a:ln/>
        </p:spPr>
      </p:sp>
      <p:sp>
        <p:nvSpPr>
          <p:cNvPr id="446467" name="Rectangle 3"/>
          <p:cNvSpPr>
            <a:spLocks noGrp="1" noChangeArrowheads="1"/>
          </p:cNvSpPr>
          <p:nvPr>
            <p:ph type="body" idx="1"/>
          </p:nvPr>
        </p:nvSpPr>
        <p:spPr/>
        <p:txBody>
          <a:bodyPr/>
          <a:lstStyle/>
          <a:p>
            <a:r>
              <a:rPr lang="en-US" altLang="en-US"/>
              <a:t>70.   Fertilization is confusing to a lot of people because there are so many types of fertilizers and fertilizer formulations from which to choose. </a:t>
            </a:r>
          </a:p>
        </p:txBody>
      </p:sp>
    </p:spTree>
    <p:extLst>
      <p:ext uri="{BB962C8B-B14F-4D97-AF65-F5344CB8AC3E}">
        <p14:creationId xmlns:p14="http://schemas.microsoft.com/office/powerpoint/2010/main" val="327920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787C09-A511-3E4F-AB9E-5978DA5296D9}" type="slidenum">
              <a:rPr lang="en-US" altLang="en-US"/>
              <a:pPr/>
              <a:t>20</a:t>
            </a:fld>
            <a:endParaRPr lang="en-US" altLang="en-US"/>
          </a:p>
        </p:txBody>
      </p:sp>
      <p:sp>
        <p:nvSpPr>
          <p:cNvPr id="32461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4612" name="Rectangle 4"/>
          <p:cNvSpPr>
            <a:spLocks noGrp="1" noChangeArrowheads="1"/>
          </p:cNvSpPr>
          <p:nvPr>
            <p:ph type="body" idx="1"/>
          </p:nvPr>
        </p:nvSpPr>
        <p:spPr/>
        <p:txBody>
          <a:bodyPr/>
          <a:lstStyle/>
          <a:p>
            <a:r>
              <a:rPr lang="en-US" altLang="en-US"/>
              <a:t>88.  Drip irrigation is an efficient way of irrigating ornamental plants in the landscape. </a:t>
            </a:r>
            <a:r>
              <a:rPr lang="en-US" altLang="en-US" b="1"/>
              <a:t>(#) </a:t>
            </a:r>
            <a:r>
              <a:rPr lang="en-US" altLang="en-US"/>
              <a:t>It uses 30% to 50% less water than sprinkler irrigation. </a:t>
            </a:r>
            <a:r>
              <a:rPr lang="en-US" altLang="en-US" b="1"/>
              <a:t>(#) </a:t>
            </a:r>
            <a:r>
              <a:rPr lang="en-US" altLang="en-US"/>
              <a:t>It avoids spraying water on foliage, so foliar diseases are less likely to occur.  </a:t>
            </a:r>
            <a:r>
              <a:rPr lang="en-US" altLang="en-US" b="1"/>
              <a:t>(#) </a:t>
            </a:r>
            <a:r>
              <a:rPr lang="en-US" altLang="en-US"/>
              <a:t>Also, there is no spray drift and water loss with drip irrigation, </a:t>
            </a:r>
            <a:r>
              <a:rPr lang="en-US" altLang="en-US" b="1"/>
              <a:t>(#) </a:t>
            </a:r>
            <a:r>
              <a:rPr lang="en-US" altLang="en-US"/>
              <a:t>and you only need to water about 25% of the root system to provide the plant’s water needs. Water is very mobile once it is inside the plant, and moves readily to areas where it is needed. </a:t>
            </a:r>
          </a:p>
        </p:txBody>
      </p:sp>
    </p:spTree>
    <p:extLst>
      <p:ext uri="{BB962C8B-B14F-4D97-AF65-F5344CB8AC3E}">
        <p14:creationId xmlns:p14="http://schemas.microsoft.com/office/powerpoint/2010/main" val="1211473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6A0B9D-A201-6741-8246-348012960C3B}" type="slidenum">
              <a:rPr lang="en-US" altLang="en-US"/>
              <a:pPr/>
              <a:t>21</a:t>
            </a:fld>
            <a:endParaRPr lang="en-US" altLang="en-US"/>
          </a:p>
        </p:txBody>
      </p:sp>
      <p:sp>
        <p:nvSpPr>
          <p:cNvPr id="464898" name="Rectangle 2"/>
          <p:cNvSpPr>
            <a:spLocks noChangeArrowheads="1" noTextEdit="1"/>
          </p:cNvSpPr>
          <p:nvPr>
            <p:ph type="sldImg"/>
          </p:nvPr>
        </p:nvSpPr>
        <p:spPr>
          <a:ln/>
        </p:spPr>
      </p:sp>
      <p:sp>
        <p:nvSpPr>
          <p:cNvPr id="464899" name="Rectangle 3"/>
          <p:cNvSpPr>
            <a:spLocks noGrp="1" noChangeArrowheads="1"/>
          </p:cNvSpPr>
          <p:nvPr>
            <p:ph type="body" idx="1"/>
          </p:nvPr>
        </p:nvSpPr>
        <p:spPr/>
        <p:txBody>
          <a:bodyPr/>
          <a:lstStyle/>
          <a:p>
            <a:r>
              <a:rPr lang="en-US" altLang="en-US"/>
              <a:t>89.  Sprinklers are currently the best choice for turfgrass irrigation.  When using a sprinkler system, be sure to monitor the output of your system by setting several rain gauges or cans throughout the turfgrass area and turning the system on for a timed interval. Then calculate the amount of water applied per hour.  This is also a good way to check for uniformity in the application rate.  If the system was designed and installed correctly, all parts of the turf area should be receiving the same amount of water. </a:t>
            </a:r>
          </a:p>
        </p:txBody>
      </p:sp>
    </p:spTree>
    <p:extLst>
      <p:ext uri="{BB962C8B-B14F-4D97-AF65-F5344CB8AC3E}">
        <p14:creationId xmlns:p14="http://schemas.microsoft.com/office/powerpoint/2010/main" val="949127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CD15D0-DB3C-C14A-8976-2B8A16BBB66D}" type="slidenum">
              <a:rPr lang="en-US" altLang="en-US"/>
              <a:pPr/>
              <a:t>22</a:t>
            </a:fld>
            <a:endParaRPr lang="en-US" altLang="en-US"/>
          </a:p>
        </p:txBody>
      </p:sp>
      <p:sp>
        <p:nvSpPr>
          <p:cNvPr id="31641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6420" name="Rectangle 4"/>
          <p:cNvSpPr>
            <a:spLocks noGrp="1" noChangeArrowheads="1"/>
          </p:cNvSpPr>
          <p:nvPr>
            <p:ph type="body" idx="1"/>
          </p:nvPr>
        </p:nvSpPr>
        <p:spPr/>
        <p:txBody>
          <a:bodyPr/>
          <a:lstStyle/>
          <a:p>
            <a:r>
              <a:rPr lang="en-US" altLang="en-US"/>
              <a:t>90.  If the operation of the sprinkler system is controlled with a time clock, make certain the operation times are changed frequently, according to changes in rainfall patterns.  Applying an inch of water soon after a 1-inch rainfall is wasteful.</a:t>
            </a:r>
          </a:p>
        </p:txBody>
      </p:sp>
    </p:spTree>
    <p:extLst>
      <p:ext uri="{BB962C8B-B14F-4D97-AF65-F5344CB8AC3E}">
        <p14:creationId xmlns:p14="http://schemas.microsoft.com/office/powerpoint/2010/main" val="485564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FE37C0-4C83-0141-9EE5-F59FC028416B}" type="slidenum">
              <a:rPr lang="en-US" altLang="en-US"/>
              <a:pPr/>
              <a:t>23</a:t>
            </a:fld>
            <a:endParaRPr lang="en-US" altLang="en-US"/>
          </a:p>
        </p:txBody>
      </p:sp>
      <p:sp>
        <p:nvSpPr>
          <p:cNvPr id="31846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8468" name="Rectangle 4"/>
          <p:cNvSpPr>
            <a:spLocks noGrp="1" noChangeArrowheads="1"/>
          </p:cNvSpPr>
          <p:nvPr>
            <p:ph type="body" idx="1"/>
          </p:nvPr>
        </p:nvSpPr>
        <p:spPr/>
        <p:txBody>
          <a:bodyPr/>
          <a:lstStyle/>
          <a:p>
            <a:r>
              <a:rPr lang="en-US" altLang="en-US"/>
              <a:t>91.  All sprinkler systems should include a rainfall sensor device that detects rainfall and prevents the system from running during rain.  Master Gardeners are supposed to set the example for others in their neighborhood, and irrigating during rain is not a good example. </a:t>
            </a:r>
          </a:p>
        </p:txBody>
      </p:sp>
    </p:spTree>
    <p:extLst>
      <p:ext uri="{BB962C8B-B14F-4D97-AF65-F5344CB8AC3E}">
        <p14:creationId xmlns:p14="http://schemas.microsoft.com/office/powerpoint/2010/main" val="443012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E853B8-3E97-C446-B85F-3CF5D0C2CA47}" type="slidenum">
              <a:rPr lang="en-US" altLang="en-US"/>
              <a:pPr/>
              <a:t>24</a:t>
            </a:fld>
            <a:endParaRPr lang="en-US" altLang="en-US"/>
          </a:p>
        </p:txBody>
      </p:sp>
      <p:sp>
        <p:nvSpPr>
          <p:cNvPr id="32051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0516" name="Rectangle 4"/>
          <p:cNvSpPr>
            <a:spLocks noGrp="1" noChangeArrowheads="1"/>
          </p:cNvSpPr>
          <p:nvPr>
            <p:ph type="body" idx="1"/>
          </p:nvPr>
        </p:nvSpPr>
        <p:spPr/>
        <p:txBody>
          <a:bodyPr/>
          <a:lstStyle/>
          <a:p>
            <a:r>
              <a:rPr lang="en-US" altLang="en-US"/>
              <a:t>92.  If an oscillating lawn sprinkler is used instead of an in-ground irrigation system to irrigate turfgrass, an irrigation timer is a wise investment.  Once you determine the output of your system and how long you need to let the water run to apply the desired amount of water, the timer can be set to turn the system off when the right amount of water has been applied. </a:t>
            </a:r>
          </a:p>
        </p:txBody>
      </p:sp>
    </p:spTree>
    <p:extLst>
      <p:ext uri="{BB962C8B-B14F-4D97-AF65-F5344CB8AC3E}">
        <p14:creationId xmlns:p14="http://schemas.microsoft.com/office/powerpoint/2010/main" val="380241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FA1DCE-46A3-A648-BFFD-526716668F89}" type="slidenum">
              <a:rPr lang="en-US" altLang="en-US"/>
              <a:pPr/>
              <a:t>25</a:t>
            </a:fld>
            <a:endParaRPr lang="en-US" altLang="en-US"/>
          </a:p>
        </p:txBody>
      </p:sp>
      <p:sp>
        <p:nvSpPr>
          <p:cNvPr id="32256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2564" name="Rectangle 4"/>
          <p:cNvSpPr>
            <a:spLocks noGrp="1" noChangeArrowheads="1"/>
          </p:cNvSpPr>
          <p:nvPr>
            <p:ph type="body" idx="1"/>
          </p:nvPr>
        </p:nvSpPr>
        <p:spPr/>
        <p:txBody>
          <a:bodyPr/>
          <a:lstStyle/>
          <a:p>
            <a:r>
              <a:rPr lang="en-US" altLang="en-US"/>
              <a:t>93.  It’s important to remember that not all plants in the landscape need irrigation. Ideally, 60% or more of the plants in your landscape should be watered by Mother Nature.   Most well-established and healthy trees and shrubs can survive extended periods of limited rainfall without supplemental irrigation.  It’s a wise conservation practice to target your irrigation to plants that show signs of stress. </a:t>
            </a:r>
            <a:r>
              <a:rPr lang="en-US" altLang="en-US" b="1"/>
              <a:t> (#) </a:t>
            </a:r>
            <a:r>
              <a:rPr lang="en-US" altLang="en-US"/>
              <a:t>Watch for gray/green foliage, wilting or dying branches as an indicator of drought stress, and direct water to plants that show symptoms of moisture stress.</a:t>
            </a:r>
            <a:r>
              <a:rPr lang="en-US" altLang="en-US" b="1"/>
              <a:t> (#) </a:t>
            </a:r>
            <a:r>
              <a:rPr lang="en-US" altLang="en-US"/>
              <a:t>A hand-held hose with an attached water breaker is an efficient method for targeting irrigation to plants that need water.  However, make certain water is applied at a rate at which the soil can absorb it.   Applying water too rapidly results in run-off and provides little benefit to the targeted plants. </a:t>
            </a:r>
          </a:p>
        </p:txBody>
      </p:sp>
    </p:spTree>
    <p:extLst>
      <p:ext uri="{BB962C8B-B14F-4D97-AF65-F5344CB8AC3E}">
        <p14:creationId xmlns:p14="http://schemas.microsoft.com/office/powerpoint/2010/main" val="1950855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B9C3A5-AF9C-9C4F-97AB-7C761263B774}" type="slidenum">
              <a:rPr lang="en-US" altLang="en-US"/>
              <a:pPr/>
              <a:t>26</a:t>
            </a:fld>
            <a:endParaRPr lang="en-US" altLang="en-US"/>
          </a:p>
        </p:txBody>
      </p:sp>
      <p:sp>
        <p:nvSpPr>
          <p:cNvPr id="32665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6660" name="Rectangle 4"/>
          <p:cNvSpPr>
            <a:spLocks noGrp="1" noChangeArrowheads="1"/>
          </p:cNvSpPr>
          <p:nvPr>
            <p:ph type="body" idx="1"/>
          </p:nvPr>
        </p:nvSpPr>
        <p:spPr/>
        <p:txBody>
          <a:bodyPr/>
          <a:lstStyle/>
          <a:p>
            <a:r>
              <a:rPr lang="en-US" altLang="en-US"/>
              <a:t>94.  For most efficient use of water, irrigate between 9 pm and 9 am to avoid evaporative loss of water.  Irrigating during these times does not promote foliage diseases, because the foliage is usually moist anyway from the night-time dew.</a:t>
            </a:r>
            <a:r>
              <a:rPr lang="en-US" altLang="en-US" b="1"/>
              <a:t> (#) </a:t>
            </a:r>
            <a:r>
              <a:rPr lang="en-US" altLang="en-US"/>
              <a:t>Also, avoid light, frequent irrigation because it encourages shallow rooting and increases water demand of the plant.   When you do water, water thoroughly to saturate the root zone to a depth of 12 inches. </a:t>
            </a:r>
          </a:p>
        </p:txBody>
      </p:sp>
    </p:spTree>
    <p:extLst>
      <p:ext uri="{BB962C8B-B14F-4D97-AF65-F5344CB8AC3E}">
        <p14:creationId xmlns:p14="http://schemas.microsoft.com/office/powerpoint/2010/main" val="251965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54A2A-88B4-4A41-8090-1791D9FFEEC8}" type="slidenum">
              <a:rPr lang="en-US" altLang="en-US"/>
              <a:pPr/>
              <a:t>27</a:t>
            </a:fld>
            <a:endParaRPr lang="en-US" altLang="en-US"/>
          </a:p>
        </p:txBody>
      </p:sp>
      <p:sp>
        <p:nvSpPr>
          <p:cNvPr id="465922" name="Rectangle 2"/>
          <p:cNvSpPr>
            <a:spLocks noChangeArrowheads="1" noTextEdit="1"/>
          </p:cNvSpPr>
          <p:nvPr>
            <p:ph type="sldImg"/>
          </p:nvPr>
        </p:nvSpPr>
        <p:spPr>
          <a:ln/>
        </p:spPr>
      </p:sp>
      <p:sp>
        <p:nvSpPr>
          <p:cNvPr id="465923" name="Rectangle 3"/>
          <p:cNvSpPr>
            <a:spLocks noGrp="1" noChangeArrowheads="1"/>
          </p:cNvSpPr>
          <p:nvPr>
            <p:ph type="body" idx="1"/>
          </p:nvPr>
        </p:nvSpPr>
        <p:spPr/>
        <p:txBody>
          <a:bodyPr/>
          <a:lstStyle/>
          <a:p>
            <a:r>
              <a:rPr lang="en-US" altLang="en-US"/>
              <a:t>95.  </a:t>
            </a:r>
            <a:r>
              <a:rPr lang="en-US" altLang="en-US" b="1"/>
              <a:t>(#) </a:t>
            </a:r>
            <a:r>
              <a:rPr lang="en-US" altLang="en-US"/>
              <a:t>Now, let’s pause and see if you have any questions or comments about landscape irrigation.</a:t>
            </a:r>
          </a:p>
        </p:txBody>
      </p:sp>
    </p:spTree>
    <p:extLst>
      <p:ext uri="{BB962C8B-B14F-4D97-AF65-F5344CB8AC3E}">
        <p14:creationId xmlns:p14="http://schemas.microsoft.com/office/powerpoint/2010/main" val="2090999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08A83B-D721-AF4F-8DA6-9E527C6AFEA3}" type="slidenum">
              <a:rPr lang="en-US" altLang="en-US"/>
              <a:pPr/>
              <a:t>28</a:t>
            </a:fld>
            <a:endParaRPr lang="en-US" altLang="en-US"/>
          </a:p>
        </p:txBody>
      </p:sp>
      <p:sp>
        <p:nvSpPr>
          <p:cNvPr id="466946" name="Rectangle 2"/>
          <p:cNvSpPr>
            <a:spLocks noChangeArrowheads="1" noTextEdit="1"/>
          </p:cNvSpPr>
          <p:nvPr>
            <p:ph type="sldImg"/>
          </p:nvPr>
        </p:nvSpPr>
        <p:spPr>
          <a:ln/>
        </p:spPr>
      </p:sp>
      <p:sp>
        <p:nvSpPr>
          <p:cNvPr id="466947" name="Rectangle 3"/>
          <p:cNvSpPr>
            <a:spLocks noGrp="1" noChangeArrowheads="1"/>
          </p:cNvSpPr>
          <p:nvPr>
            <p:ph type="body" idx="1"/>
          </p:nvPr>
        </p:nvSpPr>
        <p:spPr/>
        <p:txBody>
          <a:bodyPr/>
          <a:lstStyle/>
          <a:p>
            <a:r>
              <a:rPr lang="en-US" altLang="en-US"/>
              <a:t>96.  No lecture on landscape management would be complete without a thorough discussion of pruning.  Pruning involves both science and art - it requires a scientific understanding of how plants respond to various pruning cuts and an art in actually making the cuts appropriately to maintain plant health and proper wound healing. </a:t>
            </a:r>
          </a:p>
          <a:p>
            <a:endParaRPr lang="en-US" altLang="en-US"/>
          </a:p>
        </p:txBody>
      </p:sp>
    </p:spTree>
    <p:extLst>
      <p:ext uri="{BB962C8B-B14F-4D97-AF65-F5344CB8AC3E}">
        <p14:creationId xmlns:p14="http://schemas.microsoft.com/office/powerpoint/2010/main" val="2005507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CC6BA6-3C6F-EB44-87D0-EA1A1D07E857}" type="slidenum">
              <a:rPr lang="en-US" altLang="en-US"/>
              <a:pPr/>
              <a:t>29</a:t>
            </a:fld>
            <a:endParaRPr lang="en-US" altLang="en-US"/>
          </a:p>
        </p:txBody>
      </p:sp>
      <p:sp>
        <p:nvSpPr>
          <p:cNvPr id="467970" name="Rectangle 2"/>
          <p:cNvSpPr>
            <a:spLocks noChangeArrowheads="1" noTextEdit="1"/>
          </p:cNvSpPr>
          <p:nvPr>
            <p:ph type="sldImg"/>
          </p:nvPr>
        </p:nvSpPr>
        <p:spPr>
          <a:ln/>
        </p:spPr>
      </p:sp>
      <p:sp>
        <p:nvSpPr>
          <p:cNvPr id="467971" name="Rectangle 3"/>
          <p:cNvSpPr>
            <a:spLocks noGrp="1" noChangeArrowheads="1"/>
          </p:cNvSpPr>
          <p:nvPr>
            <p:ph type="body" idx="1"/>
          </p:nvPr>
        </p:nvSpPr>
        <p:spPr/>
        <p:txBody>
          <a:bodyPr/>
          <a:lstStyle/>
          <a:p>
            <a:r>
              <a:rPr lang="en-US" altLang="en-US"/>
              <a:t>97.  First and foremost, we should prune with a purpose.  Never prune just for the sake of pruning. Azaleas, for instance, are typically pruned after they bloom, but that does not mean they have to be pruned after bloom.  If the plants have a desirable growth habit, size and shape, they may not need pruning at all!   The azalea in this picture had produced some lanky growth that was out of proportion with the rest of the plant, so pruning was necessary  to shape the plant.</a:t>
            </a:r>
          </a:p>
        </p:txBody>
      </p:sp>
    </p:spTree>
    <p:extLst>
      <p:ext uri="{BB962C8B-B14F-4D97-AF65-F5344CB8AC3E}">
        <p14:creationId xmlns:p14="http://schemas.microsoft.com/office/powerpoint/2010/main" val="1815519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84F754-2B8C-224B-8A87-A9153C0EC6B0}" type="slidenum">
              <a:rPr lang="en-US" altLang="en-US"/>
              <a:pPr/>
              <a:t>3</a:t>
            </a:fld>
            <a:endParaRPr lang="en-US" altLang="en-US"/>
          </a:p>
        </p:txBody>
      </p:sp>
      <p:sp>
        <p:nvSpPr>
          <p:cNvPr id="447490" name="Rectangle 2"/>
          <p:cNvSpPr>
            <a:spLocks noChangeArrowheads="1" noTextEdit="1"/>
          </p:cNvSpPr>
          <p:nvPr>
            <p:ph type="sldImg"/>
          </p:nvPr>
        </p:nvSpPr>
        <p:spPr>
          <a:ln/>
        </p:spPr>
      </p:sp>
      <p:sp>
        <p:nvSpPr>
          <p:cNvPr id="447491" name="Rectangle 3"/>
          <p:cNvSpPr>
            <a:spLocks noGrp="1" noChangeArrowheads="1"/>
          </p:cNvSpPr>
          <p:nvPr>
            <p:ph type="body" idx="1"/>
          </p:nvPr>
        </p:nvSpPr>
        <p:spPr/>
        <p:txBody>
          <a:bodyPr/>
          <a:lstStyle/>
          <a:p>
            <a:r>
              <a:rPr lang="en-US" altLang="en-US"/>
              <a:t>71.   General-purpose type fertilizers, such as 10-10-10 or 16-4-8, that you buy in 40 pound bags, are most widely used for landscape fertilization.  </a:t>
            </a:r>
            <a:r>
              <a:rPr lang="en-US" altLang="en-US" b="1"/>
              <a:t>(#) </a:t>
            </a:r>
            <a:r>
              <a:rPr lang="en-US" altLang="en-US"/>
              <a:t>Slow-release fertilizers are formulated to release their nutrients over an extended period of time.  They last longer in the landscape than general-purpose fertilizers, but they also cost more per pound.  </a:t>
            </a:r>
            <a:r>
              <a:rPr lang="en-US" altLang="en-US" b="1"/>
              <a:t>(#)</a:t>
            </a:r>
            <a:r>
              <a:rPr lang="en-US" altLang="en-US"/>
              <a:t> Organic fertilizers, such as Milorganite and Bone Meal, also release nutrients slowly, but many lack certain nutrients or are low in nutrient content.  </a:t>
            </a:r>
            <a:r>
              <a:rPr lang="en-US" altLang="en-US" b="1"/>
              <a:t>(#) </a:t>
            </a:r>
            <a:r>
              <a:rPr lang="en-US" altLang="en-US"/>
              <a:t>Then there are liquid fertilizers that are fast acting, and provide readily available nutrients to the plant.  Liquid fertilizers tend to leach readily from the soil and have to be re-applied frequently.  Each of these products has advantages and disadvantages. </a:t>
            </a:r>
          </a:p>
        </p:txBody>
      </p:sp>
    </p:spTree>
    <p:extLst>
      <p:ext uri="{BB962C8B-B14F-4D97-AF65-F5344CB8AC3E}">
        <p14:creationId xmlns:p14="http://schemas.microsoft.com/office/powerpoint/2010/main" val="917880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4D25D6-07A6-DB46-AFF4-C67B52D55881}" type="slidenum">
              <a:rPr lang="en-US" altLang="en-US"/>
              <a:pPr/>
              <a:t>30</a:t>
            </a:fld>
            <a:endParaRPr lang="en-US" altLang="en-US"/>
          </a:p>
        </p:txBody>
      </p:sp>
      <p:sp>
        <p:nvSpPr>
          <p:cNvPr id="468994" name="Rectangle 2"/>
          <p:cNvSpPr>
            <a:spLocks noChangeArrowheads="1" noTextEdit="1"/>
          </p:cNvSpPr>
          <p:nvPr>
            <p:ph type="sldImg"/>
          </p:nvPr>
        </p:nvSpPr>
        <p:spPr>
          <a:ln/>
        </p:spPr>
      </p:sp>
      <p:sp>
        <p:nvSpPr>
          <p:cNvPr id="468995" name="Rectangle 3"/>
          <p:cNvSpPr>
            <a:spLocks noGrp="1" noChangeArrowheads="1"/>
          </p:cNvSpPr>
          <p:nvPr>
            <p:ph type="body" idx="1"/>
          </p:nvPr>
        </p:nvSpPr>
        <p:spPr/>
        <p:txBody>
          <a:bodyPr/>
          <a:lstStyle/>
          <a:p>
            <a:r>
              <a:rPr lang="en-US" altLang="en-US"/>
              <a:t>98.  Sometimes, we must prune plants that are planted too close to walkways or drives and interfere with traffic flow</a:t>
            </a:r>
            <a:r>
              <a:rPr lang="en-US" altLang="en-US" b="1"/>
              <a:t>.  (#) </a:t>
            </a:r>
            <a:r>
              <a:rPr lang="en-US" altLang="en-US"/>
              <a:t>Vigorous growing plants often require pruning to maintain a desired size or shape and to keep them within the scale of the surrounding landscape.  </a:t>
            </a:r>
            <a:r>
              <a:rPr lang="en-US" altLang="en-US" b="1"/>
              <a:t>(#) </a:t>
            </a:r>
            <a:r>
              <a:rPr lang="en-US" altLang="en-US"/>
              <a:t>Sometimes, Mother Nature prunes for us via wind or ice storms.</a:t>
            </a:r>
            <a:r>
              <a:rPr lang="en-US" altLang="en-US" b="1"/>
              <a:t> (#) </a:t>
            </a:r>
            <a:r>
              <a:rPr lang="en-US" altLang="en-US"/>
              <a:t>Still other times we have to prune plants that have been damaged by extreme winter cold. </a:t>
            </a:r>
          </a:p>
        </p:txBody>
      </p:sp>
    </p:spTree>
    <p:extLst>
      <p:ext uri="{BB962C8B-B14F-4D97-AF65-F5344CB8AC3E}">
        <p14:creationId xmlns:p14="http://schemas.microsoft.com/office/powerpoint/2010/main" val="1991437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1E104E-0693-FF4B-B2FC-C4FC25CCAF5A}" type="slidenum">
              <a:rPr lang="en-US" altLang="en-US"/>
              <a:pPr/>
              <a:t>31</a:t>
            </a:fld>
            <a:endParaRPr lang="en-US" altLang="en-US"/>
          </a:p>
        </p:txBody>
      </p:sp>
      <p:sp>
        <p:nvSpPr>
          <p:cNvPr id="470018" name="Rectangle 2"/>
          <p:cNvSpPr>
            <a:spLocks noChangeArrowheads="1" noTextEdit="1"/>
          </p:cNvSpPr>
          <p:nvPr>
            <p:ph type="sldImg"/>
          </p:nvPr>
        </p:nvSpPr>
        <p:spPr>
          <a:ln/>
        </p:spPr>
      </p:sp>
      <p:sp>
        <p:nvSpPr>
          <p:cNvPr id="470019" name="Rectangle 3"/>
          <p:cNvSpPr>
            <a:spLocks noGrp="1" noChangeArrowheads="1"/>
          </p:cNvSpPr>
          <p:nvPr>
            <p:ph type="body" idx="1"/>
          </p:nvPr>
        </p:nvSpPr>
        <p:spPr/>
        <p:txBody>
          <a:bodyPr/>
          <a:lstStyle/>
          <a:p>
            <a:r>
              <a:rPr lang="en-US" altLang="en-US"/>
              <a:t>99.  Sometimes we prune to remove dead, diseased or damaged wood from plants. In this example, Bot Canker disease had infected these Leyland Cypress trees and was causing selected branches to turn brown and die.  </a:t>
            </a:r>
            <a:r>
              <a:rPr lang="en-US" altLang="en-US" b="1"/>
              <a:t>(#) </a:t>
            </a:r>
            <a:r>
              <a:rPr lang="en-US" altLang="en-US"/>
              <a:t>Other times we prune plants to remove winter foliage and make way for new spring growth.  Liriope and ornamental grasses are two examples of this type of pruning.</a:t>
            </a:r>
            <a:r>
              <a:rPr lang="en-US" altLang="en-US" b="1"/>
              <a:t> (#) </a:t>
            </a:r>
            <a:r>
              <a:rPr lang="en-US" altLang="en-US"/>
              <a:t>Some trees, like ornamental crabapples and plums, form vigorous upright shoots, called water sprouts, from their main branches.  These detract from the appearance of the tree and are best pruned out when they are young. </a:t>
            </a:r>
          </a:p>
        </p:txBody>
      </p:sp>
    </p:spTree>
    <p:extLst>
      <p:ext uri="{BB962C8B-B14F-4D97-AF65-F5344CB8AC3E}">
        <p14:creationId xmlns:p14="http://schemas.microsoft.com/office/powerpoint/2010/main" val="1550936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045E72-EA28-7D40-95B6-42E386101F37}" type="slidenum">
              <a:rPr lang="en-US" altLang="en-US"/>
              <a:pPr/>
              <a:t>32</a:t>
            </a:fld>
            <a:endParaRPr lang="en-US" altLang="en-US"/>
          </a:p>
        </p:txBody>
      </p:sp>
      <p:sp>
        <p:nvSpPr>
          <p:cNvPr id="471042" name="Rectangle 2"/>
          <p:cNvSpPr>
            <a:spLocks noChangeArrowheads="1" noTextEdit="1"/>
          </p:cNvSpPr>
          <p:nvPr>
            <p:ph type="sldImg"/>
          </p:nvPr>
        </p:nvSpPr>
        <p:spPr>
          <a:ln/>
        </p:spPr>
      </p:sp>
      <p:sp>
        <p:nvSpPr>
          <p:cNvPr id="471043" name="Rectangle 3"/>
          <p:cNvSpPr>
            <a:spLocks noGrp="1" noChangeArrowheads="1"/>
          </p:cNvSpPr>
          <p:nvPr>
            <p:ph type="body" idx="1"/>
          </p:nvPr>
        </p:nvSpPr>
        <p:spPr/>
        <p:txBody>
          <a:bodyPr/>
          <a:lstStyle/>
          <a:p>
            <a:r>
              <a:rPr lang="en-US" altLang="en-US"/>
              <a:t>100.  Espalier is a French art form in which plants are trained to grow along a wall or arbor.  This photo shows a Ginkgo tree that has been trained to grow along a wall. Espalier is high maintenance pruning.</a:t>
            </a:r>
          </a:p>
        </p:txBody>
      </p:sp>
    </p:spTree>
    <p:extLst>
      <p:ext uri="{BB962C8B-B14F-4D97-AF65-F5344CB8AC3E}">
        <p14:creationId xmlns:p14="http://schemas.microsoft.com/office/powerpoint/2010/main" val="4332986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707E8D-8316-B94A-BABD-84DE0CDF3239}" type="slidenum">
              <a:rPr lang="en-US" altLang="en-US"/>
              <a:pPr/>
              <a:t>33</a:t>
            </a:fld>
            <a:endParaRPr lang="en-US" altLang="en-US"/>
          </a:p>
        </p:txBody>
      </p:sp>
      <p:sp>
        <p:nvSpPr>
          <p:cNvPr id="472066" name="Rectangle 2"/>
          <p:cNvSpPr>
            <a:spLocks noChangeArrowheads="1" noTextEdit="1"/>
          </p:cNvSpPr>
          <p:nvPr>
            <p:ph type="sldImg"/>
          </p:nvPr>
        </p:nvSpPr>
        <p:spPr>
          <a:ln/>
        </p:spPr>
      </p:sp>
      <p:sp>
        <p:nvSpPr>
          <p:cNvPr id="472067" name="Rectangle 3"/>
          <p:cNvSpPr>
            <a:spLocks noGrp="1" noChangeArrowheads="1"/>
          </p:cNvSpPr>
          <p:nvPr>
            <p:ph type="body" idx="1"/>
          </p:nvPr>
        </p:nvSpPr>
        <p:spPr/>
        <p:txBody>
          <a:bodyPr/>
          <a:lstStyle/>
          <a:p>
            <a:r>
              <a:rPr lang="en-US" altLang="en-US"/>
              <a:t>101.  Artistic pruning is sometimes done in public gardens to create focal points.  Chemical plant growth regulators are often sprayed on the plants to reduce their pruning requirements.</a:t>
            </a:r>
          </a:p>
        </p:txBody>
      </p:sp>
    </p:spTree>
    <p:extLst>
      <p:ext uri="{BB962C8B-B14F-4D97-AF65-F5344CB8AC3E}">
        <p14:creationId xmlns:p14="http://schemas.microsoft.com/office/powerpoint/2010/main" val="3331114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2B5D0D-930C-D644-B045-9868E5489BC4}" type="slidenum">
              <a:rPr lang="en-US" altLang="en-US"/>
              <a:pPr/>
              <a:t>34</a:t>
            </a:fld>
            <a:endParaRPr lang="en-US" altLang="en-US"/>
          </a:p>
        </p:txBody>
      </p:sp>
      <p:sp>
        <p:nvSpPr>
          <p:cNvPr id="473090" name="Rectangle 2"/>
          <p:cNvSpPr>
            <a:spLocks noChangeArrowheads="1" noTextEdit="1"/>
          </p:cNvSpPr>
          <p:nvPr>
            <p:ph type="sldImg"/>
          </p:nvPr>
        </p:nvSpPr>
        <p:spPr>
          <a:ln/>
        </p:spPr>
      </p:sp>
      <p:sp>
        <p:nvSpPr>
          <p:cNvPr id="473091" name="Rectangle 3"/>
          <p:cNvSpPr>
            <a:spLocks noGrp="1" noChangeArrowheads="1"/>
          </p:cNvSpPr>
          <p:nvPr>
            <p:ph type="body" idx="1"/>
          </p:nvPr>
        </p:nvSpPr>
        <p:spPr/>
        <p:txBody>
          <a:bodyPr/>
          <a:lstStyle/>
          <a:p>
            <a:r>
              <a:rPr lang="en-US" altLang="en-US"/>
              <a:t>102.  Finally, some plants, like these Japanese Cedars, develop a pyramidal growth form with little to no pruning.  Again, always prune with a purpose in mind. </a:t>
            </a:r>
          </a:p>
        </p:txBody>
      </p:sp>
    </p:spTree>
    <p:extLst>
      <p:ext uri="{BB962C8B-B14F-4D97-AF65-F5344CB8AC3E}">
        <p14:creationId xmlns:p14="http://schemas.microsoft.com/office/powerpoint/2010/main" val="114574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C8C5C0-42B3-294A-BA35-1DC6D4464D4A}" type="slidenum">
              <a:rPr lang="en-US" altLang="en-US"/>
              <a:pPr/>
              <a:t>35</a:t>
            </a:fld>
            <a:endParaRPr lang="en-US" altLang="en-US"/>
          </a:p>
        </p:txBody>
      </p:sp>
      <p:sp>
        <p:nvSpPr>
          <p:cNvPr id="474114" name="Rectangle 2"/>
          <p:cNvSpPr>
            <a:spLocks noChangeArrowheads="1" noTextEdit="1"/>
          </p:cNvSpPr>
          <p:nvPr>
            <p:ph type="sldImg"/>
          </p:nvPr>
        </p:nvSpPr>
        <p:spPr>
          <a:ln/>
        </p:spPr>
      </p:sp>
      <p:sp>
        <p:nvSpPr>
          <p:cNvPr id="474115" name="Rectangle 3"/>
          <p:cNvSpPr>
            <a:spLocks noGrp="1" noChangeArrowheads="1"/>
          </p:cNvSpPr>
          <p:nvPr>
            <p:ph type="body" idx="1"/>
          </p:nvPr>
        </p:nvSpPr>
        <p:spPr/>
        <p:txBody>
          <a:bodyPr/>
          <a:lstStyle/>
          <a:p>
            <a:r>
              <a:rPr lang="en-US" altLang="en-US"/>
              <a:t>103.  Once you establish a reason for pruning, then it’s important to know the three T’s for proper pruning: </a:t>
            </a:r>
            <a:r>
              <a:rPr lang="en-US" altLang="en-US" b="1"/>
              <a:t>(#) </a:t>
            </a:r>
            <a:r>
              <a:rPr lang="en-US" altLang="en-US"/>
              <a:t>Using the right TOOL for the pruning task, </a:t>
            </a:r>
            <a:r>
              <a:rPr lang="en-US" altLang="en-US" b="1"/>
              <a:t>(#) </a:t>
            </a:r>
            <a:r>
              <a:rPr lang="en-US" altLang="en-US"/>
              <a:t>Using the correct TECHNIQUE to accomplish your objective, </a:t>
            </a:r>
            <a:r>
              <a:rPr lang="en-US" altLang="en-US" b="1"/>
              <a:t>(#) </a:t>
            </a:r>
            <a:r>
              <a:rPr lang="en-US" altLang="en-US"/>
              <a:t>and pruning at the right TIME to minimize cold damage or to avoid removing  flower buds. </a:t>
            </a:r>
          </a:p>
        </p:txBody>
      </p:sp>
    </p:spTree>
    <p:extLst>
      <p:ext uri="{BB962C8B-B14F-4D97-AF65-F5344CB8AC3E}">
        <p14:creationId xmlns:p14="http://schemas.microsoft.com/office/powerpoint/2010/main" val="15157865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1B146-D1CE-E946-ACAF-795E38CF2AA5}" type="slidenum">
              <a:rPr lang="en-US" altLang="en-US"/>
              <a:pPr/>
              <a:t>36</a:t>
            </a:fld>
            <a:endParaRPr lang="en-US" altLang="en-US"/>
          </a:p>
        </p:txBody>
      </p:sp>
      <p:sp>
        <p:nvSpPr>
          <p:cNvPr id="475138" name="Rectangle 2"/>
          <p:cNvSpPr>
            <a:spLocks noChangeArrowheads="1" noTextEdit="1"/>
          </p:cNvSpPr>
          <p:nvPr>
            <p:ph type="sldImg"/>
          </p:nvPr>
        </p:nvSpPr>
        <p:spPr>
          <a:ln/>
        </p:spPr>
      </p:sp>
      <p:sp>
        <p:nvSpPr>
          <p:cNvPr id="475139" name="Rectangle 3"/>
          <p:cNvSpPr>
            <a:spLocks noGrp="1" noChangeArrowheads="1"/>
          </p:cNvSpPr>
          <p:nvPr>
            <p:ph type="body" idx="1"/>
          </p:nvPr>
        </p:nvSpPr>
        <p:spPr/>
        <p:txBody>
          <a:bodyPr/>
          <a:lstStyle/>
          <a:p>
            <a:r>
              <a:rPr lang="en-US" altLang="en-US"/>
              <a:t>104.  For clean cuts, always use the right tool for each pruning task. For cuts pencil size or smaller, </a:t>
            </a:r>
            <a:r>
              <a:rPr lang="en-US" altLang="en-US" b="1"/>
              <a:t>(#) </a:t>
            </a:r>
            <a:r>
              <a:rPr lang="en-US" altLang="en-US"/>
              <a:t>use hand pruners.  There are two basic types of hand pruners: </a:t>
            </a:r>
            <a:r>
              <a:rPr lang="en-US" altLang="en-US" b="1"/>
              <a:t>(#) </a:t>
            </a:r>
            <a:r>
              <a:rPr lang="en-US" altLang="en-US"/>
              <a:t>scissor-cut pruners and</a:t>
            </a:r>
            <a:r>
              <a:rPr lang="en-US" altLang="en-US" b="1"/>
              <a:t> (#) </a:t>
            </a:r>
            <a:r>
              <a:rPr lang="en-US" altLang="en-US"/>
              <a:t>anvil-cut pruners.  Scissor-cut pruners have two sharpened blades that cut like scissors, while anvil-cut pruners have one cutting blade and a flat, anvil-like surface that the blade cuts against.  Scissor-cut pruners are better for herbaceous stems since the anvil-cut shears tend to crush the tissue.</a:t>
            </a:r>
            <a:r>
              <a:rPr lang="en-US" altLang="en-US" b="1"/>
              <a:t> (#) </a:t>
            </a:r>
            <a:r>
              <a:rPr lang="en-US" altLang="en-US"/>
              <a:t>Loppers, or lopping shears, are used to cut branches larger than a pencil up to two inches in diameter.   Loppers are available with metal handles (top) or wooden handles (bottom). </a:t>
            </a:r>
          </a:p>
        </p:txBody>
      </p:sp>
    </p:spTree>
    <p:extLst>
      <p:ext uri="{BB962C8B-B14F-4D97-AF65-F5344CB8AC3E}">
        <p14:creationId xmlns:p14="http://schemas.microsoft.com/office/powerpoint/2010/main" val="2254868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2A710D-0541-9F47-BE7F-1BEB427A9EA1}" type="slidenum">
              <a:rPr lang="en-US" altLang="en-US"/>
              <a:pPr/>
              <a:t>37</a:t>
            </a:fld>
            <a:endParaRPr lang="en-US" altLang="en-US"/>
          </a:p>
        </p:txBody>
      </p:sp>
      <p:sp>
        <p:nvSpPr>
          <p:cNvPr id="476162" name="Rectangle 2"/>
          <p:cNvSpPr>
            <a:spLocks noChangeArrowheads="1" noTextEdit="1"/>
          </p:cNvSpPr>
          <p:nvPr>
            <p:ph type="sldImg"/>
          </p:nvPr>
        </p:nvSpPr>
        <p:spPr>
          <a:ln/>
        </p:spPr>
      </p:sp>
      <p:sp>
        <p:nvSpPr>
          <p:cNvPr id="476163" name="Rectangle 3"/>
          <p:cNvSpPr>
            <a:spLocks noGrp="1" noChangeArrowheads="1"/>
          </p:cNvSpPr>
          <p:nvPr>
            <p:ph type="body" idx="1"/>
          </p:nvPr>
        </p:nvSpPr>
        <p:spPr/>
        <p:txBody>
          <a:bodyPr/>
          <a:lstStyle/>
          <a:p>
            <a:r>
              <a:rPr lang="en-US" altLang="en-US"/>
              <a:t>105.  Pruning saws generally have coarser teeth than carpenter saws and are designed to cut on both the pull stroke and push stroke for greater cutting efficiency.  Saws with narrow blades are handy for maneuvering within tight spaces.</a:t>
            </a:r>
          </a:p>
        </p:txBody>
      </p:sp>
    </p:spTree>
    <p:extLst>
      <p:ext uri="{BB962C8B-B14F-4D97-AF65-F5344CB8AC3E}">
        <p14:creationId xmlns:p14="http://schemas.microsoft.com/office/powerpoint/2010/main" val="15964690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471C11-F6BE-334E-A65A-5EDCA90BDDA1}" type="slidenum">
              <a:rPr lang="en-US" altLang="en-US"/>
              <a:pPr/>
              <a:t>38</a:t>
            </a:fld>
            <a:endParaRPr lang="en-US" altLang="en-US"/>
          </a:p>
        </p:txBody>
      </p:sp>
      <p:sp>
        <p:nvSpPr>
          <p:cNvPr id="477186" name="Rectangle 2"/>
          <p:cNvSpPr>
            <a:spLocks noChangeArrowheads="1" noTextEdit="1"/>
          </p:cNvSpPr>
          <p:nvPr>
            <p:ph type="sldImg"/>
          </p:nvPr>
        </p:nvSpPr>
        <p:spPr>
          <a:ln/>
        </p:spPr>
      </p:sp>
      <p:sp>
        <p:nvSpPr>
          <p:cNvPr id="477187" name="Rectangle 3"/>
          <p:cNvSpPr>
            <a:spLocks noGrp="1" noChangeArrowheads="1"/>
          </p:cNvSpPr>
          <p:nvPr>
            <p:ph type="body" idx="1"/>
          </p:nvPr>
        </p:nvSpPr>
        <p:spPr/>
        <p:txBody>
          <a:bodyPr/>
          <a:lstStyle/>
          <a:p>
            <a:r>
              <a:rPr lang="en-US" altLang="en-US"/>
              <a:t>106.  Pole pruners are used to remove tree limbs and branches beyond reach from ground level.  They are available with both wooden handles and telescoping metal handles.  A cutting blade at the top is controlled by pulling on a rope, called a lanyard, from ground level. Most pole pruners also have a saw at their end for removing branches larger than the cutting blade can cut.</a:t>
            </a:r>
          </a:p>
        </p:txBody>
      </p:sp>
    </p:spTree>
    <p:extLst>
      <p:ext uri="{BB962C8B-B14F-4D97-AF65-F5344CB8AC3E}">
        <p14:creationId xmlns:p14="http://schemas.microsoft.com/office/powerpoint/2010/main" val="11954444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28507C-D01A-604F-9A6B-1CB58801BA98}" type="slidenum">
              <a:rPr lang="en-US" altLang="en-US"/>
              <a:pPr/>
              <a:t>39</a:t>
            </a:fld>
            <a:endParaRPr lang="en-US" altLang="en-US"/>
          </a:p>
        </p:txBody>
      </p:sp>
      <p:sp>
        <p:nvSpPr>
          <p:cNvPr id="478210" name="Rectangle 2"/>
          <p:cNvSpPr>
            <a:spLocks noChangeArrowheads="1" noTextEdit="1"/>
          </p:cNvSpPr>
          <p:nvPr>
            <p:ph type="sldImg"/>
          </p:nvPr>
        </p:nvSpPr>
        <p:spPr>
          <a:ln/>
        </p:spPr>
      </p:sp>
      <p:sp>
        <p:nvSpPr>
          <p:cNvPr id="478211" name="Rectangle 3"/>
          <p:cNvSpPr>
            <a:spLocks noGrp="1" noChangeArrowheads="1"/>
          </p:cNvSpPr>
          <p:nvPr>
            <p:ph type="body" idx="1"/>
          </p:nvPr>
        </p:nvSpPr>
        <p:spPr/>
        <p:txBody>
          <a:bodyPr/>
          <a:lstStyle/>
          <a:p>
            <a:r>
              <a:rPr lang="en-US" altLang="en-US"/>
              <a:t>107.  Before pruning, it’s important to understand a basic botanical principle of pruning. That is that most of the re-growth occurs within 6 to 8 inches of where the cut is made.   </a:t>
            </a:r>
            <a:r>
              <a:rPr lang="en-US" altLang="en-US" b="1"/>
              <a:t>(#) </a:t>
            </a:r>
            <a:r>
              <a:rPr lang="en-US" altLang="en-US"/>
              <a:t>Botanically this phenomenon is called “Apical Dominance” and it is influenced by a hormone </a:t>
            </a:r>
            <a:r>
              <a:rPr lang="en-US" altLang="en-US" b="1"/>
              <a:t>(#) </a:t>
            </a:r>
            <a:r>
              <a:rPr lang="en-US" altLang="en-US"/>
              <a:t>called auxin produced within the terminal bud of plants.  Auxin inhibits lateral bud growth as long as the terminal bud is intact, but when the shoot tip and auxin inhibitor are removed, the buds or shoots closest to the cut are signaled to grow vigorously</a:t>
            </a:r>
          </a:p>
        </p:txBody>
      </p:sp>
    </p:spTree>
    <p:extLst>
      <p:ext uri="{BB962C8B-B14F-4D97-AF65-F5344CB8AC3E}">
        <p14:creationId xmlns:p14="http://schemas.microsoft.com/office/powerpoint/2010/main" val="2125655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9D9118-14C3-BB47-9BBF-EF77DC98E6C3}" type="slidenum">
              <a:rPr lang="en-US" altLang="en-US"/>
              <a:pPr/>
              <a:t>4</a:t>
            </a:fld>
            <a:endParaRPr lang="en-US" altLang="en-US"/>
          </a:p>
        </p:txBody>
      </p:sp>
      <p:sp>
        <p:nvSpPr>
          <p:cNvPr id="448514" name="Rectangle 2"/>
          <p:cNvSpPr>
            <a:spLocks noChangeArrowheads="1" noTextEdit="1"/>
          </p:cNvSpPr>
          <p:nvPr>
            <p:ph type="sldImg"/>
          </p:nvPr>
        </p:nvSpPr>
        <p:spPr>
          <a:ln/>
        </p:spPr>
      </p:sp>
      <p:sp>
        <p:nvSpPr>
          <p:cNvPr id="448515" name="Rectangle 3"/>
          <p:cNvSpPr>
            <a:spLocks noGrp="1" noChangeArrowheads="1"/>
          </p:cNvSpPr>
          <p:nvPr>
            <p:ph type="body" idx="1"/>
          </p:nvPr>
        </p:nvSpPr>
        <p:spPr/>
        <p:txBody>
          <a:bodyPr/>
          <a:lstStyle/>
          <a:p>
            <a:r>
              <a:rPr lang="en-US" altLang="en-US"/>
              <a:t>72.  The decision as to which of the fertilizer formulations to use will depend on a number of factors.  </a:t>
            </a:r>
            <a:r>
              <a:rPr lang="en-US" altLang="en-US" b="1"/>
              <a:t>(#) </a:t>
            </a:r>
            <a:r>
              <a:rPr lang="en-US" altLang="en-US"/>
              <a:t>Cost is definitely one of them.  Osmocote, for instance, is a micro-encapsulated slow-release fertilizer often used for annual flowers.  It costs $2 to $3 per pound, while a general-purpose fertilizer costs just a few cents per pound. Therefore, a general-purpose fertilizer is more economically practical for fertilizing trees and shrubs. </a:t>
            </a:r>
            <a:r>
              <a:rPr lang="en-US" altLang="en-US" b="1"/>
              <a:t>(#) </a:t>
            </a:r>
            <a:r>
              <a:rPr lang="en-US" altLang="en-US"/>
              <a:t>One should also consider the type of plants to be fertilized.  Annual flowers, for instance, have a high demand for nutrients                                                                                                                                    throughout the growing season and will benefit from a fertilizer that releases its nutrients slowly throughout the season.  On the other hand, established trees and shrubs absorb nutrients early in the growing season and will benefit from a general-purpose fertilizer applied at the beginning of the growing season.  </a:t>
            </a:r>
            <a:r>
              <a:rPr lang="en-US" altLang="en-US" b="1"/>
              <a:t>(#)</a:t>
            </a:r>
            <a:r>
              <a:rPr lang="en-US" altLang="en-US"/>
              <a:t> The site conditions should also be considered.  For instance, plants growing in shade generally require less  fertilizer than those growing in the sun </a:t>
            </a:r>
            <a:r>
              <a:rPr lang="en-US" altLang="en-US" b="1"/>
              <a:t>(#) </a:t>
            </a:r>
            <a:r>
              <a:rPr lang="en-US" altLang="en-US"/>
              <a:t>Also consider the growth response desired.  A newly planted ground cover, for instance, will benefit from an incorporated general-purpose fertilizer supplemented with weekly applications of a liquid fertilizer to encourage rapid establishment and growth. </a:t>
            </a:r>
            <a:r>
              <a:rPr lang="en-US" altLang="en-US" b="1"/>
              <a:t>(#)</a:t>
            </a:r>
            <a:r>
              <a:rPr lang="en-US" altLang="en-US"/>
              <a:t> Last, but not least, consider soil test results.  A soil test is the most scientific way of determining which fertilizer formulation is best for your plants. </a:t>
            </a:r>
          </a:p>
        </p:txBody>
      </p:sp>
    </p:spTree>
    <p:extLst>
      <p:ext uri="{BB962C8B-B14F-4D97-AF65-F5344CB8AC3E}">
        <p14:creationId xmlns:p14="http://schemas.microsoft.com/office/powerpoint/2010/main" val="14500230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6A61D2-F648-654E-8ED6-85CB1B837C40}" type="slidenum">
              <a:rPr lang="en-US" altLang="en-US"/>
              <a:pPr/>
              <a:t>40</a:t>
            </a:fld>
            <a:endParaRPr lang="en-US" altLang="en-US"/>
          </a:p>
        </p:txBody>
      </p:sp>
      <p:sp>
        <p:nvSpPr>
          <p:cNvPr id="479234" name="Rectangle 2"/>
          <p:cNvSpPr>
            <a:spLocks noChangeArrowheads="1" noTextEdit="1"/>
          </p:cNvSpPr>
          <p:nvPr>
            <p:ph type="sldImg"/>
          </p:nvPr>
        </p:nvSpPr>
        <p:spPr>
          <a:ln/>
        </p:spPr>
      </p:sp>
      <p:sp>
        <p:nvSpPr>
          <p:cNvPr id="479235" name="Rectangle 3"/>
          <p:cNvSpPr>
            <a:spLocks noGrp="1" noChangeArrowheads="1"/>
          </p:cNvSpPr>
          <p:nvPr>
            <p:ph type="body" idx="1"/>
          </p:nvPr>
        </p:nvSpPr>
        <p:spPr/>
        <p:txBody>
          <a:bodyPr/>
          <a:lstStyle/>
          <a:p>
            <a:r>
              <a:rPr lang="en-US" altLang="en-US"/>
              <a:t>108.  Notice where the new growth occurred when these plants were pruned.  They were planted to become a hedge, but very little growth will occur at the bottom, </a:t>
            </a:r>
            <a:r>
              <a:rPr lang="en-US" altLang="en-US" b="1"/>
              <a:t>(#) </a:t>
            </a:r>
            <a:r>
              <a:rPr lang="en-US" altLang="en-US"/>
              <a:t>so as the plants mature, the hedge will be bare at the bottom, as if it were standing on legs. </a:t>
            </a:r>
          </a:p>
        </p:txBody>
      </p:sp>
    </p:spTree>
    <p:extLst>
      <p:ext uri="{BB962C8B-B14F-4D97-AF65-F5344CB8AC3E}">
        <p14:creationId xmlns:p14="http://schemas.microsoft.com/office/powerpoint/2010/main" val="3622892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E0F20A-AEA4-F842-9F8E-618BF9E1B11E}" type="slidenum">
              <a:rPr lang="en-US" altLang="en-US"/>
              <a:pPr/>
              <a:t>41</a:t>
            </a:fld>
            <a:endParaRPr lang="en-US" altLang="en-US"/>
          </a:p>
        </p:txBody>
      </p:sp>
      <p:sp>
        <p:nvSpPr>
          <p:cNvPr id="480258" name="Rectangle 2"/>
          <p:cNvSpPr>
            <a:spLocks noChangeArrowheads="1" noTextEdit="1"/>
          </p:cNvSpPr>
          <p:nvPr>
            <p:ph type="sldImg"/>
          </p:nvPr>
        </p:nvSpPr>
        <p:spPr>
          <a:ln/>
        </p:spPr>
      </p:sp>
      <p:sp>
        <p:nvSpPr>
          <p:cNvPr id="480259" name="Rectangle 3"/>
          <p:cNvSpPr>
            <a:spLocks noGrp="1" noChangeArrowheads="1"/>
          </p:cNvSpPr>
          <p:nvPr>
            <p:ph type="body" idx="1"/>
          </p:nvPr>
        </p:nvSpPr>
        <p:spPr/>
        <p:txBody>
          <a:bodyPr/>
          <a:lstStyle/>
          <a:p>
            <a:r>
              <a:rPr lang="en-US" altLang="en-US"/>
              <a:t>109.  When planting a hedge, it may be necessary to prune the plants to within 6 to 8 inches of ground level to encourage branching (if they are already well branched at the base, this is not necessary).  </a:t>
            </a:r>
            <a:r>
              <a:rPr lang="en-US" altLang="en-US" b="1"/>
              <a:t>(#) </a:t>
            </a:r>
            <a:r>
              <a:rPr lang="en-US" altLang="en-US"/>
              <a:t>If a formally pruned hedge is desired, begin tapering the new growth in a pyramidal shape.  This allows light to reach the lower canopy and helps maintain growth in the lower canopy.  </a:t>
            </a:r>
            <a:r>
              <a:rPr lang="en-US" altLang="en-US" b="1"/>
              <a:t>(#) (#)</a:t>
            </a:r>
            <a:r>
              <a:rPr lang="en-US" altLang="en-US"/>
              <a:t> Continue this pyramidal type pruning with each new flush of growth until the desired height is achieved.. </a:t>
            </a:r>
          </a:p>
        </p:txBody>
      </p:sp>
    </p:spTree>
    <p:extLst>
      <p:ext uri="{BB962C8B-B14F-4D97-AF65-F5344CB8AC3E}">
        <p14:creationId xmlns:p14="http://schemas.microsoft.com/office/powerpoint/2010/main" val="8792014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5666A5-442F-A742-A1F4-CEF4BAB2D37A}" type="slidenum">
              <a:rPr lang="en-US" altLang="en-US"/>
              <a:pPr/>
              <a:t>42</a:t>
            </a:fld>
            <a:endParaRPr lang="en-US" altLang="en-US"/>
          </a:p>
        </p:txBody>
      </p:sp>
      <p:sp>
        <p:nvSpPr>
          <p:cNvPr id="481282" name="Rectangle 2"/>
          <p:cNvSpPr>
            <a:spLocks noChangeArrowheads="1" noTextEdit="1"/>
          </p:cNvSpPr>
          <p:nvPr>
            <p:ph type="sldImg"/>
          </p:nvPr>
        </p:nvSpPr>
        <p:spPr>
          <a:ln/>
        </p:spPr>
      </p:sp>
      <p:sp>
        <p:nvSpPr>
          <p:cNvPr id="481283" name="Rectangle 3"/>
          <p:cNvSpPr>
            <a:spLocks noGrp="1" noChangeArrowheads="1"/>
          </p:cNvSpPr>
          <p:nvPr>
            <p:ph type="body" idx="1"/>
          </p:nvPr>
        </p:nvSpPr>
        <p:spPr/>
        <p:txBody>
          <a:bodyPr/>
          <a:lstStyle/>
          <a:p>
            <a:r>
              <a:rPr lang="en-US" altLang="en-US"/>
              <a:t>110.  This Dwarf Burford Holly was pruned in a formal, pyramidal form. Notice how the growth remained thick and dense throughout the canopy. </a:t>
            </a:r>
          </a:p>
        </p:txBody>
      </p:sp>
    </p:spTree>
    <p:extLst>
      <p:ext uri="{BB962C8B-B14F-4D97-AF65-F5344CB8AC3E}">
        <p14:creationId xmlns:p14="http://schemas.microsoft.com/office/powerpoint/2010/main" val="20516149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146DAE-3ADD-5A4B-B321-FC72B4ECC83F}" type="slidenum">
              <a:rPr lang="en-US" altLang="en-US"/>
              <a:pPr/>
              <a:t>43</a:t>
            </a:fld>
            <a:endParaRPr lang="en-US" altLang="en-US"/>
          </a:p>
        </p:txBody>
      </p:sp>
      <p:sp>
        <p:nvSpPr>
          <p:cNvPr id="482306" name="Rectangle 2"/>
          <p:cNvSpPr>
            <a:spLocks noChangeArrowheads="1" noTextEdit="1"/>
          </p:cNvSpPr>
          <p:nvPr>
            <p:ph type="sldImg"/>
          </p:nvPr>
        </p:nvSpPr>
        <p:spPr>
          <a:ln/>
        </p:spPr>
      </p:sp>
      <p:sp>
        <p:nvSpPr>
          <p:cNvPr id="482307" name="Rectangle 3"/>
          <p:cNvSpPr>
            <a:spLocks noGrp="1" noChangeArrowheads="1"/>
          </p:cNvSpPr>
          <p:nvPr>
            <p:ph type="body" idx="1"/>
          </p:nvPr>
        </p:nvSpPr>
        <p:spPr/>
        <p:txBody>
          <a:bodyPr/>
          <a:lstStyle/>
          <a:p>
            <a:r>
              <a:rPr lang="en-US" altLang="en-US"/>
              <a:t>111.  There are two basic types of pruning techniques.... (#)HEADING , and </a:t>
            </a:r>
            <a:r>
              <a:rPr lang="en-US" altLang="en-US" b="1"/>
              <a:t>(#) </a:t>
            </a:r>
            <a:r>
              <a:rPr lang="en-US" altLang="en-US"/>
              <a:t>THINNING.  Heading is the indiscriminate cutting of branches back to the same level.  Shearing is an example of heading. Many small-leaf evergreen shrubs are sheared in the landscape.  Thinning, on the other hand, refers to the removal of selected branches within the canopy back to the main trunk, a side branch or bud.  Heading results in a more formal appearance while thinning results in more informal appearance. </a:t>
            </a:r>
          </a:p>
        </p:txBody>
      </p:sp>
    </p:spTree>
    <p:extLst>
      <p:ext uri="{BB962C8B-B14F-4D97-AF65-F5344CB8AC3E}">
        <p14:creationId xmlns:p14="http://schemas.microsoft.com/office/powerpoint/2010/main" val="14946922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A1C6FC-4495-5A4B-8EFF-AAA5CF255A98}" type="slidenum">
              <a:rPr lang="en-US" altLang="en-US"/>
              <a:pPr/>
              <a:t>44</a:t>
            </a:fld>
            <a:endParaRPr lang="en-US" altLang="en-US"/>
          </a:p>
        </p:txBody>
      </p:sp>
      <p:sp>
        <p:nvSpPr>
          <p:cNvPr id="483330" name="Rectangle 2"/>
          <p:cNvSpPr>
            <a:spLocks noChangeArrowheads="1" noTextEdit="1"/>
          </p:cNvSpPr>
          <p:nvPr>
            <p:ph type="sldImg"/>
          </p:nvPr>
        </p:nvSpPr>
        <p:spPr>
          <a:ln/>
        </p:spPr>
      </p:sp>
      <p:sp>
        <p:nvSpPr>
          <p:cNvPr id="483331" name="Rectangle 3"/>
          <p:cNvSpPr>
            <a:spLocks noGrp="1" noChangeArrowheads="1"/>
          </p:cNvSpPr>
          <p:nvPr>
            <p:ph type="body" idx="1"/>
          </p:nvPr>
        </p:nvSpPr>
        <p:spPr/>
        <p:txBody>
          <a:bodyPr/>
          <a:lstStyle/>
          <a:p>
            <a:r>
              <a:rPr lang="en-US" altLang="en-US"/>
              <a:t>112.  Shearing hedges into a formal shape is an example of heading.  </a:t>
            </a:r>
            <a:r>
              <a:rPr lang="en-US" altLang="en-US" b="1"/>
              <a:t>(#) </a:t>
            </a:r>
            <a:r>
              <a:rPr lang="en-US" altLang="en-US"/>
              <a:t>On liriope, it’s a common practice to set the lawnmower in the highest wheel setting and mow off the previous year’s growth at the end of winter.  This is another example of heading. Liriope pruning is done prior to spring growth - early February in south Georgia and late February in north Georgia. </a:t>
            </a:r>
          </a:p>
        </p:txBody>
      </p:sp>
    </p:spTree>
    <p:extLst>
      <p:ext uri="{BB962C8B-B14F-4D97-AF65-F5344CB8AC3E}">
        <p14:creationId xmlns:p14="http://schemas.microsoft.com/office/powerpoint/2010/main" val="294137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A83AE5-30E6-374F-AE08-0FB6B6AA0182}" type="slidenum">
              <a:rPr lang="en-US" altLang="en-US"/>
              <a:pPr/>
              <a:t>45</a:t>
            </a:fld>
            <a:endParaRPr lang="en-US" altLang="en-US"/>
          </a:p>
        </p:txBody>
      </p:sp>
      <p:sp>
        <p:nvSpPr>
          <p:cNvPr id="484354" name="Rectangle 2"/>
          <p:cNvSpPr>
            <a:spLocks noChangeArrowheads="1" noTextEdit="1"/>
          </p:cNvSpPr>
          <p:nvPr>
            <p:ph type="sldImg"/>
          </p:nvPr>
        </p:nvSpPr>
        <p:spPr>
          <a:ln/>
        </p:spPr>
      </p:sp>
      <p:sp>
        <p:nvSpPr>
          <p:cNvPr id="484355" name="Rectangle 3"/>
          <p:cNvSpPr>
            <a:spLocks noGrp="1" noChangeArrowheads="1"/>
          </p:cNvSpPr>
          <p:nvPr>
            <p:ph type="body" idx="1"/>
          </p:nvPr>
        </p:nvSpPr>
        <p:spPr/>
        <p:txBody>
          <a:bodyPr/>
          <a:lstStyle/>
          <a:p>
            <a:r>
              <a:rPr lang="en-US" altLang="en-US"/>
              <a:t>113.  Avoid shearing plants whenever possible, because it results in a thick, dense outer canopy and reduces air circulation within the plant.  As a result, plants are more prone to insect and disease problems.  It is also high maintenance - once you shear plants, you’ll have to keep shearing them frequently to maintain their shape.  That’s fine if you want to be a slave to your landscape.  Can you imagine the maintenance requirements of this landscape?  If you’re not careful, shearing will result......</a:t>
            </a:r>
          </a:p>
        </p:txBody>
      </p:sp>
    </p:spTree>
    <p:extLst>
      <p:ext uri="{BB962C8B-B14F-4D97-AF65-F5344CB8AC3E}">
        <p14:creationId xmlns:p14="http://schemas.microsoft.com/office/powerpoint/2010/main" val="4354893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8ADC2A-B6A4-BF4A-8121-ED9C88CA4E94}" type="slidenum">
              <a:rPr lang="en-US" altLang="en-US"/>
              <a:pPr/>
              <a:t>46</a:t>
            </a:fld>
            <a:endParaRPr lang="en-US" altLang="en-US"/>
          </a:p>
        </p:txBody>
      </p:sp>
      <p:sp>
        <p:nvSpPr>
          <p:cNvPr id="485378" name="Rectangle 2"/>
          <p:cNvSpPr>
            <a:spLocks noChangeArrowheads="1" noTextEdit="1"/>
          </p:cNvSpPr>
          <p:nvPr>
            <p:ph type="sldImg"/>
          </p:nvPr>
        </p:nvSpPr>
        <p:spPr>
          <a:ln/>
        </p:spPr>
      </p:sp>
      <p:sp>
        <p:nvSpPr>
          <p:cNvPr id="485379" name="Rectangle 3"/>
          <p:cNvSpPr>
            <a:spLocks noGrp="1" noChangeArrowheads="1"/>
          </p:cNvSpPr>
          <p:nvPr>
            <p:ph type="body" idx="1"/>
          </p:nvPr>
        </p:nvSpPr>
        <p:spPr/>
        <p:txBody>
          <a:bodyPr/>
          <a:lstStyle/>
          <a:p>
            <a:r>
              <a:rPr lang="en-US" altLang="en-US"/>
              <a:t>114. … in a landscape monster that will require every minute of your spare time, just to keep it looking good. </a:t>
            </a:r>
          </a:p>
        </p:txBody>
      </p:sp>
    </p:spTree>
    <p:extLst>
      <p:ext uri="{BB962C8B-B14F-4D97-AF65-F5344CB8AC3E}">
        <p14:creationId xmlns:p14="http://schemas.microsoft.com/office/powerpoint/2010/main" val="6455726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036DF6-987B-C94F-855B-AE7C803BDEC6}" type="slidenum">
              <a:rPr lang="en-US" altLang="en-US"/>
              <a:pPr/>
              <a:t>47</a:t>
            </a:fld>
            <a:endParaRPr lang="en-US" altLang="en-US"/>
          </a:p>
        </p:txBody>
      </p:sp>
      <p:sp>
        <p:nvSpPr>
          <p:cNvPr id="486402" name="Rectangle 2"/>
          <p:cNvSpPr>
            <a:spLocks noChangeArrowheads="1" noTextEdit="1"/>
          </p:cNvSpPr>
          <p:nvPr>
            <p:ph type="sldImg"/>
          </p:nvPr>
        </p:nvSpPr>
        <p:spPr>
          <a:ln/>
        </p:spPr>
      </p:sp>
      <p:sp>
        <p:nvSpPr>
          <p:cNvPr id="486403" name="Rectangle 3"/>
          <p:cNvSpPr>
            <a:spLocks noGrp="1" noChangeArrowheads="1"/>
          </p:cNvSpPr>
          <p:nvPr>
            <p:ph type="body" idx="1"/>
          </p:nvPr>
        </p:nvSpPr>
        <p:spPr/>
        <p:txBody>
          <a:bodyPr/>
          <a:lstStyle/>
          <a:p>
            <a:r>
              <a:rPr lang="en-US" altLang="en-US"/>
              <a:t>115.  Selective thinning is not only is better for the health of the shrub, it results in a more informal, natural appearance and is lower maintenance than heading.   </a:t>
            </a:r>
            <a:r>
              <a:rPr lang="en-US" altLang="en-US" b="1"/>
              <a:t>(#) </a:t>
            </a:r>
            <a:r>
              <a:rPr lang="en-US" altLang="en-US"/>
              <a:t>This holly plant needed to be reduced in size and shaped a little. </a:t>
            </a:r>
            <a:r>
              <a:rPr lang="en-US" altLang="en-US" b="1"/>
              <a:t>(#) </a:t>
            </a:r>
            <a:r>
              <a:rPr lang="en-US" altLang="en-US"/>
              <a:t>With thinning cuts, a natural-looking growth form was maintained and the plant canopy was reduced in size.  The plant may only need pruning once or twice a year.</a:t>
            </a:r>
          </a:p>
        </p:txBody>
      </p:sp>
    </p:spTree>
    <p:extLst>
      <p:ext uri="{BB962C8B-B14F-4D97-AF65-F5344CB8AC3E}">
        <p14:creationId xmlns:p14="http://schemas.microsoft.com/office/powerpoint/2010/main" val="10515388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117BB-596F-D649-9B67-DC43352954FD}" type="slidenum">
              <a:rPr lang="en-US" altLang="en-US"/>
              <a:pPr/>
              <a:t>48</a:t>
            </a:fld>
            <a:endParaRPr lang="en-US" altLang="en-US"/>
          </a:p>
        </p:txBody>
      </p:sp>
      <p:sp>
        <p:nvSpPr>
          <p:cNvPr id="487426" name="Rectangle 2"/>
          <p:cNvSpPr>
            <a:spLocks noChangeArrowheads="1" noTextEdit="1"/>
          </p:cNvSpPr>
          <p:nvPr>
            <p:ph type="sldImg"/>
          </p:nvPr>
        </p:nvSpPr>
        <p:spPr>
          <a:ln/>
        </p:spPr>
      </p:sp>
      <p:sp>
        <p:nvSpPr>
          <p:cNvPr id="487427" name="Rectangle 3"/>
          <p:cNvSpPr>
            <a:spLocks noGrp="1" noChangeArrowheads="1"/>
          </p:cNvSpPr>
          <p:nvPr>
            <p:ph type="body" idx="1"/>
          </p:nvPr>
        </p:nvSpPr>
        <p:spPr/>
        <p:txBody>
          <a:bodyPr/>
          <a:lstStyle/>
          <a:p>
            <a:r>
              <a:rPr lang="en-US" altLang="en-US"/>
              <a:t>116.  Many woody ornamentals in the landscape are pruned using a combination of thinning and heading cuts.  Crape myrtle, for instance, is a striking accent plant when pruned in tree-form with 3 to 5 main trunks.  </a:t>
            </a:r>
            <a:r>
              <a:rPr lang="en-US" altLang="en-US" b="1"/>
              <a:t>(#) </a:t>
            </a:r>
            <a:r>
              <a:rPr lang="en-US" altLang="en-US"/>
              <a:t>Selective thinning is done to remove branches growing inward, branches rubbing other branches, and generally to open up the canopy.  Then, a few heading cuts are done back to a side branch or bud to maintain form and balance of the canopy. </a:t>
            </a:r>
          </a:p>
        </p:txBody>
      </p:sp>
    </p:spTree>
    <p:extLst>
      <p:ext uri="{BB962C8B-B14F-4D97-AF65-F5344CB8AC3E}">
        <p14:creationId xmlns:p14="http://schemas.microsoft.com/office/powerpoint/2010/main" val="15705880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64DC38-75E9-5547-A4C0-013D35F0723E}" type="slidenum">
              <a:rPr lang="en-US" altLang="en-US"/>
              <a:pPr/>
              <a:t>49</a:t>
            </a:fld>
            <a:endParaRPr lang="en-US" altLang="en-US"/>
          </a:p>
        </p:txBody>
      </p:sp>
      <p:sp>
        <p:nvSpPr>
          <p:cNvPr id="488450" name="Rectangle 2"/>
          <p:cNvSpPr>
            <a:spLocks noChangeArrowheads="1" noTextEdit="1"/>
          </p:cNvSpPr>
          <p:nvPr>
            <p:ph type="sldImg"/>
          </p:nvPr>
        </p:nvSpPr>
        <p:spPr>
          <a:ln/>
        </p:spPr>
      </p:sp>
      <p:sp>
        <p:nvSpPr>
          <p:cNvPr id="488451" name="Rectangle 3"/>
          <p:cNvSpPr>
            <a:spLocks noGrp="1" noChangeArrowheads="1"/>
          </p:cNvSpPr>
          <p:nvPr>
            <p:ph type="body" idx="1"/>
          </p:nvPr>
        </p:nvSpPr>
        <p:spPr/>
        <p:txBody>
          <a:bodyPr/>
          <a:lstStyle/>
          <a:p>
            <a:r>
              <a:rPr lang="en-US" altLang="en-US"/>
              <a:t>117.  Careful, selective pruning results in long cascading branches and a beautiful form the following growing season.  Notice also how the canopy has been raised to show off the attractive exfoliating bark. </a:t>
            </a:r>
          </a:p>
        </p:txBody>
      </p:sp>
    </p:spTree>
    <p:extLst>
      <p:ext uri="{BB962C8B-B14F-4D97-AF65-F5344CB8AC3E}">
        <p14:creationId xmlns:p14="http://schemas.microsoft.com/office/powerpoint/2010/main" val="3779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2857BB-CE3A-2D45-BE26-4DAB708D566A}" type="slidenum">
              <a:rPr lang="en-US" altLang="en-US"/>
              <a:pPr/>
              <a:t>5</a:t>
            </a:fld>
            <a:endParaRPr lang="en-US" altLang="en-US"/>
          </a:p>
        </p:txBody>
      </p:sp>
      <p:sp>
        <p:nvSpPr>
          <p:cNvPr id="449538" name="Rectangle 2"/>
          <p:cNvSpPr>
            <a:spLocks noChangeArrowheads="1" noTextEdit="1"/>
          </p:cNvSpPr>
          <p:nvPr>
            <p:ph type="sldImg"/>
          </p:nvPr>
        </p:nvSpPr>
        <p:spPr>
          <a:ln/>
        </p:spPr>
      </p:sp>
      <p:sp>
        <p:nvSpPr>
          <p:cNvPr id="449539" name="Rectangle 3"/>
          <p:cNvSpPr>
            <a:spLocks noGrp="1" noChangeArrowheads="1"/>
          </p:cNvSpPr>
          <p:nvPr>
            <p:ph type="body" idx="1"/>
          </p:nvPr>
        </p:nvSpPr>
        <p:spPr/>
        <p:txBody>
          <a:bodyPr/>
          <a:lstStyle/>
          <a:p>
            <a:r>
              <a:rPr lang="en-US" altLang="en-US"/>
              <a:t>73.  Most plants in the landscape can be fertilized with one general-purpose type fertilizer, such as 16- 4- 8 or 12- 4- 8.  Research has shown that phosphorus, the middle number in the analysis, is held readily by the soil and is not required in as large a quantity as nitrogen and potassium that tend to leach readily from the soil It has also been determined that about twice as much potassium (point to the 8 in the analysis) is needed as phosphorus.  On new plantings, a complete, balanced fertilizer, such 10-10-10, 8-8-8 or 13-13-13 is often recommended to assure an abundant supply of all three nutrients during establishment. </a:t>
            </a:r>
          </a:p>
        </p:txBody>
      </p:sp>
    </p:spTree>
    <p:extLst>
      <p:ext uri="{BB962C8B-B14F-4D97-AF65-F5344CB8AC3E}">
        <p14:creationId xmlns:p14="http://schemas.microsoft.com/office/powerpoint/2010/main" val="8924877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A026B8-7D9C-E14E-881D-2800398EC426}" type="slidenum">
              <a:rPr lang="en-US" altLang="en-US"/>
              <a:pPr/>
              <a:t>50</a:t>
            </a:fld>
            <a:endParaRPr lang="en-US" altLang="en-US"/>
          </a:p>
        </p:txBody>
      </p:sp>
      <p:sp>
        <p:nvSpPr>
          <p:cNvPr id="489474" name="Rectangle 2"/>
          <p:cNvSpPr>
            <a:spLocks noChangeArrowheads="1" noTextEdit="1"/>
          </p:cNvSpPr>
          <p:nvPr>
            <p:ph type="sldImg"/>
          </p:nvPr>
        </p:nvSpPr>
        <p:spPr>
          <a:ln/>
        </p:spPr>
      </p:sp>
      <p:sp>
        <p:nvSpPr>
          <p:cNvPr id="489475" name="Rectangle 3"/>
          <p:cNvSpPr>
            <a:spLocks noGrp="1" noChangeArrowheads="1"/>
          </p:cNvSpPr>
          <p:nvPr>
            <p:ph type="body" idx="1"/>
          </p:nvPr>
        </p:nvSpPr>
        <p:spPr/>
        <p:txBody>
          <a:bodyPr/>
          <a:lstStyle/>
          <a:p>
            <a:r>
              <a:rPr lang="en-US" altLang="en-US"/>
              <a:t>118.  Some crape myrtles that bloom early can be forced to bloom a second time by pruning off the seed clusters after the first flush of bloom.  This diverts the energy of the plant from forming seeds into new growth and flowers.  Use hand pruners to cut just below each seed cluster.  This is a time consuming process and is not essential to the health of the plant,  but the repeat bloom in late summer may make it worth the effort. </a:t>
            </a:r>
          </a:p>
        </p:txBody>
      </p:sp>
    </p:spTree>
    <p:extLst>
      <p:ext uri="{BB962C8B-B14F-4D97-AF65-F5344CB8AC3E}">
        <p14:creationId xmlns:p14="http://schemas.microsoft.com/office/powerpoint/2010/main" val="12396693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037BDA-811D-E341-8D0B-A75C7248E823}" type="slidenum">
              <a:rPr lang="en-US" altLang="en-US"/>
              <a:pPr/>
              <a:t>51</a:t>
            </a:fld>
            <a:endParaRPr lang="en-US" altLang="en-US"/>
          </a:p>
        </p:txBody>
      </p:sp>
      <p:sp>
        <p:nvSpPr>
          <p:cNvPr id="490498" name="Rectangle 2"/>
          <p:cNvSpPr>
            <a:spLocks noChangeArrowheads="1" noTextEdit="1"/>
          </p:cNvSpPr>
          <p:nvPr>
            <p:ph type="sldImg"/>
          </p:nvPr>
        </p:nvSpPr>
        <p:spPr>
          <a:ln/>
        </p:spPr>
      </p:sp>
      <p:sp>
        <p:nvSpPr>
          <p:cNvPr id="490499" name="Rectangle 3"/>
          <p:cNvSpPr>
            <a:spLocks noGrp="1" noChangeArrowheads="1"/>
          </p:cNvSpPr>
          <p:nvPr>
            <p:ph type="body" idx="1"/>
          </p:nvPr>
        </p:nvSpPr>
        <p:spPr/>
        <p:txBody>
          <a:bodyPr/>
          <a:lstStyle/>
          <a:p>
            <a:r>
              <a:rPr lang="en-US" altLang="en-US"/>
              <a:t>119.  Crape myrtle is one of the most abused plants in the landscape.  It’s common to see it pruned like this each year.  In the landscape industry, this is referred to as “crape murder”!  </a:t>
            </a:r>
            <a:r>
              <a:rPr lang="en-US" altLang="en-US" b="1"/>
              <a:t>(#) </a:t>
            </a:r>
            <a:r>
              <a:rPr lang="en-US" altLang="en-US"/>
              <a:t>Please avoid this type of pruning.  It results in masses of thick, dense growth that encourages aphid and sooty mold problems in spring.  It also is unsightly in the winter and makes the landscape looked butchered. </a:t>
            </a:r>
          </a:p>
        </p:txBody>
      </p:sp>
    </p:spTree>
    <p:extLst>
      <p:ext uri="{BB962C8B-B14F-4D97-AF65-F5344CB8AC3E}">
        <p14:creationId xmlns:p14="http://schemas.microsoft.com/office/powerpoint/2010/main" val="2356491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824E53-9469-604D-88D4-46DCC410B7A9}" type="slidenum">
              <a:rPr lang="en-US" altLang="en-US"/>
              <a:pPr/>
              <a:t>52</a:t>
            </a:fld>
            <a:endParaRPr lang="en-US" altLang="en-US"/>
          </a:p>
        </p:txBody>
      </p:sp>
      <p:sp>
        <p:nvSpPr>
          <p:cNvPr id="491522" name="Rectangle 2"/>
          <p:cNvSpPr>
            <a:spLocks noChangeArrowheads="1" noTextEdit="1"/>
          </p:cNvSpPr>
          <p:nvPr>
            <p:ph type="sldImg"/>
          </p:nvPr>
        </p:nvSpPr>
        <p:spPr>
          <a:ln/>
        </p:spPr>
      </p:sp>
      <p:sp>
        <p:nvSpPr>
          <p:cNvPr id="491523" name="Rectangle 3"/>
          <p:cNvSpPr>
            <a:spLocks noGrp="1" noChangeArrowheads="1"/>
          </p:cNvSpPr>
          <p:nvPr>
            <p:ph type="body" idx="1"/>
          </p:nvPr>
        </p:nvSpPr>
        <p:spPr/>
        <p:txBody>
          <a:bodyPr/>
          <a:lstStyle/>
          <a:p>
            <a:r>
              <a:rPr lang="en-US" altLang="en-US"/>
              <a:t>120.  An extreme form of heading is called RENEWAL PRUNING.  This is sometimes done on established broadleaf evergreen shrubs that have grown too large for their location.  Renewal pruning involves cutting back the main trunk and branches to within 8 to 12 inches of ground level.  </a:t>
            </a:r>
            <a:r>
              <a:rPr lang="en-US" altLang="en-US" b="1"/>
              <a:t>(#) </a:t>
            </a:r>
            <a:r>
              <a:rPr lang="en-US" altLang="en-US"/>
              <a:t>Renewal pruning should not be done in fall or early winter before the plants are fully dormant, because tender new growth may emerge and be damaged by winter freezes.  </a:t>
            </a:r>
            <a:r>
              <a:rPr lang="en-US" altLang="en-US" b="1"/>
              <a:t>(#)</a:t>
            </a:r>
            <a:r>
              <a:rPr lang="en-US" altLang="en-US"/>
              <a:t> The best time to do renewal pruning is 4 to 6 weeks prior to the spring growing season.  </a:t>
            </a:r>
            <a:r>
              <a:rPr lang="en-US" altLang="en-US" b="1"/>
              <a:t>(#) </a:t>
            </a:r>
            <a:r>
              <a:rPr lang="en-US" altLang="en-US"/>
              <a:t>By mid-summer of the following year, an abundance of new growth will occur.  Prune as necessary to shape the new growth.</a:t>
            </a:r>
          </a:p>
        </p:txBody>
      </p:sp>
    </p:spTree>
    <p:extLst>
      <p:ext uri="{BB962C8B-B14F-4D97-AF65-F5344CB8AC3E}">
        <p14:creationId xmlns:p14="http://schemas.microsoft.com/office/powerpoint/2010/main" val="5951500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17E106-C52D-DC4C-BB6E-A03094A6E65A}" type="slidenum">
              <a:rPr lang="en-US" altLang="en-US"/>
              <a:pPr/>
              <a:t>53</a:t>
            </a:fld>
            <a:endParaRPr lang="en-US" altLang="en-US"/>
          </a:p>
        </p:txBody>
      </p:sp>
      <p:sp>
        <p:nvSpPr>
          <p:cNvPr id="492546" name="Rectangle 2"/>
          <p:cNvSpPr>
            <a:spLocks noChangeArrowheads="1" noTextEdit="1"/>
          </p:cNvSpPr>
          <p:nvPr>
            <p:ph type="sldImg"/>
          </p:nvPr>
        </p:nvSpPr>
        <p:spPr>
          <a:ln/>
        </p:spPr>
      </p:sp>
      <p:sp>
        <p:nvSpPr>
          <p:cNvPr id="492547" name="Rectangle 3"/>
          <p:cNvSpPr>
            <a:spLocks noGrp="1" noChangeArrowheads="1"/>
          </p:cNvSpPr>
          <p:nvPr>
            <p:ph type="body" idx="1"/>
          </p:nvPr>
        </p:nvSpPr>
        <p:spPr/>
        <p:txBody>
          <a:bodyPr/>
          <a:lstStyle/>
          <a:p>
            <a:r>
              <a:rPr lang="en-US" altLang="en-US"/>
              <a:t>121.  Renewal pruning may not always be necessary.  For instance, these Burford Holly plants had gotten large and were creating a visibility and security problem in this city park.  However, instead of rejuvenating the plants, the lower branches were removed and the canopy was raised.  This resulted in an attractive growth form and improved the visibility into the park.  Often overgrown shrubs can be shaped into small trees that provide interest and accent in the landscape.</a:t>
            </a:r>
          </a:p>
        </p:txBody>
      </p:sp>
    </p:spTree>
    <p:extLst>
      <p:ext uri="{BB962C8B-B14F-4D97-AF65-F5344CB8AC3E}">
        <p14:creationId xmlns:p14="http://schemas.microsoft.com/office/powerpoint/2010/main" val="18558824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7E67A3-3655-8941-B7DA-D45CF3436044}" type="slidenum">
              <a:rPr lang="en-US" altLang="en-US"/>
              <a:pPr/>
              <a:t>54</a:t>
            </a:fld>
            <a:endParaRPr lang="en-US" altLang="en-US"/>
          </a:p>
        </p:txBody>
      </p:sp>
      <p:sp>
        <p:nvSpPr>
          <p:cNvPr id="493570" name="Rectangle 2"/>
          <p:cNvSpPr>
            <a:spLocks noChangeArrowheads="1" noTextEdit="1"/>
          </p:cNvSpPr>
          <p:nvPr>
            <p:ph type="sldImg"/>
          </p:nvPr>
        </p:nvSpPr>
        <p:spPr>
          <a:ln/>
        </p:spPr>
      </p:sp>
      <p:sp>
        <p:nvSpPr>
          <p:cNvPr id="493571" name="Rectangle 3"/>
          <p:cNvSpPr>
            <a:spLocks noGrp="1" noChangeArrowheads="1"/>
          </p:cNvSpPr>
          <p:nvPr>
            <p:ph type="body" idx="1"/>
          </p:nvPr>
        </p:nvSpPr>
        <p:spPr/>
        <p:txBody>
          <a:bodyPr/>
          <a:lstStyle/>
          <a:p>
            <a:r>
              <a:rPr lang="en-US" altLang="en-US"/>
              <a:t>122.  Still another approach to renewal pruning that is less drastic, is to bring back the canopy gradually over a period of two to three years.  In this example, the red lines indicate the branches that are removed.  In year one, about half of the growth is removed with thinning and heading cuts.  </a:t>
            </a:r>
            <a:r>
              <a:rPr lang="en-US" altLang="en-US" b="1"/>
              <a:t>(#) </a:t>
            </a:r>
            <a:r>
              <a:rPr lang="en-US" altLang="en-US"/>
              <a:t>The next year, the other half of the old wood is removed. </a:t>
            </a:r>
            <a:r>
              <a:rPr lang="en-US" altLang="en-US" b="1"/>
              <a:t>(#) </a:t>
            </a:r>
            <a:r>
              <a:rPr lang="en-US" altLang="en-US"/>
              <a:t>The result is a smaller shrub that continues to provide visual interest throughout the renewal period.  Consider this technique when you need to reduce the height of shrubs in high visibility areas. </a:t>
            </a:r>
          </a:p>
        </p:txBody>
      </p:sp>
    </p:spTree>
    <p:extLst>
      <p:ext uri="{BB962C8B-B14F-4D97-AF65-F5344CB8AC3E}">
        <p14:creationId xmlns:p14="http://schemas.microsoft.com/office/powerpoint/2010/main" val="17631926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DFCB62-4C2A-5943-ABA8-3496F3F1E972}" type="slidenum">
              <a:rPr lang="en-US" altLang="en-US"/>
              <a:pPr/>
              <a:t>55</a:t>
            </a:fld>
            <a:endParaRPr lang="en-US" altLang="en-US"/>
          </a:p>
        </p:txBody>
      </p:sp>
      <p:sp>
        <p:nvSpPr>
          <p:cNvPr id="494594" name="Rectangle 2"/>
          <p:cNvSpPr>
            <a:spLocks noChangeArrowheads="1" noTextEdit="1"/>
          </p:cNvSpPr>
          <p:nvPr>
            <p:ph type="sldImg"/>
          </p:nvPr>
        </p:nvSpPr>
        <p:spPr>
          <a:ln/>
        </p:spPr>
      </p:sp>
      <p:sp>
        <p:nvSpPr>
          <p:cNvPr id="494595" name="Rectangle 3"/>
          <p:cNvSpPr>
            <a:spLocks noGrp="1" noChangeArrowheads="1"/>
          </p:cNvSpPr>
          <p:nvPr>
            <p:ph type="body" idx="1"/>
          </p:nvPr>
        </p:nvSpPr>
        <p:spPr/>
        <p:txBody>
          <a:bodyPr/>
          <a:lstStyle/>
          <a:p>
            <a:r>
              <a:rPr lang="en-US" altLang="en-US"/>
              <a:t>123.  Certain landscape plants do not  respond well to renewal pruning. Conifers, including pine, spruce and juniper, are not capable of forming new growth from old wood.  If you prune these plants back to old wood, a lower branch will try to become dominant, but no new growth will form adjacent to the cut. Boxwood is very slow to re-grow once it is severely pruned, so renewal pruning over time is better than drastic pruning all at once on this plant.</a:t>
            </a:r>
          </a:p>
        </p:txBody>
      </p:sp>
    </p:spTree>
    <p:extLst>
      <p:ext uri="{BB962C8B-B14F-4D97-AF65-F5344CB8AC3E}">
        <p14:creationId xmlns:p14="http://schemas.microsoft.com/office/powerpoint/2010/main" val="8520067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90682D-881A-064F-81FC-DCD6662024A9}" type="slidenum">
              <a:rPr lang="en-US" altLang="en-US"/>
              <a:pPr/>
              <a:t>56</a:t>
            </a:fld>
            <a:endParaRPr lang="en-US" altLang="en-US"/>
          </a:p>
        </p:txBody>
      </p:sp>
      <p:sp>
        <p:nvSpPr>
          <p:cNvPr id="495618" name="Rectangle 2"/>
          <p:cNvSpPr>
            <a:spLocks noChangeArrowheads="1" noTextEdit="1"/>
          </p:cNvSpPr>
          <p:nvPr>
            <p:ph type="sldImg"/>
          </p:nvPr>
        </p:nvSpPr>
        <p:spPr>
          <a:ln/>
        </p:spPr>
      </p:sp>
      <p:sp>
        <p:nvSpPr>
          <p:cNvPr id="495619" name="Rectangle 3"/>
          <p:cNvSpPr>
            <a:spLocks noGrp="1" noChangeArrowheads="1"/>
          </p:cNvSpPr>
          <p:nvPr>
            <p:ph type="body" idx="1"/>
          </p:nvPr>
        </p:nvSpPr>
        <p:spPr/>
        <p:txBody>
          <a:bodyPr/>
          <a:lstStyle/>
          <a:p>
            <a:r>
              <a:rPr lang="en-US" altLang="en-US"/>
              <a:t>124.  Now let’s turn our attention to pruning of deciduous trees. Major pruning of deciduous trees is done during the winter time.  During winter, the tree has no leaves and it’s easier to see the limb arrangement and determine where to make cuts. Insects and diseases are also less of a problem in winter, so there is less chance of infection of the wound.</a:t>
            </a:r>
          </a:p>
        </p:txBody>
      </p:sp>
    </p:spTree>
    <p:extLst>
      <p:ext uri="{BB962C8B-B14F-4D97-AF65-F5344CB8AC3E}">
        <p14:creationId xmlns:p14="http://schemas.microsoft.com/office/powerpoint/2010/main" val="2571613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106C71-3134-5443-87C4-8FE74CE063F4}" type="slidenum">
              <a:rPr lang="en-US" altLang="en-US"/>
              <a:pPr/>
              <a:t>57</a:t>
            </a:fld>
            <a:endParaRPr lang="en-US" altLang="en-US"/>
          </a:p>
        </p:txBody>
      </p:sp>
      <p:sp>
        <p:nvSpPr>
          <p:cNvPr id="496642" name="Rectangle 2"/>
          <p:cNvSpPr>
            <a:spLocks noChangeArrowheads="1" noTextEdit="1"/>
          </p:cNvSpPr>
          <p:nvPr>
            <p:ph type="sldImg"/>
          </p:nvPr>
        </p:nvSpPr>
        <p:spPr>
          <a:ln/>
        </p:spPr>
      </p:sp>
      <p:sp>
        <p:nvSpPr>
          <p:cNvPr id="496643" name="Rectangle 3"/>
          <p:cNvSpPr>
            <a:spLocks noGrp="1" noChangeArrowheads="1"/>
          </p:cNvSpPr>
          <p:nvPr>
            <p:ph type="body" idx="1"/>
          </p:nvPr>
        </p:nvSpPr>
        <p:spPr/>
        <p:txBody>
          <a:bodyPr/>
          <a:lstStyle/>
          <a:p>
            <a:r>
              <a:rPr lang="en-US" altLang="en-US"/>
              <a:t>125.  Before pruning a deciduous tree, stand back and look at it a few minutes and determine which branches need removal and where you will make the cuts. </a:t>
            </a:r>
            <a:r>
              <a:rPr lang="en-US" altLang="en-US" b="1"/>
              <a:t>(#)(#) (#) (#) </a:t>
            </a:r>
            <a:r>
              <a:rPr lang="en-US" altLang="en-US"/>
              <a:t>First, remove any root suckers and any sprouts lower than the main scaffold branches. </a:t>
            </a:r>
            <a:r>
              <a:rPr lang="en-US" altLang="en-US" b="1"/>
              <a:t>(#) </a:t>
            </a:r>
            <a:r>
              <a:rPr lang="en-US" altLang="en-US"/>
              <a:t>Remove any low-growing branches that may interfere with maintenance or pedestrian traffic. (</a:t>
            </a:r>
            <a:r>
              <a:rPr lang="en-US" altLang="en-US" b="1"/>
              <a:t>#) (#) (#) </a:t>
            </a:r>
            <a:r>
              <a:rPr lang="en-US" altLang="en-US"/>
              <a:t>Remove any water sprouts, which are upright vigorous growths along the main branches. Certain trees, such as plums and crab apples, tend to form water sprouts more readily than other trees. </a:t>
            </a:r>
            <a:r>
              <a:rPr lang="en-US" altLang="en-US" b="1"/>
              <a:t>(#) </a:t>
            </a:r>
            <a:r>
              <a:rPr lang="en-US" altLang="en-US"/>
              <a:t>Remove any inward-growing branches that are rubbing other branches. </a:t>
            </a:r>
            <a:r>
              <a:rPr lang="en-US" altLang="en-US" b="1"/>
              <a:t>(#) </a:t>
            </a:r>
            <a:r>
              <a:rPr lang="en-US" altLang="en-US"/>
              <a:t>Determine which branch is the leader branch (usually this is the most upright, vigorous branch in the top of the tree) and remove adjacent branches that may compete with the leader branch.  </a:t>
            </a:r>
            <a:r>
              <a:rPr lang="en-US" altLang="en-US" b="1"/>
              <a:t>(#) </a:t>
            </a:r>
            <a:r>
              <a:rPr lang="en-US" altLang="en-US"/>
              <a:t>Then it’s a matter of making selective thinning cuts to balance the framework of the tree</a:t>
            </a:r>
            <a:r>
              <a:rPr lang="en-US" altLang="en-US" b="1"/>
              <a:t>. (#) (#) (#) </a:t>
            </a:r>
            <a:r>
              <a:rPr lang="en-US" altLang="en-US"/>
              <a:t>Remember to cut back to a side branch or bud and avoid leaving a stub. </a:t>
            </a:r>
            <a:r>
              <a:rPr lang="en-US" altLang="en-US" b="1"/>
              <a:t>(#) </a:t>
            </a:r>
            <a:r>
              <a:rPr lang="en-US" altLang="en-US"/>
              <a:t>The end result is a well-shaped tree and a beautiful addition to the landscape.</a:t>
            </a:r>
          </a:p>
        </p:txBody>
      </p:sp>
    </p:spTree>
    <p:extLst>
      <p:ext uri="{BB962C8B-B14F-4D97-AF65-F5344CB8AC3E}">
        <p14:creationId xmlns:p14="http://schemas.microsoft.com/office/powerpoint/2010/main" val="13734427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E483E5-4684-3F44-9BD2-4B818DB9B5CE}" type="slidenum">
              <a:rPr lang="en-US" altLang="en-US"/>
              <a:pPr/>
              <a:t>58</a:t>
            </a:fld>
            <a:endParaRPr lang="en-US" altLang="en-US"/>
          </a:p>
        </p:txBody>
      </p:sp>
      <p:sp>
        <p:nvSpPr>
          <p:cNvPr id="497666" name="Rectangle 2"/>
          <p:cNvSpPr>
            <a:spLocks noChangeArrowheads="1" noTextEdit="1"/>
          </p:cNvSpPr>
          <p:nvPr>
            <p:ph type="sldImg"/>
          </p:nvPr>
        </p:nvSpPr>
        <p:spPr>
          <a:ln/>
        </p:spPr>
      </p:sp>
      <p:sp>
        <p:nvSpPr>
          <p:cNvPr id="497667" name="Rectangle 3"/>
          <p:cNvSpPr>
            <a:spLocks noGrp="1" noChangeArrowheads="1"/>
          </p:cNvSpPr>
          <p:nvPr>
            <p:ph type="body" idx="1"/>
          </p:nvPr>
        </p:nvSpPr>
        <p:spPr/>
        <p:txBody>
          <a:bodyPr/>
          <a:lstStyle/>
          <a:p>
            <a:r>
              <a:rPr lang="en-US" altLang="en-US"/>
              <a:t>126.  When pruning back to a bud, prune just above the bud at a slight angle as shown in diagram A.  The reason for the angle is so water will be sure to run off and not stand on the cut surface and promote wood decay.  </a:t>
            </a:r>
            <a:r>
              <a:rPr lang="en-US" altLang="en-US" b="1"/>
              <a:t>(#) </a:t>
            </a:r>
            <a:r>
              <a:rPr lang="en-US" altLang="en-US"/>
              <a:t>Avoid leaving too wide an angle when making the cut (diagram B) because it provides a wider surface area for disease infection. </a:t>
            </a:r>
            <a:r>
              <a:rPr lang="en-US" altLang="en-US" b="1"/>
              <a:t>(#) </a:t>
            </a:r>
            <a:r>
              <a:rPr lang="en-US" altLang="en-US"/>
              <a:t>The cut in diagram C is also incorrect because it was made too far from the bud and will have a difficult time healing.  Buds produce auxin that promote wound healing, and when the wound is too far from the bud, the effect of auxin on wound healing is reduced. </a:t>
            </a:r>
            <a:r>
              <a:rPr lang="en-US" altLang="en-US" b="1"/>
              <a:t>(#) </a:t>
            </a:r>
            <a:r>
              <a:rPr lang="en-US" altLang="en-US"/>
              <a:t>Finally, diagram D is incorrect because the cut was made too close to the bud and the bud was injured. When this occurs, the effect of the auxin produced by the bud on wound healing is also reduced</a:t>
            </a:r>
          </a:p>
        </p:txBody>
      </p:sp>
    </p:spTree>
    <p:extLst>
      <p:ext uri="{BB962C8B-B14F-4D97-AF65-F5344CB8AC3E}">
        <p14:creationId xmlns:p14="http://schemas.microsoft.com/office/powerpoint/2010/main" val="1509810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0C44ED-74D8-9D43-BBF4-7271F6F0C641}" type="slidenum">
              <a:rPr lang="en-US" altLang="en-US"/>
              <a:pPr/>
              <a:t>59</a:t>
            </a:fld>
            <a:endParaRPr lang="en-US" altLang="en-US"/>
          </a:p>
        </p:txBody>
      </p:sp>
      <p:sp>
        <p:nvSpPr>
          <p:cNvPr id="498690" name="Rectangle 2"/>
          <p:cNvSpPr>
            <a:spLocks noChangeArrowheads="1" noTextEdit="1"/>
          </p:cNvSpPr>
          <p:nvPr>
            <p:ph type="sldImg"/>
          </p:nvPr>
        </p:nvSpPr>
        <p:spPr>
          <a:ln/>
        </p:spPr>
      </p:sp>
      <p:sp>
        <p:nvSpPr>
          <p:cNvPr id="498691" name="Rectangle 3"/>
          <p:cNvSpPr>
            <a:spLocks noGrp="1" noChangeArrowheads="1"/>
          </p:cNvSpPr>
          <p:nvPr>
            <p:ph type="body" idx="1"/>
          </p:nvPr>
        </p:nvSpPr>
        <p:spPr/>
        <p:txBody>
          <a:bodyPr/>
          <a:lstStyle/>
          <a:p>
            <a:r>
              <a:rPr lang="en-US" altLang="en-US"/>
              <a:t>127.  Pruning technique influences the growth habit of the plant.  If you desire a more upright, narrow canopy, prune to buds and branches growing inward and upward, as shown on the left.  If a more open canopy is desired, prune so the branches grow outward and away from the center as shown at the right. </a:t>
            </a:r>
          </a:p>
        </p:txBody>
      </p:sp>
    </p:spTree>
    <p:extLst>
      <p:ext uri="{BB962C8B-B14F-4D97-AF65-F5344CB8AC3E}">
        <p14:creationId xmlns:p14="http://schemas.microsoft.com/office/powerpoint/2010/main" val="1359731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25646B-B9E7-C745-9DE1-CFD8372E99FD}" type="slidenum">
              <a:rPr lang="en-US" altLang="en-US"/>
              <a:pPr/>
              <a:t>6</a:t>
            </a:fld>
            <a:endParaRPr lang="en-US" altLang="en-US"/>
          </a:p>
        </p:txBody>
      </p:sp>
      <p:sp>
        <p:nvSpPr>
          <p:cNvPr id="450562" name="Rectangle 2"/>
          <p:cNvSpPr>
            <a:spLocks noChangeArrowheads="1" noTextEdit="1"/>
          </p:cNvSpPr>
          <p:nvPr>
            <p:ph type="sldImg"/>
          </p:nvPr>
        </p:nvSpPr>
        <p:spPr>
          <a:ln/>
        </p:spPr>
      </p:sp>
      <p:sp>
        <p:nvSpPr>
          <p:cNvPr id="450563" name="Rectangle 3"/>
          <p:cNvSpPr>
            <a:spLocks noGrp="1" noChangeArrowheads="1"/>
          </p:cNvSpPr>
          <p:nvPr>
            <p:ph type="body" idx="1"/>
          </p:nvPr>
        </p:nvSpPr>
        <p:spPr/>
        <p:txBody>
          <a:bodyPr/>
          <a:lstStyle/>
          <a:p>
            <a:r>
              <a:rPr lang="en-US" altLang="en-US"/>
              <a:t>74.  When purchasing a general-purpose fertilizer, look for one containing slow-release nitrogen, such as ammoniacal nitrogen, IBDU, sulfur-coated urea or ureaformaldehyde.  These formulations help hold nitrogen in the soil and prevent it from leaching out with rain or irrigation. </a:t>
            </a:r>
          </a:p>
        </p:txBody>
      </p:sp>
    </p:spTree>
    <p:extLst>
      <p:ext uri="{BB962C8B-B14F-4D97-AF65-F5344CB8AC3E}">
        <p14:creationId xmlns:p14="http://schemas.microsoft.com/office/powerpoint/2010/main" val="20165126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3792FD-6854-394E-BC0C-84B95D013EB1}" type="slidenum">
              <a:rPr lang="en-US" altLang="en-US"/>
              <a:pPr/>
              <a:t>60</a:t>
            </a:fld>
            <a:endParaRPr lang="en-US" altLang="en-US"/>
          </a:p>
        </p:txBody>
      </p:sp>
      <p:sp>
        <p:nvSpPr>
          <p:cNvPr id="499714" name="Rectangle 2"/>
          <p:cNvSpPr>
            <a:spLocks noChangeArrowheads="1" noTextEdit="1"/>
          </p:cNvSpPr>
          <p:nvPr>
            <p:ph type="sldImg"/>
          </p:nvPr>
        </p:nvSpPr>
        <p:spPr>
          <a:ln/>
        </p:spPr>
      </p:sp>
      <p:sp>
        <p:nvSpPr>
          <p:cNvPr id="499715" name="Rectangle 3"/>
          <p:cNvSpPr>
            <a:spLocks noGrp="1" noChangeArrowheads="1"/>
          </p:cNvSpPr>
          <p:nvPr>
            <p:ph type="body" idx="1"/>
          </p:nvPr>
        </p:nvSpPr>
        <p:spPr/>
        <p:txBody>
          <a:bodyPr/>
          <a:lstStyle/>
          <a:p>
            <a:r>
              <a:rPr lang="en-US" altLang="en-US"/>
              <a:t>128.  The main branches, called scaffold branches, are a critical component of the tree. Ideally, the scaffold branches should be arranged in a spiral around the main trunk like spokes on a wheel.  </a:t>
            </a:r>
            <a:r>
              <a:rPr lang="en-US" altLang="en-US" b="1"/>
              <a:t>(#) </a:t>
            </a:r>
            <a:r>
              <a:rPr lang="en-US" altLang="en-US"/>
              <a:t>This tree shows an excellent arrangement of its scaffold branches.  Scaffold selection and training should begin soon after the tree is planted and when it is young. </a:t>
            </a:r>
          </a:p>
        </p:txBody>
      </p:sp>
    </p:spTree>
    <p:extLst>
      <p:ext uri="{BB962C8B-B14F-4D97-AF65-F5344CB8AC3E}">
        <p14:creationId xmlns:p14="http://schemas.microsoft.com/office/powerpoint/2010/main" val="16422026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879511-6038-584D-9FC8-36382F283B70}" type="slidenum">
              <a:rPr lang="en-US" altLang="en-US"/>
              <a:pPr/>
              <a:t>61</a:t>
            </a:fld>
            <a:endParaRPr lang="en-US" altLang="en-US"/>
          </a:p>
        </p:txBody>
      </p:sp>
      <p:sp>
        <p:nvSpPr>
          <p:cNvPr id="500738" name="Rectangle 2"/>
          <p:cNvSpPr>
            <a:spLocks noChangeArrowheads="1" noTextEdit="1"/>
          </p:cNvSpPr>
          <p:nvPr>
            <p:ph type="sldImg"/>
          </p:nvPr>
        </p:nvSpPr>
        <p:spPr>
          <a:ln/>
        </p:spPr>
      </p:sp>
      <p:sp>
        <p:nvSpPr>
          <p:cNvPr id="500739" name="Rectangle 3"/>
          <p:cNvSpPr>
            <a:spLocks noGrp="1" noChangeArrowheads="1"/>
          </p:cNvSpPr>
          <p:nvPr>
            <p:ph type="body" idx="1"/>
          </p:nvPr>
        </p:nvSpPr>
        <p:spPr/>
        <p:txBody>
          <a:bodyPr/>
          <a:lstStyle/>
          <a:p>
            <a:r>
              <a:rPr lang="en-US" altLang="en-US"/>
              <a:t>129.  This is a hazard tree due to its co-dominant leader and weak crotch that is prone to splitting in wind or ice storms.  One of the branches needs to be removed as soon as possible.  This should have been done several years prior to this picture.</a:t>
            </a:r>
          </a:p>
        </p:txBody>
      </p:sp>
    </p:spTree>
    <p:extLst>
      <p:ext uri="{BB962C8B-B14F-4D97-AF65-F5344CB8AC3E}">
        <p14:creationId xmlns:p14="http://schemas.microsoft.com/office/powerpoint/2010/main" val="10402585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B09D05-6712-8640-A627-990A529129FF}" type="slidenum">
              <a:rPr lang="en-US" altLang="en-US"/>
              <a:pPr/>
              <a:t>62</a:t>
            </a:fld>
            <a:endParaRPr lang="en-US" altLang="en-US"/>
          </a:p>
        </p:txBody>
      </p:sp>
      <p:sp>
        <p:nvSpPr>
          <p:cNvPr id="501762" name="Rectangle 2"/>
          <p:cNvSpPr>
            <a:spLocks noChangeArrowheads="1" noTextEdit="1"/>
          </p:cNvSpPr>
          <p:nvPr>
            <p:ph type="sldImg"/>
          </p:nvPr>
        </p:nvSpPr>
        <p:spPr>
          <a:ln/>
        </p:spPr>
      </p:sp>
      <p:sp>
        <p:nvSpPr>
          <p:cNvPr id="501763" name="Rectangle 3"/>
          <p:cNvSpPr>
            <a:spLocks noGrp="1" noChangeArrowheads="1"/>
          </p:cNvSpPr>
          <p:nvPr>
            <p:ph type="body" idx="1"/>
          </p:nvPr>
        </p:nvSpPr>
        <p:spPr/>
        <p:txBody>
          <a:bodyPr/>
          <a:lstStyle/>
          <a:p>
            <a:r>
              <a:rPr lang="en-US" altLang="en-US"/>
              <a:t>130.  Bradford Pear, a common landscape tree, is genetically determined to have structural problems. </a:t>
            </a:r>
            <a:r>
              <a:rPr lang="en-US" altLang="en-US" b="1"/>
              <a:t>(#) </a:t>
            </a:r>
            <a:r>
              <a:rPr lang="en-US" altLang="en-US"/>
              <a:t>This tree tends to send its branches upright and have narrow crotch angles where they join the main trunk.  </a:t>
            </a:r>
            <a:r>
              <a:rPr lang="en-US" altLang="en-US" b="1"/>
              <a:t>(#)</a:t>
            </a:r>
            <a:r>
              <a:rPr lang="en-US" altLang="en-US"/>
              <a:t> As the tree matures, it will literally self destruct in heavy winds or ice storms.  For this reason, Bradford Pear normally has a life span of about 10 to 15 years in the landscape.</a:t>
            </a:r>
          </a:p>
        </p:txBody>
      </p:sp>
    </p:spTree>
    <p:extLst>
      <p:ext uri="{BB962C8B-B14F-4D97-AF65-F5344CB8AC3E}">
        <p14:creationId xmlns:p14="http://schemas.microsoft.com/office/powerpoint/2010/main" val="9613989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A15CF0-5BD1-CA45-8622-AFAD6DF8F758}" type="slidenum">
              <a:rPr lang="en-US" altLang="en-US"/>
              <a:pPr/>
              <a:t>63</a:t>
            </a:fld>
            <a:endParaRPr lang="en-US" altLang="en-US"/>
          </a:p>
        </p:txBody>
      </p:sp>
      <p:sp>
        <p:nvSpPr>
          <p:cNvPr id="502786" name="Rectangle 2"/>
          <p:cNvSpPr>
            <a:spLocks noChangeArrowheads="1" noTextEdit="1"/>
          </p:cNvSpPr>
          <p:nvPr>
            <p:ph type="sldImg"/>
          </p:nvPr>
        </p:nvSpPr>
        <p:spPr>
          <a:ln/>
        </p:spPr>
      </p:sp>
      <p:sp>
        <p:nvSpPr>
          <p:cNvPr id="502787" name="Rectangle 3"/>
          <p:cNvSpPr>
            <a:spLocks noGrp="1" noChangeArrowheads="1"/>
          </p:cNvSpPr>
          <p:nvPr>
            <p:ph type="body" idx="1"/>
          </p:nvPr>
        </p:nvSpPr>
        <p:spPr/>
        <p:txBody>
          <a:bodyPr/>
          <a:lstStyle/>
          <a:p>
            <a:r>
              <a:rPr lang="en-US" altLang="en-US"/>
              <a:t>131.  When removing a large branch from a tree, a jump cut is recommended to avoid ripping and tearing of the bark on the main trunk.  This involves making 3 separate cuts.  First, make an upward cut about 1/3 of the way through the branch, 1 to 2 feet from the main trunk.  A second cut is made downward several inches beyond the first cut.  The weight of the branch will cause the branch to break back to the first cut.  Then, when the weight of the branch is eliminated and a stump remains, a third cut can be made just outside the swollen area, called the “branch collar”, where the branch joins the main trunk.</a:t>
            </a:r>
          </a:p>
        </p:txBody>
      </p:sp>
    </p:spTree>
    <p:extLst>
      <p:ext uri="{BB962C8B-B14F-4D97-AF65-F5344CB8AC3E}">
        <p14:creationId xmlns:p14="http://schemas.microsoft.com/office/powerpoint/2010/main" val="5652934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F5A8DD-4053-F84D-B7B7-C5CE36B7F4FD}" type="slidenum">
              <a:rPr lang="en-US" altLang="en-US"/>
              <a:pPr/>
              <a:t>64</a:t>
            </a:fld>
            <a:endParaRPr lang="en-US" altLang="en-US"/>
          </a:p>
        </p:txBody>
      </p:sp>
      <p:sp>
        <p:nvSpPr>
          <p:cNvPr id="503810" name="Rectangle 2"/>
          <p:cNvSpPr>
            <a:spLocks noChangeArrowheads="1" noTextEdit="1"/>
          </p:cNvSpPr>
          <p:nvPr>
            <p:ph type="sldImg"/>
          </p:nvPr>
        </p:nvSpPr>
        <p:spPr>
          <a:ln/>
        </p:spPr>
      </p:sp>
      <p:sp>
        <p:nvSpPr>
          <p:cNvPr id="503811" name="Rectangle 3"/>
          <p:cNvSpPr>
            <a:spLocks noGrp="1" noChangeArrowheads="1"/>
          </p:cNvSpPr>
          <p:nvPr>
            <p:ph type="body" idx="1"/>
          </p:nvPr>
        </p:nvSpPr>
        <p:spPr/>
        <p:txBody>
          <a:bodyPr/>
          <a:lstStyle/>
          <a:p>
            <a:r>
              <a:rPr lang="en-US" altLang="en-US"/>
              <a:t>132.  Let’s look at an actual example of this technique.  The first cut is being done upward, about 1/3 of the way through the limb. </a:t>
            </a:r>
            <a:r>
              <a:rPr lang="en-US" altLang="en-US" b="1"/>
              <a:t>(#) </a:t>
            </a:r>
            <a:r>
              <a:rPr lang="en-US" altLang="en-US"/>
              <a:t>As the second cut is made downward beyond the first cut, the limb will break back to the first cut. Be ready to get out of the way if the branch is heavy! </a:t>
            </a:r>
            <a:r>
              <a:rPr lang="en-US" altLang="en-US" b="1"/>
              <a:t>(#) </a:t>
            </a:r>
            <a:r>
              <a:rPr lang="en-US" altLang="en-US"/>
              <a:t>The remaining stub should look like this. </a:t>
            </a:r>
            <a:r>
              <a:rPr lang="en-US" altLang="en-US" b="1"/>
              <a:t>(#) </a:t>
            </a:r>
            <a:r>
              <a:rPr lang="en-US" altLang="en-US"/>
              <a:t>Notice how the final cut is being made at a slight angle parallel to the swollen area or branch collar. </a:t>
            </a:r>
          </a:p>
        </p:txBody>
      </p:sp>
    </p:spTree>
    <p:extLst>
      <p:ext uri="{BB962C8B-B14F-4D97-AF65-F5344CB8AC3E}">
        <p14:creationId xmlns:p14="http://schemas.microsoft.com/office/powerpoint/2010/main" val="4195951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048015-86BA-784F-997B-179ED1471A45}" type="slidenum">
              <a:rPr lang="en-US" altLang="en-US"/>
              <a:pPr/>
              <a:t>65</a:t>
            </a:fld>
            <a:endParaRPr lang="en-US" altLang="en-US"/>
          </a:p>
        </p:txBody>
      </p:sp>
      <p:sp>
        <p:nvSpPr>
          <p:cNvPr id="504834" name="Rectangle 2"/>
          <p:cNvSpPr>
            <a:spLocks noChangeArrowheads="1" noTextEdit="1"/>
          </p:cNvSpPr>
          <p:nvPr>
            <p:ph type="sldImg"/>
          </p:nvPr>
        </p:nvSpPr>
        <p:spPr>
          <a:ln/>
        </p:spPr>
      </p:sp>
      <p:sp>
        <p:nvSpPr>
          <p:cNvPr id="504835" name="Rectangle 3"/>
          <p:cNvSpPr>
            <a:spLocks noGrp="1" noChangeArrowheads="1"/>
          </p:cNvSpPr>
          <p:nvPr>
            <p:ph type="body" idx="1"/>
          </p:nvPr>
        </p:nvSpPr>
        <p:spPr/>
        <p:txBody>
          <a:bodyPr/>
          <a:lstStyle/>
          <a:p>
            <a:r>
              <a:rPr lang="en-US" altLang="en-US"/>
              <a:t>133.  Research has shown that by pruning outside the branch collar, the wound will heal more completely than when it is cut too close to the trunk.  Look for the swollen area where the limb joins the main trunk, and prune just outside the collar.  Avoid leaving a stub or pruning into the collar because the wound will not heal properly.</a:t>
            </a:r>
          </a:p>
        </p:txBody>
      </p:sp>
    </p:spTree>
    <p:extLst>
      <p:ext uri="{BB962C8B-B14F-4D97-AF65-F5344CB8AC3E}">
        <p14:creationId xmlns:p14="http://schemas.microsoft.com/office/powerpoint/2010/main" val="19463687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DCAEAD-7072-784E-8422-F3AAC294311F}" type="slidenum">
              <a:rPr lang="en-US" altLang="en-US"/>
              <a:pPr/>
              <a:t>66</a:t>
            </a:fld>
            <a:endParaRPr lang="en-US" altLang="en-US"/>
          </a:p>
        </p:txBody>
      </p:sp>
      <p:sp>
        <p:nvSpPr>
          <p:cNvPr id="505858" name="Rectangle 2"/>
          <p:cNvSpPr>
            <a:spLocks noChangeArrowheads="1" noTextEdit="1"/>
          </p:cNvSpPr>
          <p:nvPr>
            <p:ph type="sldImg"/>
          </p:nvPr>
        </p:nvSpPr>
        <p:spPr>
          <a:ln/>
        </p:spPr>
      </p:sp>
      <p:sp>
        <p:nvSpPr>
          <p:cNvPr id="505859" name="Rectangle 3"/>
          <p:cNvSpPr>
            <a:spLocks noGrp="1" noChangeArrowheads="1"/>
          </p:cNvSpPr>
          <p:nvPr>
            <p:ph type="body" idx="1"/>
          </p:nvPr>
        </p:nvSpPr>
        <p:spPr/>
        <p:txBody>
          <a:bodyPr/>
          <a:lstStyle/>
          <a:p>
            <a:r>
              <a:rPr lang="en-US" altLang="en-US"/>
              <a:t>134.  This limb was pruned too close to the main trunk and into the branch collar area. A large amount of callus tissue formed, but the wound never healed completely.  The hole within the doughnut-like growth became an open invitation to insects and diseases and future decay of the heartwood within the tree.</a:t>
            </a:r>
          </a:p>
        </p:txBody>
      </p:sp>
    </p:spTree>
    <p:extLst>
      <p:ext uri="{BB962C8B-B14F-4D97-AF65-F5344CB8AC3E}">
        <p14:creationId xmlns:p14="http://schemas.microsoft.com/office/powerpoint/2010/main" val="10016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61751E-2CC5-9349-8626-A72A634FCA33}" type="slidenum">
              <a:rPr lang="en-US" altLang="en-US"/>
              <a:pPr/>
              <a:t>67</a:t>
            </a:fld>
            <a:endParaRPr lang="en-US" altLang="en-US"/>
          </a:p>
        </p:txBody>
      </p:sp>
      <p:sp>
        <p:nvSpPr>
          <p:cNvPr id="506882" name="Rectangle 2"/>
          <p:cNvSpPr>
            <a:spLocks noChangeArrowheads="1" noTextEdit="1"/>
          </p:cNvSpPr>
          <p:nvPr>
            <p:ph type="sldImg"/>
          </p:nvPr>
        </p:nvSpPr>
        <p:spPr>
          <a:ln/>
        </p:spPr>
      </p:sp>
      <p:sp>
        <p:nvSpPr>
          <p:cNvPr id="506883" name="Rectangle 3"/>
          <p:cNvSpPr>
            <a:spLocks noGrp="1" noChangeArrowheads="1"/>
          </p:cNvSpPr>
          <p:nvPr>
            <p:ph type="body" idx="1"/>
          </p:nvPr>
        </p:nvSpPr>
        <p:spPr/>
        <p:txBody>
          <a:bodyPr/>
          <a:lstStyle/>
          <a:p>
            <a:r>
              <a:rPr lang="en-US" altLang="en-US"/>
              <a:t>135.  Research has shown that it is not necessary to use pruning paints on cut surfaces.  They do not promote wound healing. In fact, some pruning paints may crack, hold moisture and promote wood decay.  If the pruning cut is made properly, there is no need to use a wound dressing.  </a:t>
            </a:r>
          </a:p>
        </p:txBody>
      </p:sp>
    </p:spTree>
    <p:extLst>
      <p:ext uri="{BB962C8B-B14F-4D97-AF65-F5344CB8AC3E}">
        <p14:creationId xmlns:p14="http://schemas.microsoft.com/office/powerpoint/2010/main" val="18018754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582650-D445-454D-9360-FBB41AED696D}" type="slidenum">
              <a:rPr lang="en-US" altLang="en-US"/>
              <a:pPr/>
              <a:t>68</a:t>
            </a:fld>
            <a:endParaRPr lang="en-US" altLang="en-US"/>
          </a:p>
        </p:txBody>
      </p:sp>
      <p:sp>
        <p:nvSpPr>
          <p:cNvPr id="507906" name="Rectangle 2"/>
          <p:cNvSpPr>
            <a:spLocks noChangeArrowheads="1" noTextEdit="1"/>
          </p:cNvSpPr>
          <p:nvPr>
            <p:ph type="sldImg"/>
          </p:nvPr>
        </p:nvSpPr>
        <p:spPr>
          <a:ln/>
        </p:spPr>
      </p:sp>
      <p:sp>
        <p:nvSpPr>
          <p:cNvPr id="507907" name="Rectangle 3"/>
          <p:cNvSpPr>
            <a:spLocks noGrp="1" noChangeArrowheads="1"/>
          </p:cNvSpPr>
          <p:nvPr>
            <p:ph type="body" idx="1"/>
          </p:nvPr>
        </p:nvSpPr>
        <p:spPr/>
        <p:txBody>
          <a:bodyPr/>
          <a:lstStyle/>
          <a:p>
            <a:r>
              <a:rPr lang="en-US" altLang="en-US"/>
              <a:t>136.  Conifers, such as pine, spruce and hemlock, are seldom pruned, unless a more formal appearance is required, such as those produced for Christmas trees.  </a:t>
            </a:r>
            <a:r>
              <a:rPr lang="en-US" altLang="en-US" b="1"/>
              <a:t>(#)</a:t>
            </a:r>
            <a:r>
              <a:rPr lang="en-US" altLang="en-US"/>
              <a:t> Pruning is best done in spring when the new growth is young.  The new shoots are called candles.  Pruned by cutting the candles back by about half their length, as in diagram a, or by cutting the new growth back to a bud, as shown in diagram b.  Pruning generally will not control the size of a conifer - a loblolly pine is eventually going to reach 60 to 80 feet tall, regardless of how much you prune it. </a:t>
            </a:r>
          </a:p>
        </p:txBody>
      </p:sp>
    </p:spTree>
    <p:extLst>
      <p:ext uri="{BB962C8B-B14F-4D97-AF65-F5344CB8AC3E}">
        <p14:creationId xmlns:p14="http://schemas.microsoft.com/office/powerpoint/2010/main" val="3058779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045BA-654E-B94F-AA25-3FB6E2008D0B}" type="slidenum">
              <a:rPr lang="en-US" altLang="en-US"/>
              <a:pPr/>
              <a:t>69</a:t>
            </a:fld>
            <a:endParaRPr lang="en-US" altLang="en-US"/>
          </a:p>
        </p:txBody>
      </p:sp>
      <p:sp>
        <p:nvSpPr>
          <p:cNvPr id="508930" name="Rectangle 2"/>
          <p:cNvSpPr>
            <a:spLocks noChangeArrowheads="1" noTextEdit="1"/>
          </p:cNvSpPr>
          <p:nvPr>
            <p:ph type="sldImg"/>
          </p:nvPr>
        </p:nvSpPr>
        <p:spPr>
          <a:ln/>
        </p:spPr>
      </p:sp>
      <p:sp>
        <p:nvSpPr>
          <p:cNvPr id="508931" name="Rectangle 3"/>
          <p:cNvSpPr>
            <a:spLocks noGrp="1" noChangeArrowheads="1"/>
          </p:cNvSpPr>
          <p:nvPr>
            <p:ph type="body" idx="1"/>
          </p:nvPr>
        </p:nvSpPr>
        <p:spPr/>
        <p:txBody>
          <a:bodyPr/>
          <a:lstStyle/>
          <a:p>
            <a:r>
              <a:rPr lang="en-US" altLang="en-US"/>
              <a:t>137.  Broadleaf evergreen trees are often pruned to thicken their growth.  Hand pruners and loppers can be used to make thinning cuts back to buds or side branches. This can be done during the growing season. On flowering trees, it would be best to prune them after flowering. </a:t>
            </a:r>
          </a:p>
        </p:txBody>
      </p:sp>
    </p:spTree>
    <p:extLst>
      <p:ext uri="{BB962C8B-B14F-4D97-AF65-F5344CB8AC3E}">
        <p14:creationId xmlns:p14="http://schemas.microsoft.com/office/powerpoint/2010/main" val="1962859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E6492A-E994-754D-B20D-5FC7C8122D22}" type="slidenum">
              <a:rPr lang="en-US" altLang="en-US"/>
              <a:pPr/>
              <a:t>7</a:t>
            </a:fld>
            <a:endParaRPr lang="en-US" altLang="en-US"/>
          </a:p>
        </p:txBody>
      </p:sp>
      <p:sp>
        <p:nvSpPr>
          <p:cNvPr id="451586" name="Rectangle 2"/>
          <p:cNvSpPr>
            <a:spLocks noChangeArrowheads="1" noTextEdit="1"/>
          </p:cNvSpPr>
          <p:nvPr>
            <p:ph type="sldImg"/>
          </p:nvPr>
        </p:nvSpPr>
        <p:spPr>
          <a:ln/>
        </p:spPr>
      </p:sp>
      <p:sp>
        <p:nvSpPr>
          <p:cNvPr id="451587" name="Rectangle 3"/>
          <p:cNvSpPr>
            <a:spLocks noGrp="1" noChangeArrowheads="1"/>
          </p:cNvSpPr>
          <p:nvPr>
            <p:ph type="body" idx="1"/>
          </p:nvPr>
        </p:nvSpPr>
        <p:spPr/>
        <p:txBody>
          <a:bodyPr/>
          <a:lstStyle/>
          <a:p>
            <a:r>
              <a:rPr lang="en-US" altLang="en-US"/>
              <a:t>75.  Try to get the most nutrients for your dollar. This product contains not only nitrogen, phosphorus and potassium, but also magnesium, sulfur and iron.  Also note that 5% of the nitrogen in this product is slow-release ureaform.   The cost of a 40 lb. bag of this fertilizer  was about fifty cents more than a 10-10-10 fertilizer containing only N - P - K, but it is the better value from the nutrient standpoint. </a:t>
            </a:r>
          </a:p>
        </p:txBody>
      </p:sp>
    </p:spTree>
    <p:extLst>
      <p:ext uri="{BB962C8B-B14F-4D97-AF65-F5344CB8AC3E}">
        <p14:creationId xmlns:p14="http://schemas.microsoft.com/office/powerpoint/2010/main" val="20893307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980449-39C2-1B48-BB3D-2F2BD4A558F2}" type="slidenum">
              <a:rPr lang="en-US" altLang="en-US"/>
              <a:pPr/>
              <a:t>70</a:t>
            </a:fld>
            <a:endParaRPr lang="en-US" altLang="en-US"/>
          </a:p>
        </p:txBody>
      </p:sp>
      <p:sp>
        <p:nvSpPr>
          <p:cNvPr id="509954" name="Rectangle 2"/>
          <p:cNvSpPr>
            <a:spLocks noChangeArrowheads="1" noTextEdit="1"/>
          </p:cNvSpPr>
          <p:nvPr>
            <p:ph type="sldImg"/>
          </p:nvPr>
        </p:nvSpPr>
        <p:spPr>
          <a:ln/>
        </p:spPr>
      </p:sp>
      <p:sp>
        <p:nvSpPr>
          <p:cNvPr id="509955" name="Rectangle 3"/>
          <p:cNvSpPr>
            <a:spLocks noGrp="1" noChangeArrowheads="1"/>
          </p:cNvSpPr>
          <p:nvPr>
            <p:ph type="body" idx="1"/>
          </p:nvPr>
        </p:nvSpPr>
        <p:spPr/>
        <p:txBody>
          <a:bodyPr/>
          <a:lstStyle/>
          <a:p>
            <a:r>
              <a:rPr lang="en-US" altLang="en-US"/>
              <a:t>138.  Finally, pruning time is important for flowering plants in the landscape.  Some ornamental plants bloom during the spring and some during the summer. </a:t>
            </a:r>
            <a:r>
              <a:rPr lang="en-US" altLang="en-US" b="1"/>
              <a:t>(#) </a:t>
            </a:r>
            <a:r>
              <a:rPr lang="en-US" altLang="en-US"/>
              <a:t>Generally, most spring-flowering plants set their flower buds the previous fall, so you would wait until after they bloom to prune them.  Otherwise, if you prune before they bloom, you will be removing flower buds. </a:t>
            </a:r>
            <a:r>
              <a:rPr lang="en-US" altLang="en-US" b="1"/>
              <a:t>(#) </a:t>
            </a:r>
            <a:r>
              <a:rPr lang="en-US" altLang="en-US"/>
              <a:t>On the other hand, summer-flowering plants bloom on new growth of the season and would be pruned in late winter before new growth begins. </a:t>
            </a:r>
          </a:p>
        </p:txBody>
      </p:sp>
    </p:spTree>
    <p:extLst>
      <p:ext uri="{BB962C8B-B14F-4D97-AF65-F5344CB8AC3E}">
        <p14:creationId xmlns:p14="http://schemas.microsoft.com/office/powerpoint/2010/main" val="1340833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C0C0EB-DD8D-674B-8420-3C9BC32FEE2E}" type="slidenum">
              <a:rPr lang="en-US" altLang="en-US"/>
              <a:pPr/>
              <a:t>71</a:t>
            </a:fld>
            <a:endParaRPr lang="en-US" altLang="en-US"/>
          </a:p>
        </p:txBody>
      </p:sp>
      <p:sp>
        <p:nvSpPr>
          <p:cNvPr id="510978" name="Rectangle 2"/>
          <p:cNvSpPr>
            <a:spLocks noChangeArrowheads="1" noTextEdit="1"/>
          </p:cNvSpPr>
          <p:nvPr>
            <p:ph type="sldImg"/>
          </p:nvPr>
        </p:nvSpPr>
        <p:spPr>
          <a:ln/>
        </p:spPr>
      </p:sp>
      <p:sp>
        <p:nvSpPr>
          <p:cNvPr id="510979" name="Rectangle 3"/>
          <p:cNvSpPr>
            <a:spLocks noGrp="1" noChangeArrowheads="1"/>
          </p:cNvSpPr>
          <p:nvPr>
            <p:ph type="body" idx="1"/>
          </p:nvPr>
        </p:nvSpPr>
        <p:spPr/>
        <p:txBody>
          <a:bodyPr/>
          <a:lstStyle/>
          <a:p>
            <a:r>
              <a:rPr lang="en-US" altLang="en-US"/>
              <a:t>139.  Here are some common spring-flowering plants that would be pruned after they bloom. (Go over list). Pruning them during the winter would reduce or prevent their flowering. </a:t>
            </a:r>
          </a:p>
        </p:txBody>
      </p:sp>
    </p:spTree>
    <p:extLst>
      <p:ext uri="{BB962C8B-B14F-4D97-AF65-F5344CB8AC3E}">
        <p14:creationId xmlns:p14="http://schemas.microsoft.com/office/powerpoint/2010/main" val="8286522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395D49-16FB-D44D-9E2E-DCB4FC7D60CE}" type="slidenum">
              <a:rPr lang="en-US" altLang="en-US"/>
              <a:pPr/>
              <a:t>72</a:t>
            </a:fld>
            <a:endParaRPr lang="en-US" altLang="en-US"/>
          </a:p>
        </p:txBody>
      </p:sp>
      <p:sp>
        <p:nvSpPr>
          <p:cNvPr id="512002" name="Rectangle 2"/>
          <p:cNvSpPr>
            <a:spLocks noChangeArrowheads="1" noTextEdit="1"/>
          </p:cNvSpPr>
          <p:nvPr>
            <p:ph type="sldImg"/>
          </p:nvPr>
        </p:nvSpPr>
        <p:spPr>
          <a:ln/>
        </p:spPr>
      </p:sp>
      <p:sp>
        <p:nvSpPr>
          <p:cNvPr id="512003" name="Rectangle 3"/>
          <p:cNvSpPr>
            <a:spLocks noGrp="1" noChangeArrowheads="1"/>
          </p:cNvSpPr>
          <p:nvPr>
            <p:ph type="body" idx="1"/>
          </p:nvPr>
        </p:nvSpPr>
        <p:spPr/>
        <p:txBody>
          <a:bodyPr/>
          <a:lstStyle/>
          <a:p>
            <a:r>
              <a:rPr lang="en-US" altLang="en-US"/>
              <a:t>140.  These are some common summer-flowering plants that bloom on new wood and would be pruned in late winter. (Go over list)   As a general rule of thumb “When in doubt - don’t cut it out!”  If you’re not sure whether a plant blooms on new wood or old wood,  wait until it blooms to prune. </a:t>
            </a:r>
          </a:p>
        </p:txBody>
      </p:sp>
    </p:spTree>
    <p:extLst>
      <p:ext uri="{BB962C8B-B14F-4D97-AF65-F5344CB8AC3E}">
        <p14:creationId xmlns:p14="http://schemas.microsoft.com/office/powerpoint/2010/main" val="7261250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D2D91A-DE3C-ED45-97C4-720AB8AA1F4E}" type="slidenum">
              <a:rPr lang="en-US" altLang="en-US"/>
              <a:pPr/>
              <a:t>73</a:t>
            </a:fld>
            <a:endParaRPr lang="en-US" altLang="en-US"/>
          </a:p>
        </p:txBody>
      </p:sp>
      <p:sp>
        <p:nvSpPr>
          <p:cNvPr id="513026" name="Rectangle 2"/>
          <p:cNvSpPr>
            <a:spLocks noChangeArrowheads="1" noTextEdit="1"/>
          </p:cNvSpPr>
          <p:nvPr>
            <p:ph type="sldImg"/>
          </p:nvPr>
        </p:nvSpPr>
        <p:spPr>
          <a:ln/>
        </p:spPr>
      </p:sp>
      <p:sp>
        <p:nvSpPr>
          <p:cNvPr id="513027" name="Rectangle 3"/>
          <p:cNvSpPr>
            <a:spLocks noGrp="1" noChangeArrowheads="1"/>
          </p:cNvSpPr>
          <p:nvPr>
            <p:ph type="body" idx="1"/>
          </p:nvPr>
        </p:nvSpPr>
        <p:spPr/>
        <p:txBody>
          <a:bodyPr/>
          <a:lstStyle/>
          <a:p>
            <a:r>
              <a:rPr lang="en-US" altLang="en-US"/>
              <a:t>141.  Let’s stop here and see if you have any questions about pruning or anything else covered in today’s lecture.</a:t>
            </a:r>
          </a:p>
        </p:txBody>
      </p:sp>
    </p:spTree>
    <p:extLst>
      <p:ext uri="{BB962C8B-B14F-4D97-AF65-F5344CB8AC3E}">
        <p14:creationId xmlns:p14="http://schemas.microsoft.com/office/powerpoint/2010/main" val="19812297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D51BFF-77A6-5E46-9BDD-A5E78A71F26B}" type="slidenum">
              <a:rPr lang="en-US" altLang="en-US"/>
              <a:pPr/>
              <a:t>74</a:t>
            </a:fld>
            <a:endParaRPr lang="en-US" altLang="en-US"/>
          </a:p>
        </p:txBody>
      </p:sp>
      <p:sp>
        <p:nvSpPr>
          <p:cNvPr id="35737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7380" name="Rectangle 4"/>
          <p:cNvSpPr>
            <a:spLocks noGrp="1" noChangeArrowheads="1"/>
          </p:cNvSpPr>
          <p:nvPr>
            <p:ph type="body" idx="1"/>
          </p:nvPr>
        </p:nvSpPr>
        <p:spPr/>
        <p:txBody>
          <a:bodyPr/>
          <a:lstStyle/>
          <a:p>
            <a:r>
              <a:rPr lang="en-US" altLang="en-US"/>
              <a:t>142.  Thank you for your attention, and best wishes for a successful Master Gardener program. </a:t>
            </a:r>
          </a:p>
        </p:txBody>
      </p:sp>
    </p:spTree>
    <p:extLst>
      <p:ext uri="{BB962C8B-B14F-4D97-AF65-F5344CB8AC3E}">
        <p14:creationId xmlns:p14="http://schemas.microsoft.com/office/powerpoint/2010/main" val="17940917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B3BCDF-3020-E947-A412-197BF8784AC3}" type="slidenum">
              <a:rPr lang="en-US" altLang="en-US"/>
              <a:pPr/>
              <a:t>75</a:t>
            </a:fld>
            <a:endParaRPr lang="en-US" altLang="en-US"/>
          </a:p>
        </p:txBody>
      </p:sp>
      <p:sp>
        <p:nvSpPr>
          <p:cNvPr id="514050" name="Rectangle 2"/>
          <p:cNvSpPr>
            <a:spLocks noChangeArrowheads="1" noTextEdit="1"/>
          </p:cNvSpPr>
          <p:nvPr>
            <p:ph type="sldImg"/>
          </p:nvPr>
        </p:nvSpPr>
        <p:spPr>
          <a:ln/>
        </p:spPr>
      </p:sp>
      <p:sp>
        <p:nvSpPr>
          <p:cNvPr id="514051" name="Rectangle 3"/>
          <p:cNvSpPr>
            <a:spLocks noGrp="1" noChangeArrowheads="1"/>
          </p:cNvSpPr>
          <p:nvPr>
            <p:ph type="body" idx="1"/>
          </p:nvPr>
        </p:nvSpPr>
        <p:spPr/>
        <p:txBody>
          <a:bodyPr/>
          <a:lstStyle/>
          <a:p>
            <a:r>
              <a:rPr lang="en-US" altLang="en-US"/>
              <a:t>143.  Credit slide: Prepared by Gary L. Wade, Ph.D., Department of Horticulture, and Sharlys Crisafulli, Athens/Clarke County Master Gardener,  The University of Georgia College of Agricultural and Environmental Sciences. </a:t>
            </a:r>
          </a:p>
          <a:p>
            <a:endParaRPr lang="en-US" altLang="en-US"/>
          </a:p>
          <a:p>
            <a:r>
              <a:rPr lang="en-US" altLang="en-US"/>
              <a:t>Copyright 2002.  Reproduction, modification or use of images in this slide presentation for purposes other than University of Georgia Extension Educational Programs, is strictly prohibited without written permission from the author. </a:t>
            </a:r>
          </a:p>
        </p:txBody>
      </p:sp>
    </p:spTree>
    <p:extLst>
      <p:ext uri="{BB962C8B-B14F-4D97-AF65-F5344CB8AC3E}">
        <p14:creationId xmlns:p14="http://schemas.microsoft.com/office/powerpoint/2010/main" val="482339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A9E9AD-929E-534C-9ED1-42FC6848C1A5}" type="slidenum">
              <a:rPr lang="en-US" altLang="en-US"/>
              <a:pPr/>
              <a:t>8</a:t>
            </a:fld>
            <a:endParaRPr lang="en-US" altLang="en-US"/>
          </a:p>
        </p:txBody>
      </p:sp>
      <p:sp>
        <p:nvSpPr>
          <p:cNvPr id="452610" name="Rectangle 2"/>
          <p:cNvSpPr>
            <a:spLocks noChangeArrowheads="1" noTextEdit="1"/>
          </p:cNvSpPr>
          <p:nvPr>
            <p:ph type="sldImg"/>
          </p:nvPr>
        </p:nvSpPr>
        <p:spPr>
          <a:ln/>
        </p:spPr>
      </p:sp>
      <p:sp>
        <p:nvSpPr>
          <p:cNvPr id="452611" name="Rectangle 3"/>
          <p:cNvSpPr>
            <a:spLocks noGrp="1" noChangeArrowheads="1"/>
          </p:cNvSpPr>
          <p:nvPr>
            <p:ph type="body" idx="1"/>
          </p:nvPr>
        </p:nvSpPr>
        <p:spPr/>
        <p:txBody>
          <a:bodyPr/>
          <a:lstStyle/>
          <a:p>
            <a:r>
              <a:rPr lang="en-US" altLang="en-US"/>
              <a:t>76.  Here are some examples of the slow-release fertilizer products on the market. The center foreground shows Osmocote, a micro-encapsulated slow-release fertilizer. Fertilizer is gradually released over several months through tiny pores in the BB-like coating.  In the center back row are Osmocote pellets, a relatively new product consisting of Osmocote granules cemented together in the shape of a pellet.  The pellets are sold in several sizes.  Like convenience foods, they make fertilization more convenient because you don’t have to measure the granules- just toss a pellet in the planting hole.  At the back left are Agriform tablets having a release duration of 12 to 18 months, while the product to the right is Woodace briquets, which have a release duration of up to two years. </a:t>
            </a:r>
            <a:r>
              <a:rPr lang="en-US" altLang="en-US" b="1"/>
              <a:t>(#) </a:t>
            </a:r>
            <a:r>
              <a:rPr lang="en-US" altLang="en-US"/>
              <a:t>One of the benefits of a slow-release fertilizer, such as Osmocote, is that it can be placed directly in the planting hole beneath the plant without burning the roots. Furthermore, by placing fertilizer in the hole instead of broadcasting it over the bed, weeds are likely to be less of a problem. </a:t>
            </a:r>
          </a:p>
        </p:txBody>
      </p:sp>
    </p:spTree>
    <p:extLst>
      <p:ext uri="{BB962C8B-B14F-4D97-AF65-F5344CB8AC3E}">
        <p14:creationId xmlns:p14="http://schemas.microsoft.com/office/powerpoint/2010/main" val="1876231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2E2179-2F7F-AC4C-9611-69462B7BF4B5}" type="slidenum">
              <a:rPr lang="en-US" altLang="en-US"/>
              <a:pPr/>
              <a:t>9</a:t>
            </a:fld>
            <a:endParaRPr lang="en-US" altLang="en-US"/>
          </a:p>
        </p:txBody>
      </p:sp>
      <p:sp>
        <p:nvSpPr>
          <p:cNvPr id="453634" name="Rectangle 2"/>
          <p:cNvSpPr>
            <a:spLocks noChangeArrowheads="1" noTextEdit="1"/>
          </p:cNvSpPr>
          <p:nvPr>
            <p:ph type="sldImg"/>
          </p:nvPr>
        </p:nvSpPr>
        <p:spPr>
          <a:ln/>
        </p:spPr>
      </p:sp>
      <p:sp>
        <p:nvSpPr>
          <p:cNvPr id="453635" name="Rectangle 3"/>
          <p:cNvSpPr>
            <a:spLocks noGrp="1" noChangeArrowheads="1"/>
          </p:cNvSpPr>
          <p:nvPr>
            <p:ph type="body" idx="1"/>
          </p:nvPr>
        </p:nvSpPr>
        <p:spPr/>
        <p:txBody>
          <a:bodyPr/>
          <a:lstStyle/>
          <a:p>
            <a:r>
              <a:rPr lang="en-US" altLang="en-US"/>
              <a:t>77.  Plants generally absorb nutrients during the growing season, as this slide on nitrogen uptake shows.  Notice how nitrogen uptake increases in March when the buds begin to swell, then increases as shoots and leaves begin to grow.  It peaks in mid-summer, then begins a gradual decline as autumn approaches. Note that there is little uptake of nitrogen during December, January and February, so it would not be wise to fertilize during the winter months when plants are dormant because the fertilizer will simply leach from the soil and be of little benefit to the plant.</a:t>
            </a:r>
          </a:p>
        </p:txBody>
      </p:sp>
    </p:spTree>
    <p:extLst>
      <p:ext uri="{BB962C8B-B14F-4D97-AF65-F5344CB8AC3E}">
        <p14:creationId xmlns:p14="http://schemas.microsoft.com/office/powerpoint/2010/main" val="176561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C792C62-C537-6844-88E8-A9F631DD1E94}" type="slidenum">
              <a:rPr lang="en-US" altLang="en-US"/>
              <a:pPr/>
              <a:t>‹#›</a:t>
            </a:fld>
            <a:endParaRPr lang="en-US" altLang="en-US"/>
          </a:p>
        </p:txBody>
      </p:sp>
    </p:spTree>
    <p:extLst>
      <p:ext uri="{BB962C8B-B14F-4D97-AF65-F5344CB8AC3E}">
        <p14:creationId xmlns:p14="http://schemas.microsoft.com/office/powerpoint/2010/main" val="2078373422"/>
      </p:ext>
    </p:extLst>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5A1758E-CF4B-AF47-BEFD-3F7A1BBC50E9}" type="slidenum">
              <a:rPr lang="en-US" altLang="en-US"/>
              <a:pPr/>
              <a:t>‹#›</a:t>
            </a:fld>
            <a:endParaRPr lang="en-US" altLang="en-US"/>
          </a:p>
        </p:txBody>
      </p:sp>
    </p:spTree>
    <p:extLst>
      <p:ext uri="{BB962C8B-B14F-4D97-AF65-F5344CB8AC3E}">
        <p14:creationId xmlns:p14="http://schemas.microsoft.com/office/powerpoint/2010/main" val="1183135541"/>
      </p:ext>
    </p:extLst>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0B81395-F63F-A44A-8175-84409B6C02D8}" type="slidenum">
              <a:rPr lang="en-US" altLang="en-US"/>
              <a:pPr/>
              <a:t>‹#›</a:t>
            </a:fld>
            <a:endParaRPr lang="en-US" altLang="en-US"/>
          </a:p>
        </p:txBody>
      </p:sp>
    </p:spTree>
    <p:extLst>
      <p:ext uri="{BB962C8B-B14F-4D97-AF65-F5344CB8AC3E}">
        <p14:creationId xmlns:p14="http://schemas.microsoft.com/office/powerpoint/2010/main" val="1407950014"/>
      </p:ext>
    </p:extLst>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F3EFD2C-7469-B54B-AA0C-B922D0072652}" type="slidenum">
              <a:rPr lang="en-US" altLang="en-US"/>
              <a:pPr/>
              <a:t>‹#›</a:t>
            </a:fld>
            <a:endParaRPr lang="en-US" altLang="en-US"/>
          </a:p>
        </p:txBody>
      </p:sp>
    </p:spTree>
    <p:extLst>
      <p:ext uri="{BB962C8B-B14F-4D97-AF65-F5344CB8AC3E}">
        <p14:creationId xmlns:p14="http://schemas.microsoft.com/office/powerpoint/2010/main" val="253101452"/>
      </p:ext>
    </p:extLst>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699F932-C0C6-E548-9C64-CC31F9A5EB73}" type="slidenum">
              <a:rPr lang="en-US" altLang="en-US"/>
              <a:pPr/>
              <a:t>‹#›</a:t>
            </a:fld>
            <a:endParaRPr lang="en-US" altLang="en-US"/>
          </a:p>
        </p:txBody>
      </p:sp>
    </p:spTree>
    <p:extLst>
      <p:ext uri="{BB962C8B-B14F-4D97-AF65-F5344CB8AC3E}">
        <p14:creationId xmlns:p14="http://schemas.microsoft.com/office/powerpoint/2010/main" val="1858482704"/>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735C7F3-D8B7-D54F-BDBB-F66FD0539AD5}" type="slidenum">
              <a:rPr lang="en-US" altLang="en-US"/>
              <a:pPr/>
              <a:t>‹#›</a:t>
            </a:fld>
            <a:endParaRPr lang="en-US" altLang="en-US"/>
          </a:p>
        </p:txBody>
      </p:sp>
    </p:spTree>
    <p:extLst>
      <p:ext uri="{BB962C8B-B14F-4D97-AF65-F5344CB8AC3E}">
        <p14:creationId xmlns:p14="http://schemas.microsoft.com/office/powerpoint/2010/main" val="369160513"/>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5C1031A0-F709-4645-A068-F48D555960D2}" type="slidenum">
              <a:rPr lang="en-US" altLang="en-US"/>
              <a:pPr/>
              <a:t>‹#›</a:t>
            </a:fld>
            <a:endParaRPr lang="en-US" altLang="en-US"/>
          </a:p>
        </p:txBody>
      </p:sp>
    </p:spTree>
    <p:extLst>
      <p:ext uri="{BB962C8B-B14F-4D97-AF65-F5344CB8AC3E}">
        <p14:creationId xmlns:p14="http://schemas.microsoft.com/office/powerpoint/2010/main" val="400485808"/>
      </p:ext>
    </p:extLst>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8EBA6582-639B-CA4A-AF92-0A49494863B1}" type="slidenum">
              <a:rPr lang="en-US" altLang="en-US"/>
              <a:pPr/>
              <a:t>‹#›</a:t>
            </a:fld>
            <a:endParaRPr lang="en-US" altLang="en-US"/>
          </a:p>
        </p:txBody>
      </p:sp>
    </p:spTree>
    <p:extLst>
      <p:ext uri="{BB962C8B-B14F-4D97-AF65-F5344CB8AC3E}">
        <p14:creationId xmlns:p14="http://schemas.microsoft.com/office/powerpoint/2010/main" val="751225358"/>
      </p:ext>
    </p:extLst>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194BC658-357B-9F49-AF11-B4D359393256}" type="slidenum">
              <a:rPr lang="en-US" altLang="en-US"/>
              <a:pPr/>
              <a:t>‹#›</a:t>
            </a:fld>
            <a:endParaRPr lang="en-US" altLang="en-US"/>
          </a:p>
        </p:txBody>
      </p:sp>
    </p:spTree>
    <p:extLst>
      <p:ext uri="{BB962C8B-B14F-4D97-AF65-F5344CB8AC3E}">
        <p14:creationId xmlns:p14="http://schemas.microsoft.com/office/powerpoint/2010/main" val="788231193"/>
      </p:ext>
    </p:extLst>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D7C6ED7-26EC-0A4A-9360-2ABCE2E4E47C}" type="slidenum">
              <a:rPr lang="en-US" altLang="en-US"/>
              <a:pPr/>
              <a:t>‹#›</a:t>
            </a:fld>
            <a:endParaRPr lang="en-US" altLang="en-US"/>
          </a:p>
        </p:txBody>
      </p:sp>
    </p:spTree>
    <p:extLst>
      <p:ext uri="{BB962C8B-B14F-4D97-AF65-F5344CB8AC3E}">
        <p14:creationId xmlns:p14="http://schemas.microsoft.com/office/powerpoint/2010/main" val="2122526055"/>
      </p:ext>
    </p:extLst>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0380890-056F-BC42-B6DC-9C38FA674A82}" type="slidenum">
              <a:rPr lang="en-US" altLang="en-US"/>
              <a:pPr/>
              <a:t>‹#›</a:t>
            </a:fld>
            <a:endParaRPr lang="en-US" altLang="en-US"/>
          </a:p>
        </p:txBody>
      </p:sp>
    </p:spTree>
    <p:extLst>
      <p:ext uri="{BB962C8B-B14F-4D97-AF65-F5344CB8AC3E}">
        <p14:creationId xmlns:p14="http://schemas.microsoft.com/office/powerpoint/2010/main" val="1444546068"/>
      </p:ext>
    </p:extLst>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FF">
                <a:gamma/>
                <a:shade val="46275"/>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chemeClr val="tx1"/>
                </a:solidFill>
                <a:effectLst/>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chemeClr val="tx1"/>
                </a:solidFill>
                <a:effectLst/>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chemeClr val="tx1"/>
                </a:solidFill>
                <a:effectLst/>
              </a:defRPr>
            </a:lvl1pPr>
          </a:lstStyle>
          <a:p>
            <a:fld id="{5FCF7B6C-4773-1443-9908-03198CBEF47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thruBlk="1"/>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2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3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3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37.jpeg"/></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4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4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49.jpeg"/></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52.jpe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63.jpeg"/></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67.jpeg"/></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image" Target="../media/image71.jpeg"/><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7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7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74.jpeg"/></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7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7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7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80.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irrig01"/>
          <p:cNvPicPr>
            <a:picLocks noChangeAspect="1" noChangeArrowheads="1"/>
          </p:cNvPicPr>
          <p:nvPr/>
        </p:nvPicPr>
        <p:blipFill>
          <a:blip r:embed="rId3">
            <a:lum bright="18000" contrast="3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9139" name="Text Box 3"/>
          <p:cNvSpPr txBox="1">
            <a:spLocks noChangeArrowheads="1"/>
          </p:cNvSpPr>
          <p:nvPr/>
        </p:nvSpPr>
        <p:spPr bwMode="auto">
          <a:xfrm>
            <a:off x="609600" y="762000"/>
            <a:ext cx="7924800" cy="1736725"/>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5400" i="1">
                <a:solidFill>
                  <a:schemeClr val="bg1"/>
                </a:solidFill>
                <a:effectLst>
                  <a:outerShdw blurRad="38100" dist="38100" dir="2700000" algn="tl">
                    <a:srgbClr val="000000"/>
                  </a:outerShdw>
                </a:effectLst>
              </a:rPr>
              <a:t>Part 2: Landscape Management</a:t>
            </a:r>
          </a:p>
        </p:txBody>
      </p:sp>
    </p:spTree>
  </p:cSld>
  <p:clrMapOvr>
    <a:masterClrMapping/>
  </p:clrMapOvr>
  <p:transition spd="med">
    <p:fade thruBlk="1"/>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82" name="Text Box 1026"/>
          <p:cNvSpPr txBox="1">
            <a:spLocks noChangeArrowheads="1"/>
          </p:cNvSpPr>
          <p:nvPr/>
        </p:nvSpPr>
        <p:spPr bwMode="auto">
          <a:xfrm>
            <a:off x="533400" y="533400"/>
            <a:ext cx="8077200" cy="1920875"/>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6000">
                <a:effectLst>
                  <a:outerShdw blurRad="38100" dist="38100" dir="2700000" algn="tl">
                    <a:srgbClr val="000000"/>
                  </a:outerShdw>
                </a:effectLst>
              </a:rPr>
              <a:t>Fertilization Frequency</a:t>
            </a:r>
          </a:p>
          <a:p>
            <a:pPr>
              <a:spcBef>
                <a:spcPct val="50000"/>
              </a:spcBef>
            </a:pPr>
            <a:r>
              <a:rPr lang="en-US" altLang="en-US" sz="4000">
                <a:solidFill>
                  <a:schemeClr val="bg1"/>
                </a:solidFill>
                <a:effectLst>
                  <a:outerShdw blurRad="38100" dist="38100" dir="2700000" algn="tl">
                    <a:srgbClr val="000000"/>
                  </a:outerShdw>
                </a:effectLst>
              </a:rPr>
              <a:t>Depends on:</a:t>
            </a:r>
          </a:p>
        </p:txBody>
      </p:sp>
      <p:sp>
        <p:nvSpPr>
          <p:cNvPr id="225283" name="Line 1027"/>
          <p:cNvSpPr>
            <a:spLocks noChangeShapeType="1"/>
          </p:cNvSpPr>
          <p:nvPr/>
        </p:nvSpPr>
        <p:spPr bwMode="auto">
          <a:xfrm>
            <a:off x="609600" y="1600200"/>
            <a:ext cx="7543800" cy="0"/>
          </a:xfrm>
          <a:prstGeom prst="line">
            <a:avLst/>
          </a:prstGeom>
          <a:noFill/>
          <a:ln w="5715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286" name="Rectangle 1030"/>
          <p:cNvSpPr>
            <a:spLocks noGrp="1" noChangeArrowheads="1"/>
          </p:cNvSpPr>
          <p:nvPr>
            <p:ph type="title"/>
          </p:nvPr>
        </p:nvSpPr>
        <p:spPr/>
        <p:txBody>
          <a:bodyPr/>
          <a:lstStyle/>
          <a:p>
            <a:endParaRPr lang="en-US" altLang="en-US"/>
          </a:p>
        </p:txBody>
      </p:sp>
      <p:sp>
        <p:nvSpPr>
          <p:cNvPr id="225285" name="Rectangle 1029"/>
          <p:cNvSpPr>
            <a:spLocks noGrp="1" noChangeArrowheads="1"/>
          </p:cNvSpPr>
          <p:nvPr>
            <p:ph type="body" idx="1"/>
          </p:nvPr>
        </p:nvSpPr>
        <p:spPr>
          <a:xfrm>
            <a:off x="685800" y="2362200"/>
            <a:ext cx="7772400" cy="4114800"/>
          </a:xfrm>
        </p:spPr>
        <p:txBody>
          <a:bodyPr/>
          <a:lstStyle/>
          <a:p>
            <a:pPr>
              <a:buClr>
                <a:srgbClr val="3399FF"/>
              </a:buClr>
              <a:buFont typeface="Wingdings" charset="2"/>
              <a:buChar char="§"/>
            </a:pPr>
            <a:r>
              <a:rPr lang="en-US" altLang="en-US" sz="4400" b="1">
                <a:solidFill>
                  <a:srgbClr val="FFFF00"/>
                </a:solidFill>
                <a:effectLst>
                  <a:outerShdw blurRad="38100" dist="38100" dir="2700000" algn="tl">
                    <a:srgbClr val="000000"/>
                  </a:outerShdw>
                </a:effectLst>
              </a:rPr>
              <a:t>The type of fertilizer and its release duration</a:t>
            </a:r>
          </a:p>
          <a:p>
            <a:pPr>
              <a:buClr>
                <a:srgbClr val="3399FF"/>
              </a:buClr>
              <a:buFont typeface="Wingdings" charset="2"/>
              <a:buChar char="§"/>
            </a:pPr>
            <a:r>
              <a:rPr lang="en-US" altLang="en-US" sz="4400" b="1">
                <a:solidFill>
                  <a:srgbClr val="FFFF00"/>
                </a:solidFill>
                <a:effectLst>
                  <a:outerShdw blurRad="38100" dist="38100" dir="2700000" algn="tl">
                    <a:srgbClr val="000000"/>
                  </a:outerShdw>
                </a:effectLst>
              </a:rPr>
              <a:t>The type of plants being fertilized</a:t>
            </a:r>
          </a:p>
          <a:p>
            <a:pPr>
              <a:buClr>
                <a:srgbClr val="3399FF"/>
              </a:buClr>
              <a:buFont typeface="Wingdings" charset="2"/>
              <a:buChar char="§"/>
            </a:pPr>
            <a:r>
              <a:rPr lang="en-US" altLang="en-US" sz="4400" b="1">
                <a:solidFill>
                  <a:srgbClr val="FFFF00"/>
                </a:solidFill>
                <a:effectLst>
                  <a:outerShdw blurRad="38100" dist="38100" dir="2700000" algn="tl">
                    <a:srgbClr val="000000"/>
                  </a:outerShdw>
                </a:effectLst>
              </a:rPr>
              <a:t>The desired growth rate</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5285">
                                            <p:txEl>
                                              <p:pRg st="0" end="0"/>
                                            </p:txEl>
                                          </p:spTgt>
                                        </p:tgtEl>
                                        <p:attrNameLst>
                                          <p:attrName>style.visibility</p:attrName>
                                        </p:attrNameLst>
                                      </p:cBhvr>
                                      <p:to>
                                        <p:strVal val="visible"/>
                                      </p:to>
                                    </p:set>
                                    <p:animEffect transition="in" filter="dissolve">
                                      <p:cBhvr>
                                        <p:cTn id="7" dur="500"/>
                                        <p:tgtEl>
                                          <p:spTgt spid="2252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5285">
                                            <p:txEl>
                                              <p:pRg st="1" end="1"/>
                                            </p:txEl>
                                          </p:spTgt>
                                        </p:tgtEl>
                                        <p:attrNameLst>
                                          <p:attrName>style.visibility</p:attrName>
                                        </p:attrNameLst>
                                      </p:cBhvr>
                                      <p:to>
                                        <p:strVal val="visible"/>
                                      </p:to>
                                    </p:set>
                                    <p:animEffect transition="in" filter="dissolve">
                                      <p:cBhvr>
                                        <p:cTn id="12" dur="500"/>
                                        <p:tgtEl>
                                          <p:spTgt spid="22528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5285">
                                            <p:txEl>
                                              <p:pRg st="2" end="2"/>
                                            </p:txEl>
                                          </p:spTgt>
                                        </p:tgtEl>
                                        <p:attrNameLst>
                                          <p:attrName>style.visibility</p:attrName>
                                        </p:attrNameLst>
                                      </p:cBhvr>
                                      <p:to>
                                        <p:strVal val="visible"/>
                                      </p:to>
                                    </p:set>
                                    <p:animEffect transition="in" filter="dissolve">
                                      <p:cBhvr>
                                        <p:cTn id="17" dur="500"/>
                                        <p:tgtEl>
                                          <p:spTgt spid="2252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5"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Line 3"/>
          <p:cNvSpPr>
            <a:spLocks noChangeShapeType="1"/>
          </p:cNvSpPr>
          <p:nvPr/>
        </p:nvSpPr>
        <p:spPr bwMode="auto">
          <a:xfrm>
            <a:off x="1447800" y="2286000"/>
            <a:ext cx="6172200" cy="0"/>
          </a:xfrm>
          <a:prstGeom prst="line">
            <a:avLst/>
          </a:prstGeom>
          <a:noFill/>
          <a:ln w="5715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0964" name="Text Box 4"/>
          <p:cNvSpPr txBox="1">
            <a:spLocks noChangeArrowheads="1"/>
          </p:cNvSpPr>
          <p:nvPr/>
        </p:nvSpPr>
        <p:spPr bwMode="auto">
          <a:xfrm>
            <a:off x="1143000" y="2514600"/>
            <a:ext cx="6629400" cy="148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5000"/>
              </a:lnSpc>
            </a:pPr>
            <a:r>
              <a:rPr lang="en-US" altLang="en-US" sz="5400">
                <a:effectLst>
                  <a:outerShdw blurRad="38100" dist="38100" dir="2700000" algn="tl">
                    <a:srgbClr val="000000"/>
                  </a:outerShdw>
                </a:effectLst>
              </a:rPr>
              <a:t>1 pound  of nitrogen per 1,000 square feet</a:t>
            </a:r>
          </a:p>
        </p:txBody>
      </p:sp>
      <p:sp>
        <p:nvSpPr>
          <p:cNvPr id="40966" name="Text Box 6"/>
          <p:cNvSpPr txBox="1">
            <a:spLocks noChangeArrowheads="1"/>
          </p:cNvSpPr>
          <p:nvPr/>
        </p:nvSpPr>
        <p:spPr bwMode="auto">
          <a:xfrm>
            <a:off x="0" y="457200"/>
            <a:ext cx="9144000"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5400">
                <a:solidFill>
                  <a:schemeClr val="bg1"/>
                </a:solidFill>
                <a:effectLst>
                  <a:outerShdw blurRad="38100" dist="38100" dir="2700000" algn="tl">
                    <a:srgbClr val="000000"/>
                  </a:outerShdw>
                </a:effectLst>
              </a:rPr>
              <a:t>Fertilizing Established Plants</a:t>
            </a:r>
          </a:p>
          <a:p>
            <a:pPr algn="ctr"/>
            <a:r>
              <a:rPr lang="en-US" altLang="en-US" sz="5400">
                <a:solidFill>
                  <a:schemeClr val="bg1"/>
                </a:solidFill>
                <a:effectLst>
                  <a:outerShdw blurRad="38100" dist="38100" dir="2700000" algn="tl">
                    <a:srgbClr val="000000"/>
                  </a:outerShdw>
                </a:effectLst>
              </a:rPr>
              <a:t>How Much to Apply?</a:t>
            </a:r>
          </a:p>
        </p:txBody>
      </p:sp>
    </p:spTree>
  </p:cSld>
  <p:clrMapOvr>
    <a:masterClrMapping/>
  </p:clrMapOvr>
  <p:transition spd="med">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228600" y="1143000"/>
            <a:ext cx="8915400" cy="155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75000"/>
              </a:lnSpc>
              <a:spcBef>
                <a:spcPct val="50000"/>
              </a:spcBef>
            </a:pPr>
            <a:r>
              <a:rPr lang="en-US" altLang="en-US" sz="4800">
                <a:solidFill>
                  <a:schemeClr val="bg1"/>
                </a:solidFill>
                <a:effectLst>
                  <a:outerShdw blurRad="38100" dist="38100" dir="2700000" algn="tl">
                    <a:srgbClr val="000000"/>
                  </a:outerShdw>
                </a:effectLst>
              </a:rPr>
              <a:t>                    16-4-</a:t>
            </a:r>
            <a:r>
              <a:rPr lang="en-US" altLang="en-US" sz="4400">
                <a:solidFill>
                  <a:schemeClr val="bg1"/>
                </a:solidFill>
                <a:effectLst>
                  <a:outerShdw blurRad="38100" dist="38100" dir="2700000" algn="tl">
                    <a:srgbClr val="000000"/>
                  </a:outerShdw>
                </a:effectLst>
              </a:rPr>
              <a:t> </a:t>
            </a:r>
            <a:r>
              <a:rPr lang="en-US" altLang="en-US" sz="4800">
                <a:solidFill>
                  <a:schemeClr val="bg1"/>
                </a:solidFill>
                <a:effectLst>
                  <a:outerShdw blurRad="38100" dist="38100" dir="2700000" algn="tl">
                    <a:srgbClr val="000000"/>
                  </a:outerShdw>
                </a:effectLst>
              </a:rPr>
              <a:t>8</a:t>
            </a:r>
          </a:p>
          <a:p>
            <a:pPr>
              <a:lnSpc>
                <a:spcPct val="75000"/>
              </a:lnSpc>
              <a:spcBef>
                <a:spcPct val="50000"/>
              </a:spcBef>
            </a:pPr>
            <a:r>
              <a:rPr lang="en-US" altLang="en-US" sz="4800">
                <a:effectLst>
                  <a:outerShdw blurRad="38100" dist="38100" dir="2700000" algn="tl">
                    <a:srgbClr val="000000"/>
                  </a:outerShdw>
                </a:effectLst>
              </a:rPr>
              <a:t>  10/16 = 0.6 lbs. per 100 sq. ft.</a:t>
            </a:r>
          </a:p>
        </p:txBody>
      </p:sp>
      <p:sp>
        <p:nvSpPr>
          <p:cNvPr id="41987" name="Text Box 3"/>
          <p:cNvSpPr txBox="1">
            <a:spLocks noChangeArrowheads="1"/>
          </p:cNvSpPr>
          <p:nvPr/>
        </p:nvSpPr>
        <p:spPr bwMode="auto">
          <a:xfrm>
            <a:off x="1698625" y="3954463"/>
            <a:ext cx="5921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tLang="en-US" sz="4400">
              <a:effectLst>
                <a:outerShdw blurRad="38100" dist="38100" dir="2700000" algn="tl">
                  <a:srgbClr val="000000"/>
                </a:outerShdw>
              </a:effectLst>
            </a:endParaRPr>
          </a:p>
        </p:txBody>
      </p:sp>
      <p:sp>
        <p:nvSpPr>
          <p:cNvPr id="41988" name="Text Box 4"/>
          <p:cNvSpPr txBox="1">
            <a:spLocks noChangeArrowheads="1"/>
          </p:cNvSpPr>
          <p:nvPr/>
        </p:nvSpPr>
        <p:spPr bwMode="auto">
          <a:xfrm>
            <a:off x="0" y="3200400"/>
            <a:ext cx="9144000"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105000"/>
              </a:lnSpc>
            </a:pPr>
            <a:r>
              <a:rPr lang="en-US" altLang="en-US" sz="4000">
                <a:effectLst>
                  <a:outerShdw blurRad="38100" dist="38100" dir="2700000" algn="tl">
                    <a:srgbClr val="000000"/>
                  </a:outerShdw>
                </a:effectLst>
              </a:rPr>
              <a:t>2 cups of dry, granular fertilizer  = 1 lb.</a:t>
            </a:r>
          </a:p>
          <a:p>
            <a:pPr algn="ctr">
              <a:lnSpc>
                <a:spcPct val="105000"/>
              </a:lnSpc>
            </a:pPr>
            <a:r>
              <a:rPr lang="en-US" altLang="en-US" sz="4000">
                <a:effectLst>
                  <a:outerShdw blurRad="38100" dist="38100" dir="2700000" algn="tl">
                    <a:srgbClr val="000000"/>
                  </a:outerShdw>
                </a:effectLst>
              </a:rPr>
              <a:t>Therefore, approximately 1 cup (1/2 lb.) of 16-4-8 will be needed per 100 sq. ft.   of bed area.</a:t>
            </a:r>
          </a:p>
        </p:txBody>
      </p:sp>
      <p:sp>
        <p:nvSpPr>
          <p:cNvPr id="41989" name="Text Box 5"/>
          <p:cNvSpPr txBox="1">
            <a:spLocks noChangeArrowheads="1"/>
          </p:cNvSpPr>
          <p:nvPr/>
        </p:nvSpPr>
        <p:spPr bwMode="auto">
          <a:xfrm>
            <a:off x="1447800" y="3429000"/>
            <a:ext cx="58070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ltLang="en-US" sz="4400">
              <a:effectLst>
                <a:outerShdw blurRad="38100" dist="38100" dir="2700000" algn="tl">
                  <a:srgbClr val="000000"/>
                </a:outerShdw>
              </a:effectLst>
            </a:endParaRPr>
          </a:p>
        </p:txBody>
      </p:sp>
      <p:sp>
        <p:nvSpPr>
          <p:cNvPr id="41990" name="Line 6"/>
          <p:cNvSpPr>
            <a:spLocks noChangeShapeType="1"/>
          </p:cNvSpPr>
          <p:nvPr/>
        </p:nvSpPr>
        <p:spPr bwMode="auto">
          <a:xfrm>
            <a:off x="3429000" y="1752600"/>
            <a:ext cx="1676400" cy="0"/>
          </a:xfrm>
          <a:prstGeom prst="line">
            <a:avLst/>
          </a:prstGeom>
          <a:noFill/>
          <a:ln w="5715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dissolve">
                                      <p:cBhvr>
                                        <p:cTn id="7" dur="5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Line 3"/>
          <p:cNvSpPr>
            <a:spLocks noChangeShapeType="1"/>
          </p:cNvSpPr>
          <p:nvPr/>
        </p:nvSpPr>
        <p:spPr bwMode="auto">
          <a:xfrm>
            <a:off x="1524000" y="2209800"/>
            <a:ext cx="6096000" cy="0"/>
          </a:xfrm>
          <a:prstGeom prst="line">
            <a:avLst/>
          </a:prstGeom>
          <a:noFill/>
          <a:ln w="57150">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4261" name="AutoShape 5"/>
          <p:cNvSpPr>
            <a:spLocks noChangeArrowheads="1"/>
          </p:cNvSpPr>
          <p:nvPr/>
        </p:nvSpPr>
        <p:spPr bwMode="auto">
          <a:xfrm rot="5400000">
            <a:off x="5257800" y="381000"/>
            <a:ext cx="1295400" cy="3429000"/>
          </a:xfrm>
          <a:prstGeom prst="flowChartDelay">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4262" name="AutoShape 6"/>
          <p:cNvSpPr>
            <a:spLocks noChangeArrowheads="1"/>
          </p:cNvSpPr>
          <p:nvPr/>
        </p:nvSpPr>
        <p:spPr bwMode="auto">
          <a:xfrm rot="5400000">
            <a:off x="2819400" y="152400"/>
            <a:ext cx="1828800" cy="4419600"/>
          </a:xfrm>
          <a:prstGeom prst="flowChartDelay">
            <a:avLst/>
          </a:prstGeom>
          <a:solidFill>
            <a:srgbClr val="CC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cxnSp>
        <p:nvCxnSpPr>
          <p:cNvPr id="224264" name="AutoShape 8"/>
          <p:cNvCxnSpPr>
            <a:cxnSpLocks noChangeShapeType="1"/>
          </p:cNvCxnSpPr>
          <p:nvPr/>
        </p:nvCxnSpPr>
        <p:spPr bwMode="auto">
          <a:xfrm>
            <a:off x="1524000" y="990600"/>
            <a:ext cx="6096000" cy="0"/>
          </a:xfrm>
          <a:prstGeom prst="straightConnector1">
            <a:avLst/>
          </a:prstGeom>
          <a:noFill/>
          <a:ln w="5715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4265" name="AutoShape 9"/>
          <p:cNvCxnSpPr>
            <a:cxnSpLocks noChangeShapeType="1"/>
          </p:cNvCxnSpPr>
          <p:nvPr/>
        </p:nvCxnSpPr>
        <p:spPr bwMode="auto">
          <a:xfrm>
            <a:off x="1143000" y="1371600"/>
            <a:ext cx="0" cy="1600200"/>
          </a:xfrm>
          <a:prstGeom prst="straightConnector1">
            <a:avLst/>
          </a:prstGeom>
          <a:noFill/>
          <a:ln w="5715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4266" name="Text Box 10"/>
          <p:cNvSpPr txBox="1">
            <a:spLocks noChangeArrowheads="1"/>
          </p:cNvSpPr>
          <p:nvPr/>
        </p:nvSpPr>
        <p:spPr bwMode="auto">
          <a:xfrm>
            <a:off x="3733800" y="304800"/>
            <a:ext cx="4267200" cy="701675"/>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4000">
                <a:solidFill>
                  <a:schemeClr val="bg1"/>
                </a:solidFill>
                <a:effectLst>
                  <a:outerShdw blurRad="38100" dist="38100" dir="2700000" algn="tl">
                    <a:srgbClr val="000000"/>
                  </a:outerShdw>
                </a:effectLst>
              </a:rPr>
              <a:t>50 ft.</a:t>
            </a:r>
          </a:p>
        </p:txBody>
      </p:sp>
      <p:sp>
        <p:nvSpPr>
          <p:cNvPr id="224268" name="Text Box 12"/>
          <p:cNvSpPr txBox="1">
            <a:spLocks noChangeArrowheads="1"/>
          </p:cNvSpPr>
          <p:nvPr/>
        </p:nvSpPr>
        <p:spPr bwMode="auto">
          <a:xfrm rot="16200000">
            <a:off x="510382" y="785018"/>
            <a:ext cx="1828800" cy="1935163"/>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4000">
                <a:solidFill>
                  <a:schemeClr val="bg1"/>
                </a:solidFill>
                <a:effectLst>
                  <a:outerShdw blurRad="38100" dist="38100" dir="2700000" algn="tl">
                    <a:srgbClr val="000000"/>
                  </a:outerShdw>
                </a:effectLst>
              </a:rPr>
              <a:t>5 ft.</a:t>
            </a:r>
          </a:p>
          <a:p>
            <a:pPr>
              <a:spcBef>
                <a:spcPct val="50000"/>
              </a:spcBef>
            </a:pPr>
            <a:endParaRPr lang="en-US" altLang="en-US" sz="5400">
              <a:effectLst>
                <a:outerShdw blurRad="38100" dist="38100" dir="2700000" algn="tl">
                  <a:srgbClr val="000000"/>
                </a:outerShdw>
              </a:effectLst>
            </a:endParaRPr>
          </a:p>
        </p:txBody>
      </p:sp>
      <p:sp>
        <p:nvSpPr>
          <p:cNvPr id="224270" name="Text Box 14"/>
          <p:cNvSpPr txBox="1">
            <a:spLocks noChangeArrowheads="1"/>
          </p:cNvSpPr>
          <p:nvPr/>
        </p:nvSpPr>
        <p:spPr bwMode="auto">
          <a:xfrm>
            <a:off x="1524000" y="3429000"/>
            <a:ext cx="6248400" cy="76200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4400">
                <a:effectLst>
                  <a:outerShdw blurRad="38100" dist="38100" dir="2700000" algn="tl">
                    <a:srgbClr val="000000"/>
                  </a:outerShdw>
                </a:effectLst>
              </a:rPr>
              <a:t>5 ft. x 50 ft. = 250 sq. ft.</a:t>
            </a:r>
          </a:p>
        </p:txBody>
      </p:sp>
      <p:sp>
        <p:nvSpPr>
          <p:cNvPr id="224271" name="Text Box 15"/>
          <p:cNvSpPr txBox="1">
            <a:spLocks noChangeArrowheads="1"/>
          </p:cNvSpPr>
          <p:nvPr/>
        </p:nvSpPr>
        <p:spPr bwMode="auto">
          <a:xfrm>
            <a:off x="914400" y="4267200"/>
            <a:ext cx="7467600" cy="76200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4400">
                <a:effectLst>
                  <a:outerShdw blurRad="38100" dist="38100" dir="2700000" algn="tl">
                    <a:srgbClr val="000000"/>
                  </a:outerShdw>
                </a:effectLst>
              </a:rPr>
              <a:t>16 - 4 - 8 = 0.6 lbs./100 sq. ft.</a:t>
            </a:r>
          </a:p>
        </p:txBody>
      </p:sp>
      <p:sp>
        <p:nvSpPr>
          <p:cNvPr id="224272" name="Text Box 16"/>
          <p:cNvSpPr txBox="1">
            <a:spLocks noChangeArrowheads="1"/>
          </p:cNvSpPr>
          <p:nvPr/>
        </p:nvSpPr>
        <p:spPr bwMode="auto">
          <a:xfrm>
            <a:off x="533400" y="5029200"/>
            <a:ext cx="2590800" cy="109855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45000"/>
              </a:lnSpc>
              <a:spcBef>
                <a:spcPct val="50000"/>
              </a:spcBef>
            </a:pPr>
            <a:r>
              <a:rPr lang="en-US" altLang="en-US" sz="5400">
                <a:effectLst>
                  <a:outerShdw blurRad="38100" dist="38100" dir="2700000" algn="tl">
                    <a:srgbClr val="000000"/>
                  </a:outerShdw>
                </a:effectLst>
              </a:rPr>
              <a:t> </a:t>
            </a:r>
            <a:r>
              <a:rPr lang="en-US" altLang="en-US" sz="4400" u="sng">
                <a:effectLst>
                  <a:outerShdw blurRad="38100" dist="38100" dir="2700000" algn="tl">
                    <a:srgbClr val="000000"/>
                  </a:outerShdw>
                </a:effectLst>
              </a:rPr>
              <a:t>0.6</a:t>
            </a:r>
            <a:r>
              <a:rPr lang="en-US" altLang="en-US" sz="4400">
                <a:effectLst>
                  <a:outerShdw blurRad="38100" dist="38100" dir="2700000" algn="tl">
                    <a:srgbClr val="000000"/>
                  </a:outerShdw>
                </a:effectLst>
              </a:rPr>
              <a:t>     </a:t>
            </a:r>
            <a:r>
              <a:rPr lang="en-US" altLang="en-US" sz="4400" u="sng">
                <a:effectLst>
                  <a:outerShdw blurRad="38100" dist="38100" dir="2700000" algn="tl">
                    <a:srgbClr val="000000"/>
                  </a:outerShdw>
                </a:effectLst>
              </a:rPr>
              <a:t>x</a:t>
            </a:r>
          </a:p>
          <a:p>
            <a:pPr>
              <a:lnSpc>
                <a:spcPct val="45000"/>
              </a:lnSpc>
              <a:spcBef>
                <a:spcPct val="50000"/>
              </a:spcBef>
            </a:pPr>
            <a:r>
              <a:rPr lang="en-US" altLang="en-US" sz="4400">
                <a:effectLst>
                  <a:outerShdw blurRad="38100" dist="38100" dir="2700000" algn="tl">
                    <a:srgbClr val="000000"/>
                  </a:outerShdw>
                </a:effectLst>
              </a:rPr>
              <a:t>100    250</a:t>
            </a:r>
          </a:p>
        </p:txBody>
      </p:sp>
      <p:sp>
        <p:nvSpPr>
          <p:cNvPr id="224273" name="Text Box 17"/>
          <p:cNvSpPr txBox="1">
            <a:spLocks noChangeArrowheads="1"/>
          </p:cNvSpPr>
          <p:nvPr/>
        </p:nvSpPr>
        <p:spPr bwMode="auto">
          <a:xfrm>
            <a:off x="3505200" y="5334000"/>
            <a:ext cx="5029200" cy="76200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4400">
                <a:effectLst>
                  <a:outerShdw blurRad="38100" dist="38100" dir="2700000" algn="tl">
                    <a:srgbClr val="000000"/>
                  </a:outerShdw>
                </a:effectLst>
              </a:rPr>
              <a:t>X = 1.5 lbs. (3 cups)</a:t>
            </a:r>
          </a:p>
        </p:txBody>
      </p:sp>
      <p:sp>
        <p:nvSpPr>
          <p:cNvPr id="224274" name="Oval 18"/>
          <p:cNvSpPr>
            <a:spLocks noChangeArrowheads="1"/>
          </p:cNvSpPr>
          <p:nvPr/>
        </p:nvSpPr>
        <p:spPr bwMode="auto">
          <a:xfrm>
            <a:off x="4876800" y="2438400"/>
            <a:ext cx="381000" cy="381000"/>
          </a:xfrm>
          <a:prstGeom prst="ellipse">
            <a:avLst/>
          </a:prstGeom>
          <a:solidFill>
            <a:srgbClr val="00FF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4275" name="Oval 19"/>
          <p:cNvSpPr>
            <a:spLocks noChangeArrowheads="1"/>
          </p:cNvSpPr>
          <p:nvPr/>
        </p:nvSpPr>
        <p:spPr bwMode="auto">
          <a:xfrm>
            <a:off x="5105400" y="1600200"/>
            <a:ext cx="381000" cy="381000"/>
          </a:xfrm>
          <a:prstGeom prst="ellipse">
            <a:avLst/>
          </a:prstGeom>
          <a:solidFill>
            <a:srgbClr val="00FF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4276" name="Oval 20"/>
          <p:cNvSpPr>
            <a:spLocks noChangeArrowheads="1"/>
          </p:cNvSpPr>
          <p:nvPr/>
        </p:nvSpPr>
        <p:spPr bwMode="auto">
          <a:xfrm>
            <a:off x="5562600" y="2209800"/>
            <a:ext cx="381000" cy="381000"/>
          </a:xfrm>
          <a:prstGeom prst="ellipse">
            <a:avLst/>
          </a:prstGeom>
          <a:solidFill>
            <a:srgbClr val="00FF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4277" name="Oval 21"/>
          <p:cNvSpPr>
            <a:spLocks noChangeArrowheads="1"/>
          </p:cNvSpPr>
          <p:nvPr/>
        </p:nvSpPr>
        <p:spPr bwMode="auto">
          <a:xfrm>
            <a:off x="5867400" y="1600200"/>
            <a:ext cx="381000" cy="381000"/>
          </a:xfrm>
          <a:prstGeom prst="ellipse">
            <a:avLst/>
          </a:prstGeom>
          <a:solidFill>
            <a:srgbClr val="00FF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4278" name="Oval 22"/>
          <p:cNvSpPr>
            <a:spLocks noChangeArrowheads="1"/>
          </p:cNvSpPr>
          <p:nvPr/>
        </p:nvSpPr>
        <p:spPr bwMode="auto">
          <a:xfrm>
            <a:off x="6400800" y="2057400"/>
            <a:ext cx="381000" cy="381000"/>
          </a:xfrm>
          <a:prstGeom prst="ellipse">
            <a:avLst/>
          </a:prstGeom>
          <a:solidFill>
            <a:srgbClr val="00FF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4279" name="Oval 23"/>
          <p:cNvSpPr>
            <a:spLocks noChangeArrowheads="1"/>
          </p:cNvSpPr>
          <p:nvPr/>
        </p:nvSpPr>
        <p:spPr bwMode="auto">
          <a:xfrm>
            <a:off x="7010400" y="1600200"/>
            <a:ext cx="381000" cy="381000"/>
          </a:xfrm>
          <a:prstGeom prst="ellipse">
            <a:avLst/>
          </a:prstGeom>
          <a:solidFill>
            <a:srgbClr val="00FF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4280" name="Oval 24"/>
          <p:cNvSpPr>
            <a:spLocks noChangeArrowheads="1"/>
          </p:cNvSpPr>
          <p:nvPr/>
        </p:nvSpPr>
        <p:spPr bwMode="auto">
          <a:xfrm>
            <a:off x="4419600" y="1676400"/>
            <a:ext cx="381000" cy="381000"/>
          </a:xfrm>
          <a:prstGeom prst="ellipse">
            <a:avLst/>
          </a:prstGeom>
          <a:solidFill>
            <a:srgbClr val="00FF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4281" name="AutoShape 25"/>
          <p:cNvSpPr>
            <a:spLocks noChangeArrowheads="1"/>
          </p:cNvSpPr>
          <p:nvPr/>
        </p:nvSpPr>
        <p:spPr bwMode="auto">
          <a:xfrm>
            <a:off x="1905000" y="2209800"/>
            <a:ext cx="457200" cy="457200"/>
          </a:xfrm>
          <a:prstGeom prst="flowChartExtract">
            <a:avLst/>
          </a:prstGeom>
          <a:solidFill>
            <a:srgbClr val="3399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4282" name="AutoShape 26"/>
          <p:cNvSpPr>
            <a:spLocks noChangeArrowheads="1"/>
          </p:cNvSpPr>
          <p:nvPr/>
        </p:nvSpPr>
        <p:spPr bwMode="auto">
          <a:xfrm>
            <a:off x="2362200" y="1676400"/>
            <a:ext cx="457200" cy="457200"/>
          </a:xfrm>
          <a:prstGeom prst="flowChartExtract">
            <a:avLst/>
          </a:prstGeom>
          <a:solidFill>
            <a:srgbClr val="3399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4283" name="AutoShape 27"/>
          <p:cNvSpPr>
            <a:spLocks noChangeArrowheads="1"/>
          </p:cNvSpPr>
          <p:nvPr/>
        </p:nvSpPr>
        <p:spPr bwMode="auto">
          <a:xfrm>
            <a:off x="2895600" y="2362200"/>
            <a:ext cx="457200" cy="457200"/>
          </a:xfrm>
          <a:prstGeom prst="flowChartExtract">
            <a:avLst/>
          </a:prstGeom>
          <a:solidFill>
            <a:srgbClr val="3399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4284" name="AutoShape 28"/>
          <p:cNvSpPr>
            <a:spLocks noChangeArrowheads="1"/>
          </p:cNvSpPr>
          <p:nvPr/>
        </p:nvSpPr>
        <p:spPr bwMode="auto">
          <a:xfrm>
            <a:off x="3352800" y="1676400"/>
            <a:ext cx="457200" cy="457200"/>
          </a:xfrm>
          <a:prstGeom prst="flowChartExtract">
            <a:avLst/>
          </a:prstGeom>
          <a:solidFill>
            <a:srgbClr val="3399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4285" name="AutoShape 29"/>
          <p:cNvSpPr>
            <a:spLocks noChangeArrowheads="1"/>
          </p:cNvSpPr>
          <p:nvPr/>
        </p:nvSpPr>
        <p:spPr bwMode="auto">
          <a:xfrm>
            <a:off x="3886200" y="2362200"/>
            <a:ext cx="457200" cy="457200"/>
          </a:xfrm>
          <a:prstGeom prst="flowChartExtract">
            <a:avLst/>
          </a:prstGeom>
          <a:solidFill>
            <a:srgbClr val="3399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4287" name="Text Box 31"/>
          <p:cNvSpPr txBox="1">
            <a:spLocks noChangeArrowheads="1"/>
          </p:cNvSpPr>
          <p:nvPr/>
        </p:nvSpPr>
        <p:spPr bwMode="auto">
          <a:xfrm>
            <a:off x="1524000" y="5029200"/>
            <a:ext cx="914400" cy="91440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5400">
                <a:effectLst>
                  <a:outerShdw blurRad="38100" dist="38100" dir="2700000" algn="tl">
                    <a:srgbClr val="000000"/>
                  </a:outerShdw>
                </a:effectLst>
              </a:rPr>
              <a:t>=</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4266"/>
                                        </p:tgtEl>
                                        <p:attrNameLst>
                                          <p:attrName>style.visibility</p:attrName>
                                        </p:attrNameLst>
                                      </p:cBhvr>
                                      <p:to>
                                        <p:strVal val="visible"/>
                                      </p:to>
                                    </p:set>
                                    <p:animEffect transition="in" filter="dissolve">
                                      <p:cBhvr>
                                        <p:cTn id="7" dur="500"/>
                                        <p:tgtEl>
                                          <p:spTgt spid="2242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4268"/>
                                        </p:tgtEl>
                                        <p:attrNameLst>
                                          <p:attrName>style.visibility</p:attrName>
                                        </p:attrNameLst>
                                      </p:cBhvr>
                                      <p:to>
                                        <p:strVal val="visible"/>
                                      </p:to>
                                    </p:set>
                                    <p:animEffect transition="in" filter="dissolve">
                                      <p:cBhvr>
                                        <p:cTn id="12" dur="500"/>
                                        <p:tgtEl>
                                          <p:spTgt spid="2242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4270"/>
                                        </p:tgtEl>
                                        <p:attrNameLst>
                                          <p:attrName>style.visibility</p:attrName>
                                        </p:attrNameLst>
                                      </p:cBhvr>
                                      <p:to>
                                        <p:strVal val="visible"/>
                                      </p:to>
                                    </p:set>
                                    <p:animEffect transition="in" filter="dissolve">
                                      <p:cBhvr>
                                        <p:cTn id="17" dur="500"/>
                                        <p:tgtEl>
                                          <p:spTgt spid="2242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4271"/>
                                        </p:tgtEl>
                                        <p:attrNameLst>
                                          <p:attrName>style.visibility</p:attrName>
                                        </p:attrNameLst>
                                      </p:cBhvr>
                                      <p:to>
                                        <p:strVal val="visible"/>
                                      </p:to>
                                    </p:set>
                                    <p:animEffect transition="in" filter="dissolve">
                                      <p:cBhvr>
                                        <p:cTn id="22" dur="500"/>
                                        <p:tgtEl>
                                          <p:spTgt spid="22427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4272"/>
                                        </p:tgtEl>
                                        <p:attrNameLst>
                                          <p:attrName>style.visibility</p:attrName>
                                        </p:attrNameLst>
                                      </p:cBhvr>
                                      <p:to>
                                        <p:strVal val="visible"/>
                                      </p:to>
                                    </p:set>
                                    <p:animEffect transition="in" filter="dissolve">
                                      <p:cBhvr>
                                        <p:cTn id="27" dur="500"/>
                                        <p:tgtEl>
                                          <p:spTgt spid="2242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24273"/>
                                        </p:tgtEl>
                                        <p:attrNameLst>
                                          <p:attrName>style.visibility</p:attrName>
                                        </p:attrNameLst>
                                      </p:cBhvr>
                                      <p:to>
                                        <p:strVal val="visible"/>
                                      </p:to>
                                    </p:set>
                                    <p:animEffect transition="in" filter="dissolve">
                                      <p:cBhvr>
                                        <p:cTn id="32" dur="500"/>
                                        <p:tgtEl>
                                          <p:spTgt spid="224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66" grpId="0" autoUpdateAnimBg="0"/>
      <p:bldP spid="224268" grpId="0" autoUpdateAnimBg="0"/>
      <p:bldP spid="224270" grpId="0" autoUpdateAnimBg="0"/>
      <p:bldP spid="224271" grpId="0" autoUpdateAnimBg="0"/>
      <p:bldP spid="224272" grpId="0" autoUpdateAnimBg="0"/>
      <p:bldP spid="224273"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fert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62000"/>
            <a:ext cx="7620000" cy="5151438"/>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ert04"/>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1143000" y="990600"/>
            <a:ext cx="6934200" cy="4756150"/>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
        <p:nvSpPr>
          <p:cNvPr id="6147" name="Text Box 3"/>
          <p:cNvSpPr txBox="1">
            <a:spLocks noChangeArrowheads="1"/>
          </p:cNvSpPr>
          <p:nvPr/>
        </p:nvSpPr>
        <p:spPr bwMode="auto">
          <a:xfrm>
            <a:off x="1447800" y="4800600"/>
            <a:ext cx="6324600" cy="64135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3600">
                <a:solidFill>
                  <a:schemeClr val="bg1"/>
                </a:solidFill>
                <a:effectLst>
                  <a:outerShdw blurRad="38100" dist="38100" dir="2700000" algn="tl">
                    <a:srgbClr val="000000"/>
                  </a:outerShdw>
                </a:effectLst>
              </a:rPr>
              <a:t>Never Fertilize Stressed Plants</a:t>
            </a:r>
          </a:p>
        </p:txBody>
      </p:sp>
    </p:spTree>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ert07"/>
          <p:cNvPicPr>
            <a:picLocks noChangeAspect="1" noChangeArrowheads="1"/>
          </p:cNvPicPr>
          <p:nvPr/>
        </p:nvPicPr>
        <p:blipFill>
          <a:blip r:embed="rId3">
            <a:lum bright="18000" contrast="36000"/>
            <a:extLst>
              <a:ext uri="{28A0092B-C50C-407E-A947-70E740481C1C}">
                <a14:useLocalDpi xmlns:a14="http://schemas.microsoft.com/office/drawing/2010/main" val="0"/>
              </a:ext>
            </a:extLst>
          </a:blip>
          <a:srcRect/>
          <a:stretch>
            <a:fillRect/>
          </a:stretch>
        </p:blipFill>
        <p:spPr bwMode="auto">
          <a:xfrm>
            <a:off x="1447800" y="990600"/>
            <a:ext cx="6400800" cy="4800600"/>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
        <p:nvSpPr>
          <p:cNvPr id="10244" name="Line 4"/>
          <p:cNvSpPr>
            <a:spLocks noChangeShapeType="1"/>
          </p:cNvSpPr>
          <p:nvPr/>
        </p:nvSpPr>
        <p:spPr bwMode="auto">
          <a:xfrm>
            <a:off x="1524000" y="4572000"/>
            <a:ext cx="2514600" cy="0"/>
          </a:xfrm>
          <a:prstGeom prst="line">
            <a:avLst/>
          </a:prstGeom>
          <a:noFill/>
          <a:ln w="381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45" name="Line 5"/>
          <p:cNvSpPr>
            <a:spLocks noChangeShapeType="1"/>
          </p:cNvSpPr>
          <p:nvPr/>
        </p:nvSpPr>
        <p:spPr bwMode="auto">
          <a:xfrm>
            <a:off x="5105400" y="4572000"/>
            <a:ext cx="2514600" cy="0"/>
          </a:xfrm>
          <a:prstGeom prst="line">
            <a:avLst/>
          </a:prstGeom>
          <a:noFill/>
          <a:ln w="381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46" name="Text Box 6"/>
          <p:cNvSpPr txBox="1">
            <a:spLocks noChangeArrowheads="1"/>
          </p:cNvSpPr>
          <p:nvPr/>
        </p:nvSpPr>
        <p:spPr bwMode="auto">
          <a:xfrm>
            <a:off x="1752600" y="4038600"/>
            <a:ext cx="1981200" cy="519113"/>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800">
                <a:effectLst>
                  <a:outerShdw blurRad="38100" dist="38100" dir="2700000" algn="tl">
                    <a:srgbClr val="000000"/>
                  </a:outerShdw>
                </a:effectLst>
              </a:rPr>
              <a:t>Fertilize</a:t>
            </a:r>
          </a:p>
        </p:txBody>
      </p:sp>
      <p:sp>
        <p:nvSpPr>
          <p:cNvPr id="10247" name="Text Box 7"/>
          <p:cNvSpPr txBox="1">
            <a:spLocks noChangeArrowheads="1"/>
          </p:cNvSpPr>
          <p:nvPr/>
        </p:nvSpPr>
        <p:spPr bwMode="auto">
          <a:xfrm>
            <a:off x="5715000" y="3657600"/>
            <a:ext cx="1828800" cy="91440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tLang="en-US" sz="5400">
              <a:effectLst>
                <a:outerShdw blurRad="38100" dist="38100" dir="2700000" algn="tl">
                  <a:srgbClr val="000000"/>
                </a:outerShdw>
              </a:effectLst>
            </a:endParaRPr>
          </a:p>
        </p:txBody>
      </p:sp>
      <p:sp>
        <p:nvSpPr>
          <p:cNvPr id="10248" name="Text Box 8"/>
          <p:cNvSpPr txBox="1">
            <a:spLocks noChangeArrowheads="1"/>
          </p:cNvSpPr>
          <p:nvPr/>
        </p:nvSpPr>
        <p:spPr bwMode="auto">
          <a:xfrm>
            <a:off x="5257800" y="4038600"/>
            <a:ext cx="1981200" cy="519113"/>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800">
                <a:effectLst>
                  <a:outerShdw blurRad="38100" dist="38100" dir="2700000" algn="tl">
                    <a:srgbClr val="000000"/>
                  </a:outerShdw>
                </a:effectLst>
              </a:rPr>
              <a:t>Fertilize</a:t>
            </a:r>
          </a:p>
        </p:txBody>
      </p:sp>
      <p:sp>
        <p:nvSpPr>
          <p:cNvPr id="10249" name="Text Box 9"/>
          <p:cNvSpPr txBox="1">
            <a:spLocks noChangeArrowheads="1"/>
          </p:cNvSpPr>
          <p:nvPr/>
        </p:nvSpPr>
        <p:spPr bwMode="auto">
          <a:xfrm>
            <a:off x="4648200" y="4419600"/>
            <a:ext cx="1447800" cy="30480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400">
                <a:effectLst>
                  <a:outerShdw blurRad="38100" dist="38100" dir="2700000" algn="tl">
                    <a:srgbClr val="000000"/>
                  </a:outerShdw>
                </a:effectLst>
              </a:rPr>
              <a:t>4 ft.</a:t>
            </a:r>
          </a:p>
        </p:txBody>
      </p:sp>
      <p:sp>
        <p:nvSpPr>
          <p:cNvPr id="10250" name="Text Box 10"/>
          <p:cNvSpPr txBox="1">
            <a:spLocks noChangeArrowheads="1"/>
          </p:cNvSpPr>
          <p:nvPr/>
        </p:nvSpPr>
        <p:spPr bwMode="auto">
          <a:xfrm>
            <a:off x="4038600" y="4419600"/>
            <a:ext cx="685800" cy="30480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400">
                <a:effectLst>
                  <a:outerShdw blurRad="38100" dist="38100" dir="2700000" algn="tl">
                    <a:srgbClr val="000000"/>
                  </a:outerShdw>
                </a:effectLst>
              </a:rPr>
              <a:t>4 ft.</a:t>
            </a:r>
          </a:p>
        </p:txBody>
      </p:sp>
    </p:spTree>
  </p:cSld>
  <p:clrMapOvr>
    <a:masterClrMapping/>
  </p:clrMapOvr>
  <p:transition spd="med">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ert09"/>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609600" y="685800"/>
            <a:ext cx="7924800" cy="5292725"/>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WordArt 3" descr="Denim"/>
          <p:cNvSpPr>
            <a:spLocks noChangeArrowheads="1" noChangeShapeType="1" noTextEdit="1"/>
          </p:cNvSpPr>
          <p:nvPr/>
        </p:nvSpPr>
        <p:spPr bwMode="auto">
          <a:xfrm rot="17219">
            <a:off x="874713" y="2082800"/>
            <a:ext cx="7531100" cy="254952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
              <a:lightRig rig="legacyHarsh3" dir="t"/>
            </a:scene3d>
            <a:sp3d extrusionH="887400" contourW="12700" prstMaterial="legacyMatte">
              <a:extrusionClr>
                <a:srgbClr val="C0C0C0"/>
              </a:extrusionClr>
              <a:contourClr>
                <a:srgbClr val="6699FF"/>
              </a:contourClr>
            </a:sp3d>
          </a:bodyPr>
          <a:lstStyle/>
          <a:p>
            <a:pPr algn="ctr"/>
            <a:r>
              <a:rPr lang="en-US" sz="3600" kern="10">
                <a:ln w="9525">
                  <a:round/>
                  <a:headEnd/>
                  <a:tailEnd/>
                </a:ln>
                <a:blipFill dpi="0" rotWithShape="0">
                  <a:blip r:embed="rId3"/>
                  <a:srcRect/>
                  <a:tile tx="0" ty="0" sx="100000" sy="100000" flip="none" algn="tl"/>
                </a:blipFill>
                <a:effectLst/>
                <a:latin typeface="Tahoma" charset="0"/>
                <a:ea typeface="Tahoma" charset="0"/>
                <a:cs typeface="Tahoma" charset="0"/>
              </a:rPr>
              <a:t>Questions?</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7331"/>
                                        </p:tgtEl>
                                        <p:attrNameLst>
                                          <p:attrName>style.visibility</p:attrName>
                                        </p:attrNameLst>
                                      </p:cBhvr>
                                      <p:to>
                                        <p:strVal val="visible"/>
                                      </p:to>
                                    </p:set>
                                    <p:anim calcmode="lin" valueType="num">
                                      <p:cBhvr>
                                        <p:cTn id="7" dur="500" fill="hold"/>
                                        <p:tgtEl>
                                          <p:spTgt spid="227331"/>
                                        </p:tgtEl>
                                        <p:attrNameLst>
                                          <p:attrName>ppt_w</p:attrName>
                                        </p:attrNameLst>
                                      </p:cBhvr>
                                      <p:tavLst>
                                        <p:tav tm="0">
                                          <p:val>
                                            <p:fltVal val="0"/>
                                          </p:val>
                                        </p:tav>
                                        <p:tav tm="100000">
                                          <p:val>
                                            <p:strVal val="#ppt_w"/>
                                          </p:val>
                                        </p:tav>
                                      </p:tavLst>
                                    </p:anim>
                                    <p:anim calcmode="lin" valueType="num">
                                      <p:cBhvr>
                                        <p:cTn id="8" dur="500" fill="hold"/>
                                        <p:tgtEl>
                                          <p:spTgt spid="2273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7" name="Picture 2051" descr="irrig06"/>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8708" name="Text Box 2052"/>
          <p:cNvSpPr txBox="1">
            <a:spLocks noChangeArrowheads="1"/>
          </p:cNvSpPr>
          <p:nvPr/>
        </p:nvSpPr>
        <p:spPr bwMode="auto">
          <a:xfrm>
            <a:off x="685800" y="4800600"/>
            <a:ext cx="7467600" cy="2308225"/>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60000"/>
              </a:lnSpc>
              <a:spcBef>
                <a:spcPct val="50000"/>
              </a:spcBef>
            </a:pPr>
            <a:r>
              <a:rPr lang="en-US" altLang="en-US" sz="6600" i="1">
                <a:effectLst>
                  <a:outerShdw blurRad="38100" dist="38100" dir="2700000" algn="tl">
                    <a:srgbClr val="000000"/>
                  </a:outerShdw>
                </a:effectLst>
              </a:rPr>
              <a:t>Irrigation</a:t>
            </a:r>
          </a:p>
          <a:p>
            <a:pPr algn="ctr">
              <a:lnSpc>
                <a:spcPct val="60000"/>
              </a:lnSpc>
              <a:spcBef>
                <a:spcPct val="50000"/>
              </a:spcBef>
            </a:pPr>
            <a:r>
              <a:rPr lang="en-US" altLang="en-US" sz="4800" i="1">
                <a:solidFill>
                  <a:schemeClr val="bg1"/>
                </a:solidFill>
                <a:effectLst>
                  <a:outerShdw blurRad="38100" dist="38100" dir="2700000" algn="tl">
                    <a:srgbClr val="000000"/>
                  </a:outerShdw>
                </a:effectLst>
              </a:rPr>
              <a:t>Make Every Drop Count</a:t>
            </a:r>
          </a:p>
          <a:p>
            <a:pPr algn="ctr">
              <a:lnSpc>
                <a:spcPct val="60000"/>
              </a:lnSpc>
              <a:spcBef>
                <a:spcPct val="50000"/>
              </a:spcBef>
            </a:pPr>
            <a:endParaRPr lang="en-US" altLang="en-US" sz="4800">
              <a:effectLst>
                <a:outerShdw blurRad="38100" dist="38100" dir="2700000" algn="tl">
                  <a:srgbClr val="000000"/>
                </a:outerShdw>
              </a:effectLst>
            </a:endParaRPr>
          </a:p>
        </p:txBody>
      </p:sp>
    </p:spTree>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6" name="WordArt 4" descr="Cork"/>
          <p:cNvSpPr>
            <a:spLocks noChangeArrowheads="1" noChangeShapeType="1" noTextEdit="1"/>
          </p:cNvSpPr>
          <p:nvPr/>
        </p:nvSpPr>
        <p:spPr bwMode="auto">
          <a:xfrm>
            <a:off x="457200" y="1219200"/>
            <a:ext cx="9753600" cy="396240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TopLeft">
                <a:rot lat="0" lon="20519999" rev="0"/>
              </a:camera>
              <a:lightRig rig="legacyHarsh3" dir="r"/>
            </a:scene3d>
            <a:sp3d extrusionH="430200" contourW="12700" prstMaterial="legacyMatte">
              <a:extrusionClr>
                <a:srgbClr val="006600"/>
              </a:extrusionClr>
              <a:contourClr>
                <a:srgbClr val="996600"/>
              </a:contourClr>
            </a:sp3d>
          </a:bodyPr>
          <a:lstStyle/>
          <a:p>
            <a:pPr algn="ctr"/>
            <a:r>
              <a:rPr lang="en-US" sz="3600" kern="10">
                <a:ln w="9525">
                  <a:round/>
                  <a:headEnd/>
                  <a:tailEnd/>
                </a:ln>
                <a:blipFill dpi="0" rotWithShape="0">
                  <a:blip r:embed="rId3"/>
                  <a:srcRect/>
                  <a:tile tx="0" ty="0" sx="100000" sy="100000" flip="none" algn="tl"/>
                </a:blipFill>
                <a:effectLst/>
                <a:latin typeface="Tahoma" charset="0"/>
                <a:ea typeface="Tahoma" charset="0"/>
                <a:cs typeface="Tahoma" charset="0"/>
              </a:rPr>
              <a:t>Fertilization</a:t>
            </a:r>
          </a:p>
        </p:txBody>
      </p:sp>
    </p:spTree>
  </p:cSld>
  <p:clrMapOvr>
    <a:masterClrMapping/>
  </p:clrMapOvr>
  <p:transition spd="med">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3074" descr="xeri31"/>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3810000" y="3429000"/>
            <a:ext cx="4935538" cy="303053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3587" name="Text Box 3075"/>
          <p:cNvSpPr txBox="1">
            <a:spLocks noChangeArrowheads="1"/>
          </p:cNvSpPr>
          <p:nvPr/>
        </p:nvSpPr>
        <p:spPr bwMode="auto">
          <a:xfrm>
            <a:off x="-685800" y="685800"/>
            <a:ext cx="6248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5400" b="0">
                <a:solidFill>
                  <a:schemeClr val="bg1"/>
                </a:solidFill>
                <a:effectLst>
                  <a:outerShdw blurRad="38100" dist="38100" dir="2700000" algn="tl">
                    <a:srgbClr val="000000"/>
                  </a:outerShdw>
                </a:effectLst>
              </a:rPr>
              <a:t>Drip Irrigation</a:t>
            </a:r>
          </a:p>
        </p:txBody>
      </p:sp>
      <p:sp>
        <p:nvSpPr>
          <p:cNvPr id="323588" name="Text Box 3076"/>
          <p:cNvSpPr txBox="1">
            <a:spLocks noChangeArrowheads="1"/>
          </p:cNvSpPr>
          <p:nvPr/>
        </p:nvSpPr>
        <p:spPr bwMode="auto">
          <a:xfrm>
            <a:off x="152400" y="198120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600" b="0">
                <a:solidFill>
                  <a:srgbClr val="FFFF66"/>
                </a:solidFill>
                <a:effectLst>
                  <a:outerShdw blurRad="38100" dist="38100" dir="2700000" algn="tl">
                    <a:srgbClr val="000000"/>
                  </a:outerShdw>
                </a:effectLst>
                <a:latin typeface="Tahoma" charset="0"/>
              </a:rPr>
              <a:t>Uses 30% to 50% less water than sprinkler irrigation</a:t>
            </a:r>
          </a:p>
        </p:txBody>
      </p:sp>
      <p:sp>
        <p:nvSpPr>
          <p:cNvPr id="323589" name="Text Box 3077"/>
          <p:cNvSpPr txBox="1">
            <a:spLocks noChangeArrowheads="1"/>
          </p:cNvSpPr>
          <p:nvPr/>
        </p:nvSpPr>
        <p:spPr bwMode="auto">
          <a:xfrm>
            <a:off x="152400" y="2514600"/>
            <a:ext cx="9144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600" b="0">
                <a:solidFill>
                  <a:srgbClr val="FFFF66"/>
                </a:solidFill>
                <a:effectLst>
                  <a:outerShdw blurRad="38100" dist="38100" dir="2700000" algn="tl">
                    <a:srgbClr val="000000"/>
                  </a:outerShdw>
                </a:effectLst>
                <a:latin typeface="Tahoma" charset="0"/>
              </a:rPr>
              <a:t>Avoids spraying foliage so diseases are less likely to occur</a:t>
            </a:r>
          </a:p>
        </p:txBody>
      </p:sp>
      <p:sp>
        <p:nvSpPr>
          <p:cNvPr id="323590" name="Text Box 3078"/>
          <p:cNvSpPr txBox="1">
            <a:spLocks noChangeArrowheads="1"/>
          </p:cNvSpPr>
          <p:nvPr/>
        </p:nvSpPr>
        <p:spPr bwMode="auto">
          <a:xfrm>
            <a:off x="457200" y="3733800"/>
            <a:ext cx="2895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a:solidFill>
                  <a:srgbClr val="FFFF66"/>
                </a:solidFill>
                <a:effectLst>
                  <a:outerShdw blurRad="38100" dist="38100" dir="2700000" algn="tl">
                    <a:srgbClr val="000000"/>
                  </a:outerShdw>
                </a:effectLst>
                <a:latin typeface="Tahoma" charset="0"/>
              </a:rPr>
              <a:t>No spray drift</a:t>
            </a:r>
          </a:p>
        </p:txBody>
      </p:sp>
      <p:sp>
        <p:nvSpPr>
          <p:cNvPr id="323591" name="Text Box 3079"/>
          <p:cNvSpPr txBox="1">
            <a:spLocks noChangeArrowheads="1"/>
          </p:cNvSpPr>
          <p:nvPr/>
        </p:nvSpPr>
        <p:spPr bwMode="auto">
          <a:xfrm>
            <a:off x="457200" y="4572000"/>
            <a:ext cx="28956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a:solidFill>
                  <a:srgbClr val="FFFF66"/>
                </a:solidFill>
                <a:effectLst>
                  <a:outerShdw blurRad="38100" dist="38100" dir="2700000" algn="tl">
                    <a:srgbClr val="000000"/>
                  </a:outerShdw>
                </a:effectLst>
                <a:latin typeface="Tahoma" charset="0"/>
              </a:rPr>
              <a:t>Only need to water 25% of the root area</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3588"/>
                                        </p:tgtEl>
                                        <p:attrNameLst>
                                          <p:attrName>style.visibility</p:attrName>
                                        </p:attrNameLst>
                                      </p:cBhvr>
                                      <p:to>
                                        <p:strVal val="visible"/>
                                      </p:to>
                                    </p:set>
                                    <p:animEffect transition="in" filter="dissolve">
                                      <p:cBhvr>
                                        <p:cTn id="7" dur="500"/>
                                        <p:tgtEl>
                                          <p:spTgt spid="3235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3589"/>
                                        </p:tgtEl>
                                        <p:attrNameLst>
                                          <p:attrName>style.visibility</p:attrName>
                                        </p:attrNameLst>
                                      </p:cBhvr>
                                      <p:to>
                                        <p:strVal val="visible"/>
                                      </p:to>
                                    </p:set>
                                    <p:animEffect transition="in" filter="dissolve">
                                      <p:cBhvr>
                                        <p:cTn id="12" dur="500"/>
                                        <p:tgtEl>
                                          <p:spTgt spid="3235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23590"/>
                                        </p:tgtEl>
                                        <p:attrNameLst>
                                          <p:attrName>style.visibility</p:attrName>
                                        </p:attrNameLst>
                                      </p:cBhvr>
                                      <p:to>
                                        <p:strVal val="visible"/>
                                      </p:to>
                                    </p:set>
                                    <p:animEffect transition="in" filter="dissolve">
                                      <p:cBhvr>
                                        <p:cTn id="17" dur="500"/>
                                        <p:tgtEl>
                                          <p:spTgt spid="3235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23591"/>
                                        </p:tgtEl>
                                        <p:attrNameLst>
                                          <p:attrName>style.visibility</p:attrName>
                                        </p:attrNameLst>
                                      </p:cBhvr>
                                      <p:to>
                                        <p:strVal val="visible"/>
                                      </p:to>
                                    </p:set>
                                    <p:animEffect transition="in" filter="dissolve">
                                      <p:cBhvr>
                                        <p:cTn id="22" dur="500"/>
                                        <p:tgtEl>
                                          <p:spTgt spid="323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8" grpId="0" autoUpdateAnimBg="0"/>
      <p:bldP spid="323589" grpId="0" autoUpdateAnimBg="0"/>
      <p:bldP spid="323590" grpId="0" autoUpdateAnimBg="0"/>
      <p:bldP spid="323591"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irrig12"/>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1600200" y="2133600"/>
            <a:ext cx="5943600" cy="3978275"/>
          </a:xfrm>
          <a:prstGeom prst="rect">
            <a:avLst/>
          </a:prstGeom>
          <a:noFill/>
          <a:ln w="57150">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327686" name="Text Box 6"/>
          <p:cNvSpPr txBox="1">
            <a:spLocks noChangeArrowheads="1"/>
          </p:cNvSpPr>
          <p:nvPr/>
        </p:nvSpPr>
        <p:spPr bwMode="auto">
          <a:xfrm>
            <a:off x="0" y="304800"/>
            <a:ext cx="9144000" cy="155575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800" b="0">
                <a:solidFill>
                  <a:schemeClr val="bg1"/>
                </a:solidFill>
                <a:effectLst>
                  <a:outerShdw blurRad="38100" dist="38100" dir="2700000" algn="tl">
                    <a:srgbClr val="000000"/>
                  </a:outerShdw>
                </a:effectLst>
                <a:latin typeface="Tahoma" charset="0"/>
              </a:rPr>
              <a:t>Monitor the Output of Your Sprinkler System</a:t>
            </a:r>
          </a:p>
        </p:txBody>
      </p:sp>
    </p:spTree>
  </p:cSld>
  <p:clrMapOvr>
    <a:masterClrMapping/>
  </p:clrMapOvr>
  <p:transition spd="med">
    <p:fade thruBlk="1"/>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5394" name="Text Box 2"/>
          <p:cNvSpPr txBox="1">
            <a:spLocks noChangeArrowheads="1"/>
          </p:cNvSpPr>
          <p:nvPr/>
        </p:nvSpPr>
        <p:spPr bwMode="auto">
          <a:xfrm>
            <a:off x="0" y="533400"/>
            <a:ext cx="8763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000" b="0">
                <a:solidFill>
                  <a:schemeClr val="bg1"/>
                </a:solidFill>
                <a:effectLst>
                  <a:outerShdw blurRad="38100" dist="38100" dir="2700000" algn="tl">
                    <a:srgbClr val="000000"/>
                  </a:outerShdw>
                </a:effectLst>
                <a:latin typeface="Tahoma" charset="0"/>
              </a:rPr>
              <a:t>Adjust timers frequently according to changes in rainfall patterns</a:t>
            </a:r>
          </a:p>
        </p:txBody>
      </p:sp>
      <p:pic>
        <p:nvPicPr>
          <p:cNvPr id="315396" name="Picture 4" descr="xeri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286000"/>
            <a:ext cx="5162550" cy="3403600"/>
          </a:xfrm>
          <a:prstGeom prst="rect">
            <a:avLst/>
          </a:prstGeom>
          <a:noFill/>
          <a:ln w="57150">
            <a:solidFill>
              <a:srgbClr val="3399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42" name="Picture 2" descr="Water_041"/>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1828800" y="2362200"/>
            <a:ext cx="5410200" cy="4057650"/>
          </a:xfrm>
          <a:prstGeom prst="rect">
            <a:avLst/>
          </a:prstGeom>
          <a:noFill/>
          <a:ln w="57150">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317443" name="Text Box 3"/>
          <p:cNvSpPr txBox="1">
            <a:spLocks noChangeArrowheads="1"/>
          </p:cNvSpPr>
          <p:nvPr/>
        </p:nvSpPr>
        <p:spPr bwMode="auto">
          <a:xfrm>
            <a:off x="0" y="228600"/>
            <a:ext cx="9144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000" b="0">
                <a:solidFill>
                  <a:schemeClr val="bg1"/>
                </a:solidFill>
                <a:effectLst>
                  <a:outerShdw blurRad="38100" dist="38100" dir="2700000" algn="tl">
                    <a:srgbClr val="000000"/>
                  </a:outerShdw>
                </a:effectLst>
                <a:latin typeface="Tahoma" charset="0"/>
              </a:rPr>
              <a:t>A low-cost rainfall sensor will prevent the irrigation system from running during rain</a:t>
            </a:r>
          </a:p>
        </p:txBody>
      </p:sp>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9490" name="Picture 2" descr="irrig14"/>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1066800" y="1143000"/>
            <a:ext cx="7086600" cy="4708525"/>
          </a:xfrm>
          <a:prstGeom prst="rect">
            <a:avLst/>
          </a:prstGeom>
          <a:noFill/>
          <a:ln w="57150">
            <a:solidFill>
              <a:srgbClr val="3399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1538" name="Rectangle 1026"/>
          <p:cNvSpPr>
            <a:spLocks noGrp="1" noChangeArrowheads="1"/>
          </p:cNvSpPr>
          <p:nvPr>
            <p:ph type="title"/>
          </p:nvPr>
        </p:nvSpPr>
        <p:spPr>
          <a:xfrm>
            <a:off x="0" y="533400"/>
            <a:ext cx="8686800" cy="1143000"/>
          </a:xfrm>
        </p:spPr>
        <p:txBody>
          <a:bodyPr/>
          <a:lstStyle/>
          <a:p>
            <a:r>
              <a:rPr lang="en-US" altLang="en-US" sz="5400">
                <a:solidFill>
                  <a:schemeClr val="bg1"/>
                </a:solidFill>
                <a:effectLst>
                  <a:outerShdw blurRad="38100" dist="38100" dir="2700000" algn="tl">
                    <a:srgbClr val="000000"/>
                  </a:outerShdw>
                </a:effectLst>
              </a:rPr>
              <a:t>Target irrigation to plants that show signs of stress</a:t>
            </a:r>
          </a:p>
        </p:txBody>
      </p:sp>
      <p:sp>
        <p:nvSpPr>
          <p:cNvPr id="321539" name="Text Box 1027"/>
          <p:cNvSpPr txBox="1">
            <a:spLocks noChangeArrowheads="1"/>
          </p:cNvSpPr>
          <p:nvPr/>
        </p:nvSpPr>
        <p:spPr bwMode="auto">
          <a:xfrm>
            <a:off x="1828800" y="2438400"/>
            <a:ext cx="6019800" cy="176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50000"/>
              </a:lnSpc>
              <a:spcBef>
                <a:spcPct val="50000"/>
              </a:spcBef>
              <a:buSzPct val="150000"/>
              <a:buFontTx/>
              <a:buChar char="•"/>
            </a:pPr>
            <a:r>
              <a:rPr lang="en-US" altLang="en-US" sz="4400" b="0">
                <a:effectLst>
                  <a:outerShdw blurRad="38100" dist="38100" dir="2700000" algn="tl">
                    <a:srgbClr val="000000"/>
                  </a:outerShdw>
                </a:effectLst>
              </a:rPr>
              <a:t> </a:t>
            </a:r>
            <a:r>
              <a:rPr lang="en-US" altLang="en-US" sz="4400" b="0">
                <a:effectLst>
                  <a:outerShdw blurRad="38100" dist="38100" dir="2700000" algn="tl">
                    <a:srgbClr val="000000"/>
                  </a:outerShdw>
                </a:effectLst>
                <a:latin typeface="Tahoma" charset="0"/>
              </a:rPr>
              <a:t>Gray/green Color</a:t>
            </a:r>
          </a:p>
          <a:p>
            <a:pPr>
              <a:lnSpc>
                <a:spcPct val="50000"/>
              </a:lnSpc>
              <a:spcBef>
                <a:spcPct val="50000"/>
              </a:spcBef>
              <a:buFontTx/>
              <a:buChar char="•"/>
            </a:pPr>
            <a:r>
              <a:rPr lang="en-US" altLang="en-US" sz="4400" b="0">
                <a:effectLst>
                  <a:outerShdw blurRad="38100" dist="38100" dir="2700000" algn="tl">
                    <a:srgbClr val="000000"/>
                  </a:outerShdw>
                </a:effectLst>
                <a:latin typeface="Tahoma" charset="0"/>
              </a:rPr>
              <a:t> Wilting</a:t>
            </a:r>
          </a:p>
          <a:p>
            <a:pPr>
              <a:lnSpc>
                <a:spcPct val="50000"/>
              </a:lnSpc>
              <a:spcBef>
                <a:spcPct val="50000"/>
              </a:spcBef>
              <a:buFontTx/>
              <a:buChar char="•"/>
            </a:pPr>
            <a:r>
              <a:rPr lang="en-US" altLang="en-US" sz="4400" b="0">
                <a:effectLst>
                  <a:outerShdw blurRad="38100" dist="38100" dir="2700000" algn="tl">
                    <a:srgbClr val="000000"/>
                  </a:outerShdw>
                </a:effectLst>
                <a:latin typeface="Tahoma" charset="0"/>
              </a:rPr>
              <a:t> Dying Branches</a:t>
            </a:r>
          </a:p>
        </p:txBody>
      </p:sp>
      <p:sp>
        <p:nvSpPr>
          <p:cNvPr id="321540" name="Text Box 1028"/>
          <p:cNvSpPr txBox="1">
            <a:spLocks noChangeArrowheads="1"/>
          </p:cNvSpPr>
          <p:nvPr/>
        </p:nvSpPr>
        <p:spPr bwMode="auto">
          <a:xfrm>
            <a:off x="152400" y="4724400"/>
            <a:ext cx="89916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600" b="0">
                <a:solidFill>
                  <a:schemeClr val="bg1"/>
                </a:solidFill>
                <a:effectLst>
                  <a:outerShdw blurRad="38100" dist="38100" dir="2700000" algn="tl">
                    <a:srgbClr val="000000"/>
                  </a:outerShdw>
                </a:effectLst>
                <a:latin typeface="Tahoma" charset="0"/>
              </a:rPr>
              <a:t>Use a hand-held hose with water breaker or a sprinkler can to target irrigation to plants that need water</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1539"/>
                                        </p:tgtEl>
                                        <p:attrNameLst>
                                          <p:attrName>style.visibility</p:attrName>
                                        </p:attrNameLst>
                                      </p:cBhvr>
                                      <p:to>
                                        <p:strVal val="visible"/>
                                      </p:to>
                                    </p:set>
                                    <p:animEffect transition="in" filter="dissolve">
                                      <p:cBhvr>
                                        <p:cTn id="7" dur="500"/>
                                        <p:tgtEl>
                                          <p:spTgt spid="3215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1540"/>
                                        </p:tgtEl>
                                        <p:attrNameLst>
                                          <p:attrName>style.visibility</p:attrName>
                                        </p:attrNameLst>
                                      </p:cBhvr>
                                      <p:to>
                                        <p:strVal val="visible"/>
                                      </p:to>
                                    </p:set>
                                    <p:animEffect transition="in" filter="dissolve">
                                      <p:cBhvr>
                                        <p:cTn id="12" dur="500"/>
                                        <p:tgtEl>
                                          <p:spTgt spid="321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9" grpId="0" autoUpdateAnimBg="0"/>
      <p:bldP spid="321540"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5634" name="Text Box 2"/>
          <p:cNvSpPr txBox="1">
            <a:spLocks noChangeArrowheads="1"/>
          </p:cNvSpPr>
          <p:nvPr/>
        </p:nvSpPr>
        <p:spPr bwMode="auto">
          <a:xfrm>
            <a:off x="0" y="457200"/>
            <a:ext cx="9144000"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400" b="0">
                <a:solidFill>
                  <a:schemeClr val="bg1"/>
                </a:solidFill>
                <a:effectLst>
                  <a:outerShdw blurRad="38100" dist="38100" dir="2700000" algn="tl">
                    <a:srgbClr val="000000"/>
                  </a:outerShdw>
                </a:effectLst>
                <a:latin typeface="Tahoma" charset="0"/>
              </a:rPr>
              <a:t>For most efficient use of water, irrigate between 9 pm and 9 am to avoid evaporative loss of water.</a:t>
            </a:r>
          </a:p>
        </p:txBody>
      </p:sp>
      <p:sp>
        <p:nvSpPr>
          <p:cNvPr id="325635" name="Text Box 3"/>
          <p:cNvSpPr txBox="1">
            <a:spLocks noChangeArrowheads="1"/>
          </p:cNvSpPr>
          <p:nvPr/>
        </p:nvSpPr>
        <p:spPr bwMode="auto">
          <a:xfrm>
            <a:off x="0" y="2971800"/>
            <a:ext cx="9144000"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400" b="0">
                <a:solidFill>
                  <a:schemeClr val="bg1"/>
                </a:solidFill>
                <a:effectLst>
                  <a:outerShdw blurRad="38100" dist="38100" dir="2700000" algn="tl">
                    <a:srgbClr val="000000"/>
                  </a:outerShdw>
                </a:effectLst>
                <a:latin typeface="Tahoma" charset="0"/>
              </a:rPr>
              <a:t>Avoid light, frequent irrigation because it encourages shallow rooting and increases water demand of the plant.</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5635"/>
                                        </p:tgtEl>
                                        <p:attrNameLst>
                                          <p:attrName>style.visibility</p:attrName>
                                        </p:attrNameLst>
                                      </p:cBhvr>
                                      <p:to>
                                        <p:strVal val="visible"/>
                                      </p:to>
                                    </p:set>
                                    <p:animEffect transition="in" filter="dissolve">
                                      <p:cBhvr>
                                        <p:cTn id="7" dur="500"/>
                                        <p:tgtEl>
                                          <p:spTgt spid="325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5"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1" name="WordArt 1027"/>
          <p:cNvSpPr>
            <a:spLocks noChangeArrowheads="1" noChangeShapeType="1" noTextEdit="1"/>
          </p:cNvSpPr>
          <p:nvPr/>
        </p:nvSpPr>
        <p:spPr bwMode="auto">
          <a:xfrm rot="660565">
            <a:off x="685800" y="1600200"/>
            <a:ext cx="8001000" cy="3048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contourW="12700" prstMaterial="legacyMatte">
              <a:extrusionClr>
                <a:srgbClr val="C0C0C0"/>
              </a:extrusionClr>
              <a:contourClr>
                <a:srgbClr val="DCEBF5"/>
              </a:contourClr>
            </a:sp3d>
          </a:bodyPr>
          <a:lstStyle/>
          <a:p>
            <a:pPr algn="ctr"/>
            <a:r>
              <a:rPr lang="en-US" sz="3600"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4739435" scaled="1"/>
                </a:gradFill>
                <a:effectLst/>
                <a:latin typeface="Arial Black" charset="0"/>
                <a:ea typeface="Arial Black" charset="0"/>
                <a:cs typeface="Arial Black" charset="0"/>
              </a:rPr>
              <a:t>Questions?</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29731"/>
                                        </p:tgtEl>
                                        <p:attrNameLst>
                                          <p:attrName>style.visibility</p:attrName>
                                        </p:attrNameLst>
                                      </p:cBhvr>
                                      <p:to>
                                        <p:strVal val="visible"/>
                                      </p:to>
                                    </p:set>
                                    <p:anim calcmode="lin" valueType="num">
                                      <p:cBhvr>
                                        <p:cTn id="7" dur="500" fill="hold"/>
                                        <p:tgtEl>
                                          <p:spTgt spid="329731"/>
                                        </p:tgtEl>
                                        <p:attrNameLst>
                                          <p:attrName>ppt_w</p:attrName>
                                        </p:attrNameLst>
                                      </p:cBhvr>
                                      <p:tavLst>
                                        <p:tav tm="0">
                                          <p:val>
                                            <p:fltVal val="0"/>
                                          </p:val>
                                        </p:tav>
                                        <p:tav tm="100000">
                                          <p:val>
                                            <p:strVal val="#ppt_w"/>
                                          </p:val>
                                        </p:tav>
                                      </p:tavLst>
                                    </p:anim>
                                    <p:anim calcmode="lin" valueType="num">
                                      <p:cBhvr>
                                        <p:cTn id="8" dur="500" fill="hold"/>
                                        <p:tgtEl>
                                          <p:spTgt spid="3297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pruning11"/>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bg1"/>
                </a:solidFill>
                <a:miter lim="800000"/>
                <a:headEnd/>
                <a:tailEnd/>
              </a14:hiddenLine>
            </a:ext>
          </a:extLst>
        </p:spPr>
      </p:pic>
      <p:sp>
        <p:nvSpPr>
          <p:cNvPr id="228355" name="Text Box 3"/>
          <p:cNvSpPr txBox="1">
            <a:spLocks noChangeArrowheads="1"/>
          </p:cNvSpPr>
          <p:nvPr/>
        </p:nvSpPr>
        <p:spPr bwMode="auto">
          <a:xfrm>
            <a:off x="4267200" y="5181600"/>
            <a:ext cx="4343400" cy="1006475"/>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6000" i="1">
                <a:solidFill>
                  <a:schemeClr val="bg1"/>
                </a:solidFill>
                <a:effectLst>
                  <a:outerShdw blurRad="38100" dist="38100" dir="2700000" algn="tl">
                    <a:srgbClr val="000000"/>
                  </a:outerShdw>
                </a:effectLst>
              </a:rPr>
              <a:t>Pruning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2050" descr="pruning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762000" y="838200"/>
            <a:ext cx="7543800" cy="4948238"/>
          </a:xfrm>
          <a:prstGeom prst="rect">
            <a:avLst/>
          </a:prstGeom>
          <a:noFill/>
          <a:ln w="57150">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332803" name="Text Box 2051"/>
          <p:cNvSpPr txBox="1">
            <a:spLocks noChangeArrowheads="1"/>
          </p:cNvSpPr>
          <p:nvPr/>
        </p:nvSpPr>
        <p:spPr bwMode="auto">
          <a:xfrm>
            <a:off x="2667000" y="4648200"/>
            <a:ext cx="4038600" cy="971550"/>
          </a:xfrm>
          <a:prstGeom prst="rect">
            <a:avLst/>
          </a:prstGeom>
          <a:solidFill>
            <a:srgbClr val="3399FF"/>
          </a:solidFill>
          <a:ln w="57150">
            <a:miter lim="800000"/>
            <a:headEnd/>
            <a:tailEnd/>
          </a:ln>
          <a:effectLst/>
          <a:scene3d>
            <a:camera prst="legacyObliqueTopRight"/>
            <a:lightRig rig="legacyFlat3" dir="b"/>
          </a:scene3d>
          <a:sp3d extrusionH="430200" contourW="12700" prstMaterial="legacyMatte">
            <a:bevelT w="13500" h="13500" prst="angle"/>
            <a:bevelB w="13500" h="13500" prst="angle"/>
            <a:extrusionClr>
              <a:srgbClr val="3399FF"/>
            </a:extrusionClr>
            <a:contourClr>
              <a:srgbClr val="3399FF"/>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a:spcBef>
                <a:spcPct val="50000"/>
              </a:spcBef>
            </a:pPr>
            <a:r>
              <a:rPr lang="en-US" altLang="en-US" sz="5400">
                <a:solidFill>
                  <a:schemeClr val="bg1"/>
                </a:solidFill>
                <a:effectLst>
                  <a:outerShdw blurRad="38100" dist="38100" dir="2700000" algn="tl">
                    <a:srgbClr val="000000"/>
                  </a:outerShdw>
                </a:effectLst>
              </a:rPr>
              <a:t>Why Prune?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ext Box 2"/>
          <p:cNvSpPr txBox="1">
            <a:spLocks noChangeArrowheads="1"/>
          </p:cNvSpPr>
          <p:nvPr/>
        </p:nvSpPr>
        <p:spPr bwMode="auto">
          <a:xfrm>
            <a:off x="609600" y="381000"/>
            <a:ext cx="8001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6000">
                <a:solidFill>
                  <a:srgbClr val="FFFFFF"/>
                </a:solidFill>
                <a:effectLst>
                  <a:outerShdw blurRad="38100" dist="38100" dir="2700000" algn="tl">
                    <a:srgbClr val="000000"/>
                  </a:outerShdw>
                </a:effectLst>
              </a:rPr>
              <a:t>Types of Fertilizer</a:t>
            </a:r>
          </a:p>
        </p:txBody>
      </p:sp>
      <p:sp>
        <p:nvSpPr>
          <p:cNvPr id="221187" name="Text Box 3"/>
          <p:cNvSpPr txBox="1">
            <a:spLocks noChangeArrowheads="1"/>
          </p:cNvSpPr>
          <p:nvPr/>
        </p:nvSpPr>
        <p:spPr bwMode="auto">
          <a:xfrm>
            <a:off x="609600" y="1828800"/>
            <a:ext cx="8001000"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45000"/>
              </a:lnSpc>
              <a:spcBef>
                <a:spcPct val="50000"/>
              </a:spcBef>
            </a:pPr>
            <a:r>
              <a:rPr lang="en-US" altLang="en-US" sz="4800">
                <a:effectLst>
                  <a:outerShdw blurRad="38100" dist="38100" dir="2700000" algn="tl">
                    <a:srgbClr val="000000"/>
                  </a:outerShdw>
                </a:effectLst>
              </a:rPr>
              <a:t>General-purpose</a:t>
            </a:r>
          </a:p>
          <a:p>
            <a:pPr algn="ctr">
              <a:lnSpc>
                <a:spcPct val="45000"/>
              </a:lnSpc>
              <a:spcBef>
                <a:spcPct val="50000"/>
              </a:spcBef>
            </a:pPr>
            <a:r>
              <a:rPr lang="en-US" altLang="en-US" sz="4800">
                <a:effectLst>
                  <a:outerShdw blurRad="38100" dist="38100" dir="2700000" algn="tl">
                    <a:srgbClr val="000000"/>
                  </a:outerShdw>
                </a:effectLst>
              </a:rPr>
              <a:t>(10-10-10, 16-4-8)</a:t>
            </a:r>
          </a:p>
        </p:txBody>
      </p:sp>
      <p:sp>
        <p:nvSpPr>
          <p:cNvPr id="221188" name="Text Box 4"/>
          <p:cNvSpPr txBox="1">
            <a:spLocks noChangeArrowheads="1"/>
          </p:cNvSpPr>
          <p:nvPr/>
        </p:nvSpPr>
        <p:spPr bwMode="auto">
          <a:xfrm>
            <a:off x="1905000" y="3497263"/>
            <a:ext cx="5791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tLang="en-US" sz="2400" b="0">
              <a:solidFill>
                <a:schemeClr val="tx1"/>
              </a:solidFill>
              <a:effectLst/>
            </a:endParaRPr>
          </a:p>
          <a:p>
            <a:pPr>
              <a:spcBef>
                <a:spcPct val="50000"/>
              </a:spcBef>
            </a:pPr>
            <a:endParaRPr lang="en-US" altLang="en-US" sz="2400" b="0">
              <a:solidFill>
                <a:schemeClr val="tx1"/>
              </a:solidFill>
              <a:effectLst/>
            </a:endParaRPr>
          </a:p>
          <a:p>
            <a:pPr>
              <a:spcBef>
                <a:spcPct val="50000"/>
              </a:spcBef>
            </a:pPr>
            <a:endParaRPr lang="en-US" altLang="en-US" sz="2400" b="0">
              <a:solidFill>
                <a:schemeClr val="tx1"/>
              </a:solidFill>
              <a:effectLst/>
            </a:endParaRPr>
          </a:p>
        </p:txBody>
      </p:sp>
      <p:sp>
        <p:nvSpPr>
          <p:cNvPr id="221189" name="Text Box 5"/>
          <p:cNvSpPr txBox="1">
            <a:spLocks noChangeArrowheads="1"/>
          </p:cNvSpPr>
          <p:nvPr/>
        </p:nvSpPr>
        <p:spPr bwMode="auto">
          <a:xfrm>
            <a:off x="1524000" y="3200400"/>
            <a:ext cx="6096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800">
                <a:effectLst>
                  <a:outerShdw blurRad="38100" dist="38100" dir="2700000" algn="tl">
                    <a:srgbClr val="000000"/>
                  </a:outerShdw>
                </a:effectLst>
              </a:rPr>
              <a:t>Slow-release</a:t>
            </a:r>
          </a:p>
        </p:txBody>
      </p:sp>
      <p:sp>
        <p:nvSpPr>
          <p:cNvPr id="221190" name="Text Box 6"/>
          <p:cNvSpPr txBox="1">
            <a:spLocks noChangeArrowheads="1"/>
          </p:cNvSpPr>
          <p:nvPr/>
        </p:nvSpPr>
        <p:spPr bwMode="auto">
          <a:xfrm>
            <a:off x="1447800" y="4038600"/>
            <a:ext cx="63246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800">
                <a:effectLst>
                  <a:outerShdw blurRad="38100" dist="38100" dir="2700000" algn="tl">
                    <a:srgbClr val="000000"/>
                  </a:outerShdw>
                </a:effectLst>
              </a:rPr>
              <a:t>Organic</a:t>
            </a:r>
          </a:p>
        </p:txBody>
      </p:sp>
      <p:sp>
        <p:nvSpPr>
          <p:cNvPr id="221191" name="Text Box 7"/>
          <p:cNvSpPr txBox="1">
            <a:spLocks noChangeArrowheads="1"/>
          </p:cNvSpPr>
          <p:nvPr/>
        </p:nvSpPr>
        <p:spPr bwMode="auto">
          <a:xfrm>
            <a:off x="1905000" y="4876800"/>
            <a:ext cx="52578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800">
                <a:effectLst>
                  <a:outerShdw blurRad="38100" dist="38100" dir="2700000" algn="tl">
                    <a:srgbClr val="000000"/>
                  </a:outerShdw>
                </a:effectLst>
              </a:rPr>
              <a:t>Liquid</a:t>
            </a:r>
          </a:p>
        </p:txBody>
      </p:sp>
      <p:sp>
        <p:nvSpPr>
          <p:cNvPr id="221192" name="Line 8"/>
          <p:cNvSpPr>
            <a:spLocks noChangeShapeType="1"/>
          </p:cNvSpPr>
          <p:nvPr/>
        </p:nvSpPr>
        <p:spPr bwMode="auto">
          <a:xfrm>
            <a:off x="1600200" y="1447800"/>
            <a:ext cx="6019800" cy="0"/>
          </a:xfrm>
          <a:prstGeom prst="line">
            <a:avLst/>
          </a:prstGeom>
          <a:noFill/>
          <a:ln w="5715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1189"/>
                                        </p:tgtEl>
                                        <p:attrNameLst>
                                          <p:attrName>style.visibility</p:attrName>
                                        </p:attrNameLst>
                                      </p:cBhvr>
                                      <p:to>
                                        <p:strVal val="visible"/>
                                      </p:to>
                                    </p:set>
                                    <p:animEffect transition="in" filter="dissolve">
                                      <p:cBhvr>
                                        <p:cTn id="7" dur="500"/>
                                        <p:tgtEl>
                                          <p:spTgt spid="2211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1190"/>
                                        </p:tgtEl>
                                        <p:attrNameLst>
                                          <p:attrName>style.visibility</p:attrName>
                                        </p:attrNameLst>
                                      </p:cBhvr>
                                      <p:to>
                                        <p:strVal val="visible"/>
                                      </p:to>
                                    </p:set>
                                    <p:animEffect transition="in" filter="dissolve">
                                      <p:cBhvr>
                                        <p:cTn id="12" dur="500"/>
                                        <p:tgtEl>
                                          <p:spTgt spid="2211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1191"/>
                                        </p:tgtEl>
                                        <p:attrNameLst>
                                          <p:attrName>style.visibility</p:attrName>
                                        </p:attrNameLst>
                                      </p:cBhvr>
                                      <p:to>
                                        <p:strVal val="visible"/>
                                      </p:to>
                                    </p:set>
                                    <p:animEffect transition="in" filter="dissolve">
                                      <p:cBhvr>
                                        <p:cTn id="17" dur="500"/>
                                        <p:tgtEl>
                                          <p:spTgt spid="221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9" grpId="0" autoUpdateAnimBg="0"/>
      <p:bldP spid="221190" grpId="0" autoUpdateAnimBg="0"/>
      <p:bldP spid="221191"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2" descr="pruning14"/>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304800" y="685800"/>
            <a:ext cx="4114800" cy="2684463"/>
          </a:xfrm>
          <a:prstGeom prst="rect">
            <a:avLst/>
          </a:prstGeom>
          <a:noFill/>
          <a:ln w="57150">
            <a:solidFill>
              <a:srgbClr val="3399FF"/>
            </a:solidFill>
            <a:miter lim="800000"/>
            <a:headEnd/>
            <a:tailEnd/>
          </a:ln>
          <a:extLst>
            <a:ext uri="{909E8E84-426E-40DD-AFC4-6F175D3DCCD1}">
              <a14:hiddenFill xmlns:a14="http://schemas.microsoft.com/office/drawing/2010/main">
                <a:solidFill>
                  <a:srgbClr val="FFFFFF"/>
                </a:solidFill>
              </a14:hiddenFill>
            </a:ext>
          </a:extLst>
        </p:spPr>
      </p:pic>
      <p:pic>
        <p:nvPicPr>
          <p:cNvPr id="333827" name="Picture 3" descr="pruning3"/>
          <p:cNvPicPr>
            <a:picLocks noChangeAspect="1" noChangeArrowheads="1"/>
          </p:cNvPicPr>
          <p:nvPr/>
        </p:nvPicPr>
        <p:blipFill>
          <a:blip r:embed="rId4">
            <a:lum contrast="12000"/>
            <a:extLst>
              <a:ext uri="{28A0092B-C50C-407E-A947-70E740481C1C}">
                <a14:useLocalDpi xmlns:a14="http://schemas.microsoft.com/office/drawing/2010/main" val="0"/>
              </a:ext>
            </a:extLst>
          </a:blip>
          <a:srcRect l="3922" r="981"/>
          <a:stretch>
            <a:fillRect/>
          </a:stretch>
        </p:blipFill>
        <p:spPr bwMode="auto">
          <a:xfrm>
            <a:off x="4724400" y="685800"/>
            <a:ext cx="4114800" cy="2700338"/>
          </a:xfrm>
          <a:prstGeom prst="rect">
            <a:avLst/>
          </a:prstGeom>
          <a:noFill/>
          <a:ln w="57150">
            <a:solidFill>
              <a:srgbClr val="3399FF"/>
            </a:solidFill>
            <a:miter lim="800000"/>
            <a:headEnd/>
            <a:tailEnd/>
          </a:ln>
          <a:extLst>
            <a:ext uri="{909E8E84-426E-40DD-AFC4-6F175D3DCCD1}">
              <a14:hiddenFill xmlns:a14="http://schemas.microsoft.com/office/drawing/2010/main">
                <a:solidFill>
                  <a:srgbClr val="FFFFFF"/>
                </a:solidFill>
              </a14:hiddenFill>
            </a:ext>
          </a:extLst>
        </p:spPr>
      </p:pic>
      <p:pic>
        <p:nvPicPr>
          <p:cNvPr id="333828" name="Picture 4" descr="pruning4"/>
          <p:cNvPicPr>
            <a:picLocks noChangeAspect="1" noChangeArrowheads="1"/>
          </p:cNvPicPr>
          <p:nvPr/>
        </p:nvPicPr>
        <p:blipFill>
          <a:blip r:embed="rId5">
            <a:lum contrast="36000"/>
            <a:extLst>
              <a:ext uri="{28A0092B-C50C-407E-A947-70E740481C1C}">
                <a14:useLocalDpi xmlns:a14="http://schemas.microsoft.com/office/drawing/2010/main" val="0"/>
              </a:ext>
            </a:extLst>
          </a:blip>
          <a:srcRect/>
          <a:stretch>
            <a:fillRect/>
          </a:stretch>
        </p:blipFill>
        <p:spPr bwMode="auto">
          <a:xfrm>
            <a:off x="304800" y="3810000"/>
            <a:ext cx="4114800" cy="2638425"/>
          </a:xfrm>
          <a:prstGeom prst="rect">
            <a:avLst/>
          </a:prstGeom>
          <a:noFill/>
          <a:ln w="57150">
            <a:solidFill>
              <a:srgbClr val="3399FF"/>
            </a:solidFill>
            <a:miter lim="800000"/>
            <a:headEnd/>
            <a:tailEnd/>
          </a:ln>
          <a:extLst>
            <a:ext uri="{909E8E84-426E-40DD-AFC4-6F175D3DCCD1}">
              <a14:hiddenFill xmlns:a14="http://schemas.microsoft.com/office/drawing/2010/main">
                <a:solidFill>
                  <a:srgbClr val="FFFFFF"/>
                </a:solidFill>
              </a14:hiddenFill>
            </a:ext>
          </a:extLst>
        </p:spPr>
      </p:pic>
      <p:pic>
        <p:nvPicPr>
          <p:cNvPr id="333829" name="Picture 5" descr="pruning5"/>
          <p:cNvPicPr>
            <a:picLocks noChangeAspect="1" noChangeArrowheads="1"/>
          </p:cNvPicPr>
          <p:nvPr/>
        </p:nvPicPr>
        <p:blipFill>
          <a:blip r:embed="rId6">
            <a:lum bright="-6000" contrast="24000"/>
            <a:extLst>
              <a:ext uri="{28A0092B-C50C-407E-A947-70E740481C1C}">
                <a14:useLocalDpi xmlns:a14="http://schemas.microsoft.com/office/drawing/2010/main" val="0"/>
              </a:ext>
            </a:extLst>
          </a:blip>
          <a:srcRect/>
          <a:stretch>
            <a:fillRect/>
          </a:stretch>
        </p:blipFill>
        <p:spPr bwMode="auto">
          <a:xfrm>
            <a:off x="4800600" y="3810000"/>
            <a:ext cx="4038600" cy="2662238"/>
          </a:xfrm>
          <a:prstGeom prst="rect">
            <a:avLst/>
          </a:prstGeom>
          <a:noFill/>
          <a:ln w="57150">
            <a:solidFill>
              <a:srgbClr val="3399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3827"/>
                                        </p:tgtEl>
                                        <p:attrNameLst>
                                          <p:attrName>style.visibility</p:attrName>
                                        </p:attrNameLst>
                                      </p:cBhvr>
                                      <p:to>
                                        <p:strVal val="visible"/>
                                      </p:to>
                                    </p:set>
                                    <p:animEffect transition="in" filter="dissolve">
                                      <p:cBhvr>
                                        <p:cTn id="7" dur="500"/>
                                        <p:tgtEl>
                                          <p:spTgt spid="3338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33828"/>
                                        </p:tgtEl>
                                        <p:attrNameLst>
                                          <p:attrName>style.visibility</p:attrName>
                                        </p:attrNameLst>
                                      </p:cBhvr>
                                      <p:to>
                                        <p:strVal val="visible"/>
                                      </p:to>
                                    </p:set>
                                    <p:animEffect transition="in" filter="dissolve">
                                      <p:cBhvr>
                                        <p:cTn id="12" dur="500"/>
                                        <p:tgtEl>
                                          <p:spTgt spid="3338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33829"/>
                                        </p:tgtEl>
                                        <p:attrNameLst>
                                          <p:attrName>style.visibility</p:attrName>
                                        </p:attrNameLst>
                                      </p:cBhvr>
                                      <p:to>
                                        <p:strVal val="visible"/>
                                      </p:to>
                                    </p:set>
                                    <p:animEffect transition="in" filter="dissolve">
                                      <p:cBhvr>
                                        <p:cTn id="17" dur="500"/>
                                        <p:tgtEl>
                                          <p:spTgt spid="333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descr="pruning6"/>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533400" y="533400"/>
            <a:ext cx="3810000" cy="2540000"/>
          </a:xfrm>
          <a:prstGeom prst="rect">
            <a:avLst/>
          </a:prstGeom>
          <a:noFill/>
          <a:ln w="57150">
            <a:solidFill>
              <a:srgbClr val="3399FF"/>
            </a:solidFill>
            <a:miter lim="800000"/>
            <a:headEnd/>
            <a:tailEnd/>
          </a:ln>
          <a:extLst>
            <a:ext uri="{909E8E84-426E-40DD-AFC4-6F175D3DCCD1}">
              <a14:hiddenFill xmlns:a14="http://schemas.microsoft.com/office/drawing/2010/main">
                <a:solidFill>
                  <a:srgbClr val="FFFFFF"/>
                </a:solidFill>
              </a14:hiddenFill>
            </a:ext>
          </a:extLst>
        </p:spPr>
      </p:pic>
      <p:pic>
        <p:nvPicPr>
          <p:cNvPr id="334851" name="Picture 3" descr="pruning7"/>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4800600" y="533400"/>
            <a:ext cx="3810000" cy="2511425"/>
          </a:xfrm>
          <a:prstGeom prst="rect">
            <a:avLst/>
          </a:prstGeom>
          <a:noFill/>
          <a:ln w="57150">
            <a:solidFill>
              <a:srgbClr val="3399FF"/>
            </a:solidFill>
            <a:miter lim="800000"/>
            <a:headEnd/>
            <a:tailEnd/>
          </a:ln>
          <a:extLst>
            <a:ext uri="{909E8E84-426E-40DD-AFC4-6F175D3DCCD1}">
              <a14:hiddenFill xmlns:a14="http://schemas.microsoft.com/office/drawing/2010/main">
                <a:solidFill>
                  <a:srgbClr val="FFFFFF"/>
                </a:solidFill>
              </a14:hiddenFill>
            </a:ext>
          </a:extLst>
        </p:spPr>
      </p:pic>
      <p:pic>
        <p:nvPicPr>
          <p:cNvPr id="334852" name="Picture 4" descr="pruning8"/>
          <p:cNvPicPr>
            <a:picLocks noChangeAspect="1" noChangeArrowheads="1"/>
          </p:cNvPicPr>
          <p:nvPr/>
        </p:nvPicPr>
        <p:blipFill>
          <a:blip r:embed="rId5">
            <a:lum bright="-6000" contrast="36000"/>
            <a:extLst>
              <a:ext uri="{28A0092B-C50C-407E-A947-70E740481C1C}">
                <a14:useLocalDpi xmlns:a14="http://schemas.microsoft.com/office/drawing/2010/main" val="0"/>
              </a:ext>
            </a:extLst>
          </a:blip>
          <a:srcRect/>
          <a:stretch>
            <a:fillRect/>
          </a:stretch>
        </p:blipFill>
        <p:spPr bwMode="auto">
          <a:xfrm>
            <a:off x="2667000" y="3657600"/>
            <a:ext cx="4191000" cy="2763838"/>
          </a:xfrm>
          <a:prstGeom prst="rect">
            <a:avLst/>
          </a:prstGeom>
          <a:noFill/>
          <a:ln w="57150">
            <a:solidFill>
              <a:srgbClr val="3399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4851"/>
                                        </p:tgtEl>
                                        <p:attrNameLst>
                                          <p:attrName>style.visibility</p:attrName>
                                        </p:attrNameLst>
                                      </p:cBhvr>
                                      <p:to>
                                        <p:strVal val="visible"/>
                                      </p:to>
                                    </p:set>
                                    <p:animEffect transition="in" filter="dissolve">
                                      <p:cBhvr>
                                        <p:cTn id="7" dur="500"/>
                                        <p:tgtEl>
                                          <p:spTgt spid="3348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34852"/>
                                        </p:tgtEl>
                                        <p:attrNameLst>
                                          <p:attrName>style.visibility</p:attrName>
                                        </p:attrNameLst>
                                      </p:cBhvr>
                                      <p:to>
                                        <p:strVal val="visible"/>
                                      </p:to>
                                    </p:set>
                                    <p:animEffect transition="in" filter="dissolve">
                                      <p:cBhvr>
                                        <p:cTn id="12" dur="500"/>
                                        <p:tgtEl>
                                          <p:spTgt spid="334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descr="pruning9"/>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2590800" y="381000"/>
            <a:ext cx="4343400" cy="5867400"/>
          </a:xfrm>
          <a:prstGeom prst="rect">
            <a:avLst/>
          </a:prstGeom>
          <a:noFill/>
          <a:ln w="57150">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335875" name="Text Box 3"/>
          <p:cNvSpPr txBox="1">
            <a:spLocks noChangeArrowheads="1"/>
          </p:cNvSpPr>
          <p:nvPr/>
        </p:nvSpPr>
        <p:spPr bwMode="auto">
          <a:xfrm>
            <a:off x="3581400" y="5334000"/>
            <a:ext cx="2590800" cy="823913"/>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4800">
                <a:solidFill>
                  <a:schemeClr val="bg1"/>
                </a:solidFill>
                <a:effectLst>
                  <a:outerShdw blurRad="38100" dist="38100" dir="2700000" algn="tl">
                    <a:srgbClr val="000000"/>
                  </a:outerShdw>
                </a:effectLst>
                <a:latin typeface="Script MT Bold" charset="0"/>
              </a:rPr>
              <a:t>Espalier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descr="pruning10"/>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762000" y="838200"/>
            <a:ext cx="7620000" cy="5108575"/>
          </a:xfrm>
          <a:prstGeom prst="rect">
            <a:avLst/>
          </a:prstGeom>
          <a:noFill/>
          <a:ln w="57150">
            <a:solidFill>
              <a:srgbClr val="3399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pruning13"/>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2287588" y="304800"/>
            <a:ext cx="4273550" cy="6324600"/>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22" name="Text Box 2"/>
          <p:cNvSpPr txBox="1">
            <a:spLocks noChangeArrowheads="1"/>
          </p:cNvSpPr>
          <p:nvPr/>
        </p:nvSpPr>
        <p:spPr bwMode="auto">
          <a:xfrm>
            <a:off x="762000" y="914400"/>
            <a:ext cx="7543800" cy="91440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tLang="en-US" sz="5400">
              <a:effectLst>
                <a:outerShdw blurRad="38100" dist="38100" dir="2700000" algn="tl">
                  <a:srgbClr val="000000"/>
                </a:outerShdw>
              </a:effectLst>
            </a:endParaRPr>
          </a:p>
        </p:txBody>
      </p:sp>
      <p:sp>
        <p:nvSpPr>
          <p:cNvPr id="286723" name="Rectangle 3"/>
          <p:cNvSpPr>
            <a:spLocks noGrp="1" noChangeArrowheads="1"/>
          </p:cNvSpPr>
          <p:nvPr>
            <p:ph type="title"/>
          </p:nvPr>
        </p:nvSpPr>
        <p:spPr>
          <a:xfrm>
            <a:off x="0" y="609600"/>
            <a:ext cx="9144000" cy="1143000"/>
          </a:xfrm>
        </p:spPr>
        <p:txBody>
          <a:bodyPr/>
          <a:lstStyle/>
          <a:p>
            <a:r>
              <a:rPr lang="en-US" altLang="en-US" sz="5400" b="1">
                <a:solidFill>
                  <a:srgbClr val="FFFF00"/>
                </a:solidFill>
                <a:effectLst>
                  <a:outerShdw blurRad="38100" dist="38100" dir="2700000" algn="tl">
                    <a:srgbClr val="000000"/>
                  </a:outerShdw>
                </a:effectLst>
              </a:rPr>
              <a:t>Three T’s for Proper Pruning</a:t>
            </a:r>
          </a:p>
        </p:txBody>
      </p:sp>
      <p:sp>
        <p:nvSpPr>
          <p:cNvPr id="286724" name="Rectangle 4"/>
          <p:cNvSpPr>
            <a:spLocks noGrp="1" noChangeArrowheads="1"/>
          </p:cNvSpPr>
          <p:nvPr>
            <p:ph type="body" idx="1"/>
          </p:nvPr>
        </p:nvSpPr>
        <p:spPr>
          <a:xfrm>
            <a:off x="457200" y="1981200"/>
            <a:ext cx="8686800" cy="4114800"/>
          </a:xfrm>
          <a:noFill/>
        </p:spPr>
        <p:txBody>
          <a:bodyPr/>
          <a:lstStyle/>
          <a:p>
            <a:pPr>
              <a:buClr>
                <a:srgbClr val="3399FF"/>
              </a:buClr>
              <a:buFont typeface="Wingdings" charset="2"/>
              <a:buChar char="§"/>
            </a:pPr>
            <a:r>
              <a:rPr lang="en-US" altLang="en-US" sz="4400" b="1">
                <a:solidFill>
                  <a:schemeClr val="bg1"/>
                </a:solidFill>
                <a:effectLst>
                  <a:outerShdw blurRad="38100" dist="38100" dir="2700000" algn="tl">
                    <a:srgbClr val="000000"/>
                  </a:outerShdw>
                </a:effectLst>
              </a:rPr>
              <a:t> Using the appropriate </a:t>
            </a:r>
            <a:r>
              <a:rPr lang="en-US" altLang="en-US" sz="4400" b="1">
                <a:solidFill>
                  <a:srgbClr val="FFFF00"/>
                </a:solidFill>
                <a:effectLst>
                  <a:outerShdw blurRad="38100" dist="38100" dir="2700000" algn="tl">
                    <a:srgbClr val="000000"/>
                  </a:outerShdw>
                </a:effectLst>
              </a:rPr>
              <a:t>TOOL</a:t>
            </a:r>
          </a:p>
          <a:p>
            <a:pPr>
              <a:buClr>
                <a:srgbClr val="3399FF"/>
              </a:buClr>
              <a:buFont typeface="Wingdings" charset="2"/>
              <a:buChar char="§"/>
            </a:pPr>
            <a:r>
              <a:rPr lang="en-US" altLang="en-US" sz="4400" b="1">
                <a:solidFill>
                  <a:schemeClr val="bg1"/>
                </a:solidFill>
                <a:effectLst>
                  <a:outerShdw blurRad="38100" dist="38100" dir="2700000" algn="tl">
                    <a:srgbClr val="000000"/>
                  </a:outerShdw>
                </a:effectLst>
              </a:rPr>
              <a:t> Using the correct </a:t>
            </a:r>
            <a:r>
              <a:rPr lang="en-US" altLang="en-US" sz="4400" b="1">
                <a:solidFill>
                  <a:srgbClr val="FFFF00"/>
                </a:solidFill>
                <a:effectLst>
                  <a:outerShdw blurRad="38100" dist="38100" dir="2700000" algn="tl">
                    <a:srgbClr val="000000"/>
                  </a:outerShdw>
                </a:effectLst>
              </a:rPr>
              <a:t>TECHNIQUE</a:t>
            </a:r>
          </a:p>
          <a:p>
            <a:pPr>
              <a:buClr>
                <a:srgbClr val="3399FF"/>
              </a:buClr>
              <a:buFont typeface="Wingdings" charset="2"/>
              <a:buChar char="§"/>
            </a:pPr>
            <a:r>
              <a:rPr lang="en-US" altLang="en-US" sz="4400" b="1">
                <a:solidFill>
                  <a:schemeClr val="bg1"/>
                </a:solidFill>
                <a:effectLst>
                  <a:outerShdw blurRad="38100" dist="38100" dir="2700000" algn="tl">
                    <a:srgbClr val="000000"/>
                  </a:outerShdw>
                </a:effectLst>
              </a:rPr>
              <a:t> Pruning at the right </a:t>
            </a:r>
            <a:r>
              <a:rPr lang="en-US" altLang="en-US" sz="4400" b="1">
                <a:solidFill>
                  <a:srgbClr val="FFFF00"/>
                </a:solidFill>
                <a:effectLst>
                  <a:outerShdw blurRad="38100" dist="38100" dir="2700000" algn="tl">
                    <a:srgbClr val="000000"/>
                  </a:outerShdw>
                </a:effectLst>
              </a:rPr>
              <a:t>TIME</a:t>
            </a:r>
          </a:p>
        </p:txBody>
      </p:sp>
      <p:sp>
        <p:nvSpPr>
          <p:cNvPr id="286725" name="Line 5"/>
          <p:cNvSpPr>
            <a:spLocks noChangeShapeType="1"/>
          </p:cNvSpPr>
          <p:nvPr/>
        </p:nvSpPr>
        <p:spPr bwMode="auto">
          <a:xfrm>
            <a:off x="381000" y="1752600"/>
            <a:ext cx="8458200" cy="0"/>
          </a:xfrm>
          <a:prstGeom prst="line">
            <a:avLst/>
          </a:prstGeom>
          <a:noFill/>
          <a:ln w="5715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6724">
                                            <p:txEl>
                                              <p:pRg st="0" end="0"/>
                                            </p:txEl>
                                          </p:spTgt>
                                        </p:tgtEl>
                                        <p:attrNameLst>
                                          <p:attrName>style.visibility</p:attrName>
                                        </p:attrNameLst>
                                      </p:cBhvr>
                                      <p:to>
                                        <p:strVal val="visible"/>
                                      </p:to>
                                    </p:set>
                                    <p:animEffect transition="in" filter="dissolve">
                                      <p:cBhvr>
                                        <p:cTn id="7" dur="500"/>
                                        <p:tgtEl>
                                          <p:spTgt spid="2867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6724">
                                            <p:txEl>
                                              <p:pRg st="1" end="1"/>
                                            </p:txEl>
                                          </p:spTgt>
                                        </p:tgtEl>
                                        <p:attrNameLst>
                                          <p:attrName>style.visibility</p:attrName>
                                        </p:attrNameLst>
                                      </p:cBhvr>
                                      <p:to>
                                        <p:strVal val="visible"/>
                                      </p:to>
                                    </p:set>
                                    <p:animEffect transition="in" filter="dissolve">
                                      <p:cBhvr>
                                        <p:cTn id="12" dur="500"/>
                                        <p:tgtEl>
                                          <p:spTgt spid="28672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6724">
                                            <p:txEl>
                                              <p:pRg st="2" end="2"/>
                                            </p:txEl>
                                          </p:spTgt>
                                        </p:tgtEl>
                                        <p:attrNameLst>
                                          <p:attrName>style.visibility</p:attrName>
                                        </p:attrNameLst>
                                      </p:cBhvr>
                                      <p:to>
                                        <p:strVal val="visible"/>
                                      </p:to>
                                    </p:set>
                                    <p:animEffect transition="in" filter="dissolve">
                                      <p:cBhvr>
                                        <p:cTn id="17" dur="500"/>
                                        <p:tgtEl>
                                          <p:spTgt spid="2867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4"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pruning15"/>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685800" y="838200"/>
            <a:ext cx="7848600" cy="5203825"/>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
        <p:nvSpPr>
          <p:cNvPr id="249859" name="Text Box 3"/>
          <p:cNvSpPr txBox="1">
            <a:spLocks noChangeArrowheads="1"/>
          </p:cNvSpPr>
          <p:nvPr/>
        </p:nvSpPr>
        <p:spPr bwMode="auto">
          <a:xfrm>
            <a:off x="2514600" y="1600200"/>
            <a:ext cx="2362200" cy="579438"/>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3200">
                <a:solidFill>
                  <a:schemeClr val="bg1"/>
                </a:solidFill>
                <a:effectLst>
                  <a:outerShdw blurRad="38100" dist="38100" dir="2700000" algn="tl">
                    <a:srgbClr val="000000"/>
                  </a:outerShdw>
                </a:effectLst>
              </a:rPr>
              <a:t>Loppers</a:t>
            </a:r>
          </a:p>
        </p:txBody>
      </p:sp>
      <p:sp>
        <p:nvSpPr>
          <p:cNvPr id="249860" name="Text Box 4"/>
          <p:cNvSpPr txBox="1">
            <a:spLocks noChangeArrowheads="1"/>
          </p:cNvSpPr>
          <p:nvPr/>
        </p:nvSpPr>
        <p:spPr bwMode="auto">
          <a:xfrm>
            <a:off x="6553200" y="3276600"/>
            <a:ext cx="1828800" cy="45720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400">
                <a:effectLst>
                  <a:outerShdw blurRad="38100" dist="38100" dir="2700000" algn="tl">
                    <a:srgbClr val="000000"/>
                  </a:outerShdw>
                </a:effectLst>
              </a:rPr>
              <a:t>Scissor-cut</a:t>
            </a:r>
          </a:p>
        </p:txBody>
      </p:sp>
      <p:sp>
        <p:nvSpPr>
          <p:cNvPr id="249862" name="Text Box 6"/>
          <p:cNvSpPr txBox="1">
            <a:spLocks noChangeArrowheads="1"/>
          </p:cNvSpPr>
          <p:nvPr/>
        </p:nvSpPr>
        <p:spPr bwMode="auto">
          <a:xfrm>
            <a:off x="5638800" y="4191000"/>
            <a:ext cx="2514600" cy="1690688"/>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400">
                <a:effectLst>
                  <a:outerShdw blurRad="38100" dist="38100" dir="2700000" algn="tl">
                    <a:srgbClr val="000000"/>
                  </a:outerShdw>
                </a:effectLst>
              </a:rPr>
              <a:t>Anvil-cut</a:t>
            </a:r>
          </a:p>
          <a:p>
            <a:pPr>
              <a:spcBef>
                <a:spcPct val="50000"/>
              </a:spcBef>
            </a:pPr>
            <a:endParaRPr lang="en-US" altLang="en-US" sz="5400">
              <a:effectLst>
                <a:outerShdw blurRad="38100" dist="38100" dir="2700000" algn="tl">
                  <a:srgbClr val="000000"/>
                </a:outerShdw>
              </a:effectLst>
            </a:endParaRPr>
          </a:p>
        </p:txBody>
      </p:sp>
      <p:sp>
        <p:nvSpPr>
          <p:cNvPr id="249863" name="Text Box 7"/>
          <p:cNvSpPr txBox="1">
            <a:spLocks noChangeArrowheads="1"/>
          </p:cNvSpPr>
          <p:nvPr/>
        </p:nvSpPr>
        <p:spPr bwMode="auto">
          <a:xfrm>
            <a:off x="3505200" y="4922838"/>
            <a:ext cx="4114800" cy="1311275"/>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3200">
                <a:solidFill>
                  <a:schemeClr val="bg1"/>
                </a:solidFill>
                <a:effectLst>
                  <a:outerShdw blurRad="38100" dist="38100" dir="2700000" algn="tl">
                    <a:srgbClr val="000000"/>
                  </a:outerShdw>
                </a:effectLst>
              </a:rPr>
              <a:t>Hand Pruners</a:t>
            </a:r>
          </a:p>
          <a:p>
            <a:pPr>
              <a:spcBef>
                <a:spcPct val="50000"/>
              </a:spcBef>
            </a:pPr>
            <a:endParaRPr lang="en-US" altLang="en-US" sz="3200">
              <a:solidFill>
                <a:schemeClr val="bg1"/>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9863"/>
                                        </p:tgtEl>
                                        <p:attrNameLst>
                                          <p:attrName>style.visibility</p:attrName>
                                        </p:attrNameLst>
                                      </p:cBhvr>
                                      <p:to>
                                        <p:strVal val="visible"/>
                                      </p:to>
                                    </p:set>
                                    <p:animEffect transition="in" filter="dissolve">
                                      <p:cBhvr>
                                        <p:cTn id="7" dur="500"/>
                                        <p:tgtEl>
                                          <p:spTgt spid="2498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9860"/>
                                        </p:tgtEl>
                                        <p:attrNameLst>
                                          <p:attrName>style.visibility</p:attrName>
                                        </p:attrNameLst>
                                      </p:cBhvr>
                                      <p:to>
                                        <p:strVal val="visible"/>
                                      </p:to>
                                    </p:set>
                                    <p:animEffect transition="in" filter="dissolve">
                                      <p:cBhvr>
                                        <p:cTn id="12" dur="500"/>
                                        <p:tgtEl>
                                          <p:spTgt spid="2498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9862"/>
                                        </p:tgtEl>
                                        <p:attrNameLst>
                                          <p:attrName>style.visibility</p:attrName>
                                        </p:attrNameLst>
                                      </p:cBhvr>
                                      <p:to>
                                        <p:strVal val="visible"/>
                                      </p:to>
                                    </p:set>
                                    <p:animEffect transition="in" filter="dissolve">
                                      <p:cBhvr>
                                        <p:cTn id="17" dur="500"/>
                                        <p:tgtEl>
                                          <p:spTgt spid="24986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49859"/>
                                        </p:tgtEl>
                                        <p:attrNameLst>
                                          <p:attrName>style.visibility</p:attrName>
                                        </p:attrNameLst>
                                      </p:cBhvr>
                                      <p:to>
                                        <p:strVal val="visible"/>
                                      </p:to>
                                    </p:set>
                                    <p:animEffect transition="in" filter="dissolve">
                                      <p:cBhvr>
                                        <p:cTn id="22" dur="500"/>
                                        <p:tgtEl>
                                          <p:spTgt spid="249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9" grpId="0" autoUpdateAnimBg="0"/>
      <p:bldP spid="249860" grpId="0" autoUpdateAnimBg="0"/>
      <p:bldP spid="249862" grpId="0" autoUpdateAnimBg="0"/>
      <p:bldP spid="249863"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descr="pruning16"/>
          <p:cNvPicPr>
            <a:picLocks noChangeAspect="1" noChangeArrowheads="1"/>
          </p:cNvPicPr>
          <p:nvPr/>
        </p:nvPicPr>
        <p:blipFill>
          <a:blip r:embed="rId3">
            <a:lum contrast="24000"/>
            <a:extLst>
              <a:ext uri="{28A0092B-C50C-407E-A947-70E740481C1C}">
                <a14:useLocalDpi xmlns:a14="http://schemas.microsoft.com/office/drawing/2010/main" val="0"/>
              </a:ext>
            </a:extLst>
          </a:blip>
          <a:srcRect l="1666"/>
          <a:stretch>
            <a:fillRect/>
          </a:stretch>
        </p:blipFill>
        <p:spPr bwMode="auto">
          <a:xfrm>
            <a:off x="2286000" y="304800"/>
            <a:ext cx="4495800" cy="6248400"/>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pruning17"/>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a:stretch>
            <a:fillRect/>
          </a:stretch>
        </p:blipFill>
        <p:spPr bwMode="auto">
          <a:xfrm>
            <a:off x="685800" y="914400"/>
            <a:ext cx="7772400" cy="5105400"/>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
        <p:nvSpPr>
          <p:cNvPr id="251907" name="Text Box 3"/>
          <p:cNvSpPr txBox="1">
            <a:spLocks noChangeArrowheads="1"/>
          </p:cNvSpPr>
          <p:nvPr/>
        </p:nvSpPr>
        <p:spPr bwMode="auto">
          <a:xfrm>
            <a:off x="4495800" y="1676400"/>
            <a:ext cx="3429000" cy="701675"/>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4000">
                <a:solidFill>
                  <a:schemeClr val="bg1"/>
                </a:solidFill>
                <a:effectLst>
                  <a:outerShdw blurRad="38100" dist="38100" dir="2700000" algn="tl">
                    <a:srgbClr val="000000"/>
                  </a:outerShdw>
                </a:effectLst>
              </a:rPr>
              <a:t>Pole Pruner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descr="pruning18"/>
          <p:cNvPicPr>
            <a:picLocks noChangeAspect="1" noChangeArrowheads="1"/>
          </p:cNvPicPr>
          <p:nvPr/>
        </p:nvPicPr>
        <p:blipFill>
          <a:blip r:embed="rId3">
            <a:lum bright="-18000" contrast="18000"/>
            <a:extLst>
              <a:ext uri="{28A0092B-C50C-407E-A947-70E740481C1C}">
                <a14:useLocalDpi xmlns:a14="http://schemas.microsoft.com/office/drawing/2010/main" val="0"/>
              </a:ext>
            </a:extLst>
          </a:blip>
          <a:srcRect b="1210"/>
          <a:stretch>
            <a:fillRect/>
          </a:stretch>
        </p:blipFill>
        <p:spPr bwMode="auto">
          <a:xfrm>
            <a:off x="533400" y="914400"/>
            <a:ext cx="8001000" cy="5181600"/>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
        <p:nvSpPr>
          <p:cNvPr id="252931" name="Text Box 3"/>
          <p:cNvSpPr txBox="1">
            <a:spLocks noChangeArrowheads="1"/>
          </p:cNvSpPr>
          <p:nvPr/>
        </p:nvSpPr>
        <p:spPr bwMode="auto">
          <a:xfrm>
            <a:off x="609600" y="2895600"/>
            <a:ext cx="7848600" cy="1766888"/>
          </a:xfrm>
          <a:prstGeom prst="rect">
            <a:avLst/>
          </a:prstGeom>
          <a:noFill/>
          <a:ln>
            <a:noFill/>
          </a:ln>
          <a:effectLst/>
          <a:extLst>
            <a:ext uri="{909E8E84-426E-40DD-AFC4-6F175D3DCCD1}">
              <a14:hiddenFill xmlns:a14="http://schemas.microsoft.com/office/drawing/2010/main">
                <a:solidFill>
                  <a:srgbClr val="3399FF"/>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algn="ctr">
              <a:lnSpc>
                <a:spcPct val="50000"/>
              </a:lnSpc>
              <a:spcBef>
                <a:spcPct val="50000"/>
              </a:spcBef>
            </a:pPr>
            <a:r>
              <a:rPr lang="en-US" altLang="en-US" sz="4400">
                <a:effectLst>
                  <a:outerShdw blurRad="38100" dist="38100" dir="2700000" algn="tl">
                    <a:srgbClr val="000000"/>
                  </a:outerShdw>
                </a:effectLst>
              </a:rPr>
              <a:t>Basic Principle of Pruning</a:t>
            </a:r>
          </a:p>
          <a:p>
            <a:pPr algn="ctr">
              <a:lnSpc>
                <a:spcPct val="50000"/>
              </a:lnSpc>
              <a:spcBef>
                <a:spcPct val="50000"/>
              </a:spcBef>
            </a:pPr>
            <a:r>
              <a:rPr lang="en-US" altLang="en-US" sz="4400">
                <a:solidFill>
                  <a:schemeClr val="bg1"/>
                </a:solidFill>
                <a:effectLst>
                  <a:outerShdw blurRad="38100" dist="38100" dir="2700000" algn="tl">
                    <a:srgbClr val="000000"/>
                  </a:outerShdw>
                </a:effectLst>
              </a:rPr>
              <a:t>Most re-growth occurs within 6</a:t>
            </a:r>
          </a:p>
          <a:p>
            <a:pPr algn="ctr">
              <a:lnSpc>
                <a:spcPct val="50000"/>
              </a:lnSpc>
              <a:spcBef>
                <a:spcPct val="50000"/>
              </a:spcBef>
            </a:pPr>
            <a:r>
              <a:rPr lang="en-US" altLang="en-US" sz="4400">
                <a:solidFill>
                  <a:schemeClr val="bg1"/>
                </a:solidFill>
                <a:effectLst>
                  <a:outerShdw blurRad="38100" dist="38100" dir="2700000" algn="tl">
                    <a:srgbClr val="000000"/>
                  </a:outerShdw>
                </a:effectLst>
              </a:rPr>
              <a:t> to 8 inches of the cut</a:t>
            </a:r>
          </a:p>
        </p:txBody>
      </p:sp>
      <p:sp>
        <p:nvSpPr>
          <p:cNvPr id="252935" name="Text Box 7"/>
          <p:cNvSpPr txBox="1">
            <a:spLocks noChangeArrowheads="1"/>
          </p:cNvSpPr>
          <p:nvPr/>
        </p:nvSpPr>
        <p:spPr bwMode="auto">
          <a:xfrm>
            <a:off x="1752600" y="4648200"/>
            <a:ext cx="5943600" cy="91440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5400">
                <a:effectLst>
                  <a:outerShdw blurRad="38100" dist="38100" dir="2700000" algn="tl">
                    <a:srgbClr val="000000"/>
                  </a:outerShdw>
                </a:effectLst>
              </a:rPr>
              <a:t>Apical Dominance</a:t>
            </a:r>
          </a:p>
        </p:txBody>
      </p:sp>
      <p:sp>
        <p:nvSpPr>
          <p:cNvPr id="252936" name="Text Box 8"/>
          <p:cNvSpPr txBox="1">
            <a:spLocks noChangeArrowheads="1"/>
          </p:cNvSpPr>
          <p:nvPr/>
        </p:nvSpPr>
        <p:spPr bwMode="auto">
          <a:xfrm>
            <a:off x="2057400" y="5257800"/>
            <a:ext cx="4876800" cy="91440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5400">
                <a:effectLst>
                  <a:outerShdw blurRad="38100" dist="38100" dir="2700000" algn="tl">
                    <a:srgbClr val="000000"/>
                  </a:outerShdw>
                </a:effectLst>
              </a:rPr>
              <a:t>Auxin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2935"/>
                                        </p:tgtEl>
                                        <p:attrNameLst>
                                          <p:attrName>style.visibility</p:attrName>
                                        </p:attrNameLst>
                                      </p:cBhvr>
                                      <p:to>
                                        <p:strVal val="visible"/>
                                      </p:to>
                                    </p:set>
                                    <p:animEffect transition="in" filter="dissolve">
                                      <p:cBhvr>
                                        <p:cTn id="7" dur="500"/>
                                        <p:tgtEl>
                                          <p:spTgt spid="2529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2936"/>
                                        </p:tgtEl>
                                        <p:attrNameLst>
                                          <p:attrName>style.visibility</p:attrName>
                                        </p:attrNameLst>
                                      </p:cBhvr>
                                      <p:to>
                                        <p:strVal val="visible"/>
                                      </p:to>
                                    </p:set>
                                    <p:animEffect transition="in" filter="dissolve">
                                      <p:cBhvr>
                                        <p:cTn id="12" dur="500"/>
                                        <p:tgtEl>
                                          <p:spTgt spid="2529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5" grpId="0" autoUpdateAnimBg="0"/>
      <p:bldP spid="252936"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685800" y="457200"/>
            <a:ext cx="7772400" cy="1143000"/>
          </a:xfrm>
        </p:spPr>
        <p:txBody>
          <a:bodyPr/>
          <a:lstStyle/>
          <a:p>
            <a:r>
              <a:rPr lang="en-US" altLang="en-US" sz="6000" b="1">
                <a:solidFill>
                  <a:srgbClr val="FFFF00"/>
                </a:solidFill>
                <a:effectLst>
                  <a:outerShdw blurRad="38100" dist="38100" dir="2700000" algn="tl">
                    <a:srgbClr val="000000"/>
                  </a:outerShdw>
                </a:effectLst>
              </a:rPr>
              <a:t>Selecting a Fertilizer</a:t>
            </a:r>
          </a:p>
        </p:txBody>
      </p:sp>
      <p:sp>
        <p:nvSpPr>
          <p:cNvPr id="220163" name="Rectangle 3"/>
          <p:cNvSpPr>
            <a:spLocks noGrp="1" noChangeArrowheads="1"/>
          </p:cNvSpPr>
          <p:nvPr>
            <p:ph type="body" idx="1"/>
          </p:nvPr>
        </p:nvSpPr>
        <p:spPr>
          <a:xfrm>
            <a:off x="685800" y="2743200"/>
            <a:ext cx="7772400" cy="4114800"/>
          </a:xfrm>
        </p:spPr>
        <p:txBody>
          <a:bodyPr/>
          <a:lstStyle/>
          <a:p>
            <a:pPr>
              <a:buClr>
                <a:srgbClr val="3399FF"/>
              </a:buClr>
              <a:buFont typeface="Wingdings" charset="2"/>
              <a:buChar char="§"/>
            </a:pPr>
            <a:r>
              <a:rPr lang="en-US" altLang="en-US" sz="4400" b="1">
                <a:solidFill>
                  <a:srgbClr val="FFFF00"/>
                </a:solidFill>
                <a:effectLst>
                  <a:outerShdw blurRad="38100" dist="38100" dir="2700000" algn="tl">
                    <a:srgbClr val="000000"/>
                  </a:outerShdw>
                </a:effectLst>
              </a:rPr>
              <a:t> Cost</a:t>
            </a:r>
          </a:p>
          <a:p>
            <a:pPr>
              <a:buClr>
                <a:srgbClr val="3399FF"/>
              </a:buClr>
              <a:buFont typeface="Wingdings" charset="2"/>
              <a:buChar char="§"/>
            </a:pPr>
            <a:r>
              <a:rPr lang="en-US" altLang="en-US" sz="4400" b="1">
                <a:solidFill>
                  <a:srgbClr val="FFFF00"/>
                </a:solidFill>
                <a:effectLst>
                  <a:outerShdw blurRad="38100" dist="38100" dir="2700000" algn="tl">
                    <a:srgbClr val="000000"/>
                  </a:outerShdw>
                </a:effectLst>
              </a:rPr>
              <a:t> Type of plants to be fertilized</a:t>
            </a:r>
          </a:p>
          <a:p>
            <a:pPr>
              <a:buClr>
                <a:srgbClr val="3399FF"/>
              </a:buClr>
              <a:buFont typeface="Wingdings" charset="2"/>
              <a:buChar char="§"/>
            </a:pPr>
            <a:r>
              <a:rPr lang="en-US" altLang="en-US" sz="4400" b="1">
                <a:solidFill>
                  <a:srgbClr val="FFFF00"/>
                </a:solidFill>
                <a:effectLst>
                  <a:outerShdw blurRad="38100" dist="38100" dir="2700000" algn="tl">
                    <a:srgbClr val="000000"/>
                  </a:outerShdw>
                </a:effectLst>
              </a:rPr>
              <a:t> Site conditions</a:t>
            </a:r>
          </a:p>
          <a:p>
            <a:pPr>
              <a:buClr>
                <a:srgbClr val="3399FF"/>
              </a:buClr>
              <a:buFont typeface="Wingdings" charset="2"/>
              <a:buChar char="§"/>
            </a:pPr>
            <a:r>
              <a:rPr lang="en-US" altLang="en-US" sz="4400" b="1">
                <a:solidFill>
                  <a:srgbClr val="FFFF00"/>
                </a:solidFill>
                <a:effectLst>
                  <a:outerShdw blurRad="38100" dist="38100" dir="2700000" algn="tl">
                    <a:srgbClr val="000000"/>
                  </a:outerShdw>
                </a:effectLst>
              </a:rPr>
              <a:t> Growth response required</a:t>
            </a:r>
          </a:p>
          <a:p>
            <a:pPr>
              <a:buClr>
                <a:srgbClr val="3399FF"/>
              </a:buClr>
              <a:buFont typeface="Wingdings" charset="2"/>
              <a:buChar char="§"/>
            </a:pPr>
            <a:r>
              <a:rPr lang="en-US" altLang="en-US" sz="4400" b="1">
                <a:solidFill>
                  <a:srgbClr val="FFFF00"/>
                </a:solidFill>
                <a:effectLst>
                  <a:outerShdw blurRad="38100" dist="38100" dir="2700000" algn="tl">
                    <a:srgbClr val="000000"/>
                  </a:outerShdw>
                </a:effectLst>
              </a:rPr>
              <a:t> Soil test results</a:t>
            </a:r>
          </a:p>
        </p:txBody>
      </p:sp>
      <p:sp>
        <p:nvSpPr>
          <p:cNvPr id="220164" name="Line 4"/>
          <p:cNvSpPr>
            <a:spLocks noChangeShapeType="1"/>
          </p:cNvSpPr>
          <p:nvPr/>
        </p:nvSpPr>
        <p:spPr bwMode="auto">
          <a:xfrm>
            <a:off x="1219200" y="1600200"/>
            <a:ext cx="6629400" cy="0"/>
          </a:xfrm>
          <a:prstGeom prst="line">
            <a:avLst/>
          </a:prstGeom>
          <a:noFill/>
          <a:ln w="5715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0165" name="Text Box 5"/>
          <p:cNvSpPr txBox="1">
            <a:spLocks noChangeArrowheads="1"/>
          </p:cNvSpPr>
          <p:nvPr/>
        </p:nvSpPr>
        <p:spPr bwMode="auto">
          <a:xfrm>
            <a:off x="685800" y="1905000"/>
            <a:ext cx="5029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4000">
                <a:solidFill>
                  <a:schemeClr val="bg1"/>
                </a:solidFill>
                <a:effectLst>
                  <a:outerShdw blurRad="38100" dist="38100" dir="2700000" algn="tl">
                    <a:srgbClr val="000000"/>
                  </a:outerShdw>
                </a:effectLst>
              </a:rPr>
              <a:t>Consider:</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0163">
                                            <p:txEl>
                                              <p:pRg st="0" end="0"/>
                                            </p:txEl>
                                          </p:spTgt>
                                        </p:tgtEl>
                                        <p:attrNameLst>
                                          <p:attrName>style.visibility</p:attrName>
                                        </p:attrNameLst>
                                      </p:cBhvr>
                                      <p:to>
                                        <p:strVal val="visible"/>
                                      </p:to>
                                    </p:set>
                                    <p:animEffect transition="in" filter="dissolve">
                                      <p:cBhvr>
                                        <p:cTn id="7" dur="500"/>
                                        <p:tgtEl>
                                          <p:spTgt spid="2201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0163">
                                            <p:txEl>
                                              <p:pRg st="1" end="1"/>
                                            </p:txEl>
                                          </p:spTgt>
                                        </p:tgtEl>
                                        <p:attrNameLst>
                                          <p:attrName>style.visibility</p:attrName>
                                        </p:attrNameLst>
                                      </p:cBhvr>
                                      <p:to>
                                        <p:strVal val="visible"/>
                                      </p:to>
                                    </p:set>
                                    <p:animEffect transition="in" filter="dissolve">
                                      <p:cBhvr>
                                        <p:cTn id="12" dur="500"/>
                                        <p:tgtEl>
                                          <p:spTgt spid="2201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0163">
                                            <p:txEl>
                                              <p:pRg st="2" end="2"/>
                                            </p:txEl>
                                          </p:spTgt>
                                        </p:tgtEl>
                                        <p:attrNameLst>
                                          <p:attrName>style.visibility</p:attrName>
                                        </p:attrNameLst>
                                      </p:cBhvr>
                                      <p:to>
                                        <p:strVal val="visible"/>
                                      </p:to>
                                    </p:set>
                                    <p:animEffect transition="in" filter="dissolve">
                                      <p:cBhvr>
                                        <p:cTn id="17" dur="500"/>
                                        <p:tgtEl>
                                          <p:spTgt spid="2201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0163">
                                            <p:txEl>
                                              <p:pRg st="3" end="3"/>
                                            </p:txEl>
                                          </p:spTgt>
                                        </p:tgtEl>
                                        <p:attrNameLst>
                                          <p:attrName>style.visibility</p:attrName>
                                        </p:attrNameLst>
                                      </p:cBhvr>
                                      <p:to>
                                        <p:strVal val="visible"/>
                                      </p:to>
                                    </p:set>
                                    <p:animEffect transition="in" filter="dissolve">
                                      <p:cBhvr>
                                        <p:cTn id="22" dur="500"/>
                                        <p:tgtEl>
                                          <p:spTgt spid="22016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0163">
                                            <p:txEl>
                                              <p:pRg st="4" end="4"/>
                                            </p:txEl>
                                          </p:spTgt>
                                        </p:tgtEl>
                                        <p:attrNameLst>
                                          <p:attrName>style.visibility</p:attrName>
                                        </p:attrNameLst>
                                      </p:cBhvr>
                                      <p:to>
                                        <p:strVal val="visible"/>
                                      </p:to>
                                    </p:set>
                                    <p:animEffect transition="in" filter="dissolve">
                                      <p:cBhvr>
                                        <p:cTn id="27" dur="500"/>
                                        <p:tgtEl>
                                          <p:spTgt spid="2201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3"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5" name="Picture 3" descr="pruning20"/>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228600" y="381000"/>
            <a:ext cx="5029200" cy="3333750"/>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253956" name="Picture 4" descr="pruning21"/>
          <p:cNvPicPr>
            <a:picLocks noChangeAspect="1" noChangeArrowheads="1"/>
          </p:cNvPicPr>
          <p:nvPr/>
        </p:nvPicPr>
        <p:blipFill>
          <a:blip r:embed="rId4">
            <a:lum bright="-12000" contrast="42000"/>
            <a:extLst>
              <a:ext uri="{28A0092B-C50C-407E-A947-70E740481C1C}">
                <a14:useLocalDpi xmlns:a14="http://schemas.microsoft.com/office/drawing/2010/main" val="0"/>
              </a:ext>
            </a:extLst>
          </a:blip>
          <a:srcRect/>
          <a:stretch>
            <a:fillRect/>
          </a:stretch>
        </p:blipFill>
        <p:spPr bwMode="auto">
          <a:xfrm>
            <a:off x="3657600" y="3001963"/>
            <a:ext cx="5181600" cy="3360737"/>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53956"/>
                                        </p:tgtEl>
                                        <p:attrNameLst>
                                          <p:attrName>style.visibility</p:attrName>
                                        </p:attrNameLst>
                                      </p:cBhvr>
                                      <p:to>
                                        <p:strVal val="visible"/>
                                      </p:to>
                                    </p:set>
                                    <p:animEffect transition="in" filter="dissolve">
                                      <p:cBhvr>
                                        <p:cTn id="7" dur="500"/>
                                        <p:tgtEl>
                                          <p:spTgt spid="253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pruning49"/>
          <p:cNvPicPr>
            <a:picLocks noChangeAspect="1" noChangeArrowheads="1"/>
          </p:cNvPicPr>
          <p:nvPr/>
        </p:nvPicPr>
        <p:blipFill>
          <a:blip r:embed="rId3">
            <a:lum contrast="12000"/>
            <a:extLst>
              <a:ext uri="{28A0092B-C50C-407E-A947-70E740481C1C}">
                <a14:useLocalDpi xmlns:a14="http://schemas.microsoft.com/office/drawing/2010/main" val="0"/>
              </a:ext>
            </a:extLst>
          </a:blip>
          <a:srcRect r="1064"/>
          <a:stretch>
            <a:fillRect/>
          </a:stretch>
        </p:blipFill>
        <p:spPr bwMode="auto">
          <a:xfrm>
            <a:off x="914400" y="1981200"/>
            <a:ext cx="7086600" cy="2695575"/>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
        <p:nvSpPr>
          <p:cNvPr id="293891" name="Text Box 3"/>
          <p:cNvSpPr txBox="1">
            <a:spLocks noChangeArrowheads="1"/>
          </p:cNvSpPr>
          <p:nvPr/>
        </p:nvSpPr>
        <p:spPr bwMode="auto">
          <a:xfrm>
            <a:off x="381000" y="762000"/>
            <a:ext cx="8001000" cy="1006475"/>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6000">
                <a:effectLst>
                  <a:outerShdw blurRad="38100" dist="38100" dir="2700000" algn="tl">
                    <a:srgbClr val="000000"/>
                  </a:outerShdw>
                </a:effectLst>
              </a:rPr>
              <a:t>Formal Hedge Pruning</a:t>
            </a:r>
          </a:p>
        </p:txBody>
      </p:sp>
      <p:sp>
        <p:nvSpPr>
          <p:cNvPr id="293892" name="Text Box 4"/>
          <p:cNvSpPr txBox="1">
            <a:spLocks noChangeArrowheads="1"/>
          </p:cNvSpPr>
          <p:nvPr/>
        </p:nvSpPr>
        <p:spPr bwMode="auto">
          <a:xfrm>
            <a:off x="914400" y="4953000"/>
            <a:ext cx="1752600" cy="396875"/>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000">
                <a:solidFill>
                  <a:schemeClr val="bg1"/>
                </a:solidFill>
                <a:effectLst>
                  <a:outerShdw blurRad="38100" dist="38100" dir="2700000" algn="tl">
                    <a:srgbClr val="000000"/>
                  </a:outerShdw>
                </a:effectLst>
              </a:rPr>
              <a:t>Planting</a:t>
            </a:r>
          </a:p>
        </p:txBody>
      </p:sp>
      <p:sp>
        <p:nvSpPr>
          <p:cNvPr id="293893" name="Text Box 5"/>
          <p:cNvSpPr txBox="1">
            <a:spLocks noChangeArrowheads="1"/>
          </p:cNvSpPr>
          <p:nvPr/>
        </p:nvSpPr>
        <p:spPr bwMode="auto">
          <a:xfrm>
            <a:off x="2438400" y="4953000"/>
            <a:ext cx="1447800" cy="396875"/>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000">
                <a:solidFill>
                  <a:schemeClr val="bg1"/>
                </a:solidFill>
                <a:effectLst>
                  <a:outerShdw blurRad="38100" dist="38100" dir="2700000" algn="tl">
                    <a:srgbClr val="000000"/>
                  </a:outerShdw>
                </a:effectLst>
              </a:rPr>
              <a:t>Year 1</a:t>
            </a:r>
          </a:p>
        </p:txBody>
      </p:sp>
      <p:sp>
        <p:nvSpPr>
          <p:cNvPr id="293894" name="Text Box 6"/>
          <p:cNvSpPr txBox="1">
            <a:spLocks noChangeArrowheads="1"/>
          </p:cNvSpPr>
          <p:nvPr/>
        </p:nvSpPr>
        <p:spPr bwMode="auto">
          <a:xfrm>
            <a:off x="3962400" y="4953000"/>
            <a:ext cx="1981200" cy="1630363"/>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000">
                <a:solidFill>
                  <a:schemeClr val="bg1"/>
                </a:solidFill>
                <a:effectLst>
                  <a:outerShdw blurRad="38100" dist="38100" dir="2700000" algn="tl">
                    <a:srgbClr val="000000"/>
                  </a:outerShdw>
                </a:effectLst>
              </a:rPr>
              <a:t>Year 2</a:t>
            </a:r>
          </a:p>
          <a:p>
            <a:pPr>
              <a:spcBef>
                <a:spcPct val="50000"/>
              </a:spcBef>
            </a:pPr>
            <a:endParaRPr lang="en-US" altLang="en-US" sz="5400">
              <a:effectLst>
                <a:outerShdw blurRad="38100" dist="38100" dir="2700000" algn="tl">
                  <a:srgbClr val="000000"/>
                </a:outerShdw>
              </a:effectLst>
            </a:endParaRPr>
          </a:p>
        </p:txBody>
      </p:sp>
      <p:sp>
        <p:nvSpPr>
          <p:cNvPr id="293895" name="Text Box 7"/>
          <p:cNvSpPr txBox="1">
            <a:spLocks noChangeArrowheads="1"/>
          </p:cNvSpPr>
          <p:nvPr/>
        </p:nvSpPr>
        <p:spPr bwMode="auto">
          <a:xfrm>
            <a:off x="6172200" y="4953000"/>
            <a:ext cx="1447800" cy="1630363"/>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000">
                <a:solidFill>
                  <a:schemeClr val="bg1"/>
                </a:solidFill>
                <a:effectLst>
                  <a:outerShdw blurRad="38100" dist="38100" dir="2700000" algn="tl">
                    <a:srgbClr val="000000"/>
                  </a:outerShdw>
                </a:effectLst>
              </a:rPr>
              <a:t>Year 3</a:t>
            </a:r>
          </a:p>
          <a:p>
            <a:pPr>
              <a:spcBef>
                <a:spcPct val="50000"/>
              </a:spcBef>
            </a:pPr>
            <a:endParaRPr lang="en-US" altLang="en-US" sz="5400">
              <a:effectLst>
                <a:outerShdw blurRad="38100" dist="38100" dir="2700000" algn="tl">
                  <a:srgbClr val="000000"/>
                </a:outerShdw>
              </a:effectLst>
            </a:endParaRPr>
          </a:p>
        </p:txBody>
      </p:sp>
      <p:sp>
        <p:nvSpPr>
          <p:cNvPr id="293896" name="Line 8"/>
          <p:cNvSpPr>
            <a:spLocks noChangeShapeType="1"/>
          </p:cNvSpPr>
          <p:nvPr/>
        </p:nvSpPr>
        <p:spPr bwMode="auto">
          <a:xfrm>
            <a:off x="1676400" y="3429000"/>
            <a:ext cx="0" cy="762000"/>
          </a:xfrm>
          <a:prstGeom prst="line">
            <a:avLst/>
          </a:prstGeom>
          <a:noFill/>
          <a:ln w="28575">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3897" name="Text Box 9"/>
          <p:cNvSpPr txBox="1">
            <a:spLocks noChangeArrowheads="1"/>
          </p:cNvSpPr>
          <p:nvPr/>
        </p:nvSpPr>
        <p:spPr bwMode="auto">
          <a:xfrm rot="16200000">
            <a:off x="-198437" y="2027237"/>
            <a:ext cx="4116388" cy="366713"/>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800">
                <a:solidFill>
                  <a:schemeClr val="bg1"/>
                </a:solidFill>
                <a:effectLst>
                  <a:outerShdw blurRad="38100" dist="38100" dir="2700000" algn="tl">
                    <a:srgbClr val="000000"/>
                  </a:outerShdw>
                </a:effectLst>
              </a:rPr>
              <a:t>6 - 8 in.</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3893"/>
                                        </p:tgtEl>
                                        <p:attrNameLst>
                                          <p:attrName>style.visibility</p:attrName>
                                        </p:attrNameLst>
                                      </p:cBhvr>
                                      <p:to>
                                        <p:strVal val="visible"/>
                                      </p:to>
                                    </p:set>
                                    <p:animEffect transition="in" filter="dissolve">
                                      <p:cBhvr>
                                        <p:cTn id="7" dur="500"/>
                                        <p:tgtEl>
                                          <p:spTgt spid="2938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3894"/>
                                        </p:tgtEl>
                                        <p:attrNameLst>
                                          <p:attrName>style.visibility</p:attrName>
                                        </p:attrNameLst>
                                      </p:cBhvr>
                                      <p:to>
                                        <p:strVal val="visible"/>
                                      </p:to>
                                    </p:set>
                                    <p:animEffect transition="in" filter="dissolve">
                                      <p:cBhvr>
                                        <p:cTn id="12" dur="500"/>
                                        <p:tgtEl>
                                          <p:spTgt spid="2938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93895"/>
                                        </p:tgtEl>
                                        <p:attrNameLst>
                                          <p:attrName>style.visibility</p:attrName>
                                        </p:attrNameLst>
                                      </p:cBhvr>
                                      <p:to>
                                        <p:strVal val="visible"/>
                                      </p:to>
                                    </p:set>
                                    <p:animEffect transition="in" filter="dissolve">
                                      <p:cBhvr>
                                        <p:cTn id="17" dur="500"/>
                                        <p:tgtEl>
                                          <p:spTgt spid="293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3" grpId="0" autoUpdateAnimBg="0"/>
      <p:bldP spid="293894" grpId="0" autoUpdateAnimBg="0"/>
      <p:bldP spid="293895"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descr="pruning25"/>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609600" y="838200"/>
            <a:ext cx="7924800" cy="5284788"/>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pruning22"/>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609600" y="838200"/>
            <a:ext cx="7924800" cy="4935538"/>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
        <p:nvSpPr>
          <p:cNvPr id="257027" name="Text Box 3"/>
          <p:cNvSpPr txBox="1">
            <a:spLocks noChangeArrowheads="1"/>
          </p:cNvSpPr>
          <p:nvPr/>
        </p:nvSpPr>
        <p:spPr bwMode="auto">
          <a:xfrm>
            <a:off x="381000" y="4419600"/>
            <a:ext cx="3352800" cy="106680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55000"/>
              </a:lnSpc>
              <a:spcBef>
                <a:spcPct val="50000"/>
              </a:spcBef>
            </a:pPr>
            <a:r>
              <a:rPr lang="en-US" altLang="en-US" sz="4000">
                <a:solidFill>
                  <a:schemeClr val="bg1"/>
                </a:solidFill>
                <a:effectLst>
                  <a:outerShdw blurRad="38100" dist="38100" dir="2700000" algn="tl">
                    <a:srgbClr val="000000"/>
                  </a:outerShdw>
                </a:effectLst>
              </a:rPr>
              <a:t>Pruning</a:t>
            </a:r>
          </a:p>
          <a:p>
            <a:pPr algn="ctr">
              <a:lnSpc>
                <a:spcPct val="55000"/>
              </a:lnSpc>
              <a:spcBef>
                <a:spcPct val="50000"/>
              </a:spcBef>
            </a:pPr>
            <a:r>
              <a:rPr lang="en-US" altLang="en-US" sz="4000">
                <a:solidFill>
                  <a:schemeClr val="bg1"/>
                </a:solidFill>
                <a:effectLst>
                  <a:outerShdw blurRad="38100" dist="38100" dir="2700000" algn="tl">
                    <a:srgbClr val="000000"/>
                  </a:outerShdw>
                </a:effectLst>
              </a:rPr>
              <a:t>Technique</a:t>
            </a:r>
          </a:p>
        </p:txBody>
      </p:sp>
      <p:sp>
        <p:nvSpPr>
          <p:cNvPr id="257028" name="Text Box 4"/>
          <p:cNvSpPr txBox="1">
            <a:spLocks noChangeArrowheads="1"/>
          </p:cNvSpPr>
          <p:nvPr/>
        </p:nvSpPr>
        <p:spPr bwMode="auto">
          <a:xfrm>
            <a:off x="1295400" y="3276600"/>
            <a:ext cx="1600200" cy="519113"/>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Heading</a:t>
            </a:r>
          </a:p>
        </p:txBody>
      </p:sp>
      <p:sp>
        <p:nvSpPr>
          <p:cNvPr id="257029" name="Text Box 5"/>
          <p:cNvSpPr txBox="1">
            <a:spLocks noChangeArrowheads="1"/>
          </p:cNvSpPr>
          <p:nvPr/>
        </p:nvSpPr>
        <p:spPr bwMode="auto">
          <a:xfrm>
            <a:off x="5562600" y="5257800"/>
            <a:ext cx="2438400" cy="519113"/>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Thinning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7028"/>
                                        </p:tgtEl>
                                        <p:attrNameLst>
                                          <p:attrName>style.visibility</p:attrName>
                                        </p:attrNameLst>
                                      </p:cBhvr>
                                      <p:to>
                                        <p:strVal val="visible"/>
                                      </p:to>
                                    </p:set>
                                    <p:animEffect transition="in" filter="dissolve">
                                      <p:cBhvr>
                                        <p:cTn id="7" dur="500"/>
                                        <p:tgtEl>
                                          <p:spTgt spid="257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7029"/>
                                        </p:tgtEl>
                                        <p:attrNameLst>
                                          <p:attrName>style.visibility</p:attrName>
                                        </p:attrNameLst>
                                      </p:cBhvr>
                                      <p:to>
                                        <p:strVal val="visible"/>
                                      </p:to>
                                    </p:set>
                                    <p:animEffect transition="in" filter="dissolve">
                                      <p:cBhvr>
                                        <p:cTn id="12" dur="500"/>
                                        <p:tgtEl>
                                          <p:spTgt spid="257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8" grpId="0" autoUpdateAnimBg="0"/>
      <p:bldP spid="257029"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descr="pruning24"/>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a:stretch>
            <a:fillRect/>
          </a:stretch>
        </p:blipFill>
        <p:spPr bwMode="auto">
          <a:xfrm>
            <a:off x="381000" y="381000"/>
            <a:ext cx="4876800" cy="3252788"/>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259075" name="Picture 3" descr="pruning27"/>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3733800" y="3249613"/>
            <a:ext cx="5105400" cy="3309937"/>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59075"/>
                                        </p:tgtEl>
                                        <p:attrNameLst>
                                          <p:attrName>style.visibility</p:attrName>
                                        </p:attrNameLst>
                                      </p:cBhvr>
                                      <p:to>
                                        <p:strVal val="visible"/>
                                      </p:to>
                                    </p:set>
                                    <p:animEffect transition="in" filter="dissolve">
                                      <p:cBhvr>
                                        <p:cTn id="7" dur="500"/>
                                        <p:tgtEl>
                                          <p:spTgt spid="259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descr="pruning29"/>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685800" y="762000"/>
            <a:ext cx="7772400" cy="5257800"/>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pruning30"/>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609600" y="838200"/>
            <a:ext cx="8077200" cy="5235575"/>
          </a:xfrm>
          <a:prstGeom prst="rect">
            <a:avLst/>
          </a:prstGeom>
          <a:noFill/>
          <a:ln w="57150">
            <a:solidFill>
              <a:srgbClr val="3399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1026" descr="pruning32"/>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381000" y="304800"/>
            <a:ext cx="4171950" cy="6324600"/>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340995" name="Picture 1027" descr="pruning56"/>
          <p:cNvPicPr>
            <a:picLocks noChangeAspect="1" noChangeArrowheads="1"/>
          </p:cNvPicPr>
          <p:nvPr/>
        </p:nvPicPr>
        <p:blipFill>
          <a:blip r:embed="rId4">
            <a:lum bright="18000" contrast="-6000"/>
            <a:extLst>
              <a:ext uri="{28A0092B-C50C-407E-A947-70E740481C1C}">
                <a14:useLocalDpi xmlns:a14="http://schemas.microsoft.com/office/drawing/2010/main" val="0"/>
              </a:ext>
            </a:extLst>
          </a:blip>
          <a:srcRect/>
          <a:stretch>
            <a:fillRect/>
          </a:stretch>
        </p:blipFill>
        <p:spPr bwMode="auto">
          <a:xfrm>
            <a:off x="4191000" y="457200"/>
            <a:ext cx="4419600" cy="2886075"/>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340996" name="Picture 1028" descr="pruning33"/>
          <p:cNvPicPr>
            <a:picLocks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4191000" y="3505200"/>
            <a:ext cx="4419600" cy="2994025"/>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40995"/>
                                        </p:tgtEl>
                                        <p:attrNameLst>
                                          <p:attrName>style.visibility</p:attrName>
                                        </p:attrNameLst>
                                      </p:cBhvr>
                                      <p:to>
                                        <p:strVal val="visible"/>
                                      </p:to>
                                    </p:set>
                                    <p:animEffect transition="in" filter="dissolve">
                                      <p:cBhvr>
                                        <p:cTn id="7" dur="500"/>
                                        <p:tgtEl>
                                          <p:spTgt spid="3409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40996"/>
                                        </p:tgtEl>
                                        <p:attrNameLst>
                                          <p:attrName>style.visibility</p:attrName>
                                        </p:attrNameLst>
                                      </p:cBhvr>
                                      <p:to>
                                        <p:strVal val="visible"/>
                                      </p:to>
                                    </p:set>
                                    <p:animEffect transition="in" filter="dissolve">
                                      <p:cBhvr>
                                        <p:cTn id="12" dur="500"/>
                                        <p:tgtEl>
                                          <p:spTgt spid="340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1026" descr="pruning35"/>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381000" y="457200"/>
            <a:ext cx="4876800" cy="3394075"/>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342019" name="Picture 1027" descr="pruning36"/>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a:stretch>
            <a:fillRect/>
          </a:stretch>
        </p:blipFill>
        <p:spPr bwMode="auto">
          <a:xfrm>
            <a:off x="3962400" y="3048000"/>
            <a:ext cx="4800600" cy="3201988"/>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
        <p:nvSpPr>
          <p:cNvPr id="342020" name="Text Box 1028"/>
          <p:cNvSpPr txBox="1">
            <a:spLocks noChangeArrowheads="1"/>
          </p:cNvSpPr>
          <p:nvPr/>
        </p:nvSpPr>
        <p:spPr bwMode="auto">
          <a:xfrm>
            <a:off x="4876800" y="1219200"/>
            <a:ext cx="3962400" cy="106680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200">
                <a:effectLst>
                  <a:outerShdw blurRad="38100" dist="38100" dir="2700000" algn="tl">
                    <a:srgbClr val="000000"/>
                  </a:outerShdw>
                </a:effectLst>
              </a:rPr>
              <a:t>Crepe Myrtle Pruning</a:t>
            </a:r>
          </a:p>
        </p:txBody>
      </p:sp>
      <p:sp>
        <p:nvSpPr>
          <p:cNvPr id="342021" name="Text Box 1029"/>
          <p:cNvSpPr txBox="1">
            <a:spLocks noChangeArrowheads="1"/>
          </p:cNvSpPr>
          <p:nvPr/>
        </p:nvSpPr>
        <p:spPr bwMode="auto">
          <a:xfrm>
            <a:off x="1447800" y="3962400"/>
            <a:ext cx="4419600" cy="45720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400">
                <a:effectLst>
                  <a:outerShdw blurRad="38100" dist="38100" dir="2700000" algn="tl">
                    <a:srgbClr val="000000"/>
                  </a:outerShdw>
                </a:effectLst>
              </a:rPr>
              <a:t>Before Pruning</a:t>
            </a:r>
          </a:p>
        </p:txBody>
      </p:sp>
      <p:sp>
        <p:nvSpPr>
          <p:cNvPr id="342022" name="Text Box 1030"/>
          <p:cNvSpPr txBox="1">
            <a:spLocks noChangeArrowheads="1"/>
          </p:cNvSpPr>
          <p:nvPr/>
        </p:nvSpPr>
        <p:spPr bwMode="auto">
          <a:xfrm>
            <a:off x="5334000" y="6400800"/>
            <a:ext cx="2362200" cy="1690688"/>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400">
                <a:effectLst>
                  <a:outerShdw blurRad="38100" dist="38100" dir="2700000" algn="tl">
                    <a:srgbClr val="000000"/>
                  </a:outerShdw>
                </a:effectLst>
              </a:rPr>
              <a:t>After Pruning</a:t>
            </a:r>
          </a:p>
          <a:p>
            <a:pPr>
              <a:spcBef>
                <a:spcPct val="50000"/>
              </a:spcBef>
            </a:pPr>
            <a:endParaRPr lang="en-US" altLang="en-US" sz="5400">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42019"/>
                                        </p:tgtEl>
                                        <p:attrNameLst>
                                          <p:attrName>style.visibility</p:attrName>
                                        </p:attrNameLst>
                                      </p:cBhvr>
                                      <p:to>
                                        <p:strVal val="visible"/>
                                      </p:to>
                                    </p:set>
                                    <p:animEffect transition="in" filter="dissolve">
                                      <p:cBhvr>
                                        <p:cTn id="7" dur="500"/>
                                        <p:tgtEl>
                                          <p:spTgt spid="34201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2022"/>
                                        </p:tgtEl>
                                        <p:attrNameLst>
                                          <p:attrName>style.visibility</p:attrName>
                                        </p:attrNameLst>
                                      </p:cBhvr>
                                      <p:to>
                                        <p:strVal val="visible"/>
                                      </p:to>
                                    </p:set>
                                    <p:animEffect transition="in" filter="dissolve">
                                      <p:cBhvr>
                                        <p:cTn id="11" dur="500"/>
                                        <p:tgtEl>
                                          <p:spTgt spid="342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22"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pruning37"/>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l="2856" r="7619" b="14311"/>
          <a:stretch>
            <a:fillRect/>
          </a:stretch>
        </p:blipFill>
        <p:spPr bwMode="auto">
          <a:xfrm>
            <a:off x="990600" y="1143000"/>
            <a:ext cx="7162800" cy="4572000"/>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ext Box 1026"/>
          <p:cNvSpPr txBox="1">
            <a:spLocks noChangeArrowheads="1"/>
          </p:cNvSpPr>
          <p:nvPr/>
        </p:nvSpPr>
        <p:spPr bwMode="auto">
          <a:xfrm>
            <a:off x="685800" y="762000"/>
            <a:ext cx="7772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6000">
                <a:solidFill>
                  <a:schemeClr val="bg1"/>
                </a:solidFill>
                <a:effectLst>
                  <a:outerShdw blurRad="38100" dist="38100" dir="2700000" algn="tl">
                    <a:srgbClr val="000000"/>
                  </a:outerShdw>
                </a:effectLst>
              </a:rPr>
              <a:t>General Fertilization</a:t>
            </a:r>
          </a:p>
        </p:txBody>
      </p:sp>
      <p:sp>
        <p:nvSpPr>
          <p:cNvPr id="222211" name="Text Box 1027"/>
          <p:cNvSpPr txBox="1">
            <a:spLocks noChangeArrowheads="1"/>
          </p:cNvSpPr>
          <p:nvPr/>
        </p:nvSpPr>
        <p:spPr bwMode="auto">
          <a:xfrm>
            <a:off x="1371600" y="3657600"/>
            <a:ext cx="6324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6000">
                <a:solidFill>
                  <a:schemeClr val="bg1"/>
                </a:solidFill>
                <a:effectLst>
                  <a:outerShdw blurRad="38100" dist="38100" dir="2700000" algn="tl">
                    <a:srgbClr val="000000"/>
                  </a:outerShdw>
                </a:effectLst>
              </a:rPr>
              <a:t>New Plantings</a:t>
            </a:r>
          </a:p>
        </p:txBody>
      </p:sp>
      <p:sp>
        <p:nvSpPr>
          <p:cNvPr id="222212" name="Line 1028"/>
          <p:cNvSpPr>
            <a:spLocks noChangeShapeType="1"/>
          </p:cNvSpPr>
          <p:nvPr/>
        </p:nvSpPr>
        <p:spPr bwMode="auto">
          <a:xfrm>
            <a:off x="1219200" y="1828800"/>
            <a:ext cx="6781800" cy="0"/>
          </a:xfrm>
          <a:prstGeom prst="line">
            <a:avLst/>
          </a:prstGeom>
          <a:noFill/>
          <a:ln w="5715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2213" name="Line 1029"/>
          <p:cNvSpPr>
            <a:spLocks noChangeShapeType="1"/>
          </p:cNvSpPr>
          <p:nvPr/>
        </p:nvSpPr>
        <p:spPr bwMode="auto">
          <a:xfrm flipV="1">
            <a:off x="2133600" y="4724400"/>
            <a:ext cx="4800600" cy="0"/>
          </a:xfrm>
          <a:prstGeom prst="line">
            <a:avLst/>
          </a:prstGeom>
          <a:noFill/>
          <a:ln w="5715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2214" name="Text Box 1030"/>
          <p:cNvSpPr txBox="1">
            <a:spLocks noChangeArrowheads="1"/>
          </p:cNvSpPr>
          <p:nvPr/>
        </p:nvSpPr>
        <p:spPr bwMode="auto">
          <a:xfrm>
            <a:off x="2286000" y="2133600"/>
            <a:ext cx="6477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5400">
                <a:effectLst>
                  <a:outerShdw blurRad="38100" dist="38100" dir="2700000" algn="tl">
                    <a:srgbClr val="000000"/>
                  </a:outerShdw>
                </a:effectLst>
              </a:rPr>
              <a:t>16-4-8,  12-4-8 </a:t>
            </a:r>
          </a:p>
        </p:txBody>
      </p:sp>
      <p:sp>
        <p:nvSpPr>
          <p:cNvPr id="222215" name="Text Box 1031"/>
          <p:cNvSpPr txBox="1">
            <a:spLocks noChangeArrowheads="1"/>
          </p:cNvSpPr>
          <p:nvPr/>
        </p:nvSpPr>
        <p:spPr bwMode="auto">
          <a:xfrm>
            <a:off x="838200" y="50292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5400">
                <a:effectLst>
                  <a:outerShdw blurRad="38100" dist="38100" dir="2700000" algn="tl">
                    <a:srgbClr val="000000"/>
                  </a:outerShdw>
                </a:effectLst>
              </a:rPr>
              <a:t>10-10-10,  8-8-8,  13-13-13 </a:t>
            </a:r>
          </a:p>
        </p:txBody>
      </p:sp>
    </p:spTree>
  </p:cSld>
  <p:clrMapOvr>
    <a:masterClrMapping/>
  </p:clrMapOvr>
  <p:transition spd="med">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1026" descr="pruning38"/>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l="23586" t="11577"/>
          <a:stretch>
            <a:fillRect/>
          </a:stretch>
        </p:blipFill>
        <p:spPr bwMode="auto">
          <a:xfrm>
            <a:off x="1447800" y="1219200"/>
            <a:ext cx="6172200" cy="4656138"/>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descr="pruning34"/>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838200" y="838200"/>
            <a:ext cx="7620000" cy="4938713"/>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
        <p:nvSpPr>
          <p:cNvPr id="343043" name="AutoShape 3"/>
          <p:cNvSpPr>
            <a:spLocks noChangeArrowheads="1"/>
          </p:cNvSpPr>
          <p:nvPr/>
        </p:nvSpPr>
        <p:spPr bwMode="auto">
          <a:xfrm>
            <a:off x="3200400" y="2362200"/>
            <a:ext cx="2590800" cy="25146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00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3043"/>
                                        </p:tgtEl>
                                        <p:attrNameLst>
                                          <p:attrName>style.visibility</p:attrName>
                                        </p:attrNameLst>
                                      </p:cBhvr>
                                      <p:to>
                                        <p:strVal val="visible"/>
                                      </p:to>
                                    </p:set>
                                    <p:animEffect transition="in" filter="dissolve">
                                      <p:cBhvr>
                                        <p:cTn id="7" dur="500"/>
                                        <p:tgtEl>
                                          <p:spTgt spid="343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pruning39"/>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1371600" y="914400"/>
            <a:ext cx="6553200" cy="4191000"/>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
        <p:nvSpPr>
          <p:cNvPr id="274435" name="Text Box 3"/>
          <p:cNvSpPr txBox="1">
            <a:spLocks noChangeArrowheads="1"/>
          </p:cNvSpPr>
          <p:nvPr/>
        </p:nvSpPr>
        <p:spPr bwMode="auto">
          <a:xfrm>
            <a:off x="990600" y="0"/>
            <a:ext cx="7010400" cy="91440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5400">
                <a:effectLst>
                  <a:outerShdw blurRad="38100" dist="38100" dir="2700000" algn="tl">
                    <a:srgbClr val="000000"/>
                  </a:outerShdw>
                </a:effectLst>
              </a:rPr>
              <a:t>Renewal Pruning</a:t>
            </a:r>
          </a:p>
        </p:txBody>
      </p:sp>
      <p:sp>
        <p:nvSpPr>
          <p:cNvPr id="274436" name="Text Box 4"/>
          <p:cNvSpPr txBox="1">
            <a:spLocks noChangeArrowheads="1"/>
          </p:cNvSpPr>
          <p:nvPr/>
        </p:nvSpPr>
        <p:spPr bwMode="auto">
          <a:xfrm>
            <a:off x="914400" y="5181600"/>
            <a:ext cx="7543800" cy="519113"/>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a:solidFill>
                  <a:schemeClr val="bg1"/>
                </a:solidFill>
                <a:effectLst>
                  <a:outerShdw blurRad="38100" dist="38100" dir="2700000" algn="tl">
                    <a:srgbClr val="000000"/>
                  </a:outerShdw>
                </a:effectLst>
              </a:rPr>
              <a:t>Never do renewal pruning in fall or early winter</a:t>
            </a:r>
          </a:p>
        </p:txBody>
      </p:sp>
      <p:sp>
        <p:nvSpPr>
          <p:cNvPr id="274437" name="Text Box 5"/>
          <p:cNvSpPr txBox="1">
            <a:spLocks noChangeArrowheads="1"/>
          </p:cNvSpPr>
          <p:nvPr/>
        </p:nvSpPr>
        <p:spPr bwMode="auto">
          <a:xfrm>
            <a:off x="990600" y="5638800"/>
            <a:ext cx="7086600" cy="94615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800">
                <a:solidFill>
                  <a:schemeClr val="bg1"/>
                </a:solidFill>
                <a:effectLst>
                  <a:outerShdw blurRad="38100" dist="38100" dir="2700000" algn="tl">
                    <a:srgbClr val="000000"/>
                  </a:outerShdw>
                </a:effectLst>
              </a:rPr>
              <a:t>Do renewal pruning 4 to 6 weeks before spring growth begins</a:t>
            </a:r>
          </a:p>
        </p:txBody>
      </p:sp>
      <p:pic>
        <p:nvPicPr>
          <p:cNvPr id="274438" name="Picture 6" descr="pruning40"/>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1371600" y="914400"/>
            <a:ext cx="6553200" cy="4191000"/>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4436"/>
                                        </p:tgtEl>
                                        <p:attrNameLst>
                                          <p:attrName>style.visibility</p:attrName>
                                        </p:attrNameLst>
                                      </p:cBhvr>
                                      <p:to>
                                        <p:strVal val="visible"/>
                                      </p:to>
                                    </p:set>
                                    <p:animEffect transition="in" filter="dissolve">
                                      <p:cBhvr>
                                        <p:cTn id="7" dur="500"/>
                                        <p:tgtEl>
                                          <p:spTgt spid="2744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4437"/>
                                        </p:tgtEl>
                                        <p:attrNameLst>
                                          <p:attrName>style.visibility</p:attrName>
                                        </p:attrNameLst>
                                      </p:cBhvr>
                                      <p:to>
                                        <p:strVal val="visible"/>
                                      </p:to>
                                    </p:set>
                                    <p:animEffect transition="in" filter="dissolve">
                                      <p:cBhvr>
                                        <p:cTn id="12" dur="500"/>
                                        <p:tgtEl>
                                          <p:spTgt spid="2744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74438"/>
                                        </p:tgtEl>
                                        <p:attrNameLst>
                                          <p:attrName>style.visibility</p:attrName>
                                        </p:attrNameLst>
                                      </p:cBhvr>
                                      <p:to>
                                        <p:strVal val="visible"/>
                                      </p:to>
                                    </p:set>
                                    <p:animEffect transition="in" filter="dissolve">
                                      <p:cBhvr>
                                        <p:cTn id="17" dur="500"/>
                                        <p:tgtEl>
                                          <p:spTgt spid="274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6" grpId="0" autoUpdateAnimBg="0"/>
      <p:bldP spid="274437"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1026" descr="pruning55"/>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609600" y="762000"/>
            <a:ext cx="8001000" cy="5186363"/>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descr="pruning52"/>
          <p:cNvPicPr>
            <a:picLocks noChangeAspect="1" noChangeArrowheads="1"/>
          </p:cNvPicPr>
          <p:nvPr/>
        </p:nvPicPr>
        <p:blipFill>
          <a:blip r:embed="rId3">
            <a:lum bright="42000" contrast="48000"/>
            <a:extLst>
              <a:ext uri="{28A0092B-C50C-407E-A947-70E740481C1C}">
                <a14:useLocalDpi xmlns:a14="http://schemas.microsoft.com/office/drawing/2010/main" val="0"/>
              </a:ext>
            </a:extLst>
          </a:blip>
          <a:srcRect/>
          <a:stretch>
            <a:fillRect/>
          </a:stretch>
        </p:blipFill>
        <p:spPr bwMode="auto">
          <a:xfrm>
            <a:off x="533400" y="762000"/>
            <a:ext cx="2492375" cy="1881188"/>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345091" name="Picture 3" descr="pruning53"/>
          <p:cNvPicPr>
            <a:picLocks noChangeAspect="1" noChangeArrowheads="1"/>
          </p:cNvPicPr>
          <p:nvPr/>
        </p:nvPicPr>
        <p:blipFill>
          <a:blip r:embed="rId4">
            <a:lum bright="36000" contrast="36000"/>
            <a:extLst>
              <a:ext uri="{28A0092B-C50C-407E-A947-70E740481C1C}">
                <a14:useLocalDpi xmlns:a14="http://schemas.microsoft.com/office/drawing/2010/main" val="0"/>
              </a:ext>
            </a:extLst>
          </a:blip>
          <a:srcRect/>
          <a:stretch>
            <a:fillRect/>
          </a:stretch>
        </p:blipFill>
        <p:spPr bwMode="auto">
          <a:xfrm>
            <a:off x="3352800" y="2209800"/>
            <a:ext cx="2392363" cy="1698625"/>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345092" name="Picture 4" descr="pruning54"/>
          <p:cNvPicPr>
            <a:picLocks noChangeAspect="1" noChangeArrowheads="1"/>
          </p:cNvPicPr>
          <p:nvPr/>
        </p:nvPicPr>
        <p:blipFill>
          <a:blip r:embed="rId5">
            <a:lum bright="30000" contrast="30000"/>
            <a:extLst>
              <a:ext uri="{28A0092B-C50C-407E-A947-70E740481C1C}">
                <a14:useLocalDpi xmlns:a14="http://schemas.microsoft.com/office/drawing/2010/main" val="0"/>
              </a:ext>
            </a:extLst>
          </a:blip>
          <a:srcRect/>
          <a:stretch>
            <a:fillRect/>
          </a:stretch>
        </p:blipFill>
        <p:spPr bwMode="auto">
          <a:xfrm>
            <a:off x="6096000" y="3352800"/>
            <a:ext cx="2347913" cy="2055813"/>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
        <p:nvSpPr>
          <p:cNvPr id="345093" name="Text Box 5"/>
          <p:cNvSpPr txBox="1">
            <a:spLocks noChangeArrowheads="1"/>
          </p:cNvSpPr>
          <p:nvPr/>
        </p:nvSpPr>
        <p:spPr bwMode="auto">
          <a:xfrm>
            <a:off x="457200" y="3048000"/>
            <a:ext cx="2514600" cy="2282825"/>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a:effectLst>
                  <a:outerShdw blurRad="38100" dist="38100" dir="2700000" algn="tl">
                    <a:srgbClr val="000000"/>
                  </a:outerShdw>
                </a:effectLst>
              </a:rPr>
              <a:t>Year 1:</a:t>
            </a:r>
            <a:r>
              <a:rPr lang="en-US" altLang="en-US" sz="2400">
                <a:solidFill>
                  <a:schemeClr val="bg1"/>
                </a:solidFill>
                <a:effectLst>
                  <a:outerShdw blurRad="38100" dist="38100" dir="2700000" algn="tl">
                    <a:srgbClr val="000000"/>
                  </a:outerShdw>
                </a:effectLst>
              </a:rPr>
              <a:t> </a:t>
            </a:r>
          </a:p>
          <a:p>
            <a:pPr algn="ctr">
              <a:spcBef>
                <a:spcPct val="50000"/>
              </a:spcBef>
            </a:pPr>
            <a:r>
              <a:rPr lang="en-US" altLang="en-US" sz="2400">
                <a:solidFill>
                  <a:schemeClr val="bg1"/>
                </a:solidFill>
                <a:effectLst>
                  <a:outerShdw blurRad="38100" dist="38100" dir="2700000" algn="tl">
                    <a:srgbClr val="000000"/>
                  </a:outerShdw>
                </a:effectLst>
              </a:rPr>
              <a:t>Remove half the growth</a:t>
            </a:r>
          </a:p>
          <a:p>
            <a:pPr algn="ctr">
              <a:spcBef>
                <a:spcPct val="50000"/>
              </a:spcBef>
            </a:pPr>
            <a:r>
              <a:rPr lang="en-US" altLang="en-US" sz="2400">
                <a:solidFill>
                  <a:schemeClr val="bg1"/>
                </a:solidFill>
                <a:effectLst>
                  <a:outerShdw blurRad="38100" dist="38100" dir="2700000" algn="tl">
                    <a:srgbClr val="000000"/>
                  </a:outerShdw>
                </a:effectLst>
              </a:rPr>
              <a:t>Thinning and heading cuts</a:t>
            </a:r>
          </a:p>
        </p:txBody>
      </p:sp>
      <p:sp>
        <p:nvSpPr>
          <p:cNvPr id="345094" name="Text Box 6"/>
          <p:cNvSpPr txBox="1">
            <a:spLocks noChangeArrowheads="1"/>
          </p:cNvSpPr>
          <p:nvPr/>
        </p:nvSpPr>
        <p:spPr bwMode="auto">
          <a:xfrm>
            <a:off x="3276600" y="4267200"/>
            <a:ext cx="2514600" cy="1370013"/>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a:effectLst>
                  <a:outerShdw blurRad="38100" dist="38100" dir="2700000" algn="tl">
                    <a:srgbClr val="000000"/>
                  </a:outerShdw>
                </a:effectLst>
              </a:rPr>
              <a:t>Year 2:</a:t>
            </a:r>
            <a:r>
              <a:rPr lang="en-US" altLang="en-US" sz="2400">
                <a:solidFill>
                  <a:schemeClr val="bg1"/>
                </a:solidFill>
                <a:effectLst>
                  <a:outerShdw blurRad="38100" dist="38100" dir="2700000" algn="tl">
                    <a:srgbClr val="000000"/>
                  </a:outerShdw>
                </a:effectLst>
              </a:rPr>
              <a:t> </a:t>
            </a:r>
          </a:p>
          <a:p>
            <a:pPr algn="ctr">
              <a:spcBef>
                <a:spcPct val="50000"/>
              </a:spcBef>
            </a:pPr>
            <a:r>
              <a:rPr lang="en-US" altLang="en-US" sz="2400">
                <a:solidFill>
                  <a:schemeClr val="bg1"/>
                </a:solidFill>
                <a:effectLst>
                  <a:outerShdw blurRad="38100" dist="38100" dir="2700000" algn="tl">
                    <a:srgbClr val="000000"/>
                  </a:outerShdw>
                </a:effectLst>
              </a:rPr>
              <a:t>Remove other half of old wood</a:t>
            </a:r>
            <a:endParaRPr lang="en-US" altLang="en-US" sz="5400">
              <a:effectLst>
                <a:outerShdw blurRad="38100" dist="38100" dir="2700000" algn="tl">
                  <a:srgbClr val="000000"/>
                </a:outerShdw>
              </a:effectLst>
            </a:endParaRPr>
          </a:p>
        </p:txBody>
      </p:sp>
      <p:sp>
        <p:nvSpPr>
          <p:cNvPr id="345095" name="Text Box 7"/>
          <p:cNvSpPr txBox="1">
            <a:spLocks noChangeArrowheads="1"/>
          </p:cNvSpPr>
          <p:nvPr/>
        </p:nvSpPr>
        <p:spPr bwMode="auto">
          <a:xfrm>
            <a:off x="6248400" y="5715000"/>
            <a:ext cx="2209800" cy="2055813"/>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a:solidFill>
                  <a:schemeClr val="bg1"/>
                </a:solidFill>
                <a:effectLst>
                  <a:outerShdw blurRad="38100" dist="38100" dir="2700000" algn="tl">
                    <a:srgbClr val="000000"/>
                  </a:outerShdw>
                </a:effectLst>
              </a:rPr>
              <a:t>Shrub is now smaller</a:t>
            </a:r>
          </a:p>
          <a:p>
            <a:pPr>
              <a:spcBef>
                <a:spcPct val="50000"/>
              </a:spcBef>
            </a:pPr>
            <a:endParaRPr lang="en-US" altLang="en-US" sz="5400">
              <a:effectLst>
                <a:outerShdw blurRad="38100" dist="38100" dir="2700000" algn="tl">
                  <a:srgbClr val="000000"/>
                </a:outerShdw>
              </a:effectLst>
            </a:endParaRPr>
          </a:p>
        </p:txBody>
      </p:sp>
      <p:sp>
        <p:nvSpPr>
          <p:cNvPr id="345096" name="Text Box 8"/>
          <p:cNvSpPr txBox="1">
            <a:spLocks noChangeArrowheads="1"/>
          </p:cNvSpPr>
          <p:nvPr/>
        </p:nvSpPr>
        <p:spPr bwMode="auto">
          <a:xfrm>
            <a:off x="3505200" y="762000"/>
            <a:ext cx="5410200" cy="91440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5400">
                <a:effectLst>
                  <a:outerShdw blurRad="38100" dist="38100" dir="2700000" algn="tl">
                    <a:srgbClr val="000000"/>
                  </a:outerShdw>
                </a:effectLst>
              </a:rPr>
              <a:t>Renewal Pruning</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5094"/>
                                        </p:tgtEl>
                                        <p:attrNameLst>
                                          <p:attrName>style.visibility</p:attrName>
                                        </p:attrNameLst>
                                      </p:cBhvr>
                                      <p:to>
                                        <p:strVal val="visible"/>
                                      </p:to>
                                    </p:set>
                                    <p:animEffect transition="in" filter="dissolve">
                                      <p:cBhvr>
                                        <p:cTn id="7" dur="500"/>
                                        <p:tgtEl>
                                          <p:spTgt spid="3450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5095"/>
                                        </p:tgtEl>
                                        <p:attrNameLst>
                                          <p:attrName>style.visibility</p:attrName>
                                        </p:attrNameLst>
                                      </p:cBhvr>
                                      <p:to>
                                        <p:strVal val="visible"/>
                                      </p:to>
                                    </p:set>
                                    <p:animEffect transition="in" filter="dissolve">
                                      <p:cBhvr>
                                        <p:cTn id="12" dur="500"/>
                                        <p:tgtEl>
                                          <p:spTgt spid="345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4" grpId="0" autoUpdateAnimBg="0"/>
      <p:bldP spid="345095"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304800" y="838200"/>
            <a:ext cx="8305800" cy="1006475"/>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6000">
                <a:effectLst>
                  <a:outerShdw blurRad="38100" dist="38100" dir="2700000" algn="tl">
                    <a:srgbClr val="000000"/>
                  </a:outerShdw>
                </a:effectLst>
              </a:rPr>
              <a:t>Do Not Severely Prune</a:t>
            </a:r>
          </a:p>
        </p:txBody>
      </p:sp>
      <p:sp>
        <p:nvSpPr>
          <p:cNvPr id="346115" name="Text Box 3"/>
          <p:cNvSpPr txBox="1">
            <a:spLocks noChangeArrowheads="1"/>
          </p:cNvSpPr>
          <p:nvPr/>
        </p:nvSpPr>
        <p:spPr bwMode="auto">
          <a:xfrm>
            <a:off x="990600" y="2590800"/>
            <a:ext cx="7391400" cy="1311275"/>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000">
                <a:solidFill>
                  <a:schemeClr val="bg1"/>
                </a:solidFill>
                <a:effectLst>
                  <a:outerShdw blurRad="38100" dist="38100" dir="2700000" algn="tl">
                    <a:srgbClr val="000000"/>
                  </a:outerShdw>
                </a:effectLst>
              </a:rPr>
              <a:t>Conifers (Pine, Spruce, Juniper) Boxwood</a:t>
            </a:r>
          </a:p>
        </p:txBody>
      </p:sp>
      <p:sp>
        <p:nvSpPr>
          <p:cNvPr id="346116" name="Line 4"/>
          <p:cNvSpPr>
            <a:spLocks noChangeShapeType="1"/>
          </p:cNvSpPr>
          <p:nvPr/>
        </p:nvSpPr>
        <p:spPr bwMode="auto">
          <a:xfrm>
            <a:off x="838200" y="1828800"/>
            <a:ext cx="7391400" cy="0"/>
          </a:xfrm>
          <a:prstGeom prst="line">
            <a:avLst/>
          </a:prstGeom>
          <a:noFill/>
          <a:ln w="5715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spd="med">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pruning57"/>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1143000" y="457200"/>
            <a:ext cx="3903663" cy="5867400"/>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
        <p:nvSpPr>
          <p:cNvPr id="347139" name="Text Box 3"/>
          <p:cNvSpPr txBox="1">
            <a:spLocks noChangeArrowheads="1"/>
          </p:cNvSpPr>
          <p:nvPr/>
        </p:nvSpPr>
        <p:spPr bwMode="auto">
          <a:xfrm>
            <a:off x="5257800" y="1371600"/>
            <a:ext cx="3886200" cy="237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50000"/>
              </a:lnSpc>
              <a:spcBef>
                <a:spcPct val="50000"/>
              </a:spcBef>
            </a:pPr>
            <a:r>
              <a:rPr lang="en-US" altLang="en-US" sz="6000">
                <a:solidFill>
                  <a:srgbClr val="FFFFFF"/>
                </a:solidFill>
                <a:effectLst>
                  <a:outerShdw blurRad="38100" dist="38100" dir="2700000" algn="tl">
                    <a:srgbClr val="000000"/>
                  </a:outerShdw>
                </a:effectLst>
              </a:rPr>
              <a:t>Deciduous</a:t>
            </a:r>
          </a:p>
          <a:p>
            <a:pPr algn="ctr">
              <a:lnSpc>
                <a:spcPct val="50000"/>
              </a:lnSpc>
              <a:spcBef>
                <a:spcPct val="50000"/>
              </a:spcBef>
            </a:pPr>
            <a:r>
              <a:rPr lang="en-US" altLang="en-US" sz="6000">
                <a:solidFill>
                  <a:srgbClr val="FFFFFF"/>
                </a:solidFill>
                <a:effectLst>
                  <a:outerShdw blurRad="38100" dist="38100" dir="2700000" algn="tl">
                    <a:srgbClr val="000000"/>
                  </a:outerShdw>
                </a:effectLst>
              </a:rPr>
              <a:t>Tree</a:t>
            </a:r>
          </a:p>
          <a:p>
            <a:pPr algn="ctr">
              <a:lnSpc>
                <a:spcPct val="50000"/>
              </a:lnSpc>
              <a:spcBef>
                <a:spcPct val="50000"/>
              </a:spcBef>
            </a:pPr>
            <a:r>
              <a:rPr lang="en-US" altLang="en-US" sz="6000">
                <a:solidFill>
                  <a:srgbClr val="FFFFFF"/>
                </a:solidFill>
                <a:effectLst>
                  <a:outerShdw blurRad="38100" dist="38100" dir="2700000" algn="tl">
                    <a:srgbClr val="000000"/>
                  </a:outerShdw>
                </a:effectLst>
              </a:rPr>
              <a:t>Pruning</a:t>
            </a:r>
          </a:p>
        </p:txBody>
      </p:sp>
    </p:spTree>
  </p:cSld>
  <p:clrMapOvr>
    <a:masterClrMapping/>
  </p:clrMapOvr>
  <p:transition spd="med">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3074" descr="pruning43"/>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2438400" y="381000"/>
            <a:ext cx="4265613" cy="6172200"/>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
        <p:nvSpPr>
          <p:cNvPr id="348163" name="Line 3075"/>
          <p:cNvSpPr>
            <a:spLocks noChangeShapeType="1"/>
          </p:cNvSpPr>
          <p:nvPr/>
        </p:nvSpPr>
        <p:spPr bwMode="auto">
          <a:xfrm rot="20520971" flipH="1">
            <a:off x="4267200" y="5181600"/>
            <a:ext cx="228600" cy="3048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8164" name="Line 3076"/>
          <p:cNvSpPr>
            <a:spLocks noChangeShapeType="1"/>
          </p:cNvSpPr>
          <p:nvPr/>
        </p:nvSpPr>
        <p:spPr bwMode="auto">
          <a:xfrm>
            <a:off x="4724400" y="5486400"/>
            <a:ext cx="4572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8165" name="Line 3077"/>
          <p:cNvSpPr>
            <a:spLocks noChangeShapeType="1"/>
          </p:cNvSpPr>
          <p:nvPr/>
        </p:nvSpPr>
        <p:spPr bwMode="auto">
          <a:xfrm>
            <a:off x="4572000" y="4495800"/>
            <a:ext cx="0" cy="3048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8166" name="Line 3078"/>
          <p:cNvSpPr>
            <a:spLocks noChangeShapeType="1"/>
          </p:cNvSpPr>
          <p:nvPr/>
        </p:nvSpPr>
        <p:spPr bwMode="auto">
          <a:xfrm>
            <a:off x="4572000" y="4114800"/>
            <a:ext cx="0" cy="3048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8167" name="Line 3079"/>
          <p:cNvSpPr>
            <a:spLocks noChangeShapeType="1"/>
          </p:cNvSpPr>
          <p:nvPr/>
        </p:nvSpPr>
        <p:spPr bwMode="auto">
          <a:xfrm>
            <a:off x="5105400" y="3657600"/>
            <a:ext cx="30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8168" name="Line 3080"/>
          <p:cNvSpPr>
            <a:spLocks noChangeShapeType="1"/>
          </p:cNvSpPr>
          <p:nvPr/>
        </p:nvSpPr>
        <p:spPr bwMode="auto">
          <a:xfrm>
            <a:off x="3886200" y="3657600"/>
            <a:ext cx="1524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8169" name="Line 3081"/>
          <p:cNvSpPr>
            <a:spLocks noChangeShapeType="1"/>
          </p:cNvSpPr>
          <p:nvPr/>
        </p:nvSpPr>
        <p:spPr bwMode="auto">
          <a:xfrm>
            <a:off x="4648200" y="3733800"/>
            <a:ext cx="1524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8170" name="Line 3082"/>
          <p:cNvSpPr>
            <a:spLocks noChangeShapeType="1"/>
          </p:cNvSpPr>
          <p:nvPr/>
        </p:nvSpPr>
        <p:spPr bwMode="auto">
          <a:xfrm>
            <a:off x="4114800" y="3810000"/>
            <a:ext cx="1524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8171" name="Line 3083"/>
          <p:cNvSpPr>
            <a:spLocks noChangeShapeType="1"/>
          </p:cNvSpPr>
          <p:nvPr/>
        </p:nvSpPr>
        <p:spPr bwMode="auto">
          <a:xfrm rot="2454863">
            <a:off x="4171950" y="2792413"/>
            <a:ext cx="228600" cy="1587"/>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8172" name="Line 3084"/>
          <p:cNvSpPr>
            <a:spLocks noChangeShapeType="1"/>
          </p:cNvSpPr>
          <p:nvPr/>
        </p:nvSpPr>
        <p:spPr bwMode="auto">
          <a:xfrm rot="2454863">
            <a:off x="4495800" y="1524000"/>
            <a:ext cx="30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8173" name="Line 3085"/>
          <p:cNvSpPr>
            <a:spLocks noChangeShapeType="1"/>
          </p:cNvSpPr>
          <p:nvPr/>
        </p:nvSpPr>
        <p:spPr bwMode="auto">
          <a:xfrm flipV="1">
            <a:off x="5181600" y="2286000"/>
            <a:ext cx="152400" cy="762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8174" name="Line 3086"/>
          <p:cNvSpPr>
            <a:spLocks noChangeShapeType="1"/>
          </p:cNvSpPr>
          <p:nvPr/>
        </p:nvSpPr>
        <p:spPr bwMode="auto">
          <a:xfrm>
            <a:off x="2971800" y="3200400"/>
            <a:ext cx="1524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8175" name="Line 3087"/>
          <p:cNvSpPr>
            <a:spLocks noChangeShapeType="1"/>
          </p:cNvSpPr>
          <p:nvPr/>
        </p:nvSpPr>
        <p:spPr bwMode="auto">
          <a:xfrm>
            <a:off x="3352800" y="2667000"/>
            <a:ext cx="0" cy="2286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8176" name="Line 3088"/>
          <p:cNvSpPr>
            <a:spLocks noChangeShapeType="1"/>
          </p:cNvSpPr>
          <p:nvPr/>
        </p:nvSpPr>
        <p:spPr bwMode="auto">
          <a:xfrm>
            <a:off x="4114800" y="1981200"/>
            <a:ext cx="1524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348178" name="Picture 3090" descr="pruning43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81000"/>
            <a:ext cx="4419600" cy="6324600"/>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8163"/>
                                        </p:tgtEl>
                                        <p:attrNameLst>
                                          <p:attrName>style.visibility</p:attrName>
                                        </p:attrNameLst>
                                      </p:cBhvr>
                                      <p:to>
                                        <p:strVal val="visible"/>
                                      </p:to>
                                    </p:set>
                                    <p:animEffect transition="in" filter="dissolve">
                                      <p:cBhvr>
                                        <p:cTn id="7" dur="500"/>
                                        <p:tgtEl>
                                          <p:spTgt spid="348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8165"/>
                                        </p:tgtEl>
                                        <p:attrNameLst>
                                          <p:attrName>style.visibility</p:attrName>
                                        </p:attrNameLst>
                                      </p:cBhvr>
                                      <p:to>
                                        <p:strVal val="visible"/>
                                      </p:to>
                                    </p:set>
                                    <p:animEffect transition="in" filter="dissolve">
                                      <p:cBhvr>
                                        <p:cTn id="12" dur="500"/>
                                        <p:tgtEl>
                                          <p:spTgt spid="3481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8166"/>
                                        </p:tgtEl>
                                        <p:attrNameLst>
                                          <p:attrName>style.visibility</p:attrName>
                                        </p:attrNameLst>
                                      </p:cBhvr>
                                      <p:to>
                                        <p:strVal val="visible"/>
                                      </p:to>
                                    </p:set>
                                    <p:animEffect transition="in" filter="dissolve">
                                      <p:cBhvr>
                                        <p:cTn id="17" dur="500"/>
                                        <p:tgtEl>
                                          <p:spTgt spid="3481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48164"/>
                                        </p:tgtEl>
                                        <p:attrNameLst>
                                          <p:attrName>style.visibility</p:attrName>
                                        </p:attrNameLst>
                                      </p:cBhvr>
                                      <p:to>
                                        <p:strVal val="visible"/>
                                      </p:to>
                                    </p:set>
                                    <p:animEffect transition="in" filter="dissolve">
                                      <p:cBhvr>
                                        <p:cTn id="22" dur="500"/>
                                        <p:tgtEl>
                                          <p:spTgt spid="34816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48167"/>
                                        </p:tgtEl>
                                        <p:attrNameLst>
                                          <p:attrName>style.visibility</p:attrName>
                                        </p:attrNameLst>
                                      </p:cBhvr>
                                      <p:to>
                                        <p:strVal val="visible"/>
                                      </p:to>
                                    </p:set>
                                    <p:animEffect transition="in" filter="dissolve">
                                      <p:cBhvr>
                                        <p:cTn id="27" dur="500"/>
                                        <p:tgtEl>
                                          <p:spTgt spid="34816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48168"/>
                                        </p:tgtEl>
                                        <p:attrNameLst>
                                          <p:attrName>style.visibility</p:attrName>
                                        </p:attrNameLst>
                                      </p:cBhvr>
                                      <p:to>
                                        <p:strVal val="visible"/>
                                      </p:to>
                                    </p:set>
                                    <p:animEffect transition="in" filter="dissolve">
                                      <p:cBhvr>
                                        <p:cTn id="32" dur="500"/>
                                        <p:tgtEl>
                                          <p:spTgt spid="34816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48170"/>
                                        </p:tgtEl>
                                        <p:attrNameLst>
                                          <p:attrName>style.visibility</p:attrName>
                                        </p:attrNameLst>
                                      </p:cBhvr>
                                      <p:to>
                                        <p:strVal val="visible"/>
                                      </p:to>
                                    </p:set>
                                    <p:animEffect transition="in" filter="dissolve">
                                      <p:cBhvr>
                                        <p:cTn id="37" dur="500"/>
                                        <p:tgtEl>
                                          <p:spTgt spid="34817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48169"/>
                                        </p:tgtEl>
                                        <p:attrNameLst>
                                          <p:attrName>style.visibility</p:attrName>
                                        </p:attrNameLst>
                                      </p:cBhvr>
                                      <p:to>
                                        <p:strVal val="visible"/>
                                      </p:to>
                                    </p:set>
                                    <p:animEffect transition="in" filter="dissolve">
                                      <p:cBhvr>
                                        <p:cTn id="42" dur="500"/>
                                        <p:tgtEl>
                                          <p:spTgt spid="34816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48171"/>
                                        </p:tgtEl>
                                        <p:attrNameLst>
                                          <p:attrName>style.visibility</p:attrName>
                                        </p:attrNameLst>
                                      </p:cBhvr>
                                      <p:to>
                                        <p:strVal val="visible"/>
                                      </p:to>
                                    </p:set>
                                    <p:animEffect transition="in" filter="dissolve">
                                      <p:cBhvr>
                                        <p:cTn id="47" dur="500"/>
                                        <p:tgtEl>
                                          <p:spTgt spid="34817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48172"/>
                                        </p:tgtEl>
                                        <p:attrNameLst>
                                          <p:attrName>style.visibility</p:attrName>
                                        </p:attrNameLst>
                                      </p:cBhvr>
                                      <p:to>
                                        <p:strVal val="visible"/>
                                      </p:to>
                                    </p:set>
                                    <p:animEffect transition="in" filter="dissolve">
                                      <p:cBhvr>
                                        <p:cTn id="52" dur="500"/>
                                        <p:tgtEl>
                                          <p:spTgt spid="34817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48173"/>
                                        </p:tgtEl>
                                        <p:attrNameLst>
                                          <p:attrName>style.visibility</p:attrName>
                                        </p:attrNameLst>
                                      </p:cBhvr>
                                      <p:to>
                                        <p:strVal val="visible"/>
                                      </p:to>
                                    </p:set>
                                    <p:animEffect transition="in" filter="dissolve">
                                      <p:cBhvr>
                                        <p:cTn id="57" dur="500"/>
                                        <p:tgtEl>
                                          <p:spTgt spid="34817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48174"/>
                                        </p:tgtEl>
                                        <p:attrNameLst>
                                          <p:attrName>style.visibility</p:attrName>
                                        </p:attrNameLst>
                                      </p:cBhvr>
                                      <p:to>
                                        <p:strVal val="visible"/>
                                      </p:to>
                                    </p:set>
                                    <p:animEffect transition="in" filter="dissolve">
                                      <p:cBhvr>
                                        <p:cTn id="62" dur="500"/>
                                        <p:tgtEl>
                                          <p:spTgt spid="34817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48175"/>
                                        </p:tgtEl>
                                        <p:attrNameLst>
                                          <p:attrName>style.visibility</p:attrName>
                                        </p:attrNameLst>
                                      </p:cBhvr>
                                      <p:to>
                                        <p:strVal val="visible"/>
                                      </p:to>
                                    </p:set>
                                    <p:animEffect transition="in" filter="dissolve">
                                      <p:cBhvr>
                                        <p:cTn id="67" dur="500"/>
                                        <p:tgtEl>
                                          <p:spTgt spid="34817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348176"/>
                                        </p:tgtEl>
                                        <p:attrNameLst>
                                          <p:attrName>style.visibility</p:attrName>
                                        </p:attrNameLst>
                                      </p:cBhvr>
                                      <p:to>
                                        <p:strVal val="visible"/>
                                      </p:to>
                                    </p:set>
                                    <p:animEffect transition="in" filter="dissolve">
                                      <p:cBhvr>
                                        <p:cTn id="72" dur="500"/>
                                        <p:tgtEl>
                                          <p:spTgt spid="348176"/>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nodeType="clickEffect">
                                  <p:stCondLst>
                                    <p:cond delay="0"/>
                                  </p:stCondLst>
                                  <p:childTnLst>
                                    <p:set>
                                      <p:cBhvr>
                                        <p:cTn id="76" dur="1" fill="hold">
                                          <p:stCondLst>
                                            <p:cond delay="0"/>
                                          </p:stCondLst>
                                        </p:cTn>
                                        <p:tgtEl>
                                          <p:spTgt spid="348178"/>
                                        </p:tgtEl>
                                        <p:attrNameLst>
                                          <p:attrName>style.visibility</p:attrName>
                                        </p:attrNameLst>
                                      </p:cBhvr>
                                      <p:to>
                                        <p:strVal val="visible"/>
                                      </p:to>
                                    </p:set>
                                    <p:animEffect transition="in" filter="dissolve">
                                      <p:cBhvr>
                                        <p:cTn id="77" dur="500"/>
                                        <p:tgtEl>
                                          <p:spTgt spid="348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3" grpId="0" animBg="1"/>
      <p:bldP spid="348164" grpId="0" animBg="1"/>
      <p:bldP spid="348165" grpId="0" animBg="1"/>
      <p:bldP spid="348166" grpId="0" animBg="1"/>
      <p:bldP spid="348167" grpId="0" animBg="1"/>
      <p:bldP spid="348168" grpId="0" animBg="1"/>
      <p:bldP spid="348169" grpId="0" animBg="1"/>
      <p:bldP spid="348170" grpId="0" animBg="1"/>
      <p:bldP spid="348171" grpId="0" animBg="1"/>
      <p:bldP spid="348172" grpId="0" animBg="1"/>
      <p:bldP spid="348173" grpId="0" animBg="1"/>
      <p:bldP spid="348174" grpId="0" animBg="1"/>
      <p:bldP spid="348175" grpId="0" animBg="1"/>
      <p:bldP spid="34817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descr="pruning50"/>
          <p:cNvPicPr>
            <a:picLocks noChangeAspect="1" noChangeArrowheads="1"/>
          </p:cNvPicPr>
          <p:nvPr/>
        </p:nvPicPr>
        <p:blipFill>
          <a:blip r:embed="rId3">
            <a:lum bright="12000" contrast="30000"/>
            <a:extLst>
              <a:ext uri="{28A0092B-C50C-407E-A947-70E740481C1C}">
                <a14:useLocalDpi xmlns:a14="http://schemas.microsoft.com/office/drawing/2010/main" val="0"/>
              </a:ext>
            </a:extLst>
          </a:blip>
          <a:srcRect t="2066" b="15318"/>
          <a:stretch>
            <a:fillRect/>
          </a:stretch>
        </p:blipFill>
        <p:spPr bwMode="auto">
          <a:xfrm>
            <a:off x="990600" y="1143000"/>
            <a:ext cx="7086600" cy="3048000"/>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
        <p:nvSpPr>
          <p:cNvPr id="289795" name="Text Box 3"/>
          <p:cNvSpPr txBox="1">
            <a:spLocks noChangeArrowheads="1"/>
          </p:cNvSpPr>
          <p:nvPr/>
        </p:nvSpPr>
        <p:spPr bwMode="auto">
          <a:xfrm>
            <a:off x="838200" y="0"/>
            <a:ext cx="7162800" cy="1006475"/>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6000">
                <a:effectLst>
                  <a:outerShdw blurRad="38100" dist="38100" dir="2700000" algn="tl">
                    <a:srgbClr val="000000"/>
                  </a:outerShdw>
                </a:effectLst>
              </a:rPr>
              <a:t>Making the Cut</a:t>
            </a:r>
          </a:p>
        </p:txBody>
      </p:sp>
      <p:sp>
        <p:nvSpPr>
          <p:cNvPr id="289796" name="Text Box 4"/>
          <p:cNvSpPr txBox="1">
            <a:spLocks noChangeArrowheads="1"/>
          </p:cNvSpPr>
          <p:nvPr/>
        </p:nvSpPr>
        <p:spPr bwMode="auto">
          <a:xfrm>
            <a:off x="838200" y="4953000"/>
            <a:ext cx="7162800" cy="750888"/>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65000"/>
              </a:lnSpc>
              <a:spcBef>
                <a:spcPct val="50000"/>
              </a:spcBef>
            </a:pPr>
            <a:r>
              <a:rPr lang="en-US" altLang="en-US" sz="2400">
                <a:solidFill>
                  <a:schemeClr val="bg1"/>
                </a:solidFill>
                <a:effectLst>
                  <a:outerShdw blurRad="38100" dist="38100" dir="2700000" algn="tl">
                    <a:srgbClr val="000000"/>
                  </a:outerShdw>
                </a:effectLst>
              </a:rPr>
              <a:t>A: just above a bud, </a:t>
            </a:r>
          </a:p>
          <a:p>
            <a:pPr>
              <a:lnSpc>
                <a:spcPct val="65000"/>
              </a:lnSpc>
              <a:spcBef>
                <a:spcPct val="50000"/>
              </a:spcBef>
            </a:pPr>
            <a:r>
              <a:rPr lang="en-US" altLang="en-US" sz="2400">
                <a:solidFill>
                  <a:schemeClr val="bg1"/>
                </a:solidFill>
                <a:effectLst>
                  <a:outerShdw blurRad="38100" dist="38100" dir="2700000" algn="tl">
                    <a:srgbClr val="000000"/>
                  </a:outerShdw>
                </a:effectLst>
              </a:rPr>
              <a:t>slight angle</a:t>
            </a:r>
          </a:p>
        </p:txBody>
      </p:sp>
      <p:sp>
        <p:nvSpPr>
          <p:cNvPr id="289798" name="Text Box 6"/>
          <p:cNvSpPr txBox="1">
            <a:spLocks noChangeArrowheads="1"/>
          </p:cNvSpPr>
          <p:nvPr/>
        </p:nvSpPr>
        <p:spPr bwMode="auto">
          <a:xfrm>
            <a:off x="4267200" y="4876800"/>
            <a:ext cx="6781800" cy="1690688"/>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400">
                <a:solidFill>
                  <a:schemeClr val="bg1"/>
                </a:solidFill>
                <a:effectLst>
                  <a:outerShdw blurRad="38100" dist="38100" dir="2700000" algn="tl">
                    <a:srgbClr val="000000"/>
                  </a:outerShdw>
                </a:effectLst>
              </a:rPr>
              <a:t>B: too wide an angle</a:t>
            </a:r>
          </a:p>
          <a:p>
            <a:pPr>
              <a:spcBef>
                <a:spcPct val="50000"/>
              </a:spcBef>
            </a:pPr>
            <a:endParaRPr lang="en-US" altLang="en-US" sz="5400">
              <a:effectLst>
                <a:outerShdw blurRad="38100" dist="38100" dir="2700000" algn="tl">
                  <a:srgbClr val="000000"/>
                </a:outerShdw>
              </a:effectLst>
            </a:endParaRPr>
          </a:p>
        </p:txBody>
      </p:sp>
      <p:sp>
        <p:nvSpPr>
          <p:cNvPr id="289799" name="Text Box 7"/>
          <p:cNvSpPr txBox="1">
            <a:spLocks noChangeArrowheads="1"/>
          </p:cNvSpPr>
          <p:nvPr/>
        </p:nvSpPr>
        <p:spPr bwMode="auto">
          <a:xfrm>
            <a:off x="4267200" y="5257800"/>
            <a:ext cx="6553200" cy="1004888"/>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400">
                <a:solidFill>
                  <a:schemeClr val="bg1"/>
                </a:solidFill>
                <a:effectLst>
                  <a:outerShdw blurRad="38100" dist="38100" dir="2700000" algn="tl">
                    <a:srgbClr val="000000"/>
                  </a:outerShdw>
                </a:effectLst>
              </a:rPr>
              <a:t>C: too far from the bud</a:t>
            </a:r>
          </a:p>
          <a:p>
            <a:pPr>
              <a:spcBef>
                <a:spcPct val="50000"/>
              </a:spcBef>
            </a:pPr>
            <a:endParaRPr lang="en-US" altLang="en-US" sz="2400">
              <a:effectLst>
                <a:outerShdw blurRad="38100" dist="38100" dir="2700000" algn="tl">
                  <a:srgbClr val="000000"/>
                </a:outerShdw>
              </a:effectLst>
            </a:endParaRPr>
          </a:p>
        </p:txBody>
      </p:sp>
      <p:sp>
        <p:nvSpPr>
          <p:cNvPr id="289800" name="Text Box 8"/>
          <p:cNvSpPr txBox="1">
            <a:spLocks noChangeArrowheads="1"/>
          </p:cNvSpPr>
          <p:nvPr/>
        </p:nvSpPr>
        <p:spPr bwMode="auto">
          <a:xfrm>
            <a:off x="4267200" y="5638800"/>
            <a:ext cx="5029200" cy="45720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400">
                <a:solidFill>
                  <a:schemeClr val="bg1"/>
                </a:solidFill>
                <a:effectLst>
                  <a:outerShdw blurRad="38100" dist="38100" dir="2700000" algn="tl">
                    <a:srgbClr val="000000"/>
                  </a:outerShdw>
                </a:effectLst>
              </a:rPr>
              <a:t>D: too close the bud</a:t>
            </a:r>
            <a:endParaRPr lang="en-US" altLang="en-US" sz="2400">
              <a:effectLst>
                <a:outerShdw blurRad="38100" dist="38100" dir="2700000" algn="tl">
                  <a:srgbClr val="000000"/>
                </a:outerShdw>
              </a:effectLst>
            </a:endParaRPr>
          </a:p>
        </p:txBody>
      </p:sp>
      <p:sp>
        <p:nvSpPr>
          <p:cNvPr id="289801" name="Text Box 9"/>
          <p:cNvSpPr txBox="1">
            <a:spLocks noChangeArrowheads="1"/>
          </p:cNvSpPr>
          <p:nvPr/>
        </p:nvSpPr>
        <p:spPr bwMode="auto">
          <a:xfrm>
            <a:off x="1219200" y="4267200"/>
            <a:ext cx="1828800" cy="519113"/>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Right</a:t>
            </a:r>
          </a:p>
        </p:txBody>
      </p:sp>
      <p:sp>
        <p:nvSpPr>
          <p:cNvPr id="289802" name="Text Box 10"/>
          <p:cNvSpPr txBox="1">
            <a:spLocks noChangeArrowheads="1"/>
          </p:cNvSpPr>
          <p:nvPr/>
        </p:nvSpPr>
        <p:spPr bwMode="auto">
          <a:xfrm>
            <a:off x="5105400" y="4267200"/>
            <a:ext cx="3429000" cy="519113"/>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Wrong</a:t>
            </a:r>
          </a:p>
        </p:txBody>
      </p:sp>
      <p:sp>
        <p:nvSpPr>
          <p:cNvPr id="289803" name="Line 11"/>
          <p:cNvSpPr>
            <a:spLocks noChangeShapeType="1"/>
          </p:cNvSpPr>
          <p:nvPr/>
        </p:nvSpPr>
        <p:spPr bwMode="auto">
          <a:xfrm>
            <a:off x="6400800" y="4572000"/>
            <a:ext cx="1371600" cy="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89804" name="Line 12"/>
          <p:cNvSpPr>
            <a:spLocks noChangeShapeType="1"/>
          </p:cNvSpPr>
          <p:nvPr/>
        </p:nvSpPr>
        <p:spPr bwMode="auto">
          <a:xfrm flipH="1">
            <a:off x="3505200" y="4572000"/>
            <a:ext cx="1600200" cy="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798"/>
                                        </p:tgtEl>
                                        <p:attrNameLst>
                                          <p:attrName>style.visibility</p:attrName>
                                        </p:attrNameLst>
                                      </p:cBhvr>
                                      <p:to>
                                        <p:strVal val="visible"/>
                                      </p:to>
                                    </p:set>
                                    <p:animEffect transition="in" filter="dissolve">
                                      <p:cBhvr>
                                        <p:cTn id="7" dur="500"/>
                                        <p:tgtEl>
                                          <p:spTgt spid="2897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9799"/>
                                        </p:tgtEl>
                                        <p:attrNameLst>
                                          <p:attrName>style.visibility</p:attrName>
                                        </p:attrNameLst>
                                      </p:cBhvr>
                                      <p:to>
                                        <p:strVal val="visible"/>
                                      </p:to>
                                    </p:set>
                                    <p:animEffect transition="in" filter="dissolve">
                                      <p:cBhvr>
                                        <p:cTn id="12" dur="500"/>
                                        <p:tgtEl>
                                          <p:spTgt spid="2897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9800"/>
                                        </p:tgtEl>
                                        <p:attrNameLst>
                                          <p:attrName>style.visibility</p:attrName>
                                        </p:attrNameLst>
                                      </p:cBhvr>
                                      <p:to>
                                        <p:strVal val="visible"/>
                                      </p:to>
                                    </p:set>
                                    <p:animEffect transition="in" filter="dissolve">
                                      <p:cBhvr>
                                        <p:cTn id="17" dur="500"/>
                                        <p:tgtEl>
                                          <p:spTgt spid="289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8" grpId="0" autoUpdateAnimBg="0"/>
      <p:bldP spid="289799" grpId="0" autoUpdateAnimBg="0"/>
      <p:bldP spid="289800"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pruning51"/>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1828800" y="1219200"/>
            <a:ext cx="5334000" cy="5324475"/>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
        <p:nvSpPr>
          <p:cNvPr id="290819" name="Text Box 3"/>
          <p:cNvSpPr txBox="1">
            <a:spLocks noChangeArrowheads="1"/>
          </p:cNvSpPr>
          <p:nvPr/>
        </p:nvSpPr>
        <p:spPr bwMode="auto">
          <a:xfrm>
            <a:off x="0" y="304800"/>
            <a:ext cx="9144000" cy="701675"/>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000">
                <a:effectLst>
                  <a:outerShdw blurRad="38100" dist="38100" dir="2700000" algn="tl">
                    <a:srgbClr val="000000"/>
                  </a:outerShdw>
                </a:effectLst>
              </a:rPr>
              <a:t>Pruning Influences Growth Habit</a:t>
            </a:r>
          </a:p>
        </p:txBody>
      </p:sp>
    </p:spTree>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ext Box 2"/>
          <p:cNvSpPr txBox="1">
            <a:spLocks noChangeArrowheads="1"/>
          </p:cNvSpPr>
          <p:nvPr/>
        </p:nvSpPr>
        <p:spPr bwMode="auto">
          <a:xfrm>
            <a:off x="-152400" y="685800"/>
            <a:ext cx="9296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800">
                <a:solidFill>
                  <a:schemeClr val="bg1"/>
                </a:solidFill>
                <a:effectLst>
                  <a:outerShdw blurRad="38100" dist="38100" dir="2700000" algn="tl">
                    <a:srgbClr val="000000"/>
                  </a:outerShdw>
                </a:effectLst>
              </a:rPr>
              <a:t>Forms of Slow-release Nitrogen</a:t>
            </a:r>
          </a:p>
        </p:txBody>
      </p:sp>
      <p:sp>
        <p:nvSpPr>
          <p:cNvPr id="223235" name="Line 3"/>
          <p:cNvSpPr>
            <a:spLocks noChangeShapeType="1"/>
          </p:cNvSpPr>
          <p:nvPr/>
        </p:nvSpPr>
        <p:spPr bwMode="auto">
          <a:xfrm flipV="1">
            <a:off x="304800" y="1524000"/>
            <a:ext cx="8229600" cy="0"/>
          </a:xfrm>
          <a:prstGeom prst="line">
            <a:avLst/>
          </a:prstGeom>
          <a:noFill/>
          <a:ln w="5715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3236" name="Text Box 4"/>
          <p:cNvSpPr txBox="1">
            <a:spLocks noChangeArrowheads="1"/>
          </p:cNvSpPr>
          <p:nvPr/>
        </p:nvSpPr>
        <p:spPr bwMode="auto">
          <a:xfrm>
            <a:off x="990600" y="990600"/>
            <a:ext cx="7620000" cy="377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Clr>
                <a:srgbClr val="3399FF"/>
              </a:buClr>
              <a:buFont typeface="Wingdings" charset="2"/>
              <a:buNone/>
            </a:pPr>
            <a:endParaRPr lang="en-US" altLang="en-US" sz="4400">
              <a:effectLst>
                <a:outerShdw blurRad="38100" dist="38100" dir="2700000" algn="tl">
                  <a:srgbClr val="000000"/>
                </a:outerShdw>
              </a:effectLst>
            </a:endParaRPr>
          </a:p>
          <a:p>
            <a:pPr>
              <a:spcBef>
                <a:spcPct val="50000"/>
              </a:spcBef>
              <a:buClr>
                <a:srgbClr val="3399FF"/>
              </a:buClr>
              <a:buFont typeface="Wingdings" charset="2"/>
              <a:buChar char="§"/>
            </a:pPr>
            <a:r>
              <a:rPr lang="en-US" altLang="en-US" sz="4400">
                <a:effectLst>
                  <a:outerShdw blurRad="38100" dist="38100" dir="2700000" algn="tl">
                    <a:srgbClr val="000000"/>
                  </a:outerShdw>
                </a:effectLst>
              </a:rPr>
              <a:t> IBDU (Isobutylene diurea)</a:t>
            </a:r>
          </a:p>
          <a:p>
            <a:pPr>
              <a:spcBef>
                <a:spcPct val="50000"/>
              </a:spcBef>
              <a:buClr>
                <a:srgbClr val="3399FF"/>
              </a:buClr>
              <a:buFont typeface="Wingdings" charset="2"/>
              <a:buChar char="§"/>
            </a:pPr>
            <a:r>
              <a:rPr lang="en-US" altLang="en-US" sz="4400">
                <a:effectLst>
                  <a:outerShdw blurRad="38100" dist="38100" dir="2700000" algn="tl">
                    <a:srgbClr val="000000"/>
                  </a:outerShdw>
                </a:effectLst>
              </a:rPr>
              <a:t> Sulfur-coated urea</a:t>
            </a:r>
          </a:p>
          <a:p>
            <a:pPr>
              <a:spcBef>
                <a:spcPct val="50000"/>
              </a:spcBef>
              <a:buClr>
                <a:srgbClr val="3399FF"/>
              </a:buClr>
              <a:buFont typeface="Wingdings" charset="2"/>
              <a:buChar char="§"/>
            </a:pPr>
            <a:r>
              <a:rPr lang="en-US" altLang="en-US" sz="4400">
                <a:effectLst>
                  <a:outerShdw blurRad="38100" dist="38100" dir="2700000" algn="tl">
                    <a:srgbClr val="000000"/>
                  </a:outerShdw>
                </a:effectLst>
              </a:rPr>
              <a:t> Ureaformaldehyde</a:t>
            </a:r>
          </a:p>
        </p:txBody>
      </p:sp>
    </p:spTree>
  </p:cSld>
  <p:clrMapOvr>
    <a:masterClrMapping/>
  </p:clrMapOvr>
  <p:transition spd="med">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2" descr="prun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3886200" cy="3778250"/>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358403" name="Picture 3" descr="prun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133600"/>
            <a:ext cx="4125913" cy="4343400"/>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58403"/>
                                        </p:tgtEl>
                                        <p:attrNameLst>
                                          <p:attrName>style.visibility</p:attrName>
                                        </p:attrNameLst>
                                      </p:cBhvr>
                                      <p:to>
                                        <p:strVal val="visible"/>
                                      </p:to>
                                    </p:set>
                                    <p:animEffect transition="in" filter="dissolve">
                                      <p:cBhvr>
                                        <p:cTn id="7" dur="500"/>
                                        <p:tgtEl>
                                          <p:spTgt spid="358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1026" descr="prun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638" y="609600"/>
            <a:ext cx="5294312" cy="5638800"/>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2" descr="pgms28"/>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381000" y="717550"/>
            <a:ext cx="5943600" cy="3846513"/>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361475" name="Picture 3" descr="pgms29"/>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5181600" y="685800"/>
            <a:ext cx="3122613" cy="3429000"/>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361476" name="Picture 4" descr="pgms30"/>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905000" y="3733800"/>
            <a:ext cx="4441825" cy="2936875"/>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61475"/>
                                        </p:tgtEl>
                                        <p:attrNameLst>
                                          <p:attrName>style.visibility</p:attrName>
                                        </p:attrNameLst>
                                      </p:cBhvr>
                                      <p:to>
                                        <p:strVal val="visible"/>
                                      </p:to>
                                    </p:set>
                                    <p:anim calcmode="lin" valueType="num">
                                      <p:cBhvr additive="base">
                                        <p:cTn id="7" dur="500" fill="hold"/>
                                        <p:tgtEl>
                                          <p:spTgt spid="361475"/>
                                        </p:tgtEl>
                                        <p:attrNameLst>
                                          <p:attrName>ppt_x</p:attrName>
                                        </p:attrNameLst>
                                      </p:cBhvr>
                                      <p:tavLst>
                                        <p:tav tm="0">
                                          <p:val>
                                            <p:strVal val="1+#ppt_w/2"/>
                                          </p:val>
                                        </p:tav>
                                        <p:tav tm="100000">
                                          <p:val>
                                            <p:strVal val="#ppt_x"/>
                                          </p:val>
                                        </p:tav>
                                      </p:tavLst>
                                    </p:anim>
                                    <p:anim calcmode="lin" valueType="num">
                                      <p:cBhvr additive="base">
                                        <p:cTn id="8" dur="500" fill="hold"/>
                                        <p:tgtEl>
                                          <p:spTgt spid="36147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61476"/>
                                        </p:tgtEl>
                                        <p:attrNameLst>
                                          <p:attrName>style.visibility</p:attrName>
                                        </p:attrNameLst>
                                      </p:cBhvr>
                                      <p:to>
                                        <p:strVal val="visible"/>
                                      </p:to>
                                    </p:set>
                                    <p:anim calcmode="lin" valueType="num">
                                      <p:cBhvr additive="base">
                                        <p:cTn id="13" dur="500" fill="hold"/>
                                        <p:tgtEl>
                                          <p:spTgt spid="361476"/>
                                        </p:tgtEl>
                                        <p:attrNameLst>
                                          <p:attrName>ppt_x</p:attrName>
                                        </p:attrNameLst>
                                      </p:cBhvr>
                                      <p:tavLst>
                                        <p:tav tm="0">
                                          <p:val>
                                            <p:strVal val="#ppt_x"/>
                                          </p:val>
                                        </p:tav>
                                        <p:tav tm="100000">
                                          <p:val>
                                            <p:strVal val="#ppt_x"/>
                                          </p:val>
                                        </p:tav>
                                      </p:tavLst>
                                    </p:anim>
                                    <p:anim calcmode="lin" valueType="num">
                                      <p:cBhvr additive="base">
                                        <p:cTn id="14" dur="500" fill="hold"/>
                                        <p:tgtEl>
                                          <p:spTgt spid="3614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2050" descr="prune7"/>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838200" y="685800"/>
            <a:ext cx="4405313" cy="5334000"/>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
        <p:nvSpPr>
          <p:cNvPr id="364547" name="Text Box 2051"/>
          <p:cNvSpPr txBox="1">
            <a:spLocks noChangeArrowheads="1"/>
          </p:cNvSpPr>
          <p:nvPr/>
        </p:nvSpPr>
        <p:spPr bwMode="auto">
          <a:xfrm>
            <a:off x="5334000" y="1143000"/>
            <a:ext cx="3581400" cy="243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400" b="0">
                <a:effectLst>
                  <a:outerShdw blurRad="38100" dist="38100" dir="2700000" algn="tl">
                    <a:srgbClr val="000000"/>
                  </a:outerShdw>
                </a:effectLst>
              </a:rPr>
              <a:t>Removing a large branch</a:t>
            </a:r>
          </a:p>
          <a:p>
            <a:pPr algn="ctr">
              <a:spcBef>
                <a:spcPct val="50000"/>
              </a:spcBef>
            </a:pPr>
            <a:r>
              <a:rPr lang="en-US" altLang="en-US" sz="4400" b="0">
                <a:effectLst>
                  <a:outerShdw blurRad="38100" dist="38100" dir="2700000" algn="tl">
                    <a:srgbClr val="000000"/>
                  </a:outerShdw>
                </a:effectLst>
              </a:rPr>
              <a:t>Jump Cut</a:t>
            </a:r>
          </a:p>
        </p:txBody>
      </p:sp>
    </p:spTree>
  </p:cSld>
  <p:clrMapOvr>
    <a:masterClrMapping/>
  </p:clrMapOvr>
  <p:transition spd="med">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0" name="Picture 1026" descr="prune8"/>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 y="457200"/>
            <a:ext cx="3733800" cy="2813050"/>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365571" name="Picture 1027" descr="prune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533400"/>
            <a:ext cx="3657600" cy="2755900"/>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365572" name="Picture 1028" descr="prune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657600"/>
            <a:ext cx="3657600" cy="2755900"/>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365573" name="Picture 1029" descr="prune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635375"/>
            <a:ext cx="3657600" cy="2617788"/>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5571"/>
                                        </p:tgtEl>
                                        <p:attrNameLst>
                                          <p:attrName>style.visibility</p:attrName>
                                        </p:attrNameLst>
                                      </p:cBhvr>
                                      <p:to>
                                        <p:strVal val="visible"/>
                                      </p:to>
                                    </p:set>
                                    <p:animEffect transition="in" filter="dissolve">
                                      <p:cBhvr>
                                        <p:cTn id="7" dur="500"/>
                                        <p:tgtEl>
                                          <p:spTgt spid="3655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65572"/>
                                        </p:tgtEl>
                                        <p:attrNameLst>
                                          <p:attrName>style.visibility</p:attrName>
                                        </p:attrNameLst>
                                      </p:cBhvr>
                                      <p:to>
                                        <p:strVal val="visible"/>
                                      </p:to>
                                    </p:set>
                                    <p:animEffect transition="in" filter="dissolve">
                                      <p:cBhvr>
                                        <p:cTn id="12" dur="500"/>
                                        <p:tgtEl>
                                          <p:spTgt spid="3655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65573"/>
                                        </p:tgtEl>
                                        <p:attrNameLst>
                                          <p:attrName>style.visibility</p:attrName>
                                        </p:attrNameLst>
                                      </p:cBhvr>
                                      <p:to>
                                        <p:strVal val="visible"/>
                                      </p:to>
                                    </p:set>
                                    <p:animEffect transition="in" filter="dissolve">
                                      <p:cBhvr>
                                        <p:cTn id="17" dur="500"/>
                                        <p:tgtEl>
                                          <p:spTgt spid="365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1026" descr="pruning41"/>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295400" y="457200"/>
            <a:ext cx="3930650" cy="6019800"/>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
        <p:nvSpPr>
          <p:cNvPr id="362499" name="Text Box 1027"/>
          <p:cNvSpPr txBox="1">
            <a:spLocks noChangeArrowheads="1"/>
          </p:cNvSpPr>
          <p:nvPr/>
        </p:nvSpPr>
        <p:spPr bwMode="auto">
          <a:xfrm>
            <a:off x="5334000" y="1752600"/>
            <a:ext cx="3505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200">
                <a:solidFill>
                  <a:schemeClr val="bg1"/>
                </a:solidFill>
                <a:effectLst>
                  <a:outerShdw blurRad="38100" dist="38100" dir="2700000" algn="tl">
                    <a:srgbClr val="000000"/>
                  </a:outerShdw>
                </a:effectLst>
              </a:rPr>
              <a:t>Prune just outside the branch collar</a:t>
            </a:r>
          </a:p>
        </p:txBody>
      </p:sp>
      <p:sp>
        <p:nvSpPr>
          <p:cNvPr id="362500" name="Line 1028"/>
          <p:cNvSpPr>
            <a:spLocks noChangeShapeType="1"/>
          </p:cNvSpPr>
          <p:nvPr/>
        </p:nvSpPr>
        <p:spPr bwMode="auto">
          <a:xfrm flipH="1">
            <a:off x="3581400" y="2819400"/>
            <a:ext cx="2895600"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spd="med">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2" name="Picture 1026" descr="pruning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08113"/>
            <a:ext cx="6172200" cy="4092575"/>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descr="pruning46"/>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609600" y="762000"/>
            <a:ext cx="8001000" cy="5218113"/>
          </a:xfrm>
          <a:prstGeom prst="rect">
            <a:avLst/>
          </a:prstGeom>
          <a:noFill/>
          <a:ln w="57150">
            <a:solidFill>
              <a:srgbClr val="3399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8" name="Picture 2050" descr="pruning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5183188" cy="3565525"/>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377859" name="Picture 2051" descr="pruning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419600"/>
            <a:ext cx="4343400" cy="2108200"/>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
        <p:nvSpPr>
          <p:cNvPr id="377860" name="Text Box 2052"/>
          <p:cNvSpPr txBox="1">
            <a:spLocks noChangeArrowheads="1"/>
          </p:cNvSpPr>
          <p:nvPr/>
        </p:nvSpPr>
        <p:spPr bwMode="auto">
          <a:xfrm>
            <a:off x="5715000" y="1066800"/>
            <a:ext cx="3581400" cy="3292475"/>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50000"/>
              </a:lnSpc>
              <a:spcBef>
                <a:spcPct val="50000"/>
              </a:spcBef>
            </a:pPr>
            <a:endParaRPr lang="en-US" altLang="en-US" sz="6000">
              <a:solidFill>
                <a:srgbClr val="FFFFFF"/>
              </a:solidFill>
              <a:effectLst>
                <a:outerShdw blurRad="38100" dist="38100" dir="2700000" algn="tl">
                  <a:srgbClr val="000000"/>
                </a:outerShdw>
              </a:effectLst>
            </a:endParaRPr>
          </a:p>
          <a:p>
            <a:pPr algn="ctr">
              <a:lnSpc>
                <a:spcPct val="50000"/>
              </a:lnSpc>
              <a:spcBef>
                <a:spcPct val="50000"/>
              </a:spcBef>
            </a:pPr>
            <a:r>
              <a:rPr lang="en-US" altLang="en-US" sz="6000">
                <a:solidFill>
                  <a:srgbClr val="FFFFFF"/>
                </a:solidFill>
                <a:effectLst>
                  <a:outerShdw blurRad="38100" dist="38100" dir="2700000" algn="tl">
                    <a:srgbClr val="000000"/>
                  </a:outerShdw>
                </a:effectLst>
              </a:rPr>
              <a:t>Pruning</a:t>
            </a:r>
          </a:p>
          <a:p>
            <a:pPr algn="ctr">
              <a:lnSpc>
                <a:spcPct val="50000"/>
              </a:lnSpc>
              <a:spcBef>
                <a:spcPct val="50000"/>
              </a:spcBef>
            </a:pPr>
            <a:r>
              <a:rPr lang="en-US" altLang="en-US" sz="6000">
                <a:solidFill>
                  <a:srgbClr val="FFFFFF"/>
                </a:solidFill>
                <a:effectLst>
                  <a:outerShdw blurRad="38100" dist="38100" dir="2700000" algn="tl">
                    <a:srgbClr val="000000"/>
                  </a:outerShdw>
                </a:effectLst>
              </a:rPr>
              <a:t>Conifers</a:t>
            </a:r>
          </a:p>
          <a:p>
            <a:pPr algn="ctr">
              <a:lnSpc>
                <a:spcPct val="50000"/>
              </a:lnSpc>
              <a:spcBef>
                <a:spcPct val="50000"/>
              </a:spcBef>
            </a:pPr>
            <a:endParaRPr lang="en-US" altLang="en-US" sz="6000">
              <a:solidFill>
                <a:srgbClr val="FFFFFF"/>
              </a:solidFill>
              <a:effectLst>
                <a:outerShdw blurRad="38100" dist="38100" dir="2700000" algn="tl">
                  <a:srgbClr val="000000"/>
                </a:outerShdw>
              </a:effectLst>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77859"/>
                                        </p:tgtEl>
                                        <p:attrNameLst>
                                          <p:attrName>style.visibility</p:attrName>
                                        </p:attrNameLst>
                                      </p:cBhvr>
                                      <p:to>
                                        <p:strVal val="visible"/>
                                      </p:to>
                                    </p:set>
                                    <p:animEffect transition="in" filter="dissolve">
                                      <p:cBhvr>
                                        <p:cTn id="7" dur="500"/>
                                        <p:tgtEl>
                                          <p:spTgt spid="377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1026" descr="gold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9200"/>
            <a:ext cx="5562600" cy="3686175"/>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
        <p:nvSpPr>
          <p:cNvPr id="378883" name="Text Box 1027"/>
          <p:cNvSpPr txBox="1">
            <a:spLocks noChangeArrowheads="1"/>
          </p:cNvSpPr>
          <p:nvPr/>
        </p:nvSpPr>
        <p:spPr bwMode="auto">
          <a:xfrm>
            <a:off x="6096000" y="1676400"/>
            <a:ext cx="3048000" cy="3757613"/>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50000"/>
              </a:lnSpc>
              <a:spcBef>
                <a:spcPct val="50000"/>
              </a:spcBef>
            </a:pPr>
            <a:r>
              <a:rPr lang="en-US" altLang="en-US" sz="4800">
                <a:solidFill>
                  <a:srgbClr val="FFFFFF"/>
                </a:solidFill>
                <a:effectLst>
                  <a:outerShdw blurRad="38100" dist="38100" dir="2700000" algn="tl">
                    <a:srgbClr val="000000"/>
                  </a:outerShdw>
                </a:effectLst>
              </a:rPr>
              <a:t>Pruning</a:t>
            </a:r>
          </a:p>
          <a:p>
            <a:pPr algn="ctr">
              <a:lnSpc>
                <a:spcPct val="50000"/>
              </a:lnSpc>
              <a:spcBef>
                <a:spcPct val="50000"/>
              </a:spcBef>
            </a:pPr>
            <a:r>
              <a:rPr lang="en-US" altLang="en-US" sz="4800">
                <a:solidFill>
                  <a:srgbClr val="FFFFFF"/>
                </a:solidFill>
                <a:effectLst>
                  <a:outerShdw blurRad="38100" dist="38100" dir="2700000" algn="tl">
                    <a:srgbClr val="000000"/>
                  </a:outerShdw>
                </a:effectLst>
              </a:rPr>
              <a:t>Broadleaf</a:t>
            </a:r>
          </a:p>
          <a:p>
            <a:pPr algn="ctr">
              <a:lnSpc>
                <a:spcPct val="50000"/>
              </a:lnSpc>
              <a:spcBef>
                <a:spcPct val="50000"/>
              </a:spcBef>
            </a:pPr>
            <a:r>
              <a:rPr lang="en-US" altLang="en-US" sz="4800">
                <a:solidFill>
                  <a:srgbClr val="FFFFFF"/>
                </a:solidFill>
                <a:effectLst>
                  <a:outerShdw blurRad="38100" dist="38100" dir="2700000" algn="tl">
                    <a:srgbClr val="000000"/>
                  </a:outerShdw>
                </a:effectLst>
              </a:rPr>
              <a:t>Evergreen</a:t>
            </a:r>
          </a:p>
          <a:p>
            <a:pPr algn="ctr">
              <a:lnSpc>
                <a:spcPct val="50000"/>
              </a:lnSpc>
              <a:spcBef>
                <a:spcPct val="50000"/>
              </a:spcBef>
            </a:pPr>
            <a:r>
              <a:rPr lang="en-US" altLang="en-US" sz="4800">
                <a:solidFill>
                  <a:srgbClr val="FFFFFF"/>
                </a:solidFill>
                <a:effectLst>
                  <a:outerShdw blurRad="38100" dist="38100" dir="2700000" algn="tl">
                    <a:srgbClr val="000000"/>
                  </a:outerShdw>
                </a:effectLst>
              </a:rPr>
              <a:t>Trees</a:t>
            </a:r>
          </a:p>
          <a:p>
            <a:pPr>
              <a:spcBef>
                <a:spcPct val="50000"/>
              </a:spcBef>
            </a:pPr>
            <a:endParaRPr lang="en-US" altLang="en-US" sz="4800">
              <a:effectLst>
                <a:outerShdw blurRad="38100" dist="38100" dir="2700000" algn="tl">
                  <a:srgbClr val="000000"/>
                </a:outerShdw>
              </a:effectLst>
            </a:endParaRPr>
          </a:p>
        </p:txBody>
      </p:sp>
    </p:spTree>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descr="fertilizer label"/>
          <p:cNvPicPr>
            <a:picLocks noChangeAspect="1" noChangeArrowheads="1"/>
          </p:cNvPicPr>
          <p:nvPr/>
        </p:nvPicPr>
        <p:blipFill>
          <a:blip r:embed="rId3">
            <a:lum bright="-30000" contrast="36000"/>
            <a:extLst>
              <a:ext uri="{28A0092B-C50C-407E-A947-70E740481C1C}">
                <a14:useLocalDpi xmlns:a14="http://schemas.microsoft.com/office/drawing/2010/main" val="0"/>
              </a:ext>
            </a:extLst>
          </a:blip>
          <a:srcRect/>
          <a:stretch>
            <a:fillRect/>
          </a:stretch>
        </p:blipFill>
        <p:spPr bwMode="auto">
          <a:xfrm>
            <a:off x="1371600" y="1447800"/>
            <a:ext cx="6354763" cy="3132138"/>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
        <p:nvSpPr>
          <p:cNvPr id="371715" name="Text Box 3"/>
          <p:cNvSpPr txBox="1">
            <a:spLocks noChangeArrowheads="1"/>
          </p:cNvSpPr>
          <p:nvPr/>
        </p:nvSpPr>
        <p:spPr bwMode="auto">
          <a:xfrm>
            <a:off x="1219200" y="4572000"/>
            <a:ext cx="6477000" cy="1431925"/>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400">
                <a:effectLst>
                  <a:outerShdw blurRad="38100" dist="38100" dir="2700000" algn="tl">
                    <a:srgbClr val="000000"/>
                  </a:outerShdw>
                </a:effectLst>
              </a:rPr>
              <a:t>Get the most nutrients you can for your dollar </a:t>
            </a:r>
          </a:p>
        </p:txBody>
      </p:sp>
    </p:spTree>
  </p:cSld>
  <p:clrMapOvr>
    <a:masterClrMapping/>
  </p:clrMapOvr>
  <p:transition spd="med">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ext Box 2"/>
          <p:cNvSpPr txBox="1">
            <a:spLocks noChangeArrowheads="1"/>
          </p:cNvSpPr>
          <p:nvPr/>
        </p:nvSpPr>
        <p:spPr bwMode="auto">
          <a:xfrm>
            <a:off x="0" y="609600"/>
            <a:ext cx="9144000" cy="854075"/>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5000">
                <a:effectLst>
                  <a:outerShdw blurRad="38100" dist="38100" dir="2700000" algn="tl">
                    <a:srgbClr val="000000"/>
                  </a:outerShdw>
                </a:effectLst>
              </a:rPr>
              <a:t>Spring vs. Summer Flowering</a:t>
            </a:r>
          </a:p>
        </p:txBody>
      </p:sp>
      <p:sp>
        <p:nvSpPr>
          <p:cNvPr id="351235" name="Line 3"/>
          <p:cNvSpPr>
            <a:spLocks noChangeShapeType="1"/>
          </p:cNvSpPr>
          <p:nvPr/>
        </p:nvSpPr>
        <p:spPr bwMode="auto">
          <a:xfrm>
            <a:off x="685800" y="1524000"/>
            <a:ext cx="7772400" cy="0"/>
          </a:xfrm>
          <a:prstGeom prst="line">
            <a:avLst/>
          </a:prstGeom>
          <a:noFill/>
          <a:ln w="5715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1236" name="Text Box 4"/>
          <p:cNvSpPr txBox="1">
            <a:spLocks noChangeArrowheads="1"/>
          </p:cNvSpPr>
          <p:nvPr/>
        </p:nvSpPr>
        <p:spPr bwMode="auto">
          <a:xfrm>
            <a:off x="685800" y="1676400"/>
            <a:ext cx="7620000" cy="1406525"/>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0000"/>
              </a:lnSpc>
              <a:spcBef>
                <a:spcPct val="50000"/>
              </a:spcBef>
            </a:pPr>
            <a:r>
              <a:rPr lang="en-US" altLang="en-US" sz="5400">
                <a:solidFill>
                  <a:schemeClr val="bg1"/>
                </a:solidFill>
                <a:effectLst>
                  <a:outerShdw blurRad="38100" dist="38100" dir="2700000" algn="tl">
                    <a:srgbClr val="000000"/>
                  </a:outerShdw>
                </a:effectLst>
              </a:rPr>
              <a:t>Prune spring-flowering plants after they bloom</a:t>
            </a:r>
          </a:p>
        </p:txBody>
      </p:sp>
      <p:sp>
        <p:nvSpPr>
          <p:cNvPr id="351237" name="Text Box 5"/>
          <p:cNvSpPr txBox="1">
            <a:spLocks noChangeArrowheads="1"/>
          </p:cNvSpPr>
          <p:nvPr/>
        </p:nvSpPr>
        <p:spPr bwMode="auto">
          <a:xfrm>
            <a:off x="838200" y="3657600"/>
            <a:ext cx="7391400" cy="206375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0000"/>
              </a:lnSpc>
              <a:spcBef>
                <a:spcPct val="50000"/>
              </a:spcBef>
            </a:pPr>
            <a:r>
              <a:rPr lang="en-US" altLang="en-US" sz="5400">
                <a:solidFill>
                  <a:schemeClr val="bg1"/>
                </a:solidFill>
                <a:effectLst>
                  <a:outerShdw blurRad="38100" dist="38100" dir="2700000" algn="tl">
                    <a:srgbClr val="000000"/>
                  </a:outerShdw>
                </a:effectLst>
              </a:rPr>
              <a:t>Prune summer- flowering plants before new growth begins</a:t>
            </a:r>
            <a:endParaRPr lang="en-US" altLang="en-US" sz="5400">
              <a:effectLst>
                <a:outerShdw blurRad="38100" dist="38100" dir="2700000" algn="tl">
                  <a:srgbClr val="000000"/>
                </a:outerShdw>
              </a:effectLst>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1236"/>
                                        </p:tgtEl>
                                        <p:attrNameLst>
                                          <p:attrName>style.visibility</p:attrName>
                                        </p:attrNameLst>
                                      </p:cBhvr>
                                      <p:to>
                                        <p:strVal val="visible"/>
                                      </p:to>
                                    </p:set>
                                    <p:animEffect transition="in" filter="dissolve">
                                      <p:cBhvr>
                                        <p:cTn id="7" dur="500"/>
                                        <p:tgtEl>
                                          <p:spTgt spid="3512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1237"/>
                                        </p:tgtEl>
                                        <p:attrNameLst>
                                          <p:attrName>style.visibility</p:attrName>
                                        </p:attrNameLst>
                                      </p:cBhvr>
                                      <p:to>
                                        <p:strVal val="visible"/>
                                      </p:to>
                                    </p:set>
                                    <p:animEffect transition="in" filter="dissolve">
                                      <p:cBhvr>
                                        <p:cTn id="12" dur="500"/>
                                        <p:tgtEl>
                                          <p:spTgt spid="351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6" grpId="0" autoUpdateAnimBg="0"/>
      <p:bldP spid="351237"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Text Box 2"/>
          <p:cNvSpPr txBox="1">
            <a:spLocks noChangeArrowheads="1"/>
          </p:cNvSpPr>
          <p:nvPr/>
        </p:nvSpPr>
        <p:spPr bwMode="auto">
          <a:xfrm>
            <a:off x="533400" y="990600"/>
            <a:ext cx="7924800" cy="91440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5400">
                <a:effectLst>
                  <a:outerShdw blurRad="38100" dist="38100" dir="2700000" algn="tl">
                    <a:srgbClr val="000000"/>
                  </a:outerShdw>
                </a:effectLst>
              </a:rPr>
              <a:t>Spring Flowering Plants</a:t>
            </a:r>
          </a:p>
        </p:txBody>
      </p:sp>
      <p:sp>
        <p:nvSpPr>
          <p:cNvPr id="352259" name="Rectangle 3"/>
          <p:cNvSpPr>
            <a:spLocks noGrp="1" noChangeArrowheads="1"/>
          </p:cNvSpPr>
          <p:nvPr>
            <p:ph type="title"/>
          </p:nvPr>
        </p:nvSpPr>
        <p:spPr>
          <a:xfrm>
            <a:off x="1371600" y="5867400"/>
            <a:ext cx="7772400" cy="990600"/>
          </a:xfrm>
        </p:spPr>
        <p:txBody>
          <a:bodyPr/>
          <a:lstStyle/>
          <a:p>
            <a:endParaRPr lang="en-US" altLang="en-US"/>
          </a:p>
        </p:txBody>
      </p:sp>
      <p:sp>
        <p:nvSpPr>
          <p:cNvPr id="352260" name="Rectangle 4"/>
          <p:cNvSpPr>
            <a:spLocks noGrp="1" noChangeArrowheads="1"/>
          </p:cNvSpPr>
          <p:nvPr>
            <p:ph type="body" sz="half" idx="1"/>
          </p:nvPr>
        </p:nvSpPr>
        <p:spPr>
          <a:xfrm>
            <a:off x="533400" y="2438400"/>
            <a:ext cx="4495800" cy="4114800"/>
          </a:xfrm>
        </p:spPr>
        <p:txBody>
          <a:bodyPr/>
          <a:lstStyle/>
          <a:p>
            <a:pPr>
              <a:buClr>
                <a:srgbClr val="3399FF"/>
              </a:buClr>
              <a:buFont typeface="Wingdings" charset="2"/>
              <a:buChar char="§"/>
            </a:pPr>
            <a:r>
              <a:rPr lang="en-US" altLang="en-US" sz="3600" b="1">
                <a:solidFill>
                  <a:schemeClr val="bg1"/>
                </a:solidFill>
              </a:rPr>
              <a:t>Azalea</a:t>
            </a:r>
          </a:p>
          <a:p>
            <a:pPr>
              <a:buClr>
                <a:srgbClr val="3399FF"/>
              </a:buClr>
              <a:buFont typeface="Wingdings" charset="2"/>
              <a:buChar char="§"/>
            </a:pPr>
            <a:r>
              <a:rPr lang="en-US" altLang="en-US" sz="3600" b="1">
                <a:solidFill>
                  <a:schemeClr val="bg1"/>
                </a:solidFill>
              </a:rPr>
              <a:t>Forsythia</a:t>
            </a:r>
          </a:p>
          <a:p>
            <a:pPr>
              <a:buClr>
                <a:srgbClr val="3399FF"/>
              </a:buClr>
              <a:buFont typeface="Wingdings" charset="2"/>
              <a:buChar char="§"/>
            </a:pPr>
            <a:r>
              <a:rPr lang="en-US" altLang="en-US" sz="3600" b="1">
                <a:solidFill>
                  <a:schemeClr val="bg1"/>
                </a:solidFill>
              </a:rPr>
              <a:t>Oakleaf Hydrangea</a:t>
            </a:r>
          </a:p>
          <a:p>
            <a:pPr>
              <a:buClr>
                <a:srgbClr val="3399FF"/>
              </a:buClr>
              <a:buFont typeface="Wingdings" charset="2"/>
              <a:buChar char="§"/>
            </a:pPr>
            <a:r>
              <a:rPr lang="en-US" altLang="en-US" sz="3600" b="1">
                <a:solidFill>
                  <a:schemeClr val="bg1"/>
                </a:solidFill>
              </a:rPr>
              <a:t>Flowering Cherry</a:t>
            </a:r>
          </a:p>
          <a:p>
            <a:pPr>
              <a:buClr>
                <a:srgbClr val="3399FF"/>
              </a:buClr>
              <a:buFont typeface="Wingdings" charset="2"/>
              <a:buChar char="§"/>
            </a:pPr>
            <a:r>
              <a:rPr lang="en-US" altLang="en-US" sz="3600" b="1">
                <a:solidFill>
                  <a:schemeClr val="bg1"/>
                </a:solidFill>
              </a:rPr>
              <a:t>Flowering Quince</a:t>
            </a:r>
          </a:p>
        </p:txBody>
      </p:sp>
      <p:sp>
        <p:nvSpPr>
          <p:cNvPr id="352261" name="Rectangle 5"/>
          <p:cNvSpPr>
            <a:spLocks noGrp="1" noChangeArrowheads="1"/>
          </p:cNvSpPr>
          <p:nvPr>
            <p:ph type="body" sz="half" idx="2"/>
          </p:nvPr>
        </p:nvSpPr>
        <p:spPr>
          <a:xfrm>
            <a:off x="5105400" y="2362200"/>
            <a:ext cx="3810000" cy="4114800"/>
          </a:xfrm>
        </p:spPr>
        <p:txBody>
          <a:bodyPr/>
          <a:lstStyle/>
          <a:p>
            <a:pPr>
              <a:buClr>
                <a:srgbClr val="3399FF"/>
              </a:buClr>
              <a:buFont typeface="Wingdings" charset="2"/>
              <a:buChar char="§"/>
            </a:pPr>
            <a:r>
              <a:rPr lang="en-US" altLang="en-US" sz="3600" b="1">
                <a:solidFill>
                  <a:schemeClr val="bg1"/>
                </a:solidFill>
                <a:effectLst>
                  <a:outerShdw blurRad="38100" dist="38100" dir="2700000" algn="tl">
                    <a:srgbClr val="000000"/>
                  </a:outerShdw>
                </a:effectLst>
              </a:rPr>
              <a:t>Dogwood</a:t>
            </a:r>
          </a:p>
          <a:p>
            <a:pPr>
              <a:buClr>
                <a:srgbClr val="3399FF"/>
              </a:buClr>
              <a:buFont typeface="Wingdings" charset="2"/>
              <a:buChar char="§"/>
            </a:pPr>
            <a:r>
              <a:rPr lang="en-US" altLang="en-US" sz="3600" b="1">
                <a:solidFill>
                  <a:schemeClr val="bg1"/>
                </a:solidFill>
                <a:effectLst>
                  <a:outerShdw blurRad="38100" dist="38100" dir="2700000" algn="tl">
                    <a:srgbClr val="000000"/>
                  </a:outerShdw>
                </a:effectLst>
              </a:rPr>
              <a:t>Redbud</a:t>
            </a:r>
          </a:p>
          <a:p>
            <a:pPr>
              <a:buClr>
                <a:srgbClr val="3399FF"/>
              </a:buClr>
              <a:buFont typeface="Wingdings" charset="2"/>
              <a:buChar char="§"/>
            </a:pPr>
            <a:r>
              <a:rPr lang="en-US" altLang="en-US" sz="3600" b="1">
                <a:solidFill>
                  <a:schemeClr val="bg1"/>
                </a:solidFill>
                <a:effectLst>
                  <a:outerShdw blurRad="38100" dist="38100" dir="2700000" algn="tl">
                    <a:srgbClr val="000000"/>
                  </a:outerShdw>
                </a:effectLst>
              </a:rPr>
              <a:t>Rhododendron</a:t>
            </a:r>
          </a:p>
          <a:p>
            <a:pPr>
              <a:buClr>
                <a:srgbClr val="3399FF"/>
              </a:buClr>
              <a:buFont typeface="Wingdings" charset="2"/>
              <a:buChar char="§"/>
            </a:pPr>
            <a:r>
              <a:rPr lang="en-US" altLang="en-US" sz="3600" b="1">
                <a:solidFill>
                  <a:schemeClr val="bg1"/>
                </a:solidFill>
                <a:effectLst>
                  <a:outerShdw blurRad="38100" dist="38100" dir="2700000" algn="tl">
                    <a:srgbClr val="000000"/>
                  </a:outerShdw>
                </a:effectLst>
              </a:rPr>
              <a:t>Bradford Pear</a:t>
            </a:r>
          </a:p>
          <a:p>
            <a:pPr>
              <a:buClr>
                <a:srgbClr val="3399FF"/>
              </a:buClr>
              <a:buFont typeface="Wingdings" charset="2"/>
              <a:buChar char="§"/>
            </a:pPr>
            <a:r>
              <a:rPr lang="en-US" altLang="en-US" sz="3600" b="1">
                <a:solidFill>
                  <a:schemeClr val="bg1"/>
                </a:solidFill>
                <a:effectLst>
                  <a:outerShdw blurRad="38100" dist="38100" dir="2700000" algn="tl">
                    <a:srgbClr val="000000"/>
                  </a:outerShdw>
                </a:effectLst>
              </a:rPr>
              <a:t>Wisteria</a:t>
            </a:r>
          </a:p>
        </p:txBody>
      </p:sp>
      <p:sp>
        <p:nvSpPr>
          <p:cNvPr id="352263" name="Text Box 7"/>
          <p:cNvSpPr txBox="1">
            <a:spLocks noChangeArrowheads="1"/>
          </p:cNvSpPr>
          <p:nvPr/>
        </p:nvSpPr>
        <p:spPr bwMode="auto">
          <a:xfrm>
            <a:off x="0" y="609600"/>
            <a:ext cx="9144000" cy="182880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endParaRPr lang="en-US" altLang="en-US" sz="4800">
              <a:effectLst>
                <a:outerShdw blurRad="38100" dist="38100" dir="2700000" algn="tl">
                  <a:srgbClr val="000000"/>
                </a:outerShdw>
              </a:effectLst>
            </a:endParaRPr>
          </a:p>
          <a:p>
            <a:pPr>
              <a:spcBef>
                <a:spcPct val="50000"/>
              </a:spcBef>
            </a:pPr>
            <a:endParaRPr lang="en-US" altLang="en-US" sz="4400">
              <a:effectLst>
                <a:outerShdw blurRad="38100" dist="38100" dir="2700000" algn="tl">
                  <a:srgbClr val="000000"/>
                </a:outerShdw>
              </a:effectLst>
            </a:endParaRPr>
          </a:p>
        </p:txBody>
      </p:sp>
      <p:sp>
        <p:nvSpPr>
          <p:cNvPr id="352264" name="Line 8"/>
          <p:cNvSpPr>
            <a:spLocks noChangeShapeType="1"/>
          </p:cNvSpPr>
          <p:nvPr/>
        </p:nvSpPr>
        <p:spPr bwMode="auto">
          <a:xfrm>
            <a:off x="914400" y="1981200"/>
            <a:ext cx="7086600" cy="0"/>
          </a:xfrm>
          <a:prstGeom prst="line">
            <a:avLst/>
          </a:prstGeom>
          <a:noFill/>
          <a:ln w="5715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spd="med">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Text Box 2"/>
          <p:cNvSpPr txBox="1">
            <a:spLocks noChangeArrowheads="1"/>
          </p:cNvSpPr>
          <p:nvPr/>
        </p:nvSpPr>
        <p:spPr bwMode="auto">
          <a:xfrm>
            <a:off x="381000" y="609600"/>
            <a:ext cx="8077200" cy="91440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5400">
                <a:effectLst>
                  <a:outerShdw blurRad="38100" dist="38100" dir="2700000" algn="tl">
                    <a:srgbClr val="000000"/>
                  </a:outerShdw>
                </a:effectLst>
              </a:rPr>
              <a:t>Summer Flowering Plants</a:t>
            </a:r>
          </a:p>
        </p:txBody>
      </p:sp>
      <p:sp>
        <p:nvSpPr>
          <p:cNvPr id="353283" name="Text Box 3"/>
          <p:cNvSpPr txBox="1">
            <a:spLocks noChangeArrowheads="1"/>
          </p:cNvSpPr>
          <p:nvPr/>
        </p:nvSpPr>
        <p:spPr bwMode="auto">
          <a:xfrm>
            <a:off x="609600" y="1784350"/>
            <a:ext cx="7620000" cy="5064125"/>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rgbClr val="3399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65000"/>
              </a:lnSpc>
              <a:spcBef>
                <a:spcPct val="50000"/>
              </a:spcBef>
            </a:pPr>
            <a:r>
              <a:rPr lang="en-US" altLang="en-US" sz="3600">
                <a:solidFill>
                  <a:schemeClr val="bg1"/>
                </a:solidFill>
                <a:effectLst>
                  <a:outerShdw blurRad="38100" dist="38100" dir="2700000" algn="tl">
                    <a:srgbClr val="000000"/>
                  </a:outerShdw>
                </a:effectLst>
              </a:rPr>
              <a:t>Crapemyrtle</a:t>
            </a:r>
          </a:p>
          <a:p>
            <a:pPr algn="ctr">
              <a:lnSpc>
                <a:spcPct val="65000"/>
              </a:lnSpc>
              <a:spcBef>
                <a:spcPct val="50000"/>
              </a:spcBef>
            </a:pPr>
            <a:r>
              <a:rPr lang="en-US" altLang="en-US" sz="3600">
                <a:solidFill>
                  <a:schemeClr val="bg1"/>
                </a:solidFill>
                <a:effectLst>
                  <a:outerShdw blurRad="38100" dist="38100" dir="2700000" algn="tl">
                    <a:srgbClr val="000000"/>
                  </a:outerShdw>
                </a:effectLst>
              </a:rPr>
              <a:t>Glossy Abelia</a:t>
            </a:r>
          </a:p>
          <a:p>
            <a:pPr algn="ctr">
              <a:lnSpc>
                <a:spcPct val="65000"/>
              </a:lnSpc>
              <a:spcBef>
                <a:spcPct val="50000"/>
              </a:spcBef>
            </a:pPr>
            <a:r>
              <a:rPr lang="en-US" altLang="en-US" sz="3600">
                <a:solidFill>
                  <a:schemeClr val="bg1"/>
                </a:solidFill>
                <a:effectLst>
                  <a:outerShdw blurRad="38100" dist="38100" dir="2700000" algn="tl">
                    <a:srgbClr val="000000"/>
                  </a:outerShdw>
                </a:effectLst>
              </a:rPr>
              <a:t>Goldenrain Tree</a:t>
            </a:r>
          </a:p>
          <a:p>
            <a:pPr algn="ctr">
              <a:lnSpc>
                <a:spcPct val="65000"/>
              </a:lnSpc>
              <a:spcBef>
                <a:spcPct val="50000"/>
              </a:spcBef>
            </a:pPr>
            <a:r>
              <a:rPr lang="en-US" altLang="en-US" sz="3600">
                <a:solidFill>
                  <a:schemeClr val="bg1"/>
                </a:solidFill>
                <a:effectLst>
                  <a:outerShdw blurRad="38100" dist="38100" dir="2700000" algn="tl">
                    <a:srgbClr val="000000"/>
                  </a:outerShdw>
                </a:effectLst>
              </a:rPr>
              <a:t>Rose-of-Sharon (Althea)</a:t>
            </a:r>
          </a:p>
          <a:p>
            <a:pPr algn="ctr">
              <a:lnSpc>
                <a:spcPct val="65000"/>
              </a:lnSpc>
              <a:spcBef>
                <a:spcPct val="50000"/>
              </a:spcBef>
            </a:pPr>
            <a:r>
              <a:rPr lang="en-US" altLang="en-US" sz="3600">
                <a:solidFill>
                  <a:schemeClr val="bg1"/>
                </a:solidFill>
                <a:effectLst>
                  <a:outerShdw blurRad="38100" dist="38100" dir="2700000" algn="tl">
                    <a:srgbClr val="000000"/>
                  </a:outerShdw>
                </a:effectLst>
              </a:rPr>
              <a:t>Nandina</a:t>
            </a:r>
          </a:p>
          <a:p>
            <a:pPr algn="ctr">
              <a:lnSpc>
                <a:spcPct val="65000"/>
              </a:lnSpc>
              <a:spcBef>
                <a:spcPct val="50000"/>
              </a:spcBef>
            </a:pPr>
            <a:r>
              <a:rPr lang="en-US" altLang="en-US" sz="3600">
                <a:solidFill>
                  <a:schemeClr val="bg1"/>
                </a:solidFill>
                <a:effectLst>
                  <a:outerShdw blurRad="38100" dist="38100" dir="2700000" algn="tl">
                    <a:srgbClr val="000000"/>
                  </a:outerShdw>
                </a:effectLst>
              </a:rPr>
              <a:t>Shrub Roses</a:t>
            </a:r>
          </a:p>
          <a:p>
            <a:pPr algn="ctr">
              <a:lnSpc>
                <a:spcPct val="65000"/>
              </a:lnSpc>
              <a:spcBef>
                <a:spcPct val="50000"/>
              </a:spcBef>
            </a:pPr>
            <a:r>
              <a:rPr lang="en-US" altLang="en-US" sz="3600">
                <a:solidFill>
                  <a:schemeClr val="bg1"/>
                </a:solidFill>
                <a:effectLst>
                  <a:outerShdw blurRad="38100" dist="38100" dir="2700000" algn="tl">
                    <a:srgbClr val="000000"/>
                  </a:outerShdw>
                </a:effectLst>
              </a:rPr>
              <a:t>Sweetshrub</a:t>
            </a:r>
          </a:p>
          <a:p>
            <a:pPr>
              <a:spcBef>
                <a:spcPct val="50000"/>
              </a:spcBef>
            </a:pPr>
            <a:endParaRPr lang="en-US" altLang="en-US" sz="3600">
              <a:solidFill>
                <a:schemeClr val="tx1"/>
              </a:solidFill>
              <a:effectLst>
                <a:outerShdw blurRad="38100" dist="38100" dir="2700000" algn="tl">
                  <a:srgbClr val="FFFFFF"/>
                </a:outerShdw>
              </a:effectLst>
            </a:endParaRPr>
          </a:p>
        </p:txBody>
      </p:sp>
      <p:sp>
        <p:nvSpPr>
          <p:cNvPr id="353284" name="Line 4"/>
          <p:cNvSpPr>
            <a:spLocks noChangeShapeType="1"/>
          </p:cNvSpPr>
          <p:nvPr/>
        </p:nvSpPr>
        <p:spPr bwMode="auto">
          <a:xfrm>
            <a:off x="685800" y="1524000"/>
            <a:ext cx="7391400" cy="0"/>
          </a:xfrm>
          <a:prstGeom prst="line">
            <a:avLst/>
          </a:prstGeom>
          <a:noFill/>
          <a:ln w="5715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spd="med">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descr="pruning1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09600" y="457200"/>
            <a:ext cx="4152900" cy="6096000"/>
          </a:xfrm>
          <a:prstGeom prst="rect">
            <a:avLst/>
          </a:prstGeom>
          <a:noFill/>
          <a:ln w="57150">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355331" name="Text Box 3"/>
          <p:cNvSpPr txBox="1">
            <a:spLocks noChangeArrowheads="1"/>
          </p:cNvSpPr>
          <p:nvPr/>
        </p:nvSpPr>
        <p:spPr bwMode="auto">
          <a:xfrm>
            <a:off x="5181600" y="2590800"/>
            <a:ext cx="3962400" cy="91440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5400" i="1">
                <a:effectLst>
                  <a:outerShdw blurRad="38100" dist="38100" dir="2700000" algn="tl">
                    <a:srgbClr val="000000"/>
                  </a:outerShdw>
                </a:effectLst>
              </a:rPr>
              <a:t>Questions?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idx="4294967295"/>
          </p:nvPr>
        </p:nvSpPr>
        <p:spPr>
          <a:xfrm>
            <a:off x="0" y="457200"/>
            <a:ext cx="7772400" cy="1143000"/>
          </a:xfrm>
        </p:spPr>
        <p:txBody>
          <a:bodyPr/>
          <a:lstStyle/>
          <a:p>
            <a:r>
              <a:rPr lang="en-US" altLang="en-US"/>
              <a:t>   </a:t>
            </a:r>
          </a:p>
        </p:txBody>
      </p:sp>
      <p:pic>
        <p:nvPicPr>
          <p:cNvPr id="3563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2220913" cy="2286000"/>
          </a:xfrm>
          <a:prstGeom prst="rect">
            <a:avLst/>
          </a:prstGeom>
          <a:noFill/>
          <a:ln w="57150" cap="sq">
            <a:solidFill>
              <a:srgbClr val="3399FF"/>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56356" name="Text Box 4"/>
          <p:cNvSpPr txBox="1">
            <a:spLocks noChangeArrowheads="1"/>
          </p:cNvSpPr>
          <p:nvPr/>
        </p:nvSpPr>
        <p:spPr bwMode="auto">
          <a:xfrm>
            <a:off x="1828800" y="1981200"/>
            <a:ext cx="7010400" cy="3817938"/>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55000"/>
              </a:lnSpc>
              <a:spcBef>
                <a:spcPct val="50000"/>
              </a:spcBef>
            </a:pPr>
            <a:r>
              <a:rPr lang="en-US" altLang="en-US" sz="6600" i="1">
                <a:solidFill>
                  <a:schemeClr val="bg1"/>
                </a:solidFill>
                <a:effectLst>
                  <a:outerShdw blurRad="38100" dist="38100" dir="2700000" algn="tl">
                    <a:srgbClr val="000000"/>
                  </a:outerShdw>
                </a:effectLst>
              </a:rPr>
              <a:t>Best Wishes</a:t>
            </a:r>
          </a:p>
          <a:p>
            <a:pPr algn="ctr">
              <a:lnSpc>
                <a:spcPct val="55000"/>
              </a:lnSpc>
              <a:spcBef>
                <a:spcPct val="50000"/>
              </a:spcBef>
            </a:pPr>
            <a:r>
              <a:rPr lang="en-US" altLang="en-US" sz="6600" i="1">
                <a:solidFill>
                  <a:schemeClr val="bg1"/>
                </a:solidFill>
                <a:effectLst>
                  <a:outerShdw blurRad="38100" dist="38100" dir="2700000" algn="tl">
                    <a:srgbClr val="000000"/>
                  </a:outerShdw>
                </a:effectLst>
              </a:rPr>
              <a:t>For a Successful</a:t>
            </a:r>
          </a:p>
          <a:p>
            <a:pPr algn="ctr">
              <a:lnSpc>
                <a:spcPct val="55000"/>
              </a:lnSpc>
              <a:spcBef>
                <a:spcPct val="50000"/>
              </a:spcBef>
            </a:pPr>
            <a:r>
              <a:rPr lang="en-US" altLang="en-US" sz="6600" i="1">
                <a:solidFill>
                  <a:schemeClr val="bg1"/>
                </a:solidFill>
                <a:effectLst>
                  <a:outerShdw blurRad="38100" dist="38100" dir="2700000" algn="tl">
                    <a:srgbClr val="000000"/>
                  </a:outerShdw>
                </a:effectLst>
              </a:rPr>
              <a:t>Master Gardener</a:t>
            </a:r>
          </a:p>
          <a:p>
            <a:pPr algn="ctr">
              <a:lnSpc>
                <a:spcPct val="55000"/>
              </a:lnSpc>
              <a:spcBef>
                <a:spcPct val="50000"/>
              </a:spcBef>
            </a:pPr>
            <a:r>
              <a:rPr lang="en-US" altLang="en-US" sz="6600" i="1">
                <a:solidFill>
                  <a:schemeClr val="bg1"/>
                </a:solidFill>
                <a:effectLst>
                  <a:outerShdw blurRad="38100" dist="38100" dir="2700000" algn="tl">
                    <a:srgbClr val="000000"/>
                  </a:outerShdw>
                </a:effectLst>
              </a:rPr>
              <a:t> Program</a:t>
            </a:r>
          </a:p>
        </p:txBody>
      </p:sp>
    </p:spTree>
  </p:cSld>
  <p:clrMapOvr>
    <a:masterClrMapping/>
  </p:clrMapOvr>
  <p:transition spd="med">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descr="xeri35"/>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601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75811" name="Text Box 3"/>
          <p:cNvSpPr txBox="1">
            <a:spLocks noChangeArrowheads="1"/>
          </p:cNvSpPr>
          <p:nvPr/>
        </p:nvSpPr>
        <p:spPr bwMode="auto">
          <a:xfrm>
            <a:off x="0" y="381000"/>
            <a:ext cx="9601200" cy="6015038"/>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70000"/>
              </a:lnSpc>
              <a:spcBef>
                <a:spcPct val="50000"/>
              </a:spcBef>
            </a:pPr>
            <a:r>
              <a:rPr lang="en-US" altLang="en-US" sz="3600">
                <a:effectLst>
                  <a:outerShdw blurRad="38100" dist="38100" dir="2700000" algn="tl">
                    <a:srgbClr val="000000"/>
                  </a:outerShdw>
                </a:effectLst>
              </a:rPr>
              <a:t>Prepared by:</a:t>
            </a:r>
          </a:p>
          <a:p>
            <a:pPr algn="ctr">
              <a:lnSpc>
                <a:spcPct val="70000"/>
              </a:lnSpc>
              <a:spcBef>
                <a:spcPct val="50000"/>
              </a:spcBef>
            </a:pPr>
            <a:r>
              <a:rPr lang="en-US" altLang="en-US" sz="3600">
                <a:effectLst>
                  <a:outerShdw blurRad="38100" dist="38100" dir="2700000" algn="tl">
                    <a:srgbClr val="000000"/>
                  </a:outerShdw>
                </a:effectLst>
              </a:rPr>
              <a:t>Gary L. Wade, Ph.D.</a:t>
            </a:r>
          </a:p>
          <a:p>
            <a:pPr algn="ctr">
              <a:lnSpc>
                <a:spcPct val="70000"/>
              </a:lnSpc>
              <a:spcBef>
                <a:spcPct val="50000"/>
              </a:spcBef>
            </a:pPr>
            <a:r>
              <a:rPr lang="en-US" altLang="en-US" sz="3600">
                <a:effectLst>
                  <a:outerShdw blurRad="38100" dist="38100" dir="2700000" algn="tl">
                    <a:srgbClr val="000000"/>
                  </a:outerShdw>
                </a:effectLst>
              </a:rPr>
              <a:t>Department of Horticulture</a:t>
            </a:r>
          </a:p>
          <a:p>
            <a:pPr algn="ctr">
              <a:lnSpc>
                <a:spcPct val="70000"/>
              </a:lnSpc>
              <a:spcBef>
                <a:spcPct val="50000"/>
              </a:spcBef>
            </a:pPr>
            <a:r>
              <a:rPr lang="en-US" altLang="en-US" sz="3600">
                <a:effectLst>
                  <a:outerShdw blurRad="38100" dist="38100" dir="2700000" algn="tl">
                    <a:srgbClr val="000000"/>
                  </a:outerShdw>
                </a:effectLst>
              </a:rPr>
              <a:t>and Sharlys Crisafulli, </a:t>
            </a:r>
          </a:p>
          <a:p>
            <a:pPr algn="ctr">
              <a:lnSpc>
                <a:spcPct val="70000"/>
              </a:lnSpc>
              <a:spcBef>
                <a:spcPct val="50000"/>
              </a:spcBef>
            </a:pPr>
            <a:r>
              <a:rPr lang="en-US" altLang="en-US" sz="3600">
                <a:effectLst>
                  <a:outerShdw blurRad="38100" dist="38100" dir="2700000" algn="tl">
                    <a:srgbClr val="000000"/>
                  </a:outerShdw>
                </a:effectLst>
              </a:rPr>
              <a:t>Athens/Clarke Co. Master Gardener</a:t>
            </a:r>
          </a:p>
          <a:p>
            <a:pPr algn="ctr">
              <a:spcBef>
                <a:spcPct val="50000"/>
              </a:spcBef>
            </a:pPr>
            <a:endParaRPr lang="en-US" altLang="en-US" sz="3600">
              <a:effectLst>
                <a:outerShdw blurRad="38100" dist="38100" dir="2700000" algn="tl">
                  <a:srgbClr val="000000"/>
                </a:outerShdw>
              </a:effectLst>
            </a:endParaRPr>
          </a:p>
          <a:p>
            <a:pPr algn="ctr">
              <a:lnSpc>
                <a:spcPct val="60000"/>
              </a:lnSpc>
              <a:spcBef>
                <a:spcPct val="50000"/>
              </a:spcBef>
            </a:pPr>
            <a:r>
              <a:rPr lang="en-US" altLang="en-US" sz="3200">
                <a:effectLst>
                  <a:outerShdw blurRad="38100" dist="38100" dir="2700000" algn="tl">
                    <a:srgbClr val="000000"/>
                  </a:outerShdw>
                </a:effectLst>
              </a:rPr>
              <a:t>The University of Georgia</a:t>
            </a:r>
          </a:p>
          <a:p>
            <a:pPr algn="ctr">
              <a:lnSpc>
                <a:spcPct val="60000"/>
              </a:lnSpc>
              <a:spcBef>
                <a:spcPct val="50000"/>
              </a:spcBef>
            </a:pPr>
            <a:r>
              <a:rPr lang="en-US" altLang="en-US" sz="2800">
                <a:effectLst>
                  <a:outerShdw blurRad="38100" dist="38100" dir="2700000" algn="tl">
                    <a:srgbClr val="000000"/>
                  </a:outerShdw>
                </a:effectLst>
              </a:rPr>
              <a:t>College of Agricultural and Environmental Sciences</a:t>
            </a:r>
          </a:p>
          <a:p>
            <a:pPr algn="ctr">
              <a:lnSpc>
                <a:spcPct val="60000"/>
              </a:lnSpc>
              <a:spcBef>
                <a:spcPct val="50000"/>
              </a:spcBef>
            </a:pPr>
            <a:endParaRPr lang="en-US" altLang="en-US" sz="3200">
              <a:effectLst>
                <a:outerShdw blurRad="38100" dist="38100" dir="2700000" algn="tl">
                  <a:srgbClr val="000000"/>
                </a:outerShdw>
              </a:effectLst>
            </a:endParaRPr>
          </a:p>
          <a:p>
            <a:pPr algn="ctr">
              <a:lnSpc>
                <a:spcPct val="60000"/>
              </a:lnSpc>
              <a:spcBef>
                <a:spcPct val="50000"/>
              </a:spcBef>
            </a:pPr>
            <a:r>
              <a:rPr lang="en-US" altLang="en-US" sz="3200">
                <a:effectLst>
                  <a:outerShdw blurRad="38100" dist="38100" dir="2700000" algn="tl">
                    <a:srgbClr val="000000"/>
                  </a:outerShdw>
                </a:effectLst>
              </a:rPr>
              <a:t>Copyright </a:t>
            </a:r>
            <a:r>
              <a:rPr lang="en-US" altLang="en-US" sz="3200">
                <a:effectLst>
                  <a:outerShdw blurRad="38100" dist="38100" dir="2700000" algn="tl">
                    <a:srgbClr val="000000"/>
                  </a:outerShdw>
                </a:effectLst>
                <a:ea typeface="Times New Roman" charset="0"/>
                <a:cs typeface="Times New Roman" charset="0"/>
              </a:rPr>
              <a:t>© 2002</a:t>
            </a:r>
            <a:endParaRPr lang="en-US" altLang="en-US" sz="3200">
              <a:effectLst>
                <a:outerShdw blurRad="38100" dist="38100" dir="2700000" algn="tl">
                  <a:srgbClr val="000000"/>
                </a:outerShdw>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ert01"/>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533400" y="609600"/>
            <a:ext cx="5638800" cy="3506788"/>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2051" name="Picture 3" descr="fert02"/>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3048000" y="2590800"/>
            <a:ext cx="5562600" cy="3763963"/>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dissolve">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9" name="Line 59"/>
          <p:cNvSpPr>
            <a:spLocks noChangeShapeType="1"/>
          </p:cNvSpPr>
          <p:nvPr/>
        </p:nvSpPr>
        <p:spPr bwMode="auto">
          <a:xfrm flipV="1">
            <a:off x="4343400" y="990600"/>
            <a:ext cx="0" cy="762000"/>
          </a:xfrm>
          <a:prstGeom prst="line">
            <a:avLst/>
          </a:prstGeom>
          <a:noFill/>
          <a:ln w="381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502" name="Line 62"/>
          <p:cNvSpPr>
            <a:spLocks noChangeShapeType="1"/>
          </p:cNvSpPr>
          <p:nvPr/>
        </p:nvSpPr>
        <p:spPr bwMode="auto">
          <a:xfrm flipV="1">
            <a:off x="7315200" y="990600"/>
            <a:ext cx="0" cy="2057400"/>
          </a:xfrm>
          <a:prstGeom prst="line">
            <a:avLst/>
          </a:prstGeom>
          <a:noFill/>
          <a:ln w="381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42" name="Line 2"/>
          <p:cNvSpPr>
            <a:spLocks noChangeShapeType="1"/>
          </p:cNvSpPr>
          <p:nvPr/>
        </p:nvSpPr>
        <p:spPr bwMode="auto">
          <a:xfrm rot="4215320" flipH="1">
            <a:off x="7209632" y="4458494"/>
            <a:ext cx="1435100" cy="173037"/>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43" name="Line 3"/>
          <p:cNvSpPr>
            <a:spLocks noChangeShapeType="1"/>
          </p:cNvSpPr>
          <p:nvPr/>
        </p:nvSpPr>
        <p:spPr bwMode="auto">
          <a:xfrm rot="4348454" flipH="1">
            <a:off x="6403975" y="3044825"/>
            <a:ext cx="1847850" cy="25400"/>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44" name="Line 4"/>
          <p:cNvSpPr>
            <a:spLocks noChangeShapeType="1"/>
          </p:cNvSpPr>
          <p:nvPr/>
        </p:nvSpPr>
        <p:spPr bwMode="auto">
          <a:xfrm rot="2556310">
            <a:off x="6172200" y="1828800"/>
            <a:ext cx="990600" cy="1588"/>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45" name="Line 5"/>
          <p:cNvSpPr>
            <a:spLocks noChangeShapeType="1"/>
          </p:cNvSpPr>
          <p:nvPr/>
        </p:nvSpPr>
        <p:spPr bwMode="auto">
          <a:xfrm rot="-1481861">
            <a:off x="5638800" y="1600200"/>
            <a:ext cx="688975" cy="17463"/>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46" name="Line 6"/>
          <p:cNvSpPr>
            <a:spLocks noChangeShapeType="1"/>
          </p:cNvSpPr>
          <p:nvPr/>
        </p:nvSpPr>
        <p:spPr bwMode="auto">
          <a:xfrm rot="23849355">
            <a:off x="4953000" y="1524000"/>
            <a:ext cx="838200" cy="0"/>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47" name="Line 7"/>
          <p:cNvSpPr>
            <a:spLocks noChangeShapeType="1"/>
          </p:cNvSpPr>
          <p:nvPr/>
        </p:nvSpPr>
        <p:spPr bwMode="auto">
          <a:xfrm rot="-2846224">
            <a:off x="4190206" y="1448594"/>
            <a:ext cx="919163" cy="155575"/>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48" name="Line 8"/>
          <p:cNvSpPr>
            <a:spLocks noChangeShapeType="1"/>
          </p:cNvSpPr>
          <p:nvPr/>
        </p:nvSpPr>
        <p:spPr bwMode="auto">
          <a:xfrm rot="40785970">
            <a:off x="3581400" y="2057400"/>
            <a:ext cx="838200" cy="1588"/>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49" name="Line 9"/>
          <p:cNvSpPr>
            <a:spLocks noChangeShapeType="1"/>
          </p:cNvSpPr>
          <p:nvPr/>
        </p:nvSpPr>
        <p:spPr bwMode="auto">
          <a:xfrm rot="-4480512">
            <a:off x="2014538" y="3611562"/>
            <a:ext cx="2662238" cy="11113"/>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50" name="Line 10"/>
          <p:cNvSpPr>
            <a:spLocks noChangeShapeType="1"/>
          </p:cNvSpPr>
          <p:nvPr/>
        </p:nvSpPr>
        <p:spPr bwMode="auto">
          <a:xfrm>
            <a:off x="1066800" y="5486400"/>
            <a:ext cx="1219200" cy="0"/>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51" name="Line 11"/>
          <p:cNvSpPr>
            <a:spLocks noChangeShapeType="1"/>
          </p:cNvSpPr>
          <p:nvPr/>
        </p:nvSpPr>
        <p:spPr bwMode="auto">
          <a:xfrm rot="-2205039">
            <a:off x="2162175" y="5195888"/>
            <a:ext cx="914400" cy="0"/>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52" name="Line 12"/>
          <p:cNvSpPr>
            <a:spLocks noChangeShapeType="1"/>
          </p:cNvSpPr>
          <p:nvPr/>
        </p:nvSpPr>
        <p:spPr bwMode="auto">
          <a:xfrm>
            <a:off x="1066800" y="5867400"/>
            <a:ext cx="7162800" cy="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53" name="Line 13"/>
          <p:cNvSpPr>
            <a:spLocks noChangeShapeType="1"/>
          </p:cNvSpPr>
          <p:nvPr/>
        </p:nvSpPr>
        <p:spPr bwMode="auto">
          <a:xfrm flipV="1">
            <a:off x="1066800" y="990600"/>
            <a:ext cx="0" cy="487680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54" name="Line 14"/>
          <p:cNvSpPr>
            <a:spLocks noChangeShapeType="1"/>
          </p:cNvSpPr>
          <p:nvPr/>
        </p:nvSpPr>
        <p:spPr bwMode="auto">
          <a:xfrm>
            <a:off x="762000" y="2133600"/>
            <a:ext cx="304800" cy="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55" name="Line 15"/>
          <p:cNvSpPr>
            <a:spLocks noChangeShapeType="1"/>
          </p:cNvSpPr>
          <p:nvPr/>
        </p:nvSpPr>
        <p:spPr bwMode="auto">
          <a:xfrm>
            <a:off x="762000" y="3429000"/>
            <a:ext cx="304800" cy="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56" name="Line 16"/>
          <p:cNvSpPr>
            <a:spLocks noChangeShapeType="1"/>
          </p:cNvSpPr>
          <p:nvPr/>
        </p:nvSpPr>
        <p:spPr bwMode="auto">
          <a:xfrm>
            <a:off x="762000" y="4876800"/>
            <a:ext cx="304800" cy="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57" name="Line 17"/>
          <p:cNvSpPr>
            <a:spLocks noChangeShapeType="1"/>
          </p:cNvSpPr>
          <p:nvPr/>
        </p:nvSpPr>
        <p:spPr bwMode="auto">
          <a:xfrm>
            <a:off x="1066800" y="5943600"/>
            <a:ext cx="0" cy="22860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58" name="Line 18"/>
          <p:cNvSpPr>
            <a:spLocks noChangeShapeType="1"/>
          </p:cNvSpPr>
          <p:nvPr/>
        </p:nvSpPr>
        <p:spPr bwMode="auto">
          <a:xfrm>
            <a:off x="2286000" y="5943600"/>
            <a:ext cx="0" cy="22860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59" name="Line 19"/>
          <p:cNvSpPr>
            <a:spLocks noChangeShapeType="1"/>
          </p:cNvSpPr>
          <p:nvPr/>
        </p:nvSpPr>
        <p:spPr bwMode="auto">
          <a:xfrm>
            <a:off x="2971800" y="5943600"/>
            <a:ext cx="0" cy="22860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60" name="Line 20"/>
          <p:cNvSpPr>
            <a:spLocks noChangeShapeType="1"/>
          </p:cNvSpPr>
          <p:nvPr/>
        </p:nvSpPr>
        <p:spPr bwMode="auto">
          <a:xfrm>
            <a:off x="5638800" y="5943600"/>
            <a:ext cx="0" cy="22860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61" name="Line 21"/>
          <p:cNvSpPr>
            <a:spLocks noChangeShapeType="1"/>
          </p:cNvSpPr>
          <p:nvPr/>
        </p:nvSpPr>
        <p:spPr bwMode="auto">
          <a:xfrm>
            <a:off x="6324600" y="5943600"/>
            <a:ext cx="0" cy="22860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62" name="Line 22"/>
          <p:cNvSpPr>
            <a:spLocks noChangeShapeType="1"/>
          </p:cNvSpPr>
          <p:nvPr/>
        </p:nvSpPr>
        <p:spPr bwMode="auto">
          <a:xfrm>
            <a:off x="3657600" y="5943600"/>
            <a:ext cx="0" cy="22860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63" name="Line 23"/>
          <p:cNvSpPr>
            <a:spLocks noChangeShapeType="1"/>
          </p:cNvSpPr>
          <p:nvPr/>
        </p:nvSpPr>
        <p:spPr bwMode="auto">
          <a:xfrm>
            <a:off x="4343400" y="5943600"/>
            <a:ext cx="0" cy="22860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64" name="Line 24"/>
          <p:cNvSpPr>
            <a:spLocks noChangeShapeType="1"/>
          </p:cNvSpPr>
          <p:nvPr/>
        </p:nvSpPr>
        <p:spPr bwMode="auto">
          <a:xfrm>
            <a:off x="5029200" y="5943600"/>
            <a:ext cx="0" cy="22860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65" name="Line 25"/>
          <p:cNvSpPr>
            <a:spLocks noChangeShapeType="1"/>
          </p:cNvSpPr>
          <p:nvPr/>
        </p:nvSpPr>
        <p:spPr bwMode="auto">
          <a:xfrm>
            <a:off x="7010400" y="5943600"/>
            <a:ext cx="0" cy="22860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66" name="Line 26"/>
          <p:cNvSpPr>
            <a:spLocks noChangeShapeType="1"/>
          </p:cNvSpPr>
          <p:nvPr/>
        </p:nvSpPr>
        <p:spPr bwMode="auto">
          <a:xfrm>
            <a:off x="7620000" y="5943600"/>
            <a:ext cx="0" cy="22860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67" name="Line 27"/>
          <p:cNvSpPr>
            <a:spLocks noChangeShapeType="1"/>
          </p:cNvSpPr>
          <p:nvPr/>
        </p:nvSpPr>
        <p:spPr bwMode="auto">
          <a:xfrm>
            <a:off x="8229600" y="5943600"/>
            <a:ext cx="0" cy="22860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68" name="Text Box 28"/>
          <p:cNvSpPr txBox="1">
            <a:spLocks noChangeArrowheads="1"/>
          </p:cNvSpPr>
          <p:nvPr/>
        </p:nvSpPr>
        <p:spPr bwMode="auto">
          <a:xfrm>
            <a:off x="762000" y="6248400"/>
            <a:ext cx="1828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600">
                <a:solidFill>
                  <a:schemeClr val="bg1"/>
                </a:solidFill>
                <a:effectLst/>
                <a:latin typeface="Tahoma" charset="0"/>
              </a:rPr>
              <a:t>JAN</a:t>
            </a:r>
          </a:p>
        </p:txBody>
      </p:sp>
      <p:sp>
        <p:nvSpPr>
          <p:cNvPr id="61469" name="Text Box 29"/>
          <p:cNvSpPr txBox="1">
            <a:spLocks noChangeArrowheads="1"/>
          </p:cNvSpPr>
          <p:nvPr/>
        </p:nvSpPr>
        <p:spPr bwMode="auto">
          <a:xfrm>
            <a:off x="1371600" y="6248400"/>
            <a:ext cx="1066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600">
                <a:solidFill>
                  <a:schemeClr val="bg1"/>
                </a:solidFill>
                <a:effectLst/>
                <a:latin typeface="Tahoma" charset="0"/>
              </a:rPr>
              <a:t>FEB</a:t>
            </a:r>
          </a:p>
        </p:txBody>
      </p:sp>
      <p:sp>
        <p:nvSpPr>
          <p:cNvPr id="61470" name="Text Box 30"/>
          <p:cNvSpPr txBox="1">
            <a:spLocks noChangeArrowheads="1"/>
          </p:cNvSpPr>
          <p:nvPr/>
        </p:nvSpPr>
        <p:spPr bwMode="auto">
          <a:xfrm>
            <a:off x="1981200" y="62484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600">
                <a:solidFill>
                  <a:schemeClr val="bg1"/>
                </a:solidFill>
                <a:effectLst/>
                <a:latin typeface="Tahoma" charset="0"/>
              </a:rPr>
              <a:t>MAR</a:t>
            </a:r>
          </a:p>
        </p:txBody>
      </p:sp>
      <p:sp>
        <p:nvSpPr>
          <p:cNvPr id="61471" name="Rectangle 31"/>
          <p:cNvSpPr>
            <a:spLocks noChangeArrowheads="1"/>
          </p:cNvSpPr>
          <p:nvPr/>
        </p:nvSpPr>
        <p:spPr bwMode="auto">
          <a:xfrm>
            <a:off x="1524000" y="5410200"/>
            <a:ext cx="152400" cy="1524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472" name="Rectangle 32"/>
          <p:cNvSpPr>
            <a:spLocks noChangeArrowheads="1"/>
          </p:cNvSpPr>
          <p:nvPr/>
        </p:nvSpPr>
        <p:spPr bwMode="auto">
          <a:xfrm>
            <a:off x="2209800" y="5410200"/>
            <a:ext cx="152400" cy="1524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473" name="Rectangle 33"/>
          <p:cNvSpPr>
            <a:spLocks noChangeArrowheads="1"/>
          </p:cNvSpPr>
          <p:nvPr/>
        </p:nvSpPr>
        <p:spPr bwMode="auto">
          <a:xfrm>
            <a:off x="2895600" y="4800600"/>
            <a:ext cx="152400" cy="1524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474" name="Rectangle 34"/>
          <p:cNvSpPr>
            <a:spLocks noChangeArrowheads="1"/>
          </p:cNvSpPr>
          <p:nvPr/>
        </p:nvSpPr>
        <p:spPr bwMode="auto">
          <a:xfrm>
            <a:off x="3581400" y="2286000"/>
            <a:ext cx="152400" cy="1524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475" name="Line 35"/>
          <p:cNvSpPr>
            <a:spLocks noChangeShapeType="1"/>
          </p:cNvSpPr>
          <p:nvPr/>
        </p:nvSpPr>
        <p:spPr bwMode="auto">
          <a:xfrm>
            <a:off x="762000" y="990600"/>
            <a:ext cx="304800" cy="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76" name="Rectangle 36"/>
          <p:cNvSpPr>
            <a:spLocks noChangeArrowheads="1"/>
          </p:cNvSpPr>
          <p:nvPr/>
        </p:nvSpPr>
        <p:spPr bwMode="auto">
          <a:xfrm>
            <a:off x="4267200" y="1676400"/>
            <a:ext cx="152400" cy="1524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477" name="Rectangle 37"/>
          <p:cNvSpPr>
            <a:spLocks noChangeArrowheads="1"/>
          </p:cNvSpPr>
          <p:nvPr/>
        </p:nvSpPr>
        <p:spPr bwMode="auto">
          <a:xfrm>
            <a:off x="4953000" y="1143000"/>
            <a:ext cx="152400" cy="1524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478" name="Rectangle 38"/>
          <p:cNvSpPr>
            <a:spLocks noChangeArrowheads="1"/>
          </p:cNvSpPr>
          <p:nvPr/>
        </p:nvSpPr>
        <p:spPr bwMode="auto">
          <a:xfrm>
            <a:off x="6248400" y="1447800"/>
            <a:ext cx="152400" cy="1524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479" name="Rectangle 39"/>
          <p:cNvSpPr>
            <a:spLocks noChangeArrowheads="1"/>
          </p:cNvSpPr>
          <p:nvPr/>
        </p:nvSpPr>
        <p:spPr bwMode="auto">
          <a:xfrm>
            <a:off x="6934200" y="2057400"/>
            <a:ext cx="152400" cy="1524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480" name="Rectangle 40"/>
          <p:cNvSpPr>
            <a:spLocks noChangeArrowheads="1"/>
          </p:cNvSpPr>
          <p:nvPr/>
        </p:nvSpPr>
        <p:spPr bwMode="auto">
          <a:xfrm>
            <a:off x="8153400" y="5105400"/>
            <a:ext cx="152400" cy="1524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481" name="Rectangle 41"/>
          <p:cNvSpPr>
            <a:spLocks noChangeArrowheads="1"/>
          </p:cNvSpPr>
          <p:nvPr/>
        </p:nvSpPr>
        <p:spPr bwMode="auto">
          <a:xfrm>
            <a:off x="7543800" y="3810000"/>
            <a:ext cx="152400" cy="1524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482" name="Line 42"/>
          <p:cNvSpPr>
            <a:spLocks noChangeShapeType="1"/>
          </p:cNvSpPr>
          <p:nvPr/>
        </p:nvSpPr>
        <p:spPr bwMode="auto">
          <a:xfrm>
            <a:off x="8229600" y="990600"/>
            <a:ext cx="0" cy="4876800"/>
          </a:xfrm>
          <a:prstGeom prst="line">
            <a:avLst/>
          </a:prstGeom>
          <a:noFill/>
          <a:ln w="28575"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83" name="Text Box 43"/>
          <p:cNvSpPr txBox="1">
            <a:spLocks noChangeArrowheads="1"/>
          </p:cNvSpPr>
          <p:nvPr/>
        </p:nvSpPr>
        <p:spPr bwMode="auto">
          <a:xfrm>
            <a:off x="1143000" y="0"/>
            <a:ext cx="800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3200">
                <a:effectLst>
                  <a:outerShdw blurRad="38100" dist="38100" dir="2700000" algn="tl">
                    <a:srgbClr val="000000"/>
                  </a:outerShdw>
                </a:effectLst>
              </a:rPr>
              <a:t>Nitrogen Uptake Throughout the Year</a:t>
            </a:r>
          </a:p>
        </p:txBody>
      </p:sp>
      <p:sp>
        <p:nvSpPr>
          <p:cNvPr id="61484" name="Rectangle 44"/>
          <p:cNvSpPr>
            <a:spLocks noChangeArrowheads="1"/>
          </p:cNvSpPr>
          <p:nvPr/>
        </p:nvSpPr>
        <p:spPr bwMode="auto">
          <a:xfrm>
            <a:off x="5562600" y="1676400"/>
            <a:ext cx="152400" cy="1524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485" name="Line 45"/>
          <p:cNvSpPr>
            <a:spLocks noChangeShapeType="1"/>
          </p:cNvSpPr>
          <p:nvPr/>
        </p:nvSpPr>
        <p:spPr bwMode="auto">
          <a:xfrm flipV="1">
            <a:off x="2286000" y="990600"/>
            <a:ext cx="0" cy="4419600"/>
          </a:xfrm>
          <a:prstGeom prst="line">
            <a:avLst/>
          </a:prstGeom>
          <a:noFill/>
          <a:ln w="38100" cap="sq">
            <a:solidFill>
              <a:srgbClr val="0099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86" name="Line 46"/>
          <p:cNvSpPr>
            <a:spLocks noChangeShapeType="1"/>
          </p:cNvSpPr>
          <p:nvPr/>
        </p:nvSpPr>
        <p:spPr bwMode="auto">
          <a:xfrm flipV="1">
            <a:off x="2971800" y="990600"/>
            <a:ext cx="0" cy="3810000"/>
          </a:xfrm>
          <a:prstGeom prst="line">
            <a:avLst/>
          </a:prstGeom>
          <a:noFill/>
          <a:ln w="38100" cap="sq">
            <a:solidFill>
              <a:srgbClr val="0099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87" name="Line 47"/>
          <p:cNvSpPr>
            <a:spLocks noChangeShapeType="1"/>
          </p:cNvSpPr>
          <p:nvPr/>
        </p:nvSpPr>
        <p:spPr bwMode="auto">
          <a:xfrm flipV="1">
            <a:off x="3657600" y="990600"/>
            <a:ext cx="0" cy="1295400"/>
          </a:xfrm>
          <a:prstGeom prst="line">
            <a:avLst/>
          </a:prstGeom>
          <a:noFill/>
          <a:ln w="38100" cap="sq">
            <a:solidFill>
              <a:srgbClr val="0099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89" name="Text Box 49"/>
          <p:cNvSpPr txBox="1">
            <a:spLocks noChangeArrowheads="1"/>
          </p:cNvSpPr>
          <p:nvPr/>
        </p:nvSpPr>
        <p:spPr bwMode="auto">
          <a:xfrm>
            <a:off x="1066800" y="609600"/>
            <a:ext cx="365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000" b="0">
                <a:solidFill>
                  <a:schemeClr val="bg1"/>
                </a:solidFill>
                <a:effectLst>
                  <a:outerShdw blurRad="38100" dist="38100" dir="2700000" algn="tl">
                    <a:srgbClr val="000000"/>
                  </a:outerShdw>
                </a:effectLst>
              </a:rPr>
              <a:t>% Nitrogen Uptake</a:t>
            </a:r>
          </a:p>
        </p:txBody>
      </p:sp>
      <p:sp>
        <p:nvSpPr>
          <p:cNvPr id="61490" name="Line 50"/>
          <p:cNvSpPr>
            <a:spLocks noChangeShapeType="1"/>
          </p:cNvSpPr>
          <p:nvPr/>
        </p:nvSpPr>
        <p:spPr bwMode="auto">
          <a:xfrm>
            <a:off x="1600200" y="5943600"/>
            <a:ext cx="0" cy="22860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91" name="Line 51"/>
          <p:cNvSpPr>
            <a:spLocks noChangeShapeType="1"/>
          </p:cNvSpPr>
          <p:nvPr/>
        </p:nvSpPr>
        <p:spPr bwMode="auto">
          <a:xfrm>
            <a:off x="1066800" y="990600"/>
            <a:ext cx="7162800" cy="0"/>
          </a:xfrm>
          <a:prstGeom prst="line">
            <a:avLst/>
          </a:prstGeom>
          <a:noFill/>
          <a:ln w="28575"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492" name="Text Box 52"/>
          <p:cNvSpPr txBox="1">
            <a:spLocks noChangeArrowheads="1"/>
          </p:cNvSpPr>
          <p:nvPr/>
        </p:nvSpPr>
        <p:spPr bwMode="auto">
          <a:xfrm rot="-5351205">
            <a:off x="1577975" y="3146425"/>
            <a:ext cx="2057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600">
                <a:effectLst>
                  <a:outerShdw blurRad="38100" dist="38100" dir="2700000" algn="tl">
                    <a:srgbClr val="000000"/>
                  </a:outerShdw>
                </a:effectLst>
                <a:latin typeface="Tahoma" charset="0"/>
              </a:rPr>
              <a:t>BUD SWELL</a:t>
            </a:r>
          </a:p>
        </p:txBody>
      </p:sp>
      <p:sp>
        <p:nvSpPr>
          <p:cNvPr id="61493" name="Text Box 53"/>
          <p:cNvSpPr txBox="1">
            <a:spLocks noChangeArrowheads="1"/>
          </p:cNvSpPr>
          <p:nvPr/>
        </p:nvSpPr>
        <p:spPr bwMode="auto">
          <a:xfrm rot="-5388136">
            <a:off x="1349375" y="1698625"/>
            <a:ext cx="3733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600">
                <a:effectLst>
                  <a:outerShdw blurRad="38100" dist="38100" dir="2700000" algn="tl">
                    <a:srgbClr val="000000"/>
                  </a:outerShdw>
                </a:effectLst>
                <a:latin typeface="Tahoma" charset="0"/>
              </a:rPr>
              <a:t>RAPID SHOOT GROWTH</a:t>
            </a:r>
          </a:p>
        </p:txBody>
      </p:sp>
      <p:sp>
        <p:nvSpPr>
          <p:cNvPr id="61494" name="Text Box 54"/>
          <p:cNvSpPr txBox="1">
            <a:spLocks noChangeArrowheads="1"/>
          </p:cNvSpPr>
          <p:nvPr/>
        </p:nvSpPr>
        <p:spPr bwMode="auto">
          <a:xfrm>
            <a:off x="2590800" y="62484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600">
                <a:solidFill>
                  <a:schemeClr val="bg1"/>
                </a:solidFill>
                <a:effectLst/>
                <a:latin typeface="Tahoma" charset="0"/>
              </a:rPr>
              <a:t>APR</a:t>
            </a:r>
          </a:p>
        </p:txBody>
      </p:sp>
      <p:sp>
        <p:nvSpPr>
          <p:cNvPr id="61495" name="Text Box 55"/>
          <p:cNvSpPr txBox="1">
            <a:spLocks noChangeArrowheads="1"/>
          </p:cNvSpPr>
          <p:nvPr/>
        </p:nvSpPr>
        <p:spPr bwMode="auto">
          <a:xfrm>
            <a:off x="3276600" y="6248400"/>
            <a:ext cx="914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600">
                <a:solidFill>
                  <a:schemeClr val="bg1"/>
                </a:solidFill>
                <a:effectLst/>
                <a:latin typeface="Tahoma" charset="0"/>
              </a:rPr>
              <a:t>MAY</a:t>
            </a:r>
          </a:p>
        </p:txBody>
      </p:sp>
      <p:sp>
        <p:nvSpPr>
          <p:cNvPr id="61496" name="Text Box 56"/>
          <p:cNvSpPr txBox="1">
            <a:spLocks noChangeArrowheads="1"/>
          </p:cNvSpPr>
          <p:nvPr/>
        </p:nvSpPr>
        <p:spPr bwMode="auto">
          <a:xfrm>
            <a:off x="228600" y="46482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800">
                <a:solidFill>
                  <a:schemeClr val="bg1"/>
                </a:solidFill>
                <a:effectLst/>
                <a:latin typeface="Tahoma" charset="0"/>
              </a:rPr>
              <a:t>10</a:t>
            </a:r>
          </a:p>
        </p:txBody>
      </p:sp>
      <p:sp>
        <p:nvSpPr>
          <p:cNvPr id="61498" name="Text Box 58"/>
          <p:cNvSpPr txBox="1">
            <a:spLocks noChangeArrowheads="1"/>
          </p:cNvSpPr>
          <p:nvPr/>
        </p:nvSpPr>
        <p:spPr bwMode="auto">
          <a:xfrm rot="-5423153">
            <a:off x="2606675" y="3489325"/>
            <a:ext cx="2895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altLang="en-US" sz="1600">
                <a:effectLst>
                  <a:outerShdw blurRad="38100" dist="38100" dir="2700000" algn="tl">
                    <a:srgbClr val="000000"/>
                  </a:outerShdw>
                </a:effectLst>
                <a:latin typeface="Tahoma" charset="0"/>
              </a:rPr>
              <a:t>SHOOT GROWTH STOPS</a:t>
            </a:r>
          </a:p>
        </p:txBody>
      </p:sp>
      <p:sp>
        <p:nvSpPr>
          <p:cNvPr id="61500" name="Text Box 60"/>
          <p:cNvSpPr txBox="1">
            <a:spLocks noChangeArrowheads="1"/>
          </p:cNvSpPr>
          <p:nvPr/>
        </p:nvSpPr>
        <p:spPr bwMode="auto">
          <a:xfrm rot="-5400000">
            <a:off x="5159375" y="2232025"/>
            <a:ext cx="2514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1600">
                <a:effectLst>
                  <a:outerShdw blurRad="38100" dist="38100" dir="2700000" algn="tl">
                    <a:srgbClr val="000000"/>
                  </a:outerShdw>
                </a:effectLst>
                <a:latin typeface="Tahoma" charset="0"/>
              </a:rPr>
              <a:t>MID-LEAF FALL</a:t>
            </a:r>
          </a:p>
        </p:txBody>
      </p:sp>
      <p:sp>
        <p:nvSpPr>
          <p:cNvPr id="61503" name="Text Box 63"/>
          <p:cNvSpPr txBox="1">
            <a:spLocks noChangeArrowheads="1"/>
          </p:cNvSpPr>
          <p:nvPr/>
        </p:nvSpPr>
        <p:spPr bwMode="auto">
          <a:xfrm>
            <a:off x="4191000" y="990600"/>
            <a:ext cx="31242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1200">
                <a:effectLst>
                  <a:outerShdw blurRad="38100" dist="38100" dir="2700000" algn="tl">
                    <a:srgbClr val="000000"/>
                  </a:outerShdw>
                </a:effectLst>
                <a:latin typeface="Tahoma" charset="0"/>
              </a:rPr>
              <a:t>FULLY</a:t>
            </a:r>
          </a:p>
          <a:p>
            <a:pPr algn="ctr"/>
            <a:r>
              <a:rPr lang="en-US" altLang="en-US" sz="1200">
                <a:effectLst>
                  <a:outerShdw blurRad="38100" dist="38100" dir="2700000" algn="tl">
                    <a:srgbClr val="000000"/>
                  </a:outerShdw>
                </a:effectLst>
                <a:latin typeface="Tahoma" charset="0"/>
              </a:rPr>
              <a:t>OPENED</a:t>
            </a:r>
          </a:p>
          <a:p>
            <a:pPr algn="ctr"/>
            <a:r>
              <a:rPr lang="en-US" altLang="en-US" sz="1200">
                <a:effectLst>
                  <a:outerShdw blurRad="38100" dist="38100" dir="2700000" algn="tl">
                    <a:srgbClr val="000000"/>
                  </a:outerShdw>
                </a:effectLst>
                <a:latin typeface="Tahoma" charset="0"/>
              </a:rPr>
              <a:t>LEAVES</a:t>
            </a:r>
          </a:p>
        </p:txBody>
      </p:sp>
      <p:sp>
        <p:nvSpPr>
          <p:cNvPr id="61504" name="Text Box 64"/>
          <p:cNvSpPr txBox="1">
            <a:spLocks noChangeArrowheads="1"/>
          </p:cNvSpPr>
          <p:nvPr/>
        </p:nvSpPr>
        <p:spPr bwMode="auto">
          <a:xfrm>
            <a:off x="4191000" y="4114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ltLang="en-US" sz="2400" b="0">
              <a:solidFill>
                <a:schemeClr val="tx1"/>
              </a:solidFill>
              <a:effectLst/>
            </a:endParaRPr>
          </a:p>
        </p:txBody>
      </p:sp>
      <p:sp>
        <p:nvSpPr>
          <p:cNvPr id="61505" name="Text Box 65"/>
          <p:cNvSpPr txBox="1">
            <a:spLocks noChangeArrowheads="1"/>
          </p:cNvSpPr>
          <p:nvPr/>
        </p:nvSpPr>
        <p:spPr bwMode="auto">
          <a:xfrm>
            <a:off x="6172200" y="1143000"/>
            <a:ext cx="3200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1200">
                <a:effectLst>
                  <a:outerShdw blurRad="38100" dist="38100" dir="2700000" algn="tl">
                    <a:srgbClr val="000000"/>
                  </a:outerShdw>
                </a:effectLst>
                <a:latin typeface="Tahoma" charset="0"/>
              </a:rPr>
              <a:t>DORMANT</a:t>
            </a:r>
          </a:p>
        </p:txBody>
      </p:sp>
      <p:sp>
        <p:nvSpPr>
          <p:cNvPr id="61506" name="Text Box 66"/>
          <p:cNvSpPr txBox="1">
            <a:spLocks noChangeArrowheads="1"/>
          </p:cNvSpPr>
          <p:nvPr/>
        </p:nvSpPr>
        <p:spPr bwMode="auto">
          <a:xfrm>
            <a:off x="304800" y="3200400"/>
            <a:ext cx="625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1800">
                <a:solidFill>
                  <a:schemeClr val="bg1"/>
                </a:solidFill>
                <a:effectLst/>
                <a:latin typeface="Tahoma" charset="0"/>
              </a:rPr>
              <a:t>20</a:t>
            </a:r>
          </a:p>
        </p:txBody>
      </p:sp>
      <p:sp>
        <p:nvSpPr>
          <p:cNvPr id="61507" name="Text Box 67"/>
          <p:cNvSpPr txBox="1">
            <a:spLocks noChangeArrowheads="1"/>
          </p:cNvSpPr>
          <p:nvPr/>
        </p:nvSpPr>
        <p:spPr bwMode="auto">
          <a:xfrm>
            <a:off x="304800" y="19050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800">
                <a:solidFill>
                  <a:schemeClr val="bg1"/>
                </a:solidFill>
                <a:effectLst/>
                <a:latin typeface="Tahoma" charset="0"/>
              </a:rPr>
              <a:t>30</a:t>
            </a:r>
          </a:p>
        </p:txBody>
      </p:sp>
      <p:sp>
        <p:nvSpPr>
          <p:cNvPr id="61508" name="Text Box 68"/>
          <p:cNvSpPr txBox="1">
            <a:spLocks noChangeArrowheads="1"/>
          </p:cNvSpPr>
          <p:nvPr/>
        </p:nvSpPr>
        <p:spPr bwMode="auto">
          <a:xfrm>
            <a:off x="304800" y="7620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800">
                <a:solidFill>
                  <a:schemeClr val="bg1"/>
                </a:solidFill>
                <a:effectLst/>
                <a:latin typeface="Tahoma" charset="0"/>
              </a:rPr>
              <a:t>40</a:t>
            </a:r>
          </a:p>
        </p:txBody>
      </p:sp>
      <p:sp>
        <p:nvSpPr>
          <p:cNvPr id="61509" name="Text Box 69"/>
          <p:cNvSpPr txBox="1">
            <a:spLocks noChangeArrowheads="1"/>
          </p:cNvSpPr>
          <p:nvPr/>
        </p:nvSpPr>
        <p:spPr bwMode="auto">
          <a:xfrm>
            <a:off x="1066800" y="1143000"/>
            <a:ext cx="3048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600">
                <a:effectLst>
                  <a:outerShdw blurRad="38100" dist="38100" dir="2700000" algn="tl">
                    <a:srgbClr val="000000"/>
                  </a:outerShdw>
                </a:effectLst>
                <a:latin typeface="Tahoma" charset="0"/>
              </a:rPr>
              <a:t>DORMANT</a:t>
            </a:r>
          </a:p>
        </p:txBody>
      </p:sp>
      <p:sp>
        <p:nvSpPr>
          <p:cNvPr id="61511" name="Rectangle 71"/>
          <p:cNvSpPr>
            <a:spLocks noChangeArrowheads="1"/>
          </p:cNvSpPr>
          <p:nvPr/>
        </p:nvSpPr>
        <p:spPr bwMode="auto">
          <a:xfrm>
            <a:off x="4038600" y="6248400"/>
            <a:ext cx="593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600">
                <a:solidFill>
                  <a:schemeClr val="bg1"/>
                </a:solidFill>
                <a:effectLst/>
                <a:latin typeface="Tahoma" charset="0"/>
              </a:rPr>
              <a:t>JUN</a:t>
            </a:r>
          </a:p>
        </p:txBody>
      </p:sp>
      <p:sp>
        <p:nvSpPr>
          <p:cNvPr id="61512" name="Text Box 72"/>
          <p:cNvSpPr txBox="1">
            <a:spLocks noChangeArrowheads="1"/>
          </p:cNvSpPr>
          <p:nvPr/>
        </p:nvSpPr>
        <p:spPr bwMode="auto">
          <a:xfrm>
            <a:off x="4800600" y="6248400"/>
            <a:ext cx="152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600">
                <a:solidFill>
                  <a:schemeClr val="bg1"/>
                </a:solidFill>
                <a:effectLst/>
                <a:latin typeface="Tahoma" charset="0"/>
              </a:rPr>
              <a:t>JUL</a:t>
            </a:r>
          </a:p>
        </p:txBody>
      </p:sp>
      <p:sp>
        <p:nvSpPr>
          <p:cNvPr id="61513" name="Text Box 73"/>
          <p:cNvSpPr txBox="1">
            <a:spLocks noChangeArrowheads="1"/>
          </p:cNvSpPr>
          <p:nvPr/>
        </p:nvSpPr>
        <p:spPr bwMode="auto">
          <a:xfrm>
            <a:off x="5334000" y="62484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600">
                <a:solidFill>
                  <a:schemeClr val="bg1"/>
                </a:solidFill>
                <a:effectLst/>
                <a:latin typeface="Tahoma" charset="0"/>
              </a:rPr>
              <a:t>AUG</a:t>
            </a:r>
          </a:p>
        </p:txBody>
      </p:sp>
      <p:sp>
        <p:nvSpPr>
          <p:cNvPr id="61514" name="Text Box 74"/>
          <p:cNvSpPr txBox="1">
            <a:spLocks noChangeArrowheads="1"/>
          </p:cNvSpPr>
          <p:nvPr/>
        </p:nvSpPr>
        <p:spPr bwMode="auto">
          <a:xfrm>
            <a:off x="6019800" y="6248400"/>
            <a:ext cx="762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600">
                <a:solidFill>
                  <a:schemeClr val="bg1"/>
                </a:solidFill>
                <a:effectLst/>
                <a:latin typeface="Tahoma" charset="0"/>
              </a:rPr>
              <a:t>SEP</a:t>
            </a:r>
          </a:p>
        </p:txBody>
      </p:sp>
      <p:sp>
        <p:nvSpPr>
          <p:cNvPr id="61515" name="Text Box 75"/>
          <p:cNvSpPr txBox="1">
            <a:spLocks noChangeArrowheads="1"/>
          </p:cNvSpPr>
          <p:nvPr/>
        </p:nvSpPr>
        <p:spPr bwMode="auto">
          <a:xfrm>
            <a:off x="6705600" y="6248400"/>
            <a:ext cx="914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600">
                <a:solidFill>
                  <a:schemeClr val="bg1"/>
                </a:solidFill>
                <a:effectLst/>
                <a:latin typeface="Tahoma" charset="0"/>
              </a:rPr>
              <a:t>OCT</a:t>
            </a:r>
          </a:p>
        </p:txBody>
      </p:sp>
      <p:sp>
        <p:nvSpPr>
          <p:cNvPr id="61516" name="Text Box 76"/>
          <p:cNvSpPr txBox="1">
            <a:spLocks noChangeArrowheads="1"/>
          </p:cNvSpPr>
          <p:nvPr/>
        </p:nvSpPr>
        <p:spPr bwMode="auto">
          <a:xfrm>
            <a:off x="7315200" y="6248400"/>
            <a:ext cx="152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600">
                <a:solidFill>
                  <a:schemeClr val="bg1"/>
                </a:solidFill>
                <a:effectLst/>
                <a:latin typeface="Tahoma" charset="0"/>
              </a:rPr>
              <a:t>NOV</a:t>
            </a:r>
          </a:p>
        </p:txBody>
      </p:sp>
      <p:sp>
        <p:nvSpPr>
          <p:cNvPr id="61518" name="Text Box 78"/>
          <p:cNvSpPr txBox="1">
            <a:spLocks noChangeArrowheads="1"/>
          </p:cNvSpPr>
          <p:nvPr/>
        </p:nvSpPr>
        <p:spPr bwMode="auto">
          <a:xfrm>
            <a:off x="7924800" y="62484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600">
                <a:solidFill>
                  <a:schemeClr val="bg1"/>
                </a:solidFill>
                <a:effectLst/>
                <a:latin typeface="Tahoma" charset="0"/>
              </a:rPr>
              <a:t>DEC</a:t>
            </a:r>
          </a:p>
        </p:txBody>
      </p:sp>
      <p:sp>
        <p:nvSpPr>
          <p:cNvPr id="61519" name="Text Box 79"/>
          <p:cNvSpPr txBox="1">
            <a:spLocks noChangeArrowheads="1"/>
          </p:cNvSpPr>
          <p:nvPr/>
        </p:nvSpPr>
        <p:spPr bwMode="auto">
          <a:xfrm>
            <a:off x="0" y="6613525"/>
            <a:ext cx="594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000" b="0">
                <a:solidFill>
                  <a:schemeClr val="bg1"/>
                </a:solidFill>
                <a:effectLst/>
                <a:latin typeface="Tahoma" charset="0"/>
              </a:rPr>
              <a:t>J.Amer.Soc.Hort.Sci. 103(4),1986.</a:t>
            </a:r>
          </a:p>
        </p:txBody>
      </p:sp>
    </p:spTree>
  </p:cSld>
  <p:clrMapOvr>
    <a:masterClrMapping/>
  </p:clrMapOvr>
  <p:transition spd="med">
    <p:fade thruBlk="1"/>
  </p:transition>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66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7200" b="1" i="0" u="none" strike="noStrike" cap="none" normalizeH="0" baseline="0">
            <a:ln>
              <a:noFill/>
            </a:ln>
            <a:solidFill>
              <a:srgbClr val="FFFF00"/>
            </a:solidFill>
            <a:effectLst>
              <a:outerShdw blurRad="38100" dist="38100" dir="2700000" algn="tl">
                <a:srgbClr val="000000">
                  <a:alpha val="43137"/>
                </a:srgbClr>
              </a:outerShdw>
            </a:effectLst>
            <a:latin typeface="Times New Roman" charset="0"/>
          </a:defRPr>
        </a:defPPr>
      </a:lstStyle>
    </a:spDef>
    <a:lnDef>
      <a:spPr bwMode="auto">
        <a:xfrm>
          <a:off x="0" y="0"/>
          <a:ext cx="1" cy="1"/>
        </a:xfrm>
        <a:custGeom>
          <a:avLst/>
          <a:gdLst/>
          <a:ahLst/>
          <a:cxnLst/>
          <a:rect l="0" t="0" r="0" b="0"/>
          <a:pathLst/>
        </a:custGeom>
        <a:solidFill>
          <a:srgbClr val="FF66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7200" b="1" i="0" u="none" strike="noStrike" cap="none" normalizeH="0" baseline="0">
            <a:ln>
              <a:noFill/>
            </a:ln>
            <a:solidFill>
              <a:srgbClr val="FFFF00"/>
            </a:solidFill>
            <a:effectLst>
              <a:outerShdw blurRad="38100" dist="38100" dir="2700000" algn="tl">
                <a:srgbClr val="000000">
                  <a:alpha val="43137"/>
                </a:srgbClr>
              </a:outerShdw>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6949</Words>
  <Application>Microsoft Macintosh PowerPoint</Application>
  <PresentationFormat>On-screen Show (4:3)</PresentationFormat>
  <Paragraphs>352</Paragraphs>
  <Slides>75</Slides>
  <Notes>75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Times New Roman</vt:lpstr>
      <vt:lpstr>Arial Black</vt:lpstr>
      <vt:lpstr>Wingdings</vt:lpstr>
      <vt:lpstr>Tahoma</vt:lpstr>
      <vt:lpstr>Arial</vt:lpstr>
      <vt:lpstr>Script MT Bold</vt:lpstr>
      <vt:lpstr>Default Design</vt:lpstr>
      <vt:lpstr>PowerPoint Presentation</vt:lpstr>
      <vt:lpstr>PowerPoint Presentation</vt:lpstr>
      <vt:lpstr>PowerPoint Presentation</vt:lpstr>
      <vt:lpstr>Selecting a Fertilizer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Target irrigation to plants that show signs of stress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T’s for Proper Pruning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Braman</dc:creator>
  <cp:lastModifiedBy>George Braman</cp:lastModifiedBy>
  <cp:revision>1</cp:revision>
  <dcterms:created xsi:type="dcterms:W3CDTF">2015-09-08T05:46:27Z</dcterms:created>
  <dcterms:modified xsi:type="dcterms:W3CDTF">2015-09-08T05:46:38Z</dcterms:modified>
</cp:coreProperties>
</file>