
<file path=[Content_Types].xml><?xml version="1.0" encoding="utf-8"?>
<Types xmlns="http://schemas.openxmlformats.org/package/2006/content-types">
  <Default Extension="xml" ContentType="application/xml"/>
  <Default Extension="wav" ContentType="audio/x-wav"/>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5" r:id="rId1"/>
  </p:sldMasterIdLst>
  <p:notesMasterIdLst>
    <p:notesMasterId r:id="rId30"/>
  </p:notesMasterIdLst>
  <p:sldIdLst>
    <p:sldId id="256" r:id="rId2"/>
    <p:sldId id="268" r:id="rId3"/>
    <p:sldId id="269" r:id="rId4"/>
    <p:sldId id="270" r:id="rId5"/>
    <p:sldId id="271" r:id="rId6"/>
    <p:sldId id="261" r:id="rId7"/>
    <p:sldId id="274" r:id="rId8"/>
    <p:sldId id="275" r:id="rId9"/>
    <p:sldId id="276" r:id="rId10"/>
    <p:sldId id="277" r:id="rId11"/>
    <p:sldId id="264" r:id="rId12"/>
    <p:sldId id="287" r:id="rId13"/>
    <p:sldId id="257" r:id="rId14"/>
    <p:sldId id="283" r:id="rId15"/>
    <p:sldId id="258" r:id="rId16"/>
    <p:sldId id="280" r:id="rId17"/>
    <p:sldId id="259" r:id="rId18"/>
    <p:sldId id="282" r:id="rId19"/>
    <p:sldId id="288" r:id="rId20"/>
    <p:sldId id="284" r:id="rId21"/>
    <p:sldId id="290" r:id="rId22"/>
    <p:sldId id="286" r:id="rId23"/>
    <p:sldId id="289" r:id="rId24"/>
    <p:sldId id="291" r:id="rId25"/>
    <p:sldId id="292" r:id="rId26"/>
    <p:sldId id="265" r:id="rId27"/>
    <p:sldId id="266" r:id="rId28"/>
    <p:sldId id="26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E933AE6-A0FB-F74D-A8BD-41A26E482494}" type="slidenum">
              <a:rPr lang="en-US" altLang="en-US"/>
              <a:pPr/>
              <a:t>‹#›</a:t>
            </a:fld>
            <a:endParaRPr lang="en-US" altLang="en-US"/>
          </a:p>
        </p:txBody>
      </p:sp>
    </p:spTree>
    <p:extLst>
      <p:ext uri="{BB962C8B-B14F-4D97-AF65-F5344CB8AC3E}">
        <p14:creationId xmlns:p14="http://schemas.microsoft.com/office/powerpoint/2010/main" val="1003488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6AB7D-48A3-264F-B404-181D7E320F01}" type="slidenum">
              <a:rPr lang="en-US" altLang="en-US"/>
              <a:pPr/>
              <a:t>6</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Control a pest only when it is causing or is expected to cause more harm than is reasonable to accept. Decide what injury level is acceptable. Is the damage actually affecting the health of the plant? If not, does the damage make the plant look bad enough to detract from the appearance of the landscape? </a:t>
            </a:r>
          </a:p>
        </p:txBody>
      </p:sp>
    </p:spTree>
    <p:extLst>
      <p:ext uri="{BB962C8B-B14F-4D97-AF65-F5344CB8AC3E}">
        <p14:creationId xmlns:p14="http://schemas.microsoft.com/office/powerpoint/2010/main" val="144511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BB603-9BD1-A246-B4B5-2A9B8202BEF7}" type="slidenum">
              <a:rPr lang="en-US" altLang="en-US"/>
              <a:pPr/>
              <a:t>16</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pPr>
              <a:lnSpc>
                <a:spcPct val="90000"/>
              </a:lnSpc>
            </a:pPr>
            <a:r>
              <a:rPr lang="en-US" altLang="en-US"/>
              <a:t>Adult lacebugs are tiny, about 1/8 inch long with transparent wings are held flat on the back. Their wings are lacy with two grayish-brown cross-bands connected in the middle. Nymphs are mostly black and spiny. The flask-shaped eggs are partially embedded in leaf tissue and often are covered with a black tar-like secretion. Lace bug adults and nymphs usually live and feed on the underside of leaves. Deciduous and evergreen azaleas are affected by the more common azalea Lace bug but there are other species of lacebug which feed on Lantana, </a:t>
            </a:r>
            <a:r>
              <a:rPr lang="en-US" altLang="en-US">
                <a:effectLst>
                  <a:outerShdw blurRad="38100" dist="38100" dir="2700000" algn="tl">
                    <a:srgbClr val="C0C0C0"/>
                  </a:outerShdw>
                </a:effectLst>
              </a:rPr>
              <a:t>Sycamore, Pyracantha, Willow and Photinia.</a:t>
            </a:r>
          </a:p>
          <a:p>
            <a:pPr>
              <a:lnSpc>
                <a:spcPct val="90000"/>
              </a:lnSpc>
            </a:pPr>
            <a:r>
              <a:rPr lang="en-US" altLang="en-US"/>
              <a:t>	Nymphs and adults feed on plant juices through leaf tissue, causing white stippling of leaves. Nymphs and adults deposit black excrement spots that stick to the bottom surface of leaves. In heavy infestations, plants are aesthetically damaged and may die back.</a:t>
            </a:r>
          </a:p>
          <a:p>
            <a:pPr>
              <a:lnSpc>
                <a:spcPct val="90000"/>
              </a:lnSpc>
            </a:pPr>
            <a:r>
              <a:rPr lang="en-US" altLang="en-US"/>
              <a:t>	Look for the first signs of damage on azaleas beginning in March and continuing throughout the summer. Look for white stippling on older leaves. Turn stippled leaves over to find lace bug stages and black fecal spots. Examine lace bug eggs with a hand lens for signs of parasitism (a round hole in the top of the egg) and look for predators.</a:t>
            </a:r>
          </a:p>
          <a:p>
            <a:pPr>
              <a:lnSpc>
                <a:spcPct val="90000"/>
              </a:lnSpc>
            </a:pPr>
            <a:r>
              <a:rPr lang="en-US" altLang="en-US"/>
              <a:t>	Plant azaleas in partial shade. Time insecticide applications for the presence of the first generation nymphs. Insecticidal soap or horticultural oil sprays will give adequate control if sprayed on the underside of leaves. Beneficials usually are unable to control this pest when azalea host plants are located in sunny locations. </a:t>
            </a:r>
          </a:p>
          <a:p>
            <a:pPr>
              <a:lnSpc>
                <a:spcPct val="90000"/>
              </a:lnSpc>
            </a:pPr>
            <a:endParaRPr lang="en-US" altLang="en-US"/>
          </a:p>
        </p:txBody>
      </p:sp>
    </p:spTree>
    <p:extLst>
      <p:ext uri="{BB962C8B-B14F-4D97-AF65-F5344CB8AC3E}">
        <p14:creationId xmlns:p14="http://schemas.microsoft.com/office/powerpoint/2010/main" val="214596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9874" name="Group 2"/>
          <p:cNvGrpSpPr>
            <a:grpSpLocks/>
          </p:cNvGrpSpPr>
          <p:nvPr/>
        </p:nvGrpSpPr>
        <p:grpSpPr bwMode="auto">
          <a:xfrm>
            <a:off x="0" y="0"/>
            <a:ext cx="8763000" cy="5943600"/>
            <a:chOff x="0" y="0"/>
            <a:chExt cx="5520" cy="3744"/>
          </a:xfrm>
        </p:grpSpPr>
        <p:sp>
          <p:nvSpPr>
            <p:cNvPr id="7987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grpSp>
          <p:nvGrpSpPr>
            <p:cNvPr id="79876" name="Group 4"/>
            <p:cNvGrpSpPr>
              <a:grpSpLocks/>
            </p:cNvGrpSpPr>
            <p:nvPr userDrawn="1"/>
          </p:nvGrpSpPr>
          <p:grpSpPr bwMode="auto">
            <a:xfrm>
              <a:off x="0" y="2208"/>
              <a:ext cx="5520" cy="1536"/>
              <a:chOff x="0" y="2208"/>
              <a:chExt cx="5520" cy="1536"/>
            </a:xfrm>
          </p:grpSpPr>
          <p:sp>
            <p:nvSpPr>
              <p:cNvPr id="79877"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79878"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79879"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9880" name="Group 8"/>
            <p:cNvGrpSpPr>
              <a:grpSpLocks/>
            </p:cNvGrpSpPr>
            <p:nvPr userDrawn="1"/>
          </p:nvGrpSpPr>
          <p:grpSpPr bwMode="auto">
            <a:xfrm>
              <a:off x="400" y="336"/>
              <a:ext cx="5088" cy="192"/>
              <a:chOff x="400" y="336"/>
              <a:chExt cx="5088" cy="192"/>
            </a:xfrm>
          </p:grpSpPr>
          <p:sp>
            <p:nvSpPr>
              <p:cNvPr id="79881"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79882"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79883"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798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2"/>
              <a:buNone/>
              <a:defRPr/>
            </a:lvl1pPr>
          </a:lstStyle>
          <a:p>
            <a:pPr lvl="0"/>
            <a:r>
              <a:rPr lang="en-US" altLang="en-US" noProof="0" smtClean="0"/>
              <a:t>Click to edit Master subtitle style</a:t>
            </a:r>
          </a:p>
        </p:txBody>
      </p:sp>
      <p:sp>
        <p:nvSpPr>
          <p:cNvPr id="79885" name="Rectangle 13"/>
          <p:cNvSpPr>
            <a:spLocks noGrp="1" noChangeArrowheads="1"/>
          </p:cNvSpPr>
          <p:nvPr>
            <p:ph type="dt" sz="half" idx="2"/>
          </p:nvPr>
        </p:nvSpPr>
        <p:spPr>
          <a:xfrm>
            <a:off x="912813" y="6251575"/>
            <a:ext cx="1905000" cy="457200"/>
          </a:xfrm>
        </p:spPr>
        <p:txBody>
          <a:bodyPr/>
          <a:lstStyle>
            <a:lvl1pPr>
              <a:defRPr/>
            </a:lvl1pPr>
          </a:lstStyle>
          <a:p>
            <a:endParaRPr lang="en-US" altLang="en-US"/>
          </a:p>
        </p:txBody>
      </p:sp>
      <p:sp>
        <p:nvSpPr>
          <p:cNvPr id="79886" name="Rectangle 14"/>
          <p:cNvSpPr>
            <a:spLocks noGrp="1" noChangeArrowheads="1"/>
          </p:cNvSpPr>
          <p:nvPr>
            <p:ph type="ftr" sz="quarter" idx="3"/>
          </p:nvPr>
        </p:nvSpPr>
        <p:spPr>
          <a:xfrm>
            <a:off x="3354388" y="6248400"/>
            <a:ext cx="2895600" cy="457200"/>
          </a:xfrm>
        </p:spPr>
        <p:txBody>
          <a:bodyPr/>
          <a:lstStyle>
            <a:lvl1pPr>
              <a:defRPr/>
            </a:lvl1pPr>
          </a:lstStyle>
          <a:p>
            <a:endParaRPr lang="en-US" altLang="en-US"/>
          </a:p>
        </p:txBody>
      </p:sp>
      <p:sp>
        <p:nvSpPr>
          <p:cNvPr id="79887" name="Rectangle 15"/>
          <p:cNvSpPr>
            <a:spLocks noGrp="1" noChangeArrowheads="1"/>
          </p:cNvSpPr>
          <p:nvPr>
            <p:ph type="sldNum" sz="quarter" idx="4"/>
          </p:nvPr>
        </p:nvSpPr>
        <p:spPr/>
        <p:txBody>
          <a:bodyPr/>
          <a:lstStyle>
            <a:lvl1pPr>
              <a:defRPr/>
            </a:lvl1pPr>
          </a:lstStyle>
          <a:p>
            <a:fld id="{E0F1B712-C6F0-3A4F-B956-FDEE9DBD7E3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572100-C603-124D-8BBF-CC04CECFE82B}" type="slidenum">
              <a:rPr lang="en-US" altLang="en-US"/>
              <a:pPr/>
              <a:t>‹#›</a:t>
            </a:fld>
            <a:endParaRPr lang="en-US" altLang="en-US"/>
          </a:p>
        </p:txBody>
      </p:sp>
    </p:spTree>
    <p:extLst>
      <p:ext uri="{BB962C8B-B14F-4D97-AF65-F5344CB8AC3E}">
        <p14:creationId xmlns:p14="http://schemas.microsoft.com/office/powerpoint/2010/main" val="78823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4ABA838-A72B-0C40-9B96-9A202825B01F}" type="slidenum">
              <a:rPr lang="en-US" altLang="en-US"/>
              <a:pPr/>
              <a:t>‹#›</a:t>
            </a:fld>
            <a:endParaRPr lang="en-US" altLang="en-US"/>
          </a:p>
        </p:txBody>
      </p:sp>
    </p:spTree>
    <p:extLst>
      <p:ext uri="{BB962C8B-B14F-4D97-AF65-F5344CB8AC3E}">
        <p14:creationId xmlns:p14="http://schemas.microsoft.com/office/powerpoint/2010/main" val="3996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405F635B-FBAC-B24A-9864-490FC9915771}" type="slidenum">
              <a:rPr lang="en-US" altLang="en-US"/>
              <a:pPr/>
              <a:t>‹#›</a:t>
            </a:fld>
            <a:endParaRPr lang="en-US" altLang="en-US"/>
          </a:p>
        </p:txBody>
      </p:sp>
    </p:spTree>
    <p:extLst>
      <p:ext uri="{BB962C8B-B14F-4D97-AF65-F5344CB8AC3E}">
        <p14:creationId xmlns:p14="http://schemas.microsoft.com/office/powerpoint/2010/main" val="1724740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91A9321B-5447-8849-B09D-76AEF7793372}" type="slidenum">
              <a:rPr lang="en-US" altLang="en-US"/>
              <a:pPr/>
              <a:t>‹#›</a:t>
            </a:fld>
            <a:endParaRPr lang="en-US" altLang="en-US"/>
          </a:p>
        </p:txBody>
      </p:sp>
    </p:spTree>
    <p:extLst>
      <p:ext uri="{BB962C8B-B14F-4D97-AF65-F5344CB8AC3E}">
        <p14:creationId xmlns:p14="http://schemas.microsoft.com/office/powerpoint/2010/main" val="975601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fld id="{C1B670A1-2F02-EA4D-BFF3-5FFECDB25CE0}" type="slidenum">
              <a:rPr lang="en-US" altLang="en-US"/>
              <a:pPr/>
              <a:t>‹#›</a:t>
            </a:fld>
            <a:endParaRPr lang="en-US" altLang="en-US"/>
          </a:p>
        </p:txBody>
      </p:sp>
    </p:spTree>
    <p:extLst>
      <p:ext uri="{BB962C8B-B14F-4D97-AF65-F5344CB8AC3E}">
        <p14:creationId xmlns:p14="http://schemas.microsoft.com/office/powerpoint/2010/main" val="90427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4A0D4223-DBC7-1E4A-A032-12B67343A49D}" type="slidenum">
              <a:rPr lang="en-US" altLang="en-US"/>
              <a:pPr/>
              <a:t>‹#›</a:t>
            </a:fld>
            <a:endParaRPr lang="en-US" altLang="en-US"/>
          </a:p>
        </p:txBody>
      </p:sp>
    </p:spTree>
    <p:extLst>
      <p:ext uri="{BB962C8B-B14F-4D97-AF65-F5344CB8AC3E}">
        <p14:creationId xmlns:p14="http://schemas.microsoft.com/office/powerpoint/2010/main" val="46503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FCDFD9-10E9-5644-9F54-C6EC5F9A6FE5}" type="slidenum">
              <a:rPr lang="en-US" altLang="en-US"/>
              <a:pPr/>
              <a:t>‹#›</a:t>
            </a:fld>
            <a:endParaRPr lang="en-US" altLang="en-US"/>
          </a:p>
        </p:txBody>
      </p:sp>
    </p:spTree>
    <p:extLst>
      <p:ext uri="{BB962C8B-B14F-4D97-AF65-F5344CB8AC3E}">
        <p14:creationId xmlns:p14="http://schemas.microsoft.com/office/powerpoint/2010/main" val="2225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98DE76-BB6C-D344-8BF1-AF3F1973CE52}" type="slidenum">
              <a:rPr lang="en-US" altLang="en-US"/>
              <a:pPr/>
              <a:t>‹#›</a:t>
            </a:fld>
            <a:endParaRPr lang="en-US" altLang="en-US"/>
          </a:p>
        </p:txBody>
      </p:sp>
    </p:spTree>
    <p:extLst>
      <p:ext uri="{BB962C8B-B14F-4D97-AF65-F5344CB8AC3E}">
        <p14:creationId xmlns:p14="http://schemas.microsoft.com/office/powerpoint/2010/main" val="19271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988117-A440-714F-B4FB-E08F1C555D71}" type="slidenum">
              <a:rPr lang="en-US" altLang="en-US"/>
              <a:pPr/>
              <a:t>‹#›</a:t>
            </a:fld>
            <a:endParaRPr lang="en-US" altLang="en-US"/>
          </a:p>
        </p:txBody>
      </p:sp>
    </p:spTree>
    <p:extLst>
      <p:ext uri="{BB962C8B-B14F-4D97-AF65-F5344CB8AC3E}">
        <p14:creationId xmlns:p14="http://schemas.microsoft.com/office/powerpoint/2010/main" val="47176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A7F4599-7AF4-AD4E-9060-4D693970BC88}" type="slidenum">
              <a:rPr lang="en-US" altLang="en-US"/>
              <a:pPr/>
              <a:t>‹#›</a:t>
            </a:fld>
            <a:endParaRPr lang="en-US" altLang="en-US"/>
          </a:p>
        </p:txBody>
      </p:sp>
    </p:spTree>
    <p:extLst>
      <p:ext uri="{BB962C8B-B14F-4D97-AF65-F5344CB8AC3E}">
        <p14:creationId xmlns:p14="http://schemas.microsoft.com/office/powerpoint/2010/main" val="44103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EEECAFC-926D-B448-AB69-F03276E52F1C}" type="slidenum">
              <a:rPr lang="en-US" altLang="en-US"/>
              <a:pPr/>
              <a:t>‹#›</a:t>
            </a:fld>
            <a:endParaRPr lang="en-US" altLang="en-US"/>
          </a:p>
        </p:txBody>
      </p:sp>
    </p:spTree>
    <p:extLst>
      <p:ext uri="{BB962C8B-B14F-4D97-AF65-F5344CB8AC3E}">
        <p14:creationId xmlns:p14="http://schemas.microsoft.com/office/powerpoint/2010/main" val="147112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99742A1-1A95-C647-8345-0DFD9F20286B}" type="slidenum">
              <a:rPr lang="en-US" altLang="en-US"/>
              <a:pPr/>
              <a:t>‹#›</a:t>
            </a:fld>
            <a:endParaRPr lang="en-US" altLang="en-US"/>
          </a:p>
        </p:txBody>
      </p:sp>
    </p:spTree>
    <p:extLst>
      <p:ext uri="{BB962C8B-B14F-4D97-AF65-F5344CB8AC3E}">
        <p14:creationId xmlns:p14="http://schemas.microsoft.com/office/powerpoint/2010/main" val="127167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9F4706-FCE0-7840-A9B8-50BB1CC3FD85}" type="slidenum">
              <a:rPr lang="en-US" altLang="en-US"/>
              <a:pPr/>
              <a:t>‹#›</a:t>
            </a:fld>
            <a:endParaRPr lang="en-US" altLang="en-US"/>
          </a:p>
        </p:txBody>
      </p:sp>
    </p:spTree>
    <p:extLst>
      <p:ext uri="{BB962C8B-B14F-4D97-AF65-F5344CB8AC3E}">
        <p14:creationId xmlns:p14="http://schemas.microsoft.com/office/powerpoint/2010/main" val="125378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BC9D21-571C-474C-9AD3-5E0C4D4C9CFC}" type="slidenum">
              <a:rPr lang="en-US" altLang="en-US"/>
              <a:pPr/>
              <a:t>‹#›</a:t>
            </a:fld>
            <a:endParaRPr lang="en-US" altLang="en-US"/>
          </a:p>
        </p:txBody>
      </p:sp>
    </p:spTree>
    <p:extLst>
      <p:ext uri="{BB962C8B-B14F-4D97-AF65-F5344CB8AC3E}">
        <p14:creationId xmlns:p14="http://schemas.microsoft.com/office/powerpoint/2010/main" val="11788821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0" y="0"/>
            <a:ext cx="8686800" cy="4876800"/>
            <a:chOff x="0" y="0"/>
            <a:chExt cx="5472" cy="3072"/>
          </a:xfrm>
        </p:grpSpPr>
        <p:sp>
          <p:nvSpPr>
            <p:cNvPr id="78851"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grpSp>
          <p:nvGrpSpPr>
            <p:cNvPr id="78852" name="Group 4"/>
            <p:cNvGrpSpPr>
              <a:grpSpLocks/>
            </p:cNvGrpSpPr>
            <p:nvPr/>
          </p:nvGrpSpPr>
          <p:grpSpPr bwMode="auto">
            <a:xfrm>
              <a:off x="240" y="893"/>
              <a:ext cx="5232" cy="115"/>
              <a:chOff x="240" y="893"/>
              <a:chExt cx="5232" cy="115"/>
            </a:xfrm>
          </p:grpSpPr>
          <p:sp>
            <p:nvSpPr>
              <p:cNvPr id="78853"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en-US" sz="2400">
                  <a:latin typeface="Times New Roman" charset="0"/>
                </a:endParaRPr>
              </a:p>
            </p:txBody>
          </p:sp>
          <p:sp>
            <p:nvSpPr>
              <p:cNvPr id="78854"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78855"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6"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7"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8858"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8859"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11313AF0-BE94-E94B-8908-7D31A0B0FFE3}" type="slidenum">
              <a:rPr lang="en-US" altLang="en-US"/>
              <a:pPr/>
              <a:t>‹#›</a:t>
            </a:fld>
            <a:endParaRPr lang="en-US" altLang="en-US"/>
          </a:p>
        </p:txBody>
      </p:sp>
      <p:sp>
        <p:nvSpPr>
          <p:cNvPr id="78860"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defRPr>
      </a:lvl2pPr>
      <a:lvl3pPr algn="l" rtl="0" fontAlgn="base">
        <a:spcBef>
          <a:spcPct val="0"/>
        </a:spcBef>
        <a:spcAft>
          <a:spcPct val="0"/>
        </a:spcAft>
        <a:defRPr sz="4200">
          <a:solidFill>
            <a:schemeClr val="tx2"/>
          </a:solidFill>
          <a:latin typeface="Times New Roman" charset="0"/>
        </a:defRPr>
      </a:lvl3pPr>
      <a:lvl4pPr algn="l" rtl="0" fontAlgn="base">
        <a:spcBef>
          <a:spcPct val="0"/>
        </a:spcBef>
        <a:spcAft>
          <a:spcPct val="0"/>
        </a:spcAft>
        <a:defRPr sz="4200">
          <a:solidFill>
            <a:schemeClr val="tx2"/>
          </a:solidFill>
          <a:latin typeface="Times New Roman" charset="0"/>
        </a:defRPr>
      </a:lvl4pPr>
      <a:lvl5pPr algn="l" rtl="0" fontAlgn="base">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fontAlgn="base">
        <a:spcBef>
          <a:spcPct val="20000"/>
        </a:spcBef>
        <a:spcAft>
          <a:spcPct val="0"/>
        </a:spcAft>
        <a:buClr>
          <a:schemeClr val="folHlink"/>
        </a:buClr>
        <a:buSzPct val="90000"/>
        <a:buFont typeface="Wingdings"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jpeg"/><Relationship Id="rId5" Type="http://schemas.openxmlformats.org/officeDocument/2006/relationships/image" Target="../media/image1.png"/><Relationship Id="rId1" Type="http://schemas.microsoft.com/office/2007/relationships/media" Target="../media/media10.wav"/><Relationship Id="rId2" Type="http://schemas.openxmlformats.org/officeDocument/2006/relationships/audio" Target="../media/media10.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1.wav"/><Relationship Id="rId2" Type="http://schemas.openxmlformats.org/officeDocument/2006/relationships/audio" Target="../media/media1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2.wav"/><Relationship Id="rId2" Type="http://schemas.openxmlformats.org/officeDocument/2006/relationships/audio" Target="../media/media12.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1.png"/><Relationship Id="rId1" Type="http://schemas.microsoft.com/office/2007/relationships/media" Target="../media/media13.wav"/><Relationship Id="rId2" Type="http://schemas.openxmlformats.org/officeDocument/2006/relationships/audio" Target="../media/media13.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hyperlink" Target="http://www.urbanext.uiuc.edu/lawntalk/lt23aphoto.html" TargetMode="External"/><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hyperlink" Target="http://www.urbanext.uiuc.edu/lawntalk/lt23bphoto.html" TargetMode="External"/><Relationship Id="rId8" Type="http://schemas.openxmlformats.org/officeDocument/2006/relationships/image" Target="../media/image9.jpeg"/><Relationship Id="rId9" Type="http://schemas.openxmlformats.org/officeDocument/2006/relationships/image" Target="../media/image1.png"/><Relationship Id="rId1" Type="http://schemas.microsoft.com/office/2007/relationships/media" Target="../media/media14.wav"/><Relationship Id="rId2" Type="http://schemas.openxmlformats.org/officeDocument/2006/relationships/audio" Target="../media/media14.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png"/><Relationship Id="rId1" Type="http://schemas.microsoft.com/office/2007/relationships/media" Target="../media/media15.wav"/><Relationship Id="rId2" Type="http://schemas.openxmlformats.org/officeDocument/2006/relationships/audio" Target="../media/media15.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2.xml"/><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png"/><Relationship Id="rId1" Type="http://schemas.microsoft.com/office/2007/relationships/media" Target="../media/media16.wav"/><Relationship Id="rId2" Type="http://schemas.openxmlformats.org/officeDocument/2006/relationships/audio" Target="../media/media16.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png"/><Relationship Id="rId1" Type="http://schemas.microsoft.com/office/2007/relationships/media" Target="../media/media17.wav"/><Relationship Id="rId2" Type="http://schemas.openxmlformats.org/officeDocument/2006/relationships/audio" Target="../media/media17.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1.png"/><Relationship Id="rId1" Type="http://schemas.microsoft.com/office/2007/relationships/media" Target="../media/media18.wav"/><Relationship Id="rId2" Type="http://schemas.openxmlformats.org/officeDocument/2006/relationships/audio" Target="../media/media18.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9.wav"/><Relationship Id="rId2" Type="http://schemas.openxmlformats.org/officeDocument/2006/relationships/audio" Target="../media/media19.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2.wav"/><Relationship Id="rId2"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1.png"/><Relationship Id="rId1" Type="http://schemas.microsoft.com/office/2007/relationships/media" Target="../media/media20.wav"/><Relationship Id="rId2" Type="http://schemas.openxmlformats.org/officeDocument/2006/relationships/audio" Target="../media/media20.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4.jpeg"/><Relationship Id="rId5" Type="http://schemas.openxmlformats.org/officeDocument/2006/relationships/image" Target="../media/image1.png"/><Relationship Id="rId1" Type="http://schemas.microsoft.com/office/2007/relationships/media" Target="../media/media21.wav"/><Relationship Id="rId2" Type="http://schemas.openxmlformats.org/officeDocument/2006/relationships/audio" Target="../media/media21.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1.png"/><Relationship Id="rId1" Type="http://schemas.microsoft.com/office/2007/relationships/media" Target="../media/media22.wav"/><Relationship Id="rId2" Type="http://schemas.openxmlformats.org/officeDocument/2006/relationships/audio" Target="../media/media22.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23.wav"/><Relationship Id="rId2" Type="http://schemas.openxmlformats.org/officeDocument/2006/relationships/audio" Target="../media/media23.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plantclinic.cornell.edu/FactSheets/azaleagall/closeup.htm" TargetMode="External"/><Relationship Id="rId5" Type="http://schemas.openxmlformats.org/officeDocument/2006/relationships/image" Target="../media/image28.jpeg"/><Relationship Id="rId6" Type="http://schemas.openxmlformats.org/officeDocument/2006/relationships/hyperlink" Target="http://plantclinic.cornell.edu/FactSheets/azaleagall/over.htm" TargetMode="External"/><Relationship Id="rId7" Type="http://schemas.openxmlformats.org/officeDocument/2006/relationships/image" Target="../media/image29.jpeg"/><Relationship Id="rId8" Type="http://schemas.openxmlformats.org/officeDocument/2006/relationships/image" Target="../media/image1.png"/><Relationship Id="rId1" Type="http://schemas.microsoft.com/office/2007/relationships/media" Target="../media/media24.wav"/><Relationship Id="rId2" Type="http://schemas.openxmlformats.org/officeDocument/2006/relationships/audio" Target="../media/media24.wav"/></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1.png"/><Relationship Id="rId1" Type="http://schemas.microsoft.com/office/2007/relationships/media" Target="../media/media25.wav"/><Relationship Id="rId2" Type="http://schemas.openxmlformats.org/officeDocument/2006/relationships/audio" Target="../media/media25.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26.wav"/><Relationship Id="rId2" Type="http://schemas.openxmlformats.org/officeDocument/2006/relationships/audio" Target="../media/media26.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2.jpeg"/><Relationship Id="rId5" Type="http://schemas.openxmlformats.org/officeDocument/2006/relationships/image" Target="../media/image1.png"/><Relationship Id="rId1" Type="http://schemas.microsoft.com/office/2007/relationships/media" Target="../media/media27.wav"/><Relationship Id="rId2" Type="http://schemas.openxmlformats.org/officeDocument/2006/relationships/audio" Target="../media/media27.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28.wav"/><Relationship Id="rId2" Type="http://schemas.openxmlformats.org/officeDocument/2006/relationships/audio" Target="../media/media28.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xml"/><Relationship Id="rId5" Type="http://schemas.openxmlformats.org/officeDocument/2006/relationships/image" Target="../media/image2.jpeg"/><Relationship Id="rId6" Type="http://schemas.openxmlformats.org/officeDocument/2006/relationships/image" Target="../media/image1.png"/><Relationship Id="rId1" Type="http://schemas.microsoft.com/office/2007/relationships/media" Target="../media/media6.wav"/><Relationship Id="rId2" Type="http://schemas.openxmlformats.org/officeDocument/2006/relationships/audio"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eg"/><Relationship Id="rId5" Type="http://schemas.openxmlformats.org/officeDocument/2006/relationships/image" Target="../media/image1.png"/><Relationship Id="rId1" Type="http://schemas.microsoft.com/office/2007/relationships/media" Target="../media/media8.wav"/><Relationship Id="rId2" Type="http://schemas.openxmlformats.org/officeDocument/2006/relationships/audio" Target="../media/media8.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9.wav"/><Relationship Id="rId2" Type="http://schemas.openxmlformats.org/officeDocument/2006/relationships/audio" Target="../media/media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400" dirty="0"/>
              <a:t>“Landscape Foes, The Top 10 Ornamental Insects and Diseases” </a:t>
            </a:r>
          </a:p>
        </p:txBody>
      </p:sp>
      <p:sp>
        <p:nvSpPr>
          <p:cNvPr id="2051" name="Rectangle 3"/>
          <p:cNvSpPr>
            <a:spLocks noGrp="1" noChangeArrowheads="1"/>
          </p:cNvSpPr>
          <p:nvPr>
            <p:ph type="subTitle" idx="1"/>
          </p:nvPr>
        </p:nvSpPr>
        <p:spPr/>
        <p:txBody>
          <a:bodyPr/>
          <a:lstStyle/>
          <a:p>
            <a:endParaRPr lang="en-US" altLang="en-US" sz="1800"/>
          </a:p>
          <a:p>
            <a:r>
              <a:rPr lang="en-US" altLang="en-US" sz="1800"/>
              <a:t>Jule-Lynne Macie</a:t>
            </a:r>
          </a:p>
          <a:p>
            <a:r>
              <a:rPr lang="en-US" altLang="en-US" sz="1800"/>
              <a:t>Rockdale County Cooperative Extension</a:t>
            </a:r>
          </a:p>
        </p:txBody>
      </p:sp>
      <p:pic>
        <p:nvPicPr>
          <p:cNvPr id="205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05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altLang="en-US" sz="4400"/>
              <a:t>The Wheel Bug has piercing sucking mouthparts! </a:t>
            </a:r>
          </a:p>
        </p:txBody>
      </p:sp>
      <p:sp>
        <p:nvSpPr>
          <p:cNvPr id="32771" name="Rectangle 3"/>
          <p:cNvSpPr>
            <a:spLocks noGrp="1" noChangeArrowheads="1"/>
          </p:cNvSpPr>
          <p:nvPr>
            <p:ph type="subTitle" idx="1"/>
          </p:nvPr>
        </p:nvSpPr>
        <p:spPr/>
        <p:txBody>
          <a:bodyPr/>
          <a:lstStyle/>
          <a:p>
            <a:r>
              <a:rPr lang="en-US" altLang="en-US"/>
              <a:t>     He can’t put holes in the leaves!</a:t>
            </a:r>
          </a:p>
          <a:p>
            <a:r>
              <a:rPr lang="en-US" altLang="en-US"/>
              <a:t>        In fact:  he doesn’t even eat leaves – he’s a predator!</a:t>
            </a:r>
          </a:p>
        </p:txBody>
      </p:sp>
      <p:pic>
        <p:nvPicPr>
          <p:cNvPr id="32772" name="Picture 4" descr="BugWhee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2095500" cy="1316038"/>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p:cNvSpPr>
            <a:spLocks noChangeArrowheads="1"/>
          </p:cNvSpPr>
          <p:nvPr/>
        </p:nvSpPr>
        <p:spPr bwMode="auto">
          <a:xfrm>
            <a:off x="762000" y="556260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altLang="en-US"/>
              <a:t>►</a:t>
            </a:r>
          </a:p>
        </p:txBody>
      </p:sp>
      <p:pic>
        <p:nvPicPr>
          <p:cNvPr id="3277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27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3277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p:txBody>
          <a:bodyPr/>
          <a:lstStyle/>
          <a:p>
            <a:pPr algn="ctr"/>
            <a:r>
              <a:rPr lang="en-US" altLang="en-US"/>
              <a:t>Top Ten Landscape Foes for Spring</a:t>
            </a:r>
          </a:p>
        </p:txBody>
      </p:sp>
      <p:sp>
        <p:nvSpPr>
          <p:cNvPr id="14341" name="Rectangle 5"/>
          <p:cNvSpPr>
            <a:spLocks noGrp="1" noChangeArrowheads="1"/>
          </p:cNvSpPr>
          <p:nvPr>
            <p:ph type="subTitle" idx="1"/>
          </p:nvPr>
        </p:nvSpPr>
        <p:spPr/>
        <p:txBody>
          <a:bodyPr/>
          <a:lstStyle/>
          <a:p>
            <a:endParaRPr lang="en-US" altLang="en-US"/>
          </a:p>
        </p:txBody>
      </p:sp>
      <p:pic>
        <p:nvPicPr>
          <p:cNvPr id="14342"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43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434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p:txBody>
          <a:bodyPr/>
          <a:lstStyle/>
          <a:p>
            <a:pPr algn="ctr"/>
            <a:r>
              <a:rPr lang="en-US" altLang="en-US"/>
              <a:t>Early Spring Insects to Look Out For!</a:t>
            </a:r>
          </a:p>
        </p:txBody>
      </p:sp>
      <p:sp>
        <p:nvSpPr>
          <p:cNvPr id="46085" name="Rectangle 5"/>
          <p:cNvSpPr>
            <a:spLocks noGrp="1" noChangeArrowheads="1"/>
          </p:cNvSpPr>
          <p:nvPr>
            <p:ph type="subTitle" idx="1"/>
          </p:nvPr>
        </p:nvSpPr>
        <p:spPr/>
        <p:txBody>
          <a:bodyPr/>
          <a:lstStyle/>
          <a:p>
            <a:endParaRPr lang="en-US" altLang="en-US"/>
          </a:p>
        </p:txBody>
      </p:sp>
      <p:pic>
        <p:nvPicPr>
          <p:cNvPr id="46086"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60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608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800"/>
              <a:t>Fire Ants</a:t>
            </a:r>
          </a:p>
        </p:txBody>
      </p:sp>
      <p:pic>
        <p:nvPicPr>
          <p:cNvPr id="3075" name="Picture 3" descr="Untitled-2"/>
          <p:cNvPicPr>
            <a:picLocks noChangeAspect="1" noChangeArrowheads="1"/>
          </p:cNvPicPr>
          <p:nvPr>
            <p:ph sz="quarter" idx="2"/>
          </p:nvPr>
        </p:nvPicPr>
        <p:blipFill>
          <a:blip r:embed="rId4">
            <a:lum bright="24000" contrast="12000"/>
            <a:extLst>
              <a:ext uri="{28A0092B-C50C-407E-A947-70E740481C1C}">
                <a14:useLocalDpi xmlns:a14="http://schemas.microsoft.com/office/drawing/2010/main" val="0"/>
              </a:ext>
            </a:extLst>
          </a:blip>
          <a:srcRect/>
          <a:stretch>
            <a:fillRect/>
          </a:stretch>
        </p:blipFill>
        <p:spPr>
          <a:xfrm>
            <a:off x="3048000" y="3962400"/>
            <a:ext cx="40386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76" name="Rectangle 4"/>
          <p:cNvSpPr>
            <a:spLocks noChangeArrowheads="1"/>
          </p:cNvSpPr>
          <p:nvPr/>
        </p:nvSpPr>
        <p:spPr bwMode="auto">
          <a:xfrm>
            <a:off x="1447800" y="220980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spcBef>
                <a:spcPct val="20000"/>
              </a:spcBef>
              <a:buClr>
                <a:schemeClr val="folHlink"/>
              </a:buClr>
              <a:buSzPct val="90000"/>
              <a:buFont typeface="Wingdings" charset="2"/>
              <a:buChar char="n"/>
              <a:defRPr sz="2800">
                <a:solidFill>
                  <a:schemeClr val="tx1"/>
                </a:solidFill>
                <a:latin typeface="Arial" charset="0"/>
              </a:defRPr>
            </a:lvl1pPr>
            <a:lvl2pPr marL="742950" indent="-285750">
              <a:spcBef>
                <a:spcPct val="20000"/>
              </a:spcBef>
              <a:buClr>
                <a:schemeClr val="accent1"/>
              </a:buClr>
              <a:buSzPct val="75000"/>
              <a:buFont typeface="Wingdings" charset="2"/>
              <a:buChar char="n"/>
              <a:defRPr sz="2600">
                <a:solidFill>
                  <a:schemeClr val="tx1"/>
                </a:solidFill>
                <a:latin typeface="Arial" charset="0"/>
              </a:defRPr>
            </a:lvl2pPr>
            <a:lvl3pPr marL="1143000" indent="-228600">
              <a:spcBef>
                <a:spcPct val="20000"/>
              </a:spcBef>
              <a:buClr>
                <a:schemeClr val="folHlink"/>
              </a:buClr>
              <a:buSzPct val="55000"/>
              <a:buFont typeface="Wingdings" charset="2"/>
              <a:buChar char="n"/>
              <a:defRPr sz="2300">
                <a:solidFill>
                  <a:schemeClr val="tx1"/>
                </a:solidFill>
                <a:latin typeface="Arial" charset="0"/>
              </a:defRPr>
            </a:lvl3pPr>
            <a:lvl4pPr marL="1600200" indent="-228600">
              <a:spcBef>
                <a:spcPct val="20000"/>
              </a:spcBef>
              <a:buClr>
                <a:schemeClr val="accent1"/>
              </a:buClr>
              <a:buFont typeface="Wingdings" charset="2"/>
              <a:buChar char="§"/>
              <a:defRPr sz="2000">
                <a:solidFill>
                  <a:schemeClr val="tx1"/>
                </a:solidFill>
                <a:latin typeface="Arial" charset="0"/>
              </a:defRPr>
            </a:lvl4pPr>
            <a:lvl5pPr marL="2057400" indent="-228600">
              <a:spcBef>
                <a:spcPct val="20000"/>
              </a:spcBef>
              <a:buClr>
                <a:schemeClr val="accent1"/>
              </a:buClr>
              <a:buFont typeface="Wingdings" charset="2"/>
              <a:buChar char="§"/>
              <a:defRPr sz="2000">
                <a:solidFill>
                  <a:schemeClr val="tx1"/>
                </a:solidFill>
                <a:latin typeface="Arial" charset="0"/>
              </a:defRPr>
            </a:lvl5pPr>
            <a:lvl6pPr marL="2514600" indent="-228600" fontAlgn="base">
              <a:spcBef>
                <a:spcPct val="20000"/>
              </a:spcBef>
              <a:spcAft>
                <a:spcPct val="0"/>
              </a:spcAft>
              <a:buClr>
                <a:schemeClr val="accent1"/>
              </a:buClr>
              <a:buFont typeface="Wingdings" charset="2"/>
              <a:buChar char="§"/>
              <a:defRPr sz="2000">
                <a:solidFill>
                  <a:schemeClr val="tx1"/>
                </a:solidFill>
                <a:latin typeface="Arial" charset="0"/>
              </a:defRPr>
            </a:lvl6pPr>
            <a:lvl7pPr marL="2971800" indent="-228600" fontAlgn="base">
              <a:spcBef>
                <a:spcPct val="20000"/>
              </a:spcBef>
              <a:spcAft>
                <a:spcPct val="0"/>
              </a:spcAft>
              <a:buClr>
                <a:schemeClr val="accent1"/>
              </a:buClr>
              <a:buFont typeface="Wingdings" charset="2"/>
              <a:buChar char="§"/>
              <a:defRPr sz="2000">
                <a:solidFill>
                  <a:schemeClr val="tx1"/>
                </a:solidFill>
                <a:latin typeface="Arial" charset="0"/>
              </a:defRPr>
            </a:lvl7pPr>
            <a:lvl8pPr marL="3429000" indent="-228600" fontAlgn="base">
              <a:spcBef>
                <a:spcPct val="20000"/>
              </a:spcBef>
              <a:spcAft>
                <a:spcPct val="0"/>
              </a:spcAft>
              <a:buClr>
                <a:schemeClr val="accent1"/>
              </a:buClr>
              <a:buFont typeface="Wingdings" charset="2"/>
              <a:buChar char="§"/>
              <a:defRPr sz="2000">
                <a:solidFill>
                  <a:schemeClr val="tx1"/>
                </a:solidFill>
                <a:latin typeface="Arial" charset="0"/>
              </a:defRPr>
            </a:lvl8pPr>
            <a:lvl9pPr marL="3886200" indent="-228600" fontAlgn="base">
              <a:spcBef>
                <a:spcPct val="20000"/>
              </a:spcBef>
              <a:spcAft>
                <a:spcPct val="0"/>
              </a:spcAft>
              <a:buClr>
                <a:schemeClr val="accent1"/>
              </a:buClr>
              <a:buFont typeface="Wingdings" charset="2"/>
              <a:buChar char="§"/>
              <a:defRPr sz="2000">
                <a:solidFill>
                  <a:schemeClr val="tx1"/>
                </a:solidFill>
                <a:latin typeface="Arial" charset="0"/>
              </a:defRPr>
            </a:lvl9pPr>
          </a:lstStyle>
          <a:p>
            <a:pPr>
              <a:buFont typeface="Wingdings" charset="2"/>
              <a:buNone/>
            </a:pPr>
            <a:r>
              <a:rPr lang="en-US" altLang="en-US" sz="2000">
                <a:solidFill>
                  <a:srgbClr val="FFFFFF"/>
                </a:solidFill>
                <a:ea typeface="Times New Roman" charset="0"/>
                <a:cs typeface="Times New Roman" charset="0"/>
              </a:rPr>
              <a:t>Red Imported Fire Ant</a:t>
            </a:r>
          </a:p>
        </p:txBody>
      </p:sp>
      <p:pic>
        <p:nvPicPr>
          <p:cNvPr id="3077" name="Picture 5" descr="Untitled-3"/>
          <p:cNvPicPr>
            <a:picLocks noChangeAspect="1" noChangeArrowheads="1"/>
          </p:cNvPicPr>
          <p:nvPr>
            <p:ph sz="quarter" idx="3"/>
          </p:nvPr>
        </p:nvPicPr>
        <p:blipFill>
          <a:blip r:embed="rId5">
            <a:lum bright="24000" contrast="12000"/>
            <a:extLst>
              <a:ext uri="{28A0092B-C50C-407E-A947-70E740481C1C}">
                <a14:useLocalDpi xmlns:a14="http://schemas.microsoft.com/office/drawing/2010/main" val="0"/>
              </a:ext>
            </a:extLst>
          </a:blip>
          <a:srcRect/>
          <a:stretch>
            <a:fillRect/>
          </a:stretch>
        </p:blipFill>
        <p:spPr>
          <a:xfrm>
            <a:off x="228600" y="2667000"/>
            <a:ext cx="2719388" cy="279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078" name="Picture 6" descr="Fire Ant bites"/>
          <p:cNvPicPr>
            <a:picLocks noChangeAspect="1" noChangeArrowheads="1"/>
          </p:cNvPicPr>
          <p:nvPr>
            <p:ph sz="half" idx="1"/>
          </p:nvPr>
        </p:nvPicPr>
        <p:blipFill>
          <a:blip r:embed="rId6">
            <a:lum contrast="18000"/>
            <a:extLst>
              <a:ext uri="{28A0092B-C50C-407E-A947-70E740481C1C}">
                <a14:useLocalDpi xmlns:a14="http://schemas.microsoft.com/office/drawing/2010/main" val="0"/>
              </a:ext>
            </a:extLst>
          </a:blip>
          <a:srcRect/>
          <a:stretch>
            <a:fillRect/>
          </a:stretch>
        </p:blipFill>
        <p:spPr>
          <a:xfrm>
            <a:off x="5251450" y="2174875"/>
            <a:ext cx="3354388"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79" name="Text Box 7"/>
          <p:cNvSpPr txBox="1">
            <a:spLocks noChangeArrowheads="1"/>
          </p:cNvSpPr>
          <p:nvPr/>
        </p:nvSpPr>
        <p:spPr bwMode="auto">
          <a:xfrm>
            <a:off x="898525" y="5830888"/>
            <a:ext cx="1184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en-US" sz="2400" b="1">
                <a:ea typeface="Arial" charset="0"/>
                <a:cs typeface="Arial" charset="0"/>
              </a:rPr>
              <a:t>worker</a:t>
            </a:r>
          </a:p>
        </p:txBody>
      </p:sp>
      <p:sp>
        <p:nvSpPr>
          <p:cNvPr id="3080" name="Text Box 8"/>
          <p:cNvSpPr txBox="1">
            <a:spLocks noChangeArrowheads="1"/>
          </p:cNvSpPr>
          <p:nvPr/>
        </p:nvSpPr>
        <p:spPr bwMode="auto">
          <a:xfrm>
            <a:off x="6689725" y="5754688"/>
            <a:ext cx="119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en-US" sz="2400" b="1">
                <a:ea typeface="Arial" charset="0"/>
                <a:cs typeface="Arial" charset="0"/>
              </a:rPr>
              <a:t>mound</a:t>
            </a:r>
          </a:p>
        </p:txBody>
      </p:sp>
      <p:sp>
        <p:nvSpPr>
          <p:cNvPr id="3081" name="Text Box 9"/>
          <p:cNvSpPr txBox="1">
            <a:spLocks noChangeArrowheads="1"/>
          </p:cNvSpPr>
          <p:nvPr/>
        </p:nvSpPr>
        <p:spPr bwMode="auto">
          <a:xfrm>
            <a:off x="7834313" y="3921125"/>
            <a:ext cx="1081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en-US" sz="2400" b="1">
                <a:ea typeface="Arial" charset="0"/>
                <a:cs typeface="Arial" charset="0"/>
              </a:rPr>
              <a:t>stings</a:t>
            </a:r>
          </a:p>
        </p:txBody>
      </p:sp>
      <p:sp>
        <p:nvSpPr>
          <p:cNvPr id="3082" name="Line 10"/>
          <p:cNvSpPr>
            <a:spLocks noChangeShapeType="1"/>
          </p:cNvSpPr>
          <p:nvPr/>
        </p:nvSpPr>
        <p:spPr bwMode="auto">
          <a:xfrm flipH="1" flipV="1">
            <a:off x="7035800" y="2998788"/>
            <a:ext cx="952500" cy="103505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3" name="Line 11"/>
          <p:cNvSpPr>
            <a:spLocks noChangeShapeType="1"/>
          </p:cNvSpPr>
          <p:nvPr/>
        </p:nvSpPr>
        <p:spPr bwMode="auto">
          <a:xfrm flipH="1" flipV="1">
            <a:off x="7359650" y="2743200"/>
            <a:ext cx="609600" cy="1295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4" name="Line 12"/>
          <p:cNvSpPr>
            <a:spLocks noChangeShapeType="1"/>
          </p:cNvSpPr>
          <p:nvPr/>
        </p:nvSpPr>
        <p:spPr bwMode="auto">
          <a:xfrm flipH="1" flipV="1">
            <a:off x="6997700" y="3500438"/>
            <a:ext cx="9906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 name="Line 13"/>
          <p:cNvSpPr>
            <a:spLocks noChangeShapeType="1"/>
          </p:cNvSpPr>
          <p:nvPr/>
        </p:nvSpPr>
        <p:spPr bwMode="auto">
          <a:xfrm flipV="1">
            <a:off x="7962900" y="3125788"/>
            <a:ext cx="22860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3087" name="Picture 1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3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308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White Grubs</a:t>
            </a:r>
          </a:p>
        </p:txBody>
      </p:sp>
      <p:pic>
        <p:nvPicPr>
          <p:cNvPr id="41987" name="Picture 3" descr="Photo: Click here for full siz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2895600" cy="2316163"/>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whiteg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804988"/>
            <a:ext cx="2895600" cy="2386012"/>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23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267200"/>
            <a:ext cx="3581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199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500">
                <a:solidFill>
                  <a:schemeClr val="tx1"/>
                </a:solidFill>
              </a:rPr>
              <a:t>White Grubs – Larvae of these Beetles</a:t>
            </a:r>
          </a:p>
        </p:txBody>
      </p:sp>
      <p:pic>
        <p:nvPicPr>
          <p:cNvPr id="4099" name="Picture 3" descr="gjb small"/>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990600" y="2590800"/>
            <a:ext cx="1509713" cy="217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100" name="Picture 4" descr="adult"/>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819400" y="3505200"/>
            <a:ext cx="2020888"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101" name="Picture 5" descr="orien5"/>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816725" y="3506788"/>
            <a:ext cx="1797050" cy="198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102" name="Text Box 6"/>
          <p:cNvSpPr txBox="1">
            <a:spLocks noChangeArrowheads="1"/>
          </p:cNvSpPr>
          <p:nvPr/>
        </p:nvSpPr>
        <p:spPr bwMode="auto">
          <a:xfrm>
            <a:off x="152400" y="5715000"/>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en-US" sz="2400">
                <a:solidFill>
                  <a:srgbClr val="FFFFFF"/>
                </a:solidFill>
                <a:ea typeface="Arial" charset="0"/>
                <a:cs typeface="Arial" charset="0"/>
              </a:rPr>
              <a:t>green June beetle</a:t>
            </a:r>
          </a:p>
        </p:txBody>
      </p:sp>
      <p:sp>
        <p:nvSpPr>
          <p:cNvPr id="4103" name="Text Box 7"/>
          <p:cNvSpPr txBox="1">
            <a:spLocks noChangeArrowheads="1"/>
          </p:cNvSpPr>
          <p:nvPr/>
        </p:nvSpPr>
        <p:spPr bwMode="auto">
          <a:xfrm>
            <a:off x="1219200" y="2743200"/>
            <a:ext cx="6961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0" hangingPunct="0">
              <a:buFont typeface="Wingdings" charset="2"/>
              <a:buNone/>
            </a:pPr>
            <a:r>
              <a:rPr lang="en-US" altLang="en-US" sz="2400">
                <a:solidFill>
                  <a:srgbClr val="FFFFFF"/>
                </a:solidFill>
                <a:ea typeface="Arial" charset="0"/>
                <a:cs typeface="Arial" charset="0"/>
              </a:rPr>
              <a:t>White Grubs are the larvae of beetles such as the </a:t>
            </a:r>
          </a:p>
        </p:txBody>
      </p:sp>
      <p:sp>
        <p:nvSpPr>
          <p:cNvPr id="4104" name="Text Box 8"/>
          <p:cNvSpPr txBox="1">
            <a:spLocks noChangeArrowheads="1"/>
          </p:cNvSpPr>
          <p:nvPr/>
        </p:nvSpPr>
        <p:spPr bwMode="auto">
          <a:xfrm>
            <a:off x="2590800" y="6172200"/>
            <a:ext cx="2424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en-US" sz="2400">
                <a:solidFill>
                  <a:srgbClr val="FFFFFF"/>
                </a:solidFill>
                <a:ea typeface="Arial" charset="0"/>
                <a:cs typeface="Arial" charset="0"/>
              </a:rPr>
              <a:t>Japanese beetle</a:t>
            </a:r>
          </a:p>
        </p:txBody>
      </p:sp>
      <p:sp>
        <p:nvSpPr>
          <p:cNvPr id="4105" name="Text Box 9"/>
          <p:cNvSpPr txBox="1">
            <a:spLocks noChangeArrowheads="1"/>
          </p:cNvSpPr>
          <p:nvPr/>
        </p:nvSpPr>
        <p:spPr bwMode="auto">
          <a:xfrm>
            <a:off x="4953000" y="5532438"/>
            <a:ext cx="218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en-US" sz="2400">
                <a:solidFill>
                  <a:srgbClr val="FFFFFF"/>
                </a:solidFill>
                <a:ea typeface="Arial" charset="0"/>
                <a:cs typeface="Arial" charset="0"/>
              </a:rPr>
              <a:t>masked chafer</a:t>
            </a:r>
            <a:endParaRPr lang="en-US" altLang="en-US" sz="900">
              <a:solidFill>
                <a:srgbClr val="FFFFFF"/>
              </a:solidFill>
              <a:ea typeface="Arial" charset="0"/>
              <a:cs typeface="Arial" charset="0"/>
            </a:endParaRPr>
          </a:p>
        </p:txBody>
      </p:sp>
      <p:sp>
        <p:nvSpPr>
          <p:cNvPr id="4106" name="Text Box 10"/>
          <p:cNvSpPr txBox="1">
            <a:spLocks noChangeArrowheads="1"/>
          </p:cNvSpPr>
          <p:nvPr/>
        </p:nvSpPr>
        <p:spPr bwMode="auto">
          <a:xfrm>
            <a:off x="6781800" y="5943600"/>
            <a:ext cx="216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en-US" sz="2400">
                <a:solidFill>
                  <a:srgbClr val="FFFFFF"/>
                </a:solidFill>
                <a:ea typeface="Arial" charset="0"/>
                <a:cs typeface="Arial" charset="0"/>
              </a:rPr>
              <a:t>Oriental beetle</a:t>
            </a:r>
            <a:endParaRPr lang="en-US" altLang="en-US" b="1">
              <a:solidFill>
                <a:srgbClr val="FF99FF"/>
              </a:solidFill>
              <a:ea typeface="Arial" charset="0"/>
              <a:cs typeface="Arial" charset="0"/>
            </a:endParaRPr>
          </a:p>
        </p:txBody>
      </p:sp>
      <p:pic>
        <p:nvPicPr>
          <p:cNvPr id="4107" name="Picture 11" descr="southern masked chafer"/>
          <p:cNvPicPr>
            <a:picLocks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5181600" y="2286000"/>
            <a:ext cx="1550988" cy="218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110" name="Picture 1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1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a:lstStyle/>
          <a:p>
            <a:r>
              <a:rPr lang="en-US" altLang="en-US"/>
              <a:t>Lacebugs</a:t>
            </a:r>
          </a:p>
        </p:txBody>
      </p:sp>
      <p:sp>
        <p:nvSpPr>
          <p:cNvPr id="36867" name="Text Box 3"/>
          <p:cNvSpPr txBox="1">
            <a:spLocks noChangeArrowheads="1"/>
          </p:cNvSpPr>
          <p:nvPr/>
        </p:nvSpPr>
        <p:spPr bwMode="auto">
          <a:xfrm>
            <a:off x="685800" y="5715000"/>
            <a:ext cx="54864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000" b="1">
                <a:solidFill>
                  <a:srgbClr val="FFFFFF"/>
                </a:solidFill>
                <a:effectLst>
                  <a:outerShdw blurRad="38100" dist="38100" dir="2700000" algn="tl">
                    <a:srgbClr val="000000"/>
                  </a:outerShdw>
                </a:effectLst>
              </a:rPr>
              <a:t>Clemson University - USDA Cooperative Extension Slide Series, , www.ipmimages.org </a:t>
            </a:r>
          </a:p>
        </p:txBody>
      </p:sp>
      <p:pic>
        <p:nvPicPr>
          <p:cNvPr id="36868" name="Picture 4" descr="1435129"/>
          <p:cNvPicPr>
            <a:picLocks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304800" y="1524000"/>
            <a:ext cx="4876800" cy="344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6869" name="Text Box 5"/>
          <p:cNvSpPr txBox="1">
            <a:spLocks noChangeArrowheads="1"/>
          </p:cNvSpPr>
          <p:nvPr/>
        </p:nvSpPr>
        <p:spPr bwMode="auto">
          <a:xfrm>
            <a:off x="6324600" y="762000"/>
            <a:ext cx="2438400" cy="3255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effectLst>
                  <a:outerShdw blurRad="38100" dist="38100" dir="2700000" algn="tl">
                    <a:srgbClr val="FFFFFF"/>
                  </a:outerShdw>
                </a:effectLst>
              </a:rPr>
              <a:t>Azalea</a:t>
            </a:r>
          </a:p>
          <a:p>
            <a:pPr>
              <a:spcBef>
                <a:spcPct val="50000"/>
              </a:spcBef>
            </a:pPr>
            <a:r>
              <a:rPr lang="en-US" altLang="en-US" b="1">
                <a:effectLst>
                  <a:outerShdw blurRad="38100" dist="38100" dir="2700000" algn="tl">
                    <a:srgbClr val="FFFFFF"/>
                  </a:outerShdw>
                </a:effectLst>
              </a:rPr>
              <a:t>Lantana</a:t>
            </a:r>
          </a:p>
          <a:p>
            <a:pPr>
              <a:spcBef>
                <a:spcPct val="50000"/>
              </a:spcBef>
            </a:pPr>
            <a:r>
              <a:rPr lang="en-US" altLang="en-US" b="1">
                <a:effectLst>
                  <a:outerShdw blurRad="38100" dist="38100" dir="2700000" algn="tl">
                    <a:srgbClr val="FFFFFF"/>
                  </a:outerShdw>
                </a:effectLst>
              </a:rPr>
              <a:t>Sycamore</a:t>
            </a:r>
          </a:p>
          <a:p>
            <a:pPr>
              <a:spcBef>
                <a:spcPct val="50000"/>
              </a:spcBef>
            </a:pPr>
            <a:r>
              <a:rPr lang="en-US" altLang="en-US" b="1">
                <a:effectLst>
                  <a:outerShdw blurRad="38100" dist="38100" dir="2700000" algn="tl">
                    <a:srgbClr val="FFFFFF"/>
                  </a:outerShdw>
                </a:effectLst>
              </a:rPr>
              <a:t>Pyracantha</a:t>
            </a:r>
          </a:p>
          <a:p>
            <a:pPr>
              <a:spcBef>
                <a:spcPct val="50000"/>
              </a:spcBef>
            </a:pPr>
            <a:r>
              <a:rPr lang="en-US" altLang="en-US" b="1">
                <a:effectLst>
                  <a:outerShdw blurRad="38100" dist="38100" dir="2700000" algn="tl">
                    <a:srgbClr val="FFFFFF"/>
                  </a:outerShdw>
                </a:effectLst>
              </a:rPr>
              <a:t>Willow</a:t>
            </a:r>
          </a:p>
          <a:p>
            <a:pPr>
              <a:spcBef>
                <a:spcPct val="50000"/>
              </a:spcBef>
            </a:pPr>
            <a:r>
              <a:rPr lang="en-US" altLang="en-US" b="1">
                <a:effectLst>
                  <a:outerShdw blurRad="38100" dist="38100" dir="2700000" algn="tl">
                    <a:srgbClr val="FFFFFF"/>
                  </a:outerShdw>
                </a:effectLst>
              </a:rPr>
              <a:t>Photinia</a:t>
            </a:r>
          </a:p>
          <a:p>
            <a:pPr>
              <a:spcBef>
                <a:spcPct val="50000"/>
              </a:spcBef>
            </a:pPr>
            <a:endParaRPr lang="en-US" altLang="en-US" b="1">
              <a:effectLst>
                <a:outerShdw blurRad="38100" dist="38100" dir="2700000" algn="tl">
                  <a:srgbClr val="FFFFFF"/>
                </a:outerShdw>
              </a:effectLst>
            </a:endParaRPr>
          </a:p>
          <a:p>
            <a:pPr algn="ctr">
              <a:spcBef>
                <a:spcPct val="50000"/>
              </a:spcBef>
            </a:pPr>
            <a:endParaRPr lang="en-US" altLang="en-US">
              <a:solidFill>
                <a:srgbClr val="FFFFFF"/>
              </a:solidFill>
              <a:effectLst>
                <a:outerShdw blurRad="38100" dist="38100" dir="2700000" algn="tl">
                  <a:srgbClr val="000000"/>
                </a:outerShdw>
              </a:effectLst>
            </a:endParaRPr>
          </a:p>
        </p:txBody>
      </p:sp>
      <p:pic>
        <p:nvPicPr>
          <p:cNvPr id="36870" name="Picture 6" descr="az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276600"/>
            <a:ext cx="246062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68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3687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APPLAP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3048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p:cNvSpPr>
            <a:spLocks noChangeArrowheads="1"/>
          </p:cNvSpPr>
          <p:nvPr/>
        </p:nvSpPr>
        <p:spPr bwMode="auto">
          <a:xfrm>
            <a:off x="4648200" y="838200"/>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spcBef>
                <a:spcPct val="20000"/>
              </a:spcBef>
              <a:buClr>
                <a:schemeClr val="folHlink"/>
              </a:buClr>
              <a:buSzPct val="90000"/>
              <a:buFont typeface="Wingdings" charset="2"/>
              <a:buChar char="n"/>
              <a:defRPr sz="2400">
                <a:solidFill>
                  <a:schemeClr val="tx1"/>
                </a:solidFill>
                <a:latin typeface="Arial" charset="0"/>
              </a:defRPr>
            </a:lvl1pPr>
            <a:lvl2pPr marL="742950" indent="-285750">
              <a:spcBef>
                <a:spcPct val="20000"/>
              </a:spcBef>
              <a:buClr>
                <a:schemeClr val="accent1"/>
              </a:buClr>
              <a:buSzPct val="75000"/>
              <a:buFont typeface="Wingdings" charset="2"/>
              <a:buChar char="n"/>
              <a:defRPr sz="2200">
                <a:solidFill>
                  <a:schemeClr val="tx1"/>
                </a:solidFill>
                <a:latin typeface="Arial" charset="0"/>
              </a:defRPr>
            </a:lvl2pPr>
            <a:lvl3pPr marL="1143000" indent="-228600">
              <a:spcBef>
                <a:spcPct val="20000"/>
              </a:spcBef>
              <a:buClr>
                <a:schemeClr val="folHlink"/>
              </a:buClr>
              <a:buSzPct val="55000"/>
              <a:buFont typeface="Wingdings" charset="2"/>
              <a:buChar char="n"/>
              <a:defRPr sz="2100">
                <a:solidFill>
                  <a:schemeClr val="tx1"/>
                </a:solidFill>
                <a:latin typeface="Arial" charset="0"/>
              </a:defRPr>
            </a:lvl3pPr>
            <a:lvl4pPr marL="1600200" indent="-228600">
              <a:spcBef>
                <a:spcPct val="20000"/>
              </a:spcBef>
              <a:buClr>
                <a:schemeClr val="accent1"/>
              </a:buClr>
              <a:buFont typeface="Wingdings" charset="2"/>
              <a:buChar char="§"/>
              <a:defRPr>
                <a:solidFill>
                  <a:schemeClr val="tx1"/>
                </a:solidFill>
                <a:latin typeface="Arial" charset="0"/>
              </a:defRPr>
            </a:lvl4pPr>
            <a:lvl5pPr marL="2057400" indent="-228600">
              <a:spcBef>
                <a:spcPct val="20000"/>
              </a:spcBef>
              <a:buClr>
                <a:schemeClr val="accent1"/>
              </a:buClr>
              <a:buFont typeface="Wingdings" charset="2"/>
              <a:buChar char="§"/>
              <a:defRPr>
                <a:solidFill>
                  <a:schemeClr val="tx1"/>
                </a:solidFill>
                <a:latin typeface="Arial" charset="0"/>
              </a:defRPr>
            </a:lvl5pPr>
            <a:lvl6pPr marL="2514600" indent="-228600" fontAlgn="base">
              <a:spcBef>
                <a:spcPct val="20000"/>
              </a:spcBef>
              <a:spcAft>
                <a:spcPct val="0"/>
              </a:spcAft>
              <a:buClr>
                <a:schemeClr val="accent1"/>
              </a:buClr>
              <a:buFont typeface="Wingdings" charset="2"/>
              <a:buChar char="§"/>
              <a:defRPr>
                <a:solidFill>
                  <a:schemeClr val="tx1"/>
                </a:solidFill>
                <a:latin typeface="Arial" charset="0"/>
              </a:defRPr>
            </a:lvl6pPr>
            <a:lvl7pPr marL="2971800" indent="-228600" fontAlgn="base">
              <a:spcBef>
                <a:spcPct val="20000"/>
              </a:spcBef>
              <a:spcAft>
                <a:spcPct val="0"/>
              </a:spcAft>
              <a:buClr>
                <a:schemeClr val="accent1"/>
              </a:buClr>
              <a:buFont typeface="Wingdings" charset="2"/>
              <a:buChar char="§"/>
              <a:defRPr>
                <a:solidFill>
                  <a:schemeClr val="tx1"/>
                </a:solidFill>
                <a:latin typeface="Arial" charset="0"/>
              </a:defRPr>
            </a:lvl7pPr>
            <a:lvl8pPr marL="3429000" indent="-228600" fontAlgn="base">
              <a:spcBef>
                <a:spcPct val="20000"/>
              </a:spcBef>
              <a:spcAft>
                <a:spcPct val="0"/>
              </a:spcAft>
              <a:buClr>
                <a:schemeClr val="accent1"/>
              </a:buClr>
              <a:buFont typeface="Wingdings" charset="2"/>
              <a:buChar char="§"/>
              <a:defRPr>
                <a:solidFill>
                  <a:schemeClr val="tx1"/>
                </a:solidFill>
                <a:latin typeface="Arial" charset="0"/>
              </a:defRPr>
            </a:lvl8pPr>
            <a:lvl9pPr marL="3886200" indent="-228600" fontAlgn="base">
              <a:spcBef>
                <a:spcPct val="20000"/>
              </a:spcBef>
              <a:spcAft>
                <a:spcPct val="0"/>
              </a:spcAft>
              <a:buClr>
                <a:schemeClr val="accent1"/>
              </a:buClr>
              <a:buFont typeface="Wingdings" charset="2"/>
              <a:buChar char="§"/>
              <a:defRPr>
                <a:solidFill>
                  <a:schemeClr val="tx1"/>
                </a:solidFill>
                <a:latin typeface="Arial" charset="0"/>
              </a:defRPr>
            </a:lvl9pPr>
          </a:lstStyle>
          <a:p>
            <a:pPr lvl="1">
              <a:buFont typeface="Wingdings" charset="2"/>
              <a:buNone/>
            </a:pPr>
            <a:r>
              <a:rPr lang="en-US" altLang="en-US" b="1">
                <a:solidFill>
                  <a:srgbClr val="FFFFFF"/>
                </a:solidFill>
              </a:rPr>
              <a:t>Azalea lace bug </a:t>
            </a:r>
            <a:endParaRPr lang="en-US" altLang="en-US" b="1">
              <a:solidFill>
                <a:srgbClr val="FF99FF"/>
              </a:solidFill>
            </a:endParaRPr>
          </a:p>
        </p:txBody>
      </p:sp>
      <p:sp>
        <p:nvSpPr>
          <p:cNvPr id="5126" name="Rectangle 6"/>
          <p:cNvSpPr>
            <a:spLocks noChangeArrowheads="1"/>
          </p:cNvSpPr>
          <p:nvPr/>
        </p:nvSpPr>
        <p:spPr bwMode="auto">
          <a:xfrm>
            <a:off x="0" y="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lvl1pPr>
              <a:defRPr sz="4200">
                <a:solidFill>
                  <a:schemeClr val="tx2"/>
                </a:solidFill>
                <a:latin typeface="Times New Roman" charset="0"/>
              </a:defRPr>
            </a:lvl1pPr>
            <a:lvl2pPr>
              <a:defRPr sz="4200">
                <a:solidFill>
                  <a:schemeClr val="tx2"/>
                </a:solidFill>
                <a:latin typeface="Times New Roman" charset="0"/>
              </a:defRPr>
            </a:lvl2pPr>
            <a:lvl3pPr>
              <a:defRPr sz="4200">
                <a:solidFill>
                  <a:schemeClr val="tx2"/>
                </a:solidFill>
                <a:latin typeface="Times New Roman" charset="0"/>
              </a:defRPr>
            </a:lvl3pPr>
            <a:lvl4pPr>
              <a:defRPr sz="4200">
                <a:solidFill>
                  <a:schemeClr val="tx2"/>
                </a:solidFill>
                <a:latin typeface="Times New Roman" charset="0"/>
              </a:defRPr>
            </a:lvl4pPr>
            <a:lvl5pPr>
              <a:defRPr sz="4200">
                <a:solidFill>
                  <a:schemeClr val="tx2"/>
                </a:solidFill>
                <a:latin typeface="Times New Roman" charset="0"/>
              </a:defRPr>
            </a:lvl5pPr>
            <a:lvl6pPr marL="457200" fontAlgn="base">
              <a:spcBef>
                <a:spcPct val="0"/>
              </a:spcBef>
              <a:spcAft>
                <a:spcPct val="0"/>
              </a:spcAft>
              <a:defRPr sz="4200">
                <a:solidFill>
                  <a:schemeClr val="tx2"/>
                </a:solidFill>
                <a:latin typeface="Times New Roman" charset="0"/>
              </a:defRPr>
            </a:lvl6pPr>
            <a:lvl7pPr marL="914400" fontAlgn="base">
              <a:spcBef>
                <a:spcPct val="0"/>
              </a:spcBef>
              <a:spcAft>
                <a:spcPct val="0"/>
              </a:spcAft>
              <a:defRPr sz="4200">
                <a:solidFill>
                  <a:schemeClr val="tx2"/>
                </a:solidFill>
                <a:latin typeface="Times New Roman" charset="0"/>
              </a:defRPr>
            </a:lvl7pPr>
            <a:lvl8pPr marL="1371600" fontAlgn="base">
              <a:spcBef>
                <a:spcPct val="0"/>
              </a:spcBef>
              <a:spcAft>
                <a:spcPct val="0"/>
              </a:spcAft>
              <a:defRPr sz="4200">
                <a:solidFill>
                  <a:schemeClr val="tx2"/>
                </a:solidFill>
                <a:latin typeface="Times New Roman" charset="0"/>
              </a:defRPr>
            </a:lvl8pPr>
            <a:lvl9pPr marL="1828800" fontAlgn="base">
              <a:spcBef>
                <a:spcPct val="0"/>
              </a:spcBef>
              <a:spcAft>
                <a:spcPct val="0"/>
              </a:spcAft>
              <a:defRPr sz="4200">
                <a:solidFill>
                  <a:schemeClr val="tx2"/>
                </a:solidFill>
                <a:latin typeface="Times New Roman" charset="0"/>
              </a:defRPr>
            </a:lvl9pPr>
          </a:lstStyle>
          <a:p>
            <a:r>
              <a:rPr lang="en-US" altLang="en-US" sz="3800"/>
              <a:t>Complex of Sucking Insects that are Associated with Sooty Mold</a:t>
            </a:r>
          </a:p>
        </p:txBody>
      </p:sp>
      <p:sp>
        <p:nvSpPr>
          <p:cNvPr id="5127" name="Rectangle 7"/>
          <p:cNvSpPr>
            <a:spLocks noChangeArrowheads="1"/>
          </p:cNvSpPr>
          <p:nvPr/>
        </p:nvSpPr>
        <p:spPr bwMode="auto">
          <a:xfrm>
            <a:off x="2743200" y="3962400"/>
            <a:ext cx="472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spcBef>
                <a:spcPct val="20000"/>
              </a:spcBef>
              <a:buClr>
                <a:schemeClr val="folHlink"/>
              </a:buClr>
              <a:buSzPct val="90000"/>
              <a:buFont typeface="Wingdings" charset="2"/>
              <a:buChar char="n"/>
              <a:defRPr sz="2400">
                <a:solidFill>
                  <a:schemeClr val="tx1"/>
                </a:solidFill>
                <a:latin typeface="Arial" charset="0"/>
              </a:defRPr>
            </a:lvl1pPr>
            <a:lvl2pPr marL="742950" indent="-285750">
              <a:spcBef>
                <a:spcPct val="20000"/>
              </a:spcBef>
              <a:buClr>
                <a:schemeClr val="accent1"/>
              </a:buClr>
              <a:buSzPct val="75000"/>
              <a:buFont typeface="Wingdings" charset="2"/>
              <a:buChar char="n"/>
              <a:defRPr sz="2200">
                <a:solidFill>
                  <a:schemeClr val="tx1"/>
                </a:solidFill>
                <a:latin typeface="Arial" charset="0"/>
              </a:defRPr>
            </a:lvl2pPr>
            <a:lvl3pPr marL="1143000" indent="-228600">
              <a:spcBef>
                <a:spcPct val="20000"/>
              </a:spcBef>
              <a:buClr>
                <a:schemeClr val="folHlink"/>
              </a:buClr>
              <a:buSzPct val="55000"/>
              <a:buFont typeface="Wingdings" charset="2"/>
              <a:buChar char="n"/>
              <a:defRPr sz="2100">
                <a:solidFill>
                  <a:schemeClr val="tx1"/>
                </a:solidFill>
                <a:latin typeface="Arial" charset="0"/>
              </a:defRPr>
            </a:lvl3pPr>
            <a:lvl4pPr marL="1600200" indent="-228600">
              <a:spcBef>
                <a:spcPct val="20000"/>
              </a:spcBef>
              <a:buClr>
                <a:schemeClr val="accent1"/>
              </a:buClr>
              <a:buFont typeface="Wingdings" charset="2"/>
              <a:buChar char="§"/>
              <a:defRPr>
                <a:solidFill>
                  <a:schemeClr val="tx1"/>
                </a:solidFill>
                <a:latin typeface="Arial" charset="0"/>
              </a:defRPr>
            </a:lvl4pPr>
            <a:lvl5pPr marL="2057400" indent="-228600">
              <a:spcBef>
                <a:spcPct val="20000"/>
              </a:spcBef>
              <a:buClr>
                <a:schemeClr val="accent1"/>
              </a:buClr>
              <a:buFont typeface="Wingdings" charset="2"/>
              <a:buChar char="§"/>
              <a:defRPr>
                <a:solidFill>
                  <a:schemeClr val="tx1"/>
                </a:solidFill>
                <a:latin typeface="Arial" charset="0"/>
              </a:defRPr>
            </a:lvl5pPr>
            <a:lvl6pPr marL="2514600" indent="-228600" fontAlgn="base">
              <a:spcBef>
                <a:spcPct val="20000"/>
              </a:spcBef>
              <a:spcAft>
                <a:spcPct val="0"/>
              </a:spcAft>
              <a:buClr>
                <a:schemeClr val="accent1"/>
              </a:buClr>
              <a:buFont typeface="Wingdings" charset="2"/>
              <a:buChar char="§"/>
              <a:defRPr>
                <a:solidFill>
                  <a:schemeClr val="tx1"/>
                </a:solidFill>
                <a:latin typeface="Arial" charset="0"/>
              </a:defRPr>
            </a:lvl6pPr>
            <a:lvl7pPr marL="2971800" indent="-228600" fontAlgn="base">
              <a:spcBef>
                <a:spcPct val="20000"/>
              </a:spcBef>
              <a:spcAft>
                <a:spcPct val="0"/>
              </a:spcAft>
              <a:buClr>
                <a:schemeClr val="accent1"/>
              </a:buClr>
              <a:buFont typeface="Wingdings" charset="2"/>
              <a:buChar char="§"/>
              <a:defRPr>
                <a:solidFill>
                  <a:schemeClr val="tx1"/>
                </a:solidFill>
                <a:latin typeface="Arial" charset="0"/>
              </a:defRPr>
            </a:lvl7pPr>
            <a:lvl8pPr marL="3429000" indent="-228600" fontAlgn="base">
              <a:spcBef>
                <a:spcPct val="20000"/>
              </a:spcBef>
              <a:spcAft>
                <a:spcPct val="0"/>
              </a:spcAft>
              <a:buClr>
                <a:schemeClr val="accent1"/>
              </a:buClr>
              <a:buFont typeface="Wingdings" charset="2"/>
              <a:buChar char="§"/>
              <a:defRPr>
                <a:solidFill>
                  <a:schemeClr val="tx1"/>
                </a:solidFill>
                <a:latin typeface="Arial" charset="0"/>
              </a:defRPr>
            </a:lvl8pPr>
            <a:lvl9pPr marL="3886200" indent="-228600" fontAlgn="base">
              <a:spcBef>
                <a:spcPct val="20000"/>
              </a:spcBef>
              <a:spcAft>
                <a:spcPct val="0"/>
              </a:spcAft>
              <a:buClr>
                <a:schemeClr val="accent1"/>
              </a:buClr>
              <a:buFont typeface="Wingdings" charset="2"/>
              <a:buChar char="§"/>
              <a:defRPr>
                <a:solidFill>
                  <a:schemeClr val="tx1"/>
                </a:solidFill>
                <a:latin typeface="Arial" charset="0"/>
              </a:defRPr>
            </a:lvl9pPr>
          </a:lstStyle>
          <a:p>
            <a:pPr lvl="1">
              <a:buFont typeface="Wingdings" charset="2"/>
              <a:buNone/>
            </a:pPr>
            <a:r>
              <a:rPr lang="en-US" altLang="en-US" b="1">
                <a:solidFill>
                  <a:srgbClr val="FFFFFF"/>
                </a:solidFill>
              </a:rPr>
              <a:t>Armored scale insects</a:t>
            </a:r>
          </a:p>
          <a:p>
            <a:pPr lvl="1">
              <a:buFont typeface="Wingdings" charset="2"/>
              <a:buNone/>
            </a:pPr>
            <a:endParaRPr lang="en-US" altLang="en-US" b="1">
              <a:solidFill>
                <a:srgbClr val="FFFFFF"/>
              </a:solidFill>
            </a:endParaRPr>
          </a:p>
        </p:txBody>
      </p:sp>
      <p:sp>
        <p:nvSpPr>
          <p:cNvPr id="5128" name="Rectangle 8"/>
          <p:cNvSpPr>
            <a:spLocks noChangeArrowheads="1"/>
          </p:cNvSpPr>
          <p:nvPr/>
        </p:nvSpPr>
        <p:spPr bwMode="auto">
          <a:xfrm>
            <a:off x="228600" y="1905000"/>
            <a:ext cx="167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lvl1pPr marL="342900" indent="-342900">
              <a:spcBef>
                <a:spcPct val="20000"/>
              </a:spcBef>
              <a:buClr>
                <a:schemeClr val="folHlink"/>
              </a:buClr>
              <a:buSzPct val="90000"/>
              <a:buFont typeface="Wingdings" charset="2"/>
              <a:buChar char="n"/>
              <a:defRPr sz="2400">
                <a:solidFill>
                  <a:schemeClr val="tx1"/>
                </a:solidFill>
                <a:latin typeface="Arial" charset="0"/>
              </a:defRPr>
            </a:lvl1pPr>
            <a:lvl2pPr marL="742950" indent="-285750">
              <a:spcBef>
                <a:spcPct val="20000"/>
              </a:spcBef>
              <a:buClr>
                <a:schemeClr val="accent1"/>
              </a:buClr>
              <a:buSzPct val="75000"/>
              <a:buFont typeface="Wingdings" charset="2"/>
              <a:buChar char="n"/>
              <a:defRPr sz="2200">
                <a:solidFill>
                  <a:schemeClr val="tx1"/>
                </a:solidFill>
                <a:latin typeface="Arial" charset="0"/>
              </a:defRPr>
            </a:lvl2pPr>
            <a:lvl3pPr marL="1143000" indent="-228600">
              <a:spcBef>
                <a:spcPct val="20000"/>
              </a:spcBef>
              <a:buClr>
                <a:schemeClr val="folHlink"/>
              </a:buClr>
              <a:buSzPct val="55000"/>
              <a:buFont typeface="Wingdings" charset="2"/>
              <a:buChar char="n"/>
              <a:defRPr sz="2100">
                <a:solidFill>
                  <a:schemeClr val="tx1"/>
                </a:solidFill>
                <a:latin typeface="Arial" charset="0"/>
              </a:defRPr>
            </a:lvl3pPr>
            <a:lvl4pPr marL="1600200" indent="-228600">
              <a:spcBef>
                <a:spcPct val="20000"/>
              </a:spcBef>
              <a:buClr>
                <a:schemeClr val="accent1"/>
              </a:buClr>
              <a:buFont typeface="Wingdings" charset="2"/>
              <a:buChar char="§"/>
              <a:defRPr>
                <a:solidFill>
                  <a:schemeClr val="tx1"/>
                </a:solidFill>
                <a:latin typeface="Arial" charset="0"/>
              </a:defRPr>
            </a:lvl4pPr>
            <a:lvl5pPr marL="2057400" indent="-228600">
              <a:spcBef>
                <a:spcPct val="20000"/>
              </a:spcBef>
              <a:buClr>
                <a:schemeClr val="accent1"/>
              </a:buClr>
              <a:buFont typeface="Wingdings" charset="2"/>
              <a:buChar char="§"/>
              <a:defRPr>
                <a:solidFill>
                  <a:schemeClr val="tx1"/>
                </a:solidFill>
                <a:latin typeface="Arial" charset="0"/>
              </a:defRPr>
            </a:lvl5pPr>
            <a:lvl6pPr marL="2514600" indent="-228600" fontAlgn="base">
              <a:spcBef>
                <a:spcPct val="20000"/>
              </a:spcBef>
              <a:spcAft>
                <a:spcPct val="0"/>
              </a:spcAft>
              <a:buClr>
                <a:schemeClr val="accent1"/>
              </a:buClr>
              <a:buFont typeface="Wingdings" charset="2"/>
              <a:buChar char="§"/>
              <a:defRPr>
                <a:solidFill>
                  <a:schemeClr val="tx1"/>
                </a:solidFill>
                <a:latin typeface="Arial" charset="0"/>
              </a:defRPr>
            </a:lvl6pPr>
            <a:lvl7pPr marL="2971800" indent="-228600" fontAlgn="base">
              <a:spcBef>
                <a:spcPct val="20000"/>
              </a:spcBef>
              <a:spcAft>
                <a:spcPct val="0"/>
              </a:spcAft>
              <a:buClr>
                <a:schemeClr val="accent1"/>
              </a:buClr>
              <a:buFont typeface="Wingdings" charset="2"/>
              <a:buChar char="§"/>
              <a:defRPr>
                <a:solidFill>
                  <a:schemeClr val="tx1"/>
                </a:solidFill>
                <a:latin typeface="Arial" charset="0"/>
              </a:defRPr>
            </a:lvl7pPr>
            <a:lvl8pPr marL="3429000" indent="-228600" fontAlgn="base">
              <a:spcBef>
                <a:spcPct val="20000"/>
              </a:spcBef>
              <a:spcAft>
                <a:spcPct val="0"/>
              </a:spcAft>
              <a:buClr>
                <a:schemeClr val="accent1"/>
              </a:buClr>
              <a:buFont typeface="Wingdings" charset="2"/>
              <a:buChar char="§"/>
              <a:defRPr>
                <a:solidFill>
                  <a:schemeClr val="tx1"/>
                </a:solidFill>
                <a:latin typeface="Arial" charset="0"/>
              </a:defRPr>
            </a:lvl8pPr>
            <a:lvl9pPr marL="3886200" indent="-228600" fontAlgn="base">
              <a:spcBef>
                <a:spcPct val="20000"/>
              </a:spcBef>
              <a:spcAft>
                <a:spcPct val="0"/>
              </a:spcAft>
              <a:buClr>
                <a:schemeClr val="accent1"/>
              </a:buClr>
              <a:buFont typeface="Wingdings" charset="2"/>
              <a:buChar char="§"/>
              <a:defRPr>
                <a:solidFill>
                  <a:schemeClr val="tx1"/>
                </a:solidFill>
                <a:latin typeface="Arial" charset="0"/>
              </a:defRPr>
            </a:lvl9pPr>
          </a:lstStyle>
          <a:p>
            <a:pPr lvl="1">
              <a:buFont typeface="Wingdings" charset="2"/>
              <a:buNone/>
            </a:pPr>
            <a:r>
              <a:rPr lang="en-US" altLang="en-US" b="1">
                <a:solidFill>
                  <a:schemeClr val="bg2"/>
                </a:solidFill>
              </a:rPr>
              <a:t>Aphids</a:t>
            </a:r>
          </a:p>
        </p:txBody>
      </p:sp>
      <p:pic>
        <p:nvPicPr>
          <p:cNvPr id="5132" name="Picture 12" descr="teas2"/>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038600" y="4191000"/>
            <a:ext cx="2346325" cy="2362200"/>
          </a:xfrm>
          <a:prstGeom prst="rect">
            <a:avLst/>
          </a:prstGeom>
          <a:noFill/>
          <a:extLst>
            <a:ext uri="{909E8E84-426E-40DD-AFC4-6F175D3DCCD1}">
              <a14:hiddenFill xmlns:a14="http://schemas.microsoft.com/office/drawing/2010/main">
                <a:solidFill>
                  <a:srgbClr val="FFFFFF"/>
                </a:solidFill>
              </a14:hiddenFill>
            </a:ext>
          </a:extLst>
        </p:spPr>
      </p:pic>
      <p:sp>
        <p:nvSpPr>
          <p:cNvPr id="5133" name="Text Box 13"/>
          <p:cNvSpPr txBox="1">
            <a:spLocks noChangeArrowheads="1"/>
          </p:cNvSpPr>
          <p:nvPr/>
        </p:nvSpPr>
        <p:spPr bwMode="auto">
          <a:xfrm>
            <a:off x="381000" y="3581400"/>
            <a:ext cx="18811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lnSpc>
                <a:spcPct val="50000"/>
              </a:lnSpc>
              <a:spcBef>
                <a:spcPct val="60000"/>
              </a:spcBef>
            </a:pPr>
            <a:r>
              <a:rPr lang="en-US" altLang="en-US" b="1">
                <a:solidFill>
                  <a:srgbClr val="FFFFFF"/>
                </a:solidFill>
                <a:ea typeface="Arial" charset="0"/>
                <a:cs typeface="Arial" charset="0"/>
              </a:rPr>
              <a:t>yellow spots</a:t>
            </a:r>
          </a:p>
          <a:p>
            <a:pPr algn="ctr" eaLnBrk="0" hangingPunct="0">
              <a:lnSpc>
                <a:spcPct val="50000"/>
              </a:lnSpc>
              <a:spcBef>
                <a:spcPct val="60000"/>
              </a:spcBef>
            </a:pPr>
            <a:r>
              <a:rPr lang="en-US" altLang="en-US" b="1">
                <a:solidFill>
                  <a:srgbClr val="FFFFFF"/>
                </a:solidFill>
                <a:ea typeface="Arial" charset="0"/>
                <a:cs typeface="Arial" charset="0"/>
              </a:rPr>
              <a:t>on top of leaf</a:t>
            </a:r>
          </a:p>
        </p:txBody>
      </p:sp>
      <p:pic>
        <p:nvPicPr>
          <p:cNvPr id="5138" name="Picture 18" descr="OAKLE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676400"/>
            <a:ext cx="3581400" cy="2316163"/>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13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Bagworms on Evergreens</a:t>
            </a:r>
          </a:p>
        </p:txBody>
      </p:sp>
      <p:sp>
        <p:nvSpPr>
          <p:cNvPr id="40963" name="Rectangle 3"/>
          <p:cNvSpPr>
            <a:spLocks noGrp="1" noChangeArrowheads="1"/>
          </p:cNvSpPr>
          <p:nvPr>
            <p:ph type="body" idx="1"/>
          </p:nvPr>
        </p:nvSpPr>
        <p:spPr/>
        <p:txBody>
          <a:bodyPr/>
          <a:lstStyle/>
          <a:p>
            <a:endParaRPr lang="en-US" altLang="en-US"/>
          </a:p>
        </p:txBody>
      </p:sp>
      <p:pic>
        <p:nvPicPr>
          <p:cNvPr id="40964" name="Picture 4" descr="Bagworm on juni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2590800" cy="2459038"/>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Bagw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4000"/>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Bagwor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267200"/>
            <a:ext cx="28575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6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09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096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p:txBody>
          <a:bodyPr/>
          <a:lstStyle/>
          <a:p>
            <a:pPr algn="ctr"/>
            <a:r>
              <a:rPr lang="en-US" altLang="en-US"/>
              <a:t>Early Spring Diseases to Watch For</a:t>
            </a:r>
          </a:p>
        </p:txBody>
      </p:sp>
      <p:sp>
        <p:nvSpPr>
          <p:cNvPr id="48133" name="Rectangle 5"/>
          <p:cNvSpPr>
            <a:spLocks noGrp="1" noChangeArrowheads="1"/>
          </p:cNvSpPr>
          <p:nvPr>
            <p:ph type="subTitle" idx="1"/>
          </p:nvPr>
        </p:nvSpPr>
        <p:spPr/>
        <p:txBody>
          <a:bodyPr/>
          <a:lstStyle/>
          <a:p>
            <a:endParaRPr lang="en-US" altLang="en-US"/>
          </a:p>
        </p:txBody>
      </p:sp>
      <p:pic>
        <p:nvPicPr>
          <p:cNvPr id="48134"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81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813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altLang="en-US"/>
              <a:t>First Question to Ask is:</a:t>
            </a:r>
          </a:p>
        </p:txBody>
      </p:sp>
      <p:sp>
        <p:nvSpPr>
          <p:cNvPr id="21507" name="Rectangle 3"/>
          <p:cNvSpPr>
            <a:spLocks noGrp="1" noChangeArrowheads="1"/>
          </p:cNvSpPr>
          <p:nvPr>
            <p:ph type="subTitle" idx="1"/>
          </p:nvPr>
        </p:nvSpPr>
        <p:spPr/>
        <p:txBody>
          <a:bodyPr/>
          <a:lstStyle/>
          <a:p>
            <a:r>
              <a:rPr lang="en-US" altLang="en-US"/>
              <a:t>What is it?</a:t>
            </a:r>
          </a:p>
        </p:txBody>
      </p:sp>
      <p:pic>
        <p:nvPicPr>
          <p:cNvPr id="2151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15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15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Large patch on Zoy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5105400" cy="2566988"/>
          </a:xfrm>
          <a:prstGeom prst="rect">
            <a:avLst/>
          </a:prstGeom>
          <a:noFill/>
          <a:extLst>
            <a:ext uri="{909E8E84-426E-40DD-AFC4-6F175D3DCCD1}">
              <a14:hiddenFill xmlns:a14="http://schemas.microsoft.com/office/drawing/2010/main">
                <a:solidFill>
                  <a:srgbClr val="FFFFFF"/>
                </a:solidFill>
              </a14:hiddenFill>
            </a:ext>
          </a:extLst>
        </p:spPr>
      </p:pic>
      <p:sp>
        <p:nvSpPr>
          <p:cNvPr id="43014" name="Text Box 6"/>
          <p:cNvSpPr txBox="1">
            <a:spLocks noChangeArrowheads="1"/>
          </p:cNvSpPr>
          <p:nvPr/>
        </p:nvSpPr>
        <p:spPr bwMode="auto">
          <a:xfrm>
            <a:off x="1371600" y="3200400"/>
            <a:ext cx="6858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LAREG PATCH ON ZOYSIA</a:t>
            </a:r>
          </a:p>
          <a:p>
            <a:r>
              <a:rPr lang="en-US" altLang="en-US"/>
              <a:t>-relatively cool and wet conditions </a:t>
            </a:r>
          </a:p>
          <a:p>
            <a:r>
              <a:rPr lang="en-US" altLang="en-US"/>
              <a:t>-early spring and late fall </a:t>
            </a:r>
          </a:p>
          <a:p>
            <a:r>
              <a:rPr lang="en-US" altLang="en-US"/>
              <a:t>-commonly associated with turf in shaded or wet areas </a:t>
            </a:r>
          </a:p>
          <a:p>
            <a:r>
              <a:rPr lang="en-US" altLang="en-US"/>
              <a:t>-2’ to 20’ irregular patches</a:t>
            </a:r>
          </a:p>
          <a:p>
            <a:r>
              <a:rPr lang="en-US" altLang="en-US"/>
              <a:t>-In spring patch symptoms - light brown sunken</a:t>
            </a:r>
          </a:p>
          <a:p>
            <a:r>
              <a:rPr lang="en-US" altLang="en-US"/>
              <a:t>-attacks the leaf sheaths near the thatch layer not roots or stolons</a:t>
            </a:r>
          </a:p>
          <a:p>
            <a:r>
              <a:rPr lang="en-US" altLang="en-US"/>
              <a:t>-Controlling </a:t>
            </a:r>
          </a:p>
          <a:p>
            <a:r>
              <a:rPr lang="en-US" altLang="en-US"/>
              <a:t>	avoid excess moisture</a:t>
            </a:r>
          </a:p>
          <a:p>
            <a:r>
              <a:rPr lang="en-US" altLang="en-US"/>
              <a:t>	correct poorly drained areas </a:t>
            </a:r>
          </a:p>
          <a:p>
            <a:r>
              <a:rPr lang="en-US" altLang="en-US"/>
              <a:t>	avoid thatch </a:t>
            </a:r>
          </a:p>
          <a:p>
            <a:r>
              <a:rPr lang="en-US" altLang="en-US"/>
              <a:t>	fungicides only prevent </a:t>
            </a:r>
          </a:p>
        </p:txBody>
      </p:sp>
      <p:pic>
        <p:nvPicPr>
          <p:cNvPr id="43016" name="Picture 8" descr="Zoysia p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572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3017"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30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301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p:cNvSpPr>
            <a:spLocks noGrp="1" noChangeArrowheads="1"/>
          </p:cNvSpPr>
          <p:nvPr>
            <p:ph type="title"/>
          </p:nvPr>
        </p:nvSpPr>
        <p:spPr/>
        <p:txBody>
          <a:bodyPr/>
          <a:lstStyle/>
          <a:p>
            <a:r>
              <a:rPr lang="en-US" altLang="en-US"/>
              <a:t>Fire Blight </a:t>
            </a:r>
          </a:p>
        </p:txBody>
      </p:sp>
      <p:sp>
        <p:nvSpPr>
          <p:cNvPr id="51208" name="Rectangle 8"/>
          <p:cNvSpPr>
            <a:spLocks noGrp="1" noChangeArrowheads="1"/>
          </p:cNvSpPr>
          <p:nvPr>
            <p:ph type="body" idx="1"/>
          </p:nvPr>
        </p:nvSpPr>
        <p:spPr/>
        <p:txBody>
          <a:bodyPr/>
          <a:lstStyle/>
          <a:p>
            <a:r>
              <a:rPr lang="en-US" altLang="en-US"/>
              <a:t>Affects apple, pear, crabapple, pyracantha, quince, hawthorn,  serviceberry, cotoneaster, blackberry and raspberry. </a:t>
            </a:r>
          </a:p>
          <a:p>
            <a:r>
              <a:rPr lang="en-US" altLang="en-US"/>
              <a:t>Over winters in cankers</a:t>
            </a:r>
          </a:p>
          <a:p>
            <a:r>
              <a:rPr lang="en-US" altLang="en-US"/>
              <a:t>Spread during bloom by</a:t>
            </a:r>
          </a:p>
          <a:p>
            <a:pPr lvl="1">
              <a:buFont typeface="Wingdings" charset="2"/>
              <a:buNone/>
            </a:pPr>
            <a:r>
              <a:rPr lang="en-US" altLang="en-US"/>
              <a:t> insects</a:t>
            </a:r>
          </a:p>
          <a:p>
            <a:endParaRPr lang="en-US" altLang="en-US"/>
          </a:p>
          <a:p>
            <a:endParaRPr lang="en-US" altLang="en-US"/>
          </a:p>
        </p:txBody>
      </p:sp>
      <p:pic>
        <p:nvPicPr>
          <p:cNvPr id="51209" name="Picture 9" descr="Shoot blight with shepherd's crook symp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590800"/>
            <a:ext cx="2884487"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1210" name="Picture 10">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6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121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3800"/>
              <a:t>Phytophthora root rot on Azalea and Aucuba</a:t>
            </a:r>
          </a:p>
        </p:txBody>
      </p:sp>
      <p:sp>
        <p:nvSpPr>
          <p:cNvPr id="45059" name="Rectangle 3"/>
          <p:cNvSpPr>
            <a:spLocks noGrp="1" noChangeArrowheads="1"/>
          </p:cNvSpPr>
          <p:nvPr>
            <p:ph type="body" idx="1"/>
          </p:nvPr>
        </p:nvSpPr>
        <p:spPr/>
        <p:txBody>
          <a:bodyPr/>
          <a:lstStyle/>
          <a:p>
            <a:pPr>
              <a:buFont typeface="Wingdings" charset="2"/>
              <a:buNone/>
            </a:pPr>
            <a:r>
              <a:rPr lang="en-US" altLang="en-US"/>
              <a:t> High soil moisture and soil temperatures of 80°F and above</a:t>
            </a:r>
          </a:p>
          <a:p>
            <a:r>
              <a:rPr lang="en-US" altLang="en-US" sz="2000"/>
              <a:t>Symptoms consist of retarded growth, slight drooping of the foliage and off-color foliage.</a:t>
            </a:r>
          </a:p>
          <a:p>
            <a:r>
              <a:rPr lang="en-US" altLang="en-US" sz="2000"/>
              <a:t>Infected broadleaf species wilt during the heat of the day and recover at night</a:t>
            </a:r>
          </a:p>
          <a:p>
            <a:r>
              <a:rPr lang="en-US" altLang="en-US" sz="2000"/>
              <a:t>Roots become discolored and die. Dark or reddish brown discoloration may extend up into the wood of the lower stem</a:t>
            </a:r>
          </a:p>
        </p:txBody>
      </p:sp>
      <p:pic>
        <p:nvPicPr>
          <p:cNvPr id="45061" name="Picture 5" descr="fi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00600"/>
            <a:ext cx="20574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fi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81600"/>
            <a:ext cx="20574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fi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953000"/>
            <a:ext cx="20574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506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Control</a:t>
            </a:r>
          </a:p>
        </p:txBody>
      </p:sp>
      <p:sp>
        <p:nvSpPr>
          <p:cNvPr id="50179" name="Rectangle 3"/>
          <p:cNvSpPr>
            <a:spLocks noGrp="1" noChangeArrowheads="1"/>
          </p:cNvSpPr>
          <p:nvPr>
            <p:ph type="body" idx="1"/>
          </p:nvPr>
        </p:nvSpPr>
        <p:spPr/>
        <p:txBody>
          <a:bodyPr/>
          <a:lstStyle/>
          <a:p>
            <a:pPr>
              <a:lnSpc>
                <a:spcPct val="90000"/>
              </a:lnSpc>
            </a:pPr>
            <a:r>
              <a:rPr lang="en-US" altLang="en-US" sz="2000"/>
              <a:t>Homeowners</a:t>
            </a:r>
          </a:p>
          <a:p>
            <a:pPr lvl="1">
              <a:lnSpc>
                <a:spcPct val="90000"/>
              </a:lnSpc>
            </a:pPr>
            <a:r>
              <a:rPr lang="en-US" altLang="en-US" sz="2000"/>
              <a:t>Don’t be tempted to over water	</a:t>
            </a:r>
          </a:p>
          <a:p>
            <a:pPr lvl="1">
              <a:lnSpc>
                <a:spcPct val="90000"/>
              </a:lnSpc>
            </a:pPr>
            <a:r>
              <a:rPr lang="en-US" altLang="en-US" sz="2000"/>
              <a:t>Well drained soil is a must</a:t>
            </a:r>
          </a:p>
          <a:p>
            <a:pPr>
              <a:lnSpc>
                <a:spcPct val="90000"/>
              </a:lnSpc>
            </a:pPr>
            <a:r>
              <a:rPr lang="en-US" altLang="en-US" sz="2000"/>
              <a:t>Chemical control is difficult</a:t>
            </a:r>
          </a:p>
          <a:p>
            <a:pPr lvl="1">
              <a:lnSpc>
                <a:spcPct val="90000"/>
              </a:lnSpc>
            </a:pPr>
            <a:r>
              <a:rPr lang="en-US" altLang="en-US" sz="2000"/>
              <a:t>drenching soil around the healthy plants with a fungicide </a:t>
            </a:r>
          </a:p>
          <a:p>
            <a:pPr lvl="2">
              <a:lnSpc>
                <a:spcPct val="90000"/>
              </a:lnSpc>
            </a:pPr>
            <a:r>
              <a:rPr lang="en-US" altLang="en-US" sz="1800"/>
              <a:t>mefenoxam (e.g. Subdue MAXX)</a:t>
            </a:r>
          </a:p>
          <a:p>
            <a:pPr lvl="2">
              <a:lnSpc>
                <a:spcPct val="90000"/>
              </a:lnSpc>
            </a:pPr>
            <a:r>
              <a:rPr lang="en-US" altLang="en-US" sz="1800"/>
              <a:t>metalaxyl (e.g. Subdue)</a:t>
            </a:r>
          </a:p>
          <a:p>
            <a:pPr lvl="2">
              <a:lnSpc>
                <a:spcPct val="90000"/>
              </a:lnSpc>
            </a:pPr>
            <a:r>
              <a:rPr lang="en-US" altLang="en-US" sz="1800"/>
              <a:t>fosetyl-Al (e.g. Aliette)</a:t>
            </a:r>
          </a:p>
          <a:p>
            <a:pPr lvl="2">
              <a:lnSpc>
                <a:spcPct val="90000"/>
              </a:lnSpc>
            </a:pPr>
            <a:r>
              <a:rPr lang="en-US" altLang="en-US" sz="1800"/>
              <a:t>etridiazole (e.g. Truban)</a:t>
            </a:r>
          </a:p>
          <a:p>
            <a:pPr lvl="2">
              <a:lnSpc>
                <a:spcPct val="90000"/>
              </a:lnSpc>
            </a:pPr>
            <a:r>
              <a:rPr lang="en-US" altLang="en-US" sz="1800"/>
              <a:t>etridiazole + thiophanate methyl (e.g. Banrot)</a:t>
            </a:r>
          </a:p>
          <a:p>
            <a:pPr lvl="2">
              <a:lnSpc>
                <a:spcPct val="90000"/>
              </a:lnSpc>
            </a:pPr>
            <a:r>
              <a:rPr lang="en-US" altLang="en-US" sz="1800"/>
              <a:t>Follow label rates and treat at four-week intervals during the summer when environmental conditions are favorable for disease. </a:t>
            </a:r>
          </a:p>
          <a:p>
            <a:pPr>
              <a:lnSpc>
                <a:spcPct val="90000"/>
              </a:lnSpc>
            </a:pPr>
            <a:r>
              <a:rPr lang="en-US" altLang="en-US" sz="2000"/>
              <a:t>Resistant plants</a:t>
            </a:r>
          </a:p>
        </p:txBody>
      </p:sp>
      <p:pic>
        <p:nvPicPr>
          <p:cNvPr id="50180"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5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01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018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3800"/>
              <a:t>Azalea/Camellia leaf gall</a:t>
            </a:r>
            <a:br>
              <a:rPr lang="en-US" altLang="en-US" sz="3800"/>
            </a:br>
            <a:endParaRPr lang="en-US" altLang="en-US" sz="3800"/>
          </a:p>
        </p:txBody>
      </p:sp>
      <p:sp>
        <p:nvSpPr>
          <p:cNvPr id="55299" name="Rectangle 3"/>
          <p:cNvSpPr>
            <a:spLocks noGrp="1" noChangeArrowheads="1"/>
          </p:cNvSpPr>
          <p:nvPr>
            <p:ph type="body" idx="1"/>
          </p:nvPr>
        </p:nvSpPr>
        <p:spPr/>
        <p:txBody>
          <a:bodyPr/>
          <a:lstStyle/>
          <a:p>
            <a:endParaRPr lang="en-US" altLang="en-US"/>
          </a:p>
        </p:txBody>
      </p:sp>
      <p:pic>
        <p:nvPicPr>
          <p:cNvPr id="55301" name="Picture 5" descr="Click to view the larger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4267200" cy="2890838"/>
          </a:xfrm>
          <a:prstGeom prst="rect">
            <a:avLst/>
          </a:prstGeom>
          <a:noFill/>
          <a:extLst>
            <a:ext uri="{909E8E84-426E-40DD-AFC4-6F175D3DCCD1}">
              <a14:hiddenFill xmlns:a14="http://schemas.microsoft.com/office/drawing/2010/main">
                <a:solidFill>
                  <a:srgbClr val="FFFFFF"/>
                </a:solidFill>
              </a14:hiddenFill>
            </a:ext>
          </a:extLst>
        </p:spPr>
      </p:pic>
      <p:pic>
        <p:nvPicPr>
          <p:cNvPr id="55303" name="Picture 7" descr="Click to view the larger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276600"/>
            <a:ext cx="4095750" cy="2774950"/>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53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530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Spot Anthracnose on Dogwood</a:t>
            </a:r>
          </a:p>
        </p:txBody>
      </p:sp>
      <p:sp>
        <p:nvSpPr>
          <p:cNvPr id="56323" name="Rectangle 3"/>
          <p:cNvSpPr>
            <a:spLocks noGrp="1" noChangeArrowheads="1"/>
          </p:cNvSpPr>
          <p:nvPr>
            <p:ph type="body" idx="1"/>
          </p:nvPr>
        </p:nvSpPr>
        <p:spPr/>
        <p:txBody>
          <a:bodyPr/>
          <a:lstStyle/>
          <a:p>
            <a:endParaRPr lang="en-US" altLang="en-US"/>
          </a:p>
        </p:txBody>
      </p:sp>
      <p:pic>
        <p:nvPicPr>
          <p:cNvPr id="56325" name="Picture 5" descr="Fig. 2. Spot anthracnose on dogwood le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41148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Dogwood-spotanthracnos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01925"/>
            <a:ext cx="3543300" cy="336550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63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632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p:txBody>
          <a:bodyPr/>
          <a:lstStyle/>
          <a:p>
            <a:r>
              <a:rPr lang="en-US" altLang="en-US"/>
              <a:t>Any One with a Bad Rap!</a:t>
            </a:r>
          </a:p>
        </p:txBody>
      </p:sp>
      <p:sp>
        <p:nvSpPr>
          <p:cNvPr id="16389" name="Rectangle 5"/>
          <p:cNvSpPr>
            <a:spLocks noGrp="1" noChangeArrowheads="1"/>
          </p:cNvSpPr>
          <p:nvPr>
            <p:ph type="subTitle" idx="1"/>
          </p:nvPr>
        </p:nvSpPr>
        <p:spPr/>
        <p:txBody>
          <a:bodyPr/>
          <a:lstStyle/>
          <a:p>
            <a:endParaRPr lang="en-US" altLang="en-US"/>
          </a:p>
        </p:txBody>
      </p:sp>
      <p:pic>
        <p:nvPicPr>
          <p:cNvPr id="16390" name="Picture 6">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3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639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037oa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382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p:cNvSpPr txBox="1">
            <a:spLocks noChangeArrowheads="1"/>
          </p:cNvSpPr>
          <p:nvPr/>
        </p:nvSpPr>
        <p:spPr bwMode="auto">
          <a:xfrm>
            <a:off x="1905000" y="2743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ea typeface="Arial" charset="0"/>
                <a:cs typeface="Arial" charset="0"/>
              </a:rPr>
              <a:t>►</a:t>
            </a:r>
          </a:p>
        </p:txBody>
      </p:sp>
      <p:sp>
        <p:nvSpPr>
          <p:cNvPr id="18440" name="Text Box 8"/>
          <p:cNvSpPr txBox="1">
            <a:spLocks noChangeArrowheads="1"/>
          </p:cNvSpPr>
          <p:nvPr/>
        </p:nvSpPr>
        <p:spPr bwMode="auto">
          <a:xfrm>
            <a:off x="2133600" y="4572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ea typeface="Arial" charset="0"/>
                <a:cs typeface="Arial" charset="0"/>
              </a:rPr>
              <a:t>►</a:t>
            </a:r>
          </a:p>
        </p:txBody>
      </p:sp>
      <p:sp>
        <p:nvSpPr>
          <p:cNvPr id="18442" name="Text Box 10"/>
          <p:cNvSpPr txBox="1">
            <a:spLocks noChangeArrowheads="1"/>
          </p:cNvSpPr>
          <p:nvPr/>
        </p:nvSpPr>
        <p:spPr bwMode="auto">
          <a:xfrm>
            <a:off x="4038600" y="4267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ea typeface="Arial" charset="0"/>
                <a:cs typeface="Arial" charset="0"/>
              </a:rPr>
              <a:t>◄</a:t>
            </a:r>
          </a:p>
        </p:txBody>
      </p:sp>
      <p:sp>
        <p:nvSpPr>
          <p:cNvPr id="18443" name="Text Box 11"/>
          <p:cNvSpPr txBox="1">
            <a:spLocks noChangeArrowheads="1"/>
          </p:cNvSpPr>
          <p:nvPr/>
        </p:nvSpPr>
        <p:spPr bwMode="auto">
          <a:xfrm>
            <a:off x="1828800" y="6172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b="1"/>
              <a:t>LICHENS</a:t>
            </a:r>
          </a:p>
        </p:txBody>
      </p:sp>
      <p:pic>
        <p:nvPicPr>
          <p:cNvPr id="18444" name="Picture 12">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84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844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altLang="en-US"/>
              <a:t>QUESTIONS?</a:t>
            </a:r>
          </a:p>
        </p:txBody>
      </p:sp>
      <p:sp>
        <p:nvSpPr>
          <p:cNvPr id="19461" name="Rectangle 5"/>
          <p:cNvSpPr>
            <a:spLocks noGrp="1" noChangeArrowheads="1"/>
          </p:cNvSpPr>
          <p:nvPr>
            <p:ph type="subTitle" idx="1"/>
          </p:nvPr>
        </p:nvSpPr>
        <p:spPr/>
        <p:txBody>
          <a:bodyPr/>
          <a:lstStyle/>
          <a:p>
            <a:endParaRPr lang="en-US" altLang="en-US"/>
          </a:p>
        </p:txBody>
      </p:sp>
      <p:pic>
        <p:nvPicPr>
          <p:cNvPr id="19464" name="Picture 8">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4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946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algn="ctr"/>
            <a:r>
              <a:rPr lang="en-US" altLang="en-US"/>
              <a:t>Second Question to Ask is:</a:t>
            </a:r>
          </a:p>
        </p:txBody>
      </p:sp>
      <p:sp>
        <p:nvSpPr>
          <p:cNvPr id="22531" name="Rectangle 3"/>
          <p:cNvSpPr>
            <a:spLocks noGrp="1" noChangeArrowheads="1"/>
          </p:cNvSpPr>
          <p:nvPr>
            <p:ph type="subTitle" idx="1"/>
          </p:nvPr>
        </p:nvSpPr>
        <p:spPr/>
        <p:txBody>
          <a:bodyPr/>
          <a:lstStyle/>
          <a:p>
            <a:r>
              <a:rPr lang="en-US" altLang="en-US"/>
              <a:t>What is it causing damage to?</a:t>
            </a:r>
          </a:p>
        </p:txBody>
      </p:sp>
      <p:pic>
        <p:nvPicPr>
          <p:cNvPr id="22533"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25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253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When trying to find the answers:</a:t>
            </a:r>
          </a:p>
        </p:txBody>
      </p:sp>
      <p:sp>
        <p:nvSpPr>
          <p:cNvPr id="23555" name="Rectangle 3"/>
          <p:cNvSpPr>
            <a:spLocks noGrp="1" noChangeArrowheads="1"/>
          </p:cNvSpPr>
          <p:nvPr>
            <p:ph type="body" idx="1"/>
          </p:nvPr>
        </p:nvSpPr>
        <p:spPr/>
        <p:txBody>
          <a:bodyPr/>
          <a:lstStyle/>
          <a:p>
            <a:pPr>
              <a:buClr>
                <a:srgbClr val="6699FF"/>
              </a:buClr>
              <a:buSzPct val="150000"/>
            </a:pPr>
            <a:r>
              <a:rPr lang="en-US" altLang="en-US" sz="3600"/>
              <a:t>Never insult the client</a:t>
            </a:r>
          </a:p>
          <a:p>
            <a:pPr>
              <a:lnSpc>
                <a:spcPct val="70000"/>
              </a:lnSpc>
              <a:buClr>
                <a:srgbClr val="6699FF"/>
              </a:buClr>
              <a:buSzPct val="150000"/>
            </a:pPr>
            <a:r>
              <a:rPr lang="en-US" altLang="en-US" sz="3600"/>
              <a:t> Never make rash statements              	until you have all the facts</a:t>
            </a:r>
          </a:p>
          <a:p>
            <a:pPr>
              <a:buClr>
                <a:srgbClr val="6699FF"/>
              </a:buClr>
              <a:buSzPct val="150000"/>
            </a:pPr>
            <a:r>
              <a:rPr lang="en-US" altLang="en-US" sz="3600"/>
              <a:t> Take the lead during the 	conversation</a:t>
            </a:r>
          </a:p>
          <a:p>
            <a:pPr>
              <a:buFont typeface="Wingdings" charset="2"/>
              <a:buNone/>
            </a:pPr>
            <a:endParaRPr lang="en-US" altLang="en-US"/>
          </a:p>
        </p:txBody>
      </p:sp>
      <p:pic>
        <p:nvPicPr>
          <p:cNvPr id="23557"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35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355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US" altLang="en-US"/>
              <a:t>Then ask yourself:</a:t>
            </a:r>
          </a:p>
        </p:txBody>
      </p:sp>
      <p:sp>
        <p:nvSpPr>
          <p:cNvPr id="24579" name="Rectangle 3"/>
          <p:cNvSpPr>
            <a:spLocks noGrp="1" noChangeArrowheads="1"/>
          </p:cNvSpPr>
          <p:nvPr>
            <p:ph type="subTitle" idx="1"/>
          </p:nvPr>
        </p:nvSpPr>
        <p:spPr/>
        <p:txBody>
          <a:bodyPr/>
          <a:lstStyle/>
          <a:p>
            <a:r>
              <a:rPr lang="en-US" altLang="en-US"/>
              <a:t>Do I really need to control it?</a:t>
            </a:r>
          </a:p>
        </p:txBody>
      </p:sp>
      <p:pic>
        <p:nvPicPr>
          <p:cNvPr id="2458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45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458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Do you need to control the pest?</a:t>
            </a:r>
          </a:p>
        </p:txBody>
      </p:sp>
      <p:sp>
        <p:nvSpPr>
          <p:cNvPr id="7171" name="Rectangle 3"/>
          <p:cNvSpPr>
            <a:spLocks noGrp="1" noChangeArrowheads="1"/>
          </p:cNvSpPr>
          <p:nvPr>
            <p:ph type="body" sz="half" idx="1"/>
          </p:nvPr>
        </p:nvSpPr>
        <p:spPr>
          <a:xfrm>
            <a:off x="914400" y="1600200"/>
            <a:ext cx="5970588" cy="4530725"/>
          </a:xfrm>
        </p:spPr>
        <p:txBody>
          <a:bodyPr/>
          <a:lstStyle/>
          <a:p>
            <a:pPr>
              <a:buFont typeface="Wingdings" charset="2"/>
              <a:buNone/>
            </a:pPr>
            <a:r>
              <a:rPr lang="en-US" altLang="en-US" sz="2400"/>
              <a:t>Causing or expected to harm?</a:t>
            </a:r>
          </a:p>
          <a:p>
            <a:pPr>
              <a:buFont typeface="Wingdings" charset="2"/>
              <a:buNone/>
            </a:pPr>
            <a:r>
              <a:rPr lang="en-US" altLang="en-US" sz="2400"/>
              <a:t>		-more than acceptable level?</a:t>
            </a:r>
          </a:p>
          <a:p>
            <a:pPr>
              <a:buFont typeface="Wingdings" charset="2"/>
              <a:buNone/>
            </a:pPr>
            <a:endParaRPr lang="en-US" altLang="en-US" sz="2400"/>
          </a:p>
        </p:txBody>
      </p:sp>
      <p:pic>
        <p:nvPicPr>
          <p:cNvPr id="7172" name="Picture 4" descr="21"/>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206750" y="3321050"/>
            <a:ext cx="5235575" cy="2638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173" name="Text Box 5"/>
          <p:cNvSpPr txBox="1">
            <a:spLocks noChangeArrowheads="1"/>
          </p:cNvSpPr>
          <p:nvPr/>
        </p:nvSpPr>
        <p:spPr bwMode="auto">
          <a:xfrm>
            <a:off x="4191000" y="6096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Aphids on Chrysanthemum</a:t>
            </a:r>
          </a:p>
        </p:txBody>
      </p:sp>
      <p:pic>
        <p:nvPicPr>
          <p:cNvPr id="717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17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en-US" altLang="en-US"/>
              <a:t>Think Mouthparts!</a:t>
            </a:r>
          </a:p>
        </p:txBody>
      </p:sp>
      <p:sp>
        <p:nvSpPr>
          <p:cNvPr id="29699" name="Rectangle 3"/>
          <p:cNvSpPr>
            <a:spLocks noGrp="1" noChangeArrowheads="1"/>
          </p:cNvSpPr>
          <p:nvPr>
            <p:ph type="subTitle" idx="1"/>
          </p:nvPr>
        </p:nvSpPr>
        <p:spPr/>
        <p:txBody>
          <a:bodyPr/>
          <a:lstStyle/>
          <a:p>
            <a:r>
              <a:rPr lang="en-US" altLang="en-US"/>
              <a:t>What could cause this damage?</a:t>
            </a:r>
          </a:p>
        </p:txBody>
      </p:sp>
      <p:pic>
        <p:nvPicPr>
          <p:cNvPr id="29701"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970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970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For instance</a:t>
            </a:r>
          </a:p>
        </p:txBody>
      </p:sp>
      <p:sp>
        <p:nvSpPr>
          <p:cNvPr id="30723" name="Rectangle 3"/>
          <p:cNvSpPr>
            <a:spLocks noGrp="1" noChangeArrowheads="1"/>
          </p:cNvSpPr>
          <p:nvPr>
            <p:ph type="body" idx="1"/>
          </p:nvPr>
        </p:nvSpPr>
        <p:spPr/>
        <p:txBody>
          <a:bodyPr/>
          <a:lstStyle/>
          <a:p>
            <a:r>
              <a:rPr lang="en-US" altLang="en-US"/>
              <a:t>A client shows you this insect he found on  his roses.  He complains that it is eating his leaves.  You correctly identify the insect as a Wheel Bug  </a:t>
            </a:r>
          </a:p>
          <a:p>
            <a:endParaRPr lang="en-US" altLang="en-US"/>
          </a:p>
        </p:txBody>
      </p:sp>
      <p:pic>
        <p:nvPicPr>
          <p:cNvPr id="30724" name="Picture 4" descr="BugWheel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657600"/>
            <a:ext cx="47625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3072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altLang="en-US" sz="4400"/>
              <a:t>How do you know this is NOT causing the client’s problem?</a:t>
            </a:r>
          </a:p>
        </p:txBody>
      </p:sp>
      <p:sp>
        <p:nvSpPr>
          <p:cNvPr id="31747" name="Rectangle 3"/>
          <p:cNvSpPr>
            <a:spLocks noGrp="1" noChangeArrowheads="1"/>
          </p:cNvSpPr>
          <p:nvPr>
            <p:ph type="subTitle" idx="1"/>
          </p:nvPr>
        </p:nvSpPr>
        <p:spPr/>
        <p:txBody>
          <a:bodyPr/>
          <a:lstStyle/>
          <a:p>
            <a:r>
              <a:rPr lang="en-US" altLang="en-US"/>
              <a:t>Think mouthparts!</a:t>
            </a:r>
          </a:p>
        </p:txBody>
      </p:sp>
      <p:pic>
        <p:nvPicPr>
          <p:cNvPr id="31748"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17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31748"/>
                </p:tgtEl>
              </p:cMediaNode>
            </p:audio>
          </p:childTnLst>
        </p:cTn>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1</TotalTime>
  <Words>630</Words>
  <Application>Microsoft Macintosh PowerPoint</Application>
  <PresentationFormat>On-screen Show (4:3)</PresentationFormat>
  <Paragraphs>108</Paragraphs>
  <Slides>28</Slides>
  <Notes>2</Notes>
  <HiddenSlides>0</HiddenSlides>
  <MMClips>28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Wingdings</vt:lpstr>
      <vt:lpstr>Layers</vt:lpstr>
      <vt:lpstr>“Landscape Foes, The Top 10 Ornamental Insects and Diseases” </vt:lpstr>
      <vt:lpstr>First Question to Ask is:</vt:lpstr>
      <vt:lpstr>Second Question to Ask is:</vt:lpstr>
      <vt:lpstr>When trying to find the answers:</vt:lpstr>
      <vt:lpstr>Then ask yourself:</vt:lpstr>
      <vt:lpstr>Do you need to control the pest?</vt:lpstr>
      <vt:lpstr>Think Mouthparts!</vt:lpstr>
      <vt:lpstr>For instance</vt:lpstr>
      <vt:lpstr>How do you know this is NOT causing the client’s problem?</vt:lpstr>
      <vt:lpstr>The Wheel Bug has piercing sucking mouthparts! </vt:lpstr>
      <vt:lpstr>Top Ten Landscape Foes for Spring</vt:lpstr>
      <vt:lpstr>Early Spring Insects to Look Out For!</vt:lpstr>
      <vt:lpstr>Fire Ants</vt:lpstr>
      <vt:lpstr>White Grubs</vt:lpstr>
      <vt:lpstr>White Grubs – Larvae of these Beetles</vt:lpstr>
      <vt:lpstr>Lacebugs</vt:lpstr>
      <vt:lpstr>PowerPoint Presentation</vt:lpstr>
      <vt:lpstr>Bagworms on Evergreens</vt:lpstr>
      <vt:lpstr>Early Spring Diseases to Watch For</vt:lpstr>
      <vt:lpstr>PowerPoint Presentation</vt:lpstr>
      <vt:lpstr>Fire Blight </vt:lpstr>
      <vt:lpstr>Phytophthora root rot on Azalea and Aucuba</vt:lpstr>
      <vt:lpstr>Control</vt:lpstr>
      <vt:lpstr>Azalea/Camellia leaf gall </vt:lpstr>
      <vt:lpstr>Spot Anthracnose on Dogwood</vt:lpstr>
      <vt:lpstr>Any One with a Bad Rap!</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Foes, The Top 10 Ornamental Insects and Diseases” </dc:title>
  <dc:creator>George Braman</dc:creator>
  <cp:lastModifiedBy>George Braman</cp:lastModifiedBy>
  <cp:revision>1</cp:revision>
  <dcterms:created xsi:type="dcterms:W3CDTF">2015-09-07T21:55:25Z</dcterms:created>
  <dcterms:modified xsi:type="dcterms:W3CDTF">2015-09-07T21:56:43Z</dcterms:modified>
</cp:coreProperties>
</file>