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9" r:id="rId1"/>
  </p:sldMasterIdLst>
  <p:notesMasterIdLst>
    <p:notesMasterId r:id="rId49"/>
  </p:notesMasterIdLst>
  <p:sldIdLst>
    <p:sldId id="517" r:id="rId2"/>
    <p:sldId id="518" r:id="rId3"/>
    <p:sldId id="519" r:id="rId4"/>
    <p:sldId id="474" r:id="rId5"/>
    <p:sldId id="488" r:id="rId6"/>
    <p:sldId id="507" r:id="rId7"/>
    <p:sldId id="514" r:id="rId8"/>
    <p:sldId id="515" r:id="rId9"/>
    <p:sldId id="516" r:id="rId10"/>
    <p:sldId id="527" r:id="rId11"/>
    <p:sldId id="533" r:id="rId12"/>
    <p:sldId id="531" r:id="rId13"/>
    <p:sldId id="532" r:id="rId14"/>
    <p:sldId id="530" r:id="rId15"/>
    <p:sldId id="535" r:id="rId16"/>
    <p:sldId id="479" r:id="rId17"/>
    <p:sldId id="476" r:id="rId18"/>
    <p:sldId id="478" r:id="rId19"/>
    <p:sldId id="477" r:id="rId20"/>
    <p:sldId id="513" r:id="rId21"/>
    <p:sldId id="523" r:id="rId22"/>
    <p:sldId id="524" r:id="rId23"/>
    <p:sldId id="280" r:id="rId24"/>
    <p:sldId id="525" r:id="rId25"/>
    <p:sldId id="520" r:id="rId26"/>
    <p:sldId id="522" r:id="rId27"/>
    <p:sldId id="521" r:id="rId28"/>
    <p:sldId id="272" r:id="rId29"/>
    <p:sldId id="273" r:id="rId30"/>
    <p:sldId id="266" r:id="rId31"/>
    <p:sldId id="287" r:id="rId32"/>
    <p:sldId id="288" r:id="rId33"/>
    <p:sldId id="292" r:id="rId34"/>
    <p:sldId id="293" r:id="rId35"/>
    <p:sldId id="267" r:id="rId36"/>
    <p:sldId id="268" r:id="rId37"/>
    <p:sldId id="269" r:id="rId38"/>
    <p:sldId id="270" r:id="rId39"/>
    <p:sldId id="271" r:id="rId40"/>
    <p:sldId id="274" r:id="rId41"/>
    <p:sldId id="405" r:id="rId42"/>
    <p:sldId id="406" r:id="rId43"/>
    <p:sldId id="407" r:id="rId44"/>
    <p:sldId id="408" r:id="rId45"/>
    <p:sldId id="409" r:id="rId46"/>
    <p:sldId id="410" r:id="rId47"/>
    <p:sldId id="411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Garamond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Garamond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Garamond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Garamond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Garamond" charset="0"/>
        <a:ea typeface="+mn-ea"/>
        <a:cs typeface="+mn-cs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Garamond" charset="0"/>
        <a:ea typeface="+mn-ea"/>
        <a:cs typeface="+mn-cs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Garamond" charset="0"/>
        <a:ea typeface="+mn-ea"/>
        <a:cs typeface="+mn-cs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Garamond" charset="0"/>
        <a:ea typeface="+mn-ea"/>
        <a:cs typeface="+mn-cs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Garamond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717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A96888B2-FEBD-DF4B-AAF0-7BB34F21FF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0787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2CAF97-31C0-CB4E-8A77-C2333E944B9D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3932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Point vs. Non-Point Pollution. Point vs. Non-Point Pollution. </a:t>
            </a:r>
            <a:r>
              <a:rPr lang="en-US" altLang="en-US"/>
              <a:t>Pollution that does not come from a single identifiable source.</a:t>
            </a:r>
          </a:p>
          <a:p>
            <a:r>
              <a:rPr lang="en-US" altLang="en-US"/>
              <a:t>Motor Oil • Sediment • Cooking Grease • Pet Waste Excess Fertilizer • Yard Waste • Litter • Pesticides Household Hazardous Waste • Detergents • Metals</a:t>
            </a:r>
          </a:p>
        </p:txBody>
      </p:sp>
    </p:spTree>
    <p:extLst>
      <p:ext uri="{BB962C8B-B14F-4D97-AF65-F5344CB8AC3E}">
        <p14:creationId xmlns:p14="http://schemas.microsoft.com/office/powerpoint/2010/main" val="958231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B4B100-6357-BC4A-9102-8507AD4DA9D9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235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Using Pesticides</a:t>
            </a:r>
          </a:p>
          <a:p>
            <a:pPr>
              <a:buFontTx/>
              <a:buChar char="•"/>
            </a:pPr>
            <a:r>
              <a:rPr lang="en-US" altLang="en-US"/>
              <a:t>You may not always be able to control certain pests and their damage without using pesticides.</a:t>
            </a:r>
            <a:r>
              <a:rPr lang="en-US" altLang="en-US" sz="900"/>
              <a:t> </a:t>
            </a:r>
          </a:p>
          <a:p>
            <a:pPr>
              <a:buFontTx/>
              <a:buChar char="•"/>
            </a:pPr>
            <a:r>
              <a:rPr lang="en-US" altLang="en-US"/>
              <a:t>Pesticides include: insecticides, fungicides, miticides, herbicides, nematicides, etc. </a:t>
            </a:r>
          </a:p>
          <a:p>
            <a:pPr>
              <a:buFontTx/>
              <a:buChar char="•"/>
            </a:pPr>
            <a:r>
              <a:rPr lang="en-US" altLang="en-US"/>
              <a:t>Pesticides are classified as chemical or organic.</a:t>
            </a:r>
          </a:p>
          <a:p>
            <a:pPr>
              <a:buFontTx/>
              <a:buChar char="•"/>
            </a:pPr>
            <a:r>
              <a:rPr lang="en-US" altLang="en-US"/>
              <a:t>Pesticides are an important component of an Integrated Pest Management Program.</a:t>
            </a:r>
          </a:p>
        </p:txBody>
      </p:sp>
    </p:spTree>
    <p:extLst>
      <p:ext uri="{BB962C8B-B14F-4D97-AF65-F5344CB8AC3E}">
        <p14:creationId xmlns:p14="http://schemas.microsoft.com/office/powerpoint/2010/main" val="441831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FEF2C2-658D-784F-A3E0-2E3AB60D149D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256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More About Using Pesticides</a:t>
            </a:r>
          </a:p>
          <a:p>
            <a:pPr>
              <a:buFontTx/>
              <a:buChar char="•"/>
            </a:pPr>
            <a:r>
              <a:rPr lang="en-US" altLang="en-US"/>
              <a:t>Select the pesticide and formulation based upon the target pest, application equipment available, hazards of the pesticide and the applicator’s experience with pesticides.  </a:t>
            </a:r>
          </a:p>
          <a:p>
            <a:pPr>
              <a:buFontTx/>
              <a:buChar char="•"/>
            </a:pPr>
            <a:r>
              <a:rPr lang="en-US" altLang="en-US"/>
              <a:t>If possible, use chemical pesticides only as a spot application. Blanket coverage may destroy beneficial insects and desirable plants.</a:t>
            </a:r>
          </a:p>
          <a:p>
            <a:pPr>
              <a:buFontTx/>
              <a:buChar char="•"/>
            </a:pPr>
            <a:r>
              <a:rPr lang="en-US" altLang="en-US"/>
              <a:t>No single herbicide, insecticide, fungicide, etc. is appropriate for all landscape pest problems</a:t>
            </a:r>
          </a:p>
          <a:p>
            <a:r>
              <a:rPr lang="en-US" altLang="en-US"/>
              <a:t>				-------------------------------------------</a:t>
            </a:r>
          </a:p>
          <a:p>
            <a:pPr>
              <a:buFontTx/>
              <a:buChar char="•"/>
            </a:pPr>
            <a:r>
              <a:rPr lang="en-US" altLang="en-US"/>
              <a:t>ALWAYS carefully read and follow all label directions when using pesticides.</a:t>
            </a:r>
          </a:p>
        </p:txBody>
      </p:sp>
    </p:spTree>
    <p:extLst>
      <p:ext uri="{BB962C8B-B14F-4D97-AF65-F5344CB8AC3E}">
        <p14:creationId xmlns:p14="http://schemas.microsoft.com/office/powerpoint/2010/main" val="2004716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F1C173-DD2F-B24E-95FB-556B2C8B8D55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112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Protecting Water from Pesticides</a:t>
            </a:r>
          </a:p>
          <a:p>
            <a:pPr>
              <a:buFontTx/>
              <a:buChar char="•"/>
            </a:pPr>
            <a:r>
              <a:rPr lang="en-US" altLang="en-US"/>
              <a:t>Avoid unnecessary pesticide treatments.</a:t>
            </a:r>
          </a:p>
          <a:p>
            <a:pPr>
              <a:buFontTx/>
              <a:buChar char="•"/>
            </a:pPr>
            <a:r>
              <a:rPr lang="en-US" altLang="en-US"/>
              <a:t>Calibrate all application equipment.</a:t>
            </a:r>
          </a:p>
          <a:p>
            <a:pPr>
              <a:buFontTx/>
              <a:buChar char="•"/>
            </a:pPr>
            <a:r>
              <a:rPr lang="en-US" altLang="en-US"/>
              <a:t>Apply at proper rates and times per label.</a:t>
            </a:r>
          </a:p>
          <a:p>
            <a:pPr>
              <a:buFontTx/>
              <a:buChar char="•"/>
            </a:pPr>
            <a:r>
              <a:rPr lang="en-US" altLang="en-US"/>
              <a:t>Apply pesticides at the lowest effective rates.</a:t>
            </a:r>
          </a:p>
          <a:p>
            <a:pPr>
              <a:buFontTx/>
              <a:buChar char="•"/>
            </a:pPr>
            <a:r>
              <a:rPr lang="en-US" altLang="en-US"/>
              <a:t>Follow all other label instructions.</a:t>
            </a:r>
          </a:p>
          <a:p>
            <a:pPr>
              <a:buFontTx/>
              <a:buChar char="•"/>
            </a:pPr>
            <a:r>
              <a:rPr lang="en-US" altLang="en-US"/>
              <a:t>Store and dispose of pesticides properly.</a:t>
            </a:r>
          </a:p>
        </p:txBody>
      </p:sp>
    </p:spTree>
    <p:extLst>
      <p:ext uri="{BB962C8B-B14F-4D97-AF65-F5344CB8AC3E}">
        <p14:creationId xmlns:p14="http://schemas.microsoft.com/office/powerpoint/2010/main" val="1400655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51E4B3-6923-DE4A-8FD9-D9F42DD3F3C5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604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Pesticide Degradation</a:t>
            </a:r>
          </a:p>
          <a:p>
            <a:r>
              <a:rPr lang="en-US" altLang="en-US" sz="1400"/>
              <a:t>Ideally, the pesticide stays in the treated area or environment long enough to produce the desired results and then degrades into harmless materials.</a:t>
            </a:r>
          </a:p>
        </p:txBody>
      </p:sp>
    </p:spTree>
    <p:extLst>
      <p:ext uri="{BB962C8B-B14F-4D97-AF65-F5344CB8AC3E}">
        <p14:creationId xmlns:p14="http://schemas.microsoft.com/office/powerpoint/2010/main" val="107821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647D9E-CB10-A144-B97A-67E224752554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624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Pesticide Degradation</a:t>
            </a:r>
          </a:p>
          <a:p>
            <a:r>
              <a:rPr lang="en-US" altLang="en-US" sz="1600" u="sng"/>
              <a:t>Three modes of pesticide degradation</a:t>
            </a:r>
            <a:r>
              <a:rPr lang="en-US" altLang="en-US" sz="1600"/>
              <a:t>:</a:t>
            </a:r>
          </a:p>
          <a:p>
            <a:pPr>
              <a:buFontTx/>
              <a:buChar char="•"/>
            </a:pPr>
            <a:r>
              <a:rPr lang="en-US" altLang="en-US"/>
              <a:t>Biological - breakdown by micro-organisms.</a:t>
            </a:r>
          </a:p>
          <a:p>
            <a:pPr>
              <a:buFontTx/>
              <a:buChar char="•"/>
            </a:pPr>
            <a:r>
              <a:rPr lang="en-US" altLang="en-US"/>
              <a:t>Chemical - breakdown by chemical reactions. </a:t>
            </a:r>
          </a:p>
          <a:p>
            <a:pPr>
              <a:buFontTx/>
              <a:buChar char="•"/>
            </a:pPr>
            <a:r>
              <a:rPr lang="en-US" altLang="en-US"/>
              <a:t>Photochemical - breakdown by ultraviolet or visible light.</a:t>
            </a:r>
          </a:p>
        </p:txBody>
      </p:sp>
    </p:spTree>
    <p:extLst>
      <p:ext uri="{BB962C8B-B14F-4D97-AF65-F5344CB8AC3E}">
        <p14:creationId xmlns:p14="http://schemas.microsoft.com/office/powerpoint/2010/main" val="1829303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61F35A-18E7-BC43-8656-10A9C01FD6E4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706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Pesticide Factors Affecting Water Pollution</a:t>
            </a:r>
          </a:p>
          <a:p>
            <a:pPr>
              <a:buFontTx/>
              <a:buChar char="•"/>
            </a:pPr>
            <a:r>
              <a:rPr lang="en-US" altLang="en-US"/>
              <a:t>Chemical properties of the pesticide.</a:t>
            </a:r>
          </a:p>
          <a:p>
            <a:pPr>
              <a:buFontTx/>
              <a:buChar char="•"/>
            </a:pPr>
            <a:r>
              <a:rPr lang="en-US" altLang="en-US"/>
              <a:t>Formulation of the pesticide.</a:t>
            </a:r>
          </a:p>
          <a:p>
            <a:pPr>
              <a:buFontTx/>
              <a:buChar char="•"/>
            </a:pPr>
            <a:r>
              <a:rPr lang="en-US" altLang="en-US"/>
              <a:t>Rate and method of application.</a:t>
            </a:r>
          </a:p>
          <a:p>
            <a:pPr>
              <a:buFontTx/>
              <a:buChar char="•"/>
            </a:pPr>
            <a:r>
              <a:rPr lang="en-US" altLang="en-US"/>
              <a:t>Pesticide persistence.</a:t>
            </a:r>
          </a:p>
          <a:p>
            <a:pPr>
              <a:buFontTx/>
              <a:buChar char="•"/>
            </a:pPr>
            <a:r>
              <a:rPr lang="en-US" altLang="en-US"/>
              <a:t>Frequency of rainfall; timing of irrigation.</a:t>
            </a:r>
          </a:p>
          <a:p>
            <a:pPr>
              <a:buFontTx/>
              <a:buChar char="•"/>
            </a:pPr>
            <a:r>
              <a:rPr lang="en-US" altLang="en-US"/>
              <a:t>Nearness to ponds, rivers, streams, etc.</a:t>
            </a:r>
          </a:p>
          <a:p>
            <a:pPr>
              <a:buFontTx/>
              <a:buChar char="•"/>
            </a:pPr>
            <a:r>
              <a:rPr lang="en-US" altLang="en-US"/>
              <a:t>Depth to ground water.</a:t>
            </a:r>
          </a:p>
        </p:txBody>
      </p:sp>
    </p:spTree>
    <p:extLst>
      <p:ext uri="{BB962C8B-B14F-4D97-AF65-F5344CB8AC3E}">
        <p14:creationId xmlns:p14="http://schemas.microsoft.com/office/powerpoint/2010/main" val="1725344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BB9D1-11E8-9947-9949-C9D0E22FFAB4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727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Pesticide Pollutants</a:t>
            </a:r>
          </a:p>
          <a:p>
            <a:r>
              <a:rPr lang="en-US" altLang="en-US" sz="1400"/>
              <a:t>When pesticides move off-site via runoff or leaching they are then considered to be pollutants.</a:t>
            </a:r>
          </a:p>
          <a:p>
            <a:pPr>
              <a:buFontTx/>
              <a:buChar char="•"/>
            </a:pPr>
            <a:r>
              <a:rPr lang="en-US" altLang="en-US" u="sng"/>
              <a:t>Runoff</a:t>
            </a:r>
            <a:r>
              <a:rPr lang="en-US" altLang="en-US"/>
              <a:t> is the movement of pesticides across the soil surface into bodies of water.</a:t>
            </a:r>
          </a:p>
          <a:p>
            <a:pPr>
              <a:buFontTx/>
              <a:buChar char="•"/>
            </a:pPr>
            <a:r>
              <a:rPr lang="en-US" altLang="en-US" u="sng"/>
              <a:t>Leaching</a:t>
            </a:r>
            <a:r>
              <a:rPr lang="en-US" altLang="en-US"/>
              <a:t> is the movement of pesticides through the soil into ground water.</a:t>
            </a:r>
          </a:p>
        </p:txBody>
      </p:sp>
    </p:spTree>
    <p:extLst>
      <p:ext uri="{BB962C8B-B14F-4D97-AF65-F5344CB8AC3E}">
        <p14:creationId xmlns:p14="http://schemas.microsoft.com/office/powerpoint/2010/main" val="4005194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544BF3-297E-2C40-858A-B9FE3120C1F8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133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Integrated Pest Management</a:t>
            </a:r>
          </a:p>
          <a:p>
            <a:pPr>
              <a:buFontTx/>
              <a:buChar char="•"/>
            </a:pPr>
            <a:r>
              <a:rPr lang="en-US" altLang="en-US"/>
              <a:t>IPM is a method of controlling pest populations through socially acceptable, environmentally responsible and economically practical methods.</a:t>
            </a:r>
          </a:p>
          <a:p>
            <a:pPr>
              <a:buFontTx/>
              <a:buChar char="•"/>
            </a:pPr>
            <a:r>
              <a:rPr lang="en-US" altLang="en-US"/>
              <a:t>IPM incorporates a variety of cultural, biological and chemical methods to efficiently manage pest populations while lowering the dependence on chemical means of control.</a:t>
            </a:r>
          </a:p>
        </p:txBody>
      </p:sp>
    </p:spTree>
    <p:extLst>
      <p:ext uri="{BB962C8B-B14F-4D97-AF65-F5344CB8AC3E}">
        <p14:creationId xmlns:p14="http://schemas.microsoft.com/office/powerpoint/2010/main" val="13167304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5FE26B-5BC2-AB4B-AB7E-0BAFF40E1CF7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153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Integrated Pest Management</a:t>
            </a:r>
          </a:p>
          <a:p>
            <a:r>
              <a:rPr lang="en-US" altLang="en-US"/>
              <a:t>IPM involves using a variety of methods to control pests: cultural, mechanical, biological and chemical.</a:t>
            </a:r>
          </a:p>
          <a:p>
            <a:r>
              <a:rPr lang="en-US" altLang="en-US"/>
              <a:t>      - Use disease and insect resistant plants.</a:t>
            </a:r>
          </a:p>
          <a:p>
            <a:r>
              <a:rPr lang="en-US" altLang="en-US"/>
              <a:t>      - Hand destroy if pest numbers not excessive.</a:t>
            </a:r>
          </a:p>
          <a:p>
            <a:r>
              <a:rPr lang="en-US" altLang="en-US"/>
              <a:t>      - Rotate annuals to reduce reoccurring pests.</a:t>
            </a:r>
          </a:p>
          <a:p>
            <a:r>
              <a:rPr lang="en-US" altLang="en-US"/>
              <a:t>      - Prune out dead and diseased plant parts.</a:t>
            </a:r>
          </a:p>
          <a:p>
            <a:r>
              <a:rPr lang="en-US" altLang="en-US"/>
              <a:t>      - Mow lawns and apply fertilizers correctly.</a:t>
            </a:r>
          </a:p>
        </p:txBody>
      </p:sp>
    </p:spTree>
    <p:extLst>
      <p:ext uri="{BB962C8B-B14F-4D97-AF65-F5344CB8AC3E}">
        <p14:creationId xmlns:p14="http://schemas.microsoft.com/office/powerpoint/2010/main" val="470312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1C9C0A-CCF2-2842-950B-03A2103F844F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74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Advantages to Using IPM Practices</a:t>
            </a:r>
          </a:p>
          <a:p>
            <a:pPr>
              <a:buFontTx/>
              <a:buChar char="•"/>
            </a:pPr>
            <a:r>
              <a:rPr lang="en-US" altLang="en-US"/>
              <a:t>Reductions in the potential for pesticide resistance,</a:t>
            </a:r>
          </a:p>
          <a:p>
            <a:pPr>
              <a:buFontTx/>
              <a:buChar char="•"/>
            </a:pPr>
            <a:r>
              <a:rPr lang="en-US" altLang="en-US"/>
              <a:t>Reductions in the costs of pesticides,</a:t>
            </a:r>
          </a:p>
          <a:p>
            <a:pPr>
              <a:buFontTx/>
              <a:buChar char="•"/>
            </a:pPr>
            <a:r>
              <a:rPr lang="en-US" altLang="en-US"/>
              <a:t>Reductions in your exposure to chemicals,</a:t>
            </a:r>
          </a:p>
          <a:p>
            <a:pPr>
              <a:buFontTx/>
              <a:buChar char="•"/>
            </a:pPr>
            <a:r>
              <a:rPr lang="en-US" altLang="en-US"/>
              <a:t>Reductions to other environmental impacts.</a:t>
            </a:r>
          </a:p>
        </p:txBody>
      </p:sp>
    </p:spTree>
    <p:extLst>
      <p:ext uri="{BB962C8B-B14F-4D97-AF65-F5344CB8AC3E}">
        <p14:creationId xmlns:p14="http://schemas.microsoft.com/office/powerpoint/2010/main" val="1805290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3F93C6-970E-1C49-90F0-724FE6ED5E98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4608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Point vs. Non-Point Pollution. Point vs. Non-Point Pollution. </a:t>
            </a:r>
            <a:r>
              <a:rPr lang="en-US" altLang="en-US"/>
              <a:t>Pollution that does not come from a single identifiable source.</a:t>
            </a:r>
          </a:p>
          <a:p>
            <a:r>
              <a:rPr lang="en-US" altLang="en-US"/>
              <a:t>Motor Oil • Sediment • Cooking Grease • Pet Waste Excess Fertilizer • Yard Waste • Litter • Pesticides Household Hazardous Waste • Detergents • Metals</a:t>
            </a:r>
          </a:p>
        </p:txBody>
      </p:sp>
    </p:spTree>
    <p:extLst>
      <p:ext uri="{BB962C8B-B14F-4D97-AF65-F5344CB8AC3E}">
        <p14:creationId xmlns:p14="http://schemas.microsoft.com/office/powerpoint/2010/main" val="10089179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720655-39B6-124B-80BA-B9FA1DF5167B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194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What are Biological Controls?</a:t>
            </a:r>
          </a:p>
          <a:p>
            <a:pPr>
              <a:buFontTx/>
              <a:buChar char="•"/>
            </a:pPr>
            <a:r>
              <a:rPr lang="en-US" altLang="en-US"/>
              <a:t>Biological controls occur naturally.</a:t>
            </a:r>
          </a:p>
          <a:p>
            <a:pPr>
              <a:buFontTx/>
              <a:buChar char="•"/>
            </a:pPr>
            <a:r>
              <a:rPr lang="en-US" altLang="en-US"/>
              <a:t>Diseases, parasites and predators that exist in our landscapes and gardens attack and kill harmful pests. </a:t>
            </a:r>
          </a:p>
          <a:p>
            <a:pPr>
              <a:buFontTx/>
              <a:buChar char="•"/>
            </a:pPr>
            <a:r>
              <a:rPr lang="en-US" altLang="en-US"/>
              <a:t>It is important to conserve and enhance naturally-occurring biological control agents in our landscapes and gardens.</a:t>
            </a:r>
          </a:p>
        </p:txBody>
      </p:sp>
    </p:spTree>
    <p:extLst>
      <p:ext uri="{BB962C8B-B14F-4D97-AF65-F5344CB8AC3E}">
        <p14:creationId xmlns:p14="http://schemas.microsoft.com/office/powerpoint/2010/main" val="18761662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E718DC-CC35-234B-9D81-11731503C553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215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More About Biological Controls</a:t>
            </a:r>
          </a:p>
          <a:p>
            <a:pPr>
              <a:buFontTx/>
              <a:buChar char="•"/>
            </a:pPr>
            <a:r>
              <a:rPr lang="en-US" altLang="en-US"/>
              <a:t>Learn to identify biological control agents like beneficial insects and wildlife that are indigenous to your area; and learn to conserve them in your landscape and garden.</a:t>
            </a:r>
          </a:p>
          <a:p>
            <a:pPr>
              <a:buFontTx/>
              <a:buChar char="•"/>
            </a:pPr>
            <a:r>
              <a:rPr lang="en-US" altLang="en-US"/>
              <a:t>Utilize a variety of flowering annual and perennial plants to provide food for beneficials.</a:t>
            </a:r>
          </a:p>
          <a:p>
            <a:pPr>
              <a:buFontTx/>
              <a:buChar char="•"/>
            </a:pPr>
            <a:r>
              <a:rPr lang="en-US" altLang="en-US"/>
              <a:t>Create habitats in your landscape that attract birds and other wildlife that prey on insect pests.</a:t>
            </a:r>
          </a:p>
        </p:txBody>
      </p:sp>
    </p:spTree>
    <p:extLst>
      <p:ext uri="{BB962C8B-B14F-4D97-AF65-F5344CB8AC3E}">
        <p14:creationId xmlns:p14="http://schemas.microsoft.com/office/powerpoint/2010/main" val="1224447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8537B2-AB5E-8D49-A581-2BB7660206C6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276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Information on Pesticides</a:t>
            </a:r>
          </a:p>
          <a:p>
            <a:r>
              <a:rPr lang="en-US" altLang="en-US"/>
              <a:t>The University of Georgia Extension Service is your best source of information for: </a:t>
            </a:r>
          </a:p>
          <a:p>
            <a:r>
              <a:rPr lang="en-US" altLang="en-US"/>
              <a:t>	* Choosing the correct pesticides.</a:t>
            </a:r>
          </a:p>
          <a:p>
            <a:r>
              <a:rPr lang="en-US" altLang="en-US"/>
              <a:t>	* Using pesticides correctly.</a:t>
            </a:r>
          </a:p>
          <a:p>
            <a:r>
              <a:rPr lang="en-US" altLang="en-US"/>
              <a:t>	* Storing pesticides.</a:t>
            </a:r>
          </a:p>
          <a:p>
            <a:r>
              <a:rPr lang="en-US" altLang="en-US"/>
              <a:t>	* Disposing of pesticides.</a:t>
            </a:r>
          </a:p>
        </p:txBody>
      </p:sp>
    </p:spTree>
    <p:extLst>
      <p:ext uri="{BB962C8B-B14F-4D97-AF65-F5344CB8AC3E}">
        <p14:creationId xmlns:p14="http://schemas.microsoft.com/office/powerpoint/2010/main" val="2094591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BBC092-8E9A-9147-A720-E104D2E0F9A2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3911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Point vs. Non-Point Pollution. Point vs. Non-Point Pollution. </a:t>
            </a:r>
            <a:r>
              <a:rPr lang="en-US" altLang="en-US"/>
              <a:t>Pollution that does not come from a single identifiable source.</a:t>
            </a:r>
          </a:p>
          <a:p>
            <a:r>
              <a:rPr lang="en-US" altLang="en-US"/>
              <a:t>Motor Oil • Sediment • Cooking Grease • Pet Waste Excess Fertilizer • Yard Waste • Litter • Pesticides Household Hazardous Waste • Detergents • Metals</a:t>
            </a:r>
          </a:p>
        </p:txBody>
      </p:sp>
    </p:spTree>
    <p:extLst>
      <p:ext uri="{BB962C8B-B14F-4D97-AF65-F5344CB8AC3E}">
        <p14:creationId xmlns:p14="http://schemas.microsoft.com/office/powerpoint/2010/main" val="352285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A49E3F-8FCD-7D4D-8FBC-79030CEC5C14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4515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Often overlooked. Quality soil preparation  – promote infiltration, root expansion and efficient use of irrigation and natural water resources</a:t>
            </a:r>
          </a:p>
          <a:p>
            <a:r>
              <a:rPr lang="en-US" altLang="en-US"/>
              <a:t>Woody plants – till a large area. Annuals an perennials add lots of organic matter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18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C35C42-3B0F-9A49-A5B8-565E74FCAC1E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4536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Proper fertilization – cold hardiness, insect and disease problems, salt/ water problems</a:t>
            </a:r>
          </a:p>
          <a:p>
            <a:r>
              <a:rPr lang="en-US" altLang="en-US"/>
              <a:t>Know plant needs, know availability in soil, know planting area</a:t>
            </a:r>
          </a:p>
        </p:txBody>
      </p:sp>
    </p:spTree>
    <p:extLst>
      <p:ext uri="{BB962C8B-B14F-4D97-AF65-F5344CB8AC3E}">
        <p14:creationId xmlns:p14="http://schemas.microsoft.com/office/powerpoint/2010/main" val="1403255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A49DBB-8950-F940-AA03-EC61748DC2F4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399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Point vs. Non-Point Pollution. Point vs. Non-Point Pollution. </a:t>
            </a:r>
            <a:r>
              <a:rPr lang="en-US" altLang="en-US"/>
              <a:t>Pollution that does not come from a single identifiable source.</a:t>
            </a:r>
          </a:p>
          <a:p>
            <a:r>
              <a:rPr lang="en-US" altLang="en-US"/>
              <a:t>Motor Oil • Sediment • Cooking Grease • Pet Waste Excess Fertilizer • Yard Waste • Litter • Pesticides Household Hazardous Waste • Detergents • Metals</a:t>
            </a:r>
          </a:p>
        </p:txBody>
      </p:sp>
    </p:spTree>
    <p:extLst>
      <p:ext uri="{BB962C8B-B14F-4D97-AF65-F5344CB8AC3E}">
        <p14:creationId xmlns:p14="http://schemas.microsoft.com/office/powerpoint/2010/main" val="845205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EA9441-7DE2-BF46-B92D-8E38E1DE4240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4433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Only use what you need</a:t>
            </a:r>
          </a:p>
        </p:txBody>
      </p:sp>
    </p:spTree>
    <p:extLst>
      <p:ext uri="{BB962C8B-B14F-4D97-AF65-F5344CB8AC3E}">
        <p14:creationId xmlns:p14="http://schemas.microsoft.com/office/powerpoint/2010/main" val="1914383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DE5731-10A3-0E42-BF9F-60E3AA9B8264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4495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Proper plant in the proper site. Structural, Pest, Invasive, poorly matched to site</a:t>
            </a:r>
          </a:p>
        </p:txBody>
      </p:sp>
    </p:spTree>
    <p:extLst>
      <p:ext uri="{BB962C8B-B14F-4D97-AF65-F5344CB8AC3E}">
        <p14:creationId xmlns:p14="http://schemas.microsoft.com/office/powerpoint/2010/main" val="1449132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5E1B94-0DC2-2646-AC69-59AF6C0F3F64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4454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91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12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124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6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7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8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9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0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3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34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BFDE060-8ED6-7E4E-AB36-ED9151E343D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C28FE2-792D-E946-853C-04E7CBF8010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375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BAA0394-C61E-D940-B99B-F5DFD1D11E3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551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F75B68-78E4-2643-9B86-EE29975935B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627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A2F3E1-8DF0-8945-B097-9730B9DDC8B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562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EBE17E1-0A8B-FA49-8308-075261439AE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1135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452770-D9DC-8C49-953D-AECE59956BA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25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7328BDB-B602-2B49-BF0C-CB5A95CCF3C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630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EC00A78-9DF1-8243-BAA8-FF57767DBB6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7191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40E8567-7A09-A944-B990-6148677C191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551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91C82D9-5EFC-1747-A741-425A6EAE409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259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2A13240D-6C94-E64D-8CA1-9E104E59FF47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4101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1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200" dirty="0">
                <a:solidFill>
                  <a:srgbClr val="FFFF00"/>
                </a:solidFill>
              </a:rPr>
              <a:t>Landscape Benefits</a:t>
            </a:r>
          </a:p>
        </p:txBody>
      </p:sp>
      <p:sp>
        <p:nvSpPr>
          <p:cNvPr id="396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4290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100"/>
              <a:t>A healthy landscape says welcome to my home or business.</a:t>
            </a:r>
            <a:br>
              <a:rPr lang="en-US" altLang="en-US" sz="3100"/>
            </a:br>
            <a:endParaRPr lang="en-US" altLang="en-US" sz="1600"/>
          </a:p>
          <a:p>
            <a:pPr>
              <a:lnSpc>
                <a:spcPct val="90000"/>
              </a:lnSpc>
            </a:pPr>
            <a:r>
              <a:rPr lang="en-US" altLang="en-US" sz="3100"/>
              <a:t>Gives our children a safe place to play.</a:t>
            </a:r>
          </a:p>
          <a:p>
            <a:pPr>
              <a:lnSpc>
                <a:spcPct val="90000"/>
              </a:lnSpc>
            </a:pPr>
            <a:endParaRPr lang="en-US" altLang="en-US" sz="3100"/>
          </a:p>
          <a:p>
            <a:pPr>
              <a:lnSpc>
                <a:spcPct val="90000"/>
              </a:lnSpc>
            </a:pPr>
            <a:endParaRPr lang="en-US" altLang="en-US" sz="2800"/>
          </a:p>
        </p:txBody>
      </p:sp>
      <p:pic>
        <p:nvPicPr>
          <p:cNvPr id="396292" name="Picture 4" descr="remington05 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981200"/>
            <a:ext cx="490220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6" t="16406" r="11250" b="10938"/>
          <a:stretch>
            <a:fillRect/>
          </a:stretch>
        </p:blipFill>
        <p:spPr bwMode="auto">
          <a:xfrm>
            <a:off x="381000" y="304800"/>
            <a:ext cx="8077200" cy="620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625" r="10625" b="10938"/>
          <a:stretch>
            <a:fillRect/>
          </a:stretch>
        </p:blipFill>
        <p:spPr bwMode="auto">
          <a:xfrm>
            <a:off x="762000" y="776288"/>
            <a:ext cx="7696200" cy="588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3886200" y="0"/>
            <a:ext cx="15605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Grease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8750" r="10625" b="24219"/>
          <a:stretch>
            <a:fillRect/>
          </a:stretch>
        </p:blipFill>
        <p:spPr bwMode="auto">
          <a:xfrm>
            <a:off x="304800" y="1295400"/>
            <a:ext cx="6172200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4899" name="Text Box 3"/>
          <p:cNvSpPr txBox="1">
            <a:spLocks noChangeArrowheads="1"/>
          </p:cNvSpPr>
          <p:nvPr/>
        </p:nvSpPr>
        <p:spPr bwMode="auto">
          <a:xfrm>
            <a:off x="1371600" y="457200"/>
            <a:ext cx="61420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>
                <a:latin typeface="Times New Roman" charset="0"/>
              </a:rPr>
              <a:t>Septic System Maintenance</a:t>
            </a:r>
          </a:p>
        </p:txBody>
      </p:sp>
      <p:pic>
        <p:nvPicPr>
          <p:cNvPr id="464900" name="Picture 4" descr="Septic%20Tank%20Job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"/>
          <a:stretch>
            <a:fillRect/>
          </a:stretch>
        </p:blipFill>
        <p:spPr bwMode="auto">
          <a:xfrm>
            <a:off x="5181600" y="3200400"/>
            <a:ext cx="35052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t="19531" r="50000" b="9375"/>
          <a:stretch>
            <a:fillRect/>
          </a:stretch>
        </p:blipFill>
        <p:spPr bwMode="auto">
          <a:xfrm>
            <a:off x="5054600" y="685800"/>
            <a:ext cx="40894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5923" name="Rectangle 3"/>
          <p:cNvSpPr>
            <a:spLocks noChangeArrowheads="1"/>
          </p:cNvSpPr>
          <p:nvPr/>
        </p:nvSpPr>
        <p:spPr bwMode="auto">
          <a:xfrm>
            <a:off x="609600" y="586740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>
                <a:latin typeface="Times New Roman" charset="0"/>
              </a:rPr>
              <a:t>http://www.fcs.uga.edu/ext/pubs/hace/HACE-E-47.pdf</a:t>
            </a:r>
          </a:p>
        </p:txBody>
      </p:sp>
      <p:pic>
        <p:nvPicPr>
          <p:cNvPr id="4659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8750" r="3125" b="9375"/>
          <a:stretch>
            <a:fillRect/>
          </a:stretch>
        </p:blipFill>
        <p:spPr bwMode="auto">
          <a:xfrm>
            <a:off x="914400" y="762000"/>
            <a:ext cx="410051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5925" name="Text Box 5"/>
          <p:cNvSpPr txBox="1">
            <a:spLocks noChangeArrowheads="1"/>
          </p:cNvSpPr>
          <p:nvPr/>
        </p:nvSpPr>
        <p:spPr bwMode="auto">
          <a:xfrm>
            <a:off x="2590800" y="152400"/>
            <a:ext cx="46307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latin typeface="Times New Roman" charset="0"/>
              </a:rPr>
              <a:t>Septic Tank Maintenance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3876" name="Object 4"/>
          <p:cNvGraphicFramePr>
            <a:graphicFrameLocks noChangeAspect="1"/>
          </p:cNvGraphicFramePr>
          <p:nvPr/>
        </p:nvGraphicFramePr>
        <p:xfrm>
          <a:off x="152400" y="381000"/>
          <a:ext cx="8839200" cy="571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877" name="Acrobat Document" r:id="rId3" imgW="11658600" imgH="7543800" progId="AcroExch.Document.7">
                  <p:embed/>
                </p:oleObj>
              </mc:Choice>
              <mc:Fallback>
                <p:oleObj name="Acrobat Document" r:id="rId3" imgW="11658600" imgH="7543800" progId="AcroExch.Document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81000"/>
                        <a:ext cx="8839200" cy="5719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8996" name="Object 4"/>
          <p:cNvGraphicFramePr>
            <a:graphicFrameLocks noChangeAspect="1"/>
          </p:cNvGraphicFramePr>
          <p:nvPr/>
        </p:nvGraphicFramePr>
        <p:xfrm>
          <a:off x="1981200" y="304800"/>
          <a:ext cx="4962525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8997" name="Acrobat Document" r:id="rId3" imgW="5819775" imgH="7239000" progId="AcroExch.Document.7">
                  <p:embed/>
                </p:oleObj>
              </mc:Choice>
              <mc:Fallback>
                <p:oleObj name="Acrobat Document" r:id="rId3" imgW="5819775" imgH="7239000" progId="AcroExch.Document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04800"/>
                        <a:ext cx="4962525" cy="617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4" name="Picture 2" descr="DSCN01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 descr="disposing soapy wa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0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4844" r="13750" b="29688"/>
          <a:stretch>
            <a:fillRect/>
          </a:stretch>
        </p:blipFill>
        <p:spPr bwMode="auto">
          <a:xfrm>
            <a:off x="4648200" y="0"/>
            <a:ext cx="4495800" cy="301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2" descr="washing paint bru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2" descr="mo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400">
                <a:solidFill>
                  <a:srgbClr val="FFFF00"/>
                </a:solidFill>
              </a:rPr>
              <a:t>Landscapes…</a:t>
            </a:r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52600"/>
            <a:ext cx="4038600" cy="4114800"/>
          </a:xfrm>
        </p:spPr>
        <p:txBody>
          <a:bodyPr/>
          <a:lstStyle/>
          <a:p>
            <a:r>
              <a:rPr lang="en-US" altLang="en-US" sz="2800"/>
              <a:t>Produce the oxygen we breathe.</a:t>
            </a:r>
          </a:p>
          <a:p>
            <a:r>
              <a:rPr lang="en-US" altLang="en-US" sz="2800"/>
              <a:t>Reduce carbon dioxide.</a:t>
            </a:r>
          </a:p>
          <a:p>
            <a:r>
              <a:rPr lang="en-US" altLang="en-US" sz="2800"/>
              <a:t>Moderate air temperatures resulting in lower heating and cooling costs.</a:t>
            </a:r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1800"/>
          </a:p>
        </p:txBody>
      </p:sp>
      <p:sp>
        <p:nvSpPr>
          <p:cNvPr id="397316" name="Text Box 4"/>
          <p:cNvSpPr txBox="1">
            <a:spLocks noChangeArrowheads="1"/>
          </p:cNvSpPr>
          <p:nvPr/>
        </p:nvSpPr>
        <p:spPr bwMode="auto">
          <a:xfrm>
            <a:off x="914400" y="5943600"/>
            <a:ext cx="7772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n-US" altLang="en-US" sz="1800" i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One tree can remove 26 pounds of carbon dioxide from the atmosphere annually, equaling 11,000 miles of car emissions.</a:t>
            </a:r>
            <a:endParaRPr lang="en-US" altLang="en-US" sz="1800" i="1">
              <a:latin typeface="Tahoma" charset="0"/>
            </a:endParaRPr>
          </a:p>
        </p:txBody>
      </p:sp>
      <p:pic>
        <p:nvPicPr>
          <p:cNvPr id="397317" name="Picture 5" descr="xeri1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44196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Text Box 2"/>
          <p:cNvSpPr txBox="1">
            <a:spLocks noChangeArrowheads="1"/>
          </p:cNvSpPr>
          <p:nvPr/>
        </p:nvSpPr>
        <p:spPr bwMode="auto">
          <a:xfrm>
            <a:off x="533400" y="228600"/>
            <a:ext cx="7848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Non-Point Source Pollution</a:t>
            </a:r>
          </a:p>
        </p:txBody>
      </p:sp>
      <p:sp>
        <p:nvSpPr>
          <p:cNvPr id="390147" name="Text Box 3"/>
          <p:cNvSpPr txBox="1">
            <a:spLocks noChangeArrowheads="1"/>
          </p:cNvSpPr>
          <p:nvPr/>
        </p:nvSpPr>
        <p:spPr bwMode="auto">
          <a:xfrm>
            <a:off x="457200" y="1676400"/>
            <a:ext cx="48768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>
                <a:latin typeface="Arial" charset="0"/>
              </a:rPr>
              <a:t>Motor Oil • Sediment • Cooking Grease • Pet Waste Excess </a:t>
            </a:r>
            <a:r>
              <a:rPr lang="en-US" altLang="en-US" sz="2800">
                <a:solidFill>
                  <a:srgbClr val="FF3300"/>
                </a:solidFill>
                <a:latin typeface="Arial" charset="0"/>
              </a:rPr>
              <a:t>Fertilizer</a:t>
            </a:r>
            <a:r>
              <a:rPr lang="en-US" altLang="en-US" sz="2800">
                <a:latin typeface="Arial" charset="0"/>
              </a:rPr>
              <a:t> • Yard Waste • Litter • Pesticides Household Hazardous Waste • Detergents • Metals</a:t>
            </a:r>
          </a:p>
        </p:txBody>
      </p:sp>
      <p:pic>
        <p:nvPicPr>
          <p:cNvPr id="390148" name="Picture 4" descr="catchbas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4" t="20291" r="13043"/>
          <a:stretch>
            <a:fillRect/>
          </a:stretch>
        </p:blipFill>
        <p:spPr bwMode="auto">
          <a:xfrm>
            <a:off x="5680075" y="1524000"/>
            <a:ext cx="300672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Text Box 2"/>
          <p:cNvSpPr txBox="1">
            <a:spLocks noChangeArrowheads="1"/>
          </p:cNvSpPr>
          <p:nvPr/>
        </p:nvSpPr>
        <p:spPr bwMode="auto">
          <a:xfrm>
            <a:off x="2667000" y="381000"/>
            <a:ext cx="29670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>
                <a:latin typeface="Times New Roman" charset="0"/>
              </a:rPr>
              <a:t>Soil Analysis</a:t>
            </a:r>
          </a:p>
        </p:txBody>
      </p:sp>
      <p:sp>
        <p:nvSpPr>
          <p:cNvPr id="450563" name="Text Box 3"/>
          <p:cNvSpPr txBox="1">
            <a:spLocks noChangeArrowheads="1"/>
          </p:cNvSpPr>
          <p:nvPr/>
        </p:nvSpPr>
        <p:spPr bwMode="auto">
          <a:xfrm>
            <a:off x="457200" y="1143000"/>
            <a:ext cx="41910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 altLang="en-US" sz="3200">
                <a:latin typeface="Times New Roman" charset="0"/>
              </a:rPr>
              <a:t> Infiltration</a:t>
            </a:r>
          </a:p>
          <a:p>
            <a:pPr eaLnBrk="1" hangingPunct="1">
              <a:buFontTx/>
              <a:buChar char="•"/>
            </a:pPr>
            <a:r>
              <a:rPr lang="en-US" altLang="en-US" sz="3200">
                <a:latin typeface="Times New Roman" charset="0"/>
              </a:rPr>
              <a:t> Root growth</a:t>
            </a:r>
          </a:p>
          <a:p>
            <a:pPr eaLnBrk="1" hangingPunct="1">
              <a:buFontTx/>
              <a:buChar char="•"/>
            </a:pPr>
            <a:r>
              <a:rPr lang="en-US" altLang="en-US" sz="3200">
                <a:latin typeface="Times New Roman" charset="0"/>
              </a:rPr>
              <a:t> Slope</a:t>
            </a:r>
          </a:p>
          <a:p>
            <a:pPr eaLnBrk="1" hangingPunct="1">
              <a:buFontTx/>
              <a:buChar char="•"/>
            </a:pPr>
            <a:r>
              <a:rPr lang="en-US" altLang="en-US" sz="3200">
                <a:latin typeface="Times New Roman" charset="0"/>
              </a:rPr>
              <a:t> Harvest rainfall</a:t>
            </a:r>
          </a:p>
          <a:p>
            <a:pPr eaLnBrk="1" hangingPunct="1">
              <a:buFontTx/>
              <a:buChar char="•"/>
            </a:pPr>
            <a:r>
              <a:rPr lang="en-US" altLang="en-US" sz="3200">
                <a:latin typeface="Times New Roman" charset="0"/>
              </a:rPr>
              <a:t> Mechanical support</a:t>
            </a:r>
          </a:p>
          <a:p>
            <a:pPr eaLnBrk="1" hangingPunct="1">
              <a:buFontTx/>
              <a:buChar char="•"/>
            </a:pPr>
            <a:r>
              <a:rPr lang="en-US" altLang="en-US" sz="3200">
                <a:latin typeface="Times New Roman" charset="0"/>
              </a:rPr>
              <a:t> pH</a:t>
            </a:r>
          </a:p>
        </p:txBody>
      </p:sp>
      <p:pic>
        <p:nvPicPr>
          <p:cNvPr id="450564" name="Picture 4" descr="xeri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1"/>
          <a:stretch>
            <a:fillRect/>
          </a:stretch>
        </p:blipFill>
        <p:spPr bwMode="auto">
          <a:xfrm>
            <a:off x="5029200" y="1371600"/>
            <a:ext cx="3276600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65" name="Picture 5" descr="soil_gridtriang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0"/>
            <a:ext cx="2971800" cy="264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66" name="Picture 6" descr="perennialt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0" name="Picture 2" descr="nutrico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4"/>
          <a:stretch>
            <a:fillRect/>
          </a:stretch>
        </p:blipFill>
        <p:spPr bwMode="auto">
          <a:xfrm>
            <a:off x="4419600" y="1828800"/>
            <a:ext cx="4343400" cy="29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2611" name="Rectangle 3"/>
          <p:cNvSpPr>
            <a:spLocks noChangeArrowheads="1"/>
          </p:cNvSpPr>
          <p:nvPr/>
        </p:nvSpPr>
        <p:spPr bwMode="auto">
          <a:xfrm>
            <a:off x="609600" y="2438400"/>
            <a:ext cx="365760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200">
                <a:latin typeface="Georgia" charset="0"/>
              </a:rPr>
              <a:t>-Plant selection</a:t>
            </a:r>
          </a:p>
          <a:p>
            <a:pPr eaLnBrk="1" hangingPunct="1"/>
            <a:r>
              <a:rPr lang="en-US" altLang="en-US" sz="3200">
                <a:latin typeface="Georgia" charset="0"/>
              </a:rPr>
              <a:t>- Plant needs</a:t>
            </a:r>
          </a:p>
          <a:p>
            <a:pPr eaLnBrk="1" hangingPunct="1"/>
            <a:r>
              <a:rPr lang="en-US" altLang="en-US" sz="3200">
                <a:latin typeface="Georgia" charset="0"/>
              </a:rPr>
              <a:t>-Timing</a:t>
            </a:r>
          </a:p>
          <a:p>
            <a:pPr eaLnBrk="1" hangingPunct="1"/>
            <a:r>
              <a:rPr lang="en-US" altLang="en-US" sz="3200">
                <a:latin typeface="Georgia" charset="0"/>
              </a:rPr>
              <a:t>-Application rate</a:t>
            </a:r>
          </a:p>
          <a:p>
            <a:pPr eaLnBrk="1" hangingPunct="1"/>
            <a:r>
              <a:rPr lang="en-US" altLang="en-US" sz="3200">
                <a:latin typeface="Georgia" charset="0"/>
              </a:rPr>
              <a:t>-Critical areas</a:t>
            </a:r>
          </a:p>
        </p:txBody>
      </p:sp>
      <p:sp>
        <p:nvSpPr>
          <p:cNvPr id="452612" name="Text Box 4"/>
          <p:cNvSpPr txBox="1">
            <a:spLocks noChangeArrowheads="1"/>
          </p:cNvSpPr>
          <p:nvPr/>
        </p:nvSpPr>
        <p:spPr bwMode="auto">
          <a:xfrm>
            <a:off x="914400" y="1295400"/>
            <a:ext cx="26352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  <a:latin typeface="Georgia" charset="0"/>
              </a:rPr>
              <a:t>Fertilizer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533400" y="228600"/>
            <a:ext cx="7848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Non-Point Source Pollution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457200" y="1676400"/>
            <a:ext cx="48768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>
                <a:latin typeface="Arial" charset="0"/>
              </a:rPr>
              <a:t>Motor Oil • Sediment • Cooking Grease • Pet Waste Excess Fertilizer • Yard Waste • Litter • </a:t>
            </a:r>
            <a:r>
              <a:rPr lang="en-US" altLang="en-US" sz="2800">
                <a:solidFill>
                  <a:srgbClr val="FF3300"/>
                </a:solidFill>
                <a:latin typeface="Arial" charset="0"/>
              </a:rPr>
              <a:t>Pesticides</a:t>
            </a:r>
            <a:r>
              <a:rPr lang="en-US" altLang="en-US" sz="2800">
                <a:latin typeface="Arial" charset="0"/>
              </a:rPr>
              <a:t> Household Hazardous Waste • Detergents • Metals</a:t>
            </a:r>
          </a:p>
        </p:txBody>
      </p:sp>
      <p:pic>
        <p:nvPicPr>
          <p:cNvPr id="38920" name="Picture 8" descr="catchbas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4" t="20291" r="13043"/>
          <a:stretch>
            <a:fillRect/>
          </a:stretch>
        </p:blipFill>
        <p:spPr bwMode="auto">
          <a:xfrm>
            <a:off x="5680075" y="1524000"/>
            <a:ext cx="300672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6706" name="Object 2"/>
          <p:cNvGraphicFramePr>
            <a:graphicFrameLocks noChangeAspect="1"/>
          </p:cNvGraphicFramePr>
          <p:nvPr/>
        </p:nvGraphicFramePr>
        <p:xfrm>
          <a:off x="1219200" y="1143000"/>
          <a:ext cx="6934200" cy="520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709" name="Image Document" r:id="rId3" imgW="5791320" imgH="4343400" progId="Imaging.Document">
                  <p:embed/>
                </p:oleObj>
              </mc:Choice>
              <mc:Fallback>
                <p:oleObj name="Image Document" r:id="rId3" imgW="5791320" imgH="4343400" progId="Imaging.Document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143000"/>
                        <a:ext cx="6934200" cy="52006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6708" name="Text Box 4"/>
          <p:cNvSpPr txBox="1">
            <a:spLocks noChangeArrowheads="1"/>
          </p:cNvSpPr>
          <p:nvPr/>
        </p:nvSpPr>
        <p:spPr bwMode="auto">
          <a:xfrm>
            <a:off x="2057400" y="381000"/>
            <a:ext cx="48402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Critical Area Protection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0" name="Picture 2" descr="336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r="7813"/>
          <a:stretch>
            <a:fillRect/>
          </a:stretch>
        </p:blipFill>
        <p:spPr bwMode="auto">
          <a:xfrm>
            <a:off x="2133600" y="152400"/>
            <a:ext cx="5076825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2371" name="Text Box 3"/>
          <p:cNvSpPr txBox="1">
            <a:spLocks noChangeArrowheads="1"/>
          </p:cNvSpPr>
          <p:nvPr/>
        </p:nvSpPr>
        <p:spPr bwMode="auto">
          <a:xfrm>
            <a:off x="3048000" y="1905000"/>
            <a:ext cx="3200400" cy="25288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>
                <a:solidFill>
                  <a:schemeClr val="tx2"/>
                </a:solidFill>
                <a:latin typeface="Georgia" charset="0"/>
              </a:rPr>
              <a:t>  </a:t>
            </a:r>
            <a:r>
              <a:rPr lang="en-US" altLang="en-US" sz="3200" b="1">
                <a:solidFill>
                  <a:schemeClr val="bg2"/>
                </a:solidFill>
                <a:latin typeface="Georgia" charset="0"/>
              </a:rPr>
              <a:t>Pesticide Use</a:t>
            </a:r>
          </a:p>
          <a:p>
            <a:pPr eaLnBrk="1" hangingPunct="1"/>
            <a:r>
              <a:rPr lang="en-US" altLang="en-US" sz="3200">
                <a:solidFill>
                  <a:schemeClr val="bg2"/>
                </a:solidFill>
                <a:latin typeface="Georgia" charset="0"/>
              </a:rPr>
              <a:t>-Health</a:t>
            </a:r>
          </a:p>
          <a:p>
            <a:pPr eaLnBrk="1" hangingPunct="1"/>
            <a:r>
              <a:rPr lang="en-US" altLang="en-US" sz="3200">
                <a:solidFill>
                  <a:schemeClr val="bg2"/>
                </a:solidFill>
                <a:latin typeface="Georgia" charset="0"/>
              </a:rPr>
              <a:t>-Effectiveness</a:t>
            </a:r>
          </a:p>
          <a:p>
            <a:pPr eaLnBrk="1" hangingPunct="1"/>
            <a:r>
              <a:rPr lang="en-US" altLang="en-US" sz="3200">
                <a:solidFill>
                  <a:schemeClr val="bg2"/>
                </a:solidFill>
                <a:latin typeface="Georgia" charset="0"/>
              </a:rPr>
              <a:t>-Expense</a:t>
            </a:r>
          </a:p>
          <a:p>
            <a:pPr eaLnBrk="1" hangingPunct="1"/>
            <a:r>
              <a:rPr lang="en-US" altLang="en-US" sz="3200">
                <a:solidFill>
                  <a:schemeClr val="bg2"/>
                </a:solidFill>
                <a:latin typeface="Georgia" charset="0"/>
              </a:rPr>
              <a:t>-Environment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ChangeArrowheads="1"/>
          </p:cNvSpPr>
          <p:nvPr/>
        </p:nvSpPr>
        <p:spPr bwMode="auto">
          <a:xfrm>
            <a:off x="304800" y="381000"/>
            <a:ext cx="754380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 b="1">
                <a:solidFill>
                  <a:schemeClr val="tx2"/>
                </a:solidFill>
                <a:latin typeface="Georgia" charset="0"/>
              </a:rPr>
              <a:t>Don’t Plant Problems</a:t>
            </a:r>
          </a:p>
          <a:p>
            <a:pPr eaLnBrk="1" hangingPunct="1"/>
            <a:endParaRPr lang="en-US" altLang="en-US" sz="3200" b="1">
              <a:solidFill>
                <a:schemeClr val="tx2"/>
              </a:solidFill>
              <a:latin typeface="Georgia" charset="0"/>
            </a:endParaRPr>
          </a:p>
          <a:p>
            <a:pPr eaLnBrk="1" hangingPunct="1"/>
            <a:r>
              <a:rPr lang="en-US" altLang="en-US" sz="3200">
                <a:solidFill>
                  <a:schemeClr val="tx2"/>
                </a:solidFill>
                <a:latin typeface="Georgia" charset="0"/>
              </a:rPr>
              <a:t>Example:</a:t>
            </a:r>
          </a:p>
          <a:p>
            <a:pPr eaLnBrk="1" hangingPunct="1"/>
            <a:r>
              <a:rPr lang="en-US" altLang="en-US" sz="3200">
                <a:solidFill>
                  <a:schemeClr val="tx2"/>
                </a:solidFill>
                <a:latin typeface="Georgia" charset="0"/>
              </a:rPr>
              <a:t>Leyland Cypress</a:t>
            </a:r>
          </a:p>
          <a:p>
            <a:pPr eaLnBrk="1" hangingPunct="1"/>
            <a:r>
              <a:rPr lang="en-US" altLang="en-US" sz="3200">
                <a:solidFill>
                  <a:schemeClr val="tx2"/>
                </a:solidFill>
                <a:latin typeface="Georgia" charset="0"/>
              </a:rPr>
              <a:t>Euonymus</a:t>
            </a:r>
          </a:p>
          <a:p>
            <a:pPr eaLnBrk="1" hangingPunct="1"/>
            <a:r>
              <a:rPr lang="en-US" altLang="en-US" sz="3200">
                <a:solidFill>
                  <a:schemeClr val="tx2"/>
                </a:solidFill>
                <a:latin typeface="Georgia" charset="0"/>
              </a:rPr>
              <a:t>Hemlock</a:t>
            </a:r>
          </a:p>
          <a:p>
            <a:pPr eaLnBrk="1" hangingPunct="1"/>
            <a:r>
              <a:rPr lang="en-US" altLang="en-US" sz="3200">
                <a:solidFill>
                  <a:schemeClr val="tx2"/>
                </a:solidFill>
                <a:latin typeface="Georgia" charset="0"/>
              </a:rPr>
              <a:t>Roses</a:t>
            </a:r>
          </a:p>
          <a:p>
            <a:pPr eaLnBrk="1" hangingPunct="1"/>
            <a:endParaRPr lang="en-US" altLang="en-US" sz="3200">
              <a:solidFill>
                <a:schemeClr val="tx2"/>
              </a:solidFill>
              <a:latin typeface="Georgia" charset="0"/>
            </a:endParaRPr>
          </a:p>
        </p:txBody>
      </p:sp>
      <p:pic>
        <p:nvPicPr>
          <p:cNvPr id="448515" name="Picture 3" descr="B1229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4"/>
          <a:stretch>
            <a:fillRect/>
          </a:stretch>
        </p:blipFill>
        <p:spPr bwMode="auto">
          <a:xfrm>
            <a:off x="3581400" y="1447800"/>
            <a:ext cx="2667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8516" name="Picture 4" descr="Aphids killing a ro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895600"/>
            <a:ext cx="267811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418" name="Picture 2" descr="treeroo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4419" name="Text Box 3"/>
          <p:cNvSpPr txBox="1">
            <a:spLocks noChangeArrowheads="1"/>
          </p:cNvSpPr>
          <p:nvPr/>
        </p:nvSpPr>
        <p:spPr bwMode="auto">
          <a:xfrm>
            <a:off x="1066800" y="4419600"/>
            <a:ext cx="59055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3200">
                <a:solidFill>
                  <a:srgbClr val="FFFF00"/>
                </a:solidFill>
                <a:latin typeface="Georgia" charset="0"/>
              </a:rPr>
              <a:t>                    </a:t>
            </a:r>
            <a:r>
              <a:rPr lang="en-US" altLang="en-US" b="1">
                <a:solidFill>
                  <a:srgbClr val="FFFF00"/>
                </a:solidFill>
                <a:latin typeface="Times New Roman" charset="0"/>
              </a:rPr>
              <a:t>Maintenance</a:t>
            </a:r>
            <a:endParaRPr lang="en-US" altLang="en-US" sz="3600" b="1">
              <a:solidFill>
                <a:srgbClr val="FFFF00"/>
              </a:solidFill>
              <a:latin typeface="Georgia" charset="0"/>
            </a:endParaRPr>
          </a:p>
          <a:p>
            <a:pPr algn="ctr" eaLnBrk="1" hangingPunct="1"/>
            <a:r>
              <a:rPr lang="en-US" altLang="en-US" sz="3200">
                <a:solidFill>
                  <a:srgbClr val="FFFF00"/>
                </a:solidFill>
                <a:latin typeface="Georgia" charset="0"/>
              </a:rPr>
              <a:t>          </a:t>
            </a:r>
            <a:r>
              <a:rPr lang="en-US" altLang="en-US" sz="3200" b="1">
                <a:solidFill>
                  <a:srgbClr val="FFFF00"/>
                </a:solidFill>
                <a:latin typeface="Georgia" charset="0"/>
              </a:rPr>
              <a:t>Don’t Create Problems</a:t>
            </a:r>
            <a:endParaRPr lang="en-US" altLang="en-US" sz="3200">
              <a:solidFill>
                <a:srgbClr val="FFFF00"/>
              </a:solidFill>
              <a:latin typeface="Georgia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Using Pesticides 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229600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sz="1000"/>
          </a:p>
          <a:p>
            <a:pPr>
              <a:lnSpc>
                <a:spcPct val="90000"/>
              </a:lnSpc>
            </a:pPr>
            <a:r>
              <a:rPr lang="en-US" altLang="en-US"/>
              <a:t>You may not always be able to control certain pests and their damage without using pesticides.</a:t>
            </a:r>
            <a:r>
              <a:rPr lang="en-US" altLang="en-US" sz="2400"/>
              <a:t> </a:t>
            </a:r>
          </a:p>
          <a:p>
            <a:pPr>
              <a:lnSpc>
                <a:spcPct val="90000"/>
              </a:lnSpc>
            </a:pPr>
            <a:r>
              <a:rPr lang="en-US" altLang="en-US"/>
              <a:t>Pesticides include: insecticides, fungicides, miticides, herbicides, nematicides, etc. </a:t>
            </a:r>
          </a:p>
          <a:p>
            <a:pPr>
              <a:lnSpc>
                <a:spcPct val="90000"/>
              </a:lnSpc>
            </a:pPr>
            <a:r>
              <a:rPr lang="en-US" altLang="en-US"/>
              <a:t>Pesticides are classified as chemical or organic.</a:t>
            </a:r>
          </a:p>
          <a:p>
            <a:pPr>
              <a:lnSpc>
                <a:spcPct val="90000"/>
              </a:lnSpc>
            </a:pPr>
            <a:r>
              <a:rPr lang="en-US" altLang="en-US"/>
              <a:t>Pesticides are an important component of an Integrated Pest Management Program.  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1000"/>
              <a:t>   </a:t>
            </a:r>
          </a:p>
          <a:p>
            <a:pPr>
              <a:lnSpc>
                <a:spcPct val="90000"/>
              </a:lnSpc>
            </a:pPr>
            <a:endParaRPr lang="en-US" altLang="en-US" sz="1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 More About Using Pesticides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495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/>
              <a:t>Select the pesticide and formulation based upon the target pest, application equipment available, hazards of the pesticide and the applicator’s experience with pesticides.  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If possible, use chemical pesticides only as a spot application. Blanket coverage may destroy beneficial insects and desirable plants.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No single herbicide, insecticide, fungicide, etc. is appropriate for all landscape pest problems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ALWAYS carefully read and follow all label directions when using pesticides.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400">
                <a:solidFill>
                  <a:srgbClr val="FFFF00"/>
                </a:solidFill>
              </a:rPr>
              <a:t>Landscapes…</a:t>
            </a:r>
          </a:p>
        </p:txBody>
      </p:sp>
      <p:sp>
        <p:nvSpPr>
          <p:cNvPr id="398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05000"/>
            <a:ext cx="4038600" cy="3352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100"/>
              <a:t>Filter air and water pollutants, noise and dust. </a:t>
            </a:r>
          </a:p>
          <a:p>
            <a:pPr>
              <a:lnSpc>
                <a:spcPct val="90000"/>
              </a:lnSpc>
            </a:pPr>
            <a:r>
              <a:rPr lang="en-US" altLang="en-US" sz="3100"/>
              <a:t>Reduce stormwater runoff.</a:t>
            </a:r>
          </a:p>
          <a:p>
            <a:pPr>
              <a:lnSpc>
                <a:spcPct val="90000"/>
              </a:lnSpc>
            </a:pPr>
            <a:r>
              <a:rPr lang="en-US" altLang="en-US" sz="3100"/>
              <a:t>Provide groundwater recharge.</a:t>
            </a:r>
          </a:p>
        </p:txBody>
      </p:sp>
      <p:pic>
        <p:nvPicPr>
          <p:cNvPr id="398340" name="Picture 4" descr="erosion 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05000"/>
            <a:ext cx="4445000" cy="374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341" name="Text Box 5"/>
          <p:cNvSpPr txBox="1">
            <a:spLocks noChangeArrowheads="1"/>
          </p:cNvSpPr>
          <p:nvPr/>
        </p:nvSpPr>
        <p:spPr bwMode="auto">
          <a:xfrm>
            <a:off x="7315200" y="51816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  <a:latin typeface="Tahoma" charset="0"/>
              </a:rPr>
              <a:t>thurt@uga.edu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Protecting Water from Pesticides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8763000" cy="4419600"/>
          </a:xfrm>
        </p:spPr>
        <p:txBody>
          <a:bodyPr/>
          <a:lstStyle/>
          <a:p>
            <a:r>
              <a:rPr lang="en-US" altLang="en-US"/>
              <a:t>Avoid unnecessary pesticide treatments.</a:t>
            </a:r>
          </a:p>
          <a:p>
            <a:r>
              <a:rPr lang="en-US" altLang="en-US"/>
              <a:t>Calibrate all application equipment.</a:t>
            </a:r>
          </a:p>
          <a:p>
            <a:r>
              <a:rPr lang="en-US" altLang="en-US"/>
              <a:t>Apply at proper rates and times per label.</a:t>
            </a:r>
          </a:p>
          <a:p>
            <a:r>
              <a:rPr lang="en-US" altLang="en-US"/>
              <a:t>Apply pesticides at the lowest effective rates.</a:t>
            </a:r>
          </a:p>
          <a:p>
            <a:r>
              <a:rPr lang="en-US" altLang="en-US"/>
              <a:t>Follow all other label instructions.</a:t>
            </a:r>
          </a:p>
          <a:p>
            <a:r>
              <a:rPr lang="en-US" altLang="en-US"/>
              <a:t>Store and dispose of pesticides properly.</a:t>
            </a:r>
          </a:p>
          <a:p>
            <a:pPr>
              <a:buFont typeface="Wingdings" charset="2"/>
              <a:buNone/>
            </a:pPr>
            <a:endParaRPr lang="en-US" altLang="en-US"/>
          </a:p>
          <a:p>
            <a:pPr>
              <a:buFont typeface="Wingdings" charset="2"/>
              <a:buNone/>
            </a:pPr>
            <a:endParaRPr lang="en-US" altLang="en-US"/>
          </a:p>
          <a:p>
            <a:pPr>
              <a:buFont typeface="Wingdings" charset="2"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Pesticide Degradation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2"/>
              <a:buNone/>
            </a:pPr>
            <a:endParaRPr lang="en-US" altLang="en-US"/>
          </a:p>
          <a:p>
            <a:pPr>
              <a:buFont typeface="Wingdings" charset="2"/>
              <a:buNone/>
            </a:pPr>
            <a:r>
              <a:rPr lang="en-US" altLang="en-US"/>
              <a:t>   </a:t>
            </a:r>
            <a:r>
              <a:rPr lang="en-US" altLang="en-US" sz="3600"/>
              <a:t>Ideally, the pesticide stays in the treated area or environment long enough to produce the desired results and then degrades into harmless materials.</a:t>
            </a:r>
          </a:p>
          <a:p>
            <a:pPr>
              <a:buFont typeface="Wingdings" charset="2"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Pesticide Degradation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133600"/>
            <a:ext cx="8229600" cy="3657600"/>
          </a:xfrm>
        </p:spPr>
        <p:txBody>
          <a:bodyPr/>
          <a:lstStyle/>
          <a:p>
            <a:pPr algn="ctr">
              <a:buFont typeface="Wingdings" charset="2"/>
              <a:buNone/>
            </a:pPr>
            <a:r>
              <a:rPr lang="en-US" altLang="en-US"/>
              <a:t> </a:t>
            </a:r>
            <a:r>
              <a:rPr lang="en-US" altLang="en-US" sz="3600" u="sng"/>
              <a:t>Three modes of pesticide degradation</a:t>
            </a:r>
            <a:r>
              <a:rPr lang="en-US" altLang="en-US" sz="3600"/>
              <a:t>:</a:t>
            </a:r>
          </a:p>
          <a:p>
            <a:pPr>
              <a:buFont typeface="Wingdings" charset="2"/>
              <a:buNone/>
            </a:pPr>
            <a:endParaRPr lang="en-US" altLang="en-US"/>
          </a:p>
          <a:p>
            <a:r>
              <a:rPr lang="en-US" altLang="en-US" sz="2800"/>
              <a:t>Biological - breakdown by micro-organisms.</a:t>
            </a:r>
          </a:p>
          <a:p>
            <a:r>
              <a:rPr lang="en-US" altLang="en-US" sz="2800"/>
              <a:t>Chemical - breakdown by chemical reactions. </a:t>
            </a:r>
          </a:p>
          <a:p>
            <a:r>
              <a:rPr lang="en-US" altLang="en-US" sz="2800"/>
              <a:t>Photochemical - breakdown by ultraviolet or                                             		          visible light.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Pesticide Factors</a:t>
            </a:r>
            <a:br>
              <a:rPr lang="en-US" altLang="en-US" sz="4000"/>
            </a:br>
            <a:r>
              <a:rPr lang="en-US" altLang="en-US" sz="4000"/>
              <a:t> Affecting Water Pollution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33600"/>
            <a:ext cx="8229600" cy="4572000"/>
          </a:xfrm>
        </p:spPr>
        <p:txBody>
          <a:bodyPr/>
          <a:lstStyle/>
          <a:p>
            <a:r>
              <a:rPr lang="en-US" altLang="en-US"/>
              <a:t>Chemical properties of the pesticide.</a:t>
            </a:r>
          </a:p>
          <a:p>
            <a:r>
              <a:rPr lang="en-US" altLang="en-US"/>
              <a:t>Formulation of the pesticide.</a:t>
            </a:r>
          </a:p>
          <a:p>
            <a:r>
              <a:rPr lang="en-US" altLang="en-US"/>
              <a:t>Rate and method of application.</a:t>
            </a:r>
          </a:p>
          <a:p>
            <a:r>
              <a:rPr lang="en-US" altLang="en-US"/>
              <a:t>Pesticide persistence.</a:t>
            </a:r>
          </a:p>
          <a:p>
            <a:r>
              <a:rPr lang="en-US" altLang="en-US"/>
              <a:t>Frequency of rainfall; timing of irrigation.</a:t>
            </a:r>
          </a:p>
          <a:p>
            <a:r>
              <a:rPr lang="en-US" altLang="en-US"/>
              <a:t>Nearness to ponds, rivers, streams, etc.</a:t>
            </a:r>
          </a:p>
          <a:p>
            <a:r>
              <a:rPr lang="en-US" altLang="en-US"/>
              <a:t>Depth to ground water.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Pesticide Pollutants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8229600" cy="43434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800"/>
              <a:t>   </a:t>
            </a:r>
            <a:r>
              <a:rPr lang="en-US" altLang="en-US"/>
              <a:t>When pesticides move off-site via runoff or leaching they are then considered to be pollutants.</a:t>
            </a:r>
          </a:p>
          <a:p>
            <a:pPr>
              <a:buFont typeface="Wingdings" charset="2"/>
              <a:buNone/>
            </a:pPr>
            <a:endParaRPr lang="en-US" altLang="en-US" sz="2800"/>
          </a:p>
          <a:p>
            <a:r>
              <a:rPr lang="en-US" altLang="en-US" sz="2800" u="sng"/>
              <a:t>Runoff</a:t>
            </a:r>
            <a:r>
              <a:rPr lang="en-US" altLang="en-US" sz="2800"/>
              <a:t> is the movement of pesticides across the soil surface into bodies of water.</a:t>
            </a:r>
          </a:p>
          <a:p>
            <a:r>
              <a:rPr lang="en-US" altLang="en-US" sz="2800" u="sng"/>
              <a:t>Leaching</a:t>
            </a:r>
            <a:r>
              <a:rPr lang="en-US" altLang="en-US" sz="2800"/>
              <a:t> is the movement of pesticides through the soil into ground water.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Integrated Pest Management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229600" cy="3810000"/>
          </a:xfrm>
        </p:spPr>
        <p:txBody>
          <a:bodyPr/>
          <a:lstStyle/>
          <a:p>
            <a:r>
              <a:rPr lang="en-US" altLang="en-US" sz="2800"/>
              <a:t>IPM is a method of controlling pest populations through socially acceptable, environmentally responsible and economically practical methods.</a:t>
            </a:r>
          </a:p>
          <a:p>
            <a:pPr>
              <a:buFont typeface="Wingdings" charset="2"/>
              <a:buNone/>
            </a:pPr>
            <a:endParaRPr lang="en-US" altLang="en-US" sz="2800"/>
          </a:p>
          <a:p>
            <a:r>
              <a:rPr lang="en-US" altLang="en-US" sz="2800"/>
              <a:t>IPM incorporates a variety of cultural, biological and chemical methods to efficiently manage pest populations while lowering the dependence on chemical means of control.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r>
              <a:rPr lang="en-US" altLang="en-US"/>
              <a:t>Integrated Pest Management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8763000" cy="41148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800"/>
              <a:t>   IPM involves using a variety of methods to control pests: cultural, mechanical, biological and chemical.</a:t>
            </a:r>
          </a:p>
          <a:p>
            <a:pPr>
              <a:buFont typeface="Wingdings" charset="2"/>
              <a:buNone/>
            </a:pPr>
            <a:endParaRPr lang="en-US" altLang="en-US" sz="1000"/>
          </a:p>
          <a:p>
            <a:pPr>
              <a:buFont typeface="Wingdings" charset="2"/>
              <a:buNone/>
            </a:pPr>
            <a:r>
              <a:rPr lang="en-US" altLang="en-US" sz="2800"/>
              <a:t>        - Use disease and insect resistant plants.</a:t>
            </a:r>
          </a:p>
          <a:p>
            <a:pPr>
              <a:buFont typeface="Wingdings" charset="2"/>
              <a:buNone/>
            </a:pPr>
            <a:r>
              <a:rPr lang="en-US" altLang="en-US" sz="2800"/>
              <a:t>        - Hand destroy if pest numbers not excessive.</a:t>
            </a:r>
          </a:p>
          <a:p>
            <a:pPr>
              <a:buFont typeface="Wingdings" charset="2"/>
              <a:buNone/>
            </a:pPr>
            <a:r>
              <a:rPr lang="en-US" altLang="en-US" sz="2800"/>
              <a:t>        - Rotate annuals to reduce reoccurring pests.</a:t>
            </a:r>
          </a:p>
          <a:p>
            <a:pPr>
              <a:buFont typeface="Wingdings" charset="2"/>
              <a:buNone/>
            </a:pPr>
            <a:r>
              <a:rPr lang="en-US" altLang="en-US" sz="2800"/>
              <a:t>        - Prune out dead and diseased plant parts.</a:t>
            </a:r>
          </a:p>
          <a:p>
            <a:pPr>
              <a:buFont typeface="Wingdings" charset="2"/>
              <a:buNone/>
            </a:pPr>
            <a:r>
              <a:rPr lang="en-US" altLang="en-US" sz="2800"/>
              <a:t>        - Mow lawns and apply fertilizers correctly.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altLang="en-US" sz="4000"/>
              <a:t>Advantages to Using IPM Practices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57400"/>
            <a:ext cx="8229600" cy="4038600"/>
          </a:xfrm>
        </p:spPr>
        <p:txBody>
          <a:bodyPr/>
          <a:lstStyle/>
          <a:p>
            <a:r>
              <a:rPr lang="en-US" altLang="en-US"/>
              <a:t>Reductions in the potential for pesticide resistance,</a:t>
            </a:r>
          </a:p>
          <a:p>
            <a:pPr>
              <a:buFont typeface="Wingdings" charset="2"/>
              <a:buNone/>
            </a:pPr>
            <a:endParaRPr lang="en-US" altLang="en-US" sz="1200"/>
          </a:p>
          <a:p>
            <a:r>
              <a:rPr lang="en-US" altLang="en-US"/>
              <a:t>Reductions in the costs of pesticides,</a:t>
            </a:r>
          </a:p>
          <a:p>
            <a:pPr>
              <a:buFont typeface="Wingdings" charset="2"/>
              <a:buNone/>
            </a:pPr>
            <a:endParaRPr lang="en-US" altLang="en-US" sz="1200"/>
          </a:p>
          <a:p>
            <a:r>
              <a:rPr lang="en-US" altLang="en-US"/>
              <a:t>Reductions in your exposure to chemicals,</a:t>
            </a:r>
          </a:p>
          <a:p>
            <a:pPr>
              <a:buFont typeface="Wingdings" charset="2"/>
              <a:buNone/>
            </a:pPr>
            <a:endParaRPr lang="en-US" altLang="en-US" sz="1200"/>
          </a:p>
          <a:p>
            <a:r>
              <a:rPr lang="en-US" altLang="en-US"/>
              <a:t>Reductions to other environmental impacts.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altLang="en-US"/>
              <a:t>  What are Biological Controls?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19300"/>
            <a:ext cx="8229600" cy="4106863"/>
          </a:xfrm>
        </p:spPr>
        <p:txBody>
          <a:bodyPr/>
          <a:lstStyle/>
          <a:p>
            <a:r>
              <a:rPr lang="en-US" altLang="en-US"/>
              <a:t>Biological controls occur naturally.</a:t>
            </a:r>
          </a:p>
          <a:p>
            <a:r>
              <a:rPr lang="en-US" altLang="en-US"/>
              <a:t>Diseases, parasites and predators that      exist in our landscapes and gardens attack and kill harmful pests. </a:t>
            </a:r>
          </a:p>
          <a:p>
            <a:r>
              <a:rPr lang="en-US" altLang="en-US"/>
              <a:t>It is important to conserve and enhance   naturally-occurring biological control agents in our landscapes and gardens.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More About Biological Controls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51025"/>
            <a:ext cx="8229600" cy="42751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/>
              <a:t>Learn to identify biological control agents like beneficial insects and wildlife that are indigenous to your area; and learn to conserve them in your landscape and garden.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n-US" altLang="en-US" sz="2800"/>
          </a:p>
          <a:p>
            <a:pPr>
              <a:lnSpc>
                <a:spcPct val="80000"/>
              </a:lnSpc>
            </a:pPr>
            <a:r>
              <a:rPr lang="en-US" altLang="en-US" sz="2800"/>
              <a:t>Utilize a variety of flowering annual and perennial plants to provide food for beneficials.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n-US" altLang="en-US" sz="2800"/>
          </a:p>
          <a:p>
            <a:pPr>
              <a:lnSpc>
                <a:spcPct val="80000"/>
              </a:lnSpc>
            </a:pPr>
            <a:r>
              <a:rPr lang="en-US" altLang="en-US" sz="2800"/>
              <a:t>Create habitats in your landscape that attract birds and other wildlife that prey on insect pests.</a:t>
            </a:r>
          </a:p>
          <a:p>
            <a:pPr>
              <a:lnSpc>
                <a:spcPct val="80000"/>
              </a:lnSpc>
            </a:pPr>
            <a:endParaRPr lang="en-US" altLang="en-US" sz="2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2" descr="DSCN01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0995" name="Text Box 3"/>
          <p:cNvSpPr txBox="1">
            <a:spLocks noChangeArrowheads="1"/>
          </p:cNvSpPr>
          <p:nvPr/>
        </p:nvSpPr>
        <p:spPr bwMode="auto">
          <a:xfrm>
            <a:off x="3017838" y="3886200"/>
            <a:ext cx="40513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>
                <a:solidFill>
                  <a:schemeClr val="bg2"/>
                </a:solidFill>
              </a:rPr>
              <a:t>Some Landscapes</a:t>
            </a:r>
          </a:p>
          <a:p>
            <a:pPr algn="ctr"/>
            <a:r>
              <a:rPr lang="en-US" altLang="en-US" b="1">
                <a:solidFill>
                  <a:schemeClr val="bg2"/>
                </a:solidFill>
              </a:rPr>
              <a:t>May Pollute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Information on Pesticides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2"/>
              <a:buNone/>
            </a:pPr>
            <a:r>
              <a:rPr lang="en-US" altLang="en-US"/>
              <a:t>Extension Service has information for: </a:t>
            </a:r>
          </a:p>
          <a:p>
            <a:pPr>
              <a:buFont typeface="Wingdings" charset="2"/>
              <a:buNone/>
            </a:pPr>
            <a:r>
              <a:rPr lang="en-US" altLang="en-US"/>
              <a:t>		 * Choosing the correct pesticides.</a:t>
            </a:r>
          </a:p>
          <a:p>
            <a:pPr>
              <a:buFont typeface="Wingdings" charset="2"/>
              <a:buNone/>
            </a:pPr>
            <a:r>
              <a:rPr lang="en-US" altLang="en-US"/>
              <a:t>		 * Using pesticides correctly.</a:t>
            </a:r>
          </a:p>
          <a:p>
            <a:pPr>
              <a:buFont typeface="Wingdings" charset="2"/>
              <a:buNone/>
            </a:pPr>
            <a:r>
              <a:rPr lang="en-US" altLang="en-US"/>
              <a:t>		 * Storing pesticides.</a:t>
            </a:r>
          </a:p>
          <a:p>
            <a:pPr>
              <a:buFont typeface="Wingdings" charset="2"/>
              <a:buNone/>
            </a:pPr>
            <a:r>
              <a:rPr lang="en-US" altLang="en-US"/>
              <a:t>		 * Disposing of pesticides.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Hand held spraye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90600"/>
            <a:ext cx="4543425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75" name="Text Box 3"/>
          <p:cNvSpPr txBox="1">
            <a:spLocks noChangeArrowheads="1"/>
          </p:cNvSpPr>
          <p:nvPr/>
        </p:nvSpPr>
        <p:spPr bwMode="auto">
          <a:xfrm>
            <a:off x="2133600" y="152400"/>
            <a:ext cx="5181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800"/>
              <a:t>Pesticide Application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23072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t="2190"/>
          <a:stretch>
            <a:fillRect/>
          </a:stretch>
        </p:blipFill>
        <p:spPr bwMode="auto">
          <a:xfrm>
            <a:off x="2590800" y="685800"/>
            <a:ext cx="3960813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Easy access suction filter, drain located on bottom for complete draining ability. Can be ordered with a turf spraying boom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6096000" cy="426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23072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06"/>
          <a:stretch>
            <a:fillRect/>
          </a:stretch>
        </p:blipFill>
        <p:spPr bwMode="auto">
          <a:xfrm>
            <a:off x="990600" y="685800"/>
            <a:ext cx="701992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Painting the fresh cut stem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38200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23072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54400"/>
            <a:ext cx="48006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995" name="Picture 3" descr="23072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4800600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23072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8229600" cy="551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30382" r="28514" b="6250"/>
          <a:stretch>
            <a:fillRect/>
          </a:stretch>
        </p:blipFill>
        <p:spPr bwMode="auto">
          <a:xfrm>
            <a:off x="1219200" y="1143000"/>
            <a:ext cx="3429000" cy="257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5331" name="Text Box 3"/>
          <p:cNvSpPr txBox="1">
            <a:spLocks noChangeArrowheads="1"/>
          </p:cNvSpPr>
          <p:nvPr/>
        </p:nvSpPr>
        <p:spPr bwMode="auto">
          <a:xfrm>
            <a:off x="1600200" y="304800"/>
            <a:ext cx="6096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b="1">
                <a:latin typeface="Times New Roman" charset="0"/>
              </a:rPr>
              <a:t>Stormwater’s Destination </a:t>
            </a:r>
          </a:p>
        </p:txBody>
      </p:sp>
      <p:pic>
        <p:nvPicPr>
          <p:cNvPr id="355332" name="Picture 4" descr="039_39"/>
          <p:cNvPicPr>
            <a:picLocks noChangeAspect="1" noChangeArrowheads="1"/>
          </p:cNvPicPr>
          <p:nvPr/>
        </p:nvPicPr>
        <p:blipFill>
          <a:blip r:embed="rId3">
            <a:lum bright="30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" t="20520" b="24817"/>
          <a:stretch>
            <a:fillRect/>
          </a:stretch>
        </p:blipFill>
        <p:spPr bwMode="auto">
          <a:xfrm>
            <a:off x="5029200" y="1143000"/>
            <a:ext cx="3048000" cy="2555875"/>
          </a:xfrm>
          <a:prstGeom prst="rect">
            <a:avLst/>
          </a:prstGeom>
          <a:noFill/>
          <a:ln w="9525">
            <a:solidFill>
              <a:srgbClr val="33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333" name="Picture 5" descr="Wyngate SD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r="13725"/>
          <a:stretch>
            <a:fillRect/>
          </a:stretch>
        </p:blipFill>
        <p:spPr bwMode="auto">
          <a:xfrm>
            <a:off x="5029200" y="3886200"/>
            <a:ext cx="3124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3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6" t="15388" r="43750" b="67188"/>
          <a:stretch>
            <a:fillRect/>
          </a:stretch>
        </p:blipFill>
        <p:spPr bwMode="auto">
          <a:xfrm>
            <a:off x="1905000" y="4038600"/>
            <a:ext cx="2078038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6" name="Picture 2" descr="Storm_Drain_w_Lab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4986338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907" name="Text Box 3"/>
          <p:cNvSpPr txBox="1">
            <a:spLocks noChangeArrowheads="1"/>
          </p:cNvSpPr>
          <p:nvPr/>
        </p:nvSpPr>
        <p:spPr bwMode="auto">
          <a:xfrm>
            <a:off x="2286000" y="304800"/>
            <a:ext cx="2414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>
                <a:latin typeface="Times New Roman" charset="0"/>
              </a:rPr>
              <a:t>Education</a:t>
            </a:r>
          </a:p>
        </p:txBody>
      </p:sp>
      <p:pic>
        <p:nvPicPr>
          <p:cNvPr id="379908" name="Picture 4" descr="Stormdrain_Mar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81200"/>
            <a:ext cx="3309938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9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9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Text Box 2"/>
          <p:cNvSpPr txBox="1">
            <a:spLocks noChangeArrowheads="1"/>
          </p:cNvSpPr>
          <p:nvPr/>
        </p:nvSpPr>
        <p:spPr bwMode="auto">
          <a:xfrm>
            <a:off x="533400" y="228600"/>
            <a:ext cx="7848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Non-Point Source Pollution</a:t>
            </a:r>
          </a:p>
        </p:txBody>
      </p:sp>
      <p:sp>
        <p:nvSpPr>
          <p:cNvPr id="392195" name="Text Box 3"/>
          <p:cNvSpPr txBox="1">
            <a:spLocks noChangeArrowheads="1"/>
          </p:cNvSpPr>
          <p:nvPr/>
        </p:nvSpPr>
        <p:spPr bwMode="auto">
          <a:xfrm>
            <a:off x="457200" y="1676400"/>
            <a:ext cx="48768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FF3300"/>
                </a:solidFill>
                <a:latin typeface="Arial" charset="0"/>
              </a:rPr>
              <a:t>Motor Oil</a:t>
            </a:r>
            <a:r>
              <a:rPr lang="en-US" altLang="en-US" sz="2800">
                <a:latin typeface="Arial" charset="0"/>
              </a:rPr>
              <a:t> • Sediment • </a:t>
            </a:r>
            <a:r>
              <a:rPr lang="en-US" altLang="en-US" sz="2800">
                <a:solidFill>
                  <a:srgbClr val="FF3300"/>
                </a:solidFill>
                <a:latin typeface="Arial" charset="0"/>
              </a:rPr>
              <a:t>Cooking Grease • Pet Waste</a:t>
            </a:r>
            <a:r>
              <a:rPr lang="en-US" altLang="en-US" sz="2800">
                <a:latin typeface="Arial" charset="0"/>
              </a:rPr>
              <a:t> Excess Fertilizer • </a:t>
            </a:r>
            <a:r>
              <a:rPr lang="en-US" altLang="en-US" sz="2800">
                <a:solidFill>
                  <a:srgbClr val="FF3300"/>
                </a:solidFill>
                <a:latin typeface="Arial" charset="0"/>
              </a:rPr>
              <a:t>Yard Waste</a:t>
            </a:r>
            <a:r>
              <a:rPr lang="en-US" altLang="en-US" sz="2800">
                <a:latin typeface="Arial" charset="0"/>
              </a:rPr>
              <a:t> • </a:t>
            </a:r>
            <a:r>
              <a:rPr lang="en-US" altLang="en-US" sz="2800">
                <a:solidFill>
                  <a:srgbClr val="FF3300"/>
                </a:solidFill>
                <a:latin typeface="Arial" charset="0"/>
              </a:rPr>
              <a:t>Litter</a:t>
            </a:r>
            <a:r>
              <a:rPr lang="en-US" altLang="en-US" sz="2800">
                <a:latin typeface="Arial" charset="0"/>
              </a:rPr>
              <a:t> • Pesticides </a:t>
            </a:r>
            <a:r>
              <a:rPr lang="en-US" altLang="en-US" sz="2800">
                <a:solidFill>
                  <a:srgbClr val="FF3300"/>
                </a:solidFill>
                <a:latin typeface="Arial" charset="0"/>
              </a:rPr>
              <a:t>Household Hazardous Waste • Detergents</a:t>
            </a:r>
            <a:r>
              <a:rPr lang="en-US" altLang="en-US" sz="2800">
                <a:latin typeface="Arial" charset="0"/>
              </a:rPr>
              <a:t> • </a:t>
            </a:r>
            <a:r>
              <a:rPr lang="en-US" altLang="en-US" sz="2800">
                <a:solidFill>
                  <a:srgbClr val="FF3300"/>
                </a:solidFill>
                <a:latin typeface="Arial" charset="0"/>
              </a:rPr>
              <a:t>Metals</a:t>
            </a:r>
          </a:p>
        </p:txBody>
      </p:sp>
      <p:pic>
        <p:nvPicPr>
          <p:cNvPr id="392196" name="Picture 4" descr="catchbas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4" t="20291" r="13043"/>
          <a:stretch>
            <a:fillRect/>
          </a:stretch>
        </p:blipFill>
        <p:spPr bwMode="auto">
          <a:xfrm>
            <a:off x="5680075" y="1524000"/>
            <a:ext cx="300672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11719" r="3375" b="7031"/>
          <a:stretch>
            <a:fillRect/>
          </a:stretch>
        </p:blipFill>
        <p:spPr bwMode="auto">
          <a:xfrm>
            <a:off x="1147763" y="228600"/>
            <a:ext cx="6091237" cy="617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969" r="3125" b="11719"/>
          <a:stretch>
            <a:fillRect/>
          </a:stretch>
        </p:blipFill>
        <p:spPr bwMode="auto">
          <a:xfrm>
            <a:off x="1981200" y="304800"/>
            <a:ext cx="50165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5267" name="Text Box 3"/>
          <p:cNvSpPr txBox="1">
            <a:spLocks noChangeArrowheads="1"/>
          </p:cNvSpPr>
          <p:nvPr/>
        </p:nvSpPr>
        <p:spPr bwMode="auto">
          <a:xfrm>
            <a:off x="685800" y="6338888"/>
            <a:ext cx="800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>
                <a:latin typeface="Times New Roman" charset="0"/>
              </a:rPr>
              <a:t>http://www.fcs.uga.edu/ext/pubs/hace/HACE-E-46.pdf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</TotalTime>
  <Words>1749</Words>
  <Application>Microsoft Macintosh PowerPoint</Application>
  <PresentationFormat>On-screen Show (4:3)</PresentationFormat>
  <Paragraphs>239</Paragraphs>
  <Slides>47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Garamond</vt:lpstr>
      <vt:lpstr>Times New Roman</vt:lpstr>
      <vt:lpstr>Wingdings</vt:lpstr>
      <vt:lpstr>Tahoma</vt:lpstr>
      <vt:lpstr>Georgia</vt:lpstr>
      <vt:lpstr>Stream</vt:lpstr>
      <vt:lpstr>Adobe Acrobat Document</vt:lpstr>
      <vt:lpstr>Image Document</vt:lpstr>
      <vt:lpstr>Landscape Benefits</vt:lpstr>
      <vt:lpstr>Landscapes…</vt:lpstr>
      <vt:lpstr>Landscapes…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Pesticides  </vt:lpstr>
      <vt:lpstr>  More About Using Pesticides</vt:lpstr>
      <vt:lpstr>Protecting Water from Pesticides</vt:lpstr>
      <vt:lpstr>Pesticide Degradation</vt:lpstr>
      <vt:lpstr>Pesticide Degradation</vt:lpstr>
      <vt:lpstr>Pesticide Factors  Affecting Water Pollution</vt:lpstr>
      <vt:lpstr>Pesticide Pollutants</vt:lpstr>
      <vt:lpstr>Integrated Pest Management</vt:lpstr>
      <vt:lpstr>Integrated Pest Management</vt:lpstr>
      <vt:lpstr>Advantages to Using IPM Practices</vt:lpstr>
      <vt:lpstr>  What are Biological Controls?</vt:lpstr>
      <vt:lpstr> More About Biological Controls</vt:lpstr>
      <vt:lpstr>Information on Pesticides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Landscape Benefits</dc:title>
  <dc:creator>George Braman</dc:creator>
  <cp:lastModifiedBy>George Braman</cp:lastModifiedBy>
  <cp:revision>1</cp:revision>
  <dcterms:created xsi:type="dcterms:W3CDTF">2015-09-08T00:49:53Z</dcterms:created>
  <dcterms:modified xsi:type="dcterms:W3CDTF">2015-09-08T00:50:56Z</dcterms:modified>
</cp:coreProperties>
</file>