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 autoAdjust="0"/>
    <p:restoredTop sz="94674"/>
  </p:normalViewPr>
  <p:slideViewPr>
    <p:cSldViewPr>
      <p:cViewPr>
        <p:scale>
          <a:sx n="100" d="100"/>
          <a:sy n="100" d="100"/>
        </p:scale>
        <p:origin x="2408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45FD81A-CDB2-ED43-86B9-A5C0D70D80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7647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 alt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Click to edit Master text styles</a:t>
            </a:r>
          </a:p>
          <a:p>
            <a:pPr lvl="1"/>
            <a:r>
              <a:rPr lang="es-ES" altLang="en-US"/>
              <a:t>Second level</a:t>
            </a:r>
          </a:p>
          <a:p>
            <a:pPr lvl="2"/>
            <a:r>
              <a:rPr lang="es-ES" altLang="en-US"/>
              <a:t>Third level</a:t>
            </a:r>
          </a:p>
          <a:p>
            <a:pPr lvl="3"/>
            <a:r>
              <a:rPr lang="es-ES" altLang="en-US"/>
              <a:t>Fourth level</a:t>
            </a:r>
          </a:p>
          <a:p>
            <a:pPr lvl="4"/>
            <a:r>
              <a:rPr lang="es-ES" alt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1B37063-6283-DA4D-AD1B-B45A38E0AEE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26232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0FF4-9FDA-D446-AD04-172260564862}" type="slidenum">
              <a:rPr lang="es-ES" altLang="en-US"/>
              <a:pPr/>
              <a:t>1</a:t>
            </a:fld>
            <a:endParaRPr lang="es-ES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5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1F585-B113-4E48-8FA7-5D2B4057D05A}" type="slidenum">
              <a:rPr lang="es-ES" altLang="en-US"/>
              <a:pPr/>
              <a:t>10</a:t>
            </a:fld>
            <a:endParaRPr lang="es-ES" alt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ED499-8530-274F-BBC8-ECFF09E6BE0C}" type="slidenum">
              <a:rPr lang="es-ES" altLang="en-US"/>
              <a:pPr/>
              <a:t>11</a:t>
            </a:fld>
            <a:endParaRPr lang="es-E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11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6DAFF-A4D5-9D4D-9E10-EED9081E5C59}" type="slidenum">
              <a:rPr lang="es-ES" altLang="en-US"/>
              <a:pPr/>
              <a:t>12</a:t>
            </a:fld>
            <a:endParaRPr lang="es-ES" alt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00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D6F48-FCAB-2A41-B1EE-704DF2A18DA9}" type="slidenum">
              <a:rPr lang="es-ES" altLang="en-US"/>
              <a:pPr/>
              <a:t>13</a:t>
            </a:fld>
            <a:endParaRPr lang="es-ES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5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5EAE3-FFD2-9946-ACAD-3CC7466DD717}" type="slidenum">
              <a:rPr lang="es-ES" altLang="en-US"/>
              <a:pPr/>
              <a:t>2</a:t>
            </a:fld>
            <a:endParaRPr lang="es-ES" alt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19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019ED-A63C-5C4E-BDD9-A6BAD2A25D9F}" type="slidenum">
              <a:rPr lang="es-ES" altLang="en-US"/>
              <a:pPr/>
              <a:t>3</a:t>
            </a:fld>
            <a:endParaRPr lang="es-ES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1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372E5-7B70-AE44-9C1C-3D6B14A57E64}" type="slidenum">
              <a:rPr lang="es-ES" altLang="en-US"/>
              <a:pPr/>
              <a:t>4</a:t>
            </a:fld>
            <a:endParaRPr lang="es-ES" alt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64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07490-2F8A-BF46-99A1-6C827906320A}" type="slidenum">
              <a:rPr lang="es-ES" altLang="en-US"/>
              <a:pPr/>
              <a:t>5</a:t>
            </a:fld>
            <a:endParaRPr lang="es-ES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08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9BA13-65BD-B74E-AAE4-54C939A6768F}" type="slidenum">
              <a:rPr lang="es-ES" altLang="en-US"/>
              <a:pPr/>
              <a:t>6</a:t>
            </a:fld>
            <a:endParaRPr lang="es-ES" alt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32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C1B92-2529-2B42-BF3D-E7A0E9FDE002}" type="slidenum">
              <a:rPr lang="es-ES" altLang="en-US"/>
              <a:pPr/>
              <a:t>7</a:t>
            </a:fld>
            <a:endParaRPr lang="es-ES" alt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1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F5180-3423-704D-97FB-39410A1019ED}" type="slidenum">
              <a:rPr lang="es-ES" altLang="en-US"/>
              <a:pPr/>
              <a:t>8</a:t>
            </a:fld>
            <a:endParaRPr lang="es-ES" alt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022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A09F7-3BC5-474C-87FE-289C04AB4A94}" type="slidenum">
              <a:rPr lang="es-ES" altLang="en-US"/>
              <a:pPr/>
              <a:t>9</a:t>
            </a:fld>
            <a:endParaRPr lang="es-E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41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s-ES" altLang="en-US" noProof="0" smtClean="0"/>
              <a:t>Click to edit Master title style</a:t>
            </a:r>
          </a:p>
        </p:txBody>
      </p:sp>
      <p:sp>
        <p:nvSpPr>
          <p:cNvPr id="4303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s-ES" altLang="en-US" noProof="0" smtClean="0"/>
              <a:t>Click to edit Master subtitle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23E4C0-1085-CD42-A156-C8EDA471222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F0E09-5E46-4641-ABD1-65D99B1CC2F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911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2D26-0322-194D-813D-B1D3DA92E77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1618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32D95C-401C-3247-B8A7-7A0E2F412F5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281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F79AC-4C1B-2E48-992A-7B8540B1C80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9622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E6D85-CF82-294F-8E66-111E243268E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866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70C8-7BF9-B642-880D-11E02641D2E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537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C5C53-7E6E-604F-9281-DAD77E77AFD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15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4176-4920-A646-A2ED-9D83FF2BB14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8328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8662-6753-8C4A-A327-77EED9C2115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62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9A274-47ED-D14B-BD0C-382EF3D6661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7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4915-4247-6141-BD18-CFC7C78D09F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0323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Click to edit Master title style</a:t>
            </a:r>
          </a:p>
        </p:txBody>
      </p:sp>
      <p:sp>
        <p:nvSpPr>
          <p:cNvPr id="420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Click to edit Master text styles</a:t>
            </a:r>
          </a:p>
          <a:p>
            <a:pPr lvl="1"/>
            <a:r>
              <a:rPr lang="es-ES" altLang="en-US"/>
              <a:t>Second level</a:t>
            </a:r>
          </a:p>
          <a:p>
            <a:pPr lvl="2"/>
            <a:r>
              <a:rPr lang="es-ES" altLang="en-US"/>
              <a:t>Third level</a:t>
            </a:r>
          </a:p>
          <a:p>
            <a:pPr lvl="3"/>
            <a:r>
              <a:rPr lang="es-ES" altLang="en-US"/>
              <a:t>Fourth level</a:t>
            </a:r>
          </a:p>
          <a:p>
            <a:pPr lvl="4"/>
            <a:r>
              <a:rPr lang="es-ES" altLang="en-US"/>
              <a:t>Fifth level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 altLang="en-US"/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 alt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7DCB5C-5960-4C49-BDAE-02FE5378371B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browse/detail.cfm?imgnum=1236195" TargetMode="External"/><Relationship Id="rId4" Type="http://schemas.openxmlformats.org/officeDocument/2006/relationships/image" Target="../media/image16.jpeg"/><Relationship Id="rId5" Type="http://schemas.openxmlformats.org/officeDocument/2006/relationships/hyperlink" Target="http://www.forestryimages.org/browse/detail.cfm?imgnum=2169031" TargetMode="External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5.png"/><Relationship Id="rId5" Type="http://schemas.openxmlformats.org/officeDocument/2006/relationships/hyperlink" Target="http://www.allfirstaidkits.com/site/638578/page/173447" TargetMode="External"/><Relationship Id="rId6" Type="http://schemas.openxmlformats.org/officeDocument/2006/relationships/image" Target="../media/image2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Stilles_Mineralwasser.jpg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ajmadison.com/phpdocs/ajtest/item_image_browser.php?sku=MAV6451AWQ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forestryimages.org/browse/detail.cfm?imgnum=1162030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forestryimages.org/browse/detail.cfm?imgnum=1120446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77200" cy="990600"/>
          </a:xfrm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>
                <a:solidFill>
                  <a:schemeClr val="tx1"/>
                </a:solidFill>
              </a:rPr>
              <a:t>La seguridad laboral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295400"/>
            <a:ext cx="7696200" cy="3581400"/>
          </a:xfrm>
        </p:spPr>
        <p:txBody>
          <a:bodyPr/>
          <a:lstStyle/>
          <a:p>
            <a:r>
              <a:rPr lang="es-ES" altLang="en-US" sz="4800" dirty="0"/>
              <a:t>Las medidas preventivas de salud y su influencia en la seguridad laboral</a:t>
            </a:r>
          </a:p>
        </p:txBody>
      </p:sp>
      <p:pic>
        <p:nvPicPr>
          <p:cNvPr id="2052" name="Picture 4" descr="G109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209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Las arañas</a:t>
            </a:r>
            <a:r>
              <a:rPr lang="es-ES" alt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91113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n-US" sz="2800" b="1">
                <a:effectLst/>
              </a:rPr>
              <a:t>La reclusa café: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Vive en sitios obscuros; es café 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Tiene el diseño de un violín</a:t>
            </a:r>
            <a:r>
              <a:rPr lang="es-ES" altLang="en-US" sz="2000"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es-ES" altLang="en-US" sz="2000"/>
          </a:p>
          <a:p>
            <a:pPr>
              <a:lnSpc>
                <a:spcPct val="80000"/>
              </a:lnSpc>
            </a:pPr>
            <a:endParaRPr lang="es-ES" altLang="en-US" sz="2000"/>
          </a:p>
          <a:p>
            <a:pPr>
              <a:lnSpc>
                <a:spcPct val="80000"/>
              </a:lnSpc>
            </a:pPr>
            <a:endParaRPr lang="es-ES" altLang="en-US" sz="2000"/>
          </a:p>
          <a:p>
            <a:pPr>
              <a:lnSpc>
                <a:spcPct val="80000"/>
              </a:lnSpc>
            </a:pPr>
            <a:endParaRPr lang="es-ES" altLang="en-US" sz="2000"/>
          </a:p>
          <a:p>
            <a:pPr>
              <a:lnSpc>
                <a:spcPct val="80000"/>
              </a:lnSpc>
            </a:pPr>
            <a:r>
              <a:rPr lang="es-ES" altLang="en-US" sz="2800" b="1">
                <a:effectLst/>
              </a:rPr>
              <a:t>La viuda negra: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Es negra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Tiene el diseño de un reloj de arena roja*</a:t>
            </a:r>
          </a:p>
          <a:p>
            <a:pPr>
              <a:lnSpc>
                <a:spcPct val="80000"/>
              </a:lnSpc>
            </a:pPr>
            <a:endParaRPr lang="es-ES" altLang="en-US" sz="2400">
              <a:effectLst/>
            </a:endParaRPr>
          </a:p>
          <a:p>
            <a:pPr>
              <a:lnSpc>
                <a:spcPct val="80000"/>
              </a:lnSpc>
            </a:pPr>
            <a:endParaRPr lang="es-ES" altLang="en-US" sz="2000"/>
          </a:p>
        </p:txBody>
      </p:sp>
      <p:pic>
        <p:nvPicPr>
          <p:cNvPr id="15367" name="Picture 7" descr="black widow spider Adult(s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743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brown recluse spider Feature(s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Las serpientes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n-US" sz="2800" b="1">
                <a:effectLst/>
              </a:rPr>
              <a:t>Las serpientes venenosas</a:t>
            </a:r>
            <a:r>
              <a:rPr lang="es-ES" altLang="en-US" sz="2400">
                <a:effectLst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La cabeza es triangular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Hay colmillas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La pupila es elíptica</a:t>
            </a:r>
          </a:p>
          <a:p>
            <a:pPr>
              <a:lnSpc>
                <a:spcPct val="80000"/>
              </a:lnSpc>
            </a:pPr>
            <a:endParaRPr lang="es-ES" altLang="en-US" sz="2000">
              <a:effectLst/>
            </a:endParaRPr>
          </a:p>
          <a:p>
            <a:pPr>
              <a:lnSpc>
                <a:spcPct val="80000"/>
              </a:lnSpc>
            </a:pPr>
            <a:r>
              <a:rPr lang="es-ES" altLang="en-US" sz="2800" b="1">
                <a:effectLst/>
              </a:rPr>
              <a:t>Las serpientes inofensivas</a:t>
            </a:r>
            <a:r>
              <a:rPr lang="es-ES" altLang="en-US" sz="2400">
                <a:effectLst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La cabeza es redonda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Hay una fila de dientes 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  pequeños</a:t>
            </a:r>
          </a:p>
          <a:p>
            <a:pPr>
              <a:lnSpc>
                <a:spcPct val="80000"/>
              </a:lnSpc>
            </a:pPr>
            <a:r>
              <a:rPr lang="es-ES" altLang="en-US" sz="2400">
                <a:effectLst/>
              </a:rPr>
              <a:t>La pupila es redonda*</a:t>
            </a:r>
          </a:p>
          <a:p>
            <a:pPr>
              <a:lnSpc>
                <a:spcPct val="80000"/>
              </a:lnSpc>
            </a:pPr>
            <a:endParaRPr lang="es-ES" altLang="en-US" sz="2400">
              <a:effectLst/>
            </a:endParaRPr>
          </a:p>
          <a:p>
            <a:pPr>
              <a:lnSpc>
                <a:spcPct val="80000"/>
              </a:lnSpc>
            </a:pPr>
            <a:endParaRPr lang="es-ES" altLang="en-US" sz="2000"/>
          </a:p>
        </p:txBody>
      </p:sp>
      <p:pic>
        <p:nvPicPr>
          <p:cNvPr id="16389" name="Picture 5" descr="2MTF 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25908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93" name="Picture 9" descr="sidewinderrattlesnake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895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447800"/>
          </a:xfrm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Los factores relacionadas al calor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1689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n-US" sz="2400"/>
              <a:t>Alta temperatura y humedad- vístase con ropa ligera, no ajustada, de color claro</a:t>
            </a:r>
          </a:p>
          <a:p>
            <a:pPr>
              <a:lnSpc>
                <a:spcPct val="80000"/>
              </a:lnSpc>
            </a:pPr>
            <a:r>
              <a:rPr lang="es-ES" altLang="en-US" sz="2400"/>
              <a:t>Calor o sol directo- bloquee el sol directo</a:t>
            </a:r>
          </a:p>
          <a:p>
            <a:pPr>
              <a:lnSpc>
                <a:spcPct val="80000"/>
              </a:lnSpc>
            </a:pPr>
            <a:r>
              <a:rPr lang="es-ES" altLang="en-US" sz="2400"/>
              <a:t>Movimiento limitado del aire- utilice abanicos</a:t>
            </a:r>
          </a:p>
          <a:p>
            <a:pPr>
              <a:lnSpc>
                <a:spcPct val="80000"/>
              </a:lnSpc>
            </a:pPr>
            <a:r>
              <a:rPr lang="es-ES" altLang="en-US" sz="2400"/>
              <a:t>Esfuerzo físico- descanse con regularidad</a:t>
            </a:r>
          </a:p>
          <a:p>
            <a:pPr>
              <a:lnSpc>
                <a:spcPct val="80000"/>
              </a:lnSpc>
            </a:pPr>
            <a:r>
              <a:rPr lang="es-ES" altLang="en-US" sz="2400"/>
              <a:t>Pobre condición física, algunas medicinas- beba mucha agua y evite el alcohol y drogas</a:t>
            </a:r>
          </a:p>
        </p:txBody>
      </p:sp>
      <p:pic>
        <p:nvPicPr>
          <p:cNvPr id="17412" name="Picture 4" descr="heat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b="30769"/>
          <a:stretch>
            <a:fillRect/>
          </a:stretch>
        </p:blipFill>
        <p:spPr bwMode="auto">
          <a:xfrm>
            <a:off x="6248400" y="2362200"/>
            <a:ext cx="27051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La insolación o el golpe de calor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326063" cy="4225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n-US" sz="2400"/>
              <a:t>La insolación imita los síntomas de haber jugado un partido de fútbol; la cara roja y seca, el pulso rápido, y la respiración rápida </a:t>
            </a:r>
          </a:p>
          <a:p>
            <a:pPr>
              <a:lnSpc>
                <a:spcPct val="80000"/>
              </a:lnSpc>
            </a:pPr>
            <a:r>
              <a:rPr lang="es-ES" altLang="en-US" sz="2400"/>
              <a:t>El golpe de calor es más peligroso y los síntomas son: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s-ES" altLang="en-US" sz="2400"/>
              <a:t>    la cara gris, la piel pegajosa, el pulso débil, y la respiración baja </a:t>
            </a:r>
          </a:p>
          <a:p>
            <a:pPr>
              <a:lnSpc>
                <a:spcPct val="80000"/>
              </a:lnSpc>
            </a:pPr>
            <a:r>
              <a:rPr lang="es-ES" altLang="en-US" sz="2400"/>
              <a:t>Mueve a la persona a un lugar fresco, suéltele la ropa, ofrézcale agua, y con el golpe de calor, llame a 911</a:t>
            </a:r>
          </a:p>
        </p:txBody>
      </p:sp>
      <p:pic>
        <p:nvPicPr>
          <p:cNvPr id="18439" name="Picture 7" descr="139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371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thermometer reading 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752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Toxicidad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257800" cy="4267200"/>
          </a:xfrm>
        </p:spPr>
        <p:txBody>
          <a:bodyPr/>
          <a:lstStyle/>
          <a:p>
            <a:r>
              <a:rPr lang="es-ES" altLang="en-US" sz="2400"/>
              <a:t>Las palabras de alerta están listadas al frente de todas las etiquetas jardinerías y son indicadoras del nivel de daño que pueden causar el químico o ingrediente.</a:t>
            </a:r>
          </a:p>
          <a:p>
            <a:r>
              <a:rPr lang="es-ES" altLang="en-US" sz="2400"/>
              <a:t>Las palabras claves son:</a:t>
            </a:r>
          </a:p>
          <a:p>
            <a:pPr>
              <a:buFont typeface="Wingdings" charset="2"/>
              <a:buNone/>
            </a:pPr>
            <a:r>
              <a:rPr lang="es-ES" altLang="en-US" sz="2400"/>
              <a:t>   danger= peligro= alta toxicidad</a:t>
            </a:r>
          </a:p>
          <a:p>
            <a:pPr>
              <a:buFont typeface="Wingdings" charset="2"/>
              <a:buNone/>
            </a:pPr>
            <a:r>
              <a:rPr lang="es-ES" altLang="en-US" sz="2400"/>
              <a:t>   warning= aviso= toxicidad moderada</a:t>
            </a:r>
          </a:p>
          <a:p>
            <a:pPr>
              <a:buFont typeface="Wingdings" charset="2"/>
              <a:buNone/>
            </a:pPr>
            <a:r>
              <a:rPr lang="es-ES" altLang="en-US" sz="2400"/>
              <a:t>   caution= precaución= toxicidad baja</a:t>
            </a:r>
          </a:p>
          <a:p>
            <a:pPr>
              <a:buFont typeface="Wingdings" charset="2"/>
              <a:buNone/>
            </a:pPr>
            <a:endParaRPr lang="es-ES" altLang="en-US" sz="2400"/>
          </a:p>
          <a:p>
            <a:endParaRPr lang="es-ES" altLang="en-US" sz="2400"/>
          </a:p>
        </p:txBody>
      </p:sp>
      <p:pic>
        <p:nvPicPr>
          <p:cNvPr id="36868" name="Picture 4" descr="warning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2194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Rutas de contaminación</a:t>
            </a:r>
            <a:r>
              <a:rPr lang="es-ES" altLang="en-US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4953000" cy="4191000"/>
          </a:xfrm>
        </p:spPr>
        <p:txBody>
          <a:bodyPr/>
          <a:lstStyle/>
          <a:p>
            <a:r>
              <a:rPr lang="es-ES" altLang="en-US" sz="2400"/>
              <a:t>Un trabajador puede estar expuesto a una contaminación de un químico en forma externa. Puede causar daño como un quemazón de la piel o internamente como un veneno. La exposición puede ocurrir por 4 vías diferentes:</a:t>
            </a:r>
          </a:p>
          <a:p>
            <a:pPr>
              <a:buFont typeface="Wingdings" charset="2"/>
              <a:buNone/>
            </a:pPr>
            <a:r>
              <a:rPr lang="es-ES" altLang="en-US" sz="2400"/>
              <a:t>     -La piel, la boca, la nariz, o los ojos</a:t>
            </a:r>
          </a:p>
        </p:txBody>
      </p:sp>
      <p:pic>
        <p:nvPicPr>
          <p:cNvPr id="37892" name="Picture 4" descr="Proper PPE used while rinsing pesticide application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3124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4475"/>
            <a:ext cx="8461375" cy="1050925"/>
          </a:xfrm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Los síntomas de contaminación</a:t>
            </a:r>
            <a:r>
              <a:rPr lang="es-ES" altLang="en-US" sz="400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876800" cy="4267200"/>
          </a:xfrm>
        </p:spPr>
        <p:txBody>
          <a:bodyPr/>
          <a:lstStyle/>
          <a:p>
            <a:r>
              <a:rPr lang="es-ES" altLang="en-US" sz="2400"/>
              <a:t>Efectos alérgicos como el asma con dolor de cabeza y dificultad de respirar</a:t>
            </a:r>
          </a:p>
          <a:p>
            <a:r>
              <a:rPr lang="es-ES" altLang="en-US" sz="2400"/>
              <a:t>Irritación de la piel como enrojecimiento, hinchazones o quemaduras</a:t>
            </a:r>
          </a:p>
          <a:p>
            <a:r>
              <a:rPr lang="es-ES" altLang="en-US" sz="2400"/>
              <a:t>Irritación de los ojos y de la nariz con sensaciones de picazón </a:t>
            </a:r>
          </a:p>
          <a:p>
            <a:r>
              <a:rPr lang="es-ES" altLang="en-US" sz="2400"/>
              <a:t>No espere a que se empeore, busca atención médica</a:t>
            </a:r>
          </a:p>
          <a:p>
            <a:endParaRPr lang="es-ES" altLang="en-US" sz="240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715000" y="1828800"/>
          <a:ext cx="282892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Photo Editor Photo" r:id="rId3" imgW="2505425" imgH="1676634" progId="MSPhotoEd.3">
                  <p:embed/>
                </p:oleObj>
              </mc:Choice>
              <mc:Fallback>
                <p:oleObj name="Photo Editor Photo" r:id="rId3" imgW="2505425" imgH="167663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28800"/>
                        <a:ext cx="2828925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3" name="Picture 11" descr="First Aid Kit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009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Aspectos Generales de Salud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4856163" cy="3844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Utilice bloqueadores solares con un numero de SPF alto* (especialmente en altas temperaturas y con mucho sol) 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Sea cuidadoso para evitar la fatiga y el calor 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Descanse cuando se sienta fatigado 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Tome abundante agua</a:t>
            </a:r>
          </a:p>
          <a:p>
            <a:pPr>
              <a:lnSpc>
                <a:spcPct val="80000"/>
              </a:lnSpc>
            </a:pPr>
            <a:r>
              <a:rPr lang="es-MX" altLang="en-US" sz="2400">
                <a:effectLst/>
              </a:rPr>
              <a:t>No trabaje bajo el efecto del alcohol o drogas</a:t>
            </a:r>
          </a:p>
          <a:p>
            <a:pPr>
              <a:lnSpc>
                <a:spcPct val="80000"/>
              </a:lnSpc>
            </a:pPr>
            <a:endParaRPr lang="es-ES" altLang="en-US" sz="2400"/>
          </a:p>
        </p:txBody>
      </p:sp>
      <p:pic>
        <p:nvPicPr>
          <p:cNvPr id="7172" name="Picture 4" descr="Bottled water being poured into a glass.">
            <a:hlinkClick r:id="rId3" tooltip="Bottled water being poured into a glass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1905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sunblo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095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4191000" cy="5105400"/>
          </a:xfrm>
        </p:spPr>
        <p:txBody>
          <a:bodyPr/>
          <a:lstStyle/>
          <a:p>
            <a:r>
              <a:rPr lang="es-MX" altLang="en-US" sz="2400">
                <a:effectLst/>
              </a:rPr>
              <a:t>No operar el equipo motorizado si se siente cansado, enfermo o si está tomando medicamentos que causen sueño o mareo</a:t>
            </a:r>
          </a:p>
          <a:p>
            <a:r>
              <a:rPr lang="es-MX" altLang="en-US" sz="2400">
                <a:effectLst/>
              </a:rPr>
              <a:t>Informe a su supervisor de cualquier historial médico</a:t>
            </a:r>
          </a:p>
          <a:p>
            <a:r>
              <a:rPr lang="es-MX" altLang="en-US" sz="2400">
                <a:effectLst/>
              </a:rPr>
              <a:t> No opere las máquinas en espacios con pobre ventilación para evitar respirar el monóxido de carbono (humo)</a:t>
            </a:r>
          </a:p>
          <a:p>
            <a:endParaRPr lang="es-ES" altLang="en-US" sz="2400"/>
          </a:p>
        </p:txBody>
      </p:sp>
      <p:pic>
        <p:nvPicPr>
          <p:cNvPr id="8197" name="Picture 5" descr="med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21431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dCr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143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MortarPes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1209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4419600" cy="4953000"/>
          </a:xfrm>
        </p:spPr>
        <p:txBody>
          <a:bodyPr/>
          <a:lstStyle/>
          <a:p>
            <a:r>
              <a:rPr lang="es-MX" altLang="en-US" sz="2400">
                <a:effectLst/>
              </a:rPr>
              <a:t>Use zapatos adecuados, guantes, y protector de ojos</a:t>
            </a:r>
          </a:p>
          <a:p>
            <a:r>
              <a:rPr lang="es-MX" altLang="en-US" sz="2400">
                <a:effectLst/>
              </a:rPr>
              <a:t>Utilice tapones de oídos; lleve el pelo corto o propiamente sujetado </a:t>
            </a:r>
          </a:p>
          <a:p>
            <a:r>
              <a:rPr lang="es-MX" altLang="en-US" sz="2400">
                <a:effectLst/>
              </a:rPr>
              <a:t>Siga las instrucciones de las etiquetas o de los manuales antes de empezar el trabajo</a:t>
            </a:r>
          </a:p>
          <a:p>
            <a:r>
              <a:rPr lang="es-MX" altLang="en-US" sz="2400">
                <a:effectLst/>
              </a:rPr>
              <a:t>Después de manejar o aplicar plaguicidas, siga las instrucciones referentes al baño personal y lavado de ropa</a:t>
            </a:r>
          </a:p>
          <a:p>
            <a:pPr>
              <a:buFont typeface="Wingdings" charset="2"/>
              <a:buNone/>
            </a:pPr>
            <a:endParaRPr lang="es-MX" altLang="en-US" sz="2400">
              <a:effectLst/>
            </a:endParaRPr>
          </a:p>
          <a:p>
            <a:endParaRPr lang="es-ES" altLang="en-US" sz="2400">
              <a:effectLst/>
            </a:endParaRPr>
          </a:p>
        </p:txBody>
      </p:sp>
      <p:pic>
        <p:nvPicPr>
          <p:cNvPr id="9221" name="Picture 5" descr="Fred Marvin Associates Poles and Coupl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286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27&quot; Top-Load Washer with 3.2 Cu. Ft. Capacity, 2 Cycles and 4 Temperature Combinations: Bisqu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209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17588"/>
          </a:xfrm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Lesiones de espalda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5181600" cy="4648200"/>
          </a:xfrm>
        </p:spPr>
        <p:txBody>
          <a:bodyPr/>
          <a:lstStyle/>
          <a:p>
            <a:pPr lvl="1"/>
            <a:r>
              <a:rPr lang="es-MX" altLang="en-US" sz="2400">
                <a:effectLst/>
              </a:rPr>
              <a:t>Solicite ayuda a sus compañeros</a:t>
            </a:r>
          </a:p>
          <a:p>
            <a:pPr lvl="1"/>
            <a:r>
              <a:rPr lang="es-MX" altLang="en-US" sz="2400">
                <a:effectLst/>
              </a:rPr>
              <a:t>Utilice mecánica apropiada de levantamiento</a:t>
            </a:r>
          </a:p>
          <a:p>
            <a:pPr lvl="1"/>
            <a:r>
              <a:rPr lang="es-MX" altLang="en-US" sz="2400">
                <a:effectLst/>
              </a:rPr>
              <a:t>Evite movimientos repetitivos prolongados</a:t>
            </a:r>
            <a:endParaRPr lang="es-MX" altLang="en-US" sz="2400" b="1">
              <a:effectLst/>
            </a:endParaRPr>
          </a:p>
          <a:p>
            <a:pPr lvl="1"/>
            <a:r>
              <a:rPr lang="es-MX" altLang="en-US" sz="2400">
                <a:effectLst/>
              </a:rPr>
              <a:t>Descanse sus manos periódicamente y alterne actividades laborales </a:t>
            </a:r>
          </a:p>
          <a:p>
            <a:pPr lvl="1"/>
            <a:r>
              <a:rPr lang="es-MX" altLang="en-US" sz="2400">
                <a:effectLst/>
              </a:rPr>
              <a:t>Usar un soporte de espalda para reducir el estrés en las manos y brazos*</a:t>
            </a:r>
          </a:p>
          <a:p>
            <a:pPr lvl="1"/>
            <a:endParaRPr lang="es-MX" altLang="en-US" sz="2400">
              <a:effectLst/>
            </a:endParaRPr>
          </a:p>
          <a:p>
            <a:pPr lvl="1"/>
            <a:endParaRPr lang="es-MX" altLang="en-US" sz="2400">
              <a:effectLst/>
            </a:endParaRPr>
          </a:p>
          <a:p>
            <a:endParaRPr lang="es-ES" altLang="en-US" sz="2000"/>
          </a:p>
        </p:txBody>
      </p:sp>
      <p:pic>
        <p:nvPicPr>
          <p:cNvPr id="10244" name="Picture 4" descr="espald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3304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Transporte de la carga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856163" cy="4073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altLang="en-US" sz="2400"/>
              <a:t>Colocar la carga lo más cerca posible del cuerpo</a:t>
            </a:r>
          </a:p>
          <a:p>
            <a:pPr>
              <a:lnSpc>
                <a:spcPct val="80000"/>
              </a:lnSpc>
            </a:pPr>
            <a:r>
              <a:rPr lang="es-MX" altLang="en-US" sz="2400" b="1"/>
              <a:t>NO </a:t>
            </a:r>
            <a:r>
              <a:rPr lang="es-MX" altLang="en-US" sz="2400"/>
              <a:t>lleve sus brazos extendidos ya que su columna puede llegar a soportar 10 veces más el peso que está cargando</a:t>
            </a:r>
          </a:p>
          <a:p>
            <a:pPr>
              <a:lnSpc>
                <a:spcPct val="80000"/>
              </a:lnSpc>
            </a:pPr>
            <a:r>
              <a:rPr lang="es-MX" altLang="en-US" sz="2400" b="1"/>
              <a:t>NO </a:t>
            </a:r>
            <a:r>
              <a:rPr lang="es-MX" altLang="en-US" sz="2400"/>
              <a:t>se incline con las piernas estiradas, ni gire, mientras esté sosteniendo el peso</a:t>
            </a:r>
          </a:p>
          <a:p>
            <a:pPr>
              <a:lnSpc>
                <a:spcPct val="80000"/>
              </a:lnSpc>
            </a:pPr>
            <a:r>
              <a:rPr lang="es-MX" altLang="en-US" sz="2400" b="1"/>
              <a:t>NO </a:t>
            </a:r>
            <a:r>
              <a:rPr lang="es-MX" altLang="en-US" sz="2400"/>
              <a:t>cargue más alta de la altura del pecho</a:t>
            </a:r>
          </a:p>
          <a:p>
            <a:pPr>
              <a:lnSpc>
                <a:spcPct val="80000"/>
              </a:lnSpc>
            </a:pPr>
            <a:endParaRPr lang="es-ES" altLang="en-US" sz="2400"/>
          </a:p>
        </p:txBody>
      </p:sp>
      <p:pic>
        <p:nvPicPr>
          <p:cNvPr id="11272" name="Picture 8" descr="espald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3193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Plantas venenosas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9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800" b="1">
                <a:effectLst/>
              </a:rPr>
              <a:t>Hiedra venenosa y roble ponzoñoso</a:t>
            </a:r>
            <a:endParaRPr lang="es-MX" altLang="en-US" sz="2800">
              <a:effectLst/>
            </a:endParaRP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Enredadera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Grupo de tres hojas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Tallo con vellosidades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Las hojas son de color verde en el verano; rojizas durante el otoño</a:t>
            </a:r>
          </a:p>
          <a:p>
            <a:pPr lvl="1">
              <a:lnSpc>
                <a:spcPct val="90000"/>
              </a:lnSpc>
            </a:pPr>
            <a:r>
              <a:rPr lang="es-MX" altLang="en-US" sz="2400">
                <a:effectLst/>
              </a:rPr>
              <a:t>El roble ponzoñoso crece en zonas húmedas y en la sombra</a:t>
            </a:r>
            <a:endParaRPr lang="es-ES" altLang="en-US" sz="2400">
              <a:effectLst/>
            </a:endParaRPr>
          </a:p>
        </p:txBody>
      </p:sp>
      <p:pic>
        <p:nvPicPr>
          <p:cNvPr id="12292" name="Picture 4" descr="DSC00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48761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5" name="Picture 7" descr="Atlantic poison oak Foli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43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4572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MX" altLang="en-US" sz="2400"/>
          </a:p>
          <a:p>
            <a:pPr>
              <a:lnSpc>
                <a:spcPct val="90000"/>
              </a:lnSpc>
            </a:pPr>
            <a:r>
              <a:rPr lang="es-MX" altLang="en-US" sz="2800" b="1"/>
              <a:t>El Sumac Ponzoñoso</a:t>
            </a:r>
            <a:r>
              <a:rPr lang="es-MX" altLang="en-US" sz="2400" b="1"/>
              <a:t> </a:t>
            </a:r>
          </a:p>
          <a:p>
            <a:pPr lvl="1">
              <a:lnSpc>
                <a:spcPct val="90000"/>
              </a:lnSpc>
            </a:pPr>
            <a:r>
              <a:rPr lang="es-MX" altLang="en-US" sz="2400"/>
              <a:t>Arbusto</a:t>
            </a: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s-MX" altLang="en-US" sz="2400"/>
              <a:t>Hoja compuesta con 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s-MX" altLang="en-US" sz="2400"/>
              <a:t>    7-13 hojas por pecíolo</a:t>
            </a: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s-MX" altLang="en-US" sz="2400"/>
              <a:t>Verde en el verano;</a:t>
            </a:r>
            <a:endParaRPr lang="en-US" altLang="en-US" sz="2400"/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s-MX" altLang="en-US" sz="2400"/>
              <a:t>    amarillo a anaranjado en el otoño  </a:t>
            </a: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s-MX" altLang="en-US" sz="2400"/>
              <a:t>Las irritaciones son más dolorosas que las causadas por la hiedra y 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s-MX" altLang="en-US" sz="2400"/>
              <a:t>    roble ponzoñosos*</a:t>
            </a:r>
          </a:p>
          <a:p>
            <a:pPr>
              <a:lnSpc>
                <a:spcPct val="90000"/>
              </a:lnSpc>
            </a:pPr>
            <a:endParaRPr lang="es-ES" altLang="en-US" sz="2400"/>
          </a:p>
        </p:txBody>
      </p:sp>
      <p:pic>
        <p:nvPicPr>
          <p:cNvPr id="13316" name="Picture 4" descr="p_sum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514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8" name="Picture 6" descr="poison sumac Foli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i="1">
                <a:solidFill>
                  <a:schemeClr val="tx1"/>
                </a:solidFill>
              </a:rPr>
              <a:t>Picaduras de insectos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4933950" cy="3921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Usar ropa de color claro; usar camisa de manga larga y pantalones largos; evite ropa holgada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Usar repelentes; no usar perfumes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Inspeccione el área de trabajo por nidos o panales de insectos- las hormigas de fuego y las abejas “yellow jackets” </a:t>
            </a:r>
          </a:p>
          <a:p>
            <a:pPr>
              <a:lnSpc>
                <a:spcPct val="90000"/>
              </a:lnSpc>
            </a:pPr>
            <a:r>
              <a:rPr lang="es-MX" altLang="en-US" sz="2400">
                <a:effectLst/>
              </a:rPr>
              <a:t>Evite trabajar en áreas de muchas flores durante la mañana.</a:t>
            </a:r>
          </a:p>
          <a:p>
            <a:pPr>
              <a:lnSpc>
                <a:spcPct val="90000"/>
              </a:lnSpc>
            </a:pPr>
            <a:endParaRPr lang="es-ES" altLang="en-US" sz="2400"/>
          </a:p>
        </p:txBody>
      </p:sp>
      <p:pic>
        <p:nvPicPr>
          <p:cNvPr id="14340" name="Picture 4" descr="0508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359025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</TotalTime>
  <Words>795</Words>
  <Application>Microsoft Macintosh PowerPoint</Application>
  <PresentationFormat>On-screen Show (4:3)</PresentationFormat>
  <Paragraphs>108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Maple</vt:lpstr>
      <vt:lpstr>Microsoft Photo Editor 3.0 Photo</vt:lpstr>
      <vt:lpstr>La seguridad laboral</vt:lpstr>
      <vt:lpstr>Aspectos Generales de Salud</vt:lpstr>
      <vt:lpstr>PowerPoint Presentation</vt:lpstr>
      <vt:lpstr>PowerPoint Presentation</vt:lpstr>
      <vt:lpstr>Lesiones de espalda</vt:lpstr>
      <vt:lpstr>Transporte de la carga</vt:lpstr>
      <vt:lpstr>Plantas venenosas</vt:lpstr>
      <vt:lpstr>PowerPoint Presentation</vt:lpstr>
      <vt:lpstr>Picaduras de insectos</vt:lpstr>
      <vt:lpstr>Las arañas </vt:lpstr>
      <vt:lpstr>Las serpientes</vt:lpstr>
      <vt:lpstr>Los factores relacionadas al calor</vt:lpstr>
      <vt:lpstr>La insolación o el golpe de calor</vt:lpstr>
      <vt:lpstr>Toxicidad</vt:lpstr>
      <vt:lpstr>Rutas de contaminación </vt:lpstr>
      <vt:lpstr>Los síntomas de contaminación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seguridad laboral</dc:title>
  <dc:creator>George Braman</dc:creator>
  <cp:lastModifiedBy>George Braman</cp:lastModifiedBy>
  <cp:revision>1</cp:revision>
  <dcterms:created xsi:type="dcterms:W3CDTF">2015-09-08T05:07:31Z</dcterms:created>
  <dcterms:modified xsi:type="dcterms:W3CDTF">2015-09-08T05:11:04Z</dcterms:modified>
</cp:coreProperties>
</file>