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74" r:id="rId5"/>
    <p:sldId id="260" r:id="rId6"/>
    <p:sldId id="261" r:id="rId7"/>
    <p:sldId id="262" r:id="rId8"/>
    <p:sldId id="269" r:id="rId9"/>
    <p:sldId id="263" r:id="rId10"/>
    <p:sldId id="268" r:id="rId11"/>
    <p:sldId id="264" r:id="rId12"/>
    <p:sldId id="271" r:id="rId13"/>
    <p:sldId id="265" r:id="rId14"/>
    <p:sldId id="266" r:id="rId15"/>
    <p:sldId id="270" r:id="rId16"/>
    <p:sldId id="267" r:id="rId17"/>
    <p:sldId id="273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 autoAdjust="0"/>
    <p:restoredTop sz="96405" autoAdjust="0"/>
  </p:normalViewPr>
  <p:slideViewPr>
    <p:cSldViewPr>
      <p:cViewPr varScale="1">
        <p:scale>
          <a:sx n="126" d="100"/>
          <a:sy n="126" d="100"/>
        </p:scale>
        <p:origin x="191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0B56DD8-B778-4F43-91CC-FA4F19C3073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3247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text styles</a:t>
            </a:r>
          </a:p>
          <a:p>
            <a:pPr lvl="1"/>
            <a:r>
              <a:rPr lang="es-ES" altLang="en-US"/>
              <a:t>Second level</a:t>
            </a:r>
          </a:p>
          <a:p>
            <a:pPr lvl="2"/>
            <a:r>
              <a:rPr lang="es-ES" altLang="en-US"/>
              <a:t>Third level</a:t>
            </a:r>
          </a:p>
          <a:p>
            <a:pPr lvl="3"/>
            <a:r>
              <a:rPr lang="es-ES" altLang="en-US"/>
              <a:t>Fourth level</a:t>
            </a:r>
          </a:p>
          <a:p>
            <a:pPr lvl="4"/>
            <a:r>
              <a:rPr lang="es-ES" alt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06C07A7-7052-1D4A-8DC0-B17385ADA1D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7524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E9F94-D6DA-8B49-9E79-2814DBE45FBE}" type="slidenum">
              <a:rPr lang="es-ES" altLang="en-US"/>
              <a:pPr/>
              <a:t>1</a:t>
            </a:fld>
            <a:endParaRPr lang="es-ES" alt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66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6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s-ES" altLang="en-US" noProof="0" smtClean="0"/>
              <a:t>Click to edit Master title style</a:t>
            </a:r>
          </a:p>
        </p:txBody>
      </p:sp>
      <p:sp>
        <p:nvSpPr>
          <p:cNvPr id="409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pPr lvl="0"/>
            <a:r>
              <a:rPr lang="es-ES" altLang="en-US" noProof="0" smtClean="0"/>
              <a:t>Click to edit Master subtitle style</a:t>
            </a: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098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098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D065A7-1299-FD47-B366-BB47EEE74200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BC290-61B8-2C48-82C2-769C31E668C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9260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0B51E-79B4-3B41-AB7C-E1D4CEF4ACB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7179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08196-5F96-7046-B5CF-31C1686E875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36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C3924-2BD2-8744-8FBE-89E87D7C95B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7744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38A73-D705-A04D-97A3-C9BA30EB6A6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8222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73A29-0AB2-0748-B05E-1AAFD5A436C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8316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53D71-0588-5B48-967E-C281DF8F94C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3500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38745-6443-054C-B0A2-8BBD736C67A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2436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12C7-112F-A645-BD20-BC6C90C5DC3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548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B71D-CD6B-F140-BB8E-D839D921140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1220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993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title style</a:t>
            </a:r>
          </a:p>
        </p:txBody>
      </p:sp>
      <p:sp>
        <p:nvSpPr>
          <p:cNvPr id="399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text styles</a:t>
            </a:r>
          </a:p>
          <a:p>
            <a:pPr lvl="1"/>
            <a:r>
              <a:rPr lang="es-ES" altLang="en-US"/>
              <a:t>Second level</a:t>
            </a:r>
          </a:p>
          <a:p>
            <a:pPr lvl="2"/>
            <a:r>
              <a:rPr lang="es-ES" altLang="en-US"/>
              <a:t>Third level</a:t>
            </a:r>
          </a:p>
          <a:p>
            <a:pPr lvl="3"/>
            <a:r>
              <a:rPr lang="es-ES" altLang="en-US"/>
              <a:t>Fourth level</a:t>
            </a:r>
          </a:p>
          <a:p>
            <a:pPr lvl="4"/>
            <a:r>
              <a:rPr lang="es-ES" altLang="en-US"/>
              <a:t>Fifth level</a:t>
            </a:r>
          </a:p>
        </p:txBody>
      </p:sp>
      <p:sp>
        <p:nvSpPr>
          <p:cNvPr id="3995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 altLang="en-US"/>
          </a:p>
        </p:txBody>
      </p:sp>
      <p:sp>
        <p:nvSpPr>
          <p:cNvPr id="3996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 altLang="en-US"/>
          </a:p>
        </p:txBody>
      </p:sp>
      <p:sp>
        <p:nvSpPr>
          <p:cNvPr id="3996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E5DA643-F98C-E140-8B13-46A8E2BD701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.st11.yimg.com/us.st.yimg.com/I/sarsam_1915_9628252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"/>
            <a:ext cx="7315200" cy="1905000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dirty="0">
                <a:solidFill>
                  <a:schemeClr val="tx1"/>
                </a:solidFill>
              </a:rPr>
              <a:t>La</a:t>
            </a:r>
            <a:r>
              <a:rPr lang="es-ES" altLang="en-US" i="1" dirty="0">
                <a:solidFill>
                  <a:schemeClr val="tx1"/>
                </a:solidFill>
              </a:rPr>
              <a:t> </a:t>
            </a:r>
            <a:r>
              <a:rPr lang="es-ES" altLang="en-US" dirty="0">
                <a:solidFill>
                  <a:schemeClr val="tx1"/>
                </a:solidFill>
              </a:rPr>
              <a:t>seguridad</a:t>
            </a:r>
            <a:r>
              <a:rPr lang="es-ES" altLang="en-US" i="1" dirty="0">
                <a:solidFill>
                  <a:schemeClr val="tx1"/>
                </a:solidFill>
              </a:rPr>
              <a:t> </a:t>
            </a:r>
            <a:r>
              <a:rPr lang="es-ES" altLang="en-US" dirty="0">
                <a:solidFill>
                  <a:schemeClr val="tx1"/>
                </a:solidFill>
              </a:rPr>
              <a:t>laboral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934200" cy="1752600"/>
          </a:xfrm>
        </p:spPr>
        <p:txBody>
          <a:bodyPr/>
          <a:lstStyle/>
          <a:p>
            <a:r>
              <a:rPr lang="es-ES" altLang="en-US" sz="4800" dirty="0"/>
              <a:t>El manejo efectivo de equipo usado</a:t>
            </a:r>
          </a:p>
        </p:txBody>
      </p:sp>
      <p:pic>
        <p:nvPicPr>
          <p:cNvPr id="2052" name="Picture 4" descr="pen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267200"/>
            <a:ext cx="3505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5029200" cy="4495800"/>
          </a:xfrm>
        </p:spPr>
        <p:txBody>
          <a:bodyPr/>
          <a:lstStyle/>
          <a:p>
            <a:r>
              <a:rPr lang="es-ES" altLang="en-US" sz="2400"/>
              <a:t>Siempre mantener las dos manos en el volante, tenga cuidado con depresiones del terreno que puedan causarle a volcar</a:t>
            </a:r>
            <a:endParaRPr lang="en-US" altLang="en-US" sz="2400"/>
          </a:p>
          <a:p>
            <a:r>
              <a:rPr lang="es-ES" altLang="en-US" sz="2400"/>
              <a:t>Corte el césped a favor de la pendiente; si las llanta se resbalan, desembrague la cuchilla y muévase lentamente derecho hacia abajo del la pendiente</a:t>
            </a:r>
          </a:p>
          <a:p>
            <a:r>
              <a:rPr lang="es-ES" altLang="en-US" sz="2400"/>
              <a:t>Un cuento para usted</a:t>
            </a:r>
          </a:p>
        </p:txBody>
      </p:sp>
      <p:pic>
        <p:nvPicPr>
          <p:cNvPr id="26629" name="Picture 5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19400"/>
            <a:ext cx="2514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398588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La corta de maleza</a:t>
            </a:r>
            <a:br>
              <a:rPr lang="es-ES" altLang="en-US" i="1">
                <a:solidFill>
                  <a:schemeClr val="tx1"/>
                </a:solidFill>
              </a:rPr>
            </a:br>
            <a:r>
              <a:rPr lang="es-ES" altLang="en-US" i="1">
                <a:solidFill>
                  <a:schemeClr val="tx1"/>
                </a:solidFill>
              </a:rPr>
              <a:t>(Weed eater)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42672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Revise la instalación de la cabeza antes de cada uso, arranque la máquina puesta en el suelo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No corte con las cuchillas dañadas o sin filo, si no tiene herramienta necesaria para reparar, es mejor reemplazar el repuesto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Desconectar el cable de la bujía cada vez que se separe de la unidad</a:t>
            </a:r>
            <a:endParaRPr lang="en-US" altLang="en-US" sz="2400"/>
          </a:p>
        </p:txBody>
      </p:sp>
      <p:pic>
        <p:nvPicPr>
          <p:cNvPr id="22532" name="Picture 4" descr="B0001Q2E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57400"/>
            <a:ext cx="2743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45720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/>
              <a:t>No aumente el corte más de la altura de las rodillas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s-ES" altLang="en-US" sz="2400"/>
              <a:t>No opere la cortadora con una mano, siempre sujete la unidad con los dedos de la mano y el pulgar en circulo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s-ES" altLang="en-US" sz="2400"/>
              <a:t>No corte cerca de obstáculos o peatones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Un cuento para usted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Apague el motor y desconecte la bujía antes de reparar</a:t>
            </a:r>
          </a:p>
        </p:txBody>
      </p:sp>
      <p:pic>
        <p:nvPicPr>
          <p:cNvPr id="29702" name="Picture 6" descr="Weed Thras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90800"/>
            <a:ext cx="2667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sz="4000" i="1">
                <a:solidFill>
                  <a:schemeClr val="tx1"/>
                </a:solidFill>
              </a:rPr>
              <a:t>La sopladora </a:t>
            </a:r>
            <a:br>
              <a:rPr lang="es-ES" altLang="en-US" sz="4000" i="1">
                <a:solidFill>
                  <a:schemeClr val="tx1"/>
                </a:solidFill>
              </a:rPr>
            </a:br>
            <a:r>
              <a:rPr lang="es-ES" altLang="en-US" sz="4000" i="1">
                <a:solidFill>
                  <a:schemeClr val="tx1"/>
                </a:solidFill>
              </a:rPr>
              <a:t>(Leaf blower)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4464050" cy="3921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/>
              <a:t>Siempre encienda la máquina en una posición vertical y afuera de un ambiente cerrado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s-ES" altLang="en-US" sz="2400"/>
              <a:t>No opere sin el tubo de descargue de aire; dirija la cubierta vegetal lejos para evitar danos a obstáculos o peatones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Apague el motor y desconecte la bujía antes de reparar</a:t>
            </a:r>
            <a:endParaRPr lang="en-US" altLang="en-US" sz="2400"/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altLang="en-US" sz="2400"/>
          </a:p>
        </p:txBody>
      </p:sp>
      <p:pic>
        <p:nvPicPr>
          <p:cNvPr id="23558" name="Picture 6" descr="Toro Electric Ultra 225 Blower Vac - No. 515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19400"/>
            <a:ext cx="2476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98587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sz="4000" i="1">
                <a:solidFill>
                  <a:schemeClr val="tx1"/>
                </a:solidFill>
              </a:rPr>
              <a:t>La podadora </a:t>
            </a:r>
            <a:br>
              <a:rPr lang="es-ES" altLang="en-US" sz="4000" i="1">
                <a:solidFill>
                  <a:schemeClr val="tx1"/>
                </a:solidFill>
              </a:rPr>
            </a:br>
            <a:r>
              <a:rPr lang="es-ES" altLang="en-US" sz="4000" i="1">
                <a:solidFill>
                  <a:schemeClr val="tx1"/>
                </a:solidFill>
              </a:rPr>
              <a:t>(Pruner)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4343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Utilice protección de oídos, soporte de espalda, y debajo de árboles, utilice casco de seguridad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No opere la máquina con una sola mano; sujetarla con el dedo pulgar y el índice en circulo de la barra, agarre firmemente; mantenga todas las  partes del cuerpo fuera de las cuchillas</a:t>
            </a:r>
            <a:endParaRPr lang="en-US" altLang="en-US" sz="2400"/>
          </a:p>
        </p:txBody>
      </p:sp>
      <p:pic>
        <p:nvPicPr>
          <p:cNvPr id="24580" name="Picture 4" descr="prunnerv%20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19400"/>
            <a:ext cx="3200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5181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Evite trabajar más de una persona en un árbol, no corte ramas que tengan tensión por peligro de rebotar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Evite trabajar a alta velocidad, evite golpear objetos extraños, y al transportar la máquina, utilice un protector de la cuchilla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No utilice escaleras, no se extienda a distancias inseguras, y mantenga una distancia no menor de 10 pies de líneas eléctricas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Un cuento para usted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s-ES" altLang="en-US" sz="2800"/>
          </a:p>
        </p:txBody>
      </p:sp>
      <p:pic>
        <p:nvPicPr>
          <p:cNvPr id="28680" name="Picture 8" descr="Black &amp; Decker 18-Volt 22&quot; Cordless Dual-Action Hedgehog Hedge Trimmer - NHT5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90800"/>
            <a:ext cx="2476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246187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Precauciones con las herramientas de mano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5181600" cy="4267200"/>
          </a:xfrm>
        </p:spPr>
        <p:txBody>
          <a:bodyPr/>
          <a:lstStyle/>
          <a:p>
            <a:r>
              <a:rPr lang="es-ES" altLang="en-US" sz="2400"/>
              <a:t>Guarde las herramientas en una forma apropiada cuando no se estén usando, nunca deje las herramientas con el filo hacia arriba</a:t>
            </a:r>
            <a:endParaRPr lang="en-US" altLang="en-US" sz="2400"/>
          </a:p>
          <a:p>
            <a:r>
              <a:rPr lang="es-ES" altLang="en-US" sz="2400"/>
              <a:t>Use herramientas que le acomoden a su estatura para prevenir danos a la espalda</a:t>
            </a:r>
            <a:endParaRPr lang="en-US" altLang="en-US" sz="2400"/>
          </a:p>
          <a:p>
            <a:endParaRPr lang="es-ES" altLang="en-US" sz="2400"/>
          </a:p>
        </p:txBody>
      </p:sp>
      <p:pic>
        <p:nvPicPr>
          <p:cNvPr id="25606" name="Picture 6" descr="Fred Marvin Associates - Hand Sa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67200"/>
            <a:ext cx="18097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Fred Marvin Accesso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33600"/>
            <a:ext cx="2514600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5334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/>
              <a:t>Seleccione correctamente la herramienta 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s-ES" altLang="en-US" sz="2400"/>
              <a:t>- la podadora de mano es para   cortar tallos con un diámetro de ½ pulgada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- la loper es para cortar ramitas con un diámetro de una pulgada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- la sierra de corte es para cortar ramas con un diámetro de 2 pulgadas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- la podadora de asta tiene un palo de 6 pies para cortar ramas altas 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- los machetes no deben ser usados en la jardinería</a:t>
            </a:r>
          </a:p>
        </p:txBody>
      </p:sp>
      <p:pic>
        <p:nvPicPr>
          <p:cNvPr id="31750" name="Picture 6" descr="Pruner-post-c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819400"/>
            <a:ext cx="18288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8200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Antes de operar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53340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/>
              <a:t>Informe a su supervisor de cualquier condición pre-existente; infórmese de las instrucciones, evalué la condición del equipo, ajuste, afile, reemplace y repare lo necesario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Siempre utilice el equipo de protección personal recomendado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s-ES" altLang="en-US" sz="2400"/>
              <a:t>Nunca trabaje bajo la lluvia, fuertes vientos o baja visibilidad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Un cuento para usted</a:t>
            </a:r>
          </a:p>
          <a:p>
            <a:pPr>
              <a:lnSpc>
                <a:spcPct val="80000"/>
              </a:lnSpc>
            </a:pPr>
            <a:r>
              <a:rPr lang="es-ES" altLang="en-US" sz="2400"/>
              <a:t>Revise y limpie la zona de obstrucciones, mantenga a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s-ES" altLang="en-US" sz="2400"/>
              <a:t>    peatones a 15 metros de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s-ES" altLang="en-US" sz="2400"/>
              <a:t>    distancia</a:t>
            </a:r>
            <a:endParaRPr lang="en-US" altLang="en-US" sz="2400"/>
          </a:p>
          <a:p>
            <a:pPr>
              <a:lnSpc>
                <a:spcPct val="80000"/>
              </a:lnSpc>
            </a:pPr>
            <a:endParaRPr lang="es-ES" altLang="en-US" sz="2800"/>
          </a:p>
        </p:txBody>
      </p:sp>
      <p:pic>
        <p:nvPicPr>
          <p:cNvPr id="13318" name="Picture 6" descr="07135269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43400"/>
            <a:ext cx="34671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5715000" cy="5029200"/>
          </a:xfrm>
        </p:spPr>
        <p:txBody>
          <a:bodyPr/>
          <a:lstStyle/>
          <a:p>
            <a:r>
              <a:rPr lang="es-ES" altLang="en-US" sz="2400"/>
              <a:t>No arranque el motor cerca de combustible ni dentro de lugares pobres de ventilación, arranque la maquina puesta en el suelo</a:t>
            </a:r>
          </a:p>
          <a:p>
            <a:r>
              <a:rPr lang="es-ES" altLang="en-US" sz="2400"/>
              <a:t>Un cuento para usted</a:t>
            </a:r>
            <a:endParaRPr lang="en-US" altLang="en-US" sz="2400"/>
          </a:p>
          <a:p>
            <a:r>
              <a:rPr lang="es-ES" altLang="en-US" sz="2400"/>
              <a:t>Permita que se enfrié el equipo antes de llenar de combustible</a:t>
            </a:r>
            <a:endParaRPr lang="en-US" altLang="en-US" sz="2400"/>
          </a:p>
          <a:p>
            <a:r>
              <a:rPr lang="es-ES" altLang="en-US" sz="2400"/>
              <a:t>Tenga cuidado cuando trabaje con equipos eléctricos, evite trabajar en lugares mojados, evite cortar extensiones eléctricas o cables</a:t>
            </a:r>
            <a:endParaRPr lang="en-US" altLang="en-US" sz="2400"/>
          </a:p>
          <a:p>
            <a:endParaRPr lang="es-ES" altLang="en-US" sz="2800"/>
          </a:p>
        </p:txBody>
      </p:sp>
      <p:pic>
        <p:nvPicPr>
          <p:cNvPr id="16388" name="Picture 4" descr="07129271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133600"/>
            <a:ext cx="2276475" cy="352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4648200" cy="4724400"/>
          </a:xfrm>
        </p:spPr>
        <p:txBody>
          <a:bodyPr/>
          <a:lstStyle/>
          <a:p>
            <a:r>
              <a:rPr lang="es-ES" altLang="en-US" sz="2400"/>
              <a:t>Este siempre alerta del trafico, trabaje de frente al trafico, no fumar  alrededor del equipo, no usar la máquina sobre un superficie inestable</a:t>
            </a:r>
            <a:endParaRPr lang="en-US" altLang="en-US" sz="2400"/>
          </a:p>
          <a:p>
            <a:r>
              <a:rPr lang="es-ES" altLang="en-US" sz="2400"/>
              <a:t>Apague la máquina si no está funcionando correctamente</a:t>
            </a:r>
            <a:endParaRPr lang="en-US" altLang="en-US" sz="2400"/>
          </a:p>
          <a:p>
            <a:endParaRPr lang="es-ES" altLang="en-US" sz="2400"/>
          </a:p>
        </p:txBody>
      </p:sp>
      <p:pic>
        <p:nvPicPr>
          <p:cNvPr id="36868" name="Picture 4" descr="Traffic-calming devices are used to break up long uninterrupted street vistas that encourage speeding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066800"/>
            <a:ext cx="2514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9" name="Picture 5" descr="5-16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14800"/>
            <a:ext cx="333375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Carga de combustible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481638" cy="4149725"/>
          </a:xfrm>
        </p:spPr>
        <p:txBody>
          <a:bodyPr/>
          <a:lstStyle/>
          <a:p>
            <a:r>
              <a:rPr lang="es-ES" altLang="en-US" sz="2400"/>
              <a:t>Apague el motor y deje que se enfrié</a:t>
            </a:r>
            <a:endParaRPr lang="en-US" altLang="en-US" sz="2400"/>
          </a:p>
          <a:p>
            <a:r>
              <a:rPr lang="es-ES" altLang="en-US" sz="2400"/>
              <a:t>Quite el tapón del combustible, manténgalo semi-cerrado hasta que la presión se libere</a:t>
            </a:r>
            <a:endParaRPr lang="en-US" altLang="en-US" sz="2400"/>
          </a:p>
          <a:p>
            <a:r>
              <a:rPr lang="es-ES" altLang="en-US" sz="2400"/>
              <a:t>Deje que la manguera termine de escurrir, manteniéndola adentro por unos segundos después de haber apagado la bomba, no sobrellene el tanque</a:t>
            </a:r>
            <a:endParaRPr lang="en-US" altLang="en-US" sz="2400"/>
          </a:p>
          <a:p>
            <a:endParaRPr lang="en-US" altLang="en-US" sz="2400"/>
          </a:p>
          <a:p>
            <a:endParaRPr lang="es-ES" altLang="en-US" sz="2800"/>
          </a:p>
        </p:txBody>
      </p:sp>
      <p:pic>
        <p:nvPicPr>
          <p:cNvPr id="18437" name="Picture 5" descr="12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24200"/>
            <a:ext cx="28575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4419600" cy="5257800"/>
          </a:xfrm>
        </p:spPr>
        <p:txBody>
          <a:bodyPr/>
          <a:lstStyle/>
          <a:p>
            <a:r>
              <a:rPr lang="es-ES" altLang="en-US" sz="2400"/>
              <a:t>Ponga de nuevo el tapón de combustible</a:t>
            </a:r>
            <a:endParaRPr lang="en-US" altLang="en-US" sz="2400"/>
          </a:p>
          <a:p>
            <a:r>
              <a:rPr lang="es-ES" altLang="en-US" sz="2400"/>
              <a:t>No fume ni tenga una llama abierta cerca del combustible</a:t>
            </a:r>
            <a:endParaRPr lang="en-US" altLang="en-US" sz="2400"/>
          </a:p>
          <a:p>
            <a:r>
              <a:rPr lang="es-ES" altLang="en-US" sz="2400"/>
              <a:t>Limpie inmediatamente residuo si se derrama</a:t>
            </a:r>
            <a:endParaRPr lang="en-US" altLang="en-US" sz="2400"/>
          </a:p>
          <a:p>
            <a:r>
              <a:rPr lang="es-ES" altLang="en-US" sz="2400"/>
              <a:t>No corra si su ropa agarra fuego, tirese al suelo y ruede en el piso. Utilice un extinguidor se alguien se está quemando</a:t>
            </a:r>
            <a:endParaRPr lang="en-US" altLang="en-US" sz="2400"/>
          </a:p>
          <a:p>
            <a:r>
              <a:rPr lang="es-ES" altLang="en-US" sz="2400"/>
              <a:t>No guardar la máquina con el tanque lleno de combustible </a:t>
            </a:r>
          </a:p>
          <a:p>
            <a:endParaRPr lang="es-ES" altLang="en-US" sz="2400"/>
          </a:p>
        </p:txBody>
      </p:sp>
      <p:pic>
        <p:nvPicPr>
          <p:cNvPr id="19461" name="Picture 5" descr="11 LB Halotron Fire Extinguisher-As Low As $266.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00400"/>
            <a:ext cx="14954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PLASTIC GAS CONTAINERS - BLITZ USA INC.: 50854 5G SELF VENT DIESEL CAN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066800"/>
            <a:ext cx="167640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Las</a:t>
            </a:r>
            <a:r>
              <a:rPr lang="es-ES" altLang="en-US" i="1"/>
              <a:t> </a:t>
            </a:r>
            <a:r>
              <a:rPr lang="es-ES" altLang="en-US" i="1">
                <a:solidFill>
                  <a:schemeClr val="tx1"/>
                </a:solidFill>
              </a:rPr>
              <a:t>cortadoras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621213" cy="414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/>
              <a:t>Arranque la máquina cerca de donde la va a usar, no desatacar el césped de la salida, no ajustar la altura de las llantas, ni levantar la cortadora si está prendida</a:t>
            </a:r>
          </a:p>
          <a:p>
            <a:pPr>
              <a:lnSpc>
                <a:spcPct val="90000"/>
              </a:lnSpc>
            </a:pPr>
            <a:r>
              <a:rPr lang="es-ES" altLang="en-US" sz="2400"/>
              <a:t>Un cuento para usted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s-ES" altLang="en-US" sz="2400"/>
              <a:t>Reducir la velocidad en las pendientes y cuando se hacen curvas</a:t>
            </a: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s-ES" altLang="en-US" sz="3600"/>
          </a:p>
        </p:txBody>
      </p:sp>
      <p:pic>
        <p:nvPicPr>
          <p:cNvPr id="20484" name="Picture 4" descr="07137581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304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951538" cy="4530725"/>
          </a:xfrm>
        </p:spPr>
        <p:txBody>
          <a:bodyPr/>
          <a:lstStyle/>
          <a:p>
            <a:r>
              <a:rPr lang="es-ES" altLang="en-US" sz="2400"/>
              <a:t>Guarde las manos y los pies libres de las navajas y del canal de descarga</a:t>
            </a:r>
            <a:endParaRPr lang="en-US" altLang="en-US" sz="2400"/>
          </a:p>
          <a:p>
            <a:r>
              <a:rPr lang="es-ES" altLang="en-US" sz="2400"/>
              <a:t>No traslade la cortadora por superficies ásperas, no corra, empújela no la tire</a:t>
            </a:r>
          </a:p>
          <a:p>
            <a:r>
              <a:rPr lang="es-ES" altLang="en-US" sz="2400"/>
              <a:t>Identifique y marque las </a:t>
            </a:r>
          </a:p>
          <a:p>
            <a:pPr>
              <a:buFont typeface="Wingdings" charset="2"/>
              <a:buNone/>
            </a:pPr>
            <a:r>
              <a:rPr lang="es-ES" altLang="en-US" sz="2400"/>
              <a:t>    pendientes; no corte el césped</a:t>
            </a:r>
          </a:p>
          <a:p>
            <a:pPr>
              <a:buFont typeface="Wingdings" charset="2"/>
              <a:buNone/>
            </a:pPr>
            <a:r>
              <a:rPr lang="es-ES" altLang="en-US" sz="2400"/>
              <a:t>    en pendientes pronunciadas; </a:t>
            </a:r>
          </a:p>
          <a:p>
            <a:pPr>
              <a:buFont typeface="Wingdings" charset="2"/>
              <a:buNone/>
            </a:pPr>
            <a:r>
              <a:rPr lang="es-ES" altLang="en-US" sz="2400"/>
              <a:t>    corte en sentido contrario a la pendiente</a:t>
            </a:r>
            <a:endParaRPr lang="en-US" altLang="en-US" sz="2400"/>
          </a:p>
          <a:p>
            <a:endParaRPr lang="es-ES" altLang="en-US" sz="2400"/>
          </a:p>
        </p:txBody>
      </p:sp>
      <p:pic>
        <p:nvPicPr>
          <p:cNvPr id="27657" name="Picture 9" descr="Push Mo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00"/>
            <a:ext cx="287655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  <a:solidFill>
            <a:schemeClr val="accent1"/>
          </a:solidFill>
          <a:ln w="762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ES" altLang="en-US" i="1">
                <a:solidFill>
                  <a:schemeClr val="tx1"/>
                </a:solidFill>
              </a:rPr>
              <a:t>La cortadora autopropulsada</a:t>
            </a:r>
            <a:br>
              <a:rPr lang="es-ES" altLang="en-US" i="1">
                <a:solidFill>
                  <a:schemeClr val="tx1"/>
                </a:solidFill>
              </a:rPr>
            </a:br>
            <a:r>
              <a:rPr lang="es-ES" altLang="en-US" i="1">
                <a:solidFill>
                  <a:schemeClr val="tx1"/>
                </a:solidFill>
              </a:rPr>
              <a:t>(Lawn mower)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4699000" cy="3997325"/>
          </a:xfrm>
        </p:spPr>
        <p:txBody>
          <a:bodyPr/>
          <a:lstStyle/>
          <a:p>
            <a:r>
              <a:rPr lang="es-ES" altLang="en-US" sz="2400"/>
              <a:t>No permita pasajeros</a:t>
            </a:r>
            <a:endParaRPr lang="en-US" altLang="en-US" sz="2400"/>
          </a:p>
          <a:p>
            <a:r>
              <a:rPr lang="es-ES" altLang="en-US" sz="2400"/>
              <a:t>No cambie de dirección ni suelte el embrague bruscamente</a:t>
            </a:r>
            <a:endParaRPr lang="en-US" altLang="en-US" sz="2400"/>
          </a:p>
          <a:p>
            <a:r>
              <a:rPr lang="es-ES" altLang="en-US" sz="2400"/>
              <a:t>No corte el césped en marcha atrás, reduzca la velocidad cuando trabaje en pendientes, de las vueltas en la parte plana del terreno</a:t>
            </a:r>
            <a:endParaRPr lang="en-US" altLang="en-US" sz="2400"/>
          </a:p>
          <a:p>
            <a:endParaRPr lang="en-US" altLang="en-US" sz="2400"/>
          </a:p>
          <a:p>
            <a:endParaRPr lang="es-ES" altLang="en-US"/>
          </a:p>
        </p:txBody>
      </p:sp>
      <p:pic>
        <p:nvPicPr>
          <p:cNvPr id="21508" name="Picture 4" descr="18.5-HP 42&quot; Hydrostatic Zero-Turn Radius M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95600"/>
            <a:ext cx="2667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4">
      <a:dk1>
        <a:srgbClr val="008000"/>
      </a:dk1>
      <a:lt1>
        <a:srgbClr val="FFFFFF"/>
      </a:lt1>
      <a:dk2>
        <a:srgbClr val="005800"/>
      </a:dk2>
      <a:lt2>
        <a:srgbClr val="FFFFCC"/>
      </a:lt2>
      <a:accent1>
        <a:srgbClr val="00CC99"/>
      </a:accent1>
      <a:accent2>
        <a:srgbClr val="007825"/>
      </a:accent2>
      <a:accent3>
        <a:srgbClr val="AAB4AA"/>
      </a:accent3>
      <a:accent4>
        <a:srgbClr val="DADADA"/>
      </a:accent4>
      <a:accent5>
        <a:srgbClr val="AAE2CA"/>
      </a:accent5>
      <a:accent6>
        <a:srgbClr val="006C20"/>
      </a:accent6>
      <a:hlink>
        <a:srgbClr val="9966FF"/>
      </a:hlink>
      <a:folHlink>
        <a:srgbClr val="99CCFF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</TotalTime>
  <Words>879</Words>
  <Application>Microsoft Macintosh PowerPoint</Application>
  <PresentationFormat>On-screen Show (4:3)</PresentationFormat>
  <Paragraphs>72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Maple</vt:lpstr>
      <vt:lpstr>La seguridad laboral</vt:lpstr>
      <vt:lpstr>Antes de operar</vt:lpstr>
      <vt:lpstr>PowerPoint Presentation</vt:lpstr>
      <vt:lpstr>PowerPoint Presentation</vt:lpstr>
      <vt:lpstr>Carga de combustible</vt:lpstr>
      <vt:lpstr>PowerPoint Presentation</vt:lpstr>
      <vt:lpstr>Las cortadoras</vt:lpstr>
      <vt:lpstr>PowerPoint Presentation</vt:lpstr>
      <vt:lpstr>La cortadora autopropulsada (Lawn mower)</vt:lpstr>
      <vt:lpstr>PowerPoint Presentation</vt:lpstr>
      <vt:lpstr>La corta de maleza (Weed eater)</vt:lpstr>
      <vt:lpstr>PowerPoint Presentation</vt:lpstr>
      <vt:lpstr>La sopladora  (Leaf blower)</vt:lpstr>
      <vt:lpstr>La podadora  (Pruner)</vt:lpstr>
      <vt:lpstr>PowerPoint Presentation</vt:lpstr>
      <vt:lpstr>Precauciones con las herramientas de mano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seguridad laboral</dc:title>
  <dc:creator>George Braman</dc:creator>
  <cp:lastModifiedBy>George Braman</cp:lastModifiedBy>
  <cp:revision>1</cp:revision>
  <dcterms:created xsi:type="dcterms:W3CDTF">2015-09-08T05:07:32Z</dcterms:created>
  <dcterms:modified xsi:type="dcterms:W3CDTF">2015-09-08T05:10:35Z</dcterms:modified>
</cp:coreProperties>
</file>