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10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435" r:id="rId29"/>
    <p:sldId id="436" r:id="rId30"/>
    <p:sldId id="437" r:id="rId31"/>
    <p:sldId id="438" r:id="rId32"/>
    <p:sldId id="439" r:id="rId33"/>
    <p:sldId id="440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441" r:id="rId71"/>
    <p:sldId id="442" r:id="rId72"/>
    <p:sldId id="443" r:id="rId73"/>
    <p:sldId id="444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0" r:id="rId82"/>
    <p:sldId id="351" r:id="rId83"/>
    <p:sldId id="352" r:id="rId84"/>
    <p:sldId id="353" r:id="rId85"/>
    <p:sldId id="354" r:id="rId86"/>
    <p:sldId id="356" r:id="rId87"/>
    <p:sldId id="357" r:id="rId88"/>
    <p:sldId id="358" r:id="rId89"/>
    <p:sldId id="420" r:id="rId90"/>
    <p:sldId id="421" r:id="rId91"/>
    <p:sldId id="422" r:id="rId92"/>
    <p:sldId id="423" r:id="rId93"/>
    <p:sldId id="424" r:id="rId94"/>
    <p:sldId id="425" r:id="rId95"/>
    <p:sldId id="426" r:id="rId96"/>
    <p:sldId id="427" r:id="rId97"/>
    <p:sldId id="428" r:id="rId98"/>
    <p:sldId id="429" r:id="rId99"/>
    <p:sldId id="430" r:id="rId100"/>
    <p:sldId id="431" r:id="rId101"/>
    <p:sldId id="432" r:id="rId102"/>
    <p:sldId id="433" r:id="rId103"/>
    <p:sldId id="434" r:id="rId10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notesMaster" Target="notesMasters/notesMaster1.xml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48F6C4-44E1-B04D-80DE-BAA8273AC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393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A82DFA-B030-7C46-83B5-3C9F9AC6DB8C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13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63F64-E01B-0144-816F-E0354EDF0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126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D2550-0447-5948-89CF-45166A7D8B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95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2D27E-C3CC-264D-8EB7-49B126BB9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94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186EFE-F309-BC41-9D86-8B90EAC7D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54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6E66F4A-75E6-824E-9E11-09532A9AB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19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43EB5-9BA0-4E43-B54D-47404CDD0B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03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58947-5154-0840-859D-3E72C3AA9D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80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A27EF-E40C-5A4F-96DF-B0364B61D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56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D2406-1B0E-DA4A-93D5-DC5D650931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58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E5791-3386-774B-9BEF-E31706CE32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51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2357D-0F4F-5C48-99C3-AA6B45BF1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37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4E5A1-DA7B-9345-B55D-454A5BCE54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41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1AA81-CB46-B446-807E-0C0551011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9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FEA577-380F-5C41-B738-0DD4B823A34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3" Type="http://schemas.openxmlformats.org/officeDocument/2006/relationships/image" Target="../media/image91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6" b="14233"/>
          <a:stretch>
            <a:fillRect/>
          </a:stretch>
        </p:blipFill>
        <p:spPr bwMode="auto">
          <a:xfrm>
            <a:off x="0" y="457200"/>
            <a:ext cx="9144000" cy="593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981200"/>
            <a:ext cx="3124200" cy="2667000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/>
              <a:t>Todd Hurt</a:t>
            </a:r>
          </a:p>
          <a:p>
            <a:r>
              <a:rPr lang="en-US" altLang="en-US"/>
              <a:t>Training Coordinator</a:t>
            </a:r>
          </a:p>
          <a:p>
            <a:r>
              <a:rPr lang="en-US" altLang="en-US"/>
              <a:t>Center for Urban Agriculture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 anchor="ctr"/>
          <a:lstStyle/>
          <a:p>
            <a:r>
              <a:rPr lang="en-US" altLang="en-US" sz="4400" dirty="0">
                <a:latin typeface="Tahoma" charset="0"/>
              </a:rPr>
              <a:t>Key Plants and Key Pests in  Georgia Landscapes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8077200" cy="182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  <a:endParaRPr lang="en-US" altLang="en-US" sz="2000">
              <a:solidFill>
                <a:srgbClr val="FFCC00"/>
              </a:solidFill>
            </a:endParaRPr>
          </a:p>
          <a:p>
            <a:r>
              <a:rPr lang="en-US" altLang="en-US"/>
              <a:t>Use systemic insecticide when infestation occurs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altLang="en-US">
                <a:latin typeface="Tahoma" charset="0"/>
              </a:rPr>
              <a:t>Azalea Leafminer</a:t>
            </a:r>
            <a:endParaRPr lang="en-US" alt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943600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/>
          <a:stretch>
            <a:fillRect/>
          </a:stretch>
        </p:blipFill>
        <p:spPr bwMode="auto">
          <a:xfrm>
            <a:off x="1752600" y="914400"/>
            <a:ext cx="57150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Fusiform Rust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4495800"/>
            <a:ext cx="8382000" cy="2362200"/>
          </a:xfrm>
        </p:spPr>
        <p:txBody>
          <a:bodyPr/>
          <a:lstStyle/>
          <a:p>
            <a:r>
              <a:rPr lang="en-US" altLang="en-US"/>
              <a:t>Spindle shaped galls on branches or stems</a:t>
            </a:r>
          </a:p>
          <a:p>
            <a:r>
              <a:rPr lang="en-US" altLang="en-US"/>
              <a:t>Bright yellow blisters in spring</a:t>
            </a:r>
          </a:p>
          <a:p>
            <a:r>
              <a:rPr lang="en-US" altLang="en-US"/>
              <a:t>Fungus must spend part of life on pines, part on oak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Fusiform Rust</a:t>
            </a:r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533400" y="4572000"/>
            <a:ext cx="8305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/>
              <a:t>Prune branches below galls</a:t>
            </a:r>
          </a:p>
          <a:p>
            <a:pPr lvl="1"/>
            <a:r>
              <a:rPr lang="en-US" altLang="en-US"/>
              <a:t>Remove trees with galls on branches or main trunks</a:t>
            </a:r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/>
          <a:stretch>
            <a:fillRect/>
          </a:stretch>
        </p:blipFill>
        <p:spPr bwMode="auto">
          <a:xfrm>
            <a:off x="1752600" y="914400"/>
            <a:ext cx="57150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Pine Chlorosis and Decline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3962400" cy="4800600"/>
          </a:xfrm>
        </p:spPr>
        <p:txBody>
          <a:bodyPr/>
          <a:lstStyle/>
          <a:p>
            <a:r>
              <a:rPr lang="en-US" altLang="en-US"/>
              <a:t>Gradual yellowing of foliage</a:t>
            </a:r>
          </a:p>
          <a:p>
            <a:r>
              <a:rPr lang="en-US" altLang="en-US"/>
              <a:t>Thinning of crowns or dieback</a:t>
            </a:r>
          </a:p>
          <a:p>
            <a:r>
              <a:rPr lang="en-US" altLang="en-US"/>
              <a:t>Associated with intensive management practices or site disturbances</a:t>
            </a:r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6"/>
          <a:stretch>
            <a:fillRect/>
          </a:stretch>
        </p:blipFill>
        <p:spPr bwMode="auto">
          <a:xfrm>
            <a:off x="5140325" y="1447800"/>
            <a:ext cx="38417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6"/>
          <a:stretch>
            <a:fillRect/>
          </a:stretch>
        </p:blipFill>
        <p:spPr bwMode="auto">
          <a:xfrm>
            <a:off x="1752600" y="990600"/>
            <a:ext cx="5486400" cy="317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r>
              <a:rPr lang="en-US" altLang="en-US"/>
              <a:t>Pine Chlorosis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3962400"/>
            <a:ext cx="8915400" cy="2514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Mulch pine stands </a:t>
            </a:r>
          </a:p>
          <a:p>
            <a:pPr lvl="1"/>
            <a:r>
              <a:rPr lang="en-US" altLang="en-US" sz="2400"/>
              <a:t>Keep maintenance activities and irrigation away </a:t>
            </a:r>
          </a:p>
          <a:p>
            <a:pPr lvl="1"/>
            <a:r>
              <a:rPr lang="en-US" altLang="en-US" sz="2400"/>
              <a:t>Soil acidification or micronutrients may help</a:t>
            </a:r>
          </a:p>
          <a:p>
            <a:pPr lvl="1"/>
            <a:r>
              <a:rPr lang="en-US" altLang="en-US" sz="2400"/>
              <a:t>Tree injection in some cases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Rhododendron Gall Midge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1752600"/>
            <a:ext cx="3581400" cy="4648200"/>
          </a:xfrm>
        </p:spPr>
        <p:txBody>
          <a:bodyPr/>
          <a:lstStyle/>
          <a:p>
            <a:r>
              <a:rPr lang="en-US" altLang="en-US"/>
              <a:t>Leaf curling and distortion of new growth</a:t>
            </a:r>
          </a:p>
          <a:p>
            <a:r>
              <a:rPr lang="en-US" altLang="en-US"/>
              <a:t>Witches broom</a:t>
            </a:r>
          </a:p>
          <a:p>
            <a:r>
              <a:rPr lang="en-US" altLang="en-US"/>
              <a:t>On new growth in spring</a:t>
            </a:r>
          </a:p>
          <a:p>
            <a:r>
              <a:rPr lang="en-US" altLang="en-US"/>
              <a:t>Several generations</a:t>
            </a:r>
            <a:br>
              <a:rPr lang="en-US" altLang="en-US"/>
            </a:br>
            <a:endParaRPr lang="en-US" altLang="en-US"/>
          </a:p>
          <a:p>
            <a:endParaRPr lang="en-US" altLang="en-US"/>
          </a:p>
        </p:txBody>
      </p:sp>
      <p:pic>
        <p:nvPicPr>
          <p:cNvPr id="15364" name="Picture 4" descr="a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353377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Rhododendron Gall Midge</a:t>
            </a:r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0200" y="1371600"/>
            <a:ext cx="3733800" cy="5029200"/>
          </a:xfrm>
        </p:spPr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Prune out affected terminals</a:t>
            </a:r>
          </a:p>
          <a:p>
            <a:pPr lvl="1"/>
            <a:r>
              <a:rPr lang="en-US" altLang="en-US" sz="2400"/>
              <a:t>Apply insecticides at bud break if problem is recurrent</a:t>
            </a:r>
            <a:endParaRPr lang="en-US" altLang="en-US"/>
          </a:p>
        </p:txBody>
      </p:sp>
      <p:pic>
        <p:nvPicPr>
          <p:cNvPr id="16388" name="Picture 4" descr="a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353377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762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Spider Mites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58140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9067800" cy="2362200"/>
          </a:xfrm>
        </p:spPr>
        <p:txBody>
          <a:bodyPr/>
          <a:lstStyle/>
          <a:p>
            <a:r>
              <a:rPr lang="en-US" altLang="en-US" sz="2200"/>
              <a:t>Stippled or bronzed leaves</a:t>
            </a:r>
          </a:p>
          <a:p>
            <a:r>
              <a:rPr lang="en-US" altLang="en-US" sz="2200"/>
              <a:t>Mites, eggs, cast skins, webs visible with hand lens</a:t>
            </a:r>
          </a:p>
          <a:p>
            <a:r>
              <a:rPr lang="en-US" altLang="en-US" sz="2200"/>
              <a:t>Warm and dry conditions favor two-spotted mites</a:t>
            </a:r>
          </a:p>
          <a:p>
            <a:r>
              <a:rPr lang="en-US" altLang="en-US" sz="2200"/>
              <a:t>Cool and moist conditions favor southern red mite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09600" y="5867400"/>
            <a:ext cx="3581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FFCC00"/>
                </a:solidFill>
                <a:latin typeface="Tahoma" charset="0"/>
              </a:rPr>
              <a:t>Southern</a:t>
            </a:r>
            <a:r>
              <a:rPr lang="en-US" altLang="en-US" sz="2400" b="1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 </a:t>
            </a:r>
            <a:r>
              <a:rPr lang="en-US" altLang="en-US" sz="2400" b="1">
                <a:solidFill>
                  <a:srgbClr val="FFCC00"/>
                </a:solidFill>
                <a:latin typeface="Tahoma" charset="0"/>
              </a:rPr>
              <a:t>red mite </a:t>
            </a: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Oligonychus ilicis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648200" y="5867400"/>
            <a:ext cx="388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FFCC00"/>
                </a:solidFill>
                <a:latin typeface="Helvetica" charset="0"/>
              </a:rPr>
              <a:t>Two-spotted spider mite </a:t>
            </a:r>
            <a:r>
              <a:rPr lang="en-US" altLang="en-US" sz="2400" b="1" i="1">
                <a:solidFill>
                  <a:srgbClr val="FFCC00"/>
                </a:solidFill>
                <a:latin typeface="Helvetica" charset="0"/>
              </a:rPr>
              <a:t>Tetranychus urticae</a:t>
            </a:r>
            <a:r>
              <a:rPr lang="en-US" altLang="en-US" sz="2400" b="1">
                <a:solidFill>
                  <a:srgbClr val="FFCC00"/>
                </a:solidFill>
                <a:latin typeface="Helvetica" charset="0"/>
              </a:rPr>
              <a:t> 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1257"/>
          <a:stretch>
            <a:fillRect/>
          </a:stretch>
        </p:blipFill>
        <p:spPr bwMode="auto">
          <a:xfrm>
            <a:off x="4876800" y="3429000"/>
            <a:ext cx="3505200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Spider Mites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7239000" cy="48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81600" y="1219200"/>
            <a:ext cx="3657600" cy="2514600"/>
          </a:xfrm>
          <a:solidFill>
            <a:schemeClr val="tx1"/>
          </a:solidFill>
        </p:spPr>
        <p:txBody>
          <a:bodyPr/>
          <a:lstStyle/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r>
              <a:rPr lang="en-US" altLang="en-US"/>
              <a:t>Biological control - predatory mites</a:t>
            </a:r>
          </a:p>
          <a:p>
            <a:r>
              <a:rPr lang="en-US" altLang="en-US"/>
              <a:t>Soaps, oils, miticides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Azalea Gall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1447800"/>
            <a:ext cx="3505200" cy="5029200"/>
          </a:xfrm>
        </p:spPr>
        <p:txBody>
          <a:bodyPr/>
          <a:lstStyle/>
          <a:p>
            <a:r>
              <a:rPr lang="en-US" altLang="en-US"/>
              <a:t>Thickened or fleshy leaf galls</a:t>
            </a:r>
          </a:p>
          <a:p>
            <a:r>
              <a:rPr lang="en-US" altLang="en-US"/>
              <a:t>Flower parts hard, fleshy or waxy</a:t>
            </a:r>
          </a:p>
          <a:p>
            <a:r>
              <a:rPr lang="en-US" altLang="en-US"/>
              <a:t>Galls pale green to white, brown with age</a:t>
            </a:r>
          </a:p>
          <a:p>
            <a:r>
              <a:rPr lang="en-US" altLang="en-US"/>
              <a:t>Cool wet spring weather</a:t>
            </a:r>
          </a:p>
        </p:txBody>
      </p:sp>
      <p:pic>
        <p:nvPicPr>
          <p:cNvPr id="19460" name="Picture 4" descr="azaleagall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11975" b="8981"/>
          <a:stretch>
            <a:fillRect/>
          </a:stretch>
        </p:blipFill>
        <p:spPr bwMode="auto">
          <a:xfrm>
            <a:off x="762000" y="1066800"/>
            <a:ext cx="3937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azaleaga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3886200" cy="26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Azalea Gall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5562600" y="1524000"/>
            <a:ext cx="3581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en-US" altLang="en-US"/>
              <a:t>Caused by a fungus, </a:t>
            </a:r>
            <a:r>
              <a:rPr lang="en-US" altLang="en-US" i="1"/>
              <a:t>Exobasidium vaccinii</a:t>
            </a:r>
          </a:p>
          <a:p>
            <a:pPr>
              <a:buFontTx/>
              <a:buNone/>
            </a:pPr>
            <a:r>
              <a:rPr lang="en-US" altLang="en-US" sz="2600">
                <a:solidFill>
                  <a:srgbClr val="FFCC00"/>
                </a:solidFill>
              </a:rPr>
              <a:t>Management</a:t>
            </a:r>
          </a:p>
          <a:p>
            <a:r>
              <a:rPr lang="en-US" altLang="en-US"/>
              <a:t>Remove galls and destroy</a:t>
            </a:r>
          </a:p>
          <a:p>
            <a:r>
              <a:rPr lang="en-US" altLang="en-US"/>
              <a:t>Remove mulch in fall if problem is severe</a:t>
            </a:r>
          </a:p>
        </p:txBody>
      </p:sp>
      <p:pic>
        <p:nvPicPr>
          <p:cNvPr id="20484" name="Picture 4" descr="a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3"/>
          <a:stretch>
            <a:fillRect/>
          </a:stretch>
        </p:blipFill>
        <p:spPr bwMode="auto">
          <a:xfrm>
            <a:off x="381000" y="1524000"/>
            <a:ext cx="5026025" cy="4448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Cercospora Leaf Spot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600200"/>
            <a:ext cx="4038600" cy="4038600"/>
          </a:xfrm>
          <a:solidFill>
            <a:schemeClr val="tx1"/>
          </a:solidFill>
        </p:spPr>
        <p:txBody>
          <a:bodyPr/>
          <a:lstStyle/>
          <a:p>
            <a:r>
              <a:rPr lang="en-US" altLang="en-US" sz="2600"/>
              <a:t>Circular or angular dark brown spots</a:t>
            </a:r>
          </a:p>
          <a:p>
            <a:r>
              <a:rPr lang="en-US" altLang="en-US" sz="2600"/>
              <a:t>Chlorosis and leaf drop </a:t>
            </a:r>
          </a:p>
          <a:p>
            <a:r>
              <a:rPr lang="en-US" altLang="en-US" sz="2600"/>
              <a:t>Most prevalent in summer and fall</a:t>
            </a:r>
          </a:p>
          <a:p>
            <a:r>
              <a:rPr lang="en-US" altLang="en-US" sz="2600"/>
              <a:t>Warm temperatures, high humidity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6409" r="33331"/>
          <a:stretch>
            <a:fillRect/>
          </a:stretch>
        </p:blipFill>
        <p:spPr bwMode="auto">
          <a:xfrm>
            <a:off x="381000" y="1066800"/>
            <a:ext cx="46005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Cercospora Leaf Spot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04800" y="1447800"/>
            <a:ext cx="3657600" cy="396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Avoid frequent overhead irrigation</a:t>
            </a:r>
          </a:p>
          <a:p>
            <a:pPr lvl="1"/>
            <a:r>
              <a:rPr lang="en-US" altLang="en-US" sz="2400"/>
              <a:t>Apply fungicides; cover both leaf surfaces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6409" r="33331"/>
          <a:stretch>
            <a:fillRect/>
          </a:stretch>
        </p:blipFill>
        <p:spPr bwMode="auto">
          <a:xfrm>
            <a:off x="4114800" y="1143000"/>
            <a:ext cx="46005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0"/>
            <a:ext cx="8763000" cy="1143000"/>
          </a:xfrm>
        </p:spPr>
        <p:txBody>
          <a:bodyPr/>
          <a:lstStyle/>
          <a:p>
            <a:r>
              <a:rPr lang="en-US" altLang="en-US"/>
              <a:t>Mushroom Root Rot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4572000" cy="297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257800" y="1143000"/>
            <a:ext cx="3962400" cy="4876800"/>
          </a:xfrm>
        </p:spPr>
        <p:txBody>
          <a:bodyPr/>
          <a:lstStyle/>
          <a:p>
            <a:r>
              <a:rPr lang="en-US" altLang="en-US"/>
              <a:t>Slow decline, thinning of canopy</a:t>
            </a:r>
          </a:p>
          <a:p>
            <a:r>
              <a:rPr lang="en-US" altLang="en-US"/>
              <a:t>Desiccation</a:t>
            </a:r>
          </a:p>
          <a:p>
            <a:r>
              <a:rPr lang="en-US" altLang="en-US"/>
              <a:t>White mycellium under bark at soil line</a:t>
            </a:r>
          </a:p>
          <a:p>
            <a:r>
              <a:rPr lang="en-US" altLang="en-US"/>
              <a:t>Wide host range</a:t>
            </a:r>
          </a:p>
          <a:p>
            <a:r>
              <a:rPr lang="en-US" altLang="en-US"/>
              <a:t>Can occur anytime; most symptoms appear in summer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>
                <a:solidFill>
                  <a:srgbClr val="FFCCFF"/>
                </a:solidFill>
                <a:latin typeface="Tahoma" charset="0"/>
              </a:rPr>
              <a:t>Azalea</a:t>
            </a:r>
            <a:br>
              <a:rPr lang="en-US" altLang="en-US">
                <a:solidFill>
                  <a:srgbClr val="FFCCFF"/>
                </a:solidFill>
                <a:latin typeface="Tahoma" charset="0"/>
              </a:rPr>
            </a:br>
            <a:r>
              <a:rPr lang="en-US" altLang="en-US" sz="2800" i="1">
                <a:solidFill>
                  <a:srgbClr val="FFCCFF"/>
                </a:solidFill>
                <a:latin typeface="Tahoma" charset="0"/>
              </a:rPr>
              <a:t>Rhododendron</a:t>
            </a:r>
            <a:r>
              <a:rPr lang="en-US" altLang="en-US" sz="2800">
                <a:solidFill>
                  <a:srgbClr val="FFCCFF"/>
                </a:solidFill>
                <a:latin typeface="Tahoma" charset="0"/>
              </a:rPr>
              <a:t>  species</a:t>
            </a:r>
            <a:endParaRPr lang="en-US" altLang="en-US">
              <a:latin typeface="Tahoma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0"/>
            <a:ext cx="8763000" cy="1143000"/>
          </a:xfrm>
        </p:spPr>
        <p:txBody>
          <a:bodyPr/>
          <a:lstStyle/>
          <a:p>
            <a:r>
              <a:rPr lang="en-US" altLang="en-US"/>
              <a:t>Mushroom Root Rot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4572000" cy="297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838200" y="4343400"/>
            <a:ext cx="8305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r>
              <a:rPr lang="en-US" altLang="en-US"/>
              <a:t>Remove diseased plants and roots</a:t>
            </a:r>
          </a:p>
          <a:p>
            <a:r>
              <a:rPr lang="en-US" altLang="en-US"/>
              <a:t>Fumigate soil before replanting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</a:extLst>
        </p:spPr>
        <p:txBody>
          <a:bodyPr/>
          <a:lstStyle/>
          <a:p>
            <a:r>
              <a:rPr lang="en-US" altLang="en-US"/>
              <a:t>Ovulinia Petal Blight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4648200"/>
            <a:ext cx="7162800" cy="2667000"/>
          </a:xfrm>
        </p:spPr>
        <p:txBody>
          <a:bodyPr/>
          <a:lstStyle/>
          <a:p>
            <a:r>
              <a:rPr lang="en-US" altLang="en-US"/>
              <a:t>Small, water-soaked spots on petals</a:t>
            </a:r>
          </a:p>
          <a:p>
            <a:r>
              <a:rPr lang="en-US" altLang="en-US"/>
              <a:t>Petals become brown and slimy</a:t>
            </a:r>
          </a:p>
          <a:p>
            <a:r>
              <a:rPr lang="en-US" altLang="en-US"/>
              <a:t>Brown flowers remain on plant</a:t>
            </a:r>
          </a:p>
          <a:p>
            <a:r>
              <a:rPr lang="en-US" altLang="en-US"/>
              <a:t>Occurs during bloom in spring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24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24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838200" y="4038600"/>
            <a:ext cx="7924800" cy="1447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r>
              <a:rPr lang="en-US" altLang="en-US"/>
              <a:t>Remove plant litter, use mulch</a:t>
            </a:r>
          </a:p>
          <a:p>
            <a:r>
              <a:rPr lang="en-US" altLang="en-US"/>
              <a:t>Fungicides not practical in most cases</a:t>
            </a:r>
          </a:p>
          <a:p>
            <a:r>
              <a:rPr lang="en-US" altLang="en-US"/>
              <a:t>Fungicides applied weekly during bloom will reduce disease severity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28600" y="152400"/>
            <a:ext cx="8686800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FFFF00"/>
                </a:solidFill>
                <a:latin typeface="Arial" charset="0"/>
              </a:defRPr>
            </a:lvl1pPr>
            <a:lvl2pPr algn="ctr"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/>
              <a:t>Ovulinia Petal Blight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Wet Root Rots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0" y="1676400"/>
            <a:ext cx="4114800" cy="4800600"/>
          </a:xfrm>
        </p:spPr>
        <p:txBody>
          <a:bodyPr/>
          <a:lstStyle/>
          <a:p>
            <a:r>
              <a:rPr lang="en-US" altLang="en-US"/>
              <a:t>Poor growth, thinning canopy</a:t>
            </a:r>
          </a:p>
          <a:p>
            <a:r>
              <a:rPr lang="en-US" altLang="en-US"/>
              <a:t>Yellowing and loss of older leaves</a:t>
            </a:r>
          </a:p>
          <a:p>
            <a:r>
              <a:rPr lang="en-US" altLang="en-US"/>
              <a:t>Branch or plant death</a:t>
            </a:r>
          </a:p>
          <a:p>
            <a:r>
              <a:rPr lang="en-US" altLang="en-US"/>
              <a:t>Roots dark and rotted, strip off easily</a:t>
            </a:r>
          </a:p>
        </p:txBody>
      </p:sp>
      <p:pic>
        <p:nvPicPr>
          <p:cNvPr id="27652" name="Picture 4" descr="a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5"/>
          <a:stretch>
            <a:fillRect/>
          </a:stretch>
        </p:blipFill>
        <p:spPr bwMode="auto">
          <a:xfrm>
            <a:off x="381000" y="1981200"/>
            <a:ext cx="4343400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839200" cy="4724400"/>
          </a:xfrm>
        </p:spPr>
        <p:txBody>
          <a:bodyPr/>
          <a:lstStyle/>
          <a:p>
            <a:r>
              <a:rPr lang="en-US" altLang="en-US"/>
              <a:t>Disease triggered by excessive soil moisture</a:t>
            </a:r>
          </a:p>
          <a:p>
            <a:r>
              <a:rPr lang="en-US" altLang="en-US"/>
              <a:t>Contributing factors:</a:t>
            </a:r>
          </a:p>
          <a:p>
            <a:pPr lvl="1"/>
            <a:r>
              <a:rPr lang="en-US" altLang="en-US"/>
              <a:t>Poor drainage</a:t>
            </a:r>
          </a:p>
          <a:p>
            <a:pPr lvl="1"/>
            <a:r>
              <a:rPr lang="en-US" altLang="en-US"/>
              <a:t>Over-watering</a:t>
            </a:r>
          </a:p>
          <a:p>
            <a:pPr lvl="1"/>
            <a:r>
              <a:rPr lang="en-US" altLang="en-US"/>
              <a:t>Planting too deep</a:t>
            </a:r>
          </a:p>
          <a:p>
            <a:pPr lvl="1"/>
            <a:r>
              <a:rPr lang="en-US" altLang="en-US"/>
              <a:t>Shallow rooting </a:t>
            </a:r>
          </a:p>
          <a:p>
            <a:pPr lvl="1"/>
            <a:r>
              <a:rPr lang="en-US" altLang="en-US"/>
              <a:t>Other cultural </a:t>
            </a:r>
          </a:p>
          <a:p>
            <a:pPr lvl="1">
              <a:buFontTx/>
              <a:buNone/>
            </a:pPr>
            <a:r>
              <a:rPr lang="en-US" altLang="en-US"/>
              <a:t>   conditions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838200"/>
          </a:xfrm>
          <a:noFill/>
          <a:ln/>
        </p:spPr>
        <p:txBody>
          <a:bodyPr/>
          <a:lstStyle/>
          <a:p>
            <a:r>
              <a:rPr lang="en-US" altLang="en-US"/>
              <a:t>Wet Root Rots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28676" name="Picture 4" descr="a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5"/>
          <a:stretch>
            <a:fillRect/>
          </a:stretch>
        </p:blipFill>
        <p:spPr bwMode="auto">
          <a:xfrm>
            <a:off x="4038600" y="2590800"/>
            <a:ext cx="4800600" cy="38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0"/>
          <a:stretch>
            <a:fillRect/>
          </a:stretch>
        </p:blipFill>
        <p:spPr bwMode="auto">
          <a:xfrm>
            <a:off x="4649788" y="1219200"/>
            <a:ext cx="40290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33400" y="1981200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Correct cultural problems</a:t>
            </a:r>
          </a:p>
          <a:p>
            <a:pPr lvl="1"/>
            <a:r>
              <a:rPr lang="en-US" altLang="en-US" sz="2400"/>
              <a:t>Apply fungicide if diagnosed early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838200"/>
          </a:xfrm>
          <a:noFill/>
          <a:ln/>
        </p:spPr>
        <p:txBody>
          <a:bodyPr/>
          <a:lstStyle/>
          <a:p>
            <a:r>
              <a:rPr lang="en-US" altLang="en-US"/>
              <a:t>Wet Root Rots</a:t>
            </a:r>
            <a:br>
              <a:rPr lang="en-US" altLang="en-US"/>
            </a:br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Iron Chlorosis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915400" cy="2286000"/>
          </a:xfrm>
        </p:spPr>
        <p:txBody>
          <a:bodyPr/>
          <a:lstStyle/>
          <a:p>
            <a:r>
              <a:rPr lang="en-US" altLang="en-US"/>
              <a:t>New leaves turn yellow but veins stay green</a:t>
            </a:r>
          </a:p>
          <a:p>
            <a:r>
              <a:rPr lang="en-US" altLang="en-US"/>
              <a:t>Poor soil aeration or root damage</a:t>
            </a:r>
          </a:p>
          <a:p>
            <a:r>
              <a:rPr lang="en-US" altLang="en-US"/>
              <a:t>High soil pH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04800" y="4572000"/>
            <a:ext cx="4267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/>
              <a:t>Adjust pH</a:t>
            </a:r>
          </a:p>
          <a:p>
            <a:pPr lvl="1"/>
            <a:r>
              <a:rPr lang="en-US" altLang="en-US"/>
              <a:t>Apply Iron</a:t>
            </a:r>
          </a:p>
          <a:p>
            <a:pPr lvl="1"/>
            <a:r>
              <a:rPr lang="en-US" altLang="en-US"/>
              <a:t>Plant selection</a:t>
            </a:r>
          </a:p>
        </p:txBody>
      </p:sp>
      <p:pic>
        <p:nvPicPr>
          <p:cNvPr id="30725" name="Picture 5" descr="a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2"/>
          <a:stretch>
            <a:fillRect/>
          </a:stretch>
        </p:blipFill>
        <p:spPr bwMode="auto">
          <a:xfrm>
            <a:off x="3429000" y="2590800"/>
            <a:ext cx="5715000" cy="3449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Planting Depth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0" y="1143000"/>
            <a:ext cx="3810000" cy="4876800"/>
          </a:xfrm>
        </p:spPr>
        <p:txBody>
          <a:bodyPr/>
          <a:lstStyle/>
          <a:p>
            <a:r>
              <a:rPr lang="en-US" altLang="en-US"/>
              <a:t>Chlorosis, slow growth, decline</a:t>
            </a:r>
          </a:p>
          <a:p>
            <a:r>
              <a:rPr lang="en-US" altLang="en-US"/>
              <a:t>Soil placed over the root ball at planting</a:t>
            </a:r>
          </a:p>
          <a:p>
            <a:r>
              <a:rPr lang="en-US" altLang="en-US"/>
              <a:t>Excessive mulch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334000" y="4343400"/>
            <a:ext cx="3429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/>
              <a:t>Proper planting depth</a:t>
            </a:r>
          </a:p>
          <a:p>
            <a:pPr lvl="1"/>
            <a:r>
              <a:rPr lang="en-US" altLang="en-US"/>
              <a:t>Pull back or remove mulch</a:t>
            </a:r>
          </a:p>
        </p:txBody>
      </p:sp>
      <p:pic>
        <p:nvPicPr>
          <p:cNvPr id="31749" name="Picture 5" descr="a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724400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91" name="Picture 7" descr="camel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94677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8" name="Rectangle 4"/>
          <p:cNvSpPr>
            <a:spLocks noGrp="1" noChangeArrowheads="1"/>
          </p:cNvSpPr>
          <p:nvPr>
            <p:ph type="title"/>
          </p:nvPr>
        </p:nvSpPr>
        <p:spPr>
          <a:xfrm>
            <a:off x="2514600" y="304800"/>
            <a:ext cx="4191000" cy="1143000"/>
          </a:xfrm>
          <a:solidFill>
            <a:srgbClr val="000000">
              <a:alpha val="50000"/>
            </a:srgbClr>
          </a:solidFill>
          <a:ln/>
        </p:spPr>
        <p:txBody>
          <a:bodyPr/>
          <a:lstStyle/>
          <a:p>
            <a:r>
              <a:rPr lang="en-US" altLang="en-US"/>
              <a:t>Camellia</a:t>
            </a: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5410200" y="6248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IFAS Leon Co.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Camellia</a:t>
            </a:r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Insects</a:t>
            </a:r>
          </a:p>
          <a:p>
            <a:pPr lvl="1"/>
            <a:r>
              <a:rPr lang="en-US" altLang="en-US" sz="1800"/>
              <a:t>Tea Scale</a:t>
            </a:r>
          </a:p>
          <a:p>
            <a:pPr lvl="1"/>
            <a:r>
              <a:rPr lang="en-US" altLang="en-US" sz="1800"/>
              <a:t>Spider Mites</a:t>
            </a:r>
          </a:p>
          <a:p>
            <a:r>
              <a:rPr lang="en-US" altLang="en-US" sz="2000"/>
              <a:t>Diseases</a:t>
            </a:r>
          </a:p>
          <a:p>
            <a:pPr lvl="1"/>
            <a:r>
              <a:rPr lang="en-US" altLang="en-US" sz="1800"/>
              <a:t>Flower Blight</a:t>
            </a:r>
          </a:p>
          <a:p>
            <a:pPr lvl="1"/>
            <a:r>
              <a:rPr lang="en-US" altLang="en-US" sz="1800"/>
              <a:t>Dieback</a:t>
            </a:r>
          </a:p>
        </p:txBody>
      </p:sp>
      <p:graphicFrame>
        <p:nvGraphicFramePr>
          <p:cNvPr id="248839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7315200" y="533400"/>
          <a:ext cx="960438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41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33400"/>
                        <a:ext cx="960438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Azalea - Key Pests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4267200" cy="5105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u="sng">
                <a:solidFill>
                  <a:srgbClr val="FFCC00"/>
                </a:solidFill>
              </a:rPr>
              <a:t>Insects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Azalea caterpillar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Azalea lacebug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Azalea leafminer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Rhododendron gall midge</a:t>
            </a:r>
          </a:p>
          <a:p>
            <a:pPr lvl="1">
              <a:lnSpc>
                <a:spcPct val="90000"/>
              </a:lnSpc>
              <a:spcAft>
                <a:spcPts val="400"/>
              </a:spcAft>
            </a:pPr>
            <a:r>
              <a:rPr lang="en-US" altLang="en-US" sz="2400"/>
              <a:t>Spider mites</a:t>
            </a:r>
            <a:br>
              <a:rPr lang="en-US" altLang="en-US" sz="2400"/>
            </a:br>
            <a:endParaRPr lang="en-US" alt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u="sng">
                <a:solidFill>
                  <a:srgbClr val="FFCC00"/>
                </a:solidFill>
              </a:rPr>
              <a:t>Other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Iron chlorosis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Planting depth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4038600" cy="4572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600" u="sng">
                <a:solidFill>
                  <a:srgbClr val="FFCC00"/>
                </a:solidFill>
              </a:rPr>
              <a:t>Diseases</a:t>
            </a:r>
          </a:p>
          <a:p>
            <a:pPr lvl="1"/>
            <a:r>
              <a:rPr lang="en-US" altLang="en-US" sz="2400"/>
              <a:t>Azalea gall</a:t>
            </a:r>
          </a:p>
          <a:p>
            <a:pPr lvl="1"/>
            <a:r>
              <a:rPr lang="en-US" altLang="en-US" sz="2400"/>
              <a:t>Cercospora leaf spot</a:t>
            </a:r>
          </a:p>
          <a:p>
            <a:pPr lvl="1"/>
            <a:r>
              <a:rPr lang="en-US" altLang="en-US" sz="2400"/>
              <a:t>Mushroom root rot</a:t>
            </a:r>
          </a:p>
          <a:p>
            <a:pPr lvl="1"/>
            <a:r>
              <a:rPr lang="en-US" altLang="en-US" sz="2400"/>
              <a:t>Ovulinia petal blight</a:t>
            </a:r>
          </a:p>
          <a:p>
            <a:pPr lvl="1"/>
            <a:r>
              <a:rPr lang="en-US" altLang="en-US" sz="2400"/>
              <a:t>Wet root rots</a:t>
            </a:r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7924800" y="228600"/>
          <a:ext cx="995363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28600"/>
                        <a:ext cx="995363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/>
              <a:t>Tea Scale</a:t>
            </a:r>
          </a:p>
        </p:txBody>
      </p:sp>
      <p:sp>
        <p:nvSpPr>
          <p:cNvPr id="251912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Armored scale</a:t>
            </a:r>
          </a:p>
          <a:p>
            <a:r>
              <a:rPr lang="en-US" altLang="en-US" sz="2000"/>
              <a:t>1/12 to 1/8 in long</a:t>
            </a:r>
          </a:p>
          <a:p>
            <a:r>
              <a:rPr lang="en-US" altLang="en-US" sz="2000"/>
              <a:t>Protective waxy covering</a:t>
            </a:r>
          </a:p>
          <a:p>
            <a:r>
              <a:rPr lang="en-US" altLang="en-US" sz="2000"/>
              <a:t>Worse in areas of poor air circulation</a:t>
            </a:r>
          </a:p>
          <a:p>
            <a:r>
              <a:rPr lang="en-US" altLang="en-US" sz="2000"/>
              <a:t>Heavy infestations result in leaf drop </a:t>
            </a:r>
          </a:p>
        </p:txBody>
      </p:sp>
      <p:sp>
        <p:nvSpPr>
          <p:cNvPr id="251913" name="Rectangle 9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000"/>
          </a:p>
        </p:txBody>
      </p:sp>
      <p:pic>
        <p:nvPicPr>
          <p:cNvPr id="251909" name="Picture 5" descr="te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11" name="Picture 7" descr="tea_scale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Spider Mites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Leaves have speckled appearance</a:t>
            </a:r>
          </a:p>
          <a:p>
            <a:r>
              <a:rPr lang="en-US" altLang="en-US" sz="2000"/>
              <a:t>1/50</a:t>
            </a:r>
            <a:r>
              <a:rPr lang="en-US" altLang="en-US" sz="2000" baseline="30000"/>
              <a:t>th</a:t>
            </a:r>
            <a:r>
              <a:rPr lang="en-US" altLang="en-US" sz="2000"/>
              <a:t> of an inch long</a:t>
            </a:r>
          </a:p>
          <a:p>
            <a:r>
              <a:rPr lang="en-US" altLang="en-US" sz="2000"/>
              <a:t>Female can lay 50-100 eggs</a:t>
            </a:r>
          </a:p>
          <a:p>
            <a:r>
              <a:rPr lang="en-US" altLang="en-US" sz="2000"/>
              <a:t>Red Spider Mite prefers cool weather</a:t>
            </a:r>
          </a:p>
          <a:p>
            <a:r>
              <a:rPr lang="en-US" altLang="en-US" sz="2000"/>
              <a:t>Two Spotted Spider Mite prefers hot and dry</a:t>
            </a: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000"/>
          </a:p>
        </p:txBody>
      </p:sp>
      <p:grpSp>
        <p:nvGrpSpPr>
          <p:cNvPr id="253967" name="Group 15"/>
          <p:cNvGrpSpPr>
            <a:grpSpLocks/>
          </p:cNvGrpSpPr>
          <p:nvPr/>
        </p:nvGrpSpPr>
        <p:grpSpPr bwMode="auto">
          <a:xfrm>
            <a:off x="5105400" y="1371600"/>
            <a:ext cx="2730500" cy="2925763"/>
            <a:chOff x="3216" y="864"/>
            <a:chExt cx="1720" cy="1843"/>
          </a:xfrm>
        </p:grpSpPr>
        <p:pic>
          <p:nvPicPr>
            <p:cNvPr id="253959" name="Picture 7" descr="SpiderMi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9" r="14999"/>
            <a:stretch>
              <a:fillRect/>
            </a:stretch>
          </p:blipFill>
          <p:spPr bwMode="auto">
            <a:xfrm>
              <a:off x="3216" y="864"/>
              <a:ext cx="1720" cy="1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3960" name="Text Box 8"/>
            <p:cNvSpPr txBox="1">
              <a:spLocks noChangeArrowheads="1"/>
            </p:cNvSpPr>
            <p:nvPr/>
          </p:nvSpPr>
          <p:spPr bwMode="auto">
            <a:xfrm>
              <a:off x="4272" y="240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Afn.org</a:t>
              </a:r>
            </a:p>
          </p:txBody>
        </p:sp>
      </p:grpSp>
      <p:grpSp>
        <p:nvGrpSpPr>
          <p:cNvPr id="253968" name="Group 16"/>
          <p:cNvGrpSpPr>
            <a:grpSpLocks/>
          </p:cNvGrpSpPr>
          <p:nvPr/>
        </p:nvGrpSpPr>
        <p:grpSpPr bwMode="auto">
          <a:xfrm>
            <a:off x="2895600" y="4814888"/>
            <a:ext cx="2476500" cy="2043112"/>
            <a:chOff x="1728" y="2784"/>
            <a:chExt cx="1560" cy="1287"/>
          </a:xfrm>
        </p:grpSpPr>
        <p:pic>
          <p:nvPicPr>
            <p:cNvPr id="253962" name="Picture 10" descr="2spotm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784"/>
              <a:ext cx="1560" cy="1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3963" name="Text Box 11"/>
            <p:cNvSpPr txBox="1">
              <a:spLocks noChangeArrowheads="1"/>
            </p:cNvSpPr>
            <p:nvPr/>
          </p:nvSpPr>
          <p:spPr bwMode="auto">
            <a:xfrm>
              <a:off x="2592" y="3840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Uky.edu</a:t>
              </a:r>
            </a:p>
          </p:txBody>
        </p:sp>
      </p:grpSp>
      <p:grpSp>
        <p:nvGrpSpPr>
          <p:cNvPr id="253969" name="Group 17"/>
          <p:cNvGrpSpPr>
            <a:grpSpLocks/>
          </p:cNvGrpSpPr>
          <p:nvPr/>
        </p:nvGrpSpPr>
        <p:grpSpPr bwMode="auto">
          <a:xfrm>
            <a:off x="5562600" y="4495800"/>
            <a:ext cx="2819400" cy="2362200"/>
            <a:chOff x="3504" y="2832"/>
            <a:chExt cx="1776" cy="1488"/>
          </a:xfrm>
        </p:grpSpPr>
        <p:pic>
          <p:nvPicPr>
            <p:cNvPr id="253965" name="Picture 13" descr="spider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832"/>
              <a:ext cx="1776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3966" name="Text Box 14"/>
            <p:cNvSpPr txBox="1">
              <a:spLocks noChangeArrowheads="1"/>
            </p:cNvSpPr>
            <p:nvPr/>
          </p:nvSpPr>
          <p:spPr bwMode="auto">
            <a:xfrm>
              <a:off x="4224" y="2880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Oisat.org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Flower Blight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Ciborinia camellia</a:t>
            </a:r>
          </a:p>
          <a:p>
            <a:r>
              <a:rPr lang="en-US" altLang="en-US" sz="2000"/>
              <a:t>Only affects flowers</a:t>
            </a:r>
          </a:p>
          <a:p>
            <a:r>
              <a:rPr lang="en-US" altLang="en-US" sz="2000"/>
              <a:t>Starts as small brown spots but rapidly expands</a:t>
            </a:r>
          </a:p>
          <a:p>
            <a:r>
              <a:rPr lang="en-US" altLang="en-US" sz="2000"/>
              <a:t>Period of Cold Weather followed by warm conditions required for germination (Dec-March)</a:t>
            </a:r>
          </a:p>
          <a:p>
            <a:r>
              <a:rPr lang="en-US" altLang="en-US" sz="2000"/>
              <a:t>Sanitation</a:t>
            </a:r>
          </a:p>
          <a:p>
            <a:r>
              <a:rPr lang="en-US" altLang="en-US" sz="2000"/>
              <a:t>Chemical Control is not effective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000"/>
          </a:p>
        </p:txBody>
      </p:sp>
      <p:pic>
        <p:nvPicPr>
          <p:cNvPr id="256007" name="Picture 7" descr="1436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Dieback</a:t>
            </a:r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Glomerella cingulata</a:t>
            </a:r>
          </a:p>
          <a:p>
            <a:r>
              <a:rPr lang="en-US" altLang="en-US" sz="2000"/>
              <a:t>Colletotrichum gloeosporioides </a:t>
            </a:r>
          </a:p>
          <a:p>
            <a:r>
              <a:rPr lang="en-US" altLang="en-US" sz="2000"/>
              <a:t>Hot and Humid</a:t>
            </a:r>
          </a:p>
          <a:p>
            <a:r>
              <a:rPr lang="en-US" altLang="en-US" sz="2000"/>
              <a:t>Wilting and death of current season’s growth</a:t>
            </a:r>
          </a:p>
          <a:p>
            <a:endParaRPr lang="en-US" altLang="en-US" sz="2000"/>
          </a:p>
        </p:txBody>
      </p:sp>
      <p:pic>
        <p:nvPicPr>
          <p:cNvPr id="258053" name="Picture 5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810000"/>
            <a:ext cx="2543175" cy="2849563"/>
          </a:xfrm>
        </p:spPr>
      </p:pic>
      <p:grpSp>
        <p:nvGrpSpPr>
          <p:cNvPr id="258058" name="Group 10"/>
          <p:cNvGrpSpPr>
            <a:grpSpLocks/>
          </p:cNvGrpSpPr>
          <p:nvPr/>
        </p:nvGrpSpPr>
        <p:grpSpPr bwMode="auto">
          <a:xfrm>
            <a:off x="4800600" y="1447800"/>
            <a:ext cx="3429000" cy="2424113"/>
            <a:chOff x="3024" y="720"/>
            <a:chExt cx="2160" cy="1527"/>
          </a:xfrm>
        </p:grpSpPr>
        <p:pic>
          <p:nvPicPr>
            <p:cNvPr id="258055" name="Picture 7" descr="Camellia Leaf. Photo: PHSI Defra, U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720"/>
              <a:ext cx="2016" cy="1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8056" name="Text Box 8"/>
            <p:cNvSpPr txBox="1">
              <a:spLocks noChangeArrowheads="1"/>
            </p:cNvSpPr>
            <p:nvPr/>
          </p:nvSpPr>
          <p:spPr bwMode="auto">
            <a:xfrm>
              <a:off x="4176" y="2016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Berkley.edu</a:t>
              </a:r>
            </a:p>
          </p:txBody>
        </p:sp>
      </p:grpSp>
      <p:sp>
        <p:nvSpPr>
          <p:cNvPr id="258059" name="Text Box 11"/>
          <p:cNvSpPr txBox="1">
            <a:spLocks noChangeArrowheads="1"/>
          </p:cNvSpPr>
          <p:nvPr/>
        </p:nvSpPr>
        <p:spPr bwMode="auto">
          <a:xfrm>
            <a:off x="4724400" y="3962400"/>
            <a:ext cx="3276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Sudden Oak Death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solidFill>
                  <a:schemeClr val="bg1"/>
                </a:solidFill>
              </a:rPr>
              <a:t>Phytophthora ramorum</a:t>
            </a:r>
            <a:r>
              <a:rPr lang="en-US" altLang="en-US"/>
              <a:t> </a:t>
            </a:r>
            <a:endParaRPr lang="en-US" altLang="en-US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Lesions are usually on the leaf tip or leaf edge, and can be surrounded by diffuse margins or thick black zone lines.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0"/>
            <a:ext cx="5105400" cy="1143000"/>
          </a:xfrm>
          <a:noFill/>
          <a:ln/>
        </p:spPr>
        <p:txBody>
          <a:bodyPr/>
          <a:lstStyle/>
          <a:p>
            <a:r>
              <a:rPr lang="en-US" altLang="en-US">
                <a:solidFill>
                  <a:srgbClr val="FFCCFF"/>
                </a:solidFill>
                <a:latin typeface="Tahoma" charset="0"/>
              </a:rPr>
              <a:t>Crape Myrtle</a:t>
            </a:r>
            <a:br>
              <a:rPr lang="en-US" altLang="en-US">
                <a:solidFill>
                  <a:srgbClr val="FFCCFF"/>
                </a:solidFill>
                <a:latin typeface="Tahoma" charset="0"/>
              </a:rPr>
            </a:br>
            <a:r>
              <a:rPr lang="en-US" altLang="en-US" sz="2800" i="1">
                <a:solidFill>
                  <a:srgbClr val="FFCCFF"/>
                </a:solidFill>
                <a:latin typeface="Tahoma" charset="0"/>
              </a:rPr>
              <a:t>Lagerstroemia indica</a:t>
            </a:r>
            <a:endParaRPr lang="en-US" altLang="en-US">
              <a:latin typeface="Tahoma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4582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Crape Myrtle </a:t>
            </a:r>
            <a:br>
              <a:rPr lang="en-US" altLang="en-US">
                <a:latin typeface="Tahoma" charset="0"/>
              </a:rPr>
            </a:br>
            <a:r>
              <a:rPr lang="en-US" altLang="en-US">
                <a:latin typeface="Tahoma" charset="0"/>
              </a:rPr>
              <a:t>Key Pests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362200"/>
            <a:ext cx="48006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500" u="sng">
                <a:solidFill>
                  <a:srgbClr val="FFCC00"/>
                </a:solidFill>
              </a:rPr>
              <a:t>Insects</a:t>
            </a:r>
            <a:endParaRPr lang="en-US" altLang="en-US" sz="2500" u="sng"/>
          </a:p>
          <a:p>
            <a:pPr lvl="1"/>
            <a:r>
              <a:rPr lang="en-US" altLang="en-US" sz="2500"/>
              <a:t>Crape myrtle aphid</a:t>
            </a:r>
          </a:p>
          <a:p>
            <a:pPr lvl="1"/>
            <a:r>
              <a:rPr lang="en-US" altLang="en-US" sz="2500"/>
              <a:t>Metallic beetles</a:t>
            </a:r>
            <a:br>
              <a:rPr lang="en-US" altLang="en-US" sz="2500"/>
            </a:br>
            <a:endParaRPr lang="en-US" altLang="en-US" sz="2500"/>
          </a:p>
          <a:p>
            <a:pPr>
              <a:buFontTx/>
              <a:buNone/>
            </a:pPr>
            <a:r>
              <a:rPr lang="en-US" altLang="en-US" sz="2500" u="sng">
                <a:solidFill>
                  <a:srgbClr val="FFCC00"/>
                </a:solidFill>
              </a:rPr>
              <a:t>Disease</a:t>
            </a:r>
            <a:endParaRPr lang="en-US" altLang="en-US" sz="2500" u="sng"/>
          </a:p>
          <a:p>
            <a:pPr lvl="1"/>
            <a:r>
              <a:rPr lang="en-US" altLang="en-US" sz="2500"/>
              <a:t>Powdery mildew</a:t>
            </a:r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7848600" y="228600"/>
          <a:ext cx="995363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28600"/>
                        <a:ext cx="995363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Crape Myrtle Aphid</a:t>
            </a:r>
            <a:endParaRPr lang="en-US" alt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r="1755"/>
          <a:stretch>
            <a:fillRect/>
          </a:stretch>
        </p:blipFill>
        <p:spPr bwMode="auto">
          <a:xfrm>
            <a:off x="2362200" y="1066800"/>
            <a:ext cx="6781800" cy="55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2133600"/>
            <a:ext cx="2362200" cy="3124200"/>
          </a:xfrm>
        </p:spPr>
        <p:txBody>
          <a:bodyPr/>
          <a:lstStyle/>
          <a:p>
            <a:r>
              <a:rPr lang="en-US" altLang="en-US"/>
              <a:t>Sooty mold</a:t>
            </a:r>
          </a:p>
          <a:p>
            <a:r>
              <a:rPr lang="en-US" altLang="en-US"/>
              <a:t>Distorted new growth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429000" cy="5410200"/>
          </a:xfrm>
        </p:spPr>
        <p:txBody>
          <a:bodyPr/>
          <a:lstStyle/>
          <a:p>
            <a:r>
              <a:rPr lang="en-US" altLang="en-US" sz="2300"/>
              <a:t>Yellow, pear-shaped insects with black spots on abdomen.</a:t>
            </a:r>
          </a:p>
          <a:p>
            <a:r>
              <a:rPr lang="en-US" altLang="en-US" sz="2300"/>
              <a:t>Unlike most aphids, all adults of this species are winged.</a:t>
            </a:r>
          </a:p>
          <a:p>
            <a:r>
              <a:rPr lang="en-US" altLang="en-US" sz="2300"/>
              <a:t>Late summer through fall</a:t>
            </a:r>
          </a:p>
          <a:p>
            <a:r>
              <a:rPr lang="en-US" altLang="en-US" sz="2300"/>
              <a:t>Host specific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altLang="en-US">
                <a:latin typeface="Tahoma" charset="0"/>
              </a:rPr>
              <a:t>Crape Myrtle Aphid</a:t>
            </a:r>
            <a:endParaRPr lang="en-US" altLang="en-US"/>
          </a:p>
        </p:txBody>
      </p:sp>
      <p:pic>
        <p:nvPicPr>
          <p:cNvPr id="35844" name="Picture 4" descr="aphid_crape myr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505200" y="54864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Sarucallis kahawaluokalani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685800" y="4800600"/>
            <a:ext cx="8077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Natural biological control</a:t>
            </a:r>
          </a:p>
          <a:p>
            <a:pPr lvl="1"/>
            <a:r>
              <a:rPr lang="en-US" altLang="en-US" sz="2400"/>
              <a:t>Soaps, oils, insecticides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altLang="en-US">
                <a:latin typeface="Tahoma" charset="0"/>
              </a:rPr>
              <a:t>Crape Myrtle Aphid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/>
          <a:stretch>
            <a:fillRect/>
          </a:stretch>
        </p:blipFill>
        <p:spPr bwMode="auto">
          <a:xfrm>
            <a:off x="457200" y="1143000"/>
            <a:ext cx="4495800" cy="36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ladybeetle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505200" cy="233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105400" y="3886200"/>
            <a:ext cx="3657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CC00"/>
                </a:solidFill>
                <a:latin typeface="Tahoma" charset="0"/>
              </a:rPr>
              <a:t>Lady bug larvae feeding on aphids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Metallic Beetles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735388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3810000" cy="25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>
            <p:ph type="body" idx="1"/>
          </p:nvPr>
        </p:nvSpPr>
        <p:spPr>
          <a:xfrm>
            <a:off x="457200" y="1447800"/>
            <a:ext cx="3886200" cy="1447800"/>
          </a:xfrm>
          <a:noFill/>
          <a:ln/>
        </p:spPr>
        <p:txBody>
          <a:bodyPr/>
          <a:lstStyle/>
          <a:p>
            <a:r>
              <a:rPr lang="en-US" altLang="en-US"/>
              <a:t>Small blue beetles</a:t>
            </a:r>
          </a:p>
          <a:p>
            <a:r>
              <a:rPr lang="en-US" altLang="en-US"/>
              <a:t>Leaf notching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648200" y="1905000"/>
            <a:ext cx="4191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600">
                <a:solidFill>
                  <a:srgbClr val="FFCC00"/>
                </a:solidFill>
              </a:rPr>
              <a:t>Management</a:t>
            </a:r>
          </a:p>
          <a:p>
            <a:pPr lvl="1">
              <a:buFontTx/>
              <a:buNone/>
            </a:pPr>
            <a:r>
              <a:rPr lang="en-US" altLang="en-US" sz="2200"/>
              <a:t>None recommended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6" b="14233"/>
          <a:stretch>
            <a:fillRect/>
          </a:stretch>
        </p:blipFill>
        <p:spPr bwMode="auto">
          <a:xfrm>
            <a:off x="1219200" y="1716088"/>
            <a:ext cx="7924800" cy="51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Azalea Caterpillar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4800600" cy="4495800"/>
          </a:xfrm>
        </p:spPr>
        <p:txBody>
          <a:bodyPr/>
          <a:lstStyle/>
          <a:p>
            <a:r>
              <a:rPr lang="en-US" altLang="en-US"/>
              <a:t>Defoliation</a:t>
            </a:r>
          </a:p>
          <a:p>
            <a:r>
              <a:rPr lang="en-US" altLang="en-US"/>
              <a:t>Groups of caterpillars</a:t>
            </a:r>
            <a:br>
              <a:rPr lang="en-US" altLang="en-US"/>
            </a:br>
            <a:r>
              <a:rPr lang="en-US" altLang="en-US"/>
              <a:t>with red heads and posteriors</a:t>
            </a:r>
          </a:p>
          <a:p>
            <a:r>
              <a:rPr lang="en-US" altLang="en-US"/>
              <a:t>Late summer to</a:t>
            </a:r>
          </a:p>
          <a:p>
            <a:pPr>
              <a:buFontTx/>
              <a:buNone/>
            </a:pPr>
            <a:r>
              <a:rPr lang="en-US" altLang="en-US"/>
              <a:t>   early fall</a:t>
            </a:r>
          </a:p>
          <a:p>
            <a:endParaRPr lang="en-US" alt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28600" y="4800600"/>
            <a:ext cx="8686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810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Dantana major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762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Powdery Mildew </a:t>
            </a:r>
            <a:br>
              <a:rPr lang="en-US" altLang="en-US">
                <a:latin typeface="Tahoma" charset="0"/>
              </a:rPr>
            </a:br>
            <a:endParaRPr lang="en-US" altLang="en-US">
              <a:latin typeface="Tahoma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5181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2743200"/>
          </a:xfrm>
        </p:spPr>
        <p:txBody>
          <a:bodyPr/>
          <a:lstStyle/>
          <a:p>
            <a:r>
              <a:rPr lang="en-US" altLang="en-US"/>
              <a:t>White powdery growth on leaves,</a:t>
            </a:r>
          </a:p>
          <a:p>
            <a:pPr>
              <a:buFontTx/>
              <a:buNone/>
            </a:pPr>
            <a:r>
              <a:rPr lang="en-US" altLang="en-US"/>
              <a:t>    shoots and buds</a:t>
            </a:r>
          </a:p>
          <a:p>
            <a:r>
              <a:rPr lang="en-US" altLang="en-US"/>
              <a:t>Growth distortion</a:t>
            </a:r>
          </a:p>
          <a:p>
            <a:r>
              <a:rPr lang="en-US" altLang="en-US"/>
              <a:t>Leaf curling</a:t>
            </a:r>
          </a:p>
          <a:p>
            <a:r>
              <a:rPr lang="en-US" altLang="en-US"/>
              <a:t>Fungus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495800" y="61722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Leveillula taurica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Powdery Mildew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4191000" cy="1828800"/>
          </a:xfrm>
          <a:solidFill>
            <a:schemeClr val="tx1"/>
          </a:solidFill>
        </p:spPr>
        <p:txBody>
          <a:bodyPr/>
          <a:lstStyle/>
          <a:p>
            <a:r>
              <a:rPr lang="en-US" altLang="en-US"/>
              <a:t>Cool, dry conditions</a:t>
            </a:r>
          </a:p>
          <a:p>
            <a:r>
              <a:rPr lang="en-US" altLang="en-US"/>
              <a:t>Most severe in shade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81000" y="3733800"/>
            <a:ext cx="4648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6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Use resistant varieties</a:t>
            </a:r>
          </a:p>
          <a:p>
            <a:pPr lvl="1"/>
            <a:r>
              <a:rPr lang="en-US" altLang="en-US" sz="2400"/>
              <a:t>Apply fungicides when needed</a:t>
            </a:r>
          </a:p>
        </p:txBody>
      </p:sp>
      <p:pic>
        <p:nvPicPr>
          <p:cNvPr id="39941" name="Picture 5" descr="powderymildew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143000"/>
            <a:ext cx="3455987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4724400" y="5410200"/>
            <a:ext cx="441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FFFF00"/>
                </a:solidFill>
                <a:latin typeface="Arial" charset="0"/>
              </a:defRPr>
            </a:lvl1pPr>
            <a:lvl2pPr algn="ctr"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Holly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 sz="2800" i="1">
                <a:solidFill>
                  <a:schemeClr val="bg1"/>
                </a:solidFill>
              </a:rPr>
              <a:t>Ilex</a:t>
            </a:r>
            <a:r>
              <a:rPr lang="en-US" altLang="en-US" sz="2800">
                <a:solidFill>
                  <a:schemeClr val="bg1"/>
                </a:solidFill>
              </a:rPr>
              <a:t> species</a:t>
            </a:r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Holly - Key Pests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41910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600" u="sng">
                <a:solidFill>
                  <a:srgbClr val="FFCC00"/>
                </a:solidFill>
              </a:rPr>
              <a:t>Insects</a:t>
            </a:r>
            <a:endParaRPr lang="en-US" altLang="en-US" sz="2600" u="sng"/>
          </a:p>
          <a:p>
            <a:pPr lvl="1"/>
            <a:r>
              <a:rPr lang="en-US" altLang="en-US" sz="2400"/>
              <a:t>Florida wax scale</a:t>
            </a:r>
          </a:p>
          <a:p>
            <a:pPr lvl="1"/>
            <a:r>
              <a:rPr lang="en-US" altLang="en-US" sz="2400"/>
              <a:t>Tea Scale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600" u="sng">
                <a:solidFill>
                  <a:srgbClr val="FFCC00"/>
                </a:solidFill>
              </a:rPr>
              <a:t>Diseases</a:t>
            </a:r>
            <a:endParaRPr lang="en-US" altLang="en-US" sz="2600" u="sng"/>
          </a:p>
          <a:p>
            <a:pPr lvl="1"/>
            <a:r>
              <a:rPr lang="en-US" altLang="en-US" sz="2400"/>
              <a:t>Dieback</a:t>
            </a:r>
          </a:p>
          <a:p>
            <a:pPr lvl="1"/>
            <a:r>
              <a:rPr lang="en-US" altLang="en-US" sz="2400"/>
              <a:t>Cylindrocladium 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257800" y="2133600"/>
            <a:ext cx="3581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600" u="sng">
                <a:solidFill>
                  <a:srgbClr val="FFCC00"/>
                </a:solidFill>
              </a:rPr>
              <a:t>Other</a:t>
            </a:r>
            <a:endParaRPr lang="en-US" altLang="en-US" sz="2600" u="sng"/>
          </a:p>
          <a:p>
            <a:pPr lvl="1"/>
            <a:r>
              <a:rPr lang="en-US" altLang="en-US" sz="2400"/>
              <a:t>Magnesium deficiency</a:t>
            </a:r>
          </a:p>
        </p:txBody>
      </p:sp>
      <p:graphicFrame>
        <p:nvGraphicFramePr>
          <p:cNvPr id="60421" name="Object 5"/>
          <p:cNvGraphicFramePr>
            <a:graphicFrameLocks noChangeAspect="1"/>
          </p:cNvGraphicFramePr>
          <p:nvPr/>
        </p:nvGraphicFramePr>
        <p:xfrm>
          <a:off x="7848600" y="304800"/>
          <a:ext cx="995363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2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04800"/>
                        <a:ext cx="995363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chemeClr val="tx1"/>
          </a:solidFill>
        </p:spPr>
        <p:txBody>
          <a:bodyPr/>
          <a:lstStyle/>
          <a:p>
            <a:r>
              <a:rPr lang="en-US" altLang="en-US"/>
              <a:t>Florida Wax Scale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0" y="1600200"/>
            <a:ext cx="3581400" cy="3505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Creamy, round spots on stems and leaves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Chlorotic spots</a:t>
            </a:r>
          </a:p>
          <a:p>
            <a:pPr>
              <a:lnSpc>
                <a:spcPct val="90000"/>
              </a:lnSpc>
            </a:pPr>
            <a:r>
              <a:rPr lang="en-US" altLang="en-US"/>
              <a:t>Sooty mold</a:t>
            </a:r>
          </a:p>
          <a:p>
            <a:pPr>
              <a:lnSpc>
                <a:spcPct val="90000"/>
              </a:lnSpc>
            </a:pPr>
            <a:r>
              <a:rPr lang="en-US" altLang="en-US"/>
              <a:t>Leaf drop</a:t>
            </a:r>
          </a:p>
          <a:p>
            <a:pPr>
              <a:lnSpc>
                <a:spcPct val="90000"/>
              </a:lnSpc>
            </a:pPr>
            <a:r>
              <a:rPr lang="en-US" altLang="en-US"/>
              <a:t>Immatures  black with  white fringe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33400" y="5021263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altLang="en-US" sz="2400" b="1" i="1">
              <a:solidFill>
                <a:srgbClr val="FFCC00"/>
              </a:solidFill>
              <a:latin typeface="Tahoma" charset="0"/>
            </a:endParaRPr>
          </a:p>
        </p:txBody>
      </p:sp>
      <p:pic>
        <p:nvPicPr>
          <p:cNvPr id="61445" name="Picture 5" descr="Flwaxscale4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22824" r="44884" b="7468"/>
          <a:stretch>
            <a:fillRect/>
          </a:stretch>
        </p:blipFill>
        <p:spPr bwMode="auto">
          <a:xfrm>
            <a:off x="228600" y="1066800"/>
            <a:ext cx="50292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Flwaxscale_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57600"/>
            <a:ext cx="1990725" cy="2895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72200" y="1371600"/>
            <a:ext cx="2971800" cy="3810000"/>
          </a:xfrm>
          <a:solidFill>
            <a:schemeClr val="tx1"/>
          </a:solidFill>
        </p:spPr>
        <p:txBody>
          <a:bodyPr/>
          <a:lstStyle/>
          <a:p>
            <a:r>
              <a:rPr lang="en-US" altLang="en-US"/>
              <a:t>Mature scale present year round</a:t>
            </a:r>
          </a:p>
          <a:p>
            <a:r>
              <a:rPr lang="en-US" altLang="en-US"/>
              <a:t>Monitor crawlers spring - summer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4114800" y="4800600"/>
            <a:ext cx="5029200" cy="137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/>
              <a:t>Natural biological control</a:t>
            </a:r>
          </a:p>
          <a:p>
            <a:pPr lvl="1"/>
            <a:r>
              <a:rPr lang="en-US" altLang="en-US"/>
              <a:t>Soaps, oils, insecticides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altLang="en-US"/>
              <a:t>Florida Wax Scale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0" y="60198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Ceroplastes floridensis</a:t>
            </a:r>
            <a:endParaRPr lang="en-US" altLang="en-US" sz="240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62470" name="Picture 6" descr="Flwaxscale_holl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3"/>
          <a:stretch>
            <a:fillRect/>
          </a:stretch>
        </p:blipFill>
        <p:spPr bwMode="auto">
          <a:xfrm>
            <a:off x="533400" y="1219200"/>
            <a:ext cx="5029200" cy="2819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8" t="43413" r="18771" b="6795"/>
          <a:stretch>
            <a:fillRect/>
          </a:stretch>
        </p:blipFill>
        <p:spPr bwMode="auto">
          <a:xfrm>
            <a:off x="1295400" y="42672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Tea Scale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143000"/>
            <a:ext cx="3657600" cy="4343400"/>
          </a:xfrm>
        </p:spPr>
        <p:txBody>
          <a:bodyPr/>
          <a:lstStyle/>
          <a:p>
            <a:r>
              <a:rPr lang="en-US" altLang="en-US"/>
              <a:t>Chlorotic feeding damage on leaves</a:t>
            </a:r>
          </a:p>
          <a:p>
            <a:r>
              <a:rPr lang="en-US" altLang="en-US"/>
              <a:t>Undersides of leaves white with waxy threads</a:t>
            </a:r>
          </a:p>
          <a:p>
            <a:r>
              <a:rPr lang="en-US" altLang="en-US"/>
              <a:t>Tiny, armored scales</a:t>
            </a:r>
          </a:p>
          <a:p>
            <a:r>
              <a:rPr lang="en-US" altLang="en-US"/>
              <a:t>Mature scale present year round</a:t>
            </a:r>
          </a:p>
        </p:txBody>
      </p:sp>
      <p:pic>
        <p:nvPicPr>
          <p:cNvPr id="63492" name="Picture 4" descr="HO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17175"/>
          <a:stretch>
            <a:fillRect/>
          </a:stretch>
        </p:blipFill>
        <p:spPr bwMode="auto">
          <a:xfrm>
            <a:off x="381000" y="1600200"/>
            <a:ext cx="4953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Tea Scale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1905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 Management</a:t>
            </a:r>
          </a:p>
          <a:p>
            <a:pPr lvl="1"/>
            <a:r>
              <a:rPr lang="en-US" altLang="en-US" sz="2400"/>
              <a:t>Conserve natural biological control</a:t>
            </a:r>
          </a:p>
          <a:p>
            <a:pPr lvl="1"/>
            <a:r>
              <a:rPr lang="en-US" altLang="en-US" sz="2400"/>
              <a:t>Soaps, oils, insecticides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105400" y="60960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Fiorinia theae</a:t>
            </a:r>
          </a:p>
        </p:txBody>
      </p:sp>
      <p:pic>
        <p:nvPicPr>
          <p:cNvPr id="64517" name="Picture 5" descr="tea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4"/>
          <a:stretch>
            <a:fillRect/>
          </a:stretch>
        </p:blipFill>
        <p:spPr bwMode="auto">
          <a:xfrm>
            <a:off x="4495800" y="1219200"/>
            <a:ext cx="4456113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1219200"/>
          </a:xfrm>
        </p:spPr>
        <p:txBody>
          <a:bodyPr/>
          <a:lstStyle/>
          <a:p>
            <a:r>
              <a:rPr lang="en-US" altLang="en-US"/>
              <a:t>Cylindrocladium Leaf Spot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4419600" cy="4724400"/>
          </a:xfrm>
        </p:spPr>
        <p:txBody>
          <a:bodyPr/>
          <a:lstStyle/>
          <a:p>
            <a:r>
              <a:rPr lang="en-US" altLang="en-US"/>
              <a:t>Dark purple to black circular leaf spots</a:t>
            </a:r>
          </a:p>
          <a:p>
            <a:r>
              <a:rPr lang="en-US" altLang="en-US"/>
              <a:t>Leaf drop</a:t>
            </a:r>
          </a:p>
          <a:p>
            <a:r>
              <a:rPr lang="en-US" altLang="en-US"/>
              <a:t>Twig dieback</a:t>
            </a:r>
          </a:p>
          <a:p>
            <a:r>
              <a:rPr lang="en-US" altLang="en-US"/>
              <a:t>Common on </a:t>
            </a:r>
            <a:r>
              <a:rPr lang="en-US" altLang="en-US" i="1"/>
              <a:t>I.</a:t>
            </a:r>
            <a:r>
              <a:rPr lang="en-US" altLang="en-US"/>
              <a:t> </a:t>
            </a:r>
            <a:r>
              <a:rPr lang="en-US" altLang="en-US" i="1"/>
              <a:t>vomitoria</a:t>
            </a:r>
            <a:endParaRPr lang="en-US" altLang="en-US"/>
          </a:p>
          <a:p>
            <a:r>
              <a:rPr lang="en-US" altLang="en-US"/>
              <a:t>Also occurs on </a:t>
            </a:r>
            <a:r>
              <a:rPr lang="en-US" altLang="en-US" i="1"/>
              <a:t>I.</a:t>
            </a:r>
            <a:r>
              <a:rPr lang="en-US" altLang="en-US"/>
              <a:t> </a:t>
            </a:r>
            <a:r>
              <a:rPr lang="en-US" altLang="en-US" i="1"/>
              <a:t>crenata</a:t>
            </a:r>
            <a:r>
              <a:rPr lang="en-US" altLang="en-US"/>
              <a:t>, </a:t>
            </a:r>
            <a:r>
              <a:rPr lang="en-US" altLang="en-US" i="1"/>
              <a:t>I.</a:t>
            </a:r>
            <a:r>
              <a:rPr lang="en-US" altLang="en-US"/>
              <a:t> </a:t>
            </a:r>
            <a:r>
              <a:rPr lang="en-US" altLang="en-US" i="1"/>
              <a:t>cornuta</a:t>
            </a:r>
            <a:r>
              <a:rPr lang="en-US" altLang="en-US"/>
              <a:t>,</a:t>
            </a:r>
          </a:p>
          <a:p>
            <a:pPr>
              <a:buFontTx/>
              <a:buNone/>
            </a:pPr>
            <a:r>
              <a:rPr lang="en-US" altLang="en-US"/>
              <a:t>   </a:t>
            </a:r>
            <a:r>
              <a:rPr lang="en-US" altLang="en-US" i="1"/>
              <a:t>I.</a:t>
            </a:r>
            <a:r>
              <a:rPr lang="en-US" altLang="en-US"/>
              <a:t> </a:t>
            </a:r>
            <a:r>
              <a:rPr lang="en-US" altLang="en-US" i="1"/>
              <a:t>opaca</a:t>
            </a: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65540" name="Picture 4" descr="ilex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/>
          <a:stretch>
            <a:fillRect/>
          </a:stretch>
        </p:blipFill>
        <p:spPr bwMode="auto">
          <a:xfrm>
            <a:off x="4800600" y="1828800"/>
            <a:ext cx="4114800" cy="35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839200" cy="1143000"/>
          </a:xfrm>
        </p:spPr>
        <p:txBody>
          <a:bodyPr/>
          <a:lstStyle/>
          <a:p>
            <a:r>
              <a:rPr lang="en-US" altLang="en-US"/>
              <a:t>Cylindrocladium Leaf Spot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438400"/>
            <a:ext cx="8763000" cy="4038600"/>
          </a:xfrm>
        </p:spPr>
        <p:txBody>
          <a:bodyPr/>
          <a:lstStyle/>
          <a:p>
            <a:r>
              <a:rPr lang="en-US" altLang="en-US"/>
              <a:t>Warm temperatures, high humidity</a:t>
            </a:r>
          </a:p>
          <a:p>
            <a:r>
              <a:rPr lang="en-US" altLang="en-US"/>
              <a:t>Spreads by splashing water</a:t>
            </a:r>
            <a:br>
              <a:rPr lang="en-US" altLang="en-US"/>
            </a:br>
            <a:endParaRPr lang="en-US" altLang="en-US"/>
          </a:p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Adjust irrigation to keep foliage dry</a:t>
            </a:r>
          </a:p>
          <a:p>
            <a:pPr lvl="1"/>
            <a:r>
              <a:rPr lang="en-US" altLang="en-US" sz="2400"/>
              <a:t>Remove fallen leaves, rogue infected plants</a:t>
            </a:r>
          </a:p>
          <a:p>
            <a:pPr lvl="1"/>
            <a:r>
              <a:rPr lang="en-US" altLang="en-US" sz="2400"/>
              <a:t>Fungicides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FFFF00"/>
                </a:solidFill>
                <a:latin typeface="Arial" charset="0"/>
              </a:defRPr>
            </a:lvl1pPr>
            <a:lvl2pPr algn="ctr"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/>
              <a:t>Azalea Caterpillar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28600" y="1219200"/>
            <a:ext cx="4800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600">
                <a:solidFill>
                  <a:srgbClr val="FFCC00"/>
                </a:solidFill>
              </a:rPr>
              <a:t>Management</a:t>
            </a:r>
            <a:r>
              <a:rPr lang="en-US" altLang="en-US"/>
              <a:t> </a:t>
            </a:r>
            <a:endParaRPr lang="en-US" altLang="en-US" sz="2800" b="0"/>
          </a:p>
          <a:p>
            <a:r>
              <a:rPr lang="en-US" altLang="en-US"/>
              <a:t>Remove and destroy infested branches</a:t>
            </a:r>
          </a:p>
          <a:p>
            <a:r>
              <a:rPr lang="en-US" altLang="en-US"/>
              <a:t>Use B.t. or other insecticides</a:t>
            </a:r>
          </a:p>
          <a:p>
            <a:endParaRPr lang="en-US" altLang="en-US"/>
          </a:p>
        </p:txBody>
      </p:sp>
      <p:pic>
        <p:nvPicPr>
          <p:cNvPr id="9220" name="Picture 4" descr="azalea cater_mo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r="22276"/>
          <a:stretch>
            <a:fillRect/>
          </a:stretch>
        </p:blipFill>
        <p:spPr bwMode="auto">
          <a:xfrm>
            <a:off x="4724400" y="1371600"/>
            <a:ext cx="41910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azcateggs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13754" r="28572" b="17479"/>
          <a:stretch>
            <a:fillRect/>
          </a:stretch>
        </p:blipFill>
        <p:spPr bwMode="auto">
          <a:xfrm>
            <a:off x="609600" y="4191000"/>
            <a:ext cx="40386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257800" y="4876800"/>
            <a:ext cx="3352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CC00"/>
                </a:solidFill>
                <a:latin typeface="Tahoma" charset="0"/>
              </a:rPr>
              <a:t>Azalea caterpillar moth and eggs.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5638800" cy="37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Dieback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3124200" cy="4876800"/>
          </a:xfrm>
        </p:spPr>
        <p:txBody>
          <a:bodyPr/>
          <a:lstStyle/>
          <a:p>
            <a:r>
              <a:rPr lang="en-US" altLang="en-US" sz="2000"/>
              <a:t>Holes or bare areas in plant</a:t>
            </a:r>
          </a:p>
          <a:p>
            <a:r>
              <a:rPr lang="en-US" altLang="en-US" sz="2000"/>
              <a:t>Most common in yaupon holly</a:t>
            </a:r>
          </a:p>
          <a:p>
            <a:r>
              <a:rPr lang="en-US" altLang="en-US" sz="2000"/>
              <a:t>Spreads by splashing water </a:t>
            </a:r>
          </a:p>
          <a:p>
            <a:r>
              <a:rPr lang="en-US" altLang="en-US" sz="2000"/>
              <a:t>Injuries allow points of entry</a:t>
            </a:r>
          </a:p>
          <a:p>
            <a:r>
              <a:rPr lang="en-US" altLang="en-US" sz="2000"/>
              <a:t>Occurs most often in dense or excessively sheared plantings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/>
              <a:t>Dieback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219200" y="4876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FFCC00"/>
                </a:solidFill>
                <a:latin typeface="Tahoma" charset="0"/>
              </a:rPr>
              <a:t>Pink limb blight</a:t>
            </a:r>
            <a:endParaRPr lang="en-US" altLang="en-US" sz="2400" b="1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95800" y="1143000"/>
            <a:ext cx="44196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Can be caused by several fungi</a:t>
            </a:r>
          </a:p>
          <a:p>
            <a:pPr>
              <a:lnSpc>
                <a:spcPct val="90000"/>
              </a:lnSpc>
            </a:pPr>
            <a:r>
              <a:rPr lang="en-US" altLang="en-US"/>
              <a:t>Fungal signs  may not be apparent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Prune out below symptoms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Plant replacement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Fungicides after pruning may limit  new infections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Magnesium Deficiency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486400" cy="36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0" y="1371600"/>
            <a:ext cx="3810000" cy="3657600"/>
          </a:xfrm>
          <a:solidFill>
            <a:schemeClr val="tx1"/>
          </a:solidFill>
        </p:spPr>
        <p:txBody>
          <a:bodyPr/>
          <a:lstStyle/>
          <a:p>
            <a:r>
              <a:rPr lang="en-US" altLang="en-US"/>
              <a:t>Distinct yellow, inverted V pattern</a:t>
            </a:r>
          </a:p>
          <a:p>
            <a:r>
              <a:rPr lang="en-US" altLang="en-US"/>
              <a:t>Occurs on mature leaves</a:t>
            </a:r>
          </a:p>
          <a:p>
            <a:r>
              <a:rPr lang="en-US" altLang="en-US"/>
              <a:t>Low soil pH</a:t>
            </a:r>
          </a:p>
          <a:p>
            <a:r>
              <a:rPr lang="en-US" altLang="en-US"/>
              <a:t>Lack of soil Mg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304800" y="5029200"/>
            <a:ext cx="8229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/>
              <a:t>Check and adjust pH with dolomite</a:t>
            </a:r>
          </a:p>
          <a:p>
            <a:pPr lvl="1"/>
            <a:r>
              <a:rPr lang="en-US" altLang="en-US"/>
              <a:t>Apply Epsom salts or Mg fertilizers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" b="39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295400" y="5334000"/>
            <a:ext cx="67818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FFFF00"/>
                </a:solidFill>
                <a:latin typeface="Arial" charset="0"/>
              </a:defRPr>
            </a:lvl1pPr>
            <a:lvl2pPr algn="ctr"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9A179"/>
                </a:solidFill>
              </a:rPr>
              <a:t>Indian Hawthorn </a:t>
            </a:r>
            <a:br>
              <a:rPr lang="en-US" altLang="en-US">
                <a:solidFill>
                  <a:srgbClr val="F9A179"/>
                </a:solidFill>
              </a:rPr>
            </a:br>
            <a:r>
              <a:rPr lang="en-US" altLang="en-US" sz="2800" i="1">
                <a:solidFill>
                  <a:srgbClr val="F9A179"/>
                </a:solidFill>
              </a:rPr>
              <a:t>Raphiolepis indica</a:t>
            </a:r>
            <a:endParaRPr lang="en-US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altLang="en-US"/>
              <a:t>Indian Hawthorn </a:t>
            </a:r>
            <a:br>
              <a:rPr lang="en-US" altLang="en-US"/>
            </a:br>
            <a:r>
              <a:rPr lang="en-US" altLang="en-US"/>
              <a:t>Key Pests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905000"/>
            <a:ext cx="56388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Insects</a:t>
            </a:r>
            <a:endParaRPr lang="en-US" altLang="en-US" sz="2800" u="sng"/>
          </a:p>
          <a:p>
            <a:pPr lvl="1"/>
            <a:r>
              <a:rPr lang="en-US" altLang="en-US" sz="2400"/>
              <a:t>Florida wax scale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Diseases</a:t>
            </a:r>
          </a:p>
          <a:p>
            <a:pPr lvl="1"/>
            <a:r>
              <a:rPr lang="en-US" altLang="en-US" sz="2400"/>
              <a:t>Entomosporium leaf spot</a:t>
            </a:r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/>
        </p:nvGraphicFramePr>
        <p:xfrm>
          <a:off x="7772400" y="304800"/>
          <a:ext cx="995363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7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04800"/>
                        <a:ext cx="995363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6781800" cy="45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Florida Wax Scale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19800" y="1143000"/>
            <a:ext cx="3124200" cy="5257800"/>
          </a:xfrm>
          <a:solidFill>
            <a:schemeClr val="tx1"/>
          </a:solidFill>
        </p:spPr>
        <p:txBody>
          <a:bodyPr/>
          <a:lstStyle/>
          <a:p>
            <a:r>
              <a:rPr lang="en-US" altLang="en-US"/>
              <a:t>Mature scale round, convex, creamy</a:t>
            </a:r>
          </a:p>
          <a:p>
            <a:r>
              <a:rPr lang="en-US" altLang="en-US"/>
              <a:t>Immatures darker with white fringe</a:t>
            </a:r>
          </a:p>
          <a:p>
            <a:r>
              <a:rPr lang="en-US" altLang="en-US"/>
              <a:t>Sooty mold</a:t>
            </a:r>
          </a:p>
          <a:p>
            <a:r>
              <a:rPr lang="en-US" altLang="en-US"/>
              <a:t>Chlorotic spots, leaf drop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/>
              <a:t>Florida Wax Scale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3429000" cy="2819400"/>
          </a:xfrm>
        </p:spPr>
        <p:txBody>
          <a:bodyPr/>
          <a:lstStyle/>
          <a:p>
            <a:r>
              <a:rPr lang="en-US" altLang="en-US"/>
              <a:t>Present year round</a:t>
            </a:r>
          </a:p>
          <a:p>
            <a:r>
              <a:rPr lang="en-US" altLang="en-US"/>
              <a:t>Monitor crawlers spring - summer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381000" y="4191000"/>
            <a:ext cx="6324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Natural biological control</a:t>
            </a:r>
          </a:p>
          <a:p>
            <a:pPr lvl="1"/>
            <a:r>
              <a:rPr lang="en-US" altLang="en-US" sz="2400"/>
              <a:t>Soaps, oils, insecticides</a:t>
            </a:r>
          </a:p>
        </p:txBody>
      </p:sp>
      <p:pic>
        <p:nvPicPr>
          <p:cNvPr id="76805" name="Picture 5" descr="hawthorn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b="11290"/>
          <a:stretch>
            <a:fillRect/>
          </a:stretch>
        </p:blipFill>
        <p:spPr bwMode="auto">
          <a:xfrm>
            <a:off x="4114800" y="1219200"/>
            <a:ext cx="4800600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4648200" y="60960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Ceroplastes floridensis</a:t>
            </a:r>
            <a:endParaRPr lang="en-US" altLang="en-US" sz="240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8" t="43413" r="18771" b="6795"/>
          <a:stretch>
            <a:fillRect/>
          </a:stretch>
        </p:blipFill>
        <p:spPr bwMode="auto">
          <a:xfrm>
            <a:off x="6400800" y="43434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458200" cy="16002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Entomosporium Leaf Spot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0866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29200" y="1371600"/>
            <a:ext cx="4114800" cy="52578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Dark leaf spots with purple borders</a:t>
            </a:r>
          </a:p>
          <a:p>
            <a:pPr>
              <a:lnSpc>
                <a:spcPct val="90000"/>
              </a:lnSpc>
            </a:pPr>
            <a:r>
              <a:rPr lang="en-US" altLang="en-US"/>
              <a:t>Growth distortion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Leaf drop</a:t>
            </a:r>
          </a:p>
          <a:p>
            <a:pPr>
              <a:lnSpc>
                <a:spcPct val="90000"/>
              </a:lnSpc>
            </a:pPr>
            <a:r>
              <a:rPr lang="en-US" altLang="en-US"/>
              <a:t>New growth flushes most susceptible</a:t>
            </a:r>
          </a:p>
          <a:p>
            <a:pPr>
              <a:lnSpc>
                <a:spcPct val="90000"/>
              </a:lnSpc>
            </a:pPr>
            <a:r>
              <a:rPr lang="en-US" altLang="en-US"/>
              <a:t>Optimum temperature 59-77° F</a:t>
            </a:r>
          </a:p>
          <a:p>
            <a:pPr>
              <a:lnSpc>
                <a:spcPct val="90000"/>
              </a:lnSpc>
            </a:pPr>
            <a:r>
              <a:rPr lang="en-US" altLang="en-US"/>
              <a:t>9-12 hours leaf wetness or high humidity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5800" cy="3200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Minimize overhead irrigation,        especially at night</a:t>
            </a:r>
          </a:p>
          <a:p>
            <a:pPr lvl="1"/>
            <a:r>
              <a:rPr lang="en-US" altLang="en-US" sz="2400"/>
              <a:t>Improve air circulation</a:t>
            </a:r>
          </a:p>
          <a:p>
            <a:pPr lvl="1"/>
            <a:r>
              <a:rPr lang="en-US" altLang="en-US" sz="2400"/>
              <a:t>Maintain low fertility level</a:t>
            </a:r>
          </a:p>
          <a:p>
            <a:pPr lvl="1"/>
            <a:r>
              <a:rPr lang="en-US" altLang="en-US" sz="2400"/>
              <a:t>Systemic and protectant fungicides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noFill/>
          <a:ln/>
        </p:spPr>
        <p:txBody>
          <a:bodyPr/>
          <a:lstStyle/>
          <a:p>
            <a:r>
              <a:rPr lang="en-US" altLang="en-US"/>
              <a:t>Entomosporium Leaf Spot</a:t>
            </a:r>
          </a:p>
        </p:txBody>
      </p:sp>
      <p:pic>
        <p:nvPicPr>
          <p:cNvPr id="78852" name="Picture 4" descr="entomospo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 r="41667"/>
          <a:stretch>
            <a:fillRect/>
          </a:stretch>
        </p:blipFill>
        <p:spPr bwMode="auto">
          <a:xfrm>
            <a:off x="457200" y="1295400"/>
            <a:ext cx="2286000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entomosporium_coni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22860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magnifg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405063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6629400" y="1981200"/>
            <a:ext cx="2514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CC00"/>
                </a:solidFill>
                <a:latin typeface="Tahoma" charset="0"/>
              </a:rPr>
              <a:t>Conidia are spread by splashing water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5715000"/>
            <a:ext cx="5410200" cy="1143000"/>
          </a:xfrm>
          <a:solidFill>
            <a:schemeClr val="tx1"/>
          </a:solidFill>
          <a:ln/>
        </p:spPr>
        <p:txBody>
          <a:bodyPr/>
          <a:lstStyle/>
          <a:p>
            <a:r>
              <a:rPr lang="en-US" altLang="en-US"/>
              <a:t>Juniper</a:t>
            </a:r>
            <a:br>
              <a:rPr lang="en-US" altLang="en-US"/>
            </a:br>
            <a:r>
              <a:rPr lang="en-US" altLang="en-US" sz="2800" i="1">
                <a:latin typeface="Tahoma" charset="0"/>
              </a:rPr>
              <a:t>Juniperus</a:t>
            </a:r>
            <a:r>
              <a:rPr lang="en-US" altLang="en-US" sz="2800">
                <a:latin typeface="Tahoma" charset="0"/>
              </a:rPr>
              <a:t> species</a:t>
            </a:r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2875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Azalea Lacebug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4800600" cy="2667000"/>
          </a:xfrm>
        </p:spPr>
        <p:txBody>
          <a:bodyPr/>
          <a:lstStyle/>
          <a:p>
            <a:r>
              <a:rPr lang="en-US" altLang="en-US"/>
              <a:t>Stippled silvery leaves</a:t>
            </a:r>
          </a:p>
          <a:p>
            <a:r>
              <a:rPr lang="en-US" altLang="en-US"/>
              <a:t>Most severe in full sun locations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Juniper - Key Pests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752600"/>
            <a:ext cx="5867400" cy="4495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Insects</a:t>
            </a:r>
            <a:endParaRPr lang="en-US" altLang="en-US" sz="2800" u="sng"/>
          </a:p>
          <a:p>
            <a:pPr lvl="1">
              <a:lnSpc>
                <a:spcPct val="90000"/>
              </a:lnSpc>
            </a:pPr>
            <a:r>
              <a:rPr lang="en-US" altLang="en-US" sz="2400"/>
              <a:t>Spider mites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Diseases</a:t>
            </a:r>
            <a:endParaRPr lang="en-US" altLang="en-US" sz="2800" u="sng"/>
          </a:p>
          <a:p>
            <a:pPr lvl="1">
              <a:lnSpc>
                <a:spcPct val="90000"/>
              </a:lnSpc>
            </a:pPr>
            <a:r>
              <a:rPr lang="en-US" altLang="en-US" sz="2400"/>
              <a:t>Mushroom root rot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Rhizoctonia web blight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Tip blight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Wet root rots</a:t>
            </a:r>
          </a:p>
          <a:p>
            <a:pPr>
              <a:lnSpc>
                <a:spcPct val="90000"/>
              </a:lnSpc>
            </a:pPr>
            <a:endParaRPr lang="en-US" altLang="en-US"/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7924800" y="228600"/>
          <a:ext cx="995363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1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28600"/>
                        <a:ext cx="995363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/>
              <a:t>Spider Mites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419600"/>
            <a:ext cx="8382000" cy="2438400"/>
          </a:xfrm>
        </p:spPr>
        <p:txBody>
          <a:bodyPr/>
          <a:lstStyle/>
          <a:p>
            <a:r>
              <a:rPr lang="en-US" altLang="en-US" sz="2000"/>
              <a:t>Pale or off-color foliage</a:t>
            </a:r>
          </a:p>
          <a:p>
            <a:r>
              <a:rPr lang="en-US" altLang="en-US" sz="2000"/>
              <a:t>Mites, eggs, cast skins, webs visible with hand lens</a:t>
            </a:r>
          </a:p>
          <a:p>
            <a:r>
              <a:rPr lang="en-US" altLang="en-US" sz="2000"/>
              <a:t>Two-spotted spider mites (warm and dry)</a:t>
            </a:r>
          </a:p>
          <a:p>
            <a:r>
              <a:rPr lang="en-US" altLang="en-US" sz="2000"/>
              <a:t>Southern red mites (cool and moist)</a:t>
            </a:r>
          </a:p>
          <a:p>
            <a:r>
              <a:rPr lang="en-US" altLang="en-US" sz="2000"/>
              <a:t>Spruce mites (winter)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/>
          <a:stretch>
            <a:fillRect/>
          </a:stretch>
        </p:blipFill>
        <p:spPr bwMode="auto">
          <a:xfrm>
            <a:off x="2438400" y="1066800"/>
            <a:ext cx="3886200" cy="3122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/>
              <a:t>Spider Mites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962400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1676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r>
              <a:rPr lang="en-US" altLang="en-US"/>
              <a:t>Biological control - predatory mites</a:t>
            </a:r>
          </a:p>
          <a:p>
            <a:r>
              <a:rPr lang="en-US" altLang="en-US"/>
              <a:t>Soaps, oils, miticides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5181600" y="5791200"/>
            <a:ext cx="3352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FFCC00"/>
                </a:solidFill>
                <a:latin typeface="Tahoma" charset="0"/>
              </a:rPr>
              <a:t>Southern</a:t>
            </a:r>
            <a:r>
              <a:rPr lang="en-US" altLang="en-US" sz="2400" b="1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 </a:t>
            </a:r>
            <a:r>
              <a:rPr lang="en-US" altLang="en-US" sz="2400" b="1">
                <a:solidFill>
                  <a:srgbClr val="FFCC00"/>
                </a:solidFill>
                <a:latin typeface="Tahoma" charset="0"/>
              </a:rPr>
              <a:t>red mite </a:t>
            </a: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Oligonychus ilicis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685800" y="5791200"/>
            <a:ext cx="403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FFCC00"/>
                </a:solidFill>
                <a:latin typeface="Helvetica" charset="0"/>
              </a:rPr>
              <a:t>Two-spotted spider mite </a:t>
            </a:r>
            <a:r>
              <a:rPr lang="en-US" altLang="en-US" sz="2400" b="1" i="1">
                <a:solidFill>
                  <a:srgbClr val="FFCC00"/>
                </a:solidFill>
                <a:latin typeface="Helvetica" charset="0"/>
              </a:rPr>
              <a:t>Tetranychus urticae</a:t>
            </a:r>
          </a:p>
        </p:txBody>
      </p:sp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1257"/>
          <a:stretch>
            <a:fillRect/>
          </a:stretch>
        </p:blipFill>
        <p:spPr bwMode="auto">
          <a:xfrm>
            <a:off x="609600" y="3124200"/>
            <a:ext cx="3886200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0"/>
            <a:ext cx="8763000" cy="1143000"/>
          </a:xfrm>
        </p:spPr>
        <p:txBody>
          <a:bodyPr/>
          <a:lstStyle/>
          <a:p>
            <a:r>
              <a:rPr lang="en-US" altLang="en-US"/>
              <a:t>Mushroom Root Rot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143000"/>
            <a:ext cx="3962400" cy="4876800"/>
          </a:xfrm>
        </p:spPr>
        <p:txBody>
          <a:bodyPr/>
          <a:lstStyle/>
          <a:p>
            <a:r>
              <a:rPr lang="en-US" altLang="en-US"/>
              <a:t>Slow decline, thinning of canopy</a:t>
            </a:r>
          </a:p>
          <a:p>
            <a:r>
              <a:rPr lang="en-US" altLang="en-US"/>
              <a:t>Gray-green color</a:t>
            </a:r>
          </a:p>
          <a:p>
            <a:r>
              <a:rPr lang="en-US" altLang="en-US"/>
              <a:t>White mycellium under bark at soil line</a:t>
            </a:r>
          </a:p>
          <a:p>
            <a:r>
              <a:rPr lang="en-US" altLang="en-US"/>
              <a:t>Wide host range</a:t>
            </a:r>
          </a:p>
          <a:p>
            <a:r>
              <a:rPr lang="en-US" altLang="en-US"/>
              <a:t>Associated with old plantings</a:t>
            </a: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648200" cy="31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0"/>
            <a:ext cx="8763000" cy="1143000"/>
          </a:xfrm>
        </p:spPr>
        <p:txBody>
          <a:bodyPr/>
          <a:lstStyle/>
          <a:p>
            <a:r>
              <a:rPr lang="en-US" altLang="en-US"/>
              <a:t>Mushroom Root Rot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838200" y="4724400"/>
            <a:ext cx="8305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r>
              <a:rPr lang="en-US" altLang="en-US"/>
              <a:t>Remove diseased plants and roots</a:t>
            </a:r>
          </a:p>
          <a:p>
            <a:r>
              <a:rPr lang="en-US" altLang="en-US"/>
              <a:t>Fumigate soil before replanting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648200" cy="31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4" b="19115"/>
          <a:stretch>
            <a:fillRect/>
          </a:stretch>
        </p:blipFill>
        <p:spPr bwMode="auto">
          <a:xfrm>
            <a:off x="1905000" y="990600"/>
            <a:ext cx="4724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Tip Blight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3733800"/>
            <a:ext cx="8610600" cy="3124200"/>
          </a:xfrm>
        </p:spPr>
        <p:txBody>
          <a:bodyPr/>
          <a:lstStyle/>
          <a:p>
            <a:r>
              <a:rPr lang="en-US" altLang="en-US"/>
              <a:t>Young plants affected</a:t>
            </a:r>
          </a:p>
          <a:p>
            <a:r>
              <a:rPr lang="en-US" altLang="en-US"/>
              <a:t>May follow other stresses</a:t>
            </a:r>
          </a:p>
          <a:p>
            <a:r>
              <a:rPr lang="en-US" altLang="en-US"/>
              <a:t>High humidity and cool temperatures (75°F) required for spore germination</a:t>
            </a:r>
          </a:p>
          <a:p>
            <a:r>
              <a:rPr lang="en-US" altLang="en-US"/>
              <a:t>Higher temperatures (79-90°F) favor disease development</a:t>
            </a:r>
            <a:endParaRPr lang="en-US" altLang="en-US" sz="20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Tip Blight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457200" y="3886200"/>
            <a:ext cx="8686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Plants usually outgrow the disease</a:t>
            </a:r>
          </a:p>
          <a:p>
            <a:pPr lvl="1"/>
            <a:r>
              <a:rPr lang="en-US" altLang="en-US" sz="2400"/>
              <a:t>Prune out severe damage</a:t>
            </a:r>
          </a:p>
          <a:p>
            <a:pPr lvl="1"/>
            <a:r>
              <a:rPr lang="en-US" altLang="en-US" sz="2400"/>
              <a:t>Use approved fungicides on new plantings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4" b="19115"/>
          <a:stretch>
            <a:fillRect/>
          </a:stretch>
        </p:blipFill>
        <p:spPr bwMode="auto">
          <a:xfrm>
            <a:off x="1905000" y="990600"/>
            <a:ext cx="4724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/>
              <a:t>Wet Root Rots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828800"/>
            <a:ext cx="3429000" cy="4419600"/>
          </a:xfrm>
        </p:spPr>
        <p:txBody>
          <a:bodyPr/>
          <a:lstStyle/>
          <a:p>
            <a:r>
              <a:rPr lang="en-US" altLang="en-US"/>
              <a:t>Off-color foliage, oldest foliage first</a:t>
            </a:r>
          </a:p>
          <a:p>
            <a:r>
              <a:rPr lang="en-US" altLang="en-US"/>
              <a:t>Branch or plant death, may be one-sided</a:t>
            </a:r>
          </a:p>
          <a:p>
            <a:r>
              <a:rPr lang="en-US" altLang="en-US"/>
              <a:t>Roots dark and rotted, strip off easily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800600" cy="31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Wet Root Rots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219200"/>
            <a:ext cx="3886200" cy="4876800"/>
          </a:xfrm>
          <a:noFill/>
          <a:ln/>
        </p:spPr>
        <p:txBody>
          <a:bodyPr/>
          <a:lstStyle/>
          <a:p>
            <a:r>
              <a:rPr lang="en-US" altLang="en-US"/>
              <a:t>Disease triggered by excessive soil moisture</a:t>
            </a:r>
          </a:p>
          <a:p>
            <a:r>
              <a:rPr lang="en-US" altLang="en-US"/>
              <a:t>Contributing factors:</a:t>
            </a:r>
          </a:p>
          <a:p>
            <a:pPr lvl="1"/>
            <a:r>
              <a:rPr lang="en-US" altLang="en-US"/>
              <a:t>Poor drainage</a:t>
            </a:r>
          </a:p>
          <a:p>
            <a:pPr lvl="1"/>
            <a:r>
              <a:rPr lang="en-US" altLang="en-US"/>
              <a:t>Over-watering</a:t>
            </a:r>
          </a:p>
          <a:p>
            <a:pPr lvl="1"/>
            <a:r>
              <a:rPr lang="en-US" altLang="en-US"/>
              <a:t>Planting too deep</a:t>
            </a:r>
          </a:p>
          <a:p>
            <a:pPr lvl="1"/>
            <a:r>
              <a:rPr lang="en-US" altLang="en-US"/>
              <a:t>Shallow rooting </a:t>
            </a:r>
          </a:p>
          <a:p>
            <a:pPr lvl="1"/>
            <a:r>
              <a:rPr lang="en-US" altLang="en-US"/>
              <a:t>Other cultural conditions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724400" cy="31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Wet Root Rots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64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4419600"/>
            <a:ext cx="8686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Correct cultural problems</a:t>
            </a:r>
          </a:p>
          <a:p>
            <a:pPr lvl="1"/>
            <a:r>
              <a:rPr lang="en-US" altLang="en-US" sz="2400"/>
              <a:t>Apply fungicide if diagnosed early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953000" y="1447800"/>
            <a:ext cx="396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en-US" altLang="en-US"/>
              <a:t>Insects found on undersides of leaves</a:t>
            </a:r>
          </a:p>
          <a:p>
            <a:r>
              <a:rPr lang="en-US" altLang="en-US"/>
              <a:t>Adults black with lacy wings</a:t>
            </a:r>
          </a:p>
          <a:p>
            <a:r>
              <a:rPr lang="en-US" altLang="en-US"/>
              <a:t>Nymphs have spines and lack wings</a:t>
            </a:r>
          </a:p>
          <a:p>
            <a:r>
              <a:rPr lang="en-US" altLang="en-US"/>
              <a:t>Cool season pest</a:t>
            </a:r>
          </a:p>
          <a:p>
            <a:pPr>
              <a:buFontTx/>
              <a:buNone/>
            </a:pPr>
            <a:endParaRPr lang="en-US" altLang="en-US"/>
          </a:p>
          <a:p>
            <a:pPr algn="ctr">
              <a:buFontTx/>
              <a:buNone/>
            </a:pPr>
            <a:endParaRPr lang="en-US" altLang="en-US" sz="2000" i="1">
              <a:solidFill>
                <a:srgbClr val="FFCC00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FFFF00"/>
                </a:solidFill>
                <a:latin typeface="Arial" charset="0"/>
              </a:defRPr>
            </a:lvl1pPr>
            <a:lvl2pPr algn="ctr"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ahoma" charset="0"/>
              </a:rPr>
              <a:t>Azalea Lacebug</a:t>
            </a:r>
          </a:p>
        </p:txBody>
      </p:sp>
      <p:pic>
        <p:nvPicPr>
          <p:cNvPr id="11268" name="Picture 4" descr="A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16176"/>
          <a:stretch>
            <a:fillRect/>
          </a:stretch>
        </p:blipFill>
        <p:spPr bwMode="auto">
          <a:xfrm>
            <a:off x="533400" y="1066800"/>
            <a:ext cx="4229100" cy="510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28600" y="62484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Stephanitis pyrioides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438400"/>
            <a:ext cx="3733800" cy="1935163"/>
          </a:xfrm>
        </p:spPr>
        <p:txBody>
          <a:bodyPr/>
          <a:lstStyle/>
          <a:p>
            <a:r>
              <a:rPr lang="en-US" altLang="en-US"/>
              <a:t>Leyland Cypress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0101" name="Picture 5" descr="B1229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328453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Leyland Cypress</a:t>
            </a:r>
          </a:p>
        </p:txBody>
      </p:sp>
      <p:sp>
        <p:nvSpPr>
          <p:cNvPr id="261126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Diseases</a:t>
            </a:r>
          </a:p>
          <a:p>
            <a:pPr lvl="1"/>
            <a:r>
              <a:rPr lang="en-US" altLang="en-US" sz="1800"/>
              <a:t>Seiridium canker</a:t>
            </a:r>
          </a:p>
          <a:p>
            <a:pPr lvl="1"/>
            <a:r>
              <a:rPr lang="en-US" altLang="en-US" sz="1800"/>
              <a:t>Bot Canker</a:t>
            </a:r>
          </a:p>
          <a:p>
            <a:pPr lvl="1"/>
            <a:endParaRPr lang="en-US" altLang="en-US" sz="1800"/>
          </a:p>
          <a:p>
            <a:pPr lvl="1"/>
            <a:endParaRPr lang="en-US" altLang="en-US" sz="1800"/>
          </a:p>
          <a:p>
            <a:r>
              <a:rPr lang="en-US" altLang="en-US" sz="2000"/>
              <a:t>Insects</a:t>
            </a:r>
          </a:p>
          <a:p>
            <a:pPr lvl="1"/>
            <a:r>
              <a:rPr lang="en-US" altLang="en-US" sz="1800"/>
              <a:t>Spidermites</a:t>
            </a:r>
          </a:p>
          <a:p>
            <a:pPr lvl="1"/>
            <a:r>
              <a:rPr lang="en-US" altLang="en-US" sz="1800"/>
              <a:t>Bagworms</a:t>
            </a:r>
          </a:p>
        </p:txBody>
      </p:sp>
      <p:sp>
        <p:nvSpPr>
          <p:cNvPr id="261127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000"/>
          </a:p>
        </p:txBody>
      </p:sp>
      <p:graphicFrame>
        <p:nvGraphicFramePr>
          <p:cNvPr id="261124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8113713" y="762000"/>
          <a:ext cx="1030287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28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13" y="762000"/>
                        <a:ext cx="1030287" cy="196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Seiridium canker</a:t>
            </a:r>
          </a:p>
        </p:txBody>
      </p:sp>
      <p:sp>
        <p:nvSpPr>
          <p:cNvPr id="2641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 i="1"/>
              <a:t>Seiridium unicorne</a:t>
            </a:r>
            <a:r>
              <a:rPr lang="en-US" altLang="en-US" sz="2000"/>
              <a:t> </a:t>
            </a:r>
          </a:p>
        </p:txBody>
      </p:sp>
      <p:sp>
        <p:nvSpPr>
          <p:cNvPr id="26419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000"/>
          </a:p>
        </p:txBody>
      </p:sp>
      <p:pic>
        <p:nvPicPr>
          <p:cNvPr id="264200" name="Picture 8" descr="B1229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26638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202" name="Picture 10" descr="B1229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29200"/>
            <a:ext cx="26193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203" name="Text Box 11"/>
          <p:cNvSpPr txBox="1">
            <a:spLocks noChangeArrowheads="1"/>
          </p:cNvSpPr>
          <p:nvPr/>
        </p:nvSpPr>
        <p:spPr bwMode="auto">
          <a:xfrm>
            <a:off x="4648200" y="5638800"/>
            <a:ext cx="1447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Photos: J. Williams-Woodward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Bot Canker</a:t>
            </a:r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 i="1"/>
              <a:t>Botryosphaeria dothidea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Lesions are ofter cracked and dark colored</a:t>
            </a:r>
          </a:p>
          <a:p>
            <a:r>
              <a:rPr lang="en-US" altLang="en-US" sz="2000"/>
              <a:t>Little or no oozing</a:t>
            </a:r>
          </a:p>
          <a:p>
            <a:r>
              <a:rPr lang="en-US" altLang="en-US" sz="2000"/>
              <a:t>These diseases are more prevalent on drought or freeze damaged plants</a:t>
            </a:r>
          </a:p>
          <a:p>
            <a:r>
              <a:rPr lang="en-US" altLang="en-US" sz="2000"/>
              <a:t>Sanitation</a:t>
            </a:r>
          </a:p>
        </p:txBody>
      </p:sp>
      <p:sp>
        <p:nvSpPr>
          <p:cNvPr id="26624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000"/>
          </a:p>
        </p:txBody>
      </p:sp>
      <p:pic>
        <p:nvPicPr>
          <p:cNvPr id="266249" name="Picture 9" descr="B1229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738688" cy="292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609600"/>
            <a:ext cx="4800600" cy="1219200"/>
          </a:xfrm>
        </p:spPr>
        <p:txBody>
          <a:bodyPr/>
          <a:lstStyle/>
          <a:p>
            <a:r>
              <a:rPr lang="en-US" altLang="en-US"/>
              <a:t>Ligustrum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33600"/>
            <a:ext cx="6248400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3048000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3124200" y="6096000"/>
            <a:ext cx="4953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latin typeface="Tahoma" charset="0"/>
              </a:rPr>
              <a:t>(L. L</a:t>
            </a: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L. japonicum</a:t>
            </a:r>
            <a:endParaRPr lang="en-US" altLang="en-US" sz="2400" b="1" i="1">
              <a:latin typeface="Tahoma" charset="0"/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533400" y="2743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L. sinense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/>
              <a:t>Ligustrum - Key Pests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86000"/>
            <a:ext cx="5334000" cy="4191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Insects</a:t>
            </a:r>
            <a:endParaRPr lang="en-US" altLang="en-US" sz="2800" u="sng"/>
          </a:p>
          <a:p>
            <a:pPr lvl="1"/>
            <a:r>
              <a:rPr lang="en-US" altLang="en-US" sz="2400"/>
              <a:t>White peach scale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Diseases</a:t>
            </a:r>
            <a:endParaRPr lang="en-US" altLang="en-US" sz="2800" u="sng"/>
          </a:p>
          <a:p>
            <a:pPr lvl="1"/>
            <a:r>
              <a:rPr lang="en-US" altLang="en-US" sz="2400"/>
              <a:t>Cercospora leaf spot</a:t>
            </a:r>
          </a:p>
          <a:p>
            <a:pPr lvl="1"/>
            <a:r>
              <a:rPr lang="en-US" altLang="en-US" sz="2400"/>
              <a:t>Corynespora leaf spots</a:t>
            </a:r>
          </a:p>
          <a:p>
            <a:pPr lvl="1"/>
            <a:r>
              <a:rPr lang="en-US" altLang="en-US" sz="2400"/>
              <a:t>Mushroom root rot</a:t>
            </a:r>
          </a:p>
          <a:p>
            <a:pPr lvl="1"/>
            <a:r>
              <a:rPr lang="en-US" altLang="en-US" sz="2400"/>
              <a:t>Wet root rots</a:t>
            </a:r>
          </a:p>
        </p:txBody>
      </p:sp>
      <p:graphicFrame>
        <p:nvGraphicFramePr>
          <p:cNvPr id="95236" name="Object 4"/>
          <p:cNvGraphicFramePr>
            <a:graphicFrameLocks noChangeAspect="1"/>
          </p:cNvGraphicFramePr>
          <p:nvPr/>
        </p:nvGraphicFramePr>
        <p:xfrm>
          <a:off x="7924800" y="228600"/>
          <a:ext cx="995363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7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28600"/>
                        <a:ext cx="995363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White Peach Scale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3810000" cy="2895600"/>
          </a:xfrm>
        </p:spPr>
        <p:txBody>
          <a:bodyPr/>
          <a:lstStyle/>
          <a:p>
            <a:r>
              <a:rPr lang="en-US" altLang="en-US"/>
              <a:t>Heavy infestation forms white crust on stems and twigs</a:t>
            </a:r>
          </a:p>
          <a:p>
            <a:r>
              <a:rPr lang="en-US" altLang="en-US"/>
              <a:t>Common pest on </a:t>
            </a:r>
            <a:r>
              <a:rPr lang="en-US" altLang="en-US" i="1"/>
              <a:t>L. sinense</a:t>
            </a:r>
            <a:r>
              <a:rPr lang="en-US" altLang="en-US"/>
              <a:t>, not </a:t>
            </a:r>
            <a:r>
              <a:rPr lang="en-US" altLang="en-US" i="1"/>
              <a:t>L. japonicum</a:t>
            </a:r>
            <a:br>
              <a:rPr lang="en-US" altLang="en-US" i="1"/>
            </a:br>
            <a:endParaRPr lang="en-US" altLang="en-US" i="1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4572000"/>
            <a:ext cx="8763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684213" indent="-22701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800" b="1">
                <a:solidFill>
                  <a:srgbClr val="FFCC00"/>
                </a:solidFill>
                <a:latin typeface="Tahoma" charset="0"/>
              </a:rPr>
              <a:t>Management</a:t>
            </a:r>
          </a:p>
          <a:p>
            <a:pPr lvl="1" eaLnBrk="0" hangingPunct="0">
              <a:buFontTx/>
              <a:buChar char="•"/>
            </a:pPr>
            <a:r>
              <a:rPr lang="en-US" altLang="en-US" sz="2400" b="1">
                <a:solidFill>
                  <a:schemeClr val="bg1"/>
                </a:solidFill>
                <a:latin typeface="Tahoma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ahoma" charset="0"/>
              </a:rPr>
              <a:t>Monitor for parasites</a:t>
            </a:r>
          </a:p>
          <a:p>
            <a:pPr lvl="1" eaLnBrk="0" hangingPunct="0">
              <a:buFontTx/>
              <a:buChar char="•"/>
            </a:pPr>
            <a:r>
              <a:rPr lang="en-US" altLang="en-US" sz="2800" b="1">
                <a:solidFill>
                  <a:schemeClr val="bg1"/>
                </a:solidFill>
                <a:latin typeface="Tahoma" charset="0"/>
              </a:rPr>
              <a:t> Horticultural soap and oil </a:t>
            </a:r>
          </a:p>
          <a:p>
            <a:pPr lvl="1" eaLnBrk="0" hangingPunct="0">
              <a:buFontTx/>
              <a:buChar char="•"/>
            </a:pPr>
            <a:r>
              <a:rPr lang="en-US" altLang="en-US" sz="2800" b="1">
                <a:solidFill>
                  <a:schemeClr val="bg1"/>
                </a:solidFill>
                <a:latin typeface="Tahoma" charset="0"/>
              </a:rPr>
              <a:t> Systemic insecticide for severe infestation</a:t>
            </a:r>
          </a:p>
          <a:p>
            <a:pPr lvl="1" eaLnBrk="0" hangingPunct="0"/>
            <a:endParaRPr lang="en-US" altLang="en-US" sz="280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724400" cy="34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Cercospora Leaf Spot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5410200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562600" y="2209800"/>
            <a:ext cx="3581400" cy="4191000"/>
          </a:xfrm>
        </p:spPr>
        <p:txBody>
          <a:bodyPr/>
          <a:lstStyle/>
          <a:p>
            <a:r>
              <a:rPr lang="en-US" altLang="en-US"/>
              <a:t>Typical on older plantings of </a:t>
            </a:r>
            <a:r>
              <a:rPr lang="en-US" altLang="en-US" i="1"/>
              <a:t>L. japonicum</a:t>
            </a:r>
            <a:endParaRPr lang="en-US" altLang="en-US"/>
          </a:p>
          <a:p>
            <a:r>
              <a:rPr lang="en-US" altLang="en-US"/>
              <a:t>Poor plant health, dense plantings, shade</a:t>
            </a:r>
          </a:p>
          <a:p>
            <a:r>
              <a:rPr lang="en-US" altLang="en-US"/>
              <a:t>Late summer and fall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57200" y="1143000"/>
            <a:ext cx="8229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b="1">
                <a:solidFill>
                  <a:schemeClr val="bg1"/>
                </a:solidFill>
                <a:latin typeface="Tahoma" charset="0"/>
              </a:rPr>
              <a:t>Yellow leaf spots with purple margins; brown raised areas on undersides of leaves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Cercospora Leaf Spot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143000"/>
            <a:ext cx="4191000" cy="4876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Reduce leaf wetness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Avoid excessive pruning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Provide adequate fertilizer and water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Use approved fungicides; spray both leaf surfaces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1688" r="16992" b="5344"/>
          <a:stretch>
            <a:fillRect/>
          </a:stretch>
        </p:blipFill>
        <p:spPr bwMode="auto">
          <a:xfrm>
            <a:off x="381000" y="1752600"/>
            <a:ext cx="49530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457200"/>
          </a:xfrm>
        </p:spPr>
        <p:txBody>
          <a:bodyPr/>
          <a:lstStyle/>
          <a:p>
            <a:r>
              <a:rPr lang="en-US" altLang="en-US"/>
              <a:t>Corynospora Leaf Spot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4495800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81600" y="1143000"/>
            <a:ext cx="3733800" cy="3276600"/>
          </a:xfrm>
        </p:spPr>
        <p:txBody>
          <a:bodyPr/>
          <a:lstStyle/>
          <a:p>
            <a:r>
              <a:rPr lang="en-US" altLang="en-US"/>
              <a:t>Small round leaf spots, red to brown with purple borders</a:t>
            </a:r>
          </a:p>
          <a:p>
            <a:r>
              <a:rPr lang="en-US" altLang="en-US"/>
              <a:t>Leaf drop</a:t>
            </a:r>
          </a:p>
          <a:p>
            <a:r>
              <a:rPr lang="en-US" altLang="en-US"/>
              <a:t>Warm, moist conditions</a:t>
            </a:r>
          </a:p>
          <a:p>
            <a:r>
              <a:rPr lang="en-US" altLang="en-US"/>
              <a:t>Only </a:t>
            </a:r>
            <a:r>
              <a:rPr lang="en-US" altLang="en-US" i="1"/>
              <a:t>L. sinense</a:t>
            </a:r>
            <a:r>
              <a:rPr lang="en-US" altLang="en-US"/>
              <a:t> is susceptible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381000" y="4648200"/>
            <a:ext cx="8534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  <a:endParaRPr lang="en-US" altLang="en-US" sz="2000">
              <a:solidFill>
                <a:srgbClr val="FFCC00"/>
              </a:solidFill>
            </a:endParaRPr>
          </a:p>
          <a:p>
            <a:pPr lvl="1"/>
            <a:r>
              <a:rPr lang="en-US" altLang="en-US" sz="2400"/>
              <a:t>Minimize leaf wetness</a:t>
            </a:r>
          </a:p>
          <a:p>
            <a:pPr lvl="1"/>
            <a:r>
              <a:rPr lang="en-US" altLang="en-US" sz="2400"/>
              <a:t>Improve air circulation</a:t>
            </a:r>
          </a:p>
          <a:p>
            <a:pPr lvl="1"/>
            <a:r>
              <a:rPr lang="en-US" altLang="en-US" sz="2400"/>
              <a:t>Use approved fungicides when necessary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715000" y="2133600"/>
            <a:ext cx="3429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6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Monitor populations</a:t>
            </a:r>
          </a:p>
          <a:p>
            <a:pPr lvl="1"/>
            <a:r>
              <a:rPr lang="en-US" altLang="en-US" sz="2400"/>
              <a:t>Apply insecticides as needed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FFFF00"/>
                </a:solidFill>
                <a:latin typeface="Arial" charset="0"/>
              </a:defRPr>
            </a:lvl1pPr>
            <a:lvl2pPr algn="ctr"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ahoma" charset="0"/>
              </a:rPr>
              <a:t>Azalea Lacebug</a:t>
            </a:r>
          </a:p>
        </p:txBody>
      </p:sp>
      <p:pic>
        <p:nvPicPr>
          <p:cNvPr id="12292" name="Picture 4" descr="azaleaLBdmg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5178425" cy="38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7150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/>
              <a:t>Mushroom Root Rot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990600"/>
            <a:ext cx="8153400" cy="4114800"/>
          </a:xfrm>
        </p:spPr>
        <p:txBody>
          <a:bodyPr/>
          <a:lstStyle/>
          <a:p>
            <a:r>
              <a:rPr lang="en-US" altLang="en-US"/>
              <a:t>Slow decline, thinning of canopy</a:t>
            </a:r>
          </a:p>
          <a:p>
            <a:r>
              <a:rPr lang="en-US" altLang="en-US"/>
              <a:t>Desiccation</a:t>
            </a:r>
          </a:p>
          <a:p>
            <a:r>
              <a:rPr lang="en-US" altLang="en-US"/>
              <a:t>Wide host range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Mushroom Root Rot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3528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3352800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19600" y="1219200"/>
            <a:ext cx="4305300" cy="4953000"/>
          </a:xfrm>
        </p:spPr>
        <p:txBody>
          <a:bodyPr/>
          <a:lstStyle/>
          <a:p>
            <a:r>
              <a:rPr lang="en-US" altLang="en-US"/>
              <a:t>White mycellium at soil line</a:t>
            </a:r>
          </a:p>
          <a:p>
            <a:r>
              <a:rPr lang="en-US" altLang="en-US"/>
              <a:t>Mushrooms sometimes seen</a:t>
            </a:r>
          </a:p>
          <a:p>
            <a:endParaRPr lang="en-US" altLang="en-US"/>
          </a:p>
          <a:p>
            <a:pPr>
              <a:buFontTx/>
              <a:buNone/>
            </a:pPr>
            <a:r>
              <a:rPr lang="en-US" altLang="en-US" sz="2800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 sz="2400"/>
              <a:t>No control on existing plants</a:t>
            </a:r>
          </a:p>
          <a:p>
            <a:pPr lvl="1"/>
            <a:r>
              <a:rPr lang="en-US" altLang="en-US" sz="2400"/>
              <a:t>Soil fumigation before planting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/>
              <a:t>Wet Root Rots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1371600"/>
            <a:ext cx="3429000" cy="4343400"/>
          </a:xfrm>
        </p:spPr>
        <p:txBody>
          <a:bodyPr/>
          <a:lstStyle/>
          <a:p>
            <a:r>
              <a:rPr lang="en-US" altLang="en-US"/>
              <a:t>Off-color foliage, oldest foliage first</a:t>
            </a:r>
          </a:p>
          <a:p>
            <a:r>
              <a:rPr lang="en-US" altLang="en-US"/>
              <a:t>Branch or plant death; may be one-sided</a:t>
            </a:r>
          </a:p>
          <a:p>
            <a:r>
              <a:rPr lang="en-US" altLang="en-US"/>
              <a:t>Roots dark and rotted, strip off easily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/>
          <a:stretch>
            <a:fillRect/>
          </a:stretch>
        </p:blipFill>
        <p:spPr bwMode="auto">
          <a:xfrm>
            <a:off x="381000" y="914400"/>
            <a:ext cx="45402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Wet Root Rot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4648200" cy="30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81000" y="4419600"/>
            <a:ext cx="4648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/>
              <a:t>Correct cultural problems</a:t>
            </a:r>
          </a:p>
          <a:p>
            <a:pPr lvl="1"/>
            <a:r>
              <a:rPr lang="en-US" altLang="en-US"/>
              <a:t>Apply fungicide if diagnosed early</a:t>
            </a: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5251450" y="1219200"/>
            <a:ext cx="3886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en-US" altLang="en-US"/>
              <a:t>Disease triggered by excessive soil moisture</a:t>
            </a:r>
          </a:p>
          <a:p>
            <a:r>
              <a:rPr lang="en-US" altLang="en-US"/>
              <a:t>Contributing factors:</a:t>
            </a:r>
          </a:p>
          <a:p>
            <a:pPr lvl="1"/>
            <a:r>
              <a:rPr lang="en-US" altLang="en-US"/>
              <a:t>Poor drainage</a:t>
            </a:r>
          </a:p>
          <a:p>
            <a:pPr lvl="1"/>
            <a:r>
              <a:rPr lang="en-US" altLang="en-US"/>
              <a:t>Over-watering</a:t>
            </a:r>
          </a:p>
          <a:p>
            <a:pPr lvl="1"/>
            <a:r>
              <a:rPr lang="en-US" altLang="en-US"/>
              <a:t>Planting too deep</a:t>
            </a:r>
          </a:p>
          <a:p>
            <a:pPr lvl="1"/>
            <a:r>
              <a:rPr lang="en-US" altLang="en-US"/>
              <a:t>Shallow rooting </a:t>
            </a:r>
          </a:p>
          <a:p>
            <a:pPr lvl="1"/>
            <a:r>
              <a:rPr lang="en-US" altLang="en-US"/>
              <a:t>Other cultural conditions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5638800"/>
            <a:ext cx="8610600" cy="1219200"/>
          </a:xfrm>
          <a:solidFill>
            <a:schemeClr val="tx1"/>
          </a:solidFill>
        </p:spPr>
        <p:txBody>
          <a:bodyPr/>
          <a:lstStyle/>
          <a:p>
            <a:r>
              <a:rPr lang="en-US" altLang="en-US"/>
              <a:t>Southern Magnolia</a:t>
            </a:r>
            <a:br>
              <a:rPr lang="en-US" altLang="en-US"/>
            </a:br>
            <a:r>
              <a:rPr lang="en-US" altLang="en-US" sz="2800" i="1">
                <a:latin typeface="Tahoma" charset="0"/>
              </a:rPr>
              <a:t>Magnolia grandiflora</a:t>
            </a:r>
            <a:endParaRPr lang="en-US" alt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/>
              <a:t>Magnolia - Key Pests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133600"/>
            <a:ext cx="5334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Insects</a:t>
            </a:r>
            <a:endParaRPr lang="en-US" altLang="en-US" sz="2800" u="sng"/>
          </a:p>
          <a:p>
            <a:pPr lvl="1"/>
            <a:r>
              <a:rPr lang="en-US" altLang="en-US" sz="2400"/>
              <a:t>Magnolia white scale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Diseases</a:t>
            </a:r>
            <a:endParaRPr lang="en-US" altLang="en-US" sz="2800" u="sng"/>
          </a:p>
          <a:p>
            <a:pPr lvl="1"/>
            <a:r>
              <a:rPr lang="en-US" altLang="en-US" sz="2400"/>
              <a:t>Algal leaf spot</a:t>
            </a:r>
          </a:p>
        </p:txBody>
      </p:sp>
      <p:graphicFrame>
        <p:nvGraphicFramePr>
          <p:cNvPr id="105476" name="Object 4"/>
          <p:cNvGraphicFramePr>
            <a:graphicFrameLocks noChangeAspect="1"/>
          </p:cNvGraphicFramePr>
          <p:nvPr/>
        </p:nvGraphicFramePr>
        <p:xfrm>
          <a:off x="7924800" y="228600"/>
          <a:ext cx="995363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7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28600"/>
                        <a:ext cx="995363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Magnolia White Scale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3810000" cy="5029200"/>
          </a:xfrm>
          <a:solidFill>
            <a:schemeClr val="tx1"/>
          </a:solidFill>
        </p:spPr>
        <p:txBody>
          <a:bodyPr/>
          <a:lstStyle/>
          <a:p>
            <a:r>
              <a:rPr lang="en-US" altLang="en-US"/>
              <a:t>White armored scales, yellow-brown bodies underneath</a:t>
            </a:r>
          </a:p>
          <a:p>
            <a:r>
              <a:rPr lang="en-US" altLang="en-US"/>
              <a:t>Clustered along midrib or scattered on both leaf surfaces</a:t>
            </a:r>
          </a:p>
          <a:p>
            <a:r>
              <a:rPr lang="en-US" altLang="en-US"/>
              <a:t>Feeding damage causes yellow spots</a:t>
            </a:r>
            <a:endParaRPr lang="en-US" altLang="en-US" sz="2000"/>
          </a:p>
        </p:txBody>
      </p:sp>
      <p:pic>
        <p:nvPicPr>
          <p:cNvPr id="107524" name="Picture 4" descr="magscale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41475"/>
            <a:ext cx="44958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altLang="en-US"/>
              <a:t>Magnolia White Scale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990600"/>
            <a:ext cx="3657600" cy="4495800"/>
          </a:xfrm>
        </p:spPr>
        <p:txBody>
          <a:bodyPr/>
          <a:lstStyle/>
          <a:p>
            <a:r>
              <a:rPr lang="en-US" altLang="en-US"/>
              <a:t>Adults present year-round</a:t>
            </a:r>
          </a:p>
          <a:p>
            <a:r>
              <a:rPr lang="en-US" altLang="en-US"/>
              <a:t>Eggs and crawlers visible with hand lens</a:t>
            </a:r>
          </a:p>
          <a:p>
            <a:r>
              <a:rPr lang="en-US" altLang="en-US"/>
              <a:t>Also known as False Oleander Scale</a:t>
            </a:r>
            <a:endParaRPr lang="en-US" altLang="en-US" sz="2000"/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381000" y="4343400"/>
            <a:ext cx="8305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/>
            <a:r>
              <a:rPr lang="en-US" altLang="en-US"/>
              <a:t>Mature trees usually do not require treatment</a:t>
            </a:r>
          </a:p>
          <a:p>
            <a:pPr lvl="1"/>
            <a:r>
              <a:rPr lang="en-US" altLang="en-US"/>
              <a:t>Monitor parasitism</a:t>
            </a:r>
          </a:p>
          <a:p>
            <a:pPr lvl="1"/>
            <a:r>
              <a:rPr lang="en-US" altLang="en-US"/>
              <a:t>Time contact insecticides for crawlers</a:t>
            </a:r>
          </a:p>
          <a:p>
            <a:pPr lvl="1"/>
            <a:r>
              <a:rPr lang="en-US" altLang="en-US"/>
              <a:t>Systemic insecticides for severe infestations</a:t>
            </a:r>
          </a:p>
        </p:txBody>
      </p:sp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3"/>
          <a:stretch>
            <a:fillRect/>
          </a:stretch>
        </p:blipFill>
        <p:spPr bwMode="auto">
          <a:xfrm>
            <a:off x="609600" y="1066800"/>
            <a:ext cx="457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457200" y="3733800"/>
            <a:ext cx="4876800" cy="4730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500" b="1" i="1">
                <a:solidFill>
                  <a:srgbClr val="FFCC00"/>
                </a:solidFill>
                <a:latin typeface="Tahoma" charset="0"/>
              </a:rPr>
              <a:t>Pseudaulacaspis cockerelli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838200"/>
          </a:xfrm>
        </p:spPr>
        <p:txBody>
          <a:bodyPr/>
          <a:lstStyle/>
          <a:p>
            <a:r>
              <a:rPr lang="en-US" altLang="en-US"/>
              <a:t>Algal Leaf Spot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4267200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4419600"/>
            <a:ext cx="7772400" cy="2438400"/>
          </a:xfrm>
        </p:spPr>
        <p:txBody>
          <a:bodyPr/>
          <a:lstStyle/>
          <a:p>
            <a:r>
              <a:rPr lang="en-US" altLang="en-US"/>
              <a:t>Silvery gray, green or tan raised spots </a:t>
            </a:r>
          </a:p>
          <a:p>
            <a:r>
              <a:rPr lang="en-US" altLang="en-US"/>
              <a:t>Most damaging on slow-growing, weakened plants</a:t>
            </a:r>
          </a:p>
          <a:p>
            <a:r>
              <a:rPr lang="en-US" altLang="en-US"/>
              <a:t>No fungicides recommended</a:t>
            </a:r>
          </a:p>
          <a:p>
            <a:endParaRPr lang="en-US" altLang="en-US" sz="2000"/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609600" y="4953000"/>
            <a:ext cx="8001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b="8110"/>
          <a:stretch>
            <a:fillRect/>
          </a:stretch>
        </p:blipFill>
        <p:spPr bwMode="auto">
          <a:xfrm>
            <a:off x="0" y="0"/>
            <a:ext cx="567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xfrm>
            <a:off x="5867400" y="5257800"/>
            <a:ext cx="3124200" cy="1143000"/>
          </a:xfrm>
        </p:spPr>
        <p:txBody>
          <a:bodyPr/>
          <a:lstStyle/>
          <a:p>
            <a:r>
              <a:rPr lang="en-US" altLang="en-US"/>
              <a:t>Pine</a:t>
            </a:r>
            <a:br>
              <a:rPr lang="en-US" altLang="en-US"/>
            </a:br>
            <a:r>
              <a:rPr lang="en-US" altLang="en-US" sz="2800" i="1">
                <a:latin typeface="Tahoma" charset="0"/>
              </a:rPr>
              <a:t>Pinus species </a:t>
            </a:r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Azalea Leafminer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524000"/>
            <a:ext cx="3886200" cy="4114800"/>
          </a:xfrm>
        </p:spPr>
        <p:txBody>
          <a:bodyPr/>
          <a:lstStyle/>
          <a:p>
            <a:r>
              <a:rPr lang="en-US" altLang="en-US"/>
              <a:t>Dry, brown spots on leaves</a:t>
            </a:r>
          </a:p>
          <a:p>
            <a:r>
              <a:rPr lang="en-US" altLang="en-US"/>
              <a:t>Folded leaf tips or margins</a:t>
            </a:r>
          </a:p>
          <a:p>
            <a:r>
              <a:rPr lang="en-US" altLang="en-US"/>
              <a:t>Small yellow- brown caterpillars inside</a:t>
            </a:r>
          </a:p>
          <a:p>
            <a:r>
              <a:rPr lang="en-US" altLang="en-US"/>
              <a:t>Spring and summer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/>
          <a:stretch>
            <a:fillRect/>
          </a:stretch>
        </p:blipFill>
        <p:spPr bwMode="auto">
          <a:xfrm>
            <a:off x="381000" y="1219200"/>
            <a:ext cx="4821238" cy="495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57200" y="61722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Tahoma" charset="0"/>
              </a:rPr>
              <a:t>Caloptilia azalealla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/>
              <a:t>Pines - Key Pests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3" y="1600200"/>
            <a:ext cx="41148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Insects</a:t>
            </a:r>
          </a:p>
          <a:p>
            <a:pPr lvl="1"/>
            <a:r>
              <a:rPr lang="en-US" altLang="en-US" sz="2400"/>
              <a:t>Borers</a:t>
            </a:r>
          </a:p>
          <a:p>
            <a:pPr lvl="1"/>
            <a:r>
              <a:rPr lang="en-US" altLang="en-US" sz="2400"/>
              <a:t>Pine bark beetles</a:t>
            </a:r>
          </a:p>
          <a:p>
            <a:pPr lvl="1"/>
            <a:r>
              <a:rPr lang="en-US" altLang="en-US" sz="2400"/>
              <a:t>Pine sawflies</a:t>
            </a:r>
          </a:p>
          <a:p>
            <a:pPr lvl="1"/>
            <a:r>
              <a:rPr lang="en-US" altLang="en-US" sz="2400"/>
              <a:t>Pine tip moths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4800600" y="1981200"/>
            <a:ext cx="3886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Diseases</a:t>
            </a:r>
            <a:endParaRPr lang="en-US" altLang="en-US" sz="2800" u="sng"/>
          </a:p>
          <a:p>
            <a:pPr lvl="1"/>
            <a:r>
              <a:rPr lang="en-US" altLang="en-US" sz="2400"/>
              <a:t>Fusiform rust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</a:rPr>
              <a:t>Other</a:t>
            </a:r>
          </a:p>
          <a:p>
            <a:pPr lvl="1"/>
            <a:r>
              <a:rPr lang="en-US" altLang="en-US" sz="2400"/>
              <a:t>Pine chlorosis and decline</a:t>
            </a:r>
          </a:p>
        </p:txBody>
      </p:sp>
      <p:graphicFrame>
        <p:nvGraphicFramePr>
          <p:cNvPr id="174085" name="Object 5"/>
          <p:cNvGraphicFramePr>
            <a:graphicFrameLocks noChangeAspect="1"/>
          </p:cNvGraphicFramePr>
          <p:nvPr/>
        </p:nvGraphicFramePr>
        <p:xfrm>
          <a:off x="7924800" y="228600"/>
          <a:ext cx="995363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6" name="Clip" r:id="rId3" imgW="1395360" imgH="2658600" progId="MS_ClipArt_Gallery.2">
                  <p:embed/>
                </p:oleObj>
              </mc:Choice>
              <mc:Fallback>
                <p:oleObj name="Clip" r:id="rId3" imgW="1395360" imgH="265860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28600"/>
                        <a:ext cx="995363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536733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xfrm>
            <a:off x="6172200" y="228600"/>
            <a:ext cx="2286000" cy="1143000"/>
          </a:xfrm>
        </p:spPr>
        <p:txBody>
          <a:bodyPr/>
          <a:lstStyle/>
          <a:p>
            <a:r>
              <a:rPr lang="en-US" altLang="en-US"/>
              <a:t>Borers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91200" y="1676400"/>
            <a:ext cx="2971800" cy="4876800"/>
          </a:xfrm>
        </p:spPr>
        <p:txBody>
          <a:bodyPr/>
          <a:lstStyle/>
          <a:p>
            <a:r>
              <a:rPr lang="en-US" altLang="en-US"/>
              <a:t>Branch wilt and dieback</a:t>
            </a:r>
          </a:p>
          <a:p>
            <a:r>
              <a:rPr lang="en-US" altLang="en-US"/>
              <a:t>Holes, sap staining or sawdust</a:t>
            </a:r>
          </a:p>
          <a:p>
            <a:r>
              <a:rPr lang="en-US" altLang="en-US"/>
              <a:t>Trees weakened or wounded by other factors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Borers</a:t>
            </a: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r="12746"/>
          <a:stretch>
            <a:fillRect/>
          </a:stretch>
        </p:blipFill>
        <p:spPr bwMode="auto">
          <a:xfrm>
            <a:off x="3886200" y="1295400"/>
            <a:ext cx="4876800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3581400" cy="5105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600">
                <a:solidFill>
                  <a:srgbClr val="FFCC00"/>
                </a:solidFill>
              </a:rPr>
              <a:t>Management</a:t>
            </a:r>
          </a:p>
          <a:p>
            <a:r>
              <a:rPr lang="en-US" altLang="en-US"/>
              <a:t>Keep trees healthy to prevent borers</a:t>
            </a:r>
          </a:p>
          <a:p>
            <a:r>
              <a:rPr lang="en-US" altLang="en-US"/>
              <a:t>Remove infested or highly susceptible trees</a:t>
            </a:r>
          </a:p>
          <a:p>
            <a:r>
              <a:rPr lang="en-US" altLang="en-US"/>
              <a:t>Trunk sprays of insecticides on nearby trees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Pine Bark Beetles</a:t>
            </a:r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21428"/>
          <a:stretch>
            <a:fillRect/>
          </a:stretch>
        </p:blipFill>
        <p:spPr bwMode="auto">
          <a:xfrm>
            <a:off x="0" y="1314450"/>
            <a:ext cx="48006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953000" y="1219200"/>
            <a:ext cx="4191000" cy="4876800"/>
          </a:xfrm>
        </p:spPr>
        <p:txBody>
          <a:bodyPr/>
          <a:lstStyle/>
          <a:p>
            <a:r>
              <a:rPr lang="en-US" altLang="en-US"/>
              <a:t>Pitch tubes and/or boring dust on bark</a:t>
            </a:r>
          </a:p>
          <a:p>
            <a:r>
              <a:rPr lang="en-US" altLang="en-US"/>
              <a:t>Foliage color changes to yellow to orange-brown</a:t>
            </a:r>
          </a:p>
          <a:p>
            <a:r>
              <a:rPr lang="en-US" altLang="en-US"/>
              <a:t>Attracted to weak or wounded trees</a:t>
            </a:r>
          </a:p>
          <a:p>
            <a:r>
              <a:rPr lang="en-US" altLang="en-US"/>
              <a:t>Southern pine beetles (SPB) may infect healthy trees</a:t>
            </a:r>
            <a:endParaRPr lang="en-US" altLang="en-US" sz="18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0" y="60325"/>
            <a:ext cx="3200400" cy="2454275"/>
          </a:xfrm>
        </p:spPr>
        <p:txBody>
          <a:bodyPr/>
          <a:lstStyle/>
          <a:p>
            <a:r>
              <a:rPr lang="en-US" altLang="en-US"/>
              <a:t>Pine Bark Beetles</a:t>
            </a: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28600"/>
            <a:ext cx="48926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91200" y="2590800"/>
            <a:ext cx="3352800" cy="3505200"/>
          </a:xfrm>
        </p:spPr>
        <p:txBody>
          <a:bodyPr/>
          <a:lstStyle/>
          <a:p>
            <a:r>
              <a:rPr lang="en-US" altLang="en-US"/>
              <a:t>Adults bore through bark and construct egg galleries</a:t>
            </a:r>
          </a:p>
          <a:p>
            <a:r>
              <a:rPr lang="en-US" altLang="en-US"/>
              <a:t>Larvae tunnel in inner bark</a:t>
            </a:r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 b="1349"/>
          <a:stretch>
            <a:fillRect/>
          </a:stretch>
        </p:blipFill>
        <p:spPr bwMode="auto">
          <a:xfrm>
            <a:off x="0" y="0"/>
            <a:ext cx="543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Pine Bark Beetles</a:t>
            </a: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49530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4343400"/>
            <a:ext cx="80772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Minimize tree stress, avoid root injury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Remove weak or infested trees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Insecticide application to trunk may protect healthy trees from SPB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en-US" altLang="en-US"/>
              <a:t>Pine Sawflies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8458200" cy="2057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300"/>
              <a:t>Larvae look like caterpillars</a:t>
            </a:r>
          </a:p>
          <a:p>
            <a:pPr>
              <a:lnSpc>
                <a:spcPct val="90000"/>
              </a:lnSpc>
            </a:pPr>
            <a:r>
              <a:rPr lang="en-US" altLang="en-US" sz="2300"/>
              <a:t>Large numbers feed on pine needles</a:t>
            </a:r>
          </a:p>
          <a:p>
            <a:pPr>
              <a:lnSpc>
                <a:spcPct val="90000"/>
              </a:lnSpc>
            </a:pPr>
            <a:r>
              <a:rPr lang="en-US" altLang="en-US" sz="2300"/>
              <a:t>Stubby, tufted appearance of pine shoots</a:t>
            </a:r>
          </a:p>
          <a:p>
            <a:pPr>
              <a:lnSpc>
                <a:spcPct val="90000"/>
              </a:lnSpc>
            </a:pPr>
            <a:r>
              <a:rPr lang="en-US" altLang="en-US" sz="2300"/>
              <a:t>Cyclical; 8-10 year intervals</a:t>
            </a:r>
          </a:p>
          <a:p>
            <a:pPr>
              <a:lnSpc>
                <a:spcPct val="90000"/>
              </a:lnSpc>
            </a:pPr>
            <a:r>
              <a:rPr lang="en-US" altLang="en-US" sz="2300"/>
              <a:t>All pine species susceptible</a:t>
            </a:r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1427"/>
          <a:stretch>
            <a:fillRect/>
          </a:stretch>
        </p:blipFill>
        <p:spPr bwMode="auto">
          <a:xfrm>
            <a:off x="1371600" y="914400"/>
            <a:ext cx="6019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en-US" altLang="en-US"/>
              <a:t>Pine Sawflies</a:t>
            </a: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9"/>
          <a:stretch>
            <a:fillRect/>
          </a:stretch>
        </p:blipFill>
        <p:spPr bwMode="auto">
          <a:xfrm>
            <a:off x="1828800" y="990600"/>
            <a:ext cx="53340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228600" y="4495800"/>
            <a:ext cx="89154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  <a:endParaRPr lang="en-US" altLang="en-US" sz="2000">
              <a:solidFill>
                <a:srgbClr val="FFCC00"/>
              </a:solidFill>
            </a:endParaRPr>
          </a:p>
          <a:p>
            <a:pPr lvl="1"/>
            <a:r>
              <a:rPr lang="en-US" altLang="en-US"/>
              <a:t>Populations usually controlled by natural enemies</a:t>
            </a:r>
          </a:p>
          <a:p>
            <a:pPr lvl="1"/>
            <a:r>
              <a:rPr lang="en-US" altLang="en-US"/>
              <a:t>Use approved insecticides during outbreaks</a:t>
            </a:r>
          </a:p>
          <a:p>
            <a:pPr lvl="1"/>
            <a:r>
              <a:rPr lang="en-US" altLang="en-US"/>
              <a:t>Promote recovery after attack and watch for bark beetles</a:t>
            </a:r>
            <a:endParaRPr lang="en-US" altLang="en-US" sz="1600"/>
          </a:p>
        </p:txBody>
      </p:sp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1427"/>
          <a:stretch>
            <a:fillRect/>
          </a:stretch>
        </p:blipFill>
        <p:spPr bwMode="auto">
          <a:xfrm>
            <a:off x="1371600" y="914400"/>
            <a:ext cx="6019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Pine Tip Moth</a:t>
            </a: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"/>
          <a:stretch>
            <a:fillRect/>
          </a:stretch>
        </p:blipFill>
        <p:spPr bwMode="auto">
          <a:xfrm>
            <a:off x="2895600" y="1524000"/>
            <a:ext cx="6019800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3429000" cy="53340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Needle drop, dying tips, color change</a:t>
            </a:r>
          </a:p>
          <a:p>
            <a:pPr>
              <a:lnSpc>
                <a:spcPct val="90000"/>
              </a:lnSpc>
            </a:pPr>
            <a:r>
              <a:rPr lang="en-US" altLang="en-US"/>
              <a:t>Webbing and resin at shoot tips</a:t>
            </a:r>
          </a:p>
          <a:p>
            <a:pPr>
              <a:lnSpc>
                <a:spcPct val="90000"/>
              </a:lnSpc>
            </a:pPr>
            <a:r>
              <a:rPr lang="en-US" altLang="en-US"/>
              <a:t>3-5 generations per year</a:t>
            </a:r>
          </a:p>
          <a:p>
            <a:pPr>
              <a:lnSpc>
                <a:spcPct val="90000"/>
              </a:lnSpc>
            </a:pPr>
            <a:r>
              <a:rPr lang="en-US" altLang="en-US"/>
              <a:t>Slash pine most susceptible</a:t>
            </a:r>
          </a:p>
          <a:p>
            <a:pPr>
              <a:lnSpc>
                <a:spcPct val="90000"/>
              </a:lnSpc>
            </a:pPr>
            <a:r>
              <a:rPr lang="en-US" altLang="en-US"/>
              <a:t>Damage occurs     most often on    young trees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Pine Tip Moth</a:t>
            </a:r>
          </a:p>
        </p:txBody>
      </p:sp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"/>
          <a:stretch>
            <a:fillRect/>
          </a:stretch>
        </p:blipFill>
        <p:spPr bwMode="auto">
          <a:xfrm>
            <a:off x="2895600" y="1524000"/>
            <a:ext cx="6019800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304800" y="1524000"/>
            <a:ext cx="3429000" cy="51085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ahoma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CC00"/>
                </a:solidFill>
              </a:rPr>
              <a:t>Management</a:t>
            </a:r>
            <a:endParaRPr lang="en-US" altLang="en-US" sz="2000">
              <a:solidFill>
                <a:srgbClr val="FFCC00"/>
              </a:solidFill>
            </a:endParaRPr>
          </a:p>
          <a:p>
            <a:pPr lvl="1"/>
            <a:r>
              <a:rPr lang="en-US" altLang="en-US" sz="2400"/>
              <a:t>Damage is mostly aesthetic</a:t>
            </a:r>
          </a:p>
          <a:p>
            <a:pPr lvl="1"/>
            <a:r>
              <a:rPr lang="en-US" altLang="en-US" sz="2400"/>
              <a:t>Prune out damaged tips if desired</a:t>
            </a:r>
          </a:p>
          <a:p>
            <a:pPr lvl="1"/>
            <a:r>
              <a:rPr lang="en-US" altLang="en-US" sz="2400"/>
              <a:t>Systemic insecticides on high value trees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2089</Words>
  <Application>Microsoft Macintosh PowerPoint</Application>
  <PresentationFormat>On-screen Show (4:3)</PresentationFormat>
  <Paragraphs>568</Paragraphs>
  <Slides>103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0" baseType="lpstr">
      <vt:lpstr>Arial</vt:lpstr>
      <vt:lpstr>Tahoma</vt:lpstr>
      <vt:lpstr>Times</vt:lpstr>
      <vt:lpstr>Helvetica</vt:lpstr>
      <vt:lpstr>Times New Roman</vt:lpstr>
      <vt:lpstr>Default Design</vt:lpstr>
      <vt:lpstr>Microsoft Clip Gallery</vt:lpstr>
      <vt:lpstr>Key Plants and Key Pests in  Georgia Landscapes</vt:lpstr>
      <vt:lpstr>Azalea Rhododendron  species</vt:lpstr>
      <vt:lpstr>Azalea - Key Pests</vt:lpstr>
      <vt:lpstr>Azalea Caterpillar</vt:lpstr>
      <vt:lpstr>PowerPoint Presentation</vt:lpstr>
      <vt:lpstr>Azalea Lacebug</vt:lpstr>
      <vt:lpstr>PowerPoint Presentation</vt:lpstr>
      <vt:lpstr>PowerPoint Presentation</vt:lpstr>
      <vt:lpstr>Azalea Leafminer</vt:lpstr>
      <vt:lpstr>Azalea Leafminer</vt:lpstr>
      <vt:lpstr>Rhododendron Gall Midge</vt:lpstr>
      <vt:lpstr>Rhododendron Gall Midge</vt:lpstr>
      <vt:lpstr>Spider Mites</vt:lpstr>
      <vt:lpstr>Spider Mites</vt:lpstr>
      <vt:lpstr>Azalea Gall</vt:lpstr>
      <vt:lpstr>Azalea Gall</vt:lpstr>
      <vt:lpstr>Cercospora Leaf Spot</vt:lpstr>
      <vt:lpstr>Cercospora Leaf Spot</vt:lpstr>
      <vt:lpstr>Mushroom Root Rot</vt:lpstr>
      <vt:lpstr>Mushroom Root Rot</vt:lpstr>
      <vt:lpstr>Ovulinia Petal Blight</vt:lpstr>
      <vt:lpstr>PowerPoint Presentation</vt:lpstr>
      <vt:lpstr> Wet Root Rots </vt:lpstr>
      <vt:lpstr>Wet Root Rots </vt:lpstr>
      <vt:lpstr>Wet Root Rots </vt:lpstr>
      <vt:lpstr>Iron Chlorosis</vt:lpstr>
      <vt:lpstr>Planting Depth</vt:lpstr>
      <vt:lpstr>Camellia</vt:lpstr>
      <vt:lpstr>Camellia</vt:lpstr>
      <vt:lpstr>Tea Scale</vt:lpstr>
      <vt:lpstr>Spider Mites</vt:lpstr>
      <vt:lpstr>Flower Blight</vt:lpstr>
      <vt:lpstr>Dieback</vt:lpstr>
      <vt:lpstr>Crape Myrtle Lagerstroemia indica</vt:lpstr>
      <vt:lpstr>Crape Myrtle  Key Pests</vt:lpstr>
      <vt:lpstr>Crape Myrtle Aphid</vt:lpstr>
      <vt:lpstr>Crape Myrtle Aphid</vt:lpstr>
      <vt:lpstr>Crape Myrtle Aphid</vt:lpstr>
      <vt:lpstr>Metallic Beetles</vt:lpstr>
      <vt:lpstr>Powdery Mildew  </vt:lpstr>
      <vt:lpstr>Powdery Mildew</vt:lpstr>
      <vt:lpstr>PowerPoint Presentation</vt:lpstr>
      <vt:lpstr>Holly - Key Pests</vt:lpstr>
      <vt:lpstr>Florida Wax Scale</vt:lpstr>
      <vt:lpstr>Florida Wax Scale</vt:lpstr>
      <vt:lpstr>Tea Scale</vt:lpstr>
      <vt:lpstr>Tea Scale</vt:lpstr>
      <vt:lpstr>Cylindrocladium Leaf Spot </vt:lpstr>
      <vt:lpstr>Cylindrocladium Leaf Spot</vt:lpstr>
      <vt:lpstr>Dieback</vt:lpstr>
      <vt:lpstr>Dieback</vt:lpstr>
      <vt:lpstr>Magnesium Deficiency</vt:lpstr>
      <vt:lpstr>PowerPoint Presentation</vt:lpstr>
      <vt:lpstr>Indian Hawthorn  Key Pests</vt:lpstr>
      <vt:lpstr>Florida Wax Scale</vt:lpstr>
      <vt:lpstr>Florida Wax Scale</vt:lpstr>
      <vt:lpstr>Entomosporium Leaf Spot</vt:lpstr>
      <vt:lpstr>Entomosporium Leaf Spot</vt:lpstr>
      <vt:lpstr>Juniper Juniperus species</vt:lpstr>
      <vt:lpstr>Juniper - Key Pests</vt:lpstr>
      <vt:lpstr>Spider Mites</vt:lpstr>
      <vt:lpstr>Spider Mites</vt:lpstr>
      <vt:lpstr>Mushroom Root Rot</vt:lpstr>
      <vt:lpstr>Mushroom Root Rot</vt:lpstr>
      <vt:lpstr>Tip Blight</vt:lpstr>
      <vt:lpstr>Tip Blight</vt:lpstr>
      <vt:lpstr>Wet Root Rots </vt:lpstr>
      <vt:lpstr>Wet Root Rots</vt:lpstr>
      <vt:lpstr>Wet Root Rots</vt:lpstr>
      <vt:lpstr>Leyland Cypress</vt:lpstr>
      <vt:lpstr>Leyland Cypress</vt:lpstr>
      <vt:lpstr>Seiridium canker</vt:lpstr>
      <vt:lpstr>Bot Canker</vt:lpstr>
      <vt:lpstr>Ligustrum</vt:lpstr>
      <vt:lpstr>Ligustrum - Key Pests</vt:lpstr>
      <vt:lpstr>White Peach Scale</vt:lpstr>
      <vt:lpstr>Cercospora Leaf Spot</vt:lpstr>
      <vt:lpstr>Cercospora Leaf Spot</vt:lpstr>
      <vt:lpstr>Corynospora Leaf Spot </vt:lpstr>
      <vt:lpstr>Mushroom Root Rot </vt:lpstr>
      <vt:lpstr>Mushroom Root Rot</vt:lpstr>
      <vt:lpstr>Wet Root Rots </vt:lpstr>
      <vt:lpstr>Wet Root Rot</vt:lpstr>
      <vt:lpstr>Southern Magnolia Magnolia grandiflora</vt:lpstr>
      <vt:lpstr>Magnolia - Key Pests</vt:lpstr>
      <vt:lpstr>Magnolia White Scale</vt:lpstr>
      <vt:lpstr>Magnolia White Scale</vt:lpstr>
      <vt:lpstr>Algal Leaf Spot </vt:lpstr>
      <vt:lpstr>Pine Pinus species </vt:lpstr>
      <vt:lpstr>Pines - Key Pests</vt:lpstr>
      <vt:lpstr>Borers</vt:lpstr>
      <vt:lpstr>Borers</vt:lpstr>
      <vt:lpstr>Pine Bark Beetles</vt:lpstr>
      <vt:lpstr>Pine Bark Beetles</vt:lpstr>
      <vt:lpstr>Pine Bark Beetles</vt:lpstr>
      <vt:lpstr>Pine Sawflies</vt:lpstr>
      <vt:lpstr>Pine Sawflies</vt:lpstr>
      <vt:lpstr>Pine Tip Moth</vt:lpstr>
      <vt:lpstr>Pine Tip Moth</vt:lpstr>
      <vt:lpstr>Fusiform Rust</vt:lpstr>
      <vt:lpstr>Fusiform Rust</vt:lpstr>
      <vt:lpstr>Pine Chlorosis and Decline</vt:lpstr>
      <vt:lpstr>Pine Chlorosis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Plants and Key Pests in  Georgia Landscapes</dc:title>
  <dc:creator>George Braman</dc:creator>
  <cp:lastModifiedBy>George Braman</cp:lastModifiedBy>
  <cp:revision>1</cp:revision>
  <dcterms:created xsi:type="dcterms:W3CDTF">2015-09-08T04:39:21Z</dcterms:created>
  <dcterms:modified xsi:type="dcterms:W3CDTF">2015-09-08T04:42:06Z</dcterms:modified>
</cp:coreProperties>
</file>