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85C880-3FCE-DB46-8373-F68AB9628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817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4062C-0625-904F-BA11-5FCF7B0E53A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Converted woody plants in natural area into unirrigated low water use zone. Lawn used as a welcome mat, selected drought tollerant</a:t>
            </a:r>
          </a:p>
          <a:p>
            <a:r>
              <a:rPr lang="en-US" altLang="en-US"/>
              <a:t>turf that requires minimal water (could convert to a low water use zone if aesthetics acceptable). Groundcover and shrub boarder is</a:t>
            </a:r>
          </a:p>
          <a:p>
            <a:r>
              <a:rPr lang="en-US" altLang="en-US"/>
              <a:t>Established and does not require additional irrigation. Added some high water use flower pots in high visibility area near door to add interest</a:t>
            </a:r>
          </a:p>
        </p:txBody>
      </p:sp>
    </p:spTree>
    <p:extLst>
      <p:ext uri="{BB962C8B-B14F-4D97-AF65-F5344CB8AC3E}">
        <p14:creationId xmlns:p14="http://schemas.microsoft.com/office/powerpoint/2010/main" val="56030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AC2F2-E02E-FE49-ADE9-D6C2818A95E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Converted woody plants in natural area into unirrigated low water use zone. Lawn used as a welcome mat, selected drought tollerant</a:t>
            </a:r>
          </a:p>
          <a:p>
            <a:r>
              <a:rPr lang="en-US" altLang="en-US"/>
              <a:t>turf that requires minimal water (could convert to a low water use zone if aesthetics acceptable). Groundcover and shrub boarder is</a:t>
            </a:r>
          </a:p>
          <a:p>
            <a:r>
              <a:rPr lang="en-US" altLang="en-US"/>
              <a:t>Established and does not require additional irrigation. Added some high water use flower pots in high visibility area near door to add interest</a:t>
            </a:r>
          </a:p>
        </p:txBody>
      </p:sp>
    </p:spTree>
    <p:extLst>
      <p:ext uri="{BB962C8B-B14F-4D97-AF65-F5344CB8AC3E}">
        <p14:creationId xmlns:p14="http://schemas.microsoft.com/office/powerpoint/2010/main" val="35593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1E9F9-1C89-CC44-A819-027490698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05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6DDC3-51F8-3C43-A89E-D0995BB86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96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E3C4F-1381-6849-ADF0-31CF3C4E18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67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EF2AE-2175-814E-AFD0-C4F5FCE58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58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1135B-B379-BE43-9BC4-EDFE9DCDB4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02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E4E1E-1ABA-7543-9646-2A62059AC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95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E92E4-5CFA-FD43-AC1D-7C5BDEDE0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43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9FB8C-BE7B-454C-8DCE-C073E1913F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71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F6DA6-D8A1-A04C-ABEE-A0AB53BF05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7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7859F-9482-D445-B0F8-739A1D34C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91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309F7-6938-6046-B30A-29B295777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91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3312CD-9F3A-7E43-8A59-CD701C3AE2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riffin.uga.edu/aemn/images/full/title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ain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694488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00200" y="304800"/>
            <a:ext cx="5754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/>
              <a:t>Irrigating with Harvested Water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21875" r="23749" b="36729"/>
          <a:stretch>
            <a:fillRect/>
          </a:stretch>
        </p:blipFill>
        <p:spPr bwMode="auto">
          <a:xfrm>
            <a:off x="1524000" y="2209800"/>
            <a:ext cx="6019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828800" y="762000"/>
            <a:ext cx="5891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/>
              <a:t>Rainwater &amp; Condensate Water</a:t>
            </a:r>
          </a:p>
          <a:p>
            <a:pPr algn="ctr"/>
            <a:r>
              <a:rPr lang="en-US" altLang="en-US" sz="3200"/>
              <a:t>Irrigation is not restricted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1143000"/>
            <a:ext cx="84582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3200">
              <a:latin typeface="Times New Roman" charset="0"/>
            </a:endParaRPr>
          </a:p>
          <a:p>
            <a:pPr>
              <a:buFontTx/>
              <a:buChar char="•"/>
            </a:pPr>
            <a:r>
              <a:rPr lang="en-US" altLang="en-US" sz="3200">
                <a:latin typeface="Times New Roman" charset="0"/>
              </a:rPr>
              <a:t>Shrubs: up to once a week - apply one gallon of water per foot of plant height</a:t>
            </a:r>
          </a:p>
          <a:p>
            <a:endParaRPr lang="en-US" altLang="en-US" sz="3200">
              <a:latin typeface="Times New Roman" charset="0"/>
            </a:endParaRPr>
          </a:p>
          <a:p>
            <a:pPr>
              <a:buFontTx/>
              <a:buChar char="•"/>
            </a:pPr>
            <a:r>
              <a:rPr lang="en-US" altLang="en-US" sz="3200">
                <a:latin typeface="Times New Roman" charset="0"/>
              </a:rPr>
              <a:t>Lawns: up to once a week -</a:t>
            </a:r>
          </a:p>
          <a:p>
            <a:r>
              <a:rPr lang="en-US" altLang="en-US" sz="3200">
                <a:latin typeface="Times New Roman" charset="0"/>
              </a:rPr>
              <a:t>up to one inch per application</a:t>
            </a:r>
          </a:p>
          <a:p>
            <a:r>
              <a:rPr lang="en-US" altLang="en-US" sz="3200">
                <a:latin typeface="Times New Roman" charset="0"/>
              </a:rPr>
              <a:t> </a:t>
            </a:r>
          </a:p>
          <a:p>
            <a:pPr>
              <a:buFontTx/>
              <a:buChar char="•"/>
            </a:pPr>
            <a:r>
              <a:rPr lang="en-US" altLang="en-US" sz="3200">
                <a:latin typeface="Times New Roman" charset="0"/>
              </a:rPr>
              <a:t>Trees: up to once a week</a:t>
            </a:r>
          </a:p>
          <a:p>
            <a:r>
              <a:rPr lang="en-US" altLang="en-US" sz="3200">
                <a:latin typeface="Times New Roman" charset="0"/>
              </a:rPr>
              <a:t>one inch of water under entire</a:t>
            </a:r>
          </a:p>
          <a:p>
            <a:r>
              <a:rPr lang="en-US" altLang="en-US" sz="3200">
                <a:latin typeface="Times New Roman" charset="0"/>
              </a:rPr>
              <a:t>Canopy (for larger trees don’t </a:t>
            </a:r>
          </a:p>
          <a:p>
            <a:r>
              <a:rPr lang="en-US" altLang="en-US" sz="3200">
                <a:latin typeface="Times New Roman" charset="0"/>
              </a:rPr>
              <a:t>water area within 4 feet of trunk)</a:t>
            </a:r>
          </a:p>
        </p:txBody>
      </p:sp>
      <p:pic>
        <p:nvPicPr>
          <p:cNvPr id="4099" name="Picture 3" descr="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31178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95400" y="457200"/>
            <a:ext cx="6646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/>
              <a:t>Rule of thumb for watering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248400" y="0"/>
            <a:ext cx="2895600" cy="6019800"/>
          </a:xfrm>
          <a:prstGeom prst="rect">
            <a:avLst/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0" y="1828800"/>
            <a:ext cx="1676400" cy="762000"/>
          </a:xfrm>
          <a:prstGeom prst="rect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447800" y="1828800"/>
            <a:ext cx="2514600" cy="5334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latin typeface="Times New Roman" charset="0"/>
              </a:rPr>
              <a:t>Low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6248400" cy="1828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2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962400" y="1828800"/>
            <a:ext cx="609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1828800"/>
            <a:ext cx="1447800" cy="41910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6553200" y="2590800"/>
            <a:ext cx="1524000" cy="1219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447800" y="2362200"/>
            <a:ext cx="2514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0" y="914400"/>
            <a:ext cx="5715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5715000" y="0"/>
            <a:ext cx="53340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715000" y="990600"/>
            <a:ext cx="533400" cy="838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rgbClr val="FF9966"/>
              </a:solidFill>
              <a:latin typeface="Times New Roman" charset="0"/>
            </a:endParaRP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7696200" y="1905000"/>
            <a:ext cx="1219200" cy="1219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6477000" y="4648200"/>
            <a:ext cx="1295400" cy="1447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7696200" y="3886200"/>
            <a:ext cx="1295400" cy="1219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7543800" y="4953000"/>
            <a:ext cx="1371600" cy="1219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7543800" y="3200400"/>
            <a:ext cx="1066800" cy="914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 flipV="1">
            <a:off x="0" y="0"/>
            <a:ext cx="53340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>
            <a:off x="0" y="914400"/>
            <a:ext cx="533400" cy="990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977900" y="152400"/>
            <a:ext cx="430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solidFill>
                  <a:schemeClr val="bg1"/>
                </a:solidFill>
                <a:latin typeface="Times New Roman" charset="0"/>
              </a:rPr>
              <a:t>How much Water?</a:t>
            </a:r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6705600" y="1676400"/>
            <a:ext cx="1371600" cy="1066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6477000" y="0"/>
            <a:ext cx="1371600" cy="1143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7620000" y="838200"/>
            <a:ext cx="1066800" cy="1066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7772400" y="228600"/>
            <a:ext cx="990600" cy="914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>
            <a:off x="6705600" y="3657600"/>
            <a:ext cx="990600" cy="914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477000" y="12192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charset="0"/>
              </a:rPr>
              <a:t>Low</a:t>
            </a:r>
          </a:p>
        </p:txBody>
      </p:sp>
      <p:sp>
        <p:nvSpPr>
          <p:cNvPr id="5148" name="Oval 28"/>
          <p:cNvSpPr>
            <a:spLocks noChangeArrowheads="1"/>
          </p:cNvSpPr>
          <p:nvPr/>
        </p:nvSpPr>
        <p:spPr bwMode="auto">
          <a:xfrm>
            <a:off x="3200400" y="1905000"/>
            <a:ext cx="685800" cy="457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charset="0"/>
              </a:rPr>
              <a:t>H</a:t>
            </a:r>
          </a:p>
        </p:txBody>
      </p:sp>
      <p:sp>
        <p:nvSpPr>
          <p:cNvPr id="5149" name="Oval 29"/>
          <p:cNvSpPr>
            <a:spLocks noChangeArrowheads="1"/>
          </p:cNvSpPr>
          <p:nvPr/>
        </p:nvSpPr>
        <p:spPr bwMode="auto">
          <a:xfrm>
            <a:off x="4648200" y="1905000"/>
            <a:ext cx="533400" cy="609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charset="0"/>
              </a:rPr>
              <a:t>H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905000" y="3276600"/>
            <a:ext cx="3771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25’ x 40’ = 1,000 ft</a:t>
            </a:r>
            <a:r>
              <a:rPr lang="en-US" altLang="en-US" sz="3200" baseline="30000"/>
              <a:t>2</a:t>
            </a:r>
            <a:r>
              <a:rPr lang="en-US" altLang="en-US" sz="3200"/>
              <a:t> 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2971800" y="2667000"/>
            <a:ext cx="1154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Lawn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1752600" y="4038600"/>
            <a:ext cx="4210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1” per week = 624 gal.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1219200" y="6019800"/>
            <a:ext cx="5553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*Do we need to water lawns? 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2286000" y="4800600"/>
            <a:ext cx="3330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~2500 gal./month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1828800" y="1143000"/>
            <a:ext cx="263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Example #1 – lawn area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248400" y="0"/>
            <a:ext cx="2895600" cy="6019800"/>
          </a:xfrm>
          <a:prstGeom prst="rect">
            <a:avLst/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72000" y="1828800"/>
            <a:ext cx="1676400" cy="762000"/>
          </a:xfrm>
          <a:prstGeom prst="rect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447800" y="1828800"/>
            <a:ext cx="2514600" cy="533400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latin typeface="Times New Roman" charset="0"/>
              </a:rPr>
              <a:t>Low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6248400" cy="1828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2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962400" y="1828800"/>
            <a:ext cx="609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1828800"/>
            <a:ext cx="1447800" cy="41910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6553200" y="2590800"/>
            <a:ext cx="1524000" cy="1219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/>
              <a:t>6’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447800" y="2362200"/>
            <a:ext cx="2514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0" y="914400"/>
            <a:ext cx="5715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5715000" y="0"/>
            <a:ext cx="53340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5715000" y="990600"/>
            <a:ext cx="533400" cy="838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rgbClr val="FF9966"/>
              </a:solidFill>
              <a:latin typeface="Times New Roman" charset="0"/>
            </a:endParaRP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7696200" y="1905000"/>
            <a:ext cx="1219200" cy="1219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/>
              <a:t>3’</a:t>
            </a: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6477000" y="4648200"/>
            <a:ext cx="1295400" cy="1447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/>
              <a:t>5’</a:t>
            </a:r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7696200" y="3886200"/>
            <a:ext cx="1295400" cy="1219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/>
              <a:t>4’</a:t>
            </a: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7543800" y="4953000"/>
            <a:ext cx="1371600" cy="1219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/>
              <a:t>7’</a:t>
            </a:r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7543800" y="3200400"/>
            <a:ext cx="1066800" cy="914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/>
              <a:t>2’</a:t>
            </a:r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H="1" flipV="1">
            <a:off x="0" y="0"/>
            <a:ext cx="53340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>
            <a:off x="0" y="914400"/>
            <a:ext cx="533400" cy="990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755650" y="152400"/>
            <a:ext cx="4787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solidFill>
                  <a:schemeClr val="bg1"/>
                </a:solidFill>
                <a:latin typeface="Times New Roman" charset="0"/>
              </a:rPr>
              <a:t>Plant Height (1gal/ft)</a:t>
            </a:r>
          </a:p>
        </p:txBody>
      </p:sp>
      <p:sp>
        <p:nvSpPr>
          <p:cNvPr id="8214" name="Oval 22"/>
          <p:cNvSpPr>
            <a:spLocks noChangeArrowheads="1"/>
          </p:cNvSpPr>
          <p:nvPr/>
        </p:nvSpPr>
        <p:spPr bwMode="auto">
          <a:xfrm>
            <a:off x="6705600" y="1676400"/>
            <a:ext cx="1371600" cy="1066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/>
              <a:t>4’</a:t>
            </a:r>
          </a:p>
        </p:txBody>
      </p:sp>
      <p:sp>
        <p:nvSpPr>
          <p:cNvPr id="8215" name="Oval 23"/>
          <p:cNvSpPr>
            <a:spLocks noChangeArrowheads="1"/>
          </p:cNvSpPr>
          <p:nvPr/>
        </p:nvSpPr>
        <p:spPr bwMode="auto">
          <a:xfrm>
            <a:off x="6477000" y="0"/>
            <a:ext cx="1371600" cy="1143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/>
              <a:t>5’</a:t>
            </a:r>
          </a:p>
        </p:txBody>
      </p:sp>
      <p:sp>
        <p:nvSpPr>
          <p:cNvPr id="8216" name="Oval 24"/>
          <p:cNvSpPr>
            <a:spLocks noChangeArrowheads="1"/>
          </p:cNvSpPr>
          <p:nvPr/>
        </p:nvSpPr>
        <p:spPr bwMode="auto">
          <a:xfrm>
            <a:off x="7620000" y="838200"/>
            <a:ext cx="1066800" cy="1066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/>
              <a:t>3’</a:t>
            </a:r>
          </a:p>
        </p:txBody>
      </p:sp>
      <p:sp>
        <p:nvSpPr>
          <p:cNvPr id="8217" name="Oval 25"/>
          <p:cNvSpPr>
            <a:spLocks noChangeArrowheads="1"/>
          </p:cNvSpPr>
          <p:nvPr/>
        </p:nvSpPr>
        <p:spPr bwMode="auto">
          <a:xfrm>
            <a:off x="7772400" y="228600"/>
            <a:ext cx="990600" cy="914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/>
              <a:t>2’</a:t>
            </a:r>
          </a:p>
        </p:txBody>
      </p:sp>
      <p:sp>
        <p:nvSpPr>
          <p:cNvPr id="8218" name="Oval 26"/>
          <p:cNvSpPr>
            <a:spLocks noChangeArrowheads="1"/>
          </p:cNvSpPr>
          <p:nvPr/>
        </p:nvSpPr>
        <p:spPr bwMode="auto">
          <a:xfrm>
            <a:off x="6705600" y="3657600"/>
            <a:ext cx="990600" cy="914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/>
              <a:t>2’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6477000" y="12192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charset="0"/>
              </a:rPr>
              <a:t>Low</a:t>
            </a:r>
          </a:p>
        </p:txBody>
      </p:sp>
      <p:sp>
        <p:nvSpPr>
          <p:cNvPr id="8220" name="Oval 28"/>
          <p:cNvSpPr>
            <a:spLocks noChangeArrowheads="1"/>
          </p:cNvSpPr>
          <p:nvPr/>
        </p:nvSpPr>
        <p:spPr bwMode="auto">
          <a:xfrm>
            <a:off x="3200400" y="1905000"/>
            <a:ext cx="685800" cy="457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charset="0"/>
              </a:rPr>
              <a:t>.5/d</a:t>
            </a:r>
          </a:p>
        </p:txBody>
      </p:sp>
      <p:sp>
        <p:nvSpPr>
          <p:cNvPr id="8221" name="Oval 29"/>
          <p:cNvSpPr>
            <a:spLocks noChangeArrowheads="1"/>
          </p:cNvSpPr>
          <p:nvPr/>
        </p:nvSpPr>
        <p:spPr bwMode="auto">
          <a:xfrm>
            <a:off x="4648200" y="1905000"/>
            <a:ext cx="533400" cy="609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charset="0"/>
              </a:rPr>
              <a:t>.5/d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838200" y="4114800"/>
            <a:ext cx="5360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Shrubs: 43’ of plant = 43 gal.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276600" y="3657600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+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52400" y="3200400"/>
            <a:ext cx="6173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Color: 1 gal./day * 7 days = 7 gal.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2362200" y="4876800"/>
            <a:ext cx="29797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50 gal./week</a:t>
            </a:r>
          </a:p>
          <a:p>
            <a:r>
              <a:rPr lang="en-US" altLang="en-US" sz="3200"/>
              <a:t>200 gal./ month</a:t>
            </a: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2667000" y="2590800"/>
            <a:ext cx="2506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Ornamentals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381000" y="6096000"/>
            <a:ext cx="828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*Can we harvest &amp; store 200 gal. per month?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2209800" y="11430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Example #2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Group 2"/>
          <p:cNvGraphicFramePr>
            <a:graphicFrameLocks noGrp="1"/>
          </p:cNvGraphicFramePr>
          <p:nvPr/>
        </p:nvGraphicFramePr>
        <p:xfrm>
          <a:off x="609600" y="1143000"/>
          <a:ext cx="4064000" cy="414020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November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381000" y="304800"/>
            <a:ext cx="7356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Drought Year Rainfall (2007) Rome, GA</a:t>
            </a:r>
          </a:p>
        </p:txBody>
      </p:sp>
      <p:pic>
        <p:nvPicPr>
          <p:cNvPr id="11296" name="Picture 32" descr="tit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10200"/>
            <a:ext cx="39624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7" name="Picture 33" descr="CisternGreenroof07 0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/>
          <a:stretch>
            <a:fillRect/>
          </a:stretch>
        </p:blipFill>
        <p:spPr bwMode="auto">
          <a:xfrm>
            <a:off x="5494338" y="914400"/>
            <a:ext cx="245268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58" name="Group 70"/>
          <p:cNvGraphicFramePr>
            <a:graphicFrameLocks noGrp="1"/>
          </p:cNvGraphicFramePr>
          <p:nvPr/>
        </p:nvGraphicFramePr>
        <p:xfrm>
          <a:off x="609600" y="1143000"/>
          <a:ext cx="8128000" cy="5170488"/>
        </p:xfrm>
        <a:graphic>
          <a:graphicData uri="http://schemas.openxmlformats.org/drawingml/2006/table">
            <a:tbl>
              <a:tblPr/>
              <a:tblGrid>
                <a:gridCol w="2032000"/>
                <a:gridCol w="2082800"/>
                <a:gridCol w="1752600"/>
                <a:gridCol w="22606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Rainfall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(inches)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624 (gal/in)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Volume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(gal)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1.36”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0.26”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4.37”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2,727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3.42”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1.19”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1.46”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2.89”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November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0.93’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2" name="Text Box 54"/>
          <p:cNvSpPr txBox="1">
            <a:spLocks noChangeArrowheads="1"/>
          </p:cNvSpPr>
          <p:nvPr/>
        </p:nvSpPr>
        <p:spPr bwMode="auto">
          <a:xfrm>
            <a:off x="825500" y="381000"/>
            <a:ext cx="7591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/>
              <a:t>Rainfall on a 20 x 50’ roof area (1,000 ft</a:t>
            </a:r>
            <a:r>
              <a:rPr lang="en-US" altLang="en-US" sz="3200" baseline="30000"/>
              <a:t>2</a:t>
            </a:r>
            <a:r>
              <a:rPr lang="en-US" altLang="en-US" sz="320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/>
              <a:t>Condensate from  Air Conditioners and Dehumidifiers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6019800"/>
            <a:ext cx="7062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Home AC can produce over 5 gal./day</a:t>
            </a:r>
          </a:p>
        </p:txBody>
      </p:sp>
      <p:pic>
        <p:nvPicPr>
          <p:cNvPr id="13318" name="Picture 6" descr="IMG_73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4770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88" name="Group 28"/>
          <p:cNvGraphicFramePr>
            <a:graphicFrameLocks noGrp="1"/>
          </p:cNvGraphicFramePr>
          <p:nvPr/>
        </p:nvGraphicFramePr>
        <p:xfrm>
          <a:off x="533400" y="762000"/>
          <a:ext cx="6096000" cy="44196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7048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Condensate Harvesting Potential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1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 production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Example:  10 gpd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7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Multiply by 7 to convert to gallons per week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 gal. per week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5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Multiply by 4 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convert to gallons per month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~280 gal. per month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1143000" y="5562600"/>
            <a:ext cx="5575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Need ~7+ gpd to get 200 gpm</a:t>
            </a:r>
          </a:p>
        </p:txBody>
      </p:sp>
      <p:pic>
        <p:nvPicPr>
          <p:cNvPr id="15387" name="Picture 27" descr="IMG_73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9" r="19481"/>
          <a:stretch>
            <a:fillRect/>
          </a:stretch>
        </p:blipFill>
        <p:spPr bwMode="auto">
          <a:xfrm>
            <a:off x="6781800" y="1600200"/>
            <a:ext cx="2133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33600" y="815975"/>
            <a:ext cx="4646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/>
              <a:t>Condensate Pumps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46125" y="1997075"/>
            <a:ext cx="53387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Pump ~25 gph with 15’ head</a:t>
            </a:r>
          </a:p>
          <a:p>
            <a:r>
              <a:rPr lang="en-US" altLang="en-US" sz="3200"/>
              <a:t>	Cost ~ $50</a:t>
            </a:r>
          </a:p>
        </p:txBody>
      </p:sp>
      <p:pic>
        <p:nvPicPr>
          <p:cNvPr id="14342" name="Picture 6" descr="20PlusCondnstp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76600"/>
            <a:ext cx="46482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507</Words>
  <Application>Microsoft Macintosh PowerPoint</Application>
  <PresentationFormat>On-screen Show (4:3)</PresentationFormat>
  <Paragraphs>129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Braman</dc:creator>
  <cp:lastModifiedBy>George Braman</cp:lastModifiedBy>
  <cp:revision>1</cp:revision>
  <dcterms:created xsi:type="dcterms:W3CDTF">2015-09-08T00:49:27Z</dcterms:created>
  <dcterms:modified xsi:type="dcterms:W3CDTF">2015-09-08T00:56:28Z</dcterms:modified>
</cp:coreProperties>
</file>