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55" r:id="rId1"/>
    <p:sldMasterId id="2147483656" r:id="rId2"/>
  </p:sldMasterIdLst>
  <p:notesMasterIdLst>
    <p:notesMasterId r:id="rId49"/>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04" r:id="rId18"/>
    <p:sldId id="306" r:id="rId19"/>
    <p:sldId id="274" r:id="rId20"/>
    <p:sldId id="275" r:id="rId21"/>
    <p:sldId id="276" r:id="rId22"/>
    <p:sldId id="277" r:id="rId23"/>
    <p:sldId id="278" r:id="rId24"/>
    <p:sldId id="279" r:id="rId25"/>
    <p:sldId id="280" r:id="rId26"/>
    <p:sldId id="305"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25" autoAdjust="0"/>
    <p:restoredTop sz="72703" autoAdjust="0"/>
  </p:normalViewPr>
  <p:slideViewPr>
    <p:cSldViewPr>
      <p:cViewPr varScale="1">
        <p:scale>
          <a:sx n="93" d="100"/>
          <a:sy n="93" d="100"/>
        </p:scale>
        <p:origin x="2456"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792"/>
    </p:cViewPr>
  </p:sorterViewPr>
  <p:notesViewPr>
    <p:cSldViewPr>
      <p:cViewPr>
        <p:scale>
          <a:sx n="100" d="100"/>
          <a:sy n="100" d="100"/>
        </p:scale>
        <p:origin x="-246" y="5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3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355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EA7EA3DC-78E4-D243-B2E0-5B07A9999C6F}" type="slidenum">
              <a:rPr lang="en-US" altLang="en-US"/>
              <a:pPr/>
              <a:t>‹#›</a:t>
            </a:fld>
            <a:endParaRPr lang="en-US" altLang="en-US"/>
          </a:p>
        </p:txBody>
      </p:sp>
    </p:spTree>
    <p:extLst>
      <p:ext uri="{BB962C8B-B14F-4D97-AF65-F5344CB8AC3E}">
        <p14:creationId xmlns:p14="http://schemas.microsoft.com/office/powerpoint/2010/main" val="13286636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F5A36-FCF6-6C4F-87B9-AF109739EDE8}" type="slidenum">
              <a:rPr lang="en-US" altLang="en-US"/>
              <a:pPr/>
              <a:t>1</a:t>
            </a:fld>
            <a:endParaRPr lang="en-US" altLang="en-US"/>
          </a:p>
        </p:txBody>
      </p:sp>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a:xfrm>
            <a:off x="914400" y="4343400"/>
            <a:ext cx="5029200" cy="4114800"/>
          </a:xfrm>
        </p:spPr>
        <p:txBody>
          <a:bodyPr/>
          <a:lstStyle/>
          <a:p>
            <a:r>
              <a:rPr lang="en-US" altLang="en-US"/>
              <a:t>1.  (Introduce yourself and explain the purpose of the program.)  This program provides an overview of the Invasive Exotic Pest Plant issue in Georgia, the Southeast and the U.S. and discusses how you can get involved and become part of the solution. </a:t>
            </a:r>
          </a:p>
        </p:txBody>
      </p:sp>
    </p:spTree>
    <p:extLst>
      <p:ext uri="{BB962C8B-B14F-4D97-AF65-F5344CB8AC3E}">
        <p14:creationId xmlns:p14="http://schemas.microsoft.com/office/powerpoint/2010/main" val="1315306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3CB62A-712E-644F-9586-FE335C0FA158}" type="slidenum">
              <a:rPr lang="en-US" altLang="en-US"/>
              <a:pPr/>
              <a:t>10</a:t>
            </a:fld>
            <a:endParaRPr lang="en-US" altLang="en-US"/>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a:xfrm>
            <a:off x="914400" y="4343400"/>
            <a:ext cx="5029200" cy="4114800"/>
          </a:xfrm>
        </p:spPr>
        <p:txBody>
          <a:bodyPr/>
          <a:lstStyle/>
          <a:p>
            <a:r>
              <a:rPr lang="en-US" altLang="en-US"/>
              <a:t>10.  (Read slide.)</a:t>
            </a:r>
          </a:p>
        </p:txBody>
      </p:sp>
    </p:spTree>
    <p:extLst>
      <p:ext uri="{BB962C8B-B14F-4D97-AF65-F5344CB8AC3E}">
        <p14:creationId xmlns:p14="http://schemas.microsoft.com/office/powerpoint/2010/main" val="1233261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684CE-27F4-B749-91C5-A904F9F838A6}" type="slidenum">
              <a:rPr lang="en-US" altLang="en-US"/>
              <a:pPr/>
              <a:t>11</a:t>
            </a:fld>
            <a:endParaRPr lang="en-US" altLang="en-US"/>
          </a:p>
        </p:txBody>
      </p:sp>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a:xfrm>
            <a:off x="914400" y="4343400"/>
            <a:ext cx="5029200" cy="4114800"/>
          </a:xfrm>
        </p:spPr>
        <p:txBody>
          <a:bodyPr/>
          <a:lstStyle/>
          <a:p>
            <a:r>
              <a:rPr lang="en-US" altLang="en-US"/>
              <a:t>11.  (Read slide.)</a:t>
            </a:r>
          </a:p>
        </p:txBody>
      </p:sp>
    </p:spTree>
    <p:extLst>
      <p:ext uri="{BB962C8B-B14F-4D97-AF65-F5344CB8AC3E}">
        <p14:creationId xmlns:p14="http://schemas.microsoft.com/office/powerpoint/2010/main" val="2068664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561A5C-CD8D-884E-8573-1D4869F8D47B}" type="slidenum">
              <a:rPr lang="en-US" altLang="en-US"/>
              <a:pPr/>
              <a:t>12</a:t>
            </a:fld>
            <a:endParaRPr lang="en-US" altLang="en-US"/>
          </a:p>
        </p:txBody>
      </p:sp>
      <p:sp>
        <p:nvSpPr>
          <p:cNvPr id="145410" name="Rectangle 2"/>
          <p:cNvSpPr>
            <a:spLocks noRo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4114800"/>
          </a:xfrm>
        </p:spPr>
        <p:txBody>
          <a:bodyPr/>
          <a:lstStyle/>
          <a:p>
            <a:r>
              <a:rPr lang="en-US" altLang="en-US"/>
              <a:t>12.  Unfortunately, not much has been done at the Federal level since the Executive Order.</a:t>
            </a:r>
          </a:p>
        </p:txBody>
      </p:sp>
    </p:spTree>
    <p:extLst>
      <p:ext uri="{BB962C8B-B14F-4D97-AF65-F5344CB8AC3E}">
        <p14:creationId xmlns:p14="http://schemas.microsoft.com/office/powerpoint/2010/main" val="281451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B854BD-B550-DD40-98D9-1D3A347D80B7}" type="slidenum">
              <a:rPr lang="en-US" altLang="en-US"/>
              <a:pPr/>
              <a:t>13</a:t>
            </a:fld>
            <a:endParaRPr lang="en-US" altLang="en-US"/>
          </a:p>
        </p:txBody>
      </p:sp>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4114800"/>
          </a:xfrm>
        </p:spPr>
        <p:txBody>
          <a:bodyPr/>
          <a:lstStyle/>
          <a:p>
            <a:r>
              <a:rPr lang="en-US" altLang="en-US"/>
              <a:t>13.  In 2001, the first national meeting of industry professionals concerned with invasive pest plants was held at the Missouri Botanical Garden in St. Louis. This meeting was a milestone in the efforts to begin addressing the issue. </a:t>
            </a:r>
          </a:p>
        </p:txBody>
      </p:sp>
    </p:spTree>
    <p:extLst>
      <p:ext uri="{BB962C8B-B14F-4D97-AF65-F5344CB8AC3E}">
        <p14:creationId xmlns:p14="http://schemas.microsoft.com/office/powerpoint/2010/main" val="1603193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A0DACA-04BD-614D-8045-73F6621473D3}" type="slidenum">
              <a:rPr lang="en-US" altLang="en-US"/>
              <a:pPr/>
              <a:t>14</a:t>
            </a:fld>
            <a:endParaRPr lang="en-US" altLang="en-US"/>
          </a:p>
        </p:txBody>
      </p:sp>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4114800"/>
          </a:xfrm>
        </p:spPr>
        <p:txBody>
          <a:bodyPr/>
          <a:lstStyle/>
          <a:p>
            <a:r>
              <a:rPr lang="en-US" altLang="en-US"/>
              <a:t>14.  Several states have formed Exotic Pest Plant Councils.  The Georgia Exotic Pest Plant Council, GA-EPPC, was formed in the early 90’s and currently includes membership from several county, state and federal agencies, environmental and trade associations, plant societies, as well as other concerned citizens.  The Georgia Exotic Pest Plant Council is part of the SE-EPPC, umbrella organization for the region.</a:t>
            </a:r>
          </a:p>
        </p:txBody>
      </p:sp>
    </p:spTree>
    <p:extLst>
      <p:ext uri="{BB962C8B-B14F-4D97-AF65-F5344CB8AC3E}">
        <p14:creationId xmlns:p14="http://schemas.microsoft.com/office/powerpoint/2010/main" val="394961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70803F-A47F-8147-8508-885C12186C07}" type="slidenum">
              <a:rPr lang="en-US" altLang="en-US"/>
              <a:pPr/>
              <a:t>15</a:t>
            </a:fld>
            <a:endParaRPr lang="en-US" altLang="en-US"/>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4114800"/>
          </a:xfrm>
        </p:spPr>
        <p:txBody>
          <a:bodyPr/>
          <a:lstStyle/>
          <a:p>
            <a:pPr marL="228600" indent="-228600" defTabSz="400050">
              <a:buFontTx/>
              <a:buAutoNum type="arabicPeriod" startAt="15"/>
            </a:pPr>
            <a:r>
              <a:rPr lang="en-US" altLang="en-US"/>
              <a:t>  Here are some of the non-native invasive plants in Georgia.  For a complete and current list of invasive plants in Georgia, see the Georgia Exotic Pest Plant Council’s web site at www.GAEPPC.org.	</a:t>
            </a:r>
          </a:p>
          <a:p>
            <a:pPr marL="228600" indent="-228600" defTabSz="400050"/>
            <a:r>
              <a:rPr lang="en-US" altLang="en-US"/>
              <a:t>    Let’s look briefly at some of the characteristics that gained these plants a spot on this list.	</a:t>
            </a:r>
          </a:p>
        </p:txBody>
      </p:sp>
    </p:spTree>
    <p:extLst>
      <p:ext uri="{BB962C8B-B14F-4D97-AF65-F5344CB8AC3E}">
        <p14:creationId xmlns:p14="http://schemas.microsoft.com/office/powerpoint/2010/main" val="248112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1994F9-644E-4E42-96DC-1906A353C5B1}" type="slidenum">
              <a:rPr lang="en-US" altLang="en-US"/>
              <a:pPr/>
              <a:t>16</a:t>
            </a:fld>
            <a:endParaRPr lang="en-US" altLang="en-US"/>
          </a:p>
        </p:txBody>
      </p:sp>
      <p:sp>
        <p:nvSpPr>
          <p:cNvPr id="223234" name="Rectangle 2"/>
          <p:cNvSpPr>
            <a:spLocks noRot="1" noChangeArrowheads="1" noTextEdit="1"/>
          </p:cNvSpPr>
          <p:nvPr>
            <p:ph type="sldImg"/>
          </p:nvPr>
        </p:nvSpPr>
        <p:spPr>
          <a:ln/>
        </p:spPr>
      </p:sp>
      <p:sp>
        <p:nvSpPr>
          <p:cNvPr id="223235" name="Rectangle 3"/>
          <p:cNvSpPr>
            <a:spLocks noGrp="1" noChangeArrowheads="1"/>
          </p:cNvSpPr>
          <p:nvPr>
            <p:ph type="body" idx="1"/>
          </p:nvPr>
        </p:nvSpPr>
        <p:spPr>
          <a:xfrm>
            <a:off x="914400" y="4343400"/>
            <a:ext cx="5029200" cy="4114800"/>
          </a:xfrm>
        </p:spPr>
        <p:txBody>
          <a:bodyPr/>
          <a:lstStyle/>
          <a:p>
            <a:r>
              <a:rPr lang="en-US" altLang="en-US"/>
              <a:t>16.  Chinese Privet, introduced from China in the early 1800’s, is considered one of the most aggressive and troublesome invasive plants in Georgia.  It forms dense thickets in bottom-lands, stream banks, and along fence rows, thus gaining access to forests, fields and rights-of-way.  It is shade tolerant, colonized by root spouts, and its abundant seeds are spread by birds and other animals, as well as waterways.  It is nearly impossible to find a floodplain or stream bank in the Southeast which is free from Chinese Privet. This evergreen not only competes with native groundcovers and shrub species, but also hinders the regeneration of canopy trees. </a:t>
            </a:r>
          </a:p>
        </p:txBody>
      </p:sp>
    </p:spTree>
    <p:extLst>
      <p:ext uri="{BB962C8B-B14F-4D97-AF65-F5344CB8AC3E}">
        <p14:creationId xmlns:p14="http://schemas.microsoft.com/office/powerpoint/2010/main" val="1754507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F76778-88BD-724F-9BFA-F9E0AA5C2D93}" type="slidenum">
              <a:rPr lang="en-US" altLang="en-US"/>
              <a:pPr/>
              <a:t>17</a:t>
            </a:fld>
            <a:endParaRPr lang="en-US" altLang="en-US"/>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a:xfrm>
            <a:off x="914400" y="4343400"/>
            <a:ext cx="5029200" cy="4114800"/>
          </a:xfrm>
        </p:spPr>
        <p:txBody>
          <a:bodyPr/>
          <a:lstStyle/>
          <a:p>
            <a:r>
              <a:rPr lang="en-US" altLang="en-US"/>
              <a:t>17.  A plant’s invasive potential may not be immediately apparent.  For instance, Chinese Privet was introduced into the U.S. from China in 1852 as an ornamental shrub.  By 1900, herbaria records show it beginning to escape cultivation.  Then, by 1950, its population exploded!  Today, it invades over 400 counties in the southeastern U.S.</a:t>
            </a:r>
          </a:p>
        </p:txBody>
      </p:sp>
    </p:spTree>
    <p:extLst>
      <p:ext uri="{BB962C8B-B14F-4D97-AF65-F5344CB8AC3E}">
        <p14:creationId xmlns:p14="http://schemas.microsoft.com/office/powerpoint/2010/main" val="910553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DA84C-78F6-E542-8489-25E47704FEF9}" type="slidenum">
              <a:rPr lang="en-US" altLang="en-US"/>
              <a:pPr/>
              <a:t>18</a:t>
            </a:fld>
            <a:endParaRPr lang="en-US" altLang="en-US"/>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a:xfrm>
            <a:off x="914400" y="4343400"/>
            <a:ext cx="5029200" cy="4114800"/>
          </a:xfrm>
        </p:spPr>
        <p:txBody>
          <a:bodyPr/>
          <a:lstStyle/>
          <a:p>
            <a:pPr eaLnBrk="0" hangingPunct="0">
              <a:spcBef>
                <a:spcPct val="0"/>
              </a:spcBef>
            </a:pPr>
            <a:r>
              <a:rPr lang="en-US" altLang="en-US"/>
              <a:t>18.  Japanese Honeysuckle was introduced from Japan in the early 1800’s. Today, it covers an estimated 40 million acres of Southeastern forests. Japanese Honeysuckle overwhelms and replaces native flora on a wide range of sites, occurring as dense infestations along forest margins and rights-of-way.  It grows within the understory and climbs high within tree canopies. Colonies  spread by rooting along nodes and by animal dispersal of seeds. It has been used as a flowering vine for home landscapes, as wildlife habitat, deer browse, and for erosion control.</a:t>
            </a:r>
          </a:p>
        </p:txBody>
      </p:sp>
    </p:spTree>
    <p:extLst>
      <p:ext uri="{BB962C8B-B14F-4D97-AF65-F5344CB8AC3E}">
        <p14:creationId xmlns:p14="http://schemas.microsoft.com/office/powerpoint/2010/main" val="704911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DC885-2D47-AD47-95D5-CE6BF032FF00}" type="slidenum">
              <a:rPr lang="en-US" altLang="en-US"/>
              <a:pPr/>
              <a:t>19</a:t>
            </a:fld>
            <a:endParaRPr lang="en-US" altLang="en-US"/>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a:xfrm>
            <a:off x="914400" y="4343400"/>
            <a:ext cx="5029200" cy="4114800"/>
          </a:xfrm>
        </p:spPr>
        <p:txBody>
          <a:bodyPr/>
          <a:lstStyle/>
          <a:p>
            <a:r>
              <a:rPr lang="en-US" altLang="en-US">
                <a:effectLst>
                  <a:outerShdw blurRad="38100" dist="38100" dir="2700000" algn="tl">
                    <a:srgbClr val="C0C0C0"/>
                  </a:outerShdw>
                </a:effectLst>
              </a:rPr>
              <a:t>19.  </a:t>
            </a:r>
            <a:r>
              <a:rPr lang="en-US" altLang="en-US"/>
              <a:t>Kudzu is probably the most widely recognized invasive plant in the Southeast.  It was first introduced in 1876 at the U.S. Centennial Exposition in Philadelphia. By 1900 is was being used as a fragrant, flowering porch vine.  Later, it was planted for erosion control and by farmers for livestock fodder.  Today it covers an estimated 1 million acres and continues to spread.  It forms dense mats over the ground from large underground tubers and engulfs anything in its path, twining around objects and climbing trees and telephone poles.  It spreads by creeping along the ground, rooting at its nodes, and to some extent by seed.  A single vine may grow 100 linear feet in one growing season.</a:t>
            </a:r>
            <a:endParaRPr lang="en-US" altLang="en-US">
              <a:effectLst>
                <a:outerShdw blurRad="38100" dist="38100" dir="2700000" algn="tl">
                  <a:srgbClr val="C0C0C0"/>
                </a:outerShdw>
              </a:effectLst>
            </a:endParaRPr>
          </a:p>
        </p:txBody>
      </p:sp>
    </p:spTree>
    <p:extLst>
      <p:ext uri="{BB962C8B-B14F-4D97-AF65-F5344CB8AC3E}">
        <p14:creationId xmlns:p14="http://schemas.microsoft.com/office/powerpoint/2010/main" val="193403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A036A-E885-8143-910A-E01F04EEDAD6}" type="slidenum">
              <a:rPr lang="en-US" altLang="en-US"/>
              <a:pPr/>
              <a:t>2</a:t>
            </a:fld>
            <a:endParaRPr lang="en-US" altLang="en-US"/>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a:xfrm>
            <a:off x="914400" y="4343400"/>
            <a:ext cx="5029200" cy="4114800"/>
          </a:xfrm>
        </p:spPr>
        <p:txBody>
          <a:bodyPr/>
          <a:lstStyle/>
          <a:p>
            <a:r>
              <a:rPr lang="en-US" altLang="en-US"/>
              <a:t>2.  Invasive species are defined as (read slide). This is the official definition as stated in the Executive Order issued by President Clinton in 1999.</a:t>
            </a:r>
          </a:p>
        </p:txBody>
      </p:sp>
    </p:spTree>
    <p:extLst>
      <p:ext uri="{BB962C8B-B14F-4D97-AF65-F5344CB8AC3E}">
        <p14:creationId xmlns:p14="http://schemas.microsoft.com/office/powerpoint/2010/main" val="160859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049890-1D67-8D4A-BC35-49BD5264E05E}" type="slidenum">
              <a:rPr lang="en-US" altLang="en-US"/>
              <a:pPr/>
              <a:t>20</a:t>
            </a:fld>
            <a:endParaRPr lang="en-US" altLang="en-US"/>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a:xfrm>
            <a:off x="914400" y="4343400"/>
            <a:ext cx="5029200" cy="4114800"/>
          </a:xfrm>
        </p:spPr>
        <p:txBody>
          <a:bodyPr/>
          <a:lstStyle/>
          <a:p>
            <a:pPr eaLnBrk="0" hangingPunct="0">
              <a:spcBef>
                <a:spcPct val="50000"/>
              </a:spcBef>
            </a:pPr>
            <a:r>
              <a:rPr lang="en-US" altLang="en-US">
                <a:effectLst>
                  <a:outerShdw blurRad="38100" dist="38100" dir="2700000" algn="tl">
                    <a:srgbClr val="C0C0C0"/>
                  </a:outerShdw>
                </a:effectLst>
              </a:rPr>
              <a:t>20.  Nepalese Browntop (also called </a:t>
            </a:r>
            <a:r>
              <a:rPr lang="en-US" altLang="en-US"/>
              <a:t>Japanese Stiltgrass) is an annual grass which produces prolific amounts of seed and establishes dense stands in a variety of habitats, where it out-competes native species.  Each plant produces from 100 to 1000 seeds that can remain viable in the soil for five or more years.  It spreads in a variety of ways, hitchhiking on anything it can attach to.  Native to temperate and tropical Asia, it was first discovered in the U.S. in Knoxville, Tennessee in 1919.</a:t>
            </a:r>
            <a:r>
              <a:rPr lang="en-US" altLang="en-US">
                <a:effectLst>
                  <a:outerShdw blurRad="38100" dist="38100" dir="2700000" algn="tl">
                    <a:srgbClr val="C0C0C0"/>
                  </a:outerShdw>
                </a:effectLst>
              </a:rPr>
              <a:t>  </a:t>
            </a:r>
            <a:endParaRPr lang="en-US" altLang="en-US"/>
          </a:p>
          <a:p>
            <a:endParaRPr lang="en-US" altLang="en-US"/>
          </a:p>
        </p:txBody>
      </p:sp>
    </p:spTree>
    <p:extLst>
      <p:ext uri="{BB962C8B-B14F-4D97-AF65-F5344CB8AC3E}">
        <p14:creationId xmlns:p14="http://schemas.microsoft.com/office/powerpoint/2010/main" val="1028083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4F21F5-472F-7E48-A047-CC27086A8262}" type="slidenum">
              <a:rPr lang="en-US" altLang="en-US"/>
              <a:pPr/>
              <a:t>21</a:t>
            </a:fld>
            <a:endParaRPr lang="en-US" altLang="en-US"/>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a:xfrm>
            <a:off x="914400" y="4343400"/>
            <a:ext cx="5029200" cy="4114800"/>
          </a:xfrm>
        </p:spPr>
        <p:txBody>
          <a:bodyPr/>
          <a:lstStyle/>
          <a:p>
            <a:pPr eaLnBrk="0" hangingPunct="0">
              <a:spcBef>
                <a:spcPct val="0"/>
              </a:spcBef>
            </a:pPr>
            <a:r>
              <a:rPr lang="en-US" altLang="en-US">
                <a:effectLst>
                  <a:outerShdw blurRad="38100" dist="38100" dir="2700000" algn="tl">
                    <a:srgbClr val="C0C0C0"/>
                  </a:outerShdw>
                </a:effectLst>
              </a:rPr>
              <a:t>21.  </a:t>
            </a:r>
            <a:r>
              <a:rPr lang="en-US" altLang="en-US"/>
              <a:t>Golden Bamboo is common around old homesteads and has escaped from these locations.  It colonizes by aggressive underground roots called rhizomes.  Native to Asia, it was imported for its ornamental value and is still grown for screening, wind-breaks and fishing poles.</a:t>
            </a:r>
            <a:r>
              <a:rPr lang="en-US" altLang="en-US">
                <a:effectLst>
                  <a:outerShdw blurRad="38100" dist="38100" dir="2700000" algn="tl">
                    <a:srgbClr val="C0C0C0"/>
                  </a:outerShdw>
                </a:effectLst>
              </a:rPr>
              <a:t> </a:t>
            </a:r>
            <a:endParaRPr lang="en-US" altLang="en-US"/>
          </a:p>
        </p:txBody>
      </p:sp>
    </p:spTree>
    <p:extLst>
      <p:ext uri="{BB962C8B-B14F-4D97-AF65-F5344CB8AC3E}">
        <p14:creationId xmlns:p14="http://schemas.microsoft.com/office/powerpoint/2010/main" val="34717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56AA5-298B-DB4B-9BA6-2B7B7452A8A5}" type="slidenum">
              <a:rPr lang="en-US" altLang="en-US"/>
              <a:pPr/>
              <a:t>22</a:t>
            </a:fld>
            <a:endParaRPr lang="en-US" altLang="en-US"/>
          </a:p>
        </p:txBody>
      </p:sp>
      <p:sp>
        <p:nvSpPr>
          <p:cNvPr id="165890" name="Rectangle 2"/>
          <p:cNvSpPr>
            <a:spLocks noRot="1" noChangeArrowheads="1" noTextEdit="1"/>
          </p:cNvSpPr>
          <p:nvPr>
            <p:ph type="sldImg"/>
          </p:nvPr>
        </p:nvSpPr>
        <p:spPr>
          <a:ln/>
        </p:spPr>
      </p:sp>
      <p:sp>
        <p:nvSpPr>
          <p:cNvPr id="165891" name="Rectangle 3"/>
          <p:cNvSpPr>
            <a:spLocks noGrp="1" noChangeArrowheads="1"/>
          </p:cNvSpPr>
          <p:nvPr>
            <p:ph type="body" idx="1"/>
          </p:nvPr>
        </p:nvSpPr>
        <p:spPr>
          <a:xfrm>
            <a:off x="914400" y="4343400"/>
            <a:ext cx="5029200" cy="4114800"/>
          </a:xfrm>
        </p:spPr>
        <p:txBody>
          <a:bodyPr/>
          <a:lstStyle/>
          <a:p>
            <a:pPr eaLnBrk="0" hangingPunct="0">
              <a:spcBef>
                <a:spcPct val="0"/>
              </a:spcBef>
            </a:pPr>
            <a:r>
              <a:rPr lang="en-US" altLang="en-US"/>
              <a:t>22.  Autumn Olive, like Chinese privet, forms dense stands in a variety of Southeastern forests. Its animal-dispersed seeds are widely spread.  It was introduced from China and Japan around 1830 and was widely planted for wildlife habitat and food, strip mine reclamation, and shelter belts.   It prefers dry sites and is shade tolerant.</a:t>
            </a:r>
          </a:p>
          <a:p>
            <a:endParaRPr lang="en-US" altLang="en-US"/>
          </a:p>
        </p:txBody>
      </p:sp>
    </p:spTree>
    <p:extLst>
      <p:ext uri="{BB962C8B-B14F-4D97-AF65-F5344CB8AC3E}">
        <p14:creationId xmlns:p14="http://schemas.microsoft.com/office/powerpoint/2010/main" val="187272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A7520-99F9-2A47-912B-1D3E5A76A498}" type="slidenum">
              <a:rPr lang="en-US" altLang="en-US"/>
              <a:pPr/>
              <a:t>23</a:t>
            </a:fld>
            <a:endParaRPr lang="en-US" altLang="en-US"/>
          </a:p>
        </p:txBody>
      </p:sp>
      <p:sp>
        <p:nvSpPr>
          <p:cNvPr id="167938" name="Rectangle 2"/>
          <p:cNvSpPr>
            <a:spLocks noRot="1" noChangeArrowheads="1" noTextEdit="1"/>
          </p:cNvSpPr>
          <p:nvPr>
            <p:ph type="sldImg"/>
          </p:nvPr>
        </p:nvSpPr>
        <p:spPr>
          <a:ln/>
        </p:spPr>
      </p:sp>
      <p:sp>
        <p:nvSpPr>
          <p:cNvPr id="167939" name="Rectangle 3"/>
          <p:cNvSpPr>
            <a:spLocks noGrp="1" noChangeArrowheads="1"/>
          </p:cNvSpPr>
          <p:nvPr>
            <p:ph type="body" idx="1"/>
          </p:nvPr>
        </p:nvSpPr>
        <p:spPr>
          <a:xfrm>
            <a:off x="914400" y="4343400"/>
            <a:ext cx="5029200" cy="4114800"/>
          </a:xfrm>
        </p:spPr>
        <p:txBody>
          <a:bodyPr/>
          <a:lstStyle/>
          <a:p>
            <a:pPr eaLnBrk="0" hangingPunct="0">
              <a:spcBef>
                <a:spcPct val="0"/>
              </a:spcBef>
            </a:pPr>
            <a:r>
              <a:rPr lang="en-US" altLang="en-US">
                <a:effectLst>
                  <a:outerShdw blurRad="38100" dist="38100" dir="2700000" algn="tl">
                    <a:srgbClr val="C0C0C0"/>
                  </a:outerShdw>
                </a:effectLst>
              </a:rPr>
              <a:t>23.  </a:t>
            </a:r>
            <a:r>
              <a:rPr lang="en-US" altLang="en-US"/>
              <a:t>Chinese Tallowtree is a serious pest in Georgia’s Coastal Plain, where it dominates many wetlands. It is frequently called the Popcorn tree since its seeds, bursting from their coverings, look like popcorn.  It prefers stream banks, riverbanks and ditches but may also invade upland sites. It is shade tolerant, flood tolerant and has increased widely through ornamental planting.  It spreads by birds and water as well as by its prolific root sprouts.  It was introduced from China in the 1700’s. </a:t>
            </a:r>
          </a:p>
        </p:txBody>
      </p:sp>
    </p:spTree>
    <p:extLst>
      <p:ext uri="{BB962C8B-B14F-4D97-AF65-F5344CB8AC3E}">
        <p14:creationId xmlns:p14="http://schemas.microsoft.com/office/powerpoint/2010/main" val="1426961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EF8DE-5992-EF43-98A1-3E9DBEC3C640}" type="slidenum">
              <a:rPr lang="en-US" altLang="en-US"/>
              <a:pPr/>
              <a:t>24</a:t>
            </a:fld>
            <a:endParaRPr lang="en-US" altLang="en-US"/>
          </a:p>
        </p:txBody>
      </p:sp>
      <p:sp>
        <p:nvSpPr>
          <p:cNvPr id="169986" name="Rectangle 2"/>
          <p:cNvSpPr>
            <a:spLocks noRot="1" noChangeArrowheads="1" noTextEdit="1"/>
          </p:cNvSpPr>
          <p:nvPr>
            <p:ph type="sldImg"/>
          </p:nvPr>
        </p:nvSpPr>
        <p:spPr>
          <a:ln/>
        </p:spPr>
      </p:sp>
      <p:sp>
        <p:nvSpPr>
          <p:cNvPr id="169987" name="Rectangle 3"/>
          <p:cNvSpPr>
            <a:spLocks noGrp="1" noChangeArrowheads="1"/>
          </p:cNvSpPr>
          <p:nvPr>
            <p:ph type="body" idx="1"/>
          </p:nvPr>
        </p:nvSpPr>
        <p:spPr>
          <a:xfrm>
            <a:off x="914400" y="4343400"/>
            <a:ext cx="5029200" cy="4114800"/>
          </a:xfrm>
        </p:spPr>
        <p:txBody>
          <a:bodyPr/>
          <a:lstStyle/>
          <a:p>
            <a:pPr eaLnBrk="0" hangingPunct="0">
              <a:spcBef>
                <a:spcPct val="0"/>
              </a:spcBef>
            </a:pPr>
            <a:r>
              <a:rPr lang="en-US" altLang="en-US"/>
              <a:t>24</a:t>
            </a:r>
            <a:r>
              <a:rPr lang="en-US" altLang="en-US">
                <a:latin typeface="Times New Roman" charset="0"/>
              </a:rPr>
              <a:t>.  </a:t>
            </a:r>
            <a:r>
              <a:rPr lang="en-US" altLang="en-US">
                <a:latin typeface="Times New Roman" charset="0"/>
                <a:ea typeface="Arial" charset="0"/>
                <a:cs typeface="Arial" charset="0"/>
              </a:rPr>
              <a:t>Hydrilla is an invasive aquatic weed throughout the southern United States.  It out-competes native submerged aquatic vegetation and can quickly fill a pond or lake, choking out other vegetation, altering the aquatic ecosystem, and interfering with boating, fishing, swimming and other recreational activities.</a:t>
            </a:r>
            <a:r>
              <a:rPr lang="en-US" altLang="en-US">
                <a:effectLst>
                  <a:outerShdw blurRad="38100" dist="38100" dir="2700000" algn="tl">
                    <a:srgbClr val="C0C0C0"/>
                  </a:outerShdw>
                </a:effectLst>
                <a:latin typeface="Times New Roman" charset="0"/>
                <a:ea typeface="Arial" charset="0"/>
                <a:cs typeface="Arial" charset="0"/>
              </a:rPr>
              <a:t> </a:t>
            </a:r>
          </a:p>
          <a:p>
            <a:pPr eaLnBrk="0" hangingPunct="0">
              <a:spcBef>
                <a:spcPct val="0"/>
              </a:spcBef>
            </a:pPr>
            <a:endParaRPr lang="en-US" altLang="en-US">
              <a:latin typeface="Times New Roman" charset="0"/>
            </a:endParaRPr>
          </a:p>
          <a:p>
            <a:endParaRPr lang="en-US" altLang="en-US"/>
          </a:p>
        </p:txBody>
      </p:sp>
    </p:spTree>
    <p:extLst>
      <p:ext uri="{BB962C8B-B14F-4D97-AF65-F5344CB8AC3E}">
        <p14:creationId xmlns:p14="http://schemas.microsoft.com/office/powerpoint/2010/main" val="1988851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0544F-5551-FD46-9F9D-8C2C194707A6}" type="slidenum">
              <a:rPr lang="en-US" altLang="en-US"/>
              <a:pPr/>
              <a:t>25</a:t>
            </a:fld>
            <a:endParaRPr lang="en-US" altLang="en-US"/>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a:xfrm>
            <a:off x="914400" y="4343400"/>
            <a:ext cx="5029200" cy="4114800"/>
          </a:xfrm>
        </p:spPr>
        <p:txBody>
          <a:bodyPr/>
          <a:lstStyle/>
          <a:p>
            <a:pPr eaLnBrk="0" hangingPunct="0">
              <a:spcBef>
                <a:spcPct val="0"/>
              </a:spcBef>
            </a:pPr>
            <a:r>
              <a:rPr lang="en-US" altLang="en-US"/>
              <a:t>25.  Mimosa colonizes disturbed areas and forest edges and produces abundant long-lived seeds.  As a nitrogen fixer, mimosa can alter the natural fertility of native plant communities. Introduced as an ornamental tree from Asia in 1745, Mimosa forms colonies from root sprouts and spreads by animal and water dispersed seeds.  </a:t>
            </a:r>
          </a:p>
          <a:p>
            <a:endParaRPr lang="en-US" altLang="en-US"/>
          </a:p>
        </p:txBody>
      </p:sp>
    </p:spTree>
    <p:extLst>
      <p:ext uri="{BB962C8B-B14F-4D97-AF65-F5344CB8AC3E}">
        <p14:creationId xmlns:p14="http://schemas.microsoft.com/office/powerpoint/2010/main" val="1037825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0F7FA2-AE9C-4B4B-8022-2C01F1C0AE02}" type="slidenum">
              <a:rPr lang="en-US" altLang="en-US"/>
              <a:pPr/>
              <a:t>26</a:t>
            </a:fld>
            <a:endParaRPr lang="en-US" altLang="en-US"/>
          </a:p>
        </p:txBody>
      </p:sp>
      <p:sp>
        <p:nvSpPr>
          <p:cNvPr id="174082" name="Rectangle 2"/>
          <p:cNvSpPr>
            <a:spLocks noRot="1" noChangeArrowheads="1" noTextEdit="1"/>
          </p:cNvSpPr>
          <p:nvPr>
            <p:ph type="sldImg"/>
          </p:nvPr>
        </p:nvSpPr>
        <p:spPr>
          <a:ln/>
        </p:spPr>
      </p:sp>
      <p:sp>
        <p:nvSpPr>
          <p:cNvPr id="174083" name="Rectangle 3"/>
          <p:cNvSpPr>
            <a:spLocks noGrp="1" noChangeArrowheads="1"/>
          </p:cNvSpPr>
          <p:nvPr>
            <p:ph type="body" idx="1"/>
          </p:nvPr>
        </p:nvSpPr>
        <p:spPr>
          <a:xfrm>
            <a:off x="914400" y="4343400"/>
            <a:ext cx="5029200" cy="4114800"/>
          </a:xfrm>
        </p:spPr>
        <p:txBody>
          <a:bodyPr/>
          <a:lstStyle/>
          <a:p>
            <a:pPr eaLnBrk="0" hangingPunct="0">
              <a:spcBef>
                <a:spcPct val="0"/>
              </a:spcBef>
            </a:pPr>
            <a:r>
              <a:rPr lang="en-US" altLang="en-US"/>
              <a:t>26.</a:t>
            </a:r>
            <a:r>
              <a:rPr lang="en-US" altLang="en-US">
                <a:effectLst>
                  <a:outerShdw blurRad="38100" dist="38100" dir="2700000" algn="tl">
                    <a:srgbClr val="C0C0C0"/>
                  </a:outerShdw>
                </a:effectLst>
              </a:rPr>
              <a:t>  </a:t>
            </a:r>
            <a:r>
              <a:rPr lang="en-US" altLang="en-US"/>
              <a:t>The massive vines formed by Asian wisterias physically damage trees.  There are two common invasive species: </a:t>
            </a:r>
            <a:r>
              <a:rPr lang="en-US" altLang="en-US" i="1"/>
              <a:t>Wisteria floribunda</a:t>
            </a:r>
            <a:r>
              <a:rPr lang="en-US" altLang="en-US"/>
              <a:t> and </a:t>
            </a:r>
            <a:r>
              <a:rPr lang="en-US" altLang="en-US" i="1"/>
              <a:t>Wisteria sinensis</a:t>
            </a:r>
            <a:r>
              <a:rPr lang="en-US" altLang="en-US"/>
              <a:t>.  Their rapid vegetative growth and shade tolerance allow them to spread readily into forested areas.  They engulf trees and shrubs, reducing their photosynthesis. Wisterias colonize by rooting at their leaf nodes and by seed dispersal. These Wisterias were introduced from Asia in the early 1800’s as ornamental vines.</a:t>
            </a:r>
            <a:r>
              <a:rPr lang="en-US" altLang="en-US">
                <a:effectLst>
                  <a:outerShdw blurRad="38100" dist="38100" dir="2700000" algn="tl">
                    <a:srgbClr val="C0C0C0"/>
                  </a:outerShdw>
                </a:effectLst>
              </a:rPr>
              <a:t> </a:t>
            </a:r>
            <a:endParaRPr lang="en-US" altLang="en-US"/>
          </a:p>
        </p:txBody>
      </p:sp>
    </p:spTree>
    <p:extLst>
      <p:ext uri="{BB962C8B-B14F-4D97-AF65-F5344CB8AC3E}">
        <p14:creationId xmlns:p14="http://schemas.microsoft.com/office/powerpoint/2010/main" val="864140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606754-4E12-504A-8CEA-CD2AD49ED0F7}" type="slidenum">
              <a:rPr lang="en-US" altLang="en-US"/>
              <a:pPr/>
              <a:t>27</a:t>
            </a:fld>
            <a:endParaRPr lang="en-US" altLang="en-US"/>
          </a:p>
        </p:txBody>
      </p:sp>
      <p:sp>
        <p:nvSpPr>
          <p:cNvPr id="178178" name="Rectangle 2"/>
          <p:cNvSpPr>
            <a:spLocks noRot="1" noChangeArrowheads="1" noTextEdit="1"/>
          </p:cNvSpPr>
          <p:nvPr>
            <p:ph type="sldImg"/>
          </p:nvPr>
        </p:nvSpPr>
        <p:spPr>
          <a:ln/>
        </p:spPr>
      </p:sp>
      <p:sp>
        <p:nvSpPr>
          <p:cNvPr id="178179" name="Rectangle 3"/>
          <p:cNvSpPr>
            <a:spLocks noGrp="1" noChangeArrowheads="1"/>
          </p:cNvSpPr>
          <p:nvPr>
            <p:ph type="body" idx="1"/>
          </p:nvPr>
        </p:nvSpPr>
        <p:spPr>
          <a:xfrm>
            <a:off x="914400" y="4343400"/>
            <a:ext cx="5029200" cy="4114800"/>
          </a:xfrm>
        </p:spPr>
        <p:txBody>
          <a:bodyPr/>
          <a:lstStyle/>
          <a:p>
            <a:r>
              <a:rPr lang="en-US" altLang="en-US"/>
              <a:t>27.  English ivy was introduced from Europe in colonial times and is still widely planted as an ornamental groundcover.  However, when it escapes cultivation, English Ivy can be quite invasive.  It thrives in moist, open forest and adapts to a range of moisture, light levels and soil conditions.  It spreads by bird dispersed seeds and colonizes by trailing and climbing vines that root along their nodes.  </a:t>
            </a:r>
          </a:p>
        </p:txBody>
      </p:sp>
    </p:spTree>
    <p:extLst>
      <p:ext uri="{BB962C8B-B14F-4D97-AF65-F5344CB8AC3E}">
        <p14:creationId xmlns:p14="http://schemas.microsoft.com/office/powerpoint/2010/main" val="174285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79F2E-49D8-4B42-8BB0-5BCEA09CD29F}" type="slidenum">
              <a:rPr lang="en-US" altLang="en-US"/>
              <a:pPr/>
              <a:t>28</a:t>
            </a:fld>
            <a:endParaRPr lang="en-US" altLang="en-US"/>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4114800"/>
          </a:xfrm>
        </p:spPr>
        <p:txBody>
          <a:bodyPr/>
          <a:lstStyle/>
          <a:p>
            <a:r>
              <a:rPr lang="en-US" altLang="en-US"/>
              <a:t>28.  Multiflora rose is an aggressive and tenacious grower, growing over, around, and through other shrubs and trees and forming dense thickets.  Large numbers of fruit are eaten and dispersed by birds. The arching canes will root where their tips touch the ground.  Native to Asia, the multiflora rose was introduced in 1866 as a rootstock for ornamental roses.  Beginning in the 1930’s the plant was promoted as a “living fence” and was used as a crash barrier in the medians of highways, and as a windbreak.</a:t>
            </a:r>
          </a:p>
        </p:txBody>
      </p:sp>
    </p:spTree>
    <p:extLst>
      <p:ext uri="{BB962C8B-B14F-4D97-AF65-F5344CB8AC3E}">
        <p14:creationId xmlns:p14="http://schemas.microsoft.com/office/powerpoint/2010/main" val="48855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CAEDDC-67E8-C641-BE47-665FD4ADD5CA}" type="slidenum">
              <a:rPr lang="en-US" altLang="en-US"/>
              <a:pPr/>
              <a:t>29</a:t>
            </a:fld>
            <a:endParaRPr lang="en-US" altLang="en-US"/>
          </a:p>
        </p:txBody>
      </p:sp>
      <p:sp>
        <p:nvSpPr>
          <p:cNvPr id="182274" name="Rectangle 2"/>
          <p:cNvSpPr>
            <a:spLocks noRot="1" noChangeArrowheads="1" noTextEdit="1"/>
          </p:cNvSpPr>
          <p:nvPr>
            <p:ph type="sldImg"/>
          </p:nvPr>
        </p:nvSpPr>
        <p:spPr>
          <a:ln/>
        </p:spPr>
      </p:sp>
      <p:sp>
        <p:nvSpPr>
          <p:cNvPr id="182275" name="Rectangle 3"/>
          <p:cNvSpPr>
            <a:spLocks noGrp="1" noChangeArrowheads="1"/>
          </p:cNvSpPr>
          <p:nvPr>
            <p:ph type="body" idx="1"/>
          </p:nvPr>
        </p:nvSpPr>
        <p:spPr>
          <a:xfrm>
            <a:off x="914400" y="4343400"/>
            <a:ext cx="5029200" cy="4114800"/>
          </a:xfrm>
        </p:spPr>
        <p:txBody>
          <a:bodyPr/>
          <a:lstStyle/>
          <a:p>
            <a:r>
              <a:rPr lang="en-US" altLang="en-US"/>
              <a:t>29.  </a:t>
            </a:r>
            <a:r>
              <a:rPr lang="en-US" altLang="en-US">
                <a:latin typeface="Times New Roman" charset="0"/>
              </a:rPr>
              <a:t>Glossy Privet  and Japanese Privet grow as </a:t>
            </a:r>
            <a:r>
              <a:rPr lang="en-US" altLang="en-US">
                <a:latin typeface="Times New Roman" charset="0"/>
                <a:ea typeface="Arial" charset="0"/>
                <a:cs typeface="Arial" charset="0"/>
              </a:rPr>
              <a:t>single plants or in thickets. They occur in the same habitats as Chinese Privet, but generally are not as abundant, depending upon location. They invade both lowland and upland habitats, but are usually more prevalent in lowlands. They colonize by root sprouts and dispersal of seeds by animals. Introduced from Japan and Korea in 1845 and 1794, respectively, they were (and still are) widely planted as ornamentals and have escaped to become invasive.</a:t>
            </a:r>
          </a:p>
          <a:p>
            <a:endParaRPr lang="en-US" altLang="en-US">
              <a:ea typeface="Arial" charset="0"/>
              <a:cs typeface="Arial" charset="0"/>
            </a:endParaRPr>
          </a:p>
          <a:p>
            <a:endParaRPr lang="en-US" altLang="en-US"/>
          </a:p>
        </p:txBody>
      </p:sp>
    </p:spTree>
    <p:extLst>
      <p:ext uri="{BB962C8B-B14F-4D97-AF65-F5344CB8AC3E}">
        <p14:creationId xmlns:p14="http://schemas.microsoft.com/office/powerpoint/2010/main" val="77151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76705F-11E4-F145-8BB4-2973B9BB7EF8}" type="slidenum">
              <a:rPr lang="en-US" altLang="en-US"/>
              <a:pPr/>
              <a:t>3</a:t>
            </a:fld>
            <a:endParaRPr lang="en-US" altLang="en-US"/>
          </a:p>
        </p:txBody>
      </p:sp>
      <p:sp>
        <p:nvSpPr>
          <p:cNvPr id="126978" name="Rectangle 2"/>
          <p:cNvSpPr>
            <a:spLocks noRot="1" noChangeArrowheads="1" noTextEdit="1"/>
          </p:cNvSpPr>
          <p:nvPr>
            <p:ph type="sldImg"/>
          </p:nvPr>
        </p:nvSpPr>
        <p:spPr>
          <a:ln/>
        </p:spPr>
      </p:sp>
      <p:sp>
        <p:nvSpPr>
          <p:cNvPr id="126979" name="Rectangle 3"/>
          <p:cNvSpPr>
            <a:spLocks noGrp="1" noChangeArrowheads="1"/>
          </p:cNvSpPr>
          <p:nvPr>
            <p:ph type="body" idx="1"/>
          </p:nvPr>
        </p:nvSpPr>
        <p:spPr>
          <a:xfrm>
            <a:off x="914400" y="4343400"/>
            <a:ext cx="5029200" cy="4114800"/>
          </a:xfrm>
        </p:spPr>
        <p:txBody>
          <a:bodyPr/>
          <a:lstStyle/>
          <a:p>
            <a:r>
              <a:rPr lang="en-US" altLang="en-US"/>
              <a:t>3.  An exotic plant is a non-native species introduced from another part of the world.  Other terms sometimes used to describe exotic pest plant species, include Foreign, Alien, and Non-native.</a:t>
            </a:r>
          </a:p>
        </p:txBody>
      </p:sp>
    </p:spTree>
    <p:extLst>
      <p:ext uri="{BB962C8B-B14F-4D97-AF65-F5344CB8AC3E}">
        <p14:creationId xmlns:p14="http://schemas.microsoft.com/office/powerpoint/2010/main" val="2035760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EFEB6-2968-9548-801A-64A826ECEB6D}" type="slidenum">
              <a:rPr lang="en-US" altLang="en-US"/>
              <a:pPr/>
              <a:t>30</a:t>
            </a:fld>
            <a:endParaRPr lang="en-US" altLang="en-US"/>
          </a:p>
        </p:txBody>
      </p:sp>
      <p:sp>
        <p:nvSpPr>
          <p:cNvPr id="184322" name="Rectangle 2"/>
          <p:cNvSpPr>
            <a:spLocks noRot="1" noChangeArrowheads="1" noTextEdit="1"/>
          </p:cNvSpPr>
          <p:nvPr>
            <p:ph type="sldImg"/>
          </p:nvPr>
        </p:nvSpPr>
        <p:spPr>
          <a:ln/>
        </p:spPr>
      </p:sp>
      <p:sp>
        <p:nvSpPr>
          <p:cNvPr id="184323" name="Rectangle 3"/>
          <p:cNvSpPr>
            <a:spLocks noGrp="1" noChangeArrowheads="1"/>
          </p:cNvSpPr>
          <p:nvPr>
            <p:ph type="body" idx="1"/>
          </p:nvPr>
        </p:nvSpPr>
        <p:spPr>
          <a:xfrm>
            <a:off x="914400" y="4343400"/>
            <a:ext cx="5029200" cy="4114800"/>
          </a:xfrm>
        </p:spPr>
        <p:txBody>
          <a:bodyPr/>
          <a:lstStyle/>
          <a:p>
            <a:r>
              <a:rPr lang="en-US" altLang="en-US"/>
              <a:t>30.  (Read slide.)</a:t>
            </a:r>
          </a:p>
        </p:txBody>
      </p:sp>
    </p:spTree>
    <p:extLst>
      <p:ext uri="{BB962C8B-B14F-4D97-AF65-F5344CB8AC3E}">
        <p14:creationId xmlns:p14="http://schemas.microsoft.com/office/powerpoint/2010/main" val="390563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D72364-046D-A64D-B370-BF99FB38C32C}" type="slidenum">
              <a:rPr lang="en-US" altLang="en-US"/>
              <a:pPr/>
              <a:t>31</a:t>
            </a:fld>
            <a:endParaRPr lang="en-US" altLang="en-US"/>
          </a:p>
        </p:txBody>
      </p:sp>
      <p:sp>
        <p:nvSpPr>
          <p:cNvPr id="186370" name="Rectangle 2"/>
          <p:cNvSpPr>
            <a:spLocks noRot="1" noChangeArrowheads="1" noTextEdit="1"/>
          </p:cNvSpPr>
          <p:nvPr>
            <p:ph type="sldImg"/>
          </p:nvPr>
        </p:nvSpPr>
        <p:spPr>
          <a:ln/>
        </p:spPr>
      </p:sp>
      <p:sp>
        <p:nvSpPr>
          <p:cNvPr id="186371" name="Rectangle 3"/>
          <p:cNvSpPr>
            <a:spLocks noGrp="1" noChangeArrowheads="1"/>
          </p:cNvSpPr>
          <p:nvPr>
            <p:ph type="body" idx="1"/>
          </p:nvPr>
        </p:nvSpPr>
        <p:spPr>
          <a:xfrm>
            <a:off x="914400" y="4343400"/>
            <a:ext cx="5029200" cy="4114800"/>
          </a:xfrm>
        </p:spPr>
        <p:txBody>
          <a:bodyPr/>
          <a:lstStyle/>
          <a:p>
            <a:r>
              <a:rPr lang="en-US" altLang="en-US"/>
              <a:t>31.  Giant Reed Grass is another ornamental plant that has escaped to become a problem.  It forms large scattered dense clumps along roadsides and forest margins.  Its underground roots are spread by road shoulder grading.  A native of India, Giant Reed Grass was introduced in the early 1800’s.  It resembles golden bamboo but prefers more upland sites.  It is often called “cemetery grass” because it is often planted as an ornamental and for screening in old cemeteries. </a:t>
            </a:r>
          </a:p>
          <a:p>
            <a:endParaRPr lang="en-US" altLang="en-US"/>
          </a:p>
          <a:p>
            <a:endParaRPr lang="en-US" altLang="en-US">
              <a:ea typeface="Arial" charset="0"/>
              <a:cs typeface="Arial" charset="0"/>
            </a:endParaRPr>
          </a:p>
          <a:p>
            <a:endParaRPr lang="en-US" altLang="en-US"/>
          </a:p>
        </p:txBody>
      </p:sp>
    </p:spTree>
    <p:extLst>
      <p:ext uri="{BB962C8B-B14F-4D97-AF65-F5344CB8AC3E}">
        <p14:creationId xmlns:p14="http://schemas.microsoft.com/office/powerpoint/2010/main" val="149292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65355C-9289-E84D-8540-725E27F893ED}" type="slidenum">
              <a:rPr lang="en-US" altLang="en-US"/>
              <a:pPr/>
              <a:t>32</a:t>
            </a:fld>
            <a:endParaRPr lang="en-US" altLang="en-US"/>
          </a:p>
        </p:txBody>
      </p:sp>
      <p:sp>
        <p:nvSpPr>
          <p:cNvPr id="188418" name="Rectangle 2"/>
          <p:cNvSpPr>
            <a:spLocks noRot="1" noChangeArrowheads="1" noTextEdit="1"/>
          </p:cNvSpPr>
          <p:nvPr>
            <p:ph type="sldImg"/>
          </p:nvPr>
        </p:nvSpPr>
        <p:spPr>
          <a:ln/>
        </p:spPr>
      </p:sp>
      <p:sp>
        <p:nvSpPr>
          <p:cNvPr id="188419" name="Rectangle 3"/>
          <p:cNvSpPr>
            <a:spLocks noGrp="1" noChangeArrowheads="1"/>
          </p:cNvSpPr>
          <p:nvPr>
            <p:ph type="body" idx="1"/>
          </p:nvPr>
        </p:nvSpPr>
        <p:spPr>
          <a:xfrm>
            <a:off x="914400" y="4343400"/>
            <a:ext cx="5029200" cy="4114800"/>
          </a:xfrm>
        </p:spPr>
        <p:txBody>
          <a:bodyPr/>
          <a:lstStyle/>
          <a:p>
            <a:r>
              <a:rPr lang="en-US" altLang="en-US"/>
              <a:t>32.  Cogongrass is ranked as one of the ten worst weeds in the world.  It can only be controlled by constant, expensive, and labor intensive methods.  Its branching, underground roots </a:t>
            </a:r>
            <a:r>
              <a:rPr lang="en-US" altLang="en-US">
                <a:latin typeface="Times New Roman" charset="0"/>
              </a:rPr>
              <a:t>form a dense mat which excludes other vegetation.  Wind-dispersed seeds spread it to other areas.  It tolerates a wide range of environmental conditions.  </a:t>
            </a:r>
            <a:r>
              <a:rPr lang="en-US" altLang="en-US">
                <a:latin typeface="Times New Roman" charset="0"/>
                <a:ea typeface="Arial" charset="0"/>
                <a:cs typeface="Arial" charset="0"/>
              </a:rPr>
              <a:t>Cogongrass was introduced from Southeast Asia into the southeastern U.S. in the early 1900’s for soil stabilization.  It is now listed as a Federal noxious weed, and as such, is prohibited from being imported or planted.  Please report any sighting to the Forest Service or your county Extension Agent.</a:t>
            </a:r>
            <a:endParaRPr lang="en-US" altLang="en-US">
              <a:ea typeface="Arial" charset="0"/>
              <a:cs typeface="Arial" charset="0"/>
            </a:endParaRPr>
          </a:p>
          <a:p>
            <a:endParaRPr lang="en-US" altLang="en-US"/>
          </a:p>
        </p:txBody>
      </p:sp>
    </p:spTree>
    <p:extLst>
      <p:ext uri="{BB962C8B-B14F-4D97-AF65-F5344CB8AC3E}">
        <p14:creationId xmlns:p14="http://schemas.microsoft.com/office/powerpoint/2010/main" val="324063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97F19D-0B55-4F41-B5EC-CEE2E134D009}" type="slidenum">
              <a:rPr lang="en-US" altLang="en-US"/>
              <a:pPr/>
              <a:t>33</a:t>
            </a:fld>
            <a:endParaRPr lang="en-US" altLang="en-US"/>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a:xfrm>
            <a:off x="914400" y="4343400"/>
            <a:ext cx="5029200" cy="4114800"/>
          </a:xfrm>
        </p:spPr>
        <p:txBody>
          <a:bodyPr/>
          <a:lstStyle/>
          <a:p>
            <a:r>
              <a:rPr lang="en-US" altLang="en-US"/>
              <a:t>33.  Japanese Climbing Fern can be found in a variety of areas, from open habitats to forests.  It forms a thick, dense mat that smothers shrubs and trees.  Tiny wind-dispersed spores, persistent underground stems, and unsuspecting gardeners spread this invasive import.  It is commonly spread in baled pine straw.  Native to Asia and tropical Australia, it was introduced from Japan in the 1930s as an ornamental vine. </a:t>
            </a:r>
          </a:p>
          <a:p>
            <a:r>
              <a:rPr lang="en-US" altLang="en-US"/>
              <a:t> </a:t>
            </a:r>
            <a:r>
              <a:rPr lang="en-US" altLang="en-US">
                <a:ea typeface="Arial" charset="0"/>
                <a:cs typeface="Arial" charset="0"/>
              </a:rPr>
              <a:t> </a:t>
            </a:r>
          </a:p>
          <a:p>
            <a:endParaRPr lang="en-US" altLang="en-US">
              <a:ea typeface="Arial" charset="0"/>
              <a:cs typeface="Arial" charset="0"/>
            </a:endParaRPr>
          </a:p>
          <a:p>
            <a:r>
              <a:rPr lang="en-US" altLang="en-US"/>
              <a:t>  </a:t>
            </a:r>
          </a:p>
        </p:txBody>
      </p:sp>
    </p:spTree>
    <p:extLst>
      <p:ext uri="{BB962C8B-B14F-4D97-AF65-F5344CB8AC3E}">
        <p14:creationId xmlns:p14="http://schemas.microsoft.com/office/powerpoint/2010/main" val="514144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FFDE9-B6BC-7B44-A270-E808F3F37EEB}" type="slidenum">
              <a:rPr lang="en-US" altLang="en-US"/>
              <a:pPr/>
              <a:t>34</a:t>
            </a:fld>
            <a:endParaRPr lang="en-US" altLang="en-US"/>
          </a:p>
        </p:txBody>
      </p:sp>
      <p:sp>
        <p:nvSpPr>
          <p:cNvPr id="192514" name="Rectangle 2"/>
          <p:cNvSpPr>
            <a:spLocks noRot="1" noChangeArrowheads="1" noTextEdit="1"/>
          </p:cNvSpPr>
          <p:nvPr>
            <p:ph type="sldImg"/>
          </p:nvPr>
        </p:nvSpPr>
        <p:spPr>
          <a:ln/>
        </p:spPr>
      </p:sp>
      <p:sp>
        <p:nvSpPr>
          <p:cNvPr id="192515" name="Rectangle 3"/>
          <p:cNvSpPr>
            <a:spLocks noGrp="1" noChangeArrowheads="1"/>
          </p:cNvSpPr>
          <p:nvPr>
            <p:ph type="body" idx="1"/>
          </p:nvPr>
        </p:nvSpPr>
        <p:spPr>
          <a:xfrm>
            <a:off x="914400" y="4343400"/>
            <a:ext cx="5029200" cy="4114800"/>
          </a:xfrm>
        </p:spPr>
        <p:txBody>
          <a:bodyPr/>
          <a:lstStyle/>
          <a:p>
            <a:r>
              <a:rPr lang="en-US" altLang="en-US"/>
              <a:t>34.  (Read slide.)</a:t>
            </a:r>
          </a:p>
        </p:txBody>
      </p:sp>
    </p:spTree>
    <p:extLst>
      <p:ext uri="{BB962C8B-B14F-4D97-AF65-F5344CB8AC3E}">
        <p14:creationId xmlns:p14="http://schemas.microsoft.com/office/powerpoint/2010/main" val="1895479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1FF8FE-40C9-0746-B2B5-2E2EB0A3F52E}" type="slidenum">
              <a:rPr lang="en-US" altLang="en-US"/>
              <a:pPr/>
              <a:t>35</a:t>
            </a:fld>
            <a:endParaRPr lang="en-US" altLang="en-US"/>
          </a:p>
        </p:txBody>
      </p:sp>
      <p:sp>
        <p:nvSpPr>
          <p:cNvPr id="194562" name="Rectangle 2"/>
          <p:cNvSpPr>
            <a:spLocks noRot="1" noChangeArrowheads="1" noTextEdit="1"/>
          </p:cNvSpPr>
          <p:nvPr>
            <p:ph type="sldImg"/>
          </p:nvPr>
        </p:nvSpPr>
        <p:spPr>
          <a:ln/>
        </p:spPr>
      </p:sp>
      <p:sp>
        <p:nvSpPr>
          <p:cNvPr id="194563" name="Rectangle 3"/>
          <p:cNvSpPr>
            <a:spLocks noGrp="1" noChangeArrowheads="1"/>
          </p:cNvSpPr>
          <p:nvPr>
            <p:ph type="body" idx="1"/>
          </p:nvPr>
        </p:nvSpPr>
        <p:spPr>
          <a:xfrm>
            <a:off x="914400" y="4343400"/>
            <a:ext cx="5029200" cy="4114800"/>
          </a:xfrm>
        </p:spPr>
        <p:txBody>
          <a:bodyPr/>
          <a:lstStyle/>
          <a:p>
            <a:r>
              <a:rPr lang="en-US" altLang="en-US"/>
              <a:t>35</a:t>
            </a:r>
            <a:r>
              <a:rPr lang="en-US" altLang="en-US">
                <a:latin typeface="Times New Roman" charset="0"/>
              </a:rPr>
              <a:t>.  Princess-tree can be found around old home sites, on roadsides, near river banks, and at forest edges.  It is a showy but aggressive ornamental that has been in North America since the 1800’s.</a:t>
            </a:r>
            <a:r>
              <a:rPr lang="en-US" altLang="en-US">
                <a:latin typeface="Times New Roman" charset="0"/>
                <a:ea typeface="Arial" charset="0"/>
                <a:cs typeface="Arial" charset="0"/>
              </a:rPr>
              <a:t>  It spreads by seeds dispersed by wind and water and often invades an area after fire, crop harvesting, or other soil disturbances.  Getting rid of a Princess-tree is a problem.  It sprouts from buds on its stem and roots.  Suckers emerge after fire, cutting, and bulldozing. </a:t>
            </a:r>
            <a:r>
              <a:rPr lang="en-US" altLang="en-US">
                <a:ea typeface="Arial" charset="0"/>
                <a:cs typeface="Arial" charset="0"/>
              </a:rPr>
              <a:t> </a:t>
            </a:r>
            <a:r>
              <a:rPr lang="en-US" altLang="en-US">
                <a:latin typeface="Times New Roman" charset="0"/>
                <a:ea typeface="Arial" charset="0"/>
                <a:cs typeface="Arial" charset="0"/>
              </a:rPr>
              <a:t>It thrives in</a:t>
            </a:r>
            <a:r>
              <a:rPr lang="en-US" altLang="en-US">
                <a:ea typeface="Arial" charset="0"/>
                <a:cs typeface="Arial" charset="0"/>
              </a:rPr>
              <a:t> </a:t>
            </a:r>
            <a:r>
              <a:rPr lang="en-US" altLang="en-US">
                <a:latin typeface="Times New Roman" charset="0"/>
                <a:ea typeface="Arial" charset="0"/>
                <a:cs typeface="Arial" charset="0"/>
              </a:rPr>
              <a:t>marginal areas, such as rocky slopes, which also are habitats for rare native plants.  In the past the tree was promoted for commercial production of fast-growing wood.</a:t>
            </a:r>
          </a:p>
          <a:p>
            <a:endParaRPr lang="en-US" altLang="en-US">
              <a:ea typeface="Arial" charset="0"/>
              <a:cs typeface="Arial" charset="0"/>
            </a:endParaRPr>
          </a:p>
          <a:p>
            <a:r>
              <a:rPr lang="en-US" altLang="en-US"/>
              <a:t>  </a:t>
            </a:r>
          </a:p>
        </p:txBody>
      </p:sp>
    </p:spTree>
    <p:extLst>
      <p:ext uri="{BB962C8B-B14F-4D97-AF65-F5344CB8AC3E}">
        <p14:creationId xmlns:p14="http://schemas.microsoft.com/office/powerpoint/2010/main" val="1549486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9B7AE-DA96-7E48-914E-9CF18AA2F026}" type="slidenum">
              <a:rPr lang="en-US" altLang="en-US"/>
              <a:pPr/>
              <a:t>36</a:t>
            </a:fld>
            <a:endParaRPr lang="en-US" altLang="en-US"/>
          </a:p>
        </p:txBody>
      </p:sp>
      <p:sp>
        <p:nvSpPr>
          <p:cNvPr id="196610" name="Rectangle 2"/>
          <p:cNvSpPr>
            <a:spLocks noRot="1" noChangeArrowheads="1" noTextEdit="1"/>
          </p:cNvSpPr>
          <p:nvPr>
            <p:ph type="sldImg"/>
          </p:nvPr>
        </p:nvSpPr>
        <p:spPr>
          <a:ln/>
        </p:spPr>
      </p:sp>
      <p:sp>
        <p:nvSpPr>
          <p:cNvPr id="196611" name="Rectangle 3"/>
          <p:cNvSpPr>
            <a:spLocks noGrp="1" noChangeArrowheads="1"/>
          </p:cNvSpPr>
          <p:nvPr>
            <p:ph type="body" idx="1"/>
          </p:nvPr>
        </p:nvSpPr>
        <p:spPr>
          <a:xfrm>
            <a:off x="914400" y="4343400"/>
            <a:ext cx="5029200" cy="4114800"/>
          </a:xfrm>
        </p:spPr>
        <p:txBody>
          <a:bodyPr/>
          <a:lstStyle/>
          <a:p>
            <a:r>
              <a:rPr lang="en-US" altLang="en-US"/>
              <a:t>36.  Amur Honeysuckle is one of several exotic bush honeysuckles introduced from Asia in the 1700’s and 1800’s.  It has been used for wildlife cover, for erosion control, and as an ornamental.  Once established, Amur Honeysuckle competes with native plants for soil moisture and nutrients, light, and even pollinators.  Its seeds are spread by birds and small mammals.  Established plants can colonize an area by root sprouts. </a:t>
            </a:r>
          </a:p>
        </p:txBody>
      </p:sp>
    </p:spTree>
    <p:extLst>
      <p:ext uri="{BB962C8B-B14F-4D97-AF65-F5344CB8AC3E}">
        <p14:creationId xmlns:p14="http://schemas.microsoft.com/office/powerpoint/2010/main" val="1832028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72F10D-7673-C64D-AB21-AE5A40F5EE7B}" type="slidenum">
              <a:rPr lang="en-US" altLang="en-US"/>
              <a:pPr/>
              <a:t>37</a:t>
            </a:fld>
            <a:endParaRPr lang="en-US" altLang="en-US"/>
          </a:p>
        </p:txBody>
      </p:sp>
      <p:sp>
        <p:nvSpPr>
          <p:cNvPr id="198658" name="Rectangle 2"/>
          <p:cNvSpPr>
            <a:spLocks noRot="1" noChangeArrowheads="1" noTextEdit="1"/>
          </p:cNvSpPr>
          <p:nvPr>
            <p:ph type="sldImg"/>
          </p:nvPr>
        </p:nvSpPr>
        <p:spPr>
          <a:ln/>
        </p:spPr>
      </p:sp>
      <p:sp>
        <p:nvSpPr>
          <p:cNvPr id="198659" name="Rectangle 3"/>
          <p:cNvSpPr>
            <a:spLocks noGrp="1" noChangeArrowheads="1"/>
          </p:cNvSpPr>
          <p:nvPr>
            <p:ph type="body" idx="1"/>
          </p:nvPr>
        </p:nvSpPr>
        <p:spPr>
          <a:xfrm>
            <a:off x="914400" y="4343400"/>
            <a:ext cx="5029200" cy="4114800"/>
          </a:xfrm>
        </p:spPr>
        <p:txBody>
          <a:bodyPr/>
          <a:lstStyle/>
          <a:p>
            <a:r>
              <a:rPr lang="en-US" altLang="en-US"/>
              <a:t>37.  Oriental Bittersweet was introduced from Asia in 1736.  It is a fast growing vine that covers and kills other plants by preventing photosynthesis, by girdling them, or by weighing them down and thus uprooting </a:t>
            </a:r>
            <a:r>
              <a:rPr lang="en-US" altLang="en-US">
                <a:latin typeface="Times New Roman" charset="0"/>
              </a:rPr>
              <a:t>them.  It mainly inhabits forest edges, but also can be found in forest openings, on roadsides and in meadows. </a:t>
            </a:r>
            <a:r>
              <a:rPr lang="en-US" altLang="en-US">
                <a:latin typeface="Times New Roman" charset="0"/>
                <a:ea typeface="Arial" charset="0"/>
                <a:cs typeface="Arial" charset="0"/>
              </a:rPr>
              <a:t> Birds and small animals disperse the seeds.  Vines, with their attractive berries, are traditionally collected as home decorations in winter.  The discarded decorations are another way that the seeds have been dispersed.</a:t>
            </a:r>
          </a:p>
          <a:p>
            <a:endParaRPr lang="en-US" altLang="en-US">
              <a:latin typeface="Times New Roman" charset="0"/>
              <a:ea typeface="Arial" charset="0"/>
              <a:cs typeface="Arial" charset="0"/>
            </a:endParaRPr>
          </a:p>
          <a:p>
            <a:endParaRPr lang="en-US" altLang="en-US"/>
          </a:p>
        </p:txBody>
      </p:sp>
    </p:spTree>
    <p:extLst>
      <p:ext uri="{BB962C8B-B14F-4D97-AF65-F5344CB8AC3E}">
        <p14:creationId xmlns:p14="http://schemas.microsoft.com/office/powerpoint/2010/main" val="274300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FA0BB2-C400-4747-AC0C-496205E85865}" type="slidenum">
              <a:rPr lang="en-US" altLang="en-US"/>
              <a:pPr/>
              <a:t>38</a:t>
            </a:fld>
            <a:endParaRPr lang="en-US" altLang="en-US"/>
          </a:p>
        </p:txBody>
      </p:sp>
      <p:sp>
        <p:nvSpPr>
          <p:cNvPr id="200706" name="Rectangle 2"/>
          <p:cNvSpPr>
            <a:spLocks noRot="1" noChangeArrowheads="1" noTextEdit="1"/>
          </p:cNvSpPr>
          <p:nvPr>
            <p:ph type="sldImg"/>
          </p:nvPr>
        </p:nvSpPr>
        <p:spPr>
          <a:ln/>
        </p:spPr>
      </p:sp>
      <p:sp>
        <p:nvSpPr>
          <p:cNvPr id="200707" name="Rectangle 3"/>
          <p:cNvSpPr>
            <a:spLocks noGrp="1" noChangeArrowheads="1"/>
          </p:cNvSpPr>
          <p:nvPr>
            <p:ph type="body" idx="1"/>
          </p:nvPr>
        </p:nvSpPr>
        <p:spPr>
          <a:xfrm>
            <a:off x="914400" y="4343400"/>
            <a:ext cx="5029200" cy="4114800"/>
          </a:xfrm>
        </p:spPr>
        <p:txBody>
          <a:bodyPr/>
          <a:lstStyle/>
          <a:p>
            <a:r>
              <a:rPr lang="en-US" altLang="en-US"/>
              <a:t>38.  </a:t>
            </a:r>
            <a:r>
              <a:rPr lang="en-US" altLang="en-US">
                <a:latin typeface="Times New Roman" charset="0"/>
                <a:ea typeface="Arial" charset="0"/>
                <a:cs typeface="Arial" charset="0"/>
              </a:rPr>
              <a:t>Chinaberry was introduced in the mid-1800’s from Asia and was widely planted as an ornamental around homesites.  It forms colonies from rootsprouts.  The long lasting berries are dispersed by birds and are poisonous to humans and livestock</a:t>
            </a:r>
            <a:r>
              <a:rPr lang="en-US" altLang="en-US"/>
              <a:t>.</a:t>
            </a:r>
            <a:r>
              <a:rPr lang="en-US" altLang="en-US">
                <a:latin typeface="Times New Roman" charset="0"/>
                <a:ea typeface="Arial" charset="0"/>
                <a:cs typeface="Arial" charset="0"/>
              </a:rPr>
              <a:t>  </a:t>
            </a:r>
            <a:endParaRPr lang="en-US" altLang="en-US"/>
          </a:p>
          <a:p>
            <a:endParaRPr lang="en-US" altLang="en-US"/>
          </a:p>
          <a:p>
            <a:endParaRPr lang="en-US" altLang="en-US"/>
          </a:p>
        </p:txBody>
      </p:sp>
    </p:spTree>
    <p:extLst>
      <p:ext uri="{BB962C8B-B14F-4D97-AF65-F5344CB8AC3E}">
        <p14:creationId xmlns:p14="http://schemas.microsoft.com/office/powerpoint/2010/main" val="1670479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CC41D7-639A-E847-927A-F6CA8ADF8AC7}" type="slidenum">
              <a:rPr lang="en-US" altLang="en-US"/>
              <a:pPr/>
              <a:t>39</a:t>
            </a:fld>
            <a:endParaRPr lang="en-US" altLang="en-US"/>
          </a:p>
        </p:txBody>
      </p:sp>
      <p:sp>
        <p:nvSpPr>
          <p:cNvPr id="202754" name="Rectangle 2"/>
          <p:cNvSpPr>
            <a:spLocks noRot="1" noChangeArrowheads="1" noTextEdit="1"/>
          </p:cNvSpPr>
          <p:nvPr>
            <p:ph type="sldImg"/>
          </p:nvPr>
        </p:nvSpPr>
        <p:spPr>
          <a:ln/>
        </p:spPr>
      </p:sp>
      <p:sp>
        <p:nvSpPr>
          <p:cNvPr id="202755" name="Rectangle 3"/>
          <p:cNvSpPr>
            <a:spLocks noGrp="1" noChangeArrowheads="1"/>
          </p:cNvSpPr>
          <p:nvPr>
            <p:ph type="body" idx="1"/>
          </p:nvPr>
        </p:nvSpPr>
        <p:spPr>
          <a:xfrm>
            <a:off x="914400" y="4343400"/>
            <a:ext cx="5029200" cy="4114800"/>
          </a:xfrm>
        </p:spPr>
        <p:txBody>
          <a:bodyPr/>
          <a:lstStyle/>
          <a:p>
            <a:r>
              <a:rPr lang="en-US" altLang="en-US"/>
              <a:t>39.  Tree of Heaven is a prolific seed producing plant imported from Europe in 1784 for its ornamental value. It escaped the backyards of cities and suburbs to thrive and replace native plants.  Plants as young as two years can produce viable seeds that are dispersed by wind and water.  Its roots produce chemicals that discourage the growth of other plants.  Removing large female trees is one suggested strategy for controlling this invader.</a:t>
            </a:r>
          </a:p>
          <a:p>
            <a:endParaRPr lang="en-US" altLang="en-US"/>
          </a:p>
        </p:txBody>
      </p:sp>
    </p:spTree>
    <p:extLst>
      <p:ext uri="{BB962C8B-B14F-4D97-AF65-F5344CB8AC3E}">
        <p14:creationId xmlns:p14="http://schemas.microsoft.com/office/powerpoint/2010/main" val="169392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E20A90-F8FA-2B4E-84D4-CC3E1409E583}" type="slidenum">
              <a:rPr lang="en-US" altLang="en-US"/>
              <a:pPr/>
              <a:t>4</a:t>
            </a:fld>
            <a:endParaRPr lang="en-US" altLang="en-US"/>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a:xfrm>
            <a:off x="914400" y="4343400"/>
            <a:ext cx="5029200" cy="4114800"/>
          </a:xfrm>
        </p:spPr>
        <p:txBody>
          <a:bodyPr/>
          <a:lstStyle/>
          <a:p>
            <a:r>
              <a:rPr lang="en-US" altLang="en-US"/>
              <a:t>4.  Ironically, many of the characteristics that make invasive plants invasive are the same ones that make them appealing as landscape plants.  They are tough, adaptable, quite ornamental, and easy to propagate.</a:t>
            </a:r>
          </a:p>
        </p:txBody>
      </p:sp>
    </p:spTree>
    <p:extLst>
      <p:ext uri="{BB962C8B-B14F-4D97-AF65-F5344CB8AC3E}">
        <p14:creationId xmlns:p14="http://schemas.microsoft.com/office/powerpoint/2010/main" val="1310166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66766F-5C13-654C-8CDF-BBB064290AF5}" type="slidenum">
              <a:rPr lang="en-US" altLang="en-US"/>
              <a:pPr/>
              <a:t>40</a:t>
            </a:fld>
            <a:endParaRPr lang="en-US" altLang="en-US"/>
          </a:p>
        </p:txBody>
      </p:sp>
      <p:sp>
        <p:nvSpPr>
          <p:cNvPr id="204802" name="Rectangle 2"/>
          <p:cNvSpPr>
            <a:spLocks noRot="1" noChangeArrowheads="1" noTextEdit="1"/>
          </p:cNvSpPr>
          <p:nvPr>
            <p:ph type="sldImg"/>
          </p:nvPr>
        </p:nvSpPr>
        <p:spPr>
          <a:ln/>
        </p:spPr>
      </p:sp>
      <p:sp>
        <p:nvSpPr>
          <p:cNvPr id="204803" name="Rectangle 3"/>
          <p:cNvSpPr>
            <a:spLocks noGrp="1" noChangeArrowheads="1"/>
          </p:cNvSpPr>
          <p:nvPr>
            <p:ph type="body" idx="1"/>
          </p:nvPr>
        </p:nvSpPr>
        <p:spPr>
          <a:xfrm>
            <a:off x="914400" y="4343400"/>
            <a:ext cx="5029200" cy="4114800"/>
          </a:xfrm>
        </p:spPr>
        <p:txBody>
          <a:bodyPr/>
          <a:lstStyle/>
          <a:p>
            <a:r>
              <a:rPr lang="en-US" altLang="en-US"/>
              <a:t>40.  </a:t>
            </a:r>
            <a:r>
              <a:rPr lang="en-US" altLang="en-US">
                <a:latin typeface="Times New Roman" charset="0"/>
              </a:rPr>
              <a:t>Miscanthus </a:t>
            </a:r>
            <a:r>
              <a:rPr lang="en-US" altLang="en-US">
                <a:latin typeface="Times New Roman" charset="0"/>
                <a:ea typeface="Arial" charset="0"/>
                <a:cs typeface="Arial" charset="0"/>
              </a:rPr>
              <a:t>is widely planted as an ornamental.  There are over 20 cultivars in the nursery trade, some of which are highly invasive.  Once established, the plant is adaptable to harsh areas, ranging from very wet to very dry sites</a:t>
            </a:r>
            <a:r>
              <a:rPr lang="en-US" altLang="en-US">
                <a:latin typeface="MS Shell Dlg" charset="0"/>
                <a:ea typeface="Arial" charset="0"/>
                <a:cs typeface="Arial" charset="0"/>
              </a:rPr>
              <a:t>.  </a:t>
            </a:r>
            <a:r>
              <a:rPr lang="en-US" altLang="en-US">
                <a:latin typeface="Times New Roman" charset="0"/>
                <a:ea typeface="Arial" charset="0"/>
                <a:cs typeface="Arial" charset="0"/>
              </a:rPr>
              <a:t>When untended along roadsides, at forest margins, and other disturbed sites, it can be a fire hazard.  Fire contributes to its dispersal.</a:t>
            </a:r>
          </a:p>
          <a:p>
            <a:endParaRPr lang="en-US" altLang="en-US">
              <a:latin typeface="Times New Roman" charset="0"/>
              <a:ea typeface="Arial" charset="0"/>
              <a:cs typeface="Arial" charset="0"/>
            </a:endParaRPr>
          </a:p>
          <a:p>
            <a:endParaRPr lang="en-US" altLang="en-US"/>
          </a:p>
        </p:txBody>
      </p:sp>
    </p:spTree>
    <p:extLst>
      <p:ext uri="{BB962C8B-B14F-4D97-AF65-F5344CB8AC3E}">
        <p14:creationId xmlns:p14="http://schemas.microsoft.com/office/powerpoint/2010/main" val="662616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9931E-6279-2149-BD69-76BD8DB21752}" type="slidenum">
              <a:rPr lang="en-US" altLang="en-US"/>
              <a:pPr/>
              <a:t>41</a:t>
            </a:fld>
            <a:endParaRPr lang="en-US" altLang="en-US"/>
          </a:p>
        </p:txBody>
      </p:sp>
      <p:sp>
        <p:nvSpPr>
          <p:cNvPr id="206850" name="Rectangle 2"/>
          <p:cNvSpPr>
            <a:spLocks noRot="1" noChangeArrowheads="1" noTextEdit="1"/>
          </p:cNvSpPr>
          <p:nvPr>
            <p:ph type="sldImg"/>
          </p:nvPr>
        </p:nvSpPr>
        <p:spPr>
          <a:ln/>
        </p:spPr>
      </p:sp>
      <p:sp>
        <p:nvSpPr>
          <p:cNvPr id="206851" name="Rectangle 3"/>
          <p:cNvSpPr>
            <a:spLocks noGrp="1" noChangeArrowheads="1"/>
          </p:cNvSpPr>
          <p:nvPr>
            <p:ph type="body" idx="1"/>
          </p:nvPr>
        </p:nvSpPr>
        <p:spPr>
          <a:xfrm>
            <a:off x="914400" y="4343400"/>
            <a:ext cx="5029200" cy="4114800"/>
          </a:xfrm>
        </p:spPr>
        <p:txBody>
          <a:bodyPr/>
          <a:lstStyle/>
          <a:p>
            <a:r>
              <a:rPr lang="en-US" altLang="en-US"/>
              <a:t> 41.  How You Can Make A Difference.  </a:t>
            </a:r>
          </a:p>
          <a:p>
            <a:r>
              <a:rPr lang="en-US" altLang="en-US"/>
              <a:t>--Plant only non-invasive species. A list of suggested alternatives is currently being developed by representatives from the Georgia Green Industry Association, the Georgia Exotic Pest Plant Council, Georgia Native Plant Society, and other interested groups.  </a:t>
            </a:r>
          </a:p>
          <a:p>
            <a:r>
              <a:rPr lang="en-US" altLang="en-US"/>
              <a:t>--Removing invasive plants from your land might involve anything from pulling English Ivy growing up a tree to eradicating an entire field of Kudzu. </a:t>
            </a:r>
          </a:p>
          <a:p>
            <a:r>
              <a:rPr lang="en-US" altLang="en-US"/>
              <a:t>--Do not trade potentially invasive plants with other gardeners. </a:t>
            </a:r>
          </a:p>
          <a:p>
            <a:endParaRPr lang="en-US" altLang="en-US"/>
          </a:p>
          <a:p>
            <a:endParaRPr lang="en-US" altLang="en-US"/>
          </a:p>
        </p:txBody>
      </p:sp>
    </p:spTree>
    <p:extLst>
      <p:ext uri="{BB962C8B-B14F-4D97-AF65-F5344CB8AC3E}">
        <p14:creationId xmlns:p14="http://schemas.microsoft.com/office/powerpoint/2010/main" val="1890822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39B5DC-DAB1-3E4F-AA62-A3DE7BF50DAD}" type="slidenum">
              <a:rPr lang="en-US" altLang="en-US"/>
              <a:pPr/>
              <a:t>42</a:t>
            </a:fld>
            <a:endParaRPr lang="en-US" altLang="en-US"/>
          </a:p>
        </p:txBody>
      </p:sp>
      <p:sp>
        <p:nvSpPr>
          <p:cNvPr id="208898" name="Rectangle 2"/>
          <p:cNvSpPr>
            <a:spLocks noRot="1" noChangeArrowheads="1" noTextEdit="1"/>
          </p:cNvSpPr>
          <p:nvPr>
            <p:ph type="sldImg"/>
          </p:nvPr>
        </p:nvSpPr>
        <p:spPr>
          <a:ln/>
        </p:spPr>
      </p:sp>
      <p:sp>
        <p:nvSpPr>
          <p:cNvPr id="208899" name="Rectangle 3"/>
          <p:cNvSpPr>
            <a:spLocks noGrp="1" noChangeArrowheads="1"/>
          </p:cNvSpPr>
          <p:nvPr>
            <p:ph type="body" idx="1"/>
          </p:nvPr>
        </p:nvSpPr>
        <p:spPr>
          <a:xfrm>
            <a:off x="914400" y="4343400"/>
            <a:ext cx="5029200" cy="4114800"/>
          </a:xfrm>
        </p:spPr>
        <p:txBody>
          <a:bodyPr/>
          <a:lstStyle/>
          <a:p>
            <a:r>
              <a:rPr lang="en-US" altLang="en-US"/>
              <a:t>42.  When designing gardens, select regionally adapted plants that are non-invasive; help educate others in your community about invasive plants; volunteer to assist in efforts to control invasive plants. </a:t>
            </a:r>
          </a:p>
        </p:txBody>
      </p:sp>
    </p:spTree>
    <p:extLst>
      <p:ext uri="{BB962C8B-B14F-4D97-AF65-F5344CB8AC3E}">
        <p14:creationId xmlns:p14="http://schemas.microsoft.com/office/powerpoint/2010/main" val="592076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D0F9F8-7F23-3648-8264-0FF855ABFCE7}" type="slidenum">
              <a:rPr lang="en-US" altLang="en-US"/>
              <a:pPr/>
              <a:t>43</a:t>
            </a:fld>
            <a:endParaRPr lang="en-US" altLang="en-US"/>
          </a:p>
        </p:txBody>
      </p:sp>
      <p:sp>
        <p:nvSpPr>
          <p:cNvPr id="210946" name="Rectangle 2"/>
          <p:cNvSpPr>
            <a:spLocks noRot="1" noChangeArrowheads="1" noTextEdit="1"/>
          </p:cNvSpPr>
          <p:nvPr>
            <p:ph type="sldImg"/>
          </p:nvPr>
        </p:nvSpPr>
        <p:spPr>
          <a:ln/>
        </p:spPr>
      </p:sp>
      <p:sp>
        <p:nvSpPr>
          <p:cNvPr id="210947" name="Rectangle 3"/>
          <p:cNvSpPr>
            <a:spLocks noGrp="1" noChangeArrowheads="1"/>
          </p:cNvSpPr>
          <p:nvPr>
            <p:ph type="body" idx="1"/>
          </p:nvPr>
        </p:nvSpPr>
        <p:spPr>
          <a:xfrm>
            <a:off x="914400" y="4343400"/>
            <a:ext cx="5029200" cy="4114800"/>
          </a:xfrm>
        </p:spPr>
        <p:txBody>
          <a:bodyPr/>
          <a:lstStyle/>
          <a:p>
            <a:r>
              <a:rPr lang="en-US" altLang="en-US"/>
              <a:t>43.  This is what the GA-EPPC is doing to make a difference.  (Read Slide.)</a:t>
            </a:r>
          </a:p>
        </p:txBody>
      </p:sp>
    </p:spTree>
    <p:extLst>
      <p:ext uri="{BB962C8B-B14F-4D97-AF65-F5344CB8AC3E}">
        <p14:creationId xmlns:p14="http://schemas.microsoft.com/office/powerpoint/2010/main" val="1745511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06D99-B630-A541-BE14-D63C4DD8E675}" type="slidenum">
              <a:rPr lang="en-US" altLang="en-US"/>
              <a:pPr/>
              <a:t>44</a:t>
            </a:fld>
            <a:endParaRPr lang="en-US" altLang="en-US"/>
          </a:p>
        </p:txBody>
      </p:sp>
      <p:sp>
        <p:nvSpPr>
          <p:cNvPr id="212994" name="Rectangle 2"/>
          <p:cNvSpPr>
            <a:spLocks noRot="1" noChangeArrowheads="1" noTextEdit="1"/>
          </p:cNvSpPr>
          <p:nvPr>
            <p:ph type="sldImg"/>
          </p:nvPr>
        </p:nvSpPr>
        <p:spPr>
          <a:ln/>
        </p:spPr>
      </p:sp>
      <p:sp>
        <p:nvSpPr>
          <p:cNvPr id="212995" name="Rectangle 3"/>
          <p:cNvSpPr>
            <a:spLocks noGrp="1" noChangeArrowheads="1"/>
          </p:cNvSpPr>
          <p:nvPr>
            <p:ph type="body" idx="1"/>
          </p:nvPr>
        </p:nvSpPr>
        <p:spPr>
          <a:xfrm>
            <a:off x="914400" y="4343400"/>
            <a:ext cx="5029200" cy="4114800"/>
          </a:xfrm>
        </p:spPr>
        <p:txBody>
          <a:bodyPr/>
          <a:lstStyle/>
          <a:p>
            <a:r>
              <a:rPr lang="en-US" altLang="en-US"/>
              <a:t>44.  (Read slide.)</a:t>
            </a:r>
          </a:p>
        </p:txBody>
      </p:sp>
    </p:spTree>
    <p:extLst>
      <p:ext uri="{BB962C8B-B14F-4D97-AF65-F5344CB8AC3E}">
        <p14:creationId xmlns:p14="http://schemas.microsoft.com/office/powerpoint/2010/main" val="40670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ED2D6-B172-1746-8A0B-C97DD9A8BF5E}" type="slidenum">
              <a:rPr lang="en-US" altLang="en-US"/>
              <a:pPr/>
              <a:t>45</a:t>
            </a:fld>
            <a:endParaRPr lang="en-US" altLang="en-US"/>
          </a:p>
        </p:txBody>
      </p:sp>
      <p:sp>
        <p:nvSpPr>
          <p:cNvPr id="215042" name="Rectangle 2"/>
          <p:cNvSpPr>
            <a:spLocks noRot="1" noChangeArrowheads="1" noTextEdit="1"/>
          </p:cNvSpPr>
          <p:nvPr>
            <p:ph type="sldImg"/>
          </p:nvPr>
        </p:nvSpPr>
        <p:spPr>
          <a:ln/>
        </p:spPr>
      </p:sp>
      <p:sp>
        <p:nvSpPr>
          <p:cNvPr id="215043" name="Rectangle 3"/>
          <p:cNvSpPr>
            <a:spLocks noGrp="1" noChangeArrowheads="1"/>
          </p:cNvSpPr>
          <p:nvPr>
            <p:ph type="body" idx="1"/>
          </p:nvPr>
        </p:nvSpPr>
        <p:spPr>
          <a:xfrm>
            <a:off x="914400" y="4343400"/>
            <a:ext cx="5029200" cy="4114800"/>
          </a:xfrm>
        </p:spPr>
        <p:txBody>
          <a:bodyPr/>
          <a:lstStyle/>
          <a:p>
            <a:r>
              <a:rPr lang="en-US" altLang="en-US"/>
              <a:t>45.  Visit the GA-EPPC web site for more information.</a:t>
            </a:r>
          </a:p>
        </p:txBody>
      </p:sp>
    </p:spTree>
    <p:extLst>
      <p:ext uri="{BB962C8B-B14F-4D97-AF65-F5344CB8AC3E}">
        <p14:creationId xmlns:p14="http://schemas.microsoft.com/office/powerpoint/2010/main" val="648940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63153A-9946-9A4A-AF35-1126E1008BBA}" type="slidenum">
              <a:rPr lang="en-US" altLang="en-US"/>
              <a:pPr/>
              <a:t>46</a:t>
            </a:fld>
            <a:endParaRPr lang="en-US" altLang="en-US"/>
          </a:p>
        </p:txBody>
      </p:sp>
      <p:sp>
        <p:nvSpPr>
          <p:cNvPr id="217090" name="Rectangle 2"/>
          <p:cNvSpPr>
            <a:spLocks noRot="1" noChangeArrowheads="1" noTextEdit="1"/>
          </p:cNvSpPr>
          <p:nvPr>
            <p:ph type="sldImg"/>
          </p:nvPr>
        </p:nvSpPr>
        <p:spPr>
          <a:ln/>
        </p:spPr>
      </p:sp>
      <p:sp>
        <p:nvSpPr>
          <p:cNvPr id="217091" name="Rectangle 3"/>
          <p:cNvSpPr>
            <a:spLocks noGrp="1" noChangeArrowheads="1"/>
          </p:cNvSpPr>
          <p:nvPr>
            <p:ph type="body" idx="1"/>
          </p:nvPr>
        </p:nvSpPr>
        <p:spPr>
          <a:xfrm>
            <a:off x="914400" y="4343400"/>
            <a:ext cx="5029200" cy="4114800"/>
          </a:xfrm>
        </p:spPr>
        <p:txBody>
          <a:bodyPr/>
          <a:lstStyle/>
          <a:p>
            <a:r>
              <a:rPr lang="en-US" altLang="en-US"/>
              <a:t>46.  Credits</a:t>
            </a:r>
          </a:p>
        </p:txBody>
      </p:sp>
    </p:spTree>
    <p:extLst>
      <p:ext uri="{BB962C8B-B14F-4D97-AF65-F5344CB8AC3E}">
        <p14:creationId xmlns:p14="http://schemas.microsoft.com/office/powerpoint/2010/main" val="182618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4A749C-7CF0-F74E-B3D3-F3CCA18DA983}" type="slidenum">
              <a:rPr lang="en-US" altLang="en-US"/>
              <a:pPr/>
              <a:t>5</a:t>
            </a:fld>
            <a:endParaRPr lang="en-US" altLang="en-US"/>
          </a:p>
        </p:txBody>
      </p:sp>
      <p:sp>
        <p:nvSpPr>
          <p:cNvPr id="131074" name="Rectangle 2"/>
          <p:cNvSpPr>
            <a:spLocks noRot="1" noChangeArrowheads="1" noTextEdit="1"/>
          </p:cNvSpPr>
          <p:nvPr>
            <p:ph type="sldImg"/>
          </p:nvPr>
        </p:nvSpPr>
        <p:spPr>
          <a:ln/>
        </p:spPr>
      </p:sp>
      <p:sp>
        <p:nvSpPr>
          <p:cNvPr id="131075" name="Rectangle 3"/>
          <p:cNvSpPr>
            <a:spLocks noGrp="1" noChangeArrowheads="1"/>
          </p:cNvSpPr>
          <p:nvPr>
            <p:ph type="body" idx="1"/>
          </p:nvPr>
        </p:nvSpPr>
        <p:spPr>
          <a:xfrm>
            <a:off x="914400" y="4343400"/>
            <a:ext cx="5029200" cy="4114800"/>
          </a:xfrm>
        </p:spPr>
        <p:txBody>
          <a:bodyPr/>
          <a:lstStyle/>
          <a:p>
            <a:r>
              <a:rPr lang="en-US" altLang="en-US"/>
              <a:t>5.  How Did They Get Here?  (Read slide.)</a:t>
            </a:r>
          </a:p>
        </p:txBody>
      </p:sp>
    </p:spTree>
    <p:extLst>
      <p:ext uri="{BB962C8B-B14F-4D97-AF65-F5344CB8AC3E}">
        <p14:creationId xmlns:p14="http://schemas.microsoft.com/office/powerpoint/2010/main" val="182596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A5D89-6CEC-C44D-B9FD-0CA0853EA490}" type="slidenum">
              <a:rPr lang="en-US" altLang="en-US"/>
              <a:pPr/>
              <a:t>6</a:t>
            </a:fld>
            <a:endParaRPr lang="en-US" altLang="en-US"/>
          </a:p>
        </p:txBody>
      </p:sp>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4114800"/>
          </a:xfrm>
        </p:spPr>
        <p:txBody>
          <a:bodyPr/>
          <a:lstStyle/>
          <a:p>
            <a:r>
              <a:rPr lang="en-US" altLang="en-US"/>
              <a:t>6.  There are a variety of mature plant communities in Georgia. Upper left  is a typical mid-slope forest.  Upper right is flood plain/levee forest.  Lower left shows a coosa prairie. Lower right is a granite outcrop.  A forest, like that shown at the upper left, is less vulnerable to many invaders because the plant community is more stable and there is less natural disturbance, whereas a levee forest is more vulnerable because change is a natural part of the stream system.  Stream levels fluctuate and bring in many potential invaders. The Coosa Prairie and granite outcrop are rare plant communities, but they are very sensitive to invaders.  These four examples are essentially invasive free.</a:t>
            </a:r>
          </a:p>
        </p:txBody>
      </p:sp>
    </p:spTree>
    <p:extLst>
      <p:ext uri="{BB962C8B-B14F-4D97-AF65-F5344CB8AC3E}">
        <p14:creationId xmlns:p14="http://schemas.microsoft.com/office/powerpoint/2010/main" val="139366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3BB839-3238-1947-BF66-E92E44E07DE8}" type="slidenum">
              <a:rPr lang="en-US" altLang="en-US"/>
              <a:pPr/>
              <a:t>7</a:t>
            </a:fld>
            <a:endParaRPr lang="en-US" altLang="en-US"/>
          </a:p>
        </p:txBody>
      </p:sp>
      <p:sp>
        <p:nvSpPr>
          <p:cNvPr id="135170" name="Rectangle 2"/>
          <p:cNvSpPr>
            <a:spLocks noRo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4114800"/>
          </a:xfrm>
        </p:spPr>
        <p:txBody>
          <a:bodyPr/>
          <a:lstStyle/>
          <a:p>
            <a:pPr>
              <a:lnSpc>
                <a:spcPct val="90000"/>
              </a:lnSpc>
            </a:pPr>
            <a:r>
              <a:rPr lang="en-US" altLang="en-US"/>
              <a:t>7.  Invasive plants damage the environment in a variety of ways.</a:t>
            </a:r>
          </a:p>
          <a:p>
            <a:pPr>
              <a:lnSpc>
                <a:spcPct val="90000"/>
              </a:lnSpc>
            </a:pPr>
            <a:r>
              <a:rPr lang="en-US" altLang="en-US"/>
              <a:t>They compete with native species for light,water, nutrients, etc., and may lead to a decline in numbers and diversity of the natural flora.</a:t>
            </a:r>
          </a:p>
          <a:p>
            <a:pPr>
              <a:lnSpc>
                <a:spcPct val="90000"/>
              </a:lnSpc>
            </a:pPr>
            <a:r>
              <a:rPr lang="en-US" altLang="en-US"/>
              <a:t>They change the structure of the community by eliminating or altering different layers, such as the ground layer, shrubs, understory, and canopy.</a:t>
            </a:r>
          </a:p>
          <a:p>
            <a:pPr>
              <a:lnSpc>
                <a:spcPct val="90000"/>
              </a:lnSpc>
            </a:pPr>
            <a:r>
              <a:rPr lang="en-US" altLang="en-US"/>
              <a:t>They also interfere with the successional process after natural or man-made disturbance by reducing colonization by native species. </a:t>
            </a:r>
          </a:p>
          <a:p>
            <a:pPr>
              <a:lnSpc>
                <a:spcPct val="90000"/>
              </a:lnSpc>
            </a:pPr>
            <a:r>
              <a:rPr lang="en-US" altLang="en-US"/>
              <a:t>They alter the vegetative diversity, decrease food sources and protective cover for wildlife.</a:t>
            </a:r>
          </a:p>
          <a:p>
            <a:pPr>
              <a:lnSpc>
                <a:spcPct val="90000"/>
              </a:lnSpc>
            </a:pPr>
            <a:r>
              <a:rPr lang="en-US" altLang="en-US"/>
              <a:t>They have a negative impact on the recreational benefits of an area by decreasing accessibility and reducing aesthetic values. </a:t>
            </a:r>
          </a:p>
        </p:txBody>
      </p:sp>
    </p:spTree>
    <p:extLst>
      <p:ext uri="{BB962C8B-B14F-4D97-AF65-F5344CB8AC3E}">
        <p14:creationId xmlns:p14="http://schemas.microsoft.com/office/powerpoint/2010/main" val="72840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68C070-7434-1848-8416-3DCB270900C7}" type="slidenum">
              <a:rPr lang="en-US" altLang="en-US"/>
              <a:pPr/>
              <a:t>8</a:t>
            </a:fld>
            <a:endParaRPr lang="en-US" altLang="en-US"/>
          </a:p>
        </p:txBody>
      </p:sp>
      <p:sp>
        <p:nvSpPr>
          <p:cNvPr id="137218" name="Rectangle 2"/>
          <p:cNvSpPr>
            <a:spLocks noRot="1" noChangeArrowheads="1" noTextEdit="1"/>
          </p:cNvSpPr>
          <p:nvPr>
            <p:ph type="sldImg"/>
          </p:nvPr>
        </p:nvSpPr>
        <p:spPr>
          <a:ln/>
        </p:spPr>
      </p:sp>
      <p:sp>
        <p:nvSpPr>
          <p:cNvPr id="137219" name="Rectangle 3"/>
          <p:cNvSpPr>
            <a:spLocks noGrp="1" noChangeArrowheads="1"/>
          </p:cNvSpPr>
          <p:nvPr>
            <p:ph type="body" idx="1"/>
          </p:nvPr>
        </p:nvSpPr>
        <p:spPr>
          <a:xfrm>
            <a:off x="914400" y="4343400"/>
            <a:ext cx="5029200" cy="4114800"/>
          </a:xfrm>
        </p:spPr>
        <p:txBody>
          <a:bodyPr/>
          <a:lstStyle/>
          <a:p>
            <a:r>
              <a:rPr lang="en-US" altLang="en-US"/>
              <a:t>8.  Common characteristics of invasive plants.  (Read slide.)</a:t>
            </a:r>
          </a:p>
        </p:txBody>
      </p:sp>
    </p:spTree>
    <p:extLst>
      <p:ext uri="{BB962C8B-B14F-4D97-AF65-F5344CB8AC3E}">
        <p14:creationId xmlns:p14="http://schemas.microsoft.com/office/powerpoint/2010/main" val="169660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F6AF90-9067-DD41-97B1-28716F6D1B16}" type="slidenum">
              <a:rPr lang="en-US" altLang="en-US"/>
              <a:pPr/>
              <a:t>9</a:t>
            </a:fld>
            <a:endParaRPr lang="en-US" altLang="en-US"/>
          </a:p>
        </p:txBody>
      </p:sp>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4114800"/>
          </a:xfrm>
        </p:spPr>
        <p:txBody>
          <a:bodyPr/>
          <a:lstStyle/>
          <a:p>
            <a:r>
              <a:rPr lang="en-US" altLang="en-US"/>
              <a:t>9.  Why are they so successful?  Our natural ecosystems have evolved over many thousands of years.  While plants and animals have always moved around, their migration has historically been at a slow rate, allowing time for other members of the community to adapt to them. However, as human activity moves species at ever-increasing rates, there is insufficient time for natural plant communities to adapt to such rapid changes.  In their new habitat, invasive species lack the natural controls (pathogens, predators and competition from other plants) with which they evolved.  This often gives them a competitive edge over the species native to the area.  </a:t>
            </a:r>
          </a:p>
          <a:p>
            <a:r>
              <a:rPr lang="en-US" altLang="en-US"/>
              <a:t>   Many invasive plants thrive on disturbed soil, and out-compete native vegetation. </a:t>
            </a:r>
          </a:p>
          <a:p>
            <a:r>
              <a:rPr lang="en-US" altLang="en-US"/>
              <a:t>   Furthermore, our southeastern climate is similar to the native habitat from which the invaders came, so they can readily adapt and establish new colonies. </a:t>
            </a:r>
          </a:p>
        </p:txBody>
      </p:sp>
    </p:spTree>
    <p:extLst>
      <p:ext uri="{BB962C8B-B14F-4D97-AF65-F5344CB8AC3E}">
        <p14:creationId xmlns:p14="http://schemas.microsoft.com/office/powerpoint/2010/main" val="511293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834557957"/>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111697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4742242"/>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20834" name="Group 2"/>
          <p:cNvGrpSpPr>
            <a:grpSpLocks/>
          </p:cNvGrpSpPr>
          <p:nvPr/>
        </p:nvGrpSpPr>
        <p:grpSpPr bwMode="auto">
          <a:xfrm>
            <a:off x="0" y="0"/>
            <a:ext cx="9140825" cy="6850063"/>
            <a:chOff x="0" y="0"/>
            <a:chExt cx="5758" cy="4315"/>
          </a:xfrm>
        </p:grpSpPr>
        <p:sp>
          <p:nvSpPr>
            <p:cNvPr id="120835"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0836" name="Group 4"/>
            <p:cNvGrpSpPr>
              <a:grpSpLocks/>
            </p:cNvGrpSpPr>
            <p:nvPr userDrawn="1"/>
          </p:nvGrpSpPr>
          <p:grpSpPr bwMode="auto">
            <a:xfrm>
              <a:off x="1728" y="1409"/>
              <a:ext cx="4027" cy="2906"/>
              <a:chOff x="1728" y="1409"/>
              <a:chExt cx="4027" cy="2906"/>
            </a:xfrm>
          </p:grpSpPr>
          <p:sp>
            <p:nvSpPr>
              <p:cNvPr id="120837"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38"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39"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0"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1"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42" name="Freeform 10"/>
              <p:cNvSpPr>
                <a:spLocks/>
              </p:cNvSpPr>
              <p:nvPr/>
            </p:nvSpPr>
            <p:spPr bwMode="hidden">
              <a:xfrm>
                <a:off x="3231" y="1409"/>
                <a:ext cx="2296"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20843" name="Rectangle 11"/>
          <p:cNvSpPr>
            <a:spLocks noGrp="1" noChangeArrowheads="1"/>
          </p:cNvSpPr>
          <p:nvPr>
            <p:ph type="ctrTitle" sz="quarter"/>
          </p:nvPr>
        </p:nvSpPr>
        <p:spPr>
          <a:xfrm>
            <a:off x="685800" y="1736725"/>
            <a:ext cx="7772400" cy="1920875"/>
          </a:xfrm>
        </p:spPr>
        <p:txBody>
          <a:bodyPr/>
          <a:lstStyle>
            <a:lvl1pPr>
              <a:defRPr sz="5400"/>
            </a:lvl1pPr>
          </a:lstStyle>
          <a:p>
            <a:pPr lvl="0"/>
            <a:r>
              <a:rPr lang="en-US" altLang="en-US" noProof="0" smtClean="0"/>
              <a:t>Click to edit Master title style</a:t>
            </a:r>
          </a:p>
        </p:txBody>
      </p:sp>
      <p:sp>
        <p:nvSpPr>
          <p:cNvPr id="12084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120845" name="Rectangle 13"/>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120846" name="Rectangle 14"/>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120847" name="Rectangle 15"/>
          <p:cNvSpPr>
            <a:spLocks noGrp="1" noChangeArrowheads="1"/>
          </p:cNvSpPr>
          <p:nvPr>
            <p:ph type="sldNum" sz="quarter" idx="4"/>
          </p:nvPr>
        </p:nvSpPr>
        <p:spPr>
          <a:xfrm>
            <a:off x="6553200" y="6254750"/>
            <a:ext cx="2133600" cy="476250"/>
          </a:xfrm>
        </p:spPr>
        <p:txBody>
          <a:bodyPr/>
          <a:lstStyle>
            <a:lvl1pPr>
              <a:defRPr/>
            </a:lvl1pPr>
          </a:lstStyle>
          <a:p>
            <a:fld id="{E92AE7CF-81C5-2D4C-B6B6-16F5D47B8487}" type="slidenum">
              <a:rPr lang="en-US" altLang="en-US"/>
              <a:pPr/>
              <a:t>‹#›</a:t>
            </a:fld>
            <a:endParaRPr lang="en-US" altLang="en-US"/>
          </a:p>
        </p:txBody>
      </p:sp>
    </p:spTree>
  </p:cSld>
  <p:clrMapOvr>
    <a:masterClrMapping/>
  </p:clrMapOvr>
  <p:transition>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D6D401C-F8F3-DE4B-946E-4E997BF71028}" type="slidenum">
              <a:rPr lang="en-US" altLang="en-US"/>
              <a:pPr/>
              <a:t>‹#›</a:t>
            </a:fld>
            <a:endParaRPr lang="en-US" altLang="en-US"/>
          </a:p>
        </p:txBody>
      </p:sp>
    </p:spTree>
    <p:extLst>
      <p:ext uri="{BB962C8B-B14F-4D97-AF65-F5344CB8AC3E}">
        <p14:creationId xmlns:p14="http://schemas.microsoft.com/office/powerpoint/2010/main" val="633921710"/>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6C6EA5B-6BB6-5C46-9C8E-683FCF50F56C}" type="slidenum">
              <a:rPr lang="en-US" altLang="en-US"/>
              <a:pPr/>
              <a:t>‹#›</a:t>
            </a:fld>
            <a:endParaRPr lang="en-US" altLang="en-US"/>
          </a:p>
        </p:txBody>
      </p:sp>
    </p:spTree>
    <p:extLst>
      <p:ext uri="{BB962C8B-B14F-4D97-AF65-F5344CB8AC3E}">
        <p14:creationId xmlns:p14="http://schemas.microsoft.com/office/powerpoint/2010/main" val="655807203"/>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2956CBF-0448-5349-82F1-E08A6FDC227E}" type="slidenum">
              <a:rPr lang="en-US" altLang="en-US"/>
              <a:pPr/>
              <a:t>‹#›</a:t>
            </a:fld>
            <a:endParaRPr lang="en-US" altLang="en-US"/>
          </a:p>
        </p:txBody>
      </p:sp>
    </p:spTree>
    <p:extLst>
      <p:ext uri="{BB962C8B-B14F-4D97-AF65-F5344CB8AC3E}">
        <p14:creationId xmlns:p14="http://schemas.microsoft.com/office/powerpoint/2010/main" val="1265584417"/>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11B41A1-83A3-F844-8941-A7F3734A2575}" type="slidenum">
              <a:rPr lang="en-US" altLang="en-US"/>
              <a:pPr/>
              <a:t>‹#›</a:t>
            </a:fld>
            <a:endParaRPr lang="en-US" altLang="en-US"/>
          </a:p>
        </p:txBody>
      </p:sp>
    </p:spTree>
    <p:extLst>
      <p:ext uri="{BB962C8B-B14F-4D97-AF65-F5344CB8AC3E}">
        <p14:creationId xmlns:p14="http://schemas.microsoft.com/office/powerpoint/2010/main" val="1999256631"/>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C90F7A1-3F1F-6D49-95FC-4A93F3BD2ED2}" type="slidenum">
              <a:rPr lang="en-US" altLang="en-US"/>
              <a:pPr/>
              <a:t>‹#›</a:t>
            </a:fld>
            <a:endParaRPr lang="en-US" altLang="en-US"/>
          </a:p>
        </p:txBody>
      </p:sp>
    </p:spTree>
    <p:extLst>
      <p:ext uri="{BB962C8B-B14F-4D97-AF65-F5344CB8AC3E}">
        <p14:creationId xmlns:p14="http://schemas.microsoft.com/office/powerpoint/2010/main" val="1977056255"/>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ECD07FE-7794-C64E-8B4C-C64454EADE61}" type="slidenum">
              <a:rPr lang="en-US" altLang="en-US"/>
              <a:pPr/>
              <a:t>‹#›</a:t>
            </a:fld>
            <a:endParaRPr lang="en-US" altLang="en-US"/>
          </a:p>
        </p:txBody>
      </p:sp>
    </p:spTree>
    <p:extLst>
      <p:ext uri="{BB962C8B-B14F-4D97-AF65-F5344CB8AC3E}">
        <p14:creationId xmlns:p14="http://schemas.microsoft.com/office/powerpoint/2010/main" val="370007754"/>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1D0FC56-1629-C34D-BA78-481BA65F3702}" type="slidenum">
              <a:rPr lang="en-US" altLang="en-US"/>
              <a:pPr/>
              <a:t>‹#›</a:t>
            </a:fld>
            <a:endParaRPr lang="en-US" altLang="en-US"/>
          </a:p>
        </p:txBody>
      </p:sp>
    </p:spTree>
    <p:extLst>
      <p:ext uri="{BB962C8B-B14F-4D97-AF65-F5344CB8AC3E}">
        <p14:creationId xmlns:p14="http://schemas.microsoft.com/office/powerpoint/2010/main" val="175516341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9884742"/>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C61E54C-849E-D449-ACB9-30C112A992EF}" type="slidenum">
              <a:rPr lang="en-US" altLang="en-US"/>
              <a:pPr/>
              <a:t>‹#›</a:t>
            </a:fld>
            <a:endParaRPr lang="en-US" altLang="en-US"/>
          </a:p>
        </p:txBody>
      </p:sp>
    </p:spTree>
    <p:extLst>
      <p:ext uri="{BB962C8B-B14F-4D97-AF65-F5344CB8AC3E}">
        <p14:creationId xmlns:p14="http://schemas.microsoft.com/office/powerpoint/2010/main" val="1196107099"/>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66D910A-2DCB-9E42-800C-5D9AF84FB279}" type="slidenum">
              <a:rPr lang="en-US" altLang="en-US"/>
              <a:pPr/>
              <a:t>‹#›</a:t>
            </a:fld>
            <a:endParaRPr lang="en-US" altLang="en-US"/>
          </a:p>
        </p:txBody>
      </p:sp>
    </p:spTree>
    <p:extLst>
      <p:ext uri="{BB962C8B-B14F-4D97-AF65-F5344CB8AC3E}">
        <p14:creationId xmlns:p14="http://schemas.microsoft.com/office/powerpoint/2010/main" val="377593326"/>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4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4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B5E04A9-86FC-994E-8C74-B95BC7DF48A3}" type="slidenum">
              <a:rPr lang="en-US" altLang="en-US"/>
              <a:pPr/>
              <a:t>‹#›</a:t>
            </a:fld>
            <a:endParaRPr lang="en-US" altLang="en-US"/>
          </a:p>
        </p:txBody>
      </p:sp>
    </p:spTree>
    <p:extLst>
      <p:ext uri="{BB962C8B-B14F-4D97-AF65-F5344CB8AC3E}">
        <p14:creationId xmlns:p14="http://schemas.microsoft.com/office/powerpoint/2010/main" val="396853197"/>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5888"/>
            <a:ext cx="403860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8400"/>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8400"/>
            <a:ext cx="2133600" cy="476250"/>
          </a:xfrm>
        </p:spPr>
        <p:txBody>
          <a:bodyPr/>
          <a:lstStyle>
            <a:lvl1pPr>
              <a:defRPr/>
            </a:lvl1pPr>
          </a:lstStyle>
          <a:p>
            <a:fld id="{1D279879-CA15-5F49-A391-038D73DEFDF1}" type="slidenum">
              <a:rPr lang="en-US" altLang="en-US"/>
              <a:pPr/>
              <a:t>‹#›</a:t>
            </a:fld>
            <a:endParaRPr lang="en-US" altLang="en-US"/>
          </a:p>
        </p:txBody>
      </p:sp>
    </p:spTree>
    <p:extLst>
      <p:ext uri="{BB962C8B-B14F-4D97-AF65-F5344CB8AC3E}">
        <p14:creationId xmlns:p14="http://schemas.microsoft.com/office/powerpoint/2010/main" val="1974958044"/>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591413464"/>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474971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10007"/>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5362137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43554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08990282"/>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05890949"/>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p:fade thruBlk="1"/>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0"/>
            <a:ext cx="9140825" cy="6850063"/>
            <a:chOff x="0" y="0"/>
            <a:chExt cx="5758" cy="4315"/>
          </a:xfrm>
        </p:grpSpPr>
        <p:sp>
          <p:nvSpPr>
            <p:cNvPr id="119811"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9812" name="Group 4"/>
            <p:cNvGrpSpPr>
              <a:grpSpLocks/>
            </p:cNvGrpSpPr>
            <p:nvPr userDrawn="1"/>
          </p:nvGrpSpPr>
          <p:grpSpPr bwMode="auto">
            <a:xfrm>
              <a:off x="1728" y="1409"/>
              <a:ext cx="4027" cy="2906"/>
              <a:chOff x="1728" y="1409"/>
              <a:chExt cx="4027" cy="2906"/>
            </a:xfrm>
          </p:grpSpPr>
          <p:sp>
            <p:nvSpPr>
              <p:cNvPr id="119813"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4"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5"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6"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7"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818" name="Freeform 10"/>
              <p:cNvSpPr>
                <a:spLocks/>
              </p:cNvSpPr>
              <p:nvPr/>
            </p:nvSpPr>
            <p:spPr bwMode="hidden">
              <a:xfrm>
                <a:off x="3231" y="1409"/>
                <a:ext cx="2296"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9819" name="Rectangle 11"/>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9820" name="Rectangle 12"/>
          <p:cNvSpPr>
            <a:spLocks noGrp="1" noRot="1" noChangeArrowheads="1"/>
          </p:cNvSpPr>
          <p:nvPr>
            <p:ph type="body" idx="1"/>
          </p:nvPr>
        </p:nvSpPr>
        <p:spPr bwMode="auto">
          <a:xfrm>
            <a:off x="457200" y="1600200"/>
            <a:ext cx="82296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9821" name="Rectangle 13"/>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1982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119823" name="Rectangle 15"/>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3C04FFD9-A254-2641-B57B-C1A3D971E62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7"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p:fade thruBlk="1"/>
  </p:transition>
  <p:timing>
    <p:tnLst>
      <p:par>
        <p:cTn id="1" dur="indefinite" restart="never" nodeType="tmRoot"/>
      </p:par>
    </p:tnLst>
  </p:timing>
  <p:txStyles>
    <p:titleStyle>
      <a:lvl1pPr algn="ctr" rtl="0" fontAlgn="base">
        <a:spcBef>
          <a:spcPct val="0"/>
        </a:spcBef>
        <a:spcAft>
          <a:spcPct val="0"/>
        </a:spcAft>
        <a:defRPr sz="40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2pPr>
      <a:lvl3pPr algn="ctr" rtl="0"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3pPr>
      <a:lvl4pPr algn="ctr" rtl="0"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4pPr>
      <a:lvl5pPr algn="ctr" rtl="0"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9pPr>
    </p:titleStyle>
    <p:bodyStyle>
      <a:lvl1pPr marL="342900" indent="-342900" algn="l" rtl="0" fontAlgn="base">
        <a:spcBef>
          <a:spcPct val="20000"/>
        </a:spcBef>
        <a:spcAft>
          <a:spcPct val="0"/>
        </a:spcAft>
        <a:buClr>
          <a:schemeClr val="hlink"/>
        </a:buClr>
        <a:buSzPct val="70000"/>
        <a:buFont typeface="Wingdings"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www.gaeppc.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hyperlink" Target="file:///E:\images\768x512\0016020.jpg" TargetMode="External"/><Relationship Id="rId5" Type="http://schemas.openxmlformats.org/officeDocument/2006/relationships/image" Target="../media/image57.jpeg"/><Relationship Id="rId6" Type="http://schemas.openxmlformats.org/officeDocument/2006/relationships/image" Target="../media/image58.jpeg"/><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1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1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1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73.jpeg"/></Relationships>
</file>

<file path=ppt/slides/_rels/slide4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3.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8" name="Picture 2" descr="se complex kudu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972300"/>
          </a:xfrm>
          <a:prstGeom prst="rect">
            <a:avLst/>
          </a:prstGeom>
          <a:noFill/>
          <a:extLst>
            <a:ext uri="{909E8E84-426E-40DD-AFC4-6F175D3DCCD1}">
              <a14:hiddenFill xmlns:a14="http://schemas.microsoft.com/office/drawing/2010/main">
                <a:solidFill>
                  <a:srgbClr val="FFFFFF"/>
                </a:solidFill>
              </a14:hiddenFill>
            </a:ext>
          </a:extLst>
        </p:spPr>
      </p:pic>
      <p:pic>
        <p:nvPicPr>
          <p:cNvPr id="1218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5791200"/>
            <a:ext cx="2667000" cy="930275"/>
          </a:xfrm>
          <a:prstGeom prst="rect">
            <a:avLst/>
          </a:prstGeom>
          <a:noFill/>
          <a:extLst>
            <a:ext uri="{909E8E84-426E-40DD-AFC4-6F175D3DCCD1}">
              <a14:hiddenFill xmlns:a14="http://schemas.microsoft.com/office/drawing/2010/main">
                <a:solidFill>
                  <a:srgbClr val="FFFFFF"/>
                </a:solidFill>
              </a14:hiddenFill>
            </a:ext>
          </a:extLst>
        </p:spPr>
      </p:pic>
      <p:sp>
        <p:nvSpPr>
          <p:cNvPr id="121860" name="Rectangle 4"/>
          <p:cNvSpPr>
            <a:spLocks noGrp="1" noChangeArrowheads="1"/>
          </p:cNvSpPr>
          <p:nvPr>
            <p:ph type="ctrTitle"/>
          </p:nvPr>
        </p:nvSpPr>
        <p:spPr>
          <a:xfrm>
            <a:off x="457200" y="1752600"/>
            <a:ext cx="8305800" cy="1920875"/>
          </a:xfrm>
        </p:spPr>
        <p:txBody>
          <a:bodyPr/>
          <a:lstStyle/>
          <a:p>
            <a:r>
              <a:rPr lang="en-US" altLang="en-US" sz="6600"/>
              <a:t>Invasive Exotic Plants</a:t>
            </a:r>
          </a:p>
        </p:txBody>
      </p:sp>
      <p:sp>
        <p:nvSpPr>
          <p:cNvPr id="121861" name="Rectangle 5"/>
          <p:cNvSpPr>
            <a:spLocks noGrp="1" noChangeArrowheads="1"/>
          </p:cNvSpPr>
          <p:nvPr>
            <p:ph type="subTitle" idx="1"/>
          </p:nvPr>
        </p:nvSpPr>
        <p:spPr>
          <a:xfrm>
            <a:off x="914400" y="3352800"/>
            <a:ext cx="7162800" cy="1752600"/>
          </a:xfrm>
        </p:spPr>
        <p:txBody>
          <a:bodyPr/>
          <a:lstStyle/>
          <a:p>
            <a:r>
              <a:rPr lang="en-US" altLang="en-US" sz="5400" b="1" i="1"/>
              <a:t>Becoming Part of the Solution</a:t>
            </a:r>
            <a:endParaRPr lang="en-US" altLang="en-US" sz="3600"/>
          </a:p>
        </p:txBody>
      </p:sp>
      <p:sp>
        <p:nvSpPr>
          <p:cNvPr id="121862" name="Text Box 6"/>
          <p:cNvSpPr txBox="1">
            <a:spLocks noChangeArrowheads="1"/>
          </p:cNvSpPr>
          <p:nvPr/>
        </p:nvSpPr>
        <p:spPr bwMode="auto">
          <a:xfrm>
            <a:off x="1219200" y="5029200"/>
            <a:ext cx="6858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3600" b="1">
                <a:effectLst>
                  <a:outerShdw blurRad="38100" dist="38100" dir="2700000" algn="tl">
                    <a:srgbClr val="000000"/>
                  </a:outerShdw>
                </a:effectLst>
                <a:latin typeface="Times" charset="0"/>
              </a:rPr>
              <a:t>Georgia Exotic Pest Plant Council</a:t>
            </a: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914400" y="1219200"/>
            <a:ext cx="78486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5400" b="1">
                <a:solidFill>
                  <a:schemeClr val="tx2"/>
                </a:solidFill>
                <a:effectLst>
                  <a:outerShdw blurRad="38100" dist="38100" dir="2700000" algn="tl">
                    <a:srgbClr val="000000"/>
                  </a:outerShdw>
                </a:effectLst>
                <a:latin typeface="Times New Roman" charset="0"/>
              </a:rPr>
              <a:t>While the problem of invasive plants has been around for decades, we have only recently focused on the issue.</a:t>
            </a: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457200" y="274638"/>
            <a:ext cx="8229600" cy="1325562"/>
          </a:xfrm>
        </p:spPr>
        <p:txBody>
          <a:bodyPr/>
          <a:lstStyle/>
          <a:p>
            <a:r>
              <a:rPr lang="en-US" altLang="en-US"/>
              <a:t>What is being done:</a:t>
            </a:r>
            <a:br>
              <a:rPr lang="en-US" altLang="en-US"/>
            </a:br>
            <a:r>
              <a:rPr lang="en-US" altLang="en-US"/>
              <a:t>National level </a:t>
            </a:r>
          </a:p>
        </p:txBody>
      </p:sp>
      <p:sp>
        <p:nvSpPr>
          <p:cNvPr id="142339" name="Rectangle 3"/>
          <p:cNvSpPr>
            <a:spLocks noGrp="1" noRot="1" noChangeArrowheads="1"/>
          </p:cNvSpPr>
          <p:nvPr>
            <p:ph type="body" idx="1"/>
          </p:nvPr>
        </p:nvSpPr>
        <p:spPr>
          <a:xfrm>
            <a:off x="457200" y="2359025"/>
            <a:ext cx="8229600" cy="4498975"/>
          </a:xfrm>
        </p:spPr>
        <p:txBody>
          <a:bodyPr/>
          <a:lstStyle/>
          <a:p>
            <a:r>
              <a:rPr lang="en-US" altLang="en-US"/>
              <a:t>Directs Federal agencies to</a:t>
            </a:r>
          </a:p>
          <a:p>
            <a:pPr lvl="1"/>
            <a:r>
              <a:rPr lang="en-US" altLang="en-US"/>
              <a:t>Prevent introduction</a:t>
            </a:r>
          </a:p>
          <a:p>
            <a:pPr lvl="1"/>
            <a:r>
              <a:rPr lang="en-US" altLang="en-US"/>
              <a:t>Detect and respond, monitor, and research</a:t>
            </a:r>
          </a:p>
          <a:p>
            <a:pPr lvl="1"/>
            <a:r>
              <a:rPr lang="en-US" altLang="en-US"/>
              <a:t>Not authorize, fund, or carry out actions likely to further spread	</a:t>
            </a:r>
          </a:p>
          <a:p>
            <a:r>
              <a:rPr lang="en-US" altLang="en-US"/>
              <a:t>Establish National Invasive Species Council</a:t>
            </a:r>
          </a:p>
          <a:p>
            <a:r>
              <a:rPr lang="en-US" altLang="en-US"/>
              <a:t>Develop National Invasive Species Management Plan</a:t>
            </a:r>
          </a:p>
        </p:txBody>
      </p:sp>
      <p:sp>
        <p:nvSpPr>
          <p:cNvPr id="142340" name="Text Box 4"/>
          <p:cNvSpPr txBox="1">
            <a:spLocks noChangeArrowheads="1"/>
          </p:cNvSpPr>
          <p:nvPr/>
        </p:nvSpPr>
        <p:spPr bwMode="auto">
          <a:xfrm>
            <a:off x="685800" y="1600200"/>
            <a:ext cx="798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3600" b="1">
                <a:solidFill>
                  <a:schemeClr val="tx2"/>
                </a:solidFill>
                <a:effectLst>
                  <a:outerShdw blurRad="38100" dist="38100" dir="2700000" algn="tl">
                    <a:srgbClr val="000000"/>
                  </a:outerShdw>
                </a:effectLst>
                <a:latin typeface="Times New Roman" charset="0"/>
              </a:rPr>
              <a:t>Executive Order 13112 (February 1999)</a:t>
            </a:r>
            <a:endParaRPr lang="en-US" altLang="en-US" sz="4000" b="1">
              <a:solidFill>
                <a:schemeClr val="tx2"/>
              </a:solidFill>
              <a:effectLst>
                <a:outerShdw blurRad="38100" dist="38100" dir="2700000" algn="tl">
                  <a:srgbClr val="000000"/>
                </a:outerShdw>
              </a:effectLst>
              <a:latin typeface="Times New Roman" charset="0"/>
            </a:endParaRPr>
          </a:p>
        </p:txBody>
      </p:sp>
      <p:sp>
        <p:nvSpPr>
          <p:cNvPr id="142341" name="Line 5"/>
          <p:cNvSpPr>
            <a:spLocks noChangeShapeType="1"/>
          </p:cNvSpPr>
          <p:nvPr/>
        </p:nvSpPr>
        <p:spPr bwMode="auto">
          <a:xfrm>
            <a:off x="762000" y="2286000"/>
            <a:ext cx="7696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4387" name="Picture 3" descr="SLID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3" y="839788"/>
            <a:ext cx="7162800" cy="505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6434" name="Picture 2" descr="Woody_codes_conf_red"/>
          <p:cNvPicPr>
            <a:picLocks noChangeAspect="1" noChangeArrowheads="1"/>
          </p:cNvPicPr>
          <p:nvPr/>
        </p:nvPicPr>
        <p:blipFill>
          <a:blip r:embed="rId3">
            <a:lum bright="24000" contrast="12000"/>
            <a:extLst>
              <a:ext uri="{28A0092B-C50C-407E-A947-70E740481C1C}">
                <a14:useLocalDpi xmlns:a14="http://schemas.microsoft.com/office/drawing/2010/main" val="0"/>
              </a:ext>
            </a:extLst>
          </a:blip>
          <a:srcRect/>
          <a:stretch>
            <a:fillRect/>
          </a:stretch>
        </p:blipFill>
        <p:spPr bwMode="auto">
          <a:xfrm>
            <a:off x="152400" y="152400"/>
            <a:ext cx="4114800" cy="30353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46435" name="Rectangle 3"/>
          <p:cNvSpPr>
            <a:spLocks noChangeArrowheads="1"/>
          </p:cNvSpPr>
          <p:nvPr/>
        </p:nvSpPr>
        <p:spPr bwMode="auto">
          <a:xfrm>
            <a:off x="1600200" y="350838"/>
            <a:ext cx="3176588"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en-US" sz="2800" b="1" i="1">
                <a:solidFill>
                  <a:schemeClr val="bg1"/>
                </a:solidFill>
              </a:rPr>
              <a:t> </a:t>
            </a:r>
            <a:endParaRPr lang="en-US" altLang="en-US" sz="2400"/>
          </a:p>
          <a:p>
            <a:pPr algn="ctr" eaLnBrk="0" hangingPunct="0"/>
            <a:endParaRPr lang="en-US" altLang="en-US" sz="2400"/>
          </a:p>
          <a:p>
            <a:pPr algn="ctr" eaLnBrk="0" hangingPunct="0"/>
            <a:endParaRPr lang="en-US" altLang="en-US" sz="2400"/>
          </a:p>
          <a:p>
            <a:pPr algn="ctr" eaLnBrk="0" hangingPunct="0"/>
            <a:endParaRPr lang="en-US" altLang="en-US" sz="2400" b="1"/>
          </a:p>
        </p:txBody>
      </p:sp>
      <p:sp>
        <p:nvSpPr>
          <p:cNvPr id="146436" name="Text Box 4"/>
          <p:cNvSpPr txBox="1">
            <a:spLocks noChangeArrowheads="1"/>
          </p:cNvSpPr>
          <p:nvPr/>
        </p:nvSpPr>
        <p:spPr bwMode="auto">
          <a:xfrm>
            <a:off x="4191000" y="609600"/>
            <a:ext cx="4495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sz="3200" b="1">
                <a:solidFill>
                  <a:schemeClr val="tx2"/>
                </a:solidFill>
                <a:effectLst>
                  <a:outerShdw blurRad="38100" dist="38100" dir="2700000" algn="tl">
                    <a:srgbClr val="000000"/>
                  </a:outerShdw>
                </a:effectLst>
                <a:latin typeface="Times New Roman" charset="0"/>
              </a:rPr>
              <a:t>The Invasive Plant Workshop:</a:t>
            </a:r>
            <a:br>
              <a:rPr lang="en-US" altLang="en-US" sz="3200" b="1">
                <a:solidFill>
                  <a:schemeClr val="tx2"/>
                </a:solidFill>
                <a:effectLst>
                  <a:outerShdw blurRad="38100" dist="38100" dir="2700000" algn="tl">
                    <a:srgbClr val="000000"/>
                  </a:outerShdw>
                </a:effectLst>
                <a:latin typeface="Times New Roman" charset="0"/>
              </a:rPr>
            </a:br>
            <a:r>
              <a:rPr lang="en-US" altLang="en-US" sz="3200" b="1">
                <a:solidFill>
                  <a:schemeClr val="tx2"/>
                </a:solidFill>
                <a:effectLst>
                  <a:outerShdw blurRad="38100" dist="38100" dir="2700000" algn="tl">
                    <a:srgbClr val="000000"/>
                  </a:outerShdw>
                </a:effectLst>
                <a:latin typeface="Times New Roman" charset="0"/>
              </a:rPr>
              <a:t>“Linking Ecology and Horticulture to Prevent Plant Invasions”</a:t>
            </a:r>
          </a:p>
        </p:txBody>
      </p:sp>
      <p:sp>
        <p:nvSpPr>
          <p:cNvPr id="146437" name="Text Box 5"/>
          <p:cNvSpPr txBox="1">
            <a:spLocks noChangeArrowheads="1"/>
          </p:cNvSpPr>
          <p:nvPr/>
        </p:nvSpPr>
        <p:spPr bwMode="auto">
          <a:xfrm>
            <a:off x="609600" y="3276600"/>
            <a:ext cx="8077200" cy="384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buClr>
                <a:schemeClr val="hlink"/>
              </a:buClr>
              <a:buSzPct val="70000"/>
              <a:buFont typeface="Wingdings" charset="2"/>
              <a:buChar char="n"/>
            </a:pPr>
            <a:r>
              <a:rPr lang="en-US" altLang="en-US" sz="2800">
                <a:effectLst>
                  <a:outerShdw blurRad="38100" dist="38100" dir="2700000" algn="tl">
                    <a:srgbClr val="000000"/>
                  </a:outerShdw>
                </a:effectLst>
                <a:latin typeface="Times New Roman" charset="0"/>
              </a:rPr>
              <a:t> </a:t>
            </a:r>
            <a:r>
              <a:rPr lang="en-US" altLang="en-US" sz="2400" b="1">
                <a:effectLst>
                  <a:outerShdw blurRad="38100" dist="38100" dir="2700000" algn="tl">
                    <a:srgbClr val="000000"/>
                  </a:outerShdw>
                </a:effectLst>
                <a:latin typeface="Times New Roman" charset="0"/>
              </a:rPr>
              <a:t>First held in St. Louis in 2001 with a second workshop</a:t>
            </a:r>
            <a:br>
              <a:rPr lang="en-US" altLang="en-US" sz="2400" b="1">
                <a:effectLst>
                  <a:outerShdw blurRad="38100" dist="38100" dir="2700000" algn="tl">
                    <a:srgbClr val="000000"/>
                  </a:outerShdw>
                </a:effectLst>
                <a:latin typeface="Times New Roman" charset="0"/>
              </a:rPr>
            </a:br>
            <a:r>
              <a:rPr lang="en-US" altLang="en-US" sz="2400" b="1">
                <a:effectLst>
                  <a:outerShdw blurRad="38100" dist="38100" dir="2700000" algn="tl">
                    <a:srgbClr val="000000"/>
                  </a:outerShdw>
                </a:effectLst>
                <a:latin typeface="Times New Roman" charset="0"/>
              </a:rPr>
              <a:t>    in Chicago in 2002</a:t>
            </a:r>
          </a:p>
          <a:p>
            <a:pPr>
              <a:spcBef>
                <a:spcPct val="20000"/>
              </a:spcBef>
              <a:buClr>
                <a:schemeClr val="hlink"/>
              </a:buClr>
              <a:buSzPct val="70000"/>
              <a:buFont typeface="Wingdings" charset="2"/>
              <a:buChar char="n"/>
            </a:pPr>
            <a:r>
              <a:rPr lang="en-US" altLang="en-US" sz="2400" b="1">
                <a:effectLst>
                  <a:outerShdw blurRad="38100" dist="38100" dir="2700000" algn="tl">
                    <a:srgbClr val="000000"/>
                  </a:outerShdw>
                </a:effectLst>
                <a:latin typeface="Times New Roman" charset="0"/>
              </a:rPr>
              <a:t> Attended by professionals concerned with ornamental</a:t>
            </a:r>
            <a:br>
              <a:rPr lang="en-US" altLang="en-US" sz="2400" b="1">
                <a:effectLst>
                  <a:outerShdw blurRad="38100" dist="38100" dir="2700000" algn="tl">
                    <a:srgbClr val="000000"/>
                  </a:outerShdw>
                </a:effectLst>
                <a:latin typeface="Times New Roman" charset="0"/>
              </a:rPr>
            </a:br>
            <a:r>
              <a:rPr lang="en-US" altLang="en-US" sz="2400" b="1">
                <a:effectLst>
                  <a:outerShdw blurRad="38100" dist="38100" dir="2700000" algn="tl">
                    <a:srgbClr val="000000"/>
                  </a:outerShdw>
                </a:effectLst>
                <a:latin typeface="Times New Roman" charset="0"/>
              </a:rPr>
              <a:t>   plants and the issue of invasive plants </a:t>
            </a:r>
          </a:p>
          <a:p>
            <a:pPr>
              <a:spcBef>
                <a:spcPct val="20000"/>
              </a:spcBef>
              <a:buClr>
                <a:schemeClr val="hlink"/>
              </a:buClr>
              <a:buSzPct val="70000"/>
              <a:buFont typeface="Wingdings" charset="2"/>
              <a:buChar char="n"/>
            </a:pPr>
            <a:r>
              <a:rPr lang="en-US" altLang="en-US" sz="2400" b="1">
                <a:effectLst>
                  <a:outerShdw blurRad="38100" dist="38100" dir="2700000" algn="tl">
                    <a:srgbClr val="000000"/>
                  </a:outerShdw>
                </a:effectLst>
                <a:latin typeface="Times New Roman" charset="0"/>
              </a:rPr>
              <a:t> In brief, the workshops identified needs and goals to begin</a:t>
            </a:r>
            <a:br>
              <a:rPr lang="en-US" altLang="en-US" sz="2400" b="1">
                <a:effectLst>
                  <a:outerShdw blurRad="38100" dist="38100" dir="2700000" algn="tl">
                    <a:srgbClr val="000000"/>
                  </a:outerShdw>
                </a:effectLst>
                <a:latin typeface="Times New Roman" charset="0"/>
              </a:rPr>
            </a:br>
            <a:r>
              <a:rPr lang="en-US" altLang="en-US" sz="2400" b="1">
                <a:effectLst>
                  <a:outerShdw blurRad="38100" dist="38100" dir="2700000" algn="tl">
                    <a:srgbClr val="000000"/>
                  </a:outerShdw>
                </a:effectLst>
                <a:latin typeface="Times New Roman" charset="0"/>
              </a:rPr>
              <a:t>   addressing the relationship of invasive plants and the</a:t>
            </a:r>
            <a:br>
              <a:rPr lang="en-US" altLang="en-US" sz="2400" b="1">
                <a:effectLst>
                  <a:outerShdw blurRad="38100" dist="38100" dir="2700000" algn="tl">
                    <a:srgbClr val="000000"/>
                  </a:outerShdw>
                </a:effectLst>
                <a:latin typeface="Times New Roman" charset="0"/>
              </a:rPr>
            </a:br>
            <a:r>
              <a:rPr lang="en-US" altLang="en-US" sz="2400" b="1">
                <a:effectLst>
                  <a:outerShdw blurRad="38100" dist="38100" dir="2700000" algn="tl">
                    <a:srgbClr val="000000"/>
                  </a:outerShdw>
                </a:effectLst>
                <a:latin typeface="Times New Roman" charset="0"/>
              </a:rPr>
              <a:t>   horticulture industry.</a:t>
            </a:r>
          </a:p>
          <a:p>
            <a:pPr>
              <a:spcBef>
                <a:spcPct val="20000"/>
              </a:spcBef>
              <a:buClr>
                <a:schemeClr val="hlink"/>
              </a:buClr>
              <a:buSzPct val="70000"/>
              <a:buFont typeface="Wingdings" charset="2"/>
              <a:buChar char="n"/>
            </a:pPr>
            <a:endParaRPr lang="en-US" altLang="en-US" sz="2400" b="1">
              <a:effectLst>
                <a:outerShdw blurRad="38100" dist="38100" dir="2700000" algn="tl">
                  <a:srgbClr val="000000"/>
                </a:outerShdw>
              </a:effectLst>
              <a:latin typeface="Times New Roman" charset="0"/>
            </a:endParaRPr>
          </a:p>
          <a:p>
            <a:pPr eaLnBrk="0" hangingPunct="0">
              <a:spcBef>
                <a:spcPct val="50000"/>
              </a:spcBef>
            </a:pPr>
            <a:endParaRPr lang="en-US" altLang="en-US" sz="2400" b="1">
              <a:latin typeface="Times" charset="0"/>
            </a:endParaRP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8482" name="Rectangle 2"/>
          <p:cNvSpPr>
            <a:spLocks noGrp="1" noRot="1" noChangeArrowheads="1"/>
          </p:cNvSpPr>
          <p:nvPr>
            <p:ph type="title"/>
          </p:nvPr>
        </p:nvSpPr>
        <p:spPr/>
        <p:txBody>
          <a:bodyPr/>
          <a:lstStyle/>
          <a:p>
            <a:r>
              <a:rPr lang="en-US" altLang="en-US"/>
              <a:t>Local efforts:</a:t>
            </a:r>
            <a:br>
              <a:rPr lang="en-US" altLang="en-US"/>
            </a:br>
            <a:r>
              <a:rPr lang="en-US" altLang="en-US"/>
              <a:t>Exotic Pest Plant Councils</a:t>
            </a:r>
          </a:p>
        </p:txBody>
      </p:sp>
      <p:sp>
        <p:nvSpPr>
          <p:cNvPr id="148483" name="Rectangle 3"/>
          <p:cNvSpPr>
            <a:spLocks noGrp="1" noRot="1" noChangeArrowheads="1"/>
          </p:cNvSpPr>
          <p:nvPr>
            <p:ph type="body" idx="1"/>
          </p:nvPr>
        </p:nvSpPr>
        <p:spPr>
          <a:xfrm>
            <a:off x="381000" y="1981200"/>
            <a:ext cx="8382000" cy="4495800"/>
          </a:xfrm>
        </p:spPr>
        <p:txBody>
          <a:bodyPr/>
          <a:lstStyle/>
          <a:p>
            <a:pPr>
              <a:lnSpc>
                <a:spcPct val="90000"/>
              </a:lnSpc>
            </a:pPr>
            <a:r>
              <a:rPr lang="en-US" altLang="en-US"/>
              <a:t>Georgia Exotic Pest Plant Council (GA-EPPC) was established to provide a forum to focus on the issue of invasive plants, their effects on natural systems, and their controls</a:t>
            </a:r>
          </a:p>
          <a:p>
            <a:pPr>
              <a:lnSpc>
                <a:spcPct val="90000"/>
              </a:lnSpc>
              <a:buFont typeface="Wingdings" charset="2"/>
              <a:buNone/>
            </a:pPr>
            <a:endParaRPr lang="en-US" altLang="en-US"/>
          </a:p>
          <a:p>
            <a:pPr>
              <a:lnSpc>
                <a:spcPct val="90000"/>
              </a:lnSpc>
            </a:pPr>
            <a:r>
              <a:rPr lang="en-US" altLang="en-US"/>
              <a:t>Membership includes representatives from county, state and federal agencies, environmental and trade associations, plant societies, as well as other concerned citizens.</a:t>
            </a:r>
          </a:p>
          <a:p>
            <a:pPr lvl="1">
              <a:lnSpc>
                <a:spcPct val="90000"/>
              </a:lnSpc>
              <a:buFont typeface="Wingdings" charset="2"/>
              <a:buNone/>
            </a:pPr>
            <a:endParaRPr lang="en-US" altLang="en-US" sz="2000"/>
          </a:p>
        </p:txBody>
      </p:sp>
      <p:sp>
        <p:nvSpPr>
          <p:cNvPr id="148484" name="Line 4"/>
          <p:cNvSpPr>
            <a:spLocks noChangeShapeType="1"/>
          </p:cNvSpPr>
          <p:nvPr/>
        </p:nvSpPr>
        <p:spPr bwMode="auto">
          <a:xfrm>
            <a:off x="1676400" y="1524000"/>
            <a:ext cx="57150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dissolve">
                                      <p:cBhvr>
                                        <p:cTn id="7" dur="500"/>
                                        <p:tgtEl>
                                          <p:spTgt spid="148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8483">
                                            <p:txEl>
                                              <p:pRg st="2" end="2"/>
                                            </p:txEl>
                                          </p:spTgt>
                                        </p:tgtEl>
                                        <p:attrNameLst>
                                          <p:attrName>style.visibility</p:attrName>
                                        </p:attrNameLst>
                                      </p:cBhvr>
                                      <p:to>
                                        <p:strVal val="visible"/>
                                      </p:to>
                                    </p:set>
                                    <p:animEffect transition="in" filter="dissolve">
                                      <p:cBhvr>
                                        <p:cTn id="12" dur="500"/>
                                        <p:tgtEl>
                                          <p:spTgt spid="148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Rectangle 2"/>
          <p:cNvSpPr>
            <a:spLocks noGrp="1" noRot="1" noChangeArrowheads="1"/>
          </p:cNvSpPr>
          <p:nvPr>
            <p:ph type="title"/>
          </p:nvPr>
        </p:nvSpPr>
        <p:spPr>
          <a:xfrm>
            <a:off x="457200" y="0"/>
            <a:ext cx="8229600" cy="1143000"/>
          </a:xfrm>
        </p:spPr>
        <p:txBody>
          <a:bodyPr/>
          <a:lstStyle/>
          <a:p>
            <a:r>
              <a:rPr lang="en-US" altLang="en-US"/>
              <a:t>Some Invasive Plants in Georgia</a:t>
            </a:r>
          </a:p>
        </p:txBody>
      </p:sp>
      <p:sp>
        <p:nvSpPr>
          <p:cNvPr id="150531" name="Rectangle 3"/>
          <p:cNvSpPr>
            <a:spLocks noGrp="1" noRot="1" noChangeArrowheads="1"/>
          </p:cNvSpPr>
          <p:nvPr>
            <p:ph type="body" sz="half" idx="1"/>
          </p:nvPr>
        </p:nvSpPr>
        <p:spPr>
          <a:xfrm>
            <a:off x="457200" y="1371600"/>
            <a:ext cx="4038600" cy="4876800"/>
          </a:xfrm>
        </p:spPr>
        <p:txBody>
          <a:bodyPr/>
          <a:lstStyle/>
          <a:p>
            <a:r>
              <a:rPr lang="en-US" altLang="en-US" sz="2100"/>
              <a:t>Chinese Privet (</a:t>
            </a:r>
            <a:r>
              <a:rPr lang="en-US" altLang="en-US" sz="2100" i="1"/>
              <a:t>Ligustrum sinense</a:t>
            </a:r>
            <a:r>
              <a:rPr lang="en-US" altLang="en-US" sz="2100"/>
              <a:t>)</a:t>
            </a:r>
          </a:p>
          <a:p>
            <a:r>
              <a:rPr lang="en-US" altLang="en-US" sz="2100"/>
              <a:t>Japanese Honeysuckle (</a:t>
            </a:r>
            <a:r>
              <a:rPr lang="en-US" altLang="en-US" sz="2100" i="1"/>
              <a:t>Lonicera japonica</a:t>
            </a:r>
            <a:r>
              <a:rPr lang="en-US" altLang="en-US" sz="2100"/>
              <a:t>)</a:t>
            </a:r>
          </a:p>
          <a:p>
            <a:r>
              <a:rPr lang="en-US" altLang="en-US" sz="2100"/>
              <a:t>Kudzu  (</a:t>
            </a:r>
            <a:r>
              <a:rPr lang="en-US" altLang="en-US" sz="2100" i="1"/>
              <a:t>Pueraria montana</a:t>
            </a:r>
            <a:r>
              <a:rPr lang="en-US" altLang="en-US" sz="2100"/>
              <a:t> var. </a:t>
            </a:r>
            <a:r>
              <a:rPr lang="en-US" altLang="en-US" sz="2100" i="1"/>
              <a:t>lobata</a:t>
            </a:r>
            <a:r>
              <a:rPr lang="en-US" altLang="en-US" sz="2100"/>
              <a:t>)</a:t>
            </a:r>
          </a:p>
          <a:p>
            <a:r>
              <a:rPr lang="en-US" altLang="en-US" sz="2100"/>
              <a:t>Nepalese Browntop (</a:t>
            </a:r>
            <a:r>
              <a:rPr lang="en-US" altLang="en-US" sz="2100" i="1"/>
              <a:t>Microstegium vimineum</a:t>
            </a:r>
            <a:r>
              <a:rPr lang="en-US" altLang="en-US" sz="2100"/>
              <a:t>)</a:t>
            </a:r>
          </a:p>
          <a:p>
            <a:r>
              <a:rPr lang="en-US" altLang="en-US" sz="2100"/>
              <a:t>Golden Bamboo (</a:t>
            </a:r>
            <a:r>
              <a:rPr lang="en-US" altLang="en-US" sz="2100" i="1"/>
              <a:t>Phyllostachys aurea</a:t>
            </a:r>
            <a:r>
              <a:rPr lang="en-US" altLang="en-US" sz="2100"/>
              <a:t>)</a:t>
            </a:r>
          </a:p>
          <a:p>
            <a:r>
              <a:rPr lang="en-US" altLang="en-US" sz="2100"/>
              <a:t>Autumn Olive (</a:t>
            </a:r>
            <a:r>
              <a:rPr lang="en-US" altLang="en-US" sz="2100" i="1"/>
              <a:t>Elaeagnus umbellata</a:t>
            </a:r>
            <a:r>
              <a:rPr lang="en-US" altLang="en-US" sz="2100"/>
              <a:t>)</a:t>
            </a:r>
          </a:p>
        </p:txBody>
      </p:sp>
      <p:sp>
        <p:nvSpPr>
          <p:cNvPr id="150532" name="Rectangle 4"/>
          <p:cNvSpPr>
            <a:spLocks noGrp="1" noRot="1" noChangeArrowheads="1"/>
          </p:cNvSpPr>
          <p:nvPr>
            <p:ph type="body" sz="half" idx="2"/>
          </p:nvPr>
        </p:nvSpPr>
        <p:spPr>
          <a:xfrm>
            <a:off x="4648200" y="1371600"/>
            <a:ext cx="4267200" cy="4724400"/>
          </a:xfrm>
        </p:spPr>
        <p:txBody>
          <a:bodyPr/>
          <a:lstStyle/>
          <a:p>
            <a:r>
              <a:rPr lang="en-US" altLang="en-US" sz="2100"/>
              <a:t>Chinese Tallowtree </a:t>
            </a:r>
            <a:br>
              <a:rPr lang="en-US" altLang="en-US" sz="2100"/>
            </a:br>
            <a:r>
              <a:rPr lang="en-US" altLang="en-US" sz="2100"/>
              <a:t>(</a:t>
            </a:r>
            <a:r>
              <a:rPr lang="en-US" altLang="en-US" sz="2100" i="1"/>
              <a:t>Triadica sebifera  </a:t>
            </a:r>
            <a:r>
              <a:rPr lang="en-US" altLang="en-US" sz="2100"/>
              <a:t>syn. </a:t>
            </a:r>
            <a:r>
              <a:rPr lang="en-US" altLang="en-US" sz="2100" i="1"/>
              <a:t>Sapium sebiferum)</a:t>
            </a:r>
            <a:endParaRPr lang="en-US" altLang="en-US" sz="2100"/>
          </a:p>
          <a:p>
            <a:r>
              <a:rPr lang="en-US" altLang="en-US" sz="2100"/>
              <a:t>Hydrilla (</a:t>
            </a:r>
            <a:r>
              <a:rPr lang="en-US" altLang="en-US" sz="2100" i="1"/>
              <a:t>Hydrilla verticillata</a:t>
            </a:r>
            <a:r>
              <a:rPr lang="en-US" altLang="en-US" sz="2100"/>
              <a:t>)</a:t>
            </a:r>
          </a:p>
          <a:p>
            <a:r>
              <a:rPr lang="en-US" altLang="en-US" sz="2100"/>
              <a:t>Mimosa (</a:t>
            </a:r>
            <a:r>
              <a:rPr lang="en-US" altLang="en-US" sz="2100" i="1"/>
              <a:t>Albizia julibrissin</a:t>
            </a:r>
            <a:r>
              <a:rPr lang="en-US" altLang="en-US" sz="2100"/>
              <a:t>)</a:t>
            </a:r>
          </a:p>
          <a:p>
            <a:r>
              <a:rPr lang="en-US" altLang="en-US" sz="2100"/>
              <a:t>Asian Wisterias (</a:t>
            </a:r>
            <a:r>
              <a:rPr lang="en-US" altLang="en-US" sz="2100" i="1"/>
              <a:t>Wisteria sinensis</a:t>
            </a:r>
            <a:r>
              <a:rPr lang="en-US" altLang="en-US" sz="2100"/>
              <a:t> and </a:t>
            </a:r>
            <a:r>
              <a:rPr lang="en-US" altLang="en-US" sz="2100" i="1"/>
              <a:t>W. floribunda</a:t>
            </a:r>
            <a:r>
              <a:rPr lang="en-US" altLang="en-US" sz="2100"/>
              <a:t>)</a:t>
            </a:r>
          </a:p>
          <a:p>
            <a:r>
              <a:rPr lang="en-US" altLang="en-US" sz="2100"/>
              <a:t>English Ivy (</a:t>
            </a:r>
            <a:r>
              <a:rPr lang="en-US" altLang="en-US" sz="2100" i="1"/>
              <a:t>Hedera helix</a:t>
            </a:r>
            <a:r>
              <a:rPr lang="en-US" altLang="en-US" sz="2100"/>
              <a:t>)</a:t>
            </a:r>
          </a:p>
          <a:p>
            <a:r>
              <a:rPr lang="en-US" altLang="en-US" sz="2100"/>
              <a:t>Multiflora Rose (</a:t>
            </a:r>
            <a:r>
              <a:rPr lang="en-US" altLang="en-US" sz="2100" i="1"/>
              <a:t>Rosa multiflora)</a:t>
            </a:r>
          </a:p>
          <a:p>
            <a:r>
              <a:rPr lang="en-US" altLang="en-US" sz="2100"/>
              <a:t>Glossy Privet (</a:t>
            </a:r>
            <a:r>
              <a:rPr lang="en-US" altLang="en-US" sz="2100" i="1"/>
              <a:t>Ligustrum lucidum</a:t>
            </a:r>
            <a:r>
              <a:rPr lang="en-US" altLang="en-US" sz="2100"/>
              <a:t>)</a:t>
            </a:r>
          </a:p>
          <a:p>
            <a:r>
              <a:rPr lang="en-US" altLang="en-US" sz="2100"/>
              <a:t>Japanese Privet (</a:t>
            </a:r>
            <a:r>
              <a:rPr lang="en-US" altLang="en-US" sz="2100" i="1"/>
              <a:t>Ligustrum japonicum</a:t>
            </a:r>
            <a:r>
              <a:rPr lang="en-US" altLang="en-US" sz="2100"/>
              <a:t>)</a:t>
            </a:r>
          </a:p>
          <a:p>
            <a:pPr>
              <a:buFont typeface="Wingdings" charset="2"/>
              <a:buNone/>
            </a:pPr>
            <a:endParaRPr lang="en-US" altLang="en-US" sz="2100"/>
          </a:p>
        </p:txBody>
      </p:sp>
      <p:sp>
        <p:nvSpPr>
          <p:cNvPr id="150534" name="Line 6"/>
          <p:cNvSpPr>
            <a:spLocks noChangeShapeType="1"/>
          </p:cNvSpPr>
          <p:nvPr/>
        </p:nvSpPr>
        <p:spPr bwMode="auto">
          <a:xfrm>
            <a:off x="685800" y="990600"/>
            <a:ext cx="76200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0535" name="Text Box 7"/>
          <p:cNvSpPr txBox="1">
            <a:spLocks noChangeArrowheads="1"/>
          </p:cNvSpPr>
          <p:nvPr/>
        </p:nvSpPr>
        <p:spPr bwMode="auto">
          <a:xfrm>
            <a:off x="457200" y="6078538"/>
            <a:ext cx="81534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a:t>For a more comprehensive list, see </a:t>
            </a:r>
            <a:r>
              <a:rPr lang="en-US" altLang="en-US">
                <a:hlinkClick r:id="rId3"/>
              </a:rPr>
              <a:t>www.gaeppc.org</a:t>
            </a:r>
            <a:endParaRPr lang="en-US" altLang="en-US"/>
          </a:p>
          <a:p>
            <a:pPr>
              <a:spcBef>
                <a:spcPct val="50000"/>
              </a:spcBef>
            </a:pPr>
            <a:endParaRPr lang="en-US"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dissolve">
                                      <p:cBhvr>
                                        <p:cTn id="7" dur="1000"/>
                                        <p:tgtEl>
                                          <p:spTgt spid="150531">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50531">
                                            <p:txEl>
                                              <p:pRg st="1" end="1"/>
                                            </p:txEl>
                                          </p:spTgt>
                                        </p:tgtEl>
                                        <p:attrNameLst>
                                          <p:attrName>style.visibility</p:attrName>
                                        </p:attrNameLst>
                                      </p:cBhvr>
                                      <p:to>
                                        <p:strVal val="visible"/>
                                      </p:to>
                                    </p:set>
                                    <p:animEffect transition="in" filter="dissolve">
                                      <p:cBhvr>
                                        <p:cTn id="11" dur="1000"/>
                                        <p:tgtEl>
                                          <p:spTgt spid="150531">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50531">
                                            <p:txEl>
                                              <p:pRg st="2" end="2"/>
                                            </p:txEl>
                                          </p:spTgt>
                                        </p:tgtEl>
                                        <p:attrNameLst>
                                          <p:attrName>style.visibility</p:attrName>
                                        </p:attrNameLst>
                                      </p:cBhvr>
                                      <p:to>
                                        <p:strVal val="visible"/>
                                      </p:to>
                                    </p:set>
                                    <p:animEffect transition="in" filter="dissolve">
                                      <p:cBhvr>
                                        <p:cTn id="15" dur="1000"/>
                                        <p:tgtEl>
                                          <p:spTgt spid="150531">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150531">
                                            <p:txEl>
                                              <p:pRg st="3" end="3"/>
                                            </p:txEl>
                                          </p:spTgt>
                                        </p:tgtEl>
                                        <p:attrNameLst>
                                          <p:attrName>style.visibility</p:attrName>
                                        </p:attrNameLst>
                                      </p:cBhvr>
                                      <p:to>
                                        <p:strVal val="visible"/>
                                      </p:to>
                                    </p:set>
                                    <p:animEffect transition="in" filter="dissolve">
                                      <p:cBhvr>
                                        <p:cTn id="19" dur="1000"/>
                                        <p:tgtEl>
                                          <p:spTgt spid="150531">
                                            <p:txEl>
                                              <p:pRg st="3" end="3"/>
                                            </p:txEl>
                                          </p:spTgt>
                                        </p:tgtEl>
                                      </p:cBhvr>
                                    </p:animEffect>
                                  </p:childTnLst>
                                </p:cTn>
                              </p:par>
                            </p:childTnLst>
                          </p:cTn>
                        </p:par>
                        <p:par>
                          <p:cTn id="20" fill="hold" nodeType="afterGroup">
                            <p:stCondLst>
                              <p:cond delay="4000"/>
                            </p:stCondLst>
                            <p:childTnLst>
                              <p:par>
                                <p:cTn id="21" presetID="9" presetClass="entr" presetSubtype="0" fill="hold" grpId="0" nodeType="afterEffect">
                                  <p:stCondLst>
                                    <p:cond delay="0"/>
                                  </p:stCondLst>
                                  <p:childTnLst>
                                    <p:set>
                                      <p:cBhvr>
                                        <p:cTn id="22" dur="1" fill="hold">
                                          <p:stCondLst>
                                            <p:cond delay="0"/>
                                          </p:stCondLst>
                                        </p:cTn>
                                        <p:tgtEl>
                                          <p:spTgt spid="150531">
                                            <p:txEl>
                                              <p:pRg st="4" end="4"/>
                                            </p:txEl>
                                          </p:spTgt>
                                        </p:tgtEl>
                                        <p:attrNameLst>
                                          <p:attrName>style.visibility</p:attrName>
                                        </p:attrNameLst>
                                      </p:cBhvr>
                                      <p:to>
                                        <p:strVal val="visible"/>
                                      </p:to>
                                    </p:set>
                                    <p:animEffect transition="in" filter="dissolve">
                                      <p:cBhvr>
                                        <p:cTn id="23" dur="1000"/>
                                        <p:tgtEl>
                                          <p:spTgt spid="150531">
                                            <p:txEl>
                                              <p:pRg st="4" end="4"/>
                                            </p:txEl>
                                          </p:spTgt>
                                        </p:tgtEl>
                                      </p:cBhvr>
                                    </p:animEffect>
                                  </p:childTnLst>
                                </p:cTn>
                              </p:par>
                            </p:childTnLst>
                          </p:cTn>
                        </p:par>
                        <p:par>
                          <p:cTn id="24" fill="hold" nodeType="afterGroup">
                            <p:stCondLst>
                              <p:cond delay="5000"/>
                            </p:stCondLst>
                            <p:childTnLst>
                              <p:par>
                                <p:cTn id="25" presetID="9" presetClass="entr" presetSubtype="0" fill="hold" grpId="0" nodeType="afterEffect">
                                  <p:stCondLst>
                                    <p:cond delay="0"/>
                                  </p:stCondLst>
                                  <p:childTnLst>
                                    <p:set>
                                      <p:cBhvr>
                                        <p:cTn id="26" dur="1" fill="hold">
                                          <p:stCondLst>
                                            <p:cond delay="0"/>
                                          </p:stCondLst>
                                        </p:cTn>
                                        <p:tgtEl>
                                          <p:spTgt spid="150531">
                                            <p:txEl>
                                              <p:pRg st="5" end="5"/>
                                            </p:txEl>
                                          </p:spTgt>
                                        </p:tgtEl>
                                        <p:attrNameLst>
                                          <p:attrName>style.visibility</p:attrName>
                                        </p:attrNameLst>
                                      </p:cBhvr>
                                      <p:to>
                                        <p:strVal val="visible"/>
                                      </p:to>
                                    </p:set>
                                    <p:animEffect transition="in" filter="dissolve">
                                      <p:cBhvr>
                                        <p:cTn id="27" dur="1000"/>
                                        <p:tgtEl>
                                          <p:spTgt spid="150531">
                                            <p:txEl>
                                              <p:pRg st="5" end="5"/>
                                            </p:txEl>
                                          </p:spTgt>
                                        </p:tgtEl>
                                      </p:cBhvr>
                                    </p:animEffect>
                                  </p:childTnLst>
                                </p:cTn>
                              </p:par>
                            </p:childTnLst>
                          </p:cTn>
                        </p:par>
                        <p:par>
                          <p:cTn id="28" fill="hold" nodeType="afterGroup">
                            <p:stCondLst>
                              <p:cond delay="6000"/>
                            </p:stCondLst>
                            <p:childTnLst>
                              <p:par>
                                <p:cTn id="29" presetID="9" presetClass="entr" presetSubtype="0" fill="hold" grpId="0" nodeType="afterEffect">
                                  <p:stCondLst>
                                    <p:cond delay="0"/>
                                  </p:stCondLst>
                                  <p:childTnLst>
                                    <p:set>
                                      <p:cBhvr>
                                        <p:cTn id="30" dur="1" fill="hold">
                                          <p:stCondLst>
                                            <p:cond delay="0"/>
                                          </p:stCondLst>
                                        </p:cTn>
                                        <p:tgtEl>
                                          <p:spTgt spid="150532">
                                            <p:txEl>
                                              <p:pRg st="0" end="0"/>
                                            </p:txEl>
                                          </p:spTgt>
                                        </p:tgtEl>
                                        <p:attrNameLst>
                                          <p:attrName>style.visibility</p:attrName>
                                        </p:attrNameLst>
                                      </p:cBhvr>
                                      <p:to>
                                        <p:strVal val="visible"/>
                                      </p:to>
                                    </p:set>
                                    <p:animEffect transition="in" filter="dissolve">
                                      <p:cBhvr>
                                        <p:cTn id="31" dur="1000"/>
                                        <p:tgtEl>
                                          <p:spTgt spid="150532">
                                            <p:txEl>
                                              <p:pRg st="0" end="0"/>
                                            </p:txEl>
                                          </p:spTgt>
                                        </p:tgtEl>
                                      </p:cBhvr>
                                    </p:animEffect>
                                  </p:childTnLst>
                                </p:cTn>
                              </p:par>
                            </p:childTnLst>
                          </p:cTn>
                        </p:par>
                        <p:par>
                          <p:cTn id="32" fill="hold" nodeType="afterGroup">
                            <p:stCondLst>
                              <p:cond delay="7000"/>
                            </p:stCondLst>
                            <p:childTnLst>
                              <p:par>
                                <p:cTn id="33" presetID="9" presetClass="entr" presetSubtype="0" fill="hold" grpId="0" nodeType="afterEffect">
                                  <p:stCondLst>
                                    <p:cond delay="0"/>
                                  </p:stCondLst>
                                  <p:childTnLst>
                                    <p:set>
                                      <p:cBhvr>
                                        <p:cTn id="34" dur="1" fill="hold">
                                          <p:stCondLst>
                                            <p:cond delay="0"/>
                                          </p:stCondLst>
                                        </p:cTn>
                                        <p:tgtEl>
                                          <p:spTgt spid="150532">
                                            <p:txEl>
                                              <p:pRg st="1" end="1"/>
                                            </p:txEl>
                                          </p:spTgt>
                                        </p:tgtEl>
                                        <p:attrNameLst>
                                          <p:attrName>style.visibility</p:attrName>
                                        </p:attrNameLst>
                                      </p:cBhvr>
                                      <p:to>
                                        <p:strVal val="visible"/>
                                      </p:to>
                                    </p:set>
                                    <p:animEffect transition="in" filter="dissolve">
                                      <p:cBhvr>
                                        <p:cTn id="35" dur="1000"/>
                                        <p:tgtEl>
                                          <p:spTgt spid="150532">
                                            <p:txEl>
                                              <p:pRg st="1" end="1"/>
                                            </p:txEl>
                                          </p:spTgt>
                                        </p:tgtEl>
                                      </p:cBhvr>
                                    </p:animEffect>
                                  </p:childTnLst>
                                </p:cTn>
                              </p:par>
                            </p:childTnLst>
                          </p:cTn>
                        </p:par>
                        <p:par>
                          <p:cTn id="36" fill="hold" nodeType="afterGroup">
                            <p:stCondLst>
                              <p:cond delay="8000"/>
                            </p:stCondLst>
                            <p:childTnLst>
                              <p:par>
                                <p:cTn id="37" presetID="9" presetClass="entr" presetSubtype="0" fill="hold" grpId="0" nodeType="afterEffect">
                                  <p:stCondLst>
                                    <p:cond delay="0"/>
                                  </p:stCondLst>
                                  <p:childTnLst>
                                    <p:set>
                                      <p:cBhvr>
                                        <p:cTn id="38" dur="1" fill="hold">
                                          <p:stCondLst>
                                            <p:cond delay="0"/>
                                          </p:stCondLst>
                                        </p:cTn>
                                        <p:tgtEl>
                                          <p:spTgt spid="150532">
                                            <p:txEl>
                                              <p:pRg st="2" end="2"/>
                                            </p:txEl>
                                          </p:spTgt>
                                        </p:tgtEl>
                                        <p:attrNameLst>
                                          <p:attrName>style.visibility</p:attrName>
                                        </p:attrNameLst>
                                      </p:cBhvr>
                                      <p:to>
                                        <p:strVal val="visible"/>
                                      </p:to>
                                    </p:set>
                                    <p:animEffect transition="in" filter="dissolve">
                                      <p:cBhvr>
                                        <p:cTn id="39" dur="1000"/>
                                        <p:tgtEl>
                                          <p:spTgt spid="150532">
                                            <p:txEl>
                                              <p:pRg st="2" end="2"/>
                                            </p:txEl>
                                          </p:spTgt>
                                        </p:tgtEl>
                                      </p:cBhvr>
                                    </p:animEffect>
                                  </p:childTnLst>
                                </p:cTn>
                              </p:par>
                            </p:childTnLst>
                          </p:cTn>
                        </p:par>
                        <p:par>
                          <p:cTn id="40" fill="hold" nodeType="afterGroup">
                            <p:stCondLst>
                              <p:cond delay="9000"/>
                            </p:stCondLst>
                            <p:childTnLst>
                              <p:par>
                                <p:cTn id="41" presetID="9" presetClass="entr" presetSubtype="0" fill="hold" grpId="0" nodeType="afterEffect">
                                  <p:stCondLst>
                                    <p:cond delay="0"/>
                                  </p:stCondLst>
                                  <p:childTnLst>
                                    <p:set>
                                      <p:cBhvr>
                                        <p:cTn id="42" dur="1" fill="hold">
                                          <p:stCondLst>
                                            <p:cond delay="0"/>
                                          </p:stCondLst>
                                        </p:cTn>
                                        <p:tgtEl>
                                          <p:spTgt spid="150532">
                                            <p:txEl>
                                              <p:pRg st="3" end="3"/>
                                            </p:txEl>
                                          </p:spTgt>
                                        </p:tgtEl>
                                        <p:attrNameLst>
                                          <p:attrName>style.visibility</p:attrName>
                                        </p:attrNameLst>
                                      </p:cBhvr>
                                      <p:to>
                                        <p:strVal val="visible"/>
                                      </p:to>
                                    </p:set>
                                    <p:animEffect transition="in" filter="dissolve">
                                      <p:cBhvr>
                                        <p:cTn id="43" dur="1000"/>
                                        <p:tgtEl>
                                          <p:spTgt spid="150532">
                                            <p:txEl>
                                              <p:pRg st="3" end="3"/>
                                            </p:txEl>
                                          </p:spTgt>
                                        </p:tgtEl>
                                      </p:cBhvr>
                                    </p:animEffect>
                                  </p:childTnLst>
                                </p:cTn>
                              </p:par>
                            </p:childTnLst>
                          </p:cTn>
                        </p:par>
                        <p:par>
                          <p:cTn id="44" fill="hold" nodeType="afterGroup">
                            <p:stCondLst>
                              <p:cond delay="10000"/>
                            </p:stCondLst>
                            <p:childTnLst>
                              <p:par>
                                <p:cTn id="45" presetID="9" presetClass="entr" presetSubtype="0" fill="hold" grpId="0" nodeType="afterEffect">
                                  <p:stCondLst>
                                    <p:cond delay="0"/>
                                  </p:stCondLst>
                                  <p:childTnLst>
                                    <p:set>
                                      <p:cBhvr>
                                        <p:cTn id="46" dur="1" fill="hold">
                                          <p:stCondLst>
                                            <p:cond delay="0"/>
                                          </p:stCondLst>
                                        </p:cTn>
                                        <p:tgtEl>
                                          <p:spTgt spid="150532">
                                            <p:txEl>
                                              <p:pRg st="4" end="4"/>
                                            </p:txEl>
                                          </p:spTgt>
                                        </p:tgtEl>
                                        <p:attrNameLst>
                                          <p:attrName>style.visibility</p:attrName>
                                        </p:attrNameLst>
                                      </p:cBhvr>
                                      <p:to>
                                        <p:strVal val="visible"/>
                                      </p:to>
                                    </p:set>
                                    <p:animEffect transition="in" filter="dissolve">
                                      <p:cBhvr>
                                        <p:cTn id="47" dur="1000"/>
                                        <p:tgtEl>
                                          <p:spTgt spid="150532">
                                            <p:txEl>
                                              <p:pRg st="4" end="4"/>
                                            </p:txEl>
                                          </p:spTgt>
                                        </p:tgtEl>
                                      </p:cBhvr>
                                    </p:animEffect>
                                  </p:childTnLst>
                                </p:cTn>
                              </p:par>
                            </p:childTnLst>
                          </p:cTn>
                        </p:par>
                        <p:par>
                          <p:cTn id="48" fill="hold" nodeType="afterGroup">
                            <p:stCondLst>
                              <p:cond delay="11000"/>
                            </p:stCondLst>
                            <p:childTnLst>
                              <p:par>
                                <p:cTn id="49" presetID="9" presetClass="entr" presetSubtype="0" fill="hold" grpId="0" nodeType="afterEffect">
                                  <p:stCondLst>
                                    <p:cond delay="0"/>
                                  </p:stCondLst>
                                  <p:childTnLst>
                                    <p:set>
                                      <p:cBhvr>
                                        <p:cTn id="50" dur="1" fill="hold">
                                          <p:stCondLst>
                                            <p:cond delay="0"/>
                                          </p:stCondLst>
                                        </p:cTn>
                                        <p:tgtEl>
                                          <p:spTgt spid="150532">
                                            <p:txEl>
                                              <p:pRg st="5" end="5"/>
                                            </p:txEl>
                                          </p:spTgt>
                                        </p:tgtEl>
                                        <p:attrNameLst>
                                          <p:attrName>style.visibility</p:attrName>
                                        </p:attrNameLst>
                                      </p:cBhvr>
                                      <p:to>
                                        <p:strVal val="visible"/>
                                      </p:to>
                                    </p:set>
                                    <p:animEffect transition="in" filter="dissolve">
                                      <p:cBhvr>
                                        <p:cTn id="51" dur="1000"/>
                                        <p:tgtEl>
                                          <p:spTgt spid="150532">
                                            <p:txEl>
                                              <p:pRg st="5" end="5"/>
                                            </p:txEl>
                                          </p:spTgt>
                                        </p:tgtEl>
                                      </p:cBhvr>
                                    </p:animEffect>
                                  </p:childTnLst>
                                </p:cTn>
                              </p:par>
                            </p:childTnLst>
                          </p:cTn>
                        </p:par>
                        <p:par>
                          <p:cTn id="52" fill="hold" nodeType="afterGroup">
                            <p:stCondLst>
                              <p:cond delay="12000"/>
                            </p:stCondLst>
                            <p:childTnLst>
                              <p:par>
                                <p:cTn id="53" presetID="9" presetClass="entr" presetSubtype="0" fill="hold" grpId="0" nodeType="afterEffect">
                                  <p:stCondLst>
                                    <p:cond delay="0"/>
                                  </p:stCondLst>
                                  <p:childTnLst>
                                    <p:set>
                                      <p:cBhvr>
                                        <p:cTn id="54" dur="1" fill="hold">
                                          <p:stCondLst>
                                            <p:cond delay="0"/>
                                          </p:stCondLst>
                                        </p:cTn>
                                        <p:tgtEl>
                                          <p:spTgt spid="150532">
                                            <p:txEl>
                                              <p:pRg st="6" end="6"/>
                                            </p:txEl>
                                          </p:spTgt>
                                        </p:tgtEl>
                                        <p:attrNameLst>
                                          <p:attrName>style.visibility</p:attrName>
                                        </p:attrNameLst>
                                      </p:cBhvr>
                                      <p:to>
                                        <p:strVal val="visible"/>
                                      </p:to>
                                    </p:set>
                                    <p:animEffect transition="in" filter="dissolve">
                                      <p:cBhvr>
                                        <p:cTn id="55" dur="1000"/>
                                        <p:tgtEl>
                                          <p:spTgt spid="150532">
                                            <p:txEl>
                                              <p:pRg st="6" end="6"/>
                                            </p:txEl>
                                          </p:spTgt>
                                        </p:tgtEl>
                                      </p:cBhvr>
                                    </p:animEffect>
                                  </p:childTnLst>
                                </p:cTn>
                              </p:par>
                            </p:childTnLst>
                          </p:cTn>
                        </p:par>
                        <p:par>
                          <p:cTn id="56" fill="hold" nodeType="afterGroup">
                            <p:stCondLst>
                              <p:cond delay="13000"/>
                            </p:stCondLst>
                            <p:childTnLst>
                              <p:par>
                                <p:cTn id="57" presetID="9" presetClass="entr" presetSubtype="0" fill="hold" grpId="0" nodeType="afterEffect">
                                  <p:stCondLst>
                                    <p:cond delay="0"/>
                                  </p:stCondLst>
                                  <p:childTnLst>
                                    <p:set>
                                      <p:cBhvr>
                                        <p:cTn id="58" dur="1" fill="hold">
                                          <p:stCondLst>
                                            <p:cond delay="0"/>
                                          </p:stCondLst>
                                        </p:cTn>
                                        <p:tgtEl>
                                          <p:spTgt spid="150532">
                                            <p:txEl>
                                              <p:pRg st="7" end="7"/>
                                            </p:txEl>
                                          </p:spTgt>
                                        </p:tgtEl>
                                        <p:attrNameLst>
                                          <p:attrName>style.visibility</p:attrName>
                                        </p:attrNameLst>
                                      </p:cBhvr>
                                      <p:to>
                                        <p:strVal val="visible"/>
                                      </p:to>
                                    </p:set>
                                    <p:animEffect transition="in" filter="dissolve">
                                      <p:cBhvr>
                                        <p:cTn id="59" dur="1000"/>
                                        <p:tgtEl>
                                          <p:spTgt spid="150532">
                                            <p:txEl>
                                              <p:pRg st="7" end="7"/>
                                            </p:txEl>
                                          </p:spTgt>
                                        </p:tgtEl>
                                      </p:cBhvr>
                                    </p:animEffect>
                                  </p:childTnLst>
                                </p:cTn>
                              </p:par>
                            </p:childTnLst>
                          </p:cTn>
                        </p:par>
                        <p:par>
                          <p:cTn id="60" fill="hold" nodeType="afterGroup">
                            <p:stCondLst>
                              <p:cond delay="14000"/>
                            </p:stCondLst>
                            <p:childTnLst>
                              <p:par>
                                <p:cTn id="61" presetID="9" presetClass="entr" presetSubtype="0" fill="hold" grpId="0" nodeType="afterEffect">
                                  <p:stCondLst>
                                    <p:cond delay="0"/>
                                  </p:stCondLst>
                                  <p:childTnLst>
                                    <p:set>
                                      <p:cBhvr>
                                        <p:cTn id="62" dur="1" fill="hold">
                                          <p:stCondLst>
                                            <p:cond delay="0"/>
                                          </p:stCondLst>
                                        </p:cTn>
                                        <p:tgtEl>
                                          <p:spTgt spid="150535"/>
                                        </p:tgtEl>
                                        <p:attrNameLst>
                                          <p:attrName>style.visibility</p:attrName>
                                        </p:attrNameLst>
                                      </p:cBhvr>
                                      <p:to>
                                        <p:strVal val="visible"/>
                                      </p:to>
                                    </p:set>
                                    <p:animEffect transition="in" filter="dissolve">
                                      <p:cBhvr>
                                        <p:cTn id="63" dur="500"/>
                                        <p:tgtEl>
                                          <p:spTgt spid="150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P spid="150532" grpId="0" build="p"/>
      <p:bldP spid="15053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10" name="Rectangle 2"/>
          <p:cNvSpPr>
            <a:spLocks noGrp="1" noRot="1" noChangeArrowheads="1"/>
          </p:cNvSpPr>
          <p:nvPr>
            <p:ph type="body" idx="1"/>
          </p:nvPr>
        </p:nvSpPr>
        <p:spPr>
          <a:xfrm>
            <a:off x="457200" y="1066800"/>
            <a:ext cx="8229600" cy="2438400"/>
          </a:xfrm>
        </p:spPr>
        <p:txBody>
          <a:bodyPr/>
          <a:lstStyle/>
          <a:p>
            <a:pPr lvl="1">
              <a:buFont typeface="Wingdings" charset="2"/>
              <a:buNone/>
            </a:pPr>
            <a:endParaRPr lang="en-US" altLang="en-US" sz="1400"/>
          </a:p>
          <a:p>
            <a:pPr>
              <a:buFont typeface="Wingdings" charset="2"/>
              <a:buNone/>
            </a:pPr>
            <a:endParaRPr lang="en-US" altLang="en-US">
              <a:solidFill>
                <a:schemeClr val="hlink"/>
              </a:solidFill>
            </a:endParaRPr>
          </a:p>
        </p:txBody>
      </p:sp>
      <p:sp>
        <p:nvSpPr>
          <p:cNvPr id="222211" name="Rectangle 3"/>
          <p:cNvSpPr>
            <a:spLocks noGrp="1" noRot="1" noChangeArrowheads="1"/>
          </p:cNvSpPr>
          <p:nvPr>
            <p:ph type="title"/>
          </p:nvPr>
        </p:nvSpPr>
        <p:spPr>
          <a:xfrm>
            <a:off x="457200" y="381000"/>
            <a:ext cx="8229600" cy="1143000"/>
          </a:xfrm>
          <a:noFill/>
          <a:ln/>
        </p:spPr>
        <p:txBody>
          <a:bodyPr/>
          <a:lstStyle/>
          <a:p>
            <a:r>
              <a:rPr lang="en-US" altLang="en-US"/>
              <a:t>Chinese Privet</a:t>
            </a:r>
            <a:br>
              <a:rPr lang="en-US" altLang="en-US"/>
            </a:br>
            <a:r>
              <a:rPr lang="en-US" altLang="en-US" i="1"/>
              <a:t>Ligustrum sinense</a:t>
            </a:r>
          </a:p>
        </p:txBody>
      </p:sp>
      <p:pic>
        <p:nvPicPr>
          <p:cNvPr id="222212" name="Picture 4" descr="SLIDE1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671638"/>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22213" name="Picture 5" descr="SLIDE1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175" y="1671638"/>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22214" name="Picture 6" descr="SLIDE16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268788"/>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22215" name="Picture 7" descr="SLIDE16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7175" y="428625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2452" name="Picture 4" descr="SLIDE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55613"/>
            <a:ext cx="7824787" cy="6169025"/>
          </a:xfrm>
          <a:prstGeom prst="rect">
            <a:avLst/>
          </a:prstGeom>
          <a:noFill/>
          <a:extLst>
            <a:ext uri="{909E8E84-426E-40DD-AFC4-6F175D3DCCD1}">
              <a14:hiddenFill xmlns:a14="http://schemas.microsoft.com/office/drawing/2010/main">
                <a:solidFill>
                  <a:srgbClr val="FFFFFF"/>
                </a:solidFill>
              </a14:hiddenFill>
            </a:ext>
          </a:extLst>
        </p:spPr>
      </p:pic>
      <p:sp>
        <p:nvSpPr>
          <p:cNvPr id="232451" name="Text Box 3"/>
          <p:cNvSpPr txBox="1">
            <a:spLocks noChangeArrowheads="1"/>
          </p:cNvSpPr>
          <p:nvPr/>
        </p:nvSpPr>
        <p:spPr bwMode="auto">
          <a:xfrm>
            <a:off x="1219200" y="62484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1400" b="1">
                <a:solidFill>
                  <a:schemeClr val="bg2"/>
                </a:solidFill>
                <a:latin typeface="Times" charset="0"/>
              </a:rPr>
              <a:t>Source: NRCS Plant Guide</a:t>
            </a: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6674" name="Picture 2" descr="DSCN47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953000" cy="3714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75" name="Rectangle 3"/>
          <p:cNvSpPr>
            <a:spLocks noGrp="1" noRot="1" noChangeArrowheads="1"/>
          </p:cNvSpPr>
          <p:nvPr>
            <p:ph type="title"/>
          </p:nvPr>
        </p:nvSpPr>
        <p:spPr/>
        <p:txBody>
          <a:bodyPr/>
          <a:lstStyle/>
          <a:p>
            <a:r>
              <a:rPr lang="en-US" altLang="en-US"/>
              <a:t>Japanese Honeysuckle</a:t>
            </a:r>
            <a:br>
              <a:rPr lang="en-US" altLang="en-US"/>
            </a:br>
            <a:r>
              <a:rPr lang="en-US" altLang="en-US" i="1"/>
              <a:t>Lonicera japonica</a:t>
            </a:r>
            <a:endParaRPr lang="en-US" altLang="en-US"/>
          </a:p>
        </p:txBody>
      </p:sp>
      <p:pic>
        <p:nvPicPr>
          <p:cNvPr id="156676" name="Picture 4" descr="honeysucklecl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657600"/>
            <a:ext cx="4038600" cy="2692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1219200" y="381000"/>
            <a:ext cx="6477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sz="4400" b="1">
                <a:solidFill>
                  <a:schemeClr val="tx2"/>
                </a:solidFill>
                <a:effectLst>
                  <a:outerShdw blurRad="38100" dist="38100" dir="2700000" algn="tl">
                    <a:srgbClr val="000000"/>
                  </a:outerShdw>
                </a:effectLst>
                <a:latin typeface="Times New Roman" charset="0"/>
              </a:rPr>
              <a:t>Kudzu</a:t>
            </a:r>
            <a:br>
              <a:rPr lang="en-US" altLang="en-US" sz="4400" b="1">
                <a:solidFill>
                  <a:schemeClr val="tx2"/>
                </a:solidFill>
                <a:effectLst>
                  <a:outerShdw blurRad="38100" dist="38100" dir="2700000" algn="tl">
                    <a:srgbClr val="000000"/>
                  </a:outerShdw>
                </a:effectLst>
                <a:latin typeface="Times New Roman" charset="0"/>
              </a:rPr>
            </a:br>
            <a:r>
              <a:rPr lang="en-US" altLang="en-US" sz="4400" b="1" i="1">
                <a:solidFill>
                  <a:schemeClr val="tx2"/>
                </a:solidFill>
                <a:effectLst>
                  <a:outerShdw blurRad="38100" dist="38100" dir="2700000" algn="tl">
                    <a:srgbClr val="000000"/>
                  </a:outerShdw>
                </a:effectLst>
                <a:latin typeface="Times New Roman" charset="0"/>
              </a:rPr>
              <a:t>Pueraria montana</a:t>
            </a:r>
          </a:p>
        </p:txBody>
      </p:sp>
      <p:pic>
        <p:nvPicPr>
          <p:cNvPr id="158723" name="Picture 3" descr="MVC-015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057400"/>
            <a:ext cx="3429000" cy="2571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4" name="Picture 4" descr="8888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81200"/>
            <a:ext cx="2828925" cy="37719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5" name="Picture 5" descr="MVC-012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114800"/>
            <a:ext cx="3048000" cy="2286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p:txBody>
          <a:bodyPr/>
          <a:lstStyle/>
          <a:p>
            <a:r>
              <a:rPr lang="en-US" altLang="en-US"/>
              <a:t>Invasive species defined:</a:t>
            </a:r>
          </a:p>
        </p:txBody>
      </p:sp>
      <p:sp>
        <p:nvSpPr>
          <p:cNvPr id="123907" name="Rectangle 3"/>
          <p:cNvSpPr>
            <a:spLocks noGrp="1" noRot="1" noChangeArrowheads="1"/>
          </p:cNvSpPr>
          <p:nvPr>
            <p:ph type="body" idx="1"/>
          </p:nvPr>
        </p:nvSpPr>
        <p:spPr>
          <a:xfrm>
            <a:off x="457200" y="1752600"/>
            <a:ext cx="8229600" cy="4724400"/>
          </a:xfrm>
          <a:ln/>
        </p:spPr>
        <p:txBody>
          <a:bodyPr/>
          <a:lstStyle/>
          <a:p>
            <a:pPr>
              <a:buFont typeface="Wingdings" charset="2"/>
              <a:buNone/>
            </a:pPr>
            <a:r>
              <a:rPr lang="en-US" altLang="en-US" sz="3600"/>
              <a:t>   Species that are not native to a given ecosystem and whose introduction to that ecosystem causes or is likely to cause economic or environmental harm or harm to human health</a:t>
            </a:r>
          </a:p>
          <a:p>
            <a:pPr algn="r">
              <a:buFont typeface="Wingdings" charset="2"/>
              <a:buNone/>
            </a:pPr>
            <a:endParaRPr lang="en-US" altLang="en-US" sz="2800"/>
          </a:p>
          <a:p>
            <a:pPr algn="r">
              <a:buFont typeface="Wingdings" charset="2"/>
              <a:buNone/>
            </a:pPr>
            <a:r>
              <a:rPr lang="en-US" altLang="en-US" sz="2800"/>
              <a:t>	- Executive Order 13112</a:t>
            </a:r>
          </a:p>
          <a:p>
            <a:pPr algn="r">
              <a:buFont typeface="Wingdings" charset="2"/>
              <a:buNone/>
            </a:pPr>
            <a:r>
              <a:rPr lang="en-US" altLang="en-US" sz="2800"/>
              <a:t> February 3, 1999</a:t>
            </a:r>
            <a:endParaRPr lang="en-US" altLang="en-US"/>
          </a:p>
        </p:txBody>
      </p:sp>
      <p:sp>
        <p:nvSpPr>
          <p:cNvPr id="123908" name="Line 4"/>
          <p:cNvSpPr>
            <a:spLocks noChangeShapeType="1"/>
          </p:cNvSpPr>
          <p:nvPr/>
        </p:nvSpPr>
        <p:spPr bwMode="auto">
          <a:xfrm>
            <a:off x="1905000" y="1295400"/>
            <a:ext cx="52578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a:xfrm>
            <a:off x="457200" y="609600"/>
            <a:ext cx="8229600" cy="1143000"/>
          </a:xfrm>
        </p:spPr>
        <p:txBody>
          <a:bodyPr/>
          <a:lstStyle/>
          <a:p>
            <a:r>
              <a:rPr lang="en-US" altLang="en-US"/>
              <a:t>Nepalese Browntop</a:t>
            </a:r>
            <a:br>
              <a:rPr lang="en-US" altLang="en-US"/>
            </a:br>
            <a:r>
              <a:rPr lang="en-US" altLang="en-US"/>
              <a:t> (syn. Japanese Stiltgrass)</a:t>
            </a:r>
            <a:br>
              <a:rPr lang="en-US" altLang="en-US"/>
            </a:br>
            <a:r>
              <a:rPr lang="en-US" altLang="en-US" i="1"/>
              <a:t>Microstegium vimineum</a:t>
            </a:r>
            <a:endParaRPr lang="en-US" altLang="en-US"/>
          </a:p>
        </p:txBody>
      </p:sp>
      <p:pic>
        <p:nvPicPr>
          <p:cNvPr id="160771" name="Picture 3" descr="Microstegium"/>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4648200" y="4060825"/>
            <a:ext cx="3810000" cy="24606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2" name="Picture 4" descr="Microstegcl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09800"/>
            <a:ext cx="2362200" cy="1574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3" name="Picture 5" descr="Nepalese"/>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89000" y="2286000"/>
            <a:ext cx="2808288" cy="4194175"/>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Rot="1" noChangeArrowheads="1"/>
          </p:cNvSpPr>
          <p:nvPr>
            <p:ph type="title"/>
          </p:nvPr>
        </p:nvSpPr>
        <p:spPr/>
        <p:txBody>
          <a:bodyPr/>
          <a:lstStyle/>
          <a:p>
            <a:r>
              <a:rPr lang="en-US" altLang="en-US"/>
              <a:t>Golden Bamboo</a:t>
            </a:r>
            <a:br>
              <a:rPr lang="en-US" altLang="en-US"/>
            </a:br>
            <a:r>
              <a:rPr lang="en-US" altLang="en-US" i="1"/>
              <a:t>Phyllostachys aurea</a:t>
            </a:r>
            <a:endParaRPr lang="en-US" altLang="en-US"/>
          </a:p>
        </p:txBody>
      </p:sp>
      <p:pic>
        <p:nvPicPr>
          <p:cNvPr id="162819" name="Picture 3" descr="bamboo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4572000" cy="342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2820" name="Picture 4" descr="bambooforestcl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886200"/>
            <a:ext cx="4038600" cy="2692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990600" y="152400"/>
            <a:ext cx="701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sz="4000" b="1">
                <a:solidFill>
                  <a:schemeClr val="tx2"/>
                </a:solidFill>
                <a:effectLst>
                  <a:outerShdw blurRad="38100" dist="38100" dir="2700000" algn="tl">
                    <a:srgbClr val="000000"/>
                  </a:outerShdw>
                </a:effectLst>
                <a:latin typeface="Times New Roman" charset="0"/>
              </a:rPr>
              <a:t>Autumn Olive</a:t>
            </a:r>
            <a:br>
              <a:rPr lang="en-US" altLang="en-US" sz="4000" b="1">
                <a:solidFill>
                  <a:schemeClr val="tx2"/>
                </a:solidFill>
                <a:effectLst>
                  <a:outerShdw blurRad="38100" dist="38100" dir="2700000" algn="tl">
                    <a:srgbClr val="000000"/>
                  </a:outerShdw>
                </a:effectLst>
                <a:latin typeface="Times New Roman" charset="0"/>
              </a:rPr>
            </a:br>
            <a:r>
              <a:rPr lang="en-US" altLang="en-US" sz="4000" b="1" i="1">
                <a:solidFill>
                  <a:schemeClr val="tx2"/>
                </a:solidFill>
                <a:effectLst>
                  <a:outerShdw blurRad="38100" dist="38100" dir="2700000" algn="tl">
                    <a:srgbClr val="000000"/>
                  </a:outerShdw>
                </a:effectLst>
                <a:latin typeface="Times New Roman" charset="0"/>
              </a:rPr>
              <a:t>Elaeagnus umbellata</a:t>
            </a:r>
          </a:p>
        </p:txBody>
      </p:sp>
      <p:pic>
        <p:nvPicPr>
          <p:cNvPr id="164867" name="Picture 3" descr="DSC01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52600"/>
            <a:ext cx="3581400" cy="26860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8" name="Picture 4" descr="autumnoliv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114800"/>
            <a:ext cx="3352800" cy="2235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9" name="Picture 5" descr="DSC019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057400"/>
            <a:ext cx="3505200" cy="26289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4" name="Picture 2" descr="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4343400" cy="32527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6915" name="Text Box 3"/>
          <p:cNvSpPr txBox="1">
            <a:spLocks noChangeArrowheads="1"/>
          </p:cNvSpPr>
          <p:nvPr/>
        </p:nvSpPr>
        <p:spPr bwMode="auto">
          <a:xfrm>
            <a:off x="609600" y="5105400"/>
            <a:ext cx="801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endParaRPr lang="en-US" altLang="en-US" sz="2400">
              <a:latin typeface="Times" charset="0"/>
            </a:endParaRPr>
          </a:p>
        </p:txBody>
      </p:sp>
      <p:pic>
        <p:nvPicPr>
          <p:cNvPr id="166916" name="Picture 4" descr="chinsesetallowlea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7400"/>
            <a:ext cx="1930400" cy="2895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5" descr="chinesestallowse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419600"/>
            <a:ext cx="3200400" cy="2133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6918" name="Text Box 6"/>
          <p:cNvSpPr txBox="1">
            <a:spLocks noChangeArrowheads="1"/>
          </p:cNvSpPr>
          <p:nvPr/>
        </p:nvSpPr>
        <p:spPr bwMode="auto">
          <a:xfrm>
            <a:off x="1295400" y="2286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66919" name="Text Box 7"/>
          <p:cNvSpPr txBox="1">
            <a:spLocks noChangeArrowheads="1"/>
          </p:cNvSpPr>
          <p:nvPr/>
        </p:nvSpPr>
        <p:spPr bwMode="auto">
          <a:xfrm>
            <a:off x="685800" y="457200"/>
            <a:ext cx="8077200"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35000"/>
              </a:lnSpc>
              <a:spcBef>
                <a:spcPct val="50000"/>
              </a:spcBef>
            </a:pPr>
            <a:r>
              <a:rPr lang="en-US" altLang="en-US" sz="3600" b="1">
                <a:solidFill>
                  <a:schemeClr val="tx2"/>
                </a:solidFill>
                <a:effectLst>
                  <a:outerShdw blurRad="38100" dist="38100" dir="2700000" algn="tl">
                    <a:srgbClr val="000000"/>
                  </a:outerShdw>
                </a:effectLst>
                <a:latin typeface="Times New Roman" charset="0"/>
              </a:rPr>
              <a:t>Chinese Tallowtree </a:t>
            </a:r>
          </a:p>
          <a:p>
            <a:pPr algn="ctr" eaLnBrk="0" hangingPunct="0">
              <a:lnSpc>
                <a:spcPct val="35000"/>
              </a:lnSpc>
              <a:spcBef>
                <a:spcPct val="50000"/>
              </a:spcBef>
            </a:pPr>
            <a:r>
              <a:rPr lang="en-US" altLang="en-US" sz="3200" b="1" i="1">
                <a:solidFill>
                  <a:schemeClr val="tx2"/>
                </a:solidFill>
                <a:effectLst>
                  <a:outerShdw blurRad="38100" dist="38100" dir="2700000" algn="tl">
                    <a:srgbClr val="000000"/>
                  </a:outerShdw>
                </a:effectLst>
                <a:latin typeface="Times New Roman" charset="0"/>
              </a:rPr>
              <a:t>Triadica sebifera</a:t>
            </a:r>
          </a:p>
          <a:p>
            <a:pPr algn="ctr" eaLnBrk="0" hangingPunct="0">
              <a:lnSpc>
                <a:spcPct val="35000"/>
              </a:lnSpc>
              <a:spcBef>
                <a:spcPct val="50000"/>
              </a:spcBef>
            </a:pPr>
            <a:r>
              <a:rPr lang="en-US" altLang="en-US" sz="3200" b="1">
                <a:solidFill>
                  <a:schemeClr val="tx2"/>
                </a:solidFill>
                <a:effectLst>
                  <a:outerShdw blurRad="38100" dist="38100" dir="2700000" algn="tl">
                    <a:srgbClr val="000000"/>
                  </a:outerShdw>
                </a:effectLst>
                <a:latin typeface="Times New Roman" charset="0"/>
              </a:rPr>
              <a:t>(syn</a:t>
            </a:r>
            <a:r>
              <a:rPr lang="en-US" altLang="en-US" sz="3200" b="1" i="1">
                <a:solidFill>
                  <a:schemeClr val="tx2"/>
                </a:solidFill>
                <a:effectLst>
                  <a:outerShdw blurRad="38100" dist="38100" dir="2700000" algn="tl">
                    <a:srgbClr val="000000"/>
                  </a:outerShdw>
                </a:effectLst>
                <a:latin typeface="Times New Roman" charset="0"/>
              </a:rPr>
              <a:t>. Sapium sebiferum</a:t>
            </a:r>
            <a:r>
              <a:rPr lang="en-US" altLang="en-US" sz="3200" b="1">
                <a:solidFill>
                  <a:schemeClr val="tx2"/>
                </a:solidFill>
                <a:effectLst>
                  <a:outerShdw blurRad="38100" dist="38100" dir="2700000" algn="tl">
                    <a:srgbClr val="000000"/>
                  </a:outerShdw>
                </a:effectLst>
                <a:latin typeface="Times New Roman" charset="0"/>
              </a:rPr>
              <a:t>)</a:t>
            </a:r>
            <a:endParaRPr lang="en-US" altLang="en-US" sz="3200" b="1" i="1">
              <a:solidFill>
                <a:schemeClr val="tx2"/>
              </a:solidFill>
              <a:effectLst>
                <a:outerShdw blurRad="38100" dist="38100" dir="2700000" algn="tl">
                  <a:srgbClr val="000000"/>
                </a:outerShdw>
              </a:effectLst>
              <a:latin typeface="Times New Roman" charset="0"/>
            </a:endParaRPr>
          </a:p>
          <a:p>
            <a:pPr eaLnBrk="0" hangingPunct="0">
              <a:spcBef>
                <a:spcPct val="50000"/>
              </a:spcBef>
            </a:pPr>
            <a:endParaRPr lang="en-US" altLang="en-US" sz="3600">
              <a:latin typeface="Times" charset="0"/>
            </a:endParaRP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1371600" y="5410200"/>
            <a:ext cx="6569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endParaRPr lang="en-US" altLang="en-US" sz="2400">
              <a:latin typeface="Times" charset="0"/>
            </a:endParaRPr>
          </a:p>
        </p:txBody>
      </p:sp>
      <p:pic>
        <p:nvPicPr>
          <p:cNvPr id="168963" name="Picture 3" descr="Hydr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14600"/>
            <a:ext cx="2792413"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8964" name="Picture 4" descr="allisonhydri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66800"/>
            <a:ext cx="3251200" cy="4876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8965" name="Text Box 5"/>
          <p:cNvSpPr txBox="1">
            <a:spLocks noChangeArrowheads="1"/>
          </p:cNvSpPr>
          <p:nvPr/>
        </p:nvSpPr>
        <p:spPr bwMode="auto">
          <a:xfrm>
            <a:off x="3352800" y="152400"/>
            <a:ext cx="5791200"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65000"/>
              </a:lnSpc>
              <a:spcBef>
                <a:spcPct val="50000"/>
              </a:spcBef>
            </a:pPr>
            <a:endParaRPr lang="en-US" altLang="en-US" sz="4000" b="1">
              <a:solidFill>
                <a:schemeClr val="tx2"/>
              </a:solidFill>
              <a:effectLst>
                <a:outerShdw blurRad="38100" dist="38100" dir="2700000" algn="tl">
                  <a:srgbClr val="000000"/>
                </a:outerShdw>
              </a:effectLst>
              <a:latin typeface="Times New Roman" charset="0"/>
            </a:endParaRPr>
          </a:p>
          <a:p>
            <a:pPr algn="ctr" eaLnBrk="0" hangingPunct="0">
              <a:lnSpc>
                <a:spcPct val="55000"/>
              </a:lnSpc>
              <a:spcBef>
                <a:spcPct val="50000"/>
              </a:spcBef>
            </a:pPr>
            <a:r>
              <a:rPr lang="en-US" altLang="en-US" sz="4000" b="1">
                <a:solidFill>
                  <a:schemeClr val="tx2"/>
                </a:solidFill>
                <a:effectLst>
                  <a:outerShdw blurRad="38100" dist="38100" dir="2700000" algn="tl">
                    <a:srgbClr val="000000"/>
                  </a:outerShdw>
                </a:effectLst>
                <a:latin typeface="Times New Roman" charset="0"/>
              </a:rPr>
              <a:t>Hydrilla</a:t>
            </a:r>
          </a:p>
          <a:p>
            <a:pPr algn="ctr" eaLnBrk="0" hangingPunct="0">
              <a:lnSpc>
                <a:spcPct val="55000"/>
              </a:lnSpc>
              <a:spcBef>
                <a:spcPct val="50000"/>
              </a:spcBef>
            </a:pPr>
            <a:r>
              <a:rPr lang="en-US" altLang="en-US" sz="4000" b="1" i="1">
                <a:solidFill>
                  <a:schemeClr val="tx2"/>
                </a:solidFill>
                <a:effectLst>
                  <a:outerShdw blurRad="38100" dist="38100" dir="2700000" algn="tl">
                    <a:srgbClr val="000000"/>
                  </a:outerShdw>
                </a:effectLst>
                <a:latin typeface="Times New Roman" charset="0"/>
              </a:rPr>
              <a:t>Hydrilla verticillata</a:t>
            </a:r>
          </a:p>
          <a:p>
            <a:pPr eaLnBrk="0" hangingPunct="0">
              <a:spcBef>
                <a:spcPct val="50000"/>
              </a:spcBef>
            </a:pPr>
            <a:endParaRPr lang="en-US" altLang="en-US" sz="2400">
              <a:latin typeface="Times" charset="0"/>
            </a:endParaRPr>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6306" name="Picture 2" descr="Mimosa(a)"/>
          <p:cNvPicPr>
            <a:picLocks noChangeAspect="1" noChangeArrowheads="1"/>
          </p:cNvPicPr>
          <p:nvPr>
            <p:ph sz="half" idx="1"/>
          </p:nvPr>
        </p:nvPicPr>
        <p:blipFill>
          <a:blip r:embed="rId3">
            <a:lum bright="6000" contrast="6000"/>
            <a:extLst>
              <a:ext uri="{28A0092B-C50C-407E-A947-70E740481C1C}">
                <a14:useLocalDpi xmlns:a14="http://schemas.microsoft.com/office/drawing/2010/main" val="0"/>
              </a:ext>
            </a:extLst>
          </a:blip>
          <a:srcRect/>
          <a:stretch>
            <a:fillRect/>
          </a:stretch>
        </p:blipFill>
        <p:spPr>
          <a:xfrm>
            <a:off x="533400" y="2895600"/>
            <a:ext cx="4038600" cy="2662238"/>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26307" name="Rectangle 3"/>
          <p:cNvSpPr>
            <a:spLocks noRot="1" noChangeArrowheads="1"/>
          </p:cNvSpPr>
          <p:nvPr/>
        </p:nvSpPr>
        <p:spPr bwMode="auto">
          <a:xfrm>
            <a:off x="0" y="5410200"/>
            <a:ext cx="518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charset="0"/>
              </a:defRPr>
            </a:lvl1pPr>
            <a:lvl2pPr algn="ctr">
              <a:defRPr sz="4000" b="1">
                <a:solidFill>
                  <a:schemeClr val="tx2"/>
                </a:solidFill>
                <a:effectLst>
                  <a:outerShdw blurRad="38100" dist="38100" dir="2700000" algn="tl">
                    <a:srgbClr val="000000"/>
                  </a:outerShdw>
                </a:effectLst>
                <a:latin typeface="Times New Roman" charset="0"/>
              </a:defRPr>
            </a:lvl2pPr>
            <a:lvl3pPr algn="ctr">
              <a:defRPr sz="4000" b="1">
                <a:solidFill>
                  <a:schemeClr val="tx2"/>
                </a:solidFill>
                <a:effectLst>
                  <a:outerShdw blurRad="38100" dist="38100" dir="2700000" algn="tl">
                    <a:srgbClr val="000000"/>
                  </a:outerShdw>
                </a:effectLst>
                <a:latin typeface="Times New Roman" charset="0"/>
              </a:defRPr>
            </a:lvl3pPr>
            <a:lvl4pPr algn="ctr">
              <a:defRPr sz="4000" b="1">
                <a:solidFill>
                  <a:schemeClr val="tx2"/>
                </a:solidFill>
                <a:effectLst>
                  <a:outerShdw blurRad="38100" dist="38100" dir="2700000" algn="tl">
                    <a:srgbClr val="000000"/>
                  </a:outerShdw>
                </a:effectLst>
                <a:latin typeface="Times New Roman" charset="0"/>
              </a:defRPr>
            </a:lvl4pPr>
            <a:lvl5pPr algn="ctr">
              <a:defRPr sz="4000" b="1">
                <a:solidFill>
                  <a:schemeClr val="tx2"/>
                </a:solidFill>
                <a:effectLst>
                  <a:outerShdw blurRad="38100" dist="38100" dir="2700000" algn="tl">
                    <a:srgbClr val="000000"/>
                  </a:outerShdw>
                </a:effectLst>
                <a:latin typeface="Times New Roman"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charset="0"/>
              </a:defRPr>
            </a:lvl9pPr>
          </a:lstStyle>
          <a:p>
            <a:endParaRPr lang="en-US" altLang="en-US"/>
          </a:p>
        </p:txBody>
      </p:sp>
      <p:sp>
        <p:nvSpPr>
          <p:cNvPr id="226308" name="Rectangle 4"/>
          <p:cNvSpPr>
            <a:spLocks noGrp="1" noRot="1" noChangeArrowheads="1"/>
          </p:cNvSpPr>
          <p:nvPr>
            <p:ph type="title"/>
          </p:nvPr>
        </p:nvSpPr>
        <p:spPr/>
        <p:txBody>
          <a:bodyPr/>
          <a:lstStyle/>
          <a:p>
            <a:r>
              <a:rPr lang="en-US" altLang="en-US"/>
              <a:t>Mimosa</a:t>
            </a:r>
            <a:br>
              <a:rPr lang="en-US" altLang="en-US"/>
            </a:br>
            <a:r>
              <a:rPr lang="en-US" altLang="en-US" i="1"/>
              <a:t>Albizia julibrissin</a:t>
            </a:r>
          </a:p>
        </p:txBody>
      </p:sp>
      <p:pic>
        <p:nvPicPr>
          <p:cNvPr id="226309" name="Picture 5" descr="mimosa4gaeppc"/>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19600" y="1676400"/>
            <a:ext cx="3886200" cy="2566988"/>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26310" name="Picture 6" descr="SLIDE2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7175" y="4405313"/>
            <a:ext cx="2590800" cy="200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3058" name="Picture 2" descr="wisteria vine on p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3600450" cy="4800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3059" name="Rectangle 3"/>
          <p:cNvSpPr>
            <a:spLocks noGrp="1" noRot="1" noChangeArrowheads="1"/>
          </p:cNvSpPr>
          <p:nvPr>
            <p:ph type="title"/>
          </p:nvPr>
        </p:nvSpPr>
        <p:spPr>
          <a:xfrm>
            <a:off x="228600" y="274638"/>
            <a:ext cx="8686800" cy="1143000"/>
          </a:xfrm>
        </p:spPr>
        <p:txBody>
          <a:bodyPr/>
          <a:lstStyle/>
          <a:p>
            <a:r>
              <a:rPr lang="en-US" altLang="en-US"/>
              <a:t>Asian Wisterias</a:t>
            </a:r>
            <a:br>
              <a:rPr lang="en-US" altLang="en-US"/>
            </a:br>
            <a:r>
              <a:rPr lang="en-US" altLang="en-US"/>
              <a:t>(</a:t>
            </a:r>
            <a:r>
              <a:rPr lang="en-US" altLang="en-US" i="1"/>
              <a:t>Wisteria floribunda</a:t>
            </a:r>
            <a:r>
              <a:rPr lang="en-US" altLang="en-US"/>
              <a:t>, </a:t>
            </a:r>
            <a:r>
              <a:rPr lang="en-US" altLang="en-US" i="1"/>
              <a:t>Wisteria sinensis</a:t>
            </a:r>
            <a:r>
              <a:rPr lang="en-US" altLang="en-US"/>
              <a:t>)</a:t>
            </a:r>
          </a:p>
        </p:txBody>
      </p:sp>
      <p:pic>
        <p:nvPicPr>
          <p:cNvPr id="173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895600"/>
            <a:ext cx="4191000" cy="2794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609600" y="1676400"/>
            <a:ext cx="2914650" cy="3886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71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752600"/>
            <a:ext cx="4724400" cy="3543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7156" name="Rectangle 4"/>
          <p:cNvSpPr>
            <a:spLocks noGrp="1" noRot="1" noChangeArrowheads="1"/>
          </p:cNvSpPr>
          <p:nvPr>
            <p:ph type="title"/>
          </p:nvPr>
        </p:nvSpPr>
        <p:spPr/>
        <p:txBody>
          <a:bodyPr/>
          <a:lstStyle/>
          <a:p>
            <a:r>
              <a:rPr lang="en-US" altLang="en-US"/>
              <a:t>English Ivy</a:t>
            </a:r>
            <a:br>
              <a:rPr lang="en-US" altLang="en-US"/>
            </a:br>
            <a:r>
              <a:rPr lang="en-US" altLang="en-US" i="1"/>
              <a:t>Hedera helix</a:t>
            </a:r>
            <a:endParaRPr lang="en-US" altLang="en-US"/>
          </a:p>
        </p:txBody>
      </p:sp>
      <p:pic>
        <p:nvPicPr>
          <p:cNvPr id="177157" name="Picture 5" descr="englishiv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505200"/>
            <a:ext cx="2343150" cy="3124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9202" name="Picture 2" descr="Rosa--by_Jim_Allison_of_DNR-W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3886200" cy="3108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9203" name="Text Box 3"/>
          <p:cNvSpPr txBox="1">
            <a:spLocks noChangeArrowheads="1"/>
          </p:cNvSpPr>
          <p:nvPr/>
        </p:nvSpPr>
        <p:spPr bwMode="auto">
          <a:xfrm>
            <a:off x="1295400" y="152400"/>
            <a:ext cx="6629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sz="4000" b="1">
                <a:solidFill>
                  <a:schemeClr val="tx2"/>
                </a:solidFill>
                <a:effectLst>
                  <a:outerShdw blurRad="38100" dist="38100" dir="2700000" algn="tl">
                    <a:srgbClr val="000000"/>
                  </a:outerShdw>
                </a:effectLst>
                <a:latin typeface="Times New Roman" charset="0"/>
              </a:rPr>
              <a:t>Multiflora Rose</a:t>
            </a:r>
            <a:br>
              <a:rPr lang="en-US" altLang="en-US" sz="4000" b="1">
                <a:solidFill>
                  <a:schemeClr val="tx2"/>
                </a:solidFill>
                <a:effectLst>
                  <a:outerShdw blurRad="38100" dist="38100" dir="2700000" algn="tl">
                    <a:srgbClr val="000000"/>
                  </a:outerShdw>
                </a:effectLst>
                <a:latin typeface="Times New Roman" charset="0"/>
              </a:rPr>
            </a:br>
            <a:r>
              <a:rPr lang="en-US" altLang="en-US" sz="4000" b="1" i="1">
                <a:solidFill>
                  <a:schemeClr val="tx2"/>
                </a:solidFill>
                <a:effectLst>
                  <a:outerShdw blurRad="38100" dist="38100" dir="2700000" algn="tl">
                    <a:srgbClr val="000000"/>
                  </a:outerShdw>
                </a:effectLst>
                <a:latin typeface="Times New Roman" charset="0"/>
              </a:rPr>
              <a:t>Rosa multiflora</a:t>
            </a:r>
          </a:p>
        </p:txBody>
      </p:sp>
      <p:pic>
        <p:nvPicPr>
          <p:cNvPr id="179204" name="Picture 4" descr="2307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3179763" cy="47704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2362200" y="5791200"/>
            <a:ext cx="373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en-US" sz="2000" b="1">
                <a:effectLst>
                  <a:outerShdw blurRad="38100" dist="38100" dir="2700000" algn="tl">
                    <a:srgbClr val="000000"/>
                  </a:outerShdw>
                </a:effectLst>
                <a:latin typeface="Times" charset="0"/>
              </a:rPr>
              <a:t>Japanese Privet</a:t>
            </a:r>
          </a:p>
          <a:p>
            <a:pPr algn="ctr" eaLnBrk="0" hangingPunct="0"/>
            <a:r>
              <a:rPr lang="en-US" altLang="en-US" sz="2000" b="1" i="1">
                <a:effectLst>
                  <a:outerShdw blurRad="38100" dist="38100" dir="2700000" algn="tl">
                    <a:srgbClr val="000000"/>
                  </a:outerShdw>
                </a:effectLst>
                <a:latin typeface="Times" charset="0"/>
              </a:rPr>
              <a:t>Ligustrum japonicum</a:t>
            </a:r>
            <a:endParaRPr lang="en-US" altLang="en-US" sz="2000" b="1">
              <a:latin typeface="Times" charset="0"/>
            </a:endParaRPr>
          </a:p>
        </p:txBody>
      </p:sp>
      <p:sp>
        <p:nvSpPr>
          <p:cNvPr id="181251" name="Rectangle 3"/>
          <p:cNvSpPr>
            <a:spLocks noGrp="1" noRot="1" noChangeArrowheads="1"/>
          </p:cNvSpPr>
          <p:nvPr>
            <p:ph type="title"/>
          </p:nvPr>
        </p:nvSpPr>
        <p:spPr>
          <a:xfrm>
            <a:off x="152400" y="2514600"/>
            <a:ext cx="3124200" cy="1676400"/>
          </a:xfrm>
        </p:spPr>
        <p:txBody>
          <a:bodyPr/>
          <a:lstStyle/>
          <a:p>
            <a:pPr algn="l"/>
            <a:r>
              <a:rPr lang="en-US" altLang="en-US" sz="2800"/>
              <a:t>Other </a:t>
            </a:r>
            <a:br>
              <a:rPr lang="en-US" altLang="en-US" sz="2800"/>
            </a:br>
            <a:r>
              <a:rPr lang="en-US" altLang="en-US" sz="2800"/>
              <a:t>     Privets</a:t>
            </a:r>
          </a:p>
        </p:txBody>
      </p:sp>
      <p:pic>
        <p:nvPicPr>
          <p:cNvPr id="181252" name="Picture 4" descr="Rotation of DSC019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505200"/>
            <a:ext cx="2414588" cy="2971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1253" name="Picture 5" descr="DSC019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05200"/>
            <a:ext cx="2819400" cy="21145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1254" name="Picture 6" descr="Rotation of DSC019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81000"/>
            <a:ext cx="2057400" cy="2743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1255" name="Picture 7" descr="DSC019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143000"/>
            <a:ext cx="2743200" cy="2057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1256" name="Picture 8" descr="ligustrumglo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04800"/>
            <a:ext cx="1574800" cy="2362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1257" name="Text Box 9"/>
          <p:cNvSpPr txBox="1">
            <a:spLocks noChangeArrowheads="1"/>
          </p:cNvSpPr>
          <p:nvPr/>
        </p:nvSpPr>
        <p:spPr bwMode="auto">
          <a:xfrm>
            <a:off x="4267200" y="228600"/>
            <a:ext cx="25146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en-US" sz="2000" b="1">
                <a:solidFill>
                  <a:schemeClr val="tx2"/>
                </a:solidFill>
                <a:effectLst>
                  <a:outerShdw blurRad="38100" dist="38100" dir="2700000" algn="tl">
                    <a:srgbClr val="000000"/>
                  </a:outerShdw>
                </a:effectLst>
                <a:latin typeface="Times" charset="0"/>
              </a:rPr>
              <a:t>Glossy Privet </a:t>
            </a:r>
          </a:p>
          <a:p>
            <a:pPr eaLnBrk="0" hangingPunct="0"/>
            <a:r>
              <a:rPr lang="en-US" altLang="en-US" sz="2000" b="1" i="1">
                <a:solidFill>
                  <a:schemeClr val="tx2"/>
                </a:solidFill>
                <a:effectLst>
                  <a:outerShdw blurRad="38100" dist="38100" dir="2700000" algn="tl">
                    <a:srgbClr val="000000"/>
                  </a:outerShdw>
                </a:effectLst>
                <a:latin typeface="Times" charset="0"/>
              </a:rPr>
              <a:t>Ligustrum lucidum</a:t>
            </a:r>
          </a:p>
          <a:p>
            <a:pPr eaLnBrk="0" hangingPunct="0"/>
            <a:endParaRPr lang="en-US" altLang="en-US" sz="2400">
              <a:effectLst>
                <a:outerShdw blurRad="38100" dist="38100" dir="2700000" algn="tl">
                  <a:srgbClr val="000000"/>
                </a:outerShdw>
              </a:effectLst>
              <a:latin typeface="Times" charset="0"/>
            </a:endParaRPr>
          </a:p>
          <a:p>
            <a:pPr eaLnBrk="0" hangingPunct="0">
              <a:spcBef>
                <a:spcPct val="50000"/>
              </a:spcBef>
            </a:pPr>
            <a:endParaRPr lang="en-US" altLang="en-US" sz="2400">
              <a:latin typeface="Times" charset="0"/>
            </a:endParaRPr>
          </a:p>
        </p:txBody>
      </p:sp>
      <p:pic>
        <p:nvPicPr>
          <p:cNvPr id="181258" name="Picture 10" descr="ligustrumjap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343400"/>
            <a:ext cx="1527175" cy="2286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Grp="1" noRot="1" noChangeArrowheads="1"/>
          </p:cNvSpPr>
          <p:nvPr>
            <p:ph type="title" idx="4294967295"/>
          </p:nvPr>
        </p:nvSpPr>
        <p:spPr>
          <a:xfrm>
            <a:off x="457200" y="381000"/>
            <a:ext cx="8229600" cy="1143000"/>
          </a:xfrm>
        </p:spPr>
        <p:txBody>
          <a:bodyPr/>
          <a:lstStyle/>
          <a:p>
            <a:r>
              <a:rPr lang="en-US" altLang="en-US"/>
              <a:t> What is an Exotic Plant?</a:t>
            </a:r>
          </a:p>
        </p:txBody>
      </p:sp>
      <p:sp>
        <p:nvSpPr>
          <p:cNvPr id="125955" name="Rectangle 3"/>
          <p:cNvSpPr>
            <a:spLocks noGrp="1" noRot="1" noChangeArrowheads="1"/>
          </p:cNvSpPr>
          <p:nvPr>
            <p:ph type="body" sz="half" idx="4294967295"/>
          </p:nvPr>
        </p:nvSpPr>
        <p:spPr>
          <a:xfrm>
            <a:off x="381000" y="1600200"/>
            <a:ext cx="3048000" cy="4498975"/>
          </a:xfrm>
        </p:spPr>
        <p:txBody>
          <a:bodyPr/>
          <a:lstStyle/>
          <a:p>
            <a:pPr marL="0" indent="0">
              <a:buFont typeface="Wingdings" charset="2"/>
              <a:buNone/>
            </a:pPr>
            <a:r>
              <a:rPr lang="en-US" altLang="en-US" sz="2800"/>
              <a:t>An alien, foreign, or non-native introduced species that occurs in locations beyond its natural range</a:t>
            </a:r>
          </a:p>
          <a:p>
            <a:pPr marL="0" indent="0">
              <a:buFont typeface="Wingdings" charset="2"/>
              <a:buNone/>
            </a:pPr>
            <a:r>
              <a:rPr lang="en-US" altLang="en-US" sz="2800"/>
              <a:t>		</a:t>
            </a:r>
          </a:p>
        </p:txBody>
      </p:sp>
      <p:graphicFrame>
        <p:nvGraphicFramePr>
          <p:cNvPr id="125956" name="Object 4"/>
          <p:cNvGraphicFramePr>
            <a:graphicFrameLocks noChangeAspect="1"/>
          </p:cNvGraphicFramePr>
          <p:nvPr/>
        </p:nvGraphicFramePr>
        <p:xfrm>
          <a:off x="3733800" y="1752600"/>
          <a:ext cx="4724400" cy="3543300"/>
        </p:xfrm>
        <a:graphic>
          <a:graphicData uri="http://schemas.openxmlformats.org/presentationml/2006/ole">
            <mc:AlternateContent xmlns:mc="http://schemas.openxmlformats.org/markup-compatibility/2006">
              <mc:Choice xmlns:v="urn:schemas-microsoft-com:vml" Requires="v">
                <p:oleObj spid="_x0000_s125958" name="Slide" r:id="rId4" imgW="4538307" imgH="3404518" progId="PowerPoint.Slide.8">
                  <p:embed/>
                </p:oleObj>
              </mc:Choice>
              <mc:Fallback>
                <p:oleObj name="Slide" r:id="rId4" imgW="4538307" imgH="3404518" progId="PowerPoint.Slid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752600"/>
                        <a:ext cx="4724400" cy="35433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5957" name="Text Box 5"/>
          <p:cNvSpPr txBox="1">
            <a:spLocks noChangeArrowheads="1"/>
          </p:cNvSpPr>
          <p:nvPr/>
        </p:nvSpPr>
        <p:spPr bwMode="auto">
          <a:xfrm>
            <a:off x="4038600" y="1981200"/>
            <a:ext cx="1600200" cy="495300"/>
          </a:xfrm>
          <a:prstGeom prst="rect">
            <a:avLst/>
          </a:prstGeom>
          <a:solidFill>
            <a:srgbClr val="FFCC99"/>
          </a:solidFill>
          <a:ln w="38100">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1200" b="1">
                <a:solidFill>
                  <a:schemeClr val="bg2"/>
                </a:solidFill>
              </a:rPr>
              <a:t>Chinese wisteria</a:t>
            </a:r>
            <a:r>
              <a:rPr lang="en-US" altLang="en-US" sz="1200">
                <a:solidFill>
                  <a:schemeClr val="bg2"/>
                </a:solidFill>
              </a:rPr>
              <a:t> </a:t>
            </a:r>
            <a:r>
              <a:rPr lang="en-US" altLang="en-US" sz="1200" i="1">
                <a:solidFill>
                  <a:schemeClr val="bg2"/>
                </a:solidFill>
              </a:rPr>
              <a:t>Wisteria sinensis</a:t>
            </a: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p:txBody>
          <a:bodyPr/>
          <a:lstStyle/>
          <a:p>
            <a:r>
              <a:rPr lang="en-US" altLang="en-US"/>
              <a:t>Other Invaders of Importance</a:t>
            </a:r>
            <a:br>
              <a:rPr lang="en-US" altLang="en-US"/>
            </a:br>
            <a:r>
              <a:rPr lang="en-US" altLang="en-US"/>
              <a:t> South Georgia</a:t>
            </a:r>
          </a:p>
        </p:txBody>
      </p:sp>
      <p:sp>
        <p:nvSpPr>
          <p:cNvPr id="183299" name="Rectangle 3"/>
          <p:cNvSpPr>
            <a:spLocks noGrp="1" noRot="1" noChangeArrowheads="1"/>
          </p:cNvSpPr>
          <p:nvPr>
            <p:ph type="body" idx="1"/>
          </p:nvPr>
        </p:nvSpPr>
        <p:spPr>
          <a:xfrm>
            <a:off x="914400" y="1905000"/>
            <a:ext cx="8229600" cy="4498975"/>
          </a:xfrm>
        </p:spPr>
        <p:txBody>
          <a:bodyPr/>
          <a:lstStyle/>
          <a:p>
            <a:pPr>
              <a:buSzPct val="90000"/>
            </a:pPr>
            <a:r>
              <a:rPr lang="en-US" altLang="en-US"/>
              <a:t> </a:t>
            </a:r>
            <a:r>
              <a:rPr lang="en-US" altLang="en-US" sz="4000"/>
              <a:t>Giant Reed Grass</a:t>
            </a:r>
          </a:p>
          <a:p>
            <a:r>
              <a:rPr lang="en-US" altLang="en-US" sz="4000"/>
              <a:t> Cogongrass</a:t>
            </a:r>
          </a:p>
          <a:p>
            <a:r>
              <a:rPr lang="en-US" altLang="en-US" sz="4000"/>
              <a:t> Japanese Climbing Fern</a:t>
            </a:r>
          </a:p>
          <a:p>
            <a:pPr>
              <a:buFont typeface="Wingdings" charset="2"/>
              <a:buNone/>
            </a:pPr>
            <a:endParaRPr lang="en-US" altLang="en-US" sz="4000"/>
          </a:p>
        </p:txBody>
      </p:sp>
      <p:sp>
        <p:nvSpPr>
          <p:cNvPr id="183300" name="Line 4"/>
          <p:cNvSpPr>
            <a:spLocks noChangeShapeType="1"/>
          </p:cNvSpPr>
          <p:nvPr/>
        </p:nvSpPr>
        <p:spPr bwMode="auto">
          <a:xfrm>
            <a:off x="1143000" y="1676400"/>
            <a:ext cx="66294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5346" name="Picture 2" descr="1237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3098800" cy="4648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5347" name="Picture 3" descr="0016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905000"/>
            <a:ext cx="3078163" cy="46180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5348" name="Picture 4" descr="1237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971800"/>
            <a:ext cx="1976438" cy="26368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5349" name="Text Box 5"/>
          <p:cNvSpPr txBox="1">
            <a:spLocks noChangeArrowheads="1"/>
          </p:cNvSpPr>
          <p:nvPr/>
        </p:nvSpPr>
        <p:spPr bwMode="auto">
          <a:xfrm>
            <a:off x="1219200" y="228600"/>
            <a:ext cx="670560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sz="4000" b="1">
                <a:solidFill>
                  <a:schemeClr val="tx2"/>
                </a:solidFill>
                <a:effectLst>
                  <a:outerShdw blurRad="38100" dist="38100" dir="2700000" algn="tl">
                    <a:srgbClr val="000000"/>
                  </a:outerShdw>
                </a:effectLst>
                <a:latin typeface="Times New Roman" charset="0"/>
              </a:rPr>
              <a:t>Giant Reed Grass</a:t>
            </a:r>
            <a:br>
              <a:rPr lang="en-US" altLang="en-US" sz="4000" b="1">
                <a:solidFill>
                  <a:schemeClr val="tx2"/>
                </a:solidFill>
                <a:effectLst>
                  <a:outerShdw blurRad="38100" dist="38100" dir="2700000" algn="tl">
                    <a:srgbClr val="000000"/>
                  </a:outerShdw>
                </a:effectLst>
                <a:latin typeface="Times New Roman" charset="0"/>
              </a:rPr>
            </a:br>
            <a:r>
              <a:rPr lang="en-US" altLang="en-US" sz="4000" b="1" i="1">
                <a:solidFill>
                  <a:schemeClr val="tx2"/>
                </a:solidFill>
                <a:effectLst>
                  <a:outerShdw blurRad="38100" dist="38100" dir="2700000" algn="tl">
                    <a:srgbClr val="000000"/>
                  </a:outerShdw>
                </a:effectLst>
                <a:latin typeface="Times New Roman" charset="0"/>
              </a:rPr>
              <a:t>Arundo donax</a:t>
            </a:r>
          </a:p>
          <a:p>
            <a:pPr eaLnBrk="0" hangingPunct="0">
              <a:spcBef>
                <a:spcPct val="50000"/>
              </a:spcBef>
            </a:pPr>
            <a:endParaRPr lang="en-US" altLang="en-US" sz="2400">
              <a:latin typeface="Times" charset="0"/>
            </a:endParaRPr>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7394" name="Picture 2" descr="cogon 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5562600" cy="3708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7395" name="Picture 3" descr="cogo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286000"/>
            <a:ext cx="2159000" cy="3238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7396" name="Text Box 4"/>
          <p:cNvSpPr txBox="1">
            <a:spLocks noChangeArrowheads="1"/>
          </p:cNvSpPr>
          <p:nvPr/>
        </p:nvSpPr>
        <p:spPr bwMode="auto">
          <a:xfrm>
            <a:off x="1066800" y="381000"/>
            <a:ext cx="6705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sz="4000" b="1">
                <a:solidFill>
                  <a:schemeClr val="tx2"/>
                </a:solidFill>
                <a:effectLst>
                  <a:outerShdw blurRad="38100" dist="38100" dir="2700000" algn="tl">
                    <a:srgbClr val="000000"/>
                  </a:outerShdw>
                </a:effectLst>
                <a:latin typeface="Times New Roman" charset="0"/>
              </a:rPr>
              <a:t>Cogongrass</a:t>
            </a:r>
            <a:br>
              <a:rPr lang="en-US" altLang="en-US" sz="4000" b="1">
                <a:solidFill>
                  <a:schemeClr val="tx2"/>
                </a:solidFill>
                <a:effectLst>
                  <a:outerShdw blurRad="38100" dist="38100" dir="2700000" algn="tl">
                    <a:srgbClr val="000000"/>
                  </a:outerShdw>
                </a:effectLst>
                <a:latin typeface="Times New Roman" charset="0"/>
              </a:rPr>
            </a:br>
            <a:r>
              <a:rPr lang="en-US" altLang="en-US" sz="4000" b="1" i="1">
                <a:solidFill>
                  <a:schemeClr val="tx2"/>
                </a:solidFill>
                <a:effectLst>
                  <a:outerShdw blurRad="38100" dist="38100" dir="2700000" algn="tl">
                    <a:srgbClr val="000000"/>
                  </a:outerShdw>
                </a:effectLst>
                <a:latin typeface="Times New Roman" charset="0"/>
              </a:rPr>
              <a:t>Imperata cylindrica</a:t>
            </a: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9442" name="Picture 2" descr="japclimbingferninfe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2921000" cy="419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9443" name="Picture 3" descr="japclimbingferncl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667000"/>
            <a:ext cx="4343400" cy="28781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9444" name="Text Box 4"/>
          <p:cNvSpPr txBox="1">
            <a:spLocks noChangeArrowheads="1"/>
          </p:cNvSpPr>
          <p:nvPr/>
        </p:nvSpPr>
        <p:spPr bwMode="auto">
          <a:xfrm>
            <a:off x="1524000" y="381000"/>
            <a:ext cx="609600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sz="4000" b="1">
                <a:solidFill>
                  <a:schemeClr val="tx2"/>
                </a:solidFill>
                <a:effectLst>
                  <a:outerShdw blurRad="38100" dist="38100" dir="2700000" algn="tl">
                    <a:srgbClr val="000000"/>
                  </a:outerShdw>
                </a:effectLst>
                <a:latin typeface="Times New Roman" charset="0"/>
              </a:rPr>
              <a:t>Japanese Climbing Fern</a:t>
            </a:r>
            <a:br>
              <a:rPr lang="en-US" altLang="en-US" sz="4000" b="1">
                <a:solidFill>
                  <a:schemeClr val="tx2"/>
                </a:solidFill>
                <a:effectLst>
                  <a:outerShdw blurRad="38100" dist="38100" dir="2700000" algn="tl">
                    <a:srgbClr val="000000"/>
                  </a:outerShdw>
                </a:effectLst>
                <a:latin typeface="Times New Roman" charset="0"/>
              </a:rPr>
            </a:br>
            <a:r>
              <a:rPr lang="en-US" altLang="en-US" sz="4000" b="1" i="1">
                <a:solidFill>
                  <a:schemeClr val="tx2"/>
                </a:solidFill>
                <a:effectLst>
                  <a:outerShdw blurRad="38100" dist="38100" dir="2700000" algn="tl">
                    <a:srgbClr val="000000"/>
                  </a:outerShdw>
                </a:effectLst>
                <a:latin typeface="Times New Roman" charset="0"/>
              </a:rPr>
              <a:t>Lygodium japonicum</a:t>
            </a:r>
          </a:p>
          <a:p>
            <a:pPr eaLnBrk="0" hangingPunct="0">
              <a:spcBef>
                <a:spcPct val="50000"/>
              </a:spcBef>
            </a:pPr>
            <a:endParaRPr lang="en-US" altLang="en-US" sz="2400">
              <a:latin typeface="Times" charset="0"/>
            </a:endParaRPr>
          </a:p>
        </p:txBody>
      </p:sp>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Rectangle 2"/>
          <p:cNvSpPr>
            <a:spLocks noGrp="1" noRot="1" noChangeArrowheads="1"/>
          </p:cNvSpPr>
          <p:nvPr>
            <p:ph type="title"/>
          </p:nvPr>
        </p:nvSpPr>
        <p:spPr/>
        <p:txBody>
          <a:bodyPr/>
          <a:lstStyle/>
          <a:p>
            <a:r>
              <a:rPr lang="en-US" altLang="en-US"/>
              <a:t>Other Invaders of Importance</a:t>
            </a:r>
            <a:br>
              <a:rPr lang="en-US" altLang="en-US"/>
            </a:br>
            <a:r>
              <a:rPr lang="en-US" altLang="en-US"/>
              <a:t>North Georgia</a:t>
            </a:r>
          </a:p>
        </p:txBody>
      </p:sp>
      <p:sp>
        <p:nvSpPr>
          <p:cNvPr id="191491" name="Rectangle 3"/>
          <p:cNvSpPr>
            <a:spLocks noGrp="1" noRot="1" noChangeArrowheads="1"/>
          </p:cNvSpPr>
          <p:nvPr>
            <p:ph type="body" idx="1"/>
          </p:nvPr>
        </p:nvSpPr>
        <p:spPr>
          <a:xfrm>
            <a:off x="1143000" y="1447800"/>
            <a:ext cx="8229600" cy="4498975"/>
          </a:xfrm>
        </p:spPr>
        <p:txBody>
          <a:bodyPr/>
          <a:lstStyle/>
          <a:p>
            <a:pPr>
              <a:lnSpc>
                <a:spcPct val="90000"/>
              </a:lnSpc>
              <a:buSzPct val="90000"/>
              <a:buFont typeface="Wingdings" charset="2"/>
              <a:buNone/>
            </a:pPr>
            <a:endParaRPr lang="en-US" altLang="en-US" sz="3600"/>
          </a:p>
          <a:p>
            <a:pPr>
              <a:lnSpc>
                <a:spcPct val="90000"/>
              </a:lnSpc>
              <a:buSzPct val="65000"/>
            </a:pPr>
            <a:r>
              <a:rPr lang="en-US" altLang="en-US" sz="3600"/>
              <a:t> Princess-tree</a:t>
            </a:r>
          </a:p>
          <a:p>
            <a:pPr>
              <a:lnSpc>
                <a:spcPct val="90000"/>
              </a:lnSpc>
            </a:pPr>
            <a:r>
              <a:rPr lang="en-US" altLang="en-US" sz="3600"/>
              <a:t> Amur Honeysuckle</a:t>
            </a:r>
          </a:p>
          <a:p>
            <a:pPr>
              <a:lnSpc>
                <a:spcPct val="90000"/>
              </a:lnSpc>
            </a:pPr>
            <a:r>
              <a:rPr lang="en-US" altLang="en-US" sz="3600"/>
              <a:t> Oriental Bittersweet</a:t>
            </a:r>
          </a:p>
          <a:p>
            <a:pPr>
              <a:lnSpc>
                <a:spcPct val="90000"/>
              </a:lnSpc>
            </a:pPr>
            <a:r>
              <a:rPr lang="en-US" altLang="en-US" sz="3600"/>
              <a:t> Chinaberry</a:t>
            </a:r>
          </a:p>
          <a:p>
            <a:pPr>
              <a:lnSpc>
                <a:spcPct val="90000"/>
              </a:lnSpc>
            </a:pPr>
            <a:r>
              <a:rPr lang="en-US" altLang="en-US" sz="3600"/>
              <a:t> Tree of Heaven</a:t>
            </a:r>
          </a:p>
          <a:p>
            <a:pPr>
              <a:lnSpc>
                <a:spcPct val="90000"/>
              </a:lnSpc>
            </a:pPr>
            <a:r>
              <a:rPr lang="en-US" altLang="en-US" sz="3600"/>
              <a:t> Miscanthus</a:t>
            </a:r>
          </a:p>
          <a:p>
            <a:pPr>
              <a:lnSpc>
                <a:spcPct val="90000"/>
              </a:lnSpc>
              <a:buFont typeface="Wingdings" charset="2"/>
              <a:buNone/>
            </a:pPr>
            <a:endParaRPr lang="en-US" altLang="en-US" sz="3600"/>
          </a:p>
        </p:txBody>
      </p:sp>
      <p:sp>
        <p:nvSpPr>
          <p:cNvPr id="191492" name="Line 4"/>
          <p:cNvSpPr>
            <a:spLocks noChangeShapeType="1"/>
          </p:cNvSpPr>
          <p:nvPr/>
        </p:nvSpPr>
        <p:spPr bwMode="auto">
          <a:xfrm>
            <a:off x="1219200" y="1524000"/>
            <a:ext cx="66294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1600200" y="533400"/>
            <a:ext cx="5867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65000"/>
              </a:lnSpc>
              <a:spcBef>
                <a:spcPct val="50000"/>
              </a:spcBef>
            </a:pPr>
            <a:r>
              <a:rPr lang="en-US" altLang="en-US" sz="4000" b="1">
                <a:solidFill>
                  <a:schemeClr val="tx2"/>
                </a:solidFill>
                <a:effectLst>
                  <a:outerShdw blurRad="38100" dist="38100" dir="2700000" algn="tl">
                    <a:srgbClr val="000000"/>
                  </a:outerShdw>
                </a:effectLst>
                <a:latin typeface="Times" charset="0"/>
              </a:rPr>
              <a:t>Princess-tree</a:t>
            </a:r>
          </a:p>
          <a:p>
            <a:pPr algn="ctr" eaLnBrk="0" hangingPunct="0">
              <a:lnSpc>
                <a:spcPct val="65000"/>
              </a:lnSpc>
              <a:spcBef>
                <a:spcPct val="50000"/>
              </a:spcBef>
            </a:pPr>
            <a:r>
              <a:rPr lang="en-US" altLang="en-US" sz="4000" b="1" i="1">
                <a:solidFill>
                  <a:schemeClr val="tx2"/>
                </a:solidFill>
                <a:effectLst>
                  <a:outerShdw blurRad="38100" dist="38100" dir="2700000" algn="tl">
                    <a:srgbClr val="000000"/>
                  </a:outerShdw>
                </a:effectLst>
                <a:latin typeface="Times" charset="0"/>
              </a:rPr>
              <a:t>Paulownia tomentosa</a:t>
            </a:r>
          </a:p>
        </p:txBody>
      </p:sp>
      <p:pic>
        <p:nvPicPr>
          <p:cNvPr id="193539" name="Picture 3" descr="2307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049588" cy="4267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540" name="Picture 4" descr="0016020">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124200"/>
            <a:ext cx="2235200" cy="3200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541" name="Picture 5" descr="princess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2133600"/>
            <a:ext cx="2641600" cy="3810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990600" y="609600"/>
            <a:ext cx="7696200"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65000"/>
              </a:lnSpc>
              <a:spcBef>
                <a:spcPct val="50000"/>
              </a:spcBef>
            </a:pPr>
            <a:r>
              <a:rPr lang="en-US" altLang="en-US" sz="4000" b="1">
                <a:solidFill>
                  <a:schemeClr val="tx2"/>
                </a:solidFill>
                <a:effectLst>
                  <a:outerShdw blurRad="38100" dist="38100" dir="2700000" algn="tl">
                    <a:srgbClr val="000000"/>
                  </a:outerShdw>
                </a:effectLst>
                <a:latin typeface="Times" charset="0"/>
              </a:rPr>
              <a:t>Amur Honeysuckle</a:t>
            </a:r>
          </a:p>
          <a:p>
            <a:pPr algn="ctr" eaLnBrk="0" hangingPunct="0">
              <a:lnSpc>
                <a:spcPct val="65000"/>
              </a:lnSpc>
              <a:spcBef>
                <a:spcPct val="50000"/>
              </a:spcBef>
            </a:pPr>
            <a:r>
              <a:rPr lang="en-US" altLang="en-US" sz="4000" b="1" i="1">
                <a:solidFill>
                  <a:schemeClr val="tx2"/>
                </a:solidFill>
                <a:effectLst>
                  <a:outerShdw blurRad="38100" dist="38100" dir="2700000" algn="tl">
                    <a:srgbClr val="000000"/>
                  </a:outerShdw>
                </a:effectLst>
                <a:latin typeface="Times" charset="0"/>
              </a:rPr>
              <a:t>Lonicera maackii</a:t>
            </a:r>
          </a:p>
          <a:p>
            <a:pPr eaLnBrk="0" hangingPunct="0">
              <a:spcBef>
                <a:spcPct val="50000"/>
              </a:spcBef>
            </a:pPr>
            <a:endParaRPr lang="en-US" altLang="en-US" sz="2400">
              <a:latin typeface="Times" charset="0"/>
            </a:endParaRPr>
          </a:p>
        </p:txBody>
      </p:sp>
      <p:pic>
        <p:nvPicPr>
          <p:cNvPr id="195587" name="Picture 3" descr="DSC019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3733800" cy="25749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5588" name="Picture 4" descr="DSC019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38650"/>
            <a:ext cx="2895600" cy="21717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5589" name="Picture 5" descr="1237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246438" cy="2032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p:cNvSpPr>
            <a:spLocks noGrp="1" noRot="1" noChangeArrowheads="1"/>
          </p:cNvSpPr>
          <p:nvPr>
            <p:ph type="title"/>
          </p:nvPr>
        </p:nvSpPr>
        <p:spPr>
          <a:xfrm>
            <a:off x="457200" y="274638"/>
            <a:ext cx="8229600" cy="1630362"/>
          </a:xfrm>
        </p:spPr>
        <p:txBody>
          <a:bodyPr/>
          <a:lstStyle/>
          <a:p>
            <a:r>
              <a:rPr lang="en-US" altLang="en-US"/>
              <a:t>Oriental Bittersweet </a:t>
            </a:r>
            <a:br>
              <a:rPr lang="en-US" altLang="en-US"/>
            </a:br>
            <a:r>
              <a:rPr lang="en-US" altLang="en-US" i="1"/>
              <a:t>Celastrus orbiculatus</a:t>
            </a:r>
            <a:endParaRPr lang="en-US" altLang="en-US"/>
          </a:p>
        </p:txBody>
      </p:sp>
      <p:pic>
        <p:nvPicPr>
          <p:cNvPr id="197635" name="Picture 3" descr="DSCN0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4800600" cy="3600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7636" name="Picture 4" descr="DSCN07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886200"/>
            <a:ext cx="3657600" cy="2743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682" name="Picture 2" descr="chinaber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2895600" cy="4341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9683" name="Picture 3" descr="DSCN6882~1400j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514600"/>
            <a:ext cx="5029200" cy="377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9684" name="Text Box 4"/>
          <p:cNvSpPr txBox="1">
            <a:spLocks noChangeArrowheads="1"/>
          </p:cNvSpPr>
          <p:nvPr/>
        </p:nvSpPr>
        <p:spPr bwMode="auto">
          <a:xfrm>
            <a:off x="2819400" y="762000"/>
            <a:ext cx="6172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en-US" sz="4000" b="1">
                <a:solidFill>
                  <a:schemeClr val="tx2"/>
                </a:solidFill>
                <a:effectLst>
                  <a:outerShdw blurRad="38100" dist="38100" dir="2700000" algn="tl">
                    <a:srgbClr val="000000"/>
                  </a:outerShdw>
                </a:effectLst>
                <a:latin typeface="Times" charset="0"/>
              </a:rPr>
              <a:t>Chinaberry</a:t>
            </a:r>
          </a:p>
          <a:p>
            <a:pPr algn="ctr" eaLnBrk="0" hangingPunct="0"/>
            <a:r>
              <a:rPr lang="en-US" altLang="en-US" sz="4000" b="1" i="1">
                <a:solidFill>
                  <a:schemeClr val="tx2"/>
                </a:solidFill>
                <a:effectLst>
                  <a:outerShdw blurRad="38100" dist="38100" dir="2700000" algn="tl">
                    <a:srgbClr val="000000"/>
                  </a:outerShdw>
                </a:effectLst>
                <a:latin typeface="Times" charset="0"/>
              </a:rPr>
              <a:t>Melia azedarach</a:t>
            </a:r>
            <a:endParaRPr lang="en-US" altLang="en-US" sz="4000" b="1">
              <a:solidFill>
                <a:schemeClr val="tx2"/>
              </a:solidFill>
              <a:latin typeface="Times" charset="0"/>
            </a:endParaRPr>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30" name="Picture 2" descr="008044~1400j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657600" cy="5486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1731" name="Text Box 3"/>
          <p:cNvSpPr txBox="1">
            <a:spLocks noChangeArrowheads="1"/>
          </p:cNvSpPr>
          <p:nvPr/>
        </p:nvSpPr>
        <p:spPr bwMode="auto">
          <a:xfrm>
            <a:off x="4343400" y="1143000"/>
            <a:ext cx="4419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en-US" sz="4000" b="1">
                <a:solidFill>
                  <a:schemeClr val="tx2"/>
                </a:solidFill>
                <a:effectLst>
                  <a:outerShdw blurRad="38100" dist="38100" dir="2700000" algn="tl">
                    <a:srgbClr val="000000"/>
                  </a:outerShdw>
                </a:effectLst>
                <a:latin typeface="Times" charset="0"/>
              </a:rPr>
              <a:t>Tree of Heaven</a:t>
            </a:r>
          </a:p>
          <a:p>
            <a:pPr algn="ctr" eaLnBrk="0" hangingPunct="0"/>
            <a:r>
              <a:rPr lang="en-US" altLang="en-US" sz="4000" b="1" i="1">
                <a:solidFill>
                  <a:schemeClr val="tx2"/>
                </a:solidFill>
                <a:effectLst>
                  <a:outerShdw blurRad="38100" dist="38100" dir="2700000" algn="tl">
                    <a:srgbClr val="000000"/>
                  </a:outerShdw>
                </a:effectLst>
                <a:latin typeface="Times" charset="0"/>
              </a:rPr>
              <a:t>Ailanthus altissima</a:t>
            </a:r>
          </a:p>
        </p:txBody>
      </p:sp>
      <p:pic>
        <p:nvPicPr>
          <p:cNvPr id="201732" name="Picture 4" descr="treeofheav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895600"/>
            <a:ext cx="4572000" cy="304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2"/>
          <p:cNvSpPr>
            <a:spLocks noGrp="1" noRot="1" noChangeArrowheads="1"/>
          </p:cNvSpPr>
          <p:nvPr>
            <p:ph type="body" idx="1"/>
          </p:nvPr>
        </p:nvSpPr>
        <p:spPr>
          <a:xfrm>
            <a:off x="457200" y="1066800"/>
            <a:ext cx="8229600" cy="2438400"/>
          </a:xfrm>
        </p:spPr>
        <p:txBody>
          <a:bodyPr/>
          <a:lstStyle/>
          <a:p>
            <a:pPr lvl="1">
              <a:buFont typeface="Wingdings" charset="2"/>
              <a:buNone/>
            </a:pPr>
            <a:endParaRPr lang="en-US" altLang="en-US" sz="1400"/>
          </a:p>
          <a:p>
            <a:pPr>
              <a:buFont typeface="Wingdings" charset="2"/>
              <a:buNone/>
            </a:pPr>
            <a:endParaRPr lang="en-US" altLang="en-US">
              <a:solidFill>
                <a:schemeClr val="hlink"/>
              </a:solidFill>
            </a:endParaRPr>
          </a:p>
        </p:txBody>
      </p:sp>
      <p:sp>
        <p:nvSpPr>
          <p:cNvPr id="128003" name="Text Box 3"/>
          <p:cNvSpPr txBox="1">
            <a:spLocks noChangeArrowheads="1"/>
          </p:cNvSpPr>
          <p:nvPr/>
        </p:nvSpPr>
        <p:spPr bwMode="auto">
          <a:xfrm>
            <a:off x="152400" y="1219200"/>
            <a:ext cx="87630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en-US" sz="4800">
                <a:solidFill>
                  <a:schemeClr val="hlink"/>
                </a:solidFill>
                <a:effectLst>
                  <a:outerShdw blurRad="38100" dist="38100" dir="2700000" algn="tl">
                    <a:srgbClr val="000000"/>
                  </a:outerShdw>
                </a:effectLst>
                <a:latin typeface="Times New Roman" charset="0"/>
              </a:rPr>
              <a:t>Many of the characteristics of invasive plants are the very same ones that make them appealing as landscape plants</a:t>
            </a:r>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778" name="Picture 2" descr="naturalized miscant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438400"/>
            <a:ext cx="5297488" cy="36036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3779" name="Rectangle 3"/>
          <p:cNvSpPr>
            <a:spLocks noGrp="1" noRot="1" noChangeArrowheads="1"/>
          </p:cNvSpPr>
          <p:nvPr>
            <p:ph type="title"/>
          </p:nvPr>
        </p:nvSpPr>
        <p:spPr>
          <a:xfrm>
            <a:off x="457200" y="381000"/>
            <a:ext cx="8229600" cy="1143000"/>
          </a:xfrm>
        </p:spPr>
        <p:txBody>
          <a:bodyPr/>
          <a:lstStyle/>
          <a:p>
            <a:r>
              <a:rPr lang="en-US" altLang="en-US"/>
              <a:t>Miscanthus</a:t>
            </a:r>
            <a:br>
              <a:rPr lang="en-US" altLang="en-US"/>
            </a:br>
            <a:r>
              <a:rPr lang="en-US" altLang="en-US" i="1"/>
              <a:t>Miscanthus sinensis</a:t>
            </a:r>
            <a:endParaRPr lang="en-US" altLang="en-US"/>
          </a:p>
        </p:txBody>
      </p:sp>
      <p:pic>
        <p:nvPicPr>
          <p:cNvPr id="2037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91000"/>
            <a:ext cx="2743200" cy="20240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37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05000"/>
            <a:ext cx="2743200" cy="1930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p:cNvSpPr>
            <a:spLocks noGrp="1" noRot="1" noChangeArrowheads="1"/>
          </p:cNvSpPr>
          <p:nvPr>
            <p:ph type="title"/>
          </p:nvPr>
        </p:nvSpPr>
        <p:spPr/>
        <p:txBody>
          <a:bodyPr/>
          <a:lstStyle/>
          <a:p>
            <a:r>
              <a:rPr lang="en-US" altLang="en-US"/>
              <a:t>How You Can Make A Difference</a:t>
            </a:r>
          </a:p>
        </p:txBody>
      </p:sp>
      <p:sp>
        <p:nvSpPr>
          <p:cNvPr id="205827" name="Rectangle 3"/>
          <p:cNvSpPr>
            <a:spLocks noGrp="1" noRot="1" noChangeArrowheads="1"/>
          </p:cNvSpPr>
          <p:nvPr>
            <p:ph type="body" sz="half" idx="1"/>
          </p:nvPr>
        </p:nvSpPr>
        <p:spPr>
          <a:xfrm>
            <a:off x="457200" y="1752600"/>
            <a:ext cx="4038600" cy="4498975"/>
          </a:xfrm>
        </p:spPr>
        <p:txBody>
          <a:bodyPr/>
          <a:lstStyle/>
          <a:p>
            <a:pPr>
              <a:lnSpc>
                <a:spcPct val="80000"/>
              </a:lnSpc>
              <a:spcAft>
                <a:spcPct val="10000"/>
              </a:spcAft>
            </a:pPr>
            <a:r>
              <a:rPr lang="en-US" altLang="en-US" sz="2800">
                <a:ea typeface="Times New Roman" charset="0"/>
                <a:cs typeface="Times New Roman" charset="0"/>
              </a:rPr>
              <a:t>Plant only non-invasive species.</a:t>
            </a:r>
          </a:p>
          <a:p>
            <a:pPr>
              <a:lnSpc>
                <a:spcPct val="80000"/>
              </a:lnSpc>
              <a:spcAft>
                <a:spcPct val="10000"/>
              </a:spcAft>
              <a:buFont typeface="Wingdings" charset="2"/>
              <a:buNone/>
            </a:pPr>
            <a:endParaRPr lang="en-US" altLang="en-US" sz="2800">
              <a:ea typeface="Times New Roman" charset="0"/>
              <a:cs typeface="Times New Roman" charset="0"/>
            </a:endParaRPr>
          </a:p>
          <a:p>
            <a:pPr>
              <a:lnSpc>
                <a:spcPct val="80000"/>
              </a:lnSpc>
              <a:spcAft>
                <a:spcPct val="10000"/>
              </a:spcAft>
            </a:pPr>
            <a:r>
              <a:rPr lang="en-US" altLang="en-US" sz="2800">
                <a:ea typeface="Times New Roman" charset="0"/>
                <a:cs typeface="Times New Roman" charset="0"/>
              </a:rPr>
              <a:t>Remove invasive plants from your land.</a:t>
            </a:r>
          </a:p>
          <a:p>
            <a:pPr>
              <a:lnSpc>
                <a:spcPct val="80000"/>
              </a:lnSpc>
              <a:spcAft>
                <a:spcPct val="10000"/>
              </a:spcAft>
              <a:buFont typeface="Wingdings" charset="2"/>
              <a:buNone/>
            </a:pPr>
            <a:endParaRPr lang="en-US" altLang="en-US" sz="2800">
              <a:ea typeface="Times New Roman" charset="0"/>
              <a:cs typeface="Times New Roman" charset="0"/>
            </a:endParaRPr>
          </a:p>
          <a:p>
            <a:pPr>
              <a:lnSpc>
                <a:spcPct val="80000"/>
              </a:lnSpc>
              <a:spcAft>
                <a:spcPct val="10000"/>
              </a:spcAft>
            </a:pPr>
            <a:r>
              <a:rPr lang="en-US" altLang="en-US" sz="2800"/>
              <a:t>Do not trade potentially invasive plants with other gardeners.</a:t>
            </a:r>
          </a:p>
          <a:p>
            <a:pPr>
              <a:lnSpc>
                <a:spcPct val="80000"/>
              </a:lnSpc>
              <a:spcAft>
                <a:spcPct val="10000"/>
              </a:spcAft>
              <a:buFont typeface="Wingdings" charset="2"/>
              <a:buNone/>
            </a:pPr>
            <a:endParaRPr lang="en-US" altLang="en-US" sz="2800">
              <a:ea typeface="Times New Roman" charset="0"/>
              <a:cs typeface="Times New Roman" charset="0"/>
            </a:endParaRPr>
          </a:p>
          <a:p>
            <a:pPr>
              <a:lnSpc>
                <a:spcPct val="80000"/>
              </a:lnSpc>
              <a:spcAft>
                <a:spcPct val="10000"/>
              </a:spcAft>
            </a:pPr>
            <a:endParaRPr lang="en-US" altLang="en-US" sz="2400">
              <a:ea typeface="Times New Roman" charset="0"/>
              <a:cs typeface="Times New Roman" charset="0"/>
            </a:endParaRPr>
          </a:p>
          <a:p>
            <a:endParaRPr lang="en-US" altLang="en-US" sz="2400"/>
          </a:p>
          <a:p>
            <a:endParaRPr lang="en-US" altLang="en-US" sz="2400"/>
          </a:p>
        </p:txBody>
      </p:sp>
      <p:sp>
        <p:nvSpPr>
          <p:cNvPr id="205828" name="Line 4"/>
          <p:cNvSpPr>
            <a:spLocks noChangeShapeType="1"/>
          </p:cNvSpPr>
          <p:nvPr/>
        </p:nvSpPr>
        <p:spPr bwMode="auto">
          <a:xfrm>
            <a:off x="838200" y="1219200"/>
            <a:ext cx="73914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05829" name="Picture 5" descr="Kudzu spray with backpack"/>
          <p:cNvPicPr>
            <a:picLocks noChangeAspect="1" noChangeArrowheads="1"/>
          </p:cNvPicPr>
          <p:nvPr>
            <p:ph sz="quarter" idx="3"/>
          </p:nvPr>
        </p:nvPicPr>
        <p:blipFill>
          <a:blip r:embed="rId3">
            <a:lum bright="-18000" contrast="18000"/>
            <a:extLst>
              <a:ext uri="{28A0092B-C50C-407E-A947-70E740481C1C}">
                <a14:useLocalDpi xmlns:a14="http://schemas.microsoft.com/office/drawing/2010/main" val="0"/>
              </a:ext>
            </a:extLst>
          </a:blip>
          <a:srcRect/>
          <a:stretch>
            <a:fillRect/>
          </a:stretch>
        </p:blipFill>
        <p:spPr>
          <a:xfrm>
            <a:off x="5181600" y="4191000"/>
            <a:ext cx="2971800" cy="2209800"/>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05830" name="Picture 6" descr="hededig1"/>
          <p:cNvPicPr>
            <a:picLocks noChangeAspect="1" noChangeArrowheads="1"/>
          </p:cNvPicPr>
          <p:nvPr>
            <p:ph sz="quarter" idx="2"/>
          </p:nvPr>
        </p:nvPicPr>
        <p:blipFill>
          <a:blip r:embed="rId4">
            <a:lum contrast="12000"/>
            <a:extLst>
              <a:ext uri="{28A0092B-C50C-407E-A947-70E740481C1C}">
                <a14:useLocalDpi xmlns:a14="http://schemas.microsoft.com/office/drawing/2010/main" val="0"/>
              </a:ext>
            </a:extLst>
          </a:blip>
          <a:srcRect/>
          <a:stretch>
            <a:fillRect/>
          </a:stretch>
        </p:blipFill>
        <p:spPr>
          <a:xfrm>
            <a:off x="5192713" y="1600200"/>
            <a:ext cx="2949575" cy="2173288"/>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Effect transition="in" filter="dissolve">
                                      <p:cBhvr>
                                        <p:cTn id="7" dur="500"/>
                                        <p:tgtEl>
                                          <p:spTgt spid="205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5827">
                                            <p:txEl>
                                              <p:pRg st="2" end="2"/>
                                            </p:txEl>
                                          </p:spTgt>
                                        </p:tgtEl>
                                        <p:attrNameLst>
                                          <p:attrName>style.visibility</p:attrName>
                                        </p:attrNameLst>
                                      </p:cBhvr>
                                      <p:to>
                                        <p:strVal val="visible"/>
                                      </p:to>
                                    </p:set>
                                    <p:animEffect transition="in" filter="dissolve">
                                      <p:cBhvr>
                                        <p:cTn id="12" dur="500"/>
                                        <p:tgtEl>
                                          <p:spTgt spid="20582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5827">
                                            <p:txEl>
                                              <p:pRg st="4" end="4"/>
                                            </p:txEl>
                                          </p:spTgt>
                                        </p:tgtEl>
                                        <p:attrNameLst>
                                          <p:attrName>style.visibility</p:attrName>
                                        </p:attrNameLst>
                                      </p:cBhvr>
                                      <p:to>
                                        <p:strVal val="visible"/>
                                      </p:to>
                                    </p:set>
                                    <p:animEffect transition="in" filter="dissolve">
                                      <p:cBhvr>
                                        <p:cTn id="17" dur="500"/>
                                        <p:tgtEl>
                                          <p:spTgt spid="2058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228600" y="1676400"/>
            <a:ext cx="85344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Clr>
                <a:schemeClr val="hlink"/>
              </a:buClr>
              <a:buSzPct val="170000"/>
              <a:buFont typeface="Wingdings" charset="2"/>
              <a:buChar char="§"/>
            </a:pPr>
            <a:r>
              <a:rPr lang="en-US" altLang="en-US" sz="2400">
                <a:effectLst>
                  <a:outerShdw blurRad="38100" dist="38100" dir="2700000" algn="tl">
                    <a:srgbClr val="000000"/>
                  </a:outerShdw>
                </a:effectLst>
                <a:latin typeface="Times" charset="0"/>
              </a:rPr>
              <a:t>  </a:t>
            </a:r>
            <a:r>
              <a:rPr lang="en-US" altLang="en-US" sz="2800">
                <a:effectLst>
                  <a:outerShdw blurRad="38100" dist="38100" dir="2700000" algn="tl">
                    <a:srgbClr val="000000"/>
                  </a:outerShdw>
                </a:effectLst>
                <a:latin typeface="Times" charset="0"/>
              </a:rPr>
              <a:t>Design gardens compatible with regional ecosystems.</a:t>
            </a:r>
          </a:p>
          <a:p>
            <a:pPr eaLnBrk="0" hangingPunct="0">
              <a:buClr>
                <a:schemeClr val="hlink"/>
              </a:buClr>
              <a:buSzPct val="170000"/>
              <a:buFont typeface="Wingdings" charset="2"/>
              <a:buNone/>
            </a:pPr>
            <a:endParaRPr lang="en-US" altLang="en-US" sz="2800">
              <a:effectLst>
                <a:outerShdw blurRad="38100" dist="38100" dir="2700000" algn="tl">
                  <a:srgbClr val="000000"/>
                </a:outerShdw>
              </a:effectLst>
              <a:latin typeface="Times" charset="0"/>
            </a:endParaRPr>
          </a:p>
          <a:p>
            <a:pPr eaLnBrk="0" hangingPunct="0">
              <a:buClr>
                <a:schemeClr val="hlink"/>
              </a:buClr>
              <a:buSzPct val="150000"/>
              <a:buFont typeface="Wingdings" charset="2"/>
              <a:buChar char="§"/>
            </a:pPr>
            <a:r>
              <a:rPr lang="en-US" altLang="en-US" sz="2800">
                <a:effectLst>
                  <a:outerShdw blurRad="38100" dist="38100" dir="2700000" algn="tl">
                    <a:srgbClr val="000000"/>
                  </a:outerShdw>
                </a:effectLst>
                <a:latin typeface="Times" charset="0"/>
              </a:rPr>
              <a:t>  Help educate your community and other gardeners</a:t>
            </a:r>
            <a:br>
              <a:rPr lang="en-US" altLang="en-US" sz="2800">
                <a:effectLst>
                  <a:outerShdw blurRad="38100" dist="38100" dir="2700000" algn="tl">
                    <a:srgbClr val="000000"/>
                  </a:outerShdw>
                </a:effectLst>
                <a:latin typeface="Times" charset="0"/>
              </a:rPr>
            </a:br>
            <a:r>
              <a:rPr lang="en-US" altLang="en-US" sz="2800">
                <a:effectLst>
                  <a:outerShdw blurRad="38100" dist="38100" dir="2700000" algn="tl">
                    <a:srgbClr val="000000"/>
                  </a:outerShdw>
                </a:effectLst>
                <a:latin typeface="Times" charset="0"/>
              </a:rPr>
              <a:t>     in your area.</a:t>
            </a:r>
          </a:p>
          <a:p>
            <a:pPr eaLnBrk="0" hangingPunct="0">
              <a:buClr>
                <a:schemeClr val="hlink"/>
              </a:buClr>
              <a:buSzPct val="140000"/>
              <a:buFont typeface="Wingdings" charset="2"/>
              <a:buChar char="§"/>
            </a:pPr>
            <a:endParaRPr lang="en-US" altLang="en-US" sz="2800">
              <a:effectLst>
                <a:outerShdw blurRad="38100" dist="38100" dir="2700000" algn="tl">
                  <a:srgbClr val="000000"/>
                </a:outerShdw>
              </a:effectLst>
              <a:latin typeface="Times" charset="0"/>
            </a:endParaRPr>
          </a:p>
          <a:p>
            <a:pPr eaLnBrk="0" hangingPunct="0">
              <a:buClr>
                <a:schemeClr val="hlink"/>
              </a:buClr>
              <a:buSzPct val="140000"/>
              <a:buFont typeface="Wingdings" charset="2"/>
              <a:buChar char="§"/>
            </a:pPr>
            <a:r>
              <a:rPr lang="en-US" altLang="en-US" sz="2800">
                <a:effectLst>
                  <a:outerShdw blurRad="38100" dist="38100" dir="2700000" algn="tl">
                    <a:srgbClr val="000000"/>
                  </a:outerShdw>
                </a:effectLst>
                <a:latin typeface="Times" charset="0"/>
              </a:rPr>
              <a:t>  Volunteer to assist </a:t>
            </a:r>
            <a:br>
              <a:rPr lang="en-US" altLang="en-US" sz="2800">
                <a:effectLst>
                  <a:outerShdw blurRad="38100" dist="38100" dir="2700000" algn="tl">
                    <a:srgbClr val="000000"/>
                  </a:outerShdw>
                </a:effectLst>
                <a:latin typeface="Times" charset="0"/>
              </a:rPr>
            </a:br>
            <a:r>
              <a:rPr lang="en-US" altLang="en-US" sz="2800">
                <a:effectLst>
                  <a:outerShdw blurRad="38100" dist="38100" dir="2700000" algn="tl">
                    <a:srgbClr val="000000"/>
                  </a:outerShdw>
                </a:effectLst>
                <a:latin typeface="Times" charset="0"/>
              </a:rPr>
              <a:t>     in efforts to control </a:t>
            </a:r>
            <a:br>
              <a:rPr lang="en-US" altLang="en-US" sz="2800">
                <a:effectLst>
                  <a:outerShdw blurRad="38100" dist="38100" dir="2700000" algn="tl">
                    <a:srgbClr val="000000"/>
                  </a:outerShdw>
                </a:effectLst>
                <a:latin typeface="Times" charset="0"/>
              </a:rPr>
            </a:br>
            <a:r>
              <a:rPr lang="en-US" altLang="en-US" sz="2800">
                <a:effectLst>
                  <a:outerShdw blurRad="38100" dist="38100" dir="2700000" algn="tl">
                    <a:srgbClr val="000000"/>
                  </a:outerShdw>
                </a:effectLst>
                <a:latin typeface="Times" charset="0"/>
              </a:rPr>
              <a:t>     invasive plants.</a:t>
            </a:r>
          </a:p>
          <a:p>
            <a:pPr eaLnBrk="0" hangingPunct="0">
              <a:spcBef>
                <a:spcPct val="50000"/>
              </a:spcBef>
              <a:buClr>
                <a:schemeClr val="hlink"/>
              </a:buClr>
              <a:buSzPct val="160000"/>
            </a:pPr>
            <a:endParaRPr lang="en-US" altLang="en-US" sz="2800">
              <a:latin typeface="Times" charset="0"/>
            </a:endParaRPr>
          </a:p>
        </p:txBody>
      </p:sp>
      <p:pic>
        <p:nvPicPr>
          <p:cNvPr id="207875" name="Picture 3" descr="Kudzu Three"/>
          <p:cNvPicPr>
            <a:picLocks noChangeAspect="1" noChangeArrowheads="1"/>
          </p:cNvPicPr>
          <p:nvPr/>
        </p:nvPicPr>
        <p:blipFill>
          <a:blip r:embed="rId3">
            <a:lum bright="30000" contrast="48000"/>
            <a:extLst>
              <a:ext uri="{28A0092B-C50C-407E-A947-70E740481C1C}">
                <a14:useLocalDpi xmlns:a14="http://schemas.microsoft.com/office/drawing/2010/main" val="0"/>
              </a:ext>
            </a:extLst>
          </a:blip>
          <a:srcRect/>
          <a:stretch>
            <a:fillRect/>
          </a:stretch>
        </p:blipFill>
        <p:spPr bwMode="auto">
          <a:xfrm>
            <a:off x="4267200" y="3429000"/>
            <a:ext cx="3505200" cy="26289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6" name="Text Box 4"/>
          <p:cNvSpPr txBox="1">
            <a:spLocks noChangeArrowheads="1"/>
          </p:cNvSpPr>
          <p:nvPr/>
        </p:nvSpPr>
        <p:spPr bwMode="auto">
          <a:xfrm>
            <a:off x="381000" y="533400"/>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sz="4000" b="1">
                <a:solidFill>
                  <a:schemeClr val="tx2"/>
                </a:solidFill>
                <a:effectLst>
                  <a:outerShdw blurRad="38100" dist="38100" dir="2700000" algn="tl">
                    <a:srgbClr val="000000"/>
                  </a:outerShdw>
                </a:effectLst>
                <a:latin typeface="Times" charset="0"/>
              </a:rPr>
              <a:t>How You Can Make A Difference</a:t>
            </a:r>
          </a:p>
        </p:txBody>
      </p:sp>
      <p:sp>
        <p:nvSpPr>
          <p:cNvPr id="207878" name="Line 6"/>
          <p:cNvSpPr>
            <a:spLocks noChangeShapeType="1"/>
          </p:cNvSpPr>
          <p:nvPr/>
        </p:nvSpPr>
        <p:spPr bwMode="auto">
          <a:xfrm>
            <a:off x="838200" y="1219200"/>
            <a:ext cx="73914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7874">
                                            <p:txEl>
                                              <p:pRg st="0" end="0"/>
                                            </p:txEl>
                                          </p:spTgt>
                                        </p:tgtEl>
                                        <p:attrNameLst>
                                          <p:attrName>style.visibility</p:attrName>
                                        </p:attrNameLst>
                                      </p:cBhvr>
                                      <p:to>
                                        <p:strVal val="visible"/>
                                      </p:to>
                                    </p:set>
                                    <p:animEffect transition="in" filter="dissolve">
                                      <p:cBhvr>
                                        <p:cTn id="7" dur="500"/>
                                        <p:tgtEl>
                                          <p:spTgt spid="2078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7874">
                                            <p:txEl>
                                              <p:pRg st="2" end="2"/>
                                            </p:txEl>
                                          </p:spTgt>
                                        </p:tgtEl>
                                        <p:attrNameLst>
                                          <p:attrName>style.visibility</p:attrName>
                                        </p:attrNameLst>
                                      </p:cBhvr>
                                      <p:to>
                                        <p:strVal val="visible"/>
                                      </p:to>
                                    </p:set>
                                    <p:animEffect transition="in" filter="dissolve">
                                      <p:cBhvr>
                                        <p:cTn id="12" dur="500"/>
                                        <p:tgtEl>
                                          <p:spTgt spid="20787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7874">
                                            <p:txEl>
                                              <p:pRg st="4" end="4"/>
                                            </p:txEl>
                                          </p:spTgt>
                                        </p:tgtEl>
                                        <p:attrNameLst>
                                          <p:attrName>style.visibility</p:attrName>
                                        </p:attrNameLst>
                                      </p:cBhvr>
                                      <p:to>
                                        <p:strVal val="visible"/>
                                      </p:to>
                                    </p:set>
                                    <p:animEffect transition="in" filter="dissolve">
                                      <p:cBhvr>
                                        <p:cTn id="17" dur="500"/>
                                        <p:tgtEl>
                                          <p:spTgt spid="2078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a:xfrm>
            <a:off x="457200" y="152400"/>
            <a:ext cx="8229600" cy="1143000"/>
          </a:xfrm>
        </p:spPr>
        <p:txBody>
          <a:bodyPr/>
          <a:lstStyle/>
          <a:p>
            <a:r>
              <a:rPr lang="en-US" altLang="en-US"/>
              <a:t>Current GA-EPPC Activities</a:t>
            </a:r>
          </a:p>
        </p:txBody>
      </p:sp>
      <p:sp>
        <p:nvSpPr>
          <p:cNvPr id="209923" name="Rectangle 3"/>
          <p:cNvSpPr>
            <a:spLocks noGrp="1" noRot="1" noChangeArrowheads="1"/>
          </p:cNvSpPr>
          <p:nvPr>
            <p:ph type="body" idx="1"/>
          </p:nvPr>
        </p:nvSpPr>
        <p:spPr>
          <a:xfrm>
            <a:off x="457200" y="1371600"/>
            <a:ext cx="8229600" cy="5181600"/>
          </a:xfrm>
        </p:spPr>
        <p:txBody>
          <a:bodyPr/>
          <a:lstStyle/>
          <a:p>
            <a:r>
              <a:rPr lang="en-US" altLang="en-US"/>
              <a:t>Serves as a source of information on invasive plant species and their control</a:t>
            </a:r>
          </a:p>
          <a:p>
            <a:r>
              <a:rPr lang="en-US" altLang="en-US"/>
              <a:t>Identifies research needs</a:t>
            </a:r>
          </a:p>
          <a:p>
            <a:r>
              <a:rPr lang="en-US" altLang="en-US"/>
              <a:t>Conducts invasive plant control workshops</a:t>
            </a:r>
          </a:p>
          <a:p>
            <a:r>
              <a:rPr lang="en-US" altLang="en-US"/>
              <a:t>Prepares educational presentations and publications</a:t>
            </a:r>
          </a:p>
          <a:p>
            <a:r>
              <a:rPr lang="en-US" altLang="en-US"/>
              <a:t>Networks with agencies, societies, and trade associations</a:t>
            </a:r>
          </a:p>
          <a:p>
            <a:r>
              <a:rPr lang="en-US" altLang="en-US"/>
              <a:t>Explores policy options</a:t>
            </a:r>
          </a:p>
          <a:p>
            <a:endParaRPr lang="en-US" altLang="en-US"/>
          </a:p>
        </p:txBody>
      </p:sp>
      <p:sp>
        <p:nvSpPr>
          <p:cNvPr id="209924" name="Line 4"/>
          <p:cNvSpPr>
            <a:spLocks noChangeShapeType="1"/>
          </p:cNvSpPr>
          <p:nvPr/>
        </p:nvSpPr>
        <p:spPr bwMode="auto">
          <a:xfrm>
            <a:off x="1524000" y="1066800"/>
            <a:ext cx="6172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overrideClrMapping bg1="dk2" tx1="lt1" bg2="dk1" tx2="lt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2"/>
          <p:cNvSpPr>
            <a:spLocks noGrp="1" noRot="1" noChangeArrowheads="1"/>
          </p:cNvSpPr>
          <p:nvPr>
            <p:ph type="ctrTitle" idx="4294967295"/>
          </p:nvPr>
        </p:nvSpPr>
        <p:spPr>
          <a:xfrm>
            <a:off x="381000" y="2133600"/>
            <a:ext cx="8305800" cy="1470025"/>
          </a:xfrm>
        </p:spPr>
        <p:txBody>
          <a:bodyPr/>
          <a:lstStyle/>
          <a:p>
            <a:r>
              <a:rPr lang="en-US" altLang="en-US"/>
              <a:t>The Georgia Exotic Pest Plant Council (GA-EPPC) encourages your involvement in efforts to address this very serious issue.</a:t>
            </a:r>
            <a:endParaRPr lang="en-US" altLang="en-US" sz="5400"/>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64008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4019" name="Text Box 3"/>
          <p:cNvSpPr txBox="1">
            <a:spLocks noChangeArrowheads="1"/>
          </p:cNvSpPr>
          <p:nvPr/>
        </p:nvSpPr>
        <p:spPr bwMode="auto">
          <a:xfrm>
            <a:off x="762000" y="609600"/>
            <a:ext cx="76200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20000"/>
              </a:spcBef>
              <a:buClr>
                <a:schemeClr val="hlink"/>
              </a:buClr>
              <a:buSzPct val="70000"/>
              <a:buFont typeface="Wingdings" charset="2"/>
              <a:buNone/>
            </a:pPr>
            <a:r>
              <a:rPr lang="en-US" altLang="en-US" sz="2800">
                <a:effectLst>
                  <a:outerShdw blurRad="38100" dist="38100" dir="2700000" algn="tl">
                    <a:srgbClr val="000000"/>
                  </a:outerShdw>
                </a:effectLst>
                <a:latin typeface="Times" charset="0"/>
              </a:rPr>
              <a:t>Visit the GA-EPPC website at </a:t>
            </a:r>
            <a:r>
              <a:rPr lang="en-US" altLang="en-US" sz="2800">
                <a:solidFill>
                  <a:schemeClr val="hlink"/>
                </a:solidFill>
                <a:effectLst>
                  <a:outerShdw blurRad="38100" dist="38100" dir="2700000" algn="tl">
                    <a:srgbClr val="000000"/>
                  </a:outerShdw>
                </a:effectLst>
                <a:latin typeface="Times" charset="0"/>
              </a:rPr>
              <a:t>www.gaeppc.org</a:t>
            </a:r>
          </a:p>
          <a:p>
            <a:pPr eaLnBrk="0" hangingPunct="0">
              <a:spcBef>
                <a:spcPct val="50000"/>
              </a:spcBef>
            </a:pPr>
            <a:endParaRPr lang="en-US" altLang="en-US" sz="2800">
              <a:latin typeface="Times" charset="0"/>
            </a:endParaRPr>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457200" y="533400"/>
            <a:ext cx="9372600" cy="61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800" b="1">
                <a:solidFill>
                  <a:schemeClr val="hlink"/>
                </a:solidFill>
                <a:latin typeface="Times" charset="0"/>
              </a:rPr>
              <a:t>          </a:t>
            </a:r>
            <a:r>
              <a:rPr lang="en-US" altLang="en-US" sz="2800" b="1">
                <a:solidFill>
                  <a:schemeClr val="hlink"/>
                </a:solidFill>
                <a:effectLst>
                  <a:outerShdw blurRad="38100" dist="38100" dir="2700000" algn="tl">
                    <a:srgbClr val="000000"/>
                  </a:outerShdw>
                </a:effectLst>
                <a:latin typeface="Times" charset="0"/>
              </a:rPr>
              <a:t>Contributing Authors:</a:t>
            </a:r>
          </a:p>
          <a:p>
            <a:pPr eaLnBrk="0" hangingPunct="0">
              <a:spcBef>
                <a:spcPct val="50000"/>
              </a:spcBef>
            </a:pPr>
            <a:r>
              <a:rPr lang="en-US" altLang="en-US" sz="2800">
                <a:solidFill>
                  <a:schemeClr val="hlink"/>
                </a:solidFill>
                <a:latin typeface="Times" charset="0"/>
              </a:rPr>
              <a:t>	</a:t>
            </a:r>
            <a:r>
              <a:rPr lang="en-US" altLang="en-US" sz="2700" b="1">
                <a:effectLst>
                  <a:outerShdw blurRad="38100" dist="38100" dir="2700000" algn="tl">
                    <a:srgbClr val="000000"/>
                  </a:outerShdw>
                </a:effectLst>
                <a:latin typeface="Times" charset="0"/>
              </a:rPr>
              <a:t>Jim Allison, GA Dept. of Natural Resources (retired)</a:t>
            </a:r>
          </a:p>
          <a:p>
            <a:pPr eaLnBrk="0" hangingPunct="0">
              <a:spcBef>
                <a:spcPct val="50000"/>
              </a:spcBef>
            </a:pPr>
            <a:r>
              <a:rPr lang="en-US" altLang="en-US" sz="2700" b="1">
                <a:effectLst>
                  <a:outerShdw blurRad="38100" dist="38100" dir="2700000" algn="tl">
                    <a:srgbClr val="000000"/>
                  </a:outerShdw>
                </a:effectLst>
                <a:latin typeface="Times" charset="0"/>
              </a:rPr>
              <a:t>	Chuck Bargeron, Dept. of Entomology, UGA</a:t>
            </a:r>
          </a:p>
          <a:p>
            <a:pPr eaLnBrk="0" hangingPunct="0">
              <a:spcBef>
                <a:spcPct val="50000"/>
              </a:spcBef>
            </a:pPr>
            <a:r>
              <a:rPr lang="en-US" altLang="en-US" sz="2700" b="1">
                <a:effectLst>
                  <a:outerShdw blurRad="38100" dist="38100" dir="2700000" algn="tl">
                    <a:srgbClr val="000000"/>
                  </a:outerShdw>
                </a:effectLst>
                <a:latin typeface="Times" charset="0"/>
              </a:rPr>
              <a:t>	Cilla Cartwright, GA Wildlife Federation</a:t>
            </a:r>
          </a:p>
          <a:p>
            <a:pPr eaLnBrk="0" hangingPunct="0">
              <a:spcBef>
                <a:spcPct val="50000"/>
              </a:spcBef>
            </a:pPr>
            <a:r>
              <a:rPr lang="en-US" altLang="en-US" sz="2700" b="1">
                <a:effectLst>
                  <a:outerShdw blurRad="38100" dist="38100" dir="2700000" algn="tl">
                    <a:srgbClr val="000000"/>
                  </a:outerShdw>
                </a:effectLst>
                <a:latin typeface="Times" charset="0"/>
              </a:rPr>
              <a:t>	Connie Gray, DeKalb County Parks and Recreation</a:t>
            </a:r>
          </a:p>
          <a:p>
            <a:pPr eaLnBrk="0" hangingPunct="0">
              <a:spcBef>
                <a:spcPct val="50000"/>
              </a:spcBef>
            </a:pPr>
            <a:r>
              <a:rPr lang="en-US" altLang="en-US" sz="2700" b="1">
                <a:effectLst>
                  <a:outerShdw blurRad="38100" dist="38100" dir="2700000" algn="tl">
                    <a:srgbClr val="000000"/>
                  </a:outerShdw>
                </a:effectLst>
                <a:latin typeface="Times" charset="0"/>
              </a:rPr>
              <a:t>	Russell Hattaway, The Home Depot</a:t>
            </a:r>
          </a:p>
          <a:p>
            <a:pPr eaLnBrk="0" hangingPunct="0">
              <a:spcBef>
                <a:spcPct val="50000"/>
              </a:spcBef>
            </a:pPr>
            <a:r>
              <a:rPr lang="en-US" altLang="en-US" sz="2700" b="1">
                <a:effectLst>
                  <a:outerShdw blurRad="38100" dist="38100" dir="2700000" algn="tl">
                    <a:srgbClr val="000000"/>
                  </a:outerShdw>
                </a:effectLst>
                <a:latin typeface="Times" charset="0"/>
              </a:rPr>
              <a:t>	Cindy Reittinger, GA State Parks &amp; Historic Sites</a:t>
            </a:r>
          </a:p>
          <a:p>
            <a:pPr eaLnBrk="0" hangingPunct="0">
              <a:spcBef>
                <a:spcPct val="50000"/>
              </a:spcBef>
            </a:pPr>
            <a:r>
              <a:rPr lang="en-US" altLang="en-US" sz="2700" b="1">
                <a:effectLst>
                  <a:outerShdw blurRad="38100" dist="38100" dir="2700000" algn="tl">
                    <a:srgbClr val="000000"/>
                  </a:outerShdw>
                </a:effectLst>
                <a:latin typeface="Times" charset="0"/>
              </a:rPr>
              <a:t>	John Taylor, USDA Forest Service</a:t>
            </a:r>
          </a:p>
          <a:p>
            <a:pPr eaLnBrk="0" hangingPunct="0">
              <a:spcBef>
                <a:spcPct val="50000"/>
              </a:spcBef>
            </a:pPr>
            <a:r>
              <a:rPr lang="en-US" altLang="en-US" sz="2700" b="1">
                <a:effectLst>
                  <a:outerShdw blurRad="38100" dist="38100" dir="2700000" algn="tl">
                    <a:srgbClr val="000000"/>
                  </a:outerShdw>
                </a:effectLst>
                <a:latin typeface="Times" charset="0"/>
              </a:rPr>
              <a:t>	Gary Wade, Dept. of Horticulture, UGA</a:t>
            </a:r>
          </a:p>
          <a:p>
            <a:pPr eaLnBrk="0" hangingPunct="0">
              <a:spcBef>
                <a:spcPct val="50000"/>
              </a:spcBef>
            </a:pPr>
            <a:r>
              <a:rPr lang="en-US" altLang="en-US" sz="2700" b="1">
                <a:effectLst>
                  <a:outerShdw blurRad="38100" dist="38100" dir="2700000" algn="tl">
                    <a:srgbClr val="000000"/>
                  </a:outerShdw>
                </a:effectLst>
                <a:latin typeface="Times" charset="0"/>
              </a:rPr>
              <a:t>	Brighton West, Trees Atlanta</a:t>
            </a:r>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533400" y="13716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30051" name="Text Box 3"/>
          <p:cNvSpPr txBox="1">
            <a:spLocks noChangeArrowheads="1"/>
          </p:cNvSpPr>
          <p:nvPr/>
        </p:nvSpPr>
        <p:spPr bwMode="auto">
          <a:xfrm>
            <a:off x="381000" y="16764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30052" name="Rectangle 4"/>
          <p:cNvSpPr>
            <a:spLocks noGrp="1" noRot="1" noChangeArrowheads="1"/>
          </p:cNvSpPr>
          <p:nvPr>
            <p:ph type="title"/>
          </p:nvPr>
        </p:nvSpPr>
        <p:spPr>
          <a:xfrm>
            <a:off x="457200" y="274638"/>
            <a:ext cx="8458200" cy="1143000"/>
          </a:xfrm>
        </p:spPr>
        <p:txBody>
          <a:bodyPr/>
          <a:lstStyle/>
          <a:p>
            <a:r>
              <a:rPr lang="en-US" altLang="en-US"/>
              <a:t>How Did They Get Here?</a:t>
            </a:r>
            <a:r>
              <a:rPr lang="en-US" altLang="en-US" sz="3600"/>
              <a:t> </a:t>
            </a:r>
          </a:p>
        </p:txBody>
      </p:sp>
      <p:sp>
        <p:nvSpPr>
          <p:cNvPr id="130053" name="Rectangle 5"/>
          <p:cNvSpPr>
            <a:spLocks noGrp="1" noRot="1" noChangeArrowheads="1"/>
          </p:cNvSpPr>
          <p:nvPr>
            <p:ph type="body" idx="1"/>
          </p:nvPr>
        </p:nvSpPr>
        <p:spPr>
          <a:xfrm>
            <a:off x="457200" y="1524000"/>
            <a:ext cx="8458200" cy="4498975"/>
          </a:xfrm>
        </p:spPr>
        <p:txBody>
          <a:bodyPr/>
          <a:lstStyle/>
          <a:p>
            <a:pPr>
              <a:lnSpc>
                <a:spcPct val="90000"/>
              </a:lnSpc>
            </a:pPr>
            <a:r>
              <a:rPr lang="en-US" altLang="en-US"/>
              <a:t>85% of invasive plants were intentional introductions for ornamental or landscape purposes.</a:t>
            </a:r>
          </a:p>
          <a:p>
            <a:pPr>
              <a:lnSpc>
                <a:spcPct val="90000"/>
              </a:lnSpc>
            </a:pPr>
            <a:r>
              <a:rPr lang="en-US" altLang="en-US"/>
              <a:t>14% of invasive plants were introduced for agricultural purposes.</a:t>
            </a:r>
          </a:p>
          <a:p>
            <a:pPr>
              <a:lnSpc>
                <a:spcPct val="90000"/>
              </a:lnSpc>
            </a:pPr>
            <a:r>
              <a:rPr lang="en-US" altLang="en-US"/>
              <a:t>Most non-native (exotic) plants are NOT invasive. For every 100 plant species introduced, 10 become free-living exotics, </a:t>
            </a:r>
            <a:br>
              <a:rPr lang="en-US" altLang="en-US"/>
            </a:br>
            <a:r>
              <a:rPr lang="en-US" altLang="en-US"/>
              <a:t>while 1 becomes invasive.</a:t>
            </a:r>
          </a:p>
        </p:txBody>
      </p:sp>
      <p:sp>
        <p:nvSpPr>
          <p:cNvPr id="130054" name="Text Box 6"/>
          <p:cNvSpPr txBox="1">
            <a:spLocks noChangeArrowheads="1"/>
          </p:cNvSpPr>
          <p:nvPr/>
        </p:nvSpPr>
        <p:spPr bwMode="auto">
          <a:xfrm>
            <a:off x="304800" y="25908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30055" name="Text Box 7"/>
          <p:cNvSpPr txBox="1">
            <a:spLocks noChangeArrowheads="1"/>
          </p:cNvSpPr>
          <p:nvPr/>
        </p:nvSpPr>
        <p:spPr bwMode="auto">
          <a:xfrm>
            <a:off x="228600" y="23622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30056" name="Text Box 8"/>
          <p:cNvSpPr txBox="1">
            <a:spLocks noChangeArrowheads="1"/>
          </p:cNvSpPr>
          <p:nvPr/>
        </p:nvSpPr>
        <p:spPr bwMode="auto">
          <a:xfrm>
            <a:off x="762000" y="3733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30057" name="Text Box 9"/>
          <p:cNvSpPr txBox="1">
            <a:spLocks noChangeArrowheads="1"/>
          </p:cNvSpPr>
          <p:nvPr/>
        </p:nvSpPr>
        <p:spPr bwMode="auto">
          <a:xfrm>
            <a:off x="0" y="24384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30058" name="Text Box 10"/>
          <p:cNvSpPr txBox="1">
            <a:spLocks noChangeArrowheads="1"/>
          </p:cNvSpPr>
          <p:nvPr/>
        </p:nvSpPr>
        <p:spPr bwMode="auto">
          <a:xfrm>
            <a:off x="838200" y="58674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sz="2400">
              <a:latin typeface="Times" charset="0"/>
            </a:endParaRPr>
          </a:p>
        </p:txBody>
      </p:sp>
      <p:sp>
        <p:nvSpPr>
          <p:cNvPr id="130059" name="Text Box 11"/>
          <p:cNvSpPr txBox="1">
            <a:spLocks noChangeArrowheads="1"/>
          </p:cNvSpPr>
          <p:nvPr/>
        </p:nvSpPr>
        <p:spPr bwMode="auto">
          <a:xfrm>
            <a:off x="762000" y="6096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400">
                <a:solidFill>
                  <a:schemeClr val="hlink"/>
                </a:solidFill>
                <a:latin typeface="Times" charset="0"/>
              </a:rPr>
              <a:t>Source: Dr. Randy Westbrook, </a:t>
            </a:r>
            <a:r>
              <a:rPr lang="en-US" altLang="en-US" sz="2400" i="1">
                <a:solidFill>
                  <a:schemeClr val="hlink"/>
                </a:solidFill>
                <a:latin typeface="Times" charset="0"/>
              </a:rPr>
              <a:t>Invasive Plant Fact Book</a:t>
            </a:r>
          </a:p>
        </p:txBody>
      </p:sp>
      <p:sp>
        <p:nvSpPr>
          <p:cNvPr id="130060" name="Line 12"/>
          <p:cNvSpPr>
            <a:spLocks noChangeShapeType="1"/>
          </p:cNvSpPr>
          <p:nvPr/>
        </p:nvSpPr>
        <p:spPr bwMode="auto">
          <a:xfrm>
            <a:off x="1600200" y="1295400"/>
            <a:ext cx="60198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3">
                                            <p:txEl>
                                              <p:pRg st="0" end="0"/>
                                            </p:txEl>
                                          </p:spTgt>
                                        </p:tgtEl>
                                        <p:attrNameLst>
                                          <p:attrName>style.visibility</p:attrName>
                                        </p:attrNameLst>
                                      </p:cBhvr>
                                      <p:to>
                                        <p:strVal val="visible"/>
                                      </p:to>
                                    </p:set>
                                    <p:animEffect transition="in" filter="dissolve">
                                      <p:cBhvr>
                                        <p:cTn id="7" dur="500"/>
                                        <p:tgtEl>
                                          <p:spTgt spid="1300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053">
                                            <p:txEl>
                                              <p:pRg st="1" end="1"/>
                                            </p:txEl>
                                          </p:spTgt>
                                        </p:tgtEl>
                                        <p:attrNameLst>
                                          <p:attrName>style.visibility</p:attrName>
                                        </p:attrNameLst>
                                      </p:cBhvr>
                                      <p:to>
                                        <p:strVal val="visible"/>
                                      </p:to>
                                    </p:set>
                                    <p:animEffect transition="in" filter="dissolve">
                                      <p:cBhvr>
                                        <p:cTn id="12" dur="500"/>
                                        <p:tgtEl>
                                          <p:spTgt spid="13005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0053">
                                            <p:txEl>
                                              <p:pRg st="2" end="2"/>
                                            </p:txEl>
                                          </p:spTgt>
                                        </p:tgtEl>
                                        <p:attrNameLst>
                                          <p:attrName>style.visibility</p:attrName>
                                        </p:attrNameLst>
                                      </p:cBhvr>
                                      <p:to>
                                        <p:strVal val="visible"/>
                                      </p:to>
                                    </p:set>
                                    <p:animEffect transition="in" filter="dissolve">
                                      <p:cBhvr>
                                        <p:cTn id="17" dur="500"/>
                                        <p:tgtEl>
                                          <p:spTgt spid="130053">
                                            <p:txEl>
                                              <p:pRg st="2" end="2"/>
                                            </p:txEl>
                                          </p:spTgt>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30059"/>
                                        </p:tgtEl>
                                        <p:attrNameLst>
                                          <p:attrName>style.visibility</p:attrName>
                                        </p:attrNameLst>
                                      </p:cBhvr>
                                      <p:to>
                                        <p:strVal val="visible"/>
                                      </p:to>
                                    </p:set>
                                    <p:animEffect transition="in" filter="dissolve">
                                      <p:cBhvr>
                                        <p:cTn id="21" dur="500"/>
                                        <p:tgtEl>
                                          <p:spTgt spid="130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build="p"/>
      <p:bldP spid="13005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solidFill>
            <a:schemeClr val="tx1"/>
          </a:solidFill>
          <a:ln w="38100">
            <a:solidFill>
              <a:schemeClr val="bg2"/>
            </a:solidFill>
            <a:miter lim="800000"/>
            <a:headEnd/>
            <a:tailEnd/>
          </a:ln>
        </p:spPr>
      </p:pic>
      <p:pic>
        <p:nvPicPr>
          <p:cNvPr id="132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86150"/>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2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solidFill>
            <a:schemeClr val="tx1"/>
          </a:solidFill>
          <a:ln w="38100">
            <a:solidFill>
              <a:schemeClr val="bg2"/>
            </a:solidFill>
            <a:miter lim="800000"/>
            <a:headEnd/>
            <a:tailEnd/>
          </a:ln>
        </p:spPr>
      </p:pic>
      <p:pic>
        <p:nvPicPr>
          <p:cNvPr id="132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35052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Rectangle 2"/>
          <p:cNvSpPr>
            <a:spLocks noGrp="1" noRot="1" noChangeArrowheads="1"/>
          </p:cNvSpPr>
          <p:nvPr>
            <p:ph type="title"/>
          </p:nvPr>
        </p:nvSpPr>
        <p:spPr>
          <a:xfrm>
            <a:off x="457200" y="381000"/>
            <a:ext cx="8229600" cy="1143000"/>
          </a:xfrm>
        </p:spPr>
        <p:txBody>
          <a:bodyPr/>
          <a:lstStyle/>
          <a:p>
            <a:r>
              <a:rPr lang="en-US" altLang="en-US"/>
              <a:t>How Do Invasive Plants Damage the Environment?</a:t>
            </a:r>
          </a:p>
        </p:txBody>
      </p:sp>
      <p:sp>
        <p:nvSpPr>
          <p:cNvPr id="134147" name="Rectangle 3"/>
          <p:cNvSpPr>
            <a:spLocks noGrp="1" noRot="1" noChangeArrowheads="1"/>
          </p:cNvSpPr>
          <p:nvPr>
            <p:ph type="body" idx="1"/>
          </p:nvPr>
        </p:nvSpPr>
        <p:spPr>
          <a:xfrm>
            <a:off x="381000" y="2286000"/>
            <a:ext cx="8305800" cy="4876800"/>
          </a:xfrm>
        </p:spPr>
        <p:txBody>
          <a:bodyPr anchor="ctr"/>
          <a:lstStyle/>
          <a:p>
            <a:pPr>
              <a:lnSpc>
                <a:spcPct val="90000"/>
              </a:lnSpc>
              <a:spcBef>
                <a:spcPct val="45000"/>
              </a:spcBef>
            </a:pPr>
            <a:r>
              <a:rPr lang="en-US" altLang="en-US"/>
              <a:t>Compete with native species</a:t>
            </a:r>
          </a:p>
          <a:p>
            <a:pPr>
              <a:lnSpc>
                <a:spcPct val="90000"/>
              </a:lnSpc>
              <a:spcBef>
                <a:spcPct val="45000"/>
              </a:spcBef>
            </a:pPr>
            <a:r>
              <a:rPr lang="en-US" altLang="en-US"/>
              <a:t>Change the structure of the plant community</a:t>
            </a:r>
          </a:p>
          <a:p>
            <a:pPr>
              <a:lnSpc>
                <a:spcPct val="90000"/>
              </a:lnSpc>
              <a:spcBef>
                <a:spcPct val="45000"/>
              </a:spcBef>
            </a:pPr>
            <a:r>
              <a:rPr lang="en-US" altLang="en-US"/>
              <a:t>Interfere with the natural ways that plant communities evolve</a:t>
            </a:r>
          </a:p>
          <a:p>
            <a:pPr>
              <a:lnSpc>
                <a:spcPct val="90000"/>
              </a:lnSpc>
              <a:spcBef>
                <a:spcPct val="45000"/>
              </a:spcBef>
            </a:pPr>
            <a:r>
              <a:rPr lang="en-US" altLang="en-US"/>
              <a:t>Impact wildlife by altering the diversity of plant communities</a:t>
            </a:r>
          </a:p>
          <a:p>
            <a:pPr>
              <a:lnSpc>
                <a:spcPct val="90000"/>
              </a:lnSpc>
              <a:spcBef>
                <a:spcPct val="45000"/>
              </a:spcBef>
            </a:pPr>
            <a:r>
              <a:rPr lang="en-US" altLang="en-US"/>
              <a:t>Affect the recreational benefits of an area</a:t>
            </a:r>
          </a:p>
          <a:p>
            <a:pPr>
              <a:lnSpc>
                <a:spcPct val="90000"/>
              </a:lnSpc>
              <a:spcBef>
                <a:spcPct val="45000"/>
              </a:spcBef>
              <a:buFont typeface="Wingdings" charset="2"/>
              <a:buNone/>
            </a:pPr>
            <a:endParaRPr lang="en-US" altLang="en-US"/>
          </a:p>
          <a:p>
            <a:pPr>
              <a:lnSpc>
                <a:spcPct val="90000"/>
              </a:lnSpc>
              <a:buFont typeface="Wingdings" charset="2"/>
              <a:buNone/>
            </a:pPr>
            <a:endParaRPr lang="en-US" altLang="en-US"/>
          </a:p>
          <a:p>
            <a:pPr>
              <a:lnSpc>
                <a:spcPct val="90000"/>
              </a:lnSpc>
              <a:buFont typeface="Wingdings" charset="2"/>
              <a:buNone/>
            </a:pPr>
            <a:endParaRPr lang="en-US" altLang="en-US"/>
          </a:p>
        </p:txBody>
      </p:sp>
      <p:sp>
        <p:nvSpPr>
          <p:cNvPr id="134148" name="Line 4"/>
          <p:cNvSpPr>
            <a:spLocks noChangeShapeType="1"/>
          </p:cNvSpPr>
          <p:nvPr/>
        </p:nvSpPr>
        <p:spPr bwMode="auto">
          <a:xfrm>
            <a:off x="685800" y="1600200"/>
            <a:ext cx="7696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dissolve">
                                      <p:cBhvr>
                                        <p:cTn id="7" dur="500"/>
                                        <p:tgtEl>
                                          <p:spTgt spid="134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4147">
                                            <p:txEl>
                                              <p:pRg st="1" end="1"/>
                                            </p:txEl>
                                          </p:spTgt>
                                        </p:tgtEl>
                                        <p:attrNameLst>
                                          <p:attrName>style.visibility</p:attrName>
                                        </p:attrNameLst>
                                      </p:cBhvr>
                                      <p:to>
                                        <p:strVal val="visible"/>
                                      </p:to>
                                    </p:set>
                                    <p:animEffect transition="in" filter="dissolve">
                                      <p:cBhvr>
                                        <p:cTn id="12" dur="500"/>
                                        <p:tgtEl>
                                          <p:spTgt spid="134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4147">
                                            <p:txEl>
                                              <p:pRg st="2" end="2"/>
                                            </p:txEl>
                                          </p:spTgt>
                                        </p:tgtEl>
                                        <p:attrNameLst>
                                          <p:attrName>style.visibility</p:attrName>
                                        </p:attrNameLst>
                                      </p:cBhvr>
                                      <p:to>
                                        <p:strVal val="visible"/>
                                      </p:to>
                                    </p:set>
                                    <p:animEffect transition="in" filter="dissolve">
                                      <p:cBhvr>
                                        <p:cTn id="17" dur="500"/>
                                        <p:tgtEl>
                                          <p:spTgt spid="134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4147">
                                            <p:txEl>
                                              <p:pRg st="3" end="3"/>
                                            </p:txEl>
                                          </p:spTgt>
                                        </p:tgtEl>
                                        <p:attrNameLst>
                                          <p:attrName>style.visibility</p:attrName>
                                        </p:attrNameLst>
                                      </p:cBhvr>
                                      <p:to>
                                        <p:strVal val="visible"/>
                                      </p:to>
                                    </p:set>
                                    <p:animEffect transition="in" filter="dissolve">
                                      <p:cBhvr>
                                        <p:cTn id="22" dur="500"/>
                                        <p:tgtEl>
                                          <p:spTgt spid="134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4147">
                                            <p:txEl>
                                              <p:pRg st="4" end="4"/>
                                            </p:txEl>
                                          </p:spTgt>
                                        </p:tgtEl>
                                        <p:attrNameLst>
                                          <p:attrName>style.visibility</p:attrName>
                                        </p:attrNameLst>
                                      </p:cBhvr>
                                      <p:to>
                                        <p:strVal val="visible"/>
                                      </p:to>
                                    </p:set>
                                    <p:animEffect transition="in" filter="dissolve">
                                      <p:cBhvr>
                                        <p:cTn id="27" dur="500"/>
                                        <p:tgtEl>
                                          <p:spTgt spid="134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533400" y="152400"/>
            <a:ext cx="7924800" cy="1143000"/>
          </a:xfrm>
        </p:spPr>
        <p:txBody>
          <a:bodyPr/>
          <a:lstStyle/>
          <a:p>
            <a:r>
              <a:rPr lang="en-US" altLang="en-US"/>
              <a:t>Characteristics of Invasive Plants:</a:t>
            </a:r>
          </a:p>
        </p:txBody>
      </p:sp>
      <p:sp>
        <p:nvSpPr>
          <p:cNvPr id="136195" name="Rectangle 3"/>
          <p:cNvSpPr>
            <a:spLocks noGrp="1" noRot="1" noChangeArrowheads="1"/>
          </p:cNvSpPr>
          <p:nvPr>
            <p:ph type="body" idx="1"/>
          </p:nvPr>
        </p:nvSpPr>
        <p:spPr>
          <a:xfrm>
            <a:off x="1066800" y="1066800"/>
            <a:ext cx="8305800" cy="4267200"/>
          </a:xfrm>
        </p:spPr>
        <p:txBody>
          <a:bodyPr/>
          <a:lstStyle/>
          <a:p>
            <a:pPr>
              <a:lnSpc>
                <a:spcPct val="80000"/>
              </a:lnSpc>
              <a:buFont typeface="Wingdings" charset="2"/>
              <a:buNone/>
            </a:pPr>
            <a:endParaRPr lang="en-US" altLang="en-US" sz="2400"/>
          </a:p>
          <a:p>
            <a:pPr>
              <a:lnSpc>
                <a:spcPct val="80000"/>
              </a:lnSpc>
            </a:pPr>
            <a:r>
              <a:rPr lang="en-US" altLang="en-US" sz="3600"/>
              <a:t>Produce lots of seed</a:t>
            </a:r>
          </a:p>
          <a:p>
            <a:pPr>
              <a:lnSpc>
                <a:spcPct val="80000"/>
              </a:lnSpc>
            </a:pPr>
            <a:r>
              <a:rPr lang="en-US" altLang="en-US" sz="3600"/>
              <a:t>Effective dispersal methods</a:t>
            </a:r>
          </a:p>
          <a:p>
            <a:pPr>
              <a:lnSpc>
                <a:spcPct val="80000"/>
              </a:lnSpc>
            </a:pPr>
            <a:r>
              <a:rPr lang="en-US" altLang="en-US" sz="3600"/>
              <a:t>Rapid maturity</a:t>
            </a:r>
          </a:p>
          <a:p>
            <a:pPr>
              <a:lnSpc>
                <a:spcPct val="80000"/>
              </a:lnSpc>
            </a:pPr>
            <a:r>
              <a:rPr lang="en-US" altLang="en-US" sz="3600"/>
              <a:t>Rapid vegetative growth</a:t>
            </a:r>
          </a:p>
          <a:p>
            <a:pPr>
              <a:lnSpc>
                <a:spcPct val="80000"/>
              </a:lnSpc>
            </a:pPr>
            <a:r>
              <a:rPr lang="en-US" altLang="en-US" sz="3600"/>
              <a:t>Long-lived</a:t>
            </a:r>
          </a:p>
          <a:p>
            <a:pPr>
              <a:lnSpc>
                <a:spcPct val="80000"/>
              </a:lnSpc>
            </a:pPr>
            <a:r>
              <a:rPr lang="en-US" altLang="en-US" sz="3600"/>
              <a:t>Highly adaptable to a variety of habitats</a:t>
            </a:r>
          </a:p>
          <a:p>
            <a:pPr>
              <a:lnSpc>
                <a:spcPct val="80000"/>
              </a:lnSpc>
            </a:pPr>
            <a:r>
              <a:rPr lang="en-US" altLang="en-US" sz="3600"/>
              <a:t>Easily established</a:t>
            </a:r>
          </a:p>
          <a:p>
            <a:pPr>
              <a:lnSpc>
                <a:spcPct val="80000"/>
              </a:lnSpc>
              <a:buFont typeface="Wingdings" charset="2"/>
              <a:buNone/>
            </a:pPr>
            <a:endParaRPr lang="en-US" altLang="en-US" sz="3600"/>
          </a:p>
        </p:txBody>
      </p:sp>
      <p:sp>
        <p:nvSpPr>
          <p:cNvPr id="136196" name="Line 4"/>
          <p:cNvSpPr>
            <a:spLocks noChangeShapeType="1"/>
          </p:cNvSpPr>
          <p:nvPr/>
        </p:nvSpPr>
        <p:spPr bwMode="auto">
          <a:xfrm>
            <a:off x="762000" y="1143000"/>
            <a:ext cx="74676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197" name="Text Box 5"/>
          <p:cNvSpPr txBox="1">
            <a:spLocks noChangeArrowheads="1"/>
          </p:cNvSpPr>
          <p:nvPr/>
        </p:nvSpPr>
        <p:spPr bwMode="auto">
          <a:xfrm>
            <a:off x="381000" y="5638800"/>
            <a:ext cx="8229600" cy="495300"/>
          </a:xfrm>
          <a:prstGeom prst="rect">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400">
                <a:latin typeface="Times" charset="0"/>
              </a:rPr>
              <a:t>NOTE: Not all invasive plants have ALL of these characteristics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5">
                                            <p:txEl>
                                              <p:pRg st="1" end="1"/>
                                            </p:txEl>
                                          </p:spTgt>
                                        </p:tgtEl>
                                        <p:attrNameLst>
                                          <p:attrName>style.visibility</p:attrName>
                                        </p:attrNameLst>
                                      </p:cBhvr>
                                      <p:to>
                                        <p:strVal val="visible"/>
                                      </p:to>
                                    </p:set>
                                    <p:animEffect transition="in" filter="dissolve">
                                      <p:cBhvr>
                                        <p:cTn id="7" dur="500"/>
                                        <p:tgtEl>
                                          <p:spTgt spid="1361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6195">
                                            <p:txEl>
                                              <p:pRg st="2" end="2"/>
                                            </p:txEl>
                                          </p:spTgt>
                                        </p:tgtEl>
                                        <p:attrNameLst>
                                          <p:attrName>style.visibility</p:attrName>
                                        </p:attrNameLst>
                                      </p:cBhvr>
                                      <p:to>
                                        <p:strVal val="visible"/>
                                      </p:to>
                                    </p:set>
                                    <p:animEffect transition="in" filter="dissolve">
                                      <p:cBhvr>
                                        <p:cTn id="12" dur="500"/>
                                        <p:tgtEl>
                                          <p:spTgt spid="1361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6195">
                                            <p:txEl>
                                              <p:pRg st="3" end="3"/>
                                            </p:txEl>
                                          </p:spTgt>
                                        </p:tgtEl>
                                        <p:attrNameLst>
                                          <p:attrName>style.visibility</p:attrName>
                                        </p:attrNameLst>
                                      </p:cBhvr>
                                      <p:to>
                                        <p:strVal val="visible"/>
                                      </p:to>
                                    </p:set>
                                    <p:animEffect transition="in" filter="dissolve">
                                      <p:cBhvr>
                                        <p:cTn id="17" dur="500"/>
                                        <p:tgtEl>
                                          <p:spTgt spid="13619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6195">
                                            <p:txEl>
                                              <p:pRg st="4" end="4"/>
                                            </p:txEl>
                                          </p:spTgt>
                                        </p:tgtEl>
                                        <p:attrNameLst>
                                          <p:attrName>style.visibility</p:attrName>
                                        </p:attrNameLst>
                                      </p:cBhvr>
                                      <p:to>
                                        <p:strVal val="visible"/>
                                      </p:to>
                                    </p:set>
                                    <p:animEffect transition="in" filter="dissolve">
                                      <p:cBhvr>
                                        <p:cTn id="22" dur="500"/>
                                        <p:tgtEl>
                                          <p:spTgt spid="13619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6195">
                                            <p:txEl>
                                              <p:pRg st="5" end="5"/>
                                            </p:txEl>
                                          </p:spTgt>
                                        </p:tgtEl>
                                        <p:attrNameLst>
                                          <p:attrName>style.visibility</p:attrName>
                                        </p:attrNameLst>
                                      </p:cBhvr>
                                      <p:to>
                                        <p:strVal val="visible"/>
                                      </p:to>
                                    </p:set>
                                    <p:animEffect transition="in" filter="dissolve">
                                      <p:cBhvr>
                                        <p:cTn id="27" dur="500"/>
                                        <p:tgtEl>
                                          <p:spTgt spid="13619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6195">
                                            <p:txEl>
                                              <p:pRg st="6" end="6"/>
                                            </p:txEl>
                                          </p:spTgt>
                                        </p:tgtEl>
                                        <p:attrNameLst>
                                          <p:attrName>style.visibility</p:attrName>
                                        </p:attrNameLst>
                                      </p:cBhvr>
                                      <p:to>
                                        <p:strVal val="visible"/>
                                      </p:to>
                                    </p:set>
                                    <p:animEffect transition="in" filter="dissolve">
                                      <p:cBhvr>
                                        <p:cTn id="32" dur="500"/>
                                        <p:tgtEl>
                                          <p:spTgt spid="136195">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6195">
                                            <p:txEl>
                                              <p:pRg st="7" end="7"/>
                                            </p:txEl>
                                          </p:spTgt>
                                        </p:tgtEl>
                                        <p:attrNameLst>
                                          <p:attrName>style.visibility</p:attrName>
                                        </p:attrNameLst>
                                      </p:cBhvr>
                                      <p:to>
                                        <p:strVal val="visible"/>
                                      </p:to>
                                    </p:set>
                                    <p:animEffect transition="in" filter="dissolve">
                                      <p:cBhvr>
                                        <p:cTn id="37" dur="500"/>
                                        <p:tgtEl>
                                          <p:spTgt spid="136195">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6197"/>
                                        </p:tgtEl>
                                        <p:attrNameLst>
                                          <p:attrName>style.visibility</p:attrName>
                                        </p:attrNameLst>
                                      </p:cBhvr>
                                      <p:to>
                                        <p:strVal val="visible"/>
                                      </p:to>
                                    </p:set>
                                    <p:animEffect transition="in" filter="dissolve">
                                      <p:cBhvr>
                                        <p:cTn id="42" dur="500"/>
                                        <p:tgtEl>
                                          <p:spTgt spid="136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P spid="13619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2" name="Rectangle 2"/>
          <p:cNvSpPr>
            <a:spLocks noGrp="1" noRot="1" noChangeArrowheads="1"/>
          </p:cNvSpPr>
          <p:nvPr>
            <p:ph type="title"/>
          </p:nvPr>
        </p:nvSpPr>
        <p:spPr>
          <a:xfrm>
            <a:off x="304800" y="685800"/>
            <a:ext cx="8229600" cy="1143000"/>
          </a:xfrm>
        </p:spPr>
        <p:txBody>
          <a:bodyPr/>
          <a:lstStyle/>
          <a:p>
            <a:r>
              <a:rPr lang="en-US" altLang="en-US"/>
              <a:t>Why Are They So Successful?</a:t>
            </a:r>
          </a:p>
        </p:txBody>
      </p:sp>
      <p:sp>
        <p:nvSpPr>
          <p:cNvPr id="138243" name="Rectangle 3"/>
          <p:cNvSpPr>
            <a:spLocks noGrp="1" noRot="1" noChangeArrowheads="1"/>
          </p:cNvSpPr>
          <p:nvPr>
            <p:ph type="body" idx="1"/>
          </p:nvPr>
        </p:nvSpPr>
        <p:spPr>
          <a:xfrm>
            <a:off x="609600" y="2286000"/>
            <a:ext cx="7772400" cy="4114800"/>
          </a:xfrm>
        </p:spPr>
        <p:txBody>
          <a:bodyPr/>
          <a:lstStyle/>
          <a:p>
            <a:r>
              <a:rPr lang="en-US" altLang="en-US" sz="4000"/>
              <a:t> Absence of natural predators</a:t>
            </a:r>
            <a:endParaRPr lang="en-US" altLang="en-US" sz="2000"/>
          </a:p>
          <a:p>
            <a:r>
              <a:rPr lang="en-US" altLang="en-US" sz="4000"/>
              <a:t> Most thrive on disturbed soil</a:t>
            </a:r>
          </a:p>
          <a:p>
            <a:r>
              <a:rPr lang="en-US" altLang="en-US" sz="4000"/>
              <a:t> Climate is similar to native habitat</a:t>
            </a:r>
          </a:p>
          <a:p>
            <a:endParaRPr lang="en-US" altLang="en-US"/>
          </a:p>
        </p:txBody>
      </p:sp>
      <p:sp>
        <p:nvSpPr>
          <p:cNvPr id="138244" name="Line 4"/>
          <p:cNvSpPr>
            <a:spLocks noChangeShapeType="1"/>
          </p:cNvSpPr>
          <p:nvPr/>
        </p:nvSpPr>
        <p:spPr bwMode="auto">
          <a:xfrm>
            <a:off x="990600" y="1752600"/>
            <a:ext cx="6934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dissolve">
                                      <p:cBhvr>
                                        <p:cTn id="7" dur="500"/>
                                        <p:tgtEl>
                                          <p:spTgt spid="138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8243">
                                            <p:txEl>
                                              <p:pRg st="1" end="1"/>
                                            </p:txEl>
                                          </p:spTgt>
                                        </p:tgtEl>
                                        <p:attrNameLst>
                                          <p:attrName>style.visibility</p:attrName>
                                        </p:attrNameLst>
                                      </p:cBhvr>
                                      <p:to>
                                        <p:strVal val="visible"/>
                                      </p:to>
                                    </p:set>
                                    <p:animEffect transition="in" filter="dissolve">
                                      <p:cBhvr>
                                        <p:cTn id="12" dur="500"/>
                                        <p:tgtEl>
                                          <p:spTgt spid="138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8243">
                                            <p:txEl>
                                              <p:pRg st="2" end="2"/>
                                            </p:txEl>
                                          </p:spTgt>
                                        </p:tgtEl>
                                        <p:attrNameLst>
                                          <p:attrName>style.visibility</p:attrName>
                                        </p:attrNameLst>
                                      </p:cBhvr>
                                      <p:to>
                                        <p:strVal val="visible"/>
                                      </p:to>
                                    </p:set>
                                    <p:animEffect transition="in" filter="dissolve">
                                      <p:cBhvr>
                                        <p:cTn id="17" dur="500"/>
                                        <p:tgtEl>
                                          <p:spTgt spid="138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autoUpdateAnimBg="0"/>
    </p:bldLst>
  </p:timing>
</p:sld>
</file>

<file path=ppt/theme/theme1.xml><?xml version="1.0" encoding="utf-8"?>
<a:theme xmlns:a="http://schemas.openxmlformats.org/drawingml/2006/main" name="default">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eam">
  <a:themeElements>
    <a:clrScheme name="">
      <a:dk1>
        <a:srgbClr val="1B1B1B"/>
      </a:dk1>
      <a:lt1>
        <a:srgbClr val="FFFFFF"/>
      </a:lt1>
      <a:dk2>
        <a:srgbClr val="757D91"/>
      </a:dk2>
      <a:lt2>
        <a:srgbClr val="DDDDDD"/>
      </a:lt2>
      <a:accent1>
        <a:srgbClr val="787E8A"/>
      </a:accent1>
      <a:accent2>
        <a:srgbClr val="339966"/>
      </a:accent2>
      <a:accent3>
        <a:srgbClr val="BDBFC7"/>
      </a:accent3>
      <a:accent4>
        <a:srgbClr val="DADADA"/>
      </a:accent4>
      <a:accent5>
        <a:srgbClr val="BEC0C4"/>
      </a:accent5>
      <a:accent6>
        <a:srgbClr val="2D8A5C"/>
      </a:accent6>
      <a:hlink>
        <a:srgbClr val="00FFFF"/>
      </a:hlink>
      <a:folHlink>
        <a:srgbClr val="74B6D0"/>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5C1F00"/>
        </a:dk1>
        <a:lt1>
          <a:srgbClr val="FFFFFF"/>
        </a:lt1>
        <a:dk2>
          <a:srgbClr val="8C0000"/>
        </a:dk2>
        <a:lt2>
          <a:srgbClr val="DFD293"/>
        </a:lt2>
        <a:accent1>
          <a:srgbClr val="D80000"/>
        </a:accent1>
        <a:accent2>
          <a:srgbClr val="BE7960"/>
        </a:accent2>
        <a:accent3>
          <a:srgbClr val="C5AAAA"/>
        </a:accent3>
        <a:accent4>
          <a:srgbClr val="DADADA"/>
        </a:accent4>
        <a:accent5>
          <a:srgbClr val="E9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eam 2">
        <a:dk1>
          <a:srgbClr val="5E4444"/>
        </a:dk1>
        <a:lt1>
          <a:srgbClr val="F7F3F3"/>
        </a:lt1>
        <a:dk2>
          <a:srgbClr val="8A6362"/>
        </a:dk2>
        <a:lt2>
          <a:srgbClr val="D8C1BA"/>
        </a:lt2>
        <a:accent1>
          <a:srgbClr val="362626"/>
        </a:accent1>
        <a:accent2>
          <a:srgbClr val="C16059"/>
        </a:accent2>
        <a:accent3>
          <a:srgbClr val="C4B7B7"/>
        </a:accent3>
        <a:accent4>
          <a:srgbClr val="D3D0D0"/>
        </a:accent4>
        <a:accent5>
          <a:srgbClr val="AEACAC"/>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3">
        <a:dk1>
          <a:srgbClr val="7F6737"/>
        </a:dk1>
        <a:lt1>
          <a:srgbClr val="FFFFFF"/>
        </a:lt1>
        <a:dk2>
          <a:srgbClr val="BFA673"/>
        </a:dk2>
        <a:lt2>
          <a:srgbClr val="E6E3AA"/>
        </a:lt2>
        <a:accent1>
          <a:srgbClr val="49411F"/>
        </a:accent1>
        <a:accent2>
          <a:srgbClr val="808000"/>
        </a:accent2>
        <a:accent3>
          <a:srgbClr val="DCD0BC"/>
        </a:accent3>
        <a:accent4>
          <a:srgbClr val="DADADA"/>
        </a:accent4>
        <a:accent5>
          <a:srgbClr val="B1B0AB"/>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4">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5">
        <a:dk1>
          <a:srgbClr val="2A5400"/>
        </a:dk1>
        <a:lt1>
          <a:srgbClr val="FFFFFF"/>
        </a:lt1>
        <a:dk2>
          <a:srgbClr val="4A9400"/>
        </a:dk2>
        <a:lt2>
          <a:srgbClr val="BAE8BA"/>
        </a:lt2>
        <a:accent1>
          <a:srgbClr val="003300"/>
        </a:accent1>
        <a:accent2>
          <a:srgbClr val="33CC33"/>
        </a:accent2>
        <a:accent3>
          <a:srgbClr val="B1C8AA"/>
        </a:accent3>
        <a:accent4>
          <a:srgbClr val="DADADA"/>
        </a:accent4>
        <a:accent5>
          <a:srgbClr val="AAADAA"/>
        </a:accent5>
        <a:accent6>
          <a:srgbClr val="2DB92D"/>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7">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8">
        <a:dk1>
          <a:srgbClr val="3E3E5C"/>
        </a:dk1>
        <a:lt1>
          <a:srgbClr val="FFFFFF"/>
        </a:lt1>
        <a:dk2>
          <a:srgbClr val="666699"/>
        </a:dk2>
        <a:lt2>
          <a:srgbClr val="DFDFE9"/>
        </a:lt2>
        <a:accent1>
          <a:srgbClr val="2E2E46"/>
        </a:accent1>
        <a:accent2>
          <a:srgbClr val="679ACD"/>
        </a:accent2>
        <a:accent3>
          <a:srgbClr val="B8B8CA"/>
        </a:accent3>
        <a:accent4>
          <a:srgbClr val="DADADA"/>
        </a:accent4>
        <a:accent5>
          <a:srgbClr val="ADADB0"/>
        </a:accent5>
        <a:accent6>
          <a:srgbClr val="5D8BBA"/>
        </a:accent6>
        <a:hlink>
          <a:srgbClr val="99CCFF"/>
        </a:hlink>
        <a:folHlink>
          <a:srgbClr val="CC99FF"/>
        </a:folHlink>
      </a:clrScheme>
      <a:clrMap bg1="dk2" tx1="lt1" bg2="dk1" tx2="lt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1B1B1B"/>
    </a:dk1>
    <a:lt1>
      <a:srgbClr val="FFFFFF"/>
    </a:lt1>
    <a:dk2>
      <a:srgbClr val="757D91"/>
    </a:dk2>
    <a:lt2>
      <a:srgbClr val="DDDDDD"/>
    </a:lt2>
    <a:accent1>
      <a:srgbClr val="787E8A"/>
    </a:accent1>
    <a:accent2>
      <a:srgbClr val="339966"/>
    </a:accent2>
    <a:accent3>
      <a:srgbClr val="BDBFC7"/>
    </a:accent3>
    <a:accent4>
      <a:srgbClr val="DADADA"/>
    </a:accent4>
    <a:accent5>
      <a:srgbClr val="BEC0C4"/>
    </a:accent5>
    <a:accent6>
      <a:srgbClr val="2D8A5C"/>
    </a:accent6>
    <a:hlink>
      <a:srgbClr val="00FFFF"/>
    </a:hlink>
    <a:folHlink>
      <a:srgbClr val="74B6D0"/>
    </a:folHlink>
  </a:clrScheme>
</a:themeOverride>
</file>

<file path=docProps/app.xml><?xml version="1.0" encoding="utf-8"?>
<Properties xmlns="http://schemas.openxmlformats.org/officeDocument/2006/extended-properties" xmlns:vt="http://schemas.openxmlformats.org/officeDocument/2006/docPropsVTypes">
  <Template>default</Template>
  <TotalTime>0</TotalTime>
  <Words>3625</Words>
  <Application>Microsoft Macintosh PowerPoint</Application>
  <PresentationFormat>On-screen Show (4:3)</PresentationFormat>
  <Paragraphs>263</Paragraphs>
  <Slides>46</Slides>
  <Notes>46</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4" baseType="lpstr">
      <vt:lpstr>Times New Roman</vt:lpstr>
      <vt:lpstr>MS Shell Dlg</vt:lpstr>
      <vt:lpstr>Wingdings</vt:lpstr>
      <vt:lpstr>Times</vt:lpstr>
      <vt:lpstr>Arial</vt:lpstr>
      <vt:lpstr>default</vt:lpstr>
      <vt:lpstr>Stream</vt:lpstr>
      <vt:lpstr>Microsoft PowerPoint Slide</vt:lpstr>
      <vt:lpstr>Invasive Exotic Plants</vt:lpstr>
      <vt:lpstr>Invasive species defined:</vt:lpstr>
      <vt:lpstr> What is an Exotic Plant?</vt:lpstr>
      <vt:lpstr>PowerPoint Presentation</vt:lpstr>
      <vt:lpstr>How Did They Get Here? </vt:lpstr>
      <vt:lpstr>PowerPoint Presentation</vt:lpstr>
      <vt:lpstr>How Do Invasive Plants Damage the Environment?</vt:lpstr>
      <vt:lpstr>Characteristics of Invasive Plants:</vt:lpstr>
      <vt:lpstr>Why Are They So Successful?</vt:lpstr>
      <vt:lpstr>PowerPoint Presentation</vt:lpstr>
      <vt:lpstr>What is being done: National level </vt:lpstr>
      <vt:lpstr>PowerPoint Presentation</vt:lpstr>
      <vt:lpstr>PowerPoint Presentation</vt:lpstr>
      <vt:lpstr>Local efforts: Exotic Pest Plant Councils</vt:lpstr>
      <vt:lpstr>Some Invasive Plants in Georgia</vt:lpstr>
      <vt:lpstr>Chinese Privet Ligustrum sinense</vt:lpstr>
      <vt:lpstr>PowerPoint Presentation</vt:lpstr>
      <vt:lpstr>Japanese Honeysuckle Lonicera japonica</vt:lpstr>
      <vt:lpstr>PowerPoint Presentation</vt:lpstr>
      <vt:lpstr>Nepalese Browntop  (syn. Japanese Stiltgrass) Microstegium vimineum</vt:lpstr>
      <vt:lpstr>Golden Bamboo Phyllostachys aurea</vt:lpstr>
      <vt:lpstr>PowerPoint Presentation</vt:lpstr>
      <vt:lpstr>PowerPoint Presentation</vt:lpstr>
      <vt:lpstr>PowerPoint Presentation</vt:lpstr>
      <vt:lpstr>Mimosa Albizia julibrissin</vt:lpstr>
      <vt:lpstr>Asian Wisterias (Wisteria floribunda, Wisteria sinensis)</vt:lpstr>
      <vt:lpstr>English Ivy Hedera helix</vt:lpstr>
      <vt:lpstr>PowerPoint Presentation</vt:lpstr>
      <vt:lpstr>Other       Privets</vt:lpstr>
      <vt:lpstr>Other Invaders of Importance  South Georgia</vt:lpstr>
      <vt:lpstr>PowerPoint Presentation</vt:lpstr>
      <vt:lpstr>PowerPoint Presentation</vt:lpstr>
      <vt:lpstr>PowerPoint Presentation</vt:lpstr>
      <vt:lpstr>Other Invaders of Importance North Georgia</vt:lpstr>
      <vt:lpstr>PowerPoint Presentation</vt:lpstr>
      <vt:lpstr>PowerPoint Presentation</vt:lpstr>
      <vt:lpstr>Oriental Bittersweet  Celastrus orbiculatus</vt:lpstr>
      <vt:lpstr>PowerPoint Presentation</vt:lpstr>
      <vt:lpstr>PowerPoint Presentation</vt:lpstr>
      <vt:lpstr>Miscanthus Miscanthus sinensis</vt:lpstr>
      <vt:lpstr>How You Can Make A Difference</vt:lpstr>
      <vt:lpstr>PowerPoint Presentation</vt:lpstr>
      <vt:lpstr>Current GA-EPPC Activities</vt:lpstr>
      <vt:lpstr>The Georgia Exotic Pest Plant Council (GA-EPPC) encourages your involvement in efforts to address this very serious issue.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Invasive Exotic Plants</dc:title>
  <dc:creator>George Braman</dc:creator>
  <cp:lastModifiedBy>George Braman</cp:lastModifiedBy>
  <cp:revision>1</cp:revision>
  <dcterms:created xsi:type="dcterms:W3CDTF">2015-09-08T05:35:51Z</dcterms:created>
  <dcterms:modified xsi:type="dcterms:W3CDTF">2015-09-08T05:36:20Z</dcterms:modified>
</cp:coreProperties>
</file>