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oleObject"/>
  <Default Extension="png" ContentType="image/png"/>
  <Default Extension="vml" ContentType="application/vnd.openxmlformats-officedocument.vmlDrawi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compatMode="1" strictFirstAndLastChars="0" saveSubsetFonts="1" autoCompressPictures="0">
  <p:sldMasterIdLst>
    <p:sldMasterId id="2147483652" r:id="rId1"/>
  </p:sldMasterIdLst>
  <p:notesMasterIdLst>
    <p:notesMasterId r:id="rId52"/>
  </p:notesMasterIdLst>
  <p:handoutMasterIdLst>
    <p:handoutMasterId r:id="rId53"/>
  </p:handoutMasterIdLst>
  <p:sldIdLst>
    <p:sldId id="345" r:id="rId2"/>
    <p:sldId id="346" r:id="rId3"/>
    <p:sldId id="347" r:id="rId4"/>
    <p:sldId id="256" r:id="rId5"/>
    <p:sldId id="329" r:id="rId6"/>
    <p:sldId id="326" r:id="rId7"/>
    <p:sldId id="311" r:id="rId8"/>
    <p:sldId id="257" r:id="rId9"/>
    <p:sldId id="274" r:id="rId10"/>
    <p:sldId id="330" r:id="rId11"/>
    <p:sldId id="314" r:id="rId12"/>
    <p:sldId id="340" r:id="rId13"/>
    <p:sldId id="275" r:id="rId14"/>
    <p:sldId id="323" r:id="rId15"/>
    <p:sldId id="325" r:id="rId16"/>
    <p:sldId id="276" r:id="rId17"/>
    <p:sldId id="270" r:id="rId18"/>
    <p:sldId id="278" r:id="rId19"/>
    <p:sldId id="313" r:id="rId20"/>
    <p:sldId id="279" r:id="rId21"/>
    <p:sldId id="319" r:id="rId22"/>
    <p:sldId id="281" r:id="rId23"/>
    <p:sldId id="285" r:id="rId24"/>
    <p:sldId id="286" r:id="rId25"/>
    <p:sldId id="268" r:id="rId26"/>
    <p:sldId id="280" r:id="rId27"/>
    <p:sldId id="282" r:id="rId28"/>
    <p:sldId id="332" r:id="rId29"/>
    <p:sldId id="321" r:id="rId30"/>
    <p:sldId id="284" r:id="rId31"/>
    <p:sldId id="283" r:id="rId32"/>
    <p:sldId id="287" r:id="rId33"/>
    <p:sldId id="288" r:id="rId34"/>
    <p:sldId id="344" r:id="rId35"/>
    <p:sldId id="289" r:id="rId36"/>
    <p:sldId id="310" r:id="rId37"/>
    <p:sldId id="290" r:id="rId38"/>
    <p:sldId id="291" r:id="rId39"/>
    <p:sldId id="322" r:id="rId40"/>
    <p:sldId id="292" r:id="rId41"/>
    <p:sldId id="293" r:id="rId42"/>
    <p:sldId id="295" r:id="rId43"/>
    <p:sldId id="307" r:id="rId44"/>
    <p:sldId id="312" r:id="rId45"/>
    <p:sldId id="309" r:id="rId46"/>
    <p:sldId id="317" r:id="rId47"/>
    <p:sldId id="301" r:id="rId48"/>
    <p:sldId id="318" r:id="rId49"/>
    <p:sldId id="331" r:id="rId50"/>
    <p:sldId id="338" r:id="rId51"/>
  </p:sldIdLst>
  <p:sldSz cx="10287000" cy="6858000" type="35mm"/>
  <p:notesSz cx="6858000" cy="9144000"/>
  <p:defaultTextStyle>
    <a:defPPr>
      <a:defRPr lang="en-US"/>
    </a:defPPr>
    <a:lvl1pPr algn="l" rtl="0" eaLnBrk="0" fontAlgn="base" hangingPunct="0">
      <a:spcBef>
        <a:spcPct val="20000"/>
      </a:spcBef>
      <a:spcAft>
        <a:spcPct val="0"/>
      </a:spcAft>
      <a:buClr>
        <a:schemeClr val="bg2"/>
      </a:buClr>
      <a:buFont typeface="Monotype Sorts" charset="2"/>
      <a:buChar char="§"/>
      <a:defRPr kumimoji="1" sz="3200" b="1" kern="1200">
        <a:solidFill>
          <a:schemeClr val="tx1"/>
        </a:solidFill>
        <a:latin typeface="Lucida Sans" charset="0"/>
        <a:ea typeface="+mn-ea"/>
        <a:cs typeface="+mn-cs"/>
      </a:defRPr>
    </a:lvl1pPr>
    <a:lvl2pPr marL="457200" algn="l" rtl="0" eaLnBrk="0" fontAlgn="base" hangingPunct="0">
      <a:spcBef>
        <a:spcPct val="20000"/>
      </a:spcBef>
      <a:spcAft>
        <a:spcPct val="0"/>
      </a:spcAft>
      <a:buClr>
        <a:schemeClr val="bg2"/>
      </a:buClr>
      <a:buFont typeface="Monotype Sorts" charset="2"/>
      <a:buChar char="§"/>
      <a:defRPr kumimoji="1" sz="3200" b="1" kern="1200">
        <a:solidFill>
          <a:schemeClr val="tx1"/>
        </a:solidFill>
        <a:latin typeface="Lucida Sans" charset="0"/>
        <a:ea typeface="+mn-ea"/>
        <a:cs typeface="+mn-cs"/>
      </a:defRPr>
    </a:lvl2pPr>
    <a:lvl3pPr marL="914400" algn="l" rtl="0" eaLnBrk="0" fontAlgn="base" hangingPunct="0">
      <a:spcBef>
        <a:spcPct val="20000"/>
      </a:spcBef>
      <a:spcAft>
        <a:spcPct val="0"/>
      </a:spcAft>
      <a:buClr>
        <a:schemeClr val="bg2"/>
      </a:buClr>
      <a:buFont typeface="Monotype Sorts" charset="2"/>
      <a:buChar char="§"/>
      <a:defRPr kumimoji="1" sz="3200" b="1" kern="1200">
        <a:solidFill>
          <a:schemeClr val="tx1"/>
        </a:solidFill>
        <a:latin typeface="Lucida Sans" charset="0"/>
        <a:ea typeface="+mn-ea"/>
        <a:cs typeface="+mn-cs"/>
      </a:defRPr>
    </a:lvl3pPr>
    <a:lvl4pPr marL="1371600" algn="l" rtl="0" eaLnBrk="0" fontAlgn="base" hangingPunct="0">
      <a:spcBef>
        <a:spcPct val="20000"/>
      </a:spcBef>
      <a:spcAft>
        <a:spcPct val="0"/>
      </a:spcAft>
      <a:buClr>
        <a:schemeClr val="bg2"/>
      </a:buClr>
      <a:buFont typeface="Monotype Sorts" charset="2"/>
      <a:buChar char="§"/>
      <a:defRPr kumimoji="1" sz="3200" b="1" kern="1200">
        <a:solidFill>
          <a:schemeClr val="tx1"/>
        </a:solidFill>
        <a:latin typeface="Lucida Sans" charset="0"/>
        <a:ea typeface="+mn-ea"/>
        <a:cs typeface="+mn-cs"/>
      </a:defRPr>
    </a:lvl4pPr>
    <a:lvl5pPr marL="1828800" algn="l" rtl="0" eaLnBrk="0" fontAlgn="base" hangingPunct="0">
      <a:spcBef>
        <a:spcPct val="20000"/>
      </a:spcBef>
      <a:spcAft>
        <a:spcPct val="0"/>
      </a:spcAft>
      <a:buClr>
        <a:schemeClr val="bg2"/>
      </a:buClr>
      <a:buFont typeface="Monotype Sorts" charset="2"/>
      <a:buChar char="§"/>
      <a:defRPr kumimoji="1" sz="3200" b="1" kern="1200">
        <a:solidFill>
          <a:schemeClr val="tx1"/>
        </a:solidFill>
        <a:latin typeface="Lucida Sans" charset="0"/>
        <a:ea typeface="+mn-ea"/>
        <a:cs typeface="+mn-cs"/>
      </a:defRPr>
    </a:lvl5pPr>
    <a:lvl6pPr marL="2286000" algn="l" defTabSz="914400" rtl="0" eaLnBrk="1" latinLnBrk="0" hangingPunct="1">
      <a:defRPr kumimoji="1" sz="3200" b="1" kern="1200">
        <a:solidFill>
          <a:schemeClr val="tx1"/>
        </a:solidFill>
        <a:latin typeface="Lucida Sans" charset="0"/>
        <a:ea typeface="+mn-ea"/>
        <a:cs typeface="+mn-cs"/>
      </a:defRPr>
    </a:lvl6pPr>
    <a:lvl7pPr marL="2743200" algn="l" defTabSz="914400" rtl="0" eaLnBrk="1" latinLnBrk="0" hangingPunct="1">
      <a:defRPr kumimoji="1" sz="3200" b="1" kern="1200">
        <a:solidFill>
          <a:schemeClr val="tx1"/>
        </a:solidFill>
        <a:latin typeface="Lucida Sans" charset="0"/>
        <a:ea typeface="+mn-ea"/>
        <a:cs typeface="+mn-cs"/>
      </a:defRPr>
    </a:lvl7pPr>
    <a:lvl8pPr marL="3200400" algn="l" defTabSz="914400" rtl="0" eaLnBrk="1" latinLnBrk="0" hangingPunct="1">
      <a:defRPr kumimoji="1" sz="3200" b="1" kern="1200">
        <a:solidFill>
          <a:schemeClr val="tx1"/>
        </a:solidFill>
        <a:latin typeface="Lucida Sans" charset="0"/>
        <a:ea typeface="+mn-ea"/>
        <a:cs typeface="+mn-cs"/>
      </a:defRPr>
    </a:lvl8pPr>
    <a:lvl9pPr marL="3657600" algn="l" defTabSz="914400" rtl="0" eaLnBrk="1" latinLnBrk="0" hangingPunct="1">
      <a:defRPr kumimoji="1" sz="3200" b="1" kern="1200">
        <a:solidFill>
          <a:schemeClr val="tx1"/>
        </a:solidFill>
        <a:latin typeface="Lucida Sans"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2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CC66FF"/>
    <a:srgbClr val="FFFF00"/>
    <a:srgbClr val="008080"/>
    <a:srgbClr val="0033CC"/>
    <a:srgbClr val="3399FF"/>
    <a:srgbClr val="9999FF"/>
    <a:srgbClr val="6666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17116" autoAdjust="0"/>
    <p:restoredTop sz="80959" autoAdjust="0"/>
  </p:normalViewPr>
  <p:slideViewPr>
    <p:cSldViewPr>
      <p:cViewPr>
        <p:scale>
          <a:sx n="50" d="100"/>
          <a:sy n="50" d="100"/>
        </p:scale>
        <p:origin x="3672" y="1352"/>
      </p:cViewPr>
      <p:guideLst>
        <p:guide orient="horz" pos="2160"/>
        <p:guide pos="3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258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handoutMaster" Target="handoutMasters/handoutMaster1.xml"/><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NULL"/></Relationships>
</file>

<file path=ppt/drawings/_rels/vmlDrawing2.vml.rels><?xml version="1.0" encoding="UTF-8" standalone="yes"?>
<Relationships xmlns="http://schemas.openxmlformats.org/package/2006/relationships"><Relationship Id="rId1" Type="http://schemas.openxmlformats.org/officeDocument/2006/relationships/image" Target="NUL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spcBef>
                <a:spcPct val="0"/>
              </a:spcBef>
              <a:buClrTx/>
              <a:buFontTx/>
              <a:buNone/>
              <a:defRPr kumimoji="0" sz="1200" b="0">
                <a:latin typeface="Times New Roman" charset="0"/>
              </a:defRPr>
            </a:lvl1pPr>
          </a:lstStyle>
          <a:p>
            <a:r>
              <a:rPr lang="en-US" altLang="en-US"/>
              <a:t>The University of Georgia Cooperative Extension Service</a:t>
            </a:r>
          </a:p>
        </p:txBody>
      </p:sp>
      <p:sp>
        <p:nvSpPr>
          <p:cNvPr id="15363"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spcBef>
                <a:spcPct val="0"/>
              </a:spcBef>
              <a:buClrTx/>
              <a:buFontTx/>
              <a:buNone/>
              <a:defRPr kumimoji="0" sz="1200" b="0">
                <a:latin typeface="Times New Roman" charset="0"/>
              </a:defRPr>
            </a:lvl1pPr>
          </a:lstStyle>
          <a:p>
            <a:endParaRPr lang="en-US" altLang="en-US"/>
          </a:p>
        </p:txBody>
      </p:sp>
      <p:sp>
        <p:nvSpPr>
          <p:cNvPr id="15364"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0"/>
              </a:spcBef>
              <a:buClrTx/>
              <a:buFontTx/>
              <a:buNone/>
              <a:defRPr kumimoji="0" sz="1200" b="0">
                <a:latin typeface="Times New Roman" charset="0"/>
              </a:defRPr>
            </a:lvl1pPr>
          </a:lstStyle>
          <a:p>
            <a:r>
              <a:rPr lang="en-US" altLang="en-US"/>
              <a:t>The Georgia Master Gardener Program</a:t>
            </a:r>
          </a:p>
        </p:txBody>
      </p:sp>
      <p:sp>
        <p:nvSpPr>
          <p:cNvPr id="15365"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0"/>
              </a:spcBef>
              <a:buClrTx/>
              <a:buFontTx/>
              <a:buNone/>
              <a:defRPr kumimoji="0" sz="1200" b="0">
                <a:latin typeface="Times New Roman" charset="0"/>
              </a:defRPr>
            </a:lvl1pPr>
          </a:lstStyle>
          <a:p>
            <a:fld id="{CDD1468D-2785-A442-8D88-55A6BEE058F9}" type="slidenum">
              <a:rPr lang="en-US" altLang="en-US"/>
              <a:pPr/>
              <a:t>‹#›</a:t>
            </a:fld>
            <a:endParaRPr lang="en-US" altLang="en-US"/>
          </a:p>
        </p:txBody>
      </p:sp>
    </p:spTree>
    <p:extLst>
      <p:ext uri="{BB962C8B-B14F-4D97-AF65-F5344CB8AC3E}">
        <p14:creationId xmlns:p14="http://schemas.microsoft.com/office/powerpoint/2010/main" val="5014369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spcBef>
                <a:spcPct val="0"/>
              </a:spcBef>
              <a:buClrTx/>
              <a:buFontTx/>
              <a:buNone/>
              <a:defRPr kumimoji="0" sz="1200" b="0">
                <a:latin typeface="Times New Roman" charset="0"/>
              </a:defRPr>
            </a:lvl1pPr>
          </a:lstStyle>
          <a:p>
            <a:endParaRPr lang="en-US" altLang="en-US"/>
          </a:p>
        </p:txBody>
      </p:sp>
      <p:sp>
        <p:nvSpPr>
          <p:cNvPr id="2051" name="Rectangle 3"/>
          <p:cNvSpPr>
            <a:spLocks noChangeArrowheads="1"/>
          </p:cNvSpPr>
          <p:nvPr>
            <p:ph type="sldImg" idx="2"/>
          </p:nvPr>
        </p:nvSpPr>
        <p:spPr bwMode="auto">
          <a:xfrm>
            <a:off x="857250" y="685800"/>
            <a:ext cx="5143500" cy="3429000"/>
          </a:xfrm>
          <a:prstGeom prst="rect">
            <a:avLst/>
          </a:prstGeom>
          <a:noFill/>
          <a:ln w="9525">
            <a:solidFill>
              <a:srgbClr val="000000"/>
            </a:solidFill>
            <a:miter lim="800000"/>
            <a:headEnd/>
            <a:tailEnd/>
          </a:ln>
        </p:spPr>
      </p:sp>
      <p:sp>
        <p:nvSpPr>
          <p:cNvPr id="2052" name="Rectangle 4"/>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0"/>
            <a:r>
              <a:rPr lang="en-US" altLang="en-US"/>
              <a:t>Second level</a:t>
            </a:r>
          </a:p>
          <a:p>
            <a:pPr lvl="0"/>
            <a:r>
              <a:rPr lang="en-US" altLang="en-US"/>
              <a:t>Third level</a:t>
            </a:r>
          </a:p>
          <a:p>
            <a:pPr lvl="0"/>
            <a:r>
              <a:rPr lang="en-US" altLang="en-US"/>
              <a:t>Fourth level</a:t>
            </a:r>
          </a:p>
          <a:p>
            <a:pPr lvl="0"/>
            <a:r>
              <a:rPr lang="en-US" altLang="en-US"/>
              <a:t>Fifth level</a:t>
            </a:r>
          </a:p>
        </p:txBody>
      </p:sp>
      <p:sp>
        <p:nvSpPr>
          <p:cNvPr id="2053" name="Rectangle 5"/>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spcBef>
                <a:spcPct val="0"/>
              </a:spcBef>
              <a:buClrTx/>
              <a:buFontTx/>
              <a:buNone/>
              <a:defRPr kumimoji="0" sz="1200" b="0">
                <a:latin typeface="Times New Roman" charset="0"/>
              </a:defRPr>
            </a:lvl1pPr>
          </a:lstStyle>
          <a:p>
            <a:endParaRPr lang="en-US" altLang="en-US"/>
          </a:p>
        </p:txBody>
      </p:sp>
      <p:sp>
        <p:nvSpPr>
          <p:cNvPr id="2054"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0"/>
              </a:spcBef>
              <a:buClrTx/>
              <a:buFontTx/>
              <a:buNone/>
              <a:defRPr kumimoji="0" sz="1200" b="0">
                <a:latin typeface="Times New Roman" charset="0"/>
              </a:defRPr>
            </a:lvl1pPr>
          </a:lstStyle>
          <a:p>
            <a:endParaRPr lang="en-US" altLang="en-US"/>
          </a:p>
        </p:txBody>
      </p:sp>
      <p:sp>
        <p:nvSpPr>
          <p:cNvPr id="2055"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0"/>
              </a:spcBef>
              <a:buClrTx/>
              <a:buFontTx/>
              <a:buNone/>
              <a:defRPr kumimoji="0" sz="1200" b="0">
                <a:latin typeface="Times New Roman" charset="0"/>
              </a:defRPr>
            </a:lvl1pPr>
          </a:lstStyle>
          <a:p>
            <a:fld id="{1E530B69-4E79-3849-BD94-96B5EB7BAA1E}" type="slidenum">
              <a:rPr lang="en-US" altLang="en-US"/>
              <a:pPr/>
              <a:t>‹#›</a:t>
            </a:fld>
            <a:endParaRPr lang="en-US" altLang="en-US"/>
          </a:p>
        </p:txBody>
      </p:sp>
    </p:spTree>
    <p:extLst>
      <p:ext uri="{BB962C8B-B14F-4D97-AF65-F5344CB8AC3E}">
        <p14:creationId xmlns:p14="http://schemas.microsoft.com/office/powerpoint/2010/main" val="3491061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690B27-A424-2942-B3A6-E00CB26D0640}" type="slidenum">
              <a:rPr lang="en-US" altLang="en-US"/>
              <a:pPr/>
              <a:t>1</a:t>
            </a:fld>
            <a:endParaRPr lang="en-US" altLang="en-US"/>
          </a:p>
        </p:txBody>
      </p:sp>
      <p:sp>
        <p:nvSpPr>
          <p:cNvPr id="258050" name="Rectangle 2"/>
          <p:cNvSpPr>
            <a:spLocks noChangeArrowheads="1" noTextEdit="1"/>
          </p:cNvSpPr>
          <p:nvPr>
            <p:ph type="sldImg"/>
          </p:nvPr>
        </p:nvSpPr>
        <p:spPr>
          <a:xfrm>
            <a:off x="858838" y="685800"/>
            <a:ext cx="5143500" cy="3429000"/>
          </a:xfrm>
          <a:ln/>
        </p:spPr>
      </p:sp>
      <p:sp>
        <p:nvSpPr>
          <p:cNvPr id="258051" name="Rectangle 3"/>
          <p:cNvSpPr>
            <a:spLocks noGrp="1" noChangeArrowheads="1"/>
          </p:cNvSpPr>
          <p:nvPr>
            <p:ph type="body" idx="1"/>
          </p:nvPr>
        </p:nvSpPr>
        <p:spPr>
          <a:xfrm>
            <a:off x="912813" y="4343400"/>
            <a:ext cx="5032375" cy="4114800"/>
          </a:xfrm>
        </p:spPr>
        <p:txBody>
          <a:bodyPr/>
          <a:lstStyle/>
          <a:p>
            <a:r>
              <a:rPr lang="en-US" altLang="en-US"/>
              <a:t>UGA Logo</a:t>
            </a:r>
          </a:p>
        </p:txBody>
      </p:sp>
    </p:spTree>
    <p:extLst>
      <p:ext uri="{BB962C8B-B14F-4D97-AF65-F5344CB8AC3E}">
        <p14:creationId xmlns:p14="http://schemas.microsoft.com/office/powerpoint/2010/main" val="924483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B2ADF2-52D2-1C4E-ACE2-DE994F7EF0B0}" type="slidenum">
              <a:rPr lang="en-US" altLang="en-US"/>
              <a:pPr/>
              <a:t>10</a:t>
            </a:fld>
            <a:endParaRPr lang="en-US" altLang="en-US"/>
          </a:p>
        </p:txBody>
      </p:sp>
      <p:sp>
        <p:nvSpPr>
          <p:cNvPr id="215042" name="Rectangle 2"/>
          <p:cNvSpPr>
            <a:spLocks noChangeArrowheads="1"/>
          </p:cNvSpPr>
          <p:nvPr>
            <p:ph type="sldImg"/>
          </p:nvPr>
        </p:nvSpPr>
        <p:spPr>
          <a:ln/>
        </p:spPr>
      </p:sp>
      <p:sp>
        <p:nvSpPr>
          <p:cNvPr id="215043" name="Rectangle 3"/>
          <p:cNvSpPr>
            <a:spLocks noGrp="1" noChangeArrowheads="1"/>
          </p:cNvSpPr>
          <p:nvPr>
            <p:ph type="body" idx="1"/>
          </p:nvPr>
        </p:nvSpPr>
        <p:spPr/>
        <p:txBody>
          <a:bodyPr/>
          <a:lstStyle/>
          <a:p>
            <a:r>
              <a:rPr kumimoji="0" lang="en-US" altLang="en-US" b="1"/>
              <a:t>Master Gardeners in Georgia</a:t>
            </a:r>
            <a:r>
              <a:rPr kumimoji="0" lang="en-US" altLang="en-US"/>
              <a:t> The Master Gardener Program sprouted in Georgia in 1979 with its first group in Metro Atlanta. Other areas of the state quickly followed.</a:t>
            </a:r>
          </a:p>
        </p:txBody>
      </p:sp>
    </p:spTree>
    <p:extLst>
      <p:ext uri="{BB962C8B-B14F-4D97-AF65-F5344CB8AC3E}">
        <p14:creationId xmlns:p14="http://schemas.microsoft.com/office/powerpoint/2010/main" val="1903634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17FA98-9BB5-F746-80A7-98DE8A01CDDA}" type="slidenum">
              <a:rPr lang="en-US" altLang="en-US"/>
              <a:pPr/>
              <a:t>11</a:t>
            </a:fld>
            <a:endParaRPr lang="en-US" altLang="en-US"/>
          </a:p>
        </p:txBody>
      </p:sp>
      <p:sp>
        <p:nvSpPr>
          <p:cNvPr id="159746" name="Rectangle 2"/>
          <p:cNvSpPr>
            <a:spLocks noChangeArrowheads="1"/>
          </p:cNvSpPr>
          <p:nvPr>
            <p:ph type="sldImg"/>
          </p:nvPr>
        </p:nvSpPr>
        <p:spPr>
          <a:ln/>
        </p:spPr>
      </p:sp>
      <p:sp>
        <p:nvSpPr>
          <p:cNvPr id="159747" name="Rectangle 3"/>
          <p:cNvSpPr>
            <a:spLocks noGrp="1" noChangeArrowheads="1"/>
          </p:cNvSpPr>
          <p:nvPr>
            <p:ph type="body" idx="1"/>
          </p:nvPr>
        </p:nvSpPr>
        <p:spPr/>
        <p:txBody>
          <a:bodyPr/>
          <a:lstStyle/>
          <a:p>
            <a:r>
              <a:rPr kumimoji="0" lang="en-US" altLang="en-US" b="1"/>
              <a:t>Currently</a:t>
            </a:r>
            <a:r>
              <a:rPr kumimoji="0" lang="en-US" altLang="en-US"/>
              <a:t> The program has since grown to over 100 counties of the state with several thousand Master Gardeners trained. In last year’s state annual report 2500 active Master Gardeners recorded over 140 thousand hours of service.</a:t>
            </a:r>
          </a:p>
        </p:txBody>
      </p:sp>
    </p:spTree>
    <p:extLst>
      <p:ext uri="{BB962C8B-B14F-4D97-AF65-F5344CB8AC3E}">
        <p14:creationId xmlns:p14="http://schemas.microsoft.com/office/powerpoint/2010/main" val="1181366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C3825F-D826-0C4B-A9C2-01CC0E325252}" type="slidenum">
              <a:rPr lang="en-US" altLang="en-US"/>
              <a:pPr/>
              <a:t>12</a:t>
            </a:fld>
            <a:endParaRPr lang="en-US" altLang="en-US"/>
          </a:p>
        </p:txBody>
      </p:sp>
      <p:sp>
        <p:nvSpPr>
          <p:cNvPr id="242690" name="Rectangle 2"/>
          <p:cNvSpPr>
            <a:spLocks noChangeArrowheads="1" noTextEdit="1"/>
          </p:cNvSpPr>
          <p:nvPr>
            <p:ph type="sldImg"/>
          </p:nvPr>
        </p:nvSpPr>
        <p:spPr>
          <a:ln/>
        </p:spPr>
      </p:sp>
      <p:sp>
        <p:nvSpPr>
          <p:cNvPr id="242691" name="Rectangle 3"/>
          <p:cNvSpPr>
            <a:spLocks noGrp="1" noChangeArrowheads="1"/>
          </p:cNvSpPr>
          <p:nvPr>
            <p:ph type="body" idx="1"/>
          </p:nvPr>
        </p:nvSpPr>
        <p:spPr/>
        <p:txBody>
          <a:bodyPr/>
          <a:lstStyle/>
          <a:p>
            <a:r>
              <a:rPr lang="en-US" altLang="en-US"/>
              <a:t>2004-2005 Georgia Master Gardener celebrated 25 years of service to Cooperative Extension and the communities of Georgia.</a:t>
            </a:r>
          </a:p>
        </p:txBody>
      </p:sp>
    </p:spTree>
    <p:extLst>
      <p:ext uri="{BB962C8B-B14F-4D97-AF65-F5344CB8AC3E}">
        <p14:creationId xmlns:p14="http://schemas.microsoft.com/office/powerpoint/2010/main" val="1733726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60300A-036D-4A4F-921E-16B184CAC10C}" type="slidenum">
              <a:rPr lang="en-US" altLang="en-US"/>
              <a:pPr/>
              <a:t>13</a:t>
            </a:fld>
            <a:endParaRPr lang="en-US" altLang="en-US"/>
          </a:p>
        </p:txBody>
      </p:sp>
      <p:sp>
        <p:nvSpPr>
          <p:cNvPr id="64514" name="Rectangle 2"/>
          <p:cNvSpPr>
            <a:spLocks noChangeArrowheads="1"/>
          </p:cNvSpPr>
          <p:nvPr>
            <p:ph type="sldImg"/>
          </p:nvPr>
        </p:nvSpPr>
        <p:spPr>
          <a:ln/>
        </p:spPr>
      </p:sp>
      <p:sp>
        <p:nvSpPr>
          <p:cNvPr id="64515" name="Rectangle 3"/>
          <p:cNvSpPr>
            <a:spLocks noGrp="1" noChangeArrowheads="1"/>
          </p:cNvSpPr>
          <p:nvPr>
            <p:ph type="body" idx="1"/>
          </p:nvPr>
        </p:nvSpPr>
        <p:spPr/>
        <p:txBody>
          <a:bodyPr/>
          <a:lstStyle/>
          <a:p>
            <a:pPr>
              <a:spcBef>
                <a:spcPct val="0"/>
              </a:spcBef>
            </a:pPr>
            <a:r>
              <a:rPr kumimoji="0" lang="en-US" altLang="en-US" b="1"/>
              <a:t>To Become a Georgia Master Gardener</a:t>
            </a:r>
            <a:r>
              <a:rPr kumimoji="0" lang="en-US" altLang="en-US" sz="2400" b="1"/>
              <a:t> </a:t>
            </a:r>
            <a:r>
              <a:rPr kumimoji="0" lang="en-US" altLang="en-US"/>
              <a:t>Interested gardeners apply through the county in which they live and are selected by the</a:t>
            </a:r>
            <a:r>
              <a:rPr kumimoji="0" lang="en-US" altLang="en-US" sz="2400"/>
              <a:t> </a:t>
            </a:r>
            <a:r>
              <a:rPr kumimoji="0" lang="en-US" altLang="en-US"/>
              <a:t>county agent or committee under the agent’s</a:t>
            </a:r>
            <a:r>
              <a:rPr kumimoji="0" lang="en-US" altLang="en-US" sz="2400"/>
              <a:t> </a:t>
            </a:r>
            <a:r>
              <a:rPr kumimoji="0" lang="en-US" altLang="en-US"/>
              <a:t>direction. Participants must attend at least 80% of the classes</a:t>
            </a:r>
            <a:r>
              <a:rPr kumimoji="0" lang="en-US" altLang="en-US" sz="2400"/>
              <a:t> </a:t>
            </a:r>
            <a:r>
              <a:rPr kumimoji="0" lang="en-US" altLang="en-US"/>
              <a:t>and must pass required exams. After training, “Interns” must complete and document 50 hours of approved</a:t>
            </a:r>
            <a:r>
              <a:rPr kumimoji="0" lang="en-US" altLang="en-US" sz="2400"/>
              <a:t> </a:t>
            </a:r>
            <a:r>
              <a:rPr kumimoji="0" lang="en-US" altLang="en-US"/>
              <a:t>service in their county within the year following</a:t>
            </a:r>
            <a:r>
              <a:rPr kumimoji="0" lang="en-US" altLang="en-US" sz="2400"/>
              <a:t> </a:t>
            </a:r>
            <a:r>
              <a:rPr kumimoji="0" lang="en-US" altLang="en-US"/>
              <a:t>training.</a:t>
            </a:r>
            <a:r>
              <a:rPr kumimoji="0" lang="en-US" altLang="en-US" sz="2400"/>
              <a:t> </a:t>
            </a:r>
          </a:p>
        </p:txBody>
      </p:sp>
    </p:spTree>
    <p:extLst>
      <p:ext uri="{BB962C8B-B14F-4D97-AF65-F5344CB8AC3E}">
        <p14:creationId xmlns:p14="http://schemas.microsoft.com/office/powerpoint/2010/main" val="1677868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4ADF99-CFB5-6A4A-84EE-436C670FCD27}" type="slidenum">
              <a:rPr lang="en-US" altLang="en-US"/>
              <a:pPr/>
              <a:t>14</a:t>
            </a:fld>
            <a:endParaRPr lang="en-US" altLang="en-US"/>
          </a:p>
        </p:txBody>
      </p:sp>
      <p:sp>
        <p:nvSpPr>
          <p:cNvPr id="189442" name="Rectangle 2"/>
          <p:cNvSpPr>
            <a:spLocks noChangeArrowheads="1"/>
          </p:cNvSpPr>
          <p:nvPr>
            <p:ph type="sldImg"/>
          </p:nvPr>
        </p:nvSpPr>
        <p:spPr>
          <a:ln/>
        </p:spPr>
      </p:sp>
      <p:sp>
        <p:nvSpPr>
          <p:cNvPr id="189443" name="Rectangle 3"/>
          <p:cNvSpPr>
            <a:spLocks noGrp="1" noChangeArrowheads="1"/>
          </p:cNvSpPr>
          <p:nvPr>
            <p:ph type="body" idx="1"/>
          </p:nvPr>
        </p:nvSpPr>
        <p:spPr/>
        <p:txBody>
          <a:bodyPr/>
          <a:lstStyle/>
          <a:p>
            <a:r>
              <a:rPr kumimoji="0" lang="en-US" altLang="en-US" b="1"/>
              <a:t>Logbook</a:t>
            </a:r>
            <a:r>
              <a:rPr kumimoji="0" lang="en-US" altLang="en-US"/>
              <a:t> A logbook will be provided for you to record your volunteer service as well as your continuing education. The logbook is designed to be used for more than one year and contains information about what qualifies as volunteer service. At the end of each year, fill out a summary sheet from the back of the book and forward it to your county agent so that you may be certified.</a:t>
            </a:r>
            <a:r>
              <a:rPr kumimoji="0" lang="en-US" altLang="en-US" sz="1400"/>
              <a:t> Plans are in work to have web-based reporting for volunteer hours in the near future.</a:t>
            </a:r>
          </a:p>
        </p:txBody>
      </p:sp>
    </p:spTree>
    <p:extLst>
      <p:ext uri="{BB962C8B-B14F-4D97-AF65-F5344CB8AC3E}">
        <p14:creationId xmlns:p14="http://schemas.microsoft.com/office/powerpoint/2010/main" val="1333136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8B5186-8026-4243-8297-04B9DF0E61D1}" type="slidenum">
              <a:rPr lang="en-US" altLang="en-US"/>
              <a:pPr/>
              <a:t>15</a:t>
            </a:fld>
            <a:endParaRPr lang="en-US" altLang="en-US"/>
          </a:p>
        </p:txBody>
      </p:sp>
      <p:sp>
        <p:nvSpPr>
          <p:cNvPr id="190466" name="Rectangle 2"/>
          <p:cNvSpPr>
            <a:spLocks noChangeArrowheads="1"/>
          </p:cNvSpPr>
          <p:nvPr>
            <p:ph type="sldImg"/>
          </p:nvPr>
        </p:nvSpPr>
        <p:spPr>
          <a:ln/>
        </p:spPr>
      </p:sp>
      <p:sp>
        <p:nvSpPr>
          <p:cNvPr id="190467" name="Rectangle 3"/>
          <p:cNvSpPr>
            <a:spLocks noGrp="1" noChangeArrowheads="1"/>
          </p:cNvSpPr>
          <p:nvPr>
            <p:ph type="body" idx="1"/>
          </p:nvPr>
        </p:nvSpPr>
        <p:spPr/>
        <p:txBody>
          <a:bodyPr/>
          <a:lstStyle/>
          <a:p>
            <a:r>
              <a:rPr kumimoji="0" lang="en-US" altLang="en-US" b="1"/>
              <a:t>To remain a ‘certified’ or ‘active’ Master Gardener</a:t>
            </a:r>
            <a:r>
              <a:rPr kumimoji="0" lang="en-US" altLang="en-US"/>
              <a:t> Each year, 25 hours of approved service is required to remain a certified Master Gardener.</a:t>
            </a:r>
          </a:p>
        </p:txBody>
      </p:sp>
    </p:spTree>
    <p:extLst>
      <p:ext uri="{BB962C8B-B14F-4D97-AF65-F5344CB8AC3E}">
        <p14:creationId xmlns:p14="http://schemas.microsoft.com/office/powerpoint/2010/main" val="13204679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869183-5487-C644-B5A5-B426BD46B6E2}" type="slidenum">
              <a:rPr lang="en-US" altLang="en-US"/>
              <a:pPr/>
              <a:t>16</a:t>
            </a:fld>
            <a:endParaRPr lang="en-US" altLang="en-US"/>
          </a:p>
        </p:txBody>
      </p:sp>
      <p:sp>
        <p:nvSpPr>
          <p:cNvPr id="65538" name="Rectangle 2"/>
          <p:cNvSpPr>
            <a:spLocks noChangeArrowheads="1"/>
          </p:cNvSpPr>
          <p:nvPr>
            <p:ph type="sldImg"/>
          </p:nvPr>
        </p:nvSpPr>
        <p:spPr>
          <a:ln/>
        </p:spPr>
      </p:sp>
      <p:sp>
        <p:nvSpPr>
          <p:cNvPr id="65539" name="Rectangle 3"/>
          <p:cNvSpPr>
            <a:spLocks noGrp="1" noChangeArrowheads="1"/>
          </p:cNvSpPr>
          <p:nvPr>
            <p:ph type="body" idx="1"/>
          </p:nvPr>
        </p:nvSpPr>
        <p:spPr/>
        <p:txBody>
          <a:bodyPr/>
          <a:lstStyle/>
          <a:p>
            <a:pPr>
              <a:spcBef>
                <a:spcPct val="0"/>
              </a:spcBef>
            </a:pPr>
            <a:r>
              <a:rPr kumimoji="0" lang="en-US" altLang="en-US" b="1"/>
              <a:t>Goals of Training</a:t>
            </a:r>
            <a:r>
              <a:rPr kumimoji="0" lang="en-US" altLang="en-US"/>
              <a:t> The goals of Master Gardener Training are: To provide volunteers with the  horticulture-related training, knowledge and confidence to become a certified Master Gardener; to teach volunteers how to answer basic gardening questions and to give suggestions on where to find the information to answer more in-depth questions.</a:t>
            </a:r>
          </a:p>
        </p:txBody>
      </p:sp>
    </p:spTree>
    <p:extLst>
      <p:ext uri="{BB962C8B-B14F-4D97-AF65-F5344CB8AC3E}">
        <p14:creationId xmlns:p14="http://schemas.microsoft.com/office/powerpoint/2010/main" val="10080040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7D2CB9-52DA-8644-BF23-3C2E910D43F2}" type="slidenum">
              <a:rPr lang="en-US" altLang="en-US"/>
              <a:pPr/>
              <a:t>17</a:t>
            </a:fld>
            <a:endParaRPr lang="en-US" altLang="en-US"/>
          </a:p>
        </p:txBody>
      </p:sp>
      <p:sp>
        <p:nvSpPr>
          <p:cNvPr id="67586" name="Rectangle 2"/>
          <p:cNvSpPr>
            <a:spLocks noChangeArrowheads="1"/>
          </p:cNvSpPr>
          <p:nvPr>
            <p:ph type="sldImg"/>
          </p:nvPr>
        </p:nvSpPr>
        <p:spPr>
          <a:ln/>
        </p:spPr>
      </p:sp>
      <p:sp>
        <p:nvSpPr>
          <p:cNvPr id="67587" name="Rectangle 3"/>
          <p:cNvSpPr>
            <a:spLocks noGrp="1" noChangeArrowheads="1"/>
          </p:cNvSpPr>
          <p:nvPr>
            <p:ph type="body" idx="1"/>
          </p:nvPr>
        </p:nvSpPr>
        <p:spPr/>
        <p:txBody>
          <a:bodyPr/>
          <a:lstStyle/>
          <a:p>
            <a:pPr>
              <a:spcBef>
                <a:spcPct val="0"/>
              </a:spcBef>
            </a:pPr>
            <a:r>
              <a:rPr kumimoji="0" lang="en-US" altLang="en-US" b="1"/>
              <a:t>Master Gardener Exam</a:t>
            </a:r>
            <a:r>
              <a:rPr kumimoji="0" lang="en-US" altLang="en-US"/>
              <a:t> Relax, Master Gardener tests or exams are designed to ensure that participants understand the material being covered. A minimum 70% score is required to pass but tests are </a:t>
            </a:r>
            <a:r>
              <a:rPr kumimoji="0" lang="en-US" altLang="en-US" u="sng"/>
              <a:t>not</a:t>
            </a:r>
            <a:r>
              <a:rPr kumimoji="0" lang="en-US" altLang="en-US"/>
              <a:t> designed to eliminate or intimidate anyone. In class, listen to the speakers, take a few notes and enjoy the class. Before your test, review your notes, handouts and the Master Gardener Handbook and you’ll do fine.</a:t>
            </a:r>
          </a:p>
        </p:txBody>
      </p:sp>
    </p:spTree>
    <p:extLst>
      <p:ext uri="{BB962C8B-B14F-4D97-AF65-F5344CB8AC3E}">
        <p14:creationId xmlns:p14="http://schemas.microsoft.com/office/powerpoint/2010/main" val="248880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A68DFB-6649-CD43-B1B8-4F579F31E72F}" type="slidenum">
              <a:rPr lang="en-US" altLang="en-US"/>
              <a:pPr/>
              <a:t>18</a:t>
            </a:fld>
            <a:endParaRPr lang="en-US" altLang="en-US"/>
          </a:p>
        </p:txBody>
      </p:sp>
      <p:sp>
        <p:nvSpPr>
          <p:cNvPr id="68610" name="Rectangle 2"/>
          <p:cNvSpPr>
            <a:spLocks noChangeArrowheads="1"/>
          </p:cNvSpPr>
          <p:nvPr>
            <p:ph type="sldImg"/>
          </p:nvPr>
        </p:nvSpPr>
        <p:spPr>
          <a:ln/>
        </p:spPr>
      </p:sp>
      <p:sp>
        <p:nvSpPr>
          <p:cNvPr id="68611" name="Rectangle 3"/>
          <p:cNvSpPr>
            <a:spLocks noGrp="1" noChangeArrowheads="1"/>
          </p:cNvSpPr>
          <p:nvPr>
            <p:ph type="body" idx="1"/>
          </p:nvPr>
        </p:nvSpPr>
        <p:spPr/>
        <p:txBody>
          <a:bodyPr/>
          <a:lstStyle/>
          <a:p>
            <a:pPr>
              <a:spcBef>
                <a:spcPct val="0"/>
              </a:spcBef>
            </a:pPr>
            <a:r>
              <a:rPr kumimoji="0" lang="en-US" altLang="en-US" b="1"/>
              <a:t>Certification</a:t>
            </a:r>
            <a:r>
              <a:rPr kumimoji="0" lang="en-US" altLang="en-US"/>
              <a:t> The Master Gardener Certificate is awarded when an intern has completed his or her 50 hours of volunteer service.</a:t>
            </a:r>
            <a:endParaRPr kumimoji="0" lang="en-US" altLang="en-US" sz="2400"/>
          </a:p>
        </p:txBody>
      </p:sp>
    </p:spTree>
    <p:extLst>
      <p:ext uri="{BB962C8B-B14F-4D97-AF65-F5344CB8AC3E}">
        <p14:creationId xmlns:p14="http://schemas.microsoft.com/office/powerpoint/2010/main" val="16821330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C61812-A40A-EA48-96E9-92ED1F48D4BF}" type="slidenum">
              <a:rPr lang="en-US" altLang="en-US"/>
              <a:pPr/>
              <a:t>19</a:t>
            </a:fld>
            <a:endParaRPr lang="en-US" altLang="en-US"/>
          </a:p>
        </p:txBody>
      </p:sp>
      <p:sp>
        <p:nvSpPr>
          <p:cNvPr id="160770" name="Rectangle 2"/>
          <p:cNvSpPr>
            <a:spLocks noChangeArrowheads="1"/>
          </p:cNvSpPr>
          <p:nvPr>
            <p:ph type="sldImg"/>
          </p:nvPr>
        </p:nvSpPr>
        <p:spPr>
          <a:ln/>
        </p:spPr>
      </p:sp>
      <p:sp>
        <p:nvSpPr>
          <p:cNvPr id="160771" name="Rectangle 3"/>
          <p:cNvSpPr>
            <a:spLocks noGrp="1" noChangeArrowheads="1"/>
          </p:cNvSpPr>
          <p:nvPr>
            <p:ph type="body" idx="1"/>
          </p:nvPr>
        </p:nvSpPr>
        <p:spPr/>
        <p:txBody>
          <a:bodyPr/>
          <a:lstStyle/>
          <a:p>
            <a:r>
              <a:rPr kumimoji="0" lang="en-US" altLang="en-US" b="1"/>
              <a:t>Benefits of Becoming a Master Gardener</a:t>
            </a:r>
            <a:r>
              <a:rPr kumimoji="0" lang="en-US" altLang="en-US"/>
              <a:t> For many, the most important benefit of the program is the knowledge gained from having completed the training. Participants are often surprised at how much they continue to learn while completing their required hours of service. Other benefits include:Handbook, Badge, Local Group Meetings, Regional conferences, International Conferences, and GMGA Membership.</a:t>
            </a:r>
          </a:p>
        </p:txBody>
      </p:sp>
    </p:spTree>
    <p:extLst>
      <p:ext uri="{BB962C8B-B14F-4D97-AF65-F5344CB8AC3E}">
        <p14:creationId xmlns:p14="http://schemas.microsoft.com/office/powerpoint/2010/main" val="2135307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107F5F-4CCD-194D-A247-96483C0BA58A}" type="slidenum">
              <a:rPr lang="en-US" altLang="en-US"/>
              <a:pPr/>
              <a:t>2</a:t>
            </a:fld>
            <a:endParaRPr lang="en-US" altLang="en-US"/>
          </a:p>
        </p:txBody>
      </p:sp>
      <p:sp>
        <p:nvSpPr>
          <p:cNvPr id="260098" name="Rectangle 2"/>
          <p:cNvSpPr>
            <a:spLocks noChangeArrowheads="1" noTextEdit="1"/>
          </p:cNvSpPr>
          <p:nvPr>
            <p:ph type="sldImg"/>
          </p:nvPr>
        </p:nvSpPr>
        <p:spPr>
          <a:xfrm>
            <a:off x="858838" y="685800"/>
            <a:ext cx="5143500" cy="3429000"/>
          </a:xfrm>
          <a:ln/>
        </p:spPr>
      </p:sp>
      <p:sp>
        <p:nvSpPr>
          <p:cNvPr id="260099" name="Rectangle 3"/>
          <p:cNvSpPr>
            <a:spLocks noGrp="1" noChangeArrowheads="1"/>
          </p:cNvSpPr>
          <p:nvPr>
            <p:ph type="body" idx="1"/>
          </p:nvPr>
        </p:nvSpPr>
        <p:spPr>
          <a:xfrm>
            <a:off x="912813" y="4343400"/>
            <a:ext cx="5032375" cy="4114800"/>
          </a:xfrm>
        </p:spPr>
        <p:txBody>
          <a:bodyPr/>
          <a:lstStyle/>
          <a:p>
            <a:r>
              <a:rPr lang="en-US" altLang="en-US"/>
              <a:t>UGA Cooperative Extension Web address</a:t>
            </a:r>
          </a:p>
        </p:txBody>
      </p:sp>
    </p:spTree>
    <p:extLst>
      <p:ext uri="{BB962C8B-B14F-4D97-AF65-F5344CB8AC3E}">
        <p14:creationId xmlns:p14="http://schemas.microsoft.com/office/powerpoint/2010/main" val="7518808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F04C90-BDFF-D24E-BD74-59E7BA3140FF}" type="slidenum">
              <a:rPr lang="en-US" altLang="en-US"/>
              <a:pPr/>
              <a:t>20</a:t>
            </a:fld>
            <a:endParaRPr lang="en-US" altLang="en-US"/>
          </a:p>
        </p:txBody>
      </p:sp>
      <p:sp>
        <p:nvSpPr>
          <p:cNvPr id="100354" name="Rectangle 2"/>
          <p:cNvSpPr>
            <a:spLocks noChangeArrowheads="1"/>
          </p:cNvSpPr>
          <p:nvPr>
            <p:ph type="sldImg"/>
          </p:nvPr>
        </p:nvSpPr>
        <p:spPr>
          <a:ln/>
        </p:spPr>
      </p:sp>
      <p:sp>
        <p:nvSpPr>
          <p:cNvPr id="100355" name="Rectangle 3"/>
          <p:cNvSpPr>
            <a:spLocks noGrp="1" noChangeArrowheads="1"/>
          </p:cNvSpPr>
          <p:nvPr>
            <p:ph type="body" idx="1"/>
          </p:nvPr>
        </p:nvSpPr>
        <p:spPr/>
        <p:txBody>
          <a:bodyPr/>
          <a:lstStyle/>
          <a:p>
            <a:r>
              <a:rPr kumimoji="0" lang="en-US" altLang="en-US" b="1"/>
              <a:t>Handbook</a:t>
            </a:r>
            <a:r>
              <a:rPr kumimoji="0" lang="en-US" altLang="en-US"/>
              <a:t> All Master Gardener program participants receive a comprehensive manual during their initial training. This is considered to be the textbook for the course but will provide useful information for years to come. The book is periodically updated and veteran Master Gardeners are welcome to purchase updated editions.</a:t>
            </a:r>
          </a:p>
        </p:txBody>
      </p:sp>
    </p:spTree>
    <p:extLst>
      <p:ext uri="{BB962C8B-B14F-4D97-AF65-F5344CB8AC3E}">
        <p14:creationId xmlns:p14="http://schemas.microsoft.com/office/powerpoint/2010/main" val="15187342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372B1A-2433-284D-B8D3-54A3DD4BE408}" type="slidenum">
              <a:rPr lang="en-US" altLang="en-US"/>
              <a:pPr/>
              <a:t>21</a:t>
            </a:fld>
            <a:endParaRPr lang="en-US" altLang="en-US"/>
          </a:p>
        </p:txBody>
      </p:sp>
      <p:sp>
        <p:nvSpPr>
          <p:cNvPr id="161794" name="Rectangle 2"/>
          <p:cNvSpPr>
            <a:spLocks noChangeArrowheads="1"/>
          </p:cNvSpPr>
          <p:nvPr>
            <p:ph type="sldImg"/>
          </p:nvPr>
        </p:nvSpPr>
        <p:spPr>
          <a:ln/>
        </p:spPr>
      </p:sp>
      <p:sp>
        <p:nvSpPr>
          <p:cNvPr id="161795" name="Rectangle 3"/>
          <p:cNvSpPr>
            <a:spLocks noGrp="1" noChangeArrowheads="1"/>
          </p:cNvSpPr>
          <p:nvPr>
            <p:ph type="body" idx="1"/>
          </p:nvPr>
        </p:nvSpPr>
        <p:spPr/>
        <p:txBody>
          <a:bodyPr/>
          <a:lstStyle/>
          <a:p>
            <a:r>
              <a:rPr kumimoji="0" lang="en-US" altLang="en-US" b="1"/>
              <a:t>Badge</a:t>
            </a:r>
            <a:r>
              <a:rPr kumimoji="0" lang="en-US" altLang="en-US"/>
              <a:t> The Master Gardener Badge is the identification symbol for a well trained volunteer of the Extension  and Service and is only to be worn in a volunteer capacity, never to promote a commercial product or business.</a:t>
            </a:r>
          </a:p>
        </p:txBody>
      </p:sp>
    </p:spTree>
    <p:extLst>
      <p:ext uri="{BB962C8B-B14F-4D97-AF65-F5344CB8AC3E}">
        <p14:creationId xmlns:p14="http://schemas.microsoft.com/office/powerpoint/2010/main" val="3764997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D35CD2-5BEB-F344-9F3B-00FADAF6C24B}" type="slidenum">
              <a:rPr lang="en-US" altLang="en-US"/>
              <a:pPr/>
              <a:t>22</a:t>
            </a:fld>
            <a:endParaRPr lang="en-US" altLang="en-US"/>
          </a:p>
        </p:txBody>
      </p:sp>
      <p:sp>
        <p:nvSpPr>
          <p:cNvPr id="116738" name="Rectangle 2"/>
          <p:cNvSpPr>
            <a:spLocks noChangeArrowheads="1"/>
          </p:cNvSpPr>
          <p:nvPr>
            <p:ph type="sldImg"/>
          </p:nvPr>
        </p:nvSpPr>
        <p:spPr>
          <a:ln/>
        </p:spPr>
      </p:sp>
      <p:sp>
        <p:nvSpPr>
          <p:cNvPr id="116739" name="Rectangle 3"/>
          <p:cNvSpPr>
            <a:spLocks noGrp="1" noChangeArrowheads="1"/>
          </p:cNvSpPr>
          <p:nvPr>
            <p:ph type="body" idx="1"/>
          </p:nvPr>
        </p:nvSpPr>
        <p:spPr/>
        <p:txBody>
          <a:bodyPr/>
          <a:lstStyle/>
          <a:p>
            <a:r>
              <a:rPr kumimoji="0" lang="en-US" altLang="en-US" b="1"/>
              <a:t>Local Group Meetings</a:t>
            </a:r>
            <a:r>
              <a:rPr kumimoji="0" lang="en-US" altLang="en-US"/>
              <a:t> Local group meeting are a wonderful opportunity to learn about volunteer projects, receive training and horticultural updates and enjoy fellowship with other Master Gardeners in your community.</a:t>
            </a:r>
          </a:p>
        </p:txBody>
      </p:sp>
    </p:spTree>
    <p:extLst>
      <p:ext uri="{BB962C8B-B14F-4D97-AF65-F5344CB8AC3E}">
        <p14:creationId xmlns:p14="http://schemas.microsoft.com/office/powerpoint/2010/main" val="13445246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74E7A9-7EE0-D94B-A81D-594793570808}" type="slidenum">
              <a:rPr lang="en-US" altLang="en-US"/>
              <a:pPr/>
              <a:t>23</a:t>
            </a:fld>
            <a:endParaRPr lang="en-US" altLang="en-US"/>
          </a:p>
        </p:txBody>
      </p:sp>
      <p:sp>
        <p:nvSpPr>
          <p:cNvPr id="77826" name="Rectangle 2"/>
          <p:cNvSpPr>
            <a:spLocks noChangeArrowheads="1"/>
          </p:cNvSpPr>
          <p:nvPr>
            <p:ph type="sldImg"/>
          </p:nvPr>
        </p:nvSpPr>
        <p:spPr>
          <a:ln/>
        </p:spPr>
      </p:sp>
      <p:sp>
        <p:nvSpPr>
          <p:cNvPr id="77827" name="Rectangle 3"/>
          <p:cNvSpPr>
            <a:spLocks noGrp="1" noChangeArrowheads="1"/>
          </p:cNvSpPr>
          <p:nvPr>
            <p:ph type="body" idx="1"/>
          </p:nvPr>
        </p:nvSpPr>
        <p:spPr/>
        <p:txBody>
          <a:bodyPr/>
          <a:lstStyle/>
          <a:p>
            <a:pPr>
              <a:spcBef>
                <a:spcPct val="0"/>
              </a:spcBef>
            </a:pPr>
            <a:r>
              <a:rPr kumimoji="0" lang="en-US" altLang="en-US" b="1"/>
              <a:t>Regional Conferences</a:t>
            </a:r>
            <a:r>
              <a:rPr kumimoji="0" lang="en-US" altLang="en-US"/>
              <a:t> You may have the opportunity to attend a regional Master Gardener Conference. Held every other year, regional conferences are an excellent opportunity to continue learning. </a:t>
            </a:r>
          </a:p>
        </p:txBody>
      </p:sp>
    </p:spTree>
    <p:extLst>
      <p:ext uri="{BB962C8B-B14F-4D97-AF65-F5344CB8AC3E}">
        <p14:creationId xmlns:p14="http://schemas.microsoft.com/office/powerpoint/2010/main" val="16021697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32A8B2-2B28-704F-9E67-A9029731E420}" type="slidenum">
              <a:rPr lang="en-US" altLang="en-US"/>
              <a:pPr/>
              <a:t>24</a:t>
            </a:fld>
            <a:endParaRPr lang="en-US" altLang="en-US"/>
          </a:p>
        </p:txBody>
      </p:sp>
      <p:sp>
        <p:nvSpPr>
          <p:cNvPr id="78850" name="Rectangle 2"/>
          <p:cNvSpPr>
            <a:spLocks noChangeArrowheads="1"/>
          </p:cNvSpPr>
          <p:nvPr>
            <p:ph type="sldImg"/>
          </p:nvPr>
        </p:nvSpPr>
        <p:spPr>
          <a:ln/>
        </p:spPr>
      </p:sp>
      <p:sp>
        <p:nvSpPr>
          <p:cNvPr id="78851" name="Rectangle 3"/>
          <p:cNvSpPr>
            <a:spLocks noGrp="1" noChangeArrowheads="1"/>
          </p:cNvSpPr>
          <p:nvPr>
            <p:ph type="body" idx="1"/>
          </p:nvPr>
        </p:nvSpPr>
        <p:spPr/>
        <p:txBody>
          <a:bodyPr/>
          <a:lstStyle/>
          <a:p>
            <a:pPr>
              <a:spcBef>
                <a:spcPct val="0"/>
              </a:spcBef>
            </a:pPr>
            <a:r>
              <a:rPr kumimoji="0" lang="en-US" altLang="en-US" b="1"/>
              <a:t>International Conferences</a:t>
            </a:r>
            <a:r>
              <a:rPr kumimoji="0" lang="en-US" altLang="en-US"/>
              <a:t> Held between years of the regional conferences, International Conferences attract Master Gardeners from around the world to hear speakers, attend classes and participate in tours.</a:t>
            </a:r>
            <a:endParaRPr kumimoji="0" lang="en-US" altLang="en-US" sz="1400"/>
          </a:p>
        </p:txBody>
      </p:sp>
    </p:spTree>
    <p:extLst>
      <p:ext uri="{BB962C8B-B14F-4D97-AF65-F5344CB8AC3E}">
        <p14:creationId xmlns:p14="http://schemas.microsoft.com/office/powerpoint/2010/main" val="3691855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AC5337-5562-C147-BD2C-77276EB8B3F3}" type="slidenum">
              <a:rPr lang="en-US" altLang="en-US"/>
              <a:pPr/>
              <a:t>25</a:t>
            </a:fld>
            <a:endParaRPr lang="en-US" altLang="en-US"/>
          </a:p>
        </p:txBody>
      </p:sp>
      <p:sp>
        <p:nvSpPr>
          <p:cNvPr id="74754" name="Rectangle 2"/>
          <p:cNvSpPr>
            <a:spLocks noChangeArrowheads="1"/>
          </p:cNvSpPr>
          <p:nvPr>
            <p:ph type="sldImg"/>
          </p:nvPr>
        </p:nvSpPr>
        <p:spPr>
          <a:ln/>
        </p:spPr>
      </p:sp>
      <p:sp>
        <p:nvSpPr>
          <p:cNvPr id="74755" name="Rectangle 3"/>
          <p:cNvSpPr>
            <a:spLocks noGrp="1" noChangeArrowheads="1"/>
          </p:cNvSpPr>
          <p:nvPr>
            <p:ph type="body" idx="1"/>
          </p:nvPr>
        </p:nvSpPr>
        <p:spPr/>
        <p:txBody>
          <a:bodyPr/>
          <a:lstStyle/>
          <a:p>
            <a:pPr>
              <a:spcBef>
                <a:spcPct val="0"/>
              </a:spcBef>
            </a:pPr>
            <a:r>
              <a:rPr kumimoji="0" lang="en-US" altLang="en-US" b="1"/>
              <a:t>Advanced Master Gardener Training &amp; Certification</a:t>
            </a:r>
            <a:r>
              <a:rPr kumimoji="0" lang="en-US" altLang="en-US"/>
              <a:t> Certified Master Gardeners in good standing have the opportunity to attend Advanced Training sessions. Master Gardeners who successfully complete five different Advanced Training sessions will receive an advanced certificate and silver star to wear on the Master Gardener badge. Master Gardeners will have the opportunity to become certified at a new level beginning in 2006 though the Gold Star Specialist level.</a:t>
            </a:r>
          </a:p>
        </p:txBody>
      </p:sp>
    </p:spTree>
    <p:extLst>
      <p:ext uri="{BB962C8B-B14F-4D97-AF65-F5344CB8AC3E}">
        <p14:creationId xmlns:p14="http://schemas.microsoft.com/office/powerpoint/2010/main" val="8216188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E5CD5B-E0E0-8242-86AF-8B974CDFC23C}" type="slidenum">
              <a:rPr lang="en-US" altLang="en-US"/>
              <a:pPr/>
              <a:t>26</a:t>
            </a:fld>
            <a:endParaRPr lang="en-US" altLang="en-US"/>
          </a:p>
        </p:txBody>
      </p:sp>
      <p:sp>
        <p:nvSpPr>
          <p:cNvPr id="72706" name="Rectangle 2"/>
          <p:cNvSpPr>
            <a:spLocks noChangeArrowheads="1"/>
          </p:cNvSpPr>
          <p:nvPr>
            <p:ph type="sldImg"/>
          </p:nvPr>
        </p:nvSpPr>
        <p:spPr>
          <a:ln/>
        </p:spPr>
      </p:sp>
      <p:sp>
        <p:nvSpPr>
          <p:cNvPr id="72707" name="Rectangle 3"/>
          <p:cNvSpPr>
            <a:spLocks noGrp="1" noChangeArrowheads="1"/>
          </p:cNvSpPr>
          <p:nvPr>
            <p:ph type="body" idx="1"/>
          </p:nvPr>
        </p:nvSpPr>
        <p:spPr/>
        <p:txBody>
          <a:bodyPr/>
          <a:lstStyle/>
          <a:p>
            <a:pPr>
              <a:spcBef>
                <a:spcPct val="0"/>
              </a:spcBef>
            </a:pPr>
            <a:r>
              <a:rPr kumimoji="0" lang="en-US" altLang="en-US" b="1"/>
              <a:t>GMGA Membership</a:t>
            </a:r>
            <a:r>
              <a:rPr kumimoji="0" lang="en-US" altLang="en-US"/>
              <a:t> The Georgia Master Gardener Association was formed to create an association that would help Master Gardeners communicate, learn and serve the public better. GMGA held its first meeting in 1990.</a:t>
            </a:r>
          </a:p>
        </p:txBody>
      </p:sp>
    </p:spTree>
    <p:extLst>
      <p:ext uri="{BB962C8B-B14F-4D97-AF65-F5344CB8AC3E}">
        <p14:creationId xmlns:p14="http://schemas.microsoft.com/office/powerpoint/2010/main" val="6274390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4E634C-C9CB-AE42-BB82-F8BE451FD29D}" type="slidenum">
              <a:rPr lang="en-US" altLang="en-US"/>
              <a:pPr/>
              <a:t>27</a:t>
            </a:fld>
            <a:endParaRPr lang="en-US" altLang="en-US"/>
          </a:p>
        </p:txBody>
      </p:sp>
      <p:sp>
        <p:nvSpPr>
          <p:cNvPr id="73730" name="Rectangle 2"/>
          <p:cNvSpPr>
            <a:spLocks noChangeArrowheads="1"/>
          </p:cNvSpPr>
          <p:nvPr>
            <p:ph type="sldImg"/>
          </p:nvPr>
        </p:nvSpPr>
        <p:spPr>
          <a:ln/>
        </p:spPr>
      </p:sp>
      <p:sp>
        <p:nvSpPr>
          <p:cNvPr id="73731" name="Rectangle 3"/>
          <p:cNvSpPr>
            <a:spLocks noGrp="1" noChangeArrowheads="1"/>
          </p:cNvSpPr>
          <p:nvPr>
            <p:ph type="body" idx="1"/>
          </p:nvPr>
        </p:nvSpPr>
        <p:spPr/>
        <p:txBody>
          <a:bodyPr/>
          <a:lstStyle/>
          <a:p>
            <a:pPr>
              <a:spcBef>
                <a:spcPct val="0"/>
              </a:spcBef>
            </a:pPr>
            <a:r>
              <a:rPr kumimoji="0" lang="en-US" altLang="en-US" b="1"/>
              <a:t>Benefits of GMGA Membership </a:t>
            </a:r>
            <a:r>
              <a:rPr kumimoji="0" lang="en-US" altLang="en-US"/>
              <a:t>The first year of membership dues are included in the initial training fee. Continued membership is optional. Master Gardeners who wish to renew their association  membership may do so directly with GMGA. Members receive the quarterly newsletter, </a:t>
            </a:r>
            <a:r>
              <a:rPr kumimoji="0" lang="en-US" altLang="en-US" i="1"/>
              <a:t>The Scoop</a:t>
            </a:r>
            <a:r>
              <a:rPr kumimoji="0" lang="en-US" altLang="en-US"/>
              <a:t> as well as an annual membership directory.</a:t>
            </a:r>
          </a:p>
        </p:txBody>
      </p:sp>
    </p:spTree>
    <p:extLst>
      <p:ext uri="{BB962C8B-B14F-4D97-AF65-F5344CB8AC3E}">
        <p14:creationId xmlns:p14="http://schemas.microsoft.com/office/powerpoint/2010/main" val="12232217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4DC010-3565-3C49-93A9-637A47603887}" type="slidenum">
              <a:rPr lang="en-US" altLang="en-US"/>
              <a:pPr/>
              <a:t>28</a:t>
            </a:fld>
            <a:endParaRPr lang="en-US" altLang="en-US"/>
          </a:p>
        </p:txBody>
      </p:sp>
      <p:sp>
        <p:nvSpPr>
          <p:cNvPr id="216066" name="Rectangle 2"/>
          <p:cNvSpPr>
            <a:spLocks noChangeArrowheads="1"/>
          </p:cNvSpPr>
          <p:nvPr>
            <p:ph type="sldImg"/>
          </p:nvPr>
        </p:nvSpPr>
        <p:spPr>
          <a:ln/>
        </p:spPr>
      </p:sp>
      <p:sp>
        <p:nvSpPr>
          <p:cNvPr id="216067" name="Rectangle 3"/>
          <p:cNvSpPr>
            <a:spLocks noGrp="1" noChangeArrowheads="1"/>
          </p:cNvSpPr>
          <p:nvPr>
            <p:ph type="body" idx="1"/>
          </p:nvPr>
        </p:nvSpPr>
        <p:spPr/>
        <p:txBody>
          <a:bodyPr/>
          <a:lstStyle/>
          <a:p>
            <a:r>
              <a:rPr kumimoji="0" lang="en-US" altLang="en-US" b="1"/>
              <a:t>Scoop </a:t>
            </a:r>
            <a:r>
              <a:rPr kumimoji="0" lang="en-US" altLang="en-US"/>
              <a:t>Members receive the quarterly newsletter, </a:t>
            </a:r>
            <a:r>
              <a:rPr kumimoji="0" lang="en-US" altLang="en-US" i="1"/>
              <a:t>The Scoop</a:t>
            </a:r>
            <a:r>
              <a:rPr kumimoji="0" lang="en-US" altLang="en-US"/>
              <a:t> as well as an annual membership directory.</a:t>
            </a:r>
          </a:p>
        </p:txBody>
      </p:sp>
    </p:spTree>
    <p:extLst>
      <p:ext uri="{BB962C8B-B14F-4D97-AF65-F5344CB8AC3E}">
        <p14:creationId xmlns:p14="http://schemas.microsoft.com/office/powerpoint/2010/main" val="8262095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F243D4-5B6F-6F4D-977E-14373DF16550}" type="slidenum">
              <a:rPr lang="en-US" altLang="en-US"/>
              <a:pPr/>
              <a:t>29</a:t>
            </a:fld>
            <a:endParaRPr lang="en-US" altLang="en-US"/>
          </a:p>
        </p:txBody>
      </p:sp>
      <p:sp>
        <p:nvSpPr>
          <p:cNvPr id="162818" name="Rectangle 2"/>
          <p:cNvSpPr>
            <a:spLocks noChangeArrowheads="1"/>
          </p:cNvSpPr>
          <p:nvPr>
            <p:ph type="sldImg"/>
          </p:nvPr>
        </p:nvSpPr>
        <p:spPr>
          <a:ln/>
        </p:spPr>
      </p:sp>
      <p:sp>
        <p:nvSpPr>
          <p:cNvPr id="162819" name="Rectangle 3"/>
          <p:cNvSpPr>
            <a:spLocks noGrp="1" noChangeArrowheads="1"/>
          </p:cNvSpPr>
          <p:nvPr>
            <p:ph type="body" idx="1"/>
          </p:nvPr>
        </p:nvSpPr>
        <p:spPr/>
        <p:txBody>
          <a:bodyPr/>
          <a:lstStyle/>
          <a:p>
            <a:r>
              <a:rPr kumimoji="0" lang="en-US" altLang="en-US" b="1"/>
              <a:t>Project Funding</a:t>
            </a:r>
            <a:r>
              <a:rPr kumimoji="0" lang="en-US" altLang="en-US"/>
              <a:t> GMGA helps Master Gardeners educate through Project Funding. Grants of varying amounts for educational projects are awarded through a committee each year.</a:t>
            </a:r>
          </a:p>
        </p:txBody>
      </p:sp>
    </p:spTree>
    <p:extLst>
      <p:ext uri="{BB962C8B-B14F-4D97-AF65-F5344CB8AC3E}">
        <p14:creationId xmlns:p14="http://schemas.microsoft.com/office/powerpoint/2010/main" val="475317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B9D94C-F48F-2C4E-88F7-ACAF5270361B}" type="slidenum">
              <a:rPr lang="en-US" altLang="en-US"/>
              <a:pPr/>
              <a:t>3</a:t>
            </a:fld>
            <a:endParaRPr lang="en-US" altLang="en-US"/>
          </a:p>
        </p:txBody>
      </p:sp>
      <p:sp>
        <p:nvSpPr>
          <p:cNvPr id="262146" name="Rectangle 2"/>
          <p:cNvSpPr>
            <a:spLocks noChangeArrowheads="1" noTextEdit="1"/>
          </p:cNvSpPr>
          <p:nvPr>
            <p:ph type="sldImg"/>
          </p:nvPr>
        </p:nvSpPr>
        <p:spPr>
          <a:xfrm>
            <a:off x="858838" y="685800"/>
            <a:ext cx="5143500" cy="3429000"/>
          </a:xfrm>
          <a:ln/>
        </p:spPr>
      </p:sp>
      <p:sp>
        <p:nvSpPr>
          <p:cNvPr id="262147" name="Rectangle 3"/>
          <p:cNvSpPr>
            <a:spLocks noGrp="1" noChangeArrowheads="1"/>
          </p:cNvSpPr>
          <p:nvPr>
            <p:ph type="body" idx="1"/>
          </p:nvPr>
        </p:nvSpPr>
        <p:spPr>
          <a:xfrm>
            <a:off x="912813" y="4343400"/>
            <a:ext cx="5032375" cy="4114800"/>
          </a:xfrm>
        </p:spPr>
        <p:txBody>
          <a:bodyPr/>
          <a:lstStyle/>
          <a:p>
            <a:r>
              <a:rPr lang="en-US" altLang="en-US"/>
              <a:t>Georgia Master Gardener Logo</a:t>
            </a:r>
          </a:p>
        </p:txBody>
      </p:sp>
    </p:spTree>
    <p:extLst>
      <p:ext uri="{BB962C8B-B14F-4D97-AF65-F5344CB8AC3E}">
        <p14:creationId xmlns:p14="http://schemas.microsoft.com/office/powerpoint/2010/main" val="10674821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645D18-C9AC-9541-857F-C4D41081225E}" type="slidenum">
              <a:rPr lang="en-US" altLang="en-US"/>
              <a:pPr/>
              <a:t>30</a:t>
            </a:fld>
            <a:endParaRPr lang="en-US" altLang="en-US"/>
          </a:p>
        </p:txBody>
      </p:sp>
      <p:sp>
        <p:nvSpPr>
          <p:cNvPr id="76802" name="Rectangle 2"/>
          <p:cNvSpPr>
            <a:spLocks noChangeArrowheads="1"/>
          </p:cNvSpPr>
          <p:nvPr>
            <p:ph type="sldImg"/>
          </p:nvPr>
        </p:nvSpPr>
        <p:spPr>
          <a:ln/>
        </p:spPr>
      </p:sp>
      <p:sp>
        <p:nvSpPr>
          <p:cNvPr id="76803" name="Rectangle 3"/>
          <p:cNvSpPr>
            <a:spLocks noGrp="1" noChangeArrowheads="1"/>
          </p:cNvSpPr>
          <p:nvPr>
            <p:ph type="body" idx="1"/>
          </p:nvPr>
        </p:nvSpPr>
        <p:spPr/>
        <p:txBody>
          <a:bodyPr/>
          <a:lstStyle/>
          <a:p>
            <a:pPr>
              <a:spcBef>
                <a:spcPct val="0"/>
              </a:spcBef>
            </a:pPr>
            <a:r>
              <a:rPr kumimoji="0" lang="en-US" altLang="en-US" b="1"/>
              <a:t>State Conferences</a:t>
            </a:r>
            <a:r>
              <a:rPr kumimoji="0" lang="en-US" altLang="en-US"/>
              <a:t> The association conducts meetings and conferences in varying locations throughout the state each year providing educational opportunities and tours as well as project presentations.</a:t>
            </a:r>
          </a:p>
        </p:txBody>
      </p:sp>
    </p:spTree>
    <p:extLst>
      <p:ext uri="{BB962C8B-B14F-4D97-AF65-F5344CB8AC3E}">
        <p14:creationId xmlns:p14="http://schemas.microsoft.com/office/powerpoint/2010/main" val="242069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1C58F1-B8E5-CC4C-B299-AC5335E3946F}" type="slidenum">
              <a:rPr lang="en-US" altLang="en-US"/>
              <a:pPr/>
              <a:t>31</a:t>
            </a:fld>
            <a:endParaRPr lang="en-US" altLang="en-US"/>
          </a:p>
        </p:txBody>
      </p:sp>
      <p:sp>
        <p:nvSpPr>
          <p:cNvPr id="75778" name="Rectangle 2"/>
          <p:cNvSpPr>
            <a:spLocks noChangeArrowheads="1"/>
          </p:cNvSpPr>
          <p:nvPr>
            <p:ph type="sldImg"/>
          </p:nvPr>
        </p:nvSpPr>
        <p:spPr>
          <a:ln/>
        </p:spPr>
      </p:sp>
      <p:sp>
        <p:nvSpPr>
          <p:cNvPr id="75779" name="Rectangle 3"/>
          <p:cNvSpPr>
            <a:spLocks noGrp="1" noChangeArrowheads="1"/>
          </p:cNvSpPr>
          <p:nvPr>
            <p:ph type="body" idx="1"/>
          </p:nvPr>
        </p:nvSpPr>
        <p:spPr/>
        <p:txBody>
          <a:bodyPr/>
          <a:lstStyle/>
          <a:p>
            <a:pPr>
              <a:spcBef>
                <a:spcPct val="0"/>
              </a:spcBef>
            </a:pPr>
            <a:r>
              <a:rPr kumimoji="0" lang="en-US" altLang="en-US" b="1"/>
              <a:t>Special Events</a:t>
            </a:r>
            <a:r>
              <a:rPr kumimoji="0" lang="en-US" altLang="en-US"/>
              <a:t> Historically, the third Saturday in March is proclaimed by the Governor to be “Master Gardener Day in Georgia” and is celebrated with plant clinics, classes and community projects. Occasionally, there may be  opportunities to participate in plant trials, tours and other special events.</a:t>
            </a:r>
          </a:p>
        </p:txBody>
      </p:sp>
    </p:spTree>
    <p:extLst>
      <p:ext uri="{BB962C8B-B14F-4D97-AF65-F5344CB8AC3E}">
        <p14:creationId xmlns:p14="http://schemas.microsoft.com/office/powerpoint/2010/main" val="9719002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2D7C3C-840A-C74D-B57D-87ADC31A82EA}" type="slidenum">
              <a:rPr lang="en-US" altLang="en-US"/>
              <a:pPr/>
              <a:t>32</a:t>
            </a:fld>
            <a:endParaRPr lang="en-US" altLang="en-US"/>
          </a:p>
        </p:txBody>
      </p:sp>
      <p:sp>
        <p:nvSpPr>
          <p:cNvPr id="79874" name="Rectangle 2"/>
          <p:cNvSpPr>
            <a:spLocks noChangeArrowheads="1"/>
          </p:cNvSpPr>
          <p:nvPr>
            <p:ph type="sldImg"/>
          </p:nvPr>
        </p:nvSpPr>
        <p:spPr>
          <a:ln/>
        </p:spPr>
      </p:sp>
      <p:sp>
        <p:nvSpPr>
          <p:cNvPr id="79875" name="Rectangle 3"/>
          <p:cNvSpPr>
            <a:spLocks noGrp="1" noChangeArrowheads="1"/>
          </p:cNvSpPr>
          <p:nvPr>
            <p:ph type="body" idx="1"/>
          </p:nvPr>
        </p:nvSpPr>
        <p:spPr/>
        <p:txBody>
          <a:bodyPr/>
          <a:lstStyle/>
          <a:p>
            <a:pPr>
              <a:spcBef>
                <a:spcPct val="0"/>
              </a:spcBef>
            </a:pPr>
            <a:r>
              <a:rPr kumimoji="0" lang="en-US" altLang="en-US" b="1"/>
              <a:t>Master Gardener Volunteer Projects</a:t>
            </a:r>
            <a:r>
              <a:rPr kumimoji="0" lang="en-US" altLang="en-US"/>
              <a:t> The possibilities are endless when it comes to the different Master Gardener projects you can be involved in. You should always have your local Master Gardener Coordinator’s approval before beginning any project.</a:t>
            </a:r>
            <a:endParaRPr kumimoji="0" lang="en-US" altLang="en-US" sz="2400"/>
          </a:p>
        </p:txBody>
      </p:sp>
    </p:spTree>
    <p:extLst>
      <p:ext uri="{BB962C8B-B14F-4D97-AF65-F5344CB8AC3E}">
        <p14:creationId xmlns:p14="http://schemas.microsoft.com/office/powerpoint/2010/main" val="9661935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8125BD-145B-7944-A44B-8977249314BC}" type="slidenum">
              <a:rPr lang="en-US" altLang="en-US"/>
              <a:pPr/>
              <a:t>33</a:t>
            </a:fld>
            <a:endParaRPr lang="en-US" altLang="en-US"/>
          </a:p>
        </p:txBody>
      </p:sp>
      <p:sp>
        <p:nvSpPr>
          <p:cNvPr id="117762" name="Rectangle 2"/>
          <p:cNvSpPr>
            <a:spLocks noChangeArrowheads="1"/>
          </p:cNvSpPr>
          <p:nvPr>
            <p:ph type="sldImg"/>
          </p:nvPr>
        </p:nvSpPr>
        <p:spPr>
          <a:ln/>
        </p:spPr>
      </p:sp>
      <p:sp>
        <p:nvSpPr>
          <p:cNvPr id="117763" name="Rectangle 3"/>
          <p:cNvSpPr>
            <a:spLocks noGrp="1" noChangeArrowheads="1"/>
          </p:cNvSpPr>
          <p:nvPr>
            <p:ph type="body" idx="1"/>
          </p:nvPr>
        </p:nvSpPr>
        <p:spPr/>
        <p:txBody>
          <a:bodyPr/>
          <a:lstStyle/>
          <a:p>
            <a:r>
              <a:rPr kumimoji="0" lang="en-US" altLang="en-US" b="1"/>
              <a:t>Assisting County Agents</a:t>
            </a:r>
            <a:r>
              <a:rPr kumimoji="0" lang="en-US" altLang="en-US"/>
              <a:t> Helping County Extension Agents is at the heart of the Master Gardener Program. Some counties receive hundreds of calls during the busiest times of year, while others may not receive quite as many. When it’s your turn for phone duty and you get a question you can’t answer, don’t be afraid to say something like “That’s a good question, may I research the answer and call you back?”</a:t>
            </a:r>
          </a:p>
        </p:txBody>
      </p:sp>
    </p:spTree>
    <p:extLst>
      <p:ext uri="{BB962C8B-B14F-4D97-AF65-F5344CB8AC3E}">
        <p14:creationId xmlns:p14="http://schemas.microsoft.com/office/powerpoint/2010/main" val="16916609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84A314-5B43-EA48-BCFB-443CE4152064}" type="slidenum">
              <a:rPr lang="en-US" altLang="en-US"/>
              <a:pPr/>
              <a:t>34</a:t>
            </a:fld>
            <a:endParaRPr lang="en-US" altLang="en-US"/>
          </a:p>
        </p:txBody>
      </p:sp>
      <p:sp>
        <p:nvSpPr>
          <p:cNvPr id="253954" name="Rectangle 2"/>
          <p:cNvSpPr>
            <a:spLocks noChangeArrowheads="1" noTextEdit="1"/>
          </p:cNvSpPr>
          <p:nvPr>
            <p:ph type="sldImg"/>
          </p:nvPr>
        </p:nvSpPr>
        <p:spPr>
          <a:ln/>
        </p:spPr>
      </p:sp>
      <p:sp>
        <p:nvSpPr>
          <p:cNvPr id="253955" name="Rectangle 3"/>
          <p:cNvSpPr>
            <a:spLocks noGrp="1" noChangeArrowheads="1"/>
          </p:cNvSpPr>
          <p:nvPr>
            <p:ph type="body" idx="1"/>
          </p:nvPr>
        </p:nvSpPr>
        <p:spPr/>
        <p:txBody>
          <a:bodyPr/>
          <a:lstStyle/>
          <a:p>
            <a:r>
              <a:rPr lang="en-US" altLang="en-US"/>
              <a:t>New technologies allow Master Gardeners to assist agents in reaching out to the public, providing timely access to  information and problem solving.</a:t>
            </a:r>
          </a:p>
        </p:txBody>
      </p:sp>
    </p:spTree>
    <p:extLst>
      <p:ext uri="{BB962C8B-B14F-4D97-AF65-F5344CB8AC3E}">
        <p14:creationId xmlns:p14="http://schemas.microsoft.com/office/powerpoint/2010/main" val="12087436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1765C9-6CE9-5C47-AE51-42A0723BA860}" type="slidenum">
              <a:rPr lang="en-US" altLang="en-US"/>
              <a:pPr/>
              <a:t>35</a:t>
            </a:fld>
            <a:endParaRPr lang="en-US" altLang="en-US"/>
          </a:p>
        </p:txBody>
      </p:sp>
      <p:sp>
        <p:nvSpPr>
          <p:cNvPr id="118786" name="Rectangle 2"/>
          <p:cNvSpPr>
            <a:spLocks noChangeArrowheads="1"/>
          </p:cNvSpPr>
          <p:nvPr>
            <p:ph type="sldImg"/>
          </p:nvPr>
        </p:nvSpPr>
        <p:spPr>
          <a:ln/>
        </p:spPr>
      </p:sp>
      <p:sp>
        <p:nvSpPr>
          <p:cNvPr id="118787" name="Rectangle 3"/>
          <p:cNvSpPr>
            <a:spLocks noGrp="1" noChangeArrowheads="1"/>
          </p:cNvSpPr>
          <p:nvPr>
            <p:ph type="body" idx="1"/>
          </p:nvPr>
        </p:nvSpPr>
        <p:spPr/>
        <p:txBody>
          <a:bodyPr/>
          <a:lstStyle/>
          <a:p>
            <a:r>
              <a:rPr kumimoji="0" lang="en-US" altLang="en-US" b="1"/>
              <a:t>Teaching Classes</a:t>
            </a:r>
            <a:r>
              <a:rPr kumimoji="0" lang="en-US" altLang="en-US"/>
              <a:t> Master Gardeners who enjoy speaking in front of groups are sometimes called upon to share their knowledge with community groups as well as teaching the Master Gardener training program.</a:t>
            </a:r>
          </a:p>
        </p:txBody>
      </p:sp>
    </p:spTree>
    <p:extLst>
      <p:ext uri="{BB962C8B-B14F-4D97-AF65-F5344CB8AC3E}">
        <p14:creationId xmlns:p14="http://schemas.microsoft.com/office/powerpoint/2010/main" val="1595106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8D6949-1EA8-154E-82BD-E2972FFD5EFC}" type="slidenum">
              <a:rPr lang="en-US" altLang="en-US"/>
              <a:pPr/>
              <a:t>36</a:t>
            </a:fld>
            <a:endParaRPr lang="en-US" altLang="en-US"/>
          </a:p>
        </p:txBody>
      </p:sp>
      <p:sp>
        <p:nvSpPr>
          <p:cNvPr id="119810" name="Rectangle 2"/>
          <p:cNvSpPr>
            <a:spLocks noChangeArrowheads="1"/>
          </p:cNvSpPr>
          <p:nvPr>
            <p:ph type="sldImg"/>
          </p:nvPr>
        </p:nvSpPr>
        <p:spPr>
          <a:ln/>
        </p:spPr>
      </p:sp>
      <p:sp>
        <p:nvSpPr>
          <p:cNvPr id="119811" name="Rectangle 3"/>
          <p:cNvSpPr>
            <a:spLocks noGrp="1" noChangeArrowheads="1"/>
          </p:cNvSpPr>
          <p:nvPr>
            <p:ph type="body" idx="1"/>
          </p:nvPr>
        </p:nvSpPr>
        <p:spPr/>
        <p:txBody>
          <a:bodyPr/>
          <a:lstStyle/>
          <a:p>
            <a:r>
              <a:rPr kumimoji="0" lang="en-US" altLang="en-US" b="1"/>
              <a:t>Plant Clinics</a:t>
            </a:r>
            <a:r>
              <a:rPr kumimoji="0" lang="en-US" altLang="en-US"/>
              <a:t> Various times of the year Master Gardeners participate in plant clinics where they may diagnose homeowner plant problems, answer questions or accept soil samples.</a:t>
            </a:r>
          </a:p>
        </p:txBody>
      </p:sp>
    </p:spTree>
    <p:extLst>
      <p:ext uri="{BB962C8B-B14F-4D97-AF65-F5344CB8AC3E}">
        <p14:creationId xmlns:p14="http://schemas.microsoft.com/office/powerpoint/2010/main" val="8358862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976859-6743-AA4A-B238-B57D013CF92A}" type="slidenum">
              <a:rPr lang="en-US" altLang="en-US"/>
              <a:pPr/>
              <a:t>37</a:t>
            </a:fld>
            <a:endParaRPr lang="en-US" altLang="en-US"/>
          </a:p>
        </p:txBody>
      </p:sp>
      <p:sp>
        <p:nvSpPr>
          <p:cNvPr id="120834" name="Rectangle 2"/>
          <p:cNvSpPr>
            <a:spLocks noChangeArrowheads="1"/>
          </p:cNvSpPr>
          <p:nvPr>
            <p:ph type="sldImg"/>
          </p:nvPr>
        </p:nvSpPr>
        <p:spPr>
          <a:ln/>
        </p:spPr>
      </p:sp>
      <p:sp>
        <p:nvSpPr>
          <p:cNvPr id="120835" name="Rectangle 3"/>
          <p:cNvSpPr>
            <a:spLocks noGrp="1" noChangeArrowheads="1"/>
          </p:cNvSpPr>
          <p:nvPr>
            <p:ph type="body" idx="1"/>
          </p:nvPr>
        </p:nvSpPr>
        <p:spPr/>
        <p:txBody>
          <a:bodyPr/>
          <a:lstStyle/>
          <a:p>
            <a:r>
              <a:rPr kumimoji="0" lang="en-US" altLang="en-US" b="1"/>
              <a:t>Demonstration Gardens</a:t>
            </a:r>
            <a:r>
              <a:rPr kumimoji="0" lang="en-US" altLang="en-US"/>
              <a:t> Many Master Gardeners work in the development and maintenance of gardens that demonstrate horticultural best-management practices to the public.</a:t>
            </a:r>
          </a:p>
        </p:txBody>
      </p:sp>
    </p:spTree>
    <p:extLst>
      <p:ext uri="{BB962C8B-B14F-4D97-AF65-F5344CB8AC3E}">
        <p14:creationId xmlns:p14="http://schemas.microsoft.com/office/powerpoint/2010/main" val="20502905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0D7B91-77DF-5141-AD45-595E574CDEFB}" type="slidenum">
              <a:rPr lang="en-US" altLang="en-US"/>
              <a:pPr/>
              <a:t>38</a:t>
            </a:fld>
            <a:endParaRPr lang="en-US" altLang="en-US"/>
          </a:p>
        </p:txBody>
      </p:sp>
      <p:sp>
        <p:nvSpPr>
          <p:cNvPr id="121858" name="Rectangle 2"/>
          <p:cNvSpPr>
            <a:spLocks noChangeArrowheads="1"/>
          </p:cNvSpPr>
          <p:nvPr>
            <p:ph type="sldImg"/>
          </p:nvPr>
        </p:nvSpPr>
        <p:spPr>
          <a:ln/>
        </p:spPr>
      </p:sp>
      <p:sp>
        <p:nvSpPr>
          <p:cNvPr id="121859" name="Rectangle 3"/>
          <p:cNvSpPr>
            <a:spLocks noGrp="1" noChangeArrowheads="1"/>
          </p:cNvSpPr>
          <p:nvPr>
            <p:ph type="body" idx="1"/>
          </p:nvPr>
        </p:nvSpPr>
        <p:spPr/>
        <p:txBody>
          <a:bodyPr/>
          <a:lstStyle/>
          <a:p>
            <a:r>
              <a:rPr kumimoji="0" lang="en-US" altLang="en-US" b="1"/>
              <a:t>Urban and Community Gardens</a:t>
            </a:r>
            <a:r>
              <a:rPr kumimoji="0" lang="en-US" altLang="en-US"/>
              <a:t> Master Gardeners work with community gardens benefiting senior citizens, needy families or gardens that provide green space in urban areas bringing the community together.</a:t>
            </a:r>
            <a:endParaRPr kumimoji="0" lang="en-US" altLang="en-US" sz="1400"/>
          </a:p>
        </p:txBody>
      </p:sp>
    </p:spTree>
    <p:extLst>
      <p:ext uri="{BB962C8B-B14F-4D97-AF65-F5344CB8AC3E}">
        <p14:creationId xmlns:p14="http://schemas.microsoft.com/office/powerpoint/2010/main" val="7112119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129886-C95B-B244-A088-73F1DE2A1857}" type="slidenum">
              <a:rPr lang="en-US" altLang="en-US"/>
              <a:pPr/>
              <a:t>39</a:t>
            </a:fld>
            <a:endParaRPr lang="en-US" altLang="en-US"/>
          </a:p>
        </p:txBody>
      </p:sp>
      <p:sp>
        <p:nvSpPr>
          <p:cNvPr id="163842" name="Rectangle 2"/>
          <p:cNvSpPr>
            <a:spLocks noChangeArrowheads="1"/>
          </p:cNvSpPr>
          <p:nvPr>
            <p:ph type="sldImg"/>
          </p:nvPr>
        </p:nvSpPr>
        <p:spPr>
          <a:ln/>
        </p:spPr>
      </p:sp>
      <p:sp>
        <p:nvSpPr>
          <p:cNvPr id="163843" name="Rectangle 3"/>
          <p:cNvSpPr>
            <a:spLocks noGrp="1" noChangeArrowheads="1"/>
          </p:cNvSpPr>
          <p:nvPr>
            <p:ph type="body" idx="1"/>
          </p:nvPr>
        </p:nvSpPr>
        <p:spPr/>
        <p:txBody>
          <a:bodyPr/>
          <a:lstStyle/>
          <a:p>
            <a:r>
              <a:rPr kumimoji="0" lang="en-US" altLang="en-US" b="1"/>
              <a:t>4-H</a:t>
            </a:r>
            <a:r>
              <a:rPr kumimoji="0" lang="en-US" altLang="en-US"/>
              <a:t> Working with 4-H, another program of the Cooperative Extension Service, Master Gardeners share a love of growing things and plant the seeds that may inspire a young person to study agricultural or horticultural science. </a:t>
            </a:r>
          </a:p>
        </p:txBody>
      </p:sp>
    </p:spTree>
    <p:extLst>
      <p:ext uri="{BB962C8B-B14F-4D97-AF65-F5344CB8AC3E}">
        <p14:creationId xmlns:p14="http://schemas.microsoft.com/office/powerpoint/2010/main" val="444625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738C0D-9FAC-9547-BA9D-3A2518A7FE25}" type="slidenum">
              <a:rPr lang="en-US" altLang="en-US"/>
              <a:pPr/>
              <a:t>4</a:t>
            </a:fld>
            <a:endParaRPr lang="en-US" altLang="en-US"/>
          </a:p>
        </p:txBody>
      </p:sp>
      <p:sp>
        <p:nvSpPr>
          <p:cNvPr id="55298" name="Rectangle 2"/>
          <p:cNvSpPr>
            <a:spLocks noChangeArrowheads="1"/>
          </p:cNvSpPr>
          <p:nvPr>
            <p:ph type="sldImg"/>
          </p:nvPr>
        </p:nvSpPr>
        <p:spPr>
          <a:ln/>
        </p:spPr>
      </p:sp>
      <p:sp>
        <p:nvSpPr>
          <p:cNvPr id="55299" name="Rectangle 3"/>
          <p:cNvSpPr>
            <a:spLocks noGrp="1" noChangeArrowheads="1"/>
          </p:cNvSpPr>
          <p:nvPr>
            <p:ph type="body" idx="1"/>
          </p:nvPr>
        </p:nvSpPr>
        <p:spPr/>
        <p:txBody>
          <a:bodyPr/>
          <a:lstStyle/>
          <a:p>
            <a:pPr>
              <a:spcBef>
                <a:spcPct val="0"/>
              </a:spcBef>
            </a:pPr>
            <a:r>
              <a:rPr lang="en-US" altLang="en-US" sz="1400"/>
              <a:t>Title Slide</a:t>
            </a:r>
          </a:p>
        </p:txBody>
      </p:sp>
    </p:spTree>
    <p:extLst>
      <p:ext uri="{BB962C8B-B14F-4D97-AF65-F5344CB8AC3E}">
        <p14:creationId xmlns:p14="http://schemas.microsoft.com/office/powerpoint/2010/main" val="10936878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DE4B55-10D5-DB45-AABB-9A45CCF665A4}" type="slidenum">
              <a:rPr lang="en-US" altLang="en-US"/>
              <a:pPr/>
              <a:t>40</a:t>
            </a:fld>
            <a:endParaRPr lang="en-US" altLang="en-US"/>
          </a:p>
        </p:txBody>
      </p:sp>
      <p:sp>
        <p:nvSpPr>
          <p:cNvPr id="122882" name="Rectangle 2"/>
          <p:cNvSpPr>
            <a:spLocks noChangeArrowheads="1"/>
          </p:cNvSpPr>
          <p:nvPr>
            <p:ph type="sldImg"/>
          </p:nvPr>
        </p:nvSpPr>
        <p:spPr>
          <a:ln/>
        </p:spPr>
      </p:sp>
      <p:sp>
        <p:nvSpPr>
          <p:cNvPr id="122883" name="Rectangle 3"/>
          <p:cNvSpPr>
            <a:spLocks noGrp="1" noChangeArrowheads="1"/>
          </p:cNvSpPr>
          <p:nvPr>
            <p:ph type="body" idx="1"/>
          </p:nvPr>
        </p:nvSpPr>
        <p:spPr/>
        <p:txBody>
          <a:bodyPr/>
          <a:lstStyle/>
          <a:p>
            <a:r>
              <a:rPr kumimoji="0" lang="en-US" altLang="en-US" b="1"/>
              <a:t>Therapy and Enabled Gardening</a:t>
            </a:r>
            <a:r>
              <a:rPr kumimoji="0" lang="en-US" altLang="en-US"/>
              <a:t> Programs operated in conjunction with therapists at  hospitals, rehabilitative facilities, and personal care homes allow patients to relearn lost motor skills, stimulate senses, and provide pleasure through adaptive gardening.</a:t>
            </a:r>
            <a:endParaRPr kumimoji="0" lang="en-US" altLang="en-US" sz="1400"/>
          </a:p>
        </p:txBody>
      </p:sp>
    </p:spTree>
    <p:extLst>
      <p:ext uri="{BB962C8B-B14F-4D97-AF65-F5344CB8AC3E}">
        <p14:creationId xmlns:p14="http://schemas.microsoft.com/office/powerpoint/2010/main" val="17299101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9231CA-B03E-0B43-ADC5-5E02168873FF}" type="slidenum">
              <a:rPr lang="en-US" altLang="en-US"/>
              <a:pPr/>
              <a:t>41</a:t>
            </a:fld>
            <a:endParaRPr lang="en-US" altLang="en-US"/>
          </a:p>
        </p:txBody>
      </p:sp>
      <p:sp>
        <p:nvSpPr>
          <p:cNvPr id="123906" name="Rectangle 2"/>
          <p:cNvSpPr>
            <a:spLocks noChangeArrowheads="1"/>
          </p:cNvSpPr>
          <p:nvPr>
            <p:ph type="sldImg"/>
          </p:nvPr>
        </p:nvSpPr>
        <p:spPr>
          <a:ln/>
        </p:spPr>
      </p:sp>
      <p:sp>
        <p:nvSpPr>
          <p:cNvPr id="123907" name="Rectangle 3"/>
          <p:cNvSpPr>
            <a:spLocks noGrp="1" noChangeArrowheads="1"/>
          </p:cNvSpPr>
          <p:nvPr>
            <p:ph type="body" idx="1"/>
          </p:nvPr>
        </p:nvSpPr>
        <p:spPr/>
        <p:txBody>
          <a:bodyPr/>
          <a:lstStyle/>
          <a:p>
            <a:r>
              <a:rPr kumimoji="0" lang="en-US" altLang="en-US" b="1"/>
              <a:t>36. Composting Education</a:t>
            </a:r>
            <a:r>
              <a:rPr kumimoji="0" lang="en-US" altLang="en-US"/>
              <a:t> Crowded landfills, record population growth and increased environmental concerns have led Master Gardeners to become composting promoters and educators. County groups have developed composting education sites and programs to share the benefits of composting with their communities.</a:t>
            </a:r>
            <a:endParaRPr kumimoji="0" lang="en-US" altLang="en-US" sz="1400"/>
          </a:p>
        </p:txBody>
      </p:sp>
    </p:spTree>
    <p:extLst>
      <p:ext uri="{BB962C8B-B14F-4D97-AF65-F5344CB8AC3E}">
        <p14:creationId xmlns:p14="http://schemas.microsoft.com/office/powerpoint/2010/main" val="19664628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695AE1-5C27-CB43-8EDD-341C3544D40F}" type="slidenum">
              <a:rPr lang="en-US" altLang="en-US"/>
              <a:pPr/>
              <a:t>42</a:t>
            </a:fld>
            <a:endParaRPr lang="en-US" altLang="en-US"/>
          </a:p>
        </p:txBody>
      </p:sp>
      <p:sp>
        <p:nvSpPr>
          <p:cNvPr id="125954" name="Rectangle 2"/>
          <p:cNvSpPr>
            <a:spLocks noChangeArrowheads="1"/>
          </p:cNvSpPr>
          <p:nvPr>
            <p:ph type="sldImg"/>
          </p:nvPr>
        </p:nvSpPr>
        <p:spPr>
          <a:ln/>
        </p:spPr>
      </p:sp>
      <p:sp>
        <p:nvSpPr>
          <p:cNvPr id="125955" name="Rectangle 3"/>
          <p:cNvSpPr>
            <a:spLocks noGrp="1" noChangeArrowheads="1"/>
          </p:cNvSpPr>
          <p:nvPr>
            <p:ph type="body" idx="1"/>
          </p:nvPr>
        </p:nvSpPr>
        <p:spPr/>
        <p:txBody>
          <a:bodyPr/>
          <a:lstStyle/>
          <a:p>
            <a:r>
              <a:rPr kumimoji="0" lang="en-US" altLang="en-US" b="1"/>
              <a:t>Wildlife Habitats</a:t>
            </a:r>
            <a:r>
              <a:rPr kumimoji="0" lang="en-US" altLang="en-US"/>
              <a:t> Master Gardeners across the state have helped the Georgia Wildlife Federation in creating wildlife education programs including the Habitat Stewards Program.</a:t>
            </a:r>
          </a:p>
        </p:txBody>
      </p:sp>
    </p:spTree>
    <p:extLst>
      <p:ext uri="{BB962C8B-B14F-4D97-AF65-F5344CB8AC3E}">
        <p14:creationId xmlns:p14="http://schemas.microsoft.com/office/powerpoint/2010/main" val="5676413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631111-8EC6-5240-96C0-6955C01FD96D}" type="slidenum">
              <a:rPr lang="en-US" altLang="en-US"/>
              <a:pPr/>
              <a:t>43</a:t>
            </a:fld>
            <a:endParaRPr lang="en-US" altLang="en-US"/>
          </a:p>
        </p:txBody>
      </p:sp>
      <p:sp>
        <p:nvSpPr>
          <p:cNvPr id="164866" name="Rectangle 2"/>
          <p:cNvSpPr>
            <a:spLocks noChangeArrowheads="1"/>
          </p:cNvSpPr>
          <p:nvPr>
            <p:ph type="sldImg"/>
          </p:nvPr>
        </p:nvSpPr>
        <p:spPr>
          <a:ln/>
        </p:spPr>
      </p:sp>
      <p:sp>
        <p:nvSpPr>
          <p:cNvPr id="164867" name="Rectangle 3"/>
          <p:cNvSpPr>
            <a:spLocks noGrp="1" noChangeArrowheads="1"/>
          </p:cNvSpPr>
          <p:nvPr>
            <p:ph type="body" idx="1"/>
          </p:nvPr>
        </p:nvSpPr>
        <p:spPr/>
        <p:txBody>
          <a:bodyPr/>
          <a:lstStyle/>
          <a:p>
            <a:r>
              <a:rPr kumimoji="0" lang="en-US" altLang="en-US" b="1"/>
              <a:t>Schoolyard Gardens</a:t>
            </a:r>
            <a:r>
              <a:rPr kumimoji="0" lang="en-US" altLang="en-US"/>
              <a:t> Across Georgia, Master Gardeners have helped to create gardens to teach children about gardening and the environment. Butterfly gardens, alphabet gardens, pizza gardens, and native plant gardens thrive through the creativity and love of gardening that Master Gardeners bring to the children.</a:t>
            </a:r>
          </a:p>
        </p:txBody>
      </p:sp>
    </p:spTree>
    <p:extLst>
      <p:ext uri="{BB962C8B-B14F-4D97-AF65-F5344CB8AC3E}">
        <p14:creationId xmlns:p14="http://schemas.microsoft.com/office/powerpoint/2010/main" val="12259271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CE512E-EC9F-5B4B-84C8-122467868B7B}" type="slidenum">
              <a:rPr lang="en-US" altLang="en-US"/>
              <a:pPr/>
              <a:t>44</a:t>
            </a:fld>
            <a:endParaRPr lang="en-US" altLang="en-US"/>
          </a:p>
        </p:txBody>
      </p:sp>
      <p:sp>
        <p:nvSpPr>
          <p:cNvPr id="165890" name="Rectangle 2"/>
          <p:cNvSpPr>
            <a:spLocks noChangeArrowheads="1"/>
          </p:cNvSpPr>
          <p:nvPr>
            <p:ph type="sldImg"/>
          </p:nvPr>
        </p:nvSpPr>
        <p:spPr>
          <a:ln/>
        </p:spPr>
      </p:sp>
      <p:sp>
        <p:nvSpPr>
          <p:cNvPr id="165891" name="Rectangle 3"/>
          <p:cNvSpPr>
            <a:spLocks noGrp="1" noChangeArrowheads="1"/>
          </p:cNvSpPr>
          <p:nvPr>
            <p:ph type="body" idx="1"/>
          </p:nvPr>
        </p:nvSpPr>
        <p:spPr/>
        <p:txBody>
          <a:bodyPr/>
          <a:lstStyle/>
          <a:p>
            <a:r>
              <a:rPr kumimoji="0" lang="en-US" altLang="en-US" b="1"/>
              <a:t>Junior Master Gardener </a:t>
            </a:r>
            <a:r>
              <a:rPr kumimoji="0" lang="en-US" altLang="en-US" sz="500" b="1"/>
              <a:t>sm</a:t>
            </a:r>
            <a:r>
              <a:rPr kumimoji="0" lang="en-US" altLang="en-US"/>
              <a:t> Using materials developed for ages 9-19,  Junior Master Gardener </a:t>
            </a:r>
            <a:r>
              <a:rPr kumimoji="0" lang="en-US" altLang="en-US" sz="800"/>
              <a:t>sm</a:t>
            </a:r>
            <a:r>
              <a:rPr kumimoji="0" lang="en-US" altLang="en-US"/>
              <a:t> uses fun activities and community projects to teach horticulture and environmental science concepts and such values as responsibility and community involvement.</a:t>
            </a:r>
            <a:endParaRPr kumimoji="0" lang="en-US" altLang="en-US" sz="1400"/>
          </a:p>
        </p:txBody>
      </p:sp>
    </p:spTree>
    <p:extLst>
      <p:ext uri="{BB962C8B-B14F-4D97-AF65-F5344CB8AC3E}">
        <p14:creationId xmlns:p14="http://schemas.microsoft.com/office/powerpoint/2010/main" val="11990805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BE9C78-7A05-DA48-B9F5-9C79E2872B8A}" type="slidenum">
              <a:rPr lang="en-US" altLang="en-US"/>
              <a:pPr/>
              <a:t>45</a:t>
            </a:fld>
            <a:endParaRPr lang="en-US" altLang="en-US"/>
          </a:p>
        </p:txBody>
      </p:sp>
      <p:sp>
        <p:nvSpPr>
          <p:cNvPr id="166914" name="Rectangle 2"/>
          <p:cNvSpPr>
            <a:spLocks noChangeArrowheads="1"/>
          </p:cNvSpPr>
          <p:nvPr>
            <p:ph type="sldImg"/>
          </p:nvPr>
        </p:nvSpPr>
        <p:spPr>
          <a:ln/>
        </p:spPr>
      </p:sp>
      <p:sp>
        <p:nvSpPr>
          <p:cNvPr id="166915" name="Rectangle 3"/>
          <p:cNvSpPr>
            <a:spLocks noGrp="1" noChangeArrowheads="1"/>
          </p:cNvSpPr>
          <p:nvPr>
            <p:ph type="body" idx="1"/>
          </p:nvPr>
        </p:nvSpPr>
        <p:spPr/>
        <p:txBody>
          <a:bodyPr/>
          <a:lstStyle/>
          <a:p>
            <a:r>
              <a:rPr kumimoji="0" lang="en-US" altLang="en-US" b="1"/>
              <a:t>Plant Sales</a:t>
            </a:r>
            <a:r>
              <a:rPr kumimoji="0" lang="en-US" altLang="en-US"/>
              <a:t> Master Gardener groups may sometimes conduct plant sales to benefit community projects or programs like JMG sm or 4-H.</a:t>
            </a:r>
            <a:endParaRPr kumimoji="0" lang="en-US" altLang="en-US" sz="1400"/>
          </a:p>
        </p:txBody>
      </p:sp>
    </p:spTree>
    <p:extLst>
      <p:ext uri="{BB962C8B-B14F-4D97-AF65-F5344CB8AC3E}">
        <p14:creationId xmlns:p14="http://schemas.microsoft.com/office/powerpoint/2010/main" val="9603780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2DDCAB-C71A-AA4D-AB5F-C428CD95A460}" type="slidenum">
              <a:rPr lang="en-US" altLang="en-US"/>
              <a:pPr/>
              <a:t>46</a:t>
            </a:fld>
            <a:endParaRPr lang="en-US" altLang="en-US"/>
          </a:p>
        </p:txBody>
      </p:sp>
      <p:sp>
        <p:nvSpPr>
          <p:cNvPr id="167938" name="Rectangle 2"/>
          <p:cNvSpPr>
            <a:spLocks noChangeArrowheads="1"/>
          </p:cNvSpPr>
          <p:nvPr>
            <p:ph type="sldImg"/>
          </p:nvPr>
        </p:nvSpPr>
        <p:spPr>
          <a:ln/>
        </p:spPr>
      </p:sp>
      <p:sp>
        <p:nvSpPr>
          <p:cNvPr id="167939" name="Rectangle 3"/>
          <p:cNvSpPr>
            <a:spLocks noGrp="1" noChangeArrowheads="1"/>
          </p:cNvSpPr>
          <p:nvPr>
            <p:ph type="body" idx="1"/>
          </p:nvPr>
        </p:nvSpPr>
        <p:spPr/>
        <p:txBody>
          <a:bodyPr/>
          <a:lstStyle/>
          <a:p>
            <a:r>
              <a:rPr kumimoji="0" lang="en-US" altLang="en-US" b="1"/>
              <a:t>Youth Programs</a:t>
            </a:r>
            <a:r>
              <a:rPr kumimoji="0" lang="en-US" altLang="en-US"/>
              <a:t> Science, Math or Literature concepts involving gardening are taught by Master Gardeners in schools and community groups.</a:t>
            </a:r>
          </a:p>
        </p:txBody>
      </p:sp>
    </p:spTree>
    <p:extLst>
      <p:ext uri="{BB962C8B-B14F-4D97-AF65-F5344CB8AC3E}">
        <p14:creationId xmlns:p14="http://schemas.microsoft.com/office/powerpoint/2010/main" val="5868123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F2FBB9-ECEA-2D4F-AE6C-76D9BD701C6F}" type="slidenum">
              <a:rPr lang="en-US" altLang="en-US"/>
              <a:pPr/>
              <a:t>47</a:t>
            </a:fld>
            <a:endParaRPr lang="en-US" altLang="en-US"/>
          </a:p>
        </p:txBody>
      </p:sp>
      <p:sp>
        <p:nvSpPr>
          <p:cNvPr id="168962" name="Rectangle 2"/>
          <p:cNvSpPr>
            <a:spLocks noChangeArrowheads="1"/>
          </p:cNvSpPr>
          <p:nvPr>
            <p:ph type="sldImg"/>
          </p:nvPr>
        </p:nvSpPr>
        <p:spPr>
          <a:ln/>
        </p:spPr>
      </p:sp>
      <p:sp>
        <p:nvSpPr>
          <p:cNvPr id="168963" name="Rectangle 3"/>
          <p:cNvSpPr>
            <a:spLocks noGrp="1" noChangeArrowheads="1"/>
          </p:cNvSpPr>
          <p:nvPr>
            <p:ph type="body" idx="1"/>
          </p:nvPr>
        </p:nvSpPr>
        <p:spPr/>
        <p:txBody>
          <a:bodyPr/>
          <a:lstStyle/>
          <a:p>
            <a:r>
              <a:rPr kumimoji="0" lang="en-US" altLang="en-US" b="1"/>
              <a:t>Plant-a-Row</a:t>
            </a:r>
            <a:r>
              <a:rPr kumimoji="0" lang="en-US" altLang="en-US"/>
              <a:t> The program sponsored by the Garden Writers Association of America, asks gardeners to pledge produce from their gardens for local food banks and other assistance agencies. Master Gardeners participate by  growing produce in group gardens and by coordinating donations in their communities.</a:t>
            </a:r>
          </a:p>
        </p:txBody>
      </p:sp>
    </p:spTree>
    <p:extLst>
      <p:ext uri="{BB962C8B-B14F-4D97-AF65-F5344CB8AC3E}">
        <p14:creationId xmlns:p14="http://schemas.microsoft.com/office/powerpoint/2010/main" val="13095031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8DFA70-8107-4E4C-B09A-91FE79A3E5E3}" type="slidenum">
              <a:rPr lang="en-US" altLang="en-US"/>
              <a:pPr/>
              <a:t>48</a:t>
            </a:fld>
            <a:endParaRPr lang="en-US" altLang="en-US"/>
          </a:p>
        </p:txBody>
      </p:sp>
      <p:sp>
        <p:nvSpPr>
          <p:cNvPr id="169986" name="Rectangle 2"/>
          <p:cNvSpPr>
            <a:spLocks noChangeArrowheads="1"/>
          </p:cNvSpPr>
          <p:nvPr>
            <p:ph type="sldImg"/>
          </p:nvPr>
        </p:nvSpPr>
        <p:spPr>
          <a:ln/>
        </p:spPr>
      </p:sp>
      <p:sp>
        <p:nvSpPr>
          <p:cNvPr id="169987" name="Rectangle 3"/>
          <p:cNvSpPr>
            <a:spLocks noGrp="1" noChangeArrowheads="1"/>
          </p:cNvSpPr>
          <p:nvPr>
            <p:ph type="body" idx="1"/>
          </p:nvPr>
        </p:nvSpPr>
        <p:spPr/>
        <p:txBody>
          <a:bodyPr/>
          <a:lstStyle/>
          <a:p>
            <a:r>
              <a:rPr kumimoji="0" lang="en-US" altLang="en-US" b="1"/>
              <a:t>Community Projects</a:t>
            </a:r>
            <a:r>
              <a:rPr kumimoji="0" lang="en-US" altLang="en-US"/>
              <a:t> There are so many ways Master Gardeners can improve their communities through gardening. Improvement and beautification projects are perfect opportunities to involve community members and educate.</a:t>
            </a:r>
          </a:p>
        </p:txBody>
      </p:sp>
    </p:spTree>
    <p:extLst>
      <p:ext uri="{BB962C8B-B14F-4D97-AF65-F5344CB8AC3E}">
        <p14:creationId xmlns:p14="http://schemas.microsoft.com/office/powerpoint/2010/main" val="14063721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3F07B3-3886-C440-9BB6-BD1A19697CFF}" type="slidenum">
              <a:rPr lang="en-US" altLang="en-US"/>
              <a:pPr/>
              <a:t>49</a:t>
            </a:fld>
            <a:endParaRPr lang="en-US" altLang="en-US"/>
          </a:p>
        </p:txBody>
      </p:sp>
      <p:sp>
        <p:nvSpPr>
          <p:cNvPr id="205826" name="Rectangle 2"/>
          <p:cNvSpPr>
            <a:spLocks noChangeArrowheads="1"/>
          </p:cNvSpPr>
          <p:nvPr>
            <p:ph type="sldImg"/>
          </p:nvPr>
        </p:nvSpPr>
        <p:spPr>
          <a:ln/>
        </p:spPr>
      </p:sp>
      <p:sp>
        <p:nvSpPr>
          <p:cNvPr id="205827" name="Rectangle 3"/>
          <p:cNvSpPr>
            <a:spLocks noGrp="1" noChangeArrowheads="1"/>
          </p:cNvSpPr>
          <p:nvPr>
            <p:ph type="body" idx="1"/>
          </p:nvPr>
        </p:nvSpPr>
        <p:spPr/>
        <p:txBody>
          <a:bodyPr/>
          <a:lstStyle/>
          <a:p>
            <a:r>
              <a:rPr kumimoji="0" lang="en-US" altLang="en-US">
                <a:solidFill>
                  <a:srgbClr val="333333"/>
                </a:solidFill>
              </a:rPr>
              <a:t>To appreciate beauty, to find the best in others; To leave the world a bit better, whether by a healthy child, a garden patch, or a redeemed social condition; To know that even one life has breathed easier because you have lived. This is to have succeeded. </a:t>
            </a:r>
          </a:p>
          <a:p>
            <a:pPr lvl="2">
              <a:spcAft>
                <a:spcPts val="163"/>
              </a:spcAft>
            </a:pPr>
            <a:r>
              <a:rPr kumimoji="0" lang="en-US" altLang="en-US">
                <a:solidFill>
                  <a:srgbClr val="333333"/>
                </a:solidFill>
                <a:latin typeface="Monotype Sorts" charset="2"/>
              </a:rPr>
              <a:t>§</a:t>
            </a:r>
            <a:r>
              <a:rPr kumimoji="0" lang="en-US" altLang="en-US">
                <a:solidFill>
                  <a:srgbClr val="333333"/>
                </a:solidFill>
              </a:rPr>
              <a:t>Ralph Waldo Emerson </a:t>
            </a:r>
          </a:p>
        </p:txBody>
      </p:sp>
    </p:spTree>
    <p:extLst>
      <p:ext uri="{BB962C8B-B14F-4D97-AF65-F5344CB8AC3E}">
        <p14:creationId xmlns:p14="http://schemas.microsoft.com/office/powerpoint/2010/main" val="1691218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3EEAE3-63CE-1645-A40D-3492C1A1DB66}" type="slidenum">
              <a:rPr lang="en-US" altLang="en-US"/>
              <a:pPr/>
              <a:t>5</a:t>
            </a:fld>
            <a:endParaRPr lang="en-US" altLang="en-US"/>
          </a:p>
        </p:txBody>
      </p:sp>
      <p:sp>
        <p:nvSpPr>
          <p:cNvPr id="214018" name="Rectangle 2"/>
          <p:cNvSpPr>
            <a:spLocks noChangeArrowheads="1"/>
          </p:cNvSpPr>
          <p:nvPr>
            <p:ph type="sldImg"/>
          </p:nvPr>
        </p:nvSpPr>
        <p:spPr>
          <a:ln/>
        </p:spPr>
      </p:sp>
      <p:sp>
        <p:nvSpPr>
          <p:cNvPr id="214019" name="Rectangle 3"/>
          <p:cNvSpPr>
            <a:spLocks noGrp="1" noChangeArrowheads="1"/>
          </p:cNvSpPr>
          <p:nvPr>
            <p:ph type="body" idx="1"/>
          </p:nvPr>
        </p:nvSpPr>
        <p:spPr/>
        <p:txBody>
          <a:bodyPr/>
          <a:lstStyle/>
          <a:p>
            <a:r>
              <a:rPr kumimoji="0" lang="en-US" altLang="en-US" b="1"/>
              <a:t>Master Gardener Logo</a:t>
            </a:r>
            <a:r>
              <a:rPr kumimoji="0" lang="en-US" altLang="en-US"/>
              <a:t> &amp; </a:t>
            </a:r>
            <a:r>
              <a:rPr kumimoji="0" lang="en-US" altLang="en-US" b="1"/>
              <a:t>Master Gardeners on the Web</a:t>
            </a:r>
            <a:r>
              <a:rPr kumimoji="0" lang="en-US" altLang="en-US"/>
              <a:t> Information on the Georgia Master Gardener program may be found on the world wide web at:  This site contains resources for Master Gardeners and coordinators as well as upcoming educational and volunteer opportunities. As technology advances, Master Gardeners will find more opportunities to communicate, educate and learn in ways we never dreamed possible.</a:t>
            </a:r>
          </a:p>
        </p:txBody>
      </p:sp>
    </p:spTree>
    <p:extLst>
      <p:ext uri="{BB962C8B-B14F-4D97-AF65-F5344CB8AC3E}">
        <p14:creationId xmlns:p14="http://schemas.microsoft.com/office/powerpoint/2010/main" val="1298941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9491AF-4E4E-3348-91F2-2DC39C259220}" type="slidenum">
              <a:rPr lang="en-US" altLang="en-US"/>
              <a:pPr/>
              <a:t>6</a:t>
            </a:fld>
            <a:endParaRPr lang="en-US" altLang="en-US"/>
          </a:p>
        </p:txBody>
      </p:sp>
      <p:sp>
        <p:nvSpPr>
          <p:cNvPr id="188418" name="Rectangle 2"/>
          <p:cNvSpPr>
            <a:spLocks noChangeArrowheads="1"/>
          </p:cNvSpPr>
          <p:nvPr>
            <p:ph type="sldImg"/>
          </p:nvPr>
        </p:nvSpPr>
        <p:spPr>
          <a:ln/>
        </p:spPr>
      </p:sp>
      <p:sp>
        <p:nvSpPr>
          <p:cNvPr id="188419" name="Rectangle 3"/>
          <p:cNvSpPr>
            <a:spLocks noGrp="1" noChangeArrowheads="1"/>
          </p:cNvSpPr>
          <p:nvPr>
            <p:ph type="body" idx="1"/>
          </p:nvPr>
        </p:nvSpPr>
        <p:spPr/>
        <p:txBody>
          <a:bodyPr/>
          <a:lstStyle/>
          <a:p>
            <a:r>
              <a:rPr kumimoji="0" lang="en-US" altLang="en-US" b="1"/>
              <a:t>Mission Statement</a:t>
            </a:r>
            <a:r>
              <a:rPr kumimoji="0" lang="en-US" altLang="en-US">
                <a:solidFill>
                  <a:srgbClr val="333333"/>
                </a:solidFill>
              </a:rPr>
              <a:t> Our Master Gardener mission statement is: ‘</a:t>
            </a:r>
            <a:r>
              <a:rPr kumimoji="0" lang="en-US" altLang="en-US" b="1"/>
              <a:t>To assist the Cooperative Extension by training Master Gardener Volunteers to provide unbiased horticultural information through volunteer community service and educational gardening projects using applied research and the resources of the University of Georgia.</a:t>
            </a:r>
            <a:r>
              <a:rPr kumimoji="0" lang="en-US" altLang="en-US"/>
              <a:t> </a:t>
            </a:r>
          </a:p>
        </p:txBody>
      </p:sp>
    </p:spTree>
    <p:extLst>
      <p:ext uri="{BB962C8B-B14F-4D97-AF65-F5344CB8AC3E}">
        <p14:creationId xmlns:p14="http://schemas.microsoft.com/office/powerpoint/2010/main" val="2143325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D1C59D-2FEB-3048-8FB6-947ADDF74CDC}" type="slidenum">
              <a:rPr lang="en-US" altLang="en-US"/>
              <a:pPr/>
              <a:t>7</a:t>
            </a:fld>
            <a:endParaRPr lang="en-US" altLang="en-US"/>
          </a:p>
        </p:txBody>
      </p:sp>
      <p:sp>
        <p:nvSpPr>
          <p:cNvPr id="156674" name="Rectangle 2"/>
          <p:cNvSpPr>
            <a:spLocks noChangeArrowheads="1"/>
          </p:cNvSpPr>
          <p:nvPr>
            <p:ph type="sldImg"/>
          </p:nvPr>
        </p:nvSpPr>
        <p:spPr>
          <a:ln/>
        </p:spPr>
      </p:sp>
      <p:sp>
        <p:nvSpPr>
          <p:cNvPr id="156675" name="Rectangle 3"/>
          <p:cNvSpPr>
            <a:spLocks noGrp="1" noChangeArrowheads="1"/>
          </p:cNvSpPr>
          <p:nvPr>
            <p:ph type="body" idx="1"/>
          </p:nvPr>
        </p:nvSpPr>
        <p:spPr/>
        <p:txBody>
          <a:bodyPr/>
          <a:lstStyle/>
          <a:p>
            <a:r>
              <a:rPr kumimoji="0" lang="en-US" altLang="en-US" b="1"/>
              <a:t>University of Georgia</a:t>
            </a:r>
            <a:r>
              <a:rPr kumimoji="0" lang="en-US" altLang="en-US"/>
              <a:t> </a:t>
            </a:r>
            <a:r>
              <a:rPr kumimoji="0" lang="en-US" altLang="en-US" b="1"/>
              <a:t>College of Agricultural and Environmental Sciences</a:t>
            </a:r>
            <a:r>
              <a:rPr kumimoji="0" lang="en-US" altLang="en-US"/>
              <a:t> The Cooperative Extension Service is operated primarily in Georgia under the University of Georgia College of Agricultural and Environmental Sciences. The CAES is divided into 3 main areas; Research, Teaching and Service or Extension. Visit www.uga.edu/caes for more information.</a:t>
            </a:r>
          </a:p>
        </p:txBody>
      </p:sp>
    </p:spTree>
    <p:extLst>
      <p:ext uri="{BB962C8B-B14F-4D97-AF65-F5344CB8AC3E}">
        <p14:creationId xmlns:p14="http://schemas.microsoft.com/office/powerpoint/2010/main" val="981773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4BAB09-37C8-3243-848A-6A1076DA6AF3}" type="slidenum">
              <a:rPr lang="en-US" altLang="en-US"/>
              <a:pPr/>
              <a:t>8</a:t>
            </a:fld>
            <a:endParaRPr lang="en-US" altLang="en-US"/>
          </a:p>
        </p:txBody>
      </p:sp>
      <p:sp>
        <p:nvSpPr>
          <p:cNvPr id="157698" name="Rectangle 2"/>
          <p:cNvSpPr>
            <a:spLocks noChangeArrowheads="1"/>
          </p:cNvSpPr>
          <p:nvPr>
            <p:ph type="sldImg"/>
          </p:nvPr>
        </p:nvSpPr>
        <p:spPr>
          <a:ln/>
        </p:spPr>
      </p:sp>
      <p:sp>
        <p:nvSpPr>
          <p:cNvPr id="157699" name="Rectangle 3"/>
          <p:cNvSpPr>
            <a:spLocks noGrp="1" noChangeArrowheads="1"/>
          </p:cNvSpPr>
          <p:nvPr>
            <p:ph type="body" idx="1"/>
          </p:nvPr>
        </p:nvSpPr>
        <p:spPr/>
        <p:txBody>
          <a:bodyPr/>
          <a:lstStyle/>
          <a:p>
            <a:r>
              <a:rPr kumimoji="0" lang="en-US" altLang="en-US" b="1"/>
              <a:t>Cooperative Extension Service</a:t>
            </a:r>
            <a:r>
              <a:rPr kumimoji="0" lang="en-US" altLang="en-US"/>
              <a:t> The Master Gardener Program is a part of the Extension Service which was established in 1914. The overall objective of the Extension Service is to plan, carry out and evaluate learning experiences that will help people gain the knowledge and skills needed to solve farm, home and community problems. Extension Service programming in Georgia falls mainly under 3 areas: Agricultural and Environmental Sciences, 4-H and Youth, and Family and Consumer Sciences. For more information visit </a:t>
            </a:r>
            <a:r>
              <a:rPr kumimoji="0" lang="en-US" altLang="en-US" u="sng">
                <a:solidFill>
                  <a:srgbClr val="0000FF"/>
                </a:solidFill>
              </a:rPr>
              <a:t>http://www.ces.uga.edu </a:t>
            </a:r>
            <a:endParaRPr kumimoji="0" lang="en-US" altLang="en-US"/>
          </a:p>
        </p:txBody>
      </p:sp>
    </p:spTree>
    <p:extLst>
      <p:ext uri="{BB962C8B-B14F-4D97-AF65-F5344CB8AC3E}">
        <p14:creationId xmlns:p14="http://schemas.microsoft.com/office/powerpoint/2010/main" val="1552892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9F455E-4A5B-ED44-B64C-0917A4EB372B}" type="slidenum">
              <a:rPr lang="en-US" altLang="en-US"/>
              <a:pPr/>
              <a:t>9</a:t>
            </a:fld>
            <a:endParaRPr lang="en-US" altLang="en-US"/>
          </a:p>
        </p:txBody>
      </p:sp>
      <p:sp>
        <p:nvSpPr>
          <p:cNvPr id="63490" name="Rectangle 2"/>
          <p:cNvSpPr>
            <a:spLocks noChangeArrowheads="1"/>
          </p:cNvSpPr>
          <p:nvPr>
            <p:ph type="sldImg"/>
          </p:nvPr>
        </p:nvSpPr>
        <p:spPr>
          <a:ln/>
        </p:spPr>
      </p:sp>
      <p:sp>
        <p:nvSpPr>
          <p:cNvPr id="63491" name="Rectangle 3"/>
          <p:cNvSpPr>
            <a:spLocks noGrp="1" noChangeArrowheads="1"/>
          </p:cNvSpPr>
          <p:nvPr>
            <p:ph type="body" idx="1"/>
          </p:nvPr>
        </p:nvSpPr>
        <p:spPr/>
        <p:txBody>
          <a:bodyPr/>
          <a:lstStyle/>
          <a:p>
            <a:pPr>
              <a:spcBef>
                <a:spcPct val="0"/>
              </a:spcBef>
            </a:pPr>
            <a:r>
              <a:rPr kumimoji="0" lang="en-US" altLang="en-US" b="1"/>
              <a:t>Master Gardener History </a:t>
            </a:r>
            <a:r>
              <a:rPr kumimoji="0" lang="en-US" altLang="en-US"/>
              <a:t>In the early 1970's, interest in home gardening was growing and county Extension offices were overwhelmed with requests for horticultural information. A Cooperative Extension Agent in Washington state developed a program to train experienced gardeners to help answer homeowners’ questions. These volunteers came to be known as Master Gardeners.</a:t>
            </a:r>
          </a:p>
        </p:txBody>
      </p:sp>
    </p:spTree>
    <p:extLst>
      <p:ext uri="{BB962C8B-B14F-4D97-AF65-F5344CB8AC3E}">
        <p14:creationId xmlns:p14="http://schemas.microsoft.com/office/powerpoint/2010/main" val="1094746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6259" name="Rectangle 3"/>
          <p:cNvSpPr>
            <a:spLocks noGrp="1" noChangeArrowheads="1"/>
          </p:cNvSpPr>
          <p:nvPr>
            <p:ph type="ctrTitle"/>
          </p:nvPr>
        </p:nvSpPr>
        <p:spPr>
          <a:xfrm>
            <a:off x="771525" y="2286000"/>
            <a:ext cx="8743950" cy="1143000"/>
          </a:xfrm>
        </p:spPr>
        <p:txBody>
          <a:bodyPr/>
          <a:lstStyle>
            <a:lvl1pPr>
              <a:defRPr/>
            </a:lvl1pPr>
          </a:lstStyle>
          <a:p>
            <a:pPr lvl="0"/>
            <a:r>
              <a:rPr lang="en-US" altLang="en-US" noProof="0" smtClean="0"/>
              <a:t>Click to edit Master title style</a:t>
            </a:r>
          </a:p>
        </p:txBody>
      </p:sp>
      <p:sp>
        <p:nvSpPr>
          <p:cNvPr id="96260" name="Rectangle 4"/>
          <p:cNvSpPr>
            <a:spLocks noGrp="1" noChangeArrowheads="1"/>
          </p:cNvSpPr>
          <p:nvPr>
            <p:ph type="subTitle" idx="1"/>
          </p:nvPr>
        </p:nvSpPr>
        <p:spPr>
          <a:xfrm>
            <a:off x="1543050" y="3886200"/>
            <a:ext cx="7200900" cy="1752600"/>
          </a:xfrm>
        </p:spPr>
        <p:txBody>
          <a:bodyPr/>
          <a:lstStyle>
            <a:lvl1pPr marL="0" indent="0" algn="ctr">
              <a:buFont typeface="Monotype Sorts" charset="2"/>
              <a:buNone/>
              <a:defRPr/>
            </a:lvl1pPr>
          </a:lstStyle>
          <a:p>
            <a:pPr lvl="0"/>
            <a:r>
              <a:rPr lang="en-US" altLang="en-US" noProof="0" smtClean="0"/>
              <a:t>Click to edit Master subtitle style</a:t>
            </a:r>
          </a:p>
        </p:txBody>
      </p:sp>
      <p:sp>
        <p:nvSpPr>
          <p:cNvPr id="96261" name="Rectangle 5"/>
          <p:cNvSpPr>
            <a:spLocks noGrp="1" noChangeArrowheads="1"/>
          </p:cNvSpPr>
          <p:nvPr>
            <p:ph type="dt" sz="half" idx="2"/>
          </p:nvPr>
        </p:nvSpPr>
        <p:spPr/>
        <p:txBody>
          <a:bodyPr/>
          <a:lstStyle>
            <a:lvl1pPr>
              <a:defRPr>
                <a:solidFill>
                  <a:srgbClr val="578963"/>
                </a:solidFill>
              </a:defRPr>
            </a:lvl1pPr>
          </a:lstStyle>
          <a:p>
            <a:endParaRPr lang="en-US" altLang="en-US"/>
          </a:p>
        </p:txBody>
      </p:sp>
      <p:sp>
        <p:nvSpPr>
          <p:cNvPr id="96262" name="Rectangle 6"/>
          <p:cNvSpPr>
            <a:spLocks noGrp="1" noChangeArrowheads="1"/>
          </p:cNvSpPr>
          <p:nvPr>
            <p:ph type="ftr" sz="quarter" idx="3"/>
          </p:nvPr>
        </p:nvSpPr>
        <p:spPr/>
        <p:txBody>
          <a:bodyPr/>
          <a:lstStyle>
            <a:lvl1pPr>
              <a:defRPr>
                <a:solidFill>
                  <a:srgbClr val="578963"/>
                </a:solidFill>
              </a:defRPr>
            </a:lvl1pPr>
          </a:lstStyle>
          <a:p>
            <a:endParaRPr lang="en-US" altLang="en-US"/>
          </a:p>
        </p:txBody>
      </p:sp>
      <p:sp>
        <p:nvSpPr>
          <p:cNvPr id="96263" name="Rectangle 7"/>
          <p:cNvSpPr>
            <a:spLocks noGrp="1" noChangeArrowheads="1"/>
          </p:cNvSpPr>
          <p:nvPr>
            <p:ph type="sldNum" sz="quarter" idx="4"/>
          </p:nvPr>
        </p:nvSpPr>
        <p:spPr/>
        <p:txBody>
          <a:bodyPr/>
          <a:lstStyle>
            <a:lvl1pPr>
              <a:defRPr>
                <a:solidFill>
                  <a:srgbClr val="578963"/>
                </a:solidFill>
              </a:defRPr>
            </a:lvl1pPr>
          </a:lstStyle>
          <a:p>
            <a:fld id="{0CFD0B44-F75E-1E42-B786-903C6B91368A}"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DEE3BC7-C166-C947-BCA1-3164E849CC93}" type="slidenum">
              <a:rPr lang="en-US" altLang="en-US"/>
              <a:pPr/>
              <a:t>‹#›</a:t>
            </a:fld>
            <a:endParaRPr lang="en-US" altLang="en-US"/>
          </a:p>
        </p:txBody>
      </p:sp>
    </p:spTree>
    <p:extLst>
      <p:ext uri="{BB962C8B-B14F-4D97-AF65-F5344CB8AC3E}">
        <p14:creationId xmlns:p14="http://schemas.microsoft.com/office/powerpoint/2010/main" val="1176679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457200"/>
            <a:ext cx="2185987"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5" y="457200"/>
            <a:ext cx="6405563"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200EC5C-B4C5-6543-B837-B29991EBC3C8}" type="slidenum">
              <a:rPr lang="en-US" altLang="en-US"/>
              <a:pPr/>
              <a:t>‹#›</a:t>
            </a:fld>
            <a:endParaRPr lang="en-US" altLang="en-US"/>
          </a:p>
        </p:txBody>
      </p:sp>
    </p:spTree>
    <p:extLst>
      <p:ext uri="{BB962C8B-B14F-4D97-AF65-F5344CB8AC3E}">
        <p14:creationId xmlns:p14="http://schemas.microsoft.com/office/powerpoint/2010/main" val="2734176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71525" y="457200"/>
            <a:ext cx="874395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71525" y="1981200"/>
            <a:ext cx="42957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981200"/>
            <a:ext cx="42957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771525" y="6248400"/>
            <a:ext cx="2143125"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514725" y="6248400"/>
            <a:ext cx="325755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7372350" y="6248400"/>
            <a:ext cx="2143125" cy="457200"/>
          </a:xfrm>
        </p:spPr>
        <p:txBody>
          <a:bodyPr/>
          <a:lstStyle>
            <a:lvl1pPr>
              <a:defRPr/>
            </a:lvl1pPr>
          </a:lstStyle>
          <a:p>
            <a:fld id="{D890DC49-7BF7-A548-846B-853095E0BCB9}" type="slidenum">
              <a:rPr lang="en-US" altLang="en-US"/>
              <a:pPr/>
              <a:t>‹#›</a:t>
            </a:fld>
            <a:endParaRPr lang="en-US" altLang="en-US"/>
          </a:p>
        </p:txBody>
      </p:sp>
    </p:spTree>
    <p:extLst>
      <p:ext uri="{BB962C8B-B14F-4D97-AF65-F5344CB8AC3E}">
        <p14:creationId xmlns:p14="http://schemas.microsoft.com/office/powerpoint/2010/main" val="18625864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71525" y="457200"/>
            <a:ext cx="874395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771525" y="1981200"/>
            <a:ext cx="42957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219700" y="1981200"/>
            <a:ext cx="4295775"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219700" y="4114800"/>
            <a:ext cx="4295775"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771525" y="6248400"/>
            <a:ext cx="2143125" cy="457200"/>
          </a:xfrm>
        </p:spPr>
        <p:txBody>
          <a:bodyPr/>
          <a:lstStyle>
            <a:lvl1pPr>
              <a:defRPr/>
            </a:lvl1pPr>
          </a:lstStyle>
          <a:p>
            <a:endParaRPr lang="en-US" altLang="en-US"/>
          </a:p>
        </p:txBody>
      </p:sp>
      <p:sp>
        <p:nvSpPr>
          <p:cNvPr id="7" name="Footer Placeholder 6"/>
          <p:cNvSpPr>
            <a:spLocks noGrp="1"/>
          </p:cNvSpPr>
          <p:nvPr>
            <p:ph type="ftr" sz="quarter" idx="11"/>
          </p:nvPr>
        </p:nvSpPr>
        <p:spPr>
          <a:xfrm>
            <a:off x="3514725" y="6248400"/>
            <a:ext cx="3257550" cy="45720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7372350" y="6248400"/>
            <a:ext cx="2143125" cy="457200"/>
          </a:xfrm>
        </p:spPr>
        <p:txBody>
          <a:bodyPr/>
          <a:lstStyle>
            <a:lvl1pPr>
              <a:defRPr/>
            </a:lvl1pPr>
          </a:lstStyle>
          <a:p>
            <a:fld id="{19917571-67BD-AF44-908C-A8851558F25C}" type="slidenum">
              <a:rPr lang="en-US" altLang="en-US"/>
              <a:pPr/>
              <a:t>‹#›</a:t>
            </a:fld>
            <a:endParaRPr lang="en-US" altLang="en-US"/>
          </a:p>
        </p:txBody>
      </p:sp>
    </p:spTree>
    <p:extLst>
      <p:ext uri="{BB962C8B-B14F-4D97-AF65-F5344CB8AC3E}">
        <p14:creationId xmlns:p14="http://schemas.microsoft.com/office/powerpoint/2010/main" val="6217966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71525" y="457200"/>
            <a:ext cx="8743950" cy="5638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771525" y="6248400"/>
            <a:ext cx="2143125" cy="457200"/>
          </a:xfrm>
        </p:spPr>
        <p:txBody>
          <a:bodyPr/>
          <a:lstStyle>
            <a:lvl1pPr>
              <a:defRPr/>
            </a:lvl1pPr>
          </a:lstStyle>
          <a:p>
            <a:endParaRPr lang="en-US" altLang="en-US"/>
          </a:p>
        </p:txBody>
      </p:sp>
      <p:sp>
        <p:nvSpPr>
          <p:cNvPr id="4" name="Footer Placeholder 3"/>
          <p:cNvSpPr>
            <a:spLocks noGrp="1"/>
          </p:cNvSpPr>
          <p:nvPr>
            <p:ph type="ftr" sz="quarter" idx="11"/>
          </p:nvPr>
        </p:nvSpPr>
        <p:spPr>
          <a:xfrm>
            <a:off x="3514725" y="6248400"/>
            <a:ext cx="3257550" cy="45720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7372350" y="6248400"/>
            <a:ext cx="2143125" cy="457200"/>
          </a:xfrm>
        </p:spPr>
        <p:txBody>
          <a:bodyPr/>
          <a:lstStyle>
            <a:lvl1pPr>
              <a:defRPr/>
            </a:lvl1pPr>
          </a:lstStyle>
          <a:p>
            <a:fld id="{E072DF43-9688-EC42-99DA-EE0D68FC3245}" type="slidenum">
              <a:rPr lang="en-US" altLang="en-US"/>
              <a:pPr/>
              <a:t>‹#›</a:t>
            </a:fld>
            <a:endParaRPr lang="en-US" altLang="en-US"/>
          </a:p>
        </p:txBody>
      </p:sp>
    </p:spTree>
    <p:extLst>
      <p:ext uri="{BB962C8B-B14F-4D97-AF65-F5344CB8AC3E}">
        <p14:creationId xmlns:p14="http://schemas.microsoft.com/office/powerpoint/2010/main" val="880366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A2B9996-1B99-FE4D-ABA7-4B52652DC15E}" type="slidenum">
              <a:rPr lang="en-US" altLang="en-US"/>
              <a:pPr/>
              <a:t>‹#›</a:t>
            </a:fld>
            <a:endParaRPr lang="en-US" altLang="en-US"/>
          </a:p>
        </p:txBody>
      </p:sp>
    </p:spTree>
    <p:extLst>
      <p:ext uri="{BB962C8B-B14F-4D97-AF65-F5344CB8AC3E}">
        <p14:creationId xmlns:p14="http://schemas.microsoft.com/office/powerpoint/2010/main" val="220231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675" y="1709738"/>
            <a:ext cx="8872538" cy="2852737"/>
          </a:xfrm>
        </p:spPr>
        <p:txBody>
          <a:bodyPr/>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701675" y="4589463"/>
            <a:ext cx="8872538"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9EBBF46-9409-7B41-801A-1CE8423C8328}" type="slidenum">
              <a:rPr lang="en-US" altLang="en-US"/>
              <a:pPr/>
              <a:t>‹#›</a:t>
            </a:fld>
            <a:endParaRPr lang="en-US" altLang="en-US"/>
          </a:p>
        </p:txBody>
      </p:sp>
    </p:spTree>
    <p:extLst>
      <p:ext uri="{BB962C8B-B14F-4D97-AF65-F5344CB8AC3E}">
        <p14:creationId xmlns:p14="http://schemas.microsoft.com/office/powerpoint/2010/main" val="1319236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525" y="1981200"/>
            <a:ext cx="42957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981200"/>
            <a:ext cx="42957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5DE46D10-6C31-8E49-B575-AB2896E0C997}" type="slidenum">
              <a:rPr lang="en-US" altLang="en-US"/>
              <a:pPr/>
              <a:t>‹#›</a:t>
            </a:fld>
            <a:endParaRPr lang="en-US" altLang="en-US"/>
          </a:p>
        </p:txBody>
      </p:sp>
    </p:spTree>
    <p:extLst>
      <p:ext uri="{BB962C8B-B14F-4D97-AF65-F5344CB8AC3E}">
        <p14:creationId xmlns:p14="http://schemas.microsoft.com/office/powerpoint/2010/main" val="1782650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025" y="365125"/>
            <a:ext cx="8872538"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708025" y="1681163"/>
            <a:ext cx="435292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08025" y="2505075"/>
            <a:ext cx="4352925"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08588" y="1681163"/>
            <a:ext cx="43719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08588" y="2505075"/>
            <a:ext cx="4371975"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990813CC-C106-A94A-B7AF-FBB0CAC72750}" type="slidenum">
              <a:rPr lang="en-US" altLang="en-US"/>
              <a:pPr/>
              <a:t>‹#›</a:t>
            </a:fld>
            <a:endParaRPr lang="en-US" altLang="en-US"/>
          </a:p>
        </p:txBody>
      </p:sp>
    </p:spTree>
    <p:extLst>
      <p:ext uri="{BB962C8B-B14F-4D97-AF65-F5344CB8AC3E}">
        <p14:creationId xmlns:p14="http://schemas.microsoft.com/office/powerpoint/2010/main" val="1457417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002EFD79-7C90-F343-B24B-35AF8180CCD5}" type="slidenum">
              <a:rPr lang="en-US" altLang="en-US"/>
              <a:pPr/>
              <a:t>‹#›</a:t>
            </a:fld>
            <a:endParaRPr lang="en-US" altLang="en-US"/>
          </a:p>
        </p:txBody>
      </p:sp>
    </p:spTree>
    <p:extLst>
      <p:ext uri="{BB962C8B-B14F-4D97-AF65-F5344CB8AC3E}">
        <p14:creationId xmlns:p14="http://schemas.microsoft.com/office/powerpoint/2010/main" val="619915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E9D55434-A649-B542-87E1-02DE6CE8B110}" type="slidenum">
              <a:rPr lang="en-US" altLang="en-US"/>
              <a:pPr/>
              <a:t>‹#›</a:t>
            </a:fld>
            <a:endParaRPr lang="en-US" altLang="en-US"/>
          </a:p>
        </p:txBody>
      </p:sp>
    </p:spTree>
    <p:extLst>
      <p:ext uri="{BB962C8B-B14F-4D97-AF65-F5344CB8AC3E}">
        <p14:creationId xmlns:p14="http://schemas.microsoft.com/office/powerpoint/2010/main" val="1475746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025" y="457200"/>
            <a:ext cx="3317875" cy="1600200"/>
          </a:xfrm>
        </p:spPr>
        <p:txBody>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4373563" y="987425"/>
            <a:ext cx="52070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08025" y="2057400"/>
            <a:ext cx="33178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D26C59BB-1907-2C4D-B701-3003AD234B8A}" type="slidenum">
              <a:rPr lang="en-US" altLang="en-US"/>
              <a:pPr/>
              <a:t>‹#›</a:t>
            </a:fld>
            <a:endParaRPr lang="en-US" altLang="en-US"/>
          </a:p>
        </p:txBody>
      </p:sp>
    </p:spTree>
    <p:extLst>
      <p:ext uri="{BB962C8B-B14F-4D97-AF65-F5344CB8AC3E}">
        <p14:creationId xmlns:p14="http://schemas.microsoft.com/office/powerpoint/2010/main" val="1576601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025" y="457200"/>
            <a:ext cx="3317875" cy="1600200"/>
          </a:xfrm>
        </p:spPr>
        <p:txBody>
          <a:bodyPr/>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4373563" y="987425"/>
            <a:ext cx="52070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708025" y="2057400"/>
            <a:ext cx="33178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1CDE88C0-D793-4149-AF18-348F905DF237}" type="slidenum">
              <a:rPr lang="en-US" altLang="en-US"/>
              <a:pPr/>
              <a:t>‹#›</a:t>
            </a:fld>
            <a:endParaRPr lang="en-US" altLang="en-US"/>
          </a:p>
        </p:txBody>
      </p:sp>
    </p:spTree>
    <p:extLst>
      <p:ext uri="{BB962C8B-B14F-4D97-AF65-F5344CB8AC3E}">
        <p14:creationId xmlns:p14="http://schemas.microsoft.com/office/powerpoint/2010/main" val="13768171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771525" y="457200"/>
            <a:ext cx="874395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95235"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5236" name="Rectangle 4"/>
          <p:cNvSpPr>
            <a:spLocks noGrp="1" noChangeArrowheads="1"/>
          </p:cNvSpPr>
          <p:nvPr>
            <p:ph type="dt" sz="half" idx="2"/>
          </p:nvPr>
        </p:nvSpPr>
        <p:spPr bwMode="auto">
          <a:xfrm>
            <a:off x="771525" y="6248400"/>
            <a:ext cx="21431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spcBef>
                <a:spcPct val="50000"/>
              </a:spcBef>
              <a:buClrTx/>
              <a:buFontTx/>
              <a:buNone/>
              <a:defRPr sz="1400" b="0">
                <a:solidFill>
                  <a:schemeClr val="bg2"/>
                </a:solidFill>
                <a:latin typeface="+mn-lt"/>
              </a:defRPr>
            </a:lvl1pPr>
          </a:lstStyle>
          <a:p>
            <a:endParaRPr lang="en-US" altLang="en-US"/>
          </a:p>
        </p:txBody>
      </p:sp>
      <p:sp>
        <p:nvSpPr>
          <p:cNvPr id="95237" name="Rectangle 5"/>
          <p:cNvSpPr>
            <a:spLocks noGrp="1" noChangeArrowheads="1"/>
          </p:cNvSpPr>
          <p:nvPr>
            <p:ph type="ftr" sz="quarter" idx="3"/>
          </p:nvPr>
        </p:nvSpPr>
        <p:spPr bwMode="auto">
          <a:xfrm>
            <a:off x="3514725" y="6248400"/>
            <a:ext cx="32575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spcBef>
                <a:spcPct val="50000"/>
              </a:spcBef>
              <a:buClrTx/>
              <a:buFontTx/>
              <a:buNone/>
              <a:defRPr sz="1400" b="0">
                <a:solidFill>
                  <a:schemeClr val="bg2"/>
                </a:solidFill>
                <a:latin typeface="+mn-lt"/>
              </a:defRPr>
            </a:lvl1pPr>
          </a:lstStyle>
          <a:p>
            <a:endParaRPr lang="en-US" altLang="en-US"/>
          </a:p>
        </p:txBody>
      </p:sp>
      <p:sp>
        <p:nvSpPr>
          <p:cNvPr id="95238" name="Rectangle 6"/>
          <p:cNvSpPr>
            <a:spLocks noGrp="1" noChangeArrowheads="1"/>
          </p:cNvSpPr>
          <p:nvPr>
            <p:ph type="sldNum" sz="quarter" idx="4"/>
          </p:nvPr>
        </p:nvSpPr>
        <p:spPr bwMode="auto">
          <a:xfrm>
            <a:off x="7372350" y="6248400"/>
            <a:ext cx="21431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spcBef>
                <a:spcPct val="50000"/>
              </a:spcBef>
              <a:buClrTx/>
              <a:buFontTx/>
              <a:buNone/>
              <a:defRPr sz="1400" b="0">
                <a:solidFill>
                  <a:schemeClr val="bg2"/>
                </a:solidFill>
                <a:latin typeface="+mn-lt"/>
              </a:defRPr>
            </a:lvl1pPr>
          </a:lstStyle>
          <a:p>
            <a:fld id="{847932D1-E546-7B40-852B-F178C1B0245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Lst>
  <p:txStyles>
    <p:titleStyle>
      <a:lvl1pPr algn="l" rtl="0" eaLnBrk="0" fontAlgn="base" hangingPunct="0">
        <a:spcBef>
          <a:spcPct val="0"/>
        </a:spcBef>
        <a:spcAft>
          <a:spcPct val="0"/>
        </a:spcAft>
        <a:defRPr kumimoji="1" sz="4400" kern="12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charset="0"/>
        </a:defRPr>
      </a:lvl2pPr>
      <a:lvl3pPr algn="l" rtl="0" eaLnBrk="0" fontAlgn="base" hangingPunct="0">
        <a:spcBef>
          <a:spcPct val="0"/>
        </a:spcBef>
        <a:spcAft>
          <a:spcPct val="0"/>
        </a:spcAft>
        <a:defRPr kumimoji="1" sz="4400">
          <a:solidFill>
            <a:schemeClr val="tx2"/>
          </a:solidFill>
          <a:latin typeface="Times New Roman" charset="0"/>
        </a:defRPr>
      </a:lvl3pPr>
      <a:lvl4pPr algn="l" rtl="0" eaLnBrk="0" fontAlgn="base" hangingPunct="0">
        <a:spcBef>
          <a:spcPct val="0"/>
        </a:spcBef>
        <a:spcAft>
          <a:spcPct val="0"/>
        </a:spcAft>
        <a:defRPr kumimoji="1" sz="4400">
          <a:solidFill>
            <a:schemeClr val="tx2"/>
          </a:solidFill>
          <a:latin typeface="Times New Roman" charset="0"/>
        </a:defRPr>
      </a:lvl4pPr>
      <a:lvl5pPr algn="l" rtl="0" eaLnBrk="0" fontAlgn="base" hangingPunct="0">
        <a:spcBef>
          <a:spcPct val="0"/>
        </a:spcBef>
        <a:spcAft>
          <a:spcPct val="0"/>
        </a:spcAft>
        <a:defRPr kumimoji="1" sz="4400">
          <a:solidFill>
            <a:schemeClr val="tx2"/>
          </a:solidFill>
          <a:latin typeface="Times New Roman" charset="0"/>
        </a:defRPr>
      </a:lvl5pPr>
      <a:lvl6pPr marL="457200" algn="l" rtl="0" eaLnBrk="0" fontAlgn="base" hangingPunct="0">
        <a:spcBef>
          <a:spcPct val="0"/>
        </a:spcBef>
        <a:spcAft>
          <a:spcPct val="0"/>
        </a:spcAft>
        <a:defRPr kumimoji="1" sz="4400">
          <a:solidFill>
            <a:schemeClr val="tx2"/>
          </a:solidFill>
          <a:latin typeface="Times New Roman" charset="0"/>
        </a:defRPr>
      </a:lvl6pPr>
      <a:lvl7pPr marL="914400" algn="l" rtl="0" eaLnBrk="0" fontAlgn="base" hangingPunct="0">
        <a:spcBef>
          <a:spcPct val="0"/>
        </a:spcBef>
        <a:spcAft>
          <a:spcPct val="0"/>
        </a:spcAft>
        <a:defRPr kumimoji="1" sz="4400">
          <a:solidFill>
            <a:schemeClr val="tx2"/>
          </a:solidFill>
          <a:latin typeface="Times New Roman" charset="0"/>
        </a:defRPr>
      </a:lvl7pPr>
      <a:lvl8pPr marL="1371600" algn="l" rtl="0" eaLnBrk="0" fontAlgn="base" hangingPunct="0">
        <a:spcBef>
          <a:spcPct val="0"/>
        </a:spcBef>
        <a:spcAft>
          <a:spcPct val="0"/>
        </a:spcAft>
        <a:defRPr kumimoji="1" sz="4400">
          <a:solidFill>
            <a:schemeClr val="tx2"/>
          </a:solidFill>
          <a:latin typeface="Times New Roman" charset="0"/>
        </a:defRPr>
      </a:lvl8pPr>
      <a:lvl9pPr marL="1828800" algn="l" rtl="0" eaLnBrk="0" fontAlgn="base" hangingPunct="0">
        <a:spcBef>
          <a:spcPct val="0"/>
        </a:spcBef>
        <a:spcAft>
          <a:spcPct val="0"/>
        </a:spcAft>
        <a:defRPr kumimoji="1"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bg2"/>
        </a:buClr>
        <a:buFont typeface="Monotype Sorts" charset="2"/>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50000"/>
        <a:buFont typeface="Monotype Sorts" charset="2"/>
        <a:buChar char="l"/>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4.pn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1.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image" Target="../media/image7.png"/><Relationship Id="rId5" Type="http://schemas.openxmlformats.org/officeDocument/2006/relationships/image" Target="../media/image22.jpeg"/><Relationship Id="rId6" Type="http://schemas.openxmlformats.org/officeDocument/2006/relationships/oleObject" Target="../embeddings/oleObject2.bin"/><Relationship Id="rId7" Type="http://schemas.openxmlformats.org/officeDocument/2006/relationships/image" Target="../media/image23.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27.png"/><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8.jpe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31.png"/><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2.jpe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1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5.png"/><Relationship Id="rId5" Type="http://schemas.openxmlformats.org/officeDocument/2006/relationships/oleObject" Target="../embeddings/oleObject1.bin"/><Relationship Id="rId6" Type="http://schemas.openxmlformats.org/officeDocument/2006/relationships/image" Target="../media/image6.png"/><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38.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40.jpeg"/><Relationship Id="rId1" Type="http://schemas.openxmlformats.org/officeDocument/2006/relationships/slideLayout" Target="../slideLayouts/slideLayout6.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43.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4.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7.xml"/><Relationship Id="rId3" Type="http://schemas.openxmlformats.org/officeDocument/2006/relationships/image" Target="../media/image4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 Id="rId3" Type="http://schemas.openxmlformats.org/officeDocument/2006/relationships/image" Target="../media/image4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eg"/><Relationship Id="rId5"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1.jpe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Picture 2" descr="UGABa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525" y="1752600"/>
            <a:ext cx="8867775" cy="31289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8658" name="Rectangle 2050"/>
          <p:cNvSpPr>
            <a:spLocks noGrp="1" noChangeArrowheads="1"/>
          </p:cNvSpPr>
          <p:nvPr>
            <p:ph type="title"/>
          </p:nvPr>
        </p:nvSpPr>
        <p:spPr>
          <a:xfrm>
            <a:off x="952500" y="533400"/>
            <a:ext cx="7620000" cy="762000"/>
          </a:xfrm>
        </p:spPr>
        <p:txBody>
          <a:bodyPr/>
          <a:lstStyle/>
          <a:p>
            <a:pPr algn="ctr"/>
            <a:r>
              <a:rPr lang="en-US" altLang="en-US" b="1">
                <a:solidFill>
                  <a:srgbClr val="008080"/>
                </a:solidFill>
                <a:effectLst>
                  <a:outerShdw blurRad="38100" dist="38100" dir="2700000" algn="tl">
                    <a:srgbClr val="000000"/>
                  </a:outerShdw>
                </a:effectLst>
                <a:latin typeface="Arial MT" charset="0"/>
              </a:rPr>
              <a:t>Georgia MG History</a:t>
            </a:r>
            <a:endParaRPr lang="en-US" altLang="en-US">
              <a:latin typeface="Arial MT" charset="0"/>
            </a:endParaRPr>
          </a:p>
        </p:txBody>
      </p:sp>
      <p:sp>
        <p:nvSpPr>
          <p:cNvPr id="198659" name="Rectangle 2051"/>
          <p:cNvSpPr>
            <a:spLocks noGrp="1" noChangeArrowheads="1"/>
          </p:cNvSpPr>
          <p:nvPr>
            <p:ph type="body" idx="1"/>
          </p:nvPr>
        </p:nvSpPr>
        <p:spPr>
          <a:xfrm>
            <a:off x="876300" y="2057400"/>
            <a:ext cx="8258175" cy="3962400"/>
          </a:xfrm>
        </p:spPr>
        <p:txBody>
          <a:bodyPr/>
          <a:lstStyle/>
          <a:p>
            <a:r>
              <a:rPr lang="en-US" altLang="en-US">
                <a:latin typeface="Lucida Sans" charset="0"/>
              </a:rPr>
              <a:t>1979</a:t>
            </a:r>
            <a:r>
              <a:rPr lang="en-US" altLang="en-US" b="1">
                <a:latin typeface="Lucida Sans" charset="0"/>
              </a:rPr>
              <a:t> First class</a:t>
            </a:r>
            <a:r>
              <a:rPr lang="en-US" altLang="en-US">
                <a:latin typeface="Lucida Sans" charset="0"/>
              </a:rPr>
              <a:t>- 140 participants from Atlanta area.</a:t>
            </a:r>
          </a:p>
          <a:p>
            <a:pPr>
              <a:spcBef>
                <a:spcPts val="500"/>
              </a:spcBef>
              <a:spcAft>
                <a:spcPts val="500"/>
              </a:spcAft>
            </a:pPr>
            <a:r>
              <a:rPr kumimoji="0" lang="en-US" altLang="en-US">
                <a:latin typeface="Lucida Sans" charset="0"/>
              </a:rPr>
              <a:t>1988</a:t>
            </a:r>
            <a:r>
              <a:rPr kumimoji="0" lang="en-US" altLang="en-US" b="1">
                <a:latin typeface="Lucida Sans" charset="0"/>
              </a:rPr>
              <a:t> First</a:t>
            </a:r>
            <a:r>
              <a:rPr kumimoji="0" lang="en-US" altLang="en-US">
                <a:latin typeface="Lucida Sans" charset="0"/>
              </a:rPr>
              <a:t> Master Gardener </a:t>
            </a:r>
            <a:r>
              <a:rPr kumimoji="0" lang="en-US" altLang="en-US" b="1">
                <a:latin typeface="Lucida Sans" charset="0"/>
              </a:rPr>
              <a:t>Conference</a:t>
            </a:r>
            <a:r>
              <a:rPr kumimoji="0" lang="en-US" altLang="en-US">
                <a:latin typeface="Lucida Sans" charset="0"/>
              </a:rPr>
              <a:t> in Athens.</a:t>
            </a:r>
          </a:p>
          <a:p>
            <a:pPr>
              <a:spcBef>
                <a:spcPts val="500"/>
              </a:spcBef>
              <a:spcAft>
                <a:spcPts val="500"/>
              </a:spcAft>
            </a:pPr>
            <a:r>
              <a:rPr kumimoji="0" lang="en-US" altLang="en-US">
                <a:latin typeface="Lucida Sans" charset="0"/>
              </a:rPr>
              <a:t>1990</a:t>
            </a:r>
            <a:r>
              <a:rPr kumimoji="0" lang="en-US" altLang="en-US" b="1">
                <a:latin typeface="Lucida Sans" charset="0"/>
              </a:rPr>
              <a:t> First</a:t>
            </a:r>
            <a:r>
              <a:rPr kumimoji="0" lang="en-US" altLang="en-US">
                <a:latin typeface="Lucida Sans" charset="0"/>
              </a:rPr>
              <a:t> official </a:t>
            </a:r>
            <a:r>
              <a:rPr kumimoji="0" lang="en-US" altLang="en-US" b="1">
                <a:latin typeface="Lucida Sans" charset="0"/>
              </a:rPr>
              <a:t>GMGA</a:t>
            </a:r>
            <a:r>
              <a:rPr kumimoji="0" lang="en-US" altLang="en-US">
                <a:latin typeface="Lucida Sans" charset="0"/>
              </a:rPr>
              <a:t> </a:t>
            </a:r>
            <a:r>
              <a:rPr kumimoji="0" lang="en-US" altLang="en-US" b="1">
                <a:latin typeface="Lucida Sans" charset="0"/>
              </a:rPr>
              <a:t>meeting.</a:t>
            </a:r>
          </a:p>
          <a:p>
            <a:pPr>
              <a:spcBef>
                <a:spcPts val="500"/>
              </a:spcBef>
              <a:spcAft>
                <a:spcPts val="500"/>
              </a:spcAft>
            </a:pPr>
            <a:r>
              <a:rPr kumimoji="0" lang="en-US" altLang="en-US" b="1">
                <a:latin typeface="Lucida Sans" charset="0"/>
              </a:rPr>
              <a:t>2004 25</a:t>
            </a:r>
            <a:r>
              <a:rPr kumimoji="0" lang="en-US" altLang="en-US" b="1" baseline="30000">
                <a:latin typeface="Lucida Sans" charset="0"/>
              </a:rPr>
              <a:t>th</a:t>
            </a:r>
            <a:r>
              <a:rPr kumimoji="0" lang="en-US" altLang="en-US" b="1">
                <a:latin typeface="Lucida Sans" charset="0"/>
              </a:rPr>
              <a:t> Anniversary</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64" name="Rectangle 1028"/>
          <p:cNvSpPr>
            <a:spLocks noGrp="1" noChangeArrowheads="1"/>
          </p:cNvSpPr>
          <p:nvPr>
            <p:ph type="title"/>
          </p:nvPr>
        </p:nvSpPr>
        <p:spPr/>
        <p:txBody>
          <a:bodyPr/>
          <a:lstStyle/>
          <a:p>
            <a:pPr algn="ctr"/>
            <a:r>
              <a:rPr lang="en-US" altLang="en-US">
                <a:latin typeface="Arial MT" charset="0"/>
              </a:rPr>
              <a:t> </a:t>
            </a:r>
            <a:r>
              <a:rPr lang="en-US" altLang="en-US" b="1">
                <a:solidFill>
                  <a:srgbClr val="008080"/>
                </a:solidFill>
                <a:effectLst>
                  <a:outerShdw blurRad="38100" dist="38100" dir="2700000" algn="tl">
                    <a:srgbClr val="000000"/>
                  </a:outerShdw>
                </a:effectLst>
                <a:latin typeface="Arial MT" charset="0"/>
              </a:rPr>
              <a:t>Currently</a:t>
            </a:r>
            <a:r>
              <a:rPr lang="en-US" altLang="en-US">
                <a:solidFill>
                  <a:srgbClr val="008080"/>
                </a:solidFill>
                <a:latin typeface="Georgia" charset="0"/>
              </a:rPr>
              <a:t> </a:t>
            </a:r>
          </a:p>
        </p:txBody>
      </p:sp>
      <p:sp>
        <p:nvSpPr>
          <p:cNvPr id="143365" name="Rectangle 1029"/>
          <p:cNvSpPr>
            <a:spLocks noGrp="1" noChangeArrowheads="1"/>
          </p:cNvSpPr>
          <p:nvPr>
            <p:ph type="body" sz="half" idx="1"/>
          </p:nvPr>
        </p:nvSpPr>
        <p:spPr/>
        <p:txBody>
          <a:bodyPr/>
          <a:lstStyle/>
          <a:p>
            <a:r>
              <a:rPr lang="en-US" altLang="en-US" sz="2800">
                <a:latin typeface="Lucida Sans" charset="0"/>
              </a:rPr>
              <a:t> Over </a:t>
            </a:r>
            <a:r>
              <a:rPr lang="en-US" altLang="en-US" sz="2800" b="1">
                <a:latin typeface="Lucida Sans" charset="0"/>
              </a:rPr>
              <a:t>2500</a:t>
            </a:r>
            <a:r>
              <a:rPr lang="en-US" altLang="en-US" sz="2800">
                <a:latin typeface="Lucida Sans" charset="0"/>
              </a:rPr>
              <a:t> Active Georgia Master Gardeners </a:t>
            </a:r>
          </a:p>
          <a:p>
            <a:r>
              <a:rPr lang="en-US" altLang="en-US" sz="2800" b="1">
                <a:latin typeface="Lucida Sans" charset="0"/>
              </a:rPr>
              <a:t>140, 000+</a:t>
            </a:r>
            <a:r>
              <a:rPr lang="en-US" altLang="en-US" sz="2800">
                <a:latin typeface="Lucida Sans" charset="0"/>
              </a:rPr>
              <a:t> hours of service each year</a:t>
            </a:r>
          </a:p>
          <a:p>
            <a:r>
              <a:rPr lang="en-US" altLang="en-US" sz="2800" b="1">
                <a:latin typeface="Lucida Sans" charset="0"/>
              </a:rPr>
              <a:t>108</a:t>
            </a:r>
            <a:r>
              <a:rPr lang="en-US" altLang="en-US" sz="2800">
                <a:latin typeface="Lucida Sans" charset="0"/>
              </a:rPr>
              <a:t> counties participating</a:t>
            </a:r>
          </a:p>
        </p:txBody>
      </p:sp>
      <p:pic>
        <p:nvPicPr>
          <p:cNvPr id="143366" name="Picture 1030" descr="agacountymap"/>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605463" y="1981200"/>
            <a:ext cx="3522662"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6" name="Picture 4" descr="Mast Gard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900" y="1905000"/>
            <a:ext cx="3803650" cy="3416300"/>
          </a:xfrm>
          <a:prstGeom prst="rect">
            <a:avLst/>
          </a:prstGeom>
          <a:noFill/>
          <a:extLst>
            <a:ext uri="{909E8E84-426E-40DD-AFC4-6F175D3DCCD1}">
              <a14:hiddenFill xmlns:a14="http://schemas.microsoft.com/office/drawing/2010/main">
                <a:solidFill>
                  <a:srgbClr val="FFFFFF"/>
                </a:solidFill>
              </a14:hiddenFill>
            </a:ext>
          </a:extLst>
        </p:spPr>
      </p:pic>
      <p:sp>
        <p:nvSpPr>
          <p:cNvPr id="233479" name="Rectangle 7"/>
          <p:cNvSpPr>
            <a:spLocks noChangeArrowheads="1"/>
          </p:cNvSpPr>
          <p:nvPr/>
        </p:nvSpPr>
        <p:spPr bwMode="auto">
          <a:xfrm>
            <a:off x="5448300" y="2514600"/>
            <a:ext cx="4038600" cy="338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0"/>
              </a:spcBef>
              <a:buClrTx/>
              <a:buFontTx/>
              <a:buNone/>
            </a:pPr>
            <a:r>
              <a:rPr lang="en-US" altLang="en-US">
                <a:solidFill>
                  <a:schemeClr val="tx2"/>
                </a:solidFill>
              </a:rPr>
              <a:t>25 years of service to Cooperative Extension and the communities of Georgia</a:t>
            </a:r>
            <a:r>
              <a:rPr lang="en-US" altLang="en-US">
                <a:solidFill>
                  <a:schemeClr val="tx2"/>
                </a:solidFill>
                <a:latin typeface="Coronet" charset="0"/>
              </a:rPr>
              <a:t>.</a:t>
            </a:r>
            <a:r>
              <a:rPr lang="en-US" altLang="en-US" sz="2400">
                <a:solidFill>
                  <a:schemeClr val="tx2"/>
                </a:solidFill>
                <a:latin typeface="Coronet" charset="0"/>
              </a:rPr>
              <a:t/>
            </a:r>
            <a:br>
              <a:rPr lang="en-US" altLang="en-US" sz="2400">
                <a:solidFill>
                  <a:schemeClr val="tx2"/>
                </a:solidFill>
                <a:latin typeface="Coronet" charset="0"/>
              </a:rPr>
            </a:br>
            <a:endParaRPr lang="en-US" altLang="en-US" sz="2400">
              <a:solidFill>
                <a:schemeClr val="tx2"/>
              </a:solidFill>
              <a:latin typeface="Coronet"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701" name="Rectangle 5"/>
          <p:cNvSpPr>
            <a:spLocks noGrp="1" noChangeArrowheads="1"/>
          </p:cNvSpPr>
          <p:nvPr>
            <p:ph type="title"/>
          </p:nvPr>
        </p:nvSpPr>
        <p:spPr>
          <a:xfrm>
            <a:off x="266700" y="228600"/>
            <a:ext cx="9525000" cy="685800"/>
          </a:xfrm>
          <a:noFill/>
          <a:extLst>
            <a:ext uri="{909E8E84-426E-40DD-AFC4-6F175D3DCCD1}">
              <a14:hiddenFill xmlns:a14="http://schemas.microsoft.com/office/drawing/2010/main">
                <a:solidFill>
                  <a:schemeClr val="hlink"/>
                </a:solidFill>
              </a14:hiddenFill>
            </a:ext>
          </a:extLst>
        </p:spPr>
        <p:txBody>
          <a:bodyPr/>
          <a:lstStyle/>
          <a:p>
            <a:pPr algn="ctr"/>
            <a:r>
              <a:rPr lang="en-US" altLang="en-US" sz="4000" b="1">
                <a:solidFill>
                  <a:srgbClr val="008080"/>
                </a:solidFill>
                <a:effectLst>
                  <a:outerShdw blurRad="38100" dist="38100" dir="2700000" algn="tl">
                    <a:srgbClr val="000000"/>
                  </a:outerShdw>
                </a:effectLst>
                <a:latin typeface="Arial MT" charset="0"/>
              </a:rPr>
              <a:t>Becoming a Georgia Master Gardener</a:t>
            </a:r>
            <a:endParaRPr lang="en-US" altLang="en-US" sz="4000">
              <a:latin typeface="Arial MT" charset="0"/>
            </a:endParaRPr>
          </a:p>
        </p:txBody>
      </p:sp>
      <p:sp>
        <p:nvSpPr>
          <p:cNvPr id="29702" name="Rectangle 6"/>
          <p:cNvSpPr>
            <a:spLocks noGrp="1" noChangeArrowheads="1"/>
          </p:cNvSpPr>
          <p:nvPr>
            <p:ph type="body" idx="1"/>
          </p:nvPr>
        </p:nvSpPr>
        <p:spPr>
          <a:xfrm>
            <a:off x="495300" y="1752600"/>
            <a:ext cx="9067800" cy="4572000"/>
          </a:xfrm>
          <a:noFill/>
          <a:ln/>
          <a:extLst>
            <a:ext uri="{91240B29-F687-4F45-9708-019B960494DF}">
              <a14:hiddenLine xmlns:a14="http://schemas.microsoft.com/office/drawing/2010/main" w="50800">
                <a:solidFill>
                  <a:srgbClr val="993366"/>
                </a:solidFill>
                <a:miter lim="800000"/>
                <a:headEnd/>
                <a:tailEnd/>
              </a14:hiddenLine>
            </a:ext>
          </a:extLst>
        </p:spPr>
        <p:txBody>
          <a:bodyPr/>
          <a:lstStyle/>
          <a:p>
            <a:pPr>
              <a:buFont typeface="Monotype Sorts" charset="2"/>
              <a:buNone/>
            </a:pPr>
            <a:r>
              <a:rPr lang="en-US" altLang="en-US" b="1">
                <a:latin typeface="Lucida Sans" charset="0"/>
              </a:rPr>
              <a:t>You must:</a:t>
            </a:r>
          </a:p>
          <a:p>
            <a:r>
              <a:rPr lang="en-US" altLang="en-US" b="1">
                <a:latin typeface="Lucida Sans" charset="0"/>
              </a:rPr>
              <a:t>Apply and be selected.</a:t>
            </a:r>
          </a:p>
          <a:p>
            <a:r>
              <a:rPr lang="en-US" altLang="en-US" b="1">
                <a:latin typeface="Lucida Sans" charset="0"/>
              </a:rPr>
              <a:t>Attend at least 80% of classes.</a:t>
            </a:r>
          </a:p>
          <a:p>
            <a:r>
              <a:rPr lang="en-US" altLang="en-US" b="1">
                <a:latin typeface="Lucida Sans" charset="0"/>
              </a:rPr>
              <a:t>Pass exams.</a:t>
            </a:r>
          </a:p>
          <a:p>
            <a:r>
              <a:rPr lang="en-US" altLang="en-US" b="1">
                <a:latin typeface="Lucida Sans" charset="0"/>
              </a:rPr>
              <a:t>Complete Volunteer Service</a:t>
            </a:r>
          </a:p>
          <a:p>
            <a:pPr lvl="1"/>
            <a:r>
              <a:rPr lang="en-US" altLang="en-US" sz="3200" b="1">
                <a:latin typeface="Lucida Sans" charset="0"/>
              </a:rPr>
              <a:t>1st year- 50 hours of service required</a:t>
            </a:r>
            <a:r>
              <a:rPr lang="en-US" altLang="en-US" sz="3200">
                <a:latin typeface="Lucida Sans" charset="0"/>
              </a:rPr>
              <a:t>.</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723900" y="0"/>
            <a:ext cx="4876800" cy="1143000"/>
          </a:xfrm>
        </p:spPr>
        <p:txBody>
          <a:bodyPr/>
          <a:lstStyle/>
          <a:p>
            <a:r>
              <a:rPr lang="en-US" altLang="en-US" b="1">
                <a:solidFill>
                  <a:srgbClr val="008080"/>
                </a:solidFill>
                <a:effectLst>
                  <a:outerShdw blurRad="38100" dist="38100" dir="2700000" algn="tl">
                    <a:srgbClr val="000000"/>
                  </a:outerShdw>
                </a:effectLst>
                <a:latin typeface="Arial MT" charset="0"/>
              </a:rPr>
              <a:t>Logbook</a:t>
            </a:r>
            <a:endParaRPr lang="en-US" altLang="en-US">
              <a:effectLst>
                <a:outerShdw blurRad="38100" dist="38100" dir="2700000" algn="tl">
                  <a:srgbClr val="000000"/>
                </a:outerShdw>
              </a:effectLst>
              <a:latin typeface="Arial MT" charset="0"/>
            </a:endParaRPr>
          </a:p>
        </p:txBody>
      </p:sp>
      <p:pic>
        <p:nvPicPr>
          <p:cNvPr id="175107" name="Picture 3" descr="logbook"/>
          <p:cNvPicPr>
            <a:picLocks noChangeAspect="1" noChangeArrowheads="1"/>
          </p:cNvPicPr>
          <p:nvPr/>
        </p:nvPicPr>
        <p:blipFill>
          <a:blip r:embed="rId4">
            <a:extLst>
              <a:ext uri="{28A0092B-C50C-407E-A947-70E740481C1C}">
                <a14:useLocalDpi xmlns:a14="http://schemas.microsoft.com/office/drawing/2010/main" val="0"/>
              </a:ext>
            </a:extLst>
          </a:blip>
          <a:srcRect l="4727" t="4805" r="4727" b="4805"/>
          <a:stretch>
            <a:fillRect/>
          </a:stretch>
        </p:blipFill>
        <p:spPr bwMode="auto">
          <a:xfrm>
            <a:off x="3695700" y="685800"/>
            <a:ext cx="4341813" cy="53308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571500" y="0"/>
            <a:ext cx="8915400" cy="1143000"/>
          </a:xfrm>
        </p:spPr>
        <p:txBody>
          <a:bodyPr/>
          <a:lstStyle/>
          <a:p>
            <a:pPr algn="ctr"/>
            <a:r>
              <a:rPr lang="en-US" altLang="en-US" b="1">
                <a:solidFill>
                  <a:srgbClr val="008080"/>
                </a:solidFill>
                <a:effectLst>
                  <a:outerShdw blurRad="38100" dist="38100" dir="2700000" algn="tl">
                    <a:srgbClr val="000000"/>
                  </a:outerShdw>
                </a:effectLst>
                <a:latin typeface="Arial MT" charset="0"/>
              </a:rPr>
              <a:t>To Remain Certified</a:t>
            </a:r>
            <a:endParaRPr lang="en-US" altLang="en-US">
              <a:latin typeface="Arial MT" charset="0"/>
            </a:endParaRPr>
          </a:p>
        </p:txBody>
      </p:sp>
      <p:sp>
        <p:nvSpPr>
          <p:cNvPr id="177155" name="Rectangle 3"/>
          <p:cNvSpPr>
            <a:spLocks noGrp="1" noChangeArrowheads="1"/>
          </p:cNvSpPr>
          <p:nvPr>
            <p:ph type="body" idx="1"/>
          </p:nvPr>
        </p:nvSpPr>
        <p:spPr>
          <a:xfrm>
            <a:off x="1181100" y="2057400"/>
            <a:ext cx="8334375" cy="3505200"/>
          </a:xfrm>
          <a:noFill/>
          <a:ln/>
          <a:extLst>
            <a:ext uri="{91240B29-F687-4F45-9708-019B960494DF}">
              <a14:hiddenLine xmlns:a14="http://schemas.microsoft.com/office/drawing/2010/main" w="50800">
                <a:solidFill>
                  <a:srgbClr val="993366"/>
                </a:solidFill>
                <a:miter lim="800000"/>
                <a:headEnd/>
                <a:tailEnd/>
              </a14:hiddenLine>
            </a:ext>
          </a:extLst>
        </p:spPr>
        <p:txBody>
          <a:bodyPr/>
          <a:lstStyle/>
          <a:p>
            <a:endParaRPr lang="en-US" altLang="en-US" b="1">
              <a:latin typeface="Arial" charset="0"/>
            </a:endParaRPr>
          </a:p>
          <a:p>
            <a:r>
              <a:rPr lang="en-US" altLang="en-US" b="1">
                <a:latin typeface="Arial" charset="0"/>
              </a:rPr>
              <a:t>25 hours of approved volunteer service each year.</a:t>
            </a:r>
            <a:br>
              <a:rPr lang="en-US" altLang="en-US" b="1">
                <a:latin typeface="Arial" charset="0"/>
              </a:rPr>
            </a:br>
            <a:endParaRPr lang="en-US" altLang="en-US" b="1">
              <a:latin typeface="Arial" charset="0"/>
            </a:endParaRPr>
          </a:p>
          <a:p>
            <a:r>
              <a:rPr lang="en-US" altLang="en-US" b="1">
                <a:latin typeface="Arial" charset="0"/>
              </a:rPr>
              <a:t>Document service and turn in logbook summary at year’s end.</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4" name="Rectangle 4"/>
          <p:cNvSpPr>
            <a:spLocks noGrp="1" noChangeArrowheads="1"/>
          </p:cNvSpPr>
          <p:nvPr>
            <p:ph type="title"/>
          </p:nvPr>
        </p:nvSpPr>
        <p:spPr>
          <a:xfrm>
            <a:off x="723900" y="0"/>
            <a:ext cx="8915400" cy="1143000"/>
          </a:xfrm>
        </p:spPr>
        <p:txBody>
          <a:bodyPr/>
          <a:lstStyle/>
          <a:p>
            <a:pPr algn="ctr"/>
            <a:r>
              <a:rPr lang="en-US" altLang="en-US" b="1">
                <a:solidFill>
                  <a:srgbClr val="008080"/>
                </a:solidFill>
                <a:effectLst>
                  <a:outerShdw blurRad="38100" dist="38100" dir="2700000" algn="tl">
                    <a:srgbClr val="000000"/>
                  </a:outerShdw>
                </a:effectLst>
                <a:latin typeface="Arial MT" charset="0"/>
              </a:rPr>
              <a:t>Goals of Training</a:t>
            </a:r>
            <a:endParaRPr lang="en-US" altLang="en-US">
              <a:latin typeface="Arial MT" charset="0"/>
            </a:endParaRPr>
          </a:p>
        </p:txBody>
      </p:sp>
      <p:sp>
        <p:nvSpPr>
          <p:cNvPr id="30725" name="Rectangle 5"/>
          <p:cNvSpPr>
            <a:spLocks noGrp="1" noChangeArrowheads="1"/>
          </p:cNvSpPr>
          <p:nvPr>
            <p:ph type="body" idx="1"/>
          </p:nvPr>
        </p:nvSpPr>
        <p:spPr>
          <a:xfrm>
            <a:off x="1676400" y="1981200"/>
            <a:ext cx="7762875" cy="3733800"/>
          </a:xfrm>
          <a:noFill/>
          <a:ln/>
          <a:extLst>
            <a:ext uri="{91240B29-F687-4F45-9708-019B960494DF}">
              <a14:hiddenLine xmlns:a14="http://schemas.microsoft.com/office/drawing/2010/main" w="50800">
                <a:solidFill>
                  <a:srgbClr val="993366"/>
                </a:solidFill>
                <a:miter lim="800000"/>
                <a:headEnd/>
                <a:tailEnd/>
              </a14:hiddenLine>
            </a:ext>
          </a:extLst>
        </p:spPr>
        <p:txBody>
          <a:bodyPr/>
          <a:lstStyle/>
          <a:p>
            <a:r>
              <a:rPr lang="en-US" altLang="en-US" sz="3600" b="1">
                <a:latin typeface="Arial" charset="0"/>
              </a:rPr>
              <a:t>Provide</a:t>
            </a:r>
            <a:r>
              <a:rPr lang="en-US" altLang="en-US" b="1">
                <a:latin typeface="Arial" charset="0"/>
              </a:rPr>
              <a:t>: Basic training, knowledge and confidence.</a:t>
            </a:r>
          </a:p>
          <a:p>
            <a:r>
              <a:rPr lang="en-US" altLang="en-US" sz="3600" b="1">
                <a:latin typeface="Arial" charset="0"/>
              </a:rPr>
              <a:t>Teach</a:t>
            </a:r>
            <a:r>
              <a:rPr lang="en-US" altLang="en-US" b="1">
                <a:latin typeface="Arial" charset="0"/>
              </a:rPr>
              <a:t>: How to answer common questions.</a:t>
            </a:r>
          </a:p>
          <a:p>
            <a:r>
              <a:rPr lang="en-US" altLang="en-US" sz="3600" b="1">
                <a:latin typeface="Arial" charset="0"/>
              </a:rPr>
              <a:t>Suggest</a:t>
            </a:r>
            <a:r>
              <a:rPr lang="en-US" altLang="en-US" b="1">
                <a:latin typeface="Arial" charset="0"/>
              </a:rPr>
              <a:t>: Resources for answers to less common questions.</a:t>
            </a:r>
          </a:p>
          <a:p>
            <a:endParaRPr lang="en-US" altLang="en-US"/>
          </a:p>
        </p:txBody>
      </p:sp>
      <p:sp>
        <p:nvSpPr>
          <p:cNvPr id="30726" name="Text Box 6"/>
          <p:cNvSpPr txBox="1">
            <a:spLocks noChangeArrowheads="1"/>
          </p:cNvSpPr>
          <p:nvPr/>
        </p:nvSpPr>
        <p:spPr bwMode="auto">
          <a:xfrm rot="-23128292">
            <a:off x="228600" y="1344613"/>
            <a:ext cx="2362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993366"/>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lvl1pPr marL="342900" indent="-342900">
              <a:spcBef>
                <a:spcPct val="0"/>
              </a:spcBef>
              <a:defRPr kumimoji="1" sz="2400">
                <a:solidFill>
                  <a:schemeClr val="tx1"/>
                </a:solidFill>
                <a:latin typeface="Times New Roman" charset="0"/>
              </a:defRPr>
            </a:lvl1pPr>
            <a:lvl2pPr>
              <a:spcBef>
                <a:spcPct val="0"/>
              </a:spcBef>
              <a:defRPr kumimoji="1" sz="2400">
                <a:solidFill>
                  <a:schemeClr val="tx1"/>
                </a:solidFill>
                <a:latin typeface="Times New Roman" charset="0"/>
              </a:defRPr>
            </a:lvl2pPr>
            <a:lvl3pPr>
              <a:spcBef>
                <a:spcPct val="0"/>
              </a:spcBef>
              <a:defRPr kumimoji="1" sz="2400">
                <a:solidFill>
                  <a:schemeClr val="tx1"/>
                </a:solidFill>
                <a:latin typeface="Times New Roman" charset="0"/>
              </a:defRPr>
            </a:lvl3pPr>
            <a:lvl4pPr>
              <a:spcBef>
                <a:spcPct val="0"/>
              </a:spcBef>
              <a:defRPr kumimoji="1" sz="2400">
                <a:solidFill>
                  <a:schemeClr val="tx1"/>
                </a:solidFill>
                <a:latin typeface="Times New Roman" charset="0"/>
              </a:defRPr>
            </a:lvl4pPr>
            <a:lvl5pPr>
              <a:spcBef>
                <a:spcPct val="0"/>
              </a:spcBef>
              <a:defRPr kumimoji="1" sz="2400">
                <a:solidFill>
                  <a:schemeClr val="tx1"/>
                </a:solidFill>
                <a:latin typeface="Times New Roman" charset="0"/>
              </a:defRPr>
            </a:lvl5pPr>
            <a:lvl6pPr eaLnBrk="0" fontAlgn="base" hangingPunct="0">
              <a:spcBef>
                <a:spcPct val="0"/>
              </a:spcBef>
              <a:spcAft>
                <a:spcPct val="0"/>
              </a:spcAft>
              <a:defRPr kumimoji="1" sz="2400">
                <a:solidFill>
                  <a:schemeClr val="tx1"/>
                </a:solidFill>
                <a:latin typeface="Times New Roman" charset="0"/>
              </a:defRPr>
            </a:lvl6pPr>
            <a:lvl7pPr eaLnBrk="0" fontAlgn="base" hangingPunct="0">
              <a:spcBef>
                <a:spcPct val="0"/>
              </a:spcBef>
              <a:spcAft>
                <a:spcPct val="0"/>
              </a:spcAft>
              <a:defRPr kumimoji="1" sz="2400">
                <a:solidFill>
                  <a:schemeClr val="tx1"/>
                </a:solidFill>
                <a:latin typeface="Times New Roman" charset="0"/>
              </a:defRPr>
            </a:lvl7pPr>
            <a:lvl8pPr eaLnBrk="0" fontAlgn="base" hangingPunct="0">
              <a:spcBef>
                <a:spcPct val="0"/>
              </a:spcBef>
              <a:spcAft>
                <a:spcPct val="0"/>
              </a:spcAft>
              <a:defRPr kumimoji="1" sz="2400">
                <a:solidFill>
                  <a:schemeClr val="tx1"/>
                </a:solidFill>
                <a:latin typeface="Times New Roman" charset="0"/>
              </a:defRPr>
            </a:lvl8pPr>
            <a:lvl9pPr eaLnBrk="0" fontAlgn="base" hangingPunct="0">
              <a:spcBef>
                <a:spcPct val="0"/>
              </a:spcBef>
              <a:spcAft>
                <a:spcPct val="0"/>
              </a:spcAft>
              <a:defRPr kumimoji="1" sz="2400">
                <a:solidFill>
                  <a:schemeClr val="tx1"/>
                </a:solidFill>
                <a:latin typeface="Times New Roman" charset="0"/>
              </a:defRPr>
            </a:lvl9pPr>
          </a:lstStyle>
          <a:p>
            <a:pPr>
              <a:spcBef>
                <a:spcPct val="50000"/>
              </a:spcBef>
              <a:buFont typeface="Monotype Sorts" charset="2"/>
              <a:buNone/>
            </a:pPr>
            <a:r>
              <a:rPr lang="en-US" altLang="en-US" sz="3600">
                <a:effectLst>
                  <a:outerShdw blurRad="38100" dist="38100" dir="2700000" algn="tl">
                    <a:srgbClr val="000000"/>
                  </a:outerShdw>
                </a:effectLst>
                <a:latin typeface="Lucida Sans" charset="0"/>
              </a:rPr>
              <a:t>Are To-</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1" name="Rectangle 3"/>
          <p:cNvSpPr>
            <a:spLocks noGrp="1" noChangeArrowheads="1"/>
          </p:cNvSpPr>
          <p:nvPr>
            <p:ph type="title"/>
          </p:nvPr>
        </p:nvSpPr>
        <p:spPr>
          <a:xfrm>
            <a:off x="952500" y="228600"/>
            <a:ext cx="8439150" cy="914400"/>
          </a:xfrm>
        </p:spPr>
        <p:txBody>
          <a:bodyPr/>
          <a:lstStyle/>
          <a:p>
            <a:pPr algn="ctr"/>
            <a:r>
              <a:rPr lang="en-US" altLang="en-US" b="1">
                <a:solidFill>
                  <a:srgbClr val="008080"/>
                </a:solidFill>
                <a:effectLst>
                  <a:outerShdw blurRad="38100" dist="38100" dir="2700000" algn="tl">
                    <a:srgbClr val="000000"/>
                  </a:outerShdw>
                </a:effectLst>
                <a:latin typeface="Arial MT" charset="0"/>
              </a:rPr>
              <a:t>Master Gardener Exams</a:t>
            </a:r>
            <a:endParaRPr lang="en-US" altLang="en-US">
              <a:latin typeface="Arial MT" charset="0"/>
            </a:endParaRPr>
          </a:p>
        </p:txBody>
      </p:sp>
      <p:pic>
        <p:nvPicPr>
          <p:cNvPr id="22533" name="Picture 5" descr="class5"/>
          <p:cNvPicPr>
            <a:picLocks noChangeAspect="1" noChangeArrowheads="1"/>
          </p:cNvPicPr>
          <p:nvPr>
            <p:ph idx="1"/>
          </p:nvPr>
        </p:nvPicPr>
        <p:blipFill>
          <a:blip r:embed="rId3">
            <a:lum contrast="48000"/>
            <a:extLst>
              <a:ext uri="{28A0092B-C50C-407E-A947-70E740481C1C}">
                <a14:useLocalDpi xmlns:a14="http://schemas.microsoft.com/office/drawing/2010/main" val="0"/>
              </a:ext>
            </a:extLst>
          </a:blip>
          <a:srcRect/>
          <a:stretch>
            <a:fillRect/>
          </a:stretch>
        </p:blipFill>
        <p:spPr>
          <a:xfrm>
            <a:off x="2020888" y="1981200"/>
            <a:ext cx="6243637" cy="4114800"/>
          </a:xfrm>
          <a:noFill/>
          <a:ln/>
          <a:extLst>
            <a:ext uri="{91240B29-F687-4F45-9708-019B960494DF}">
              <a14:hiddenLine xmlns:a14="http://schemas.microsoft.com/office/drawing/2010/main" w="50800">
                <a:solidFill>
                  <a:srgbClr val="993366"/>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86" name="Picture 18" descr="certificates04 001"/>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009900" y="1524000"/>
            <a:ext cx="5868988" cy="4657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6" name="Rectangle 8"/>
          <p:cNvSpPr>
            <a:spLocks noGrp="1" noChangeArrowheads="1"/>
          </p:cNvSpPr>
          <p:nvPr>
            <p:ph type="title"/>
          </p:nvPr>
        </p:nvSpPr>
        <p:spPr>
          <a:xfrm>
            <a:off x="647700" y="304800"/>
            <a:ext cx="9144000" cy="685800"/>
          </a:xfrm>
        </p:spPr>
        <p:txBody>
          <a:bodyPr/>
          <a:lstStyle/>
          <a:p>
            <a:pPr algn="ctr"/>
            <a:r>
              <a:rPr lang="en-US" altLang="en-US" sz="4000" b="1">
                <a:solidFill>
                  <a:srgbClr val="008080"/>
                </a:solidFill>
                <a:effectLst>
                  <a:outerShdw blurRad="38100" dist="38100" dir="2700000" algn="tl">
                    <a:srgbClr val="000000"/>
                  </a:outerShdw>
                </a:effectLst>
                <a:latin typeface="Arial MT" charset="0"/>
              </a:rPr>
              <a:t>MG Certification</a:t>
            </a:r>
            <a:endParaRPr lang="en-US" altLang="en-US" sz="4000">
              <a:latin typeface="Arial MT" charset="0"/>
            </a:endParaRPr>
          </a:p>
        </p:txBody>
      </p:sp>
      <p:sp>
        <p:nvSpPr>
          <p:cNvPr id="32774" name="Rectangle 6"/>
          <p:cNvSpPr>
            <a:spLocks noGrp="1" noChangeArrowheads="1"/>
          </p:cNvSpPr>
          <p:nvPr>
            <p:ph type="body" sz="half" idx="4294967295"/>
          </p:nvPr>
        </p:nvSpPr>
        <p:spPr>
          <a:xfrm>
            <a:off x="5991225" y="1981200"/>
            <a:ext cx="4295775" cy="4114800"/>
          </a:xfrm>
        </p:spPr>
        <p:txBody>
          <a:bodyPr/>
          <a:lstStyle/>
          <a:p>
            <a:endParaRPr lang="en-US" altLang="en-US" sz="2800"/>
          </a:p>
          <a:p>
            <a:endParaRPr lang="en-US" altLang="en-US" sz="2800"/>
          </a:p>
          <a:p>
            <a:endParaRPr lang="en-US" altLang="en-US" sz="280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1295400" y="914400"/>
            <a:ext cx="8743950" cy="1143000"/>
          </a:xfrm>
        </p:spPr>
        <p:txBody>
          <a:bodyPr/>
          <a:lstStyle/>
          <a:p>
            <a:pPr algn="ctr"/>
            <a:r>
              <a:rPr lang="en-US" altLang="en-US" b="1">
                <a:solidFill>
                  <a:srgbClr val="0099CC"/>
                </a:solidFill>
                <a:effectLst>
                  <a:outerShdw blurRad="38100" dist="38100" dir="2700000" algn="tl">
                    <a:srgbClr val="000000"/>
                  </a:outerShdw>
                </a:effectLst>
                <a:latin typeface="Arial MT" charset="0"/>
              </a:rPr>
              <a:t>BENEFITS OF BECOMING A GEORGIA MASTER GARDENER</a:t>
            </a:r>
            <a:endParaRPr lang="en-US" altLang="en-US">
              <a:latin typeface="Arial MT" charset="0"/>
            </a:endParaRPr>
          </a:p>
        </p:txBody>
      </p:sp>
      <p:sp>
        <p:nvSpPr>
          <p:cNvPr id="140293" name="Rectangle 5"/>
          <p:cNvSpPr>
            <a:spLocks noGrp="1" noChangeArrowheads="1"/>
          </p:cNvSpPr>
          <p:nvPr>
            <p:ph type="body" sz="half" idx="1"/>
          </p:nvPr>
        </p:nvSpPr>
        <p:spPr>
          <a:xfrm>
            <a:off x="1257300" y="2438400"/>
            <a:ext cx="3810000" cy="2971800"/>
          </a:xfrm>
        </p:spPr>
        <p:txBody>
          <a:bodyPr/>
          <a:lstStyle/>
          <a:p>
            <a:r>
              <a:rPr kumimoji="0" lang="en-US" altLang="en-US" b="1">
                <a:latin typeface="Lucida Sans" charset="0"/>
              </a:rPr>
              <a:t>Handbook</a:t>
            </a:r>
            <a:br>
              <a:rPr kumimoji="0" lang="en-US" altLang="en-US" b="1">
                <a:latin typeface="Lucida Sans" charset="0"/>
              </a:rPr>
            </a:br>
            <a:endParaRPr kumimoji="0" lang="en-US" altLang="en-US" b="1">
              <a:latin typeface="Lucida Sans" charset="0"/>
            </a:endParaRPr>
          </a:p>
          <a:p>
            <a:r>
              <a:rPr kumimoji="0" lang="en-US" altLang="en-US" b="1">
                <a:latin typeface="Lucida Sans" charset="0"/>
              </a:rPr>
              <a:t>Badge</a:t>
            </a:r>
            <a:br>
              <a:rPr kumimoji="0" lang="en-US" altLang="en-US" b="1">
                <a:latin typeface="Lucida Sans" charset="0"/>
              </a:rPr>
            </a:br>
            <a:endParaRPr kumimoji="0" lang="en-US" altLang="en-US" b="1">
              <a:latin typeface="Lucida Sans" charset="0"/>
            </a:endParaRPr>
          </a:p>
          <a:p>
            <a:r>
              <a:rPr kumimoji="0" lang="en-US" altLang="en-US" b="1">
                <a:latin typeface="Lucida Sans" charset="0"/>
              </a:rPr>
              <a:t>Local Group Meetings</a:t>
            </a:r>
            <a:endParaRPr kumimoji="0" lang="en-US" altLang="en-US" b="1"/>
          </a:p>
          <a:p>
            <a:endParaRPr kumimoji="0" lang="en-US" altLang="en-US" b="1"/>
          </a:p>
        </p:txBody>
      </p:sp>
      <p:sp>
        <p:nvSpPr>
          <p:cNvPr id="140294" name="Rectangle 6"/>
          <p:cNvSpPr>
            <a:spLocks noGrp="1" noChangeArrowheads="1"/>
          </p:cNvSpPr>
          <p:nvPr>
            <p:ph type="body" sz="half" idx="2"/>
          </p:nvPr>
        </p:nvSpPr>
        <p:spPr>
          <a:xfrm>
            <a:off x="5753100" y="2286000"/>
            <a:ext cx="4067175" cy="2971800"/>
          </a:xfrm>
        </p:spPr>
        <p:txBody>
          <a:bodyPr/>
          <a:lstStyle/>
          <a:p>
            <a:r>
              <a:rPr kumimoji="0" lang="en-US" altLang="en-US" b="1">
                <a:latin typeface="Lucida Sans" charset="0"/>
              </a:rPr>
              <a:t>Regional Conferences</a:t>
            </a:r>
            <a:br>
              <a:rPr kumimoji="0" lang="en-US" altLang="en-US" b="1">
                <a:latin typeface="Lucida Sans" charset="0"/>
              </a:rPr>
            </a:br>
            <a:endParaRPr kumimoji="0" lang="en-US" altLang="en-US" b="1">
              <a:latin typeface="Lucida Sans" charset="0"/>
            </a:endParaRPr>
          </a:p>
          <a:p>
            <a:r>
              <a:rPr kumimoji="0" lang="en-US" altLang="en-US" b="1">
                <a:latin typeface="Lucida Sans" charset="0"/>
              </a:rPr>
              <a:t>International Conferences</a:t>
            </a:r>
            <a:br>
              <a:rPr kumimoji="0" lang="en-US" altLang="en-US" b="1">
                <a:latin typeface="Lucida Sans" charset="0"/>
              </a:rPr>
            </a:br>
            <a:endParaRPr kumimoji="0" lang="en-US" altLang="en-US" b="1">
              <a:latin typeface="Lucida Sans" charset="0"/>
            </a:endParaRPr>
          </a:p>
          <a:p>
            <a:r>
              <a:rPr kumimoji="0" lang="en-US" altLang="en-US" b="1">
                <a:latin typeface="Lucida Sans" charset="0"/>
              </a:rPr>
              <a:t>GMGA Membership</a:t>
            </a:r>
            <a:endParaRPr kumimoji="0" lang="en-US" altLang="en-US" b="1"/>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Picture 2" descr="lflslide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975" y="685800"/>
            <a:ext cx="8743950" cy="5160963"/>
          </a:xfrm>
          <a:prstGeom prst="rect">
            <a:avLst/>
          </a:prstGeom>
          <a:noFill/>
          <a:extLst>
            <a:ext uri="{909E8E84-426E-40DD-AFC4-6F175D3DCCD1}">
              <a14:hiddenFill xmlns:a14="http://schemas.microsoft.com/office/drawing/2010/main">
                <a:solidFill>
                  <a:srgbClr val="FFFFFF"/>
                </a:solidFill>
              </a14:hiddenFill>
            </a:ext>
          </a:extLst>
        </p:spPr>
      </p:pic>
      <p:sp>
        <p:nvSpPr>
          <p:cNvPr id="259075" name="Text Box 3"/>
          <p:cNvSpPr txBox="1">
            <a:spLocks noChangeArrowheads="1"/>
          </p:cNvSpPr>
          <p:nvPr/>
        </p:nvSpPr>
        <p:spPr bwMode="auto">
          <a:xfrm>
            <a:off x="4397375" y="4495800"/>
            <a:ext cx="5032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ClrTx/>
              <a:buFontTx/>
              <a:buNone/>
            </a:pPr>
            <a:endParaRPr kumimoji="0" lang="en-US" altLang="en-US" sz="2400" b="0">
              <a:latin typeface="Times" charset="0"/>
            </a:endParaRPr>
          </a:p>
        </p:txBody>
      </p:sp>
      <p:sp>
        <p:nvSpPr>
          <p:cNvPr id="259076" name="Text Box 4"/>
          <p:cNvSpPr txBox="1">
            <a:spLocks noChangeArrowheads="1"/>
          </p:cNvSpPr>
          <p:nvPr/>
        </p:nvSpPr>
        <p:spPr bwMode="auto">
          <a:xfrm>
            <a:off x="4286250" y="4876800"/>
            <a:ext cx="5057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ClrTx/>
              <a:buFontTx/>
              <a:buNone/>
            </a:pPr>
            <a:endParaRPr kumimoji="0" lang="en-US" altLang="en-US" sz="2400" b="0">
              <a:latin typeface="Times" charset="0"/>
            </a:endParaRPr>
          </a:p>
        </p:txBody>
      </p:sp>
      <p:sp>
        <p:nvSpPr>
          <p:cNvPr id="259077" name="Rectangle 5"/>
          <p:cNvSpPr>
            <a:spLocks noChangeArrowheads="1"/>
          </p:cNvSpPr>
          <p:nvPr/>
        </p:nvSpPr>
        <p:spPr bwMode="auto">
          <a:xfrm>
            <a:off x="1543050" y="5867400"/>
            <a:ext cx="7629525" cy="685800"/>
          </a:xfrm>
          <a:prstGeom prst="rect">
            <a:avLst/>
          </a:prstGeom>
          <a:solidFill>
            <a:srgbClr val="FFFF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a:spcBef>
                <a:spcPct val="0"/>
              </a:spcBef>
              <a:buClrTx/>
              <a:buFontTx/>
              <a:buNone/>
            </a:pPr>
            <a:r>
              <a:rPr kumimoji="0" lang="en-US" altLang="en-US" sz="2800">
                <a:solidFill>
                  <a:srgbClr val="3399FF"/>
                </a:solidFill>
                <a:effectLst>
                  <a:outerShdw blurRad="38100" dist="38100" dir="2700000" algn="tl">
                    <a:srgbClr val="C0C0C0"/>
                  </a:outerShdw>
                </a:effectLst>
                <a:latin typeface="Arial" charset="0"/>
              </a:rPr>
              <a:t>www.ugaextension.com</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9" name="Rectangle 1031"/>
          <p:cNvSpPr>
            <a:spLocks noGrp="1" noChangeArrowheads="1"/>
          </p:cNvSpPr>
          <p:nvPr>
            <p:ph type="title"/>
          </p:nvPr>
        </p:nvSpPr>
        <p:spPr>
          <a:xfrm>
            <a:off x="723900" y="381000"/>
            <a:ext cx="9563100" cy="914400"/>
          </a:xfrm>
        </p:spPr>
        <p:txBody>
          <a:bodyPr/>
          <a:lstStyle/>
          <a:p>
            <a:pPr algn="ctr"/>
            <a:r>
              <a:rPr lang="en-US" altLang="en-US" b="1">
                <a:solidFill>
                  <a:srgbClr val="0099CC"/>
                </a:solidFill>
                <a:effectLst>
                  <a:outerShdw blurRad="38100" dist="38100" dir="2700000" algn="tl">
                    <a:srgbClr val="000000"/>
                  </a:outerShdw>
                </a:effectLst>
                <a:latin typeface="Arial MT" charset="0"/>
              </a:rPr>
              <a:t>Master Gardener Handbook</a:t>
            </a:r>
            <a:endParaRPr lang="en-US" altLang="en-US">
              <a:latin typeface="Arial MT" charset="0"/>
            </a:endParaRPr>
          </a:p>
        </p:txBody>
      </p:sp>
      <p:pic>
        <p:nvPicPr>
          <p:cNvPr id="33801" name="Picture 1033" descr="webimage"/>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571750" y="1981200"/>
            <a:ext cx="51435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0531" name="Picture 1027" descr="bad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514600"/>
            <a:ext cx="5400675" cy="3533775"/>
          </a:xfrm>
          <a:prstGeom prst="rect">
            <a:avLst/>
          </a:prstGeom>
          <a:noFill/>
          <a:extLst>
            <a:ext uri="{909E8E84-426E-40DD-AFC4-6F175D3DCCD1}">
              <a14:hiddenFill xmlns:a14="http://schemas.microsoft.com/office/drawing/2010/main">
                <a:solidFill>
                  <a:srgbClr val="FFFFFF"/>
                </a:solidFill>
              </a14:hiddenFill>
            </a:ext>
          </a:extLst>
        </p:spPr>
      </p:pic>
      <p:sp>
        <p:nvSpPr>
          <p:cNvPr id="150533" name="Rectangle 1029"/>
          <p:cNvSpPr>
            <a:spLocks noGrp="1" noChangeArrowheads="1"/>
          </p:cNvSpPr>
          <p:nvPr>
            <p:ph type="title"/>
          </p:nvPr>
        </p:nvSpPr>
        <p:spPr>
          <a:xfrm>
            <a:off x="800100" y="533400"/>
            <a:ext cx="8743950" cy="533400"/>
          </a:xfrm>
        </p:spPr>
        <p:txBody>
          <a:bodyPr/>
          <a:lstStyle/>
          <a:p>
            <a:pPr algn="ctr"/>
            <a:r>
              <a:rPr lang="en-US" altLang="en-US" sz="4000" b="1">
                <a:solidFill>
                  <a:srgbClr val="0099CC"/>
                </a:solidFill>
                <a:effectLst>
                  <a:outerShdw blurRad="38100" dist="38100" dir="2700000" algn="tl">
                    <a:srgbClr val="000000"/>
                  </a:outerShdw>
                </a:effectLst>
                <a:latin typeface="Arial MT" charset="0"/>
              </a:rPr>
              <a:t>Master Gardener Badge</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3" name="Text Box 3"/>
          <p:cNvSpPr txBox="1">
            <a:spLocks noChangeArrowheads="1"/>
          </p:cNvSpPr>
          <p:nvPr/>
        </p:nvSpPr>
        <p:spPr bwMode="auto">
          <a:xfrm>
            <a:off x="876300" y="381000"/>
            <a:ext cx="8763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buClrTx/>
              <a:buFontTx/>
              <a:buNone/>
            </a:pPr>
            <a:r>
              <a:rPr kumimoji="0" lang="en-US" altLang="en-US" sz="4400">
                <a:solidFill>
                  <a:srgbClr val="0099CC"/>
                </a:solidFill>
                <a:effectLst>
                  <a:outerShdw blurRad="38100" dist="38100" dir="2700000" algn="tl">
                    <a:srgbClr val="000000"/>
                  </a:outerShdw>
                </a:effectLst>
                <a:latin typeface="Arial MT" charset="0"/>
              </a:rPr>
              <a:t>Local Group Meetings</a:t>
            </a:r>
            <a:r>
              <a:rPr kumimoji="0" lang="en-US" altLang="en-US" sz="2400">
                <a:solidFill>
                  <a:srgbClr val="0099CC"/>
                </a:solidFill>
                <a:effectLst>
                  <a:outerShdw blurRad="38100" dist="38100" dir="2700000" algn="tl">
                    <a:srgbClr val="000000"/>
                  </a:outerShdw>
                </a:effectLst>
                <a:latin typeface="Courier New" charset="0"/>
              </a:rPr>
              <a:t> </a:t>
            </a:r>
          </a:p>
        </p:txBody>
      </p:sp>
      <p:pic>
        <p:nvPicPr>
          <p:cNvPr id="35847" name="Picture 7" descr="1meeting"/>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l="17567" t="39243" r="26401" b="4767"/>
          <a:stretch>
            <a:fillRect/>
          </a:stretch>
        </p:blipFill>
        <p:spPr bwMode="auto">
          <a:xfrm>
            <a:off x="3048000" y="1600200"/>
            <a:ext cx="5337175" cy="46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993366"/>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9" name="Rectangle 3"/>
          <p:cNvSpPr>
            <a:spLocks noGrp="1" noChangeArrowheads="1"/>
          </p:cNvSpPr>
          <p:nvPr>
            <p:ph type="title"/>
          </p:nvPr>
        </p:nvSpPr>
        <p:spPr>
          <a:xfrm>
            <a:off x="1181100" y="5486400"/>
            <a:ext cx="8839200" cy="1143000"/>
          </a:xfrm>
        </p:spPr>
        <p:txBody>
          <a:bodyPr/>
          <a:lstStyle/>
          <a:p>
            <a:pPr algn="ctr"/>
            <a:r>
              <a:rPr lang="en-US" altLang="en-US" b="1">
                <a:solidFill>
                  <a:srgbClr val="0099CC"/>
                </a:solidFill>
                <a:effectLst>
                  <a:outerShdw blurRad="38100" dist="38100" dir="2700000" algn="tl">
                    <a:srgbClr val="000000"/>
                  </a:outerShdw>
                </a:effectLst>
                <a:latin typeface="Arial MT" charset="0"/>
              </a:rPr>
              <a:t>Regional Conferences</a:t>
            </a:r>
            <a:endParaRPr lang="en-US" altLang="en-US">
              <a:latin typeface="Arial MT" charset="0"/>
            </a:endParaRPr>
          </a:p>
        </p:txBody>
      </p:sp>
      <p:pic>
        <p:nvPicPr>
          <p:cNvPr id="39940" name="Picture 4" descr="ser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 y="676275"/>
            <a:ext cx="9029700" cy="5045075"/>
          </a:xfrm>
          <a:prstGeom prst="rect">
            <a:avLst/>
          </a:prstGeom>
          <a:noFill/>
          <a:ln w="3175">
            <a:solidFill>
              <a:srgbClr val="99336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771525" y="3733800"/>
            <a:ext cx="3838575" cy="1676400"/>
          </a:xfrm>
        </p:spPr>
        <p:txBody>
          <a:bodyPr/>
          <a:lstStyle/>
          <a:p>
            <a:pPr algn="ctr"/>
            <a:r>
              <a:rPr lang="en-US" altLang="en-US" b="1">
                <a:solidFill>
                  <a:srgbClr val="0099CC"/>
                </a:solidFill>
                <a:effectLst>
                  <a:outerShdw blurRad="38100" dist="38100" dir="2700000" algn="tl">
                    <a:srgbClr val="000000"/>
                  </a:outerShdw>
                </a:effectLst>
                <a:latin typeface="Arial MT" charset="0"/>
              </a:rPr>
              <a:t>International Conferences</a:t>
            </a:r>
            <a:endParaRPr lang="en-US" altLang="en-US">
              <a:latin typeface="Arial MT" charset="0"/>
            </a:endParaRPr>
          </a:p>
        </p:txBody>
      </p:sp>
      <p:pic>
        <p:nvPicPr>
          <p:cNvPr id="40969" name="Picture 9" descr="logo_left"/>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372100" y="1752600"/>
            <a:ext cx="3579813" cy="4038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19458" name="Picture 2" descr="amg pi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533400"/>
            <a:ext cx="6700838"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993366"/>
                </a:solidFill>
                <a:miter lim="800000"/>
                <a:headEnd/>
                <a:tailEnd/>
              </a14:hiddenLine>
            </a:ext>
          </a:extLst>
        </p:spPr>
      </p:pic>
      <p:sp>
        <p:nvSpPr>
          <p:cNvPr id="19459" name="Text Box 3"/>
          <p:cNvSpPr txBox="1">
            <a:spLocks noChangeArrowheads="1"/>
          </p:cNvSpPr>
          <p:nvPr/>
        </p:nvSpPr>
        <p:spPr bwMode="auto">
          <a:xfrm>
            <a:off x="1866900" y="5410200"/>
            <a:ext cx="7772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buClrTx/>
              <a:buFontTx/>
              <a:buNone/>
            </a:pPr>
            <a:r>
              <a:rPr kumimoji="0" lang="en-US" altLang="en-US" sz="4400">
                <a:solidFill>
                  <a:srgbClr val="9933FF"/>
                </a:solidFill>
                <a:effectLst>
                  <a:outerShdw blurRad="38100" dist="38100" dir="2700000" algn="tl">
                    <a:srgbClr val="000000"/>
                  </a:outerShdw>
                </a:effectLst>
                <a:latin typeface="Arial MT" charset="0"/>
              </a:rPr>
              <a:t>Advanced Training</a:t>
            </a:r>
          </a:p>
        </p:txBody>
      </p:sp>
      <p:graphicFrame>
        <p:nvGraphicFramePr>
          <p:cNvPr id="19460" name="Rectangle 4"/>
          <p:cNvGraphicFramePr>
            <a:graphicFrameLocks/>
          </p:cNvGraphicFramePr>
          <p:nvPr/>
        </p:nvGraphicFramePr>
        <p:xfrm>
          <a:off x="1714500" y="1143000"/>
          <a:ext cx="6858000" cy="4572000"/>
        </p:xfrm>
        <a:graphic>
          <a:graphicData uri="http://schemas.openxmlformats.org/presentationml/2006/ole">
            <mc:AlternateContent xmlns:mc="http://schemas.openxmlformats.org/markup-compatibility/2006">
              <mc:Choice xmlns:v="urn:schemas-microsoft-com:vml" Requires="v">
                <p:oleObj spid="_x0000_s19463" name="Clip" r:id="rId6" imgW="0" imgH="0" progId="MS_ClipArt_Gallery.2">
                  <p:embed/>
                </p:oleObj>
              </mc:Choice>
              <mc:Fallback>
                <p:oleObj name="Clip" r:id="rId6" imgW="0" imgH="0" progId="MS_ClipArt_Gallery.2">
                  <p:embed/>
                  <p:pic>
                    <p:nvPicPr>
                      <p:cNvPr id="0" name="Rectangle 4"/>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714500" y="1143000"/>
                        <a:ext cx="6858000"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19462" name="Picture 6" descr="STA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1100" y="4572000"/>
            <a:ext cx="1295400" cy="12001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4823" name="Picture 7" descr="mg1"/>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4300" y="914400"/>
            <a:ext cx="532923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993366"/>
                </a:solidFill>
                <a:miter lim="800000"/>
                <a:headEnd/>
                <a:tailEnd/>
              </a14:hiddenLine>
            </a:ext>
          </a:extLst>
        </p:spPr>
      </p:pic>
      <p:sp>
        <p:nvSpPr>
          <p:cNvPr id="34824" name="Text Box 8"/>
          <p:cNvSpPr txBox="1">
            <a:spLocks noChangeArrowheads="1"/>
          </p:cNvSpPr>
          <p:nvPr/>
        </p:nvSpPr>
        <p:spPr bwMode="auto">
          <a:xfrm>
            <a:off x="342900" y="1295400"/>
            <a:ext cx="3429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buClrTx/>
              <a:buFontTx/>
              <a:buNone/>
            </a:pPr>
            <a:r>
              <a:rPr kumimoji="0" lang="en-US" altLang="en-US" sz="4000">
                <a:solidFill>
                  <a:srgbClr val="0099CC"/>
                </a:solidFill>
                <a:effectLst>
                  <a:outerShdw blurRad="38100" dist="38100" dir="2700000" algn="tl">
                    <a:srgbClr val="000000"/>
                  </a:outerShdw>
                </a:effectLst>
                <a:latin typeface="Arial MT" charset="0"/>
              </a:rPr>
              <a:t>GMGA Membership</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8" name="Rectangle 4"/>
          <p:cNvSpPr>
            <a:spLocks noGrp="1" noChangeArrowheads="1"/>
          </p:cNvSpPr>
          <p:nvPr>
            <p:ph type="title"/>
          </p:nvPr>
        </p:nvSpPr>
        <p:spPr>
          <a:xfrm>
            <a:off x="495300" y="381000"/>
            <a:ext cx="9372600" cy="914400"/>
          </a:xfrm>
        </p:spPr>
        <p:txBody>
          <a:bodyPr/>
          <a:lstStyle/>
          <a:p>
            <a:pPr algn="ctr"/>
            <a:r>
              <a:rPr lang="en-US" altLang="en-US" sz="4000" b="1">
                <a:solidFill>
                  <a:srgbClr val="9933FF"/>
                </a:solidFill>
                <a:effectLst>
                  <a:outerShdw blurRad="38100" dist="38100" dir="2700000" algn="tl">
                    <a:srgbClr val="000000"/>
                  </a:outerShdw>
                </a:effectLst>
                <a:latin typeface="Arial MT" charset="0"/>
              </a:rPr>
              <a:t>BENEFITS OF GMGA MEMBERSHIP</a:t>
            </a:r>
          </a:p>
        </p:txBody>
      </p:sp>
      <p:sp>
        <p:nvSpPr>
          <p:cNvPr id="36872" name="Rectangle 8"/>
          <p:cNvSpPr>
            <a:spLocks noGrp="1" noChangeArrowheads="1"/>
          </p:cNvSpPr>
          <p:nvPr>
            <p:ph type="body" idx="1"/>
          </p:nvPr>
        </p:nvSpPr>
        <p:spPr>
          <a:xfrm>
            <a:off x="1104900" y="2209800"/>
            <a:ext cx="8305800" cy="3733800"/>
          </a:xfrm>
        </p:spPr>
        <p:txBody>
          <a:bodyPr/>
          <a:lstStyle/>
          <a:p>
            <a:r>
              <a:rPr kumimoji="0" lang="en-US" altLang="en-US" sz="4000" b="1" i="1"/>
              <a:t>The Scoop</a:t>
            </a:r>
            <a:endParaRPr kumimoji="0" lang="en-US" altLang="en-US" sz="4000" b="1"/>
          </a:p>
          <a:p>
            <a:r>
              <a:rPr kumimoji="0" lang="en-US" altLang="en-US" sz="4000" b="1"/>
              <a:t>Project Funding</a:t>
            </a:r>
          </a:p>
          <a:p>
            <a:r>
              <a:rPr kumimoji="0" lang="en-US" altLang="en-US" sz="4000" b="1"/>
              <a:t>State Conferences</a:t>
            </a:r>
          </a:p>
          <a:p>
            <a:r>
              <a:rPr kumimoji="0" lang="en-US" altLang="en-US" sz="4000" b="1"/>
              <a:t>Special Events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7874" name="Picture 1026" descr="scoop-he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 y="2514600"/>
            <a:ext cx="8229600" cy="172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993366"/>
                </a:solidFill>
                <a:miter lim="800000"/>
                <a:headEnd/>
                <a:tailEnd/>
              </a14:hiddenLine>
            </a:ext>
          </a:extLst>
        </p:spPr>
      </p:pic>
      <p:sp>
        <p:nvSpPr>
          <p:cNvPr id="207875" name="Rectangle 1027"/>
          <p:cNvSpPr>
            <a:spLocks noGrp="1" noChangeArrowheads="1"/>
          </p:cNvSpPr>
          <p:nvPr>
            <p:ph type="title"/>
          </p:nvPr>
        </p:nvSpPr>
        <p:spPr>
          <a:xfrm>
            <a:off x="647700" y="457200"/>
            <a:ext cx="8743950" cy="762000"/>
          </a:xfrm>
        </p:spPr>
        <p:txBody>
          <a:bodyPr/>
          <a:lstStyle/>
          <a:p>
            <a:pPr algn="ctr"/>
            <a:r>
              <a:rPr kumimoji="0" lang="en-US" altLang="en-US" b="1">
                <a:solidFill>
                  <a:srgbClr val="9933FF"/>
                </a:solidFill>
                <a:effectLst>
                  <a:outerShdw blurRad="38100" dist="38100" dir="2700000" algn="tl">
                    <a:srgbClr val="000000"/>
                  </a:outerShdw>
                </a:effectLst>
                <a:latin typeface="Arial MT" charset="0"/>
              </a:rPr>
              <a:t>Newsletter</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1543050" y="4876800"/>
            <a:ext cx="8743950" cy="1143000"/>
          </a:xfrm>
        </p:spPr>
        <p:txBody>
          <a:bodyPr/>
          <a:lstStyle/>
          <a:p>
            <a:pPr algn="ctr"/>
            <a:r>
              <a:rPr lang="en-US" altLang="en-US" b="1">
                <a:solidFill>
                  <a:srgbClr val="9933FF"/>
                </a:solidFill>
                <a:effectLst>
                  <a:outerShdw blurRad="38100" dist="38100" dir="2700000" algn="tl">
                    <a:srgbClr val="000000"/>
                  </a:outerShdw>
                </a:effectLst>
                <a:latin typeface="Arial MT" charset="0"/>
              </a:rPr>
              <a:t>Project Funding</a:t>
            </a:r>
          </a:p>
        </p:txBody>
      </p:sp>
      <p:pic>
        <p:nvPicPr>
          <p:cNvPr id="154630" name="Picture 6" descr="douglas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8900" y="1066800"/>
            <a:ext cx="49085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993366"/>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Picture 2" descr="Weblogo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6025" y="914400"/>
            <a:ext cx="5614988" cy="4891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8919" name="Picture 7" descr="conf5"/>
          <p:cNvPicPr>
            <a:picLocks noChangeAspect="1" noChangeArrowheads="1"/>
          </p:cNvPicPr>
          <p:nvPr/>
        </p:nvPicPr>
        <p:blipFill>
          <a:blip r:embed="rId4">
            <a:extLst>
              <a:ext uri="{28A0092B-C50C-407E-A947-70E740481C1C}">
                <a14:useLocalDpi xmlns:a14="http://schemas.microsoft.com/office/drawing/2010/main" val="0"/>
              </a:ext>
            </a:extLst>
          </a:blip>
          <a:srcRect l="3407" t="16605" r="1183" b="11868"/>
          <a:stretch>
            <a:fillRect/>
          </a:stretch>
        </p:blipFill>
        <p:spPr bwMode="auto">
          <a:xfrm>
            <a:off x="1714500" y="1371600"/>
            <a:ext cx="6400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993366"/>
                </a:solidFill>
                <a:miter lim="800000"/>
                <a:headEnd/>
                <a:tailEnd/>
              </a14:hiddenLine>
            </a:ext>
          </a:extLst>
        </p:spPr>
      </p:pic>
      <p:sp>
        <p:nvSpPr>
          <p:cNvPr id="38920" name="Rectangle 8"/>
          <p:cNvSpPr>
            <a:spLocks noGrp="1" noChangeArrowheads="1"/>
          </p:cNvSpPr>
          <p:nvPr>
            <p:ph type="title"/>
          </p:nvPr>
        </p:nvSpPr>
        <p:spPr>
          <a:xfrm>
            <a:off x="0" y="0"/>
            <a:ext cx="8839200" cy="1143000"/>
          </a:xfrm>
        </p:spPr>
        <p:txBody>
          <a:bodyPr/>
          <a:lstStyle/>
          <a:p>
            <a:pPr algn="ctr"/>
            <a:r>
              <a:rPr lang="en-US" altLang="en-US" b="1">
                <a:solidFill>
                  <a:srgbClr val="9933FF"/>
                </a:solidFill>
                <a:effectLst>
                  <a:outerShdw blurRad="38100" dist="38100" dir="2700000" algn="tl">
                    <a:srgbClr val="000000"/>
                  </a:outerShdw>
                </a:effectLst>
                <a:latin typeface="Arial MT" charset="0"/>
              </a:rPr>
              <a:t>State Conferences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181100" y="457200"/>
            <a:ext cx="8229600" cy="914400"/>
          </a:xfrm>
        </p:spPr>
        <p:txBody>
          <a:bodyPr/>
          <a:lstStyle/>
          <a:p>
            <a:r>
              <a:rPr lang="en-US" altLang="en-US" b="1">
                <a:solidFill>
                  <a:srgbClr val="9933FF"/>
                </a:solidFill>
                <a:effectLst>
                  <a:outerShdw blurRad="38100" dist="38100" dir="2700000" algn="tl">
                    <a:srgbClr val="000000"/>
                  </a:outerShdw>
                </a:effectLst>
                <a:latin typeface="Arial MT" charset="0"/>
              </a:rPr>
              <a:t>Master Gardener Day</a:t>
            </a:r>
            <a:endParaRPr kumimoji="0" lang="en-US" altLang="en-US" b="1">
              <a:solidFill>
                <a:srgbClr val="9933FF"/>
              </a:solidFill>
              <a:effectLst>
                <a:outerShdw blurRad="38100" dist="38100" dir="2700000" algn="tl">
                  <a:srgbClr val="000000"/>
                </a:outerShdw>
              </a:effectLst>
              <a:latin typeface="Arial MT" charset="0"/>
            </a:endParaRPr>
          </a:p>
        </p:txBody>
      </p:sp>
      <p:pic>
        <p:nvPicPr>
          <p:cNvPr id="37894" name="Picture 6" descr="2004MG Proclamation"/>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90700" y="1905000"/>
            <a:ext cx="6110288"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1987" name="Text Box 3"/>
          <p:cNvSpPr txBox="1">
            <a:spLocks noChangeArrowheads="1"/>
          </p:cNvSpPr>
          <p:nvPr/>
        </p:nvSpPr>
        <p:spPr bwMode="auto">
          <a:xfrm>
            <a:off x="800100" y="381000"/>
            <a:ext cx="8839200"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cap="sq">
                <a:solidFill>
                  <a:srgbClr val="993366"/>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buClrTx/>
              <a:buFontTx/>
              <a:buNone/>
            </a:pPr>
            <a:r>
              <a:rPr kumimoji="0" lang="en-US" altLang="en-US" sz="5400">
                <a:solidFill>
                  <a:srgbClr val="9999FF"/>
                </a:solidFill>
                <a:effectLst>
                  <a:outerShdw blurRad="38100" dist="38100" dir="2700000" algn="tl">
                    <a:srgbClr val="000000"/>
                  </a:outerShdw>
                </a:effectLst>
                <a:latin typeface="Arial MT" charset="0"/>
              </a:rPr>
              <a:t>MASTER GARDENER VOLUNTEER PROJECTS</a:t>
            </a:r>
            <a:endParaRPr kumimoji="0" lang="en-US" altLang="en-US" b="0">
              <a:latin typeface="Arial MT" charset="0"/>
            </a:endParaRPr>
          </a:p>
        </p:txBody>
      </p:sp>
      <p:pic>
        <p:nvPicPr>
          <p:cNvPr id="41989" name="Picture 5" descr="dougsig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7900" y="2209800"/>
            <a:ext cx="6553200" cy="4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993366"/>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3011" name="Text Box 3"/>
          <p:cNvSpPr txBox="1">
            <a:spLocks noChangeArrowheads="1"/>
          </p:cNvSpPr>
          <p:nvPr/>
        </p:nvSpPr>
        <p:spPr bwMode="auto">
          <a:xfrm>
            <a:off x="6210300" y="2590800"/>
            <a:ext cx="4076700" cy="338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buClrTx/>
              <a:buFontTx/>
              <a:buNone/>
            </a:pPr>
            <a:r>
              <a:rPr kumimoji="0" lang="en-US" altLang="en-US" sz="4400">
                <a:solidFill>
                  <a:srgbClr val="9999FF"/>
                </a:solidFill>
                <a:effectLst>
                  <a:outerShdw blurRad="38100" dist="38100" dir="2700000" algn="tl">
                    <a:srgbClr val="000000"/>
                  </a:outerShdw>
                </a:effectLst>
                <a:latin typeface="Arial MT" charset="0"/>
              </a:rPr>
              <a:t>Assisting County Agents</a:t>
            </a:r>
            <a:endParaRPr kumimoji="0" lang="en-US" altLang="en-US">
              <a:solidFill>
                <a:srgbClr val="9999FF"/>
              </a:solidFill>
              <a:effectLst>
                <a:outerShdw blurRad="38100" dist="38100" dir="2700000" algn="tl">
                  <a:srgbClr val="000000"/>
                </a:outerShdw>
              </a:effectLst>
              <a:latin typeface="Arial MT" charset="0"/>
            </a:endParaRPr>
          </a:p>
          <a:p>
            <a:pPr algn="ctr">
              <a:spcBef>
                <a:spcPct val="50000"/>
              </a:spcBef>
              <a:buClrTx/>
              <a:buFontTx/>
              <a:buNone/>
            </a:pPr>
            <a:endParaRPr kumimoji="0" lang="en-US" altLang="en-US">
              <a:solidFill>
                <a:srgbClr val="9999FF"/>
              </a:solidFill>
              <a:effectLst>
                <a:outerShdw blurRad="38100" dist="38100" dir="2700000" algn="tl">
                  <a:srgbClr val="000000"/>
                </a:outerShdw>
              </a:effectLst>
              <a:latin typeface="Arial MT" charset="0"/>
            </a:endParaRPr>
          </a:p>
          <a:p>
            <a:pPr algn="ctr">
              <a:spcBef>
                <a:spcPct val="50000"/>
              </a:spcBef>
              <a:buClrTx/>
              <a:buFontTx/>
              <a:buNone/>
            </a:pPr>
            <a:endParaRPr kumimoji="0" lang="en-US" altLang="en-US" sz="2400">
              <a:solidFill>
                <a:srgbClr val="9999FF"/>
              </a:solidFill>
              <a:effectLst>
                <a:outerShdw blurRad="38100" dist="38100" dir="2700000" algn="tl">
                  <a:srgbClr val="000000"/>
                </a:outerShdw>
              </a:effectLst>
              <a:latin typeface="Arial Rounded MT Bold" charset="0"/>
            </a:endParaRPr>
          </a:p>
        </p:txBody>
      </p:sp>
      <p:pic>
        <p:nvPicPr>
          <p:cNvPr id="43012" name="Picture 4" descr="Dekalb 002"/>
          <p:cNvPicPr>
            <a:picLocks noChangeAspect="1" noChangeArrowheads="1"/>
          </p:cNvPicPr>
          <p:nvPr/>
        </p:nvPicPr>
        <p:blipFill>
          <a:blip r:embed="rId4">
            <a:extLst>
              <a:ext uri="{28A0092B-C50C-407E-A947-70E740481C1C}">
                <a14:useLocalDpi xmlns:a14="http://schemas.microsoft.com/office/drawing/2010/main" val="0"/>
              </a:ext>
            </a:extLst>
          </a:blip>
          <a:srcRect l="11157" t="14442" r="1033" b="21378"/>
          <a:stretch>
            <a:fillRect/>
          </a:stretch>
        </p:blipFill>
        <p:spPr bwMode="auto">
          <a:xfrm>
            <a:off x="1482725" y="379413"/>
            <a:ext cx="5413375" cy="571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993366"/>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50886" name="Picture 6" descr="Dekalb 003"/>
          <p:cNvPicPr>
            <a:picLocks noChangeAspect="1" noChangeArrowheads="1"/>
          </p:cNvPicPr>
          <p:nvPr/>
        </p:nvPicPr>
        <p:blipFill>
          <a:blip r:embed="rId4">
            <a:extLst>
              <a:ext uri="{28A0092B-C50C-407E-A947-70E740481C1C}">
                <a14:useLocalDpi xmlns:a14="http://schemas.microsoft.com/office/drawing/2010/main" val="0"/>
              </a:ext>
            </a:extLst>
          </a:blip>
          <a:srcRect l="11212" t="27872" r="14790" b="25571"/>
          <a:stretch>
            <a:fillRect/>
          </a:stretch>
        </p:blipFill>
        <p:spPr bwMode="auto">
          <a:xfrm>
            <a:off x="4076700" y="609600"/>
            <a:ext cx="5029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993366"/>
                </a:solidFill>
                <a:miter lim="800000"/>
                <a:headEnd/>
                <a:tailEnd/>
              </a14:hiddenLine>
            </a:ext>
          </a:extLst>
        </p:spPr>
      </p:pic>
      <p:sp>
        <p:nvSpPr>
          <p:cNvPr id="250887" name="Rectangle 7"/>
          <p:cNvSpPr>
            <a:spLocks noGrp="1" noChangeArrowheads="1"/>
          </p:cNvSpPr>
          <p:nvPr>
            <p:ph type="title"/>
          </p:nvPr>
        </p:nvSpPr>
        <p:spPr>
          <a:xfrm>
            <a:off x="1104900" y="5105400"/>
            <a:ext cx="6734175" cy="914400"/>
          </a:xfrm>
        </p:spPr>
        <p:txBody>
          <a:bodyPr/>
          <a:lstStyle/>
          <a:p>
            <a:r>
              <a:rPr lang="en-US" altLang="en-US" b="1">
                <a:solidFill>
                  <a:srgbClr val="9999FF"/>
                </a:solidFill>
                <a:effectLst>
                  <a:outerShdw blurRad="38100" dist="38100" dir="2700000" algn="tl">
                    <a:srgbClr val="000000"/>
                  </a:outerShdw>
                </a:effectLst>
                <a:latin typeface="Arial MT" charset="0"/>
              </a:rPr>
              <a:t>New Technologies</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043" name="Picture 11" descr="mgsplanting"/>
          <p:cNvPicPr>
            <a:picLocks noChangeAspect="1" noChangeArrowheads="1"/>
          </p:cNvPicPr>
          <p:nvPr>
            <p:ph idx="1"/>
          </p:nvPr>
        </p:nvPicPr>
        <p:blipFill>
          <a:blip r:embed="rId3">
            <a:extLst>
              <a:ext uri="{28A0092B-C50C-407E-A947-70E740481C1C}">
                <a14:useLocalDpi xmlns:a14="http://schemas.microsoft.com/office/drawing/2010/main" val="0"/>
              </a:ext>
            </a:extLst>
          </a:blip>
          <a:srcRect l="9387" t="6938" r="6258" b="11110"/>
          <a:stretch>
            <a:fillRect/>
          </a:stretch>
        </p:blipFill>
        <p:spPr>
          <a:xfrm>
            <a:off x="2478088" y="1600200"/>
            <a:ext cx="6170612" cy="4495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mpd="sng">
                <a:solidFill>
                  <a:srgbClr val="000000"/>
                </a:solidFill>
                <a:miter lim="800000"/>
                <a:headEnd/>
                <a:tailEnd/>
              </a14:hiddenLine>
            </a:ext>
          </a:extLst>
        </p:spPr>
      </p:pic>
      <p:sp>
        <p:nvSpPr>
          <p:cNvPr id="44035" name="Rectangle 3"/>
          <p:cNvSpPr>
            <a:spLocks noGrp="1" noChangeArrowheads="1"/>
          </p:cNvSpPr>
          <p:nvPr>
            <p:ph type="title"/>
          </p:nvPr>
        </p:nvSpPr>
        <p:spPr>
          <a:xfrm>
            <a:off x="876300" y="381000"/>
            <a:ext cx="8258175" cy="762000"/>
          </a:xfrm>
        </p:spPr>
        <p:txBody>
          <a:bodyPr/>
          <a:lstStyle/>
          <a:p>
            <a:pPr algn="ctr"/>
            <a:r>
              <a:rPr lang="en-US" altLang="en-US" b="1">
                <a:solidFill>
                  <a:srgbClr val="9999FF"/>
                </a:solidFill>
                <a:effectLst>
                  <a:outerShdw blurRad="38100" dist="38100" dir="2700000" algn="tl">
                    <a:srgbClr val="000000"/>
                  </a:outerShdw>
                </a:effectLst>
                <a:latin typeface="Arial MT" charset="0"/>
              </a:rPr>
              <a:t>Teaching Classes</a:t>
            </a:r>
            <a:endParaRPr lang="en-US" altLang="en-US">
              <a:latin typeface="Arial MT"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14694" name="Picture 6" descr="MVC-018F"/>
          <p:cNvPicPr>
            <a:picLocks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552700" y="762000"/>
            <a:ext cx="7086600" cy="5314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mpd="sng">
                <a:solidFill>
                  <a:srgbClr val="000000"/>
                </a:solidFill>
                <a:miter lim="800000"/>
                <a:headEnd/>
                <a:tailEnd/>
              </a14:hiddenLine>
            </a:ext>
          </a:extLst>
        </p:spPr>
      </p:pic>
      <p:sp>
        <p:nvSpPr>
          <p:cNvPr id="114690" name="Rectangle 2"/>
          <p:cNvSpPr>
            <a:spLocks noGrp="1" noChangeArrowheads="1"/>
          </p:cNvSpPr>
          <p:nvPr>
            <p:ph type="title"/>
          </p:nvPr>
        </p:nvSpPr>
        <p:spPr>
          <a:xfrm>
            <a:off x="1543050" y="533400"/>
            <a:ext cx="8743950" cy="1143000"/>
          </a:xfrm>
        </p:spPr>
        <p:txBody>
          <a:bodyPr/>
          <a:lstStyle/>
          <a:p>
            <a:r>
              <a:rPr lang="en-US" altLang="en-US" b="1">
                <a:solidFill>
                  <a:srgbClr val="9999FF"/>
                </a:solidFill>
                <a:effectLst>
                  <a:outerShdw blurRad="38100" dist="38100" dir="2700000" algn="tl">
                    <a:srgbClr val="000000"/>
                  </a:outerShdw>
                </a:effectLst>
                <a:latin typeface="Arial MT" charset="0"/>
              </a:rPr>
              <a:t>Plant Clinics</a:t>
            </a:r>
            <a:endParaRPr lang="en-US" altLang="en-US">
              <a:latin typeface="Arial MT"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5058" name="Picture 2" descr="bacach1"/>
          <p:cNvPicPr>
            <a:picLocks noChangeAspect="1" noChangeArrowheads="1"/>
          </p:cNvPicPr>
          <p:nvPr/>
        </p:nvPicPr>
        <p:blipFill>
          <a:blip r:embed="rId4">
            <a:extLst>
              <a:ext uri="{28A0092B-C50C-407E-A947-70E740481C1C}">
                <a14:useLocalDpi xmlns:a14="http://schemas.microsoft.com/office/drawing/2010/main" val="0"/>
              </a:ext>
            </a:extLst>
          </a:blip>
          <a:srcRect l="23122" t="18425"/>
          <a:stretch>
            <a:fillRect/>
          </a:stretch>
        </p:blipFill>
        <p:spPr bwMode="auto">
          <a:xfrm>
            <a:off x="3238500" y="1066800"/>
            <a:ext cx="5330825"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993366"/>
                </a:solidFill>
                <a:miter lim="800000"/>
                <a:headEnd/>
                <a:tailEnd/>
              </a14:hiddenLine>
            </a:ext>
          </a:extLst>
        </p:spPr>
      </p:pic>
      <p:sp>
        <p:nvSpPr>
          <p:cNvPr id="45059" name="Text Box 3"/>
          <p:cNvSpPr txBox="1">
            <a:spLocks noChangeArrowheads="1"/>
          </p:cNvSpPr>
          <p:nvPr/>
        </p:nvSpPr>
        <p:spPr bwMode="auto">
          <a:xfrm>
            <a:off x="0" y="381000"/>
            <a:ext cx="8915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buClrTx/>
              <a:buFontTx/>
              <a:buNone/>
            </a:pPr>
            <a:r>
              <a:rPr kumimoji="0" lang="en-US" altLang="en-US" sz="4400">
                <a:solidFill>
                  <a:srgbClr val="9999FF"/>
                </a:solidFill>
                <a:effectLst>
                  <a:outerShdw blurRad="38100" dist="38100" dir="2700000" algn="tl">
                    <a:srgbClr val="000000"/>
                  </a:outerShdw>
                </a:effectLst>
                <a:latin typeface="Arial MT" charset="0"/>
              </a:rPr>
              <a:t>Demonstration</a:t>
            </a:r>
            <a:r>
              <a:rPr kumimoji="0" lang="en-US" altLang="en-US">
                <a:solidFill>
                  <a:srgbClr val="9999FF"/>
                </a:solidFill>
                <a:effectLst>
                  <a:outerShdw blurRad="38100" dist="38100" dir="2700000" algn="tl">
                    <a:srgbClr val="000000"/>
                  </a:outerShdw>
                </a:effectLst>
                <a:latin typeface="Arial MT" charset="0"/>
              </a:rPr>
              <a:t> </a:t>
            </a:r>
            <a:r>
              <a:rPr kumimoji="0" lang="en-US" altLang="en-US" sz="4400">
                <a:solidFill>
                  <a:srgbClr val="9999FF"/>
                </a:solidFill>
                <a:effectLst>
                  <a:outerShdw blurRad="38100" dist="38100" dir="2700000" algn="tl">
                    <a:srgbClr val="000000"/>
                  </a:outerShdw>
                </a:effectLst>
                <a:latin typeface="Arial MT" charset="0"/>
              </a:rPr>
              <a:t>Gardens</a:t>
            </a:r>
            <a:endParaRPr kumimoji="0" lang="en-US" altLang="en-US">
              <a:latin typeface="Arial MT"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087" name="Picture 7" descr="Dekalb 018"/>
          <p:cNvPicPr>
            <a:picLocks noChangeAspect="1" noChangeArrowheads="1"/>
          </p:cNvPicPr>
          <p:nvPr>
            <p:ph idx="1"/>
          </p:nvPr>
        </p:nvPicPr>
        <p:blipFill>
          <a:blip r:embed="rId3">
            <a:extLst>
              <a:ext uri="{28A0092B-C50C-407E-A947-70E740481C1C}">
                <a14:useLocalDpi xmlns:a14="http://schemas.microsoft.com/office/drawing/2010/main" val="0"/>
              </a:ext>
            </a:extLst>
          </a:blip>
          <a:srcRect l="19984" t="26839"/>
          <a:stretch>
            <a:fillRect/>
          </a:stretch>
        </p:blipFill>
        <p:spPr>
          <a:xfrm>
            <a:off x="2552700" y="1905000"/>
            <a:ext cx="6407150" cy="4154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Rectangle 6"/>
          <p:cNvSpPr>
            <a:spLocks noGrp="1" noChangeArrowheads="1"/>
          </p:cNvSpPr>
          <p:nvPr>
            <p:ph type="title"/>
          </p:nvPr>
        </p:nvSpPr>
        <p:spPr>
          <a:xfrm>
            <a:off x="723900" y="0"/>
            <a:ext cx="8743950" cy="1143000"/>
          </a:xfrm>
        </p:spPr>
        <p:txBody>
          <a:bodyPr/>
          <a:lstStyle/>
          <a:p>
            <a:pPr algn="ctr"/>
            <a:r>
              <a:rPr lang="en-US" altLang="en-US" b="1">
                <a:solidFill>
                  <a:srgbClr val="9999FF"/>
                </a:solidFill>
                <a:effectLst>
                  <a:outerShdw blurRad="38100" dist="38100" dir="2700000" algn="tl">
                    <a:srgbClr val="000000"/>
                  </a:outerShdw>
                </a:effectLst>
                <a:latin typeface="Arial MT" charset="0"/>
              </a:rPr>
              <a:t>Urban and Community Gardens</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5650" name="Rectangle 1026"/>
          <p:cNvSpPr>
            <a:spLocks noGrp="1" noChangeArrowheads="1"/>
          </p:cNvSpPr>
          <p:nvPr>
            <p:ph type="title"/>
          </p:nvPr>
        </p:nvSpPr>
        <p:spPr>
          <a:xfrm>
            <a:off x="571500" y="533400"/>
            <a:ext cx="8743950" cy="914400"/>
          </a:xfrm>
        </p:spPr>
        <p:txBody>
          <a:bodyPr/>
          <a:lstStyle/>
          <a:p>
            <a:pPr algn="ctr"/>
            <a:r>
              <a:rPr lang="en-US" altLang="en-US" b="1">
                <a:solidFill>
                  <a:srgbClr val="9999FF"/>
                </a:solidFill>
                <a:effectLst>
                  <a:outerShdw blurRad="38100" dist="38100" dir="2700000" algn="tl">
                    <a:srgbClr val="000000"/>
                  </a:outerShdw>
                </a:effectLst>
                <a:latin typeface="Arial MT" charset="0"/>
              </a:rPr>
              <a:t>4-H</a:t>
            </a:r>
            <a:endParaRPr lang="en-US" altLang="en-US">
              <a:latin typeface="Arial MT" charset="0"/>
            </a:endParaRPr>
          </a:p>
        </p:txBody>
      </p:sp>
      <p:grpSp>
        <p:nvGrpSpPr>
          <p:cNvPr id="155666" name="Group 1042"/>
          <p:cNvGrpSpPr>
            <a:grpSpLocks/>
          </p:cNvGrpSpPr>
          <p:nvPr/>
        </p:nvGrpSpPr>
        <p:grpSpPr bwMode="auto">
          <a:xfrm>
            <a:off x="2019300" y="1676400"/>
            <a:ext cx="6667500" cy="4654550"/>
            <a:chOff x="1272" y="1056"/>
            <a:chExt cx="4200" cy="2932"/>
          </a:xfrm>
        </p:grpSpPr>
        <p:pic>
          <p:nvPicPr>
            <p:cNvPr id="155658" name="Picture 1034" descr="jr4h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2" y="1056"/>
              <a:ext cx="4200" cy="2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mpd="sng">
                  <a:solidFill>
                    <a:srgbClr val="993366"/>
                  </a:solidFill>
                  <a:miter lim="800000"/>
                  <a:headEnd/>
                  <a:tailEnd/>
                </a14:hiddenLine>
              </a:ext>
            </a:extLst>
          </p:spPr>
        </p:pic>
        <p:pic>
          <p:nvPicPr>
            <p:cNvPr id="155654" name="Picture 1030" descr="CL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2" y="3024"/>
              <a:ext cx="921" cy="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098" name="Rectangle 2"/>
          <p:cNvSpPr>
            <a:spLocks noChangeArrowheads="1"/>
          </p:cNvSpPr>
          <p:nvPr>
            <p:ph type="ctrTitle"/>
          </p:nvPr>
        </p:nvSpPr>
        <p:spPr>
          <a:xfrm>
            <a:off x="1447800" y="1447800"/>
            <a:ext cx="8839200" cy="1143000"/>
          </a:xfrm>
          <a:no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075" tIns="46038" rIns="92075" bIns="46038" anchor="ctr"/>
          <a:lstStyle/>
          <a:p>
            <a:r>
              <a:rPr lang="en-US" altLang="en-US" sz="5400" b="1">
                <a:solidFill>
                  <a:srgbClr val="008080"/>
                </a:solidFill>
                <a:effectLst>
                  <a:outerShdw blurRad="38100" dist="38100" dir="2700000" algn="tl">
                    <a:srgbClr val="000000"/>
                  </a:outerShdw>
                </a:effectLst>
                <a:latin typeface="Arial MT" charset="0"/>
              </a:rPr>
              <a:t>THE </a:t>
            </a:r>
            <a:br>
              <a:rPr lang="en-US" altLang="en-US" sz="5400" b="1">
                <a:solidFill>
                  <a:srgbClr val="008080"/>
                </a:solidFill>
                <a:effectLst>
                  <a:outerShdw blurRad="38100" dist="38100" dir="2700000" algn="tl">
                    <a:srgbClr val="000000"/>
                  </a:outerShdw>
                </a:effectLst>
                <a:latin typeface="Arial MT" charset="0"/>
              </a:rPr>
            </a:br>
            <a:r>
              <a:rPr lang="en-US" altLang="en-US" sz="5400" b="1">
                <a:solidFill>
                  <a:srgbClr val="008080"/>
                </a:solidFill>
                <a:effectLst>
                  <a:outerShdw blurRad="38100" dist="38100" dir="2700000" algn="tl">
                    <a:srgbClr val="000000"/>
                  </a:outerShdw>
                </a:effectLst>
                <a:latin typeface="Arial MT" charset="0"/>
              </a:rPr>
              <a:t>GEORGIA MASTER GARDENER PROGRAM</a:t>
            </a:r>
            <a:endParaRPr lang="en-US" altLang="en-US" sz="5400">
              <a:latin typeface="Arial MT" charset="0"/>
            </a:endParaRPr>
          </a:p>
        </p:txBody>
      </p:sp>
      <p:sp>
        <p:nvSpPr>
          <p:cNvPr id="4099" name="Rectangle 3"/>
          <p:cNvSpPr>
            <a:spLocks noChangeArrowheads="1"/>
          </p:cNvSpPr>
          <p:nvPr>
            <p:ph type="subTitle" idx="1"/>
          </p:nvPr>
        </p:nvSpPr>
        <p:spPr>
          <a:xfrm>
            <a:off x="2819400" y="3886200"/>
            <a:ext cx="7200900" cy="1752600"/>
          </a:xfrm>
          <a:no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075" tIns="46038" rIns="92075" bIns="46038"/>
          <a:lstStyle/>
          <a:p>
            <a:pPr algn="l"/>
            <a:r>
              <a:rPr lang="en-US" altLang="en-US" b="1">
                <a:effectLst>
                  <a:outerShdw blurRad="38100" dist="38100" dir="2700000" algn="tl">
                    <a:srgbClr val="000000"/>
                  </a:outerShdw>
                </a:effectLst>
                <a:latin typeface="Lucida Sans" charset="0"/>
              </a:rPr>
              <a:t>Marco T. Fonseca</a:t>
            </a:r>
            <a:br>
              <a:rPr lang="en-US" altLang="en-US" b="1">
                <a:effectLst>
                  <a:outerShdw blurRad="38100" dist="38100" dir="2700000" algn="tl">
                    <a:srgbClr val="000000"/>
                  </a:outerShdw>
                </a:effectLst>
                <a:latin typeface="Lucida Sans" charset="0"/>
              </a:rPr>
            </a:br>
            <a:r>
              <a:rPr lang="en-US" altLang="en-US" sz="2800">
                <a:latin typeface="Lucida Sans" charset="0"/>
              </a:rPr>
              <a:t>Extension Consumer Horticulturist </a:t>
            </a:r>
            <a:br>
              <a:rPr lang="en-US" altLang="en-US" sz="2800">
                <a:latin typeface="Lucida Sans" charset="0"/>
              </a:rPr>
            </a:br>
            <a:r>
              <a:rPr lang="en-US" altLang="en-US" sz="2800">
                <a:latin typeface="Lucida Sans" charset="0"/>
              </a:rPr>
              <a:t>and State Master Gardener Coordinator</a:t>
            </a:r>
            <a:endParaRPr lang="en-US" altLang="en-US" sz="2800" b="1">
              <a:latin typeface="Lucida Sans" charset="0"/>
            </a:endParaRPr>
          </a:p>
          <a:p>
            <a:pPr algn="l"/>
            <a:endParaRPr lang="en-US" altLang="en-US" sz="2800">
              <a:latin typeface="Lucida Sans" charset="0"/>
            </a:endParaRPr>
          </a:p>
        </p:txBody>
      </p:sp>
      <p:graphicFrame>
        <p:nvGraphicFramePr>
          <p:cNvPr id="4100" name="Rectangle 4"/>
          <p:cNvGraphicFramePr>
            <a:graphicFrameLocks/>
          </p:cNvGraphicFramePr>
          <p:nvPr/>
        </p:nvGraphicFramePr>
        <p:xfrm>
          <a:off x="1714500" y="1143000"/>
          <a:ext cx="6858000" cy="4572000"/>
        </p:xfrm>
        <a:graphic>
          <a:graphicData uri="http://schemas.openxmlformats.org/presentationml/2006/ole">
            <mc:AlternateContent xmlns:mc="http://schemas.openxmlformats.org/markup-compatibility/2006">
              <mc:Choice xmlns:v="urn:schemas-microsoft-com:vml" Requires="v">
                <p:oleObj spid="_x0000_s4105" name="Clip" r:id="rId5" imgW="0" imgH="0" progId="MS_ClipArt_Gallery.2">
                  <p:embed/>
                </p:oleObj>
              </mc:Choice>
              <mc:Fallback>
                <p:oleObj name="Clip" r:id="rId5" imgW="0" imgH="0" progId="MS_ClipArt_Gallery.2">
                  <p:embed/>
                  <p:pic>
                    <p:nvPicPr>
                      <p:cNvPr id="0" name="Rectangle 4"/>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714500" y="1143000"/>
                        <a:ext cx="6858000"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4104" name="Picture 8" descr="UGA3"/>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4900" y="4114800"/>
            <a:ext cx="1439863" cy="1524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109" name="Picture 5" descr="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 y="1143000"/>
            <a:ext cx="8189913" cy="501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993366"/>
                </a:solidFill>
                <a:miter lim="800000"/>
                <a:headEnd/>
                <a:tailEnd/>
              </a14:hiddenLine>
            </a:ext>
          </a:extLst>
        </p:spPr>
      </p:pic>
      <p:sp>
        <p:nvSpPr>
          <p:cNvPr id="47107" name="Text Box 3"/>
          <p:cNvSpPr txBox="1">
            <a:spLocks noChangeArrowheads="1"/>
          </p:cNvSpPr>
          <p:nvPr/>
        </p:nvSpPr>
        <p:spPr bwMode="auto">
          <a:xfrm>
            <a:off x="1066800" y="6019800"/>
            <a:ext cx="8153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buClrTx/>
              <a:buFontTx/>
              <a:buNone/>
            </a:pPr>
            <a:endParaRPr kumimoji="0" lang="en-US" altLang="en-US" sz="4400">
              <a:solidFill>
                <a:srgbClr val="9999FF"/>
              </a:solidFill>
              <a:effectLst>
                <a:outerShdw blurRad="38100" dist="38100" dir="2700000" algn="tl">
                  <a:srgbClr val="000000"/>
                </a:outerShdw>
              </a:effectLst>
              <a:latin typeface="Times New Roman" charset="0"/>
            </a:endParaRPr>
          </a:p>
        </p:txBody>
      </p:sp>
      <p:sp>
        <p:nvSpPr>
          <p:cNvPr id="47108" name="Rectangle 4"/>
          <p:cNvSpPr>
            <a:spLocks noChangeArrowheads="1"/>
          </p:cNvSpPr>
          <p:nvPr/>
        </p:nvSpPr>
        <p:spPr bwMode="auto">
          <a:xfrm>
            <a:off x="571500" y="381000"/>
            <a:ext cx="88392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buClrTx/>
              <a:buFontTx/>
              <a:buNone/>
            </a:pPr>
            <a:r>
              <a:rPr kumimoji="0" lang="en-US" altLang="en-US" sz="4400">
                <a:solidFill>
                  <a:srgbClr val="9999FF"/>
                </a:solidFill>
                <a:effectLst>
                  <a:outerShdw blurRad="38100" dist="38100" dir="2700000" algn="tl">
                    <a:srgbClr val="000000"/>
                  </a:outerShdw>
                </a:effectLst>
                <a:latin typeface="Arial MT" charset="0"/>
              </a:rPr>
              <a:t>Therapy &amp; Enabled Gardening</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133" name="Picture 5" descr="comp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 y="533400"/>
            <a:ext cx="8648700" cy="560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993366"/>
                </a:solidFill>
                <a:miter lim="800000"/>
                <a:headEnd/>
                <a:tailEnd/>
              </a14:hiddenLine>
            </a:ext>
          </a:extLst>
        </p:spPr>
      </p:pic>
      <p:sp>
        <p:nvSpPr>
          <p:cNvPr id="48130" name="Rectangle 2"/>
          <p:cNvSpPr>
            <a:spLocks noGrp="1" noChangeArrowheads="1"/>
          </p:cNvSpPr>
          <p:nvPr>
            <p:ph type="title"/>
          </p:nvPr>
        </p:nvSpPr>
        <p:spPr>
          <a:xfrm>
            <a:off x="1371600" y="5105400"/>
            <a:ext cx="8915400" cy="838200"/>
          </a:xfrm>
        </p:spPr>
        <p:txBody>
          <a:bodyPr/>
          <a:lstStyle/>
          <a:p>
            <a:pPr algn="r"/>
            <a:r>
              <a:rPr lang="en-US" altLang="en-US" b="1">
                <a:solidFill>
                  <a:srgbClr val="9999FF"/>
                </a:solidFill>
                <a:effectLst>
                  <a:outerShdw blurRad="38100" dist="38100" dir="2700000" algn="tl">
                    <a:srgbClr val="000000"/>
                  </a:outerShdw>
                </a:effectLst>
                <a:latin typeface="Arial MT" charset="0"/>
              </a:rPr>
              <a:t>Composting Education</a:t>
            </a:r>
            <a:endParaRPr lang="en-US" altLang="en-US">
              <a:latin typeface="Arial MT"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0180" name="Picture 4" descr="Douglas3"/>
          <p:cNvPicPr>
            <a:picLocks noChangeAspect="1" noChangeArrowheads="1"/>
          </p:cNvPicPr>
          <p:nvPr/>
        </p:nvPicPr>
        <p:blipFill>
          <a:blip r:embed="rId4">
            <a:extLst>
              <a:ext uri="{28A0092B-C50C-407E-A947-70E740481C1C}">
                <a14:useLocalDpi xmlns:a14="http://schemas.microsoft.com/office/drawing/2010/main" val="0"/>
              </a:ext>
            </a:extLst>
          </a:blip>
          <a:srcRect l="14655" t="10341" r="34488" b="21867"/>
          <a:stretch>
            <a:fillRect/>
          </a:stretch>
        </p:blipFill>
        <p:spPr bwMode="auto">
          <a:xfrm>
            <a:off x="2705100" y="1219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993366"/>
                </a:solidFill>
                <a:miter lim="800000"/>
                <a:headEnd/>
                <a:tailEnd/>
              </a14:hiddenLine>
            </a:ext>
          </a:extLst>
        </p:spPr>
      </p:pic>
      <p:sp>
        <p:nvSpPr>
          <p:cNvPr id="50178" name="Rectangle 2"/>
          <p:cNvSpPr>
            <a:spLocks noGrp="1" noChangeArrowheads="1"/>
          </p:cNvSpPr>
          <p:nvPr>
            <p:ph type="title"/>
          </p:nvPr>
        </p:nvSpPr>
        <p:spPr>
          <a:xfrm>
            <a:off x="571500" y="0"/>
            <a:ext cx="8743950" cy="1143000"/>
          </a:xfrm>
        </p:spPr>
        <p:txBody>
          <a:bodyPr/>
          <a:lstStyle/>
          <a:p>
            <a:r>
              <a:rPr lang="en-US" altLang="en-US" b="1">
                <a:solidFill>
                  <a:srgbClr val="9999FF"/>
                </a:solidFill>
                <a:effectLst>
                  <a:outerShdw blurRad="38100" dist="38100" dir="2700000" algn="tl">
                    <a:srgbClr val="000000"/>
                  </a:outerShdw>
                </a:effectLst>
                <a:latin typeface="Arial MT" charset="0"/>
              </a:rPr>
              <a:t>Wildlife Habitats</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8550" name="Picture 6" descr="school4"/>
          <p:cNvPicPr>
            <a:picLocks noChangeAspect="1" noChangeArrowheads="1"/>
          </p:cNvPicPr>
          <p:nvPr/>
        </p:nvPicPr>
        <p:blipFill>
          <a:blip r:embed="rId3">
            <a:extLst>
              <a:ext uri="{28A0092B-C50C-407E-A947-70E740481C1C}">
                <a14:useLocalDpi xmlns:a14="http://schemas.microsoft.com/office/drawing/2010/main" val="0"/>
              </a:ext>
            </a:extLst>
          </a:blip>
          <a:srcRect l="28568" t="24721" r="3810" b="8525"/>
          <a:stretch>
            <a:fillRect/>
          </a:stretch>
        </p:blipFill>
        <p:spPr bwMode="auto">
          <a:xfrm>
            <a:off x="2476500" y="2133600"/>
            <a:ext cx="5410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993366"/>
                </a:solidFill>
                <a:miter lim="800000"/>
                <a:headEnd/>
                <a:tailEnd/>
              </a14:hiddenLine>
            </a:ext>
          </a:extLst>
        </p:spPr>
      </p:pic>
      <p:sp>
        <p:nvSpPr>
          <p:cNvPr id="108546" name="Rectangle 2"/>
          <p:cNvSpPr>
            <a:spLocks noGrp="1" noChangeArrowheads="1"/>
          </p:cNvSpPr>
          <p:nvPr>
            <p:ph type="title" idx="4294967295"/>
          </p:nvPr>
        </p:nvSpPr>
        <p:spPr>
          <a:xfrm>
            <a:off x="571500" y="0"/>
            <a:ext cx="7086600" cy="1143000"/>
          </a:xfrm>
        </p:spPr>
        <p:txBody>
          <a:bodyPr/>
          <a:lstStyle/>
          <a:p>
            <a:pPr algn="r"/>
            <a:r>
              <a:rPr lang="en-US" altLang="en-US" b="1">
                <a:solidFill>
                  <a:srgbClr val="9999FF"/>
                </a:solidFill>
                <a:effectLst>
                  <a:outerShdw blurRad="38100" dist="38100" dir="2700000" algn="tl">
                    <a:srgbClr val="000000"/>
                  </a:outerShdw>
                </a:effectLst>
                <a:latin typeface="Arial MT" charset="0"/>
              </a:rPr>
              <a:t>Schoolyard Gardens</a:t>
            </a:r>
            <a:endParaRPr lang="en-US" altLang="en-US">
              <a:latin typeface="Arial MT"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36195" name="Picture 3" descr="jmgcoll"/>
          <p:cNvPicPr>
            <a:picLocks noChangeAspect="1" noChangeArrowheads="1"/>
          </p:cNvPicPr>
          <p:nvPr/>
        </p:nvPicPr>
        <p:blipFill>
          <a:blip r:embed="rId4">
            <a:extLst>
              <a:ext uri="{28A0092B-C50C-407E-A947-70E740481C1C}">
                <a14:useLocalDpi xmlns:a14="http://schemas.microsoft.com/office/drawing/2010/main" val="0"/>
              </a:ext>
            </a:extLst>
          </a:blip>
          <a:srcRect r="4216" b="5833"/>
          <a:stretch>
            <a:fillRect/>
          </a:stretch>
        </p:blipFill>
        <p:spPr bwMode="auto">
          <a:xfrm>
            <a:off x="2171700" y="533400"/>
            <a:ext cx="7239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993366"/>
                </a:solidFill>
                <a:miter lim="800000"/>
                <a:headEnd/>
                <a:tailEnd/>
              </a14:hiddenLine>
            </a:ext>
          </a:extLst>
        </p:spPr>
      </p:pic>
      <p:sp>
        <p:nvSpPr>
          <p:cNvPr id="136199" name="Rectangle 7"/>
          <p:cNvSpPr>
            <a:spLocks noGrp="1" noChangeArrowheads="1"/>
          </p:cNvSpPr>
          <p:nvPr>
            <p:ph type="title" idx="4294967295"/>
          </p:nvPr>
        </p:nvSpPr>
        <p:spPr>
          <a:xfrm>
            <a:off x="0" y="1371600"/>
            <a:ext cx="3162300" cy="762000"/>
          </a:xfrm>
        </p:spPr>
        <p:txBody>
          <a:bodyPr/>
          <a:lstStyle/>
          <a:p>
            <a:pPr algn="ctr"/>
            <a:r>
              <a:rPr lang="en-US" altLang="en-US" b="1">
                <a:solidFill>
                  <a:srgbClr val="9999FF"/>
                </a:solidFill>
                <a:effectLst>
                  <a:outerShdw blurRad="38100" dist="38100" dir="2700000" algn="tl">
                    <a:srgbClr val="000000"/>
                  </a:outerShdw>
                </a:effectLst>
                <a:latin typeface="Arial MT" charset="0"/>
              </a:rPr>
              <a:t>JMG</a:t>
            </a:r>
            <a:r>
              <a:rPr lang="en-US" altLang="en-US" sz="1800" b="1">
                <a:solidFill>
                  <a:srgbClr val="9999FF"/>
                </a:solidFill>
                <a:effectLst>
                  <a:outerShdw blurRad="38100" dist="38100" dir="2700000" algn="tl">
                    <a:srgbClr val="000000"/>
                  </a:outerShdw>
                </a:effectLst>
                <a:latin typeface="Arial MT" charset="0"/>
              </a:rPr>
              <a:t>sm</a:t>
            </a:r>
            <a:endParaRPr lang="en-US" altLang="en-US" b="1">
              <a:solidFill>
                <a:srgbClr val="9999FF"/>
              </a:solidFill>
              <a:effectLst>
                <a:outerShdw blurRad="38100" dist="38100" dir="2700000" algn="tl">
                  <a:srgbClr val="000000"/>
                </a:outerShdw>
              </a:effectLst>
              <a:latin typeface="Arial MT" charset="0"/>
            </a:endParaRPr>
          </a:p>
        </p:txBody>
      </p:sp>
      <p:sp>
        <p:nvSpPr>
          <p:cNvPr id="136204" name="Text Box 12"/>
          <p:cNvSpPr txBox="1">
            <a:spLocks noChangeArrowheads="1"/>
          </p:cNvSpPr>
          <p:nvPr/>
        </p:nvSpPr>
        <p:spPr bwMode="auto">
          <a:xfrm>
            <a:off x="4000500" y="1219200"/>
            <a:ext cx="3657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993366"/>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lvl1pPr marL="342900" indent="-342900">
              <a:spcBef>
                <a:spcPct val="0"/>
              </a:spcBef>
              <a:defRPr kumimoji="1" sz="2400">
                <a:solidFill>
                  <a:schemeClr val="tx1"/>
                </a:solidFill>
                <a:latin typeface="Times New Roman" charset="0"/>
              </a:defRPr>
            </a:lvl1pPr>
            <a:lvl2pPr>
              <a:spcBef>
                <a:spcPct val="0"/>
              </a:spcBef>
              <a:defRPr kumimoji="1" sz="2400">
                <a:solidFill>
                  <a:schemeClr val="tx1"/>
                </a:solidFill>
                <a:latin typeface="Times New Roman" charset="0"/>
              </a:defRPr>
            </a:lvl2pPr>
            <a:lvl3pPr>
              <a:spcBef>
                <a:spcPct val="0"/>
              </a:spcBef>
              <a:defRPr kumimoji="1" sz="2400">
                <a:solidFill>
                  <a:schemeClr val="tx1"/>
                </a:solidFill>
                <a:latin typeface="Times New Roman" charset="0"/>
              </a:defRPr>
            </a:lvl3pPr>
            <a:lvl4pPr>
              <a:spcBef>
                <a:spcPct val="0"/>
              </a:spcBef>
              <a:defRPr kumimoji="1" sz="2400">
                <a:solidFill>
                  <a:schemeClr val="tx1"/>
                </a:solidFill>
                <a:latin typeface="Times New Roman" charset="0"/>
              </a:defRPr>
            </a:lvl4pPr>
            <a:lvl5pPr>
              <a:spcBef>
                <a:spcPct val="0"/>
              </a:spcBef>
              <a:defRPr kumimoji="1" sz="2400">
                <a:solidFill>
                  <a:schemeClr val="tx1"/>
                </a:solidFill>
                <a:latin typeface="Times New Roman" charset="0"/>
              </a:defRPr>
            </a:lvl5pPr>
            <a:lvl6pPr eaLnBrk="0" fontAlgn="base" hangingPunct="0">
              <a:spcBef>
                <a:spcPct val="0"/>
              </a:spcBef>
              <a:spcAft>
                <a:spcPct val="0"/>
              </a:spcAft>
              <a:defRPr kumimoji="1" sz="2400">
                <a:solidFill>
                  <a:schemeClr val="tx1"/>
                </a:solidFill>
                <a:latin typeface="Times New Roman" charset="0"/>
              </a:defRPr>
            </a:lvl6pPr>
            <a:lvl7pPr eaLnBrk="0" fontAlgn="base" hangingPunct="0">
              <a:spcBef>
                <a:spcPct val="0"/>
              </a:spcBef>
              <a:spcAft>
                <a:spcPct val="0"/>
              </a:spcAft>
              <a:defRPr kumimoji="1" sz="2400">
                <a:solidFill>
                  <a:schemeClr val="tx1"/>
                </a:solidFill>
                <a:latin typeface="Times New Roman" charset="0"/>
              </a:defRPr>
            </a:lvl7pPr>
            <a:lvl8pPr eaLnBrk="0" fontAlgn="base" hangingPunct="0">
              <a:spcBef>
                <a:spcPct val="0"/>
              </a:spcBef>
              <a:spcAft>
                <a:spcPct val="0"/>
              </a:spcAft>
              <a:defRPr kumimoji="1" sz="2400">
                <a:solidFill>
                  <a:schemeClr val="tx1"/>
                </a:solidFill>
                <a:latin typeface="Times New Roman" charset="0"/>
              </a:defRPr>
            </a:lvl8pPr>
            <a:lvl9pPr eaLnBrk="0" fontAlgn="base" hangingPunct="0">
              <a:spcBef>
                <a:spcPct val="0"/>
              </a:spcBef>
              <a:spcAft>
                <a:spcPct val="0"/>
              </a:spcAft>
              <a:defRPr kumimoji="1" sz="2400">
                <a:solidFill>
                  <a:schemeClr val="tx1"/>
                </a:solidFill>
                <a:latin typeface="Times New Roman" charset="0"/>
              </a:defRPr>
            </a:lvl9pPr>
          </a:lstStyle>
          <a:p>
            <a:pPr>
              <a:spcBef>
                <a:spcPct val="50000"/>
              </a:spcBef>
              <a:buFont typeface="Monotype Sorts" charset="2"/>
              <a:buNone/>
            </a:pPr>
            <a:r>
              <a:rPr lang="en-US" altLang="en-US" sz="3200">
                <a:solidFill>
                  <a:srgbClr val="FFFFFF"/>
                </a:solidFill>
                <a:effectLst>
                  <a:outerShdw blurRad="38100" dist="38100" dir="2700000" algn="tl">
                    <a:srgbClr val="000000"/>
                  </a:outerShdw>
                </a:effectLst>
                <a:latin typeface="Lucida Sans" charset="0"/>
              </a:rPr>
              <a:t>www.jmgkids.us</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0595" name="Picture 3" descr="Mvc-zq002l"/>
          <p:cNvPicPr>
            <a:picLocks noChangeAspect="1" noChangeArrowheads="1"/>
          </p:cNvPicPr>
          <p:nvPr/>
        </p:nvPicPr>
        <p:blipFill>
          <a:blip r:embed="rId3">
            <a:extLst>
              <a:ext uri="{28A0092B-C50C-407E-A947-70E740481C1C}">
                <a14:useLocalDpi xmlns:a14="http://schemas.microsoft.com/office/drawing/2010/main" val="0"/>
              </a:ext>
            </a:extLst>
          </a:blip>
          <a:srcRect l="23666" t="26527" r="10767" b="8968"/>
          <a:stretch>
            <a:fillRect/>
          </a:stretch>
        </p:blipFill>
        <p:spPr bwMode="auto">
          <a:xfrm>
            <a:off x="2552700" y="1863725"/>
            <a:ext cx="5943600" cy="43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993366"/>
                </a:solidFill>
                <a:miter lim="800000"/>
                <a:headEnd/>
                <a:tailEnd/>
              </a14:hiddenLine>
            </a:ext>
          </a:extLst>
        </p:spPr>
      </p:pic>
      <p:sp>
        <p:nvSpPr>
          <p:cNvPr id="110594" name="Rectangle 2"/>
          <p:cNvSpPr>
            <a:spLocks noGrp="1" noChangeArrowheads="1"/>
          </p:cNvSpPr>
          <p:nvPr>
            <p:ph type="title" idx="4294967295"/>
          </p:nvPr>
        </p:nvSpPr>
        <p:spPr>
          <a:xfrm>
            <a:off x="876300" y="457200"/>
            <a:ext cx="6248400" cy="838200"/>
          </a:xfrm>
        </p:spPr>
        <p:txBody>
          <a:bodyPr/>
          <a:lstStyle/>
          <a:p>
            <a:pPr algn="ctr"/>
            <a:r>
              <a:rPr lang="en-US" altLang="en-US" b="1">
                <a:solidFill>
                  <a:srgbClr val="9999FF"/>
                </a:solidFill>
                <a:effectLst>
                  <a:outerShdw blurRad="38100" dist="38100" dir="2700000" algn="tl">
                    <a:srgbClr val="000000"/>
                  </a:outerShdw>
                </a:effectLst>
                <a:latin typeface="Lucida Sans" charset="0"/>
              </a:rPr>
              <a:t> </a:t>
            </a:r>
            <a:r>
              <a:rPr lang="en-US" altLang="en-US" b="1">
                <a:solidFill>
                  <a:srgbClr val="9999FF"/>
                </a:solidFill>
                <a:effectLst>
                  <a:outerShdw blurRad="38100" dist="38100" dir="2700000" algn="tl">
                    <a:srgbClr val="000000"/>
                  </a:outerShdw>
                </a:effectLst>
                <a:latin typeface="Arial MT" charset="0"/>
              </a:rPr>
              <a:t>Plant Sales</a:t>
            </a:r>
            <a:endParaRPr lang="en-US" altLang="en-US">
              <a:latin typeface="Arial MT"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8484" name="Picture 4" descr="MG,LaDonnawatchingkidsplant"/>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04900" y="457200"/>
            <a:ext cx="8458200" cy="60658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cmpd="sng">
                <a:solidFill>
                  <a:srgbClr val="993366"/>
                </a:solidFill>
                <a:miter lim="800000"/>
                <a:headEnd/>
                <a:tailEnd/>
              </a14:hiddenLine>
            </a:ext>
          </a:extLst>
        </p:spPr>
      </p:pic>
      <p:sp>
        <p:nvSpPr>
          <p:cNvPr id="148482" name="Rectangle 2"/>
          <p:cNvSpPr>
            <a:spLocks noGrp="1" noChangeArrowheads="1"/>
          </p:cNvSpPr>
          <p:nvPr>
            <p:ph type="title"/>
          </p:nvPr>
        </p:nvSpPr>
        <p:spPr>
          <a:xfrm>
            <a:off x="0" y="5791200"/>
            <a:ext cx="5895975" cy="609600"/>
          </a:xfrm>
        </p:spPr>
        <p:txBody>
          <a:bodyPr/>
          <a:lstStyle/>
          <a:p>
            <a:pPr algn="ctr"/>
            <a:r>
              <a:rPr lang="en-US" altLang="en-US" sz="4000" b="1">
                <a:solidFill>
                  <a:srgbClr val="9999FF"/>
                </a:solidFill>
                <a:effectLst>
                  <a:outerShdw blurRad="38100" dist="38100" dir="2700000" algn="tl">
                    <a:srgbClr val="000000"/>
                  </a:outerShdw>
                </a:effectLst>
                <a:latin typeface="Arial MT" charset="0"/>
              </a:rPr>
              <a:t>Youth Programs</a:t>
            </a:r>
            <a:endParaRPr lang="en-US" altLang="en-US" sz="4000">
              <a:latin typeface="Arial MT"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3970" name="Picture 2" descr="par"/>
          <p:cNvPicPr>
            <a:picLocks noChangeAspect="1" noChangeArrowheads="1"/>
          </p:cNvPicPr>
          <p:nvPr/>
        </p:nvPicPr>
        <p:blipFill>
          <a:blip r:embed="rId3">
            <a:extLst>
              <a:ext uri="{28A0092B-C50C-407E-A947-70E740481C1C}">
                <a14:useLocalDpi xmlns:a14="http://schemas.microsoft.com/office/drawing/2010/main" val="0"/>
              </a:ext>
            </a:extLst>
          </a:blip>
          <a:srcRect l="9053" t="12117" r="15579" b="12427"/>
          <a:stretch>
            <a:fillRect/>
          </a:stretch>
        </p:blipFill>
        <p:spPr bwMode="auto">
          <a:xfrm>
            <a:off x="647700" y="304800"/>
            <a:ext cx="8883650" cy="602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993366"/>
                </a:solidFill>
                <a:miter lim="800000"/>
                <a:headEnd/>
                <a:tailEnd/>
              </a14:hiddenLine>
            </a:ext>
          </a:extLst>
        </p:spPr>
      </p:pic>
      <p:sp>
        <p:nvSpPr>
          <p:cNvPr id="83971" name="Rectangle 3"/>
          <p:cNvSpPr>
            <a:spLocks noGrp="1" noChangeArrowheads="1"/>
          </p:cNvSpPr>
          <p:nvPr>
            <p:ph type="title"/>
          </p:nvPr>
        </p:nvSpPr>
        <p:spPr>
          <a:xfrm>
            <a:off x="266700" y="0"/>
            <a:ext cx="8839200" cy="1143000"/>
          </a:xfrm>
        </p:spPr>
        <p:txBody>
          <a:bodyPr/>
          <a:lstStyle/>
          <a:p>
            <a:pPr algn="r"/>
            <a:r>
              <a:rPr lang="en-US" altLang="en-US" b="1">
                <a:solidFill>
                  <a:srgbClr val="9999FF"/>
                </a:solidFill>
                <a:effectLst>
                  <a:outerShdw blurRad="38100" dist="38100" dir="2700000" algn="tl">
                    <a:srgbClr val="000000"/>
                  </a:outerShdw>
                </a:effectLst>
                <a:latin typeface="Arial MT" charset="0"/>
              </a:rPr>
              <a:t>Plant a Row</a:t>
            </a:r>
            <a:endParaRPr lang="en-US" altLang="en-US">
              <a:latin typeface="Arial MT"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9507" name="Picture 3" descr="comm"/>
          <p:cNvPicPr>
            <a:picLocks noChangeAspect="1" noChangeArrowheads="1"/>
          </p:cNvPicPr>
          <p:nvPr/>
        </p:nvPicPr>
        <p:blipFill>
          <a:blip r:embed="rId3">
            <a:extLst>
              <a:ext uri="{28A0092B-C50C-407E-A947-70E740481C1C}">
                <a14:useLocalDpi xmlns:a14="http://schemas.microsoft.com/office/drawing/2010/main" val="0"/>
              </a:ext>
            </a:extLst>
          </a:blip>
          <a:srcRect l="8000" t="7971"/>
          <a:stretch>
            <a:fillRect/>
          </a:stretch>
        </p:blipFill>
        <p:spPr bwMode="auto">
          <a:xfrm>
            <a:off x="1714500" y="228600"/>
            <a:ext cx="8250238" cy="6302375"/>
          </a:xfrm>
          <a:prstGeom prst="rect">
            <a:avLst/>
          </a:prstGeom>
          <a:noFill/>
          <a:ln w="3175">
            <a:solidFill>
              <a:srgbClr val="993366"/>
            </a:solidFill>
            <a:miter lim="800000"/>
            <a:headEnd/>
            <a:tailEnd/>
          </a:ln>
          <a:extLst>
            <a:ext uri="{909E8E84-426E-40DD-AFC4-6F175D3DCCD1}">
              <a14:hiddenFill xmlns:a14="http://schemas.microsoft.com/office/drawing/2010/main">
                <a:solidFill>
                  <a:srgbClr val="FFFFFF"/>
                </a:solidFill>
              </a14:hiddenFill>
            </a:ext>
          </a:extLst>
        </p:spPr>
      </p:pic>
      <p:sp>
        <p:nvSpPr>
          <p:cNvPr id="149506" name="Rectangle 2"/>
          <p:cNvSpPr>
            <a:spLocks noGrp="1" noChangeArrowheads="1"/>
          </p:cNvSpPr>
          <p:nvPr>
            <p:ph type="title"/>
          </p:nvPr>
        </p:nvSpPr>
        <p:spPr>
          <a:xfrm>
            <a:off x="571500" y="0"/>
            <a:ext cx="8991600" cy="1143000"/>
          </a:xfrm>
        </p:spPr>
        <p:txBody>
          <a:bodyPr/>
          <a:lstStyle/>
          <a:p>
            <a:r>
              <a:rPr lang="en-US" altLang="en-US" b="1">
                <a:solidFill>
                  <a:srgbClr val="9999FF"/>
                </a:solidFill>
                <a:effectLst>
                  <a:outerShdw blurRad="38100" dist="38100" dir="2700000" algn="tl">
                    <a:srgbClr val="000000"/>
                  </a:outerShdw>
                </a:effectLst>
                <a:latin typeface="Arial MT" charset="0"/>
              </a:rPr>
              <a:t>Community Projects</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02" name="Rectangle 2"/>
          <p:cNvSpPr>
            <a:spLocks noGrp="1" noChangeArrowheads="1"/>
          </p:cNvSpPr>
          <p:nvPr>
            <p:ph/>
          </p:nvPr>
        </p:nvSpPr>
        <p:spPr>
          <a:xfrm>
            <a:off x="1181100" y="1676400"/>
            <a:ext cx="8181975" cy="4495800"/>
          </a:xfrm>
        </p:spPr>
        <p:txBody>
          <a:bodyPr/>
          <a:lstStyle/>
          <a:p>
            <a:pPr>
              <a:spcBef>
                <a:spcPts val="500"/>
              </a:spcBef>
              <a:spcAft>
                <a:spcPts val="500"/>
              </a:spcAft>
            </a:pPr>
            <a:r>
              <a:rPr kumimoji="0" lang="en-US" altLang="en-US" sz="2800">
                <a:latin typeface="Lucida Sans" charset="0"/>
              </a:rPr>
              <a:t>... To appreciate beauty, to find the best in others; To leave the world a bit better, whether by a healthy child, a garden patch, or a redeemed social condition; To know that even one life has breathed easier because you have lived. This is to have succeeded. </a:t>
            </a:r>
          </a:p>
          <a:p>
            <a:pPr algn="r">
              <a:spcBef>
                <a:spcPts val="500"/>
              </a:spcBef>
              <a:spcAft>
                <a:spcPts val="500"/>
              </a:spcAft>
            </a:pPr>
            <a:r>
              <a:rPr kumimoji="0" lang="en-US" altLang="en-US" sz="2800" b="1">
                <a:latin typeface="Lucida Sans" charset="0"/>
              </a:rPr>
              <a:t>Ralph Waldo Emerson</a:t>
            </a:r>
            <a:r>
              <a:rPr kumimoji="0" lang="en-US" altLang="en-US" sz="3600"/>
              <a:t> </a:t>
            </a:r>
          </a:p>
          <a:p>
            <a:pPr algn="ctr">
              <a:spcBef>
                <a:spcPts val="500"/>
              </a:spcBef>
              <a:spcAft>
                <a:spcPts val="500"/>
              </a:spcAft>
            </a:pPr>
            <a:endParaRPr kumimoji="0" lang="en-US" altLang="en-US"/>
          </a:p>
          <a:p>
            <a:endParaRPr lang="en-US" alt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69" name="Rectangle 3081"/>
          <p:cNvSpPr>
            <a:spLocks noGrp="1" noChangeArrowheads="1"/>
          </p:cNvSpPr>
          <p:nvPr>
            <p:ph type="title"/>
          </p:nvPr>
        </p:nvSpPr>
        <p:spPr>
          <a:xfrm>
            <a:off x="876300" y="5029200"/>
            <a:ext cx="8743950" cy="1143000"/>
          </a:xfrm>
        </p:spPr>
        <p:txBody>
          <a:bodyPr/>
          <a:lstStyle/>
          <a:p>
            <a:pPr algn="ctr"/>
            <a:r>
              <a:rPr kumimoji="0" lang="en-US" altLang="en-US" sz="4000" b="1">
                <a:latin typeface="Arial Rounded MT Bold" charset="0"/>
              </a:rPr>
              <a:t>www.gamastergardener.org</a:t>
            </a:r>
            <a:r>
              <a:rPr kumimoji="0" lang="en-US" altLang="en-US">
                <a:latin typeface="Arial Rounded MT Bold" charset="0"/>
              </a:rPr>
              <a:t/>
            </a:r>
            <a:br>
              <a:rPr kumimoji="0" lang="en-US" altLang="en-US">
                <a:latin typeface="Arial Rounded MT Bold" charset="0"/>
              </a:rPr>
            </a:br>
            <a:endParaRPr kumimoji="0" lang="en-US" altLang="en-US">
              <a:latin typeface="Arial Rounded MT Bold" charset="0"/>
            </a:endParaRPr>
          </a:p>
        </p:txBody>
      </p:sp>
      <p:pic>
        <p:nvPicPr>
          <p:cNvPr id="194570" name="Picture 3082" descr="Weblogo04"/>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933700" y="1447800"/>
            <a:ext cx="4198938"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a:xfrm>
            <a:off x="1257300" y="381000"/>
            <a:ext cx="7724775" cy="609600"/>
          </a:xfrm>
        </p:spPr>
        <p:txBody>
          <a:bodyPr/>
          <a:lstStyle/>
          <a:p>
            <a:r>
              <a:rPr lang="en-US" altLang="en-US" sz="4000" b="1">
                <a:effectLst>
                  <a:outerShdw blurRad="38100" dist="38100" dir="2700000" algn="tl">
                    <a:srgbClr val="000000"/>
                  </a:outerShdw>
                </a:effectLst>
                <a:latin typeface="Arial MT" charset="0"/>
              </a:rPr>
              <a:t>Upcoming Events</a:t>
            </a:r>
          </a:p>
        </p:txBody>
      </p:sp>
      <p:sp>
        <p:nvSpPr>
          <p:cNvPr id="228355" name="Rectangle 3"/>
          <p:cNvSpPr>
            <a:spLocks noGrp="1" noChangeArrowheads="1"/>
          </p:cNvSpPr>
          <p:nvPr>
            <p:ph type="body" idx="1"/>
          </p:nvPr>
        </p:nvSpPr>
        <p:spPr>
          <a:xfrm>
            <a:off x="1485900" y="1981200"/>
            <a:ext cx="8029575" cy="4114800"/>
          </a:xfrm>
        </p:spPr>
        <p:txBody>
          <a:bodyPr/>
          <a:lstStyle/>
          <a:p>
            <a:r>
              <a:rPr lang="en-US" altLang="en-US" b="1">
                <a:latin typeface="Lucida Sans" charset="0"/>
              </a:rPr>
              <a:t>Get your pencils ready--</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9208" name="Text Box 8"/>
          <p:cNvSpPr txBox="1">
            <a:spLocks noChangeArrowheads="1"/>
          </p:cNvSpPr>
          <p:nvPr/>
        </p:nvSpPr>
        <p:spPr bwMode="auto">
          <a:xfrm>
            <a:off x="342900" y="1676400"/>
            <a:ext cx="9525000" cy="454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0"/>
              </a:spcBef>
              <a:buClrTx/>
              <a:buFontTx/>
              <a:buNone/>
            </a:pPr>
            <a:r>
              <a:rPr kumimoji="0" lang="en-US" altLang="en-US"/>
              <a:t>To assist Cooperative Extension </a:t>
            </a:r>
          </a:p>
          <a:p>
            <a:pPr algn="ctr">
              <a:spcBef>
                <a:spcPct val="0"/>
              </a:spcBef>
              <a:buClrTx/>
              <a:buFontTx/>
              <a:buNone/>
            </a:pPr>
            <a:r>
              <a:rPr kumimoji="0" lang="en-US" altLang="en-US"/>
              <a:t>by training </a:t>
            </a:r>
          </a:p>
          <a:p>
            <a:pPr algn="ctr">
              <a:spcBef>
                <a:spcPct val="0"/>
              </a:spcBef>
              <a:buClrTx/>
              <a:buFontTx/>
              <a:buNone/>
            </a:pPr>
            <a:r>
              <a:rPr kumimoji="0" lang="en-US" altLang="en-US"/>
              <a:t>Master Gardener Volunteers </a:t>
            </a:r>
          </a:p>
          <a:p>
            <a:pPr algn="ctr">
              <a:spcBef>
                <a:spcPct val="0"/>
              </a:spcBef>
              <a:buClrTx/>
              <a:buFontTx/>
              <a:buNone/>
            </a:pPr>
            <a:r>
              <a:rPr kumimoji="0" lang="en-US" altLang="en-US"/>
              <a:t>to provide </a:t>
            </a:r>
          </a:p>
          <a:p>
            <a:pPr algn="ctr">
              <a:spcBef>
                <a:spcPct val="0"/>
              </a:spcBef>
              <a:buClrTx/>
              <a:buFontTx/>
              <a:buNone/>
            </a:pPr>
            <a:r>
              <a:rPr kumimoji="0" lang="en-US" altLang="en-US"/>
              <a:t>unbiased horticultural information </a:t>
            </a:r>
          </a:p>
          <a:p>
            <a:pPr algn="ctr">
              <a:spcBef>
                <a:spcPct val="0"/>
              </a:spcBef>
              <a:buClrTx/>
              <a:buFontTx/>
              <a:buNone/>
            </a:pPr>
            <a:r>
              <a:rPr kumimoji="0" lang="en-US" altLang="en-US"/>
              <a:t>through volunteer community service and educational gardening projects using applied research and the resources of the University of Georgia.</a:t>
            </a:r>
            <a:r>
              <a:rPr kumimoji="0" lang="en-US" altLang="en-US" sz="3600"/>
              <a:t> </a:t>
            </a:r>
            <a:endParaRPr kumimoji="0" lang="en-US" altLang="en-US" sz="3600">
              <a:latin typeface="Coronet" charset="0"/>
            </a:endParaRPr>
          </a:p>
        </p:txBody>
      </p:sp>
      <p:sp>
        <p:nvSpPr>
          <p:cNvPr id="179209" name="Rectangle 9"/>
          <p:cNvSpPr>
            <a:spLocks noChangeArrowheads="1"/>
          </p:cNvSpPr>
          <p:nvPr/>
        </p:nvSpPr>
        <p:spPr bwMode="auto">
          <a:xfrm>
            <a:off x="1409700" y="457200"/>
            <a:ext cx="7239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993366"/>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lvl1pPr marL="342900" indent="-342900">
              <a:spcBef>
                <a:spcPct val="0"/>
              </a:spcBef>
              <a:defRPr kumimoji="1" sz="2400">
                <a:solidFill>
                  <a:schemeClr val="tx1"/>
                </a:solidFill>
                <a:latin typeface="Times New Roman" charset="0"/>
              </a:defRPr>
            </a:lvl1pPr>
            <a:lvl2pPr>
              <a:spcBef>
                <a:spcPct val="0"/>
              </a:spcBef>
              <a:defRPr kumimoji="1" sz="2400">
                <a:solidFill>
                  <a:schemeClr val="tx1"/>
                </a:solidFill>
                <a:latin typeface="Times New Roman" charset="0"/>
              </a:defRPr>
            </a:lvl2pPr>
            <a:lvl3pPr>
              <a:spcBef>
                <a:spcPct val="0"/>
              </a:spcBef>
              <a:defRPr kumimoji="1" sz="2400">
                <a:solidFill>
                  <a:schemeClr val="tx1"/>
                </a:solidFill>
                <a:latin typeface="Times New Roman" charset="0"/>
              </a:defRPr>
            </a:lvl3pPr>
            <a:lvl4pPr>
              <a:spcBef>
                <a:spcPct val="0"/>
              </a:spcBef>
              <a:defRPr kumimoji="1" sz="2400">
                <a:solidFill>
                  <a:schemeClr val="tx1"/>
                </a:solidFill>
                <a:latin typeface="Times New Roman" charset="0"/>
              </a:defRPr>
            </a:lvl4pPr>
            <a:lvl5pPr>
              <a:spcBef>
                <a:spcPct val="0"/>
              </a:spcBef>
              <a:defRPr kumimoji="1" sz="2400">
                <a:solidFill>
                  <a:schemeClr val="tx1"/>
                </a:solidFill>
                <a:latin typeface="Times New Roman" charset="0"/>
              </a:defRPr>
            </a:lvl5pPr>
            <a:lvl6pPr eaLnBrk="0" fontAlgn="base" hangingPunct="0">
              <a:spcBef>
                <a:spcPct val="0"/>
              </a:spcBef>
              <a:spcAft>
                <a:spcPct val="0"/>
              </a:spcAft>
              <a:defRPr kumimoji="1" sz="2400">
                <a:solidFill>
                  <a:schemeClr val="tx1"/>
                </a:solidFill>
                <a:latin typeface="Times New Roman" charset="0"/>
              </a:defRPr>
            </a:lvl6pPr>
            <a:lvl7pPr eaLnBrk="0" fontAlgn="base" hangingPunct="0">
              <a:spcBef>
                <a:spcPct val="0"/>
              </a:spcBef>
              <a:spcAft>
                <a:spcPct val="0"/>
              </a:spcAft>
              <a:defRPr kumimoji="1" sz="2400">
                <a:solidFill>
                  <a:schemeClr val="tx1"/>
                </a:solidFill>
                <a:latin typeface="Times New Roman" charset="0"/>
              </a:defRPr>
            </a:lvl7pPr>
            <a:lvl8pPr eaLnBrk="0" fontAlgn="base" hangingPunct="0">
              <a:spcBef>
                <a:spcPct val="0"/>
              </a:spcBef>
              <a:spcAft>
                <a:spcPct val="0"/>
              </a:spcAft>
              <a:defRPr kumimoji="1" sz="2400">
                <a:solidFill>
                  <a:schemeClr val="tx1"/>
                </a:solidFill>
                <a:latin typeface="Times New Roman" charset="0"/>
              </a:defRPr>
            </a:lvl8pPr>
            <a:lvl9pPr eaLnBrk="0" fontAlgn="base" hangingPunct="0">
              <a:spcBef>
                <a:spcPct val="0"/>
              </a:spcBef>
              <a:spcAft>
                <a:spcPct val="0"/>
              </a:spcAft>
              <a:defRPr kumimoji="1" sz="2400">
                <a:solidFill>
                  <a:schemeClr val="tx1"/>
                </a:solidFill>
                <a:latin typeface="Times New Roman" charset="0"/>
              </a:defRPr>
            </a:lvl9pPr>
          </a:lstStyle>
          <a:p>
            <a:pPr>
              <a:spcBef>
                <a:spcPct val="20000"/>
              </a:spcBef>
              <a:buFont typeface="Monotype Sorts" charset="2"/>
              <a:buNone/>
            </a:pPr>
            <a:r>
              <a:rPr kumimoji="0" lang="en-US" altLang="en-US" sz="3600">
                <a:solidFill>
                  <a:srgbClr val="008080"/>
                </a:solidFill>
                <a:effectLst>
                  <a:outerShdw blurRad="38100" dist="38100" dir="2700000" algn="tl">
                    <a:srgbClr val="000000"/>
                  </a:outerShdw>
                </a:effectLst>
                <a:latin typeface="Lucida Sans" charset="0"/>
              </a:rPr>
              <a:t>MISSION STATEMENT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30060" name="Picture 12" descr="home_conner"/>
          <p:cNvPicPr>
            <a:picLocks noChangeAspect="1" noChangeArrowheads="1"/>
          </p:cNvPicPr>
          <p:nvPr>
            <p:ph sz="half" idx="4294967295"/>
          </p:nvPr>
        </p:nvPicPr>
        <p:blipFill>
          <a:blip r:embed="rId4">
            <a:lum bright="70000" contrast="-70000"/>
            <a:extLst>
              <a:ext uri="{28A0092B-C50C-407E-A947-70E740481C1C}">
                <a14:useLocalDpi xmlns:a14="http://schemas.microsoft.com/office/drawing/2010/main" val="0"/>
              </a:ext>
            </a:extLst>
          </a:blip>
          <a:srcRect r="18253" b="24013"/>
          <a:stretch>
            <a:fillRect/>
          </a:stretch>
        </p:blipFill>
        <p:spPr>
          <a:xfrm>
            <a:off x="647700" y="838200"/>
            <a:ext cx="9639300" cy="3581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7" name="Picture 9" descr="logoC_lb"/>
          <p:cNvPicPr>
            <a:picLocks noChangeAspect="1" noChangeArrowheads="1"/>
          </p:cNvPicPr>
          <p:nvPr>
            <p:ph sz="half" idx="4294967295"/>
          </p:nvPr>
        </p:nvPicPr>
        <p:blipFill>
          <a:blip r:embed="rId5">
            <a:extLst>
              <a:ext uri="{28A0092B-C50C-407E-A947-70E740481C1C}">
                <a14:useLocalDpi xmlns:a14="http://schemas.microsoft.com/office/drawing/2010/main" val="0"/>
              </a:ext>
            </a:extLst>
          </a:blip>
          <a:srcRect/>
          <a:stretch>
            <a:fillRect/>
          </a:stretch>
        </p:blipFill>
        <p:spPr>
          <a:xfrm>
            <a:off x="1866900" y="3048000"/>
            <a:ext cx="6886575" cy="2882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63" name="Text Box 15"/>
          <p:cNvSpPr txBox="1">
            <a:spLocks noChangeArrowheads="1"/>
          </p:cNvSpPr>
          <p:nvPr/>
        </p:nvSpPr>
        <p:spPr bwMode="auto">
          <a:xfrm>
            <a:off x="1790700" y="1066800"/>
            <a:ext cx="6705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993366"/>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lvl1pPr marL="342900" indent="-342900">
              <a:spcBef>
                <a:spcPct val="0"/>
              </a:spcBef>
              <a:defRPr kumimoji="1" sz="2400">
                <a:solidFill>
                  <a:schemeClr val="tx1"/>
                </a:solidFill>
                <a:latin typeface="Times New Roman" charset="0"/>
              </a:defRPr>
            </a:lvl1pPr>
            <a:lvl2pPr>
              <a:spcBef>
                <a:spcPct val="0"/>
              </a:spcBef>
              <a:defRPr kumimoji="1" sz="2400">
                <a:solidFill>
                  <a:schemeClr val="tx1"/>
                </a:solidFill>
                <a:latin typeface="Times New Roman" charset="0"/>
              </a:defRPr>
            </a:lvl2pPr>
            <a:lvl3pPr>
              <a:spcBef>
                <a:spcPct val="0"/>
              </a:spcBef>
              <a:defRPr kumimoji="1" sz="2400">
                <a:solidFill>
                  <a:schemeClr val="tx1"/>
                </a:solidFill>
                <a:latin typeface="Times New Roman" charset="0"/>
              </a:defRPr>
            </a:lvl3pPr>
            <a:lvl4pPr>
              <a:spcBef>
                <a:spcPct val="0"/>
              </a:spcBef>
              <a:defRPr kumimoji="1" sz="2400">
                <a:solidFill>
                  <a:schemeClr val="tx1"/>
                </a:solidFill>
                <a:latin typeface="Times New Roman" charset="0"/>
              </a:defRPr>
            </a:lvl4pPr>
            <a:lvl5pPr>
              <a:spcBef>
                <a:spcPct val="0"/>
              </a:spcBef>
              <a:defRPr kumimoji="1" sz="2400">
                <a:solidFill>
                  <a:schemeClr val="tx1"/>
                </a:solidFill>
                <a:latin typeface="Times New Roman" charset="0"/>
              </a:defRPr>
            </a:lvl5pPr>
            <a:lvl6pPr eaLnBrk="0" fontAlgn="base" hangingPunct="0">
              <a:spcBef>
                <a:spcPct val="0"/>
              </a:spcBef>
              <a:spcAft>
                <a:spcPct val="0"/>
              </a:spcAft>
              <a:defRPr kumimoji="1" sz="2400">
                <a:solidFill>
                  <a:schemeClr val="tx1"/>
                </a:solidFill>
                <a:latin typeface="Times New Roman" charset="0"/>
              </a:defRPr>
            </a:lvl6pPr>
            <a:lvl7pPr eaLnBrk="0" fontAlgn="base" hangingPunct="0">
              <a:spcBef>
                <a:spcPct val="0"/>
              </a:spcBef>
              <a:spcAft>
                <a:spcPct val="0"/>
              </a:spcAft>
              <a:defRPr kumimoji="1" sz="2400">
                <a:solidFill>
                  <a:schemeClr val="tx1"/>
                </a:solidFill>
                <a:latin typeface="Times New Roman" charset="0"/>
              </a:defRPr>
            </a:lvl7pPr>
            <a:lvl8pPr eaLnBrk="0" fontAlgn="base" hangingPunct="0">
              <a:spcBef>
                <a:spcPct val="0"/>
              </a:spcBef>
              <a:spcAft>
                <a:spcPct val="0"/>
              </a:spcAft>
              <a:defRPr kumimoji="1" sz="2400">
                <a:solidFill>
                  <a:schemeClr val="tx1"/>
                </a:solidFill>
                <a:latin typeface="Times New Roman" charset="0"/>
              </a:defRPr>
            </a:lvl8pPr>
            <a:lvl9pPr eaLnBrk="0" fontAlgn="base" hangingPunct="0">
              <a:spcBef>
                <a:spcPct val="0"/>
              </a:spcBef>
              <a:spcAft>
                <a:spcPct val="0"/>
              </a:spcAft>
              <a:defRPr kumimoji="1" sz="2400">
                <a:solidFill>
                  <a:schemeClr val="tx1"/>
                </a:solidFill>
                <a:latin typeface="Times New Roman" charset="0"/>
              </a:defRPr>
            </a:lvl9pPr>
          </a:lstStyle>
          <a:p>
            <a:pPr algn="ctr">
              <a:spcBef>
                <a:spcPct val="50000"/>
              </a:spcBef>
              <a:buFont typeface="Monotype Sorts" charset="2"/>
              <a:buNone/>
            </a:pPr>
            <a:r>
              <a:rPr lang="en-US" altLang="en-US" sz="3600">
                <a:effectLst>
                  <a:outerShdw blurRad="38100" dist="38100" dir="2700000" algn="tl">
                    <a:srgbClr val="000000"/>
                  </a:outerShdw>
                </a:effectLst>
                <a:latin typeface="Lucida Sans" charset="0"/>
              </a:rPr>
              <a:t>www.caes.uga.edu</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9" name="Picture 9" descr="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 y="381000"/>
            <a:ext cx="8939213" cy="538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993366"/>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8676" name="Picture 4" descr="history5"/>
          <p:cNvPicPr>
            <a:picLocks noChangeAspect="1" noChangeArrowheads="1"/>
          </p:cNvPicPr>
          <p:nvPr/>
        </p:nvPicPr>
        <p:blipFill>
          <a:blip r:embed="rId4">
            <a:lum bright="-18000" contrast="30000"/>
            <a:extLst>
              <a:ext uri="{28A0092B-C50C-407E-A947-70E740481C1C}">
                <a14:useLocalDpi xmlns:a14="http://schemas.microsoft.com/office/drawing/2010/main" val="0"/>
              </a:ext>
            </a:extLst>
          </a:blip>
          <a:srcRect l="6630" t="1237" r="6078" b="9645"/>
          <a:stretch>
            <a:fillRect/>
          </a:stretch>
        </p:blipFill>
        <p:spPr bwMode="auto">
          <a:xfrm>
            <a:off x="3390900" y="685800"/>
            <a:ext cx="6019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993366"/>
                </a:solidFill>
                <a:miter lim="800000"/>
                <a:headEnd/>
                <a:tailEnd/>
              </a14:hiddenLine>
            </a:ext>
          </a:extLst>
        </p:spPr>
      </p:pic>
      <p:sp>
        <p:nvSpPr>
          <p:cNvPr id="28677" name="Rectangle 5"/>
          <p:cNvSpPr>
            <a:spLocks noGrp="1" noChangeArrowheads="1"/>
          </p:cNvSpPr>
          <p:nvPr>
            <p:ph type="title"/>
          </p:nvPr>
        </p:nvSpPr>
        <p:spPr>
          <a:xfrm>
            <a:off x="647700" y="838200"/>
            <a:ext cx="3810000" cy="2514600"/>
          </a:xfrm>
        </p:spPr>
        <p:txBody>
          <a:bodyPr/>
          <a:lstStyle/>
          <a:p>
            <a:r>
              <a:rPr lang="en-US" altLang="en-US" b="1">
                <a:solidFill>
                  <a:srgbClr val="008080"/>
                </a:solidFill>
                <a:effectLst>
                  <a:outerShdw blurRad="38100" dist="38100" dir="2700000" algn="tl">
                    <a:srgbClr val="000000"/>
                  </a:outerShdw>
                </a:effectLst>
                <a:latin typeface="Arial MT" charset="0"/>
              </a:rPr>
              <a:t>Master Gardener History</a:t>
            </a:r>
            <a:endParaRPr lang="en-US" altLang="en-US">
              <a:latin typeface="Arial MT"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erene.pot">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w="50800" cap="flat" cmpd="sng" algn="ctr">
          <a:solidFill>
            <a:srgbClr val="99336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0" fontAlgn="base" latinLnBrk="0" hangingPunct="0">
          <a:lnSpc>
            <a:spcPct val="100000"/>
          </a:lnSpc>
          <a:spcBef>
            <a:spcPct val="20000"/>
          </a:spcBef>
          <a:spcAft>
            <a:spcPct val="0"/>
          </a:spcAft>
          <a:buClr>
            <a:schemeClr val="bg2"/>
          </a:buClr>
          <a:buSzTx/>
          <a:buFont typeface="Monotype Sorts" charset="2"/>
          <a:buChar char="§"/>
          <a:tabLst/>
          <a:defRPr kumimoji="1" lang="en-US" altLang="en-US" sz="3200" b="1" i="0" u="none" strike="noStrike" cap="none" normalizeH="0" baseline="0">
            <a:ln>
              <a:noFill/>
            </a:ln>
            <a:solidFill>
              <a:schemeClr val="tx1"/>
            </a:solidFill>
            <a:effectLst/>
            <a:latin typeface="Lucida Sans" charset="0"/>
          </a:defRPr>
        </a:defPPr>
      </a:lstStyle>
    </a:spDef>
    <a:lnDef>
      <a:spPr bwMode="auto">
        <a:xfrm>
          <a:off x="0" y="0"/>
          <a:ext cx="1" cy="1"/>
        </a:xfrm>
        <a:custGeom>
          <a:avLst/>
          <a:gdLst/>
          <a:ahLst/>
          <a:cxnLst/>
          <a:rect l="0" t="0" r="0" b="0"/>
          <a:pathLst/>
        </a:custGeom>
        <a:noFill/>
        <a:ln w="50800" cap="flat" cmpd="sng" algn="ctr">
          <a:solidFill>
            <a:srgbClr val="99336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0" fontAlgn="base" latinLnBrk="0" hangingPunct="0">
          <a:lnSpc>
            <a:spcPct val="100000"/>
          </a:lnSpc>
          <a:spcBef>
            <a:spcPct val="20000"/>
          </a:spcBef>
          <a:spcAft>
            <a:spcPct val="0"/>
          </a:spcAft>
          <a:buClr>
            <a:schemeClr val="bg2"/>
          </a:buClr>
          <a:buSzTx/>
          <a:buFont typeface="Monotype Sorts" charset="2"/>
          <a:buChar char="§"/>
          <a:tabLst/>
          <a:defRPr kumimoji="1" lang="en-US" altLang="en-US" sz="3200" b="1" i="0" u="none" strike="noStrike" cap="none" normalizeH="0" baseline="0">
            <a:ln>
              <a:noFill/>
            </a:ln>
            <a:solidFill>
              <a:schemeClr val="tx1"/>
            </a:solidFill>
            <a:effectLst/>
            <a:latin typeface="Lucida Sans" charset="0"/>
          </a:defRPr>
        </a:defPPr>
      </a:lstStyle>
    </a:lnDef>
  </a:objectDefaults>
  <a:extraClrSchemeLst>
    <a:extraClrScheme>
      <a:clrScheme name="Serene.pot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pot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pot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Designs\SERENE.POT</Template>
  <TotalTime>0</TotalTime>
  <Words>2341</Words>
  <Application>Microsoft Macintosh PowerPoint</Application>
  <PresentationFormat>35mm Slides</PresentationFormat>
  <Paragraphs>187</Paragraphs>
  <Slides>50</Slides>
  <Notes>49</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62" baseType="lpstr">
      <vt:lpstr>Times New Roman</vt:lpstr>
      <vt:lpstr>Monotype Sorts</vt:lpstr>
      <vt:lpstr>Times</vt:lpstr>
      <vt:lpstr>Arial</vt:lpstr>
      <vt:lpstr>Arial MT</vt:lpstr>
      <vt:lpstr>Lucida Sans</vt:lpstr>
      <vt:lpstr>Arial Rounded MT Bold</vt:lpstr>
      <vt:lpstr>Coronet</vt:lpstr>
      <vt:lpstr>Georgia</vt:lpstr>
      <vt:lpstr>Courier New</vt:lpstr>
      <vt:lpstr>Serene.pot</vt:lpstr>
      <vt:lpstr>Microsoft Clip Gallery</vt:lpstr>
      <vt:lpstr>PowerPoint Presentation</vt:lpstr>
      <vt:lpstr>PowerPoint Presentation</vt:lpstr>
      <vt:lpstr>PowerPoint Presentation</vt:lpstr>
      <vt:lpstr>THE  GEORGIA MASTER GARDENER PROGRAM</vt:lpstr>
      <vt:lpstr>www.gamastergardener.org </vt:lpstr>
      <vt:lpstr>PowerPoint Presentation</vt:lpstr>
      <vt:lpstr>PowerPoint Presentation</vt:lpstr>
      <vt:lpstr>PowerPoint Presentation</vt:lpstr>
      <vt:lpstr>Master Gardener History</vt:lpstr>
      <vt:lpstr>Georgia MG History</vt:lpstr>
      <vt:lpstr> Currently </vt:lpstr>
      <vt:lpstr>PowerPoint Presentation</vt:lpstr>
      <vt:lpstr>Becoming a Georgia Master Gardener</vt:lpstr>
      <vt:lpstr>Logbook</vt:lpstr>
      <vt:lpstr>To Remain Certified</vt:lpstr>
      <vt:lpstr>Goals of Training</vt:lpstr>
      <vt:lpstr>Master Gardener Exams</vt:lpstr>
      <vt:lpstr>MG Certification</vt:lpstr>
      <vt:lpstr>BENEFITS OF BECOMING A GEORGIA MASTER GARDENER</vt:lpstr>
      <vt:lpstr>Master Gardener Handbook</vt:lpstr>
      <vt:lpstr>Master Gardener Badge</vt:lpstr>
      <vt:lpstr>PowerPoint Presentation</vt:lpstr>
      <vt:lpstr>Regional Conferences</vt:lpstr>
      <vt:lpstr>International Conferences</vt:lpstr>
      <vt:lpstr>PowerPoint Presentation</vt:lpstr>
      <vt:lpstr>PowerPoint Presentation</vt:lpstr>
      <vt:lpstr>BENEFITS OF GMGA MEMBERSHIP</vt:lpstr>
      <vt:lpstr>Newsletter</vt:lpstr>
      <vt:lpstr>Project Funding</vt:lpstr>
      <vt:lpstr>State Conferences</vt:lpstr>
      <vt:lpstr>Master Gardener Day</vt:lpstr>
      <vt:lpstr>PowerPoint Presentation</vt:lpstr>
      <vt:lpstr>PowerPoint Presentation</vt:lpstr>
      <vt:lpstr>New Technologies</vt:lpstr>
      <vt:lpstr>Teaching Classes</vt:lpstr>
      <vt:lpstr>Plant Clinics</vt:lpstr>
      <vt:lpstr>PowerPoint Presentation</vt:lpstr>
      <vt:lpstr>Urban and Community Gardens</vt:lpstr>
      <vt:lpstr>4-H</vt:lpstr>
      <vt:lpstr>PowerPoint Presentation</vt:lpstr>
      <vt:lpstr>Composting Education</vt:lpstr>
      <vt:lpstr>Wildlife Habitats</vt:lpstr>
      <vt:lpstr>Schoolyard Gardens</vt:lpstr>
      <vt:lpstr>JMGsm</vt:lpstr>
      <vt:lpstr> Plant Sales</vt:lpstr>
      <vt:lpstr>Youth Programs</vt:lpstr>
      <vt:lpstr>Plant a Row</vt:lpstr>
      <vt:lpstr>Community Projects</vt:lpstr>
      <vt:lpstr>PowerPoint Presentation</vt:lpstr>
      <vt:lpstr>Upcoming Events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George Braman</dc:creator>
  <cp:lastModifiedBy>George Braman</cp:lastModifiedBy>
  <cp:revision>1</cp:revision>
  <cp:lastPrinted>2000-11-20T14:59:56Z</cp:lastPrinted>
  <dcterms:created xsi:type="dcterms:W3CDTF">2015-09-08T05:35:19Z</dcterms:created>
  <dcterms:modified xsi:type="dcterms:W3CDTF">2015-09-08T05:35:27Z</dcterms:modified>
</cp:coreProperties>
</file>