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257" r:id="rId3"/>
    <p:sldId id="258" r:id="rId4"/>
    <p:sldId id="259" r:id="rId5"/>
    <p:sldId id="272" r:id="rId6"/>
    <p:sldId id="260" r:id="rId7"/>
    <p:sldId id="271" r:id="rId8"/>
    <p:sldId id="261" r:id="rId9"/>
    <p:sldId id="263" r:id="rId10"/>
    <p:sldId id="265" r:id="rId11"/>
    <p:sldId id="264" r:id="rId12"/>
    <p:sldId id="267" r:id="rId13"/>
    <p:sldId id="274" r:id="rId14"/>
    <p:sldId id="270" r:id="rId15"/>
    <p:sldId id="262" r:id="rId16"/>
    <p:sldId id="266" r:id="rId17"/>
    <p:sldId id="268" r:id="rId18"/>
    <p:sldId id="269" r:id="rId19"/>
    <p:sldId id="273" r:id="rId2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5499" autoAdjust="0"/>
  </p:normalViewPr>
  <p:slideViewPr>
    <p:cSldViewPr snapToGrid="0" snapToObjects="1">
      <p:cViewPr varScale="1">
        <p:scale>
          <a:sx n="97" d="100"/>
          <a:sy n="97" d="100"/>
        </p:scale>
        <p:origin x="2624"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8B615B-D358-4A4A-8630-BB8CD4916C98}" type="datetimeFigureOut">
              <a:rPr lang="en-US" smtClean="0"/>
              <a:t>9/7/15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C397A74-35B0-40DE-911B-6E660E92FE72}" type="slidenum">
              <a:rPr lang="en-US" smtClean="0"/>
              <a:t>‹#›</a:t>
            </a:fld>
            <a:endParaRPr lang="en-US"/>
          </a:p>
        </p:txBody>
      </p:sp>
    </p:spTree>
    <p:extLst>
      <p:ext uri="{BB962C8B-B14F-4D97-AF65-F5344CB8AC3E}">
        <p14:creationId xmlns:p14="http://schemas.microsoft.com/office/powerpoint/2010/main" val="3630728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07B49C-454A-4C4E-AE7C-5C9434C20133}" type="datetimeFigureOut">
              <a:rPr lang="en-US" smtClean="0"/>
              <a:t>9/7/15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FADD32-9D5B-435C-A73D-30489429C013}" type="slidenum">
              <a:rPr lang="en-US" smtClean="0"/>
              <a:t>‹#›</a:t>
            </a:fld>
            <a:endParaRPr lang="en-US" dirty="0"/>
          </a:p>
        </p:txBody>
      </p:sp>
    </p:spTree>
    <p:extLst>
      <p:ext uri="{BB962C8B-B14F-4D97-AF65-F5344CB8AC3E}">
        <p14:creationId xmlns:p14="http://schemas.microsoft.com/office/powerpoint/2010/main" val="957271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FADD32-9D5B-435C-A73D-30489429C013}" type="slidenum">
              <a:rPr lang="en-US" smtClean="0"/>
              <a:t>1</a:t>
            </a:fld>
            <a:endParaRPr lang="en-US" dirty="0"/>
          </a:p>
        </p:txBody>
      </p:sp>
    </p:spTree>
    <p:extLst>
      <p:ext uri="{BB962C8B-B14F-4D97-AF65-F5344CB8AC3E}">
        <p14:creationId xmlns:p14="http://schemas.microsoft.com/office/powerpoint/2010/main" val="1862681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Slightly</a:t>
            </a:r>
            <a:r>
              <a:rPr lang="en-US" baseline="0" dirty="0" smtClean="0"/>
              <a:t> acidic soils, 6.0 to 6.8 are preferred for most vegetable crops.</a:t>
            </a:r>
          </a:p>
          <a:p>
            <a:pPr marL="171450" indent="-171450">
              <a:buFont typeface="Arial" pitchFamily="34" charset="0"/>
              <a:buChar char="•"/>
            </a:pPr>
            <a:r>
              <a:rPr lang="en-US" baseline="0" dirty="0" smtClean="0"/>
              <a:t>Soils in the far west tend to be alkaline in nature, hence the desert environment.</a:t>
            </a:r>
          </a:p>
          <a:p>
            <a:pPr marL="171450" indent="-171450">
              <a:buFont typeface="Arial" pitchFamily="34" charset="0"/>
              <a:buChar char="•"/>
            </a:pPr>
            <a:r>
              <a:rPr lang="en-US" baseline="0" dirty="0" smtClean="0"/>
              <a:t>Soils in the mid-west tend to be less acidic than southern soils.</a:t>
            </a:r>
            <a:endParaRPr lang="en-US" dirty="0"/>
          </a:p>
        </p:txBody>
      </p:sp>
      <p:sp>
        <p:nvSpPr>
          <p:cNvPr id="4" name="Slide Number Placeholder 3"/>
          <p:cNvSpPr>
            <a:spLocks noGrp="1"/>
          </p:cNvSpPr>
          <p:nvPr>
            <p:ph type="sldNum" sz="quarter" idx="10"/>
          </p:nvPr>
        </p:nvSpPr>
        <p:spPr/>
        <p:txBody>
          <a:bodyPr/>
          <a:lstStyle/>
          <a:p>
            <a:fld id="{15FADD32-9D5B-435C-A73D-30489429C013}" type="slidenum">
              <a:rPr lang="en-US" smtClean="0"/>
              <a:t>10</a:t>
            </a:fld>
            <a:endParaRPr lang="en-US" dirty="0"/>
          </a:p>
        </p:txBody>
      </p:sp>
    </p:spTree>
    <p:extLst>
      <p:ext uri="{BB962C8B-B14F-4D97-AF65-F5344CB8AC3E}">
        <p14:creationId xmlns:p14="http://schemas.microsoft.com/office/powerpoint/2010/main" val="2387827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At lower</a:t>
            </a:r>
            <a:r>
              <a:rPr lang="en-US" baseline="0" dirty="0" smtClean="0"/>
              <a:t> pH’s, nutrients become toxic to plants.</a:t>
            </a:r>
          </a:p>
          <a:p>
            <a:pPr marL="171450" indent="-171450">
              <a:buFont typeface="Arial" pitchFamily="34" charset="0"/>
              <a:buChar char="•"/>
            </a:pPr>
            <a:r>
              <a:rPr lang="en-US" baseline="0" dirty="0" smtClean="0"/>
              <a:t>At higher pH’s, nutrients become less available.</a:t>
            </a:r>
          </a:p>
          <a:p>
            <a:pPr marL="171450" indent="-171450">
              <a:buFont typeface="Arial" pitchFamily="34" charset="0"/>
              <a:buChar char="•"/>
            </a:pPr>
            <a:r>
              <a:rPr lang="en-US" baseline="0" dirty="0" smtClean="0"/>
              <a:t>The optimal range is around 6.0.</a:t>
            </a:r>
            <a:endParaRPr lang="en-US" dirty="0"/>
          </a:p>
        </p:txBody>
      </p:sp>
      <p:sp>
        <p:nvSpPr>
          <p:cNvPr id="4" name="Slide Number Placeholder 3"/>
          <p:cNvSpPr>
            <a:spLocks noGrp="1"/>
          </p:cNvSpPr>
          <p:nvPr>
            <p:ph type="sldNum" sz="quarter" idx="10"/>
          </p:nvPr>
        </p:nvSpPr>
        <p:spPr/>
        <p:txBody>
          <a:bodyPr/>
          <a:lstStyle/>
          <a:p>
            <a:fld id="{15FADD32-9D5B-435C-A73D-30489429C013}" type="slidenum">
              <a:rPr lang="en-US" smtClean="0"/>
              <a:t>11</a:t>
            </a:fld>
            <a:endParaRPr lang="en-US" dirty="0"/>
          </a:p>
        </p:txBody>
      </p:sp>
    </p:spTree>
    <p:extLst>
      <p:ext uri="{BB962C8B-B14F-4D97-AF65-F5344CB8AC3E}">
        <p14:creationId xmlns:p14="http://schemas.microsoft.com/office/powerpoint/2010/main" val="61661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 soil pH</a:t>
            </a:r>
            <a:r>
              <a:rPr lang="en-US" baseline="0" dirty="0" smtClean="0"/>
              <a:t> is a measure of the hydrogen ion activity in the soil solution (active acidity), whereas the exchangeable acidity on the soil exchange sites can be expressed as the Lime Buffer Capacity (LBC), the amount of pure calcium carbonate needed to neutralize the exchangeable acidity.</a:t>
            </a:r>
            <a:endParaRPr lang="en-US" dirty="0" smtClean="0"/>
          </a:p>
          <a:p>
            <a:pPr marL="171450" indent="-171450">
              <a:buFont typeface="Arial" pitchFamily="34" charset="0"/>
              <a:buChar char="•"/>
            </a:pPr>
            <a:r>
              <a:rPr lang="en-US" dirty="0" smtClean="0"/>
              <a:t>The objective</a:t>
            </a:r>
            <a:r>
              <a:rPr lang="en-US" baseline="0" dirty="0" smtClean="0"/>
              <a:t> of liming a soil is t neutralize a portion of the acidity with limestone and replace the exchange sites previously occupied by aluminum compounds or H+ with basic </a:t>
            </a:r>
            <a:r>
              <a:rPr lang="en-US" baseline="0" dirty="0" err="1" smtClean="0"/>
              <a:t>cations</a:t>
            </a:r>
            <a:r>
              <a:rPr lang="en-US" baseline="0" dirty="0" smtClean="0"/>
              <a:t>, for example, calcium (</a:t>
            </a:r>
            <a:r>
              <a:rPr lang="en-US" baseline="0" dirty="0" err="1" smtClean="0"/>
              <a:t>Ca</a:t>
            </a:r>
            <a:r>
              <a:rPr lang="en-US" baseline="0" dirty="0" smtClean="0"/>
              <a:t> </a:t>
            </a:r>
            <a:r>
              <a:rPr lang="en-US" dirty="0" smtClean="0"/>
              <a:t>2</a:t>
            </a:r>
            <a:r>
              <a:rPr lang="en-US" sz="1100" baseline="0" dirty="0" smtClean="0"/>
              <a:t>+</a:t>
            </a:r>
            <a:r>
              <a:rPr lang="en-US" baseline="0" dirty="0" smtClean="0"/>
              <a:t>) and magnesium (Mg </a:t>
            </a:r>
            <a:r>
              <a:rPr lang="en-US" sz="1100" baseline="0" dirty="0" smtClean="0"/>
              <a:t>2</a:t>
            </a:r>
            <a:r>
              <a:rPr lang="en-US" sz="400" baseline="0" dirty="0" smtClean="0"/>
              <a:t>+</a:t>
            </a:r>
            <a:r>
              <a:rPr lang="en-US" baseline="0" dirty="0" smtClean="0"/>
              <a:t>). Therefore, as exchangeable acidity is neutralized and replaced by calcium and magnesium, the soil pH will increase. </a:t>
            </a:r>
          </a:p>
          <a:p>
            <a:pPr marL="171450" indent="-171450">
              <a:buFont typeface="Arial" pitchFamily="34" charset="0"/>
              <a:buChar char="•"/>
            </a:pPr>
            <a:r>
              <a:rPr lang="en-US" baseline="0" dirty="0" smtClean="0"/>
              <a:t>Two soils may have the same lime requirement but different pH values.</a:t>
            </a:r>
          </a:p>
          <a:p>
            <a:pPr marL="171450" indent="-171450">
              <a:buFont typeface="Arial" pitchFamily="34" charset="0"/>
              <a:buChar char="•"/>
            </a:pPr>
            <a:r>
              <a:rPr lang="en-US" baseline="0" dirty="0" smtClean="0"/>
              <a:t>Two soils may have the same pH but different lime requirements.</a:t>
            </a:r>
          </a:p>
          <a:p>
            <a:pPr marL="171450" indent="-171450">
              <a:buFont typeface="Arial" pitchFamily="34" charset="0"/>
              <a:buChar char="•"/>
            </a:pPr>
            <a:r>
              <a:rPr lang="en-US" baseline="0" dirty="0" smtClean="0"/>
              <a:t>These differences are primarily related to the amount of clay (texture of the soil) and organic matter present.</a:t>
            </a:r>
          </a:p>
          <a:p>
            <a:pPr marL="171450" indent="-171450">
              <a:buFont typeface="Arial" pitchFamily="34" charset="0"/>
              <a:buChar char="•"/>
            </a:pPr>
            <a:r>
              <a:rPr lang="en-US" baseline="0" dirty="0" smtClean="0"/>
              <a:t>Soils high in clay and organic matter require more lime to raise the pH to a specific level than do sandy soils that are low in organic matter.</a:t>
            </a:r>
          </a:p>
          <a:p>
            <a:pPr marL="171450" indent="-171450">
              <a:buFont typeface="Arial" pitchFamily="34" charset="0"/>
              <a:buChar char="•"/>
            </a:pPr>
            <a:r>
              <a:rPr lang="en-US" baseline="0" dirty="0" smtClean="0"/>
              <a:t>Crops also have different pH requirements.</a:t>
            </a:r>
          </a:p>
          <a:p>
            <a:pPr marL="171450" indent="-171450">
              <a:buFont typeface="Arial" pitchFamily="34" charset="0"/>
              <a:buChar char="•"/>
            </a:pPr>
            <a:r>
              <a:rPr lang="en-US" baseline="0" dirty="0" smtClean="0"/>
              <a:t>Lime should be applied and mixed with the soil as soon as possible after sampling.</a:t>
            </a:r>
          </a:p>
        </p:txBody>
      </p:sp>
      <p:sp>
        <p:nvSpPr>
          <p:cNvPr id="4" name="Slide Number Placeholder 3"/>
          <p:cNvSpPr>
            <a:spLocks noGrp="1"/>
          </p:cNvSpPr>
          <p:nvPr>
            <p:ph type="sldNum" sz="quarter" idx="10"/>
          </p:nvPr>
        </p:nvSpPr>
        <p:spPr/>
        <p:txBody>
          <a:bodyPr/>
          <a:lstStyle/>
          <a:p>
            <a:fld id="{15FADD32-9D5B-435C-A73D-30489429C013}" type="slidenum">
              <a:rPr lang="en-US" smtClean="0"/>
              <a:t>12</a:t>
            </a:fld>
            <a:endParaRPr lang="en-US" dirty="0"/>
          </a:p>
        </p:txBody>
      </p:sp>
    </p:spTree>
    <p:extLst>
      <p:ext uri="{BB962C8B-B14F-4D97-AF65-F5344CB8AC3E}">
        <p14:creationId xmlns:p14="http://schemas.microsoft.com/office/powerpoint/2010/main" val="1302896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Organic</a:t>
            </a:r>
            <a:r>
              <a:rPr lang="en-US" baseline="0" dirty="0" smtClean="0"/>
              <a:t> matter, temperature, moisture, length of growing season, and other factors make it impractical to predict the amount of nitrogen that will be supplied to a growing crop.</a:t>
            </a:r>
          </a:p>
          <a:p>
            <a:pPr marL="171450" indent="-171450">
              <a:buFont typeface="Arial" pitchFamily="34" charset="0"/>
              <a:buChar char="•"/>
            </a:pPr>
            <a:r>
              <a:rPr lang="en-US" baseline="0" dirty="0" smtClean="0"/>
              <a:t>Because Georgia soils are low in organic matter, the amount of nitrogen supplied from organic matter is low.</a:t>
            </a:r>
          </a:p>
          <a:p>
            <a:pPr marL="171450" indent="-171450">
              <a:buFont typeface="Arial" pitchFamily="34" charset="0"/>
              <a:buChar char="•"/>
            </a:pPr>
            <a:r>
              <a:rPr lang="en-US" baseline="0" dirty="0" smtClean="0"/>
              <a:t>Nitrogen recommendations for non-legume crops are based on nitrogen rate experiments conducted on soils in Georgia and on similar soils and cultural practices in neighboring state.</a:t>
            </a:r>
          </a:p>
          <a:p>
            <a:pPr marL="171450" indent="-171450">
              <a:buFont typeface="Arial" pitchFamily="34" charset="0"/>
              <a:buChar char="•"/>
            </a:pPr>
            <a:r>
              <a:rPr lang="en-US" baseline="0" dirty="0" smtClean="0"/>
              <a:t>A lower rate of nitrogen may be recommended for crops following legumes.</a:t>
            </a:r>
          </a:p>
          <a:p>
            <a:pPr marL="171450" indent="-171450">
              <a:buFont typeface="Arial" pitchFamily="34" charset="0"/>
              <a:buChar char="•"/>
            </a:pPr>
            <a:r>
              <a:rPr lang="en-US" baseline="0" dirty="0" smtClean="0"/>
              <a:t>Crop removal and tissue analysis also helps determine nitrogen recommendations.</a:t>
            </a:r>
            <a:endParaRPr lang="en-US" dirty="0"/>
          </a:p>
        </p:txBody>
      </p:sp>
      <p:sp>
        <p:nvSpPr>
          <p:cNvPr id="4" name="Slide Number Placeholder 3"/>
          <p:cNvSpPr>
            <a:spLocks noGrp="1"/>
          </p:cNvSpPr>
          <p:nvPr>
            <p:ph type="sldNum" sz="quarter" idx="10"/>
          </p:nvPr>
        </p:nvSpPr>
        <p:spPr/>
        <p:txBody>
          <a:bodyPr/>
          <a:lstStyle/>
          <a:p>
            <a:fld id="{15FADD32-9D5B-435C-A73D-30489429C013}" type="slidenum">
              <a:rPr lang="en-US" smtClean="0"/>
              <a:t>13</a:t>
            </a:fld>
            <a:endParaRPr lang="en-US" dirty="0"/>
          </a:p>
        </p:txBody>
      </p:sp>
    </p:spTree>
    <p:extLst>
      <p:ext uri="{BB962C8B-B14F-4D97-AF65-F5344CB8AC3E}">
        <p14:creationId xmlns:p14="http://schemas.microsoft.com/office/powerpoint/2010/main" val="345755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FADD32-9D5B-435C-A73D-30489429C013}" type="slidenum">
              <a:rPr lang="en-US" smtClean="0"/>
              <a:t>14</a:t>
            </a:fld>
            <a:endParaRPr lang="en-US" dirty="0"/>
          </a:p>
        </p:txBody>
      </p:sp>
    </p:spTree>
    <p:extLst>
      <p:ext uri="{BB962C8B-B14F-4D97-AF65-F5344CB8AC3E}">
        <p14:creationId xmlns:p14="http://schemas.microsoft.com/office/powerpoint/2010/main" val="4092948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This bar tells exactly how much in pounds</a:t>
            </a:r>
            <a:r>
              <a:rPr lang="en-US" baseline="0" dirty="0" smtClean="0"/>
              <a:t> per acre that must be applied.</a:t>
            </a:r>
            <a:endParaRPr lang="en-US" dirty="0"/>
          </a:p>
        </p:txBody>
      </p:sp>
      <p:sp>
        <p:nvSpPr>
          <p:cNvPr id="4" name="Slide Number Placeholder 3"/>
          <p:cNvSpPr>
            <a:spLocks noGrp="1"/>
          </p:cNvSpPr>
          <p:nvPr>
            <p:ph type="sldNum" sz="quarter" idx="10"/>
          </p:nvPr>
        </p:nvSpPr>
        <p:spPr/>
        <p:txBody>
          <a:bodyPr/>
          <a:lstStyle/>
          <a:p>
            <a:fld id="{15FADD32-9D5B-435C-A73D-30489429C013}" type="slidenum">
              <a:rPr lang="en-US" smtClean="0"/>
              <a:t>15</a:t>
            </a:fld>
            <a:endParaRPr lang="en-US" dirty="0"/>
          </a:p>
        </p:txBody>
      </p:sp>
    </p:spTree>
    <p:extLst>
      <p:ext uri="{BB962C8B-B14F-4D97-AF65-F5344CB8AC3E}">
        <p14:creationId xmlns:p14="http://schemas.microsoft.com/office/powerpoint/2010/main" val="2700981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Specific</a:t>
            </a:r>
            <a:r>
              <a:rPr lang="en-US" baseline="0" dirty="0" smtClean="0"/>
              <a:t> directions are given in the recommendations sections.</a:t>
            </a:r>
          </a:p>
          <a:p>
            <a:pPr marL="171450" indent="-171450">
              <a:buFont typeface="Arial" pitchFamily="34" charset="0"/>
              <a:buChar char="•"/>
            </a:pPr>
            <a:r>
              <a:rPr lang="en-US" baseline="0" dirty="0" smtClean="0"/>
              <a:t>They will vary by crop, establishment, maintenance and other factors</a:t>
            </a:r>
            <a:endParaRPr lang="en-US" dirty="0"/>
          </a:p>
        </p:txBody>
      </p:sp>
      <p:sp>
        <p:nvSpPr>
          <p:cNvPr id="4" name="Slide Number Placeholder 3"/>
          <p:cNvSpPr>
            <a:spLocks noGrp="1"/>
          </p:cNvSpPr>
          <p:nvPr>
            <p:ph type="sldNum" sz="quarter" idx="10"/>
          </p:nvPr>
        </p:nvSpPr>
        <p:spPr/>
        <p:txBody>
          <a:bodyPr/>
          <a:lstStyle/>
          <a:p>
            <a:fld id="{15FADD32-9D5B-435C-A73D-30489429C013}" type="slidenum">
              <a:rPr lang="en-US" smtClean="0"/>
              <a:t>16</a:t>
            </a:fld>
            <a:endParaRPr lang="en-US" dirty="0"/>
          </a:p>
        </p:txBody>
      </p:sp>
    </p:spTree>
    <p:extLst>
      <p:ext uri="{BB962C8B-B14F-4D97-AF65-F5344CB8AC3E}">
        <p14:creationId xmlns:p14="http://schemas.microsoft.com/office/powerpoint/2010/main" val="677338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FADD32-9D5B-435C-A73D-30489429C013}" type="slidenum">
              <a:rPr lang="en-US" smtClean="0"/>
              <a:t>17</a:t>
            </a:fld>
            <a:endParaRPr lang="en-US" dirty="0"/>
          </a:p>
        </p:txBody>
      </p:sp>
    </p:spTree>
    <p:extLst>
      <p:ext uri="{BB962C8B-B14F-4D97-AF65-F5344CB8AC3E}">
        <p14:creationId xmlns:p14="http://schemas.microsoft.com/office/powerpoint/2010/main" val="2195833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 soil test lab tries to provide the</a:t>
            </a:r>
            <a:r>
              <a:rPr lang="en-US" baseline="0" dirty="0" smtClean="0"/>
              <a:t> most practical way of applying the plant nutrients.</a:t>
            </a:r>
            <a:endParaRPr lang="en-US" dirty="0"/>
          </a:p>
        </p:txBody>
      </p:sp>
      <p:sp>
        <p:nvSpPr>
          <p:cNvPr id="4" name="Slide Number Placeholder 3"/>
          <p:cNvSpPr>
            <a:spLocks noGrp="1"/>
          </p:cNvSpPr>
          <p:nvPr>
            <p:ph type="sldNum" sz="quarter" idx="10"/>
          </p:nvPr>
        </p:nvSpPr>
        <p:spPr/>
        <p:txBody>
          <a:bodyPr/>
          <a:lstStyle/>
          <a:p>
            <a:fld id="{15FADD32-9D5B-435C-A73D-30489429C013}" type="slidenum">
              <a:rPr lang="en-US" smtClean="0"/>
              <a:t>18</a:t>
            </a:fld>
            <a:endParaRPr lang="en-US" dirty="0"/>
          </a:p>
        </p:txBody>
      </p:sp>
    </p:spTree>
    <p:extLst>
      <p:ext uri="{BB962C8B-B14F-4D97-AF65-F5344CB8AC3E}">
        <p14:creationId xmlns:p14="http://schemas.microsoft.com/office/powerpoint/2010/main" val="1789559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FADD32-9D5B-435C-A73D-30489429C013}" type="slidenum">
              <a:rPr lang="en-US" smtClean="0"/>
              <a:t>19</a:t>
            </a:fld>
            <a:endParaRPr lang="en-US" dirty="0"/>
          </a:p>
        </p:txBody>
      </p:sp>
    </p:spTree>
    <p:extLst>
      <p:ext uri="{BB962C8B-B14F-4D97-AF65-F5344CB8AC3E}">
        <p14:creationId xmlns:p14="http://schemas.microsoft.com/office/powerpoint/2010/main" val="2299148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Soil</a:t>
            </a:r>
            <a:r>
              <a:rPr lang="en-US" baseline="0" dirty="0" smtClean="0"/>
              <a:t> test reports provide the data to make decisions concerning fertilization and plant selection.</a:t>
            </a:r>
            <a:endParaRPr lang="en-US" dirty="0"/>
          </a:p>
        </p:txBody>
      </p:sp>
      <p:sp>
        <p:nvSpPr>
          <p:cNvPr id="4" name="Slide Number Placeholder 3"/>
          <p:cNvSpPr>
            <a:spLocks noGrp="1"/>
          </p:cNvSpPr>
          <p:nvPr>
            <p:ph type="sldNum" sz="quarter" idx="10"/>
          </p:nvPr>
        </p:nvSpPr>
        <p:spPr/>
        <p:txBody>
          <a:bodyPr/>
          <a:lstStyle/>
          <a:p>
            <a:fld id="{15FADD32-9D5B-435C-A73D-30489429C013}" type="slidenum">
              <a:rPr lang="en-US" smtClean="0"/>
              <a:t>2</a:t>
            </a:fld>
            <a:endParaRPr lang="en-US" dirty="0"/>
          </a:p>
        </p:txBody>
      </p:sp>
    </p:spTree>
    <p:extLst>
      <p:ext uri="{BB962C8B-B14F-4D97-AF65-F5344CB8AC3E}">
        <p14:creationId xmlns:p14="http://schemas.microsoft.com/office/powerpoint/2010/main" val="2496159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turn-around-time</a:t>
            </a:r>
            <a:r>
              <a:rPr lang="en-US" baseline="0" dirty="0" smtClean="0"/>
              <a:t> for getting results back has decreased substantially. It’s usually dependent on how many samples are received at the lab per day.</a:t>
            </a:r>
            <a:endParaRPr lang="en-US" dirty="0"/>
          </a:p>
        </p:txBody>
      </p:sp>
      <p:sp>
        <p:nvSpPr>
          <p:cNvPr id="4" name="Slide Number Placeholder 3"/>
          <p:cNvSpPr>
            <a:spLocks noGrp="1"/>
          </p:cNvSpPr>
          <p:nvPr>
            <p:ph type="sldNum" sz="quarter" idx="10"/>
          </p:nvPr>
        </p:nvSpPr>
        <p:spPr/>
        <p:txBody>
          <a:bodyPr/>
          <a:lstStyle/>
          <a:p>
            <a:fld id="{15FADD32-9D5B-435C-A73D-30489429C013}" type="slidenum">
              <a:rPr lang="en-US" smtClean="0"/>
              <a:t>3</a:t>
            </a:fld>
            <a:endParaRPr lang="en-US" dirty="0"/>
          </a:p>
        </p:txBody>
      </p:sp>
    </p:spTree>
    <p:extLst>
      <p:ext uri="{BB962C8B-B14F-4D97-AF65-F5344CB8AC3E}">
        <p14:creationId xmlns:p14="http://schemas.microsoft.com/office/powerpoint/2010/main" val="3522571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receive your report,</a:t>
            </a:r>
            <a:r>
              <a:rPr lang="en-US" baseline="0" dirty="0" smtClean="0"/>
              <a:t> make sure it’s yours and the correct crop. The crop can be adjusted by calling the extension office.</a:t>
            </a:r>
            <a:endParaRPr lang="en-US" dirty="0"/>
          </a:p>
        </p:txBody>
      </p:sp>
      <p:sp>
        <p:nvSpPr>
          <p:cNvPr id="4" name="Slide Number Placeholder 3"/>
          <p:cNvSpPr>
            <a:spLocks noGrp="1"/>
          </p:cNvSpPr>
          <p:nvPr>
            <p:ph type="sldNum" sz="quarter" idx="10"/>
          </p:nvPr>
        </p:nvSpPr>
        <p:spPr/>
        <p:txBody>
          <a:bodyPr/>
          <a:lstStyle/>
          <a:p>
            <a:fld id="{15FADD32-9D5B-435C-A73D-30489429C013}" type="slidenum">
              <a:rPr lang="en-US" smtClean="0"/>
              <a:t>4</a:t>
            </a:fld>
            <a:endParaRPr lang="en-US" dirty="0"/>
          </a:p>
        </p:txBody>
      </p:sp>
    </p:spTree>
    <p:extLst>
      <p:ext uri="{BB962C8B-B14F-4D97-AF65-F5344CB8AC3E}">
        <p14:creationId xmlns:p14="http://schemas.microsoft.com/office/powerpoint/2010/main" val="2071565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FADD32-9D5B-435C-A73D-30489429C013}" type="slidenum">
              <a:rPr lang="en-US" smtClean="0"/>
              <a:t>5</a:t>
            </a:fld>
            <a:endParaRPr lang="en-US" dirty="0"/>
          </a:p>
        </p:txBody>
      </p:sp>
    </p:spTree>
    <p:extLst>
      <p:ext uri="{BB962C8B-B14F-4D97-AF65-F5344CB8AC3E}">
        <p14:creationId xmlns:p14="http://schemas.microsoft.com/office/powerpoint/2010/main" val="2948859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all your information is correct,</a:t>
            </a:r>
            <a:r>
              <a:rPr lang="en-US" baseline="0" dirty="0" smtClean="0"/>
              <a:t> especially the crop.</a:t>
            </a:r>
            <a:endParaRPr lang="en-US" dirty="0"/>
          </a:p>
        </p:txBody>
      </p:sp>
      <p:sp>
        <p:nvSpPr>
          <p:cNvPr id="4" name="Slide Number Placeholder 3"/>
          <p:cNvSpPr>
            <a:spLocks noGrp="1"/>
          </p:cNvSpPr>
          <p:nvPr>
            <p:ph type="sldNum" sz="quarter" idx="10"/>
          </p:nvPr>
        </p:nvSpPr>
        <p:spPr/>
        <p:txBody>
          <a:bodyPr/>
          <a:lstStyle/>
          <a:p>
            <a:fld id="{15FADD32-9D5B-435C-A73D-30489429C013}" type="slidenum">
              <a:rPr lang="en-US" smtClean="0"/>
              <a:t>6</a:t>
            </a:fld>
            <a:endParaRPr lang="en-US" dirty="0"/>
          </a:p>
        </p:txBody>
      </p:sp>
    </p:spTree>
    <p:extLst>
      <p:ext uri="{BB962C8B-B14F-4D97-AF65-F5344CB8AC3E}">
        <p14:creationId xmlns:p14="http://schemas.microsoft.com/office/powerpoint/2010/main" val="726399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FADD32-9D5B-435C-A73D-30489429C013}" type="slidenum">
              <a:rPr lang="en-US" smtClean="0"/>
              <a:t>7</a:t>
            </a:fld>
            <a:endParaRPr lang="en-US" dirty="0"/>
          </a:p>
        </p:txBody>
      </p:sp>
    </p:spTree>
    <p:extLst>
      <p:ext uri="{BB962C8B-B14F-4D97-AF65-F5344CB8AC3E}">
        <p14:creationId xmlns:p14="http://schemas.microsoft.com/office/powerpoint/2010/main" val="3358363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If the</a:t>
            </a:r>
            <a:r>
              <a:rPr lang="en-US" baseline="0" dirty="0" smtClean="0"/>
              <a:t> bar is below the line, nutrients are needed.</a:t>
            </a:r>
          </a:p>
          <a:p>
            <a:pPr marL="171450" indent="-171450">
              <a:buFont typeface="Arial" pitchFamily="34" charset="0"/>
              <a:buChar char="•"/>
            </a:pPr>
            <a:r>
              <a:rPr lang="en-US" baseline="0" dirty="0" smtClean="0"/>
              <a:t>Above the bar, nutrients are sufficient.</a:t>
            </a:r>
            <a:endParaRPr lang="en-US" dirty="0" smtClean="0"/>
          </a:p>
          <a:p>
            <a:pPr marL="171450" indent="-171450">
              <a:buFont typeface="Arial" pitchFamily="34" charset="0"/>
              <a:buChar char="•"/>
            </a:pPr>
            <a:r>
              <a:rPr lang="en-US" dirty="0" smtClean="0"/>
              <a:t>There are three categories</a:t>
            </a:r>
            <a:r>
              <a:rPr lang="en-US" baseline="0" dirty="0" smtClean="0"/>
              <a:t> of nutrients, primary, secondary and micronutrients. </a:t>
            </a:r>
          </a:p>
          <a:p>
            <a:pPr marL="171450" indent="-171450">
              <a:buFont typeface="Arial" pitchFamily="34" charset="0"/>
              <a:buChar char="•"/>
            </a:pPr>
            <a:r>
              <a:rPr lang="en-US" baseline="0" dirty="0" smtClean="0"/>
              <a:t>The primary nutrients are N, P and K.</a:t>
            </a:r>
          </a:p>
          <a:p>
            <a:pPr marL="171450" indent="-171450">
              <a:buFont typeface="Arial" pitchFamily="34" charset="0"/>
              <a:buChar char="•"/>
            </a:pPr>
            <a:r>
              <a:rPr lang="en-US" baseline="0" dirty="0" smtClean="0"/>
              <a:t>The secondary nutrients are S, Mg and Ca.</a:t>
            </a:r>
          </a:p>
          <a:p>
            <a:pPr marL="171450" indent="-171450">
              <a:buFont typeface="Arial" pitchFamily="34" charset="0"/>
              <a:buChar char="•"/>
            </a:pPr>
            <a:r>
              <a:rPr lang="en-US" baseline="0" dirty="0" smtClean="0"/>
              <a:t>The micronutrients are Zn, Mn, B, Fe, Mb, Se, Cu and Cl</a:t>
            </a:r>
          </a:p>
          <a:p>
            <a:pPr marL="171450" indent="-171450">
              <a:buFont typeface="Arial" pitchFamily="34" charset="0"/>
              <a:buChar char="•"/>
            </a:pPr>
            <a:r>
              <a:rPr lang="en-US" baseline="0" dirty="0" smtClean="0"/>
              <a:t>The line indicates whether there are sufficient nutrients available for that crop.</a:t>
            </a:r>
          </a:p>
          <a:p>
            <a:pPr marL="171450" indent="-171450">
              <a:buFont typeface="Arial" pitchFamily="34" charset="0"/>
              <a:buChar char="•"/>
            </a:pPr>
            <a:r>
              <a:rPr lang="en-US" baseline="0" dirty="0" smtClean="0"/>
              <a:t>The pH box indicates pH level and whether lime is needed.</a:t>
            </a:r>
            <a:endParaRPr lang="en-US" dirty="0"/>
          </a:p>
        </p:txBody>
      </p:sp>
      <p:sp>
        <p:nvSpPr>
          <p:cNvPr id="4" name="Slide Number Placeholder 3"/>
          <p:cNvSpPr>
            <a:spLocks noGrp="1"/>
          </p:cNvSpPr>
          <p:nvPr>
            <p:ph type="sldNum" sz="quarter" idx="10"/>
          </p:nvPr>
        </p:nvSpPr>
        <p:spPr/>
        <p:txBody>
          <a:bodyPr/>
          <a:lstStyle/>
          <a:p>
            <a:fld id="{15FADD32-9D5B-435C-A73D-30489429C013}" type="slidenum">
              <a:rPr lang="en-US" smtClean="0"/>
              <a:t>8</a:t>
            </a:fld>
            <a:endParaRPr lang="en-US" dirty="0"/>
          </a:p>
        </p:txBody>
      </p:sp>
    </p:spTree>
    <p:extLst>
      <p:ext uri="{BB962C8B-B14F-4D97-AF65-F5344CB8AC3E}">
        <p14:creationId xmlns:p14="http://schemas.microsoft.com/office/powerpoint/2010/main" val="1528393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 pH</a:t>
            </a:r>
            <a:r>
              <a:rPr lang="en-US" baseline="0" dirty="0" smtClean="0"/>
              <a:t> level affects the fertilizer availability.</a:t>
            </a:r>
          </a:p>
          <a:p>
            <a:pPr marL="171450" indent="-171450">
              <a:buFont typeface="Arial" pitchFamily="34" charset="0"/>
              <a:buChar char="•"/>
            </a:pPr>
            <a:r>
              <a:rPr lang="en-US" baseline="0" dirty="0" smtClean="0"/>
              <a:t>Some plants need a lower pH in order to grow properly</a:t>
            </a:r>
          </a:p>
          <a:p>
            <a:pPr marL="171450" indent="-171450">
              <a:buFont typeface="Arial" pitchFamily="34" charset="0"/>
              <a:buChar char="•"/>
            </a:pPr>
            <a:r>
              <a:rPr lang="en-US" baseline="0" dirty="0" smtClean="0"/>
              <a:t>Sulfur may be added to decrease the pH.</a:t>
            </a:r>
          </a:p>
          <a:p>
            <a:endParaRPr lang="en-US" dirty="0"/>
          </a:p>
        </p:txBody>
      </p:sp>
      <p:sp>
        <p:nvSpPr>
          <p:cNvPr id="4" name="Slide Number Placeholder 3"/>
          <p:cNvSpPr>
            <a:spLocks noGrp="1"/>
          </p:cNvSpPr>
          <p:nvPr>
            <p:ph type="sldNum" sz="quarter" idx="10"/>
          </p:nvPr>
        </p:nvSpPr>
        <p:spPr/>
        <p:txBody>
          <a:bodyPr/>
          <a:lstStyle/>
          <a:p>
            <a:fld id="{15FADD32-9D5B-435C-A73D-30489429C013}" type="slidenum">
              <a:rPr lang="en-US" smtClean="0"/>
              <a:t>9</a:t>
            </a:fld>
            <a:endParaRPr lang="en-US" dirty="0"/>
          </a:p>
        </p:txBody>
      </p:sp>
    </p:spTree>
    <p:extLst>
      <p:ext uri="{BB962C8B-B14F-4D97-AF65-F5344CB8AC3E}">
        <p14:creationId xmlns:p14="http://schemas.microsoft.com/office/powerpoint/2010/main" val="3444980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8904FD7-09FD-464C-A306-630639C53BE5}" type="datetimeFigureOut">
              <a:rPr lang="en-US"/>
              <a:pPr>
                <a:defRPr/>
              </a:pPr>
              <a:t>9/7/15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9F2C36-E14A-A04A-A506-149CC1156714}" type="slidenum">
              <a:rPr lang="en-US"/>
              <a:pPr>
                <a:defRPr/>
              </a:pPr>
              <a:t>‹#›</a:t>
            </a:fld>
            <a:endParaRPr lang="en-US" dirty="0"/>
          </a:p>
        </p:txBody>
      </p:sp>
    </p:spTree>
    <p:extLst>
      <p:ext uri="{BB962C8B-B14F-4D97-AF65-F5344CB8AC3E}">
        <p14:creationId xmlns:p14="http://schemas.microsoft.com/office/powerpoint/2010/main" val="2083224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715B87-3115-644C-897D-2D07125DB76A}" type="datetimeFigureOut">
              <a:rPr lang="en-US"/>
              <a:pPr>
                <a:defRPr/>
              </a:pPr>
              <a:t>9/7/15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7FBCA35-7859-684F-A807-F94AE529282A}" type="slidenum">
              <a:rPr lang="en-US"/>
              <a:pPr>
                <a:defRPr/>
              </a:pPr>
              <a:t>‹#›</a:t>
            </a:fld>
            <a:endParaRPr lang="en-US" dirty="0"/>
          </a:p>
        </p:txBody>
      </p:sp>
    </p:spTree>
    <p:extLst>
      <p:ext uri="{BB962C8B-B14F-4D97-AF65-F5344CB8AC3E}">
        <p14:creationId xmlns:p14="http://schemas.microsoft.com/office/powerpoint/2010/main" val="2731765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6190556-8A5A-EB40-8980-276FACFE6095}" type="datetimeFigureOut">
              <a:rPr lang="en-US"/>
              <a:pPr>
                <a:defRPr/>
              </a:pPr>
              <a:t>9/7/15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84DE836-0564-F646-8A89-F0B8390B6D63}" type="slidenum">
              <a:rPr lang="en-US"/>
              <a:pPr>
                <a:defRPr/>
              </a:pPr>
              <a:t>‹#›</a:t>
            </a:fld>
            <a:endParaRPr lang="en-US" dirty="0"/>
          </a:p>
        </p:txBody>
      </p:sp>
    </p:spTree>
    <p:extLst>
      <p:ext uri="{BB962C8B-B14F-4D97-AF65-F5344CB8AC3E}">
        <p14:creationId xmlns:p14="http://schemas.microsoft.com/office/powerpoint/2010/main" val="3302251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4ED115-2B85-574D-8804-E016ADB7127B}" type="datetimeFigureOut">
              <a:rPr lang="en-US"/>
              <a:pPr>
                <a:defRPr/>
              </a:pPr>
              <a:t>9/7/15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7D63C51-E90A-6449-876E-5F2DECD8EC43}" type="slidenum">
              <a:rPr lang="en-US"/>
              <a:pPr>
                <a:defRPr/>
              </a:pPr>
              <a:t>‹#›</a:t>
            </a:fld>
            <a:endParaRPr lang="en-US" dirty="0"/>
          </a:p>
        </p:txBody>
      </p:sp>
    </p:spTree>
    <p:extLst>
      <p:ext uri="{BB962C8B-B14F-4D97-AF65-F5344CB8AC3E}">
        <p14:creationId xmlns:p14="http://schemas.microsoft.com/office/powerpoint/2010/main" val="3553843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54FBD28-F1F9-2345-9067-23232FD92478}" type="datetimeFigureOut">
              <a:rPr lang="en-US"/>
              <a:pPr>
                <a:defRPr/>
              </a:pPr>
              <a:t>9/7/15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F232603-A7CF-7C48-916B-1CE08D29072E}" type="slidenum">
              <a:rPr lang="en-US"/>
              <a:pPr>
                <a:defRPr/>
              </a:pPr>
              <a:t>‹#›</a:t>
            </a:fld>
            <a:endParaRPr lang="en-US" dirty="0"/>
          </a:p>
        </p:txBody>
      </p:sp>
    </p:spTree>
    <p:extLst>
      <p:ext uri="{BB962C8B-B14F-4D97-AF65-F5344CB8AC3E}">
        <p14:creationId xmlns:p14="http://schemas.microsoft.com/office/powerpoint/2010/main" val="2564865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A8682CC-7D5A-9C47-81BB-FF9EA6850075}" type="datetimeFigureOut">
              <a:rPr lang="en-US"/>
              <a:pPr>
                <a:defRPr/>
              </a:pPr>
              <a:t>9/7/15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FC2F064-67AE-EB41-AAFD-D100F037439D}" type="slidenum">
              <a:rPr lang="en-US"/>
              <a:pPr>
                <a:defRPr/>
              </a:pPr>
              <a:t>‹#›</a:t>
            </a:fld>
            <a:endParaRPr lang="en-US" dirty="0"/>
          </a:p>
        </p:txBody>
      </p:sp>
    </p:spTree>
    <p:extLst>
      <p:ext uri="{BB962C8B-B14F-4D97-AF65-F5344CB8AC3E}">
        <p14:creationId xmlns:p14="http://schemas.microsoft.com/office/powerpoint/2010/main" val="1527951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356B148-52B5-8449-B8E3-55770814326E}" type="datetimeFigureOut">
              <a:rPr lang="en-US"/>
              <a:pPr>
                <a:defRPr/>
              </a:pPr>
              <a:t>9/7/15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5819A75-C4D6-A64B-87F7-ADB319B6B851}" type="slidenum">
              <a:rPr lang="en-US"/>
              <a:pPr>
                <a:defRPr/>
              </a:pPr>
              <a:t>‹#›</a:t>
            </a:fld>
            <a:endParaRPr lang="en-US" dirty="0"/>
          </a:p>
        </p:txBody>
      </p:sp>
    </p:spTree>
    <p:extLst>
      <p:ext uri="{BB962C8B-B14F-4D97-AF65-F5344CB8AC3E}">
        <p14:creationId xmlns:p14="http://schemas.microsoft.com/office/powerpoint/2010/main" val="2182793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22B65F1-091E-9F43-BFD5-4EAA6DF1A72E}" type="datetimeFigureOut">
              <a:rPr lang="en-US"/>
              <a:pPr>
                <a:defRPr/>
              </a:pPr>
              <a:t>9/7/15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BB75ACB-A626-DA49-A08A-962E061641B4}" type="slidenum">
              <a:rPr lang="en-US"/>
              <a:pPr>
                <a:defRPr/>
              </a:pPr>
              <a:t>‹#›</a:t>
            </a:fld>
            <a:endParaRPr lang="en-US" dirty="0"/>
          </a:p>
        </p:txBody>
      </p:sp>
    </p:spTree>
    <p:extLst>
      <p:ext uri="{BB962C8B-B14F-4D97-AF65-F5344CB8AC3E}">
        <p14:creationId xmlns:p14="http://schemas.microsoft.com/office/powerpoint/2010/main" val="2183561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D5A285-02D9-044C-BD3A-6D4FC7F1B1FE}" type="datetimeFigureOut">
              <a:rPr lang="en-US"/>
              <a:pPr>
                <a:defRPr/>
              </a:pPr>
              <a:t>9/7/15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71229672-C5F4-8F47-A1C4-637D7F9B79C0}" type="slidenum">
              <a:rPr lang="en-US"/>
              <a:pPr>
                <a:defRPr/>
              </a:pPr>
              <a:t>‹#›</a:t>
            </a:fld>
            <a:endParaRPr lang="en-US" dirty="0"/>
          </a:p>
        </p:txBody>
      </p:sp>
    </p:spTree>
    <p:extLst>
      <p:ext uri="{BB962C8B-B14F-4D97-AF65-F5344CB8AC3E}">
        <p14:creationId xmlns:p14="http://schemas.microsoft.com/office/powerpoint/2010/main" val="4127995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DF2AD70-6FC8-6140-A09B-DBFD02BD464E}" type="datetimeFigureOut">
              <a:rPr lang="en-US"/>
              <a:pPr>
                <a:defRPr/>
              </a:pPr>
              <a:t>9/7/15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14C68C6-4883-C84F-97C8-F73A797E13B4}" type="slidenum">
              <a:rPr lang="en-US"/>
              <a:pPr>
                <a:defRPr/>
              </a:pPr>
              <a:t>‹#›</a:t>
            </a:fld>
            <a:endParaRPr lang="en-US" dirty="0"/>
          </a:p>
        </p:txBody>
      </p:sp>
    </p:spTree>
    <p:extLst>
      <p:ext uri="{BB962C8B-B14F-4D97-AF65-F5344CB8AC3E}">
        <p14:creationId xmlns:p14="http://schemas.microsoft.com/office/powerpoint/2010/main" val="377996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1412064-3205-E048-8D99-9D9AA24F2F50}" type="datetimeFigureOut">
              <a:rPr lang="en-US"/>
              <a:pPr>
                <a:defRPr/>
              </a:pPr>
              <a:t>9/7/15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823C45B-7EFE-C04F-A214-3DBE4DA7FD23}" type="slidenum">
              <a:rPr lang="en-US"/>
              <a:pPr>
                <a:defRPr/>
              </a:pPr>
              <a:t>‹#›</a:t>
            </a:fld>
            <a:endParaRPr lang="en-US" dirty="0"/>
          </a:p>
        </p:txBody>
      </p:sp>
    </p:spTree>
    <p:extLst>
      <p:ext uri="{BB962C8B-B14F-4D97-AF65-F5344CB8AC3E}">
        <p14:creationId xmlns:p14="http://schemas.microsoft.com/office/powerpoint/2010/main" val="31973862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3CF8B6C1-3EE0-884F-8311-1A976B447160}" type="datetimeFigureOut">
              <a:rPr lang="en-US"/>
              <a:pPr>
                <a:defRPr/>
              </a:pPr>
              <a:t>9/7/15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FA8AE3A9-4B91-0445-A96C-310AD2DE133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Interpreting  Georgia Soil Test Reports</a:t>
            </a:r>
            <a:endParaRPr lang="en-US" dirty="0"/>
          </a:p>
        </p:txBody>
      </p:sp>
      <p:sp>
        <p:nvSpPr>
          <p:cNvPr id="3" name="Subtitle 2"/>
          <p:cNvSpPr>
            <a:spLocks noGrp="1"/>
          </p:cNvSpPr>
          <p:nvPr>
            <p:ph type="subTitle" idx="1"/>
          </p:nvPr>
        </p:nvSpPr>
        <p:spPr/>
        <p:txBody>
          <a:bodyPr/>
          <a:lstStyle/>
          <a:p>
            <a:r>
              <a:rPr lang="en-US" dirty="0" smtClean="0"/>
              <a:t>By</a:t>
            </a:r>
          </a:p>
          <a:p>
            <a:r>
              <a:rPr lang="en-US" dirty="0" smtClean="0"/>
              <a:t>Brian Maddy</a:t>
            </a:r>
          </a:p>
          <a:p>
            <a:r>
              <a:rPr lang="en-US" dirty="0" smtClean="0"/>
              <a:t>Troup  County Extension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457200" y="1600200"/>
            <a:ext cx="4108240" cy="4214733"/>
          </a:xfrm>
        </p:spPr>
        <p:txBody>
          <a:bodyPr/>
          <a:lstStyle/>
          <a:p>
            <a:pPr algn="ctr">
              <a:buNone/>
            </a:pPr>
            <a:r>
              <a:rPr lang="en-US" sz="2400" dirty="0" smtClean="0"/>
              <a:t>pH Scale</a:t>
            </a:r>
          </a:p>
          <a:p>
            <a:r>
              <a:rPr lang="en-US" sz="2400" dirty="0" smtClean="0"/>
              <a:t>The scale ranges from 0.0 to 14.0.</a:t>
            </a:r>
          </a:p>
          <a:p>
            <a:r>
              <a:rPr lang="en-US" sz="2400" dirty="0" smtClean="0"/>
              <a:t>7.0 is neutral.</a:t>
            </a:r>
          </a:p>
          <a:p>
            <a:r>
              <a:rPr lang="en-US" sz="2400" dirty="0" smtClean="0"/>
              <a:t>Less than 7.0 is acidic.</a:t>
            </a:r>
          </a:p>
          <a:p>
            <a:r>
              <a:rPr lang="en-US" sz="2400" dirty="0" smtClean="0"/>
              <a:t>Greater than 7.0 is alkaline (basic).</a:t>
            </a:r>
          </a:p>
          <a:p>
            <a:r>
              <a:rPr lang="en-US" sz="2400" dirty="0" smtClean="0"/>
              <a:t>Optimal pH range for maximum growth is 5.4 – 6.8.</a:t>
            </a:r>
            <a:endParaRPr lang="en-US" sz="2400" dirty="0"/>
          </a:p>
        </p:txBody>
      </p:sp>
      <p:pic>
        <p:nvPicPr>
          <p:cNvPr id="4" name="Picture 3"/>
          <p:cNvPicPr>
            <a:picLocks noChangeAspect="1"/>
          </p:cNvPicPr>
          <p:nvPr/>
        </p:nvPicPr>
        <p:blipFill>
          <a:blip r:embed="rId3"/>
          <a:stretch>
            <a:fillRect/>
          </a:stretch>
        </p:blipFill>
        <p:spPr>
          <a:xfrm>
            <a:off x="4812891" y="1600200"/>
            <a:ext cx="4104148" cy="452596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457200" y="1417638"/>
            <a:ext cx="4528051" cy="3694045"/>
          </a:xfrm>
        </p:spPr>
        <p:txBody>
          <a:bodyPr/>
          <a:lstStyle/>
          <a:p>
            <a:r>
              <a:rPr lang="en-US" dirty="0" smtClean="0"/>
              <a:t>At high pH’s, micronutrients such as Fe, Mn, B, Zn &amp; Cu become less available.</a:t>
            </a:r>
          </a:p>
          <a:p>
            <a:r>
              <a:rPr lang="en-US" dirty="0" smtClean="0"/>
              <a:t>At low pH, they become too available. They may become toxic.</a:t>
            </a:r>
            <a:endParaRPr lang="en-US" dirty="0"/>
          </a:p>
        </p:txBody>
      </p:sp>
      <p:sp>
        <p:nvSpPr>
          <p:cNvPr id="5" name="TextBox 4"/>
          <p:cNvSpPr txBox="1"/>
          <p:nvPr/>
        </p:nvSpPr>
        <p:spPr>
          <a:xfrm>
            <a:off x="5677939" y="5633479"/>
            <a:ext cx="2718273" cy="369332"/>
          </a:xfrm>
          <a:prstGeom prst="rect">
            <a:avLst/>
          </a:prstGeom>
          <a:noFill/>
        </p:spPr>
        <p:txBody>
          <a:bodyPr wrap="square" rtlCol="0">
            <a:spAutoFit/>
          </a:bodyPr>
          <a:lstStyle/>
          <a:p>
            <a:r>
              <a:rPr lang="en-US" dirty="0" smtClean="0"/>
              <a:t>Adapted from Bailey. 1996</a:t>
            </a:r>
            <a:endParaRPr lang="en-US" dirty="0"/>
          </a:p>
        </p:txBody>
      </p:sp>
      <p:pic>
        <p:nvPicPr>
          <p:cNvPr id="6" name="Picture 7" descr="Nutrient availability2"/>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5150613" y="1206365"/>
            <a:ext cx="3536187" cy="48296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457200" y="1270049"/>
            <a:ext cx="4160717" cy="4708525"/>
          </a:xfrm>
        </p:spPr>
        <p:txBody>
          <a:bodyPr/>
          <a:lstStyle/>
          <a:p>
            <a:pPr algn="ctr">
              <a:buNone/>
            </a:pPr>
            <a:r>
              <a:rPr lang="en-US" dirty="0" smtClean="0"/>
              <a:t>Lime Buffer Capacity Method</a:t>
            </a:r>
          </a:p>
          <a:p>
            <a:r>
              <a:rPr lang="en-US" sz="2400" dirty="0" smtClean="0"/>
              <a:t>Measures the amount of soil acidity that must  be neutralized to raise soil pH by one unit.</a:t>
            </a:r>
          </a:p>
          <a:p>
            <a:r>
              <a:rPr lang="en-US" sz="2400" dirty="0" smtClean="0"/>
              <a:t>The higher the LBC, the more lime needed to raise the ph.</a:t>
            </a:r>
          </a:p>
          <a:p>
            <a:r>
              <a:rPr lang="en-US" sz="2400" dirty="0" smtClean="0"/>
              <a:t>The lower the LBC, less lime is needed to lower the pH.</a:t>
            </a:r>
            <a:endParaRPr lang="en-US" sz="2400" dirty="0"/>
          </a:p>
        </p:txBody>
      </p:sp>
      <p:pic>
        <p:nvPicPr>
          <p:cNvPr id="4" name="Picture 3"/>
          <p:cNvPicPr>
            <a:picLocks noChangeAspect="1"/>
          </p:cNvPicPr>
          <p:nvPr/>
        </p:nvPicPr>
        <p:blipFill>
          <a:blip r:embed="rId3"/>
          <a:stretch>
            <a:fillRect/>
          </a:stretch>
        </p:blipFill>
        <p:spPr>
          <a:xfrm>
            <a:off x="4617917" y="1417638"/>
            <a:ext cx="4356100" cy="2895600"/>
          </a:xfrm>
          <a:prstGeom prst="rect">
            <a:avLst/>
          </a:prstGeom>
        </p:spPr>
      </p:pic>
      <p:sp>
        <p:nvSpPr>
          <p:cNvPr id="6" name="TextBox 5"/>
          <p:cNvSpPr txBox="1"/>
          <p:nvPr/>
        </p:nvSpPr>
        <p:spPr>
          <a:xfrm>
            <a:off x="6692748" y="4870269"/>
            <a:ext cx="2212063"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solidFill>
                  <a:srgbClr val="FF0000"/>
                </a:solidFill>
              </a:rPr>
              <a:t>Lime Buffer Capacity</a:t>
            </a:r>
            <a:endParaRPr lang="en-US" dirty="0">
              <a:solidFill>
                <a:srgbClr val="FF0000"/>
              </a:solidFill>
            </a:endParaRPr>
          </a:p>
        </p:txBody>
      </p:sp>
      <p:cxnSp>
        <p:nvCxnSpPr>
          <p:cNvPr id="8" name="Straight Arrow Connector 7"/>
          <p:cNvCxnSpPr/>
          <p:nvPr/>
        </p:nvCxnSpPr>
        <p:spPr>
          <a:xfrm rot="16200000" flipV="1">
            <a:off x="7393922" y="4592150"/>
            <a:ext cx="556236" cy="2"/>
          </a:xfrm>
          <a:prstGeom prst="straightConnector1">
            <a:avLst/>
          </a:prstGeom>
          <a:ln w="38100" cap="flat" cmpd="sng" algn="ctr">
            <a:solidFill>
              <a:srgbClr val="FF000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457200" y="1455045"/>
            <a:ext cx="8229600" cy="4525963"/>
          </a:xfrm>
        </p:spPr>
        <p:txBody>
          <a:bodyPr/>
          <a:lstStyle/>
          <a:p>
            <a:pPr marL="0" indent="0">
              <a:buNone/>
            </a:pPr>
            <a:r>
              <a:rPr lang="en-US" b="1" dirty="0" smtClean="0"/>
              <a:t>Where are the nitrogen results?</a:t>
            </a:r>
          </a:p>
          <a:p>
            <a:r>
              <a:rPr lang="en-US" sz="2800" dirty="0" smtClean="0"/>
              <a:t>A satisfactory routine test has not been developed to accurately predict the amount of available nitrogen in Georgia soils.</a:t>
            </a:r>
          </a:p>
          <a:p>
            <a:r>
              <a:rPr lang="en-US" sz="2800" dirty="0" smtClean="0"/>
              <a:t>Nitrate nitrogen readily leaches out of our sandy soils when rainfall is high.</a:t>
            </a:r>
          </a:p>
          <a:p>
            <a:r>
              <a:rPr lang="en-US" sz="2800" dirty="0" smtClean="0"/>
              <a:t>Nitrogen is stored primarily in organic matter. The rate of release is difficult to predict.</a:t>
            </a:r>
          </a:p>
          <a:p>
            <a:r>
              <a:rPr lang="en-US" sz="2800" dirty="0" smtClean="0"/>
              <a:t>Georgia soils are low in organic matter.</a:t>
            </a:r>
            <a:endParaRPr lang="en-US" sz="2800" dirty="0"/>
          </a:p>
        </p:txBody>
      </p:sp>
    </p:spTree>
    <p:extLst>
      <p:ext uri="{BB962C8B-B14F-4D97-AF65-F5344CB8AC3E}">
        <p14:creationId xmlns:p14="http://schemas.microsoft.com/office/powerpoint/2010/main" val="588899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4862"/>
            <a:ext cx="8229600" cy="1143000"/>
          </a:xfrm>
        </p:spPr>
        <p:txBody>
          <a:bodyPr/>
          <a:lstStyle/>
          <a:p>
            <a:r>
              <a:rPr lang="en-US" sz="6600" dirty="0" smtClean="0"/>
              <a:t>Recommendations</a:t>
            </a:r>
            <a:endParaRPr lang="en-US" sz="6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a:xfrm>
            <a:off x="257790" y="3207427"/>
            <a:ext cx="8229600" cy="2571586"/>
          </a:xfrm>
        </p:spPr>
        <p:txBody>
          <a:bodyPr/>
          <a:lstStyle/>
          <a:p>
            <a:r>
              <a:rPr lang="en-US" dirty="0" smtClean="0"/>
              <a:t>On some crops such as pecans, an additional bar with more specific nutrients is included.</a:t>
            </a:r>
          </a:p>
          <a:p>
            <a:r>
              <a:rPr lang="en-US" dirty="0" smtClean="0"/>
              <a:t>The recommended amounts of Phosphorus and Potassium that need to be applied per acre are indicated.</a:t>
            </a:r>
            <a:endParaRPr lang="en-US" dirty="0"/>
          </a:p>
        </p:txBody>
      </p:sp>
      <p:pic>
        <p:nvPicPr>
          <p:cNvPr id="4" name="Picture 3"/>
          <p:cNvPicPr>
            <a:picLocks noChangeAspect="1"/>
          </p:cNvPicPr>
          <p:nvPr/>
        </p:nvPicPr>
        <p:blipFill>
          <a:blip r:embed="rId3"/>
          <a:stretch>
            <a:fillRect/>
          </a:stretch>
        </p:blipFill>
        <p:spPr>
          <a:xfrm>
            <a:off x="107950" y="1417638"/>
            <a:ext cx="8928100" cy="812800"/>
          </a:xfrm>
          <a:prstGeom prst="rect">
            <a:avLst/>
          </a:prstGeom>
        </p:spPr>
      </p:pic>
      <p:cxnSp>
        <p:nvCxnSpPr>
          <p:cNvPr id="6" name="Straight Arrow Connector 5"/>
          <p:cNvCxnSpPr/>
          <p:nvPr/>
        </p:nvCxnSpPr>
        <p:spPr>
          <a:xfrm rot="5400000" flipH="1" flipV="1">
            <a:off x="3502773" y="2117646"/>
            <a:ext cx="482828" cy="404067"/>
          </a:xfrm>
          <a:prstGeom prst="straightConnector1">
            <a:avLst/>
          </a:prstGeom>
          <a:ln w="38100" cap="flat" cmpd="sng" algn="ctr">
            <a:solidFill>
              <a:srgbClr val="FF000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15" idx="0"/>
          </p:cNvCxnSpPr>
          <p:nvPr/>
        </p:nvCxnSpPr>
        <p:spPr>
          <a:xfrm rot="16200000" flipV="1">
            <a:off x="3040982" y="2122897"/>
            <a:ext cx="482832" cy="393566"/>
          </a:xfrm>
          <a:prstGeom prst="straightConnector1">
            <a:avLst/>
          </a:prstGeom>
          <a:ln w="38100" cap="flat" cmpd="sng" algn="ctr">
            <a:solidFill>
              <a:srgbClr val="FF000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592331" y="2561096"/>
            <a:ext cx="1773699"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solidFill>
                  <a:srgbClr val="FF0000"/>
                </a:solidFill>
              </a:rPr>
              <a:t>P &amp; K application rates</a:t>
            </a:r>
            <a:endParaRPr lang="en-US" dirty="0">
              <a:solidFill>
                <a:srgbClr val="FF0000"/>
              </a:solidFill>
            </a:endParaRPr>
          </a:p>
        </p:txBody>
      </p:sp>
      <p:sp>
        <p:nvSpPr>
          <p:cNvPr id="16" name="TextBox 15"/>
          <p:cNvSpPr txBox="1"/>
          <p:nvPr/>
        </p:nvSpPr>
        <p:spPr>
          <a:xfrm>
            <a:off x="6356471" y="2747347"/>
            <a:ext cx="194162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solidFill>
                  <a:srgbClr val="FF0000"/>
                </a:solidFill>
              </a:rPr>
              <a:t>Micronutrients</a:t>
            </a:r>
            <a:r>
              <a:rPr lang="en-US" dirty="0" smtClean="0"/>
              <a:t> </a:t>
            </a:r>
            <a:endParaRPr lang="en-US" dirty="0"/>
          </a:p>
        </p:txBody>
      </p:sp>
      <p:sp>
        <p:nvSpPr>
          <p:cNvPr id="17" name="TextBox 16"/>
          <p:cNvSpPr txBox="1"/>
          <p:nvPr/>
        </p:nvSpPr>
        <p:spPr>
          <a:xfrm>
            <a:off x="4649403" y="2561093"/>
            <a:ext cx="1185965"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solidFill>
                  <a:srgbClr val="FF0000"/>
                </a:solidFill>
              </a:rPr>
              <a:t>Secondary nutrients</a:t>
            </a:r>
            <a:endParaRPr lang="en-US" dirty="0">
              <a:solidFill>
                <a:srgbClr val="FF0000"/>
              </a:solidFill>
            </a:endParaRPr>
          </a:p>
        </p:txBody>
      </p:sp>
      <p:cxnSp>
        <p:nvCxnSpPr>
          <p:cNvPr id="24" name="Straight Arrow Connector 23"/>
          <p:cNvCxnSpPr/>
          <p:nvPr/>
        </p:nvCxnSpPr>
        <p:spPr>
          <a:xfrm rot="5400000" flipH="1" flipV="1">
            <a:off x="4889181" y="2318886"/>
            <a:ext cx="482834" cy="1588"/>
          </a:xfrm>
          <a:prstGeom prst="straightConnector1">
            <a:avLst/>
          </a:prstGeom>
          <a:ln w="38100" cap="flat" cmpd="sng" algn="ctr">
            <a:solidFill>
              <a:srgbClr val="FF000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5400000" flipH="1" flipV="1">
            <a:off x="7085076" y="2320474"/>
            <a:ext cx="482826" cy="1588"/>
          </a:xfrm>
          <a:prstGeom prst="straightConnector1">
            <a:avLst/>
          </a:prstGeom>
          <a:ln w="38100" cap="flat" cmpd="sng" algn="ctr">
            <a:solidFill>
              <a:srgbClr val="FF000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16200000" flipV="1">
            <a:off x="8245981" y="2321266"/>
            <a:ext cx="482826" cy="3"/>
          </a:xfrm>
          <a:prstGeom prst="straightConnector1">
            <a:avLst/>
          </a:prstGeom>
          <a:ln w="38100" cap="flat" cmpd="sng" algn="ctr">
            <a:solidFill>
              <a:srgbClr val="FF000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rot="5400000" flipH="1" flipV="1">
            <a:off x="6012971" y="2320474"/>
            <a:ext cx="482826" cy="1588"/>
          </a:xfrm>
          <a:prstGeom prst="straightConnector1">
            <a:avLst/>
          </a:prstGeom>
          <a:ln w="38100" cap="flat" cmpd="sng" algn="ctr">
            <a:solidFill>
              <a:srgbClr val="FF000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6253590" y="2561093"/>
            <a:ext cx="2233806" cy="1588"/>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pic>
        <p:nvPicPr>
          <p:cNvPr id="4" name="Picture 3"/>
          <p:cNvPicPr>
            <a:picLocks noChangeAspect="1"/>
          </p:cNvPicPr>
          <p:nvPr/>
        </p:nvPicPr>
        <p:blipFill>
          <a:blip r:embed="rId3"/>
          <a:stretch>
            <a:fillRect/>
          </a:stretch>
        </p:blipFill>
        <p:spPr>
          <a:xfrm>
            <a:off x="763950" y="1847343"/>
            <a:ext cx="7764664" cy="3348310"/>
          </a:xfrm>
          <a:prstGeom prst="rect">
            <a:avLst/>
          </a:prstGeom>
        </p:spPr>
      </p:pic>
      <p:sp>
        <p:nvSpPr>
          <p:cNvPr id="5" name="TextBox 4"/>
          <p:cNvSpPr txBox="1"/>
          <p:nvPr/>
        </p:nvSpPr>
        <p:spPr>
          <a:xfrm>
            <a:off x="2340444" y="5374090"/>
            <a:ext cx="425058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solidFill>
                  <a:srgbClr val="FF0000"/>
                </a:solidFill>
              </a:rPr>
              <a:t>Centipede Maintenance Recommendations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pic>
        <p:nvPicPr>
          <p:cNvPr id="4" name="Picture 3"/>
          <p:cNvPicPr>
            <a:picLocks noChangeAspect="1"/>
          </p:cNvPicPr>
          <p:nvPr/>
        </p:nvPicPr>
        <p:blipFill>
          <a:blip r:embed="rId3"/>
          <a:stretch>
            <a:fillRect/>
          </a:stretch>
        </p:blipFill>
        <p:spPr>
          <a:xfrm>
            <a:off x="128585" y="1689100"/>
            <a:ext cx="8826500" cy="3479800"/>
          </a:xfrm>
          <a:prstGeom prst="rect">
            <a:avLst/>
          </a:prstGeom>
        </p:spPr>
      </p:pic>
      <p:sp>
        <p:nvSpPr>
          <p:cNvPr id="5" name="TextBox 4"/>
          <p:cNvSpPr txBox="1"/>
          <p:nvPr/>
        </p:nvSpPr>
        <p:spPr>
          <a:xfrm>
            <a:off x="2340444" y="5384586"/>
            <a:ext cx="3788791" cy="37786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solidFill>
                  <a:srgbClr val="FF0000"/>
                </a:solidFill>
              </a:rPr>
              <a:t>Vegetable Garden  Recommendations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a:xfrm>
            <a:off x="457200" y="3659779"/>
            <a:ext cx="8229600" cy="1644256"/>
          </a:xfrm>
        </p:spPr>
        <p:txBody>
          <a:bodyPr/>
          <a:lstStyle/>
          <a:p>
            <a:r>
              <a:rPr lang="en-US" sz="2800" dirty="0" smtClean="0"/>
              <a:t>The soil testing lab is always trying to improve their recommendations so that the grower understands how to apply the nutrients in the correct amounts.</a:t>
            </a:r>
            <a:endParaRPr lang="en-US" sz="2800" dirty="0"/>
          </a:p>
        </p:txBody>
      </p:sp>
      <p:pic>
        <p:nvPicPr>
          <p:cNvPr id="4" name="Picture 3"/>
          <p:cNvPicPr>
            <a:picLocks noChangeAspect="1"/>
          </p:cNvPicPr>
          <p:nvPr/>
        </p:nvPicPr>
        <p:blipFill>
          <a:blip r:embed="rId3"/>
          <a:stretch>
            <a:fillRect/>
          </a:stretch>
        </p:blipFill>
        <p:spPr>
          <a:xfrm>
            <a:off x="127000" y="1473200"/>
            <a:ext cx="9017000" cy="1955800"/>
          </a:xfrm>
          <a:prstGeom prst="rect">
            <a:avLst/>
          </a:prstGeom>
        </p:spPr>
      </p:pic>
      <p:sp>
        <p:nvSpPr>
          <p:cNvPr id="5" name="TextBox 4"/>
          <p:cNvSpPr txBox="1"/>
          <p:nvPr/>
        </p:nvSpPr>
        <p:spPr>
          <a:xfrm>
            <a:off x="3347990" y="1473200"/>
            <a:ext cx="1469337" cy="369332"/>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600201"/>
            <a:ext cx="8229600" cy="3983814"/>
          </a:xfrm>
        </p:spPr>
        <p:txBody>
          <a:bodyPr/>
          <a:lstStyle/>
          <a:p>
            <a:r>
              <a:rPr lang="en-US" dirty="0" smtClean="0"/>
              <a:t>There are three sections to a soil test report:</a:t>
            </a:r>
          </a:p>
          <a:p>
            <a:pPr lvl="1"/>
            <a:r>
              <a:rPr lang="en-US" dirty="0" smtClean="0"/>
              <a:t>Sample Identification</a:t>
            </a:r>
          </a:p>
          <a:p>
            <a:pPr lvl="1"/>
            <a:r>
              <a:rPr lang="en-US" dirty="0" smtClean="0"/>
              <a:t>Results</a:t>
            </a:r>
          </a:p>
          <a:p>
            <a:pPr lvl="1"/>
            <a:r>
              <a:rPr lang="en-US" dirty="0" smtClean="0"/>
              <a:t>Recommendations.</a:t>
            </a:r>
          </a:p>
          <a:p>
            <a:r>
              <a:rPr lang="en-US" dirty="0" smtClean="0"/>
              <a:t>Read each section carefully</a:t>
            </a:r>
          </a:p>
          <a:p>
            <a:r>
              <a:rPr lang="en-US" dirty="0" smtClean="0"/>
              <a:t>Apply the plant nutrients according to the recommendations.</a:t>
            </a:r>
          </a:p>
          <a:p>
            <a:pPr lvl="1">
              <a:buNone/>
            </a:pPr>
            <a:endParaRPr lang="en-US" dirty="0" smtClean="0"/>
          </a:p>
          <a:p>
            <a:pPr lvl="1"/>
            <a:endParaRPr lang="en-US" dirty="0" smtClean="0"/>
          </a:p>
          <a:p>
            <a:pPr lvl="1">
              <a:buNone/>
            </a:pPr>
            <a:endParaRPr lang="en-US" dirty="0" smtClean="0"/>
          </a:p>
          <a:p>
            <a:pPr lvl="1">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Soil Test Reports</a:t>
            </a:r>
            <a:endParaRPr lang="en-US" dirty="0"/>
          </a:p>
        </p:txBody>
      </p:sp>
      <p:sp>
        <p:nvSpPr>
          <p:cNvPr id="3" name="Content Placeholder 2"/>
          <p:cNvSpPr>
            <a:spLocks noGrp="1"/>
          </p:cNvSpPr>
          <p:nvPr>
            <p:ph idx="1"/>
          </p:nvPr>
        </p:nvSpPr>
        <p:spPr>
          <a:xfrm>
            <a:off x="457200" y="1600200"/>
            <a:ext cx="8229600" cy="4080933"/>
          </a:xfrm>
        </p:spPr>
        <p:txBody>
          <a:bodyPr/>
          <a:lstStyle/>
          <a:p>
            <a:r>
              <a:rPr lang="en-US" dirty="0" smtClean="0"/>
              <a:t>Soil test reports provide essential information that  help growers make informed decisions that will help maximize production and economic returns.</a:t>
            </a:r>
          </a:p>
          <a:p>
            <a:r>
              <a:rPr lang="en-US" dirty="0" smtClean="0"/>
              <a:t>Interpreting the soil test reports is critical in making those management decisions.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Soil Test Reports</a:t>
            </a:r>
            <a:endParaRPr lang="en-US" dirty="0"/>
          </a:p>
        </p:txBody>
      </p:sp>
      <p:sp>
        <p:nvSpPr>
          <p:cNvPr id="3" name="Content Placeholder 2"/>
          <p:cNvSpPr>
            <a:spLocks noGrp="1"/>
          </p:cNvSpPr>
          <p:nvPr>
            <p:ph idx="1"/>
          </p:nvPr>
        </p:nvSpPr>
        <p:spPr/>
        <p:txBody>
          <a:bodyPr/>
          <a:lstStyle/>
          <a:p>
            <a:r>
              <a:rPr lang="en-US" dirty="0" smtClean="0"/>
              <a:t>Soil Samples are sent into the testing labs at the University of Georgia</a:t>
            </a:r>
          </a:p>
          <a:p>
            <a:r>
              <a:rPr lang="en-US" dirty="0" smtClean="0"/>
              <a:t>Results can be sent either through the mail or email.</a:t>
            </a:r>
          </a:p>
          <a:p>
            <a:r>
              <a:rPr lang="en-US" dirty="0" smtClean="0"/>
              <a:t>Email provides quicker results.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Soil Test Reports</a:t>
            </a:r>
            <a:endParaRPr lang="en-US" dirty="0"/>
          </a:p>
        </p:txBody>
      </p:sp>
      <p:sp>
        <p:nvSpPr>
          <p:cNvPr id="3" name="Content Placeholder 2"/>
          <p:cNvSpPr>
            <a:spLocks noGrp="1"/>
          </p:cNvSpPr>
          <p:nvPr>
            <p:ph idx="1"/>
          </p:nvPr>
        </p:nvSpPr>
        <p:spPr>
          <a:xfrm>
            <a:off x="457200" y="1600200"/>
            <a:ext cx="4631267" cy="3996267"/>
          </a:xfrm>
        </p:spPr>
        <p:txBody>
          <a:bodyPr/>
          <a:lstStyle/>
          <a:p>
            <a:pPr>
              <a:buNone/>
            </a:pPr>
            <a:r>
              <a:rPr lang="en-US" dirty="0" smtClean="0"/>
              <a:t>There are three sections to</a:t>
            </a:r>
          </a:p>
          <a:p>
            <a:pPr>
              <a:buNone/>
            </a:pPr>
            <a:r>
              <a:rPr lang="en-US" dirty="0" smtClean="0"/>
              <a:t>a soil test report:</a:t>
            </a:r>
          </a:p>
          <a:p>
            <a:pPr>
              <a:buNone/>
            </a:pPr>
            <a:r>
              <a:rPr lang="en-US" dirty="0" smtClean="0"/>
              <a:t>					Sample ID</a:t>
            </a:r>
          </a:p>
          <a:p>
            <a:pPr>
              <a:buNone/>
            </a:pPr>
            <a:r>
              <a:rPr lang="en-US" dirty="0" smtClean="0"/>
              <a:t>						Results</a:t>
            </a:r>
          </a:p>
          <a:p>
            <a:pPr>
              <a:buNone/>
            </a:pPr>
            <a:r>
              <a:rPr lang="en-US" dirty="0" smtClean="0"/>
              <a:t>	Recommendations</a:t>
            </a:r>
            <a:endParaRPr lang="en-US" dirty="0"/>
          </a:p>
        </p:txBody>
      </p:sp>
      <p:pic>
        <p:nvPicPr>
          <p:cNvPr id="4" name="Picture 3"/>
          <p:cNvPicPr>
            <a:picLocks noChangeAspect="1"/>
          </p:cNvPicPr>
          <p:nvPr/>
        </p:nvPicPr>
        <p:blipFill>
          <a:blip r:embed="rId3"/>
          <a:stretch>
            <a:fillRect/>
          </a:stretch>
        </p:blipFill>
        <p:spPr>
          <a:xfrm>
            <a:off x="5420704" y="1542542"/>
            <a:ext cx="3640940" cy="4795534"/>
          </a:xfrm>
          <a:prstGeom prst="rect">
            <a:avLst/>
          </a:prstGeom>
        </p:spPr>
      </p:pic>
      <p:cxnSp>
        <p:nvCxnSpPr>
          <p:cNvPr id="11" name="Straight Arrow Connector 10"/>
          <p:cNvCxnSpPr/>
          <p:nvPr/>
        </p:nvCxnSpPr>
        <p:spPr>
          <a:xfrm flipV="1">
            <a:off x="4086810" y="2320214"/>
            <a:ext cx="1671010" cy="763856"/>
          </a:xfrm>
          <a:prstGeom prst="straightConnector1">
            <a:avLst/>
          </a:prstGeom>
          <a:ln w="38100" cap="flat" cmpd="sng" algn="ctr">
            <a:solidFill>
              <a:srgbClr val="FF000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4096359" y="2893107"/>
            <a:ext cx="1661461" cy="792503"/>
          </a:xfrm>
          <a:prstGeom prst="straightConnector1">
            <a:avLst/>
          </a:prstGeom>
          <a:ln w="38100" cap="flat" cmpd="sng" algn="ctr">
            <a:solidFill>
              <a:srgbClr val="FF000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4000873" y="3952958"/>
            <a:ext cx="1756947" cy="305545"/>
          </a:xfrm>
          <a:prstGeom prst="straightConnector1">
            <a:avLst/>
          </a:prstGeom>
          <a:ln w="38100" cap="flat" cmpd="sng" algn="ctr">
            <a:solidFill>
              <a:srgbClr val="FF000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4937"/>
            <a:ext cx="8229600" cy="1143000"/>
          </a:xfrm>
        </p:spPr>
        <p:txBody>
          <a:bodyPr/>
          <a:lstStyle/>
          <a:p>
            <a:r>
              <a:rPr lang="en-US" sz="6600" dirty="0" smtClean="0"/>
              <a:t>Sample Identification</a:t>
            </a:r>
            <a:endParaRPr lang="en-US" sz="6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ID</a:t>
            </a:r>
            <a:endParaRPr lang="en-US" dirty="0"/>
          </a:p>
        </p:txBody>
      </p:sp>
      <p:sp>
        <p:nvSpPr>
          <p:cNvPr id="3" name="Content Placeholder 2"/>
          <p:cNvSpPr>
            <a:spLocks noGrp="1"/>
          </p:cNvSpPr>
          <p:nvPr>
            <p:ph idx="1"/>
          </p:nvPr>
        </p:nvSpPr>
        <p:spPr>
          <a:xfrm>
            <a:off x="457200" y="3055426"/>
            <a:ext cx="8229600" cy="2692595"/>
          </a:xfrm>
        </p:spPr>
        <p:txBody>
          <a:bodyPr/>
          <a:lstStyle/>
          <a:p>
            <a:r>
              <a:rPr lang="en-US" dirty="0" smtClean="0"/>
              <a:t>The sample ID has three sections:</a:t>
            </a:r>
          </a:p>
          <a:p>
            <a:pPr marL="971550" lvl="1" indent="-514350">
              <a:buFont typeface="+mj-lt"/>
              <a:buAutoNum type="arabicPeriod"/>
            </a:pPr>
            <a:r>
              <a:rPr lang="en-US" sz="3200" dirty="0" smtClean="0"/>
              <a:t>Client information</a:t>
            </a:r>
            <a:endParaRPr lang="en-US" sz="3200" dirty="0" smtClean="0">
              <a:cs typeface="ＭＳ Ｐゴシック" charset="0"/>
            </a:endParaRPr>
          </a:p>
          <a:p>
            <a:pPr marL="971550" lvl="1" indent="-514350">
              <a:buFont typeface="+mj-lt"/>
              <a:buAutoNum type="arabicPeriod"/>
            </a:pPr>
            <a:r>
              <a:rPr lang="en-US" sz="3200" dirty="0" smtClean="0">
                <a:cs typeface="ＭＳ Ｐゴシック" charset="0"/>
              </a:rPr>
              <a:t>Lab information</a:t>
            </a:r>
          </a:p>
          <a:p>
            <a:pPr marL="971550" lvl="1" indent="-514350">
              <a:buFont typeface="+mj-lt"/>
              <a:buAutoNum type="arabicPeriod"/>
            </a:pPr>
            <a:r>
              <a:rPr lang="en-US" sz="3200" dirty="0" smtClean="0"/>
              <a:t>County information</a:t>
            </a:r>
            <a:endParaRPr lang="en-US" sz="3200" dirty="0"/>
          </a:p>
        </p:txBody>
      </p:sp>
      <p:pic>
        <p:nvPicPr>
          <p:cNvPr id="5" name="Picture 4"/>
          <p:cNvPicPr>
            <a:picLocks noChangeAspect="1"/>
          </p:cNvPicPr>
          <p:nvPr/>
        </p:nvPicPr>
        <p:blipFill>
          <a:blip r:embed="rId3"/>
          <a:stretch>
            <a:fillRect/>
          </a:stretch>
        </p:blipFill>
        <p:spPr>
          <a:xfrm>
            <a:off x="228600" y="1250815"/>
            <a:ext cx="8915400" cy="1358900"/>
          </a:xfrm>
          <a:prstGeom prst="rect">
            <a:avLst/>
          </a:prstGeom>
        </p:spPr>
      </p:pic>
      <p:sp>
        <p:nvSpPr>
          <p:cNvPr id="6" name="TextBox 5"/>
          <p:cNvSpPr txBox="1"/>
          <p:nvPr/>
        </p:nvSpPr>
        <p:spPr>
          <a:xfrm>
            <a:off x="1289064" y="2609715"/>
            <a:ext cx="754341"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solidFill>
                  <a:srgbClr val="FF0000"/>
                </a:solidFill>
              </a:rPr>
              <a:t>1</a:t>
            </a:r>
            <a:endParaRPr lang="en-US" dirty="0">
              <a:solidFill>
                <a:srgbClr val="FF0000"/>
              </a:solidFill>
            </a:endParaRPr>
          </a:p>
        </p:txBody>
      </p:sp>
      <p:sp>
        <p:nvSpPr>
          <p:cNvPr id="7" name="TextBox 6"/>
          <p:cNvSpPr txBox="1"/>
          <p:nvPr/>
        </p:nvSpPr>
        <p:spPr>
          <a:xfrm>
            <a:off x="5089038" y="2686094"/>
            <a:ext cx="754341"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solidFill>
                  <a:srgbClr val="FF0000"/>
                </a:solidFill>
              </a:rPr>
              <a:t>2</a:t>
            </a:r>
            <a:endParaRPr lang="en-US" dirty="0">
              <a:solidFill>
                <a:srgbClr val="FF0000"/>
              </a:solidFill>
            </a:endParaRPr>
          </a:p>
        </p:txBody>
      </p:sp>
      <p:sp>
        <p:nvSpPr>
          <p:cNvPr id="8" name="TextBox 7"/>
          <p:cNvSpPr txBox="1"/>
          <p:nvPr/>
        </p:nvSpPr>
        <p:spPr>
          <a:xfrm>
            <a:off x="7218381" y="2686094"/>
            <a:ext cx="754341"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solidFill>
                  <a:srgbClr val="FF0000"/>
                </a:solidFill>
              </a:rPr>
              <a:t>3</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5433"/>
            <a:ext cx="8229600" cy="1143000"/>
          </a:xfrm>
        </p:spPr>
        <p:txBody>
          <a:bodyPr/>
          <a:lstStyle/>
          <a:p>
            <a:r>
              <a:rPr lang="en-US" sz="6600" dirty="0" smtClean="0"/>
              <a:t>Results</a:t>
            </a:r>
            <a:endParaRPr lang="en-US" sz="6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457200" y="4644470"/>
            <a:ext cx="8229600" cy="1292760"/>
          </a:xfrm>
        </p:spPr>
        <p:txBody>
          <a:bodyPr/>
          <a:lstStyle/>
          <a:p>
            <a:r>
              <a:rPr lang="en-US" sz="2000" dirty="0" smtClean="0"/>
              <a:t>This line indicates nutrient levels. </a:t>
            </a:r>
          </a:p>
          <a:p>
            <a:r>
              <a:rPr lang="en-US" sz="2000" dirty="0" smtClean="0"/>
              <a:t>If the bars are below the line, nutrients need to be added.</a:t>
            </a:r>
          </a:p>
          <a:p>
            <a:r>
              <a:rPr lang="en-US" sz="2000" dirty="0" smtClean="0"/>
              <a:t>If the bars are above, nutrient levels are sufficient.</a:t>
            </a:r>
            <a:endParaRPr lang="en-US" sz="2000" dirty="0"/>
          </a:p>
        </p:txBody>
      </p:sp>
      <p:pic>
        <p:nvPicPr>
          <p:cNvPr id="4" name="Picture 3"/>
          <p:cNvPicPr>
            <a:picLocks noChangeAspect="1"/>
          </p:cNvPicPr>
          <p:nvPr/>
        </p:nvPicPr>
        <p:blipFill>
          <a:blip r:embed="rId3"/>
          <a:stretch>
            <a:fillRect/>
          </a:stretch>
        </p:blipFill>
        <p:spPr>
          <a:xfrm>
            <a:off x="114300" y="1417638"/>
            <a:ext cx="9029700" cy="2857500"/>
          </a:xfrm>
          <a:prstGeom prst="rect">
            <a:avLst/>
          </a:prstGeom>
        </p:spPr>
      </p:pic>
      <p:sp>
        <p:nvSpPr>
          <p:cNvPr id="5" name="TextBox 4"/>
          <p:cNvSpPr txBox="1"/>
          <p:nvPr/>
        </p:nvSpPr>
        <p:spPr>
          <a:xfrm>
            <a:off x="913087" y="4275138"/>
            <a:ext cx="197311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solidFill>
                  <a:srgbClr val="FF0000"/>
                </a:solidFill>
              </a:rPr>
              <a:t>Primary Nutrients</a:t>
            </a:r>
            <a:endParaRPr lang="en-US" dirty="0">
              <a:solidFill>
                <a:srgbClr val="FF0000"/>
              </a:solidFill>
            </a:endParaRPr>
          </a:p>
        </p:txBody>
      </p:sp>
      <p:sp>
        <p:nvSpPr>
          <p:cNvPr id="6" name="TextBox 5"/>
          <p:cNvSpPr txBox="1"/>
          <p:nvPr/>
        </p:nvSpPr>
        <p:spPr>
          <a:xfrm>
            <a:off x="7797983" y="4275138"/>
            <a:ext cx="113611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solidFill>
                  <a:srgbClr val="FF0000"/>
                </a:solidFill>
              </a:rPr>
              <a:t>PH level</a:t>
            </a:r>
            <a:endParaRPr lang="en-US" dirty="0">
              <a:solidFill>
                <a:srgbClr val="FF0000"/>
              </a:solidFill>
            </a:endParaRPr>
          </a:p>
        </p:txBody>
      </p:sp>
      <p:cxnSp>
        <p:nvCxnSpPr>
          <p:cNvPr id="8" name="Straight Arrow Connector 7"/>
          <p:cNvCxnSpPr/>
          <p:nvPr/>
        </p:nvCxnSpPr>
        <p:spPr>
          <a:xfrm rot="16200000" flipV="1">
            <a:off x="5053351" y="3636958"/>
            <a:ext cx="2529602" cy="3"/>
          </a:xfrm>
          <a:prstGeom prst="straightConnector1">
            <a:avLst/>
          </a:prstGeom>
          <a:ln w="38100" cap="flat" cmpd="sng" algn="ctr">
            <a:solidFill>
              <a:srgbClr val="FF000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5400000">
            <a:off x="2128146" y="2519898"/>
            <a:ext cx="297068" cy="1588"/>
          </a:xfrm>
          <a:prstGeom prst="straightConnector1">
            <a:avLst/>
          </a:prstGeom>
          <a:ln>
            <a:solidFill>
              <a:srgbClr val="FF0000"/>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5400000">
            <a:off x="2507415" y="2146834"/>
            <a:ext cx="449061" cy="1588"/>
          </a:xfrm>
          <a:prstGeom prst="straightConnector1">
            <a:avLst/>
          </a:prstGeom>
          <a:ln>
            <a:solidFill>
              <a:srgbClr val="FF0000"/>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033132" y="4276248"/>
            <a:ext cx="128042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solidFill>
                  <a:srgbClr val="FF0000"/>
                </a:solidFill>
              </a:rPr>
              <a:t>Secondary</a:t>
            </a:r>
            <a:endParaRPr lang="en-US" dirty="0">
              <a:solidFill>
                <a:srgbClr val="FF0000"/>
              </a:solidFill>
            </a:endParaRPr>
          </a:p>
        </p:txBody>
      </p:sp>
      <p:cxnSp>
        <p:nvCxnSpPr>
          <p:cNvPr id="27" name="Straight Connector 26"/>
          <p:cNvCxnSpPr/>
          <p:nvPr/>
        </p:nvCxnSpPr>
        <p:spPr>
          <a:xfrm>
            <a:off x="5205652" y="4901761"/>
            <a:ext cx="1112498" cy="1588"/>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4491973" y="4276248"/>
            <a:ext cx="871107"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ln>
                  <a:solidFill>
                    <a:srgbClr val="FF0000">
                      <a:alpha val="38000"/>
                    </a:srgbClr>
                  </a:solidFill>
                </a:ln>
                <a:solidFill>
                  <a:srgbClr val="FF0000"/>
                </a:solidFill>
              </a:rPr>
              <a:t>Micro</a:t>
            </a:r>
            <a:endParaRPr lang="en-US" dirty="0">
              <a:ln>
                <a:solidFill>
                  <a:srgbClr val="FF0000">
                    <a:alpha val="38000"/>
                  </a:srgbClr>
                </a:solidFill>
              </a:ln>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457200" y="1417638"/>
            <a:ext cx="4423098" cy="4525963"/>
          </a:xfrm>
        </p:spPr>
        <p:txBody>
          <a:bodyPr/>
          <a:lstStyle/>
          <a:p>
            <a:r>
              <a:rPr lang="en-US" sz="2800" dirty="0" smtClean="0"/>
              <a:t>pH levels are very important.</a:t>
            </a:r>
          </a:p>
          <a:p>
            <a:r>
              <a:rPr lang="en-US" sz="2800" dirty="0" smtClean="0"/>
              <a:t>Most crops need a pH of at least 6.0 (slightly acidic) but no higher than 7.0 (neutral).</a:t>
            </a:r>
          </a:p>
          <a:p>
            <a:r>
              <a:rPr lang="en-US" sz="2800" dirty="0" smtClean="0"/>
              <a:t>Blueberries and azaleas thrive at pH’s  below 5.5.</a:t>
            </a:r>
          </a:p>
          <a:p>
            <a:endParaRPr lang="en-US" dirty="0"/>
          </a:p>
        </p:txBody>
      </p:sp>
      <p:pic>
        <p:nvPicPr>
          <p:cNvPr id="4" name="Picture 3"/>
          <p:cNvPicPr>
            <a:picLocks noChangeAspect="1"/>
          </p:cNvPicPr>
          <p:nvPr/>
        </p:nvPicPr>
        <p:blipFill>
          <a:blip r:embed="rId3"/>
          <a:stretch>
            <a:fillRect/>
          </a:stretch>
        </p:blipFill>
        <p:spPr>
          <a:xfrm>
            <a:off x="6042230" y="1600199"/>
            <a:ext cx="2633962" cy="4525963"/>
          </a:xfrm>
          <a:prstGeom prst="rect">
            <a:avLst/>
          </a:prstGeom>
        </p:spPr>
      </p:pic>
      <p:cxnSp>
        <p:nvCxnSpPr>
          <p:cNvPr id="13" name="Straight Arrow Connector 12"/>
          <p:cNvCxnSpPr/>
          <p:nvPr/>
        </p:nvCxnSpPr>
        <p:spPr>
          <a:xfrm>
            <a:off x="5300109" y="5626000"/>
            <a:ext cx="1269927" cy="41985"/>
          </a:xfrm>
          <a:prstGeom prst="straightConnector1">
            <a:avLst/>
          </a:prstGeom>
          <a:ln w="38100" cap="flat" cmpd="sng" algn="ctr">
            <a:solidFill>
              <a:srgbClr val="FF000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313554" y="5479053"/>
            <a:ext cx="986555"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pH level</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PT slide_do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slide_dot background.potx</Template>
  <TotalTime>2018</TotalTime>
  <Words>1164</Words>
  <Application>Microsoft Macintosh PowerPoint</Application>
  <PresentationFormat>On-screen Show (4:3)</PresentationFormat>
  <Paragraphs>142</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Calibri</vt:lpstr>
      <vt:lpstr>ＭＳ Ｐゴシック</vt:lpstr>
      <vt:lpstr>Arial</vt:lpstr>
      <vt:lpstr>PPT slide_dot background</vt:lpstr>
      <vt:lpstr>Interpreting  Georgia Soil Test Reports</vt:lpstr>
      <vt:lpstr>Soil Test Reports</vt:lpstr>
      <vt:lpstr>Soil Test Reports</vt:lpstr>
      <vt:lpstr>Soil Test Reports</vt:lpstr>
      <vt:lpstr>Sample Identification</vt:lpstr>
      <vt:lpstr>Sample ID</vt:lpstr>
      <vt:lpstr>Results</vt:lpstr>
      <vt:lpstr>Results</vt:lpstr>
      <vt:lpstr>Results</vt:lpstr>
      <vt:lpstr>Results</vt:lpstr>
      <vt:lpstr>Results</vt:lpstr>
      <vt:lpstr>Results</vt:lpstr>
      <vt:lpstr>Results</vt:lpstr>
      <vt:lpstr>Recommendations</vt:lpstr>
      <vt:lpstr>Recommendations</vt:lpstr>
      <vt:lpstr>Recommendations</vt:lpstr>
      <vt:lpstr>Recommendations</vt:lpstr>
      <vt:lpstr>Recommendations</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Maddy</dc:creator>
  <cp:lastModifiedBy>George Braman</cp:lastModifiedBy>
  <cp:revision>18</cp:revision>
  <cp:lastPrinted>2014-02-10T18:57:06Z</cp:lastPrinted>
  <dcterms:created xsi:type="dcterms:W3CDTF">2014-02-08T14:53:37Z</dcterms:created>
  <dcterms:modified xsi:type="dcterms:W3CDTF">2015-09-08T01:26:55Z</dcterms:modified>
</cp:coreProperties>
</file>