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Lst>
  <p:notesMasterIdLst>
    <p:notesMasterId r:id="rId41"/>
  </p:notesMasterIdLst>
  <p:handoutMasterIdLst>
    <p:handoutMasterId r:id="rId42"/>
  </p:handoutMasterIdLst>
  <p:sldIdLst>
    <p:sldId id="287" r:id="rId2"/>
    <p:sldId id="310" r:id="rId3"/>
    <p:sldId id="317" r:id="rId4"/>
    <p:sldId id="293" r:id="rId5"/>
    <p:sldId id="271" r:id="rId6"/>
    <p:sldId id="311" r:id="rId7"/>
    <p:sldId id="272" r:id="rId8"/>
    <p:sldId id="313" r:id="rId9"/>
    <p:sldId id="312" r:id="rId10"/>
    <p:sldId id="273" r:id="rId11"/>
    <p:sldId id="294" r:id="rId12"/>
    <p:sldId id="314" r:id="rId13"/>
    <p:sldId id="275" r:id="rId14"/>
    <p:sldId id="295" r:id="rId15"/>
    <p:sldId id="288" r:id="rId16"/>
    <p:sldId id="277" r:id="rId17"/>
    <p:sldId id="274" r:id="rId18"/>
    <p:sldId id="299" r:id="rId19"/>
    <p:sldId id="300" r:id="rId20"/>
    <p:sldId id="301" r:id="rId21"/>
    <p:sldId id="302" r:id="rId22"/>
    <p:sldId id="296" r:id="rId23"/>
    <p:sldId id="303" r:id="rId24"/>
    <p:sldId id="304" r:id="rId25"/>
    <p:sldId id="315" r:id="rId26"/>
    <p:sldId id="297" r:id="rId27"/>
    <p:sldId id="319" r:id="rId28"/>
    <p:sldId id="258" r:id="rId29"/>
    <p:sldId id="320" r:id="rId30"/>
    <p:sldId id="261" r:id="rId31"/>
    <p:sldId id="298" r:id="rId32"/>
    <p:sldId id="316" r:id="rId33"/>
    <p:sldId id="290" r:id="rId34"/>
    <p:sldId id="305" r:id="rId35"/>
    <p:sldId id="307" r:id="rId36"/>
    <p:sldId id="308" r:id="rId37"/>
    <p:sldId id="309" r:id="rId38"/>
    <p:sldId id="321" r:id="rId39"/>
    <p:sldId id="322"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7217" autoAdjust="0"/>
  </p:normalViewPr>
  <p:slideViewPr>
    <p:cSldViewPr>
      <p:cViewPr varScale="1">
        <p:scale>
          <a:sx n="113" d="100"/>
          <a:sy n="113" d="100"/>
        </p:scale>
        <p:origin x="2144" y="1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584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slide" Target="slides/slide19.xml"/><Relationship Id="rId3"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4131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131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4131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1C749726-9724-124F-85EC-B2FF494BCDC4}" type="slidenum">
              <a:rPr lang="en-US" altLang="en-US"/>
              <a:pPr/>
              <a:t>‹#›</a:t>
            </a:fld>
            <a:endParaRPr lang="en-US" altLang="en-US"/>
          </a:p>
        </p:txBody>
      </p:sp>
    </p:spTree>
    <p:extLst>
      <p:ext uri="{BB962C8B-B14F-4D97-AF65-F5344CB8AC3E}">
        <p14:creationId xmlns:p14="http://schemas.microsoft.com/office/powerpoint/2010/main" val="199481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083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083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2083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083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083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704061C8-6727-C949-B17E-79EB2DC918E5}" type="slidenum">
              <a:rPr lang="en-US" altLang="en-US"/>
              <a:pPr/>
              <a:t>‹#›</a:t>
            </a:fld>
            <a:endParaRPr lang="en-US" altLang="en-US"/>
          </a:p>
        </p:txBody>
      </p:sp>
    </p:spTree>
    <p:extLst>
      <p:ext uri="{BB962C8B-B14F-4D97-AF65-F5344CB8AC3E}">
        <p14:creationId xmlns:p14="http://schemas.microsoft.com/office/powerpoint/2010/main" val="15961333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www.fl-dof.com/districts/index.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www.ces.ncsu.edu/depts/ent/notes/Urban/horn-yj.ht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8B733-0E46-8647-AFA6-36B68CAD68FF}" type="slidenum">
              <a:rPr lang="en-US" altLang="en-US"/>
              <a:pPr/>
              <a:t>2</a:t>
            </a:fld>
            <a:endParaRPr lang="en-US" alt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ltLang="en-US"/>
              <a:t>All of these problems can mimic insect damage.  Identifying the actual pest is the key.</a:t>
            </a:r>
          </a:p>
          <a:p>
            <a:endParaRPr lang="en-US" altLang="en-US"/>
          </a:p>
          <a:p>
            <a:r>
              <a:rPr lang="en-US" altLang="en-US"/>
              <a:t>Secondary pests listed are insects people commonly ‘blame’ for their tree’s problems.</a:t>
            </a:r>
          </a:p>
          <a:p>
            <a:endParaRPr lang="en-US" altLang="en-US"/>
          </a:p>
          <a:p>
            <a:r>
              <a:rPr lang="en-US" altLang="en-US"/>
              <a:t>Bees and ants are attracted to honeydew producing insects.  They are often an indicator of an aphid, scales, mealybug, etc. problem.</a:t>
            </a:r>
          </a:p>
          <a:p>
            <a:endParaRPr lang="en-US" altLang="en-US"/>
          </a:p>
          <a:p>
            <a:r>
              <a:rPr lang="en-US" altLang="en-US"/>
              <a:t>Long horned beetles are often ‘heard’ chewing in the heartwood.  They do not attack healthy trees (secondary pests).</a:t>
            </a:r>
          </a:p>
          <a:p>
            <a:endParaRPr lang="en-US" altLang="en-US"/>
          </a:p>
          <a:p>
            <a:r>
              <a:rPr lang="en-US" altLang="en-US"/>
              <a:t>Termites generally do not attack living plants, but there have been cases documented.</a:t>
            </a:r>
          </a:p>
        </p:txBody>
      </p:sp>
    </p:spTree>
    <p:extLst>
      <p:ext uri="{BB962C8B-B14F-4D97-AF65-F5344CB8AC3E}">
        <p14:creationId xmlns:p14="http://schemas.microsoft.com/office/powerpoint/2010/main" val="26878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4C002-EF0D-4A4E-930F-8355E203A714}" type="slidenum">
              <a:rPr lang="en-US" altLang="en-US"/>
              <a:pPr/>
              <a:t>12</a:t>
            </a:fld>
            <a:endParaRPr lang="en-US" alt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sz="1000"/>
              <a:t>Wood boring beetles and caterpillars are most injurious to trees weakened by transplanting, drought, disease, poor fertility and other stress factors. The larvae of borers are difficult to control because they are protected within the tree during most of their lives. Proper care and maintenance to promote a healthy tree help prevent the attraction and establishment of the borers. Pruning dead or infested wood from trees helps prevent destructive borer populations. When insecticides are used, they act as a protectant, controlling some adults and reducing the risk of egg laying. Applications should be made just prior to the appearance of the adult.</a:t>
            </a:r>
            <a:br>
              <a:rPr lang="en-US" altLang="en-US" sz="1000"/>
            </a:br>
            <a:endParaRPr lang="en-US" altLang="en-US" sz="1000"/>
          </a:p>
          <a:p>
            <a:r>
              <a:rPr lang="en-US" altLang="en-US" sz="1000" b="1"/>
              <a:t>Examples</a:t>
            </a:r>
          </a:p>
          <a:p>
            <a:r>
              <a:rPr lang="en-US" altLang="en-US" sz="1000" b="1"/>
              <a:t>Poplar borer</a:t>
            </a:r>
            <a:r>
              <a:rPr lang="en-US" altLang="en-US" sz="1000"/>
              <a:t> -- Adults are elongate grayish beetles with long, slender antennae. They emerge during mid summer. The white, legless larvae tunnel in trunks and branches for two to three years. </a:t>
            </a:r>
          </a:p>
          <a:p>
            <a:r>
              <a:rPr lang="en-US" altLang="en-US" sz="1000" b="1"/>
              <a:t>Ash and lilac borer</a:t>
            </a:r>
            <a:r>
              <a:rPr lang="en-US" altLang="en-US" sz="1000"/>
              <a:t> -- The wasp-like moths are black and yellow to orange and brown and have clear wings. They emerge in late spring (May-June). Leaves on infested branches turn brown; branches die back and break easily. </a:t>
            </a:r>
          </a:p>
          <a:p>
            <a:r>
              <a:rPr lang="en-US" altLang="en-US" sz="1000" b="1"/>
              <a:t>Bronze birch borer</a:t>
            </a:r>
            <a:r>
              <a:rPr lang="en-US" altLang="en-US" sz="1000"/>
              <a:t> -- The slender adult beetles are olive green to black with metallic bronze reflections. They emerge in late June and can be active until August. Early infestations of trees start in 1 inch diameter branches, later including larger branches and the trunk as the tree's health weakens.</a:t>
            </a:r>
          </a:p>
          <a:p>
            <a:endParaRPr lang="en-US" altLang="en-US" sz="1000"/>
          </a:p>
        </p:txBody>
      </p:sp>
    </p:spTree>
    <p:extLst>
      <p:ext uri="{BB962C8B-B14F-4D97-AF65-F5344CB8AC3E}">
        <p14:creationId xmlns:p14="http://schemas.microsoft.com/office/powerpoint/2010/main" val="1805664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707EA-E29A-C843-A1B1-7FBAE519E912}" type="slidenum">
              <a:rPr lang="en-US" altLang="en-US"/>
              <a:pPr/>
              <a:t>13</a:t>
            </a:fld>
            <a:endParaRPr lang="en-US" alt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a:t>Control is cultural.  Keep dogwoods healthy to start with.  </a:t>
            </a:r>
          </a:p>
        </p:txBody>
      </p:sp>
    </p:spTree>
    <p:extLst>
      <p:ext uri="{BB962C8B-B14F-4D97-AF65-F5344CB8AC3E}">
        <p14:creationId xmlns:p14="http://schemas.microsoft.com/office/powerpoint/2010/main" val="171692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7C5CF-0778-0241-8170-91BB33108FE1}" type="slidenum">
              <a:rPr lang="en-US" altLang="en-US"/>
              <a:pPr/>
              <a:t>15</a:t>
            </a:fld>
            <a:endParaRPr lang="en-US" altLang="en-US"/>
          </a:p>
        </p:txBody>
      </p:sp>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en-US" sz="1000">
                <a:solidFill>
                  <a:srgbClr val="000066"/>
                </a:solidFill>
                <a:latin typeface="Verdana" charset="0"/>
              </a:rPr>
              <a:t>Common Hosts</a:t>
            </a:r>
          </a:p>
          <a:p>
            <a:r>
              <a:rPr lang="en-US" altLang="en-US" sz="1000" b="1">
                <a:latin typeface="Verdana" charset="0"/>
              </a:rPr>
              <a:t>Loblolly pine </a:t>
            </a:r>
            <a:r>
              <a:rPr lang="en-US" altLang="en-US" sz="1000" i="1">
                <a:latin typeface="Verdana" charset="0"/>
              </a:rPr>
              <a:t>Pinus taeda </a:t>
            </a:r>
            <a:br>
              <a:rPr lang="en-US" altLang="en-US" sz="1000" i="1">
                <a:latin typeface="Verdana" charset="0"/>
              </a:rPr>
            </a:br>
            <a:r>
              <a:rPr lang="en-US" altLang="en-US" sz="1000" b="1">
                <a:latin typeface="Verdana" charset="0"/>
              </a:rPr>
              <a:t>Sand pine</a:t>
            </a:r>
            <a:r>
              <a:rPr lang="en-US" altLang="en-US" sz="1000" i="1">
                <a:latin typeface="Verdana" charset="0"/>
              </a:rPr>
              <a:t> Pinus clausa </a:t>
            </a:r>
            <a:br>
              <a:rPr lang="en-US" altLang="en-US" sz="1000" i="1">
                <a:latin typeface="Verdana" charset="0"/>
              </a:rPr>
            </a:br>
            <a:r>
              <a:rPr lang="en-US" altLang="en-US" sz="1000" b="1">
                <a:latin typeface="Verdana" charset="0"/>
              </a:rPr>
              <a:t>Shortleaf pine</a:t>
            </a:r>
            <a:r>
              <a:rPr lang="en-US" altLang="en-US" sz="1000" i="1">
                <a:latin typeface="Verdana" charset="0"/>
              </a:rPr>
              <a:t> Pinus echinata </a:t>
            </a:r>
            <a:br>
              <a:rPr lang="en-US" altLang="en-US" sz="1000" i="1">
                <a:latin typeface="Verdana" charset="0"/>
              </a:rPr>
            </a:br>
            <a:r>
              <a:rPr lang="en-US" altLang="en-US" sz="1000" b="1">
                <a:latin typeface="Verdana" charset="0"/>
              </a:rPr>
              <a:t>Slash pine</a:t>
            </a:r>
            <a:r>
              <a:rPr lang="en-US" altLang="en-US" sz="1000" i="1">
                <a:latin typeface="Verdana" charset="0"/>
              </a:rPr>
              <a:t> Pinus elliottii </a:t>
            </a:r>
            <a:br>
              <a:rPr lang="en-US" altLang="en-US" sz="1000" i="1">
                <a:latin typeface="Verdana" charset="0"/>
              </a:rPr>
            </a:br>
            <a:r>
              <a:rPr lang="en-US" altLang="en-US" sz="1000" b="1">
                <a:latin typeface="Verdana" charset="0"/>
              </a:rPr>
              <a:t>Spruce pine</a:t>
            </a:r>
            <a:r>
              <a:rPr lang="en-US" altLang="en-US" sz="1000" i="1">
                <a:latin typeface="Verdana" charset="0"/>
              </a:rPr>
              <a:t> Pinus glabra </a:t>
            </a:r>
            <a:br>
              <a:rPr lang="en-US" altLang="en-US" sz="1000" i="1">
                <a:latin typeface="Verdana" charset="0"/>
              </a:rPr>
            </a:br>
            <a:r>
              <a:rPr lang="en-US" altLang="en-US" sz="1000" b="1">
                <a:latin typeface="Verdana" charset="0"/>
              </a:rPr>
              <a:t>Virginia pine</a:t>
            </a:r>
            <a:r>
              <a:rPr lang="en-US" altLang="en-US" sz="1000" i="1">
                <a:latin typeface="Verdana" charset="0"/>
              </a:rPr>
              <a:t> Pinus virginiana </a:t>
            </a:r>
          </a:p>
          <a:p>
            <a:endParaRPr lang="en-US" altLang="en-US" sz="1000" i="1">
              <a:latin typeface="Verdana" charset="0"/>
            </a:endParaRPr>
          </a:p>
          <a:p>
            <a:r>
              <a:rPr lang="en-US" altLang="en-US" sz="1000">
                <a:solidFill>
                  <a:srgbClr val="000066"/>
                </a:solidFill>
                <a:latin typeface="Verdana" charset="0"/>
              </a:rPr>
              <a:t>Description:</a:t>
            </a:r>
            <a:r>
              <a:rPr lang="en-US" altLang="en-US" sz="1000" b="1">
                <a:solidFill>
                  <a:srgbClr val="000066"/>
                </a:solidFill>
                <a:latin typeface="Verdana" charset="0"/>
              </a:rPr>
              <a:t> </a:t>
            </a:r>
            <a:r>
              <a:rPr lang="en-US" altLang="en-US" sz="1000">
                <a:latin typeface="Verdana" charset="0"/>
              </a:rPr>
              <a:t>Adult - gray head and body; front pair of wings with irregular patches of red, copper, and gray bands; wingspan approximately 13 mm </a:t>
            </a:r>
            <a:br>
              <a:rPr lang="en-US" altLang="en-US" sz="1000">
                <a:latin typeface="Verdana" charset="0"/>
              </a:rPr>
            </a:br>
            <a:r>
              <a:rPr lang="en-US" altLang="en-US" sz="1000">
                <a:latin typeface="Verdana" charset="0"/>
              </a:rPr>
              <a:t>Pupa - size of adult; light to dark brown </a:t>
            </a:r>
            <a:br>
              <a:rPr lang="en-US" altLang="en-US" sz="1000">
                <a:latin typeface="Verdana" charset="0"/>
              </a:rPr>
            </a:br>
            <a:r>
              <a:rPr lang="en-US" altLang="en-US" sz="1000">
                <a:latin typeface="Verdana" charset="0"/>
              </a:rPr>
              <a:t>Larva - size variable, approximately 9 mm long mature; head and body light brown to dark orange </a:t>
            </a:r>
          </a:p>
          <a:p>
            <a:endParaRPr lang="en-US" altLang="en-US" sz="1000">
              <a:latin typeface="Verdana" charset="0"/>
            </a:endParaRPr>
          </a:p>
          <a:p>
            <a:r>
              <a:rPr lang="en-US" altLang="en-US" sz="1000">
                <a:solidFill>
                  <a:srgbClr val="000066"/>
                </a:solidFill>
                <a:latin typeface="Verdana" charset="0"/>
              </a:rPr>
              <a:t>Importance:</a:t>
            </a:r>
            <a:r>
              <a:rPr lang="en-US" altLang="en-US" sz="1000" b="1">
                <a:solidFill>
                  <a:srgbClr val="000066"/>
                </a:solidFill>
                <a:latin typeface="Verdana" charset="0"/>
              </a:rPr>
              <a:t> </a:t>
            </a:r>
            <a:r>
              <a:rPr lang="en-US" altLang="en-US" sz="1000">
                <a:latin typeface="Verdana" charset="0"/>
              </a:rPr>
              <a:t>Severe damage can occur in young natural and planted stands. Growth loss and stem deformity can be considerable, however, infestation rates usually decline as trees reach 3 m in height or crowns grow together.</a:t>
            </a:r>
          </a:p>
          <a:p>
            <a:endParaRPr lang="en-US" altLang="en-US" sz="1000">
              <a:latin typeface="Verdana" charset="0"/>
            </a:endParaRPr>
          </a:p>
          <a:p>
            <a:r>
              <a:rPr lang="en-US" altLang="en-US" sz="1000">
                <a:solidFill>
                  <a:srgbClr val="000066"/>
                </a:solidFill>
                <a:latin typeface="Verdana" charset="0"/>
              </a:rPr>
              <a:t>Biology and Habits: </a:t>
            </a:r>
            <a:r>
              <a:rPr lang="en-US" altLang="en-US" sz="1000">
                <a:latin typeface="Verdana" charset="0"/>
              </a:rPr>
              <a:t>Adult moths emerge from infested branches in the early spring, mate, and females lay eggs on the foliage or buds. The larvae first gouge needles when feeding, then bore into branch tips. Pupation occurs inside the damaged area; overwinter as pupae.  </a:t>
            </a:r>
            <a:r>
              <a:rPr lang="en-US" altLang="en-US" sz="1000">
                <a:solidFill>
                  <a:srgbClr val="000066"/>
                </a:solidFill>
                <a:latin typeface="Verdana" charset="0"/>
              </a:rPr>
              <a:t>Number of Generations: </a:t>
            </a:r>
            <a:r>
              <a:rPr lang="en-US" altLang="en-US" sz="1000">
                <a:latin typeface="Verdana" charset="0"/>
              </a:rPr>
              <a:t>4 to 5 generations per year.</a:t>
            </a:r>
          </a:p>
          <a:p>
            <a:endParaRPr lang="en-US" altLang="en-US" sz="1000">
              <a:latin typeface="Verdana" charset="0"/>
            </a:endParaRPr>
          </a:p>
          <a:p>
            <a:r>
              <a:rPr lang="en-US" altLang="en-US" sz="1000">
                <a:solidFill>
                  <a:srgbClr val="000066"/>
                </a:solidFill>
                <a:latin typeface="Verdana" charset="0"/>
              </a:rPr>
              <a:t>Signs of Infestation:</a:t>
            </a:r>
            <a:r>
              <a:rPr lang="en-US" altLang="en-US" sz="1000" b="1">
                <a:solidFill>
                  <a:srgbClr val="000066"/>
                </a:solidFill>
                <a:latin typeface="Verdana" charset="0"/>
              </a:rPr>
              <a:t> </a:t>
            </a:r>
            <a:r>
              <a:rPr lang="en-US" altLang="en-US" sz="1000">
                <a:latin typeface="Verdana" charset="0"/>
              </a:rPr>
              <a:t>Foliage discoloration. Dead or dying branch tips.  Shepherd’s crooking.</a:t>
            </a:r>
            <a:br>
              <a:rPr lang="en-US" altLang="en-US" sz="1000">
                <a:latin typeface="Verdana" charset="0"/>
              </a:rPr>
            </a:br>
            <a:r>
              <a:rPr lang="en-US" altLang="en-US" sz="1000">
                <a:latin typeface="Verdana" charset="0"/>
              </a:rPr>
              <a:t>Resin beads or flakes and fine silk webbing on branch tips.</a:t>
            </a:r>
          </a:p>
          <a:p>
            <a:endParaRPr lang="en-US" altLang="en-US" sz="1000">
              <a:latin typeface="Verdana" charset="0"/>
            </a:endParaRPr>
          </a:p>
          <a:p>
            <a:r>
              <a:rPr lang="en-US" altLang="en-US" sz="1000">
                <a:solidFill>
                  <a:srgbClr val="000066"/>
                </a:solidFill>
                <a:latin typeface="Verdana" charset="0"/>
              </a:rPr>
              <a:t>Control:</a:t>
            </a:r>
            <a:r>
              <a:rPr lang="en-US" altLang="en-US" sz="1000" b="1">
                <a:solidFill>
                  <a:srgbClr val="000066"/>
                </a:solidFill>
                <a:latin typeface="Verdana" charset="0"/>
              </a:rPr>
              <a:t> </a:t>
            </a:r>
            <a:r>
              <a:rPr lang="en-US" altLang="en-US" sz="1000">
                <a:latin typeface="Verdana" charset="0"/>
              </a:rPr>
              <a:t>Natural enemies, especially insect parasites, and crown closure will lower infestation rates as the stand matures. Plant the best pine species for the site to reduce stress on the trees. Consider planting longleaf pine if the site is appropriate. Longleaf pine is not attacked by the pine tip moths. Prune out infested tips if handwork is feasible. </a:t>
            </a:r>
          </a:p>
        </p:txBody>
      </p:sp>
    </p:spTree>
    <p:extLst>
      <p:ext uri="{BB962C8B-B14F-4D97-AF65-F5344CB8AC3E}">
        <p14:creationId xmlns:p14="http://schemas.microsoft.com/office/powerpoint/2010/main" val="67556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4C39C-F8A5-904B-90ED-0C7631486D73}" type="slidenum">
              <a:rPr lang="en-US" altLang="en-US"/>
              <a:pPr/>
              <a:t>16</a:t>
            </a:fld>
            <a:endParaRPr lang="en-US" altLang="en-US"/>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ltLang="en-US" sz="1000">
                <a:solidFill>
                  <a:srgbClr val="000066"/>
                </a:solidFill>
                <a:latin typeface="Verdana" charset="0"/>
              </a:rPr>
              <a:t>Host species:  hardwoods and evergreens.  However, evergreens are most severely damaged.</a:t>
            </a:r>
          </a:p>
          <a:p>
            <a:endParaRPr lang="en-US" altLang="en-US" sz="1000">
              <a:solidFill>
                <a:srgbClr val="000066"/>
              </a:solidFill>
              <a:latin typeface="Verdana" charset="0"/>
            </a:endParaRPr>
          </a:p>
          <a:p>
            <a:r>
              <a:rPr lang="en-US" altLang="en-US" sz="1000">
                <a:solidFill>
                  <a:srgbClr val="000066"/>
                </a:solidFill>
                <a:latin typeface="Verdana" charset="0"/>
              </a:rPr>
              <a:t>Description:</a:t>
            </a:r>
          </a:p>
          <a:p>
            <a:r>
              <a:rPr lang="en-US" altLang="en-US" sz="1000">
                <a:latin typeface="Verdana" charset="0"/>
              </a:rPr>
              <a:t>Adult -- male moth sooty black, densely hairy; wingspan approximately 25 mm. Female wingless, no legs, maggot-like; yellowish color; in bag. </a:t>
            </a:r>
            <a:br>
              <a:rPr lang="en-US" altLang="en-US" sz="1000">
                <a:latin typeface="Verdana" charset="0"/>
              </a:rPr>
            </a:br>
            <a:r>
              <a:rPr lang="en-US" altLang="en-US" sz="1000">
                <a:latin typeface="Verdana" charset="0"/>
              </a:rPr>
              <a:t>Larva -- size variable, approximately 25 mm long when mature; head and neck yellow spotted with black, body brownish.</a:t>
            </a:r>
          </a:p>
          <a:p>
            <a:endParaRPr lang="en-US" altLang="en-US" sz="1000">
              <a:latin typeface="Verdana" charset="0"/>
            </a:endParaRPr>
          </a:p>
          <a:p>
            <a:r>
              <a:rPr lang="en-US" altLang="en-US" sz="1000">
                <a:solidFill>
                  <a:srgbClr val="000066"/>
                </a:solidFill>
                <a:latin typeface="Verdana" charset="0"/>
              </a:rPr>
              <a:t>Importance:  </a:t>
            </a:r>
            <a:r>
              <a:rPr lang="en-US" altLang="en-US" sz="1000">
                <a:latin typeface="Verdana" charset="0"/>
              </a:rPr>
              <a:t>Severe defoliation may stress trees especially coniferous or softwood host trees.</a:t>
            </a:r>
          </a:p>
          <a:p>
            <a:endParaRPr lang="en-US" altLang="en-US" sz="1000">
              <a:latin typeface="Verdana" charset="0"/>
            </a:endParaRPr>
          </a:p>
          <a:p>
            <a:r>
              <a:rPr lang="en-US" altLang="en-US" sz="1000">
                <a:solidFill>
                  <a:srgbClr val="000066"/>
                </a:solidFill>
                <a:latin typeface="Verdana" charset="0"/>
              </a:rPr>
              <a:t>Signs of Infestation:</a:t>
            </a:r>
            <a:r>
              <a:rPr lang="en-US" altLang="en-US" sz="1000" b="1">
                <a:solidFill>
                  <a:srgbClr val="000066"/>
                </a:solidFill>
                <a:latin typeface="Verdana" charset="0"/>
              </a:rPr>
              <a:t>  </a:t>
            </a:r>
            <a:r>
              <a:rPr lang="en-US" altLang="en-US" sz="1000">
                <a:latin typeface="Verdana" charset="0"/>
              </a:rPr>
              <a:t>Loss of foliage. Small bags constructed of small bits and pieces of leaves and twigs; adhering to branches.</a:t>
            </a:r>
          </a:p>
          <a:p>
            <a:endParaRPr lang="en-US" altLang="en-US" sz="1000">
              <a:latin typeface="Verdana" charset="0"/>
            </a:endParaRPr>
          </a:p>
          <a:p>
            <a:r>
              <a:rPr lang="en-US" altLang="en-US" sz="1000">
                <a:solidFill>
                  <a:srgbClr val="000066"/>
                </a:solidFill>
                <a:latin typeface="Verdana" charset="0"/>
              </a:rPr>
              <a:t>Control:</a:t>
            </a:r>
            <a:r>
              <a:rPr lang="en-US" altLang="en-US" sz="1000" b="1">
                <a:solidFill>
                  <a:srgbClr val="000066"/>
                </a:solidFill>
                <a:latin typeface="Verdana" charset="0"/>
              </a:rPr>
              <a:t>  </a:t>
            </a:r>
            <a:r>
              <a:rPr lang="en-US" altLang="en-US" sz="1000">
                <a:latin typeface="Verdana" charset="0"/>
              </a:rPr>
              <a:t>Handpick and destroy bags.  Approved insecticides only in spring when caterpillars are small and before they have constructed bags.</a:t>
            </a:r>
          </a:p>
        </p:txBody>
      </p:sp>
    </p:spTree>
    <p:extLst>
      <p:ext uri="{BB962C8B-B14F-4D97-AF65-F5344CB8AC3E}">
        <p14:creationId xmlns:p14="http://schemas.microsoft.com/office/powerpoint/2010/main" val="53052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4DD60-1F0A-1844-A54A-08597F1F9512}" type="slidenum">
              <a:rPr lang="en-US" altLang="en-US"/>
              <a:pPr/>
              <a:t>17</a:t>
            </a:fld>
            <a:endParaRPr lang="en-US" altLang="en-US"/>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ltLang="en-US" sz="1000" b="1">
                <a:solidFill>
                  <a:srgbClr val="000066"/>
                </a:solidFill>
                <a:latin typeface="Verdana" charset="0"/>
              </a:rPr>
              <a:t>Common Hosts</a:t>
            </a:r>
            <a:endParaRPr lang="en-US" altLang="en-US" sz="1000"/>
          </a:p>
          <a:p>
            <a:r>
              <a:rPr lang="en-US" altLang="en-US" sz="1000" i="1">
                <a:latin typeface="Verdana" charset="0"/>
              </a:rPr>
              <a:t>Apple Malus pumila </a:t>
            </a:r>
            <a:br>
              <a:rPr lang="en-US" altLang="en-US" sz="1000" i="1">
                <a:latin typeface="Verdana" charset="0"/>
              </a:rPr>
            </a:br>
            <a:r>
              <a:rPr lang="en-US" altLang="en-US" sz="1000" i="1">
                <a:latin typeface="Verdana" charset="0"/>
              </a:rPr>
              <a:t>Black cherry Prunus serotina </a:t>
            </a:r>
            <a:br>
              <a:rPr lang="en-US" altLang="en-US" sz="1000" i="1">
                <a:latin typeface="Verdana" charset="0"/>
              </a:rPr>
            </a:br>
            <a:r>
              <a:rPr lang="en-US" altLang="en-US" sz="1000" i="1">
                <a:latin typeface="Verdana" charset="0"/>
              </a:rPr>
              <a:t>Hawthorn Crataegus</a:t>
            </a:r>
            <a:r>
              <a:rPr lang="en-US" altLang="en-US" sz="1000">
                <a:latin typeface="Verdana" charset="0"/>
              </a:rPr>
              <a:t> spp. </a:t>
            </a:r>
            <a:br>
              <a:rPr lang="en-US" altLang="en-US" sz="1000">
                <a:latin typeface="Verdana" charset="0"/>
              </a:rPr>
            </a:br>
            <a:r>
              <a:rPr lang="en-US" altLang="en-US" sz="1000" i="1">
                <a:latin typeface="Verdana" charset="0"/>
              </a:rPr>
              <a:t>Oaks Quercus </a:t>
            </a:r>
            <a:r>
              <a:rPr lang="en-US" altLang="en-US" sz="1000">
                <a:latin typeface="Verdana" charset="0"/>
              </a:rPr>
              <a:t>spp. </a:t>
            </a:r>
            <a:br>
              <a:rPr lang="en-US" altLang="en-US" sz="1000">
                <a:latin typeface="Verdana" charset="0"/>
              </a:rPr>
            </a:br>
            <a:r>
              <a:rPr lang="en-US" altLang="en-US" sz="1000" i="1">
                <a:latin typeface="Verdana" charset="0"/>
              </a:rPr>
              <a:t>Pecan Carya illinoensis </a:t>
            </a:r>
            <a:br>
              <a:rPr lang="en-US" altLang="en-US" sz="1000" i="1">
                <a:latin typeface="Verdana" charset="0"/>
              </a:rPr>
            </a:br>
            <a:r>
              <a:rPr lang="en-US" altLang="en-US" sz="1000" i="1">
                <a:latin typeface="Verdana" charset="0"/>
              </a:rPr>
              <a:t>Plums Prunus </a:t>
            </a:r>
            <a:r>
              <a:rPr lang="en-US" altLang="en-US" sz="1000">
                <a:latin typeface="Verdana" charset="0"/>
              </a:rPr>
              <a:t>spp. </a:t>
            </a:r>
          </a:p>
          <a:p>
            <a:endParaRPr lang="en-US" altLang="en-US" sz="1000"/>
          </a:p>
          <a:p>
            <a:r>
              <a:rPr lang="en-US" altLang="en-US" sz="1000">
                <a:solidFill>
                  <a:srgbClr val="000066"/>
                </a:solidFill>
                <a:latin typeface="Verdana" charset="0"/>
              </a:rPr>
              <a:t>Description</a:t>
            </a:r>
            <a:r>
              <a:rPr lang="en-US" altLang="en-US" sz="1000" b="1">
                <a:solidFill>
                  <a:srgbClr val="000066"/>
                </a:solidFill>
                <a:latin typeface="Verdana" charset="0"/>
              </a:rPr>
              <a:t>: </a:t>
            </a:r>
            <a:r>
              <a:rPr lang="en-US" altLang="en-US" sz="1000">
                <a:latin typeface="Verdana" charset="0"/>
              </a:rPr>
              <a:t>Adult -- light to dark brown head and body; front pair of wings same color plus 4 angled yellowish-white stripes; wingspan approximately 45 mm </a:t>
            </a:r>
            <a:br>
              <a:rPr lang="en-US" altLang="en-US" sz="1000">
                <a:latin typeface="Verdana" charset="0"/>
              </a:rPr>
            </a:br>
            <a:r>
              <a:rPr lang="en-US" altLang="en-US" sz="1000">
                <a:latin typeface="Verdana" charset="0"/>
              </a:rPr>
              <a:t>Pupa -- size of adult; reddish-brown; enclosed in a silk cocoon of yellow powder and white silk </a:t>
            </a:r>
            <a:br>
              <a:rPr lang="en-US" altLang="en-US" sz="1000">
                <a:latin typeface="Verdana" charset="0"/>
              </a:rPr>
            </a:br>
            <a:r>
              <a:rPr lang="en-US" altLang="en-US" sz="1000">
                <a:latin typeface="Verdana" charset="0"/>
              </a:rPr>
              <a:t>Larva -- size variable, approximately 60 mm long when mature; black head, white line on back bordered by reddish-brown and black wavy lines; long fine tan hairs</a:t>
            </a:r>
            <a:br>
              <a:rPr lang="en-US" altLang="en-US" sz="1000">
                <a:latin typeface="Verdana" charset="0"/>
              </a:rPr>
            </a:br>
            <a:r>
              <a:rPr lang="en-US" altLang="en-US" sz="1000">
                <a:latin typeface="Verdana" charset="0"/>
              </a:rPr>
              <a:t>Egg -- Shiny black mass cemented around twigs (may contain 100-300 eggs)</a:t>
            </a:r>
          </a:p>
          <a:p>
            <a:endParaRPr lang="en-US" altLang="en-US" sz="1000">
              <a:latin typeface="Verdana" charset="0"/>
            </a:endParaRPr>
          </a:p>
          <a:p>
            <a:r>
              <a:rPr lang="en-US" altLang="en-US" sz="1000">
                <a:solidFill>
                  <a:srgbClr val="000066"/>
                </a:solidFill>
                <a:latin typeface="Verdana" charset="0"/>
              </a:rPr>
              <a:t>Importance:</a:t>
            </a:r>
            <a:r>
              <a:rPr lang="en-US" altLang="en-US" sz="1000" b="1">
                <a:solidFill>
                  <a:srgbClr val="000066"/>
                </a:solidFill>
                <a:latin typeface="Verdana" charset="0"/>
              </a:rPr>
              <a:t> </a:t>
            </a:r>
            <a:r>
              <a:rPr lang="en-US" altLang="en-US" sz="1000">
                <a:latin typeface="Verdana" charset="0"/>
              </a:rPr>
              <a:t>Trees that experience widely spaced years of defoliation rarely die. Several consecutive years of severe defoliation will cause stress. In combination with other stress factors, death may follow.</a:t>
            </a:r>
          </a:p>
          <a:p>
            <a:endParaRPr lang="en-US" altLang="en-US" sz="1000">
              <a:latin typeface="Verdana" charset="0"/>
            </a:endParaRPr>
          </a:p>
          <a:p>
            <a:r>
              <a:rPr lang="en-US" altLang="en-US" sz="1000">
                <a:latin typeface="Verdana" charset="0"/>
              </a:rPr>
              <a:t> </a:t>
            </a:r>
            <a:r>
              <a:rPr lang="en-US" altLang="en-US" sz="1000">
                <a:solidFill>
                  <a:srgbClr val="000066"/>
                </a:solidFill>
                <a:latin typeface="Verdana" charset="0"/>
              </a:rPr>
              <a:t>Biology and Habits: </a:t>
            </a:r>
            <a:r>
              <a:rPr lang="en-US" altLang="en-US" sz="1000">
                <a:latin typeface="Verdana" charset="0"/>
              </a:rPr>
              <a:t>Adult moths emerge from cocoons in late spring, mate, and females lay eggs on branches. The larvae hatch from the eggs the following late winter-early spring. A common silk nest is made by a group of caterpillars in the center of the tree.  </a:t>
            </a:r>
            <a:r>
              <a:rPr lang="en-US" altLang="en-US" sz="1000">
                <a:solidFill>
                  <a:srgbClr val="000066"/>
                </a:solidFill>
                <a:latin typeface="Verdana" charset="0"/>
              </a:rPr>
              <a:t>Number of Generations: </a:t>
            </a:r>
            <a:r>
              <a:rPr lang="en-US" altLang="en-US" sz="1000">
                <a:latin typeface="Verdana" charset="0"/>
              </a:rPr>
              <a:t>1 generation per year.</a:t>
            </a:r>
          </a:p>
          <a:p>
            <a:endParaRPr lang="en-US" altLang="en-US" sz="1000">
              <a:latin typeface="Verdana" charset="0"/>
            </a:endParaRPr>
          </a:p>
          <a:p>
            <a:r>
              <a:rPr lang="en-US" altLang="en-US" sz="1000">
                <a:solidFill>
                  <a:srgbClr val="000066"/>
                </a:solidFill>
                <a:latin typeface="Verdana" charset="0"/>
              </a:rPr>
              <a:t>Signs of Infestation:  </a:t>
            </a:r>
            <a:r>
              <a:rPr lang="en-US" altLang="en-US" sz="1000">
                <a:latin typeface="Verdana" charset="0"/>
              </a:rPr>
              <a:t>Silk tents enclosing branch crotches. Loss of foliage. Black cylindrical masses wrapped around branches (egg masses). Branch dieback and/or crown thinning.</a:t>
            </a:r>
          </a:p>
          <a:p>
            <a:endParaRPr lang="en-US" altLang="en-US" sz="1000">
              <a:latin typeface="Verdana" charset="0"/>
            </a:endParaRPr>
          </a:p>
          <a:p>
            <a:r>
              <a:rPr lang="en-US" altLang="en-US" sz="1000">
                <a:solidFill>
                  <a:srgbClr val="000066"/>
                </a:solidFill>
                <a:latin typeface="Verdana" charset="0"/>
              </a:rPr>
              <a:t>Similar Damage:  </a:t>
            </a:r>
            <a:r>
              <a:rPr lang="en-US" altLang="en-US" sz="1000">
                <a:latin typeface="Verdana" charset="0"/>
              </a:rPr>
              <a:t>FALL WEBWORM: silk nest or tent around entire branches or tree</a:t>
            </a:r>
          </a:p>
          <a:p>
            <a:endParaRPr lang="en-US" altLang="en-US" sz="1000">
              <a:latin typeface="Verdana" charset="0"/>
            </a:endParaRPr>
          </a:p>
          <a:p>
            <a:r>
              <a:rPr lang="en-US" altLang="en-US" sz="1000">
                <a:latin typeface="Verdana" charset="0"/>
              </a:rPr>
              <a:t>Control:  not usually necessary.  Pull down nest with a stick.  Do not burn nest!  Scout and prune egg masses when you have had previous infestations.</a:t>
            </a:r>
          </a:p>
        </p:txBody>
      </p:sp>
    </p:spTree>
    <p:extLst>
      <p:ext uri="{BB962C8B-B14F-4D97-AF65-F5344CB8AC3E}">
        <p14:creationId xmlns:p14="http://schemas.microsoft.com/office/powerpoint/2010/main" val="22651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0D909-F5FE-054A-BEDC-738707B76113}" type="slidenum">
              <a:rPr lang="en-US" altLang="en-US"/>
              <a:pPr/>
              <a:t>18</a:t>
            </a:fld>
            <a:endParaRPr lang="en-US" alt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ltLang="en-US"/>
              <a:t>Fall pest of oak trees.  Caterpillars feed gregariously (together).  Caterpillar begins life light green then turns black with yellow stripes running down its back.</a:t>
            </a:r>
          </a:p>
          <a:p>
            <a:endParaRPr lang="en-US" altLang="en-US"/>
          </a:p>
          <a:p>
            <a:r>
              <a:rPr lang="en-US" altLang="en-US"/>
              <a:t>Oakworm populations occasionally reach levels that completely defoliate host trees. Most oaks can tolerate one such defoliation with little impact on their health. Repeated defoliations, however, will weaken the trees and lead to infestation by secondary insects and pathogens. Here are some steps for promoting tree vigor and reducing insect populations:</a:t>
            </a:r>
          </a:p>
          <a:p>
            <a:endParaRPr lang="en-US" altLang="en-US"/>
          </a:p>
          <a:p>
            <a:pPr>
              <a:buFontTx/>
              <a:buChar char="•"/>
            </a:pPr>
            <a:r>
              <a:rPr lang="en-US" altLang="en-US"/>
              <a:t>Provide appropriate water and nutrients to the tree throughout the growing season. </a:t>
            </a:r>
          </a:p>
          <a:p>
            <a:pPr>
              <a:buFontTx/>
              <a:buChar char="•"/>
            </a:pPr>
            <a:r>
              <a:rPr lang="en-US" altLang="en-US"/>
              <a:t>Watch for and remove eggs and young colonies from the lower branches. </a:t>
            </a:r>
          </a:p>
          <a:p>
            <a:pPr>
              <a:buFontTx/>
              <a:buChar char="•"/>
            </a:pPr>
            <a:r>
              <a:rPr lang="en-US" altLang="en-US"/>
              <a:t>Prune and discard caterpillars that are easily within reach.</a:t>
            </a:r>
          </a:p>
        </p:txBody>
      </p:sp>
    </p:spTree>
    <p:extLst>
      <p:ext uri="{BB962C8B-B14F-4D97-AF65-F5344CB8AC3E}">
        <p14:creationId xmlns:p14="http://schemas.microsoft.com/office/powerpoint/2010/main" val="1689422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1A3F5-3113-B64E-B9A9-0E661E4A5EF6}" type="slidenum">
              <a:rPr lang="en-US" altLang="en-US"/>
              <a:pPr/>
              <a:t>19</a:t>
            </a:fld>
            <a:endParaRPr lang="en-US" altLang="en-US"/>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sz="1000">
                <a:solidFill>
                  <a:srgbClr val="000066"/>
                </a:solidFill>
                <a:latin typeface="Verdana" charset="0"/>
              </a:rPr>
              <a:t>Common Hosts</a:t>
            </a:r>
            <a:endParaRPr lang="en-US" altLang="en-US" sz="1000"/>
          </a:p>
          <a:p>
            <a:r>
              <a:rPr lang="en-US" altLang="en-US" sz="1000">
                <a:latin typeface="Verdana" charset="0"/>
              </a:rPr>
              <a:t>Baldcypress </a:t>
            </a:r>
            <a:r>
              <a:rPr lang="en-US" altLang="en-US" sz="1000" i="1">
                <a:latin typeface="Verdana" charset="0"/>
              </a:rPr>
              <a:t>Taxodium distichum</a:t>
            </a:r>
            <a:br>
              <a:rPr lang="en-US" altLang="en-US" sz="1000" i="1">
                <a:latin typeface="Verdana" charset="0"/>
              </a:rPr>
            </a:br>
            <a:r>
              <a:rPr lang="en-US" altLang="en-US" sz="1000">
                <a:latin typeface="Verdana" charset="0"/>
              </a:rPr>
              <a:t>Black walnut</a:t>
            </a:r>
            <a:r>
              <a:rPr lang="en-US" altLang="en-US" sz="1000" i="1">
                <a:latin typeface="Verdana" charset="0"/>
              </a:rPr>
              <a:t> Juglans nigra </a:t>
            </a:r>
            <a:br>
              <a:rPr lang="en-US" altLang="en-US" sz="1000" i="1">
                <a:latin typeface="Verdana" charset="0"/>
              </a:rPr>
            </a:br>
            <a:r>
              <a:rPr lang="en-US" altLang="en-US" sz="1000">
                <a:latin typeface="Verdana" charset="0"/>
              </a:rPr>
              <a:t>Hickories</a:t>
            </a:r>
            <a:r>
              <a:rPr lang="en-US" altLang="en-US" sz="1000" i="1">
                <a:latin typeface="Verdana" charset="0"/>
              </a:rPr>
              <a:t> Carya </a:t>
            </a:r>
            <a:r>
              <a:rPr lang="en-US" altLang="en-US" sz="1000">
                <a:latin typeface="Verdana" charset="0"/>
              </a:rPr>
              <a:t>spp.</a:t>
            </a:r>
            <a:r>
              <a:rPr lang="en-US" altLang="en-US" sz="1000" i="1">
                <a:latin typeface="Verdana" charset="0"/>
              </a:rPr>
              <a:t> </a:t>
            </a:r>
            <a:br>
              <a:rPr lang="en-US" altLang="en-US" sz="1000" i="1">
                <a:latin typeface="Verdana" charset="0"/>
              </a:rPr>
            </a:br>
            <a:r>
              <a:rPr lang="en-US" altLang="en-US" sz="1000">
                <a:latin typeface="Verdana" charset="0"/>
              </a:rPr>
              <a:t>Pecan</a:t>
            </a:r>
            <a:r>
              <a:rPr lang="en-US" altLang="en-US" sz="1000" i="1">
                <a:latin typeface="Verdana" charset="0"/>
              </a:rPr>
              <a:t> Carya illinoenis</a:t>
            </a:r>
            <a:br>
              <a:rPr lang="en-US" altLang="en-US" sz="1000" i="1">
                <a:latin typeface="Verdana" charset="0"/>
              </a:rPr>
            </a:br>
            <a:r>
              <a:rPr lang="en-US" altLang="en-US" sz="1000">
                <a:latin typeface="Verdana" charset="0"/>
              </a:rPr>
              <a:t>Persimmon</a:t>
            </a:r>
            <a:r>
              <a:rPr lang="en-US" altLang="en-US" sz="1000" i="1">
                <a:latin typeface="Verdana" charset="0"/>
              </a:rPr>
              <a:t> Diospyros virginiana </a:t>
            </a:r>
            <a:br>
              <a:rPr lang="en-US" altLang="en-US" sz="1000" i="1">
                <a:latin typeface="Verdana" charset="0"/>
              </a:rPr>
            </a:br>
            <a:r>
              <a:rPr lang="en-US" altLang="en-US" sz="1000">
                <a:latin typeface="Verdana" charset="0"/>
              </a:rPr>
              <a:t>Sweet gum </a:t>
            </a:r>
            <a:r>
              <a:rPr lang="en-US" altLang="en-US" sz="1000" i="1">
                <a:latin typeface="Verdana" charset="0"/>
              </a:rPr>
              <a:t>Liquidambar styraciflua </a:t>
            </a:r>
          </a:p>
          <a:p>
            <a:r>
              <a:rPr lang="en-US" altLang="en-US" sz="1000">
                <a:latin typeface="Verdana" charset="0"/>
              </a:rPr>
              <a:t>Other hardwoods </a:t>
            </a:r>
          </a:p>
          <a:p>
            <a:endParaRPr lang="en-US" altLang="en-US" sz="1000"/>
          </a:p>
          <a:p>
            <a:r>
              <a:rPr lang="en-US" altLang="en-US" sz="1000">
                <a:solidFill>
                  <a:srgbClr val="000066"/>
                </a:solidFill>
                <a:latin typeface="Verdana" charset="0"/>
              </a:rPr>
              <a:t>Description: </a:t>
            </a:r>
            <a:r>
              <a:rPr lang="en-US" altLang="en-US" sz="1000">
                <a:latin typeface="Verdana" charset="0"/>
              </a:rPr>
              <a:t>Adult -- white head and body; front wings white and with or without black spots; wingspan approximately 30 mm </a:t>
            </a:r>
            <a:br>
              <a:rPr lang="en-US" altLang="en-US" sz="1000">
                <a:latin typeface="Verdana" charset="0"/>
              </a:rPr>
            </a:br>
            <a:r>
              <a:rPr lang="en-US" altLang="en-US" sz="1000">
                <a:latin typeface="Verdana" charset="0"/>
              </a:rPr>
              <a:t>Pupa -- size of adult; brown; enclosed in a thin, transparent cocoon </a:t>
            </a:r>
            <a:br>
              <a:rPr lang="en-US" altLang="en-US" sz="1000">
                <a:latin typeface="Verdana" charset="0"/>
              </a:rPr>
            </a:br>
            <a:r>
              <a:rPr lang="en-US" altLang="en-US" sz="1000">
                <a:latin typeface="Verdana" charset="0"/>
              </a:rPr>
              <a:t>Larva -- size variable, approximately 35 mm long when mature; black or deep orange head, yellow to green body with a black stripe on back and a yellow on each side; long white or brown hairs</a:t>
            </a:r>
          </a:p>
          <a:p>
            <a:endParaRPr lang="en-US" altLang="en-US" sz="1000">
              <a:latin typeface="Verdana" charset="0"/>
            </a:endParaRPr>
          </a:p>
          <a:p>
            <a:r>
              <a:rPr lang="en-US" altLang="en-US" sz="1000">
                <a:solidFill>
                  <a:srgbClr val="000066"/>
                </a:solidFill>
                <a:latin typeface="Verdana" charset="0"/>
              </a:rPr>
              <a:t>Importance:</a:t>
            </a:r>
            <a:r>
              <a:rPr lang="en-US" altLang="en-US" sz="1000" b="1">
                <a:solidFill>
                  <a:srgbClr val="000066"/>
                </a:solidFill>
                <a:latin typeface="Verdana" charset="0"/>
              </a:rPr>
              <a:t> </a:t>
            </a:r>
            <a:r>
              <a:rPr lang="en-US" altLang="en-US" sz="1000">
                <a:latin typeface="Verdana" charset="0"/>
              </a:rPr>
              <a:t>The fall webworm is commonly seen along road sides and in pecan groves. Rarely of importance except aesthetically, however, severe repeated defoliation will cause extreme stress. In combination with other stress factors, death may follow.</a:t>
            </a:r>
          </a:p>
          <a:p>
            <a:endParaRPr lang="en-US" altLang="en-US" sz="1000">
              <a:latin typeface="Verdana" charset="0"/>
            </a:endParaRPr>
          </a:p>
          <a:p>
            <a:r>
              <a:rPr lang="en-US" altLang="en-US" sz="1000">
                <a:solidFill>
                  <a:srgbClr val="000066"/>
                </a:solidFill>
                <a:latin typeface="Verdana" charset="0"/>
              </a:rPr>
              <a:t>Biology and Habits:</a:t>
            </a:r>
            <a:r>
              <a:rPr lang="en-US" altLang="en-US" sz="1000" b="1">
                <a:solidFill>
                  <a:srgbClr val="000066"/>
                </a:solidFill>
                <a:latin typeface="Verdana" charset="0"/>
              </a:rPr>
              <a:t> </a:t>
            </a:r>
            <a:r>
              <a:rPr lang="en-US" altLang="en-US" sz="1000">
                <a:latin typeface="Verdana" charset="0"/>
              </a:rPr>
              <a:t>Adult moths emerge from the soil, mate and females lay eggs in white cottony mats on the undersurface of leaves. The larvae feed together within the silk nests spun around entire branches. Pupate in the soil or leaf litter. Overwinter as pupae. </a:t>
            </a:r>
            <a:r>
              <a:rPr lang="en-US" altLang="en-US" sz="1000">
                <a:solidFill>
                  <a:srgbClr val="000066"/>
                </a:solidFill>
                <a:latin typeface="Verdana" charset="0"/>
              </a:rPr>
              <a:t>Number of Generations: </a:t>
            </a:r>
            <a:r>
              <a:rPr lang="en-US" altLang="en-US" sz="1000">
                <a:latin typeface="Verdana" charset="0"/>
              </a:rPr>
              <a:t>3 or 4 generations per year</a:t>
            </a:r>
          </a:p>
          <a:p>
            <a:endParaRPr lang="en-US" altLang="en-US" sz="1000">
              <a:latin typeface="Verdana" charset="0"/>
            </a:endParaRPr>
          </a:p>
          <a:p>
            <a:r>
              <a:rPr lang="en-US" altLang="en-US" sz="1000">
                <a:solidFill>
                  <a:srgbClr val="000066"/>
                </a:solidFill>
                <a:latin typeface="Verdana" charset="0"/>
              </a:rPr>
              <a:t>Signs of Infestation: </a:t>
            </a:r>
            <a:r>
              <a:rPr lang="en-US" altLang="en-US" sz="1000">
                <a:latin typeface="Verdana" charset="0"/>
              </a:rPr>
              <a:t>Nest of silk webbing enclosing branches or an entire tree. Skeletonized leaves. Masses of long-haired caterpillars in the silk nests. </a:t>
            </a:r>
            <a:r>
              <a:rPr lang="en-US" altLang="en-US" sz="1000">
                <a:solidFill>
                  <a:srgbClr val="000066"/>
                </a:solidFill>
                <a:latin typeface="Verdana" charset="0"/>
              </a:rPr>
              <a:t>Similar Damage</a:t>
            </a:r>
            <a:r>
              <a:rPr lang="en-US" altLang="en-US" sz="1000">
                <a:latin typeface="Verdana" charset="0"/>
              </a:rPr>
              <a:t>EASTERN TENT CATERPILLAR: silk nests in branch crotches.</a:t>
            </a:r>
          </a:p>
          <a:p>
            <a:r>
              <a:rPr lang="en-US" altLang="en-US" sz="1000"/>
              <a:t> </a:t>
            </a:r>
          </a:p>
          <a:p>
            <a:r>
              <a:rPr lang="en-US" altLang="en-US" sz="1000">
                <a:solidFill>
                  <a:srgbClr val="000066"/>
                </a:solidFill>
                <a:latin typeface="Verdana" charset="0"/>
              </a:rPr>
              <a:t>Control:</a:t>
            </a:r>
            <a:r>
              <a:rPr lang="en-US" altLang="en-US" sz="1000" b="1">
                <a:solidFill>
                  <a:srgbClr val="000066"/>
                </a:solidFill>
                <a:latin typeface="Verdana" charset="0"/>
              </a:rPr>
              <a:t> </a:t>
            </a:r>
            <a:r>
              <a:rPr lang="en-US" altLang="en-US" sz="1000">
                <a:latin typeface="Verdana" charset="0"/>
              </a:rPr>
              <a:t>Natural enemies (wasps, flys, beetles, birds) and unfavorable weather usually keep populations at low levels. Outbreaks do occur, but usually subside in 1 or 2 years. Prune nests from small branches and destroy caterpillars. Promotes tree vigor and health to aid in the recovery from defoliation. </a:t>
            </a:r>
          </a:p>
        </p:txBody>
      </p:sp>
    </p:spTree>
    <p:extLst>
      <p:ext uri="{BB962C8B-B14F-4D97-AF65-F5344CB8AC3E}">
        <p14:creationId xmlns:p14="http://schemas.microsoft.com/office/powerpoint/2010/main" val="99109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AAF29-58B1-5D44-B87D-BCDC0C6453DB}" type="slidenum">
              <a:rPr lang="en-US" altLang="en-US"/>
              <a:pPr/>
              <a:t>20</a:t>
            </a:fld>
            <a:endParaRPr lang="en-US" altLang="en-US"/>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ltLang="en-US" sz="1000">
                <a:latin typeface="Verdana" charset="0"/>
              </a:rPr>
              <a:t>Known hosts in other states</a:t>
            </a:r>
            <a:endParaRPr lang="en-US" altLang="en-US" sz="1000"/>
          </a:p>
          <a:p>
            <a:r>
              <a:rPr lang="en-US" altLang="en-US" sz="1000">
                <a:latin typeface="Verdana" charset="0"/>
              </a:rPr>
              <a:t>Apple</a:t>
            </a:r>
            <a:r>
              <a:rPr lang="en-US" altLang="en-US" sz="1000" i="1">
                <a:latin typeface="Verdana" charset="0"/>
              </a:rPr>
              <a:t> Malus pumila </a:t>
            </a:r>
            <a:br>
              <a:rPr lang="en-US" altLang="en-US" sz="1000" i="1">
                <a:latin typeface="Verdana" charset="0"/>
              </a:rPr>
            </a:br>
            <a:r>
              <a:rPr lang="en-US" altLang="en-US" sz="1000">
                <a:latin typeface="Verdana" charset="0"/>
              </a:rPr>
              <a:t>Black tupelo</a:t>
            </a:r>
            <a:r>
              <a:rPr lang="en-US" altLang="en-US" sz="1000" i="1">
                <a:latin typeface="Verdana" charset="0"/>
              </a:rPr>
              <a:t> Nyssa sylvatica</a:t>
            </a:r>
            <a:br>
              <a:rPr lang="en-US" altLang="en-US" sz="1000" i="1">
                <a:latin typeface="Verdana" charset="0"/>
              </a:rPr>
            </a:br>
            <a:r>
              <a:rPr lang="en-US" altLang="en-US" sz="1000">
                <a:latin typeface="Verdana" charset="0"/>
              </a:rPr>
              <a:t>Hawthorns</a:t>
            </a:r>
            <a:r>
              <a:rPr lang="en-US" altLang="en-US" sz="1000" i="1">
                <a:latin typeface="Verdana" charset="0"/>
              </a:rPr>
              <a:t> Crataegus </a:t>
            </a:r>
            <a:r>
              <a:rPr lang="en-US" altLang="en-US" sz="1000">
                <a:latin typeface="Verdana" charset="0"/>
              </a:rPr>
              <a:t>spp.</a:t>
            </a:r>
            <a:r>
              <a:rPr lang="en-US" altLang="en-US" sz="1000" i="1">
                <a:latin typeface="Verdana" charset="0"/>
              </a:rPr>
              <a:t> </a:t>
            </a:r>
            <a:br>
              <a:rPr lang="en-US" altLang="en-US" sz="1000" i="1">
                <a:latin typeface="Verdana" charset="0"/>
              </a:rPr>
            </a:br>
            <a:r>
              <a:rPr lang="en-US" altLang="en-US" sz="1000">
                <a:latin typeface="Verdana" charset="0"/>
              </a:rPr>
              <a:t>Maples</a:t>
            </a:r>
            <a:r>
              <a:rPr lang="en-US" altLang="en-US" sz="1000" i="1">
                <a:latin typeface="Verdana" charset="0"/>
              </a:rPr>
              <a:t> Acer </a:t>
            </a:r>
            <a:r>
              <a:rPr lang="en-US" altLang="en-US" sz="1000">
                <a:latin typeface="Verdana" charset="0"/>
              </a:rPr>
              <a:t>spp.</a:t>
            </a:r>
            <a:r>
              <a:rPr lang="en-US" altLang="en-US" sz="1000" i="1">
                <a:latin typeface="Verdana" charset="0"/>
              </a:rPr>
              <a:t> </a:t>
            </a:r>
            <a:br>
              <a:rPr lang="en-US" altLang="en-US" sz="1000" i="1">
                <a:latin typeface="Verdana" charset="0"/>
              </a:rPr>
            </a:br>
            <a:r>
              <a:rPr lang="en-US" altLang="en-US" sz="1000">
                <a:latin typeface="Verdana" charset="0"/>
              </a:rPr>
              <a:t>Oaks </a:t>
            </a:r>
            <a:r>
              <a:rPr lang="en-US" altLang="en-US" sz="1000" i="1">
                <a:latin typeface="Verdana" charset="0"/>
              </a:rPr>
              <a:t>Quercus </a:t>
            </a:r>
            <a:r>
              <a:rPr lang="en-US" altLang="en-US" sz="1000">
                <a:latin typeface="Verdana" charset="0"/>
              </a:rPr>
              <a:t>spp</a:t>
            </a:r>
            <a:r>
              <a:rPr lang="en-US" altLang="en-US" sz="1000" i="1">
                <a:latin typeface="Verdana" charset="0"/>
              </a:rPr>
              <a:t>. </a:t>
            </a:r>
            <a:br>
              <a:rPr lang="en-US" altLang="en-US" sz="1000" i="1">
                <a:latin typeface="Verdana" charset="0"/>
              </a:rPr>
            </a:br>
            <a:r>
              <a:rPr lang="en-US" altLang="en-US" sz="1000">
                <a:latin typeface="Verdana" charset="0"/>
              </a:rPr>
              <a:t>Willows</a:t>
            </a:r>
            <a:r>
              <a:rPr lang="en-US" altLang="en-US" sz="1000" i="1">
                <a:latin typeface="Verdana" charset="0"/>
              </a:rPr>
              <a:t> Salix </a:t>
            </a:r>
            <a:r>
              <a:rPr lang="en-US" altLang="en-US" sz="1000">
                <a:latin typeface="Verdana" charset="0"/>
              </a:rPr>
              <a:t>spp.</a:t>
            </a:r>
            <a:endParaRPr lang="en-US" altLang="en-US" sz="1000"/>
          </a:p>
          <a:p>
            <a:r>
              <a:rPr lang="en-US" altLang="en-US" sz="1000">
                <a:latin typeface="Verdana" charset="0"/>
              </a:rPr>
              <a:t>Other hardwoods and softwoods</a:t>
            </a:r>
          </a:p>
          <a:p>
            <a:endParaRPr lang="en-US" altLang="en-US" sz="1000">
              <a:latin typeface="Verdana" charset="0"/>
            </a:endParaRPr>
          </a:p>
          <a:p>
            <a:r>
              <a:rPr lang="en-US" altLang="en-US" sz="1000">
                <a:solidFill>
                  <a:srgbClr val="000066"/>
                </a:solidFill>
                <a:latin typeface="Verdana" charset="0"/>
              </a:rPr>
              <a:t>Description:  </a:t>
            </a:r>
            <a:r>
              <a:rPr lang="en-US" altLang="en-US" sz="1000">
                <a:latin typeface="Verdana" charset="0"/>
              </a:rPr>
              <a:t>Adult -- male has dark brown head and body; feathery antennae; front pair of wings with blackish bands; wingspan approximately 35 mm. Female almost entirely white; stout abdomen with yellowish hairs; wingspan approximately 50 mm. Pupa -- size of adult; mahogany color; scattered reddish hair. Larva -- variable size, approximately 50 mm long when mature; black and yellow mottled head; double row of 5 blue spots followed by 6 red spots on back; body brownish-gray; tufts of light and dark brown hairs. Egg -- thick buff-colored mat composed of hairs and 75-1000 eggs.</a:t>
            </a:r>
          </a:p>
          <a:p>
            <a:endParaRPr lang="en-US" altLang="en-US" sz="1000">
              <a:latin typeface="Verdana" charset="0"/>
            </a:endParaRPr>
          </a:p>
          <a:p>
            <a:r>
              <a:rPr lang="en-US" altLang="en-US" sz="1000">
                <a:solidFill>
                  <a:srgbClr val="000066"/>
                </a:solidFill>
                <a:latin typeface="Verdana" charset="0"/>
              </a:rPr>
              <a:t>Importance:</a:t>
            </a:r>
            <a:r>
              <a:rPr lang="en-US" altLang="en-US" sz="1000" b="1">
                <a:solidFill>
                  <a:srgbClr val="000066"/>
                </a:solidFill>
                <a:latin typeface="Verdana" charset="0"/>
              </a:rPr>
              <a:t> </a:t>
            </a:r>
            <a:r>
              <a:rPr lang="en-US" altLang="en-US" sz="1000">
                <a:latin typeface="Verdana" charset="0"/>
              </a:rPr>
              <a:t>Few documented infestations have appeared in Georgia,  however, the continued southward spread from northern states suggests the likelihood of established populations in the future. Its impact as a public nuisance and on the shade tree and forest resource can be significant.</a:t>
            </a:r>
          </a:p>
          <a:p>
            <a:endParaRPr lang="en-US" altLang="en-US" sz="1000">
              <a:latin typeface="Verdana" charset="0"/>
            </a:endParaRPr>
          </a:p>
          <a:p>
            <a:r>
              <a:rPr lang="en-US" altLang="en-US" sz="1000">
                <a:solidFill>
                  <a:srgbClr val="000066"/>
                </a:solidFill>
                <a:latin typeface="Verdana" charset="0"/>
              </a:rPr>
              <a:t>Biology and Habits:</a:t>
            </a:r>
            <a:r>
              <a:rPr lang="en-US" altLang="en-US" sz="1000" b="1">
                <a:solidFill>
                  <a:srgbClr val="000066"/>
                </a:solidFill>
                <a:latin typeface="Verdana" charset="0"/>
              </a:rPr>
              <a:t> </a:t>
            </a:r>
            <a:r>
              <a:rPr lang="en-US" altLang="en-US" sz="1000">
                <a:latin typeface="Verdana" charset="0"/>
              </a:rPr>
              <a:t>Adult moths emerge from pupal cases by early to midsummer, mate, and females lay eggs on tree trunks or under protective items. The larvae emerge the following spring and readily disperse on silk strands. Older larvae eat entire leaves, feed at night. Pupate by early to midsummer in sheltered areas. </a:t>
            </a:r>
            <a:r>
              <a:rPr lang="en-US" altLang="en-US" sz="1000">
                <a:solidFill>
                  <a:srgbClr val="000066"/>
                </a:solidFill>
                <a:latin typeface="Verdana" charset="0"/>
              </a:rPr>
              <a:t>Number of Generations: </a:t>
            </a:r>
            <a:r>
              <a:rPr lang="en-US" altLang="en-US" sz="1000">
                <a:latin typeface="Verdana" charset="0"/>
              </a:rPr>
              <a:t>1 generation per year</a:t>
            </a:r>
          </a:p>
          <a:p>
            <a:endParaRPr lang="en-US" altLang="en-US" sz="1000">
              <a:latin typeface="Verdana" charset="0"/>
            </a:endParaRPr>
          </a:p>
          <a:p>
            <a:r>
              <a:rPr lang="en-US" altLang="en-US" sz="1000">
                <a:solidFill>
                  <a:srgbClr val="000066"/>
                </a:solidFill>
                <a:latin typeface="Verdana" charset="0"/>
              </a:rPr>
              <a:t>Signs of Infestation: </a:t>
            </a:r>
            <a:r>
              <a:rPr lang="en-US" altLang="en-US" sz="1000">
                <a:latin typeface="Verdana" charset="0"/>
              </a:rPr>
              <a:t>Loss of foliage. Falling frass (dark pellet-like) of caterpillar excrement). Caterpillars clustered on lower tree trunks and under leaf litter, rocks, and other objects. Egg masses in sheltered areas. Crown thinning and/or branch dieback.</a:t>
            </a:r>
          </a:p>
          <a:p>
            <a:endParaRPr lang="en-US" altLang="en-US" sz="1000">
              <a:latin typeface="Verdana" charset="0"/>
            </a:endParaRPr>
          </a:p>
          <a:p>
            <a:r>
              <a:rPr lang="en-US" altLang="en-US" sz="1000">
                <a:solidFill>
                  <a:srgbClr val="000066"/>
                </a:solidFill>
                <a:latin typeface="Verdana" charset="0"/>
              </a:rPr>
              <a:t>Control: </a:t>
            </a:r>
            <a:r>
              <a:rPr lang="en-US" altLang="en-US" sz="1000">
                <a:latin typeface="Verdana" charset="0"/>
              </a:rPr>
              <a:t>Gypsy moth outbreaks are not as predictable in duration as native pest insects. Generally, several years may pass before the population crashes. </a:t>
            </a:r>
            <a:r>
              <a:rPr lang="en-US" altLang="en-US" sz="1000" b="1">
                <a:latin typeface="Arial" charset="0"/>
              </a:rPr>
              <a:t>IMPORTANT: </a:t>
            </a:r>
            <a:r>
              <a:rPr lang="en-US" altLang="en-US" sz="1000" b="1">
                <a:latin typeface="Arial" charset="0"/>
                <a:hlinkClick r:id="rId3"/>
              </a:rPr>
              <a:t>NOTIFY YOUR COUNTY AGENT </a:t>
            </a:r>
            <a:r>
              <a:rPr lang="en-US" altLang="en-US" sz="1000" b="1">
                <a:latin typeface="Arial" charset="0"/>
              </a:rPr>
              <a:t>IF YOU SUSPECT THE PEST INSECT IS THE GYPSY MOTH.   The Georgia Forestry Commission handles eradication.</a:t>
            </a:r>
          </a:p>
          <a:p>
            <a:endParaRPr lang="en-US" altLang="en-US" sz="1000" b="1">
              <a:latin typeface="Arial" charset="0"/>
            </a:endParaRPr>
          </a:p>
          <a:p>
            <a:r>
              <a:rPr lang="en-US" altLang="en-US" sz="1000" b="1">
                <a:latin typeface="Arial" charset="0"/>
              </a:rPr>
              <a:t>Most commonly confused with tent caterpillars and fall webworm.</a:t>
            </a:r>
          </a:p>
        </p:txBody>
      </p:sp>
    </p:spTree>
    <p:extLst>
      <p:ext uri="{BB962C8B-B14F-4D97-AF65-F5344CB8AC3E}">
        <p14:creationId xmlns:p14="http://schemas.microsoft.com/office/powerpoint/2010/main" val="1436968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55C49-7D21-8B4C-8CE8-CFA24C4DDF84}" type="slidenum">
              <a:rPr lang="en-US" altLang="en-US"/>
              <a:pPr/>
              <a:t>21</a:t>
            </a:fld>
            <a:endParaRPr lang="en-US" alt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ltLang="en-US" sz="1000"/>
              <a:t>Hosts: both hardwoods and pines</a:t>
            </a:r>
          </a:p>
          <a:p>
            <a:endParaRPr lang="en-US" altLang="en-US" sz="1000"/>
          </a:p>
          <a:p>
            <a:r>
              <a:rPr lang="en-US" altLang="en-US" sz="1000"/>
              <a:t>Sawflies are members of the same insect order (Hymenoptera) that includes ants, bees, and wasps. The larval stage has a caterpillar-like body that may be brightly marked with stripes or spots. Some species change significantly in appearance as they grow, making identification confusing. Large numbers of sawflies can strip the needles from a tree in a short period.   There are several species of sawfly.</a:t>
            </a:r>
          </a:p>
          <a:p>
            <a:endParaRPr lang="en-US" altLang="en-US" sz="1000"/>
          </a:p>
          <a:p>
            <a:r>
              <a:rPr lang="en-US" altLang="en-US" sz="1000"/>
              <a:t>Larvae feed gregariously.  They often all move in the same direction when disturbed.  They throw their heads back in unison, making them appear as one large insect rather than individual tasty specimens.</a:t>
            </a:r>
          </a:p>
          <a:p>
            <a:endParaRPr lang="en-US" altLang="en-US" sz="1000"/>
          </a:p>
          <a:p>
            <a:r>
              <a:rPr lang="en-US" altLang="en-US" sz="1000"/>
              <a:t>Control:  Sawfly populations are usually controlled by combinations of natural enemies, predators, starvation, disease, or unfavorable weather. Outbreaks can occur when natural control does not produce high mortality. Regular inspection of susceptible plants will help to detect sawfly infestations before the larvae reach a size that can cause significant defoliation. </a:t>
            </a:r>
          </a:p>
          <a:p>
            <a:endParaRPr lang="en-US" altLang="en-US" sz="1000"/>
          </a:p>
          <a:p>
            <a:r>
              <a:rPr lang="en-US" altLang="en-US" sz="1000"/>
              <a:t>If only a small number of sawflies are present and accessible, they can be handpicked, shaken off, or pruned from the tree and destroyed. </a:t>
            </a:r>
          </a:p>
          <a:p>
            <a:endParaRPr lang="en-US" altLang="en-US" sz="1000"/>
          </a:p>
          <a:p>
            <a:r>
              <a:rPr lang="en-US" altLang="en-US" sz="1000"/>
              <a:t>There are several insecticides labeled for sawfly control.</a:t>
            </a:r>
          </a:p>
          <a:p>
            <a:endParaRPr lang="en-US" altLang="en-US" sz="1000"/>
          </a:p>
        </p:txBody>
      </p:sp>
    </p:spTree>
    <p:extLst>
      <p:ext uri="{BB962C8B-B14F-4D97-AF65-F5344CB8AC3E}">
        <p14:creationId xmlns:p14="http://schemas.microsoft.com/office/powerpoint/2010/main" val="531897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6AD3F-1C2C-E74B-B42F-3144CF04E2F0}" type="slidenum">
              <a:rPr lang="en-US" altLang="en-US"/>
              <a:pPr/>
              <a:t>23</a:t>
            </a:fld>
            <a:endParaRPr lang="en-US" alt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ltLang="en-US" sz="1000"/>
              <a:t>Adult elm leaf beetles are about 1/4 inch long and yellow to olive green with a dark stripe down each side of their wing covers. There are usually four dark spots on the pronotum (segment right behind the head).</a:t>
            </a:r>
          </a:p>
          <a:p>
            <a:endParaRPr lang="en-US" altLang="en-US" sz="1000"/>
          </a:p>
          <a:p>
            <a:r>
              <a:rPr lang="en-US" altLang="en-US" sz="1000"/>
              <a:t>The eggs are orange, spindle-shaped and the larvae are wormlike, black or black and yellow and up to 1/2 inch long. The pupae are orange-yellow with black bristles.</a:t>
            </a:r>
          </a:p>
          <a:p>
            <a:r>
              <a:rPr lang="en-US" altLang="en-US" sz="1000"/>
              <a:t> </a:t>
            </a:r>
          </a:p>
          <a:p>
            <a:r>
              <a:rPr lang="en-US" altLang="en-US" sz="1000"/>
              <a:t>Adult elm leaf beetles overwinter in protected locations, often in houses or other structures. They emerge in the spring and move to elm trees where they lay their eggs in groups of 5 to 25 on the underside of leaves. The larvae skeletonize the leaves making them appear netlike. Elm leaf beetle larvae often move to the base of the tree in large numbers to pupate. There are two complete generations per year. </a:t>
            </a:r>
          </a:p>
          <a:p>
            <a:endParaRPr lang="en-US" altLang="en-US" sz="1000"/>
          </a:p>
          <a:p>
            <a:r>
              <a:rPr lang="en-US" altLang="en-US" sz="1000"/>
              <a:t>The most effective control of elm leaf beetles is accomplished by controlling the larvae or adults while they are still on the tree. They can be controlled using sprays of insecticidal soap, light horticultural oils, and other insecticides.   Treat when leaves are first fully expanded in the spring and again in July. </a:t>
            </a:r>
          </a:p>
          <a:p>
            <a:endParaRPr lang="en-US" altLang="en-US" sz="1000"/>
          </a:p>
          <a:p>
            <a:endParaRPr lang="en-US" altLang="en-US"/>
          </a:p>
        </p:txBody>
      </p:sp>
    </p:spTree>
    <p:extLst>
      <p:ext uri="{BB962C8B-B14F-4D97-AF65-F5344CB8AC3E}">
        <p14:creationId xmlns:p14="http://schemas.microsoft.com/office/powerpoint/2010/main" val="176861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3FCF6-79F2-4242-968B-27409432666D}" type="slidenum">
              <a:rPr lang="en-US" altLang="en-US"/>
              <a:pPr/>
              <a:t>3</a:t>
            </a:fld>
            <a:endParaRPr lang="en-US" altLang="en-US"/>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a:t>You can narrow down your pest choices by focusing on the damage.</a:t>
            </a:r>
          </a:p>
          <a:p>
            <a:endParaRPr lang="en-US" altLang="en-US"/>
          </a:p>
          <a:p>
            <a:r>
              <a:rPr lang="en-US" altLang="en-US"/>
              <a:t>Insect mouthparts can only cause a certain kind of damage.</a:t>
            </a:r>
          </a:p>
          <a:p>
            <a:endParaRPr lang="en-US" altLang="en-US"/>
          </a:p>
          <a:p>
            <a:r>
              <a:rPr lang="en-US" altLang="en-US"/>
              <a:t>Generally, orders of insects have the same types of mouthparts.</a:t>
            </a:r>
          </a:p>
          <a:p>
            <a:endParaRPr lang="en-US" altLang="en-US"/>
          </a:p>
          <a:p>
            <a:r>
              <a:rPr lang="en-US" altLang="en-US"/>
              <a:t>IE.  All beetles – chewing</a:t>
            </a:r>
          </a:p>
          <a:p>
            <a:r>
              <a:rPr lang="en-US" altLang="en-US"/>
              <a:t>     All homopterans – piercing sucking</a:t>
            </a:r>
          </a:p>
          <a:p>
            <a:r>
              <a:rPr lang="en-US" altLang="en-US"/>
              <a:t>	(aphids, cicadas, scales….)</a:t>
            </a:r>
          </a:p>
          <a:p>
            <a:r>
              <a:rPr lang="en-US" altLang="en-US"/>
              <a:t>      All butterflies and moths – </a:t>
            </a:r>
          </a:p>
          <a:p>
            <a:r>
              <a:rPr lang="en-US" altLang="en-US"/>
              <a:t>  	adults – lapping</a:t>
            </a:r>
          </a:p>
          <a:p>
            <a:r>
              <a:rPr lang="en-US" altLang="en-US"/>
              <a:t>	larva – chewing</a:t>
            </a:r>
          </a:p>
          <a:p>
            <a:endParaRPr lang="en-US" altLang="en-US"/>
          </a:p>
          <a:p>
            <a:r>
              <a:rPr lang="en-US" altLang="en-US"/>
              <a:t>Narrow down your search for an insect by looking at the damage – can the suspected insect actually cause the type of damage seen?</a:t>
            </a:r>
          </a:p>
          <a:p>
            <a:r>
              <a:rPr lang="en-US" altLang="en-US"/>
              <a:t>	</a:t>
            </a:r>
          </a:p>
        </p:txBody>
      </p:sp>
    </p:spTree>
    <p:extLst>
      <p:ext uri="{BB962C8B-B14F-4D97-AF65-F5344CB8AC3E}">
        <p14:creationId xmlns:p14="http://schemas.microsoft.com/office/powerpoint/2010/main" val="1367806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40BCD-07AA-4847-986E-9C7C449400DF}" type="slidenum">
              <a:rPr lang="en-US" altLang="en-US"/>
              <a:pPr/>
              <a:t>24</a:t>
            </a:fld>
            <a:endParaRPr lang="en-US" alt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ltLang="en-US" sz="800">
                <a:latin typeface="Arial" charset="0"/>
                <a:ea typeface="Arial" charset="0"/>
                <a:cs typeface="Arial" charset="0"/>
              </a:rPr>
              <a:t>Adult Japanese beetles are 7/16-inch long metallic green beetles with copper-brown wing covers. The beetle has a row of white tufts (spots) of hair project from under the wing covers on each side of the body</a:t>
            </a:r>
          </a:p>
          <a:p>
            <a:endParaRPr lang="en-US" altLang="en-US" sz="800">
              <a:latin typeface="Arial" charset="0"/>
              <a:ea typeface="Arial" charset="0"/>
              <a:cs typeface="Arial" charset="0"/>
            </a:endParaRPr>
          </a:p>
          <a:p>
            <a:r>
              <a:rPr lang="en-US" altLang="en-US" sz="800">
                <a:latin typeface="Arial" charset="0"/>
                <a:ea typeface="Arial" charset="0"/>
                <a:cs typeface="Arial" charset="0"/>
              </a:rPr>
              <a:t>Adults emerge from the ground and begin feeding on plants in June. Activity is most intense over a 4 to 6 week period beginning in late June, after which the beetles gradually die off. Individual beetles live about 30 to 45 days.</a:t>
            </a:r>
          </a:p>
          <a:p>
            <a:r>
              <a:rPr lang="en-US" altLang="en-US" sz="800">
                <a:latin typeface="Arial" charset="0"/>
                <a:ea typeface="Arial" charset="0"/>
                <a:cs typeface="Arial" charset="0"/>
              </a:rPr>
              <a:t> </a:t>
            </a:r>
          </a:p>
          <a:p>
            <a:r>
              <a:rPr lang="en-US" altLang="en-US" sz="800">
                <a:latin typeface="Arial" charset="0"/>
                <a:ea typeface="Arial" charset="0"/>
                <a:cs typeface="Arial" charset="0"/>
              </a:rPr>
              <a:t>Japanese beetles feed on about 300 species of plants, devouring leaves, flowers, and overripe or wounded fruit. They usually feed in groups, starting at the top of a plant and working downward. The beetles are most active on warm, sunny days, and prefer plants that are in direct sunlight. A single beetle does not eat much; it is group feeding by many beetles that results in severe damage. </a:t>
            </a:r>
          </a:p>
          <a:p>
            <a:endParaRPr lang="en-US" altLang="en-US" sz="800">
              <a:latin typeface="Arial" charset="0"/>
              <a:ea typeface="Arial" charset="0"/>
              <a:cs typeface="Arial" charset="0"/>
            </a:endParaRPr>
          </a:p>
          <a:p>
            <a:r>
              <a:rPr lang="en-US" altLang="en-US" sz="800">
                <a:latin typeface="Arial" charset="0"/>
                <a:ea typeface="Arial" charset="0"/>
                <a:cs typeface="Arial" charset="0"/>
              </a:rPr>
              <a:t>Adults feed on the upper surface of foliage, chewing out tissue between the veins. This gives the leaf a lacelike or skeletonized appearance. Trees that have been severely injured appear to have been scorched by fire. Japanese beetles may completely consume rose petals and leaves with delicate veins. </a:t>
            </a:r>
          </a:p>
          <a:p>
            <a:endParaRPr lang="en-US" altLang="en-US" sz="800">
              <a:latin typeface="Arial" charset="0"/>
              <a:ea typeface="Arial" charset="0"/>
              <a:cs typeface="Arial" charset="0"/>
            </a:endParaRPr>
          </a:p>
          <a:p>
            <a:r>
              <a:rPr lang="en-US" altLang="en-US" sz="800">
                <a:latin typeface="Arial" charset="0"/>
                <a:ea typeface="Arial" charset="0"/>
                <a:cs typeface="Arial" charset="0"/>
              </a:rPr>
              <a:t>Egg laying begins soon after the adults emerge from the ground and mate. Females leave plants in the afternoon, burrow 2 to 4 inches into the soil in a suitable area, and lay their eggs—a total of 40 to 60 during their life. The developing beetles spend the next 10 months in the soil as white grubs. The grubs grow quickly and by late August are almost full-sized (about 1 inch long). Grubs feed on the roots of turf grasses and vegetable seedlings, doing best in good quality turf in home lawns, golf courses, parks, and cemeteries. However, they can survive in almost any soil in which plants can live. </a:t>
            </a:r>
          </a:p>
          <a:p>
            <a:endParaRPr lang="en-US" altLang="en-US" sz="800">
              <a:latin typeface="Arial" charset="0"/>
              <a:ea typeface="Arial" charset="0"/>
              <a:cs typeface="Arial" charset="0"/>
            </a:endParaRPr>
          </a:p>
          <a:p>
            <a:r>
              <a:rPr lang="en-US" altLang="en-US" sz="800">
                <a:latin typeface="Arial" charset="0"/>
                <a:ea typeface="Arial" charset="0"/>
                <a:cs typeface="Arial" charset="0"/>
              </a:rPr>
              <a:t>Control:  From a management standpoint, it is important to recognize that both the adults and grubs can cause damage. Moreover, since Japanese beetle adults are capable of flying in from other areas, controlling one life stage will not preclude potential problems with the other. </a:t>
            </a:r>
          </a:p>
          <a:p>
            <a:r>
              <a:rPr lang="en-US" altLang="en-US" sz="800">
                <a:latin typeface="Arial" charset="0"/>
                <a:ea typeface="Arial" charset="0"/>
                <a:cs typeface="Arial" charset="0"/>
              </a:rPr>
              <a:t> </a:t>
            </a:r>
          </a:p>
          <a:p>
            <a:r>
              <a:rPr lang="en-US" altLang="en-US" sz="800">
                <a:latin typeface="Arial" charset="0"/>
                <a:ea typeface="Arial" charset="0"/>
                <a:cs typeface="Arial" charset="0"/>
              </a:rPr>
              <a:t>Plant Selection:  Careful selection of plant species when replacing or adding to your landscape is the key to avoiding annual battles with Japanese beetles. Some species and cultivars are highly preferred by the adults and should be avoided where the beetle is abundant. Plants that are especially prone to damage include roses, grapes, lindens, sassafras, “Crimson King” Norway maple, Japanese maple, purple-leaf plum, cherry and others. Many varieties of flowering crabapples are also severely attacked by the beetles, although some cultivars are resistant. </a:t>
            </a:r>
          </a:p>
          <a:p>
            <a:endParaRPr lang="en-US" altLang="en-US" sz="800">
              <a:latin typeface="Arial" charset="0"/>
              <a:ea typeface="Arial" charset="0"/>
              <a:cs typeface="Arial" charset="0"/>
            </a:endParaRPr>
          </a:p>
          <a:p>
            <a:r>
              <a:rPr lang="en-US" altLang="en-US" sz="800">
                <a:latin typeface="Arial" charset="0"/>
                <a:ea typeface="Arial" charset="0"/>
                <a:cs typeface="Arial" charset="0"/>
              </a:rPr>
              <a:t>Hand picking:  Removing beetles by hand may provide adequate protection for small plantings, especially when beetle numbers are low. The presence of beetles on a plant attracts more beetles. Thus, by not allowing beetles to accumulate, plants will be less attractive to other beetles.  One of the easiest ways to remove Japanese beetles from small plants is to shake them off early in the morning when the insects are sluggish. The beetles may be killed by shaking them into a bucket of soapy water. Highly valued plants such as roses can be protected by covering them with cheesecloth or other fine netting during the peak of beetle activity. </a:t>
            </a:r>
          </a:p>
          <a:p>
            <a:endParaRPr lang="en-US" altLang="en-US" sz="800">
              <a:latin typeface="Arial" charset="0"/>
              <a:ea typeface="Arial" charset="0"/>
              <a:cs typeface="Arial" charset="0"/>
            </a:endParaRPr>
          </a:p>
          <a:p>
            <a:r>
              <a:rPr lang="en-US" altLang="en-US" sz="800">
                <a:latin typeface="Arial" charset="0"/>
                <a:ea typeface="Arial" charset="0"/>
                <a:cs typeface="Arial" charset="0"/>
              </a:rPr>
              <a:t>Insecticides:  A number of insecticides are labeled for use against adult Japanese beetles. Here are some helpful hints:  Always follow label directions.  Thoroughly treat foliage and flowers.   Check to see if the application needs to be repeated at 7-10 day intervals to prevent reinfestation during the adult flight period, or after heavy rains. </a:t>
            </a:r>
          </a:p>
          <a:p>
            <a:r>
              <a:rPr lang="en-US" altLang="en-US" sz="800">
                <a:latin typeface="Arial" charset="0"/>
                <a:ea typeface="Arial" charset="0"/>
                <a:cs typeface="Arial" charset="0"/>
              </a:rPr>
              <a:t>Use of a spreader/sticker in the spray mix can increase the duration of effectiveness.  Avoid spraying under windy conditions or when honey bees are foraging. </a:t>
            </a:r>
          </a:p>
          <a:p>
            <a:endParaRPr lang="en-US" altLang="en-US" sz="800">
              <a:latin typeface="Arial" charset="0"/>
              <a:ea typeface="Arial" charset="0"/>
              <a:cs typeface="Arial" charset="0"/>
            </a:endParaRPr>
          </a:p>
          <a:p>
            <a:r>
              <a:rPr lang="en-US" altLang="en-US" sz="800">
                <a:latin typeface="Arial" charset="0"/>
                <a:ea typeface="Arial" charset="0"/>
                <a:cs typeface="Arial" charset="0"/>
              </a:rPr>
              <a:t>Traps: Japanese beetle traps are sold in many garden centers. Commercially available traps attract the beetles with two types of baits. One mimics the scent of virgin female beetles and is highly attractive to males. The other bait is a sweet-smelling food-type lure that attracts both sexes. This combination of ingredients is such a powerful attractant that traps can draw in thousands of beetles in a day.   Unfortunately, research shows that the traps attract many more beetles than are actually caught. Consequently, susceptible plants along the flight path of the beetles and in the vicinity of traps are likely to suffer much more damage than if no traps are used at all.   In most landscape situations, use of Japanese beetle traps probably will do more harm than good. If you experiment with traps, be sure to place them well away from gardens and landscape plants. </a:t>
            </a:r>
          </a:p>
          <a:p>
            <a:endParaRPr lang="en-US" altLang="en-US" sz="800">
              <a:latin typeface="Arial" charset="0"/>
              <a:ea typeface="Arial" charset="0"/>
              <a:cs typeface="Arial" charset="0"/>
            </a:endParaRPr>
          </a:p>
          <a:p>
            <a:pPr>
              <a:buFontTx/>
              <a:buChar char="•"/>
            </a:pPr>
            <a:endParaRPr lang="en-US" altLang="en-US" sz="1000">
              <a:latin typeface="Arial" charset="0"/>
              <a:ea typeface="Arial" charset="0"/>
              <a:cs typeface="Arial" charset="0"/>
            </a:endParaRPr>
          </a:p>
          <a:p>
            <a:endParaRPr lang="en-US" altLang="en-US" sz="1000">
              <a:latin typeface="Arial" charset="0"/>
              <a:ea typeface="Arial" charset="0"/>
              <a:cs typeface="Arial" charset="0"/>
            </a:endParaRPr>
          </a:p>
          <a:p>
            <a:endParaRPr lang="en-US" altLang="en-US" sz="1000">
              <a:latin typeface="Arial" charset="0"/>
              <a:ea typeface="Arial" charset="0"/>
              <a:cs typeface="Arial" charset="0"/>
            </a:endParaRPr>
          </a:p>
          <a:p>
            <a:endParaRPr lang="en-US" altLang="en-US" sz="1000">
              <a:latin typeface="Arial" charset="0"/>
              <a:ea typeface="Arial" charset="0"/>
              <a:cs typeface="Arial" charset="0"/>
            </a:endParaRPr>
          </a:p>
          <a:p>
            <a:endParaRPr lang="en-US" altLang="en-US" sz="1000">
              <a:latin typeface="Arial" charset="0"/>
              <a:ea typeface="Arial" charset="0"/>
              <a:cs typeface="Arial" charset="0"/>
            </a:endParaRPr>
          </a:p>
          <a:p>
            <a:endParaRPr lang="en-US" altLang="en-US" sz="1000"/>
          </a:p>
        </p:txBody>
      </p:sp>
    </p:spTree>
    <p:extLst>
      <p:ext uri="{BB962C8B-B14F-4D97-AF65-F5344CB8AC3E}">
        <p14:creationId xmlns:p14="http://schemas.microsoft.com/office/powerpoint/2010/main" val="1749112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E151E-4C74-234C-AFB9-90BA48E6C111}" type="slidenum">
              <a:rPr lang="en-US" altLang="en-US"/>
              <a:pPr/>
              <a:t>25</a:t>
            </a:fld>
            <a:endParaRPr lang="en-US" altLang="en-US"/>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ltLang="en-US" sz="1000">
                <a:solidFill>
                  <a:srgbClr val="000066"/>
                </a:solidFill>
                <a:latin typeface="Verdana" charset="0"/>
              </a:rPr>
              <a:t>Common Hosts</a:t>
            </a:r>
            <a:endParaRPr lang="en-US" altLang="en-US" sz="1000"/>
          </a:p>
          <a:p>
            <a:r>
              <a:rPr lang="en-US" altLang="en-US" sz="1000">
                <a:latin typeface="Verdana" charset="0"/>
              </a:rPr>
              <a:t>Hickories</a:t>
            </a:r>
            <a:r>
              <a:rPr lang="en-US" altLang="en-US" sz="1000" i="1">
                <a:latin typeface="Verdana" charset="0"/>
              </a:rPr>
              <a:t> Carya </a:t>
            </a:r>
            <a:r>
              <a:rPr lang="en-US" altLang="en-US" sz="1000">
                <a:latin typeface="Verdana" charset="0"/>
              </a:rPr>
              <a:t>spp.</a:t>
            </a:r>
            <a:r>
              <a:rPr lang="en-US" altLang="en-US" sz="1000" i="1">
                <a:latin typeface="Verdana" charset="0"/>
              </a:rPr>
              <a:t> </a:t>
            </a:r>
            <a:br>
              <a:rPr lang="en-US" altLang="en-US" sz="1000" i="1">
                <a:latin typeface="Verdana" charset="0"/>
              </a:rPr>
            </a:br>
            <a:r>
              <a:rPr lang="en-US" altLang="en-US" sz="1000">
                <a:latin typeface="Verdana" charset="0"/>
              </a:rPr>
              <a:t>Oaks</a:t>
            </a:r>
            <a:r>
              <a:rPr lang="en-US" altLang="en-US" sz="1000" i="1">
                <a:latin typeface="Verdana" charset="0"/>
              </a:rPr>
              <a:t> Quercus </a:t>
            </a:r>
            <a:r>
              <a:rPr lang="en-US" altLang="en-US" sz="1000">
                <a:latin typeface="Verdana" charset="0"/>
              </a:rPr>
              <a:t>spp</a:t>
            </a:r>
            <a:r>
              <a:rPr lang="en-US" altLang="en-US" sz="1000" i="1">
                <a:latin typeface="Verdana" charset="0"/>
              </a:rPr>
              <a:t>. </a:t>
            </a:r>
            <a:br>
              <a:rPr lang="en-US" altLang="en-US" sz="1000" i="1">
                <a:latin typeface="Verdana" charset="0"/>
              </a:rPr>
            </a:br>
            <a:r>
              <a:rPr lang="en-US" altLang="en-US" sz="1000">
                <a:latin typeface="Verdana" charset="0"/>
              </a:rPr>
              <a:t>Pecan</a:t>
            </a:r>
            <a:r>
              <a:rPr lang="en-US" altLang="en-US" sz="1000" i="1">
                <a:latin typeface="Verdana" charset="0"/>
              </a:rPr>
              <a:t> Carya illinoensis </a:t>
            </a:r>
            <a:br>
              <a:rPr lang="en-US" altLang="en-US" sz="1000" i="1">
                <a:latin typeface="Verdana" charset="0"/>
              </a:rPr>
            </a:br>
            <a:r>
              <a:rPr lang="en-US" altLang="en-US" sz="1000">
                <a:latin typeface="Verdana" charset="0"/>
              </a:rPr>
              <a:t>Pear</a:t>
            </a:r>
            <a:r>
              <a:rPr lang="en-US" altLang="en-US" sz="1000" i="1">
                <a:latin typeface="Verdana" charset="0"/>
              </a:rPr>
              <a:t> Pyrus communis </a:t>
            </a:r>
            <a:br>
              <a:rPr lang="en-US" altLang="en-US" sz="1000" i="1">
                <a:latin typeface="Verdana" charset="0"/>
              </a:rPr>
            </a:br>
            <a:r>
              <a:rPr lang="en-US" altLang="en-US" sz="1000">
                <a:latin typeface="Verdana" charset="0"/>
              </a:rPr>
              <a:t>Persimmon</a:t>
            </a:r>
            <a:r>
              <a:rPr lang="en-US" altLang="en-US" sz="1000" i="1">
                <a:latin typeface="Verdana" charset="0"/>
              </a:rPr>
              <a:t> Diospyrus virginiana </a:t>
            </a:r>
          </a:p>
          <a:p>
            <a:endParaRPr lang="en-US" altLang="en-US" sz="1000"/>
          </a:p>
          <a:p>
            <a:r>
              <a:rPr lang="en-US" altLang="en-US" sz="1000">
                <a:solidFill>
                  <a:srgbClr val="000066"/>
                </a:solidFill>
                <a:latin typeface="Verdana" charset="0"/>
              </a:rPr>
              <a:t>Description:  </a:t>
            </a:r>
            <a:r>
              <a:rPr lang="en-US" altLang="en-US" sz="1000">
                <a:latin typeface="Verdana" charset="0"/>
              </a:rPr>
              <a:t>Adult-- approximately 15 mm long; grayish-brown body with scattered yellowish spots; antennae longer than body. </a:t>
            </a:r>
            <a:br>
              <a:rPr lang="en-US" altLang="en-US" sz="1000">
                <a:latin typeface="Verdana" charset="0"/>
              </a:rPr>
            </a:br>
            <a:r>
              <a:rPr lang="en-US" altLang="en-US" sz="1000">
                <a:latin typeface="Verdana" charset="0"/>
              </a:rPr>
              <a:t>Larvae-- size variable, approximately 18 mm long when mature; dark brown head, yellowish-white body.</a:t>
            </a:r>
          </a:p>
          <a:p>
            <a:endParaRPr lang="en-US" altLang="en-US" sz="1000">
              <a:solidFill>
                <a:srgbClr val="000066"/>
              </a:solidFill>
              <a:latin typeface="Verdana" charset="0"/>
            </a:endParaRPr>
          </a:p>
          <a:p>
            <a:r>
              <a:rPr lang="en-US" altLang="en-US" sz="1000">
                <a:solidFill>
                  <a:srgbClr val="000066"/>
                </a:solidFill>
                <a:latin typeface="Verdana" charset="0"/>
              </a:rPr>
              <a:t>Importance: </a:t>
            </a:r>
            <a:r>
              <a:rPr lang="en-US" altLang="en-US" sz="1000">
                <a:latin typeface="Verdana" charset="0"/>
              </a:rPr>
              <a:t>Severe infestations may weaken and distort the shape of ornamental and shade trees.</a:t>
            </a:r>
          </a:p>
          <a:p>
            <a:endParaRPr lang="en-US" altLang="en-US" sz="1000">
              <a:latin typeface="Verdana" charset="0"/>
            </a:endParaRPr>
          </a:p>
          <a:p>
            <a:r>
              <a:rPr lang="en-US" altLang="en-US" sz="1000">
                <a:solidFill>
                  <a:srgbClr val="000066"/>
                </a:solidFill>
                <a:latin typeface="Verdana" charset="0"/>
              </a:rPr>
              <a:t>Signs of Infestation: </a:t>
            </a:r>
            <a:r>
              <a:rPr lang="en-US" altLang="en-US" sz="1000">
                <a:latin typeface="Verdana" charset="0"/>
              </a:rPr>
              <a:t>Foliage discoloration and hanging branches in tree crown. Severed branches on the ground; may be in circles around base of tree.  Cut end appears ‘beaver-ish’.</a:t>
            </a:r>
          </a:p>
          <a:p>
            <a:endParaRPr lang="en-US" altLang="en-US" sz="1000">
              <a:solidFill>
                <a:srgbClr val="000066"/>
              </a:solidFill>
              <a:latin typeface="Verdana" charset="0"/>
            </a:endParaRPr>
          </a:p>
          <a:p>
            <a:r>
              <a:rPr lang="en-US" altLang="en-US" sz="1000">
                <a:solidFill>
                  <a:srgbClr val="000066"/>
                </a:solidFill>
                <a:latin typeface="Verdana" charset="0"/>
              </a:rPr>
              <a:t>Control: </a:t>
            </a:r>
            <a:r>
              <a:rPr lang="en-US" altLang="en-US" sz="1000">
                <a:latin typeface="Verdana" charset="0"/>
              </a:rPr>
              <a:t>Collect and destroy branches on the ground - these contain the immature twig girdlers. </a:t>
            </a:r>
          </a:p>
        </p:txBody>
      </p:sp>
    </p:spTree>
    <p:extLst>
      <p:ext uri="{BB962C8B-B14F-4D97-AF65-F5344CB8AC3E}">
        <p14:creationId xmlns:p14="http://schemas.microsoft.com/office/powerpoint/2010/main" val="431252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EC402-E81F-FC41-A90A-2E22D291241F}" type="slidenum">
              <a:rPr lang="en-US" altLang="en-US"/>
              <a:pPr/>
              <a:t>27</a:t>
            </a:fld>
            <a:endParaRPr lang="en-US" alt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ltLang="en-US" sz="1000">
                <a:solidFill>
                  <a:srgbClr val="000000"/>
                </a:solidFill>
                <a:latin typeface="Verdana" charset="0"/>
              </a:rPr>
              <a:t>Common Hosts</a:t>
            </a:r>
            <a:endParaRPr lang="en-US" altLang="en-US" sz="1000"/>
          </a:p>
          <a:p>
            <a:r>
              <a:rPr lang="en-US" altLang="en-US" sz="1000">
                <a:solidFill>
                  <a:srgbClr val="000000"/>
                </a:solidFill>
                <a:latin typeface="Verdana" charset="0"/>
              </a:rPr>
              <a:t>Basswood</a:t>
            </a:r>
            <a:r>
              <a:rPr lang="en-US" altLang="en-US" sz="1000" i="1">
                <a:solidFill>
                  <a:srgbClr val="000000"/>
                </a:solidFill>
                <a:latin typeface="Verdana" charset="0"/>
              </a:rPr>
              <a:t> Tilia </a:t>
            </a:r>
            <a:r>
              <a:rPr lang="en-US" altLang="en-US" sz="1000">
                <a:solidFill>
                  <a:srgbClr val="000000"/>
                </a:solidFill>
                <a:latin typeface="Verdana" charset="0"/>
              </a:rPr>
              <a:t>spp</a:t>
            </a:r>
            <a:r>
              <a:rPr lang="en-US" altLang="en-US" sz="1000" i="1">
                <a:solidFill>
                  <a:srgbClr val="000000"/>
                </a:solidFill>
                <a:latin typeface="Verdana" charset="0"/>
              </a:rPr>
              <a:t>. </a:t>
            </a:r>
            <a:br>
              <a:rPr lang="en-US" altLang="en-US" sz="1000" i="1">
                <a:solidFill>
                  <a:srgbClr val="000000"/>
                </a:solidFill>
                <a:latin typeface="Verdana" charset="0"/>
              </a:rPr>
            </a:br>
            <a:r>
              <a:rPr lang="en-US" altLang="en-US" sz="1000">
                <a:solidFill>
                  <a:srgbClr val="000000"/>
                </a:solidFill>
                <a:latin typeface="Verdana" charset="0"/>
              </a:rPr>
              <a:t>Hickories</a:t>
            </a:r>
            <a:r>
              <a:rPr lang="en-US" altLang="en-US" sz="1000" i="1">
                <a:solidFill>
                  <a:srgbClr val="000000"/>
                </a:solidFill>
                <a:latin typeface="Verdana" charset="0"/>
              </a:rPr>
              <a:t> Carya </a:t>
            </a:r>
            <a:r>
              <a:rPr lang="en-US" altLang="en-US" sz="1000">
                <a:solidFill>
                  <a:srgbClr val="000000"/>
                </a:solidFill>
                <a:latin typeface="Verdana" charset="0"/>
              </a:rPr>
              <a:t>spp</a:t>
            </a:r>
            <a:r>
              <a:rPr lang="en-US" altLang="en-US" sz="1000" i="1">
                <a:solidFill>
                  <a:srgbClr val="000000"/>
                </a:solidFill>
                <a:latin typeface="Verdana" charset="0"/>
              </a:rPr>
              <a:t>. </a:t>
            </a:r>
            <a:br>
              <a:rPr lang="en-US" altLang="en-US" sz="1000" i="1">
                <a:solidFill>
                  <a:srgbClr val="000000"/>
                </a:solidFill>
                <a:latin typeface="Verdana" charset="0"/>
              </a:rPr>
            </a:br>
            <a:r>
              <a:rPr lang="en-US" altLang="en-US" sz="1000">
                <a:solidFill>
                  <a:srgbClr val="000000"/>
                </a:solidFill>
                <a:latin typeface="Verdana" charset="0"/>
              </a:rPr>
              <a:t>Oaks</a:t>
            </a:r>
            <a:r>
              <a:rPr lang="en-US" altLang="en-US" sz="1000" i="1">
                <a:solidFill>
                  <a:srgbClr val="000000"/>
                </a:solidFill>
                <a:latin typeface="Verdana" charset="0"/>
              </a:rPr>
              <a:t> Quercus </a:t>
            </a:r>
            <a:r>
              <a:rPr lang="en-US" altLang="en-US" sz="1000">
                <a:solidFill>
                  <a:srgbClr val="000000"/>
                </a:solidFill>
                <a:latin typeface="Verdana" charset="0"/>
              </a:rPr>
              <a:t>spp.</a:t>
            </a:r>
            <a:r>
              <a:rPr lang="en-US" altLang="en-US" sz="1000" i="1">
                <a:solidFill>
                  <a:srgbClr val="000000"/>
                </a:solidFill>
                <a:latin typeface="Verdana" charset="0"/>
              </a:rPr>
              <a:t> </a:t>
            </a:r>
            <a:br>
              <a:rPr lang="en-US" altLang="en-US" sz="1000" i="1">
                <a:solidFill>
                  <a:srgbClr val="000000"/>
                </a:solidFill>
                <a:latin typeface="Verdana" charset="0"/>
              </a:rPr>
            </a:br>
            <a:r>
              <a:rPr lang="en-US" altLang="en-US" sz="1000">
                <a:solidFill>
                  <a:srgbClr val="000000"/>
                </a:solidFill>
                <a:latin typeface="Verdana" charset="0"/>
              </a:rPr>
              <a:t>Pecan</a:t>
            </a:r>
            <a:r>
              <a:rPr lang="en-US" altLang="en-US" sz="1000" i="1">
                <a:solidFill>
                  <a:srgbClr val="000000"/>
                </a:solidFill>
                <a:latin typeface="Verdana" charset="0"/>
              </a:rPr>
              <a:t> Carya illinoensis </a:t>
            </a:r>
            <a:br>
              <a:rPr lang="en-US" altLang="en-US" sz="1000" i="1">
                <a:solidFill>
                  <a:srgbClr val="000000"/>
                </a:solidFill>
                <a:latin typeface="Verdana" charset="0"/>
              </a:rPr>
            </a:br>
            <a:r>
              <a:rPr lang="en-US" altLang="en-US" sz="1000">
                <a:solidFill>
                  <a:srgbClr val="000000"/>
                </a:solidFill>
                <a:latin typeface="Verdana" charset="0"/>
              </a:rPr>
              <a:t>Sycamore</a:t>
            </a:r>
            <a:r>
              <a:rPr lang="en-US" altLang="en-US" sz="1000" i="1">
                <a:solidFill>
                  <a:srgbClr val="000000"/>
                </a:solidFill>
                <a:latin typeface="Verdana" charset="0"/>
              </a:rPr>
              <a:t> Platanus </a:t>
            </a:r>
            <a:r>
              <a:rPr lang="en-US" altLang="en-US" sz="1000">
                <a:solidFill>
                  <a:srgbClr val="000000"/>
                </a:solidFill>
                <a:latin typeface="Verdana" charset="0"/>
              </a:rPr>
              <a:t>spp.</a:t>
            </a:r>
            <a:r>
              <a:rPr lang="en-US" altLang="en-US" sz="1000" i="1">
                <a:solidFill>
                  <a:srgbClr val="000000"/>
                </a:solidFill>
                <a:latin typeface="Verdana" charset="0"/>
              </a:rPr>
              <a:t> </a:t>
            </a:r>
            <a:br>
              <a:rPr lang="en-US" altLang="en-US" sz="1000" i="1">
                <a:solidFill>
                  <a:srgbClr val="000000"/>
                </a:solidFill>
                <a:latin typeface="Verdana" charset="0"/>
              </a:rPr>
            </a:br>
            <a:r>
              <a:rPr lang="en-US" altLang="en-US" sz="1000">
                <a:solidFill>
                  <a:srgbClr val="000000"/>
                </a:solidFill>
                <a:latin typeface="Verdana" charset="0"/>
              </a:rPr>
              <a:t>Walnut</a:t>
            </a:r>
            <a:r>
              <a:rPr lang="en-US" altLang="en-US" sz="1000" i="1">
                <a:solidFill>
                  <a:srgbClr val="000000"/>
                </a:solidFill>
                <a:latin typeface="Verdana" charset="0"/>
              </a:rPr>
              <a:t> Juglans </a:t>
            </a:r>
            <a:r>
              <a:rPr lang="en-US" altLang="en-US" sz="1000">
                <a:solidFill>
                  <a:srgbClr val="000000"/>
                </a:solidFill>
                <a:latin typeface="Verdana" charset="0"/>
              </a:rPr>
              <a:t>spp.</a:t>
            </a:r>
            <a:r>
              <a:rPr lang="en-US" altLang="en-US" sz="1000" i="1">
                <a:solidFill>
                  <a:srgbClr val="000000"/>
                </a:solidFill>
                <a:latin typeface="Verdana" charset="0"/>
              </a:rPr>
              <a:t> </a:t>
            </a:r>
          </a:p>
          <a:p>
            <a:endParaRPr lang="en-US" altLang="en-US" sz="1000"/>
          </a:p>
          <a:p>
            <a:r>
              <a:rPr lang="en-US" altLang="en-US" sz="1000">
                <a:solidFill>
                  <a:srgbClr val="000000"/>
                </a:solidFill>
                <a:latin typeface="Verdana" charset="0"/>
              </a:rPr>
              <a:t>Description: Adult-- approximately 6 mm long; light to dark brown body; long hind legs; bluish-white bloom on body.  Nymph-- similar to adult.  Both adult and nymph have two distinct ‘tailpipes’.</a:t>
            </a:r>
          </a:p>
          <a:p>
            <a:endParaRPr lang="en-US" altLang="en-US" sz="1000">
              <a:solidFill>
                <a:srgbClr val="000000"/>
              </a:solidFill>
              <a:latin typeface="Verdana" charset="0"/>
            </a:endParaRPr>
          </a:p>
          <a:p>
            <a:r>
              <a:rPr lang="en-US" altLang="en-US" sz="1000">
                <a:solidFill>
                  <a:srgbClr val="000000"/>
                </a:solidFill>
                <a:latin typeface="Verdana" charset="0"/>
              </a:rPr>
              <a:t>Importance:  Severe infestations may result in shoot or branch dieback. Honeydew will damage cars parked under infested trees. Sooty mold prevalent.</a:t>
            </a:r>
          </a:p>
          <a:p>
            <a:endParaRPr lang="en-US" altLang="en-US" sz="1000">
              <a:solidFill>
                <a:srgbClr val="000000"/>
              </a:solidFill>
              <a:latin typeface="Verdana" charset="0"/>
            </a:endParaRPr>
          </a:p>
          <a:p>
            <a:r>
              <a:rPr lang="en-US" altLang="en-US" sz="1000">
                <a:solidFill>
                  <a:srgbClr val="000000"/>
                </a:solidFill>
                <a:latin typeface="Verdana" charset="0"/>
              </a:rPr>
              <a:t>Signs of Infestation:  Foliage discoloration and branch dieback. Underside of branches populated by clusters of many dark large aphids.</a:t>
            </a:r>
          </a:p>
          <a:p>
            <a:endParaRPr lang="en-US" altLang="en-US" sz="1000">
              <a:solidFill>
                <a:srgbClr val="000000"/>
              </a:solidFill>
              <a:latin typeface="Verdana" charset="0"/>
            </a:endParaRPr>
          </a:p>
          <a:p>
            <a:r>
              <a:rPr lang="en-US" altLang="en-US" sz="1000">
                <a:solidFill>
                  <a:srgbClr val="000000"/>
                </a:solidFill>
                <a:latin typeface="Verdana" charset="0"/>
              </a:rPr>
              <a:t>Control: Promote tree vigor and health. </a:t>
            </a:r>
            <a:endParaRPr lang="en-US" altLang="en-US" sz="1000"/>
          </a:p>
        </p:txBody>
      </p:sp>
    </p:spTree>
    <p:extLst>
      <p:ext uri="{BB962C8B-B14F-4D97-AF65-F5344CB8AC3E}">
        <p14:creationId xmlns:p14="http://schemas.microsoft.com/office/powerpoint/2010/main" val="311509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888FD-AA3B-8F43-ACDA-6C0317B28397}" type="slidenum">
              <a:rPr lang="en-US" altLang="en-US"/>
              <a:pPr/>
              <a:t>28</a:t>
            </a:fld>
            <a:endParaRPr lang="en-US" alt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ltLang="en-US" sz="1000">
                <a:solidFill>
                  <a:srgbClr val="000000"/>
                </a:solidFill>
                <a:latin typeface="Arial" charset="0"/>
              </a:rPr>
              <a:t>Hosts: </a:t>
            </a:r>
            <a:r>
              <a:rPr lang="en-US" altLang="en-US" sz="1000">
                <a:solidFill>
                  <a:srgbClr val="000000"/>
                </a:solidFill>
                <a:latin typeface="Arial" charset="0"/>
                <a:ea typeface="Arial" charset="0"/>
                <a:cs typeface="Arial" charset="0"/>
              </a:rPr>
              <a:t>elm, silver maple, ash, alder, apple, pear, pine, spruce, hawthorn, and juneberry </a:t>
            </a:r>
            <a:endParaRPr lang="en-US" altLang="en-US" sz="1000">
              <a:solidFill>
                <a:srgbClr val="000000"/>
              </a:solidFill>
              <a:latin typeface="Arial" charset="0"/>
            </a:endParaRPr>
          </a:p>
          <a:p>
            <a:endParaRPr lang="en-US" altLang="en-US" sz="1000">
              <a:solidFill>
                <a:srgbClr val="000000"/>
              </a:solidFill>
              <a:latin typeface="Arial" charset="0"/>
            </a:endParaRPr>
          </a:p>
          <a:p>
            <a:r>
              <a:rPr lang="en-US" altLang="en-US" sz="1000">
                <a:solidFill>
                  <a:srgbClr val="000000"/>
                </a:solidFill>
                <a:latin typeface="Arial" charset="0"/>
              </a:rPr>
              <a:t>Aphids, or plant lice, are small, soft-bodied insects. There are hundreds of different species of aphids, some of which attack only one host plant while others attack numerous hosts. Most aphids are about 1/10 inch long (2.54 mm), and though green and black are the most common colors, they may be gray, brown, pink, red, yellow, or lavender. A characteristic common to all is the presence of two tubes, called cornicles, on the back ends of their bodies. The cornicles secrete defensive substances. In some species they are quite long, while in others they are very short and difficult to see. Aphids feed in clusters and generally prefer new, succulent shoots or young leaves. Some species, known as wooly aphids, are covered with white, waxy filaments, which they produce from special glands. </a:t>
            </a:r>
          </a:p>
          <a:p>
            <a:endParaRPr lang="en-US" altLang="en-US" sz="1000">
              <a:solidFill>
                <a:srgbClr val="000000"/>
              </a:solidFill>
              <a:latin typeface="Arial" charset="0"/>
              <a:ea typeface="Arial" charset="0"/>
              <a:cs typeface="Arial" charset="0"/>
            </a:endParaRPr>
          </a:p>
          <a:p>
            <a:r>
              <a:rPr lang="en-US" altLang="en-US" sz="1000">
                <a:solidFill>
                  <a:srgbClr val="000000"/>
                </a:solidFill>
                <a:latin typeface="Arial" charset="0"/>
                <a:ea typeface="Arial" charset="0"/>
                <a:cs typeface="Arial" charset="0"/>
              </a:rPr>
              <a:t>Woolly aphids (family Eriosomatidae) occur on many hardwood and coniferous tree and shrub species. They are small (2-4 mm [1/8 inch] in length), pear shaped insects, and are often covered with white waxy strands. The wax filaments give this pest a fluffy, cottony appearance, as though they are covered with wool. </a:t>
            </a:r>
          </a:p>
          <a:p>
            <a:endParaRPr lang="en-US" altLang="en-US" sz="1000">
              <a:solidFill>
                <a:srgbClr val="000000"/>
              </a:solidFill>
              <a:latin typeface="Arial" charset="0"/>
            </a:endParaRPr>
          </a:p>
          <a:p>
            <a:r>
              <a:rPr lang="en-US" altLang="en-US" sz="1000">
                <a:solidFill>
                  <a:srgbClr val="000000"/>
                </a:solidFill>
                <a:latin typeface="Arial" charset="0"/>
              </a:rPr>
              <a:t>Damage: Aphids extract sap from plants and excrete a sweet sticky substance known as honeydew. Black sooty mold grows on the honeydew and, though not directly harming the plant, may block out sufficient light to reduce photosynthesis. Aphids can transmit several viral diseases.   Aphids can cause deformity of leaves.</a:t>
            </a:r>
          </a:p>
          <a:p>
            <a:endParaRPr lang="en-US" altLang="en-US" sz="1000">
              <a:solidFill>
                <a:srgbClr val="000000"/>
              </a:solidFill>
              <a:latin typeface="Verdana" charset="0"/>
            </a:endParaRPr>
          </a:p>
          <a:p>
            <a:r>
              <a:rPr lang="en-US" altLang="en-US" sz="1000">
                <a:solidFill>
                  <a:srgbClr val="000000"/>
                </a:solidFill>
                <a:latin typeface="Arial" charset="0"/>
              </a:rPr>
              <a:t>Control:  Natural enemies play a very important part in controlling aphid populations. Lady beetles, lacewings, damsel bugs, flower fly maggots, certain parasitic wasps, birds, and fungal diseases all attack aphids. Without them, these pests would be much more destructive. Gardeners should avoid use of insecticides, which are harmful to beneficial organisms in the garden. Gardeners should also strive to keep their plants healthy and growing vigorously since migrating aphids are attracted to the unhealthy, yellow-green color of struggling plants. </a:t>
            </a:r>
          </a:p>
          <a:p>
            <a:endParaRPr lang="en-US" altLang="en-US" sz="1000">
              <a:solidFill>
                <a:srgbClr val="000000"/>
              </a:solidFill>
              <a:latin typeface="Arial" charset="0"/>
            </a:endParaRPr>
          </a:p>
          <a:p>
            <a:r>
              <a:rPr lang="en-US" altLang="en-US" sz="1000">
                <a:solidFill>
                  <a:srgbClr val="000000"/>
                </a:solidFill>
                <a:latin typeface="Arial" charset="0"/>
              </a:rPr>
              <a:t>Horticultural oil or soap may be used. Insecticides are also available.  Soaps and oils are most effective when used when large numbers of over wintering eggs are detected. Again, it is often best to leave control of aphids to natural predators to minimize damage to host plants. </a:t>
            </a:r>
          </a:p>
        </p:txBody>
      </p:sp>
    </p:spTree>
    <p:extLst>
      <p:ext uri="{BB962C8B-B14F-4D97-AF65-F5344CB8AC3E}">
        <p14:creationId xmlns:p14="http://schemas.microsoft.com/office/powerpoint/2010/main" val="212130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1C6CC-73B3-424F-BD5C-785E7E4BD656}" type="slidenum">
              <a:rPr lang="en-US" altLang="en-US"/>
              <a:pPr/>
              <a:t>29</a:t>
            </a:fld>
            <a:endParaRPr lang="en-US" alt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ltLang="en-US">
                <a:solidFill>
                  <a:srgbClr val="000000"/>
                </a:solidFill>
                <a:latin typeface="Arial" charset="0"/>
              </a:rPr>
              <a:t>Certain ants sometimes protect colonies of aphids. The ants gather aphids or their eggs and keep them through the winter in their nests. In spring, the ants transport these aphids to food plants where they protect them from enemies and, at intervals, transport them to new plants. For payment, the ants collect honeydew, a sweet sticky substance which aphids secrete as a waste product. </a:t>
            </a:r>
          </a:p>
          <a:p>
            <a:endParaRPr lang="en-US" altLang="en-US"/>
          </a:p>
        </p:txBody>
      </p:sp>
    </p:spTree>
    <p:extLst>
      <p:ext uri="{BB962C8B-B14F-4D97-AF65-F5344CB8AC3E}">
        <p14:creationId xmlns:p14="http://schemas.microsoft.com/office/powerpoint/2010/main" val="311090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434A1-72B3-6F4E-A4ED-6117528C8F51}" type="slidenum">
              <a:rPr lang="en-US" altLang="en-US"/>
              <a:pPr/>
              <a:t>30</a:t>
            </a:fld>
            <a:endParaRPr lang="en-US" altLang="en-US"/>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a:solidFill>
                  <a:srgbClr val="000066"/>
                </a:solidFill>
                <a:latin typeface="Verdana" charset="0"/>
              </a:rPr>
              <a:t>Importance:  </a:t>
            </a:r>
            <a:r>
              <a:rPr lang="en-US" altLang="en-US">
                <a:latin typeface="Verdana" charset="0"/>
              </a:rPr>
              <a:t>Severe infestations may result in branch dieback; death uncommon.</a:t>
            </a:r>
          </a:p>
          <a:p>
            <a:endParaRPr lang="en-US" altLang="en-US">
              <a:latin typeface="Verdana" charset="0"/>
            </a:endParaRPr>
          </a:p>
          <a:p>
            <a:r>
              <a:rPr lang="en-US" altLang="en-US">
                <a:solidFill>
                  <a:srgbClr val="000066"/>
                </a:solidFill>
                <a:latin typeface="Verdana" charset="0"/>
              </a:rPr>
              <a:t>Signs of Infestation:  </a:t>
            </a:r>
            <a:r>
              <a:rPr lang="en-US" altLang="en-US">
                <a:latin typeface="Verdana" charset="0"/>
              </a:rPr>
              <a:t>Foliage discoloration and branch dieback. Clumped swellings- the scales - on branches or twigs.</a:t>
            </a:r>
          </a:p>
          <a:p>
            <a:endParaRPr lang="en-US" altLang="en-US">
              <a:latin typeface="Verdana" charset="0"/>
            </a:endParaRPr>
          </a:p>
          <a:p>
            <a:r>
              <a:rPr lang="en-US" altLang="en-US">
                <a:solidFill>
                  <a:srgbClr val="000066"/>
                </a:solidFill>
                <a:latin typeface="Verdana" charset="0"/>
              </a:rPr>
              <a:t>Control: </a:t>
            </a:r>
            <a:r>
              <a:rPr lang="en-US" altLang="en-US">
                <a:latin typeface="Verdana" charset="0"/>
              </a:rPr>
              <a:t>Promote tree vigor and health. Use an approved insecticide for high-value trees or high scale populations. </a:t>
            </a:r>
          </a:p>
        </p:txBody>
      </p:sp>
    </p:spTree>
    <p:extLst>
      <p:ext uri="{BB962C8B-B14F-4D97-AF65-F5344CB8AC3E}">
        <p14:creationId xmlns:p14="http://schemas.microsoft.com/office/powerpoint/2010/main" val="1526282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5F230-045D-2146-98F7-95B9CD56A81D}" type="slidenum">
              <a:rPr lang="en-US" altLang="en-US"/>
              <a:pPr/>
              <a:t>32</a:t>
            </a:fld>
            <a:endParaRPr lang="en-US" altLang="en-US"/>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ltLang="en-US" sz="1000">
                <a:solidFill>
                  <a:srgbClr val="000066"/>
                </a:solidFill>
                <a:latin typeface="Verdana" charset="0"/>
              </a:rPr>
              <a:t>Species:  </a:t>
            </a:r>
            <a:r>
              <a:rPr lang="en-US" altLang="en-US" sz="1000">
                <a:latin typeface="Verdana" charset="0"/>
              </a:rPr>
              <a:t>Many species belonging to the following groups: </a:t>
            </a:r>
            <a:br>
              <a:rPr lang="en-US" altLang="en-US" sz="1000">
                <a:latin typeface="Verdana" charset="0"/>
              </a:rPr>
            </a:br>
            <a:r>
              <a:rPr lang="en-US" altLang="en-US" sz="1000">
                <a:latin typeface="Verdana" charset="0"/>
              </a:rPr>
              <a:t>Aphids </a:t>
            </a:r>
            <a:br>
              <a:rPr lang="en-US" altLang="en-US" sz="1000">
                <a:latin typeface="Verdana" charset="0"/>
              </a:rPr>
            </a:br>
            <a:r>
              <a:rPr lang="en-US" altLang="en-US" sz="1000">
                <a:latin typeface="Verdana" charset="0"/>
              </a:rPr>
              <a:t>Beetles </a:t>
            </a:r>
            <a:br>
              <a:rPr lang="en-US" altLang="en-US" sz="1000">
                <a:latin typeface="Verdana" charset="0"/>
              </a:rPr>
            </a:br>
            <a:r>
              <a:rPr lang="en-US" altLang="en-US" sz="1000">
                <a:latin typeface="Verdana" charset="0"/>
              </a:rPr>
              <a:t>Jumping plant lice </a:t>
            </a:r>
            <a:br>
              <a:rPr lang="en-US" altLang="en-US" sz="1000">
                <a:latin typeface="Verdana" charset="0"/>
              </a:rPr>
            </a:br>
            <a:r>
              <a:rPr lang="en-US" altLang="en-US" sz="1000">
                <a:latin typeface="Verdana" charset="0"/>
              </a:rPr>
              <a:t>Midges </a:t>
            </a:r>
            <a:br>
              <a:rPr lang="en-US" altLang="en-US" sz="1000">
                <a:latin typeface="Verdana" charset="0"/>
              </a:rPr>
            </a:br>
            <a:r>
              <a:rPr lang="en-US" altLang="en-US" sz="1000">
                <a:latin typeface="Verdana" charset="0"/>
              </a:rPr>
              <a:t>Mites </a:t>
            </a:r>
            <a:br>
              <a:rPr lang="en-US" altLang="en-US" sz="1000">
                <a:latin typeface="Verdana" charset="0"/>
              </a:rPr>
            </a:br>
            <a:r>
              <a:rPr lang="en-US" altLang="en-US" sz="1000">
                <a:latin typeface="Verdana" charset="0"/>
              </a:rPr>
              <a:t>Moths </a:t>
            </a:r>
          </a:p>
          <a:p>
            <a:endParaRPr lang="en-US" altLang="en-US" sz="1000">
              <a:latin typeface="Verdana" charset="0"/>
            </a:endParaRPr>
          </a:p>
          <a:p>
            <a:r>
              <a:rPr lang="en-US" altLang="en-US" sz="1000">
                <a:solidFill>
                  <a:srgbClr val="000066"/>
                </a:solidFill>
                <a:latin typeface="Verdana" charset="0"/>
              </a:rPr>
              <a:t>Common Hosts:  </a:t>
            </a:r>
            <a:r>
              <a:rPr lang="en-US" altLang="en-US" sz="1000">
                <a:latin typeface="Verdana" charset="0"/>
              </a:rPr>
              <a:t>Hardwoods and Softwoods</a:t>
            </a:r>
          </a:p>
          <a:p>
            <a:endParaRPr lang="en-US" altLang="en-US" sz="1000">
              <a:latin typeface="Verdana" charset="0"/>
            </a:endParaRPr>
          </a:p>
          <a:p>
            <a:r>
              <a:rPr lang="en-US" altLang="en-US" sz="1000">
                <a:solidFill>
                  <a:srgbClr val="000066"/>
                </a:solidFill>
                <a:latin typeface="Verdana" charset="0"/>
              </a:rPr>
              <a:t>Description:  </a:t>
            </a:r>
            <a:r>
              <a:rPr lang="en-US" altLang="en-US" sz="1000">
                <a:latin typeface="Verdana" charset="0"/>
              </a:rPr>
              <a:t>Most mites and insects are never seen unless deliberately reared or dissected from the gall. Their generally small size (less than 5 mm) and protective shelters serve to hide them well. Identification is usually based on the tree species attacked, the plant tissue utilized, and the form and color of the gall. These characteristics are oftentimes distinctive enough to identify the mite or insect species. </a:t>
            </a:r>
            <a:endParaRPr lang="en-US" altLang="en-US" sz="1000"/>
          </a:p>
          <a:p>
            <a:endParaRPr lang="en-US" altLang="en-US" sz="1000">
              <a:latin typeface="Verdana" charset="0"/>
            </a:endParaRPr>
          </a:p>
          <a:p>
            <a:r>
              <a:rPr lang="en-US" altLang="en-US" sz="1000">
                <a:latin typeface="Verdana" charset="0"/>
              </a:rPr>
              <a:t>Some typical gall types: </a:t>
            </a:r>
            <a:br>
              <a:rPr lang="en-US" altLang="en-US" sz="1000">
                <a:latin typeface="Verdana" charset="0"/>
              </a:rPr>
            </a:br>
            <a:r>
              <a:rPr lang="en-US" altLang="en-US" sz="1000">
                <a:latin typeface="Verdana" charset="0"/>
              </a:rPr>
              <a:t>Erineum gall (velvety or hair-like) </a:t>
            </a:r>
            <a:br>
              <a:rPr lang="en-US" altLang="en-US" sz="1000">
                <a:latin typeface="Verdana" charset="0"/>
              </a:rPr>
            </a:br>
            <a:r>
              <a:rPr lang="en-US" altLang="en-US" sz="1000">
                <a:latin typeface="Verdana" charset="0"/>
              </a:rPr>
              <a:t>Leaf spot gall </a:t>
            </a:r>
            <a:br>
              <a:rPr lang="en-US" altLang="en-US" sz="1000">
                <a:latin typeface="Verdana" charset="0"/>
              </a:rPr>
            </a:br>
            <a:r>
              <a:rPr lang="en-US" altLang="en-US" sz="1000">
                <a:latin typeface="Verdana" charset="0"/>
              </a:rPr>
              <a:t>Flower gall </a:t>
            </a:r>
            <a:br>
              <a:rPr lang="en-US" altLang="en-US" sz="1000">
                <a:latin typeface="Verdana" charset="0"/>
              </a:rPr>
            </a:br>
            <a:r>
              <a:rPr lang="en-US" altLang="en-US" sz="1000">
                <a:latin typeface="Verdana" charset="0"/>
              </a:rPr>
              <a:t>Bud gall </a:t>
            </a:r>
            <a:br>
              <a:rPr lang="en-US" altLang="en-US" sz="1000">
                <a:latin typeface="Verdana" charset="0"/>
              </a:rPr>
            </a:br>
            <a:r>
              <a:rPr lang="en-US" altLang="en-US" sz="1000">
                <a:latin typeface="Verdana" charset="0"/>
              </a:rPr>
              <a:t>Twig gall </a:t>
            </a:r>
            <a:br>
              <a:rPr lang="en-US" altLang="en-US" sz="1000">
                <a:latin typeface="Verdana" charset="0"/>
              </a:rPr>
            </a:br>
            <a:r>
              <a:rPr lang="en-US" altLang="en-US" sz="1000">
                <a:latin typeface="Verdana" charset="0"/>
              </a:rPr>
              <a:t>Rosette gall </a:t>
            </a:r>
            <a:br>
              <a:rPr lang="en-US" altLang="en-US" sz="1000">
                <a:latin typeface="Verdana" charset="0"/>
              </a:rPr>
            </a:br>
            <a:r>
              <a:rPr lang="en-US" altLang="en-US" sz="1000">
                <a:latin typeface="Verdana" charset="0"/>
              </a:rPr>
              <a:t>Pouch gall </a:t>
            </a:r>
            <a:br>
              <a:rPr lang="en-US" altLang="en-US" sz="1000">
                <a:latin typeface="Verdana" charset="0"/>
              </a:rPr>
            </a:br>
            <a:r>
              <a:rPr lang="en-US" altLang="en-US" sz="1000">
                <a:latin typeface="Verdana" charset="0"/>
              </a:rPr>
              <a:t>Root gall </a:t>
            </a:r>
            <a:br>
              <a:rPr lang="en-US" altLang="en-US" sz="1000">
                <a:latin typeface="Verdana" charset="0"/>
              </a:rPr>
            </a:br>
            <a:r>
              <a:rPr lang="en-US" altLang="en-US" sz="1000">
                <a:latin typeface="Verdana" charset="0"/>
              </a:rPr>
              <a:t>Oak apple gall</a:t>
            </a:r>
          </a:p>
          <a:p>
            <a:endParaRPr lang="en-US" altLang="en-US" sz="1000"/>
          </a:p>
          <a:p>
            <a:r>
              <a:rPr lang="en-US" altLang="en-US" sz="1000">
                <a:solidFill>
                  <a:srgbClr val="000066"/>
                </a:solidFill>
                <a:latin typeface="Verdana" charset="0"/>
              </a:rPr>
              <a:t>Importance:</a:t>
            </a:r>
            <a:r>
              <a:rPr lang="en-US" altLang="en-US" sz="1000" b="1">
                <a:solidFill>
                  <a:srgbClr val="000066"/>
                </a:solidFill>
                <a:latin typeface="Verdana" charset="0"/>
              </a:rPr>
              <a:t> </a:t>
            </a:r>
            <a:r>
              <a:rPr lang="en-US" altLang="en-US" sz="1000">
                <a:latin typeface="Verdana" charset="0"/>
              </a:rPr>
              <a:t>Galls are abnormal vegetative growths or swellings resulting from insect or mite damage, as well as bacteria, fungi, or nematodes. Most galls are physiologically harmless to the tree or shrub. A few species of mites and midges are serious pests of fruit trees and ornamental shrubs. Some gall wasps infest trees to the point that one or more branches may die, but rarely the entire tree.  The gall is plant tissue. It may be the result of a chemical secretion of the adult applied while laying eggs or of immature gall-maker while feeding in the plant tissue. Galls also form because of mechanical damage to plant tissues. Regardless, a gall provides shelter and food for the insect or mite as it develops. Abandoned galls also serve as shelters for beneficial insects and spiders who, in turn, feed on the gall-makers. </a:t>
            </a:r>
          </a:p>
          <a:p>
            <a:endParaRPr lang="en-US" altLang="en-US" sz="1000"/>
          </a:p>
          <a:p>
            <a:r>
              <a:rPr lang="en-US" altLang="en-US" sz="1000">
                <a:solidFill>
                  <a:srgbClr val="000066"/>
                </a:solidFill>
                <a:latin typeface="Verdana" charset="0"/>
              </a:rPr>
              <a:t>Biology and Habits:  </a:t>
            </a:r>
            <a:r>
              <a:rPr lang="en-US" altLang="en-US" sz="1000">
                <a:latin typeface="Verdana" charset="0"/>
              </a:rPr>
              <a:t>The life cycles are as varied as the number of insects and mites species (over 3,000 species). Many are typical in sequence while others require alternate host tree species and may have several different adult forms. A life cycle may be completed in a matter of weeks or require several years.</a:t>
            </a:r>
          </a:p>
          <a:p>
            <a:endParaRPr lang="en-US" altLang="en-US" sz="1000">
              <a:latin typeface="Verdana" charset="0"/>
            </a:endParaRPr>
          </a:p>
          <a:p>
            <a:r>
              <a:rPr lang="en-US" altLang="en-US" sz="1000">
                <a:solidFill>
                  <a:srgbClr val="000066"/>
                </a:solidFill>
                <a:latin typeface="Verdana" charset="0"/>
              </a:rPr>
              <a:t>Signs of Infestation: </a:t>
            </a:r>
            <a:r>
              <a:rPr lang="en-US" altLang="en-US" sz="1000">
                <a:latin typeface="Verdana" charset="0"/>
              </a:rPr>
              <a:t>Abnormal swellings on any part of the tree. Dissection may reveal small immature insects; mites extremely difficult to see, even with a 10X lens.</a:t>
            </a:r>
          </a:p>
          <a:p>
            <a:endParaRPr lang="en-US" altLang="en-US" sz="1000">
              <a:latin typeface="Verdana" charset="0"/>
            </a:endParaRPr>
          </a:p>
          <a:p>
            <a:r>
              <a:rPr lang="en-US" altLang="en-US" sz="1000">
                <a:solidFill>
                  <a:srgbClr val="000066"/>
                </a:solidFill>
                <a:latin typeface="Verdana" charset="0"/>
              </a:rPr>
              <a:t>Control:  Control</a:t>
            </a:r>
            <a:r>
              <a:rPr lang="en-US" altLang="en-US" sz="1000">
                <a:latin typeface="Verdana" charset="0"/>
              </a:rPr>
              <a:t> is very difficult to attain and is often unnecessary. If transplanting, select gall-free specimens. Prune infested material and destroy clippings by burning or removing from property. Rake leaf and twig litter from base of tree and dispose of properly.  It is very difficult to achieve proper and effective control with insecticides because timing is critical.  Must be applied during a small window to kill emerging adult gall-makers. </a:t>
            </a:r>
          </a:p>
        </p:txBody>
      </p:sp>
    </p:spTree>
    <p:extLst>
      <p:ext uri="{BB962C8B-B14F-4D97-AF65-F5344CB8AC3E}">
        <p14:creationId xmlns:p14="http://schemas.microsoft.com/office/powerpoint/2010/main" val="531713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F1C40-85DE-0449-A326-AE7C7937D9B3}" type="slidenum">
              <a:rPr lang="en-US" altLang="en-US"/>
              <a:pPr/>
              <a:t>34</a:t>
            </a:fld>
            <a:endParaRPr lang="en-US" alt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sz="1000">
                <a:solidFill>
                  <a:srgbClr val="000000"/>
                </a:solidFill>
                <a:latin typeface="Verdana" charset="0"/>
              </a:rPr>
              <a:t>Species:</a:t>
            </a:r>
            <a:endParaRPr lang="en-US" altLang="en-US" sz="1000"/>
          </a:p>
          <a:p>
            <a:r>
              <a:rPr lang="en-US" altLang="en-US" sz="1000">
                <a:solidFill>
                  <a:srgbClr val="000000"/>
                </a:solidFill>
                <a:latin typeface="Verdana" charset="0"/>
              </a:rPr>
              <a:t>Moths</a:t>
            </a:r>
            <a:br>
              <a:rPr lang="en-US" altLang="en-US" sz="1000">
                <a:solidFill>
                  <a:srgbClr val="000000"/>
                </a:solidFill>
                <a:latin typeface="Verdana" charset="0"/>
              </a:rPr>
            </a:br>
            <a:r>
              <a:rPr lang="en-US" altLang="en-US" sz="1000">
                <a:solidFill>
                  <a:srgbClr val="000000"/>
                </a:solidFill>
                <a:latin typeface="Verdana" charset="0"/>
              </a:rPr>
              <a:t>Beetles </a:t>
            </a:r>
            <a:br>
              <a:rPr lang="en-US" altLang="en-US" sz="1000">
                <a:solidFill>
                  <a:srgbClr val="000000"/>
                </a:solidFill>
                <a:latin typeface="Verdana" charset="0"/>
              </a:rPr>
            </a:br>
            <a:r>
              <a:rPr lang="en-US" altLang="en-US" sz="1000">
                <a:solidFill>
                  <a:srgbClr val="000000"/>
                </a:solidFill>
                <a:latin typeface="Verdana" charset="0"/>
              </a:rPr>
              <a:t>Flies</a:t>
            </a:r>
            <a:br>
              <a:rPr lang="en-US" altLang="en-US" sz="1000">
                <a:solidFill>
                  <a:srgbClr val="000000"/>
                </a:solidFill>
                <a:latin typeface="Verdana" charset="0"/>
              </a:rPr>
            </a:br>
            <a:endParaRPr lang="en-US" altLang="en-US" sz="1000">
              <a:solidFill>
                <a:srgbClr val="000000"/>
              </a:solidFill>
              <a:latin typeface="Verdana" charset="0"/>
            </a:endParaRPr>
          </a:p>
          <a:p>
            <a:r>
              <a:rPr lang="en-US" altLang="en-US" sz="1000">
                <a:solidFill>
                  <a:srgbClr val="000000"/>
                </a:solidFill>
                <a:latin typeface="Verdana" charset="0"/>
              </a:rPr>
              <a:t>Common Hosts:  Hardwoods and Softwoods</a:t>
            </a:r>
          </a:p>
          <a:p>
            <a:r>
              <a:rPr lang="en-US" altLang="en-US" sz="1000">
                <a:solidFill>
                  <a:srgbClr val="000000"/>
                </a:solidFill>
                <a:latin typeface="Verdana" charset="0"/>
              </a:rPr>
              <a:t> </a:t>
            </a:r>
            <a:endParaRPr lang="en-US" altLang="en-US" sz="1000"/>
          </a:p>
          <a:p>
            <a:r>
              <a:rPr lang="en-US" altLang="en-US" sz="1000">
                <a:solidFill>
                  <a:srgbClr val="000000"/>
                </a:solidFill>
                <a:latin typeface="Verdana" charset="0"/>
              </a:rPr>
              <a:t>Importance: Leafminers are common on shade trees. Sudden population increases do occur on individual trees or small groups of trees. Several consecutive years of severe infestation may unduly stress a tree. Death is uncommon unless other stress factors become apparent.</a:t>
            </a:r>
          </a:p>
          <a:p>
            <a:endParaRPr lang="en-US" altLang="en-US" sz="1000">
              <a:solidFill>
                <a:srgbClr val="000000"/>
              </a:solidFill>
              <a:latin typeface="Verdana" charset="0"/>
            </a:endParaRPr>
          </a:p>
          <a:p>
            <a:r>
              <a:rPr lang="en-US" altLang="en-US" sz="1000">
                <a:solidFill>
                  <a:srgbClr val="000000"/>
                </a:solidFill>
                <a:latin typeface="Verdana" charset="0"/>
              </a:rPr>
              <a:t>Signs of Infestation: Leaves with blotches, mines, or deformity of shape. Small, usually flattened, larvae of various shapes, sizes and color between the upper and bottom leaf layers. Hold a suspected leaf up to the light to see small (3-10 mm long) larvae through semi-transparent damaged areas.</a:t>
            </a:r>
          </a:p>
          <a:p>
            <a:endParaRPr lang="en-US" altLang="en-US" sz="1000">
              <a:solidFill>
                <a:srgbClr val="000000"/>
              </a:solidFill>
              <a:latin typeface="Verdana" charset="0"/>
            </a:endParaRPr>
          </a:p>
          <a:p>
            <a:r>
              <a:rPr lang="en-US" altLang="en-US" sz="1000">
                <a:solidFill>
                  <a:srgbClr val="000000"/>
                </a:solidFill>
                <a:latin typeface="Verdana" charset="0"/>
              </a:rPr>
              <a:t>Control: Promote tree health and vigor. Rake fallen leaves and burn to destroy insects that may be present. Use an approved insecticide for high-value trees or especially damaging leafminer populations, but control is hard because applications must be timed exactly to egg laying of female.   </a:t>
            </a:r>
          </a:p>
        </p:txBody>
      </p:sp>
    </p:spTree>
    <p:extLst>
      <p:ext uri="{BB962C8B-B14F-4D97-AF65-F5344CB8AC3E}">
        <p14:creationId xmlns:p14="http://schemas.microsoft.com/office/powerpoint/2010/main" val="823356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BAE9F-7966-844A-AEC4-A11070D4EEAE}" type="slidenum">
              <a:rPr lang="en-US" altLang="en-US"/>
              <a:pPr/>
              <a:t>35</a:t>
            </a:fld>
            <a:endParaRPr lang="en-US" altLang="en-US"/>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sz="1000">
                <a:solidFill>
                  <a:srgbClr val="000066"/>
                </a:solidFill>
                <a:latin typeface="Verdana" charset="0"/>
              </a:rPr>
              <a:t>Common Hosts: </a:t>
            </a:r>
            <a:r>
              <a:rPr lang="en-US" altLang="en-US" sz="1000">
                <a:latin typeface="Verdana" charset="0"/>
              </a:rPr>
              <a:t>Hardwoods and Softwoods</a:t>
            </a:r>
          </a:p>
          <a:p>
            <a:endParaRPr lang="en-US" altLang="en-US" sz="1000">
              <a:latin typeface="Verdana" charset="0"/>
            </a:endParaRPr>
          </a:p>
          <a:p>
            <a:r>
              <a:rPr lang="en-US" altLang="en-US" sz="1000">
                <a:solidFill>
                  <a:srgbClr val="000066"/>
                </a:solidFill>
                <a:latin typeface="Verdana" charset="0"/>
              </a:rPr>
              <a:t>Description: </a:t>
            </a:r>
            <a:r>
              <a:rPr lang="en-US" altLang="en-US" sz="1000">
                <a:latin typeface="Verdana" charset="0"/>
              </a:rPr>
              <a:t>Adult-- approximately 15-35 mm long; prominent eyes; brownish-green head and body; stout body; transparent wings with conspicuous veins. Loud trilling noisemakers.</a:t>
            </a:r>
          </a:p>
          <a:p>
            <a:endParaRPr lang="en-US" altLang="en-US" sz="1000">
              <a:latin typeface="Verdana" charset="0"/>
            </a:endParaRPr>
          </a:p>
          <a:p>
            <a:r>
              <a:rPr lang="en-US" altLang="en-US" sz="1000">
                <a:solidFill>
                  <a:srgbClr val="000066"/>
                </a:solidFill>
                <a:latin typeface="Verdana" charset="0"/>
              </a:rPr>
              <a:t>Importance:  </a:t>
            </a:r>
            <a:r>
              <a:rPr lang="en-US" altLang="en-US" sz="1000">
                <a:latin typeface="Verdana" charset="0"/>
              </a:rPr>
              <a:t>Severe damage by egg-laying habit of the adult females may result in branch dieback or altered growth form. Nymphs feed by inserting sucking mouth parts into roots in the soil.</a:t>
            </a:r>
          </a:p>
          <a:p>
            <a:endParaRPr lang="en-US" altLang="en-US" sz="1000">
              <a:latin typeface="Verdana" charset="0"/>
            </a:endParaRPr>
          </a:p>
          <a:p>
            <a:r>
              <a:rPr lang="en-US" altLang="en-US" sz="1000">
                <a:solidFill>
                  <a:srgbClr val="000066"/>
                </a:solidFill>
                <a:latin typeface="Verdana" charset="0"/>
              </a:rPr>
              <a:t>Signs of Infestation: </a:t>
            </a:r>
            <a:r>
              <a:rPr lang="en-US" altLang="en-US" sz="1000">
                <a:latin typeface="Verdana" charset="0"/>
              </a:rPr>
              <a:t>Foliage discoloration and/or wilt. Branch wounds consisting of a slit surrounded by torn wood fibers through the bark; caused by females laying eggs in the branch. After hatching, nymphs drop to the ground. Nymphal skins (light brown, split insect cases with prominent legs) attached to tree trunks or lower branches. Adults emerge from the skins. Male adults call from tree crowns to attract females.</a:t>
            </a:r>
          </a:p>
          <a:p>
            <a:endParaRPr lang="en-US" altLang="en-US" sz="1000">
              <a:latin typeface="Verdana" charset="0"/>
            </a:endParaRPr>
          </a:p>
          <a:p>
            <a:r>
              <a:rPr lang="en-US" altLang="en-US" sz="1000">
                <a:solidFill>
                  <a:srgbClr val="000066"/>
                </a:solidFill>
                <a:latin typeface="Verdana" charset="0"/>
              </a:rPr>
              <a:t>Control: </a:t>
            </a:r>
            <a:r>
              <a:rPr lang="en-US" altLang="en-US" sz="1000">
                <a:latin typeface="Verdana" charset="0"/>
              </a:rPr>
              <a:t>Protect recently transplanted trees with netting (during 17 year cicada outbreak).   Control generally not necessary.</a:t>
            </a:r>
          </a:p>
        </p:txBody>
      </p:sp>
    </p:spTree>
    <p:extLst>
      <p:ext uri="{BB962C8B-B14F-4D97-AF65-F5344CB8AC3E}">
        <p14:creationId xmlns:p14="http://schemas.microsoft.com/office/powerpoint/2010/main" val="1907843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D5D87-6FBE-4845-A4AC-34E1CB48FC0F}" type="slidenum">
              <a:rPr lang="en-US" altLang="en-US"/>
              <a:pPr/>
              <a:t>36</a:t>
            </a:fld>
            <a:endParaRPr lang="en-US" alt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ltLang="en-US" sz="900">
                <a:latin typeface="Arial" charset="0"/>
                <a:ea typeface="Arial" charset="0"/>
                <a:cs typeface="Arial" charset="0"/>
              </a:rPr>
              <a:t>The European hornet (</a:t>
            </a:r>
            <a:r>
              <a:rPr lang="en-US" altLang="en-US" sz="900" i="1">
                <a:latin typeface="Arial" charset="0"/>
                <a:ea typeface="Arial" charset="0"/>
                <a:cs typeface="Arial" charset="0"/>
              </a:rPr>
              <a:t>Vespa crabro</a:t>
            </a:r>
            <a:r>
              <a:rPr lang="en-US" altLang="en-US" sz="900">
                <a:latin typeface="Arial" charset="0"/>
                <a:ea typeface="Arial" charset="0"/>
                <a:cs typeface="Arial" charset="0"/>
              </a:rPr>
              <a:t> L.) was first reported in North America about 1840 in New York state. Since then, it has spread to most of the eastern United States.  This is the largest and, technically, the only true hornet found in the United States. </a:t>
            </a:r>
          </a:p>
          <a:p>
            <a:r>
              <a:rPr lang="en-US" altLang="en-US" sz="900">
                <a:latin typeface="Arial" charset="0"/>
                <a:ea typeface="Arial" charset="0"/>
                <a:cs typeface="Arial" charset="0"/>
              </a:rPr>
              <a:t/>
            </a:r>
            <a:br>
              <a:rPr lang="en-US" altLang="en-US" sz="900">
                <a:latin typeface="Arial" charset="0"/>
                <a:ea typeface="Arial" charset="0"/>
                <a:cs typeface="Arial" charset="0"/>
              </a:rPr>
            </a:br>
            <a:r>
              <a:rPr lang="en-US" altLang="en-US" sz="900">
                <a:latin typeface="Arial" charset="0"/>
                <a:ea typeface="Arial" charset="0"/>
                <a:cs typeface="Arial" charset="0"/>
              </a:rPr>
              <a:t>Description</a:t>
            </a:r>
          </a:p>
          <a:p>
            <a:r>
              <a:rPr lang="en-US" altLang="en-US" sz="900">
                <a:latin typeface="Arial" charset="0"/>
                <a:ea typeface="Arial" charset="0"/>
                <a:cs typeface="Arial" charset="0"/>
              </a:rPr>
              <a:t>Adults somewhat resemble </a:t>
            </a:r>
            <a:r>
              <a:rPr lang="en-US" altLang="en-US" sz="900" u="sng">
                <a:latin typeface="Arial" charset="0"/>
                <a:ea typeface="Arial" charset="0"/>
                <a:cs typeface="Arial" charset="0"/>
                <a:hlinkClick r:id="rId3"/>
              </a:rPr>
              <a:t>yellow jackets</a:t>
            </a:r>
            <a:r>
              <a:rPr lang="en-US" altLang="en-US" sz="900">
                <a:latin typeface="Arial" charset="0"/>
                <a:ea typeface="Arial" charset="0"/>
                <a:cs typeface="Arial" charset="0"/>
              </a:rPr>
              <a:t>, but are much larger (about 1½ in.) and are brown with yellow markings. Nests are typically built in hollow trees, but they are often found in barns, sheds, attics, and wall voids of houses. Unlike its cousin, the bald-faced hornet, European hornets rarely build nests that are free hanging or in unprotected areas. Frequently, the nest is built at the cavity opening, rather than deep within. The outside of the exposed nest will be covered with coarse, thick, tan, paper-like material fashioned from decayed wood fibers. Nests built in wall voids may emit a noticeable stench.</a:t>
            </a:r>
          </a:p>
          <a:p>
            <a:endParaRPr lang="en-US" altLang="en-US" sz="900">
              <a:latin typeface="Arial" charset="0"/>
              <a:ea typeface="Arial" charset="0"/>
              <a:cs typeface="Arial" charset="0"/>
            </a:endParaRPr>
          </a:p>
          <a:p>
            <a:r>
              <a:rPr lang="en-US" altLang="en-US" sz="900">
                <a:latin typeface="Arial" charset="0"/>
                <a:ea typeface="Arial" charset="0"/>
                <a:cs typeface="Arial" charset="0"/>
              </a:rPr>
              <a:t>Unlike most other stinging insects, European hornets also fly at night. They may be attracted to lighted windows in homes and may beat into the glass with quite a lot of force causing some people to panic, thinking they are trying to break the glass to attack them. This, of course, is not true. Hornet workers are sometimes noticed collecting from the oozing sap of trees. They have been reported to girdle twigs of numerous trees such as dogwood, birch, rhododendron and fruit trees, probably more for the sap than for the wood fiber. They can also be a minor pest to beehives by preying on worker honey bees.</a:t>
            </a:r>
          </a:p>
          <a:p>
            <a:endParaRPr lang="en-US" altLang="en-US" sz="900">
              <a:latin typeface="Arial" charset="0"/>
              <a:ea typeface="Arial" charset="0"/>
              <a:cs typeface="Arial" charset="0"/>
            </a:endParaRPr>
          </a:p>
          <a:p>
            <a:r>
              <a:rPr lang="en-US" altLang="en-US" sz="900">
                <a:latin typeface="Arial" charset="0"/>
                <a:ea typeface="Arial" charset="0"/>
                <a:cs typeface="Arial" charset="0"/>
              </a:rPr>
              <a:t>Control:  Control is best achieved by applying a pesticide directly into the nest at dusk. Use any aerosol "Wasp &amp; Hornet" spray that propels the insecticide about 10-15 feet. Direct the spray into the nest opening for 5-10 seconds, then move quickly away from the area to avoid any of the wasps that may emerge from the nest. You may need to repeat the treatment the following evening. When spraying, it is advisable to wear a long-sleeved shirt and long pants. Do not hold a lit flashlight or stand near car headlights or other lights; the wasps may fly towards them. If the nest is in a wall void or other inaccessible area in your home, you may want to hire a pest control company to do the work. Whenever possible, remove the nest from the wall. If the wasps are damaging the twigs of ornamentals or fruit trees, apply an insecticide containing an approved insecticide to the affected areas of the plants. Retreatment may be needed every 7-10 days, depending upon weather conditions.</a:t>
            </a:r>
            <a:br>
              <a:rPr lang="en-US" altLang="en-US" sz="900">
                <a:latin typeface="Arial" charset="0"/>
                <a:ea typeface="Arial" charset="0"/>
                <a:cs typeface="Arial" charset="0"/>
              </a:rPr>
            </a:br>
            <a:r>
              <a:rPr lang="en-US" altLang="en-US" sz="900">
                <a:latin typeface="Arial" charset="0"/>
                <a:ea typeface="Arial" charset="0"/>
                <a:cs typeface="Arial" charset="0"/>
              </a:rPr>
              <a:t/>
            </a:r>
            <a:br>
              <a:rPr lang="en-US" altLang="en-US" sz="900">
                <a:latin typeface="Arial" charset="0"/>
                <a:ea typeface="Arial" charset="0"/>
                <a:cs typeface="Arial" charset="0"/>
              </a:rPr>
            </a:br>
            <a:endParaRPr lang="en-US" altLang="en-US" sz="900">
              <a:latin typeface="Arial" charset="0"/>
              <a:ea typeface="Arial" charset="0"/>
              <a:cs typeface="Arial" charset="0"/>
            </a:endParaRPr>
          </a:p>
        </p:txBody>
      </p:sp>
    </p:spTree>
    <p:extLst>
      <p:ext uri="{BB962C8B-B14F-4D97-AF65-F5344CB8AC3E}">
        <p14:creationId xmlns:p14="http://schemas.microsoft.com/office/powerpoint/2010/main" val="104679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CBF43-E1A9-E044-985D-FB618F98031D}" type="slidenum">
              <a:rPr lang="en-US" altLang="en-US"/>
              <a:pPr/>
              <a:t>5</a:t>
            </a:fld>
            <a:endParaRPr lang="en-US" altLang="en-US"/>
          </a:p>
        </p:txBody>
      </p:sp>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p:txBody>
          <a:bodyPr/>
          <a:lstStyle/>
          <a:p>
            <a:pPr marL="228600" indent="-228600"/>
            <a:r>
              <a:rPr lang="en-US" altLang="en-US" sz="1000"/>
              <a:t>There are three major pine bark beetles that attack southern pine trees.  Southern Pine Beetle, Ips Engraver Beetle and Black Turpentine Beetle.</a:t>
            </a:r>
          </a:p>
          <a:p>
            <a:pPr marL="228600" indent="-228600"/>
            <a:endParaRPr lang="en-US" altLang="en-US" sz="1000" b="1"/>
          </a:p>
          <a:p>
            <a:pPr marL="228600" indent="-228600"/>
            <a:r>
              <a:rPr lang="en-US" altLang="en-US" sz="1000" b="1"/>
              <a:t>Southern Pine Beetle </a:t>
            </a:r>
            <a:r>
              <a:rPr lang="en-US" altLang="en-US" sz="1000"/>
              <a:t>adults are 2-3 mm (1/8 inch) long; hind end is rounded, without spines. </a:t>
            </a:r>
          </a:p>
          <a:p>
            <a:pPr marL="228600" indent="-228600"/>
            <a:r>
              <a:rPr lang="en-US" altLang="en-US" sz="1000"/>
              <a:t>Larvae are white, legless grubs with a brown head capsule.  Their galleries (tunnels under the bark) are short (5 to 10 mm) and s-shaped.</a:t>
            </a:r>
          </a:p>
          <a:p>
            <a:pPr marL="228600" indent="-228600"/>
            <a:endParaRPr lang="en-US" altLang="en-US" sz="1000"/>
          </a:p>
          <a:p>
            <a:pPr marL="228600" indent="-228600"/>
            <a:r>
              <a:rPr lang="en-US" altLang="en-US" sz="1000"/>
              <a:t>Pitch tubes, if present, are 6-13 mm (dime size) in diameter; yellowish-white on loblolly pine, runny brown on slash and longleaf pines; more likely to be in bark crevices rather than on bark plates.  Attacks generally begin below the lowest branches and may eventually extend from the lower bole up into the lower crown. </a:t>
            </a:r>
          </a:p>
          <a:p>
            <a:pPr marL="228600" indent="-228600">
              <a:buFontTx/>
              <a:buChar char="•"/>
            </a:pPr>
            <a:endParaRPr lang="en-US" altLang="en-US" sz="1000" b="1"/>
          </a:p>
          <a:p>
            <a:pPr marL="228600" indent="-228600"/>
            <a:r>
              <a:rPr lang="en-US" altLang="en-US" sz="1000" b="1"/>
              <a:t>Black Turpentine Beetle </a:t>
            </a:r>
            <a:r>
              <a:rPr lang="en-US" altLang="en-US" sz="1000"/>
              <a:t>adults are</a:t>
            </a:r>
            <a:r>
              <a:rPr lang="en-US" altLang="en-US" sz="1000" b="1"/>
              <a:t> </a:t>
            </a:r>
            <a:r>
              <a:rPr lang="en-US" altLang="en-US" sz="1000"/>
              <a:t>5-8 mm (1/4 to 1/3 inch) long, the largest bark beetle in the South; hind end is rounded, without spines. </a:t>
            </a:r>
          </a:p>
          <a:p>
            <a:pPr marL="228600" indent="-228600"/>
            <a:r>
              <a:rPr lang="en-US" altLang="en-US" sz="1000"/>
              <a:t>Larvae feed side-by-side, excavating a cavity in the phloem. </a:t>
            </a:r>
          </a:p>
          <a:p>
            <a:pPr marL="228600" indent="-228600"/>
            <a:r>
              <a:rPr lang="en-US" altLang="en-US" sz="1000"/>
              <a:t>Pitch tubes large, often 25 mm (1 inch) in size. </a:t>
            </a:r>
          </a:p>
          <a:p>
            <a:pPr marL="228600" indent="-228600"/>
            <a:r>
              <a:rPr lang="en-US" altLang="en-US" sz="1000"/>
              <a:t>Attacks generally limited to the lower 8 feet of the tree. </a:t>
            </a:r>
          </a:p>
          <a:p>
            <a:pPr marL="228600" indent="-228600"/>
            <a:endParaRPr lang="en-US" altLang="en-US" sz="1000"/>
          </a:p>
          <a:p>
            <a:pPr marL="228600" indent="-228600"/>
            <a:r>
              <a:rPr lang="en-US" altLang="en-US" sz="1000" b="1"/>
              <a:t>Ips Engraver Beetle</a:t>
            </a:r>
            <a:r>
              <a:rPr lang="en-US" altLang="en-US" sz="1000"/>
              <a:t> adults  are 3-4 mm (1/6 inch) long, intermediate in size between the other species; hind end is concave with </a:t>
            </a:r>
            <a:r>
              <a:rPr lang="en-US" altLang="en-US" sz="1000" i="1"/>
              <a:t>5 spines</a:t>
            </a:r>
            <a:r>
              <a:rPr lang="en-US" altLang="en-US" sz="1000"/>
              <a:t> on each side.  You might say they have a scooped out ‘knobby’ rear.</a:t>
            </a:r>
          </a:p>
          <a:p>
            <a:pPr marL="228600" indent="-228600"/>
            <a:r>
              <a:rPr lang="en-US" altLang="en-US" sz="1000"/>
              <a:t> </a:t>
            </a:r>
          </a:p>
          <a:p>
            <a:pPr marL="228600" indent="-228600"/>
            <a:r>
              <a:rPr lang="en-US" altLang="en-US" sz="1000"/>
              <a:t>Parental galleries often Y- or H-shaped, more angular than southern pine beetle. </a:t>
            </a:r>
          </a:p>
          <a:p>
            <a:pPr marL="228600" indent="-228600"/>
            <a:r>
              <a:rPr lang="en-US" altLang="en-US" sz="1000"/>
              <a:t>Pitch tubes reddish-brown and most likely located on bark plates rather than in crevices. </a:t>
            </a:r>
          </a:p>
          <a:p>
            <a:pPr marL="228600" indent="-228600"/>
            <a:r>
              <a:rPr lang="en-US" altLang="en-US" sz="1000"/>
              <a:t>Attacks on standing trees most likely to be on the upper trunk and the bases of the larger branches. </a:t>
            </a:r>
          </a:p>
          <a:p>
            <a:pPr marL="228600" indent="-228600"/>
            <a:endParaRPr lang="en-US" altLang="en-US" sz="1000"/>
          </a:p>
        </p:txBody>
      </p:sp>
    </p:spTree>
    <p:extLst>
      <p:ext uri="{BB962C8B-B14F-4D97-AF65-F5344CB8AC3E}">
        <p14:creationId xmlns:p14="http://schemas.microsoft.com/office/powerpoint/2010/main" val="2058182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EC751-CEBE-8444-B051-167181F6008C}" type="slidenum">
              <a:rPr lang="en-US" altLang="en-US"/>
              <a:pPr/>
              <a:t>37</a:t>
            </a:fld>
            <a:endParaRPr lang="en-US" altLang="en-US"/>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ltLang="en-US" sz="1000">
                <a:solidFill>
                  <a:srgbClr val="000000"/>
                </a:solidFill>
                <a:latin typeface="Verdana" charset="0"/>
              </a:rPr>
              <a:t>Common Hosts</a:t>
            </a:r>
            <a:endParaRPr lang="en-US" altLang="en-US" sz="1000"/>
          </a:p>
          <a:p>
            <a:r>
              <a:rPr lang="en-US" altLang="en-US" sz="1000">
                <a:solidFill>
                  <a:srgbClr val="000000"/>
                </a:solidFill>
                <a:latin typeface="Verdana" charset="0"/>
              </a:rPr>
              <a:t>Ash</a:t>
            </a:r>
            <a:r>
              <a:rPr lang="en-US" altLang="en-US" sz="1000" i="1">
                <a:solidFill>
                  <a:srgbClr val="000000"/>
                </a:solidFill>
                <a:latin typeface="Verdana" charset="0"/>
              </a:rPr>
              <a:t> Fraxinus </a:t>
            </a:r>
            <a:r>
              <a:rPr lang="en-US" altLang="en-US" sz="1000">
                <a:solidFill>
                  <a:srgbClr val="000000"/>
                </a:solidFill>
                <a:latin typeface="Verdana" charset="0"/>
              </a:rPr>
              <a:t>spp. </a:t>
            </a:r>
            <a:r>
              <a:rPr lang="en-US" altLang="en-US" sz="1000" i="1">
                <a:solidFill>
                  <a:srgbClr val="000000"/>
                </a:solidFill>
                <a:latin typeface="Verdana" charset="0"/>
              </a:rPr>
              <a:t/>
            </a:r>
            <a:br>
              <a:rPr lang="en-US" altLang="en-US" sz="1000" i="1">
                <a:solidFill>
                  <a:srgbClr val="000000"/>
                </a:solidFill>
                <a:latin typeface="Verdana" charset="0"/>
              </a:rPr>
            </a:br>
            <a:r>
              <a:rPr lang="en-US" altLang="en-US" sz="1000">
                <a:solidFill>
                  <a:srgbClr val="000000"/>
                </a:solidFill>
                <a:latin typeface="Verdana" charset="0"/>
              </a:rPr>
              <a:t>Hickories</a:t>
            </a:r>
            <a:r>
              <a:rPr lang="en-US" altLang="en-US" sz="1000" i="1">
                <a:solidFill>
                  <a:srgbClr val="000000"/>
                </a:solidFill>
                <a:latin typeface="Verdana" charset="0"/>
              </a:rPr>
              <a:t> Carya </a:t>
            </a:r>
            <a:r>
              <a:rPr lang="en-US" altLang="en-US" sz="1000">
                <a:solidFill>
                  <a:srgbClr val="000000"/>
                </a:solidFill>
                <a:latin typeface="Verdana" charset="0"/>
              </a:rPr>
              <a:t>spp. </a:t>
            </a:r>
            <a:r>
              <a:rPr lang="en-US" altLang="en-US" sz="1000" i="1">
                <a:solidFill>
                  <a:srgbClr val="000000"/>
                </a:solidFill>
                <a:latin typeface="Verdana" charset="0"/>
              </a:rPr>
              <a:t/>
            </a:r>
            <a:br>
              <a:rPr lang="en-US" altLang="en-US" sz="1000" i="1">
                <a:solidFill>
                  <a:srgbClr val="000000"/>
                </a:solidFill>
                <a:latin typeface="Verdana" charset="0"/>
              </a:rPr>
            </a:br>
            <a:r>
              <a:rPr lang="en-US" altLang="en-US" sz="1000">
                <a:solidFill>
                  <a:srgbClr val="000000"/>
                </a:solidFill>
                <a:latin typeface="Verdana" charset="0"/>
              </a:rPr>
              <a:t>Sycamore</a:t>
            </a:r>
            <a:r>
              <a:rPr lang="en-US" altLang="en-US" sz="1000" i="1">
                <a:solidFill>
                  <a:srgbClr val="000000"/>
                </a:solidFill>
                <a:latin typeface="Verdana" charset="0"/>
              </a:rPr>
              <a:t> Platanus occidentalis </a:t>
            </a:r>
          </a:p>
          <a:p>
            <a:endParaRPr lang="en-US" altLang="en-US" sz="1000"/>
          </a:p>
          <a:p>
            <a:r>
              <a:rPr lang="en-US" altLang="en-US" sz="1000">
                <a:solidFill>
                  <a:srgbClr val="000000"/>
                </a:solidFill>
                <a:latin typeface="Verdana" charset="0"/>
              </a:rPr>
              <a:t>Description:  Adult -- approximately 3 mm long; yellowish-green to brown head and body; milky white wings flattened to a lace-like effect, brown spot on each front edge of wings. Nymph -- body color and shape similar to adult, usually darker; wings absent.</a:t>
            </a:r>
          </a:p>
          <a:p>
            <a:endParaRPr lang="en-US" altLang="en-US" sz="1000">
              <a:solidFill>
                <a:srgbClr val="000000"/>
              </a:solidFill>
              <a:latin typeface="Verdana" charset="0"/>
            </a:endParaRPr>
          </a:p>
          <a:p>
            <a:r>
              <a:rPr lang="en-US" altLang="en-US" sz="1000">
                <a:solidFill>
                  <a:srgbClr val="000000"/>
                </a:solidFill>
                <a:latin typeface="Verdana" charset="0"/>
              </a:rPr>
              <a:t>Importance:  Common on sycamore leaves in the late summer-early fall. Severe lace bud feeding damage may result in premature leaf drop. Several consecutive years of severe damage may unduly stress a tree. In combination with other stress factors, death may occur.</a:t>
            </a:r>
          </a:p>
          <a:p>
            <a:endParaRPr lang="en-US" altLang="en-US" sz="1000">
              <a:solidFill>
                <a:srgbClr val="000000"/>
              </a:solidFill>
              <a:latin typeface="Verdana" charset="0"/>
            </a:endParaRPr>
          </a:p>
          <a:p>
            <a:r>
              <a:rPr lang="en-US" altLang="en-US" sz="1000">
                <a:solidFill>
                  <a:srgbClr val="000000"/>
                </a:solidFill>
                <a:latin typeface="Verdana" charset="0"/>
              </a:rPr>
              <a:t>Biology and Habits: Adult lace bugs become active in the spring, mate, and the female lay their eggs on the ribs of leaves, usually the undersides. The nymphs emerge and feed on the leaf undersides as well. Adult and nymph lace bugs have piercing/sucking mouthparts to receive and suck out the contents of plant cells. Overwinter as adults under bark scales and other protective sites. Number of Generations: 3 or 4 generations per year.</a:t>
            </a:r>
          </a:p>
          <a:p>
            <a:endParaRPr lang="en-US" altLang="en-US" sz="1000">
              <a:solidFill>
                <a:srgbClr val="000000"/>
              </a:solidFill>
              <a:latin typeface="Verdana" charset="0"/>
            </a:endParaRPr>
          </a:p>
          <a:p>
            <a:r>
              <a:rPr lang="en-US" altLang="en-US" sz="1000">
                <a:solidFill>
                  <a:srgbClr val="000000"/>
                </a:solidFill>
                <a:latin typeface="Verdana" charset="0"/>
              </a:rPr>
              <a:t>Signs of Infestation:  Discoloration of foliage - often a yellowing or bronzing. Premature leaf drop, much in advance of the usual fall occurrence. Whitish blotching or stippling on upper leaf surfaces. Dark brown spots and stains (lace bug excrement) on the leaves; insects and cast skins on the undersides of leaves.</a:t>
            </a:r>
          </a:p>
          <a:p>
            <a:endParaRPr lang="en-US" altLang="en-US" sz="1000">
              <a:solidFill>
                <a:srgbClr val="000000"/>
              </a:solidFill>
              <a:latin typeface="Verdana" charset="0"/>
            </a:endParaRPr>
          </a:p>
          <a:p>
            <a:r>
              <a:rPr lang="en-US" altLang="en-US" sz="1000">
                <a:solidFill>
                  <a:srgbClr val="000000"/>
                </a:solidFill>
                <a:latin typeface="Verdana" charset="0"/>
              </a:rPr>
              <a:t>Similar Damage:  Lace bugs typically exhibit a very strong association with specific tree species. For instance, the sycamore lace bug primarily feeds on sycamore, the HAWTHORN LACE BUG on hawthorns, and the OAK LACE BUG on oaks.</a:t>
            </a:r>
          </a:p>
          <a:p>
            <a:endParaRPr lang="en-US" altLang="en-US" sz="1000">
              <a:solidFill>
                <a:srgbClr val="000000"/>
              </a:solidFill>
              <a:latin typeface="Verdana" charset="0"/>
            </a:endParaRPr>
          </a:p>
          <a:p>
            <a:r>
              <a:rPr lang="en-US" altLang="en-US" sz="1000">
                <a:solidFill>
                  <a:srgbClr val="000000"/>
                </a:solidFill>
                <a:latin typeface="Verdana" charset="0"/>
              </a:rPr>
              <a:t>Control:  Natural control factors (predators, parasites, diseases) usually keep lace bug populations at low levels. Local population flare-ups do occur occasionally. Promote tree vigor and health to aid in the recovery from defoliation. Use an approved insecticide for high-value trees or for especially damaging lace bug populations. </a:t>
            </a:r>
          </a:p>
        </p:txBody>
      </p:sp>
    </p:spTree>
    <p:extLst>
      <p:ext uri="{BB962C8B-B14F-4D97-AF65-F5344CB8AC3E}">
        <p14:creationId xmlns:p14="http://schemas.microsoft.com/office/powerpoint/2010/main" val="137660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DECEE-D507-7C40-B5F9-2A5DD47E5C66}" type="slidenum">
              <a:rPr lang="en-US" altLang="en-US"/>
              <a:pPr/>
              <a:t>6</a:t>
            </a:fld>
            <a:endParaRPr lang="en-US" altLang="en-US"/>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en-US"/>
              <a:t>Black Turpentine Beetles are the largest of the three bark beetles (right)</a:t>
            </a:r>
          </a:p>
          <a:p>
            <a:r>
              <a:rPr lang="en-US" altLang="en-US"/>
              <a:t>Southern Pine Beetles are the smallest (left)</a:t>
            </a:r>
          </a:p>
          <a:p>
            <a:r>
              <a:rPr lang="en-US" altLang="en-US"/>
              <a:t>Ips. Engraver Beetles fall in-between.</a:t>
            </a:r>
          </a:p>
        </p:txBody>
      </p:sp>
    </p:spTree>
    <p:extLst>
      <p:ext uri="{BB962C8B-B14F-4D97-AF65-F5344CB8AC3E}">
        <p14:creationId xmlns:p14="http://schemas.microsoft.com/office/powerpoint/2010/main" val="200271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78DD1-3112-B848-9EB3-31CA80C54F21}" type="slidenum">
              <a:rPr lang="en-US" altLang="en-US"/>
              <a:pPr/>
              <a:t>7</a:t>
            </a:fld>
            <a:endParaRPr lang="en-US" alt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ltLang="en-US"/>
              <a:t>Beetles are usually only successful attacking stressed trees.  Stress can be due to lightning, drought, etc.  The tree gives off a terpene that attracts female beetles.  They give off a pheromone (insect perfume) that attracts males.  The adults bore under the bark and lay eggs. </a:t>
            </a:r>
          </a:p>
          <a:p>
            <a:endParaRPr lang="en-US" altLang="en-US"/>
          </a:p>
          <a:p>
            <a:r>
              <a:rPr lang="en-US" altLang="en-US"/>
              <a:t>Larva feed there – cutting off carbohydrate flow down the tree. A tree is doomed once bark beetles colonize and destroy its inner bark. Without this phloem tissue, the carbohydrates produced in the needles cannot nourish the living cells in the roots. Without living roots to provide water and nutrients to the crown, the needles dry out and die. </a:t>
            </a:r>
          </a:p>
          <a:p>
            <a:endParaRPr lang="en-US" altLang="en-US"/>
          </a:p>
          <a:p>
            <a:r>
              <a:rPr lang="en-US" altLang="en-US"/>
              <a:t>After pupation, the second generation adults emerge and fly to surrounding native pines.  They do not fly far though.  </a:t>
            </a:r>
          </a:p>
          <a:p>
            <a:endParaRPr lang="en-US" altLang="en-US"/>
          </a:p>
          <a:p>
            <a:r>
              <a:rPr lang="en-US" altLang="en-US"/>
              <a:t>Blue stain fungus – beetles carry this fungus with them.  Adults feed on it.  It clogs water conducting tubes.  Quality of wood is reduced for lumber. The blue-stain fungus carried by beetles often hastens needle death by growing into the sapwood and plugging the water-conducting cells. </a:t>
            </a:r>
          </a:p>
          <a:p>
            <a:endParaRPr lang="en-US" altLang="en-US"/>
          </a:p>
          <a:p>
            <a:r>
              <a:rPr lang="en-US" altLang="en-US"/>
              <a:t>Galleries – (pictured)  tunnels made under the bark by feeding of larvae and adults.</a:t>
            </a:r>
          </a:p>
          <a:p>
            <a:r>
              <a:rPr lang="en-US" altLang="en-US"/>
              <a:t>Southern pine beetle galleries are ‘s’-shaped.  Ips Engraver beetle galleries are ‘I or H’-shaped.</a:t>
            </a:r>
          </a:p>
        </p:txBody>
      </p:sp>
    </p:spTree>
    <p:extLst>
      <p:ext uri="{BB962C8B-B14F-4D97-AF65-F5344CB8AC3E}">
        <p14:creationId xmlns:p14="http://schemas.microsoft.com/office/powerpoint/2010/main" val="85370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0E498-4D18-DC43-ABF5-9749555641D4}" type="slidenum">
              <a:rPr lang="en-US" altLang="en-US"/>
              <a:pPr/>
              <a:t>8</a:t>
            </a:fld>
            <a:endParaRPr lang="en-US" altLang="en-US"/>
          </a:p>
        </p:txBody>
      </p:sp>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ltLang="en-US" b="1"/>
              <a:t>Signs of Attack</a:t>
            </a:r>
            <a:r>
              <a:rPr lang="en-US" altLang="en-US"/>
              <a:t> </a:t>
            </a:r>
          </a:p>
          <a:p>
            <a:pPr>
              <a:buFontTx/>
              <a:buChar char="•"/>
            </a:pPr>
            <a:r>
              <a:rPr lang="en-US" altLang="en-US"/>
              <a:t>Popcorn-like pitch tubes on trunk of loblolly pines, </a:t>
            </a:r>
            <a:br>
              <a:rPr lang="en-US" altLang="en-US"/>
            </a:br>
            <a:r>
              <a:rPr lang="en-US" altLang="en-US"/>
              <a:t>brown pitch runs on slash and longleaf pines </a:t>
            </a:r>
          </a:p>
          <a:p>
            <a:pPr>
              <a:buFontTx/>
              <a:buChar char="•"/>
            </a:pPr>
            <a:r>
              <a:rPr lang="en-US" altLang="en-US"/>
              <a:t>1-mm-diam holes in bark </a:t>
            </a:r>
          </a:p>
          <a:p>
            <a:pPr>
              <a:buFontTx/>
              <a:buChar char="•"/>
            </a:pPr>
            <a:r>
              <a:rPr lang="en-US" altLang="en-US"/>
              <a:t>Serpentine egg galleries through the inner bark </a:t>
            </a:r>
          </a:p>
          <a:p>
            <a:pPr>
              <a:buFontTx/>
              <a:buChar char="•"/>
            </a:pPr>
            <a:r>
              <a:rPr lang="en-US" altLang="en-US"/>
              <a:t>Pine needles changing from dark green to light green, to yellow, to red, and </a:t>
            </a:r>
            <a:br>
              <a:rPr lang="en-US" altLang="en-US"/>
            </a:br>
            <a:r>
              <a:rPr lang="en-US" altLang="en-US"/>
              <a:t>then falling to the ground (from tips of branches inward).</a:t>
            </a:r>
          </a:p>
          <a:p>
            <a:pPr>
              <a:buFontTx/>
              <a:buChar char="•"/>
            </a:pPr>
            <a:endParaRPr lang="en-US" altLang="en-US"/>
          </a:p>
          <a:p>
            <a:r>
              <a:rPr lang="en-US" altLang="en-US"/>
              <a:t> </a:t>
            </a:r>
            <a:r>
              <a:rPr lang="en-US" altLang="en-US" b="1"/>
              <a:t>Preventing SPB Attacks during Outbreaks</a:t>
            </a:r>
            <a:r>
              <a:rPr lang="en-US" altLang="en-US"/>
              <a:t> </a:t>
            </a:r>
          </a:p>
          <a:p>
            <a:pPr>
              <a:buFontTx/>
              <a:buChar char="•"/>
            </a:pPr>
            <a:r>
              <a:rPr lang="en-US" altLang="en-US"/>
              <a:t>Support the quick detection and treatment of SPB-infested trees </a:t>
            </a:r>
          </a:p>
          <a:p>
            <a:pPr>
              <a:buFontTx/>
              <a:buChar char="•"/>
            </a:pPr>
            <a:r>
              <a:rPr lang="en-US" altLang="en-US"/>
              <a:t>Promote tree vigor (water during drought) </a:t>
            </a:r>
          </a:p>
          <a:p>
            <a:pPr>
              <a:buFontTx/>
              <a:buChar char="•"/>
            </a:pPr>
            <a:r>
              <a:rPr lang="en-US" altLang="en-US"/>
              <a:t>Avoid pruning and other activities that produce pine terpenes and attract beetles </a:t>
            </a:r>
          </a:p>
          <a:p>
            <a:pPr>
              <a:buFontTx/>
              <a:buChar char="•"/>
            </a:pPr>
            <a:r>
              <a:rPr lang="en-US" altLang="en-US"/>
              <a:t>Spray the base of trees attacked by the black turpentine beetle (only beetle a homeowner can really spray for.  Others are too high in tree) </a:t>
            </a:r>
          </a:p>
          <a:p>
            <a:pPr>
              <a:buFontTx/>
              <a:buChar char="•"/>
            </a:pPr>
            <a:r>
              <a:rPr lang="en-US" altLang="en-US"/>
              <a:t>Take down trees as soon as beetle evidence is observed.</a:t>
            </a:r>
          </a:p>
          <a:p>
            <a:endParaRPr lang="en-US" altLang="en-US"/>
          </a:p>
          <a:p>
            <a:endParaRPr lang="en-US" altLang="en-US"/>
          </a:p>
          <a:p>
            <a:endParaRPr lang="en-US" altLang="en-US"/>
          </a:p>
          <a:p>
            <a:endParaRPr lang="en-US" altLang="en-US"/>
          </a:p>
          <a:p>
            <a:pPr>
              <a:buFontTx/>
              <a:buChar char="•"/>
            </a:pPr>
            <a:endParaRPr lang="en-US" altLang="en-US"/>
          </a:p>
          <a:p>
            <a:pPr>
              <a:buFontTx/>
              <a:buChar char="•"/>
            </a:pPr>
            <a:endParaRPr lang="en-US" altLang="en-US"/>
          </a:p>
          <a:p>
            <a:endParaRPr lang="en-US" altLang="en-US"/>
          </a:p>
          <a:p>
            <a:endParaRPr lang="en-US" altLang="en-US"/>
          </a:p>
        </p:txBody>
      </p:sp>
    </p:spTree>
    <p:extLst>
      <p:ext uri="{BB962C8B-B14F-4D97-AF65-F5344CB8AC3E}">
        <p14:creationId xmlns:p14="http://schemas.microsoft.com/office/powerpoint/2010/main" val="87498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99A10-9957-FA41-AFE5-938D1E049BCA}" type="slidenum">
              <a:rPr lang="en-US" altLang="en-US"/>
              <a:pPr/>
              <a:t>9</a:t>
            </a:fld>
            <a:endParaRPr lang="en-US" altLang="en-US"/>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p:txBody>
          <a:bodyPr/>
          <a:lstStyle/>
          <a:p>
            <a:pPr marL="228600" indent="-228600"/>
            <a:r>
              <a:rPr lang="en-US" altLang="en-US" b="1"/>
              <a:t>SPB Control Options</a:t>
            </a:r>
            <a:r>
              <a:rPr lang="en-US" altLang="en-US"/>
              <a:t> </a:t>
            </a:r>
          </a:p>
          <a:p>
            <a:pPr marL="228600" indent="-228600">
              <a:buFontTx/>
              <a:buAutoNum type="arabicPeriod"/>
            </a:pPr>
            <a:r>
              <a:rPr lang="en-US" altLang="en-US"/>
              <a:t>Cut and remove infested trees (Sanitation Salvage), then process logs to kill beetles </a:t>
            </a:r>
          </a:p>
          <a:p>
            <a:pPr marL="228600" indent="-228600">
              <a:buFontTx/>
              <a:buAutoNum type="arabicPeriod"/>
            </a:pPr>
            <a:r>
              <a:rPr lang="en-US" altLang="en-US"/>
              <a:t>Cut and spray trees with approved insecticide </a:t>
            </a:r>
          </a:p>
          <a:p>
            <a:pPr marL="228600" indent="-228600">
              <a:buFontTx/>
              <a:buAutoNum type="arabicPeriod"/>
            </a:pPr>
            <a:r>
              <a:rPr lang="en-US" altLang="en-US"/>
              <a:t>Cut and leave (Spot Disruption) - does not stop beetle dispersal </a:t>
            </a:r>
          </a:p>
          <a:p>
            <a:pPr marL="228600" indent="-228600">
              <a:buFontTx/>
              <a:buAutoNum type="arabicPeriod"/>
            </a:pPr>
            <a:r>
              <a:rPr lang="en-US" altLang="en-US"/>
              <a:t>Do nothing </a:t>
            </a:r>
          </a:p>
          <a:p>
            <a:pPr marL="228600" indent="-228600">
              <a:buFontTx/>
              <a:buAutoNum type="arabicPeriod"/>
            </a:pPr>
            <a:endParaRPr lang="en-US" altLang="en-US"/>
          </a:p>
          <a:p>
            <a:pPr marL="228600" indent="-228600">
              <a:buFontTx/>
              <a:buAutoNum type="arabicPeriod"/>
            </a:pPr>
            <a:endParaRPr lang="en-US" altLang="en-US"/>
          </a:p>
          <a:p>
            <a:pPr marL="228600" indent="-228600">
              <a:buFontTx/>
              <a:buChar char="•"/>
            </a:pPr>
            <a:r>
              <a:rPr lang="en-US" altLang="en-US"/>
              <a:t>With regard to systemic insecticides, no research test has ever shown systemics to be anywhere nearly as effective as insecticide sprayed onto the bark. Systemic insecticides apparently do not remain in the phloem tissue in sufficient concentrations to affect beetle attack and colonization. </a:t>
            </a:r>
          </a:p>
          <a:p>
            <a:pPr marL="228600" indent="-228600">
              <a:buFontTx/>
              <a:buChar char="•"/>
            </a:pPr>
            <a:r>
              <a:rPr lang="en-US" altLang="en-US"/>
              <a:t>One case where a homeowner may wish to invest in a protective spray is when lightning, construction, or other injury weakens a tree and it produces terpenes which might attract beetles. In such cases the homeowner must contract a pest control operator who has the appropriate license and equipment for putting a registered insecticide at least 35 feet high on the trunk. </a:t>
            </a:r>
          </a:p>
          <a:p>
            <a:pPr marL="228600" indent="-228600"/>
            <a:endParaRPr lang="en-US" altLang="en-US"/>
          </a:p>
          <a:p>
            <a:pPr marL="228600" indent="-228600"/>
            <a:endParaRPr lang="en-US" altLang="en-US"/>
          </a:p>
          <a:p>
            <a:pPr marL="228600" indent="-228600"/>
            <a:endParaRPr lang="en-US" altLang="en-US"/>
          </a:p>
        </p:txBody>
      </p:sp>
    </p:spTree>
    <p:extLst>
      <p:ext uri="{BB962C8B-B14F-4D97-AF65-F5344CB8AC3E}">
        <p14:creationId xmlns:p14="http://schemas.microsoft.com/office/powerpoint/2010/main" val="202547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84BFD-F005-A84B-B96E-B6F9766E19EA}" type="slidenum">
              <a:rPr lang="en-US" altLang="en-US"/>
              <a:pPr/>
              <a:t>10</a:t>
            </a:fld>
            <a:endParaRPr lang="en-US" alt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pPr algn="just"/>
            <a:r>
              <a:rPr lang="en-US" altLang="en-US" sz="1000">
                <a:solidFill>
                  <a:srgbClr val="000000"/>
                </a:solidFill>
                <a:latin typeface="Arial" charset="0"/>
                <a:ea typeface="Arial" charset="0"/>
                <a:cs typeface="Arial" charset="0"/>
              </a:rPr>
              <a:t>Entered the United States at Charleston, South Carolina about 1974.  Now known to attack various trees and shrubs, including pecan, peach, plum, cherry, persimmon, oak, elm, sweet gum, magnolia, fig, buckeye, and sweet potato.  It probably will attack other plants on which it has yet to be found.  </a:t>
            </a:r>
          </a:p>
          <a:p>
            <a:endParaRPr lang="en-US" altLang="en-US" sz="1000">
              <a:solidFill>
                <a:srgbClr val="000000"/>
              </a:solidFill>
              <a:latin typeface="Verdana" charset="0"/>
            </a:endParaRPr>
          </a:p>
          <a:p>
            <a:r>
              <a:rPr lang="en-US" altLang="en-US" sz="1000">
                <a:solidFill>
                  <a:srgbClr val="000000"/>
                </a:solidFill>
                <a:latin typeface="Verdana" charset="0"/>
              </a:rPr>
              <a:t>Description:  Adult are approximately 1.5-3.3 mm long; head and body reddish-brown to black; stout robust shape; described as having a ‘hunchback’ appearance </a:t>
            </a:r>
            <a:br>
              <a:rPr lang="en-US" altLang="en-US" sz="1000">
                <a:solidFill>
                  <a:srgbClr val="000000"/>
                </a:solidFill>
                <a:latin typeface="Verdana" charset="0"/>
              </a:rPr>
            </a:br>
            <a:r>
              <a:rPr lang="en-US" altLang="en-US" sz="1000">
                <a:solidFill>
                  <a:srgbClr val="000000"/>
                </a:solidFill>
                <a:latin typeface="Verdana" charset="0"/>
              </a:rPr>
              <a:t>Pupa -- similar to adult; creamy white.</a:t>
            </a:r>
            <a:br>
              <a:rPr lang="en-US" altLang="en-US" sz="1000">
                <a:solidFill>
                  <a:srgbClr val="000000"/>
                </a:solidFill>
                <a:latin typeface="Verdana" charset="0"/>
              </a:rPr>
            </a:br>
            <a:r>
              <a:rPr lang="en-US" altLang="en-US" sz="1000">
                <a:solidFill>
                  <a:srgbClr val="000000"/>
                </a:solidFill>
                <a:latin typeface="Verdana" charset="0"/>
              </a:rPr>
              <a:t>Larva -- size variable, approximately 2-6 mm long when mature; head light brown to amber orange; body creamy white; legless. </a:t>
            </a:r>
          </a:p>
          <a:p>
            <a:endParaRPr lang="en-US" altLang="en-US" sz="1000">
              <a:solidFill>
                <a:srgbClr val="000000"/>
              </a:solidFill>
              <a:latin typeface="Verdana" charset="0"/>
            </a:endParaRPr>
          </a:p>
          <a:p>
            <a:r>
              <a:rPr lang="en-US" altLang="en-US" sz="1000">
                <a:solidFill>
                  <a:srgbClr val="000000"/>
                </a:solidFill>
                <a:latin typeface="Arial" charset="0"/>
                <a:ea typeface="Arial" charset="0"/>
                <a:cs typeface="Arial" charset="0"/>
              </a:rPr>
              <a:t>Life Cycle: They are active year-round during warm periods but most adult activity has been observed in March.  They mate, lay eggs and rear young within the galleries excavated by the females. They breed in host material from 2 to 30 cm in diameter, although smaller branches are most commonly attacked first.  All life stages can be found inside the galleries.  When mature, females leave infested plants and fly to new host plants.  Males do not fly.  There are several generations per year. </a:t>
            </a:r>
          </a:p>
          <a:p>
            <a:endParaRPr lang="en-US" altLang="en-US" sz="1000">
              <a:solidFill>
                <a:srgbClr val="000000"/>
              </a:solidFill>
              <a:latin typeface="Verdana" charset="0"/>
            </a:endParaRPr>
          </a:p>
          <a:p>
            <a:pPr algn="just"/>
            <a:r>
              <a:rPr lang="en-US" altLang="en-US" sz="1000">
                <a:solidFill>
                  <a:srgbClr val="000000"/>
                </a:solidFill>
                <a:latin typeface="Arial" charset="0"/>
                <a:ea typeface="Arial" charset="0"/>
                <a:cs typeface="Arial" charset="0"/>
              </a:rPr>
              <a:t>Damage: Adults and larvae bore into twigs, branches or small trunks of woody host plants, excavate a system of tunnels in the wood or pith and introduce a symbiotic ambrosial fungus on which they feed.  The boring and introduced fungus damage and clog the xylem, ultimately killing all or part of the plant.  Infestations normally can be identified by toothpick-like spines of boring dust protruding from holes made in the host plant by females excavating their galleries.  The strings or spines of boring dust may be up to 2 to 3 inches long but are fragile and easily broken off by wind or rain.  Unlike other scolytids, which normally attack only stressed or damaged plants, Asian ambrosia beetles attack apparently healthy plants.  Individual plants may host up to 50 beetles.  It is almost impossible to save heavily infested plants. </a:t>
            </a:r>
          </a:p>
          <a:p>
            <a:pPr algn="just"/>
            <a:endParaRPr lang="en-US" altLang="en-US" sz="1000">
              <a:solidFill>
                <a:srgbClr val="000000"/>
              </a:solidFill>
              <a:latin typeface="Arial" charset="0"/>
              <a:ea typeface="Arial" charset="0"/>
              <a:cs typeface="Arial" charset="0"/>
            </a:endParaRPr>
          </a:p>
          <a:p>
            <a:pPr algn="just"/>
            <a:r>
              <a:rPr lang="en-US" altLang="en-US" sz="1000">
                <a:solidFill>
                  <a:srgbClr val="000000"/>
                </a:solidFill>
                <a:latin typeface="Arial" charset="0"/>
                <a:ea typeface="Arial" charset="0"/>
                <a:cs typeface="Arial" charset="0"/>
              </a:rPr>
              <a:t>Control: Infested plants or plant parts should be removed and burned.  Homeowner insecticide applications have not been shown to stop an infestations.  A severe stem </a:t>
            </a:r>
            <a:r>
              <a:rPr lang="en-US" altLang="en-US" sz="1000">
                <a:solidFill>
                  <a:srgbClr val="000000"/>
                </a:solidFill>
                <a:latin typeface="Verdana" charset="0"/>
              </a:rPr>
              <a:t>infestation is usually indicative of a dying tree.  Promote tree vigor and health to minimize possibility of ambrosia beetle infestation. </a:t>
            </a:r>
          </a:p>
        </p:txBody>
      </p:sp>
    </p:spTree>
    <p:extLst>
      <p:ext uri="{BB962C8B-B14F-4D97-AF65-F5344CB8AC3E}">
        <p14:creationId xmlns:p14="http://schemas.microsoft.com/office/powerpoint/2010/main" val="21042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9E329-53B2-9740-A450-BE3F863612E9}" type="slidenum">
              <a:rPr lang="en-US" altLang="en-US"/>
              <a:pPr/>
              <a:t>11</a:t>
            </a:fld>
            <a:endParaRPr lang="en-US" altLang="en-US"/>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sz="1000" b="1"/>
              <a:t>Background</a:t>
            </a:r>
            <a:r>
              <a:rPr lang="en-US" altLang="en-US" sz="1000"/>
              <a:t>. The Asian longhorned beetle (ALB), </a:t>
            </a:r>
            <a:r>
              <a:rPr lang="en-US" altLang="en-US" sz="1000" i="1"/>
              <a:t>Anoplophora glabripennis,</a:t>
            </a:r>
            <a:r>
              <a:rPr lang="en-US" altLang="en-US" sz="1000"/>
              <a:t> is a woodboring beetle indigenous to Japan, Korea, and China. It is regularly intercepted at ports of entry as it emerges from wood used for pallets and packing materials. In 1996 it was discovered infesting and killing trees in Brooklyn and Amityville, New York. Federal and state agencies quickly initiated an aggressive program to locate, remove, and destroy all infested trees with the objective of eradicating the two populations. In 1998, the ALB was discovered in three communities near Chicago and another expensive eradication program is now underway. New regulations limiting the importation of solid wood packing materials from China will hopefully keep out additional introductions of this exotic pest. </a:t>
            </a:r>
          </a:p>
          <a:p>
            <a:r>
              <a:rPr lang="en-US" altLang="en-US" sz="1000" b="1"/>
              <a:t>Host trees.</a:t>
            </a:r>
            <a:r>
              <a:rPr lang="en-US" altLang="en-US" sz="1000"/>
              <a:t> The infestation in New York was most serious in maples and horsechestnuts. Other trees infested and killed in the U.S. include ash, poplar, willow, elm, mulberry, and black locust. Many of the same and closely related species occur in Georgia. </a:t>
            </a:r>
          </a:p>
          <a:p>
            <a:r>
              <a:rPr lang="en-US" altLang="en-US" sz="1000" b="1"/>
              <a:t>Beetle Identification.</a:t>
            </a:r>
            <a:r>
              <a:rPr lang="en-US" altLang="en-US" sz="1000"/>
              <a:t> The large size and distinctive markings of the ALB make it relatively easy to identify (see picture below). Adults are about 1 to 1.25 inches long and, like many beetles in the family Cerambycidae, have antennae that are 1.3 to 2.5 times the length of the body. The ALB is distinguished from similarly shaped beetles by its unique combination of: </a:t>
            </a:r>
          </a:p>
          <a:p>
            <a:pPr>
              <a:buFontTx/>
              <a:buChar char="•"/>
            </a:pPr>
            <a:r>
              <a:rPr lang="en-US" altLang="en-US" sz="1000"/>
              <a:t>a shiny black body with about 20 white spots </a:t>
            </a:r>
          </a:p>
          <a:p>
            <a:pPr>
              <a:buFontTx/>
              <a:buChar char="•"/>
            </a:pPr>
            <a:r>
              <a:rPr lang="en-US" altLang="en-US" sz="1000"/>
              <a:t>antennae with alternating bands of black and white </a:t>
            </a:r>
          </a:p>
          <a:p>
            <a:pPr>
              <a:buFontTx/>
              <a:buChar char="•"/>
            </a:pPr>
            <a:r>
              <a:rPr lang="en-US" altLang="en-US" sz="1000"/>
              <a:t>legs that are bluish-white on the upper surface </a:t>
            </a:r>
          </a:p>
          <a:p>
            <a:endParaRPr lang="en-US" altLang="en-US" sz="1000"/>
          </a:p>
          <a:p>
            <a:r>
              <a:rPr lang="en-US" altLang="en-US" sz="1000"/>
              <a:t>The larvae feeds in the heartwood.  Sanitation is the only current control.</a:t>
            </a:r>
          </a:p>
        </p:txBody>
      </p:sp>
    </p:spTree>
    <p:extLst>
      <p:ext uri="{BB962C8B-B14F-4D97-AF65-F5344CB8AC3E}">
        <p14:creationId xmlns:p14="http://schemas.microsoft.com/office/powerpoint/2010/main" val="187326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28" name="Group 32"/>
          <p:cNvGrpSpPr>
            <a:grpSpLocks/>
          </p:cNvGrpSpPr>
          <p:nvPr/>
        </p:nvGrpSpPr>
        <p:grpSpPr bwMode="auto">
          <a:xfrm>
            <a:off x="-31750" y="0"/>
            <a:ext cx="9178925" cy="6924675"/>
            <a:chOff x="-20" y="0"/>
            <a:chExt cx="5782" cy="4362"/>
          </a:xfrm>
        </p:grpSpPr>
        <p:sp>
          <p:nvSpPr>
            <p:cNvPr id="4124" name="Rectangle 28" descr="Stonbk"/>
            <p:cNvSpPr>
              <a:spLocks noChangeArrowheads="1"/>
            </p:cNvSpPr>
            <p:nvPr userDrawn="1"/>
          </p:nvSpPr>
          <p:spPr bwMode="white">
            <a:xfrm>
              <a:off x="-15" y="5"/>
              <a:ext cx="5775" cy="4311"/>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5" name="Rectangle 9"/>
            <p:cNvSpPr>
              <a:spLocks noChangeArrowheads="1"/>
            </p:cNvSpPr>
            <p:nvPr userDrawn="1"/>
          </p:nvSpPr>
          <p:spPr bwMode="ltGray">
            <a:xfrm>
              <a:off x="0" y="0"/>
              <a:ext cx="743" cy="4334"/>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 name="Rectangle 10"/>
            <p:cNvSpPr>
              <a:spLocks noChangeArrowheads="1"/>
            </p:cNvSpPr>
            <p:nvPr userDrawn="1"/>
          </p:nvSpPr>
          <p:spPr bwMode="hidden">
            <a:xfrm>
              <a:off x="695" y="0"/>
              <a:ext cx="50" cy="436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07" name="Picture 11" descr="Astonbnr"/>
            <p:cNvPicPr>
              <a:picLocks noChangeAspect="1" noChangeArrowheads="1"/>
            </p:cNvPicPr>
            <p:nvPr userDrawn="1"/>
          </p:nvPicPr>
          <p:blipFill>
            <a:blip r:embed="rId3">
              <a:extLst>
                <a:ext uri="{28A0092B-C50C-407E-A947-70E740481C1C}">
                  <a14:useLocalDpi xmlns:a14="http://schemas.microsoft.com/office/drawing/2010/main" val="0"/>
                </a:ext>
              </a:extLst>
            </a:blip>
            <a:srcRect t="15163"/>
            <a:stretch>
              <a:fillRect/>
            </a:stretch>
          </p:blipFill>
          <p:spPr bwMode="gray">
            <a:xfrm>
              <a:off x="0" y="1705"/>
              <a:ext cx="5760" cy="498"/>
            </a:xfrm>
            <a:prstGeom prst="rect">
              <a:avLst/>
            </a:prstGeom>
            <a:noFill/>
            <a:extLst>
              <a:ext uri="{909E8E84-426E-40DD-AFC4-6F175D3DCCD1}">
                <a14:hiddenFill xmlns:a14="http://schemas.microsoft.com/office/drawing/2010/main">
                  <a:solidFill>
                    <a:srgbClr val="FFFFFF"/>
                  </a:solidFill>
                </a14:hiddenFill>
              </a:ext>
            </a:extLst>
          </p:spPr>
        </p:pic>
        <p:sp>
          <p:nvSpPr>
            <p:cNvPr id="4110" name="Rectangle 14"/>
            <p:cNvSpPr>
              <a:spLocks noChangeArrowheads="1"/>
            </p:cNvSpPr>
            <p:nvPr userDrawn="1"/>
          </p:nvSpPr>
          <p:spPr bwMode="hidden">
            <a:xfrm rot="5400000">
              <a:off x="3204" y="-396"/>
              <a:ext cx="47" cy="506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8" name="Rectangle 12"/>
            <p:cNvSpPr>
              <a:spLocks noChangeArrowheads="1"/>
            </p:cNvSpPr>
            <p:nvPr userDrawn="1"/>
          </p:nvSpPr>
          <p:spPr bwMode="hidden">
            <a:xfrm rot="5400000">
              <a:off x="3204" y="-852"/>
              <a:ext cx="47" cy="506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9" name="Rectangle 13"/>
            <p:cNvSpPr>
              <a:spLocks noChangeArrowheads="1"/>
            </p:cNvSpPr>
            <p:nvPr userDrawn="1"/>
          </p:nvSpPr>
          <p:spPr bwMode="hidden">
            <a:xfrm>
              <a:off x="-20" y="0"/>
              <a:ext cx="47" cy="434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4" name="Line 18"/>
            <p:cNvSpPr>
              <a:spLocks noChangeShapeType="1"/>
            </p:cNvSpPr>
            <p:nvPr userDrawn="1"/>
          </p:nvSpPr>
          <p:spPr bwMode="auto">
            <a:xfrm>
              <a:off x="414" y="2118"/>
              <a:ext cx="281"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5" name="Line 19"/>
            <p:cNvSpPr>
              <a:spLocks noChangeShapeType="1"/>
            </p:cNvSpPr>
            <p:nvPr userDrawn="1"/>
          </p:nvSpPr>
          <p:spPr bwMode="auto">
            <a:xfrm flipV="1">
              <a:off x="27" y="2116"/>
              <a:ext cx="230" cy="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20" name="Freeform 24"/>
            <p:cNvSpPr>
              <a:spLocks/>
            </p:cNvSpPr>
            <p:nvPr userDrawn="1"/>
          </p:nvSpPr>
          <p:spPr bwMode="auto">
            <a:xfrm>
              <a:off x="255" y="2115"/>
              <a:ext cx="65" cy="86"/>
            </a:xfrm>
            <a:custGeom>
              <a:avLst/>
              <a:gdLst>
                <a:gd name="T0" fmla="*/ 0 w 65"/>
                <a:gd name="T1" fmla="*/ 0 h 86"/>
                <a:gd name="T2" fmla="*/ 15 w 65"/>
                <a:gd name="T3" fmla="*/ 12 h 86"/>
                <a:gd name="T4" fmla="*/ 27 w 65"/>
                <a:gd name="T5" fmla="*/ 23 h 86"/>
                <a:gd name="T6" fmla="*/ 36 w 65"/>
                <a:gd name="T7" fmla="*/ 35 h 86"/>
                <a:gd name="T8" fmla="*/ 47 w 65"/>
                <a:gd name="T9" fmla="*/ 45 h 86"/>
                <a:gd name="T10" fmla="*/ 56 w 65"/>
                <a:gd name="T11" fmla="*/ 66 h 86"/>
                <a:gd name="T12" fmla="*/ 63 w 65"/>
                <a:gd name="T13" fmla="*/ 80 h 86"/>
                <a:gd name="T14" fmla="*/ 65 w 6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86">
                  <a:moveTo>
                    <a:pt x="0" y="0"/>
                  </a:moveTo>
                  <a:cubicBezTo>
                    <a:pt x="9" y="4"/>
                    <a:pt x="6" y="10"/>
                    <a:pt x="15" y="12"/>
                  </a:cubicBezTo>
                  <a:cubicBezTo>
                    <a:pt x="18" y="20"/>
                    <a:pt x="19" y="20"/>
                    <a:pt x="27" y="23"/>
                  </a:cubicBezTo>
                  <a:cubicBezTo>
                    <a:pt x="29" y="29"/>
                    <a:pt x="30" y="32"/>
                    <a:pt x="36" y="35"/>
                  </a:cubicBezTo>
                  <a:cubicBezTo>
                    <a:pt x="40" y="40"/>
                    <a:pt x="43" y="40"/>
                    <a:pt x="47" y="45"/>
                  </a:cubicBezTo>
                  <a:cubicBezTo>
                    <a:pt x="49" y="71"/>
                    <a:pt x="49" y="52"/>
                    <a:pt x="56" y="66"/>
                  </a:cubicBezTo>
                  <a:cubicBezTo>
                    <a:pt x="57" y="74"/>
                    <a:pt x="56" y="77"/>
                    <a:pt x="63" y="80"/>
                  </a:cubicBezTo>
                  <a:cubicBezTo>
                    <a:pt x="65" y="85"/>
                    <a:pt x="65" y="83"/>
                    <a:pt x="65" y="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22" name="Freeform 26"/>
            <p:cNvSpPr>
              <a:spLocks/>
            </p:cNvSpPr>
            <p:nvPr userDrawn="1"/>
          </p:nvSpPr>
          <p:spPr bwMode="auto">
            <a:xfrm>
              <a:off x="344" y="2118"/>
              <a:ext cx="71" cy="84"/>
            </a:xfrm>
            <a:custGeom>
              <a:avLst/>
              <a:gdLst>
                <a:gd name="T0" fmla="*/ 69 w 71"/>
                <a:gd name="T1" fmla="*/ 0 h 84"/>
                <a:gd name="T2" fmla="*/ 61 w 71"/>
                <a:gd name="T3" fmla="*/ 27 h 84"/>
                <a:gd name="T4" fmla="*/ 52 w 71"/>
                <a:gd name="T5" fmla="*/ 57 h 84"/>
                <a:gd name="T6" fmla="*/ 46 w 71"/>
                <a:gd name="T7" fmla="*/ 72 h 84"/>
                <a:gd name="T8" fmla="*/ 33 w 71"/>
                <a:gd name="T9" fmla="*/ 63 h 84"/>
                <a:gd name="T10" fmla="*/ 25 w 71"/>
                <a:gd name="T11" fmla="*/ 51 h 84"/>
                <a:gd name="T12" fmla="*/ 10 w 71"/>
                <a:gd name="T13" fmla="*/ 39 h 84"/>
                <a:gd name="T14" fmla="*/ 4 w 71"/>
                <a:gd name="T15" fmla="*/ 77 h 84"/>
                <a:gd name="T16" fmla="*/ 1 w 7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4">
                  <a:moveTo>
                    <a:pt x="69" y="0"/>
                  </a:moveTo>
                  <a:cubicBezTo>
                    <a:pt x="65" y="10"/>
                    <a:pt x="71" y="21"/>
                    <a:pt x="61" y="27"/>
                  </a:cubicBezTo>
                  <a:cubicBezTo>
                    <a:pt x="59" y="37"/>
                    <a:pt x="62" y="55"/>
                    <a:pt x="52" y="57"/>
                  </a:cubicBezTo>
                  <a:cubicBezTo>
                    <a:pt x="49" y="62"/>
                    <a:pt x="49" y="67"/>
                    <a:pt x="46" y="72"/>
                  </a:cubicBezTo>
                  <a:cubicBezTo>
                    <a:pt x="38" y="71"/>
                    <a:pt x="39" y="67"/>
                    <a:pt x="33" y="63"/>
                  </a:cubicBezTo>
                  <a:cubicBezTo>
                    <a:pt x="30" y="58"/>
                    <a:pt x="27" y="56"/>
                    <a:pt x="25" y="51"/>
                  </a:cubicBezTo>
                  <a:cubicBezTo>
                    <a:pt x="23" y="38"/>
                    <a:pt x="25" y="38"/>
                    <a:pt x="10" y="39"/>
                  </a:cubicBezTo>
                  <a:cubicBezTo>
                    <a:pt x="8" y="51"/>
                    <a:pt x="18" y="72"/>
                    <a:pt x="4" y="77"/>
                  </a:cubicBezTo>
                  <a:cubicBezTo>
                    <a:pt x="0" y="82"/>
                    <a:pt x="1" y="79"/>
                    <a:pt x="1" y="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098" name="Rectangle 2"/>
          <p:cNvSpPr>
            <a:spLocks noGrp="1" noChangeArrowheads="1"/>
          </p:cNvSpPr>
          <p:nvPr>
            <p:ph type="ctrTitle"/>
          </p:nvPr>
        </p:nvSpPr>
        <p:spPr>
          <a:xfrm>
            <a:off x="1244600" y="1247775"/>
            <a:ext cx="7772400" cy="1143000"/>
          </a:xfrm>
        </p:spPr>
        <p:txBody>
          <a:bodyPr anchor="b"/>
          <a:lstStyle>
            <a:lvl1pPr algn="ct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19304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4100" name="Rectangle 4"/>
          <p:cNvSpPr>
            <a:spLocks noGrp="1" noChangeArrowheads="1"/>
          </p:cNvSpPr>
          <p:nvPr>
            <p:ph type="dt" sz="half" idx="2"/>
          </p:nvPr>
        </p:nvSpPr>
        <p:spPr>
          <a:xfrm>
            <a:off x="1262063" y="6248400"/>
            <a:ext cx="1905000" cy="457200"/>
          </a:xfrm>
        </p:spPr>
        <p:txBody>
          <a:bodyPr/>
          <a:lstStyle>
            <a:lvl1pPr>
              <a:defRPr/>
            </a:lvl1pPr>
          </a:lstStyle>
          <a:p>
            <a:endParaRPr lang="en-US" altLang="en-US"/>
          </a:p>
        </p:txBody>
      </p:sp>
      <p:sp>
        <p:nvSpPr>
          <p:cNvPr id="4101" name="Rectangle 5"/>
          <p:cNvSpPr>
            <a:spLocks noGrp="1" noChangeArrowheads="1"/>
          </p:cNvSpPr>
          <p:nvPr>
            <p:ph type="ftr" sz="quarter" idx="3"/>
          </p:nvPr>
        </p:nvSpPr>
        <p:spPr>
          <a:xfrm>
            <a:off x="3700463" y="6248400"/>
            <a:ext cx="2895600" cy="457200"/>
          </a:xfrm>
        </p:spPr>
        <p:txBody>
          <a:bodyPr/>
          <a:lstStyle>
            <a:lvl1pPr>
              <a:defRPr/>
            </a:lvl1pPr>
          </a:lstStyle>
          <a:p>
            <a:endParaRPr lang="en-US" altLang="en-US"/>
          </a:p>
        </p:txBody>
      </p:sp>
      <p:sp>
        <p:nvSpPr>
          <p:cNvPr id="4102" name="Rectangle 6"/>
          <p:cNvSpPr>
            <a:spLocks noGrp="1" noChangeArrowheads="1"/>
          </p:cNvSpPr>
          <p:nvPr>
            <p:ph type="sldNum" sz="quarter" idx="4"/>
          </p:nvPr>
        </p:nvSpPr>
        <p:spPr>
          <a:xfrm>
            <a:off x="7129463" y="6248400"/>
            <a:ext cx="1905000" cy="457200"/>
          </a:xfrm>
        </p:spPr>
        <p:txBody>
          <a:bodyPr/>
          <a:lstStyle>
            <a:lvl1pPr>
              <a:defRPr/>
            </a:lvl1pPr>
          </a:lstStyle>
          <a:p>
            <a:fld id="{60EC7287-0C47-EA4C-9A16-47DB34FE9F7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F391E0-A9A1-CA42-81E8-40DF39C657E1}" type="slidenum">
              <a:rPr lang="en-US" altLang="en-US"/>
              <a:pPr/>
              <a:t>‹#›</a:t>
            </a:fld>
            <a:endParaRPr lang="en-US" altLang="en-US"/>
          </a:p>
        </p:txBody>
      </p:sp>
    </p:spTree>
    <p:extLst>
      <p:ext uri="{BB962C8B-B14F-4D97-AF65-F5344CB8AC3E}">
        <p14:creationId xmlns:p14="http://schemas.microsoft.com/office/powerpoint/2010/main" val="150542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8AA216-F397-BE43-A51B-C96ED7B92264}" type="slidenum">
              <a:rPr lang="en-US" altLang="en-US"/>
              <a:pPr/>
              <a:t>‹#›</a:t>
            </a:fld>
            <a:endParaRPr lang="en-US" altLang="en-US"/>
          </a:p>
        </p:txBody>
      </p:sp>
    </p:spTree>
    <p:extLst>
      <p:ext uri="{BB962C8B-B14F-4D97-AF65-F5344CB8AC3E}">
        <p14:creationId xmlns:p14="http://schemas.microsoft.com/office/powerpoint/2010/main" val="213549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Picture Placeholder 2"/>
          <p:cNvSpPr>
            <a:spLocks noGrp="1"/>
          </p:cNvSpPr>
          <p:nvPr>
            <p:ph type="clipArt" sz="half" idx="1"/>
          </p:nvPr>
        </p:nvSpPr>
        <p:spPr>
          <a:xfrm>
            <a:off x="1257300" y="1981200"/>
            <a:ext cx="3810000" cy="4114800"/>
          </a:xfrm>
        </p:spPr>
        <p:txBody>
          <a:bodyPr/>
          <a:lstStyle/>
          <a:p>
            <a:endParaRPr lang="en-US"/>
          </a:p>
        </p:txBody>
      </p:sp>
      <p:sp>
        <p:nvSpPr>
          <p:cNvPr id="4" name="Text Placeholder 3"/>
          <p:cNvSpPr>
            <a:spLocks noGrp="1"/>
          </p:cNvSpPr>
          <p:nvPr>
            <p:ph type="body"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D1B2CE7F-1939-6B41-85B5-D9997A23A029}" type="slidenum">
              <a:rPr lang="en-US" altLang="en-US"/>
              <a:pPr/>
              <a:t>‹#›</a:t>
            </a:fld>
            <a:endParaRPr lang="en-US" altLang="en-US"/>
          </a:p>
        </p:txBody>
      </p:sp>
    </p:spTree>
    <p:extLst>
      <p:ext uri="{BB962C8B-B14F-4D97-AF65-F5344CB8AC3E}">
        <p14:creationId xmlns:p14="http://schemas.microsoft.com/office/powerpoint/2010/main" val="434475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A78241C5-540D-C745-B2DE-02FA3943A5DB}" type="slidenum">
              <a:rPr lang="en-US" altLang="en-US"/>
              <a:pPr/>
              <a:t>‹#›</a:t>
            </a:fld>
            <a:endParaRPr lang="en-US" altLang="en-US"/>
          </a:p>
        </p:txBody>
      </p:sp>
    </p:spTree>
    <p:extLst>
      <p:ext uri="{BB962C8B-B14F-4D97-AF65-F5344CB8AC3E}">
        <p14:creationId xmlns:p14="http://schemas.microsoft.com/office/powerpoint/2010/main" val="78413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496677-2639-2C40-B490-58557E042F2D}" type="slidenum">
              <a:rPr lang="en-US" altLang="en-US"/>
              <a:pPr/>
              <a:t>‹#›</a:t>
            </a:fld>
            <a:endParaRPr lang="en-US" altLang="en-US"/>
          </a:p>
        </p:txBody>
      </p:sp>
    </p:spTree>
    <p:extLst>
      <p:ext uri="{BB962C8B-B14F-4D97-AF65-F5344CB8AC3E}">
        <p14:creationId xmlns:p14="http://schemas.microsoft.com/office/powerpoint/2010/main" val="21769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B7F4F6-E32B-954A-9876-55FA9BB396EE}" type="slidenum">
              <a:rPr lang="en-US" altLang="en-US"/>
              <a:pPr/>
              <a:t>‹#›</a:t>
            </a:fld>
            <a:endParaRPr lang="en-US" altLang="en-US"/>
          </a:p>
        </p:txBody>
      </p:sp>
    </p:spTree>
    <p:extLst>
      <p:ext uri="{BB962C8B-B14F-4D97-AF65-F5344CB8AC3E}">
        <p14:creationId xmlns:p14="http://schemas.microsoft.com/office/powerpoint/2010/main" val="170387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D10BDF8-A85B-3D49-B360-0FA242EB7870}" type="slidenum">
              <a:rPr lang="en-US" altLang="en-US"/>
              <a:pPr/>
              <a:t>‹#›</a:t>
            </a:fld>
            <a:endParaRPr lang="en-US" altLang="en-US"/>
          </a:p>
        </p:txBody>
      </p:sp>
    </p:spTree>
    <p:extLst>
      <p:ext uri="{BB962C8B-B14F-4D97-AF65-F5344CB8AC3E}">
        <p14:creationId xmlns:p14="http://schemas.microsoft.com/office/powerpoint/2010/main" val="26132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D664D8A-D9E6-744B-B679-C3751515C608}" type="slidenum">
              <a:rPr lang="en-US" altLang="en-US"/>
              <a:pPr/>
              <a:t>‹#›</a:t>
            </a:fld>
            <a:endParaRPr lang="en-US" altLang="en-US"/>
          </a:p>
        </p:txBody>
      </p:sp>
    </p:spTree>
    <p:extLst>
      <p:ext uri="{BB962C8B-B14F-4D97-AF65-F5344CB8AC3E}">
        <p14:creationId xmlns:p14="http://schemas.microsoft.com/office/powerpoint/2010/main" val="5647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7EF0A22-8ADF-2A4B-A7B4-828E16C27C10}" type="slidenum">
              <a:rPr lang="en-US" altLang="en-US"/>
              <a:pPr/>
              <a:t>‹#›</a:t>
            </a:fld>
            <a:endParaRPr lang="en-US" altLang="en-US"/>
          </a:p>
        </p:txBody>
      </p:sp>
    </p:spTree>
    <p:extLst>
      <p:ext uri="{BB962C8B-B14F-4D97-AF65-F5344CB8AC3E}">
        <p14:creationId xmlns:p14="http://schemas.microsoft.com/office/powerpoint/2010/main" val="11781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94801D7-8D42-7E42-BEA4-C0A6A3C23E41}" type="slidenum">
              <a:rPr lang="en-US" altLang="en-US"/>
              <a:pPr/>
              <a:t>‹#›</a:t>
            </a:fld>
            <a:endParaRPr lang="en-US" altLang="en-US"/>
          </a:p>
        </p:txBody>
      </p:sp>
    </p:spTree>
    <p:extLst>
      <p:ext uri="{BB962C8B-B14F-4D97-AF65-F5344CB8AC3E}">
        <p14:creationId xmlns:p14="http://schemas.microsoft.com/office/powerpoint/2010/main" val="22034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287A8A-5B2B-214F-8800-914C057EF1EF}" type="slidenum">
              <a:rPr lang="en-US" altLang="en-US"/>
              <a:pPr/>
              <a:t>‹#›</a:t>
            </a:fld>
            <a:endParaRPr lang="en-US" altLang="en-US"/>
          </a:p>
        </p:txBody>
      </p:sp>
    </p:spTree>
    <p:extLst>
      <p:ext uri="{BB962C8B-B14F-4D97-AF65-F5344CB8AC3E}">
        <p14:creationId xmlns:p14="http://schemas.microsoft.com/office/powerpoint/2010/main" val="110803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61CDDE-668A-2B4F-934B-274FFD8C4CF4}" type="slidenum">
              <a:rPr lang="en-US" altLang="en-US"/>
              <a:pPr/>
              <a:t>‹#›</a:t>
            </a:fld>
            <a:endParaRPr lang="en-US" altLang="en-US"/>
          </a:p>
        </p:txBody>
      </p:sp>
    </p:spTree>
    <p:extLst>
      <p:ext uri="{BB962C8B-B14F-4D97-AF65-F5344CB8AC3E}">
        <p14:creationId xmlns:p14="http://schemas.microsoft.com/office/powerpoint/2010/main" val="19414750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9" name="Group 17"/>
          <p:cNvGrpSpPr>
            <a:grpSpLocks/>
          </p:cNvGrpSpPr>
          <p:nvPr/>
        </p:nvGrpSpPr>
        <p:grpSpPr bwMode="auto">
          <a:xfrm>
            <a:off x="0" y="0"/>
            <a:ext cx="9144000" cy="6869113"/>
            <a:chOff x="0" y="0"/>
            <a:chExt cx="5760" cy="4327"/>
          </a:xfrm>
        </p:grpSpPr>
        <p:sp>
          <p:nvSpPr>
            <p:cNvPr id="3075" name="Rectangle 3"/>
            <p:cNvSpPr>
              <a:spLocks noChangeArrowheads="1"/>
            </p:cNvSpPr>
            <p:nvPr userDrawn="1"/>
          </p:nvSpPr>
          <p:spPr bwMode="ltGray">
            <a:xfrm>
              <a:off x="0" y="405"/>
              <a:ext cx="743" cy="3922"/>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076" name="Picture 4" descr="Astonbnr"/>
            <p:cNvPicPr>
              <a:picLocks noChangeAspect="1" noChangeArrowheads="1"/>
            </p:cNvPicPr>
            <p:nvPr userDrawn="1"/>
          </p:nvPicPr>
          <p:blipFill>
            <a:blip r:embed="rId15">
              <a:extLst>
                <a:ext uri="{28A0092B-C50C-407E-A947-70E740481C1C}">
                  <a14:useLocalDpi xmlns:a14="http://schemas.microsoft.com/office/drawing/2010/main" val="0"/>
                </a:ext>
              </a:extLst>
            </a:blip>
            <a:srcRect t="15163"/>
            <a:stretch>
              <a:fillRect/>
            </a:stretch>
          </p:blipFill>
          <p:spPr bwMode="gray">
            <a:xfrm>
              <a:off x="0" y="0"/>
              <a:ext cx="5760" cy="498"/>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5"/>
            <p:cNvSpPr>
              <a:spLocks noChangeArrowheads="1"/>
            </p:cNvSpPr>
            <p:nvPr userDrawn="1"/>
          </p:nvSpPr>
          <p:spPr bwMode="white">
            <a:xfrm>
              <a:off x="704" y="181"/>
              <a:ext cx="5056" cy="38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 name="Rectangle 6" descr="Stonbk"/>
            <p:cNvSpPr>
              <a:spLocks noChangeArrowheads="1"/>
            </p:cNvSpPr>
            <p:nvPr userDrawn="1"/>
          </p:nvSpPr>
          <p:spPr bwMode="white">
            <a:xfrm>
              <a:off x="747" y="224"/>
              <a:ext cx="5013" cy="4092"/>
            </a:xfrm>
            <a:prstGeom prst="rect">
              <a:avLst/>
            </a:prstGeom>
            <a:blipFill dpi="0" rotWithShape="0">
              <a:blip r:embed="rId1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userDrawn="1"/>
          </p:nvSpPr>
          <p:spPr bwMode="white">
            <a:xfrm>
              <a:off x="703" y="186"/>
              <a:ext cx="46" cy="413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 name="Line 8"/>
            <p:cNvSpPr>
              <a:spLocks noChangeShapeType="1"/>
            </p:cNvSpPr>
            <p:nvPr userDrawn="1"/>
          </p:nvSpPr>
          <p:spPr bwMode="hidden">
            <a:xfrm>
              <a:off x="0" y="415"/>
              <a:ext cx="25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 name="Line 9"/>
            <p:cNvSpPr>
              <a:spLocks noChangeShapeType="1"/>
            </p:cNvSpPr>
            <p:nvPr userDrawn="1"/>
          </p:nvSpPr>
          <p:spPr bwMode="hidden">
            <a:xfrm>
              <a:off x="421" y="412"/>
              <a:ext cx="28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2" name="Rectangle 10"/>
            <p:cNvSpPr>
              <a:spLocks noChangeArrowheads="1"/>
            </p:cNvSpPr>
            <p:nvPr userDrawn="1"/>
          </p:nvSpPr>
          <p:spPr bwMode="hidden">
            <a:xfrm>
              <a:off x="0" y="0"/>
              <a:ext cx="27" cy="432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083" name="Rectangle 11"/>
          <p:cNvSpPr>
            <a:spLocks noGrp="1" noChangeArrowheads="1"/>
          </p:cNvSpPr>
          <p:nvPr>
            <p:ph type="title"/>
          </p:nvPr>
        </p:nvSpPr>
        <p:spPr bwMode="auto">
          <a:xfrm>
            <a:off x="12573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4" name="Rectangle 12"/>
          <p:cNvSpPr>
            <a:spLocks noGrp="1" noChangeArrowheads="1"/>
          </p:cNvSpPr>
          <p:nvPr>
            <p:ph type="body" idx="1"/>
          </p:nvPr>
        </p:nvSpPr>
        <p:spPr bwMode="auto">
          <a:xfrm>
            <a:off x="12573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 name="Rectangle 13"/>
          <p:cNvSpPr>
            <a:spLocks noGrp="1" noChangeArrowheads="1"/>
          </p:cNvSpPr>
          <p:nvPr>
            <p:ph type="dt" sz="half" idx="2"/>
          </p:nvPr>
        </p:nvSpPr>
        <p:spPr bwMode="auto">
          <a:xfrm>
            <a:off x="12573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solidFill>
                  <a:schemeClr val="bg2"/>
                </a:solidFill>
              </a:defRPr>
            </a:lvl1pPr>
          </a:lstStyle>
          <a:p>
            <a:endParaRPr lang="en-US" altLang="en-US"/>
          </a:p>
        </p:txBody>
      </p:sp>
      <p:sp>
        <p:nvSpPr>
          <p:cNvPr id="3086" name="Rectangle 14"/>
          <p:cNvSpPr>
            <a:spLocks noGrp="1" noChangeArrowheads="1"/>
          </p:cNvSpPr>
          <p:nvPr>
            <p:ph type="ftr" sz="quarter" idx="3"/>
          </p:nvPr>
        </p:nvSpPr>
        <p:spPr bwMode="auto">
          <a:xfrm>
            <a:off x="36957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solidFill>
                  <a:schemeClr val="bg2"/>
                </a:solidFill>
              </a:defRPr>
            </a:lvl1pPr>
          </a:lstStyle>
          <a:p>
            <a:endParaRPr lang="en-US" altLang="en-US"/>
          </a:p>
        </p:txBody>
      </p:sp>
      <p:sp>
        <p:nvSpPr>
          <p:cNvPr id="3087" name="Rectangle 15"/>
          <p:cNvSpPr>
            <a:spLocks noGrp="1" noChangeArrowheads="1"/>
          </p:cNvSpPr>
          <p:nvPr>
            <p:ph type="sldNum" sz="quarter" idx="4"/>
          </p:nvPr>
        </p:nvSpPr>
        <p:spPr bwMode="auto">
          <a:xfrm>
            <a:off x="71247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solidFill>
                  <a:schemeClr val="bg2"/>
                </a:solidFill>
              </a:defRPr>
            </a:lvl1pPr>
          </a:lstStyle>
          <a:p>
            <a:fld id="{D786F5D6-552D-A542-AF5E-79A3A92F4CCF}" type="slidenum">
              <a:rPr lang="en-US" altLang="en-US"/>
              <a:pPr/>
              <a:t>‹#›</a:t>
            </a:fld>
            <a:endParaRPr lang="en-US" altLang="en-US"/>
          </a:p>
        </p:txBody>
      </p:sp>
      <p:sp>
        <p:nvSpPr>
          <p:cNvPr id="3090" name="Rectangle 18"/>
          <p:cNvSpPr>
            <a:spLocks noChangeArrowheads="1"/>
          </p:cNvSpPr>
          <p:nvPr/>
        </p:nvSpPr>
        <p:spPr bwMode="auto">
          <a:xfrm>
            <a:off x="1117600" y="268288"/>
            <a:ext cx="8026400" cy="746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accent2"/>
        </a:buClr>
        <a:buSzPct val="85000"/>
        <a:buFont typeface="Wingdings"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80000"/>
        <a:buFont typeface="Wingdings"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70000"/>
        <a:buFont typeface="Wingdings"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estryimages.org/images/768x512/1262002.jpg" TargetMode="External"/><Relationship Id="rId4" Type="http://schemas.openxmlformats.org/officeDocument/2006/relationships/image" Target="../media/image10.jpeg"/><Relationship Id="rId5" Type="http://schemas.openxmlformats.org/officeDocument/2006/relationships/hyperlink" Target="http://www.forestryimages.org/images/768x512/3225079.jpg" TargetMode="External"/><Relationship Id="rId6"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www.forestryimages.org/images/768x512/1231059.jpg" TargetMode="External"/><Relationship Id="rId4" Type="http://schemas.openxmlformats.org/officeDocument/2006/relationships/image" Target="../media/image12.jpeg"/><Relationship Id="rId5" Type="http://schemas.openxmlformats.org/officeDocument/2006/relationships/hyperlink" Target="http://www.forestryimages.org/images/768x512/1627078.jpg" TargetMode="External"/><Relationship Id="rId6"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hyperlink" Target="http://www.forestryimages.org/images/768x512/1430058.jpg" TargetMode="External"/><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hyperlink" Target="http://www.forestryimages.org/images/768x512/1627025.jpg" TargetMode="External"/><Relationship Id="rId4" Type="http://schemas.openxmlformats.org/officeDocument/2006/relationships/hyperlink" Target="http://www.forestryimages.org/images/768x512/2089040.jpg" TargetMode="External"/><Relationship Id="rId5"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www.forestryimages.org/images/768x512/1669036.jpg" TargetMode="External"/><Relationship Id="rId4" Type="http://schemas.openxmlformats.org/officeDocument/2006/relationships/image" Target="../media/image23.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hyperlink" Target="http://www.forestryimages.org/images/768x512/1419324.jpg" TargetMode="External"/><Relationship Id="rId4"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forestryimages.org/images/768x512/1235142.jpg" TargetMode="External"/><Relationship Id="rId4" Type="http://schemas.openxmlformats.org/officeDocument/2006/relationships/image" Target="../media/image25.jpeg"/><Relationship Id="rId5" Type="http://schemas.openxmlformats.org/officeDocument/2006/relationships/hyperlink" Target="http://www.forestryimages.org/images/768x512/1254041.jpg" TargetMode="External"/><Relationship Id="rId6" Type="http://schemas.openxmlformats.org/officeDocument/2006/relationships/image" Target="../media/image26.jpeg"/><Relationship Id="rId7" Type="http://schemas.openxmlformats.org/officeDocument/2006/relationships/hyperlink" Target="http://www.forestryimages.org/images/768x512/1254042.jpg" TargetMode="External"/><Relationship Id="rId8"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hyperlink" Target="http://www.forestryimages.org/images/768x512/0907032.jpg" TargetMode="External"/><Relationship Id="rId4"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www.forestryimages.org/images/768x512/0014275.jpg" TargetMode="External"/><Relationship Id="rId4" Type="http://schemas.openxmlformats.org/officeDocument/2006/relationships/image" Target="../media/image29.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forestryimages.org/images/768x512/1122022.jpg" TargetMode="External"/><Relationship Id="rId4" Type="http://schemas.openxmlformats.org/officeDocument/2006/relationships/image" Target="../media/image34.jpeg"/><Relationship Id="rId5" Type="http://schemas.openxmlformats.org/officeDocument/2006/relationships/hyperlink" Target="http://www.forestryimages.org/images/768x512/0355010.jpg" TargetMode="External"/><Relationship Id="rId6" Type="http://schemas.openxmlformats.org/officeDocument/2006/relationships/image" Target="../media/image35.jpeg"/><Relationship Id="rId7" Type="http://schemas.openxmlformats.org/officeDocument/2006/relationships/hyperlink" Target="http://www.forestryimages.org/images/768x512/0488010.jpg" TargetMode="External"/><Relationship Id="rId8" Type="http://schemas.openxmlformats.org/officeDocument/2006/relationships/image" Target="../media/image36.jpe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hyperlink" Target="http://www.forestryimages.org/images/768x512/1296203.jpg" TargetMode="External"/><Relationship Id="rId4" Type="http://schemas.openxmlformats.org/officeDocument/2006/relationships/image" Target="../media/image38.jpe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hyperlink" Target="http://www.forestryimages.org/images/768x512/0488037.jpg" TargetMode="External"/><Relationship Id="rId4" Type="http://schemas.openxmlformats.org/officeDocument/2006/relationships/image" Target="../media/image39.jpeg"/><Relationship Id="rId5" Type="http://schemas.openxmlformats.org/officeDocument/2006/relationships/hyperlink" Target="http://www.forestryimages.org/images/768x512/0488036.jpg" TargetMode="External"/><Relationship Id="rId6" Type="http://schemas.openxmlformats.org/officeDocument/2006/relationships/image" Target="../media/image40.jpe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hyperlink" Target="http://www.forestryimages.org/images/768x512/1626098.jpg" TargetMode="External"/><Relationship Id="rId4" Type="http://schemas.openxmlformats.org/officeDocument/2006/relationships/image" Target="../media/image41.jpeg"/><Relationship Id="rId5" Type="http://schemas.openxmlformats.org/officeDocument/2006/relationships/hyperlink" Target="http://www.forestryimages.org/images/768x512/1626099.jpg" TargetMode="External"/><Relationship Id="rId6" Type="http://schemas.openxmlformats.org/officeDocument/2006/relationships/image" Target="../media/image42.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3" Type="http://schemas.openxmlformats.org/officeDocument/2006/relationships/hyperlink" Target="http://www.forestryimages.org/images/768x512/3067076.jpg" TargetMode="External"/><Relationship Id="rId4" Type="http://schemas.openxmlformats.org/officeDocument/2006/relationships/image" Target="../media/image43.jpe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hyperlink" Target="http://eny3541.ifas.ufl.edu/" TargetMode="External"/><Relationship Id="rId4" Type="http://schemas.openxmlformats.org/officeDocument/2006/relationships/hyperlink" Target="http://www.bugwood.org/" TargetMode="External"/><Relationship Id="rId1" Type="http://schemas.openxmlformats.org/officeDocument/2006/relationships/slideLayout" Target="../slideLayouts/slideLayout2.xml"/><Relationship Id="rId2" Type="http://schemas.openxmlformats.org/officeDocument/2006/relationships/hyperlink" Target="http://www.forestryimages.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www.forestryimages.org/images/768x512/1669048.jpg" TargetMode="External"/><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forestryimages.org/images/768x512/0745081.jpg" TargetMode="External"/><Relationship Id="rId4"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www.forestryimages.org/images/768x512/2733007.jpg" TargetMode="External"/><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r>
              <a:rPr lang="en-US" altLang="en-US" dirty="0"/>
              <a:t>Insects of Trees</a:t>
            </a:r>
          </a:p>
        </p:txBody>
      </p:sp>
      <p:sp>
        <p:nvSpPr>
          <p:cNvPr id="56323" name="Rectangle 3"/>
          <p:cNvSpPr>
            <a:spLocks noGrp="1" noChangeArrowheads="1"/>
          </p:cNvSpPr>
          <p:nvPr>
            <p:ph type="subTitle" idx="1"/>
          </p:nvPr>
        </p:nvSpPr>
        <p:spPr>
          <a:xfrm>
            <a:off x="1930400" y="3886200"/>
            <a:ext cx="6400800" cy="2209800"/>
          </a:xfrm>
        </p:spPr>
        <p:txBody>
          <a:bodyPr/>
          <a:lstStyle/>
          <a:p>
            <a:pPr>
              <a:lnSpc>
                <a:spcPct val="80000"/>
              </a:lnSpc>
            </a:pPr>
            <a:r>
              <a:rPr lang="en-US" altLang="en-US" sz="2400"/>
              <a:t>Developed By:</a:t>
            </a:r>
          </a:p>
          <a:p>
            <a:pPr>
              <a:lnSpc>
                <a:spcPct val="80000"/>
              </a:lnSpc>
            </a:pPr>
            <a:r>
              <a:rPr lang="en-US" altLang="en-US" sz="2400"/>
              <a:t>Jule-Lynne Macie, Rockdale Extension Agent</a:t>
            </a:r>
          </a:p>
          <a:p>
            <a:pPr>
              <a:lnSpc>
                <a:spcPct val="80000"/>
              </a:lnSpc>
            </a:pPr>
            <a:r>
              <a:rPr lang="en-US" altLang="en-US" sz="2400"/>
              <a:t>In Cooperation with</a:t>
            </a:r>
          </a:p>
          <a:p>
            <a:pPr>
              <a:lnSpc>
                <a:spcPct val="80000"/>
              </a:lnSpc>
            </a:pPr>
            <a:r>
              <a:rPr lang="en-US" altLang="en-US" sz="2400"/>
              <a:t>The University of Georgia</a:t>
            </a:r>
          </a:p>
          <a:p>
            <a:pPr>
              <a:lnSpc>
                <a:spcPct val="80000"/>
              </a:lnSpc>
            </a:pPr>
            <a:r>
              <a:rPr lang="en-US" altLang="en-US" sz="2400"/>
              <a:t>Cooperative Extension Service</a:t>
            </a:r>
          </a:p>
          <a:p>
            <a:pPr>
              <a:lnSpc>
                <a:spcPct val="80000"/>
              </a:lnSpc>
            </a:pPr>
            <a:r>
              <a:rPr lang="en-US" altLang="en-US" sz="2400"/>
              <a:t>Urban Forestry Issue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Asian Ambrosia Beetles</a:t>
            </a:r>
          </a:p>
        </p:txBody>
      </p:sp>
      <p:sp>
        <p:nvSpPr>
          <p:cNvPr id="41987" name="Rectangle 3"/>
          <p:cNvSpPr>
            <a:spLocks noGrp="1" noChangeArrowheads="1"/>
          </p:cNvSpPr>
          <p:nvPr>
            <p:ph type="body" sz="half" idx="2"/>
          </p:nvPr>
        </p:nvSpPr>
        <p:spPr/>
        <p:txBody>
          <a:bodyPr/>
          <a:lstStyle/>
          <a:p>
            <a:r>
              <a:rPr lang="en-US" altLang="en-US" sz="2400"/>
              <a:t>Attack smooth bark trees in early spring when leaves expanding</a:t>
            </a:r>
          </a:p>
          <a:p>
            <a:r>
              <a:rPr lang="en-US" altLang="en-US" sz="2400"/>
              <a:t>Bore deep into heartwood</a:t>
            </a:r>
          </a:p>
          <a:p>
            <a:r>
              <a:rPr lang="en-US" altLang="en-US" sz="2400"/>
              <a:t>Need moist wood</a:t>
            </a:r>
          </a:p>
          <a:p>
            <a:r>
              <a:rPr lang="en-US" altLang="en-US" sz="2400"/>
              <a:t>Toothpicks</a:t>
            </a:r>
          </a:p>
          <a:p>
            <a:r>
              <a:rPr lang="en-US" altLang="en-US" sz="2400"/>
              <a:t>No good chemical control</a:t>
            </a:r>
          </a:p>
          <a:p>
            <a:r>
              <a:rPr lang="en-US" altLang="en-US" sz="2400"/>
              <a:t>Cut down</a:t>
            </a:r>
          </a:p>
        </p:txBody>
      </p:sp>
      <p:pic>
        <p:nvPicPr>
          <p:cNvPr id="41988" name="Picture 4" descr="ambrosiadamage"/>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82763" y="1981200"/>
            <a:ext cx="27590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1989" name="Picture 5" descr="AMBRO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16425"/>
            <a:ext cx="2971800" cy="1976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lstStyle/>
          <a:p>
            <a:r>
              <a:rPr lang="en-US" altLang="en-US"/>
              <a:t>Asian Long Horned Beetle</a:t>
            </a:r>
          </a:p>
        </p:txBody>
      </p:sp>
      <p:sp>
        <p:nvSpPr>
          <p:cNvPr id="74757" name="Rectangle 5"/>
          <p:cNvSpPr>
            <a:spLocks noGrp="1" noChangeArrowheads="1"/>
          </p:cNvSpPr>
          <p:nvPr>
            <p:ph type="body" sz="half" idx="2"/>
          </p:nvPr>
        </p:nvSpPr>
        <p:spPr/>
        <p:txBody>
          <a:bodyPr/>
          <a:lstStyle/>
          <a:p>
            <a:r>
              <a:rPr lang="en-US" altLang="en-US" sz="2800"/>
              <a:t>Pest from China</a:t>
            </a:r>
          </a:p>
          <a:p>
            <a:r>
              <a:rPr lang="en-US" altLang="en-US" sz="2800"/>
              <a:t>Attacks maples, birch, willow,  poplars and horsechestnut.</a:t>
            </a:r>
          </a:p>
          <a:p>
            <a:r>
              <a:rPr lang="en-US" altLang="en-US" sz="2800"/>
              <a:t>Be on the lookout for this pest.</a:t>
            </a:r>
          </a:p>
        </p:txBody>
      </p:sp>
      <p:pic>
        <p:nvPicPr>
          <p:cNvPr id="74761" name="Picture 9" descr="Asian longhorned beetle, Anoplophora glabripennis  (Coleoptera: Cerambyc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2863850" cy="3817938"/>
          </a:xfrm>
          <a:prstGeom prst="rect">
            <a:avLst/>
          </a:prstGeom>
          <a:noFill/>
          <a:extLst>
            <a:ext uri="{909E8E84-426E-40DD-AFC4-6F175D3DCCD1}">
              <a14:hiddenFill xmlns:a14="http://schemas.microsoft.com/office/drawing/2010/main">
                <a:solidFill>
                  <a:srgbClr val="FFFFFF"/>
                </a:solidFill>
              </a14:hiddenFill>
            </a:ext>
          </a:extLst>
        </p:spPr>
      </p:pic>
      <p:pic>
        <p:nvPicPr>
          <p:cNvPr id="74767" name="Picture 15" descr="Asian longhorned beetle, Anoplophora glabripennis  (Coleoptera: Cerambycidae)">
            <a:hlinkClick r:id="rId5"/>
          </p:cNvPr>
          <p:cNvPicPr>
            <a:picLocks noChangeAspect="1" noChangeArrowheads="1"/>
          </p:cNvPicPr>
          <p:nvPr>
            <p:ph type="clipArt" sz="half" idx="1"/>
          </p:nvPr>
        </p:nvPicPr>
        <p:blipFill>
          <a:blip r:embed="rId6">
            <a:extLst>
              <a:ext uri="{28A0092B-C50C-407E-A947-70E740481C1C}">
                <a14:useLocalDpi xmlns:a14="http://schemas.microsoft.com/office/drawing/2010/main" val="0"/>
              </a:ext>
            </a:extLst>
          </a:blip>
          <a:srcRect/>
          <a:stretch>
            <a:fillRect/>
          </a:stretch>
        </p:blipFill>
        <p:spPr>
          <a:xfrm>
            <a:off x="1600200" y="4318000"/>
            <a:ext cx="3505200" cy="2336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Various Wood Boring Beetles</a:t>
            </a:r>
          </a:p>
        </p:txBody>
      </p:sp>
      <p:sp>
        <p:nvSpPr>
          <p:cNvPr id="104452" name="Rectangle 4"/>
          <p:cNvSpPr>
            <a:spLocks noGrp="1" noChangeArrowheads="1"/>
          </p:cNvSpPr>
          <p:nvPr>
            <p:ph type="body" sz="half" idx="2"/>
          </p:nvPr>
        </p:nvSpPr>
        <p:spPr/>
        <p:txBody>
          <a:bodyPr/>
          <a:lstStyle/>
          <a:p>
            <a:r>
              <a:rPr lang="en-US" altLang="en-US" sz="2800">
                <a:latin typeface="Verdana" charset="0"/>
              </a:rPr>
              <a:t> Attack various trees</a:t>
            </a:r>
          </a:p>
          <a:p>
            <a:r>
              <a:rPr lang="en-US" altLang="en-US" sz="2800">
                <a:latin typeface="Verdana" charset="0"/>
              </a:rPr>
              <a:t>Female lays eggs on trunk and larva bore under bark</a:t>
            </a:r>
          </a:p>
        </p:txBody>
      </p:sp>
      <p:grpSp>
        <p:nvGrpSpPr>
          <p:cNvPr id="104456" name="Group 8"/>
          <p:cNvGrpSpPr>
            <a:grpSpLocks/>
          </p:cNvGrpSpPr>
          <p:nvPr/>
        </p:nvGrpSpPr>
        <p:grpSpPr bwMode="auto">
          <a:xfrm>
            <a:off x="1230313" y="1211263"/>
            <a:ext cx="6684962" cy="4298950"/>
            <a:chOff x="0" y="0"/>
            <a:chExt cx="4211" cy="2708"/>
          </a:xfrm>
        </p:grpSpPr>
        <p:sp>
          <p:nvSpPr>
            <p:cNvPr id="104453" name="Rectangle 5"/>
            <p:cNvSpPr>
              <a:spLocks noChangeArrowheads="1"/>
            </p:cNvSpPr>
            <p:nvPr/>
          </p:nvSpPr>
          <p:spPr bwMode="auto">
            <a:xfrm>
              <a:off x="0" y="0"/>
              <a:ext cx="2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454" name="Rectangle 6"/>
            <p:cNvSpPr>
              <a:spLocks noChangeArrowheads="1"/>
            </p:cNvSpPr>
            <p:nvPr/>
          </p:nvSpPr>
          <p:spPr bwMode="auto">
            <a:xfrm>
              <a:off x="0" y="0"/>
              <a:ext cx="4211" cy="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Verdana" charset="0"/>
                  <a:hlinkClick r:id="rId3"/>
                </a:rPr>
                <a:t>  </a:t>
              </a:r>
              <a:r>
                <a:rPr lang="en-US" altLang="en-US" sz="27600">
                  <a:latin typeface="Verdana" charset="0"/>
                </a:rPr>
                <a:t> </a:t>
              </a:r>
              <a:r>
                <a:rPr lang="en-US" altLang="en-US">
                  <a:latin typeface="Verdana" charset="0"/>
                </a:rPr>
                <a:t>                          </a:t>
              </a:r>
            </a:p>
          </p:txBody>
        </p:sp>
      </p:grpSp>
      <p:pic>
        <p:nvPicPr>
          <p:cNvPr id="104455" name="Picture 7" descr="Oak borer, Agrilus angustulus  (Coleoptera: Buprest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338" y="1600200"/>
            <a:ext cx="2706687" cy="4046538"/>
          </a:xfrm>
          <a:prstGeom prst="rect">
            <a:avLst/>
          </a:prstGeom>
          <a:noFill/>
          <a:extLst>
            <a:ext uri="{909E8E84-426E-40DD-AFC4-6F175D3DCCD1}">
              <a14:hiddenFill xmlns:a14="http://schemas.microsoft.com/office/drawing/2010/main">
                <a:solidFill>
                  <a:srgbClr val="FFFFFF"/>
                </a:solidFill>
              </a14:hiddenFill>
            </a:ext>
          </a:extLst>
        </p:spPr>
      </p:pic>
      <p:pic>
        <p:nvPicPr>
          <p:cNvPr id="104461" name="Picture 13" descr="bronze birch borer, Agrilus anxius  (Coleoptera: Buprestidae)">
            <a:hlinkClick r:id="rId5"/>
          </p:cNvPr>
          <p:cNvPicPr>
            <a:picLocks noChangeAspect="1" noChangeArrowheads="1"/>
          </p:cNvPicPr>
          <p:nvPr>
            <p:ph type="clipArt" sz="half" idx="1"/>
          </p:nvPr>
        </p:nvPicPr>
        <p:blipFill>
          <a:blip r:embed="rId6">
            <a:extLst>
              <a:ext uri="{28A0092B-C50C-407E-A947-70E740481C1C}">
                <a14:useLocalDpi xmlns:a14="http://schemas.microsoft.com/office/drawing/2010/main" val="0"/>
              </a:ext>
            </a:extLst>
          </a:blip>
          <a:srcRect/>
          <a:stretch>
            <a:fillRect/>
          </a:stretch>
        </p:blipFill>
        <p:spPr>
          <a:xfrm>
            <a:off x="1447800" y="4673600"/>
            <a:ext cx="3276600" cy="2184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Dogwood Borers</a:t>
            </a:r>
          </a:p>
        </p:txBody>
      </p:sp>
      <p:sp>
        <p:nvSpPr>
          <p:cNvPr id="44035" name="Rectangle 3"/>
          <p:cNvSpPr>
            <a:spLocks noGrp="1" noChangeArrowheads="1"/>
          </p:cNvSpPr>
          <p:nvPr>
            <p:ph type="body" sz="half" idx="2"/>
          </p:nvPr>
        </p:nvSpPr>
        <p:spPr/>
        <p:txBody>
          <a:bodyPr/>
          <a:lstStyle/>
          <a:p>
            <a:r>
              <a:rPr lang="en-US" altLang="en-US" sz="2800"/>
              <a:t>Clear winged moth</a:t>
            </a:r>
          </a:p>
          <a:p>
            <a:r>
              <a:rPr lang="en-US" altLang="en-US" sz="2800"/>
              <a:t>Attacks older dogwoods under stress</a:t>
            </a:r>
          </a:p>
          <a:p>
            <a:r>
              <a:rPr lang="en-US" altLang="en-US" sz="2800"/>
              <a:t>Larvae bore under bark</a:t>
            </a:r>
          </a:p>
          <a:p>
            <a:endParaRPr lang="en-US" altLang="en-US" sz="2800"/>
          </a:p>
          <a:p>
            <a:endParaRPr lang="en-US" altLang="en-US" sz="2800"/>
          </a:p>
        </p:txBody>
      </p:sp>
      <p:pic>
        <p:nvPicPr>
          <p:cNvPr id="44039" name="Picture 7" descr="Dgborerf"/>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57300" y="2028825"/>
            <a:ext cx="381000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r>
              <a:rPr lang="en-US" altLang="en-US"/>
              <a:t>Caterpillars</a:t>
            </a:r>
          </a:p>
        </p:txBody>
      </p:sp>
      <p:sp>
        <p:nvSpPr>
          <p:cNvPr id="76804" name="Rectangle 4"/>
          <p:cNvSpPr>
            <a:spLocks noGrp="1" noChangeArrowheads="1"/>
          </p:cNvSpPr>
          <p:nvPr>
            <p:ph type="subTitle" idx="1"/>
          </p:nvPr>
        </p:nvSpPr>
        <p:spPr/>
        <p:txBody>
          <a:bodyPr/>
          <a:lstStyle/>
          <a:p>
            <a:r>
              <a:rPr lang="en-US" altLang="en-US"/>
              <a:t>Chewing mouthparts so think ‘holes’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Nantucket Pine Tip Moth</a:t>
            </a:r>
          </a:p>
        </p:txBody>
      </p:sp>
      <p:sp>
        <p:nvSpPr>
          <p:cNvPr id="57348" name="Rectangle 4"/>
          <p:cNvSpPr>
            <a:spLocks noGrp="1" noChangeArrowheads="1"/>
          </p:cNvSpPr>
          <p:nvPr>
            <p:ph type="body" sz="half" idx="2"/>
          </p:nvPr>
        </p:nvSpPr>
        <p:spPr/>
        <p:txBody>
          <a:bodyPr/>
          <a:lstStyle/>
          <a:p>
            <a:pPr>
              <a:buFont typeface="Wingdings" charset="2"/>
              <a:buChar char="§"/>
            </a:pPr>
            <a:r>
              <a:rPr lang="en-US" altLang="en-US" sz="2800"/>
              <a:t>Small orange moth</a:t>
            </a:r>
          </a:p>
          <a:p>
            <a:pPr>
              <a:buFont typeface="Wingdings" charset="2"/>
              <a:buNone/>
            </a:pPr>
            <a:r>
              <a:rPr lang="en-US" altLang="en-US" sz="2800"/>
              <a:t>   attacks young pines</a:t>
            </a:r>
          </a:p>
          <a:p>
            <a:pPr>
              <a:buFont typeface="Wingdings" charset="2"/>
              <a:buNone/>
            </a:pPr>
            <a:r>
              <a:rPr lang="en-US" altLang="en-US" sz="2800"/>
              <a:t>   causes stunting and deformity.  Trees will grow out of it</a:t>
            </a:r>
          </a:p>
        </p:txBody>
      </p:sp>
      <p:pic>
        <p:nvPicPr>
          <p:cNvPr id="57349" name="Picture 5" descr="nantucketm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54200"/>
            <a:ext cx="31242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npintipm4"/>
          <p:cNvPicPr>
            <a:picLocks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371600" y="4278313"/>
            <a:ext cx="3581400" cy="242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Bagworms</a:t>
            </a:r>
          </a:p>
        </p:txBody>
      </p:sp>
      <p:sp>
        <p:nvSpPr>
          <p:cNvPr id="46083" name="Rectangle 3"/>
          <p:cNvSpPr>
            <a:spLocks noGrp="1" noChangeArrowheads="1"/>
          </p:cNvSpPr>
          <p:nvPr>
            <p:ph type="body" sz="half" idx="2"/>
          </p:nvPr>
        </p:nvSpPr>
        <p:spPr/>
        <p:txBody>
          <a:bodyPr/>
          <a:lstStyle/>
          <a:p>
            <a:pPr marL="457200" indent="-457200"/>
            <a:r>
              <a:rPr lang="en-US" altLang="en-US" sz="2400"/>
              <a:t>Deciduous and evergreens</a:t>
            </a:r>
          </a:p>
          <a:p>
            <a:pPr marL="457200" indent="-457200"/>
            <a:r>
              <a:rPr lang="en-US" altLang="en-US" sz="2400"/>
              <a:t>Insecticides only if early in season</a:t>
            </a:r>
          </a:p>
          <a:p>
            <a:pPr marL="457200" indent="-457200"/>
            <a:r>
              <a:rPr lang="en-US" altLang="en-US" sz="2400"/>
              <a:t>Fall – move to ends of branch and pupate</a:t>
            </a:r>
          </a:p>
          <a:p>
            <a:pPr marL="457200" indent="-457200"/>
            <a:r>
              <a:rPr lang="en-US" altLang="en-US" sz="2400"/>
              <a:t>Males fly to females</a:t>
            </a:r>
          </a:p>
          <a:p>
            <a:pPr marL="457200" indent="-457200"/>
            <a:r>
              <a:rPr lang="en-US" altLang="en-US" sz="2400"/>
              <a:t>Lay eggs in bag</a:t>
            </a:r>
          </a:p>
          <a:p>
            <a:pPr marL="457200" indent="-457200"/>
            <a:r>
              <a:rPr lang="en-US" altLang="en-US" sz="2400"/>
              <a:t>Prune and discard!</a:t>
            </a:r>
          </a:p>
        </p:txBody>
      </p:sp>
      <p:pic>
        <p:nvPicPr>
          <p:cNvPr id="46084" name="Picture 4" descr="BAG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05000"/>
            <a:ext cx="2044700" cy="2197100"/>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bagworm-redmaple"/>
          <p:cNvPicPr>
            <a:picLocks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600200" y="4038600"/>
            <a:ext cx="3124200" cy="2424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Tent Caterpillars</a:t>
            </a:r>
          </a:p>
        </p:txBody>
      </p:sp>
      <p:sp>
        <p:nvSpPr>
          <p:cNvPr id="43011" name="Rectangle 3"/>
          <p:cNvSpPr>
            <a:spLocks noGrp="1" noChangeArrowheads="1"/>
          </p:cNvSpPr>
          <p:nvPr>
            <p:ph type="body" sz="half" idx="2"/>
          </p:nvPr>
        </p:nvSpPr>
        <p:spPr/>
        <p:txBody>
          <a:bodyPr/>
          <a:lstStyle/>
          <a:p>
            <a:pPr>
              <a:lnSpc>
                <a:spcPct val="90000"/>
              </a:lnSpc>
            </a:pPr>
            <a:r>
              <a:rPr lang="en-US" altLang="en-US" sz="2800"/>
              <a:t>Spring pest</a:t>
            </a:r>
          </a:p>
          <a:p>
            <a:pPr>
              <a:lnSpc>
                <a:spcPct val="90000"/>
              </a:lnSpc>
            </a:pPr>
            <a:r>
              <a:rPr lang="en-US" altLang="en-US" sz="2800"/>
              <a:t>Tents in interior of tree</a:t>
            </a:r>
          </a:p>
          <a:p>
            <a:pPr>
              <a:lnSpc>
                <a:spcPct val="90000"/>
              </a:lnSpc>
            </a:pPr>
            <a:r>
              <a:rPr lang="en-US" altLang="en-US" sz="2800"/>
              <a:t>Prefer fruit trees</a:t>
            </a:r>
          </a:p>
          <a:p>
            <a:pPr>
              <a:lnSpc>
                <a:spcPct val="90000"/>
              </a:lnSpc>
            </a:pPr>
            <a:r>
              <a:rPr lang="en-US" altLang="en-US" sz="2800"/>
              <a:t>Pretty caterpillars</a:t>
            </a:r>
          </a:p>
          <a:p>
            <a:pPr>
              <a:lnSpc>
                <a:spcPct val="90000"/>
              </a:lnSpc>
            </a:pPr>
            <a:r>
              <a:rPr lang="en-US" altLang="en-US" sz="2800"/>
              <a:t>Capable of total defoliation</a:t>
            </a:r>
          </a:p>
          <a:p>
            <a:pPr>
              <a:lnSpc>
                <a:spcPct val="90000"/>
              </a:lnSpc>
            </a:pPr>
            <a:r>
              <a:rPr lang="en-US" altLang="en-US" sz="2800"/>
              <a:t>Will not kill a tree (usually)</a:t>
            </a:r>
          </a:p>
        </p:txBody>
      </p:sp>
      <p:pic>
        <p:nvPicPr>
          <p:cNvPr id="43012" name="Picture 4" descr="T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05200"/>
            <a:ext cx="22352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TENTCAT"/>
          <p:cNvPicPr>
            <a:picLocks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990600" y="2057400"/>
            <a:ext cx="3200400" cy="2128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p:txBody>
          <a:bodyPr/>
          <a:lstStyle/>
          <a:p>
            <a:r>
              <a:rPr lang="en-US" altLang="en-US"/>
              <a:t>Orange Striped Oakworm</a:t>
            </a:r>
          </a:p>
        </p:txBody>
      </p:sp>
      <p:sp>
        <p:nvSpPr>
          <p:cNvPr id="84997" name="Rectangle 5"/>
          <p:cNvSpPr>
            <a:spLocks noGrp="1" noChangeArrowheads="1"/>
          </p:cNvSpPr>
          <p:nvPr>
            <p:ph type="body" sz="half" idx="1"/>
          </p:nvPr>
        </p:nvSpPr>
        <p:spPr/>
        <p:txBody>
          <a:bodyPr/>
          <a:lstStyle/>
          <a:p>
            <a:endParaRPr lang="en-US" altLang="en-US" sz="2800"/>
          </a:p>
        </p:txBody>
      </p:sp>
      <p:sp>
        <p:nvSpPr>
          <p:cNvPr id="84998" name="Rectangle 6"/>
          <p:cNvSpPr>
            <a:spLocks noGrp="1" noChangeArrowheads="1"/>
          </p:cNvSpPr>
          <p:nvPr>
            <p:ph sz="half" idx="2"/>
          </p:nvPr>
        </p:nvSpPr>
        <p:spPr/>
        <p:txBody>
          <a:bodyPr/>
          <a:lstStyle/>
          <a:p>
            <a:r>
              <a:rPr lang="en-US" altLang="en-US" sz="2800">
                <a:latin typeface="Verdana" charset="0"/>
                <a:hlinkClick r:id="rId3"/>
              </a:rPr>
              <a:t> </a:t>
            </a:r>
            <a:endParaRPr lang="en-US" altLang="en-US" sz="2800">
              <a:latin typeface="Verdana" charset="0"/>
            </a:endParaRPr>
          </a:p>
        </p:txBody>
      </p:sp>
      <p:pic>
        <p:nvPicPr>
          <p:cNvPr id="85001" name="Picture 9" descr="orangestriped oakworm, Anisota senatoria  (Lepidoptera: Saturni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86000"/>
            <a:ext cx="4389438" cy="2925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Fall Webworms</a:t>
            </a:r>
          </a:p>
        </p:txBody>
      </p:sp>
      <p:sp>
        <p:nvSpPr>
          <p:cNvPr id="86020" name="Rectangle 4"/>
          <p:cNvSpPr>
            <a:spLocks noGrp="1" noChangeArrowheads="1"/>
          </p:cNvSpPr>
          <p:nvPr>
            <p:ph type="clipArt" sz="half" idx="1"/>
          </p:nvPr>
        </p:nvSpPr>
        <p:spPr/>
      </p:sp>
      <p:sp>
        <p:nvSpPr>
          <p:cNvPr id="86019" name="Rectangle 3"/>
          <p:cNvSpPr>
            <a:spLocks noGrp="1" noChangeArrowheads="1"/>
          </p:cNvSpPr>
          <p:nvPr>
            <p:ph type="body" sz="half" idx="2"/>
          </p:nvPr>
        </p:nvSpPr>
        <p:spPr/>
        <p:txBody>
          <a:bodyPr/>
          <a:lstStyle/>
          <a:p>
            <a:pPr>
              <a:spcBef>
                <a:spcPct val="0"/>
              </a:spcBef>
              <a:buClrTx/>
              <a:buSzTx/>
              <a:buFontTx/>
              <a:buNone/>
            </a:pPr>
            <a:r>
              <a:rPr lang="en-US" altLang="en-US" sz="2400">
                <a:latin typeface="Verdana" charset="0"/>
              </a:rPr>
              <a:t>The large flimsy nests of the fall webworm are a familiar sight along road sides in later summer. The nests grow larger and larger until entire branches are covered</a:t>
            </a:r>
          </a:p>
          <a:p>
            <a:endParaRPr lang="en-US" altLang="en-US" sz="2800"/>
          </a:p>
        </p:txBody>
      </p:sp>
      <p:grpSp>
        <p:nvGrpSpPr>
          <p:cNvPr id="86024" name="Group 8"/>
          <p:cNvGrpSpPr>
            <a:grpSpLocks/>
          </p:cNvGrpSpPr>
          <p:nvPr/>
        </p:nvGrpSpPr>
        <p:grpSpPr bwMode="auto">
          <a:xfrm>
            <a:off x="981075" y="1943100"/>
            <a:ext cx="7181850" cy="2895600"/>
            <a:chOff x="0" y="0"/>
            <a:chExt cx="4524" cy="1824"/>
          </a:xfrm>
        </p:grpSpPr>
        <p:sp>
          <p:nvSpPr>
            <p:cNvPr id="86021" name="Rectangle 5"/>
            <p:cNvSpPr>
              <a:spLocks noChangeArrowheads="1"/>
            </p:cNvSpPr>
            <p:nvPr/>
          </p:nvSpPr>
          <p:spPr bwMode="auto">
            <a:xfrm>
              <a:off x="0" y="0"/>
              <a:ext cx="2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86022" name="Rectangle 6"/>
            <p:cNvSpPr>
              <a:spLocks noChangeArrowheads="1"/>
            </p:cNvSpPr>
            <p:nvPr/>
          </p:nvSpPr>
          <p:spPr bwMode="auto">
            <a:xfrm>
              <a:off x="0" y="0"/>
              <a:ext cx="4524" cy="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Verdana" charset="0"/>
                  <a:hlinkClick r:id="rId3"/>
                </a:rPr>
                <a:t>  </a:t>
              </a:r>
              <a:r>
                <a:rPr lang="en-US" altLang="en-US" sz="18400">
                  <a:latin typeface="Verdana" charset="0"/>
                </a:rPr>
                <a:t> </a:t>
              </a:r>
              <a:r>
                <a:rPr lang="en-US" altLang="en-US">
                  <a:latin typeface="Verdana" charset="0"/>
                </a:rPr>
                <a:t>                                       </a:t>
              </a:r>
            </a:p>
          </p:txBody>
        </p:sp>
      </p:grpSp>
      <p:pic>
        <p:nvPicPr>
          <p:cNvPr id="86027" name="Picture 11" descr="fall webworm, Hyphantria cunea  (Lepidoptera: Arctiida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514600"/>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en-US" altLang="en-US" sz="4000"/>
              <a:t>Insects are often blamed for other’s damage:</a:t>
            </a:r>
          </a:p>
        </p:txBody>
      </p:sp>
      <p:sp>
        <p:nvSpPr>
          <p:cNvPr id="99333" name="Rectangle 5"/>
          <p:cNvSpPr>
            <a:spLocks noGrp="1" noChangeArrowheads="1"/>
          </p:cNvSpPr>
          <p:nvPr>
            <p:ph type="body" sz="half" idx="1"/>
          </p:nvPr>
        </p:nvSpPr>
        <p:spPr/>
        <p:txBody>
          <a:bodyPr/>
          <a:lstStyle/>
          <a:p>
            <a:r>
              <a:rPr lang="en-US" altLang="en-US" sz="2800"/>
              <a:t>Sapsuckers</a:t>
            </a:r>
          </a:p>
          <a:p>
            <a:r>
              <a:rPr lang="en-US" altLang="en-US" sz="2800"/>
              <a:t>Herbicide damage</a:t>
            </a:r>
          </a:p>
          <a:p>
            <a:r>
              <a:rPr lang="en-US" altLang="en-US" sz="2800"/>
              <a:t>Lightning</a:t>
            </a:r>
          </a:p>
          <a:p>
            <a:r>
              <a:rPr lang="en-US" altLang="en-US" sz="2800"/>
              <a:t>Too much or not enough water</a:t>
            </a:r>
          </a:p>
          <a:p>
            <a:r>
              <a:rPr lang="en-US" altLang="en-US" sz="2800"/>
              <a:t>Squirrels, roof rats</a:t>
            </a:r>
          </a:p>
          <a:p>
            <a:r>
              <a:rPr lang="en-US" altLang="en-US" sz="2800"/>
              <a:t>String trimmer</a:t>
            </a:r>
          </a:p>
        </p:txBody>
      </p:sp>
      <p:sp>
        <p:nvSpPr>
          <p:cNvPr id="99334" name="Rectangle 6"/>
          <p:cNvSpPr>
            <a:spLocks noGrp="1" noChangeArrowheads="1"/>
          </p:cNvSpPr>
          <p:nvPr>
            <p:ph type="body" sz="half" idx="2"/>
          </p:nvPr>
        </p:nvSpPr>
        <p:spPr/>
        <p:txBody>
          <a:bodyPr/>
          <a:lstStyle/>
          <a:p>
            <a:r>
              <a:rPr lang="en-US" altLang="en-US" sz="2800"/>
              <a:t>Beaver</a:t>
            </a:r>
          </a:p>
          <a:p>
            <a:r>
              <a:rPr lang="en-US" altLang="en-US" sz="2800"/>
              <a:t>Deer</a:t>
            </a:r>
          </a:p>
          <a:p>
            <a:pPr>
              <a:buFont typeface="Wingdings" charset="2"/>
              <a:buNone/>
            </a:pPr>
            <a:r>
              <a:rPr lang="en-US" altLang="en-US" sz="2800"/>
              <a:t>Secondary pests</a:t>
            </a:r>
          </a:p>
          <a:p>
            <a:pPr lvl="1"/>
            <a:r>
              <a:rPr lang="en-US" altLang="en-US" sz="2400"/>
              <a:t>Ants</a:t>
            </a:r>
          </a:p>
          <a:p>
            <a:pPr lvl="1"/>
            <a:r>
              <a:rPr lang="en-US" altLang="en-US" sz="2400"/>
              <a:t>Bees</a:t>
            </a:r>
          </a:p>
          <a:p>
            <a:pPr lvl="1"/>
            <a:r>
              <a:rPr lang="en-US" altLang="en-US" sz="2400"/>
              <a:t>Long horned beetles</a:t>
            </a:r>
          </a:p>
          <a:p>
            <a:pPr lvl="1"/>
            <a:r>
              <a:rPr lang="en-US" altLang="en-US" sz="2400"/>
              <a:t>Termites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Gypsy Moth</a:t>
            </a:r>
          </a:p>
        </p:txBody>
      </p:sp>
      <p:sp>
        <p:nvSpPr>
          <p:cNvPr id="87044" name="Rectangle 4"/>
          <p:cNvSpPr>
            <a:spLocks noGrp="1" noChangeArrowheads="1"/>
          </p:cNvSpPr>
          <p:nvPr>
            <p:ph type="clipArt" sz="half" idx="1"/>
          </p:nvPr>
        </p:nvSpPr>
        <p:spPr/>
      </p:sp>
      <p:sp>
        <p:nvSpPr>
          <p:cNvPr id="87043" name="Rectangle 3"/>
          <p:cNvSpPr>
            <a:spLocks noGrp="1" noChangeArrowheads="1"/>
          </p:cNvSpPr>
          <p:nvPr>
            <p:ph type="body" sz="half" idx="2"/>
          </p:nvPr>
        </p:nvSpPr>
        <p:spPr/>
        <p:txBody>
          <a:bodyPr/>
          <a:lstStyle/>
          <a:p>
            <a:r>
              <a:rPr lang="en-US" altLang="en-US" sz="2800">
                <a:solidFill>
                  <a:srgbClr val="000000"/>
                </a:solidFill>
                <a:latin typeface="Verdana" charset="0"/>
              </a:rPr>
              <a:t>Late instar gypsy moth caterpillar on leaf (note body hairs and rows of red and blue dot pairs on back)</a:t>
            </a:r>
          </a:p>
          <a:p>
            <a:r>
              <a:rPr lang="en-US" altLang="en-US" sz="2800">
                <a:solidFill>
                  <a:srgbClr val="000000"/>
                </a:solidFill>
                <a:latin typeface="Verdana" charset="0"/>
              </a:rPr>
              <a:t>Be on the lookout for this pest</a:t>
            </a:r>
          </a:p>
          <a:p>
            <a:endParaRPr lang="en-US" altLang="en-US" sz="2800"/>
          </a:p>
        </p:txBody>
      </p:sp>
      <p:pic>
        <p:nvPicPr>
          <p:cNvPr id="87047" name="Picture 7" descr="gypsy moth, Lymantria dispar  (Lepidoptera: Lymantri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697163"/>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Sawflies</a:t>
            </a:r>
          </a:p>
        </p:txBody>
      </p:sp>
      <p:sp>
        <p:nvSpPr>
          <p:cNvPr id="89091" name="Rectangle 3"/>
          <p:cNvSpPr>
            <a:spLocks noGrp="1" noChangeArrowheads="1"/>
          </p:cNvSpPr>
          <p:nvPr>
            <p:ph type="body" sz="half" idx="2"/>
          </p:nvPr>
        </p:nvSpPr>
        <p:spPr/>
        <p:txBody>
          <a:bodyPr/>
          <a:lstStyle/>
          <a:p>
            <a:r>
              <a:rPr lang="en-US" altLang="en-US" sz="2800"/>
              <a:t>Feed in groups</a:t>
            </a:r>
          </a:p>
          <a:p>
            <a:r>
              <a:rPr lang="en-US" altLang="en-US" sz="2800"/>
              <a:t>A type of wasp</a:t>
            </a:r>
          </a:p>
          <a:p>
            <a:r>
              <a:rPr lang="en-US" altLang="en-US" sz="2800"/>
              <a:t>Defense mechanism</a:t>
            </a:r>
          </a:p>
        </p:txBody>
      </p:sp>
      <p:pic>
        <p:nvPicPr>
          <p:cNvPr id="89097" name="Picture 9" descr="willow oak sawfly, Arge quidia  (Hymenoptera: Argidae)">
            <a:hlinkClick r:id="rId3"/>
          </p:cNvPr>
          <p:cNvPicPr>
            <a:picLocks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257300" y="2768600"/>
            <a:ext cx="3810000" cy="2540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ctrTitle"/>
          </p:nvPr>
        </p:nvSpPr>
        <p:spPr/>
        <p:txBody>
          <a:bodyPr/>
          <a:lstStyle/>
          <a:p>
            <a:r>
              <a:rPr lang="en-US" altLang="en-US"/>
              <a:t>Beetles</a:t>
            </a:r>
          </a:p>
        </p:txBody>
      </p:sp>
      <p:sp>
        <p:nvSpPr>
          <p:cNvPr id="77829" name="Rectangle 5"/>
          <p:cNvSpPr>
            <a:spLocks noGrp="1" noChangeArrowheads="1"/>
          </p:cNvSpPr>
          <p:nvPr>
            <p:ph type="subTitle" idx="1"/>
          </p:nvPr>
        </p:nvSpPr>
        <p:spPr/>
        <p:txBody>
          <a:bodyPr/>
          <a:lstStyle/>
          <a:p>
            <a:r>
              <a:rPr lang="en-US" altLang="en-US"/>
              <a:t>Both adult and larvae can cause damage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Elm Leaf Beetles</a:t>
            </a:r>
          </a:p>
        </p:txBody>
      </p:sp>
      <p:sp>
        <p:nvSpPr>
          <p:cNvPr id="90115" name="Rectangle 3"/>
          <p:cNvSpPr>
            <a:spLocks noGrp="1" noChangeArrowheads="1"/>
          </p:cNvSpPr>
          <p:nvPr>
            <p:ph type="body" sz="half" idx="2"/>
          </p:nvPr>
        </p:nvSpPr>
        <p:spPr/>
        <p:txBody>
          <a:bodyPr/>
          <a:lstStyle/>
          <a:p>
            <a:endParaRPr lang="en-US" altLang="en-US" sz="2800"/>
          </a:p>
        </p:txBody>
      </p:sp>
      <p:pic>
        <p:nvPicPr>
          <p:cNvPr id="90119" name="Picture 7" descr="elm leaf beetle, Pyrrhalta luteola  (Coleoptera: Chrysomel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76400"/>
            <a:ext cx="2273300" cy="2273300"/>
          </a:xfrm>
          <a:prstGeom prst="rect">
            <a:avLst/>
          </a:prstGeom>
          <a:noFill/>
          <a:extLst>
            <a:ext uri="{909E8E84-426E-40DD-AFC4-6F175D3DCCD1}">
              <a14:hiddenFill xmlns:a14="http://schemas.microsoft.com/office/drawing/2010/main">
                <a:solidFill>
                  <a:srgbClr val="FFFFFF"/>
                </a:solidFill>
              </a14:hiddenFill>
            </a:ext>
          </a:extLst>
        </p:spPr>
      </p:pic>
      <p:pic>
        <p:nvPicPr>
          <p:cNvPr id="90123" name="Picture 11" descr="elm leaf beetle, Pyrrhalta luteola  (Coleoptera: Chrysomelida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752600"/>
            <a:ext cx="2941638" cy="1960563"/>
          </a:xfrm>
          <a:prstGeom prst="rect">
            <a:avLst/>
          </a:prstGeom>
          <a:noFill/>
          <a:extLst>
            <a:ext uri="{909E8E84-426E-40DD-AFC4-6F175D3DCCD1}">
              <a14:hiddenFill xmlns:a14="http://schemas.microsoft.com/office/drawing/2010/main">
                <a:solidFill>
                  <a:srgbClr val="FFFFFF"/>
                </a:solidFill>
              </a14:hiddenFill>
            </a:ext>
          </a:extLst>
        </p:spPr>
      </p:pic>
      <p:pic>
        <p:nvPicPr>
          <p:cNvPr id="90129" name="Picture 17" descr="elm leaf beetle, Pyrrhalta luteola  (Coleoptera: Chrysomelidae)">
            <a:hlinkClick r:id="rId7"/>
          </p:cNvPr>
          <p:cNvPicPr>
            <a:picLocks noChangeAspect="1" noChangeArrowheads="1"/>
          </p:cNvPicPr>
          <p:nvPr>
            <p:ph type="clipArt" sz="half" idx="1"/>
          </p:nvPr>
        </p:nvPicPr>
        <p:blipFill>
          <a:blip r:embed="rId8">
            <a:extLst>
              <a:ext uri="{28A0092B-C50C-407E-A947-70E740481C1C}">
                <a14:useLocalDpi xmlns:a14="http://schemas.microsoft.com/office/drawing/2010/main" val="0"/>
              </a:ext>
            </a:extLst>
          </a:blip>
          <a:srcRect/>
          <a:stretch>
            <a:fillRect/>
          </a:stretch>
        </p:blipFill>
        <p:spPr>
          <a:xfrm>
            <a:off x="3657600" y="4191000"/>
            <a:ext cx="3124200" cy="2082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Japanese Beetles</a:t>
            </a:r>
          </a:p>
        </p:txBody>
      </p:sp>
      <p:sp>
        <p:nvSpPr>
          <p:cNvPr id="91140" name="Rectangle 4"/>
          <p:cNvSpPr>
            <a:spLocks noGrp="1" noChangeArrowheads="1"/>
          </p:cNvSpPr>
          <p:nvPr>
            <p:ph type="clipArt" sz="half" idx="1"/>
          </p:nvPr>
        </p:nvSpPr>
        <p:spPr/>
      </p:sp>
      <p:sp>
        <p:nvSpPr>
          <p:cNvPr id="91139" name="Rectangle 3"/>
          <p:cNvSpPr>
            <a:spLocks noGrp="1" noChangeArrowheads="1"/>
          </p:cNvSpPr>
          <p:nvPr>
            <p:ph type="body" sz="half" idx="2"/>
          </p:nvPr>
        </p:nvSpPr>
        <p:spPr/>
        <p:txBody>
          <a:bodyPr/>
          <a:lstStyle/>
          <a:p>
            <a:endParaRPr lang="en-US" altLang="en-US" sz="2800"/>
          </a:p>
        </p:txBody>
      </p:sp>
      <p:pic>
        <p:nvPicPr>
          <p:cNvPr id="91143" name="Picture 7" descr="Japanese beetle, Popillia japonica  (Coleoptera: Scarabae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38400"/>
            <a:ext cx="4389438" cy="2925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Twig Girdler</a:t>
            </a:r>
          </a:p>
        </p:txBody>
      </p:sp>
      <p:sp>
        <p:nvSpPr>
          <p:cNvPr id="105475" name="Rectangle 3"/>
          <p:cNvSpPr>
            <a:spLocks noGrp="1" noChangeArrowheads="1"/>
          </p:cNvSpPr>
          <p:nvPr>
            <p:ph type="clipArt" sz="half" idx="1"/>
          </p:nvPr>
        </p:nvSpPr>
        <p:spPr/>
      </p:sp>
      <p:sp>
        <p:nvSpPr>
          <p:cNvPr id="105476" name="Rectangle 4"/>
          <p:cNvSpPr>
            <a:spLocks noGrp="1" noChangeArrowheads="1"/>
          </p:cNvSpPr>
          <p:nvPr>
            <p:ph type="body" sz="half" idx="2"/>
          </p:nvPr>
        </p:nvSpPr>
        <p:spPr/>
        <p:txBody>
          <a:bodyPr/>
          <a:lstStyle/>
          <a:p>
            <a:endParaRPr lang="en-US" altLang="en-US" sz="2800"/>
          </a:p>
        </p:txBody>
      </p:sp>
      <p:pic>
        <p:nvPicPr>
          <p:cNvPr id="105479" name="Picture 7" descr="sawyer beetle, Monochamus spp.  (Coleoptera: Cerambyc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09800"/>
            <a:ext cx="4389438" cy="2925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p:txBody>
          <a:bodyPr/>
          <a:lstStyle/>
          <a:p>
            <a:r>
              <a:rPr lang="en-US" altLang="en-US"/>
              <a:t>Sucking Insects</a:t>
            </a:r>
          </a:p>
        </p:txBody>
      </p:sp>
      <p:sp>
        <p:nvSpPr>
          <p:cNvPr id="80901" name="Rectangle 5"/>
          <p:cNvSpPr>
            <a:spLocks noGrp="1" noChangeArrowheads="1"/>
          </p:cNvSpPr>
          <p:nvPr>
            <p:ph type="subTitle" idx="1"/>
          </p:nvPr>
        </p:nvSpPr>
        <p:spPr/>
        <p:txBody>
          <a:bodyPr/>
          <a:lstStyle/>
          <a:p>
            <a:r>
              <a:rPr lang="en-US" altLang="en-US"/>
              <a:t>Needle-like mouth so think yellowing, wilting and deformity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Bark Aphids</a:t>
            </a:r>
          </a:p>
        </p:txBody>
      </p:sp>
      <p:sp>
        <p:nvSpPr>
          <p:cNvPr id="148483" name="Rectangle 3"/>
          <p:cNvSpPr>
            <a:spLocks noGrp="1" noChangeArrowheads="1"/>
          </p:cNvSpPr>
          <p:nvPr>
            <p:ph type="clipArt" sz="half" idx="1"/>
          </p:nvPr>
        </p:nvSpPr>
        <p:spPr/>
      </p:sp>
      <p:sp>
        <p:nvSpPr>
          <p:cNvPr id="148484" name="Rectangle 4"/>
          <p:cNvSpPr>
            <a:spLocks noGrp="1" noChangeArrowheads="1"/>
          </p:cNvSpPr>
          <p:nvPr>
            <p:ph type="body" sz="half" idx="2"/>
          </p:nvPr>
        </p:nvSpPr>
        <p:spPr/>
        <p:txBody>
          <a:bodyPr/>
          <a:lstStyle/>
          <a:p>
            <a:endParaRPr lang="en-US" altLang="en-US" sz="2800"/>
          </a:p>
        </p:txBody>
      </p:sp>
      <p:sp>
        <p:nvSpPr>
          <p:cNvPr id="148485" name="Rectangle 5"/>
          <p:cNvSpPr>
            <a:spLocks noChangeArrowheads="1"/>
          </p:cNvSpPr>
          <p:nvPr/>
        </p:nvSpPr>
        <p:spPr bwMode="auto">
          <a:xfrm>
            <a:off x="0" y="132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48487" name="Picture 7" descr="aph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2857500" cy="4171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Wooly Alder Aphids</a:t>
            </a:r>
          </a:p>
        </p:txBody>
      </p:sp>
      <p:sp>
        <p:nvSpPr>
          <p:cNvPr id="26627" name="Rectangle 3"/>
          <p:cNvSpPr>
            <a:spLocks noGrp="1" noChangeArrowheads="1"/>
          </p:cNvSpPr>
          <p:nvPr>
            <p:ph type="body" sz="half" idx="2"/>
          </p:nvPr>
        </p:nvSpPr>
        <p:spPr/>
        <p:txBody>
          <a:bodyPr/>
          <a:lstStyle/>
          <a:p>
            <a:r>
              <a:rPr lang="en-US" altLang="en-US" sz="2400"/>
              <a:t>Piercing sucking</a:t>
            </a:r>
          </a:p>
          <a:p>
            <a:r>
              <a:rPr lang="en-US" altLang="en-US" sz="2400"/>
              <a:t>Suck plant sap</a:t>
            </a:r>
          </a:p>
          <a:p>
            <a:r>
              <a:rPr lang="en-US" altLang="en-US" sz="2400"/>
              <a:t>Honeydew</a:t>
            </a:r>
          </a:p>
          <a:p>
            <a:r>
              <a:rPr lang="en-US" altLang="en-US" sz="2400"/>
              <a:t>Sooty mold</a:t>
            </a:r>
          </a:p>
          <a:p>
            <a:r>
              <a:rPr lang="en-US" altLang="en-US" sz="2400"/>
              <a:t>30 generations a year</a:t>
            </a:r>
          </a:p>
          <a:p>
            <a:r>
              <a:rPr lang="en-US" altLang="en-US" sz="2400"/>
              <a:t>Live birth</a:t>
            </a:r>
          </a:p>
          <a:p>
            <a:r>
              <a:rPr lang="en-US" altLang="en-US" sz="2400"/>
              <a:t>Wings at times</a:t>
            </a:r>
          </a:p>
          <a:p>
            <a:pPr>
              <a:buFont typeface="Wingdings" charset="2"/>
              <a:buNone/>
            </a:pPr>
            <a:r>
              <a:rPr lang="en-US" altLang="en-US" sz="2400"/>
              <a:t> </a:t>
            </a:r>
          </a:p>
          <a:p>
            <a:endParaRPr lang="en-US" altLang="en-US" sz="2400"/>
          </a:p>
        </p:txBody>
      </p:sp>
      <p:pic>
        <p:nvPicPr>
          <p:cNvPr id="26636" name="Picture 12" descr="woolly"/>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95400" y="2960688"/>
            <a:ext cx="3810000" cy="2765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a:t>Aphids in general</a:t>
            </a:r>
          </a:p>
        </p:txBody>
      </p:sp>
      <p:sp>
        <p:nvSpPr>
          <p:cNvPr id="151556" name="Rectangle 4"/>
          <p:cNvSpPr>
            <a:spLocks noGrp="1" noChangeArrowheads="1"/>
          </p:cNvSpPr>
          <p:nvPr>
            <p:ph type="body" sz="half" idx="2"/>
          </p:nvPr>
        </p:nvSpPr>
        <p:spPr/>
        <p:txBody>
          <a:bodyPr/>
          <a:lstStyle/>
          <a:p>
            <a:r>
              <a:rPr lang="en-US" altLang="en-US" sz="2800"/>
              <a:t>Clients will often say their problem is ants on their plants</a:t>
            </a:r>
          </a:p>
        </p:txBody>
      </p:sp>
      <p:pic>
        <p:nvPicPr>
          <p:cNvPr id="151557" name="Picture 5" descr="greenaphid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57300" y="2133600"/>
            <a:ext cx="3810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When looking at damage:</a:t>
            </a:r>
          </a:p>
        </p:txBody>
      </p:sp>
      <p:sp>
        <p:nvSpPr>
          <p:cNvPr id="118787" name="Rectangle 3"/>
          <p:cNvSpPr>
            <a:spLocks noGrp="1" noChangeArrowheads="1"/>
          </p:cNvSpPr>
          <p:nvPr>
            <p:ph type="body" idx="1"/>
          </p:nvPr>
        </p:nvSpPr>
        <p:spPr/>
        <p:txBody>
          <a:bodyPr/>
          <a:lstStyle/>
          <a:p>
            <a:r>
              <a:rPr lang="en-US" altLang="en-US"/>
              <a:t>Think mouthparts</a:t>
            </a:r>
          </a:p>
          <a:p>
            <a:pPr lvl="1"/>
            <a:r>
              <a:rPr lang="en-US" altLang="en-US"/>
              <a:t>Holes – chewing</a:t>
            </a:r>
          </a:p>
          <a:p>
            <a:pPr lvl="1"/>
            <a:r>
              <a:rPr lang="en-US" altLang="en-US"/>
              <a:t>Wilting, yellowing – piercing sucking</a:t>
            </a:r>
          </a:p>
          <a:p>
            <a:pPr lvl="1"/>
            <a:r>
              <a:rPr lang="en-US" altLang="en-US"/>
              <a:t>Speckling – rasping sucking</a:t>
            </a:r>
          </a:p>
          <a:p>
            <a:pPr lvl="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
            </a:r>
            <a:br>
              <a:rPr lang="en-US" altLang="en-US"/>
            </a:br>
            <a:r>
              <a:rPr lang="en-US" altLang="en-US"/>
              <a:t>Scales – Soft, Armored, Pit, Oystershell, etc.</a:t>
            </a:r>
            <a:br>
              <a:rPr lang="en-US" altLang="en-US"/>
            </a:br>
            <a:endParaRPr lang="en-US" altLang="en-US"/>
          </a:p>
        </p:txBody>
      </p:sp>
      <p:sp>
        <p:nvSpPr>
          <p:cNvPr id="29699" name="Rectangle 3"/>
          <p:cNvSpPr>
            <a:spLocks noGrp="1" noChangeArrowheads="1"/>
          </p:cNvSpPr>
          <p:nvPr>
            <p:ph type="body" sz="half" idx="2"/>
          </p:nvPr>
        </p:nvSpPr>
        <p:spPr/>
        <p:txBody>
          <a:bodyPr/>
          <a:lstStyle/>
          <a:p>
            <a:r>
              <a:rPr lang="en-US" altLang="en-US" sz="2800"/>
              <a:t>Piercing sucking</a:t>
            </a:r>
          </a:p>
          <a:p>
            <a:r>
              <a:rPr lang="en-US" altLang="en-US" sz="2800"/>
              <a:t>Crawlers</a:t>
            </a:r>
          </a:p>
          <a:p>
            <a:r>
              <a:rPr lang="en-US" altLang="en-US" sz="2800"/>
              <a:t>Waxy covering</a:t>
            </a:r>
          </a:p>
          <a:p>
            <a:r>
              <a:rPr lang="en-US" altLang="en-US" sz="2800"/>
              <a:t>Systemic insecticides</a:t>
            </a:r>
          </a:p>
          <a:p>
            <a:r>
              <a:rPr lang="en-US" altLang="en-US" sz="2800"/>
              <a:t>Sooty mold</a:t>
            </a:r>
          </a:p>
        </p:txBody>
      </p:sp>
      <p:pic>
        <p:nvPicPr>
          <p:cNvPr id="29700" name="Picture 4" descr="pinescale"/>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57300" y="2759075"/>
            <a:ext cx="3810000" cy="255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ctrTitle"/>
          </p:nvPr>
        </p:nvSpPr>
        <p:spPr/>
        <p:txBody>
          <a:bodyPr/>
          <a:lstStyle/>
          <a:p>
            <a:r>
              <a:rPr lang="en-US" altLang="en-US"/>
              <a:t>Other Insects</a:t>
            </a:r>
          </a:p>
        </p:txBody>
      </p:sp>
      <p:sp>
        <p:nvSpPr>
          <p:cNvPr id="82949" name="Rectangle 5"/>
          <p:cNvSpPr>
            <a:spLocks noGrp="1" noChangeArrowheads="1"/>
          </p:cNvSpPr>
          <p:nvPr>
            <p:ph type="subTitle" idx="1"/>
          </p:nvPr>
        </p:nvSpPr>
        <p:spPr/>
        <p:txBody>
          <a:bodyPr/>
          <a:lstStyle/>
          <a:p>
            <a:r>
              <a:rPr lang="en-US" altLang="en-US"/>
              <a:t>Miscellaneous damage, but is it really necessary to control?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Galls</a:t>
            </a:r>
          </a:p>
        </p:txBody>
      </p:sp>
      <p:sp>
        <p:nvSpPr>
          <p:cNvPr id="112644" name="Rectangle 4"/>
          <p:cNvSpPr>
            <a:spLocks noGrp="1" noChangeArrowheads="1"/>
          </p:cNvSpPr>
          <p:nvPr>
            <p:ph type="body" sz="half" idx="2"/>
          </p:nvPr>
        </p:nvSpPr>
        <p:spPr/>
        <p:txBody>
          <a:bodyPr/>
          <a:lstStyle/>
          <a:p>
            <a:endParaRPr lang="en-US" altLang="en-US" sz="2800"/>
          </a:p>
        </p:txBody>
      </p:sp>
      <p:pic>
        <p:nvPicPr>
          <p:cNvPr id="112647" name="Picture 7" descr="wool sower gall maker, Callirhytis seminator  (Hymenoptera: Cynip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00200"/>
            <a:ext cx="4389438" cy="2925763"/>
          </a:xfrm>
          <a:prstGeom prst="rect">
            <a:avLst/>
          </a:prstGeom>
          <a:noFill/>
          <a:extLst>
            <a:ext uri="{909E8E84-426E-40DD-AFC4-6F175D3DCCD1}">
              <a14:hiddenFill xmlns:a14="http://schemas.microsoft.com/office/drawing/2010/main">
                <a:solidFill>
                  <a:srgbClr val="FFFFFF"/>
                </a:solidFill>
              </a14:hiddenFill>
            </a:ext>
          </a:extLst>
        </p:spPr>
      </p:pic>
      <p:grpSp>
        <p:nvGrpSpPr>
          <p:cNvPr id="112656" name="Group 16"/>
          <p:cNvGrpSpPr>
            <a:grpSpLocks/>
          </p:cNvGrpSpPr>
          <p:nvPr/>
        </p:nvGrpSpPr>
        <p:grpSpPr bwMode="auto">
          <a:xfrm>
            <a:off x="1371600" y="1828800"/>
            <a:ext cx="7523163" cy="4800600"/>
            <a:chOff x="0" y="0"/>
            <a:chExt cx="4211" cy="2708"/>
          </a:xfrm>
        </p:grpSpPr>
        <p:sp>
          <p:nvSpPr>
            <p:cNvPr id="112653" name="Rectangle 13"/>
            <p:cNvSpPr>
              <a:spLocks noChangeArrowheads="1"/>
            </p:cNvSpPr>
            <p:nvPr/>
          </p:nvSpPr>
          <p:spPr bwMode="auto">
            <a:xfrm>
              <a:off x="0" y="0"/>
              <a:ext cx="2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12654" name="Rectangle 14"/>
            <p:cNvSpPr>
              <a:spLocks noChangeArrowheads="1"/>
            </p:cNvSpPr>
            <p:nvPr/>
          </p:nvSpPr>
          <p:spPr bwMode="auto">
            <a:xfrm>
              <a:off x="0" y="0"/>
              <a:ext cx="4211" cy="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Verdana" charset="0"/>
                  <a:hlinkClick r:id="rId5"/>
                </a:rPr>
                <a:t>  </a:t>
              </a:r>
              <a:r>
                <a:rPr lang="en-US" altLang="en-US">
                  <a:latin typeface="Verdana" charset="0"/>
                </a:rPr>
                <a:t>                         </a:t>
              </a:r>
            </a:p>
          </p:txBody>
        </p:sp>
      </p:grpSp>
      <p:pic>
        <p:nvPicPr>
          <p:cNvPr id="112655" name="Picture 15" descr="petiolegall psyllid, Pachypsylla venusta  (Homoptera: Psyllida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124200"/>
            <a:ext cx="20574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12657" name="Picture 17" descr="oak galls,    ">
            <a:hlinkClick r:id="rId7"/>
          </p:cNvPr>
          <p:cNvPicPr>
            <a:picLocks noChangeAspect="1" noChangeArrowheads="1"/>
          </p:cNvPicPr>
          <p:nvPr>
            <p:ph type="clipArt" sz="half" idx="1"/>
          </p:nvPr>
        </p:nvPicPr>
        <p:blipFill>
          <a:blip r:embed="rId8">
            <a:extLst>
              <a:ext uri="{28A0092B-C50C-407E-A947-70E740481C1C}">
                <a14:useLocalDpi xmlns:a14="http://schemas.microsoft.com/office/drawing/2010/main" val="0"/>
              </a:ext>
            </a:extLst>
          </a:blip>
          <a:srcRect/>
          <a:stretch>
            <a:fillRect/>
          </a:stretch>
        </p:blipFill>
        <p:spPr>
          <a:xfrm>
            <a:off x="2514600" y="4648200"/>
            <a:ext cx="2743200" cy="1828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Dogwood Club Gall Midge</a:t>
            </a:r>
          </a:p>
        </p:txBody>
      </p:sp>
      <p:sp>
        <p:nvSpPr>
          <p:cNvPr id="60420" name="Rectangle 4"/>
          <p:cNvSpPr>
            <a:spLocks noGrp="1" noChangeArrowheads="1"/>
          </p:cNvSpPr>
          <p:nvPr>
            <p:ph type="body" sz="half" idx="2"/>
          </p:nvPr>
        </p:nvSpPr>
        <p:spPr/>
        <p:txBody>
          <a:bodyPr/>
          <a:lstStyle/>
          <a:p>
            <a:r>
              <a:rPr lang="en-US" altLang="en-US" sz="2800"/>
              <a:t>Causes spindle-shaped swellings</a:t>
            </a:r>
          </a:p>
          <a:p>
            <a:r>
              <a:rPr lang="en-US" altLang="en-US" sz="2800"/>
              <a:t>Spray in early spring</a:t>
            </a:r>
          </a:p>
          <a:p>
            <a:r>
              <a:rPr lang="en-US" altLang="en-US" sz="2800"/>
              <a:t>Prune later in season</a:t>
            </a:r>
          </a:p>
        </p:txBody>
      </p:sp>
      <p:pic>
        <p:nvPicPr>
          <p:cNvPr id="60422" name="Picture 6" descr="clgalmid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257300" y="2813050"/>
            <a:ext cx="3810000" cy="245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lstStyle/>
          <a:p>
            <a:r>
              <a:rPr lang="en-US" altLang="en-US"/>
              <a:t>Leaf Miners</a:t>
            </a:r>
          </a:p>
        </p:txBody>
      </p:sp>
      <p:sp>
        <p:nvSpPr>
          <p:cNvPr id="92165" name="Rectangle 5"/>
          <p:cNvSpPr>
            <a:spLocks noGrp="1" noChangeArrowheads="1"/>
          </p:cNvSpPr>
          <p:nvPr>
            <p:ph type="body" sz="half" idx="2"/>
          </p:nvPr>
        </p:nvSpPr>
        <p:spPr/>
        <p:txBody>
          <a:bodyPr/>
          <a:lstStyle/>
          <a:p>
            <a:endParaRPr lang="en-US" altLang="en-US" sz="2800"/>
          </a:p>
        </p:txBody>
      </p:sp>
      <p:pic>
        <p:nvPicPr>
          <p:cNvPr id="92171" name="Picture 11" descr="elm leafminer, Kaliofenusa ulmi  (Hymenoptera: Tenthredinidae)">
            <a:hlinkClick r:id="rId3"/>
          </p:cNvPr>
          <p:cNvPicPr>
            <a:picLocks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2362200" y="2743200"/>
            <a:ext cx="3810000" cy="22129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Cicadas</a:t>
            </a:r>
          </a:p>
        </p:txBody>
      </p:sp>
      <p:sp>
        <p:nvSpPr>
          <p:cNvPr id="96259" name="Rectangle 3"/>
          <p:cNvSpPr>
            <a:spLocks noGrp="1" noChangeArrowheads="1"/>
          </p:cNvSpPr>
          <p:nvPr>
            <p:ph type="body" sz="half" idx="2"/>
          </p:nvPr>
        </p:nvSpPr>
        <p:spPr/>
        <p:txBody>
          <a:bodyPr/>
          <a:lstStyle/>
          <a:p>
            <a:endParaRPr lang="en-US" altLang="en-US" sz="2800"/>
          </a:p>
        </p:txBody>
      </p:sp>
      <p:grpSp>
        <p:nvGrpSpPr>
          <p:cNvPr id="96264" name="Group 8"/>
          <p:cNvGrpSpPr>
            <a:grpSpLocks/>
          </p:cNvGrpSpPr>
          <p:nvPr/>
        </p:nvGrpSpPr>
        <p:grpSpPr bwMode="auto">
          <a:xfrm>
            <a:off x="981075" y="1943100"/>
            <a:ext cx="7181850" cy="2895600"/>
            <a:chOff x="0" y="0"/>
            <a:chExt cx="4524" cy="1824"/>
          </a:xfrm>
        </p:grpSpPr>
        <p:sp>
          <p:nvSpPr>
            <p:cNvPr id="96261" name="Rectangle 5"/>
            <p:cNvSpPr>
              <a:spLocks noChangeArrowheads="1"/>
            </p:cNvSpPr>
            <p:nvPr/>
          </p:nvSpPr>
          <p:spPr bwMode="auto">
            <a:xfrm>
              <a:off x="0" y="0"/>
              <a:ext cx="2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6262" name="Rectangle 6"/>
            <p:cNvSpPr>
              <a:spLocks noChangeArrowheads="1"/>
            </p:cNvSpPr>
            <p:nvPr/>
          </p:nvSpPr>
          <p:spPr bwMode="auto">
            <a:xfrm>
              <a:off x="0" y="0"/>
              <a:ext cx="4524" cy="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Verdana" charset="0"/>
                  <a:hlinkClick r:id="rId3"/>
                </a:rPr>
                <a:t>  </a:t>
              </a:r>
              <a:r>
                <a:rPr lang="en-US" altLang="en-US" sz="18400">
                  <a:latin typeface="Verdana" charset="0"/>
                </a:rPr>
                <a:t> </a:t>
              </a:r>
              <a:r>
                <a:rPr lang="en-US" altLang="en-US">
                  <a:latin typeface="Verdana" charset="0"/>
                </a:rPr>
                <a:t>                                       </a:t>
              </a:r>
            </a:p>
          </p:txBody>
        </p:sp>
      </p:grpSp>
      <p:pic>
        <p:nvPicPr>
          <p:cNvPr id="96263" name="Picture 7" descr="periodical cicada, Magicicada septendecim  (Homoptera: Cicad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989138"/>
            <a:ext cx="4389438" cy="2925762"/>
          </a:xfrm>
          <a:prstGeom prst="rect">
            <a:avLst/>
          </a:prstGeom>
          <a:noFill/>
          <a:extLst>
            <a:ext uri="{909E8E84-426E-40DD-AFC4-6F175D3DCCD1}">
              <a14:hiddenFill xmlns:a14="http://schemas.microsoft.com/office/drawing/2010/main">
                <a:solidFill>
                  <a:srgbClr val="FFFFFF"/>
                </a:solidFill>
              </a14:hiddenFill>
            </a:ext>
          </a:extLst>
        </p:spPr>
      </p:pic>
      <p:pic>
        <p:nvPicPr>
          <p:cNvPr id="96269" name="Picture 13" descr="periodical cicada, Magicicada septendecim  (Homoptera: Cicadidae)">
            <a:hlinkClick r:id="rId5"/>
          </p:cNvPr>
          <p:cNvPicPr>
            <a:picLocks noChangeAspect="1" noChangeArrowheads="1"/>
          </p:cNvPicPr>
          <p:nvPr>
            <p:ph type="clipArt" sz="half" idx="1"/>
          </p:nvPr>
        </p:nvPicPr>
        <p:blipFill>
          <a:blip r:embed="rId6">
            <a:extLst>
              <a:ext uri="{28A0092B-C50C-407E-A947-70E740481C1C}">
                <a14:useLocalDpi xmlns:a14="http://schemas.microsoft.com/office/drawing/2010/main" val="0"/>
              </a:ext>
            </a:extLst>
          </a:blip>
          <a:srcRect/>
          <a:stretch>
            <a:fillRect/>
          </a:stretch>
        </p:blipFill>
        <p:spPr>
          <a:xfrm>
            <a:off x="4343400" y="3733800"/>
            <a:ext cx="3810000" cy="2540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European Hornets</a:t>
            </a:r>
          </a:p>
        </p:txBody>
      </p:sp>
      <p:sp>
        <p:nvSpPr>
          <p:cNvPr id="97283" name="Rectangle 3"/>
          <p:cNvSpPr>
            <a:spLocks noGrp="1" noChangeArrowheads="1"/>
          </p:cNvSpPr>
          <p:nvPr>
            <p:ph type="body" sz="half" idx="2"/>
          </p:nvPr>
        </p:nvSpPr>
        <p:spPr/>
        <p:txBody>
          <a:bodyPr/>
          <a:lstStyle/>
          <a:p>
            <a:endParaRPr lang="en-US" altLang="en-US" sz="2800"/>
          </a:p>
        </p:txBody>
      </p:sp>
      <p:grpSp>
        <p:nvGrpSpPr>
          <p:cNvPr id="97288" name="Group 8"/>
          <p:cNvGrpSpPr>
            <a:grpSpLocks/>
          </p:cNvGrpSpPr>
          <p:nvPr/>
        </p:nvGrpSpPr>
        <p:grpSpPr bwMode="auto">
          <a:xfrm>
            <a:off x="981075" y="1943100"/>
            <a:ext cx="7181850" cy="2895600"/>
            <a:chOff x="0" y="0"/>
            <a:chExt cx="4524" cy="1824"/>
          </a:xfrm>
        </p:grpSpPr>
        <p:sp>
          <p:nvSpPr>
            <p:cNvPr id="97285" name="Rectangle 5"/>
            <p:cNvSpPr>
              <a:spLocks noChangeArrowheads="1"/>
            </p:cNvSpPr>
            <p:nvPr/>
          </p:nvSpPr>
          <p:spPr bwMode="auto">
            <a:xfrm>
              <a:off x="0" y="0"/>
              <a:ext cx="2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7286" name="Rectangle 6"/>
            <p:cNvSpPr>
              <a:spLocks noChangeArrowheads="1"/>
            </p:cNvSpPr>
            <p:nvPr/>
          </p:nvSpPr>
          <p:spPr bwMode="auto">
            <a:xfrm>
              <a:off x="0" y="0"/>
              <a:ext cx="4524" cy="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Verdana" charset="0"/>
                  <a:hlinkClick r:id="rId3"/>
                </a:rPr>
                <a:t>  </a:t>
              </a:r>
              <a:r>
                <a:rPr lang="en-US" altLang="en-US" sz="18400">
                  <a:latin typeface="Verdana" charset="0"/>
                </a:rPr>
                <a:t> </a:t>
              </a:r>
              <a:r>
                <a:rPr lang="en-US" altLang="en-US">
                  <a:latin typeface="Verdana" charset="0"/>
                </a:rPr>
                <a:t>                                       </a:t>
              </a:r>
            </a:p>
          </p:txBody>
        </p:sp>
      </p:grpSp>
      <p:pic>
        <p:nvPicPr>
          <p:cNvPr id="97287" name="Picture 7" descr="European hornet, Vespa crabro  (Hymenoptera: Vesp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05000"/>
            <a:ext cx="4389438" cy="2925763"/>
          </a:xfrm>
          <a:prstGeom prst="rect">
            <a:avLst/>
          </a:prstGeom>
          <a:noFill/>
          <a:extLst>
            <a:ext uri="{909E8E84-426E-40DD-AFC4-6F175D3DCCD1}">
              <a14:hiddenFill xmlns:a14="http://schemas.microsoft.com/office/drawing/2010/main">
                <a:solidFill>
                  <a:srgbClr val="FFFFFF"/>
                </a:solidFill>
              </a14:hiddenFill>
            </a:ext>
          </a:extLst>
        </p:spPr>
      </p:pic>
      <p:pic>
        <p:nvPicPr>
          <p:cNvPr id="97293" name="Picture 13" descr="European hornet, Vespa crabro  (Hymenoptera: Vespidae)">
            <a:hlinkClick r:id="rId5"/>
          </p:cNvPr>
          <p:cNvPicPr>
            <a:picLocks noChangeAspect="1" noChangeArrowheads="1"/>
          </p:cNvPicPr>
          <p:nvPr>
            <p:ph type="clipArt" sz="half" idx="1"/>
          </p:nvPr>
        </p:nvPicPr>
        <p:blipFill>
          <a:blip r:embed="rId6">
            <a:extLst>
              <a:ext uri="{28A0092B-C50C-407E-A947-70E740481C1C}">
                <a14:useLocalDpi xmlns:a14="http://schemas.microsoft.com/office/drawing/2010/main" val="0"/>
              </a:ext>
            </a:extLst>
          </a:blip>
          <a:srcRect/>
          <a:stretch>
            <a:fillRect/>
          </a:stretch>
        </p:blipFill>
        <p:spPr>
          <a:xfrm>
            <a:off x="6553200" y="2895600"/>
            <a:ext cx="2082800" cy="3124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Sycamore Lacebug</a:t>
            </a:r>
          </a:p>
        </p:txBody>
      </p:sp>
      <p:sp>
        <p:nvSpPr>
          <p:cNvPr id="98307" name="Rectangle 3"/>
          <p:cNvSpPr>
            <a:spLocks noGrp="1" noChangeArrowheads="1"/>
          </p:cNvSpPr>
          <p:nvPr>
            <p:ph type="body" sz="half" idx="2"/>
          </p:nvPr>
        </p:nvSpPr>
        <p:spPr/>
        <p:txBody>
          <a:bodyPr/>
          <a:lstStyle/>
          <a:p>
            <a:endParaRPr lang="en-US" altLang="en-US" sz="2800"/>
          </a:p>
        </p:txBody>
      </p:sp>
      <p:sp>
        <p:nvSpPr>
          <p:cNvPr id="98312" name="Rectangle 8"/>
          <p:cNvSpPr>
            <a:spLocks noGrp="1" noChangeArrowheads="1"/>
          </p:cNvSpPr>
          <p:nvPr>
            <p:ph type="clipArt" sz="half" idx="1"/>
          </p:nvPr>
        </p:nvSpPr>
        <p:spPr/>
      </p:sp>
      <p:grpSp>
        <p:nvGrpSpPr>
          <p:cNvPr id="98316" name="Group 12"/>
          <p:cNvGrpSpPr>
            <a:grpSpLocks/>
          </p:cNvGrpSpPr>
          <p:nvPr/>
        </p:nvGrpSpPr>
        <p:grpSpPr bwMode="auto">
          <a:xfrm>
            <a:off x="2203450" y="3200400"/>
            <a:ext cx="4738688" cy="457200"/>
            <a:chOff x="0" y="0"/>
            <a:chExt cx="2985" cy="288"/>
          </a:xfrm>
        </p:grpSpPr>
        <p:sp>
          <p:nvSpPr>
            <p:cNvPr id="98313" name="Rectangle 9"/>
            <p:cNvSpPr>
              <a:spLocks noChangeArrowheads="1"/>
            </p:cNvSpPr>
            <p:nvPr/>
          </p:nvSpPr>
          <p:spPr bwMode="auto">
            <a:xfrm>
              <a:off x="0" y="0"/>
              <a:ext cx="2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8314" name="Rectangle 10"/>
            <p:cNvSpPr>
              <a:spLocks noChangeArrowheads="1"/>
            </p:cNvSpPr>
            <p:nvPr/>
          </p:nvSpPr>
          <p:spPr bwMode="auto">
            <a:xfrm>
              <a:off x="0" y="0"/>
              <a:ext cx="29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Times New Roman" charset="0"/>
                  <a:hlinkClick r:id="rId3"/>
                </a:rPr>
                <a:t>  </a:t>
              </a:r>
              <a:r>
                <a:rPr lang="en-US" altLang="en-US" sz="1800">
                  <a:latin typeface="Times New Roman" charset="0"/>
                </a:rPr>
                <a:t> </a:t>
              </a:r>
              <a:r>
                <a:rPr lang="en-US" altLang="en-US">
                  <a:latin typeface="Times New Roman" charset="0"/>
                </a:rPr>
                <a:t>  </a:t>
              </a:r>
            </a:p>
          </p:txBody>
        </p:sp>
      </p:grpSp>
      <p:sp>
        <p:nvSpPr>
          <p:cNvPr id="98315" name="AutoShape 11" descr="sycamore lace bug, Corythucha ciliata  (Heteroptera: Tingidae)">
            <a:hlinkClick r:id="rId3"/>
          </p:cNvPr>
          <p:cNvSpPr>
            <a:spLocks noChangeAspect="1" noChangeArrowheads="1"/>
          </p:cNvSpPr>
          <p:nvPr/>
        </p:nvSpPr>
        <p:spPr bwMode="auto">
          <a:xfrm>
            <a:off x="2371725" y="3246438"/>
            <a:ext cx="296863"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8319" name="Picture 15" descr="sycamore lace bug, Corythucha ciliata  (Heteroptera: Ting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86000"/>
            <a:ext cx="4389438" cy="2925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a:t>Acknowledgements</a:t>
            </a:r>
          </a:p>
        </p:txBody>
      </p:sp>
      <p:sp>
        <p:nvSpPr>
          <p:cNvPr id="156675" name="Rectangle 3"/>
          <p:cNvSpPr>
            <a:spLocks noGrp="1" noChangeArrowheads="1"/>
          </p:cNvSpPr>
          <p:nvPr>
            <p:ph type="body" idx="1"/>
          </p:nvPr>
        </p:nvSpPr>
        <p:spPr/>
        <p:txBody>
          <a:bodyPr/>
          <a:lstStyle/>
          <a:p>
            <a:r>
              <a:rPr lang="en-US" altLang="en-US" sz="2800">
                <a:latin typeface="Verdana" charset="0"/>
                <a:hlinkClick r:id="rId2"/>
              </a:rPr>
              <a:t>www.forestryimages.org</a:t>
            </a:r>
            <a:endParaRPr lang="en-US" altLang="en-US" sz="2800">
              <a:latin typeface="Verdana" charset="0"/>
            </a:endParaRPr>
          </a:p>
          <a:p>
            <a:endParaRPr lang="en-US" altLang="en-US" sz="2800">
              <a:latin typeface="Verdana" charset="0"/>
            </a:endParaRPr>
          </a:p>
          <a:p>
            <a:r>
              <a:rPr lang="en-US" altLang="en-US" sz="2800">
                <a:latin typeface="Verdana" charset="0"/>
              </a:rPr>
              <a:t>Florida Division of Forestry </a:t>
            </a:r>
          </a:p>
          <a:p>
            <a:r>
              <a:rPr lang="en-US" altLang="en-US" sz="2800">
                <a:latin typeface="Verdana" charset="0"/>
              </a:rPr>
              <a:t> </a:t>
            </a:r>
            <a:r>
              <a:rPr lang="en-US" altLang="en-US" sz="2800">
                <a:latin typeface="Verdana" charset="0"/>
                <a:hlinkClick r:id="rId3"/>
              </a:rPr>
              <a:t>http://eny3541.ifas.ufl.edu/</a:t>
            </a:r>
            <a:endParaRPr lang="en-US" altLang="en-US" sz="2800">
              <a:latin typeface="Verdana" charset="0"/>
            </a:endParaRPr>
          </a:p>
          <a:p>
            <a:endParaRPr lang="en-US" altLang="en-US" sz="2800">
              <a:latin typeface="Verdana" charset="0"/>
            </a:endParaRPr>
          </a:p>
          <a:p>
            <a:r>
              <a:rPr lang="en-US" altLang="en-US" sz="2800">
                <a:latin typeface="Verdana" charset="0"/>
              </a:rPr>
              <a:t>University of Kentucky Entomology</a:t>
            </a:r>
          </a:p>
          <a:p>
            <a:endParaRPr lang="en-US" altLang="en-US" sz="2800">
              <a:latin typeface="Verdana" charset="0"/>
            </a:endParaRPr>
          </a:p>
          <a:p>
            <a:r>
              <a:rPr lang="en-US" altLang="en-US" sz="2800">
                <a:solidFill>
                  <a:schemeClr val="hlink"/>
                </a:solidFill>
                <a:latin typeface="Verdana" charset="0"/>
                <a:hlinkClick r:id="rId4"/>
              </a:rPr>
              <a:t>www.bugwood.org</a:t>
            </a:r>
            <a:endParaRPr lang="en-US" altLang="en-US" sz="2800">
              <a:solidFill>
                <a:schemeClr val="hlink"/>
              </a:solidFill>
              <a:latin typeface="Verdana" charset="0"/>
            </a:endParaRPr>
          </a:p>
          <a:p>
            <a:endParaRPr lang="en-US" altLang="en-US" sz="2800">
              <a:solidFill>
                <a:schemeClr val="hlink"/>
              </a:solidFill>
              <a:latin typeface="Verdana" charset="0"/>
            </a:endParaRPr>
          </a:p>
          <a:p>
            <a:endParaRPr lang="en-US" altLang="en-US" sz="2800">
              <a:solidFill>
                <a:schemeClr val="hlink"/>
              </a:solidFill>
              <a:latin typeface="Verdana" charset="0"/>
            </a:endParaRPr>
          </a:p>
          <a:p>
            <a:endParaRPr lang="en-US" altLang="en-US"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a:t>Acknowledgements</a:t>
            </a:r>
          </a:p>
        </p:txBody>
      </p:sp>
      <p:sp>
        <p:nvSpPr>
          <p:cNvPr id="157699" name="Rectangle 3"/>
          <p:cNvSpPr>
            <a:spLocks noGrp="1" noChangeArrowheads="1"/>
          </p:cNvSpPr>
          <p:nvPr>
            <p:ph type="body" idx="1"/>
          </p:nvPr>
        </p:nvSpPr>
        <p:spPr>
          <a:xfrm>
            <a:off x="1257300" y="1981200"/>
            <a:ext cx="7772400" cy="2819400"/>
          </a:xfrm>
        </p:spPr>
        <p:txBody>
          <a:bodyPr/>
          <a:lstStyle/>
          <a:p>
            <a:pPr>
              <a:lnSpc>
                <a:spcPct val="80000"/>
              </a:lnSpc>
            </a:pPr>
            <a:r>
              <a:rPr lang="en-US" altLang="en-US"/>
              <a:t>This publication/training was funded in full or in part by the USDA Forest Service Urban and Community Forestry Program as recommended by the National Urban and Community Forestry Advisory Council (NUCFAC).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p:txBody>
          <a:bodyPr/>
          <a:lstStyle/>
          <a:p>
            <a:r>
              <a:rPr lang="en-US" altLang="en-US"/>
              <a:t>The Real Boring Insects</a:t>
            </a:r>
          </a:p>
        </p:txBody>
      </p:sp>
      <p:sp>
        <p:nvSpPr>
          <p:cNvPr id="72709" name="Rectangle 5"/>
          <p:cNvSpPr>
            <a:spLocks noGrp="1" noChangeArrowheads="1"/>
          </p:cNvSpPr>
          <p:nvPr>
            <p:ph type="subTitle" idx="1"/>
          </p:nvPr>
        </p:nvSpPr>
        <p:spPr/>
        <p:txBody>
          <a:bodyPr/>
          <a:lstStyle/>
          <a:p>
            <a:r>
              <a:rPr lang="en-US" altLang="en-US"/>
              <a:t>Chewing mouthparts, so think ‘holes’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Bark Beetles</a:t>
            </a:r>
          </a:p>
        </p:txBody>
      </p:sp>
      <p:sp>
        <p:nvSpPr>
          <p:cNvPr id="39939" name="Rectangle 3"/>
          <p:cNvSpPr>
            <a:spLocks noGrp="1" noChangeArrowheads="1"/>
          </p:cNvSpPr>
          <p:nvPr>
            <p:ph type="body" sz="half" idx="2"/>
          </p:nvPr>
        </p:nvSpPr>
        <p:spPr/>
        <p:txBody>
          <a:bodyPr/>
          <a:lstStyle/>
          <a:p>
            <a:r>
              <a:rPr lang="en-US" altLang="en-US" sz="2800"/>
              <a:t>3 different beetles – southern pine beetle, Ips engraver, Black turpentine</a:t>
            </a:r>
          </a:p>
          <a:p>
            <a:r>
              <a:rPr lang="en-US" altLang="en-US" sz="2800"/>
              <a:t>Needles turn yellow from tips back</a:t>
            </a:r>
          </a:p>
          <a:p>
            <a:r>
              <a:rPr lang="en-US" altLang="en-US" sz="2800"/>
              <a:t>Larvae feed under bark</a:t>
            </a:r>
          </a:p>
          <a:p>
            <a:endParaRPr lang="en-US" altLang="en-US" sz="2800"/>
          </a:p>
          <a:p>
            <a:endParaRPr lang="en-US" altLang="en-US" sz="2800"/>
          </a:p>
        </p:txBody>
      </p:sp>
      <p:pic>
        <p:nvPicPr>
          <p:cNvPr id="39940" name="Picture 4" descr="IP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57300" y="2555875"/>
            <a:ext cx="3810000" cy="296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Southern Pine vs. Black Turpentine Beetles</a:t>
            </a:r>
          </a:p>
        </p:txBody>
      </p:sp>
      <p:sp>
        <p:nvSpPr>
          <p:cNvPr id="101380" name="Rectangle 4"/>
          <p:cNvSpPr>
            <a:spLocks noGrp="1" noChangeArrowheads="1"/>
          </p:cNvSpPr>
          <p:nvPr>
            <p:ph type="body" sz="half" idx="2"/>
          </p:nvPr>
        </p:nvSpPr>
        <p:spPr/>
        <p:txBody>
          <a:bodyPr/>
          <a:lstStyle/>
          <a:p>
            <a:r>
              <a:rPr lang="en-US" altLang="en-US" sz="2800">
                <a:latin typeface="Verdana" charset="0"/>
              </a:rPr>
              <a:t> Size compared to a grain of rice</a:t>
            </a:r>
          </a:p>
        </p:txBody>
      </p:sp>
      <p:pic>
        <p:nvPicPr>
          <p:cNvPr id="101385" name="Picture 9" descr="southern pine beetle, Dendroctonus frontalis  (Coleoptera: Scolytidae)">
            <a:hlinkClick r:id="rId3"/>
          </p:cNvPr>
          <p:cNvPicPr>
            <a:picLocks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257300" y="2768600"/>
            <a:ext cx="3810000" cy="2540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Under the Bark</a:t>
            </a:r>
          </a:p>
        </p:txBody>
      </p:sp>
      <p:sp>
        <p:nvSpPr>
          <p:cNvPr id="40963" name="Rectangle 3"/>
          <p:cNvSpPr>
            <a:spLocks noGrp="1" noChangeArrowheads="1"/>
          </p:cNvSpPr>
          <p:nvPr>
            <p:ph type="body" sz="half" idx="2"/>
          </p:nvPr>
        </p:nvSpPr>
        <p:spPr/>
        <p:txBody>
          <a:bodyPr/>
          <a:lstStyle/>
          <a:p>
            <a:r>
              <a:rPr lang="en-US" altLang="en-US" sz="2800"/>
              <a:t>Beetles attack stressed native pine trees</a:t>
            </a:r>
          </a:p>
          <a:p>
            <a:r>
              <a:rPr lang="en-US" altLang="en-US" sz="2800"/>
              <a:t>Second generation beetles attack surrounding trees</a:t>
            </a:r>
          </a:p>
          <a:p>
            <a:r>
              <a:rPr lang="en-US" altLang="en-US" sz="2800"/>
              <a:t>Blue stain fungus</a:t>
            </a:r>
          </a:p>
          <a:p>
            <a:r>
              <a:rPr lang="en-US" altLang="en-US" sz="2800"/>
              <a:t>Galleries</a:t>
            </a:r>
          </a:p>
        </p:txBody>
      </p:sp>
      <p:pic>
        <p:nvPicPr>
          <p:cNvPr id="40964" name="Picture 4" descr="IPSEGG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57300" y="2768600"/>
            <a:ext cx="3810000" cy="254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Pitch Tubes</a:t>
            </a:r>
          </a:p>
        </p:txBody>
      </p:sp>
      <p:sp>
        <p:nvSpPr>
          <p:cNvPr id="103427" name="Rectangle 3"/>
          <p:cNvSpPr>
            <a:spLocks noGrp="1" noChangeArrowheads="1"/>
          </p:cNvSpPr>
          <p:nvPr>
            <p:ph type="clipArt" sz="half" idx="1"/>
          </p:nvPr>
        </p:nvSpPr>
        <p:spPr/>
      </p:sp>
      <p:sp>
        <p:nvSpPr>
          <p:cNvPr id="103428" name="Rectangle 4"/>
          <p:cNvSpPr>
            <a:spLocks noGrp="1" noChangeArrowheads="1"/>
          </p:cNvSpPr>
          <p:nvPr>
            <p:ph type="body" sz="half" idx="2"/>
          </p:nvPr>
        </p:nvSpPr>
        <p:spPr/>
        <p:txBody>
          <a:bodyPr/>
          <a:lstStyle/>
          <a:p>
            <a:r>
              <a:rPr lang="en-US" altLang="en-US" sz="2800"/>
              <a:t>A sign of attack. </a:t>
            </a:r>
          </a:p>
          <a:p>
            <a:r>
              <a:rPr lang="en-US" altLang="en-US" sz="2800"/>
              <a:t>Beetles are sometimes ‘stuck’ in pitch</a:t>
            </a:r>
          </a:p>
        </p:txBody>
      </p:sp>
      <p:pic>
        <p:nvPicPr>
          <p:cNvPr id="103431" name="Picture 7" descr="southern pine beetle, Dendroctonus frontalis  (Coleoptera: Scolyt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81200"/>
            <a:ext cx="2925763" cy="4389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Control for Homeowners</a:t>
            </a:r>
          </a:p>
        </p:txBody>
      </p:sp>
      <p:sp>
        <p:nvSpPr>
          <p:cNvPr id="102403" name="Rectangle 3"/>
          <p:cNvSpPr>
            <a:spLocks noGrp="1" noChangeArrowheads="1"/>
          </p:cNvSpPr>
          <p:nvPr>
            <p:ph type="clipArt" sz="half" idx="1"/>
          </p:nvPr>
        </p:nvSpPr>
        <p:spPr/>
      </p:sp>
      <p:sp>
        <p:nvSpPr>
          <p:cNvPr id="102404" name="Rectangle 4"/>
          <p:cNvSpPr>
            <a:spLocks noGrp="1" noChangeArrowheads="1"/>
          </p:cNvSpPr>
          <p:nvPr>
            <p:ph type="body" sz="half" idx="2"/>
          </p:nvPr>
        </p:nvSpPr>
        <p:spPr/>
        <p:txBody>
          <a:bodyPr/>
          <a:lstStyle/>
          <a:p>
            <a:r>
              <a:rPr lang="en-US" altLang="en-US" sz="2800"/>
              <a:t>Sanitation!</a:t>
            </a:r>
          </a:p>
          <a:p>
            <a:r>
              <a:rPr lang="en-US" altLang="en-US" sz="2800"/>
              <a:t>Homeowners do not have equipment to spray preventatively</a:t>
            </a:r>
          </a:p>
        </p:txBody>
      </p:sp>
      <p:pic>
        <p:nvPicPr>
          <p:cNvPr id="102407" name="Picture 7" descr="southern pine beetle, Dendroctonus frontalis  (Coleoptera: Scolytida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81200"/>
            <a:ext cx="2925763" cy="4389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andstone">
  <a:themeElements>
    <a:clrScheme name="Sandston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fontScheme name="Sandsto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defRPr>
        </a:defPPr>
      </a:lstStyle>
    </a:lnDef>
  </a:objectDefaults>
  <a:extraClrSchemeLst>
    <a:extraClrScheme>
      <a:clrScheme name="Sandston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2">
        <a:dk1>
          <a:srgbClr val="333333"/>
        </a:dk1>
        <a:lt1>
          <a:srgbClr val="BDB9BF"/>
        </a:lt1>
        <a:dk2>
          <a:srgbClr val="000000"/>
        </a:dk2>
        <a:lt2>
          <a:srgbClr val="333329"/>
        </a:lt2>
        <a:accent1>
          <a:srgbClr val="F4F3D9"/>
        </a:accent1>
        <a:accent2>
          <a:srgbClr val="E09142"/>
        </a:accent2>
        <a:accent3>
          <a:srgbClr val="DBD9DC"/>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3">
        <a:dk1>
          <a:srgbClr val="3D3D3D"/>
        </a:dk1>
        <a:lt1>
          <a:srgbClr val="EAEAEA"/>
        </a:lt1>
        <a:dk2>
          <a:srgbClr val="000000"/>
        </a:dk2>
        <a:lt2>
          <a:srgbClr val="333333"/>
        </a:lt2>
        <a:accent1>
          <a:srgbClr val="FFFFFF"/>
        </a:accent1>
        <a:accent2>
          <a:srgbClr val="969696"/>
        </a:accent2>
        <a:accent3>
          <a:srgbClr val="F3F3F3"/>
        </a:accent3>
        <a:accent4>
          <a:srgbClr val="333333"/>
        </a:accent4>
        <a:accent5>
          <a:srgbClr val="FFFFFF"/>
        </a:accent5>
        <a:accent6>
          <a:srgbClr val="878787"/>
        </a:accent6>
        <a:hlink>
          <a:srgbClr val="4D4D4D"/>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Designs\Sandstone.pot</Template>
  <TotalTime>1</TotalTime>
  <Words>4221</Words>
  <Application>Microsoft Macintosh PowerPoint</Application>
  <PresentationFormat>On-screen Show (4:3)</PresentationFormat>
  <Paragraphs>488</Paragraphs>
  <Slides>39</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Times New Roman</vt:lpstr>
      <vt:lpstr>Arial</vt:lpstr>
      <vt:lpstr>Wingdings</vt:lpstr>
      <vt:lpstr>Verdana</vt:lpstr>
      <vt:lpstr>Sandstone</vt:lpstr>
      <vt:lpstr>Insects of Trees</vt:lpstr>
      <vt:lpstr>Insects are often blamed for other’s damage:</vt:lpstr>
      <vt:lpstr>When looking at damage:</vt:lpstr>
      <vt:lpstr>The Real Boring Insects</vt:lpstr>
      <vt:lpstr>Bark Beetles</vt:lpstr>
      <vt:lpstr>Southern Pine vs. Black Turpentine Beetles</vt:lpstr>
      <vt:lpstr>Under the Bark</vt:lpstr>
      <vt:lpstr>Pitch Tubes</vt:lpstr>
      <vt:lpstr>Control for Homeowners</vt:lpstr>
      <vt:lpstr>Asian Ambrosia Beetles</vt:lpstr>
      <vt:lpstr>Asian Long Horned Beetle</vt:lpstr>
      <vt:lpstr>Various Wood Boring Beetles</vt:lpstr>
      <vt:lpstr>Dogwood Borers</vt:lpstr>
      <vt:lpstr>Caterpillars</vt:lpstr>
      <vt:lpstr>Nantucket Pine Tip Moth</vt:lpstr>
      <vt:lpstr>Bagworms</vt:lpstr>
      <vt:lpstr>Tent Caterpillars</vt:lpstr>
      <vt:lpstr>Orange Striped Oakworm</vt:lpstr>
      <vt:lpstr>Fall Webworms</vt:lpstr>
      <vt:lpstr>Gypsy Moth</vt:lpstr>
      <vt:lpstr>Sawflies</vt:lpstr>
      <vt:lpstr>Beetles</vt:lpstr>
      <vt:lpstr>Elm Leaf Beetles</vt:lpstr>
      <vt:lpstr>Japanese Beetles</vt:lpstr>
      <vt:lpstr>Twig Girdler</vt:lpstr>
      <vt:lpstr>Sucking Insects</vt:lpstr>
      <vt:lpstr>Bark Aphids</vt:lpstr>
      <vt:lpstr>Wooly Alder Aphids</vt:lpstr>
      <vt:lpstr>Aphids in general</vt:lpstr>
      <vt:lpstr> Scales – Soft, Armored, Pit, Oystershell, etc. </vt:lpstr>
      <vt:lpstr>Other Insects</vt:lpstr>
      <vt:lpstr>Galls</vt:lpstr>
      <vt:lpstr>Dogwood Club Gall Midge</vt:lpstr>
      <vt:lpstr>Leaf Miners</vt:lpstr>
      <vt:lpstr>Cicadas</vt:lpstr>
      <vt:lpstr>European Hornets</vt:lpstr>
      <vt:lpstr>Sycamore Lacebug</vt:lpstr>
      <vt:lpstr>Acknowledgements</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Insects of Trees</dc:title>
  <dc:creator>George Braman</dc:creator>
  <cp:lastModifiedBy>George Braman</cp:lastModifiedBy>
  <cp:revision>1</cp:revision>
  <cp:lastPrinted>1601-01-01T00:00:00Z</cp:lastPrinted>
  <dcterms:created xsi:type="dcterms:W3CDTF">2015-09-08T00:32:01Z</dcterms:created>
  <dcterms:modified xsi:type="dcterms:W3CDTF">2015-09-08T00:33:44Z</dcterms:modified>
</cp:coreProperties>
</file>