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oleObject"/>
  <Default Extension="png" ContentType="image/png"/>
  <Default Extension="vml" ContentType="application/vnd.openxmlformats-officedocument.vmlDrawi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48" r:id="rId1"/>
  </p:sldMasterIdLst>
  <p:notesMasterIdLst>
    <p:notesMasterId r:id="rId85"/>
  </p:notesMasterIdLst>
  <p:sldIdLst>
    <p:sldId id="287" r:id="rId2"/>
    <p:sldId id="339" r:id="rId3"/>
    <p:sldId id="341" r:id="rId4"/>
    <p:sldId id="343" r:id="rId5"/>
    <p:sldId id="258" r:id="rId6"/>
    <p:sldId id="259" r:id="rId7"/>
    <p:sldId id="344"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6" r:id="rId29"/>
    <p:sldId id="280" r:id="rId30"/>
    <p:sldId id="281" r:id="rId31"/>
    <p:sldId id="285" r:id="rId32"/>
    <p:sldId id="282" r:id="rId33"/>
    <p:sldId id="33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42" r:id="rId84"/>
  </p:sldIdLst>
  <p:sldSz cx="9144000" cy="6858000" type="screen4x3"/>
  <p:notesSz cx="6858000" cy="9144000"/>
  <p:defaultTex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13" autoAdjust="0"/>
    <p:restoredTop sz="86818" autoAdjust="0"/>
  </p:normalViewPr>
  <p:slideViewPr>
    <p:cSldViewPr>
      <p:cViewPr>
        <p:scale>
          <a:sx n="66" d="100"/>
          <a:sy n="66" d="100"/>
        </p:scale>
        <p:origin x="3472" y="1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p:scale>
          <a:sx n="150" d="100"/>
          <a:sy n="150" d="100"/>
        </p:scale>
        <p:origin x="-72" y="21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notesMaster" Target="notesMasters/notesMaster1.xml"/><Relationship Id="rId86" Type="http://schemas.openxmlformats.org/officeDocument/2006/relationships/presProps" Target="presProps.xml"/><Relationship Id="rId87" Type="http://schemas.openxmlformats.org/officeDocument/2006/relationships/viewProps" Target="viewProps.xml"/><Relationship Id="rId88" Type="http://schemas.openxmlformats.org/officeDocument/2006/relationships/theme" Target="theme/theme1.xml"/><Relationship Id="rId89"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4.png"/><Relationship Id="rId2" Type="http://schemas.openxmlformats.org/officeDocument/2006/relationships/image" Target="../media/image5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7.png"/><Relationship Id="rId2" Type="http://schemas.openxmlformats.org/officeDocument/2006/relationships/image" Target="../media/image5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7.png"/><Relationship Id="rId2" Type="http://schemas.openxmlformats.org/officeDocument/2006/relationships/image" Target="../media/image58.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3.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200"/>
            </a:lvl1pPr>
          </a:lstStyle>
          <a:p>
            <a:endParaRPr lang="en-US" altLang="en-US"/>
          </a:p>
        </p:txBody>
      </p:sp>
      <p:sp>
        <p:nvSpPr>
          <p:cNvPr id="2048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20484"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2048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48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a:defRPr sz="1200"/>
            </a:lvl1pPr>
          </a:lstStyle>
          <a:p>
            <a:endParaRPr lang="en-US" altLang="en-US"/>
          </a:p>
        </p:txBody>
      </p:sp>
      <p:sp>
        <p:nvSpPr>
          <p:cNvPr id="2048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DB050BCE-948A-6340-866F-94E6129FDBDB}" type="slidenum">
              <a:rPr lang="en-US" altLang="en-US"/>
              <a:pPr/>
              <a:t>‹#›</a:t>
            </a:fld>
            <a:endParaRPr lang="en-US" altLang="en-US"/>
          </a:p>
        </p:txBody>
      </p:sp>
    </p:spTree>
    <p:extLst>
      <p:ext uri="{BB962C8B-B14F-4D97-AF65-F5344CB8AC3E}">
        <p14:creationId xmlns:p14="http://schemas.microsoft.com/office/powerpoint/2010/main" val="19454084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707638-660A-6E4A-A582-78F61E08BE44}" type="slidenum">
              <a:rPr lang="en-US" altLang="en-US"/>
              <a:pPr/>
              <a:t>1</a:t>
            </a:fld>
            <a:endParaRPr lang="en-US" altLang="en-US"/>
          </a:p>
        </p:txBody>
      </p:sp>
      <p:sp>
        <p:nvSpPr>
          <p:cNvPr id="257026" name="Rectangle 2"/>
          <p:cNvSpPr>
            <a:spLocks noRot="1" noChangeArrowheads="1" noTextEdit="1"/>
          </p:cNvSpPr>
          <p:nvPr>
            <p:ph type="sldImg"/>
          </p:nvPr>
        </p:nvSpPr>
        <p:spPr>
          <a:ln/>
        </p:spPr>
      </p:sp>
      <p:sp>
        <p:nvSpPr>
          <p:cNvPr id="257027" name="Rectangle 3"/>
          <p:cNvSpPr>
            <a:spLocks noGrp="1" noChangeArrowheads="1"/>
          </p:cNvSpPr>
          <p:nvPr>
            <p:ph type="body" idx="1"/>
          </p:nvPr>
        </p:nvSpPr>
        <p:spPr/>
        <p:txBody>
          <a:bodyPr/>
          <a:lstStyle/>
          <a:p>
            <a:r>
              <a:rPr lang="en-US" altLang="en-US"/>
              <a:t>UGA CAES Logo</a:t>
            </a:r>
          </a:p>
        </p:txBody>
      </p:sp>
    </p:spTree>
    <p:extLst>
      <p:ext uri="{BB962C8B-B14F-4D97-AF65-F5344CB8AC3E}">
        <p14:creationId xmlns:p14="http://schemas.microsoft.com/office/powerpoint/2010/main" val="11779384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B08800-6470-0B43-919C-D86051B99C5C}" type="slidenum">
              <a:rPr lang="en-US" altLang="en-US"/>
              <a:pPr/>
              <a:t>10</a:t>
            </a:fld>
            <a:endParaRPr lang="en-US" altLang="en-US"/>
          </a:p>
        </p:txBody>
      </p:sp>
      <p:sp>
        <p:nvSpPr>
          <p:cNvPr id="73730" name="Rectangle 2"/>
          <p:cNvSpPr>
            <a:spLocks noRot="1" noChangeArrowheads="1" noTextEdit="1"/>
          </p:cNvSpPr>
          <p:nvPr>
            <p:ph type="sldImg"/>
          </p:nvPr>
        </p:nvSpPr>
        <p:spPr>
          <a:ln/>
        </p:spPr>
      </p:sp>
      <p:sp>
        <p:nvSpPr>
          <p:cNvPr id="73731" name="Rectangle 3"/>
          <p:cNvSpPr>
            <a:spLocks noGrp="1" noChangeArrowheads="1"/>
          </p:cNvSpPr>
          <p:nvPr>
            <p:ph type="body" idx="1"/>
          </p:nvPr>
        </p:nvSpPr>
        <p:spPr/>
        <p:txBody>
          <a:bodyPr/>
          <a:lstStyle/>
          <a:p>
            <a:r>
              <a:rPr lang="en-US" altLang="en-US" u="sng"/>
              <a:t>Floatation</a:t>
            </a:r>
            <a:r>
              <a:rPr lang="en-US" altLang="en-US"/>
              <a:t> uses water to detect the presence of chinch bugs.  Remove the bottom from an oil can, coffee can, or similar container.  Push the can into the turf (one to three inches deep) in an area of suspected chinch bug in an area of suspected chinch bug infestation.  Fill the can with water and hold the water level above the grass by adding additional water for about five minutes.  If chinch bugs are present they will float to the top.</a:t>
            </a:r>
          </a:p>
          <a:p>
            <a:endParaRPr lang="en-US" altLang="en-US"/>
          </a:p>
        </p:txBody>
      </p:sp>
    </p:spTree>
    <p:extLst>
      <p:ext uri="{BB962C8B-B14F-4D97-AF65-F5344CB8AC3E}">
        <p14:creationId xmlns:p14="http://schemas.microsoft.com/office/powerpoint/2010/main" val="1139448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C94B54-D489-3C46-87D9-F6D673096BEF}" type="slidenum">
              <a:rPr lang="en-US" altLang="en-US"/>
              <a:pPr/>
              <a:t>11</a:t>
            </a:fld>
            <a:endParaRPr lang="en-US" altLang="en-US"/>
          </a:p>
        </p:txBody>
      </p:sp>
      <p:sp>
        <p:nvSpPr>
          <p:cNvPr id="74754" name="Rectangle 2"/>
          <p:cNvSpPr>
            <a:spLocks noRot="1" noChangeArrowheads="1" noTextEdit="1"/>
          </p:cNvSpPr>
          <p:nvPr>
            <p:ph type="sldImg"/>
          </p:nvPr>
        </p:nvSpPr>
        <p:spPr>
          <a:ln/>
        </p:spPr>
      </p:sp>
      <p:sp>
        <p:nvSpPr>
          <p:cNvPr id="74755" name="Rectangle 3"/>
          <p:cNvSpPr>
            <a:spLocks noGrp="1" noChangeArrowheads="1"/>
          </p:cNvSpPr>
          <p:nvPr>
            <p:ph type="body" idx="1"/>
          </p:nvPr>
        </p:nvSpPr>
        <p:spPr/>
        <p:txBody>
          <a:bodyPr/>
          <a:lstStyle/>
          <a:p>
            <a:r>
              <a:rPr lang="en-US" altLang="en-US" u="sng"/>
              <a:t>Irritation</a:t>
            </a:r>
            <a:r>
              <a:rPr lang="en-US" altLang="en-US"/>
              <a:t> is another method of sampling for turf insects.  It is particularly useful in mole cricket surveys. Lemon dish washing detergent is a good inexpensive irritant.  Mix the detergent with water and pour over a turfgrass area.  The detergent irritates sensitive soil-inhabiting pests causing them to quickly come to the surface.  Use one-fourth cup dry or one ounce liquid detergent per gallon of water.  Use one gallon of water to sample a one square yard area of turfgrass.  Pyrethrin is also a good flushing agent when used at a concentration of one to three percent in water.</a:t>
            </a:r>
          </a:p>
          <a:p>
            <a:endParaRPr lang="en-US" altLang="en-US"/>
          </a:p>
        </p:txBody>
      </p:sp>
    </p:spTree>
    <p:extLst>
      <p:ext uri="{BB962C8B-B14F-4D97-AF65-F5344CB8AC3E}">
        <p14:creationId xmlns:p14="http://schemas.microsoft.com/office/powerpoint/2010/main" val="1606620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70DCAE-3201-D143-89B3-7580E6E48FB8}" type="slidenum">
              <a:rPr lang="en-US" altLang="en-US"/>
              <a:pPr/>
              <a:t>12</a:t>
            </a:fld>
            <a:endParaRPr lang="en-US" altLang="en-US"/>
          </a:p>
        </p:txBody>
      </p:sp>
      <p:sp>
        <p:nvSpPr>
          <p:cNvPr id="75778" name="Rectangle 2"/>
          <p:cNvSpPr>
            <a:spLocks noRot="1" noChangeArrowheads="1" noTextEdit="1"/>
          </p:cNvSpPr>
          <p:nvPr>
            <p:ph type="sldImg"/>
          </p:nvPr>
        </p:nvSpPr>
        <p:spPr>
          <a:ln/>
        </p:spPr>
      </p:sp>
      <p:sp>
        <p:nvSpPr>
          <p:cNvPr id="75779" name="Rectangle 3"/>
          <p:cNvSpPr>
            <a:spLocks noGrp="1" noChangeArrowheads="1"/>
          </p:cNvSpPr>
          <p:nvPr>
            <p:ph type="body" idx="1"/>
          </p:nvPr>
        </p:nvSpPr>
        <p:spPr/>
        <p:txBody>
          <a:bodyPr/>
          <a:lstStyle/>
          <a:p>
            <a:r>
              <a:rPr lang="en-US" altLang="en-US" u="sng"/>
              <a:t>Monitor pest populations</a:t>
            </a:r>
            <a:r>
              <a:rPr lang="en-US" altLang="en-US"/>
              <a:t>.  Close observations are useful for early detection of potential pest outbreaks.  The most critical time for turf damage by chinch bugs is July and August.  During this period the turf is frequently under moisture stress and the feeding activity of chinch bugs is greatest.  The combined effects of these two stress factors is often more than a home lawn can withstand.  Close observation of susceptible turf during early June is critical in detecting chinch bugs before damage occurs.  St. Augustine lawns as well as bermudagrass and zoysiagrass should be closely observed for chinch bug especially if the pest has been observed during previous years.  Since chinch bugs usually occur in scattered patches, particular attention should be given to areas where damage was observed in previous years.</a:t>
            </a:r>
          </a:p>
          <a:p>
            <a:r>
              <a:rPr lang="en-US" altLang="en-US"/>
              <a:t>Damage symptoms on grasses, sod torn up by animals feeding on insects, presence of moths flying over lawn at night, and birds frequenting a particular area of the lawn are all conditions which provide clues concerning lawn pests.  By detecting insect pests early, we have sufficient time to correctly identify the pests, choose an appropriate control, and apply controls before the turf is damaged severely. </a:t>
            </a:r>
          </a:p>
        </p:txBody>
      </p:sp>
    </p:spTree>
    <p:extLst>
      <p:ext uri="{BB962C8B-B14F-4D97-AF65-F5344CB8AC3E}">
        <p14:creationId xmlns:p14="http://schemas.microsoft.com/office/powerpoint/2010/main" val="14172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0FD638-9B35-004D-8EF4-CE22B3E8BE6F}" type="slidenum">
              <a:rPr lang="en-US" altLang="en-US"/>
              <a:pPr/>
              <a:t>13</a:t>
            </a:fld>
            <a:endParaRPr lang="en-US" altLang="en-US"/>
          </a:p>
        </p:txBody>
      </p:sp>
      <p:sp>
        <p:nvSpPr>
          <p:cNvPr id="76802" name="Rectangle 2"/>
          <p:cNvSpPr>
            <a:spLocks noRot="1" noChangeArrowheads="1" noTextEdit="1"/>
          </p:cNvSpPr>
          <p:nvPr>
            <p:ph type="sldImg"/>
          </p:nvPr>
        </p:nvSpPr>
        <p:spPr>
          <a:ln/>
        </p:spPr>
      </p:sp>
      <p:sp>
        <p:nvSpPr>
          <p:cNvPr id="76803" name="Rectangle 3"/>
          <p:cNvSpPr>
            <a:spLocks noGrp="1" noChangeArrowheads="1"/>
          </p:cNvSpPr>
          <p:nvPr>
            <p:ph type="body" idx="1"/>
          </p:nvPr>
        </p:nvSpPr>
        <p:spPr/>
        <p:txBody>
          <a:bodyPr/>
          <a:lstStyle/>
          <a:p>
            <a:r>
              <a:rPr lang="en-US" altLang="en-US" u="sng"/>
              <a:t>Correct Pest Identification</a:t>
            </a:r>
            <a:r>
              <a:rPr lang="en-US" altLang="en-US"/>
              <a:t>.  Insect pests must be identified correctly before the appropriate method of control can be chosen.  The biology and life cycle of identified pests may provide information on control methods.</a:t>
            </a:r>
          </a:p>
        </p:txBody>
      </p:sp>
    </p:spTree>
    <p:extLst>
      <p:ext uri="{BB962C8B-B14F-4D97-AF65-F5344CB8AC3E}">
        <p14:creationId xmlns:p14="http://schemas.microsoft.com/office/powerpoint/2010/main" val="19805778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ED4B36-608E-F346-B91E-BDE0C2EBAF65}" type="slidenum">
              <a:rPr lang="en-US" altLang="en-US"/>
              <a:pPr/>
              <a:t>14</a:t>
            </a:fld>
            <a:endParaRPr lang="en-US" altLang="en-US"/>
          </a:p>
        </p:txBody>
      </p:sp>
      <p:sp>
        <p:nvSpPr>
          <p:cNvPr id="77826" name="Rectangle 2"/>
          <p:cNvSpPr>
            <a:spLocks noRot="1" noChangeArrowheads="1" noTextEdit="1"/>
          </p:cNvSpPr>
          <p:nvPr>
            <p:ph type="sldImg"/>
          </p:nvPr>
        </p:nvSpPr>
        <p:spPr>
          <a:ln/>
        </p:spPr>
      </p:sp>
      <p:sp>
        <p:nvSpPr>
          <p:cNvPr id="77827" name="Rectangle 3"/>
          <p:cNvSpPr>
            <a:spLocks noGrp="1" noChangeArrowheads="1"/>
          </p:cNvSpPr>
          <p:nvPr>
            <p:ph type="body" idx="1"/>
          </p:nvPr>
        </p:nvSpPr>
        <p:spPr/>
        <p:txBody>
          <a:bodyPr/>
          <a:lstStyle/>
          <a:p>
            <a:r>
              <a:rPr lang="en-US" altLang="en-US" u="sng"/>
              <a:t>Proper Selection of Control Materials</a:t>
            </a:r>
            <a:r>
              <a:rPr lang="en-US" altLang="en-US"/>
              <a:t>. Materials labeled for insect control on home lawns are available in several formulations:  baits, emulsifiable concentrates, wettable powders, soluble powders, and granules.  The formulation selected, as well as the specific insecticide chosen, determine the level of control.  For example, bait formulations are superior in spring and fall for mole cricket control, whereas summer treatments with sprays or granules give better control.  For specific insecticide recommendations on turf consult the current Georgia Pest Control Handbook.</a:t>
            </a:r>
          </a:p>
        </p:txBody>
      </p:sp>
    </p:spTree>
    <p:extLst>
      <p:ext uri="{BB962C8B-B14F-4D97-AF65-F5344CB8AC3E}">
        <p14:creationId xmlns:p14="http://schemas.microsoft.com/office/powerpoint/2010/main" val="1575682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8F9E85-CBA7-7C4C-BBC7-744AF327FE6B}" type="slidenum">
              <a:rPr lang="en-US" altLang="en-US"/>
              <a:pPr/>
              <a:t>15</a:t>
            </a:fld>
            <a:endParaRPr lang="en-US" altLang="en-US"/>
          </a:p>
        </p:txBody>
      </p:sp>
      <p:sp>
        <p:nvSpPr>
          <p:cNvPr id="78850" name="Rectangle 2"/>
          <p:cNvSpPr>
            <a:spLocks noRot="1" noChangeArrowheads="1" noTextEdit="1"/>
          </p:cNvSpPr>
          <p:nvPr>
            <p:ph type="sldImg"/>
          </p:nvPr>
        </p:nvSpPr>
        <p:spPr>
          <a:ln/>
        </p:spPr>
      </p:sp>
      <p:sp>
        <p:nvSpPr>
          <p:cNvPr id="78851" name="Rectangle 3"/>
          <p:cNvSpPr>
            <a:spLocks noGrp="1" noChangeArrowheads="1"/>
          </p:cNvSpPr>
          <p:nvPr>
            <p:ph type="body" idx="1"/>
          </p:nvPr>
        </p:nvSpPr>
        <p:spPr/>
        <p:txBody>
          <a:bodyPr/>
          <a:lstStyle/>
          <a:p>
            <a:r>
              <a:rPr lang="en-US" altLang="en-US"/>
              <a:t>Application methods are extremely important in turf insect control.  The homeowner may use the most effective insecticide available, but if the method of application is poor, the level of insect control will be disappointing.</a:t>
            </a:r>
          </a:p>
          <a:p>
            <a:endParaRPr lang="en-US" altLang="en-US"/>
          </a:p>
        </p:txBody>
      </p:sp>
    </p:spTree>
    <p:extLst>
      <p:ext uri="{BB962C8B-B14F-4D97-AF65-F5344CB8AC3E}">
        <p14:creationId xmlns:p14="http://schemas.microsoft.com/office/powerpoint/2010/main" val="18693632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5E2BDF-ED88-EE44-9A0E-EE15207F6EF9}" type="slidenum">
              <a:rPr lang="en-US" altLang="en-US"/>
              <a:pPr/>
              <a:t>16</a:t>
            </a:fld>
            <a:endParaRPr lang="en-US" altLang="en-US"/>
          </a:p>
        </p:txBody>
      </p:sp>
      <p:sp>
        <p:nvSpPr>
          <p:cNvPr id="79874" name="Rectangle 2"/>
          <p:cNvSpPr>
            <a:spLocks noRot="1" noChangeArrowheads="1" noTextEdit="1"/>
          </p:cNvSpPr>
          <p:nvPr>
            <p:ph type="sldImg"/>
          </p:nvPr>
        </p:nvSpPr>
        <p:spPr>
          <a:ln/>
        </p:spPr>
      </p:sp>
      <p:sp>
        <p:nvSpPr>
          <p:cNvPr id="79875" name="Rectangle 3"/>
          <p:cNvSpPr>
            <a:spLocks noGrp="1" noChangeArrowheads="1"/>
          </p:cNvSpPr>
          <p:nvPr>
            <p:ph type="body" idx="1"/>
          </p:nvPr>
        </p:nvSpPr>
        <p:spPr/>
        <p:txBody>
          <a:bodyPr/>
          <a:lstStyle/>
          <a:p>
            <a:pPr>
              <a:lnSpc>
                <a:spcPct val="80000"/>
              </a:lnSpc>
            </a:pPr>
            <a:r>
              <a:rPr lang="en-US" altLang="en-US" sz="800"/>
              <a:t>When Applying Insecticides Consider:</a:t>
            </a:r>
          </a:p>
          <a:p>
            <a:pPr>
              <a:lnSpc>
                <a:spcPct val="80000"/>
              </a:lnSpc>
            </a:pPr>
            <a:r>
              <a:rPr lang="en-US" altLang="en-US" sz="800" u="sng"/>
              <a:t>Distribution</a:t>
            </a:r>
            <a:r>
              <a:rPr lang="en-US" altLang="en-US" sz="800"/>
              <a:t>.  Liquid materials should be applied as coarse sprays.  Sprays with fine particles may drift and evaporate.  The volume of water needed will vary with insect pest and thatch build-up.  The greater the thatch accumulation, the higher the spray volume needed.  In addition, large volumes of spray water are needed for the soil-inhabiting pests, such as mole crickets and white grubs.  Generally, use of higher spray volumes results in more uniform distribution of insecticide.</a:t>
            </a:r>
          </a:p>
          <a:p>
            <a:pPr>
              <a:lnSpc>
                <a:spcPct val="80000"/>
              </a:lnSpc>
            </a:pPr>
            <a:r>
              <a:rPr lang="en-US" altLang="en-US" sz="800" u="sng"/>
              <a:t>Irrigation Requirements</a:t>
            </a:r>
            <a:r>
              <a:rPr lang="en-US" altLang="en-US" sz="800"/>
              <a:t>.  Timely use of irrigation can help get best results with insecticides for soil-inhabiting pests.  During dry weather the turf should be irrigated prior to treatment.  This will help the insecticide to penetrate grass blades and dry thatch.  An additional half-inch to one inch of irrigation water after treatment will carry the insecticide down through thatch and into the soil to the root zone.  Delays in watering-in control materials will greatly reduce the chances of good control.</a:t>
            </a:r>
          </a:p>
          <a:p>
            <a:pPr>
              <a:lnSpc>
                <a:spcPct val="80000"/>
              </a:lnSpc>
            </a:pPr>
            <a:endParaRPr lang="en-US" altLang="en-US" sz="800"/>
          </a:p>
          <a:p>
            <a:pPr>
              <a:lnSpc>
                <a:spcPct val="80000"/>
              </a:lnSpc>
            </a:pPr>
            <a:r>
              <a:rPr lang="en-US" altLang="en-US" sz="800" u="sng"/>
              <a:t>Insecticide Formulation</a:t>
            </a:r>
            <a:r>
              <a:rPr lang="en-US" altLang="en-US" sz="800"/>
              <a:t>.  Granular formulations should be applied to dry turf.  Granules will stick to wet grass blades and may not penetrate into the thatch layer or soil.  Rapid watering-in is desirable with granular formulation, however, it is not as critical as with liquid materials.  At least one-half inch of water should be applied to activate the material and place it in contact with pests.</a:t>
            </a:r>
          </a:p>
          <a:p>
            <a:pPr>
              <a:lnSpc>
                <a:spcPct val="80000"/>
              </a:lnSpc>
            </a:pPr>
            <a:r>
              <a:rPr lang="en-US" altLang="en-US" sz="800"/>
              <a:t>Bait formulations are used to attract soil-inhabiting pests to the turf surface where they consume a toxic dose of insecticide mixed in the bait.  These materials will be ruined by rainfall or irrigation.  Time of bait treatment is also critical.  For night-feeding pests such as mole crickets and cutworms, baits should be applied late in the day.</a:t>
            </a:r>
          </a:p>
          <a:p>
            <a:pPr>
              <a:lnSpc>
                <a:spcPct val="80000"/>
              </a:lnSpc>
            </a:pPr>
            <a:endParaRPr lang="en-US" altLang="en-US" sz="800"/>
          </a:p>
          <a:p>
            <a:pPr>
              <a:lnSpc>
                <a:spcPct val="80000"/>
              </a:lnSpc>
            </a:pPr>
            <a:r>
              <a:rPr lang="en-US" altLang="en-US" sz="800" u="sng"/>
              <a:t>Timing of Insecticide Application</a:t>
            </a:r>
            <a:r>
              <a:rPr lang="en-US" altLang="en-US" sz="800"/>
              <a:t>.  Several insecticides are labelled for turf insect control.  Examples include products containing diazinon, chlorpyrifos (Dursban), trichlorfon (Dylox/Proxol), acephate (Orthene), isofenphos (Oftanol), and carbaryl (Sevin).  The effectiveness of these materials is somewhat limited due to their short active life.  Applications of these materials should be made at a time when pests are most vulnerable.  Proper timing is based on an understanding of pest biology and life cycle.  </a:t>
            </a:r>
          </a:p>
          <a:p>
            <a:pPr>
              <a:lnSpc>
                <a:spcPct val="80000"/>
              </a:lnSpc>
            </a:pPr>
            <a:r>
              <a:rPr lang="en-US" altLang="en-US" sz="800" u="sng"/>
              <a:t>Target Zone of the Insecticide Application</a:t>
            </a:r>
            <a:r>
              <a:rPr lang="en-US" altLang="en-US" sz="800"/>
              <a:t>.  To control insect pests living in the soil, the target zone for the insecticide should be the soil at the root zone.  Liquid and granular formulations must be sufficiently watered in to move the insecticide off the surface, through the thatch, and to the root zone.  Pre-treatment irrigation will often aid in accomplishing adequate movement of the insecticide when post-treatment irrigation is applied.</a:t>
            </a:r>
          </a:p>
          <a:p>
            <a:pPr>
              <a:lnSpc>
                <a:spcPct val="80000"/>
              </a:lnSpc>
            </a:pPr>
            <a:r>
              <a:rPr lang="en-US" altLang="en-US" sz="800"/>
              <a:t>	To control surface feeding pests, the target zone for the insecticide should be the leaves, stem and thatch.  Spray applications of insecticides provide the highest degree of control within the first 24 - 48 hours after application.  In general, the initial control with granular treatments is less than that from sprays.  Insecticidal activity begins only when the granule absorbs moisture and releases the insecticide. </a:t>
            </a:r>
          </a:p>
          <a:p>
            <a:pPr>
              <a:lnSpc>
                <a:spcPct val="80000"/>
              </a:lnSpc>
            </a:pPr>
            <a:r>
              <a:rPr lang="en-US" altLang="en-US" sz="800"/>
              <a:t>Spray formulations leave residues that remain on the surface and provide control of thatch inhabitants.  Howeer, the residual effectiveness is less than that for granules.</a:t>
            </a:r>
          </a:p>
          <a:p>
            <a:pPr>
              <a:lnSpc>
                <a:spcPct val="80000"/>
              </a:lnSpc>
            </a:pPr>
            <a:r>
              <a:rPr lang="en-US" altLang="en-US" sz="800"/>
              <a:t>The objective of spray applications is to apply insecticides to the area where the target pest lives and eats.  The volume of spray applied should be adequate for uniform coverage of leaves, stems and thatch.  Use coarse sprays to reduce drift and penetrate foliage. </a:t>
            </a:r>
          </a:p>
          <a:p>
            <a:pPr>
              <a:lnSpc>
                <a:spcPct val="80000"/>
              </a:lnSpc>
            </a:pPr>
            <a:endParaRPr lang="en-US" altLang="en-US" sz="800"/>
          </a:p>
        </p:txBody>
      </p:sp>
    </p:spTree>
    <p:extLst>
      <p:ext uri="{BB962C8B-B14F-4D97-AF65-F5344CB8AC3E}">
        <p14:creationId xmlns:p14="http://schemas.microsoft.com/office/powerpoint/2010/main" val="7019837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BF1667-1E67-9B4F-A85E-85A183F76AD3}" type="slidenum">
              <a:rPr lang="en-US" altLang="en-US"/>
              <a:pPr/>
              <a:t>17</a:t>
            </a:fld>
            <a:endParaRPr lang="en-US" altLang="en-US"/>
          </a:p>
        </p:txBody>
      </p:sp>
      <p:sp>
        <p:nvSpPr>
          <p:cNvPr id="80898" name="Rectangle 2"/>
          <p:cNvSpPr>
            <a:spLocks noRot="1" noChangeArrowheads="1" noTextEdit="1"/>
          </p:cNvSpPr>
          <p:nvPr>
            <p:ph type="sldImg"/>
          </p:nvPr>
        </p:nvSpPr>
        <p:spPr>
          <a:ln/>
        </p:spPr>
      </p:sp>
      <p:sp>
        <p:nvSpPr>
          <p:cNvPr id="80899" name="Rectangle 3"/>
          <p:cNvSpPr>
            <a:spLocks noGrp="1" noChangeArrowheads="1"/>
          </p:cNvSpPr>
          <p:nvPr>
            <p:ph type="body" idx="1"/>
          </p:nvPr>
        </p:nvSpPr>
        <p:spPr/>
        <p:txBody>
          <a:bodyPr/>
          <a:lstStyle/>
          <a:p>
            <a:r>
              <a:rPr lang="en-US" altLang="en-US" b="1"/>
              <a:t>PESTS - IDENTIFICATION, LIFE CYCLE AND DIAGNOSIS</a:t>
            </a:r>
          </a:p>
        </p:txBody>
      </p:sp>
    </p:spTree>
    <p:extLst>
      <p:ext uri="{BB962C8B-B14F-4D97-AF65-F5344CB8AC3E}">
        <p14:creationId xmlns:p14="http://schemas.microsoft.com/office/powerpoint/2010/main" val="2113583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691DDB-17C3-8B4A-A648-30165D086F48}" type="slidenum">
              <a:rPr lang="en-US" altLang="en-US"/>
              <a:pPr/>
              <a:t>18</a:t>
            </a:fld>
            <a:endParaRPr lang="en-US" altLang="en-US"/>
          </a:p>
        </p:txBody>
      </p:sp>
      <p:sp>
        <p:nvSpPr>
          <p:cNvPr id="81922" name="Rectangle 2"/>
          <p:cNvSpPr>
            <a:spLocks noRot="1" noChangeArrowheads="1" noTextEdit="1"/>
          </p:cNvSpPr>
          <p:nvPr>
            <p:ph type="sldImg"/>
          </p:nvPr>
        </p:nvSpPr>
        <p:spPr>
          <a:ln/>
        </p:spPr>
      </p:sp>
      <p:sp>
        <p:nvSpPr>
          <p:cNvPr id="81923" name="Rectangle 3"/>
          <p:cNvSpPr>
            <a:spLocks noGrp="1" noChangeArrowheads="1"/>
          </p:cNvSpPr>
          <p:nvPr>
            <p:ph type="body" idx="1"/>
          </p:nvPr>
        </p:nvSpPr>
        <p:spPr/>
        <p:txBody>
          <a:bodyPr/>
          <a:lstStyle/>
          <a:p>
            <a:r>
              <a:rPr lang="en-US" altLang="en-US" b="1"/>
              <a:t>Ground Pearls</a:t>
            </a:r>
            <a:endParaRPr lang="en-US" altLang="en-US"/>
          </a:p>
          <a:p>
            <a:r>
              <a:rPr lang="en-US" altLang="en-US" u="sng"/>
              <a:t>Identification</a:t>
            </a:r>
            <a:r>
              <a:rPr lang="en-US" altLang="en-US"/>
              <a:t>:  These are scale insects that live in the soil.  The immature stages are spherical and range in size from a grain of sand to about 1/16 inch in diameter.  They are usually yellowish-purple in color.  The adult female is 1/16 inch long and pink and has well-developed forelegs and claws.  Adult males are tiny gnat-like insects.</a:t>
            </a:r>
          </a:p>
          <a:p>
            <a:r>
              <a:rPr lang="en-US" altLang="en-US" u="sng"/>
              <a:t>Life Cycle and Diagnosis</a:t>
            </a:r>
            <a:r>
              <a:rPr lang="en-US" altLang="en-US"/>
              <a:t>:  Eggs are laid in the soil during spring.  The young (nymphs) hatch and feed on fine grass rootlets.  Nymphs cover themselves with hard, globular shells that look like tiny pearls, hence the name "ground pearls."  The time required for development from egg to adult is one to two years.</a:t>
            </a:r>
          </a:p>
          <a:p>
            <a:r>
              <a:rPr lang="en-US" altLang="en-US"/>
              <a:t>	These insects suck juices from underground parts of grass.  Centipede grass is most commonly attacked.  Severely infested grass turns yellow, then brown.</a:t>
            </a:r>
          </a:p>
        </p:txBody>
      </p:sp>
    </p:spTree>
    <p:extLst>
      <p:ext uri="{BB962C8B-B14F-4D97-AF65-F5344CB8AC3E}">
        <p14:creationId xmlns:p14="http://schemas.microsoft.com/office/powerpoint/2010/main" val="14630306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CCEBC7-DB30-4647-8F9A-3B0D9CD8C357}" type="slidenum">
              <a:rPr lang="en-US" altLang="en-US"/>
              <a:pPr/>
              <a:t>19</a:t>
            </a:fld>
            <a:endParaRPr lang="en-US" altLang="en-US"/>
          </a:p>
        </p:txBody>
      </p:sp>
      <p:sp>
        <p:nvSpPr>
          <p:cNvPr id="21506" name="Rectangle 2"/>
          <p:cNvSpPr>
            <a:spLocks noRot="1" noChangeArrowheads="1" noTextEdit="1"/>
          </p:cNvSpPr>
          <p:nvPr>
            <p:ph type="sldImg"/>
          </p:nvPr>
        </p:nvSpPr>
        <p:spPr>
          <a:ln/>
        </p:spPr>
      </p:sp>
      <p:sp>
        <p:nvSpPr>
          <p:cNvPr id="21507" name="Rectangle 3"/>
          <p:cNvSpPr>
            <a:spLocks noGrp="1" noChangeArrowheads="1"/>
          </p:cNvSpPr>
          <p:nvPr>
            <p:ph type="body" idx="1"/>
          </p:nvPr>
        </p:nvSpPr>
        <p:spPr/>
        <p:txBody>
          <a:bodyPr/>
          <a:lstStyle/>
          <a:p>
            <a:r>
              <a:rPr lang="en-US" altLang="en-US" b="1"/>
              <a:t>Mole Crickets</a:t>
            </a:r>
          </a:p>
          <a:p>
            <a:r>
              <a:rPr lang="en-US" altLang="en-US" b="1"/>
              <a:t>Identification:</a:t>
            </a:r>
            <a:r>
              <a:rPr lang="en-US" altLang="en-US"/>
              <a:t> Mole crickets are light brown, up to 1 1/2 inches long, have short, stout forelegs, spade-like feet, and large eyes. The young resemble the adults except that they are much smaller, have no wings and are sexually immature. </a:t>
            </a:r>
            <a:endParaRPr lang="en-US" altLang="en-US" b="1"/>
          </a:p>
          <a:p>
            <a:r>
              <a:rPr lang="en-US" altLang="en-US" b="1"/>
              <a:t>Life Cycle and Diagnosis:</a:t>
            </a:r>
            <a:r>
              <a:rPr lang="en-US" altLang="en-US"/>
              <a:t> Adults lay eggs in underground cells in the spring. The eggs hatch in 2 to 4 weeks, depending on the weather. Nymphs feed and grow through the summer, and mature into adults in the fall. Mole crickets spend the winter deep in the soil but come to the surface to feed during warm periods. Adult crickets leave the soil on warm spring nights to fly around, sometimes in huge numbers, looking for mates and egg-laying sites. There is one generation per year, and most adults die by early summer. </a:t>
            </a:r>
          </a:p>
          <a:p>
            <a:r>
              <a:rPr lang="en-US" altLang="en-US"/>
              <a:t>The most damaging species of mole crickets feed on grass. With other species the majority of turf damage is related to their tunneling activity. Both young and adults burrow beneath the soil and make tunnels similar to those made by moles, but much smaller. This loosens the soil and causes it to dry out quickly, as well as clipping the roots of the grass plants. Left unchecked, mole crickets will build up in an area and completely destroy the grass, leaving bare ground.</a:t>
            </a:r>
          </a:p>
        </p:txBody>
      </p:sp>
    </p:spTree>
    <p:extLst>
      <p:ext uri="{BB962C8B-B14F-4D97-AF65-F5344CB8AC3E}">
        <p14:creationId xmlns:p14="http://schemas.microsoft.com/office/powerpoint/2010/main" val="467603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4273A6-EEE9-604E-A4B6-95081983458A}" type="slidenum">
              <a:rPr lang="en-US" altLang="en-US"/>
              <a:pPr/>
              <a:t>2</a:t>
            </a:fld>
            <a:endParaRPr lang="en-US" altLang="en-US"/>
          </a:p>
        </p:txBody>
      </p:sp>
      <p:sp>
        <p:nvSpPr>
          <p:cNvPr id="252930" name="Rectangle 2"/>
          <p:cNvSpPr>
            <a:spLocks noRot="1" noChangeArrowheads="1" noTextEdit="1"/>
          </p:cNvSpPr>
          <p:nvPr>
            <p:ph type="sldImg"/>
          </p:nvPr>
        </p:nvSpPr>
        <p:spPr>
          <a:xfrm>
            <a:off x="1144588" y="685800"/>
            <a:ext cx="4572000" cy="3429000"/>
          </a:xfrm>
          <a:ln/>
        </p:spPr>
      </p:sp>
      <p:sp>
        <p:nvSpPr>
          <p:cNvPr id="252931" name="Rectangle 3"/>
          <p:cNvSpPr>
            <a:spLocks noGrp="1" noChangeArrowheads="1"/>
          </p:cNvSpPr>
          <p:nvPr>
            <p:ph type="body" idx="1"/>
          </p:nvPr>
        </p:nvSpPr>
        <p:spPr>
          <a:xfrm>
            <a:off x="912813" y="4343400"/>
            <a:ext cx="5032375" cy="4114800"/>
          </a:xfrm>
        </p:spPr>
        <p:txBody>
          <a:bodyPr/>
          <a:lstStyle/>
          <a:p>
            <a:r>
              <a:rPr lang="en-US" altLang="en-US"/>
              <a:t>UGA Cooperative Extension Web address</a:t>
            </a:r>
          </a:p>
        </p:txBody>
      </p:sp>
    </p:spTree>
    <p:extLst>
      <p:ext uri="{BB962C8B-B14F-4D97-AF65-F5344CB8AC3E}">
        <p14:creationId xmlns:p14="http://schemas.microsoft.com/office/powerpoint/2010/main" val="21065820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7DC0A3-13F3-C341-A512-CCEFB0C05CAB}" type="slidenum">
              <a:rPr lang="en-US" altLang="en-US"/>
              <a:pPr/>
              <a:t>20</a:t>
            </a:fld>
            <a:endParaRPr lang="en-US" altLang="en-US"/>
          </a:p>
        </p:txBody>
      </p:sp>
      <p:sp>
        <p:nvSpPr>
          <p:cNvPr id="82946" name="Rectangle 2"/>
          <p:cNvSpPr>
            <a:spLocks noRot="1" noChangeArrowheads="1" noTextEdit="1"/>
          </p:cNvSpPr>
          <p:nvPr>
            <p:ph type="sldImg"/>
          </p:nvPr>
        </p:nvSpPr>
        <p:spPr>
          <a:ln/>
        </p:spPr>
      </p:sp>
      <p:sp>
        <p:nvSpPr>
          <p:cNvPr id="82947" name="Rectangle 3"/>
          <p:cNvSpPr>
            <a:spLocks noGrp="1" noChangeArrowheads="1"/>
          </p:cNvSpPr>
          <p:nvPr>
            <p:ph type="body" idx="1"/>
          </p:nvPr>
        </p:nvSpPr>
        <p:spPr/>
        <p:txBody>
          <a:bodyPr/>
          <a:lstStyle/>
          <a:p>
            <a:r>
              <a:rPr lang="en-US" altLang="en-US" b="1"/>
              <a:t>White Grubs</a:t>
            </a:r>
            <a:endParaRPr lang="en-US" altLang="en-US"/>
          </a:p>
          <a:p>
            <a:r>
              <a:rPr lang="en-US" altLang="en-US" u="sng"/>
              <a:t>Identification</a:t>
            </a:r>
            <a:r>
              <a:rPr lang="en-US" altLang="en-US"/>
              <a:t>:  These grubs are plump, C-shaped insects.  They are whitish with dark areas near the rear.  They have a distinct, brown head.  The adults are beetles commonly referred to as chafers, May beetles, June beetles, and others.</a:t>
            </a:r>
          </a:p>
          <a:p>
            <a:r>
              <a:rPr lang="en-US" altLang="en-US" u="sng"/>
              <a:t>Life Cycle and Diagnosis</a:t>
            </a:r>
            <a:r>
              <a:rPr lang="en-US" altLang="en-US"/>
              <a:t>:  Adult female beetles lay their eggs in the soil.  The grubs hatch and spend most of their life beneath the soil feeding on underground plant parts.  Most have rather long life cycles with the grub stages lasting from several months to two or three years.  In heavy infestations roots are pruned off to the extent that turf can be rolled back like a carpet.</a:t>
            </a:r>
          </a:p>
          <a:p>
            <a:r>
              <a:rPr lang="en-US" altLang="en-US"/>
              <a:t>	Estimate the grub population in your lawn to determine if treatment is necessary.  Fall or early spring is the best time to estimate grub populations.  At these times the grubs are near the soil surface feeding at the root zone.  Use a spade to cut three sides of a strip one foot square by two or three inches deep.  Force the spade under the sod and lay it back, using the uncut side as a hinge.  Use a trowel to dislodge soil from the overturned roots.  Count the grubs in the exposed soil.  Replace the strip of sod.  Following the same procedure, cut strips of sod in several other parts of the lawn and count grubs under each strip.  Calculate the average number of grubs per square foot of lawn by dividing the total number of grubs by the number of strips.  If the average number is four or more grubs, control measures should be taken.</a:t>
            </a:r>
          </a:p>
          <a:p>
            <a:endParaRPr lang="en-US" altLang="en-US"/>
          </a:p>
        </p:txBody>
      </p:sp>
    </p:spTree>
    <p:extLst>
      <p:ext uri="{BB962C8B-B14F-4D97-AF65-F5344CB8AC3E}">
        <p14:creationId xmlns:p14="http://schemas.microsoft.com/office/powerpoint/2010/main" val="13656289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B40B81-4600-8741-A341-BC91912B7E92}" type="slidenum">
              <a:rPr lang="en-US" altLang="en-US"/>
              <a:pPr/>
              <a:t>21</a:t>
            </a:fld>
            <a:endParaRPr lang="en-US" altLang="en-US"/>
          </a:p>
        </p:txBody>
      </p:sp>
      <p:sp>
        <p:nvSpPr>
          <p:cNvPr id="83970" name="Rectangle 2"/>
          <p:cNvSpPr>
            <a:spLocks noRot="1" noChangeArrowheads="1" noTextEdit="1"/>
          </p:cNvSpPr>
          <p:nvPr>
            <p:ph type="sldImg"/>
          </p:nvPr>
        </p:nvSpPr>
        <p:spPr>
          <a:ln/>
        </p:spPr>
      </p:sp>
      <p:sp>
        <p:nvSpPr>
          <p:cNvPr id="83971" name="Rectangle 3"/>
          <p:cNvSpPr>
            <a:spLocks noGrp="1" noChangeArrowheads="1"/>
          </p:cNvSpPr>
          <p:nvPr>
            <p:ph type="body" idx="1"/>
          </p:nvPr>
        </p:nvSpPr>
        <p:spPr/>
        <p:txBody>
          <a:bodyPr/>
          <a:lstStyle/>
          <a:p>
            <a:r>
              <a:rPr lang="en-US" altLang="en-US" b="1"/>
              <a:t>Billbugs</a:t>
            </a:r>
            <a:endParaRPr lang="en-US" altLang="en-US"/>
          </a:p>
          <a:p>
            <a:r>
              <a:rPr lang="en-US" altLang="en-US" u="sng"/>
              <a:t>Identification</a:t>
            </a:r>
            <a:r>
              <a:rPr lang="en-US" altLang="en-US"/>
              <a:t>:  Adult billbugs are weevils 1/5 to 3/4 inch long.  The reddish-brown to black adults have a pair of jaws at the tip of a long snout or "bill."  The young are white, legless grubs which attain a length of about 3/8 inch.</a:t>
            </a:r>
          </a:p>
          <a:p>
            <a:r>
              <a:rPr lang="en-US" altLang="en-US" u="sng"/>
              <a:t>Life Cycle and Diagnosis</a:t>
            </a:r>
            <a:r>
              <a:rPr lang="en-US" altLang="en-US"/>
              <a:t>:  Adults lay eggs near the crown of the plant.  The grubs hatch and live in the soil where they feed on roots and underground runners.  Adult billbugs burrow in the grass stems near the soil surface.  They also feed on leaves.  Zoysiagrass and bermudagrass are most often injured, however, feeding may occur on many grasses.  In heavy infestations, roots of grass are destroyed and the turf killed in irregular patches</a:t>
            </a:r>
          </a:p>
        </p:txBody>
      </p:sp>
    </p:spTree>
    <p:extLst>
      <p:ext uri="{BB962C8B-B14F-4D97-AF65-F5344CB8AC3E}">
        <p14:creationId xmlns:p14="http://schemas.microsoft.com/office/powerpoint/2010/main" val="19684137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D4A747-541F-B249-A71B-EF7587D8B4F0}" type="slidenum">
              <a:rPr lang="en-US" altLang="en-US"/>
              <a:pPr/>
              <a:t>22</a:t>
            </a:fld>
            <a:endParaRPr lang="en-US" altLang="en-US"/>
          </a:p>
        </p:txBody>
      </p:sp>
      <p:sp>
        <p:nvSpPr>
          <p:cNvPr id="84994" name="Rectangle 2"/>
          <p:cNvSpPr>
            <a:spLocks noRot="1" noChangeArrowheads="1" noTextEdit="1"/>
          </p:cNvSpPr>
          <p:nvPr>
            <p:ph type="sldImg"/>
          </p:nvPr>
        </p:nvSpPr>
        <p:spPr>
          <a:ln/>
        </p:spPr>
      </p:sp>
      <p:sp>
        <p:nvSpPr>
          <p:cNvPr id="84995" name="Rectangle 3"/>
          <p:cNvSpPr>
            <a:spLocks noGrp="1" noChangeArrowheads="1"/>
          </p:cNvSpPr>
          <p:nvPr>
            <p:ph type="body" idx="1"/>
          </p:nvPr>
        </p:nvSpPr>
        <p:spPr/>
        <p:txBody>
          <a:bodyPr/>
          <a:lstStyle/>
          <a:p>
            <a:r>
              <a:rPr lang="en-US" altLang="en-US" b="1"/>
              <a:t>Leaf, Stem and Thatch Inhabiting Insects</a:t>
            </a:r>
          </a:p>
        </p:txBody>
      </p:sp>
    </p:spTree>
    <p:extLst>
      <p:ext uri="{BB962C8B-B14F-4D97-AF65-F5344CB8AC3E}">
        <p14:creationId xmlns:p14="http://schemas.microsoft.com/office/powerpoint/2010/main" val="11438436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487A9A-304E-5642-A8CE-4907A079EDFA}" type="slidenum">
              <a:rPr lang="en-US" altLang="en-US"/>
              <a:pPr/>
              <a:t>23</a:t>
            </a:fld>
            <a:endParaRPr lang="en-US" altLang="en-US"/>
          </a:p>
        </p:txBody>
      </p:sp>
      <p:sp>
        <p:nvSpPr>
          <p:cNvPr id="86018" name="Rectangle 2"/>
          <p:cNvSpPr>
            <a:spLocks noRot="1" noChangeArrowheads="1" noTextEdit="1"/>
          </p:cNvSpPr>
          <p:nvPr>
            <p:ph type="sldImg"/>
          </p:nvPr>
        </p:nvSpPr>
        <p:spPr>
          <a:ln/>
        </p:spPr>
      </p:sp>
      <p:sp>
        <p:nvSpPr>
          <p:cNvPr id="86019" name="Rectangle 3"/>
          <p:cNvSpPr>
            <a:spLocks noGrp="1" noChangeArrowheads="1"/>
          </p:cNvSpPr>
          <p:nvPr>
            <p:ph type="body" idx="1"/>
          </p:nvPr>
        </p:nvSpPr>
        <p:spPr/>
        <p:txBody>
          <a:bodyPr/>
          <a:lstStyle/>
          <a:p>
            <a:r>
              <a:rPr lang="en-US" altLang="en-US" b="1"/>
              <a:t>Spittlebugs</a:t>
            </a:r>
            <a:endParaRPr lang="en-US" altLang="en-US"/>
          </a:p>
          <a:p>
            <a:r>
              <a:rPr lang="en-US" altLang="en-US" u="sng"/>
              <a:t>Identification</a:t>
            </a:r>
            <a:r>
              <a:rPr lang="en-US" altLang="en-US"/>
              <a:t>:  Spittlebug adults are about 3/8 inch long, dark brown or black, and have two orange stripes across their wings.  The nymph is ivory-colored with a brown head.  They live inside masses of spittle or froth, hence the name "spittlebug."</a:t>
            </a:r>
          </a:p>
          <a:p>
            <a:r>
              <a:rPr lang="en-US" altLang="en-US" u="sng"/>
              <a:t>Life Cycle and Diagnosis</a:t>
            </a:r>
            <a:r>
              <a:rPr lang="en-US" altLang="en-US"/>
              <a:t>:  Orange-colored eggs are deposited in bits of hallow stems and other debris.  Nymphs hatch in about two weeks and begin to feed immediately by sucking juices from the grass.  They cover themselves with a frothy mass known as spittle.  There may be one to several nymphs in each spittle mass.  The masses are found from just below the soil surface to a few inches above it.  A heavily infested area will feel "spongy" when you walk across it due to numerous spittle masses.</a:t>
            </a:r>
          </a:p>
        </p:txBody>
      </p:sp>
    </p:spTree>
    <p:extLst>
      <p:ext uri="{BB962C8B-B14F-4D97-AF65-F5344CB8AC3E}">
        <p14:creationId xmlns:p14="http://schemas.microsoft.com/office/powerpoint/2010/main" val="3060965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18662B-D781-824D-AD57-EDA92817A1F4}" type="slidenum">
              <a:rPr lang="en-US" altLang="en-US"/>
              <a:pPr/>
              <a:t>24</a:t>
            </a:fld>
            <a:endParaRPr lang="en-US" altLang="en-US"/>
          </a:p>
        </p:txBody>
      </p:sp>
      <p:sp>
        <p:nvSpPr>
          <p:cNvPr id="87042" name="Rectangle 2"/>
          <p:cNvSpPr>
            <a:spLocks noRot="1" noChangeArrowheads="1" noTextEdit="1"/>
          </p:cNvSpPr>
          <p:nvPr>
            <p:ph type="sldImg"/>
          </p:nvPr>
        </p:nvSpPr>
        <p:spPr>
          <a:ln/>
        </p:spPr>
      </p:sp>
      <p:sp>
        <p:nvSpPr>
          <p:cNvPr id="87043" name="Rectangle 3"/>
          <p:cNvSpPr>
            <a:spLocks noGrp="1" noChangeArrowheads="1"/>
          </p:cNvSpPr>
          <p:nvPr>
            <p:ph type="body" idx="1"/>
          </p:nvPr>
        </p:nvSpPr>
        <p:spPr/>
        <p:txBody>
          <a:bodyPr/>
          <a:lstStyle/>
          <a:p>
            <a:r>
              <a:rPr lang="en-US" altLang="en-US" b="1"/>
              <a:t>Chinch Bugs</a:t>
            </a:r>
            <a:endParaRPr lang="en-US" altLang="en-US"/>
          </a:p>
          <a:p>
            <a:r>
              <a:rPr lang="en-US" altLang="en-US" u="sng"/>
              <a:t>Identification</a:t>
            </a:r>
            <a:r>
              <a:rPr lang="en-US" altLang="en-US"/>
              <a:t>:  Adults are about 1/5 inch long, light in color with small black triangular patches on the wings.  The wings are carried folded over the back.  The nymphs are from 1/20 to 1/5 inch long and vary in color from a reddish with a white band across the back to black as they near adult size.</a:t>
            </a:r>
          </a:p>
          <a:p>
            <a:r>
              <a:rPr lang="en-US" altLang="en-US" u="sng"/>
              <a:t>Life Cycle and Diagnosis</a:t>
            </a:r>
            <a:r>
              <a:rPr lang="en-US" altLang="en-US"/>
              <a:t>:  The eggs are laid in leaf sheaths or crevices in nodes and other protected places.  The young develop into adults in four to six weeks.  There are 3-4 generations a year.  The bugs insert a slender beak into the grass and suck the plant juices.  Typical injury appears as spreading patches of brown, dead grass.  St. Augustine grass is the most seriously injured, however, other lawn grasses are subject to attack.</a:t>
            </a:r>
          </a:p>
        </p:txBody>
      </p:sp>
    </p:spTree>
    <p:extLst>
      <p:ext uri="{BB962C8B-B14F-4D97-AF65-F5344CB8AC3E}">
        <p14:creationId xmlns:p14="http://schemas.microsoft.com/office/powerpoint/2010/main" val="13420367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D8DDDD-2C65-1E45-8EB6-FC02267EA16B}" type="slidenum">
              <a:rPr lang="en-US" altLang="en-US"/>
              <a:pPr/>
              <a:t>25</a:t>
            </a:fld>
            <a:endParaRPr lang="en-US" altLang="en-US"/>
          </a:p>
        </p:txBody>
      </p:sp>
      <p:sp>
        <p:nvSpPr>
          <p:cNvPr id="88066" name="Rectangle 2"/>
          <p:cNvSpPr>
            <a:spLocks noRot="1" noChangeArrowheads="1" noTextEdit="1"/>
          </p:cNvSpPr>
          <p:nvPr>
            <p:ph type="sldImg"/>
          </p:nvPr>
        </p:nvSpPr>
        <p:spPr>
          <a:ln/>
        </p:spPr>
      </p:sp>
      <p:sp>
        <p:nvSpPr>
          <p:cNvPr id="88067" name="Rectangle 3"/>
          <p:cNvSpPr>
            <a:spLocks noGrp="1" noChangeArrowheads="1"/>
          </p:cNvSpPr>
          <p:nvPr>
            <p:ph type="body" idx="1"/>
          </p:nvPr>
        </p:nvSpPr>
        <p:spPr/>
        <p:txBody>
          <a:bodyPr/>
          <a:lstStyle/>
          <a:p>
            <a:r>
              <a:rPr lang="en-US" altLang="en-US" b="1"/>
              <a:t>Sod Webworms</a:t>
            </a:r>
            <a:endParaRPr lang="en-US" altLang="en-US"/>
          </a:p>
          <a:p>
            <a:r>
              <a:rPr lang="en-US" altLang="en-US" u="sng"/>
              <a:t>Identification</a:t>
            </a:r>
            <a:r>
              <a:rPr lang="en-US" altLang="en-US"/>
              <a:t>:  Sod webworms are caterpillars of moths.  They grow to a length of nearly 3/4 inch and are light brown.  They are covered with fine hairs.  The moths are light to dingy brown in color with a wingspan of about 3/4 inch.  They fold their wings closely about their bodies when at rest.</a:t>
            </a:r>
          </a:p>
          <a:p>
            <a:r>
              <a:rPr lang="en-US" altLang="en-US" u="sng"/>
              <a:t>Life Cycle and Diagnosis</a:t>
            </a:r>
            <a:r>
              <a:rPr lang="en-US" altLang="en-US"/>
              <a:t>:  Moths hide in shrubbery or other sheltered spots during the day.  They fly over the grass in early evening.  The females scatter eggs over the lawns as she flies.</a:t>
            </a:r>
          </a:p>
          <a:p>
            <a:r>
              <a:rPr lang="en-US" altLang="en-US"/>
              <a:t>Sod webworms feed only at night.  Damaged grass blades appear notched on sides and chewed raggedly.  Irregular brown spots are the first signs of damage.  Large areas of grass may be damaged severely.  A heavy infestation can destroy a lawn in only a few days.</a:t>
            </a:r>
          </a:p>
        </p:txBody>
      </p:sp>
    </p:spTree>
    <p:extLst>
      <p:ext uri="{BB962C8B-B14F-4D97-AF65-F5344CB8AC3E}">
        <p14:creationId xmlns:p14="http://schemas.microsoft.com/office/powerpoint/2010/main" val="5910472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7C375E-8EB5-8640-BB20-C5297F42C784}" type="slidenum">
              <a:rPr lang="en-US" altLang="en-US"/>
              <a:pPr/>
              <a:t>26</a:t>
            </a:fld>
            <a:endParaRPr lang="en-US" altLang="en-US"/>
          </a:p>
        </p:txBody>
      </p:sp>
      <p:sp>
        <p:nvSpPr>
          <p:cNvPr id="89090" name="Rectangle 2"/>
          <p:cNvSpPr>
            <a:spLocks noRot="1" noChangeArrowheads="1" noTextEdit="1"/>
          </p:cNvSpPr>
          <p:nvPr>
            <p:ph type="sldImg"/>
          </p:nvPr>
        </p:nvSpPr>
        <p:spPr>
          <a:ln/>
        </p:spPr>
      </p:sp>
      <p:sp>
        <p:nvSpPr>
          <p:cNvPr id="89091" name="Rectangle 3"/>
          <p:cNvSpPr>
            <a:spLocks noGrp="1" noChangeArrowheads="1"/>
          </p:cNvSpPr>
          <p:nvPr>
            <p:ph type="body" idx="1"/>
          </p:nvPr>
        </p:nvSpPr>
        <p:spPr/>
        <p:txBody>
          <a:bodyPr/>
          <a:lstStyle/>
          <a:p>
            <a:r>
              <a:rPr lang="en-US" altLang="en-US" b="1"/>
              <a:t>Armyworms</a:t>
            </a:r>
            <a:endParaRPr lang="en-US" altLang="en-US"/>
          </a:p>
          <a:p>
            <a:r>
              <a:rPr lang="en-US" altLang="en-US" u="sng"/>
              <a:t>Identification</a:t>
            </a:r>
            <a:r>
              <a:rPr lang="en-US" altLang="en-US"/>
              <a:t>:  Armyworms, which attain a length of 1 1/2 inches are caterpillars of moths.  Their bodies are greenish when small and dark brown when fully grown.  Several stripes are usually apparent, extending from the head to the rear.  The adult is a brownish-gray moth with a wingspan of nearly l l/2 inches.</a:t>
            </a:r>
          </a:p>
          <a:p>
            <a:r>
              <a:rPr lang="en-US" altLang="en-US" u="sng"/>
              <a:t>Life Cycle and Diagnosis</a:t>
            </a:r>
            <a:r>
              <a:rPr lang="en-US" altLang="en-US"/>
              <a:t>:  Moths lay clusters of eggs on grass blades and other objects near lawns.  Caterpillars hatch and begin to feed on the turf.  Damaged turf appears ragged with individual blades showing signs of chewing damage.  When numerous, they may devour the grass down to the ground.	Caterpillars pupate in the soil.  The moths emerge within a couple of weeks.  They are active mainly at night.  There are three to six generations a year.</a:t>
            </a:r>
          </a:p>
        </p:txBody>
      </p:sp>
    </p:spTree>
    <p:extLst>
      <p:ext uri="{BB962C8B-B14F-4D97-AF65-F5344CB8AC3E}">
        <p14:creationId xmlns:p14="http://schemas.microsoft.com/office/powerpoint/2010/main" val="16195154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D9206D-6DE7-494B-86C9-70318387DE2B}" type="slidenum">
              <a:rPr lang="en-US" altLang="en-US"/>
              <a:pPr/>
              <a:t>27</a:t>
            </a:fld>
            <a:endParaRPr lang="en-US" altLang="en-US"/>
          </a:p>
        </p:txBody>
      </p:sp>
      <p:sp>
        <p:nvSpPr>
          <p:cNvPr id="90114" name="Rectangle 2"/>
          <p:cNvSpPr>
            <a:spLocks noRot="1" noChangeArrowheads="1" noTextEdit="1"/>
          </p:cNvSpPr>
          <p:nvPr>
            <p:ph type="sldImg"/>
          </p:nvPr>
        </p:nvSpPr>
        <p:spPr>
          <a:ln/>
        </p:spPr>
      </p:sp>
      <p:sp>
        <p:nvSpPr>
          <p:cNvPr id="90115" name="Rectangle 3"/>
          <p:cNvSpPr>
            <a:spLocks noGrp="1" noChangeArrowheads="1"/>
          </p:cNvSpPr>
          <p:nvPr>
            <p:ph type="body" idx="1"/>
          </p:nvPr>
        </p:nvSpPr>
        <p:spPr/>
        <p:txBody>
          <a:bodyPr/>
          <a:lstStyle/>
          <a:p>
            <a:r>
              <a:rPr lang="en-US" altLang="en-US" b="1"/>
              <a:t>Cutworms</a:t>
            </a:r>
            <a:endParaRPr lang="en-US" altLang="en-US"/>
          </a:p>
          <a:p>
            <a:r>
              <a:rPr lang="en-US" altLang="en-US" u="sng"/>
              <a:t>Identification</a:t>
            </a:r>
            <a:r>
              <a:rPr lang="en-US" altLang="en-US"/>
              <a:t>:  Cutworms are caterpillars of certain moths.  They grow to a length of 1 1/2 - 2 inches.  They are dull brown, gray or nearly black and usually appear plump and greasy.  The moth stage is gray to brown colored with a wingspan of 1 1/2 - 2 inches.</a:t>
            </a:r>
          </a:p>
          <a:p>
            <a:r>
              <a:rPr lang="en-US" altLang="en-US" u="sng"/>
              <a:t>Life Cycle and Diagnosis</a:t>
            </a:r>
            <a:r>
              <a:rPr lang="en-US" altLang="en-US"/>
              <a:t>:  Eggs are laid on grass and weed stems or behind the leaf sheath of such plants.  Caterpillars usually remain below the ground surface, under clods, or other shelters during the day and feed at night.  Foliage or stems may be cut off (hence the name cutworm) by the caterpillars.  Cutworms pupate in the soil.  There may be several generations in a year.</a:t>
            </a:r>
          </a:p>
        </p:txBody>
      </p:sp>
    </p:spTree>
    <p:extLst>
      <p:ext uri="{BB962C8B-B14F-4D97-AF65-F5344CB8AC3E}">
        <p14:creationId xmlns:p14="http://schemas.microsoft.com/office/powerpoint/2010/main" val="19889302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2A094C-6ECB-B547-BD0B-854CEAF590E7}" type="slidenum">
              <a:rPr lang="en-US" altLang="en-US"/>
              <a:pPr/>
              <a:t>28</a:t>
            </a:fld>
            <a:endParaRPr lang="en-US" altLang="en-US"/>
          </a:p>
        </p:txBody>
      </p:sp>
      <p:sp>
        <p:nvSpPr>
          <p:cNvPr id="91138" name="Rectangle 2"/>
          <p:cNvSpPr>
            <a:spLocks noRot="1" noChangeArrowheads="1" noTextEdit="1"/>
          </p:cNvSpPr>
          <p:nvPr>
            <p:ph type="sldImg"/>
          </p:nvPr>
        </p:nvSpPr>
        <p:spPr>
          <a:ln/>
        </p:spPr>
      </p:sp>
      <p:sp>
        <p:nvSpPr>
          <p:cNvPr id="91139" name="Rectangle 3"/>
          <p:cNvSpPr>
            <a:spLocks noGrp="1" noChangeArrowheads="1"/>
          </p:cNvSpPr>
          <p:nvPr>
            <p:ph type="body" idx="1"/>
          </p:nvPr>
        </p:nvSpPr>
        <p:spPr/>
        <p:txBody>
          <a:bodyPr/>
          <a:lstStyle/>
          <a:p>
            <a:r>
              <a:rPr lang="en-US" altLang="en-US"/>
              <a:t>Inhabitants that usually do not damage turf</a:t>
            </a:r>
          </a:p>
        </p:txBody>
      </p:sp>
    </p:spTree>
    <p:extLst>
      <p:ext uri="{BB962C8B-B14F-4D97-AF65-F5344CB8AC3E}">
        <p14:creationId xmlns:p14="http://schemas.microsoft.com/office/powerpoint/2010/main" val="2208003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C73040-876C-4B42-A14C-7BF2AAE61CC0}" type="slidenum">
              <a:rPr lang="en-US" altLang="en-US"/>
              <a:pPr/>
              <a:t>29</a:t>
            </a:fld>
            <a:endParaRPr lang="en-US" altLang="en-US"/>
          </a:p>
        </p:txBody>
      </p:sp>
      <p:sp>
        <p:nvSpPr>
          <p:cNvPr id="92162" name="Rectangle 2"/>
          <p:cNvSpPr>
            <a:spLocks noRot="1" noChangeArrowheads="1" noTextEdit="1"/>
          </p:cNvSpPr>
          <p:nvPr>
            <p:ph type="sldImg"/>
          </p:nvPr>
        </p:nvSpPr>
        <p:spPr>
          <a:ln/>
        </p:spPr>
      </p:sp>
      <p:sp>
        <p:nvSpPr>
          <p:cNvPr id="92163" name="Rectangle 3"/>
          <p:cNvSpPr>
            <a:spLocks noGrp="1" noChangeArrowheads="1"/>
          </p:cNvSpPr>
          <p:nvPr>
            <p:ph type="body" idx="1"/>
          </p:nvPr>
        </p:nvSpPr>
        <p:spPr/>
        <p:txBody>
          <a:bodyPr/>
          <a:lstStyle/>
          <a:p>
            <a:r>
              <a:rPr lang="en-US" altLang="en-US" b="1"/>
              <a:t>Cicada Killer Wasp</a:t>
            </a:r>
            <a:endParaRPr lang="en-US" altLang="en-US"/>
          </a:p>
          <a:p>
            <a:r>
              <a:rPr lang="en-US" altLang="en-US" u="sng"/>
              <a:t>Identification</a:t>
            </a:r>
            <a:r>
              <a:rPr lang="en-US" altLang="en-US"/>
              <a:t>:  This wasp is about 1 1/2 inches long.  It is marked with yellow and black markings on its body.</a:t>
            </a:r>
          </a:p>
          <a:p>
            <a:r>
              <a:rPr lang="en-US" altLang="en-US" u="sng"/>
              <a:t>Life Cycle and Diagnosis</a:t>
            </a:r>
            <a:r>
              <a:rPr lang="en-US" altLang="en-US"/>
              <a:t>:  The wasps dig burrows in the ground and mound the soil at the entrance.  The female paralyzes a cicada by stinging it, then places it in the burrow and lays an egg on it.  When the egg hatches, the larva feeds on the cicada.  Cicada killer wasps usually appear in late July and August when adult cicadas are abundant.  Although they generally have a mild disposition they can sting if molested.  They cause no primary damage to lawns.  Their presence is sometimes unnerving and their burrows may detract from the appearance of well manicured turf.</a:t>
            </a:r>
          </a:p>
        </p:txBody>
      </p:sp>
    </p:spTree>
    <p:extLst>
      <p:ext uri="{BB962C8B-B14F-4D97-AF65-F5344CB8AC3E}">
        <p14:creationId xmlns:p14="http://schemas.microsoft.com/office/powerpoint/2010/main" val="140110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3385F1-8496-8C47-BE0A-2F958397C31B}" type="slidenum">
              <a:rPr lang="en-US" altLang="en-US"/>
              <a:pPr/>
              <a:t>3</a:t>
            </a:fld>
            <a:endParaRPr lang="en-US" altLang="en-US"/>
          </a:p>
        </p:txBody>
      </p:sp>
      <p:sp>
        <p:nvSpPr>
          <p:cNvPr id="256002" name="Rectangle 2"/>
          <p:cNvSpPr>
            <a:spLocks noRot="1" noChangeArrowheads="1" noTextEdit="1"/>
          </p:cNvSpPr>
          <p:nvPr>
            <p:ph type="sldImg"/>
          </p:nvPr>
        </p:nvSpPr>
        <p:spPr>
          <a:xfrm>
            <a:off x="1144588" y="685800"/>
            <a:ext cx="4572000" cy="3429000"/>
          </a:xfrm>
          <a:ln/>
        </p:spPr>
      </p:sp>
      <p:sp>
        <p:nvSpPr>
          <p:cNvPr id="256003" name="Rectangle 3"/>
          <p:cNvSpPr>
            <a:spLocks noGrp="1" noChangeArrowheads="1"/>
          </p:cNvSpPr>
          <p:nvPr>
            <p:ph type="body" idx="1"/>
          </p:nvPr>
        </p:nvSpPr>
        <p:spPr>
          <a:xfrm>
            <a:off x="912813" y="4343400"/>
            <a:ext cx="5032375" cy="4114800"/>
          </a:xfrm>
        </p:spPr>
        <p:txBody>
          <a:bodyPr/>
          <a:lstStyle/>
          <a:p>
            <a:r>
              <a:rPr lang="en-US" altLang="en-US"/>
              <a:t>Georgia Master Gardener Logo</a:t>
            </a:r>
          </a:p>
        </p:txBody>
      </p:sp>
    </p:spTree>
    <p:extLst>
      <p:ext uri="{BB962C8B-B14F-4D97-AF65-F5344CB8AC3E}">
        <p14:creationId xmlns:p14="http://schemas.microsoft.com/office/powerpoint/2010/main" val="19085552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7A277E-9B51-1E4F-A827-7E7800B0C58A}" type="slidenum">
              <a:rPr lang="en-US" altLang="en-US"/>
              <a:pPr/>
              <a:t>30</a:t>
            </a:fld>
            <a:endParaRPr lang="en-US" altLang="en-US"/>
          </a:p>
        </p:txBody>
      </p:sp>
      <p:sp>
        <p:nvSpPr>
          <p:cNvPr id="93186" name="Rectangle 2"/>
          <p:cNvSpPr>
            <a:spLocks noRot="1" noChangeArrowheads="1" noTextEdit="1"/>
          </p:cNvSpPr>
          <p:nvPr>
            <p:ph type="sldImg"/>
          </p:nvPr>
        </p:nvSpPr>
        <p:spPr>
          <a:ln/>
        </p:spPr>
      </p:sp>
      <p:sp>
        <p:nvSpPr>
          <p:cNvPr id="93187" name="Rectangle 3"/>
          <p:cNvSpPr>
            <a:spLocks noGrp="1" noChangeArrowheads="1"/>
          </p:cNvSpPr>
          <p:nvPr>
            <p:ph type="body" idx="1"/>
          </p:nvPr>
        </p:nvSpPr>
        <p:spPr/>
        <p:txBody>
          <a:bodyPr/>
          <a:lstStyle/>
          <a:p>
            <a:r>
              <a:rPr lang="en-US" altLang="en-US" b="1"/>
              <a:t>Earwigs</a:t>
            </a:r>
            <a:endParaRPr lang="en-US" altLang="en-US"/>
          </a:p>
          <a:p>
            <a:r>
              <a:rPr lang="en-US" altLang="en-US" u="sng"/>
              <a:t>Identification</a:t>
            </a:r>
            <a:r>
              <a:rPr lang="en-US" altLang="en-US"/>
              <a:t>:  Earwigs are reddish-brown beetle-like insects.  They are narrow and elongated.  Earwigs have a prominent pair of "pinchers" at the rear of their body.</a:t>
            </a:r>
          </a:p>
          <a:p>
            <a:r>
              <a:rPr lang="en-US" altLang="en-US" u="sng"/>
              <a:t>Life Cycle and Diagnosis</a:t>
            </a:r>
            <a:r>
              <a:rPr lang="en-US" altLang="en-US"/>
              <a:t>:  Adult females lay their eggs in nests in the soil.  The nymphs are cared for by the mother until they are ready to leave the nest.  They may become quite numerous in lawns and begin to enter homes, where their presence is objectionable.  Some species feed on young roots of plants, however, their value as scavengers and predators of other insects probably outweighs the harm they do.</a:t>
            </a:r>
          </a:p>
        </p:txBody>
      </p:sp>
    </p:spTree>
    <p:extLst>
      <p:ext uri="{BB962C8B-B14F-4D97-AF65-F5344CB8AC3E}">
        <p14:creationId xmlns:p14="http://schemas.microsoft.com/office/powerpoint/2010/main" val="11898526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D53133-1248-C648-9EE3-C75E2936720A}" type="slidenum">
              <a:rPr lang="en-US" altLang="en-US"/>
              <a:pPr/>
              <a:t>31</a:t>
            </a:fld>
            <a:endParaRPr lang="en-US" altLang="en-US"/>
          </a:p>
        </p:txBody>
      </p:sp>
      <p:sp>
        <p:nvSpPr>
          <p:cNvPr id="94210" name="Rectangle 2"/>
          <p:cNvSpPr>
            <a:spLocks noRot="1" noChangeArrowheads="1" noTextEdit="1"/>
          </p:cNvSpPr>
          <p:nvPr>
            <p:ph type="sldImg"/>
          </p:nvPr>
        </p:nvSpPr>
        <p:spPr>
          <a:ln/>
        </p:spPr>
      </p:sp>
      <p:sp>
        <p:nvSpPr>
          <p:cNvPr id="94211" name="Rectangle 3"/>
          <p:cNvSpPr>
            <a:spLocks noGrp="1" noChangeArrowheads="1"/>
          </p:cNvSpPr>
          <p:nvPr>
            <p:ph type="body" idx="1"/>
          </p:nvPr>
        </p:nvSpPr>
        <p:spPr/>
        <p:txBody>
          <a:bodyPr/>
          <a:lstStyle/>
          <a:p>
            <a:r>
              <a:rPr lang="en-US" altLang="en-US" b="1"/>
              <a:t>Millipedes and Centipedes</a:t>
            </a:r>
            <a:endParaRPr lang="en-US" altLang="en-US"/>
          </a:p>
          <a:p>
            <a:r>
              <a:rPr lang="en-US" altLang="en-US"/>
              <a:t>Millipede (thousand-legged worms) and centipedes (hundred-legged worms) are closely related to insects.  They are slender, worm-like creatures that are dark brown and have many body segments.  They differ from insects in the number of legs they have (1 to 2 per body segment).  Millipedes and centipedes cause no damage to lawns.  Occasionally millipedes gather in yards after heavy rains.  Their food is chiefly decaying vegetable matter.</a:t>
            </a:r>
          </a:p>
        </p:txBody>
      </p:sp>
    </p:spTree>
    <p:extLst>
      <p:ext uri="{BB962C8B-B14F-4D97-AF65-F5344CB8AC3E}">
        <p14:creationId xmlns:p14="http://schemas.microsoft.com/office/powerpoint/2010/main" val="4849945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493450-2941-D34A-8954-90CB56B33A24}" type="slidenum">
              <a:rPr lang="en-US" altLang="en-US"/>
              <a:pPr/>
              <a:t>32</a:t>
            </a:fld>
            <a:endParaRPr lang="en-US" altLang="en-US"/>
          </a:p>
        </p:txBody>
      </p:sp>
      <p:sp>
        <p:nvSpPr>
          <p:cNvPr id="95234" name="Rectangle 2"/>
          <p:cNvSpPr>
            <a:spLocks noRot="1" noChangeArrowheads="1" noTextEdit="1"/>
          </p:cNvSpPr>
          <p:nvPr>
            <p:ph type="sldImg"/>
          </p:nvPr>
        </p:nvSpPr>
        <p:spPr>
          <a:ln/>
        </p:spPr>
      </p:sp>
      <p:sp>
        <p:nvSpPr>
          <p:cNvPr id="95235" name="Rectangle 3"/>
          <p:cNvSpPr>
            <a:spLocks noGrp="1" noChangeArrowheads="1"/>
          </p:cNvSpPr>
          <p:nvPr>
            <p:ph type="body" idx="1"/>
          </p:nvPr>
        </p:nvSpPr>
        <p:spPr/>
        <p:txBody>
          <a:bodyPr/>
          <a:lstStyle/>
          <a:p>
            <a:r>
              <a:rPr lang="en-US" altLang="en-US" b="1"/>
              <a:t>Sowbugs and Pillbugs</a:t>
            </a:r>
            <a:endParaRPr lang="en-US" altLang="en-US"/>
          </a:p>
          <a:p>
            <a:r>
              <a:rPr lang="en-US" altLang="en-US"/>
              <a:t>	Sowbugs and pillbugs are not insects.  Like millipedes and centipedes, they are related to insects.  Sowbugs and pillbugs and light gray to slated-colored.  They are nearly 1/2 inch long with segmented bodies and seven pairs of legs.  When disturbed, pillbugs roll up into tiny balls.</a:t>
            </a:r>
          </a:p>
          <a:p>
            <a:r>
              <a:rPr lang="en-US" altLang="en-US"/>
              <a:t>	Sowbugs and pillbugs are usually found on damp ground under stones, boards, or dead leaves.  They feed on organic matter in the soil, and sometimes on grass and other plants.</a:t>
            </a:r>
          </a:p>
          <a:p>
            <a:endParaRPr lang="en-US" altLang="en-US"/>
          </a:p>
        </p:txBody>
      </p:sp>
    </p:spTree>
    <p:extLst>
      <p:ext uri="{BB962C8B-B14F-4D97-AF65-F5344CB8AC3E}">
        <p14:creationId xmlns:p14="http://schemas.microsoft.com/office/powerpoint/2010/main" val="16031967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5A1B28-3152-974C-9E21-30A459F7E593}" type="slidenum">
              <a:rPr lang="en-US" altLang="en-US"/>
              <a:pPr/>
              <a:t>33</a:t>
            </a:fld>
            <a:endParaRPr lang="en-US" altLang="en-US"/>
          </a:p>
        </p:txBody>
      </p:sp>
      <p:sp>
        <p:nvSpPr>
          <p:cNvPr id="237570" name="Rectangle 2"/>
          <p:cNvSpPr>
            <a:spLocks noRot="1" noChangeArrowheads="1" noTextEdit="1"/>
          </p:cNvSpPr>
          <p:nvPr>
            <p:ph type="sldImg"/>
          </p:nvPr>
        </p:nvSpPr>
        <p:spPr>
          <a:ln/>
        </p:spPr>
      </p:sp>
      <p:sp>
        <p:nvSpPr>
          <p:cNvPr id="237571" name="Rectangle 3"/>
          <p:cNvSpPr>
            <a:spLocks noGrp="1" noChangeArrowheads="1"/>
          </p:cNvSpPr>
          <p:nvPr>
            <p:ph type="body" idx="1"/>
          </p:nvPr>
        </p:nvSpPr>
        <p:spPr/>
        <p:txBody>
          <a:bodyPr/>
          <a:lstStyle/>
          <a:p>
            <a:r>
              <a:rPr lang="en-US" altLang="en-US" i="1"/>
              <a:t>This is a good opportunity to take a break-</a:t>
            </a:r>
          </a:p>
        </p:txBody>
      </p:sp>
    </p:spTree>
    <p:extLst>
      <p:ext uri="{BB962C8B-B14F-4D97-AF65-F5344CB8AC3E}">
        <p14:creationId xmlns:p14="http://schemas.microsoft.com/office/powerpoint/2010/main" val="4510129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62BD87-77E1-3F43-BE61-ABEB18FF1447}" type="slidenum">
              <a:rPr lang="en-US" altLang="en-US"/>
              <a:pPr/>
              <a:t>34</a:t>
            </a:fld>
            <a:endParaRPr lang="en-US" altLang="en-US"/>
          </a:p>
        </p:txBody>
      </p:sp>
      <p:sp>
        <p:nvSpPr>
          <p:cNvPr id="102402" name="Rectangle 2"/>
          <p:cNvSpPr>
            <a:spLocks noRot="1" noChangeArrowheads="1" noTextEdit="1"/>
          </p:cNvSpPr>
          <p:nvPr>
            <p:ph type="sldImg"/>
          </p:nvPr>
        </p:nvSpPr>
        <p:spPr>
          <a:ln/>
        </p:spPr>
      </p:sp>
      <p:sp>
        <p:nvSpPr>
          <p:cNvPr id="102403" name="Rectangle 3"/>
          <p:cNvSpPr>
            <a:spLocks noGrp="1" noChangeArrowheads="1"/>
          </p:cNvSpPr>
          <p:nvPr>
            <p:ph type="body" idx="1"/>
          </p:nvPr>
        </p:nvSpPr>
        <p:spPr/>
        <p:txBody>
          <a:bodyPr/>
          <a:lstStyle/>
          <a:p>
            <a:r>
              <a:rPr lang="en-US" altLang="en-US"/>
              <a:t>The most important turf diseases that occur in Georgia will be discussed here. We will go through the distinctive symptoms of the diseases, the conditions which favor their development and ways to prevent them. Before we review specific diseases, we will emphasize key management practices that will help to produce a healthy turf and reduce disease problems in our lawns. Specific chemical recommendations will not be discussed in great detail. </a:t>
            </a:r>
          </a:p>
        </p:txBody>
      </p:sp>
    </p:spTree>
    <p:extLst>
      <p:ext uri="{BB962C8B-B14F-4D97-AF65-F5344CB8AC3E}">
        <p14:creationId xmlns:p14="http://schemas.microsoft.com/office/powerpoint/2010/main" val="17052301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F95596-5318-FF47-BBB0-453C94810D1D}" type="slidenum">
              <a:rPr lang="en-US" altLang="en-US"/>
              <a:pPr/>
              <a:t>35</a:t>
            </a:fld>
            <a:endParaRPr lang="en-US" altLang="en-US"/>
          </a:p>
        </p:txBody>
      </p:sp>
      <p:sp>
        <p:nvSpPr>
          <p:cNvPr id="104450" name="Rectangle 2"/>
          <p:cNvSpPr>
            <a:spLocks noRot="1" noChangeArrowheads="1" noTextEdit="1"/>
          </p:cNvSpPr>
          <p:nvPr>
            <p:ph type="sldImg"/>
          </p:nvPr>
        </p:nvSpPr>
        <p:spPr>
          <a:ln/>
        </p:spPr>
      </p:sp>
      <p:sp>
        <p:nvSpPr>
          <p:cNvPr id="104451" name="Rectangle 3"/>
          <p:cNvSpPr>
            <a:spLocks noGrp="1" noChangeArrowheads="1"/>
          </p:cNvSpPr>
          <p:nvPr>
            <p:ph type="body" idx="1"/>
          </p:nvPr>
        </p:nvSpPr>
        <p:spPr/>
        <p:txBody>
          <a:bodyPr/>
          <a:lstStyle/>
          <a:p>
            <a:r>
              <a:rPr lang="en-US" altLang="en-US"/>
              <a:t>Turfgrasses are an essential part of home landscapes, parks and recreation areas. Attractive lawns make ideal settings for homes, adding beauty to the neighborhood. Turfgrasses also reduce dust, glare, heat and noise, and prevent erosion and surface runoff. Turfgrasses can also increase the value of properties etc. </a:t>
            </a:r>
          </a:p>
        </p:txBody>
      </p:sp>
    </p:spTree>
    <p:extLst>
      <p:ext uri="{BB962C8B-B14F-4D97-AF65-F5344CB8AC3E}">
        <p14:creationId xmlns:p14="http://schemas.microsoft.com/office/powerpoint/2010/main" val="16337105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1B792C-9A78-5543-A44C-9D483A1EF822}" type="slidenum">
              <a:rPr lang="en-US" altLang="en-US"/>
              <a:pPr/>
              <a:t>36</a:t>
            </a:fld>
            <a:endParaRPr lang="en-US" altLang="en-US"/>
          </a:p>
        </p:txBody>
      </p:sp>
      <p:sp>
        <p:nvSpPr>
          <p:cNvPr id="106498" name="Rectangle 2"/>
          <p:cNvSpPr>
            <a:spLocks noRo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altLang="en-US"/>
              <a:t>Due to Georgia’s increasing population, the range of climates in the State and the wide variety of turf choices, the popularity of turfgrass has increased tremendously. However, due to the warm and humid weather of Georgia, disease problems can occur in our lawns.</a:t>
            </a:r>
          </a:p>
        </p:txBody>
      </p:sp>
    </p:spTree>
    <p:extLst>
      <p:ext uri="{BB962C8B-B14F-4D97-AF65-F5344CB8AC3E}">
        <p14:creationId xmlns:p14="http://schemas.microsoft.com/office/powerpoint/2010/main" val="476730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A2BB1B-D742-5A49-AF8A-F2CCF876E9DC}" type="slidenum">
              <a:rPr lang="en-US" altLang="en-US"/>
              <a:pPr/>
              <a:t>37</a:t>
            </a:fld>
            <a:endParaRPr lang="en-US" altLang="en-US"/>
          </a:p>
        </p:txBody>
      </p:sp>
      <p:sp>
        <p:nvSpPr>
          <p:cNvPr id="108546" name="Rectangle 2"/>
          <p:cNvSpPr>
            <a:spLocks noRot="1" noChangeArrowheads="1" noTextEdit="1"/>
          </p:cNvSpPr>
          <p:nvPr>
            <p:ph type="sldImg"/>
          </p:nvPr>
        </p:nvSpPr>
        <p:spPr>
          <a:ln/>
        </p:spPr>
      </p:sp>
      <p:sp>
        <p:nvSpPr>
          <p:cNvPr id="108547" name="Rectangle 3"/>
          <p:cNvSpPr>
            <a:spLocks noGrp="1" noChangeArrowheads="1"/>
          </p:cNvSpPr>
          <p:nvPr>
            <p:ph type="body" idx="1"/>
          </p:nvPr>
        </p:nvSpPr>
        <p:spPr/>
        <p:txBody>
          <a:bodyPr/>
          <a:lstStyle/>
          <a:p>
            <a:r>
              <a:rPr lang="en-US" altLang="en-US"/>
              <a:t>The key to disease control is a healthy plant. Under proper turfgrass management, disease-causing conditions are reduced, and a healthy turf is maintained. Good management practices can reduce expenses, save water resources and reduce pesticide use and reduce negative impact on the environment.</a:t>
            </a:r>
          </a:p>
        </p:txBody>
      </p:sp>
    </p:spTree>
    <p:extLst>
      <p:ext uri="{BB962C8B-B14F-4D97-AF65-F5344CB8AC3E}">
        <p14:creationId xmlns:p14="http://schemas.microsoft.com/office/powerpoint/2010/main" val="2297527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7A79F1-85E5-7B41-8D88-2666B3587B53}" type="slidenum">
              <a:rPr lang="en-US" altLang="en-US"/>
              <a:pPr/>
              <a:t>38</a:t>
            </a:fld>
            <a:endParaRPr lang="en-US" altLang="en-US"/>
          </a:p>
        </p:txBody>
      </p:sp>
      <p:sp>
        <p:nvSpPr>
          <p:cNvPr id="110594" name="Rectangle 2"/>
          <p:cNvSpPr>
            <a:spLocks noRot="1" noChangeArrowheads="1" noTextEdit="1"/>
          </p:cNvSpPr>
          <p:nvPr>
            <p:ph type="sldImg"/>
          </p:nvPr>
        </p:nvSpPr>
        <p:spPr>
          <a:ln/>
        </p:spPr>
      </p:sp>
      <p:sp>
        <p:nvSpPr>
          <p:cNvPr id="110595" name="Rectangle 3"/>
          <p:cNvSpPr>
            <a:spLocks noGrp="1" noChangeArrowheads="1"/>
          </p:cNvSpPr>
          <p:nvPr>
            <p:ph type="body" idx="1"/>
          </p:nvPr>
        </p:nvSpPr>
        <p:spPr/>
        <p:txBody>
          <a:bodyPr/>
          <a:lstStyle/>
          <a:p>
            <a:r>
              <a:rPr lang="en-US" altLang="en-US"/>
              <a:t>The following management practices will help to produce a vigorous, healthy turf and reduce turfgrass disease problems. </a:t>
            </a:r>
            <a:r>
              <a:rPr lang="en-US" altLang="en-US" i="1"/>
              <a:t>a</a:t>
            </a:r>
            <a:r>
              <a:rPr lang="en-US" altLang="en-US"/>
              <a:t>) </a:t>
            </a:r>
            <a:r>
              <a:rPr lang="en-US" altLang="en-US" i="1"/>
              <a:t>Prepare the soil properly</a:t>
            </a:r>
            <a:r>
              <a:rPr lang="en-US" altLang="en-US"/>
              <a:t>. The key to successful turf establishment is proper soil preparation. Take soil samples to determine proper fertilizer requirements. Remove all debris such as rocks, tree stumps and other wood debris. Provide proper water drainage. The area should be graded to prevent surface water collection. </a:t>
            </a:r>
            <a:r>
              <a:rPr lang="en-US" altLang="en-US" i="1"/>
              <a:t>b) Plant locally adapted turfgrass species.</a:t>
            </a:r>
            <a:r>
              <a:rPr lang="en-US" altLang="en-US"/>
              <a:t> </a:t>
            </a:r>
            <a:r>
              <a:rPr lang="en-US" altLang="en-US" i="1"/>
              <a:t>c) Purchase high quality disease-free seed, sod or sprigs.</a:t>
            </a:r>
            <a:r>
              <a:rPr lang="en-US" altLang="en-US"/>
              <a:t> Plant material that is certified for purity and freedom from noxious pests is recommended when available. </a:t>
            </a:r>
            <a:r>
              <a:rPr lang="en-US" altLang="en-US" i="1"/>
              <a:t>d) Follow proper irrigation practices. </a:t>
            </a:r>
            <a:r>
              <a:rPr lang="en-US" altLang="en-US"/>
              <a:t> The single most cost-effective practice that enhances turf growth is proper irrigation. Apply water only at the first signs of moisture stress. If the soil becomes compacted, loosen it through cultivation such as core aeration, so the water can penetrate into the soil. Irrigate early in the morning. Late afternoon watering will encourage disease development during the night. Irrigation after dew development and before sunrise is most efficient and will not increase disease problems. Irrigate deeply and infrequently.</a:t>
            </a:r>
          </a:p>
        </p:txBody>
      </p:sp>
    </p:spTree>
    <p:extLst>
      <p:ext uri="{BB962C8B-B14F-4D97-AF65-F5344CB8AC3E}">
        <p14:creationId xmlns:p14="http://schemas.microsoft.com/office/powerpoint/2010/main" val="2780820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1EEEA0-0B4E-9449-8DF3-E8FB9EF4C1A0}" type="slidenum">
              <a:rPr lang="en-US" altLang="en-US"/>
              <a:pPr/>
              <a:t>39</a:t>
            </a:fld>
            <a:endParaRPr lang="en-US" altLang="en-US"/>
          </a:p>
        </p:txBody>
      </p:sp>
      <p:sp>
        <p:nvSpPr>
          <p:cNvPr id="112642" name="Rectangle 2"/>
          <p:cNvSpPr>
            <a:spLocks noRot="1" noChangeArrowheads="1" noTextEdit="1"/>
          </p:cNvSpPr>
          <p:nvPr>
            <p:ph type="sldImg"/>
          </p:nvPr>
        </p:nvSpPr>
        <p:spPr>
          <a:ln/>
        </p:spPr>
      </p:sp>
      <p:sp>
        <p:nvSpPr>
          <p:cNvPr id="112643" name="Rectangle 3"/>
          <p:cNvSpPr>
            <a:spLocks noGrp="1" noChangeArrowheads="1"/>
          </p:cNvSpPr>
          <p:nvPr>
            <p:ph type="body" idx="1"/>
          </p:nvPr>
        </p:nvSpPr>
        <p:spPr/>
        <p:txBody>
          <a:bodyPr/>
          <a:lstStyle/>
          <a:p>
            <a:r>
              <a:rPr lang="en-US" altLang="en-US" i="1"/>
              <a:t>e</a:t>
            </a:r>
            <a:r>
              <a:rPr lang="en-US" altLang="en-US"/>
              <a:t>) </a:t>
            </a:r>
            <a:r>
              <a:rPr lang="en-US" altLang="en-US" i="1"/>
              <a:t>Apply fertilizer according to soil analysis recommendations</a:t>
            </a:r>
            <a:r>
              <a:rPr lang="en-US" altLang="en-US"/>
              <a:t>. </a:t>
            </a:r>
            <a:r>
              <a:rPr lang="en-US" altLang="en-US" i="1"/>
              <a:t>f) Mow at the recommended cutting height. </a:t>
            </a:r>
            <a:r>
              <a:rPr lang="en-US" altLang="en-US"/>
              <a:t>Mow turfgrasses no more than 1/3 of the plant. If more plant material is removed, the grass will become stressed and more susceptible to disease-causing organisms. Keep mower blades sharp. Dull blades shred leaf tips, causing turf to use more water, undergo undue stress and provide pathogen infection entrances. Raise the mowing height during stress periods such as drought. </a:t>
            </a:r>
            <a:r>
              <a:rPr lang="en-US" altLang="en-US" i="1"/>
              <a:t>g) Remove excess thatch. </a:t>
            </a:r>
            <a:r>
              <a:rPr lang="en-US" altLang="en-US"/>
              <a:t>Excess thatch reduces water infiltration, creates shallow-rooted turf, and encourages insect and disease problems. If the lawn is not mowed, irrigated and fertilized correctly, thatch accumulation could create a problem. </a:t>
            </a:r>
            <a:r>
              <a:rPr lang="en-US" altLang="en-US" i="1"/>
              <a:t>h) Allow for adequate light and air movement in shaded areas</a:t>
            </a:r>
            <a:r>
              <a:rPr lang="en-US" altLang="en-US"/>
              <a:t>. In heavily shaded areas, excessive moisture on grass blades can be a problem. Prune trees and shrubs and design landscape plantings so humidity is reduced by light penetration and air movement. Raise the mowing height in shaded areas to help the plant absorb the limited light penetrating the tree canopy. Reducing fertilizer amounts by 20 to 50 percent in full areas also helps the grass better cope with the limited light.</a:t>
            </a:r>
            <a:endParaRPr lang="en-US" altLang="en-US" i="1"/>
          </a:p>
          <a:p>
            <a:r>
              <a:rPr lang="en-US" altLang="en-US" i="1"/>
              <a:t>i) Follow recommended disease, insect and weed control practices.</a:t>
            </a:r>
            <a:r>
              <a:rPr lang="en-US" altLang="en-US"/>
              <a:t> Chemicals are not the answer to disease problems. Proper management practices will reduce pest problems and reduce the need for chemicals.</a:t>
            </a:r>
          </a:p>
        </p:txBody>
      </p:sp>
    </p:spTree>
    <p:extLst>
      <p:ext uri="{BB962C8B-B14F-4D97-AF65-F5344CB8AC3E}">
        <p14:creationId xmlns:p14="http://schemas.microsoft.com/office/powerpoint/2010/main" val="800010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F5941E-50B6-0C41-9117-1BA6C1AAA225}" type="slidenum">
              <a:rPr lang="en-US" altLang="en-US"/>
              <a:pPr/>
              <a:t>4</a:t>
            </a:fld>
            <a:endParaRPr lang="en-US" altLang="en-US"/>
          </a:p>
        </p:txBody>
      </p:sp>
      <p:sp>
        <p:nvSpPr>
          <p:cNvPr id="262146" name="Rectangle 2"/>
          <p:cNvSpPr>
            <a:spLocks noRot="1" noChangeArrowheads="1" noTextEdit="1"/>
          </p:cNvSpPr>
          <p:nvPr>
            <p:ph type="sldImg"/>
          </p:nvPr>
        </p:nvSpPr>
        <p:spPr>
          <a:ln/>
        </p:spPr>
      </p:sp>
      <p:sp>
        <p:nvSpPr>
          <p:cNvPr id="262147" name="Rectangle 3"/>
          <p:cNvSpPr>
            <a:spLocks noGrp="1" noChangeArrowheads="1"/>
          </p:cNvSpPr>
          <p:nvPr>
            <p:ph type="body" idx="1"/>
          </p:nvPr>
        </p:nvSpPr>
        <p:spPr/>
        <p:txBody>
          <a:bodyPr/>
          <a:lstStyle/>
          <a:p>
            <a:r>
              <a:rPr lang="en-US" altLang="en-US"/>
              <a:t>Be able to recognize insect-related injury in the lawn.</a:t>
            </a:r>
          </a:p>
          <a:p>
            <a:r>
              <a:rPr lang="en-US" altLang="en-US"/>
              <a:t>Know some common insects affecting turfgrass in Georgia.</a:t>
            </a:r>
          </a:p>
          <a:p>
            <a:r>
              <a:rPr lang="en-US" altLang="en-US"/>
              <a:t>Understand how to prevent or control insect damage to turfgrass.</a:t>
            </a:r>
          </a:p>
          <a:p>
            <a:r>
              <a:rPr lang="en-US" altLang="en-US"/>
              <a:t>Be able to recognize symptoms of turfgrass diseases.</a:t>
            </a:r>
          </a:p>
          <a:p>
            <a:r>
              <a:rPr lang="en-US" altLang="en-US"/>
              <a:t>Understand how to prevent or control turfgrass diseases.</a:t>
            </a:r>
          </a:p>
          <a:p>
            <a:endParaRPr lang="en-US" altLang="en-US"/>
          </a:p>
        </p:txBody>
      </p:sp>
    </p:spTree>
    <p:extLst>
      <p:ext uri="{BB962C8B-B14F-4D97-AF65-F5344CB8AC3E}">
        <p14:creationId xmlns:p14="http://schemas.microsoft.com/office/powerpoint/2010/main" val="1253053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E78E07-ED0C-C244-BF6B-D4FB29C51560}" type="slidenum">
              <a:rPr lang="en-US" altLang="en-US"/>
              <a:pPr/>
              <a:t>40</a:t>
            </a:fld>
            <a:endParaRPr lang="en-US" altLang="en-US"/>
          </a:p>
        </p:txBody>
      </p:sp>
      <p:sp>
        <p:nvSpPr>
          <p:cNvPr id="114690" name="Rectangle 2"/>
          <p:cNvSpPr>
            <a:spLocks noRot="1" noChangeArrowheads="1" noTextEdit="1"/>
          </p:cNvSpPr>
          <p:nvPr>
            <p:ph type="sldImg"/>
          </p:nvPr>
        </p:nvSpPr>
        <p:spPr>
          <a:ln/>
        </p:spPr>
      </p:sp>
      <p:sp>
        <p:nvSpPr>
          <p:cNvPr id="114691" name="Rectangle 3"/>
          <p:cNvSpPr>
            <a:spLocks noGrp="1" noChangeArrowheads="1"/>
          </p:cNvSpPr>
          <p:nvPr>
            <p:ph type="body" idx="1"/>
          </p:nvPr>
        </p:nvSpPr>
        <p:spPr/>
        <p:txBody>
          <a:bodyPr/>
          <a:lstStyle/>
          <a:p>
            <a:r>
              <a:rPr lang="en-US" altLang="en-US"/>
              <a:t>Let’s look at the most important turf diseases in Georgia individually.</a:t>
            </a:r>
          </a:p>
        </p:txBody>
      </p:sp>
    </p:spTree>
    <p:extLst>
      <p:ext uri="{BB962C8B-B14F-4D97-AF65-F5344CB8AC3E}">
        <p14:creationId xmlns:p14="http://schemas.microsoft.com/office/powerpoint/2010/main" val="3768721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AB8028-8487-374F-9288-05B1CA2F9EE1}" type="slidenum">
              <a:rPr lang="en-US" altLang="en-US"/>
              <a:pPr/>
              <a:t>41</a:t>
            </a:fld>
            <a:endParaRPr lang="en-US" altLang="en-US"/>
          </a:p>
        </p:txBody>
      </p:sp>
      <p:sp>
        <p:nvSpPr>
          <p:cNvPr id="116738" name="Rectangle 2"/>
          <p:cNvSpPr>
            <a:spLocks noRot="1" noChangeArrowheads="1" noTextEdit="1"/>
          </p:cNvSpPr>
          <p:nvPr>
            <p:ph type="sldImg"/>
          </p:nvPr>
        </p:nvSpPr>
        <p:spPr>
          <a:ln/>
        </p:spPr>
      </p:sp>
      <p:sp>
        <p:nvSpPr>
          <p:cNvPr id="116739" name="Rectangle 3"/>
          <p:cNvSpPr>
            <a:spLocks noGrp="1" noChangeArrowheads="1"/>
          </p:cNvSpPr>
          <p:nvPr>
            <p:ph type="body" idx="1"/>
          </p:nvPr>
        </p:nvSpPr>
        <p:spPr/>
        <p:txBody>
          <a:bodyPr/>
          <a:lstStyle/>
          <a:p>
            <a:r>
              <a:rPr lang="en-US" altLang="en-US" b="1"/>
              <a:t>Brown Patch</a:t>
            </a:r>
            <a:r>
              <a:rPr lang="en-US" altLang="en-US"/>
              <a:t>. The disease is caused by the fungus </a:t>
            </a:r>
            <a:r>
              <a:rPr lang="en-US" altLang="en-US" i="1"/>
              <a:t>Rhizoctonia solani</a:t>
            </a:r>
            <a:r>
              <a:rPr lang="en-US" altLang="en-US"/>
              <a:t>. This disease typically causes rings and/or patches of blighted turfgrass. It also causes leaf spots and "smoke rings" which are thin, brown borders around the diseased patches that appear most frequently in the early morning. After the leaves die in the blighted area, new leaves can emerge from the surviving crowns. On wide bladed species, leaf lesions develop with tan centers and dark brown to black margins The disease can infect all species of warm- and cool-season turfgrass in Georgia, including St. Augustine grass, Zoysiagrass, Bentgrass, Ryegrass, Centipede and Bermudagrasses. It is one of the most common turfgrass diseases in the State.</a:t>
            </a:r>
          </a:p>
        </p:txBody>
      </p:sp>
    </p:spTree>
    <p:extLst>
      <p:ext uri="{BB962C8B-B14F-4D97-AF65-F5344CB8AC3E}">
        <p14:creationId xmlns:p14="http://schemas.microsoft.com/office/powerpoint/2010/main" val="11611853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94F20F-095A-E744-A719-146F95F9DD1E}" type="slidenum">
              <a:rPr lang="en-US" altLang="en-US"/>
              <a:pPr/>
              <a:t>42</a:t>
            </a:fld>
            <a:endParaRPr lang="en-US" altLang="en-US"/>
          </a:p>
        </p:txBody>
      </p:sp>
      <p:sp>
        <p:nvSpPr>
          <p:cNvPr id="118786" name="Rectangle 2"/>
          <p:cNvSpPr>
            <a:spLocks noRot="1" noChangeArrowheads="1" noTextEdit="1"/>
          </p:cNvSpPr>
          <p:nvPr>
            <p:ph type="sldImg"/>
          </p:nvPr>
        </p:nvSpPr>
        <p:spPr>
          <a:ln/>
        </p:spPr>
      </p:sp>
      <p:sp>
        <p:nvSpPr>
          <p:cNvPr id="118787" name="Rectangle 3"/>
          <p:cNvSpPr>
            <a:spLocks noGrp="1" noChangeArrowheads="1"/>
          </p:cNvSpPr>
          <p:nvPr>
            <p:ph type="body" idx="1"/>
          </p:nvPr>
        </p:nvSpPr>
        <p:spPr/>
        <p:txBody>
          <a:bodyPr/>
          <a:lstStyle/>
          <a:p>
            <a:r>
              <a:rPr lang="en-US" altLang="en-US"/>
              <a:t>Brown patch can spread in areas from 1 inch to more than 50 feet</a:t>
            </a:r>
          </a:p>
        </p:txBody>
      </p:sp>
    </p:spTree>
    <p:extLst>
      <p:ext uri="{BB962C8B-B14F-4D97-AF65-F5344CB8AC3E}">
        <p14:creationId xmlns:p14="http://schemas.microsoft.com/office/powerpoint/2010/main" val="18581931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6945E2-7F5B-D040-9C23-53502F5B6576}" type="slidenum">
              <a:rPr lang="en-US" altLang="en-US"/>
              <a:pPr/>
              <a:t>43</a:t>
            </a:fld>
            <a:endParaRPr lang="en-US" altLang="en-US"/>
          </a:p>
        </p:txBody>
      </p:sp>
      <p:sp>
        <p:nvSpPr>
          <p:cNvPr id="120834" name="Rectangle 2"/>
          <p:cNvSpPr>
            <a:spLocks noRot="1" noChangeArrowheads="1" noTextEdit="1"/>
          </p:cNvSpPr>
          <p:nvPr>
            <p:ph type="sldImg"/>
          </p:nvPr>
        </p:nvSpPr>
        <p:spPr>
          <a:ln/>
        </p:spPr>
      </p:sp>
      <p:sp>
        <p:nvSpPr>
          <p:cNvPr id="120835" name="Rectangle 3"/>
          <p:cNvSpPr>
            <a:spLocks noGrp="1" noChangeArrowheads="1"/>
          </p:cNvSpPr>
          <p:nvPr>
            <p:ph type="body" idx="1"/>
          </p:nvPr>
        </p:nvSpPr>
        <p:spPr/>
        <p:txBody>
          <a:bodyPr/>
          <a:lstStyle/>
          <a:p>
            <a:r>
              <a:rPr lang="en-US" altLang="en-US"/>
              <a:t>Patches merge to affect larger areas. Occasionally, circular patterns aren’t evident.</a:t>
            </a:r>
          </a:p>
        </p:txBody>
      </p:sp>
    </p:spTree>
    <p:extLst>
      <p:ext uri="{BB962C8B-B14F-4D97-AF65-F5344CB8AC3E}">
        <p14:creationId xmlns:p14="http://schemas.microsoft.com/office/powerpoint/2010/main" val="19446740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5B9020-1532-0C41-BDD2-AEEBD1D556A0}" type="slidenum">
              <a:rPr lang="en-US" altLang="en-US"/>
              <a:pPr/>
              <a:t>44</a:t>
            </a:fld>
            <a:endParaRPr lang="en-US" altLang="en-US"/>
          </a:p>
        </p:txBody>
      </p:sp>
      <p:sp>
        <p:nvSpPr>
          <p:cNvPr id="122882" name="Rectangle 2"/>
          <p:cNvSpPr>
            <a:spLocks noRot="1" noChangeArrowheads="1" noTextEdit="1"/>
          </p:cNvSpPr>
          <p:nvPr>
            <p:ph type="sldImg"/>
          </p:nvPr>
        </p:nvSpPr>
        <p:spPr>
          <a:ln/>
        </p:spPr>
      </p:sp>
      <p:sp>
        <p:nvSpPr>
          <p:cNvPr id="122883" name="Rectangle 3"/>
          <p:cNvSpPr>
            <a:spLocks noGrp="1" noChangeArrowheads="1"/>
          </p:cNvSpPr>
          <p:nvPr>
            <p:ph type="body" idx="1"/>
          </p:nvPr>
        </p:nvSpPr>
        <p:spPr/>
        <p:txBody>
          <a:bodyPr/>
          <a:lstStyle/>
          <a:p>
            <a:r>
              <a:rPr lang="en-US" altLang="en-US"/>
              <a:t>Most favorable conditions for disease development usually occur from late April through October. Brown patch favors high relative humidity as well as temperatures of over 80°F during the day and over 60°F at night. It also occurs in areas that experience more than 10 hours a day of foliar wetness for several consecutive days. Heavy nitrogen applications increase the susceptibility of the grasses to fungus infection</a:t>
            </a:r>
          </a:p>
        </p:txBody>
      </p:sp>
    </p:spTree>
    <p:extLst>
      <p:ext uri="{BB962C8B-B14F-4D97-AF65-F5344CB8AC3E}">
        <p14:creationId xmlns:p14="http://schemas.microsoft.com/office/powerpoint/2010/main" val="15824287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5AD40D-0F55-3740-8A6E-987EF5E778B5}" type="slidenum">
              <a:rPr lang="en-US" altLang="en-US"/>
              <a:pPr/>
              <a:t>45</a:t>
            </a:fld>
            <a:endParaRPr lang="en-US" altLang="en-US"/>
          </a:p>
        </p:txBody>
      </p:sp>
      <p:sp>
        <p:nvSpPr>
          <p:cNvPr id="124930" name="Rectangle 2"/>
          <p:cNvSpPr>
            <a:spLocks noRot="1" noChangeArrowheads="1" noTextEdit="1"/>
          </p:cNvSpPr>
          <p:nvPr>
            <p:ph type="sldImg"/>
          </p:nvPr>
        </p:nvSpPr>
        <p:spPr>
          <a:ln/>
        </p:spPr>
      </p:sp>
      <p:sp>
        <p:nvSpPr>
          <p:cNvPr id="124931" name="Rectangle 3"/>
          <p:cNvSpPr>
            <a:spLocks noGrp="1" noChangeArrowheads="1"/>
          </p:cNvSpPr>
          <p:nvPr>
            <p:ph type="body" idx="1"/>
          </p:nvPr>
        </p:nvSpPr>
        <p:spPr/>
        <p:txBody>
          <a:bodyPr/>
          <a:lstStyle/>
          <a:p>
            <a:r>
              <a:rPr lang="en-US" altLang="en-US"/>
              <a:t>Management plays the most important role in brown patch control. Scout. Early detection is the key for disease control. Use low amounts of nitrogen, moderate amounts of phosphorous and moderate to high amount of potash. Water early in the morning and deeply</a:t>
            </a:r>
          </a:p>
        </p:txBody>
      </p:sp>
    </p:spTree>
    <p:extLst>
      <p:ext uri="{BB962C8B-B14F-4D97-AF65-F5344CB8AC3E}">
        <p14:creationId xmlns:p14="http://schemas.microsoft.com/office/powerpoint/2010/main" val="14427352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D2CA75-7A0D-1B44-8BF5-D31BC54FB51F}" type="slidenum">
              <a:rPr lang="en-US" altLang="en-US"/>
              <a:pPr/>
              <a:t>46</a:t>
            </a:fld>
            <a:endParaRPr lang="en-US" altLang="en-US"/>
          </a:p>
        </p:txBody>
      </p:sp>
      <p:sp>
        <p:nvSpPr>
          <p:cNvPr id="126978" name="Rectangle 2"/>
          <p:cNvSpPr>
            <a:spLocks noRot="1" noChangeArrowheads="1" noTextEdit="1"/>
          </p:cNvSpPr>
          <p:nvPr>
            <p:ph type="sldImg"/>
          </p:nvPr>
        </p:nvSpPr>
        <p:spPr>
          <a:ln/>
        </p:spPr>
      </p:sp>
      <p:sp>
        <p:nvSpPr>
          <p:cNvPr id="126979" name="Rectangle 3"/>
          <p:cNvSpPr>
            <a:spLocks noGrp="1" noChangeArrowheads="1"/>
          </p:cNvSpPr>
          <p:nvPr>
            <p:ph type="body" idx="1"/>
          </p:nvPr>
        </p:nvSpPr>
        <p:spPr/>
        <p:txBody>
          <a:bodyPr/>
          <a:lstStyle/>
          <a:p>
            <a:r>
              <a:rPr lang="en-US" altLang="en-US"/>
              <a:t>43. Increase the air circulation. Minimize the amount of shade. Irrigate turf early in the day to allow the foliage to dry as quickly as possible. Improve the drainage of the turf. Reduce thatch. Remove dew from turf early in the day. </a:t>
            </a:r>
          </a:p>
        </p:txBody>
      </p:sp>
    </p:spTree>
    <p:extLst>
      <p:ext uri="{BB962C8B-B14F-4D97-AF65-F5344CB8AC3E}">
        <p14:creationId xmlns:p14="http://schemas.microsoft.com/office/powerpoint/2010/main" val="8142111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D0D283-3A19-3948-9251-EF816AF1DD79}" type="slidenum">
              <a:rPr lang="en-US" altLang="en-US"/>
              <a:pPr/>
              <a:t>47</a:t>
            </a:fld>
            <a:endParaRPr lang="en-US" altLang="en-US"/>
          </a:p>
        </p:txBody>
      </p:sp>
      <p:sp>
        <p:nvSpPr>
          <p:cNvPr id="129026" name="Rectangle 2"/>
          <p:cNvSpPr>
            <a:spLocks noRot="1" noChangeArrowheads="1" noTextEdit="1"/>
          </p:cNvSpPr>
          <p:nvPr>
            <p:ph type="sldImg"/>
          </p:nvPr>
        </p:nvSpPr>
        <p:spPr>
          <a:ln/>
        </p:spPr>
      </p:sp>
      <p:sp>
        <p:nvSpPr>
          <p:cNvPr id="129027" name="Rectangle 3"/>
          <p:cNvSpPr>
            <a:spLocks noGrp="1" noChangeArrowheads="1"/>
          </p:cNvSpPr>
          <p:nvPr>
            <p:ph type="body" idx="1"/>
          </p:nvPr>
        </p:nvSpPr>
        <p:spPr/>
        <p:txBody>
          <a:bodyPr/>
          <a:lstStyle/>
          <a:p>
            <a:r>
              <a:rPr lang="en-US" altLang="en-US"/>
              <a:t>Chemical control for brown patch. Fungicides are available to control the disease. Consult the current “Georgia Pest Management Handbook”. </a:t>
            </a:r>
            <a:r>
              <a:rPr lang="en-US" altLang="en-US" i="1"/>
              <a:t>(Do not discuss the fungicides. Just mention the availability of them. Ask for questions or comments on Brown patch).</a:t>
            </a:r>
          </a:p>
        </p:txBody>
      </p:sp>
    </p:spTree>
    <p:extLst>
      <p:ext uri="{BB962C8B-B14F-4D97-AF65-F5344CB8AC3E}">
        <p14:creationId xmlns:p14="http://schemas.microsoft.com/office/powerpoint/2010/main" val="6814027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0F8707-E2FE-5542-A879-061A896F5A38}" type="slidenum">
              <a:rPr lang="en-US" altLang="en-US"/>
              <a:pPr/>
              <a:t>48</a:t>
            </a:fld>
            <a:endParaRPr lang="en-US" altLang="en-US"/>
          </a:p>
        </p:txBody>
      </p:sp>
      <p:sp>
        <p:nvSpPr>
          <p:cNvPr id="131074" name="Rectangle 2"/>
          <p:cNvSpPr>
            <a:spLocks noRot="1" noChangeArrowheads="1" noTextEdit="1"/>
          </p:cNvSpPr>
          <p:nvPr>
            <p:ph type="sldImg"/>
          </p:nvPr>
        </p:nvSpPr>
        <p:spPr>
          <a:ln/>
        </p:spPr>
      </p:sp>
      <p:sp>
        <p:nvSpPr>
          <p:cNvPr id="131075" name="Rectangle 3"/>
          <p:cNvSpPr>
            <a:spLocks noGrp="1" noChangeArrowheads="1"/>
          </p:cNvSpPr>
          <p:nvPr>
            <p:ph type="body" idx="1"/>
          </p:nvPr>
        </p:nvSpPr>
        <p:spPr/>
        <p:txBody>
          <a:bodyPr/>
          <a:lstStyle/>
          <a:p>
            <a:r>
              <a:rPr lang="en-US" altLang="en-US" b="1"/>
              <a:t>Dollar spot</a:t>
            </a:r>
            <a:r>
              <a:rPr lang="en-US" altLang="en-US"/>
              <a:t> is caused by </a:t>
            </a:r>
            <a:r>
              <a:rPr lang="en-US" altLang="en-US" i="1"/>
              <a:t>Sclerotinia homoeocarpa</a:t>
            </a:r>
            <a:r>
              <a:rPr lang="en-US" altLang="en-US"/>
              <a:t>. Dollar spot causes sunken, circular patches that measure up to few inches on turfgrass. The patches turn from brown to straw color and eventually coalesce, forming irregularly shaped areas. Infected leaves may display small lesions that turn from yellow-green to straw color with a reddish-brown border. The lesions can extend the full width of the leaf. Multiple lesions may occur on a single leaf blade. Abundant white fungus growth may be seen in these areas during periods of severe disease development. All cool and warm season turfgrasses are susceptible. </a:t>
            </a:r>
          </a:p>
        </p:txBody>
      </p:sp>
    </p:spTree>
    <p:extLst>
      <p:ext uri="{BB962C8B-B14F-4D97-AF65-F5344CB8AC3E}">
        <p14:creationId xmlns:p14="http://schemas.microsoft.com/office/powerpoint/2010/main" val="19529445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46C0AF-41A9-3E47-8F33-1EFF1C234CF8}" type="slidenum">
              <a:rPr lang="en-US" altLang="en-US"/>
              <a:pPr/>
              <a:t>49</a:t>
            </a:fld>
            <a:endParaRPr lang="en-US" altLang="en-US"/>
          </a:p>
        </p:txBody>
      </p:sp>
      <p:sp>
        <p:nvSpPr>
          <p:cNvPr id="133122" name="Rectangle 2"/>
          <p:cNvSpPr>
            <a:spLocks noRot="1" noChangeArrowheads="1" noTextEdit="1"/>
          </p:cNvSpPr>
          <p:nvPr>
            <p:ph type="sldImg"/>
          </p:nvPr>
        </p:nvSpPr>
        <p:spPr>
          <a:ln/>
        </p:spPr>
      </p:sp>
      <p:sp>
        <p:nvSpPr>
          <p:cNvPr id="133123" name="Rectangle 3"/>
          <p:cNvSpPr>
            <a:spLocks noGrp="1" noChangeArrowheads="1"/>
          </p:cNvSpPr>
          <p:nvPr>
            <p:ph type="body" idx="1"/>
          </p:nvPr>
        </p:nvSpPr>
        <p:spPr/>
        <p:txBody>
          <a:bodyPr/>
          <a:lstStyle/>
          <a:p>
            <a:r>
              <a:rPr lang="en-US" altLang="en-US"/>
              <a:t>Dollar spot is favored by temperatures between 60°F to 85°F and continuous high humidity and low soil moisture. This disease is particularly favored by warm days, cool nights, and intense dews. It also infects areas with low levels of nitrogen and becomes more severe in dry soils. Dollar spot is more common during the spring and fall months.</a:t>
            </a:r>
          </a:p>
        </p:txBody>
      </p:sp>
    </p:spTree>
    <p:extLst>
      <p:ext uri="{BB962C8B-B14F-4D97-AF65-F5344CB8AC3E}">
        <p14:creationId xmlns:p14="http://schemas.microsoft.com/office/powerpoint/2010/main" val="998722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271EF9-8136-5244-9BB3-E56E5C2682B9}" type="slidenum">
              <a:rPr lang="en-US" altLang="en-US"/>
              <a:pPr/>
              <a:t>5</a:t>
            </a:fld>
            <a:endParaRPr lang="en-US" altLang="en-US"/>
          </a:p>
        </p:txBody>
      </p:sp>
      <p:sp>
        <p:nvSpPr>
          <p:cNvPr id="69634" name="Rectangle 2"/>
          <p:cNvSpPr>
            <a:spLocks noRot="1" noChangeArrowheads="1" noTextEdit="1"/>
          </p:cNvSpPr>
          <p:nvPr>
            <p:ph type="sldImg"/>
          </p:nvPr>
        </p:nvSpPr>
        <p:spPr>
          <a:ln/>
        </p:spPr>
      </p:sp>
      <p:sp>
        <p:nvSpPr>
          <p:cNvPr id="69635" name="Rectangle 3"/>
          <p:cNvSpPr>
            <a:spLocks noGrp="1" noChangeArrowheads="1"/>
          </p:cNvSpPr>
          <p:nvPr>
            <p:ph type="body" idx="1"/>
          </p:nvPr>
        </p:nvSpPr>
        <p:spPr/>
        <p:txBody>
          <a:bodyPr/>
          <a:lstStyle/>
          <a:p>
            <a:r>
              <a:rPr lang="en-US" altLang="en-US"/>
              <a:t>Home lawns in Georgia are commonly infested with insects and related pests. Diseases of turf are also common in Georgia as a result of various environmental and cultural factors. In this presentation we will briefly discuss common insect and disease problems of turf. </a:t>
            </a:r>
          </a:p>
        </p:txBody>
      </p:sp>
    </p:spTree>
    <p:extLst>
      <p:ext uri="{BB962C8B-B14F-4D97-AF65-F5344CB8AC3E}">
        <p14:creationId xmlns:p14="http://schemas.microsoft.com/office/powerpoint/2010/main" val="14722030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0C05C9-2F7B-FA41-A854-4E2BA41FFFED}" type="slidenum">
              <a:rPr lang="en-US" altLang="en-US"/>
              <a:pPr/>
              <a:t>50</a:t>
            </a:fld>
            <a:endParaRPr lang="en-US" altLang="en-US"/>
          </a:p>
        </p:txBody>
      </p:sp>
      <p:sp>
        <p:nvSpPr>
          <p:cNvPr id="135170" name="Rectangle 2"/>
          <p:cNvSpPr>
            <a:spLocks noRot="1" noChangeArrowheads="1" noTextEdit="1"/>
          </p:cNvSpPr>
          <p:nvPr>
            <p:ph type="sldImg"/>
          </p:nvPr>
        </p:nvSpPr>
        <p:spPr>
          <a:ln/>
        </p:spPr>
      </p:sp>
      <p:sp>
        <p:nvSpPr>
          <p:cNvPr id="135171" name="Rectangle 3"/>
          <p:cNvSpPr>
            <a:spLocks noGrp="1" noChangeArrowheads="1"/>
          </p:cNvSpPr>
          <p:nvPr>
            <p:ph type="body" idx="1"/>
          </p:nvPr>
        </p:nvSpPr>
        <p:spPr/>
        <p:txBody>
          <a:bodyPr/>
          <a:lstStyle/>
          <a:p>
            <a:r>
              <a:rPr lang="en-US" altLang="en-US"/>
              <a:t>Management practices helpful in controlling this disease include the addition of nitrogen and providing sufficient soil moisture. Use an adequate level of nitrogen, particularly in the spring and early summer. Irrigate turf deeply and as infrequently as possible to avoid drought stress. Irrigate turf early in the day to allow the foliage to dry as quickly as possible.</a:t>
            </a:r>
          </a:p>
        </p:txBody>
      </p:sp>
    </p:spTree>
    <p:extLst>
      <p:ext uri="{BB962C8B-B14F-4D97-AF65-F5344CB8AC3E}">
        <p14:creationId xmlns:p14="http://schemas.microsoft.com/office/powerpoint/2010/main" val="7916623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B14053-D217-3A47-9F77-A0131600B771}" type="slidenum">
              <a:rPr lang="en-US" altLang="en-US"/>
              <a:pPr/>
              <a:t>51</a:t>
            </a:fld>
            <a:endParaRPr lang="en-US" altLang="en-US"/>
          </a:p>
        </p:txBody>
      </p:sp>
      <p:sp>
        <p:nvSpPr>
          <p:cNvPr id="137218" name="Rectangle 2"/>
          <p:cNvSpPr>
            <a:spLocks noRot="1" noChangeArrowheads="1" noTextEdit="1"/>
          </p:cNvSpPr>
          <p:nvPr>
            <p:ph type="sldImg"/>
          </p:nvPr>
        </p:nvSpPr>
        <p:spPr>
          <a:ln/>
        </p:spPr>
      </p:sp>
      <p:sp>
        <p:nvSpPr>
          <p:cNvPr id="137219" name="Rectangle 3"/>
          <p:cNvSpPr>
            <a:spLocks noGrp="1" noChangeArrowheads="1"/>
          </p:cNvSpPr>
          <p:nvPr>
            <p:ph type="body" idx="1"/>
          </p:nvPr>
        </p:nvSpPr>
        <p:spPr/>
        <p:txBody>
          <a:bodyPr/>
          <a:lstStyle/>
          <a:p>
            <a:r>
              <a:rPr lang="en-US" altLang="en-US"/>
              <a:t>Increase the air circulation. Remove dew from the turf early in the day. Mow grass at regular intervals </a:t>
            </a:r>
          </a:p>
        </p:txBody>
      </p:sp>
    </p:spTree>
    <p:extLst>
      <p:ext uri="{BB962C8B-B14F-4D97-AF65-F5344CB8AC3E}">
        <p14:creationId xmlns:p14="http://schemas.microsoft.com/office/powerpoint/2010/main" val="18083938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6431DF-C3D7-A346-9316-915D186EEB3D}" type="slidenum">
              <a:rPr lang="en-US" altLang="en-US"/>
              <a:pPr/>
              <a:t>52</a:t>
            </a:fld>
            <a:endParaRPr lang="en-US" altLang="en-US"/>
          </a:p>
        </p:txBody>
      </p:sp>
      <p:sp>
        <p:nvSpPr>
          <p:cNvPr id="139266" name="Rectangle 2"/>
          <p:cNvSpPr>
            <a:spLocks noRot="1" noChangeArrowheads="1" noTextEdit="1"/>
          </p:cNvSpPr>
          <p:nvPr>
            <p:ph type="sldImg"/>
          </p:nvPr>
        </p:nvSpPr>
        <p:spPr>
          <a:ln/>
        </p:spPr>
      </p:sp>
      <p:sp>
        <p:nvSpPr>
          <p:cNvPr id="139267" name="Rectangle 3"/>
          <p:cNvSpPr>
            <a:spLocks noGrp="1" noChangeArrowheads="1"/>
          </p:cNvSpPr>
          <p:nvPr>
            <p:ph type="body" idx="1"/>
          </p:nvPr>
        </p:nvSpPr>
        <p:spPr/>
        <p:txBody>
          <a:bodyPr/>
          <a:lstStyle/>
          <a:p>
            <a:r>
              <a:rPr lang="en-US" altLang="en-US"/>
              <a:t>Fungicides can be used to help bring the disease under control once it is established. Consult the current “Georgia Pest management Handbook.</a:t>
            </a:r>
          </a:p>
        </p:txBody>
      </p:sp>
    </p:spTree>
    <p:extLst>
      <p:ext uri="{BB962C8B-B14F-4D97-AF65-F5344CB8AC3E}">
        <p14:creationId xmlns:p14="http://schemas.microsoft.com/office/powerpoint/2010/main" val="3399019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A8E8D2-C23C-3442-B7F1-F9E9084E8D2D}" type="slidenum">
              <a:rPr lang="en-US" altLang="en-US"/>
              <a:pPr/>
              <a:t>53</a:t>
            </a:fld>
            <a:endParaRPr lang="en-US" altLang="en-US"/>
          </a:p>
        </p:txBody>
      </p:sp>
      <p:sp>
        <p:nvSpPr>
          <p:cNvPr id="141314" name="Rectangle 2"/>
          <p:cNvSpPr>
            <a:spLocks noRot="1" noChangeArrowheads="1" noTextEdit="1"/>
          </p:cNvSpPr>
          <p:nvPr>
            <p:ph type="sldImg"/>
          </p:nvPr>
        </p:nvSpPr>
        <p:spPr>
          <a:ln/>
        </p:spPr>
      </p:sp>
      <p:sp>
        <p:nvSpPr>
          <p:cNvPr id="141315" name="Rectangle 3"/>
          <p:cNvSpPr>
            <a:spLocks noGrp="1" noChangeArrowheads="1"/>
          </p:cNvSpPr>
          <p:nvPr>
            <p:ph type="body" idx="1"/>
          </p:nvPr>
        </p:nvSpPr>
        <p:spPr/>
        <p:txBody>
          <a:bodyPr/>
          <a:lstStyle/>
          <a:p>
            <a:r>
              <a:rPr lang="en-US" altLang="en-US" b="1"/>
              <a:t>Pythium</a:t>
            </a:r>
            <a:r>
              <a:rPr lang="en-US" altLang="en-US"/>
              <a:t> root rot is caused by the water mold </a:t>
            </a:r>
            <a:r>
              <a:rPr lang="en-US" altLang="en-US" i="1"/>
              <a:t>Pythium spp</a:t>
            </a:r>
            <a:r>
              <a:rPr lang="en-US" altLang="en-US"/>
              <a:t>. Although symptoms of Pythium root rot are typically non-distinctive, this disease can appear as yellow, irregularly shaped patches. Numerous spots merge in wettest areas.</a:t>
            </a:r>
          </a:p>
        </p:txBody>
      </p:sp>
    </p:spTree>
    <p:extLst>
      <p:ext uri="{BB962C8B-B14F-4D97-AF65-F5344CB8AC3E}">
        <p14:creationId xmlns:p14="http://schemas.microsoft.com/office/powerpoint/2010/main" val="4260096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AC922F-3F83-5C4C-BDFA-21F560B27897}" type="slidenum">
              <a:rPr lang="en-US" altLang="en-US"/>
              <a:pPr/>
              <a:t>54</a:t>
            </a:fld>
            <a:endParaRPr lang="en-US" altLang="en-US"/>
          </a:p>
        </p:txBody>
      </p:sp>
      <p:sp>
        <p:nvSpPr>
          <p:cNvPr id="143362" name="Rectangle 2"/>
          <p:cNvSpPr>
            <a:spLocks noRot="1" noChangeArrowheads="1" noTextEdit="1"/>
          </p:cNvSpPr>
          <p:nvPr>
            <p:ph type="sldImg"/>
          </p:nvPr>
        </p:nvSpPr>
        <p:spPr>
          <a:ln/>
        </p:spPr>
      </p:sp>
      <p:sp>
        <p:nvSpPr>
          <p:cNvPr id="143363" name="Rectangle 3"/>
          <p:cNvSpPr>
            <a:spLocks noGrp="1" noChangeArrowheads="1"/>
          </p:cNvSpPr>
          <p:nvPr>
            <p:ph type="body" idx="1"/>
          </p:nvPr>
        </p:nvSpPr>
        <p:spPr/>
        <p:txBody>
          <a:bodyPr/>
          <a:lstStyle/>
          <a:p>
            <a:r>
              <a:rPr lang="en-US" altLang="en-US"/>
              <a:t>The affected turfgrass is thin, off-color and slow growing, while the root system is stunted with reduced volume and vigor. Infected tissue feels oily to touch. You can detect the presence of mycelium early in the morning.</a:t>
            </a:r>
          </a:p>
        </p:txBody>
      </p:sp>
    </p:spTree>
    <p:extLst>
      <p:ext uri="{BB962C8B-B14F-4D97-AF65-F5344CB8AC3E}">
        <p14:creationId xmlns:p14="http://schemas.microsoft.com/office/powerpoint/2010/main" val="2330697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422B20-3C31-8F46-AF29-B8889A0BB173}" type="slidenum">
              <a:rPr lang="en-US" altLang="en-US"/>
              <a:pPr/>
              <a:t>55</a:t>
            </a:fld>
            <a:endParaRPr lang="en-US" altLang="en-US"/>
          </a:p>
        </p:txBody>
      </p:sp>
      <p:sp>
        <p:nvSpPr>
          <p:cNvPr id="145410" name="Rectangle 2"/>
          <p:cNvSpPr>
            <a:spLocks noRot="1" noChangeArrowheads="1" noTextEdit="1"/>
          </p:cNvSpPr>
          <p:nvPr>
            <p:ph type="sldImg"/>
          </p:nvPr>
        </p:nvSpPr>
        <p:spPr>
          <a:ln/>
        </p:spPr>
      </p:sp>
      <p:sp>
        <p:nvSpPr>
          <p:cNvPr id="145411" name="Rectangle 3"/>
          <p:cNvSpPr>
            <a:spLocks noGrp="1" noChangeArrowheads="1"/>
          </p:cNvSpPr>
          <p:nvPr>
            <p:ph type="body" idx="1"/>
          </p:nvPr>
        </p:nvSpPr>
        <p:spPr/>
        <p:txBody>
          <a:bodyPr/>
          <a:lstStyle/>
          <a:p>
            <a:r>
              <a:rPr lang="en-US" altLang="en-US"/>
              <a:t>Water management is essential. Avoid over-watering. Improve the drainage of the turf Apply optimum amounts of nitrogen, phosphorous and potassium. Apply low amounts of nitrogen in the spring when roots are forming. Minimize the amount of shade. </a:t>
            </a:r>
          </a:p>
        </p:txBody>
      </p:sp>
    </p:spTree>
    <p:extLst>
      <p:ext uri="{BB962C8B-B14F-4D97-AF65-F5344CB8AC3E}">
        <p14:creationId xmlns:p14="http://schemas.microsoft.com/office/powerpoint/2010/main" val="1937211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FFE7C5-3944-0B41-B27B-DDA1626AA9A8}" type="slidenum">
              <a:rPr lang="en-US" altLang="en-US"/>
              <a:pPr/>
              <a:t>56</a:t>
            </a:fld>
            <a:endParaRPr lang="en-US" altLang="en-US"/>
          </a:p>
        </p:txBody>
      </p:sp>
      <p:sp>
        <p:nvSpPr>
          <p:cNvPr id="147458" name="Rectangle 2"/>
          <p:cNvSpPr>
            <a:spLocks noRot="1" noChangeArrowheads="1" noTextEdit="1"/>
          </p:cNvSpPr>
          <p:nvPr>
            <p:ph type="sldImg"/>
          </p:nvPr>
        </p:nvSpPr>
        <p:spPr>
          <a:ln/>
        </p:spPr>
      </p:sp>
      <p:sp>
        <p:nvSpPr>
          <p:cNvPr id="147459" name="Rectangle 3"/>
          <p:cNvSpPr>
            <a:spLocks noGrp="1" noChangeArrowheads="1"/>
          </p:cNvSpPr>
          <p:nvPr>
            <p:ph type="body" idx="1"/>
          </p:nvPr>
        </p:nvSpPr>
        <p:spPr/>
        <p:txBody>
          <a:bodyPr/>
          <a:lstStyle/>
          <a:p>
            <a:r>
              <a:rPr lang="en-US" altLang="en-US"/>
              <a:t>Fungicides are available to control the disease. Consult the current “Georgia Pest Management Handbook</a:t>
            </a:r>
          </a:p>
        </p:txBody>
      </p:sp>
    </p:spTree>
    <p:extLst>
      <p:ext uri="{BB962C8B-B14F-4D97-AF65-F5344CB8AC3E}">
        <p14:creationId xmlns:p14="http://schemas.microsoft.com/office/powerpoint/2010/main" val="2865625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4657BC-C2FF-CB4B-B8A8-B4D0AD2D5349}" type="slidenum">
              <a:rPr lang="en-US" altLang="en-US"/>
              <a:pPr/>
              <a:t>57</a:t>
            </a:fld>
            <a:endParaRPr lang="en-US" altLang="en-US"/>
          </a:p>
        </p:txBody>
      </p:sp>
      <p:sp>
        <p:nvSpPr>
          <p:cNvPr id="149506" name="Rectangle 2"/>
          <p:cNvSpPr>
            <a:spLocks noRot="1" noChangeArrowheads="1" noTextEdit="1"/>
          </p:cNvSpPr>
          <p:nvPr>
            <p:ph type="sldImg"/>
          </p:nvPr>
        </p:nvSpPr>
        <p:spPr>
          <a:ln/>
        </p:spPr>
      </p:sp>
      <p:sp>
        <p:nvSpPr>
          <p:cNvPr id="149507" name="Rectangle 3"/>
          <p:cNvSpPr>
            <a:spLocks noGrp="1" noChangeArrowheads="1"/>
          </p:cNvSpPr>
          <p:nvPr>
            <p:ph type="body" idx="1"/>
          </p:nvPr>
        </p:nvSpPr>
        <p:spPr/>
        <p:txBody>
          <a:bodyPr/>
          <a:lstStyle/>
          <a:p>
            <a:r>
              <a:rPr lang="en-US" altLang="en-US" b="1"/>
              <a:t>Fairy Rings</a:t>
            </a:r>
            <a:r>
              <a:rPr lang="en-US" altLang="en-US"/>
              <a:t> are caused by Basidiomycetous fungi of more than 40 species including </a:t>
            </a:r>
            <a:r>
              <a:rPr lang="en-US" altLang="en-US" i="1"/>
              <a:t>Agaricus campestris</a:t>
            </a:r>
            <a:r>
              <a:rPr lang="en-US" altLang="en-US"/>
              <a:t>; </a:t>
            </a:r>
            <a:r>
              <a:rPr lang="en-US" altLang="en-US" i="1"/>
              <a:t>Collybis spp</a:t>
            </a:r>
            <a:r>
              <a:rPr lang="en-US" altLang="en-US"/>
              <a:t>.; </a:t>
            </a:r>
            <a:r>
              <a:rPr lang="en-US" altLang="en-US" i="1"/>
              <a:t>Hygrocybe spp</a:t>
            </a:r>
            <a:r>
              <a:rPr lang="en-US" altLang="en-US"/>
              <a:t>.; </a:t>
            </a:r>
            <a:r>
              <a:rPr lang="en-US" altLang="en-US" i="1"/>
              <a:t>Lepiota sordida</a:t>
            </a:r>
            <a:r>
              <a:rPr lang="en-US" altLang="en-US"/>
              <a:t>; </a:t>
            </a:r>
            <a:r>
              <a:rPr lang="en-US" altLang="en-US" i="1"/>
              <a:t>Marasmius spp.</a:t>
            </a:r>
            <a:r>
              <a:rPr lang="en-US" altLang="en-US"/>
              <a:t>; </a:t>
            </a:r>
            <a:r>
              <a:rPr lang="en-US" altLang="en-US" i="1"/>
              <a:t>Psalliota</a:t>
            </a:r>
            <a:r>
              <a:rPr lang="en-US" altLang="en-US"/>
              <a:t> </a:t>
            </a:r>
            <a:r>
              <a:rPr lang="en-US" altLang="en-US" i="1"/>
              <a:t>spp</a:t>
            </a:r>
            <a:r>
              <a:rPr lang="en-US" altLang="en-US"/>
              <a:t>.; </a:t>
            </a:r>
            <a:r>
              <a:rPr lang="en-US" altLang="en-US" i="1"/>
              <a:t>Scleroderma spp</a:t>
            </a:r>
            <a:r>
              <a:rPr lang="en-US" altLang="en-US"/>
              <a:t>.; </a:t>
            </a:r>
            <a:r>
              <a:rPr lang="en-US" altLang="en-US" i="1"/>
              <a:t>Tricholoma spp</a:t>
            </a:r>
            <a:r>
              <a:rPr lang="en-US" altLang="en-US"/>
              <a:t>.  Etc.  Most of them produce mushrooms during fall or wet springs. In nature fairy ring are wood degrading fungi and may be more problematic on new subdivisions were trees have been cut down. </a:t>
            </a:r>
          </a:p>
        </p:txBody>
      </p:sp>
    </p:spTree>
    <p:extLst>
      <p:ext uri="{BB962C8B-B14F-4D97-AF65-F5344CB8AC3E}">
        <p14:creationId xmlns:p14="http://schemas.microsoft.com/office/powerpoint/2010/main" val="159871018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E31466-A9E6-844A-B641-4D71BAF4FAF3}" type="slidenum">
              <a:rPr lang="en-US" altLang="en-US"/>
              <a:pPr/>
              <a:t>58</a:t>
            </a:fld>
            <a:endParaRPr lang="en-US" altLang="en-US"/>
          </a:p>
        </p:txBody>
      </p:sp>
      <p:sp>
        <p:nvSpPr>
          <p:cNvPr id="151554" name="Rectangle 2"/>
          <p:cNvSpPr>
            <a:spLocks noRot="1" noChangeArrowheads="1" noTextEdit="1"/>
          </p:cNvSpPr>
          <p:nvPr>
            <p:ph type="sldImg"/>
          </p:nvPr>
        </p:nvSpPr>
        <p:spPr>
          <a:ln/>
        </p:spPr>
      </p:sp>
      <p:sp>
        <p:nvSpPr>
          <p:cNvPr id="151555" name="Rectangle 3"/>
          <p:cNvSpPr>
            <a:spLocks noGrp="1" noChangeArrowheads="1"/>
          </p:cNvSpPr>
          <p:nvPr>
            <p:ph type="body" idx="1"/>
          </p:nvPr>
        </p:nvSpPr>
        <p:spPr/>
        <p:txBody>
          <a:bodyPr/>
          <a:lstStyle/>
          <a:p>
            <a:r>
              <a:rPr lang="en-US" altLang="en-US"/>
              <a:t>All species of warm- and cool-season turfgrass are susceptible. The disease is particularly damaging on Centipede and St. Augustinegrass in south and coastal Georgia. The first indication of a fairy ring is a circular or semicircular band of stimulated grass a few inches wide.  The band of grass forming the ring is usually greener than the grass in the center.  The stimulation of the grass is due to the availability of nutrients resulting from the decomposition by the fungus of organic matter in the soil and various toxins produced by the fungus itself. The most characteristic symptom associated with fairy ring is the presence of mushrooms in the stimulated grass ring during rainy, moist periods, but is not an essential diagnostic character.</a:t>
            </a:r>
          </a:p>
        </p:txBody>
      </p:sp>
    </p:spTree>
    <p:extLst>
      <p:ext uri="{BB962C8B-B14F-4D97-AF65-F5344CB8AC3E}">
        <p14:creationId xmlns:p14="http://schemas.microsoft.com/office/powerpoint/2010/main" val="2067384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0B5934-E3F7-0F49-8226-CE1D21EA626F}" type="slidenum">
              <a:rPr lang="en-US" altLang="en-US"/>
              <a:pPr/>
              <a:t>59</a:t>
            </a:fld>
            <a:endParaRPr lang="en-US" altLang="en-US"/>
          </a:p>
        </p:txBody>
      </p:sp>
      <p:sp>
        <p:nvSpPr>
          <p:cNvPr id="153602" name="Rectangle 2"/>
          <p:cNvSpPr>
            <a:spLocks noRot="1" noChangeArrowheads="1" noTextEdit="1"/>
          </p:cNvSpPr>
          <p:nvPr>
            <p:ph type="sldImg"/>
          </p:nvPr>
        </p:nvSpPr>
        <p:spPr>
          <a:ln/>
        </p:spPr>
      </p:sp>
      <p:sp>
        <p:nvSpPr>
          <p:cNvPr id="153603" name="Rectangle 3"/>
          <p:cNvSpPr>
            <a:spLocks noGrp="1" noChangeArrowheads="1"/>
          </p:cNvSpPr>
          <p:nvPr>
            <p:ph type="body" idx="1"/>
          </p:nvPr>
        </p:nvSpPr>
        <p:spPr/>
        <p:txBody>
          <a:bodyPr/>
          <a:lstStyle/>
          <a:p>
            <a:r>
              <a:rPr lang="en-US" altLang="en-US"/>
              <a:t>Management for fairy ring. Avoid using root zone mixes with high levels of un-decomposed organic materials. Reduce thatch by vertical cutting. Aerate soil. Irrigate deeply. </a:t>
            </a:r>
          </a:p>
        </p:txBody>
      </p:sp>
    </p:spTree>
    <p:extLst>
      <p:ext uri="{BB962C8B-B14F-4D97-AF65-F5344CB8AC3E}">
        <p14:creationId xmlns:p14="http://schemas.microsoft.com/office/powerpoint/2010/main" val="24621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54DAA4-8F6A-EF41-ADF2-55A1E6F03438}" type="slidenum">
              <a:rPr lang="en-US" altLang="en-US"/>
              <a:pPr/>
              <a:t>6</a:t>
            </a:fld>
            <a:endParaRPr lang="en-US" altLang="en-US"/>
          </a:p>
        </p:txBody>
      </p:sp>
      <p:sp>
        <p:nvSpPr>
          <p:cNvPr id="70658" name="Rectangle 2"/>
          <p:cNvSpPr>
            <a:spLocks noRot="1" noChangeArrowheads="1" noTextEdit="1"/>
          </p:cNvSpPr>
          <p:nvPr>
            <p:ph type="sldImg"/>
          </p:nvPr>
        </p:nvSpPr>
        <p:spPr>
          <a:ln/>
        </p:spPr>
      </p:sp>
      <p:sp>
        <p:nvSpPr>
          <p:cNvPr id="70659" name="Rectangle 3"/>
          <p:cNvSpPr>
            <a:spLocks noGrp="1" noChangeArrowheads="1"/>
          </p:cNvSpPr>
          <p:nvPr>
            <p:ph type="body" idx="1"/>
          </p:nvPr>
        </p:nvSpPr>
        <p:spPr/>
        <p:txBody>
          <a:bodyPr/>
          <a:lstStyle/>
          <a:p>
            <a:r>
              <a:rPr lang="en-US" altLang="en-US"/>
              <a:t>Feeding by soil-inhabitants such as white grubs, ground pearls, and mole crickets usually shows up as wilted, dead or dying grass.  Torn up sod may be found in areas where wildlife dig up soil-inhabiting pests. Damage to turf by thatch inhabitants such as sod webworms, armyworms and cutworms is apparent when grass is cut off close to the ground.  Damage by the chinch bug, another thatch inhabitant, is similar to the kind of damage caused by soil inhabitants.  Irregular spots of yellowish turf and dead spots may occur where chinch bug infestations go uncontrolled.</a:t>
            </a:r>
          </a:p>
        </p:txBody>
      </p:sp>
    </p:spTree>
    <p:extLst>
      <p:ext uri="{BB962C8B-B14F-4D97-AF65-F5344CB8AC3E}">
        <p14:creationId xmlns:p14="http://schemas.microsoft.com/office/powerpoint/2010/main" val="99125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C6AE51-EB2A-8642-965F-B78028518FF6}" type="slidenum">
              <a:rPr lang="en-US" altLang="en-US"/>
              <a:pPr/>
              <a:t>60</a:t>
            </a:fld>
            <a:endParaRPr lang="en-US" altLang="en-US"/>
          </a:p>
        </p:txBody>
      </p:sp>
      <p:sp>
        <p:nvSpPr>
          <p:cNvPr id="155650" name="Rectangle 2"/>
          <p:cNvSpPr>
            <a:spLocks noRot="1" noChangeArrowheads="1" noTextEdit="1"/>
          </p:cNvSpPr>
          <p:nvPr>
            <p:ph type="sldImg"/>
          </p:nvPr>
        </p:nvSpPr>
        <p:spPr>
          <a:ln/>
        </p:spPr>
      </p:sp>
      <p:sp>
        <p:nvSpPr>
          <p:cNvPr id="155651" name="Rectangle 3"/>
          <p:cNvSpPr>
            <a:spLocks noGrp="1" noChangeArrowheads="1"/>
          </p:cNvSpPr>
          <p:nvPr>
            <p:ph type="body" idx="1"/>
          </p:nvPr>
        </p:nvSpPr>
        <p:spPr/>
        <p:txBody>
          <a:bodyPr/>
          <a:lstStyle/>
          <a:p>
            <a:r>
              <a:rPr lang="en-US" altLang="en-US"/>
              <a:t>Fungicides are available to control the disease. Consult the current “Georgia Pest Management Handbook”. </a:t>
            </a:r>
          </a:p>
        </p:txBody>
      </p:sp>
    </p:spTree>
    <p:extLst>
      <p:ext uri="{BB962C8B-B14F-4D97-AF65-F5344CB8AC3E}">
        <p14:creationId xmlns:p14="http://schemas.microsoft.com/office/powerpoint/2010/main" val="15037156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C7B3FC-86D1-C942-94F2-472646E42CC9}" type="slidenum">
              <a:rPr lang="en-US" altLang="en-US"/>
              <a:pPr/>
              <a:t>61</a:t>
            </a:fld>
            <a:endParaRPr lang="en-US" altLang="en-US"/>
          </a:p>
        </p:txBody>
      </p:sp>
      <p:sp>
        <p:nvSpPr>
          <p:cNvPr id="157698" name="Rectangle 2"/>
          <p:cNvSpPr>
            <a:spLocks noRot="1" noChangeArrowheads="1" noTextEdit="1"/>
          </p:cNvSpPr>
          <p:nvPr>
            <p:ph type="sldImg"/>
          </p:nvPr>
        </p:nvSpPr>
        <p:spPr>
          <a:ln/>
        </p:spPr>
      </p:sp>
      <p:sp>
        <p:nvSpPr>
          <p:cNvPr id="157699" name="Rectangle 3"/>
          <p:cNvSpPr>
            <a:spLocks noGrp="1" noChangeArrowheads="1"/>
          </p:cNvSpPr>
          <p:nvPr>
            <p:ph type="body" idx="1"/>
          </p:nvPr>
        </p:nvSpPr>
        <p:spPr/>
        <p:txBody>
          <a:bodyPr/>
          <a:lstStyle/>
          <a:p>
            <a:r>
              <a:rPr lang="en-US" altLang="en-US" b="1"/>
              <a:t>Fading Ou</a:t>
            </a:r>
            <a:r>
              <a:rPr lang="en-US" altLang="en-US"/>
              <a:t>t or Melting Out is caused by </a:t>
            </a:r>
            <a:r>
              <a:rPr lang="en-US" altLang="en-US" i="1"/>
              <a:t>Curvularia spp</a:t>
            </a:r>
            <a:r>
              <a:rPr lang="en-US" altLang="en-US"/>
              <a:t>., </a:t>
            </a:r>
            <a:r>
              <a:rPr lang="en-US" altLang="en-US" i="1"/>
              <a:t>Drechslera spp</a:t>
            </a:r>
            <a:r>
              <a:rPr lang="en-US" altLang="en-US"/>
              <a:t>. and/or </a:t>
            </a:r>
            <a:r>
              <a:rPr lang="en-US" altLang="en-US" i="1"/>
              <a:t>Bipolaris spp</a:t>
            </a:r>
            <a:r>
              <a:rPr lang="en-US" altLang="en-US"/>
              <a:t>. Which can cause disease when K is low and drought stress occurs. Susceptible Turfgrasses inlcude Bermudagrass, Zoysiagrass and Centipede.</a:t>
            </a:r>
          </a:p>
        </p:txBody>
      </p:sp>
    </p:spTree>
    <p:extLst>
      <p:ext uri="{BB962C8B-B14F-4D97-AF65-F5344CB8AC3E}">
        <p14:creationId xmlns:p14="http://schemas.microsoft.com/office/powerpoint/2010/main" val="13605649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4A65DA-5D58-2F41-8098-539B8E5667DF}" type="slidenum">
              <a:rPr lang="en-US" altLang="en-US"/>
              <a:pPr/>
              <a:t>62</a:t>
            </a:fld>
            <a:endParaRPr lang="en-US" altLang="en-US"/>
          </a:p>
        </p:txBody>
      </p:sp>
      <p:sp>
        <p:nvSpPr>
          <p:cNvPr id="159746" name="Rectangle 2"/>
          <p:cNvSpPr>
            <a:spLocks noRot="1" noChangeArrowheads="1" noTextEdit="1"/>
          </p:cNvSpPr>
          <p:nvPr>
            <p:ph type="sldImg"/>
          </p:nvPr>
        </p:nvSpPr>
        <p:spPr>
          <a:ln/>
        </p:spPr>
      </p:sp>
      <p:sp>
        <p:nvSpPr>
          <p:cNvPr id="159747" name="Rectangle 3"/>
          <p:cNvSpPr>
            <a:spLocks noGrp="1" noChangeArrowheads="1"/>
          </p:cNvSpPr>
          <p:nvPr>
            <p:ph type="body" idx="1"/>
          </p:nvPr>
        </p:nvSpPr>
        <p:spPr/>
        <p:txBody>
          <a:bodyPr/>
          <a:lstStyle/>
          <a:p>
            <a:r>
              <a:rPr lang="en-US" altLang="en-US"/>
              <a:t>Curvularia causes large overall decline while Helminthosporium produces light colored spots surrounded by dark edges. </a:t>
            </a:r>
          </a:p>
        </p:txBody>
      </p:sp>
    </p:spTree>
    <p:extLst>
      <p:ext uri="{BB962C8B-B14F-4D97-AF65-F5344CB8AC3E}">
        <p14:creationId xmlns:p14="http://schemas.microsoft.com/office/powerpoint/2010/main" val="6087035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F01A62-FED9-F84C-BD37-FC75C3217F01}" type="slidenum">
              <a:rPr lang="en-US" altLang="en-US"/>
              <a:pPr/>
              <a:t>63</a:t>
            </a:fld>
            <a:endParaRPr lang="en-US" altLang="en-US"/>
          </a:p>
        </p:txBody>
      </p:sp>
      <p:sp>
        <p:nvSpPr>
          <p:cNvPr id="161794" name="Rectangle 2"/>
          <p:cNvSpPr>
            <a:spLocks noRot="1" noChangeArrowheads="1" noTextEdit="1"/>
          </p:cNvSpPr>
          <p:nvPr>
            <p:ph type="sldImg"/>
          </p:nvPr>
        </p:nvSpPr>
        <p:spPr>
          <a:ln/>
        </p:spPr>
      </p:sp>
      <p:sp>
        <p:nvSpPr>
          <p:cNvPr id="161795" name="Rectangle 3"/>
          <p:cNvSpPr>
            <a:spLocks noGrp="1" noChangeArrowheads="1"/>
          </p:cNvSpPr>
          <p:nvPr>
            <p:ph type="body" idx="1"/>
          </p:nvPr>
        </p:nvSpPr>
        <p:spPr/>
        <p:txBody>
          <a:bodyPr/>
          <a:lstStyle/>
          <a:p>
            <a:r>
              <a:rPr lang="en-US" altLang="en-US"/>
              <a:t>Disease favors temperatures between 40°F and 80°F. It occurs in areas that experience more than 10 hours a day of foliar wetness for several consecutive days. It also favors high amounts of nitrogen and a low mowing height. It also becomes more severe in dry soils.</a:t>
            </a:r>
          </a:p>
        </p:txBody>
      </p:sp>
    </p:spTree>
    <p:extLst>
      <p:ext uri="{BB962C8B-B14F-4D97-AF65-F5344CB8AC3E}">
        <p14:creationId xmlns:p14="http://schemas.microsoft.com/office/powerpoint/2010/main" val="201629032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11A5B2-EBDF-1F46-A66F-D78E0E820269}" type="slidenum">
              <a:rPr lang="en-US" altLang="en-US"/>
              <a:pPr/>
              <a:t>64</a:t>
            </a:fld>
            <a:endParaRPr lang="en-US" altLang="en-US"/>
          </a:p>
        </p:txBody>
      </p:sp>
      <p:sp>
        <p:nvSpPr>
          <p:cNvPr id="163842" name="Rectangle 2"/>
          <p:cNvSpPr>
            <a:spLocks noRot="1" noChangeArrowheads="1" noTextEdit="1"/>
          </p:cNvSpPr>
          <p:nvPr>
            <p:ph type="sldImg"/>
          </p:nvPr>
        </p:nvSpPr>
        <p:spPr>
          <a:ln/>
        </p:spPr>
      </p:sp>
      <p:sp>
        <p:nvSpPr>
          <p:cNvPr id="163843" name="Rectangle 3"/>
          <p:cNvSpPr>
            <a:spLocks noGrp="1" noChangeArrowheads="1"/>
          </p:cNvSpPr>
          <p:nvPr>
            <p:ph type="body" idx="1"/>
          </p:nvPr>
        </p:nvSpPr>
        <p:spPr/>
        <p:txBody>
          <a:bodyPr/>
          <a:lstStyle/>
          <a:p>
            <a:r>
              <a:rPr lang="en-US" altLang="en-US"/>
              <a:t>Management for Curvularia and Helminthosporium. Reduce turf stress by using lightweight equipment. Increase air circulation to speed turf's drying process. Avoid the application of high rates of water-soluble nitrogen in the spring. Minimize the amount of shade. Irrigate turf deeply and as infrequently as possible. Fungicides are available to control the disease. Consult the current “Georgia Pest Management Handbook” </a:t>
            </a:r>
          </a:p>
        </p:txBody>
      </p:sp>
    </p:spTree>
    <p:extLst>
      <p:ext uri="{BB962C8B-B14F-4D97-AF65-F5344CB8AC3E}">
        <p14:creationId xmlns:p14="http://schemas.microsoft.com/office/powerpoint/2010/main" val="49960984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DEBF98-D32C-0845-AEB0-00496BA32557}" type="slidenum">
              <a:rPr lang="en-US" altLang="en-US"/>
              <a:pPr/>
              <a:t>65</a:t>
            </a:fld>
            <a:endParaRPr lang="en-US" altLang="en-US"/>
          </a:p>
        </p:txBody>
      </p:sp>
      <p:sp>
        <p:nvSpPr>
          <p:cNvPr id="165890" name="Rectangle 2"/>
          <p:cNvSpPr>
            <a:spLocks noRot="1" noChangeArrowheads="1" noTextEdit="1"/>
          </p:cNvSpPr>
          <p:nvPr>
            <p:ph type="sldImg"/>
          </p:nvPr>
        </p:nvSpPr>
        <p:spPr>
          <a:ln/>
        </p:spPr>
      </p:sp>
      <p:sp>
        <p:nvSpPr>
          <p:cNvPr id="165891" name="Rectangle 3"/>
          <p:cNvSpPr>
            <a:spLocks noGrp="1" noChangeArrowheads="1"/>
          </p:cNvSpPr>
          <p:nvPr>
            <p:ph type="body" idx="1"/>
          </p:nvPr>
        </p:nvSpPr>
        <p:spPr/>
        <p:txBody>
          <a:bodyPr/>
          <a:lstStyle/>
          <a:p>
            <a:r>
              <a:rPr lang="en-US" altLang="en-US" b="1"/>
              <a:t>Gray leaf Spot</a:t>
            </a:r>
            <a:r>
              <a:rPr lang="en-US" altLang="en-US"/>
              <a:t> is caused by the fungus </a:t>
            </a:r>
            <a:r>
              <a:rPr lang="en-US" altLang="en-US" i="1"/>
              <a:t>Pyricularia grisea</a:t>
            </a:r>
          </a:p>
        </p:txBody>
      </p:sp>
    </p:spTree>
    <p:extLst>
      <p:ext uri="{BB962C8B-B14F-4D97-AF65-F5344CB8AC3E}">
        <p14:creationId xmlns:p14="http://schemas.microsoft.com/office/powerpoint/2010/main" val="2815715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4E95E8-0EB0-C64D-A18D-FA563129548E}" type="slidenum">
              <a:rPr lang="en-US" altLang="en-US"/>
              <a:pPr/>
              <a:t>66</a:t>
            </a:fld>
            <a:endParaRPr lang="en-US" altLang="en-US"/>
          </a:p>
        </p:txBody>
      </p:sp>
      <p:sp>
        <p:nvSpPr>
          <p:cNvPr id="167938" name="Rectangle 2"/>
          <p:cNvSpPr>
            <a:spLocks noRot="1" noChangeArrowheads="1" noTextEdit="1"/>
          </p:cNvSpPr>
          <p:nvPr>
            <p:ph type="sldImg"/>
          </p:nvPr>
        </p:nvSpPr>
        <p:spPr>
          <a:ln/>
        </p:spPr>
      </p:sp>
      <p:sp>
        <p:nvSpPr>
          <p:cNvPr id="167939" name="Rectangle 3"/>
          <p:cNvSpPr>
            <a:spLocks noGrp="1" noChangeArrowheads="1"/>
          </p:cNvSpPr>
          <p:nvPr>
            <p:ph type="body" idx="1"/>
          </p:nvPr>
        </p:nvSpPr>
        <p:spPr/>
        <p:txBody>
          <a:bodyPr/>
          <a:lstStyle/>
          <a:p>
            <a:r>
              <a:rPr lang="en-US" altLang="en-US"/>
              <a:t>63. On susceptible grasses gray leaf spot first appears as small, brown spots on the leaves and stems. The spots quickly enlarge to approximately 1/4" in length and become bluish-gray in color and oval or elongated in shape. The mature lesions are tan to gray in color and have depressed centers with irregular margins that are purple to brown in color. A yellow border on the lesions can also occur.</a:t>
            </a:r>
          </a:p>
        </p:txBody>
      </p:sp>
    </p:spTree>
    <p:extLst>
      <p:ext uri="{BB962C8B-B14F-4D97-AF65-F5344CB8AC3E}">
        <p14:creationId xmlns:p14="http://schemas.microsoft.com/office/powerpoint/2010/main" val="146624717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BDCF11-DE90-6C4E-B917-292A218C74EF}" type="slidenum">
              <a:rPr lang="en-US" altLang="en-US"/>
              <a:pPr/>
              <a:t>67</a:t>
            </a:fld>
            <a:endParaRPr lang="en-US" altLang="en-US"/>
          </a:p>
        </p:txBody>
      </p:sp>
      <p:sp>
        <p:nvSpPr>
          <p:cNvPr id="169986" name="Rectangle 2"/>
          <p:cNvSpPr>
            <a:spLocks noRot="1" noChangeArrowheads="1" noTextEdit="1"/>
          </p:cNvSpPr>
          <p:nvPr>
            <p:ph type="sldImg"/>
          </p:nvPr>
        </p:nvSpPr>
        <p:spPr>
          <a:ln/>
        </p:spPr>
      </p:sp>
      <p:sp>
        <p:nvSpPr>
          <p:cNvPr id="169987" name="Rectangle 3"/>
          <p:cNvSpPr>
            <a:spLocks noGrp="1" noChangeArrowheads="1"/>
          </p:cNvSpPr>
          <p:nvPr>
            <p:ph type="body" idx="1"/>
          </p:nvPr>
        </p:nvSpPr>
        <p:spPr/>
        <p:txBody>
          <a:bodyPr/>
          <a:lstStyle/>
          <a:p>
            <a:r>
              <a:rPr lang="en-US" altLang="en-US"/>
              <a:t>Gray leaf spot affects San Augustine grass and Tall fescue. The disease is favored by N abd excess moisture . Optimal temperature for disease development 77-86 F.</a:t>
            </a:r>
          </a:p>
        </p:txBody>
      </p:sp>
    </p:spTree>
    <p:extLst>
      <p:ext uri="{BB962C8B-B14F-4D97-AF65-F5344CB8AC3E}">
        <p14:creationId xmlns:p14="http://schemas.microsoft.com/office/powerpoint/2010/main" val="84143770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99F7CF-09BC-3344-B17B-C25854298B46}" type="slidenum">
              <a:rPr lang="en-US" altLang="en-US"/>
              <a:pPr/>
              <a:t>68</a:t>
            </a:fld>
            <a:endParaRPr lang="en-US" altLang="en-US"/>
          </a:p>
        </p:txBody>
      </p:sp>
      <p:sp>
        <p:nvSpPr>
          <p:cNvPr id="172034" name="Rectangle 2"/>
          <p:cNvSpPr>
            <a:spLocks noRot="1" noChangeArrowheads="1" noTextEdit="1"/>
          </p:cNvSpPr>
          <p:nvPr>
            <p:ph type="sldImg"/>
          </p:nvPr>
        </p:nvSpPr>
        <p:spPr>
          <a:ln/>
        </p:spPr>
      </p:sp>
      <p:sp>
        <p:nvSpPr>
          <p:cNvPr id="172035" name="Rectangle 3"/>
          <p:cNvSpPr>
            <a:spLocks noGrp="1" noChangeArrowheads="1"/>
          </p:cNvSpPr>
          <p:nvPr>
            <p:ph type="body" idx="1"/>
          </p:nvPr>
        </p:nvSpPr>
        <p:spPr/>
        <p:txBody>
          <a:bodyPr/>
          <a:lstStyle/>
          <a:p>
            <a:r>
              <a:rPr lang="en-US" altLang="en-US"/>
              <a:t>Management of gray leaf spot. Avoid medium to high nitrogen levels during mid-summer. Irrigate turf deeply and as infrequently as possible to avoid water stress. Allow water to remain on leaves for only a short period of time. Reduce thatch by vertical cutting. Fungicides are available to control the disease. Consult the current “Georgia Pest Management Handbook”. </a:t>
            </a:r>
          </a:p>
        </p:txBody>
      </p:sp>
    </p:spTree>
    <p:extLst>
      <p:ext uri="{BB962C8B-B14F-4D97-AF65-F5344CB8AC3E}">
        <p14:creationId xmlns:p14="http://schemas.microsoft.com/office/powerpoint/2010/main" val="8637260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BD9166-6191-8F42-A90B-CCB76471AB10}" type="slidenum">
              <a:rPr lang="en-US" altLang="en-US"/>
              <a:pPr/>
              <a:t>69</a:t>
            </a:fld>
            <a:endParaRPr lang="en-US" altLang="en-US"/>
          </a:p>
        </p:txBody>
      </p:sp>
      <p:sp>
        <p:nvSpPr>
          <p:cNvPr id="174082" name="Rectangle 2"/>
          <p:cNvSpPr>
            <a:spLocks noRot="1" noChangeArrowheads="1" noTextEdit="1"/>
          </p:cNvSpPr>
          <p:nvPr>
            <p:ph type="sldImg"/>
          </p:nvPr>
        </p:nvSpPr>
        <p:spPr>
          <a:ln/>
        </p:spPr>
      </p:sp>
      <p:sp>
        <p:nvSpPr>
          <p:cNvPr id="174083" name="Rectangle 3"/>
          <p:cNvSpPr>
            <a:spLocks noGrp="1" noChangeArrowheads="1"/>
          </p:cNvSpPr>
          <p:nvPr>
            <p:ph type="body" idx="1"/>
          </p:nvPr>
        </p:nvSpPr>
        <p:spPr/>
        <p:txBody>
          <a:bodyPr/>
          <a:lstStyle/>
          <a:p>
            <a:r>
              <a:rPr lang="en-US" altLang="en-US" b="1"/>
              <a:t>Take all root rot</a:t>
            </a:r>
            <a:r>
              <a:rPr lang="en-US" altLang="en-US"/>
              <a:t> is caused by </a:t>
            </a:r>
            <a:r>
              <a:rPr lang="en-US" altLang="en-US" i="1"/>
              <a:t>Gaeumannomyces graminins</a:t>
            </a:r>
            <a:r>
              <a:rPr lang="en-US" altLang="en-US"/>
              <a:t>.</a:t>
            </a:r>
          </a:p>
        </p:txBody>
      </p:sp>
    </p:spTree>
    <p:extLst>
      <p:ext uri="{BB962C8B-B14F-4D97-AF65-F5344CB8AC3E}">
        <p14:creationId xmlns:p14="http://schemas.microsoft.com/office/powerpoint/2010/main" val="1801819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936DEF-5571-114D-B7A1-77DB1BE95155}" type="slidenum">
              <a:rPr lang="en-US" altLang="en-US"/>
              <a:pPr/>
              <a:t>7</a:t>
            </a:fld>
            <a:endParaRPr lang="en-US" altLang="en-US"/>
          </a:p>
        </p:txBody>
      </p:sp>
      <p:sp>
        <p:nvSpPr>
          <p:cNvPr id="264194" name="Rectangle 2"/>
          <p:cNvSpPr>
            <a:spLocks noRot="1" noChangeArrowheads="1" noTextEdit="1"/>
          </p:cNvSpPr>
          <p:nvPr>
            <p:ph type="sldImg"/>
          </p:nvPr>
        </p:nvSpPr>
        <p:spPr>
          <a:ln/>
        </p:spPr>
      </p:sp>
      <p:sp>
        <p:nvSpPr>
          <p:cNvPr id="264195" name="Rectangle 3"/>
          <p:cNvSpPr>
            <a:spLocks noGrp="1" noChangeArrowheads="1"/>
          </p:cNvSpPr>
          <p:nvPr>
            <p:ph type="body" idx="1"/>
          </p:nvPr>
        </p:nvSpPr>
        <p:spPr/>
        <p:txBody>
          <a:bodyPr/>
          <a:lstStyle/>
          <a:p>
            <a:r>
              <a:rPr lang="en-US" altLang="en-US"/>
              <a:t>Several insect species cause serious damage while others are simply a nuisance.  These pests can be divided into two groups based on where they are found:  soil inhabitants and thatch inhabitants.  Both groups can destroy turf.  A knowledge of pest biologies, life histories and habits is needed before effective control programs can be implemented. Damage to turfgrass from insect pests takes many forms.</a:t>
            </a:r>
          </a:p>
        </p:txBody>
      </p:sp>
    </p:spTree>
    <p:extLst>
      <p:ext uri="{BB962C8B-B14F-4D97-AF65-F5344CB8AC3E}">
        <p14:creationId xmlns:p14="http://schemas.microsoft.com/office/powerpoint/2010/main" val="124391980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67D066-0CCD-2A4C-B9E0-97152CD958D9}" type="slidenum">
              <a:rPr lang="en-US" altLang="en-US"/>
              <a:pPr/>
              <a:t>70</a:t>
            </a:fld>
            <a:endParaRPr lang="en-US" altLang="en-US"/>
          </a:p>
        </p:txBody>
      </p:sp>
      <p:sp>
        <p:nvSpPr>
          <p:cNvPr id="176130" name="Rectangle 2"/>
          <p:cNvSpPr>
            <a:spLocks noRot="1" noChangeArrowheads="1" noTextEdit="1"/>
          </p:cNvSpPr>
          <p:nvPr>
            <p:ph type="sldImg"/>
          </p:nvPr>
        </p:nvSpPr>
        <p:spPr>
          <a:ln/>
        </p:spPr>
      </p:sp>
      <p:sp>
        <p:nvSpPr>
          <p:cNvPr id="176131" name="Rectangle 3"/>
          <p:cNvSpPr>
            <a:spLocks noGrp="1" noChangeArrowheads="1"/>
          </p:cNvSpPr>
          <p:nvPr>
            <p:ph type="body" idx="1"/>
          </p:nvPr>
        </p:nvSpPr>
        <p:spPr/>
        <p:txBody>
          <a:bodyPr/>
          <a:lstStyle/>
          <a:p>
            <a:r>
              <a:rPr lang="en-US" altLang="en-US"/>
              <a:t>Take-all root rot causes wilted circular patches that are brown or bronze-colored and measure up to several feet in diameter. Infected plants have dark-brown roots. Take-all patch is common on newly established turf.</a:t>
            </a:r>
          </a:p>
        </p:txBody>
      </p:sp>
    </p:spTree>
    <p:extLst>
      <p:ext uri="{BB962C8B-B14F-4D97-AF65-F5344CB8AC3E}">
        <p14:creationId xmlns:p14="http://schemas.microsoft.com/office/powerpoint/2010/main" val="151351418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D0CCC5-4944-D841-95B6-2E2945C9473B}" type="slidenum">
              <a:rPr lang="en-US" altLang="en-US"/>
              <a:pPr/>
              <a:t>71</a:t>
            </a:fld>
            <a:endParaRPr lang="en-US" altLang="en-US"/>
          </a:p>
        </p:txBody>
      </p:sp>
      <p:sp>
        <p:nvSpPr>
          <p:cNvPr id="178178" name="Rectangle 2"/>
          <p:cNvSpPr>
            <a:spLocks noRot="1" noChangeArrowheads="1" noTextEdit="1"/>
          </p:cNvSpPr>
          <p:nvPr>
            <p:ph type="sldImg"/>
          </p:nvPr>
        </p:nvSpPr>
        <p:spPr>
          <a:ln/>
        </p:spPr>
      </p:sp>
      <p:sp>
        <p:nvSpPr>
          <p:cNvPr id="178179" name="Rectangle 3"/>
          <p:cNvSpPr>
            <a:spLocks noGrp="1" noChangeArrowheads="1"/>
          </p:cNvSpPr>
          <p:nvPr>
            <p:ph type="body" idx="1"/>
          </p:nvPr>
        </p:nvSpPr>
        <p:spPr/>
        <p:txBody>
          <a:bodyPr/>
          <a:lstStyle/>
          <a:p>
            <a:r>
              <a:rPr lang="en-US" altLang="en-US"/>
              <a:t>Roots and bases of shoots appear brown to dark in color. Leaves pull out easily from roots and crown, but entire plants may also pull out due to lack of roots. Dark roots, yellow leaves, thinning of turf necrotic areas on crown. </a:t>
            </a:r>
          </a:p>
        </p:txBody>
      </p:sp>
    </p:spTree>
    <p:extLst>
      <p:ext uri="{BB962C8B-B14F-4D97-AF65-F5344CB8AC3E}">
        <p14:creationId xmlns:p14="http://schemas.microsoft.com/office/powerpoint/2010/main" val="6891590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2000E6-0A5B-684E-B935-A83545E28FF4}" type="slidenum">
              <a:rPr lang="en-US" altLang="en-US"/>
              <a:pPr/>
              <a:t>72</a:t>
            </a:fld>
            <a:endParaRPr lang="en-US" altLang="en-US"/>
          </a:p>
        </p:txBody>
      </p:sp>
      <p:sp>
        <p:nvSpPr>
          <p:cNvPr id="180226" name="Rectangle 2"/>
          <p:cNvSpPr>
            <a:spLocks noRot="1" noChangeArrowheads="1" noTextEdit="1"/>
          </p:cNvSpPr>
          <p:nvPr>
            <p:ph type="sldImg"/>
          </p:nvPr>
        </p:nvSpPr>
        <p:spPr>
          <a:ln/>
        </p:spPr>
      </p:sp>
      <p:sp>
        <p:nvSpPr>
          <p:cNvPr id="180227" name="Rectangle 3"/>
          <p:cNvSpPr>
            <a:spLocks noGrp="1" noChangeArrowheads="1"/>
          </p:cNvSpPr>
          <p:nvPr>
            <p:ph type="body" idx="1"/>
          </p:nvPr>
        </p:nvSpPr>
        <p:spPr/>
        <p:txBody>
          <a:bodyPr/>
          <a:lstStyle/>
          <a:p>
            <a:r>
              <a:rPr lang="en-US" altLang="en-US"/>
              <a:t>Take-all root rot typically occurs in wet conditions and in areas with a high soil pH (alkaline)- most severe at pH 6.5 or above. This disease is more severe on less fertile and sandy soils. </a:t>
            </a:r>
          </a:p>
        </p:txBody>
      </p:sp>
    </p:spTree>
    <p:extLst>
      <p:ext uri="{BB962C8B-B14F-4D97-AF65-F5344CB8AC3E}">
        <p14:creationId xmlns:p14="http://schemas.microsoft.com/office/powerpoint/2010/main" val="131602153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F1E779-355E-3047-AE05-8512301EAB87}" type="slidenum">
              <a:rPr lang="en-US" altLang="en-US"/>
              <a:pPr/>
              <a:t>73</a:t>
            </a:fld>
            <a:endParaRPr lang="en-US" altLang="en-US"/>
          </a:p>
        </p:txBody>
      </p:sp>
      <p:sp>
        <p:nvSpPr>
          <p:cNvPr id="182274" name="Rectangle 2"/>
          <p:cNvSpPr>
            <a:spLocks noRot="1" noChangeArrowheads="1" noTextEdit="1"/>
          </p:cNvSpPr>
          <p:nvPr>
            <p:ph type="sldImg"/>
          </p:nvPr>
        </p:nvSpPr>
        <p:spPr>
          <a:ln/>
        </p:spPr>
      </p:sp>
      <p:sp>
        <p:nvSpPr>
          <p:cNvPr id="182275" name="Rectangle 3"/>
          <p:cNvSpPr>
            <a:spLocks noGrp="1" noChangeArrowheads="1"/>
          </p:cNvSpPr>
          <p:nvPr>
            <p:ph type="body" idx="1"/>
          </p:nvPr>
        </p:nvSpPr>
        <p:spPr/>
        <p:txBody>
          <a:bodyPr/>
          <a:lstStyle/>
          <a:p>
            <a:r>
              <a:rPr lang="en-US" altLang="en-US"/>
              <a:t>Management strategies include</a:t>
            </a:r>
          </a:p>
          <a:p>
            <a:r>
              <a:rPr lang="en-US" altLang="en-US" b="1">
                <a:solidFill>
                  <a:schemeClr val="bg1"/>
                </a:solidFill>
                <a:effectLst>
                  <a:outerShdw blurRad="38100" dist="38100" dir="2700000" algn="tl">
                    <a:srgbClr val="C0C0C0"/>
                  </a:outerShdw>
                </a:effectLst>
              </a:rPr>
              <a:t>Use of acidifying fertilizers</a:t>
            </a:r>
          </a:p>
          <a:p>
            <a:r>
              <a:rPr lang="en-US" altLang="en-US" b="1">
                <a:solidFill>
                  <a:schemeClr val="bg1"/>
                </a:solidFill>
                <a:effectLst>
                  <a:outerShdw blurRad="38100" dist="38100" dir="2700000" algn="tl">
                    <a:srgbClr val="C0C0C0"/>
                  </a:outerShdw>
                </a:effectLst>
              </a:rPr>
              <a:t> (Ammonium sulfate)</a:t>
            </a:r>
          </a:p>
          <a:p>
            <a:endParaRPr lang="en-US" altLang="en-US" b="1">
              <a:solidFill>
                <a:schemeClr val="bg1"/>
              </a:solidFill>
              <a:effectLst>
                <a:outerShdw blurRad="38100" dist="38100" dir="2700000" algn="tl">
                  <a:srgbClr val="C0C0C0"/>
                </a:outerShdw>
              </a:effectLst>
            </a:endParaRPr>
          </a:p>
          <a:p>
            <a:r>
              <a:rPr lang="en-US" altLang="en-US" b="1">
                <a:solidFill>
                  <a:schemeClr val="bg1"/>
                </a:solidFill>
                <a:effectLst>
                  <a:outerShdw blurRad="38100" dist="38100" dir="2700000" algn="tl">
                    <a:srgbClr val="C0C0C0"/>
                  </a:outerShdw>
                </a:effectLst>
              </a:rPr>
              <a:t>Phosphorous/potassium fertilizer</a:t>
            </a:r>
          </a:p>
          <a:p>
            <a:endParaRPr lang="en-US" altLang="en-US" b="1">
              <a:solidFill>
                <a:schemeClr val="bg1"/>
              </a:solidFill>
              <a:effectLst>
                <a:outerShdw blurRad="38100" dist="38100" dir="2700000" algn="tl">
                  <a:srgbClr val="C0C0C0"/>
                </a:outerShdw>
              </a:effectLst>
            </a:endParaRPr>
          </a:p>
          <a:p>
            <a:r>
              <a:rPr lang="en-US" altLang="en-US" b="1">
                <a:solidFill>
                  <a:schemeClr val="bg1"/>
                </a:solidFill>
                <a:effectLst>
                  <a:outerShdw blurRad="38100" dist="38100" dir="2700000" algn="tl">
                    <a:srgbClr val="C0C0C0"/>
                  </a:outerShdw>
                </a:effectLst>
              </a:rPr>
              <a:t>If liming necessary, use the coarsest ground material</a:t>
            </a:r>
          </a:p>
          <a:p>
            <a:r>
              <a:rPr lang="en-US" altLang="en-US" b="1">
                <a:solidFill>
                  <a:schemeClr val="bg1"/>
                </a:solidFill>
                <a:effectLst>
                  <a:outerShdw blurRad="38100" dist="38100" dir="2700000" algn="tl">
                    <a:srgbClr val="C0C0C0"/>
                  </a:outerShdw>
                </a:effectLst>
              </a:rPr>
              <a:t>Maintain adequate Nitrogen levels</a:t>
            </a:r>
          </a:p>
          <a:p>
            <a:endParaRPr lang="en-US" altLang="en-US" b="1">
              <a:solidFill>
                <a:schemeClr val="bg1"/>
              </a:solidFill>
              <a:effectLst>
                <a:outerShdw blurRad="38100" dist="38100" dir="2700000" algn="tl">
                  <a:srgbClr val="C0C0C0"/>
                </a:outerShdw>
              </a:effectLst>
            </a:endParaRPr>
          </a:p>
          <a:p>
            <a:r>
              <a:rPr lang="en-US" altLang="en-US" b="1">
                <a:solidFill>
                  <a:schemeClr val="bg1"/>
                </a:solidFill>
                <a:effectLst>
                  <a:outerShdw blurRad="38100" dist="38100" dir="2700000" algn="tl">
                    <a:srgbClr val="C0C0C0"/>
                  </a:outerShdw>
                </a:effectLst>
              </a:rPr>
              <a:t>Water Timely and Deeply (After midnight/before 11 AM)</a:t>
            </a:r>
          </a:p>
          <a:p>
            <a:r>
              <a:rPr lang="en-US" altLang="en-US" b="1">
                <a:solidFill>
                  <a:schemeClr val="bg1"/>
                </a:solidFill>
                <a:effectLst>
                  <a:outerShdw blurRad="38100" dist="38100" dir="2700000" algn="tl">
                    <a:srgbClr val="C0C0C0"/>
                  </a:outerShdw>
                </a:effectLst>
              </a:rPr>
              <a:t>Allow time during the day to allow plant canopy to dry</a:t>
            </a:r>
          </a:p>
        </p:txBody>
      </p:sp>
    </p:spTree>
    <p:extLst>
      <p:ext uri="{BB962C8B-B14F-4D97-AF65-F5344CB8AC3E}">
        <p14:creationId xmlns:p14="http://schemas.microsoft.com/office/powerpoint/2010/main" val="143987509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781CE2-708D-FE44-983B-19F33407D83D}" type="slidenum">
              <a:rPr lang="en-US" altLang="en-US"/>
              <a:pPr/>
              <a:t>74</a:t>
            </a:fld>
            <a:endParaRPr lang="en-US" altLang="en-US"/>
          </a:p>
        </p:txBody>
      </p:sp>
      <p:sp>
        <p:nvSpPr>
          <p:cNvPr id="184322" name="Rectangle 2"/>
          <p:cNvSpPr>
            <a:spLocks noRot="1" noChangeArrowheads="1" noTextEdit="1"/>
          </p:cNvSpPr>
          <p:nvPr>
            <p:ph type="sldImg"/>
          </p:nvPr>
        </p:nvSpPr>
        <p:spPr>
          <a:ln/>
        </p:spPr>
      </p:sp>
      <p:sp>
        <p:nvSpPr>
          <p:cNvPr id="184323" name="Rectangle 3"/>
          <p:cNvSpPr>
            <a:spLocks noGrp="1" noChangeArrowheads="1"/>
          </p:cNvSpPr>
          <p:nvPr>
            <p:ph type="body" idx="1"/>
          </p:nvPr>
        </p:nvSpPr>
        <p:spPr/>
        <p:txBody>
          <a:bodyPr/>
          <a:lstStyle/>
          <a:p>
            <a:r>
              <a:rPr lang="en-US" altLang="en-US" b="1">
                <a:effectLst>
                  <a:outerShdw blurRad="38100" dist="38100" dir="2700000" algn="tl">
                    <a:srgbClr val="C0C0C0"/>
                  </a:outerShdw>
                </a:effectLst>
              </a:rPr>
              <a:t>And</a:t>
            </a:r>
            <a:r>
              <a:rPr lang="en-US" altLang="en-US"/>
              <a:t> </a:t>
            </a:r>
            <a:r>
              <a:rPr lang="en-US" altLang="en-US" b="1">
                <a:solidFill>
                  <a:schemeClr val="bg1"/>
                </a:solidFill>
                <a:effectLst>
                  <a:outerShdw blurRad="38100" dist="38100" dir="2700000" algn="tl">
                    <a:srgbClr val="C0C0C0"/>
                  </a:outerShdw>
                </a:effectLst>
              </a:rPr>
              <a:t>Increase air circulation (Shrub and tree barriers contribute to shade and lack of air circulation)	</a:t>
            </a:r>
          </a:p>
          <a:p>
            <a:r>
              <a:rPr lang="en-US" altLang="en-US" b="1">
                <a:solidFill>
                  <a:schemeClr val="bg1"/>
                </a:solidFill>
                <a:effectLst>
                  <a:outerShdw blurRad="38100" dist="38100" dir="2700000" algn="tl">
                    <a:srgbClr val="C0C0C0"/>
                  </a:outerShdw>
                </a:effectLst>
              </a:rPr>
              <a:t>Reduce thatch  (Excessive thatch restricts water and air movement. Promote shallow root growth. Promotes an ideal environment for pathogens)</a:t>
            </a:r>
          </a:p>
          <a:p>
            <a:r>
              <a:rPr lang="en-US" altLang="en-US" b="1">
                <a:solidFill>
                  <a:schemeClr val="bg1"/>
                </a:solidFill>
                <a:effectLst>
                  <a:outerShdw blurRad="38100" dist="38100" dir="2700000" algn="tl">
                    <a:srgbClr val="C0C0C0"/>
                  </a:outerShdw>
                </a:effectLst>
              </a:rPr>
              <a:t>Avoid late summer heavy fertilization</a:t>
            </a:r>
          </a:p>
          <a:p>
            <a:r>
              <a:rPr lang="en-US" altLang="en-US" b="1">
                <a:solidFill>
                  <a:schemeClr val="bg1"/>
                </a:solidFill>
                <a:effectLst>
                  <a:outerShdw blurRad="38100" dist="38100" dir="2700000" algn="tl">
                    <a:srgbClr val="C0C0C0"/>
                  </a:outerShdw>
                </a:effectLst>
              </a:rPr>
              <a:t>Aerification</a:t>
            </a:r>
          </a:p>
          <a:p>
            <a:r>
              <a:rPr lang="en-US" altLang="en-US" b="1">
                <a:solidFill>
                  <a:schemeClr val="bg1"/>
                </a:solidFill>
                <a:effectLst>
                  <a:outerShdw blurRad="38100" dist="38100" dir="2700000" algn="tl">
                    <a:srgbClr val="C0C0C0"/>
                  </a:outerShdw>
                </a:effectLst>
              </a:rPr>
              <a:t>Soil pH 5.5 - 6.0</a:t>
            </a:r>
          </a:p>
          <a:p>
            <a:r>
              <a:rPr lang="en-US" altLang="en-US" b="1">
                <a:solidFill>
                  <a:schemeClr val="bg1"/>
                </a:solidFill>
                <a:effectLst>
                  <a:outerShdw blurRad="38100" dist="38100" dir="2700000" algn="tl">
                    <a:srgbClr val="C0C0C0"/>
                  </a:outerShdw>
                </a:effectLst>
              </a:rPr>
              <a:t>Consult the GA Pest Management Control Handbook for proper chemical control</a:t>
            </a:r>
          </a:p>
        </p:txBody>
      </p:sp>
    </p:spTree>
    <p:extLst>
      <p:ext uri="{BB962C8B-B14F-4D97-AF65-F5344CB8AC3E}">
        <p14:creationId xmlns:p14="http://schemas.microsoft.com/office/powerpoint/2010/main" val="213505449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D5766F-E23A-204D-BBE5-9DE9C9F6C67B}" type="slidenum">
              <a:rPr lang="en-US" altLang="en-US"/>
              <a:pPr/>
              <a:t>75</a:t>
            </a:fld>
            <a:endParaRPr lang="en-US" altLang="en-US"/>
          </a:p>
        </p:txBody>
      </p:sp>
      <p:sp>
        <p:nvSpPr>
          <p:cNvPr id="186370" name="Rectangle 2"/>
          <p:cNvSpPr>
            <a:spLocks noRot="1" noChangeArrowheads="1" noTextEdit="1"/>
          </p:cNvSpPr>
          <p:nvPr>
            <p:ph type="sldImg"/>
          </p:nvPr>
        </p:nvSpPr>
        <p:spPr>
          <a:ln/>
        </p:spPr>
      </p:sp>
      <p:sp>
        <p:nvSpPr>
          <p:cNvPr id="186371" name="Rectangle 3"/>
          <p:cNvSpPr>
            <a:spLocks noGrp="1" noChangeArrowheads="1"/>
          </p:cNvSpPr>
          <p:nvPr>
            <p:ph type="body" idx="1"/>
          </p:nvPr>
        </p:nvSpPr>
        <p:spPr/>
        <p:txBody>
          <a:bodyPr/>
          <a:lstStyle/>
          <a:p>
            <a:r>
              <a:rPr lang="en-US" altLang="en-US" b="1"/>
              <a:t>Slime mold</a:t>
            </a:r>
            <a:r>
              <a:rPr lang="en-US" altLang="en-US"/>
              <a:t> is caused by the fungi </a:t>
            </a:r>
            <a:r>
              <a:rPr lang="en-US" altLang="en-US" i="1"/>
              <a:t>Physarum spp</a:t>
            </a:r>
            <a:r>
              <a:rPr lang="en-US" altLang="en-US"/>
              <a:t>. and </a:t>
            </a:r>
            <a:r>
              <a:rPr lang="en-US" altLang="en-US" i="1"/>
              <a:t>Fuligo spp</a:t>
            </a:r>
            <a:r>
              <a:rPr lang="en-US" altLang="en-US"/>
              <a:t>. All warm season grasses are “susceptible” to slime mold.</a:t>
            </a:r>
          </a:p>
        </p:txBody>
      </p:sp>
    </p:spTree>
    <p:extLst>
      <p:ext uri="{BB962C8B-B14F-4D97-AF65-F5344CB8AC3E}">
        <p14:creationId xmlns:p14="http://schemas.microsoft.com/office/powerpoint/2010/main" val="155667335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27BA2A-5A06-C548-9CBB-ADD561B99479}" type="slidenum">
              <a:rPr lang="en-US" altLang="en-US"/>
              <a:pPr/>
              <a:t>76</a:t>
            </a:fld>
            <a:endParaRPr lang="en-US" altLang="en-US"/>
          </a:p>
        </p:txBody>
      </p:sp>
      <p:sp>
        <p:nvSpPr>
          <p:cNvPr id="188418" name="Rectangle 2"/>
          <p:cNvSpPr>
            <a:spLocks noRot="1" noChangeArrowheads="1" noTextEdit="1"/>
          </p:cNvSpPr>
          <p:nvPr>
            <p:ph type="sldImg"/>
          </p:nvPr>
        </p:nvSpPr>
        <p:spPr>
          <a:ln/>
        </p:spPr>
      </p:sp>
      <p:sp>
        <p:nvSpPr>
          <p:cNvPr id="188419" name="Rectangle 3"/>
          <p:cNvSpPr>
            <a:spLocks noGrp="1" noChangeArrowheads="1"/>
          </p:cNvSpPr>
          <p:nvPr>
            <p:ph type="body" idx="1"/>
          </p:nvPr>
        </p:nvSpPr>
        <p:spPr/>
        <p:txBody>
          <a:bodyPr/>
          <a:lstStyle/>
          <a:p>
            <a:r>
              <a:rPr lang="en-US" altLang="en-US"/>
              <a:t>Symptoms include</a:t>
            </a:r>
          </a:p>
          <a:p>
            <a:r>
              <a:rPr lang="en-US" altLang="en-US"/>
              <a:t> </a:t>
            </a:r>
            <a:r>
              <a:rPr lang="en-US" altLang="en-US">
                <a:solidFill>
                  <a:schemeClr val="bg1"/>
                </a:solidFill>
              </a:rPr>
              <a:t>Fruiting bodies of these fungi may suddenly appear on </a:t>
            </a:r>
          </a:p>
          <a:p>
            <a:r>
              <a:rPr lang="en-US" altLang="en-US">
                <a:solidFill>
                  <a:schemeClr val="bg1"/>
                </a:solidFill>
              </a:rPr>
              <a:t>grass blades and stems in circular to irregular patches </a:t>
            </a:r>
          </a:p>
          <a:p>
            <a:r>
              <a:rPr lang="en-US" altLang="en-US">
                <a:solidFill>
                  <a:schemeClr val="bg1"/>
                </a:solidFill>
              </a:rPr>
              <a:t>1-30 inches in diameter. </a:t>
            </a:r>
          </a:p>
          <a:p>
            <a:endParaRPr lang="en-US" altLang="en-US">
              <a:solidFill>
                <a:schemeClr val="bg1"/>
              </a:solidFill>
            </a:endParaRPr>
          </a:p>
          <a:p>
            <a:r>
              <a:rPr lang="en-US" altLang="en-US">
                <a:solidFill>
                  <a:schemeClr val="bg1"/>
                </a:solidFill>
              </a:rPr>
              <a:t>Affected patches of grass do not normally die or turn yellow </a:t>
            </a:r>
          </a:p>
          <a:p>
            <a:endParaRPr lang="en-US" altLang="en-US">
              <a:solidFill>
                <a:schemeClr val="bg1"/>
              </a:solidFill>
            </a:endParaRPr>
          </a:p>
          <a:p>
            <a:r>
              <a:rPr lang="en-US" altLang="en-US">
                <a:solidFill>
                  <a:schemeClr val="bg1"/>
                </a:solidFill>
              </a:rPr>
              <a:t>Signs of the fungi usually disappear within 1-2 weeks.</a:t>
            </a:r>
          </a:p>
          <a:p>
            <a:endParaRPr lang="en-US" altLang="en-US">
              <a:solidFill>
                <a:schemeClr val="bg1"/>
              </a:solidFill>
            </a:endParaRPr>
          </a:p>
          <a:p>
            <a:r>
              <a:rPr lang="en-US" altLang="en-US">
                <a:solidFill>
                  <a:schemeClr val="bg1"/>
                </a:solidFill>
              </a:rPr>
              <a:t>These fungi normally reproduce in the same location each year.</a:t>
            </a:r>
          </a:p>
          <a:p>
            <a:endParaRPr lang="en-US" altLang="en-US">
              <a:solidFill>
                <a:schemeClr val="bg1"/>
              </a:solidFill>
            </a:endParaRPr>
          </a:p>
          <a:p>
            <a:r>
              <a:rPr lang="en-US" altLang="en-US">
                <a:solidFill>
                  <a:schemeClr val="bg1"/>
                </a:solidFill>
              </a:rPr>
              <a:t>The fungi are not parasitic, but they may shade the individual </a:t>
            </a:r>
          </a:p>
          <a:p>
            <a:r>
              <a:rPr lang="en-US" altLang="en-US">
                <a:solidFill>
                  <a:schemeClr val="bg1"/>
                </a:solidFill>
              </a:rPr>
              <a:t>grass leaves to the extent that leaves may be weakened by</a:t>
            </a:r>
          </a:p>
          <a:p>
            <a:r>
              <a:rPr lang="en-US" altLang="en-US">
                <a:solidFill>
                  <a:schemeClr val="bg1"/>
                </a:solidFill>
              </a:rPr>
              <a:t>inefficient photosynthesis</a:t>
            </a:r>
            <a:r>
              <a:rPr lang="en-US" altLang="en-US"/>
              <a:t> </a:t>
            </a:r>
          </a:p>
        </p:txBody>
      </p:sp>
    </p:spTree>
    <p:extLst>
      <p:ext uri="{BB962C8B-B14F-4D97-AF65-F5344CB8AC3E}">
        <p14:creationId xmlns:p14="http://schemas.microsoft.com/office/powerpoint/2010/main" val="21582289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CE799C-E815-114C-9819-735D1AC454B9}" type="slidenum">
              <a:rPr lang="en-US" altLang="en-US"/>
              <a:pPr/>
              <a:t>77</a:t>
            </a:fld>
            <a:endParaRPr lang="en-US" altLang="en-US"/>
          </a:p>
        </p:txBody>
      </p:sp>
      <p:sp>
        <p:nvSpPr>
          <p:cNvPr id="190466" name="Rectangle 2"/>
          <p:cNvSpPr>
            <a:spLocks noRot="1" noChangeArrowheads="1" noTextEdit="1"/>
          </p:cNvSpPr>
          <p:nvPr>
            <p:ph type="sldImg"/>
          </p:nvPr>
        </p:nvSpPr>
        <p:spPr>
          <a:ln/>
        </p:spPr>
      </p:sp>
      <p:sp>
        <p:nvSpPr>
          <p:cNvPr id="190467" name="Rectangle 3"/>
          <p:cNvSpPr>
            <a:spLocks noGrp="1" noChangeArrowheads="1"/>
          </p:cNvSpPr>
          <p:nvPr>
            <p:ph type="body" idx="1"/>
          </p:nvPr>
        </p:nvSpPr>
        <p:spPr/>
        <p:txBody>
          <a:bodyPr/>
          <a:lstStyle/>
          <a:p>
            <a:r>
              <a:rPr lang="en-US" altLang="en-US"/>
              <a:t>Slime molds are favored by </a:t>
            </a:r>
          </a:p>
          <a:p>
            <a:pPr>
              <a:buFontTx/>
              <a:buChar char="•"/>
            </a:pPr>
            <a:r>
              <a:rPr lang="en-US" altLang="en-US"/>
              <a:t>Slime molds are favored by cool temperatures and continuous</a:t>
            </a:r>
          </a:p>
          <a:p>
            <a:r>
              <a:rPr lang="en-US" altLang="en-US"/>
              <a:t>high humidity.</a:t>
            </a:r>
          </a:p>
          <a:p>
            <a:pPr>
              <a:buFontTx/>
              <a:buChar char="•"/>
            </a:pPr>
            <a:r>
              <a:rPr lang="en-US" altLang="en-US"/>
              <a:t>An abundance of thatch favors slime molds by</a:t>
            </a:r>
          </a:p>
          <a:p>
            <a:r>
              <a:rPr lang="en-US" altLang="en-US"/>
              <a:t>providing food directly in the form of organic matter </a:t>
            </a:r>
          </a:p>
        </p:txBody>
      </p:sp>
    </p:spTree>
    <p:extLst>
      <p:ext uri="{BB962C8B-B14F-4D97-AF65-F5344CB8AC3E}">
        <p14:creationId xmlns:p14="http://schemas.microsoft.com/office/powerpoint/2010/main" val="23544925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C9B06D-DD37-DE47-B49E-F8E140BF2D8C}" type="slidenum">
              <a:rPr lang="en-US" altLang="en-US"/>
              <a:pPr/>
              <a:t>78</a:t>
            </a:fld>
            <a:endParaRPr lang="en-US" altLang="en-US"/>
          </a:p>
        </p:txBody>
      </p:sp>
      <p:sp>
        <p:nvSpPr>
          <p:cNvPr id="192514" name="Rectangle 2"/>
          <p:cNvSpPr>
            <a:spLocks noRot="1" noChangeArrowheads="1" noTextEdit="1"/>
          </p:cNvSpPr>
          <p:nvPr>
            <p:ph type="sldImg"/>
          </p:nvPr>
        </p:nvSpPr>
        <p:spPr>
          <a:ln/>
        </p:spPr>
      </p:sp>
      <p:sp>
        <p:nvSpPr>
          <p:cNvPr id="192515" name="Rectangle 3"/>
          <p:cNvSpPr>
            <a:spLocks noGrp="1" noChangeArrowheads="1"/>
          </p:cNvSpPr>
          <p:nvPr>
            <p:ph type="body" idx="1"/>
          </p:nvPr>
        </p:nvSpPr>
        <p:spPr/>
        <p:txBody>
          <a:bodyPr/>
          <a:lstStyle/>
          <a:p>
            <a:r>
              <a:rPr lang="en-US" altLang="en-US"/>
              <a:t>Re</a:t>
            </a:r>
            <a:r>
              <a:rPr lang="en-US" altLang="en-US">
                <a:solidFill>
                  <a:schemeClr val="bg1"/>
                </a:solidFill>
              </a:rPr>
              <a:t>move slime mold by mowing. Raking and disposing of the slime mold is usually all that is required. The slime mold will go away in warm-dry weather conditions</a:t>
            </a:r>
          </a:p>
        </p:txBody>
      </p:sp>
    </p:spTree>
    <p:extLst>
      <p:ext uri="{BB962C8B-B14F-4D97-AF65-F5344CB8AC3E}">
        <p14:creationId xmlns:p14="http://schemas.microsoft.com/office/powerpoint/2010/main" val="153073420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E8EB0B-07E6-3542-8B63-D2A05EA33B84}" type="slidenum">
              <a:rPr lang="en-US" altLang="en-US"/>
              <a:pPr/>
              <a:t>79</a:t>
            </a:fld>
            <a:endParaRPr lang="en-US" altLang="en-US"/>
          </a:p>
        </p:txBody>
      </p:sp>
      <p:sp>
        <p:nvSpPr>
          <p:cNvPr id="194562" name="Rectangle 2"/>
          <p:cNvSpPr>
            <a:spLocks noRot="1" noChangeArrowheads="1" noTextEdit="1"/>
          </p:cNvSpPr>
          <p:nvPr>
            <p:ph type="sldImg"/>
          </p:nvPr>
        </p:nvSpPr>
        <p:spPr>
          <a:ln/>
        </p:spPr>
      </p:sp>
      <p:sp>
        <p:nvSpPr>
          <p:cNvPr id="194563" name="Rectangle 3"/>
          <p:cNvSpPr>
            <a:spLocks noGrp="1" noChangeArrowheads="1"/>
          </p:cNvSpPr>
          <p:nvPr>
            <p:ph type="body" idx="1"/>
          </p:nvPr>
        </p:nvSpPr>
        <p:spPr/>
        <p:txBody>
          <a:bodyPr/>
          <a:lstStyle/>
          <a:p>
            <a:r>
              <a:rPr lang="en-US" altLang="en-US" b="1"/>
              <a:t>Centipede Decline</a:t>
            </a:r>
            <a:r>
              <a:rPr lang="en-US" altLang="en-US"/>
              <a:t> is caused by various factors. Factors which contribute to centipede decline include improper nutrition, cultural practices, and soil and water conditions. The nutrient requirements for centipede are quite different from most other turf grasses. As the pH goes above 5.5 the amount of available iron decreases. Iron deficiency causes the grass to become chlorotic or yellow.  Centipede naturally is a lighter green than most other lawn grasses.  It will become dark green with excessive nitrogen applications, but excess nitrogen usually increases susceptibility to winter injury.</a:t>
            </a:r>
          </a:p>
        </p:txBody>
      </p:sp>
    </p:spTree>
    <p:extLst>
      <p:ext uri="{BB962C8B-B14F-4D97-AF65-F5344CB8AC3E}">
        <p14:creationId xmlns:p14="http://schemas.microsoft.com/office/powerpoint/2010/main" val="195675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ACEAB5-535B-2147-9864-0B5C70A8F398}" type="slidenum">
              <a:rPr lang="en-US" altLang="en-US"/>
              <a:pPr/>
              <a:t>8</a:t>
            </a:fld>
            <a:endParaRPr lang="en-US" altLang="en-US"/>
          </a:p>
        </p:txBody>
      </p:sp>
      <p:sp>
        <p:nvSpPr>
          <p:cNvPr id="71682" name="Rectangle 2"/>
          <p:cNvSpPr>
            <a:spLocks noRot="1" noChangeArrowheads="1" noTextEdit="1"/>
          </p:cNvSpPr>
          <p:nvPr>
            <p:ph type="sldImg"/>
          </p:nvPr>
        </p:nvSpPr>
        <p:spPr>
          <a:ln/>
        </p:spPr>
      </p:sp>
      <p:sp>
        <p:nvSpPr>
          <p:cNvPr id="71683" name="Rectangle 3"/>
          <p:cNvSpPr>
            <a:spLocks noGrp="1" noChangeArrowheads="1"/>
          </p:cNvSpPr>
          <p:nvPr>
            <p:ph type="body" idx="1"/>
          </p:nvPr>
        </p:nvSpPr>
        <p:spPr/>
        <p:txBody>
          <a:bodyPr/>
          <a:lstStyle/>
          <a:p>
            <a:r>
              <a:rPr lang="en-US" altLang="en-US" b="1"/>
              <a:t>Steps to Managing Turf Pests</a:t>
            </a:r>
          </a:p>
          <a:p>
            <a:r>
              <a:rPr lang="en-US" altLang="en-US"/>
              <a:t>In Georgia, most insect pests of turf can be controlled when damaging populations are found.  However, remember the first step to management of lawn pests is prevention. </a:t>
            </a:r>
          </a:p>
          <a:p>
            <a:r>
              <a:rPr lang="en-US" altLang="en-US" u="sng"/>
              <a:t>Prevention</a:t>
            </a:r>
            <a:r>
              <a:rPr lang="en-US" altLang="en-US"/>
              <a:t>:  Good cultural practices are essential to prevent insect pests from destroying turf.  Use approved methods of fertilization, watering, mowing, etc., to keep grass healthy and growing vigorously.  A healthy lawn can tolerate light insect infestation and insect damage is masked or overcome by rapid growth of plants. </a:t>
            </a:r>
          </a:p>
          <a:p>
            <a:r>
              <a:rPr lang="en-US" altLang="en-US" u="sng"/>
              <a:t>Thatch removal</a:t>
            </a:r>
            <a:r>
              <a:rPr lang="en-US" altLang="en-US"/>
              <a:t> is one means of preventing chinch bug outbreaks.  Heavy thatch accumulation, particularly in St. Augustine lawns, provides an ideal environment for chinch bugs.  Thatch also interferes with insecticidal control.</a:t>
            </a:r>
          </a:p>
          <a:p>
            <a:r>
              <a:rPr lang="en-US" altLang="en-US" u="sng"/>
              <a:t>Early Detection</a:t>
            </a:r>
            <a:r>
              <a:rPr lang="en-US" altLang="en-US"/>
              <a:t>.  The next step to management of turfgrass pests is early detection.  This is the weakest link in pest management programs for lawns.  Pests are difficult to see until damage is observed.  There are, however, several techniques which are useful in detection and monitoring insects in turf grasses.</a:t>
            </a:r>
          </a:p>
        </p:txBody>
      </p:sp>
    </p:spTree>
    <p:extLst>
      <p:ext uri="{BB962C8B-B14F-4D97-AF65-F5344CB8AC3E}">
        <p14:creationId xmlns:p14="http://schemas.microsoft.com/office/powerpoint/2010/main" val="80682547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102BC7-50A8-7243-B5A2-1C0625CAE725}" type="slidenum">
              <a:rPr lang="en-US" altLang="en-US"/>
              <a:pPr/>
              <a:t>80</a:t>
            </a:fld>
            <a:endParaRPr lang="en-US" altLang="en-US"/>
          </a:p>
        </p:txBody>
      </p:sp>
      <p:sp>
        <p:nvSpPr>
          <p:cNvPr id="196610" name="Rectangle 2"/>
          <p:cNvSpPr>
            <a:spLocks noRot="1" noChangeArrowheads="1" noTextEdit="1"/>
          </p:cNvSpPr>
          <p:nvPr>
            <p:ph type="sldImg"/>
          </p:nvPr>
        </p:nvSpPr>
        <p:spPr>
          <a:ln/>
        </p:spPr>
      </p:sp>
      <p:sp>
        <p:nvSpPr>
          <p:cNvPr id="196611" name="Rectangle 3"/>
          <p:cNvSpPr>
            <a:spLocks noGrp="1" noChangeArrowheads="1"/>
          </p:cNvSpPr>
          <p:nvPr>
            <p:ph type="body" idx="1"/>
          </p:nvPr>
        </p:nvSpPr>
        <p:spPr/>
        <p:txBody>
          <a:bodyPr/>
          <a:lstStyle/>
          <a:p>
            <a:r>
              <a:rPr lang="en-US" altLang="en-US"/>
              <a:t>Heavy thatch, compacted soils and nematodes can exacerbate centipede decline symptoms.</a:t>
            </a:r>
          </a:p>
        </p:txBody>
      </p:sp>
    </p:spTree>
    <p:extLst>
      <p:ext uri="{BB962C8B-B14F-4D97-AF65-F5344CB8AC3E}">
        <p14:creationId xmlns:p14="http://schemas.microsoft.com/office/powerpoint/2010/main" val="92180781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CCF20E-C08E-E94C-9BE0-9311A2DBAF01}" type="slidenum">
              <a:rPr lang="en-US" altLang="en-US"/>
              <a:pPr/>
              <a:t>81</a:t>
            </a:fld>
            <a:endParaRPr lang="en-US" altLang="en-US"/>
          </a:p>
        </p:txBody>
      </p:sp>
      <p:sp>
        <p:nvSpPr>
          <p:cNvPr id="198658" name="Rectangle 2"/>
          <p:cNvSpPr>
            <a:spLocks noRot="1" noChangeArrowheads="1" noTextEdit="1"/>
          </p:cNvSpPr>
          <p:nvPr>
            <p:ph type="sldImg"/>
          </p:nvPr>
        </p:nvSpPr>
        <p:spPr>
          <a:ln/>
        </p:spPr>
      </p:sp>
      <p:sp>
        <p:nvSpPr>
          <p:cNvPr id="198659" name="Rectangle 3"/>
          <p:cNvSpPr>
            <a:spLocks noGrp="1" noChangeArrowheads="1"/>
          </p:cNvSpPr>
          <p:nvPr>
            <p:ph type="body" idx="1"/>
          </p:nvPr>
        </p:nvSpPr>
        <p:spPr/>
        <p:txBody>
          <a:bodyPr/>
          <a:lstStyle/>
          <a:p>
            <a:r>
              <a:rPr lang="en-US" altLang="en-US"/>
              <a:t>Management of centipede decline include </a:t>
            </a:r>
            <a:r>
              <a:rPr lang="en-US" altLang="en-US">
                <a:solidFill>
                  <a:srgbClr val="FFFF00"/>
                </a:solidFill>
                <a:effectLst>
                  <a:outerShdw blurRad="38100" dist="38100" dir="2700000" algn="tl">
                    <a:srgbClr val="C0C0C0"/>
                  </a:outerShdw>
                </a:effectLst>
                <a:latin typeface="Tahoma" charset="0"/>
              </a:rPr>
              <a:t>Soil test </a:t>
            </a:r>
          </a:p>
          <a:p>
            <a:r>
              <a:rPr lang="en-US" altLang="en-US">
                <a:solidFill>
                  <a:srgbClr val="FFFF00"/>
                </a:solidFill>
                <a:effectLst>
                  <a:outerShdw blurRad="38100" dist="38100" dir="2700000" algn="tl">
                    <a:srgbClr val="C0C0C0"/>
                  </a:outerShdw>
                </a:effectLst>
                <a:latin typeface="Tahoma" charset="0"/>
              </a:rPr>
              <a:t>Avoid over or improper fertilization</a:t>
            </a:r>
          </a:p>
          <a:p>
            <a:r>
              <a:rPr lang="en-US" altLang="en-US">
                <a:solidFill>
                  <a:srgbClr val="FFFF00"/>
                </a:solidFill>
                <a:effectLst>
                  <a:outerShdw blurRad="38100" dist="38100" dir="2700000" algn="tl">
                    <a:srgbClr val="C0C0C0"/>
                  </a:outerShdw>
                </a:effectLst>
                <a:latin typeface="Tahoma" charset="0"/>
              </a:rPr>
              <a:t>Use 3-1-2 fertilizer ratio</a:t>
            </a:r>
          </a:p>
          <a:p>
            <a:r>
              <a:rPr lang="en-US" altLang="en-US">
                <a:solidFill>
                  <a:srgbClr val="FFFF00"/>
                </a:solidFill>
                <a:effectLst>
                  <a:outerShdw blurRad="38100" dist="38100" dir="2700000" algn="tl">
                    <a:srgbClr val="C0C0C0"/>
                  </a:outerShdw>
                </a:effectLst>
                <a:latin typeface="Tahoma" charset="0"/>
              </a:rPr>
              <a:t>Aerate to improve root growth</a:t>
            </a:r>
          </a:p>
          <a:p>
            <a:r>
              <a:rPr lang="en-US" altLang="en-US">
                <a:solidFill>
                  <a:srgbClr val="FFFF00"/>
                </a:solidFill>
                <a:effectLst>
                  <a:outerShdw blurRad="38100" dist="38100" dir="2700000" algn="tl">
                    <a:srgbClr val="C0C0C0"/>
                  </a:outerShdw>
                </a:effectLst>
                <a:latin typeface="Tahoma" charset="0"/>
              </a:rPr>
              <a:t>Dethatch </a:t>
            </a:r>
          </a:p>
          <a:p>
            <a:endParaRPr lang="en-US" altLang="en-US"/>
          </a:p>
        </p:txBody>
      </p:sp>
    </p:spTree>
    <p:extLst>
      <p:ext uri="{BB962C8B-B14F-4D97-AF65-F5344CB8AC3E}">
        <p14:creationId xmlns:p14="http://schemas.microsoft.com/office/powerpoint/2010/main" val="87698447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30C112-40E7-2C43-9603-ECB8DD1844F6}" type="slidenum">
              <a:rPr lang="en-US" altLang="en-US"/>
              <a:pPr/>
              <a:t>82</a:t>
            </a:fld>
            <a:endParaRPr lang="en-US" altLang="en-US"/>
          </a:p>
        </p:txBody>
      </p:sp>
      <p:sp>
        <p:nvSpPr>
          <p:cNvPr id="200706" name="Rectangle 2"/>
          <p:cNvSpPr>
            <a:spLocks noRot="1" noChangeArrowheads="1" noTextEdit="1"/>
          </p:cNvSpPr>
          <p:nvPr>
            <p:ph type="sldImg"/>
          </p:nvPr>
        </p:nvSpPr>
        <p:spPr>
          <a:ln/>
        </p:spPr>
      </p:sp>
      <p:sp>
        <p:nvSpPr>
          <p:cNvPr id="200707" name="Rectangle 3"/>
          <p:cNvSpPr>
            <a:spLocks noGrp="1" noChangeArrowheads="1"/>
          </p:cNvSpPr>
          <p:nvPr>
            <p:ph type="body" idx="1"/>
          </p:nvPr>
        </p:nvSpPr>
        <p:spPr/>
        <p:txBody>
          <a:bodyPr/>
          <a:lstStyle/>
          <a:p>
            <a:r>
              <a:rPr lang="en-US" altLang="en-US"/>
              <a:t>Remember that turf diseases can be managed by ………………………….</a:t>
            </a:r>
          </a:p>
          <a:p>
            <a:pPr>
              <a:buFontTx/>
              <a:buChar char="•"/>
            </a:pPr>
            <a:r>
              <a:rPr lang="en-US" altLang="en-US" b="1"/>
              <a:t>Preparing the soil properly</a:t>
            </a:r>
          </a:p>
          <a:p>
            <a:pPr>
              <a:buFontTx/>
              <a:buChar char="•"/>
            </a:pPr>
            <a:r>
              <a:rPr lang="en-US" altLang="en-US" b="1"/>
              <a:t>Ensuring proper water drainage</a:t>
            </a:r>
          </a:p>
          <a:p>
            <a:pPr>
              <a:buFontTx/>
              <a:buChar char="•"/>
            </a:pPr>
            <a:r>
              <a:rPr lang="en-US" altLang="en-US" b="1"/>
              <a:t>Planting locally adapted turf species</a:t>
            </a:r>
          </a:p>
          <a:p>
            <a:pPr>
              <a:buFontTx/>
              <a:buChar char="•"/>
            </a:pPr>
            <a:r>
              <a:rPr lang="en-US" altLang="en-US" b="1"/>
              <a:t>Purchasing high quality disease-free </a:t>
            </a:r>
          </a:p>
          <a:p>
            <a:pPr>
              <a:buFontTx/>
              <a:buChar char="•"/>
            </a:pPr>
            <a:r>
              <a:rPr lang="en-US" altLang="en-US" b="1"/>
              <a:t>seed, sod or sprigs</a:t>
            </a:r>
          </a:p>
          <a:p>
            <a:pPr>
              <a:buFontTx/>
              <a:buChar char="•"/>
            </a:pPr>
            <a:r>
              <a:rPr lang="en-US" altLang="en-US" b="1"/>
              <a:t>Following proper irrigation practices</a:t>
            </a:r>
          </a:p>
          <a:p>
            <a:pPr>
              <a:buFontTx/>
              <a:buChar char="•"/>
            </a:pPr>
            <a:r>
              <a:rPr lang="en-US" altLang="en-US" b="1"/>
              <a:t>Applying fertilizer according to soil analysis </a:t>
            </a:r>
          </a:p>
          <a:p>
            <a:pPr>
              <a:buFontTx/>
              <a:buChar char="•"/>
            </a:pPr>
            <a:r>
              <a:rPr lang="en-US" altLang="en-US" b="1"/>
              <a:t>Mowing at recommended height</a:t>
            </a:r>
          </a:p>
          <a:p>
            <a:pPr>
              <a:buFontTx/>
              <a:buChar char="•"/>
            </a:pPr>
            <a:r>
              <a:rPr lang="en-US" altLang="en-US" b="1"/>
              <a:t>Removing excessive thatch</a:t>
            </a:r>
          </a:p>
          <a:p>
            <a:pPr>
              <a:buFontTx/>
              <a:buChar char="•"/>
            </a:pPr>
            <a:r>
              <a:rPr lang="en-US" altLang="en-US" b="1"/>
              <a:t>Allowing for adequate light and air movement</a:t>
            </a:r>
          </a:p>
          <a:p>
            <a:pPr>
              <a:buFontTx/>
              <a:buChar char="•"/>
            </a:pPr>
            <a:r>
              <a:rPr lang="en-US" altLang="en-US" b="1"/>
              <a:t>Following recommended disease control practices</a:t>
            </a:r>
          </a:p>
          <a:p>
            <a:pPr>
              <a:buFontTx/>
              <a:buChar char="•"/>
            </a:pPr>
            <a:endParaRPr lang="en-US" altLang="en-US" b="1">
              <a:effectLst>
                <a:outerShdw blurRad="38100" dist="38100" dir="2700000" algn="tl">
                  <a:srgbClr val="C0C0C0"/>
                </a:outerShdw>
              </a:effectLst>
            </a:endParaRPr>
          </a:p>
        </p:txBody>
      </p:sp>
    </p:spTree>
    <p:extLst>
      <p:ext uri="{BB962C8B-B14F-4D97-AF65-F5344CB8AC3E}">
        <p14:creationId xmlns:p14="http://schemas.microsoft.com/office/powerpoint/2010/main" val="129780196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546D9D-D720-2541-94B5-67C68C092F31}" type="slidenum">
              <a:rPr lang="en-US" altLang="en-US"/>
              <a:pPr/>
              <a:t>83</a:t>
            </a:fld>
            <a:endParaRPr lang="en-US" altLang="en-US"/>
          </a:p>
        </p:txBody>
      </p:sp>
      <p:sp>
        <p:nvSpPr>
          <p:cNvPr id="267266" name="Rectangle 2"/>
          <p:cNvSpPr>
            <a:spLocks noRot="1" noChangeArrowheads="1" noTextEdit="1"/>
          </p:cNvSpPr>
          <p:nvPr>
            <p:ph type="sldImg"/>
          </p:nvPr>
        </p:nvSpPr>
        <p:spPr>
          <a:ln/>
        </p:spPr>
      </p:sp>
      <p:sp>
        <p:nvSpPr>
          <p:cNvPr id="267267" name="Rectangle 3"/>
          <p:cNvSpPr>
            <a:spLocks noGrp="1" noChangeArrowheads="1"/>
          </p:cNvSpPr>
          <p:nvPr>
            <p:ph type="body" idx="1"/>
          </p:nvPr>
        </p:nvSpPr>
        <p:spPr/>
        <p:txBody>
          <a:bodyPr/>
          <a:lstStyle/>
          <a:p>
            <a:r>
              <a:rPr lang="en-US" altLang="en-US"/>
              <a:t>DISCUSSION QUESTIONS</a:t>
            </a:r>
          </a:p>
          <a:p>
            <a:r>
              <a:rPr lang="en-US" altLang="en-US"/>
              <a:t>1. What is the most common disease of turfgrasses in Georgia developing during periods of high humidity, high temperature and contributed to by high nitrogen applications?</a:t>
            </a:r>
          </a:p>
          <a:p>
            <a:r>
              <a:rPr lang="en-US" altLang="en-US"/>
              <a:t>2. Which turfgrass disease occurs in areas with high soil pH (alkaline soils), poor fertility and sandy soils?</a:t>
            </a:r>
          </a:p>
          <a:p>
            <a:r>
              <a:rPr lang="en-US" altLang="en-US"/>
              <a:t>3. What is the cause of most plant diseases?</a:t>
            </a:r>
          </a:p>
          <a:p>
            <a:r>
              <a:rPr lang="en-US" altLang="en-US"/>
              <a:t>4. Most crown and root rots of plants are caused by what pathogen?</a:t>
            </a:r>
          </a:p>
          <a:p>
            <a:r>
              <a:rPr lang="en-US" altLang="en-US"/>
              <a:t>5. What are some methods of scouting for turfgrass pests?</a:t>
            </a:r>
          </a:p>
          <a:p>
            <a:r>
              <a:rPr lang="en-US" altLang="en-US"/>
              <a:t>6. List the most common damage symptoms on ornamental plants.</a:t>
            </a:r>
          </a:p>
          <a:p>
            <a:r>
              <a:rPr lang="en-US" altLang="en-US"/>
              <a:t>7. What are the categories of insect pests of turfgrasses?</a:t>
            </a:r>
          </a:p>
          <a:p>
            <a:r>
              <a:rPr lang="en-US" altLang="en-US"/>
              <a:t>8. List 3 general diseases common to many plants.</a:t>
            </a:r>
          </a:p>
          <a:p>
            <a:endParaRPr lang="en-US" altLang="en-US"/>
          </a:p>
        </p:txBody>
      </p:sp>
    </p:spTree>
    <p:extLst>
      <p:ext uri="{BB962C8B-B14F-4D97-AF65-F5344CB8AC3E}">
        <p14:creationId xmlns:p14="http://schemas.microsoft.com/office/powerpoint/2010/main" val="166206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FD4DC1-4C4E-1642-B3A6-31AD328FB420}" type="slidenum">
              <a:rPr lang="en-US" altLang="en-US"/>
              <a:pPr/>
              <a:t>9</a:t>
            </a:fld>
            <a:endParaRPr lang="en-US" altLang="en-US"/>
          </a:p>
        </p:txBody>
      </p:sp>
      <p:sp>
        <p:nvSpPr>
          <p:cNvPr id="72706" name="Rectangle 2"/>
          <p:cNvSpPr>
            <a:spLocks noRot="1" noChangeArrowheads="1" noTextEdit="1"/>
          </p:cNvSpPr>
          <p:nvPr>
            <p:ph type="sldImg"/>
          </p:nvPr>
        </p:nvSpPr>
        <p:spPr>
          <a:ln/>
        </p:spPr>
      </p:sp>
      <p:sp>
        <p:nvSpPr>
          <p:cNvPr id="72707" name="Rectangle 3"/>
          <p:cNvSpPr>
            <a:spLocks noGrp="1" noChangeArrowheads="1"/>
          </p:cNvSpPr>
          <p:nvPr>
            <p:ph type="body" idx="1"/>
          </p:nvPr>
        </p:nvSpPr>
        <p:spPr/>
        <p:txBody>
          <a:bodyPr/>
          <a:lstStyle/>
          <a:p>
            <a:r>
              <a:rPr lang="en-US" altLang="en-US"/>
              <a:t>The </a:t>
            </a:r>
            <a:r>
              <a:rPr lang="en-US" altLang="en-US" u="sng"/>
              <a:t>sweep net</a:t>
            </a:r>
            <a:r>
              <a:rPr lang="en-US" altLang="en-US"/>
              <a:t> is a useful tool for finding caterpillars, aphids and chinch bugs.  It must be used properly.  The net frame should be sturdy.  The net bag should be of solid cloth rather than mesh cloth.  Sweep the net back and forth across the turf with the rim striking only the grass blades.  Sweep in areas where you suspect pests.  After several sweeps, turn the bag inside out to dump the contents into a container for inspection.</a:t>
            </a:r>
          </a:p>
          <a:p>
            <a:endParaRPr lang="en-US" altLang="en-US"/>
          </a:p>
        </p:txBody>
      </p:sp>
    </p:spTree>
    <p:extLst>
      <p:ext uri="{BB962C8B-B14F-4D97-AF65-F5344CB8AC3E}">
        <p14:creationId xmlns:p14="http://schemas.microsoft.com/office/powerpoint/2010/main" val="1104027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5D5E9D5-22EC-AD41-B296-A7CA64F03A43}" type="slidenum">
              <a:rPr lang="en-US" altLang="en-US"/>
              <a:pPr/>
              <a:t>‹#›</a:t>
            </a:fld>
            <a:endParaRPr lang="en-US" altLang="en-US"/>
          </a:p>
        </p:txBody>
      </p:sp>
    </p:spTree>
    <p:extLst>
      <p:ext uri="{BB962C8B-B14F-4D97-AF65-F5344CB8AC3E}">
        <p14:creationId xmlns:p14="http://schemas.microsoft.com/office/powerpoint/2010/main" val="1701702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8896A3FE-55AE-1848-BD6E-A92A4FACB782}" type="slidenum">
              <a:rPr lang="en-US" altLang="en-US"/>
              <a:pPr/>
              <a:t>‹#›</a:t>
            </a:fld>
            <a:endParaRPr lang="en-US" altLang="en-US"/>
          </a:p>
        </p:txBody>
      </p:sp>
    </p:spTree>
    <p:extLst>
      <p:ext uri="{BB962C8B-B14F-4D97-AF65-F5344CB8AC3E}">
        <p14:creationId xmlns:p14="http://schemas.microsoft.com/office/powerpoint/2010/main" val="782585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8139351-9010-C442-B6EF-152218D41742}" type="slidenum">
              <a:rPr lang="en-US" altLang="en-US"/>
              <a:pPr/>
              <a:t>‹#›</a:t>
            </a:fld>
            <a:endParaRPr lang="en-US" altLang="en-US"/>
          </a:p>
        </p:txBody>
      </p:sp>
    </p:spTree>
    <p:extLst>
      <p:ext uri="{BB962C8B-B14F-4D97-AF65-F5344CB8AC3E}">
        <p14:creationId xmlns:p14="http://schemas.microsoft.com/office/powerpoint/2010/main" val="17256022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0F658A71-DE66-8449-8396-A97CD3712204}" type="slidenum">
              <a:rPr lang="en-US" altLang="en-US"/>
              <a:pPr/>
              <a:t>‹#›</a:t>
            </a:fld>
            <a:endParaRPr lang="en-US" altLang="en-US"/>
          </a:p>
        </p:txBody>
      </p:sp>
    </p:spTree>
    <p:extLst>
      <p:ext uri="{BB962C8B-B14F-4D97-AF65-F5344CB8AC3E}">
        <p14:creationId xmlns:p14="http://schemas.microsoft.com/office/powerpoint/2010/main" val="4307159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Picture Placeholder 3"/>
          <p:cNvSpPr>
            <a:spLocks noGrp="1"/>
          </p:cNvSpPr>
          <p:nvPr>
            <p:ph type="clipArt" sz="half" idx="2"/>
          </p:nvPr>
        </p:nvSpPr>
        <p:spPr>
          <a:xfrm>
            <a:off x="4648200" y="1600200"/>
            <a:ext cx="4038600" cy="4525963"/>
          </a:xfrm>
        </p:spPr>
        <p:txBody>
          <a:bodyPr/>
          <a:lstStyle/>
          <a:p>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0411EBEE-DF53-6041-91D8-880CEB25E2B6}" type="slidenum">
              <a:rPr lang="en-US" altLang="en-US"/>
              <a:pPr/>
              <a:t>‹#›</a:t>
            </a:fld>
            <a:endParaRPr lang="en-US" altLang="en-US"/>
          </a:p>
        </p:txBody>
      </p:sp>
    </p:spTree>
    <p:extLst>
      <p:ext uri="{BB962C8B-B14F-4D97-AF65-F5344CB8AC3E}">
        <p14:creationId xmlns:p14="http://schemas.microsoft.com/office/powerpoint/2010/main" val="20232829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A7F74424-623D-9744-9825-1D84326F4AE6}" type="slidenum">
              <a:rPr lang="en-US" altLang="en-US"/>
              <a:pPr/>
              <a:t>‹#›</a:t>
            </a:fld>
            <a:endParaRPr lang="en-US" altLang="en-US"/>
          </a:p>
        </p:txBody>
      </p:sp>
    </p:spTree>
    <p:extLst>
      <p:ext uri="{BB962C8B-B14F-4D97-AF65-F5344CB8AC3E}">
        <p14:creationId xmlns:p14="http://schemas.microsoft.com/office/powerpoint/2010/main" val="2060373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AF506A6-4ADE-F540-809C-A8C0978C956C}" type="slidenum">
              <a:rPr lang="en-US" altLang="en-US"/>
              <a:pPr/>
              <a:t>‹#›</a:t>
            </a:fld>
            <a:endParaRPr lang="en-US" altLang="en-US"/>
          </a:p>
        </p:txBody>
      </p:sp>
    </p:spTree>
    <p:extLst>
      <p:ext uri="{BB962C8B-B14F-4D97-AF65-F5344CB8AC3E}">
        <p14:creationId xmlns:p14="http://schemas.microsoft.com/office/powerpoint/2010/main" val="329782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70AEB0C-0FDE-D54E-A8CB-948E5E5B0498}" type="slidenum">
              <a:rPr lang="en-US" altLang="en-US"/>
              <a:pPr/>
              <a:t>‹#›</a:t>
            </a:fld>
            <a:endParaRPr lang="en-US" altLang="en-US"/>
          </a:p>
        </p:txBody>
      </p:sp>
    </p:spTree>
    <p:extLst>
      <p:ext uri="{BB962C8B-B14F-4D97-AF65-F5344CB8AC3E}">
        <p14:creationId xmlns:p14="http://schemas.microsoft.com/office/powerpoint/2010/main" val="2145575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A4310426-C107-ED41-A9C4-5A96CEBEFA9C}" type="slidenum">
              <a:rPr lang="en-US" altLang="en-US"/>
              <a:pPr/>
              <a:t>‹#›</a:t>
            </a:fld>
            <a:endParaRPr lang="en-US" altLang="en-US"/>
          </a:p>
        </p:txBody>
      </p:sp>
    </p:spTree>
    <p:extLst>
      <p:ext uri="{BB962C8B-B14F-4D97-AF65-F5344CB8AC3E}">
        <p14:creationId xmlns:p14="http://schemas.microsoft.com/office/powerpoint/2010/main" val="146818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75277589-6D72-6B49-A1F9-AED26F0CBB9B}" type="slidenum">
              <a:rPr lang="en-US" altLang="en-US"/>
              <a:pPr/>
              <a:t>‹#›</a:t>
            </a:fld>
            <a:endParaRPr lang="en-US" altLang="en-US"/>
          </a:p>
        </p:txBody>
      </p:sp>
    </p:spTree>
    <p:extLst>
      <p:ext uri="{BB962C8B-B14F-4D97-AF65-F5344CB8AC3E}">
        <p14:creationId xmlns:p14="http://schemas.microsoft.com/office/powerpoint/2010/main" val="112608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B1D6225F-FCD6-984E-9D6B-23E8EB3A47BD}" type="slidenum">
              <a:rPr lang="en-US" altLang="en-US"/>
              <a:pPr/>
              <a:t>‹#›</a:t>
            </a:fld>
            <a:endParaRPr lang="en-US" altLang="en-US"/>
          </a:p>
        </p:txBody>
      </p:sp>
    </p:spTree>
    <p:extLst>
      <p:ext uri="{BB962C8B-B14F-4D97-AF65-F5344CB8AC3E}">
        <p14:creationId xmlns:p14="http://schemas.microsoft.com/office/powerpoint/2010/main" val="684588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228A78E8-2E7C-C943-948A-451D4A3F8DC0}" type="slidenum">
              <a:rPr lang="en-US" altLang="en-US"/>
              <a:pPr/>
              <a:t>‹#›</a:t>
            </a:fld>
            <a:endParaRPr lang="en-US" altLang="en-US"/>
          </a:p>
        </p:txBody>
      </p:sp>
    </p:spTree>
    <p:extLst>
      <p:ext uri="{BB962C8B-B14F-4D97-AF65-F5344CB8AC3E}">
        <p14:creationId xmlns:p14="http://schemas.microsoft.com/office/powerpoint/2010/main" val="1808198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309BBCA4-EC49-F44F-AFF0-52EEA524C4CB}" type="slidenum">
              <a:rPr lang="en-US" altLang="en-US"/>
              <a:pPr/>
              <a:t>‹#›</a:t>
            </a:fld>
            <a:endParaRPr lang="en-US" altLang="en-US"/>
          </a:p>
        </p:txBody>
      </p:sp>
    </p:spTree>
    <p:extLst>
      <p:ext uri="{BB962C8B-B14F-4D97-AF65-F5344CB8AC3E}">
        <p14:creationId xmlns:p14="http://schemas.microsoft.com/office/powerpoint/2010/main" val="1359134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08FFA473-08B0-8149-A15B-A720797E5AD1}" type="slidenum">
              <a:rPr lang="en-US" altLang="en-US"/>
              <a:pPr/>
              <a:t>‹#›</a:t>
            </a:fld>
            <a:endParaRPr lang="en-US" altLang="en-US"/>
          </a:p>
        </p:txBody>
      </p:sp>
    </p:spTree>
    <p:extLst>
      <p:ext uri="{BB962C8B-B14F-4D97-AF65-F5344CB8AC3E}">
        <p14:creationId xmlns:p14="http://schemas.microsoft.com/office/powerpoint/2010/main" val="19081190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fld id="{A303A4A0-594D-AC4D-8B94-E07D3C13907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fontAlgn="base">
        <a:spcBef>
          <a:spcPct val="0"/>
        </a:spcBef>
        <a:spcAft>
          <a:spcPct val="0"/>
        </a:spcAft>
        <a:defRPr sz="4400" kern="1200">
          <a:solidFill>
            <a:srgbClr val="FFFF00"/>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4400">
          <a:solidFill>
            <a:srgbClr val="FFFF00"/>
          </a:solidFill>
          <a:effectLst>
            <a:outerShdw blurRad="38100" dist="38100" dir="2700000" algn="tl">
              <a:srgbClr val="C0C0C0"/>
            </a:outerShdw>
          </a:effectLst>
          <a:latin typeface="Arial" charset="0"/>
        </a:defRPr>
      </a:lvl2pPr>
      <a:lvl3pPr algn="ctr" rtl="0" fontAlgn="base">
        <a:spcBef>
          <a:spcPct val="0"/>
        </a:spcBef>
        <a:spcAft>
          <a:spcPct val="0"/>
        </a:spcAft>
        <a:defRPr sz="4400">
          <a:solidFill>
            <a:srgbClr val="FFFF00"/>
          </a:solidFill>
          <a:effectLst>
            <a:outerShdw blurRad="38100" dist="38100" dir="2700000" algn="tl">
              <a:srgbClr val="C0C0C0"/>
            </a:outerShdw>
          </a:effectLst>
          <a:latin typeface="Arial" charset="0"/>
        </a:defRPr>
      </a:lvl3pPr>
      <a:lvl4pPr algn="ctr" rtl="0" fontAlgn="base">
        <a:spcBef>
          <a:spcPct val="0"/>
        </a:spcBef>
        <a:spcAft>
          <a:spcPct val="0"/>
        </a:spcAft>
        <a:defRPr sz="4400">
          <a:solidFill>
            <a:srgbClr val="FFFF00"/>
          </a:solidFill>
          <a:effectLst>
            <a:outerShdw blurRad="38100" dist="38100" dir="2700000" algn="tl">
              <a:srgbClr val="C0C0C0"/>
            </a:outerShdw>
          </a:effectLst>
          <a:latin typeface="Arial" charset="0"/>
        </a:defRPr>
      </a:lvl4pPr>
      <a:lvl5pPr algn="ctr" rtl="0" fontAlgn="base">
        <a:spcBef>
          <a:spcPct val="0"/>
        </a:spcBef>
        <a:spcAft>
          <a:spcPct val="0"/>
        </a:spcAft>
        <a:defRPr sz="4400">
          <a:solidFill>
            <a:srgbClr val="FFFF00"/>
          </a:solidFill>
          <a:effectLst>
            <a:outerShdw blurRad="38100" dist="38100" dir="2700000" algn="tl">
              <a:srgbClr val="C0C0C0"/>
            </a:outerShdw>
          </a:effectLst>
          <a:latin typeface="Arial" charset="0"/>
        </a:defRPr>
      </a:lvl5pPr>
      <a:lvl6pPr marL="457200" algn="ctr" rtl="0" fontAlgn="base">
        <a:spcBef>
          <a:spcPct val="0"/>
        </a:spcBef>
        <a:spcAft>
          <a:spcPct val="0"/>
        </a:spcAft>
        <a:defRPr sz="4400">
          <a:solidFill>
            <a:srgbClr val="FFFF00"/>
          </a:solidFill>
          <a:effectLst>
            <a:outerShdw blurRad="38100" dist="38100" dir="2700000" algn="tl">
              <a:srgbClr val="C0C0C0"/>
            </a:outerShdw>
          </a:effectLst>
          <a:latin typeface="Arial" charset="0"/>
        </a:defRPr>
      </a:lvl6pPr>
      <a:lvl7pPr marL="914400" algn="ctr" rtl="0" fontAlgn="base">
        <a:spcBef>
          <a:spcPct val="0"/>
        </a:spcBef>
        <a:spcAft>
          <a:spcPct val="0"/>
        </a:spcAft>
        <a:defRPr sz="4400">
          <a:solidFill>
            <a:srgbClr val="FFFF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4400">
          <a:solidFill>
            <a:srgbClr val="FFFF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4400">
          <a:solidFill>
            <a:srgbClr val="FFFF00"/>
          </a:solidFill>
          <a:effectLst>
            <a:outerShdw blurRad="38100" dist="38100" dir="2700000" algn="tl">
              <a:srgbClr val="C0C0C0"/>
            </a:outerShdw>
          </a:effectLst>
          <a:latin typeface="Arial" charset="0"/>
        </a:defRPr>
      </a:lvl9pPr>
    </p:titleStyle>
    <p:bodyStyle>
      <a:lvl1pPr marL="342900" indent="-342900" algn="l" rtl="0" fontAlgn="base">
        <a:spcBef>
          <a:spcPct val="20000"/>
        </a:spcBef>
        <a:spcAft>
          <a:spcPct val="0"/>
        </a:spcAft>
        <a:buChar char="•"/>
        <a:defRPr sz="3200" b="1" kern="1200">
          <a:solidFill>
            <a:schemeClr val="bg1"/>
          </a:solidFill>
          <a:effectLst>
            <a:outerShdw blurRad="38100" dist="38100" dir="2700000" algn="tl">
              <a:srgbClr val="C0C0C0"/>
            </a:outerShdw>
          </a:effectLst>
          <a:latin typeface="+mn-lt"/>
          <a:ea typeface="+mn-ea"/>
          <a:cs typeface="+mn-cs"/>
        </a:defRPr>
      </a:lvl1pPr>
      <a:lvl2pPr marL="742950" indent="-285750" algn="l" rtl="0" fontAlgn="base">
        <a:spcBef>
          <a:spcPct val="20000"/>
        </a:spcBef>
        <a:spcAft>
          <a:spcPct val="0"/>
        </a:spcAft>
        <a:buChar char="–"/>
        <a:defRPr sz="2800" kern="1200">
          <a:solidFill>
            <a:schemeClr val="bg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14.jpeg"/><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png"/><Relationship Id="rId5" Type="http://schemas.openxmlformats.org/officeDocument/2006/relationships/image" Target="../media/image17.jpeg"/><Relationship Id="rId6" Type="http://schemas.openxmlformats.org/officeDocument/2006/relationships/image" Target="../media/image18.jpeg"/><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jpeg"/><Relationship Id="rId5" Type="http://schemas.openxmlformats.org/officeDocument/2006/relationships/image" Target="../media/image36.jpeg"/><Relationship Id="rId6" Type="http://schemas.openxmlformats.org/officeDocument/2006/relationships/image" Target="../media/image37.jpeg"/><Relationship Id="rId7" Type="http://schemas.openxmlformats.org/officeDocument/2006/relationships/image" Target="../media/image38.png"/><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3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40.jpeg"/></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1" Type="http://schemas.openxmlformats.org/officeDocument/2006/relationships/slideLayout" Target="../slideLayouts/slideLayout1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4" Type="http://schemas.openxmlformats.org/officeDocument/2006/relationships/oleObject" Target="../embeddings/oleObject1.bin"/><Relationship Id="rId5" Type="http://schemas.openxmlformats.org/officeDocument/2006/relationships/image" Target="../media/image47.png"/><Relationship Id="rId6" Type="http://schemas.openxmlformats.org/officeDocument/2006/relationships/image" Target="../media/image48.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5" Type="http://schemas.openxmlformats.org/officeDocument/2006/relationships/image" Target="../media/image51.jpeg"/><Relationship Id="rId1" Type="http://schemas.openxmlformats.org/officeDocument/2006/relationships/slideLayout" Target="../slideLayouts/slideLayout14.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png"/><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4" Type="http://schemas.openxmlformats.org/officeDocument/2006/relationships/oleObject" Target="../embeddings/oleObject2.bin"/><Relationship Id="rId5" Type="http://schemas.openxmlformats.org/officeDocument/2006/relationships/image" Target="../media/image54.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4" Type="http://schemas.openxmlformats.org/officeDocument/2006/relationships/oleObject" Target="../embeddings/oleObject3.bin"/><Relationship Id="rId5" Type="http://schemas.openxmlformats.org/officeDocument/2006/relationships/image" Target="../media/image54.png"/><Relationship Id="rId6" Type="http://schemas.openxmlformats.org/officeDocument/2006/relationships/oleObject" Target="../embeddings/oleObject4.bin"/><Relationship Id="rId7" Type="http://schemas.openxmlformats.org/officeDocument/2006/relationships/image" Target="../media/image55.png"/><Relationship Id="rId8" Type="http://schemas.openxmlformats.org/officeDocument/2006/relationships/image" Target="../media/image56.jpe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4" Type="http://schemas.openxmlformats.org/officeDocument/2006/relationships/oleObject" Target="../embeddings/oleObject5.bin"/><Relationship Id="rId5" Type="http://schemas.openxmlformats.org/officeDocument/2006/relationships/image" Target="../media/image57.png"/><Relationship Id="rId6" Type="http://schemas.openxmlformats.org/officeDocument/2006/relationships/oleObject" Target="../embeddings/oleObject6.bin"/><Relationship Id="rId7" Type="http://schemas.openxmlformats.org/officeDocument/2006/relationships/image" Target="../media/image58.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4" Type="http://schemas.openxmlformats.org/officeDocument/2006/relationships/oleObject" Target="../embeddings/oleObject7.bin"/><Relationship Id="rId5" Type="http://schemas.openxmlformats.org/officeDocument/2006/relationships/image" Target="../media/image57.png"/><Relationship Id="rId6" Type="http://schemas.openxmlformats.org/officeDocument/2006/relationships/oleObject" Target="../embeddings/oleObject8.bin"/><Relationship Id="rId7" Type="http://schemas.openxmlformats.org/officeDocument/2006/relationships/image" Target="../media/image58.png"/><Relationship Id="rId8" Type="http://schemas.openxmlformats.org/officeDocument/2006/relationships/image" Target="../media/image59.jpeg"/><Relationship Id="rId9" Type="http://schemas.openxmlformats.org/officeDocument/2006/relationships/image" Target="../media/image60.jpeg"/><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4" Type="http://schemas.openxmlformats.org/officeDocument/2006/relationships/oleObject" Target="../embeddings/oleObject9.bin"/><Relationship Id="rId5" Type="http://schemas.openxmlformats.org/officeDocument/2006/relationships/image" Target="../media/image61.pn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62.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4" Type="http://schemas.openxmlformats.org/officeDocument/2006/relationships/oleObject" Target="../embeddings/oleObject10.bin"/><Relationship Id="rId5" Type="http://schemas.openxmlformats.org/officeDocument/2006/relationships/image" Target="../media/image63.png"/><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1" Type="http://schemas.openxmlformats.org/officeDocument/2006/relationships/slideLayout" Target="../slideLayouts/slideLayout7.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 Id="rId3" Type="http://schemas.openxmlformats.org/officeDocument/2006/relationships/image" Target="../media/image66.jpe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4" Type="http://schemas.openxmlformats.org/officeDocument/2006/relationships/image" Target="../media/image68.jpeg"/><Relationship Id="rId5" Type="http://schemas.openxmlformats.org/officeDocument/2006/relationships/image" Target="../media/image69.jpeg"/><Relationship Id="rId6" Type="http://schemas.openxmlformats.org/officeDocument/2006/relationships/oleObject" Target="../embeddings/oleObject11.bin"/><Relationship Id="rId7" Type="http://schemas.openxmlformats.org/officeDocument/2006/relationships/image" Target="../media/image67.png"/><Relationship Id="rId1" Type="http://schemas.openxmlformats.org/officeDocument/2006/relationships/vmlDrawing" Target="../drawings/vmlDrawing8.vml"/><Relationship Id="rId2"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4" Type="http://schemas.openxmlformats.org/officeDocument/2006/relationships/oleObject" Target="../embeddings/oleObject12.bin"/><Relationship Id="rId5" Type="http://schemas.openxmlformats.org/officeDocument/2006/relationships/image" Target="../media/image70.png"/><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0.xml"/><Relationship Id="rId3" Type="http://schemas.openxmlformats.org/officeDocument/2006/relationships/image" Target="../media/image7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38.png"/><Relationship Id="rId5" Type="http://schemas.openxmlformats.org/officeDocument/2006/relationships/image" Target="../media/image73.png"/><Relationship Id="rId1" Type="http://schemas.openxmlformats.org/officeDocument/2006/relationships/slideLayout" Target="../slideLayouts/slideLayout7.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2" name="Rectangle 4"/>
          <p:cNvSpPr>
            <a:spLocks noChangeArrowheads="1"/>
          </p:cNvSpPr>
          <p:nvPr/>
        </p:nvSpPr>
        <p:spPr bwMode="auto">
          <a:xfrm>
            <a:off x="609600" y="914400"/>
            <a:ext cx="7924800" cy="3352800"/>
          </a:xfrm>
          <a:prstGeom prst="rect">
            <a:avLst/>
          </a:prstGeom>
          <a:solidFill>
            <a:srgbClr val="FFFFCC">
              <a:alpha val="6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99331" name="Picture 3" descr="UGABa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7881938" cy="31289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4"/>
          <p:cNvSpPr>
            <a:spLocks noGrp="1" noChangeArrowheads="1"/>
          </p:cNvSpPr>
          <p:nvPr>
            <p:ph type="title"/>
          </p:nvPr>
        </p:nvSpPr>
        <p:spPr/>
        <p:txBody>
          <a:bodyPr/>
          <a:lstStyle/>
          <a:p>
            <a:r>
              <a:rPr lang="en-US" altLang="en-US"/>
              <a:t>Sampling: Floatation</a:t>
            </a:r>
          </a:p>
        </p:txBody>
      </p:sp>
      <p:pic>
        <p:nvPicPr>
          <p:cNvPr id="8197" name="Picture 5" descr="schinch_bug03"/>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09600" y="1676400"/>
            <a:ext cx="5562600" cy="3643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type="title"/>
          </p:nvPr>
        </p:nvSpPr>
        <p:spPr/>
        <p:txBody>
          <a:bodyPr/>
          <a:lstStyle/>
          <a:p>
            <a:r>
              <a:rPr lang="en-US" altLang="en-US"/>
              <a:t>Sampling: Irritation</a:t>
            </a:r>
          </a:p>
        </p:txBody>
      </p:sp>
      <p:pic>
        <p:nvPicPr>
          <p:cNvPr id="9221" name="Picture 5" descr="dish_yellow"/>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219200" y="1447800"/>
            <a:ext cx="2828925"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ltLang="en-US"/>
              <a:t>Monitor pest populations</a:t>
            </a:r>
          </a:p>
        </p:txBody>
      </p:sp>
      <p:pic>
        <p:nvPicPr>
          <p:cNvPr id="10244" name="Picture 4" descr="fallarmydamage"/>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52600" y="1905000"/>
            <a:ext cx="5486400" cy="3238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0246" name="Rectangle 6"/>
          <p:cNvSpPr>
            <a:spLocks noChangeArrowheads="1"/>
          </p:cNvSpPr>
          <p:nvPr/>
        </p:nvSpPr>
        <p:spPr bwMode="auto">
          <a:xfrm>
            <a:off x="4953000" y="5334000"/>
            <a:ext cx="272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en-US" b="1">
                <a:solidFill>
                  <a:srgbClr val="FFFF00"/>
                </a:solidFill>
                <a:effectLst>
                  <a:outerShdw blurRad="38100" dist="38100" dir="2700000" algn="tl">
                    <a:srgbClr val="C0C0C0"/>
                  </a:outerShdw>
                </a:effectLst>
              </a:rPr>
              <a:t>Fall armyworm damage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8" name="Rectangle 14"/>
          <p:cNvSpPr>
            <a:spLocks noGrp="1" noChangeArrowheads="1"/>
          </p:cNvSpPr>
          <p:nvPr>
            <p:ph type="title"/>
          </p:nvPr>
        </p:nvSpPr>
        <p:spPr/>
        <p:txBody>
          <a:bodyPr/>
          <a:lstStyle/>
          <a:p>
            <a:r>
              <a:rPr lang="en-US" altLang="en-US"/>
              <a:t>Correct Pest Identification</a:t>
            </a:r>
          </a:p>
        </p:txBody>
      </p:sp>
      <p:pic>
        <p:nvPicPr>
          <p:cNvPr id="11281" name="Picture 17" descr="chemical damage"/>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447800" y="1371600"/>
            <a:ext cx="6096000" cy="34893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1283" name="Rectangle 19"/>
          <p:cNvSpPr>
            <a:spLocks noChangeArrowheads="1"/>
          </p:cNvSpPr>
          <p:nvPr/>
        </p:nvSpPr>
        <p:spPr bwMode="auto">
          <a:xfrm>
            <a:off x="5410200" y="5029200"/>
            <a:ext cx="3587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en-US" b="1">
                <a:solidFill>
                  <a:srgbClr val="FFFF00"/>
                </a:solidFill>
                <a:effectLst>
                  <a:outerShdw blurRad="38100" dist="38100" dir="2700000" algn="tl">
                    <a:srgbClr val="C0C0C0"/>
                  </a:outerShdw>
                </a:effectLst>
              </a:rPr>
              <a:t>chemical damage, not insect…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3" name="Rectangle 15"/>
          <p:cNvSpPr>
            <a:spLocks noChangeArrowheads="1"/>
          </p:cNvSpPr>
          <p:nvPr/>
        </p:nvSpPr>
        <p:spPr bwMode="auto">
          <a:xfrm>
            <a:off x="1219200" y="1524000"/>
            <a:ext cx="7086600" cy="4572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12293" name="Picture 5" descr="7393788"/>
          <p:cNvPicPr>
            <a:picLocks noChangeAspect="1" noChangeArrowheads="1"/>
          </p:cNvPicPr>
          <p:nvPr>
            <p:ph sz="quarter" idx="1"/>
          </p:nvPr>
        </p:nvPicPr>
        <p:blipFill>
          <a:blip r:embed="rId3">
            <a:extLst>
              <a:ext uri="{28A0092B-C50C-407E-A947-70E740481C1C}">
                <a14:useLocalDpi xmlns:a14="http://schemas.microsoft.com/office/drawing/2010/main" val="0"/>
              </a:ext>
            </a:extLst>
          </a:blip>
          <a:srcRect l="14999" t="-3000" r="13000" b="999"/>
          <a:stretch>
            <a:fillRect/>
          </a:stretch>
        </p:blipFill>
        <p:spPr>
          <a:xfrm>
            <a:off x="1382713" y="1600200"/>
            <a:ext cx="2185987" cy="21859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12294" name="Picture 6" descr="BBGDust_com"/>
          <p:cNvPicPr>
            <a:picLocks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038600" y="1828800"/>
            <a:ext cx="2057400" cy="2362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12297" name="Picture 9" descr="CompleteRTSG"/>
          <p:cNvPicPr>
            <a:picLocks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2590800" y="3733800"/>
            <a:ext cx="1497013" cy="2187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2290" name="Rectangle 2"/>
          <p:cNvSpPr>
            <a:spLocks noGrp="1" noChangeArrowheads="1"/>
          </p:cNvSpPr>
          <p:nvPr>
            <p:ph type="title" idx="4294967295"/>
          </p:nvPr>
        </p:nvSpPr>
        <p:spPr>
          <a:xfrm>
            <a:off x="0" y="274638"/>
            <a:ext cx="8763000" cy="1143000"/>
          </a:xfrm>
        </p:spPr>
        <p:txBody>
          <a:bodyPr/>
          <a:lstStyle/>
          <a:p>
            <a:r>
              <a:rPr lang="en-US" altLang="en-US" sz="4000"/>
              <a:t>Proper Selection of Control Materials</a:t>
            </a:r>
          </a:p>
        </p:txBody>
      </p:sp>
      <p:pic>
        <p:nvPicPr>
          <p:cNvPr id="12300" name="Picture 12" descr="pg_gc_rts"/>
          <p:cNvPicPr>
            <a:picLocks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6257925" y="2286000"/>
            <a:ext cx="1579563" cy="3708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4" name="Rectangle 12"/>
          <p:cNvSpPr>
            <a:spLocks noChangeArrowheads="1"/>
          </p:cNvSpPr>
          <p:nvPr/>
        </p:nvSpPr>
        <p:spPr bwMode="auto">
          <a:xfrm>
            <a:off x="1676400" y="1905000"/>
            <a:ext cx="6324600" cy="4724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314" name="Rectangle 2"/>
          <p:cNvSpPr>
            <a:spLocks noGrp="1" noChangeArrowheads="1"/>
          </p:cNvSpPr>
          <p:nvPr>
            <p:ph type="title" sz="quarter"/>
          </p:nvPr>
        </p:nvSpPr>
        <p:spPr/>
        <p:txBody>
          <a:bodyPr/>
          <a:lstStyle/>
          <a:p>
            <a:r>
              <a:rPr lang="en-US" altLang="en-US"/>
              <a:t>Correct Application Methods</a:t>
            </a:r>
          </a:p>
        </p:txBody>
      </p:sp>
      <p:pic>
        <p:nvPicPr>
          <p:cNvPr id="13316" name="Picture 4" descr="c24p"/>
          <p:cNvPicPr>
            <a:picLocks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2133600" y="1981200"/>
            <a:ext cx="2514600" cy="2590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13318" name="Picture 6" descr="garden_sprayers"/>
          <p:cNvPicPr>
            <a:picLocks noChangeAspect="1" noChangeArrowheads="1"/>
          </p:cNvPicPr>
          <p:nvPr>
            <p:ph sz="quarter" idx="2"/>
          </p:nvPr>
        </p:nvPicPr>
        <p:blipFill>
          <a:blip r:embed="rId4">
            <a:extLst>
              <a:ext uri="{28A0092B-C50C-407E-A947-70E740481C1C}">
                <a14:useLocalDpi xmlns:a14="http://schemas.microsoft.com/office/drawing/2010/main" val="0"/>
              </a:ext>
            </a:extLst>
          </a:blip>
          <a:srcRect l="12903" r="3226" b="-16129"/>
          <a:stretch>
            <a:fillRect/>
          </a:stretch>
        </p:blipFill>
        <p:spPr>
          <a:xfrm>
            <a:off x="5334000" y="3657600"/>
            <a:ext cx="2146300" cy="297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13320" name="Picture 8" descr="spreader2"/>
          <p:cNvPicPr>
            <a:picLocks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4876800" y="2286000"/>
            <a:ext cx="1828800" cy="1447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13322" name="Picture 10" descr="hudson_sprayer_sm"/>
          <p:cNvPicPr>
            <a:picLocks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3581400" y="4343400"/>
            <a:ext cx="1060450" cy="1905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sz="4000"/>
              <a:t>When Applying Insecticides Consider:</a:t>
            </a:r>
          </a:p>
        </p:txBody>
      </p:sp>
      <p:sp>
        <p:nvSpPr>
          <p:cNvPr id="14339" name="Rectangle 3"/>
          <p:cNvSpPr>
            <a:spLocks noGrp="1" noChangeArrowheads="1"/>
          </p:cNvSpPr>
          <p:nvPr>
            <p:ph type="body" idx="1"/>
          </p:nvPr>
        </p:nvSpPr>
        <p:spPr/>
        <p:txBody>
          <a:bodyPr/>
          <a:lstStyle/>
          <a:p>
            <a:r>
              <a:rPr lang="en-US" altLang="en-US"/>
              <a:t>Distribution</a:t>
            </a:r>
          </a:p>
          <a:p>
            <a:r>
              <a:rPr lang="en-US" altLang="en-US"/>
              <a:t>Irrigation requirements</a:t>
            </a:r>
          </a:p>
          <a:p>
            <a:r>
              <a:rPr lang="en-US" altLang="en-US"/>
              <a:t>Insecticide formulation</a:t>
            </a:r>
          </a:p>
          <a:p>
            <a:r>
              <a:rPr lang="en-US" altLang="en-US"/>
              <a:t>Timing of insecticide application</a:t>
            </a:r>
          </a:p>
          <a:p>
            <a:r>
              <a:rPr lang="en-US" altLang="en-US"/>
              <a:t>Target zone of the insecticide application</a:t>
            </a:r>
          </a:p>
          <a:p>
            <a:endParaRPr lang="en-US" altLang="en-US"/>
          </a:p>
          <a:p>
            <a:endParaRPr lang="en-US"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p:cNvSpPr>
            <a:spLocks noGrp="1" noChangeArrowheads="1"/>
          </p:cNvSpPr>
          <p:nvPr>
            <p:ph type="ctrTitle"/>
          </p:nvPr>
        </p:nvSpPr>
        <p:spPr>
          <a:xfrm>
            <a:off x="685800" y="2130425"/>
            <a:ext cx="7772400" cy="1470025"/>
          </a:xfrm>
        </p:spPr>
        <p:txBody>
          <a:bodyPr anchor="ctr"/>
          <a:lstStyle/>
          <a:p>
            <a:r>
              <a:rPr lang="en-US" altLang="en-US" sz="4400"/>
              <a:t>PESTS</a:t>
            </a:r>
          </a:p>
        </p:txBody>
      </p:sp>
      <p:sp>
        <p:nvSpPr>
          <p:cNvPr id="15365" name="Rectangle 5"/>
          <p:cNvSpPr>
            <a:spLocks noGrp="1" noChangeArrowheads="1"/>
          </p:cNvSpPr>
          <p:nvPr>
            <p:ph type="subTitle" idx="1"/>
          </p:nvPr>
        </p:nvSpPr>
        <p:spPr>
          <a:xfrm>
            <a:off x="1371600" y="3886200"/>
            <a:ext cx="6400800" cy="1752600"/>
          </a:xfrm>
        </p:spPr>
        <p:txBody>
          <a:bodyPr/>
          <a:lstStyle/>
          <a:p>
            <a:r>
              <a:rPr lang="en-US" altLang="en-US" sz="3200"/>
              <a:t>Identification, Life Cycle and Diagnosis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4"/>
          <p:cNvSpPr>
            <a:spLocks noGrp="1" noChangeArrowheads="1"/>
          </p:cNvSpPr>
          <p:nvPr>
            <p:ph type="title"/>
          </p:nvPr>
        </p:nvSpPr>
        <p:spPr/>
        <p:txBody>
          <a:bodyPr/>
          <a:lstStyle/>
          <a:p>
            <a:r>
              <a:rPr lang="en-US" altLang="en-US"/>
              <a:t>Ground Pearls</a:t>
            </a:r>
          </a:p>
        </p:txBody>
      </p:sp>
      <p:pic>
        <p:nvPicPr>
          <p:cNvPr id="16389" name="Picture 5" descr="ground_pearl01"/>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62000" y="1600200"/>
            <a:ext cx="2924175" cy="2057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16391" name="Picture 7" descr="ground_pearl02"/>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762500" y="2657475"/>
            <a:ext cx="3810000" cy="2409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Rectangle 6"/>
          <p:cNvSpPr>
            <a:spLocks noGrp="1" noChangeArrowheads="1"/>
          </p:cNvSpPr>
          <p:nvPr>
            <p:ph type="title"/>
          </p:nvPr>
        </p:nvSpPr>
        <p:spPr/>
        <p:txBody>
          <a:bodyPr/>
          <a:lstStyle/>
          <a:p>
            <a:r>
              <a:rPr lang="en-US" altLang="en-US"/>
              <a:t>Mole Crickets</a:t>
            </a:r>
          </a:p>
        </p:txBody>
      </p:sp>
      <p:pic>
        <p:nvPicPr>
          <p:cNvPr id="17413" name="Picture 5" descr="2722001"/>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14500" y="1957388"/>
            <a:ext cx="5715000" cy="3810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6" name="Picture 2" descr="lflslide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685800"/>
            <a:ext cx="7772400" cy="5160963"/>
          </a:xfrm>
          <a:prstGeom prst="rect">
            <a:avLst/>
          </a:prstGeom>
          <a:noFill/>
          <a:extLst>
            <a:ext uri="{909E8E84-426E-40DD-AFC4-6F175D3DCCD1}">
              <a14:hiddenFill xmlns:a14="http://schemas.microsoft.com/office/drawing/2010/main">
                <a:solidFill>
                  <a:srgbClr val="FFFFFF"/>
                </a:solidFill>
              </a14:hiddenFill>
            </a:ext>
          </a:extLst>
        </p:spPr>
      </p:pic>
      <p:sp>
        <p:nvSpPr>
          <p:cNvPr id="251907" name="Text Box 3"/>
          <p:cNvSpPr txBox="1">
            <a:spLocks noChangeArrowheads="1"/>
          </p:cNvSpPr>
          <p:nvPr/>
        </p:nvSpPr>
        <p:spPr bwMode="auto">
          <a:xfrm>
            <a:off x="3908425" y="4495800"/>
            <a:ext cx="4473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pPr>
            <a:endParaRPr lang="en-US" altLang="en-US" sz="2400">
              <a:latin typeface="Times" charset="0"/>
            </a:endParaRPr>
          </a:p>
        </p:txBody>
      </p:sp>
      <p:sp>
        <p:nvSpPr>
          <p:cNvPr id="251908" name="Text Box 4"/>
          <p:cNvSpPr txBox="1">
            <a:spLocks noChangeArrowheads="1"/>
          </p:cNvSpPr>
          <p:nvPr/>
        </p:nvSpPr>
        <p:spPr bwMode="auto">
          <a:xfrm>
            <a:off x="3810000" y="4876800"/>
            <a:ext cx="449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pPr>
            <a:endParaRPr lang="en-US" altLang="en-US" sz="2400">
              <a:latin typeface="Times" charset="0"/>
            </a:endParaRPr>
          </a:p>
        </p:txBody>
      </p:sp>
      <p:sp>
        <p:nvSpPr>
          <p:cNvPr id="251909" name="Rectangle 5"/>
          <p:cNvSpPr>
            <a:spLocks noChangeArrowheads="1"/>
          </p:cNvSpPr>
          <p:nvPr/>
        </p:nvSpPr>
        <p:spPr bwMode="auto">
          <a:xfrm>
            <a:off x="1371600" y="5867400"/>
            <a:ext cx="6781800" cy="685800"/>
          </a:xfrm>
          <a:prstGeom prst="rect">
            <a:avLst/>
          </a:prstGeom>
          <a:solidFill>
            <a:srgbClr val="FFFF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r>
              <a:rPr lang="en-US" altLang="en-US" sz="2400" b="1">
                <a:solidFill>
                  <a:srgbClr val="3399FF"/>
                </a:solidFill>
              </a:rPr>
              <a:t>http</a:t>
            </a:r>
            <a:r>
              <a:rPr lang="en-US" altLang="en-US" sz="2800" b="1">
                <a:solidFill>
                  <a:srgbClr val="3399FF"/>
                </a:solidFill>
              </a:rPr>
              <a:t>://www.caes.uga.edu/extension/</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4"/>
          <p:cNvSpPr>
            <a:spLocks noGrp="1" noChangeArrowheads="1"/>
          </p:cNvSpPr>
          <p:nvPr>
            <p:ph type="title"/>
          </p:nvPr>
        </p:nvSpPr>
        <p:spPr/>
        <p:txBody>
          <a:bodyPr/>
          <a:lstStyle/>
          <a:p>
            <a:r>
              <a:rPr lang="en-US" altLang="en-US"/>
              <a:t>White Grubs</a:t>
            </a:r>
          </a:p>
        </p:txBody>
      </p:sp>
      <p:pic>
        <p:nvPicPr>
          <p:cNvPr id="18437" name="Picture 5" descr="2721095"/>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14500" y="1957388"/>
            <a:ext cx="5715000" cy="3810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4"/>
          <p:cNvSpPr>
            <a:spLocks noGrp="1" noChangeArrowheads="1"/>
          </p:cNvSpPr>
          <p:nvPr>
            <p:ph type="title"/>
          </p:nvPr>
        </p:nvSpPr>
        <p:spPr/>
        <p:txBody>
          <a:bodyPr/>
          <a:lstStyle/>
          <a:p>
            <a:r>
              <a:rPr lang="en-US" altLang="en-US"/>
              <a:t>Billbugs</a:t>
            </a:r>
          </a:p>
        </p:txBody>
      </p:sp>
      <p:pic>
        <p:nvPicPr>
          <p:cNvPr id="26629" name="Picture 5" descr="billbug"/>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14500" y="1962150"/>
            <a:ext cx="5715000" cy="3800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4"/>
          <p:cNvSpPr>
            <a:spLocks noGrp="1" noChangeArrowheads="1"/>
          </p:cNvSpPr>
          <p:nvPr>
            <p:ph type="title"/>
          </p:nvPr>
        </p:nvSpPr>
        <p:spPr>
          <a:xfrm>
            <a:off x="533400" y="2133600"/>
            <a:ext cx="8229600" cy="1143000"/>
          </a:xfrm>
        </p:spPr>
        <p:txBody>
          <a:bodyPr/>
          <a:lstStyle/>
          <a:p>
            <a:r>
              <a:rPr lang="en-US" altLang="en-US" sz="4800" b="1"/>
              <a:t>Leaf, Stem and Thatch </a:t>
            </a:r>
            <a:br>
              <a:rPr lang="en-US" altLang="en-US" sz="4800" b="1"/>
            </a:br>
            <a:r>
              <a:rPr lang="en-US" altLang="en-US" sz="4800" b="1"/>
              <a:t>Inhabiting Insects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p:cNvSpPr>
            <a:spLocks noGrp="1" noChangeArrowheads="1"/>
          </p:cNvSpPr>
          <p:nvPr>
            <p:ph type="title"/>
          </p:nvPr>
        </p:nvSpPr>
        <p:spPr/>
        <p:txBody>
          <a:bodyPr/>
          <a:lstStyle/>
          <a:p>
            <a:r>
              <a:rPr lang="en-US" altLang="en-US" b="1"/>
              <a:t>Spittlebugs</a:t>
            </a:r>
          </a:p>
        </p:txBody>
      </p:sp>
      <p:pic>
        <p:nvPicPr>
          <p:cNvPr id="28677" name="Picture 5" descr="spittlebugs"/>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447800" y="1524000"/>
            <a:ext cx="6591300" cy="4460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4"/>
          <p:cNvSpPr>
            <a:spLocks noGrp="1" noChangeArrowheads="1"/>
          </p:cNvSpPr>
          <p:nvPr>
            <p:ph type="title"/>
          </p:nvPr>
        </p:nvSpPr>
        <p:spPr/>
        <p:txBody>
          <a:bodyPr/>
          <a:lstStyle/>
          <a:p>
            <a:r>
              <a:rPr lang="en-US" altLang="en-US" b="1"/>
              <a:t>Chinchbugs</a:t>
            </a:r>
          </a:p>
        </p:txBody>
      </p:sp>
      <p:pic>
        <p:nvPicPr>
          <p:cNvPr id="29701" name="Picture 5" descr="chinchbug2"/>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09600" y="1447800"/>
            <a:ext cx="7620000" cy="5080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4"/>
          <p:cNvSpPr>
            <a:spLocks noGrp="1" noChangeArrowheads="1"/>
          </p:cNvSpPr>
          <p:nvPr>
            <p:ph type="title"/>
          </p:nvPr>
        </p:nvSpPr>
        <p:spPr/>
        <p:txBody>
          <a:bodyPr/>
          <a:lstStyle/>
          <a:p>
            <a:r>
              <a:rPr lang="en-US" altLang="en-US" b="1"/>
              <a:t>Sod Webworms</a:t>
            </a:r>
          </a:p>
        </p:txBody>
      </p:sp>
      <p:pic>
        <p:nvPicPr>
          <p:cNvPr id="30725" name="Picture 5" descr="sodwebworm"/>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950913" y="1828800"/>
            <a:ext cx="2857500" cy="3810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30727" name="Picture 7" descr="sodwebwormm"/>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648200" y="2347913"/>
            <a:ext cx="4038600" cy="3028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ltLang="en-US" b="1"/>
              <a:t>Armyworms</a:t>
            </a:r>
          </a:p>
        </p:txBody>
      </p:sp>
      <p:pic>
        <p:nvPicPr>
          <p:cNvPr id="31748" name="Picture 4" descr="truearmyworm"/>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14500" y="1957388"/>
            <a:ext cx="5715000" cy="3810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p:txBody>
          <a:bodyPr/>
          <a:lstStyle/>
          <a:p>
            <a:r>
              <a:rPr lang="en-US" altLang="en-US" b="1"/>
              <a:t>Cutworms</a:t>
            </a:r>
          </a:p>
        </p:txBody>
      </p:sp>
      <p:pic>
        <p:nvPicPr>
          <p:cNvPr id="32773" name="Picture 5" descr="cutworm2"/>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14500" y="1957388"/>
            <a:ext cx="5715000" cy="3810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6" name="Rectangle 4"/>
          <p:cNvSpPr>
            <a:spLocks noGrp="1" noChangeArrowheads="1"/>
          </p:cNvSpPr>
          <p:nvPr>
            <p:ph type="title"/>
          </p:nvPr>
        </p:nvSpPr>
        <p:spPr>
          <a:xfrm>
            <a:off x="457200" y="2362200"/>
            <a:ext cx="8229600" cy="1143000"/>
          </a:xfrm>
        </p:spPr>
        <p:txBody>
          <a:bodyPr/>
          <a:lstStyle/>
          <a:p>
            <a:r>
              <a:rPr lang="en-US" altLang="en-US" b="1"/>
              <a:t>Non-harmful Turf Inhabitants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4"/>
          <p:cNvSpPr>
            <a:spLocks noGrp="1" noChangeArrowheads="1"/>
          </p:cNvSpPr>
          <p:nvPr>
            <p:ph type="title"/>
          </p:nvPr>
        </p:nvSpPr>
        <p:spPr/>
        <p:txBody>
          <a:bodyPr/>
          <a:lstStyle/>
          <a:p>
            <a:r>
              <a:rPr lang="en-US" altLang="en-US" b="1"/>
              <a:t>Cicada Killer Wasp</a:t>
            </a:r>
          </a:p>
        </p:txBody>
      </p:sp>
      <p:pic>
        <p:nvPicPr>
          <p:cNvPr id="33797" name="Picture 5" descr="cicada_killer_wasp-rule"/>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81200" y="1676400"/>
            <a:ext cx="6034088"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9" name="Rectangle 3"/>
          <p:cNvSpPr>
            <a:spLocks noChangeArrowheads="1"/>
          </p:cNvSpPr>
          <p:nvPr/>
        </p:nvSpPr>
        <p:spPr bwMode="auto">
          <a:xfrm>
            <a:off x="2209800" y="1143000"/>
            <a:ext cx="5105400" cy="4572000"/>
          </a:xfrm>
          <a:prstGeom prst="rect">
            <a:avLst/>
          </a:prstGeom>
          <a:solidFill>
            <a:srgbClr val="FFFFCC">
              <a:alpha val="49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254978" name="Picture 2" descr="Weblogo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914400"/>
            <a:ext cx="4991100" cy="4891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4"/>
          <p:cNvSpPr>
            <a:spLocks noGrp="1" noChangeArrowheads="1"/>
          </p:cNvSpPr>
          <p:nvPr>
            <p:ph type="title"/>
          </p:nvPr>
        </p:nvSpPr>
        <p:spPr/>
        <p:txBody>
          <a:bodyPr/>
          <a:lstStyle/>
          <a:p>
            <a:r>
              <a:rPr lang="en-US" altLang="en-US" b="1"/>
              <a:t>Earwigs</a:t>
            </a:r>
          </a:p>
        </p:txBody>
      </p:sp>
      <p:pic>
        <p:nvPicPr>
          <p:cNvPr id="50181" name="Picture 5" descr="earwig"/>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54163" y="1600200"/>
            <a:ext cx="6034087"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Rectangle 4"/>
          <p:cNvSpPr>
            <a:spLocks noGrp="1" noChangeArrowheads="1"/>
          </p:cNvSpPr>
          <p:nvPr>
            <p:ph type="title"/>
          </p:nvPr>
        </p:nvSpPr>
        <p:spPr/>
        <p:txBody>
          <a:bodyPr/>
          <a:lstStyle/>
          <a:p>
            <a:r>
              <a:rPr lang="en-US" altLang="en-US" b="1"/>
              <a:t>Millipedes &amp; Centipedes</a:t>
            </a:r>
          </a:p>
        </p:txBody>
      </p:sp>
      <p:pic>
        <p:nvPicPr>
          <p:cNvPr id="56325" name="Picture 5" descr="millipede"/>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133600" y="2033588"/>
            <a:ext cx="4876800" cy="3657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Rectangle 4"/>
          <p:cNvSpPr>
            <a:spLocks noGrp="1" noChangeArrowheads="1"/>
          </p:cNvSpPr>
          <p:nvPr>
            <p:ph type="title"/>
          </p:nvPr>
        </p:nvSpPr>
        <p:spPr/>
        <p:txBody>
          <a:bodyPr/>
          <a:lstStyle/>
          <a:p>
            <a:r>
              <a:rPr lang="en-US" altLang="en-US" b="1"/>
              <a:t>Sowbugs &amp; Pillbugs</a:t>
            </a:r>
          </a:p>
        </p:txBody>
      </p:sp>
      <p:pic>
        <p:nvPicPr>
          <p:cNvPr id="51205" name="Picture 5" descr="pillbug"/>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09800" y="2090738"/>
            <a:ext cx="4419600" cy="33162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4" name="Rectangle 4"/>
          <p:cNvSpPr>
            <a:spLocks noGrp="1" noChangeArrowheads="1"/>
          </p:cNvSpPr>
          <p:nvPr>
            <p:ph type="title"/>
          </p:nvPr>
        </p:nvSpPr>
        <p:spPr/>
        <p:txBody>
          <a:bodyPr/>
          <a:lstStyle/>
          <a:p>
            <a:r>
              <a:rPr lang="en-US" altLang="en-US"/>
              <a:t>Questions?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AutoShape 2">
            <a:hlinkClick r:id="" action="ppaction://noaction" highlightClick="1"/>
          </p:cNvPr>
          <p:cNvSpPr>
            <a:spLocks noChangeArrowheads="1"/>
          </p:cNvSpPr>
          <p:nvPr/>
        </p:nvSpPr>
        <p:spPr bwMode="auto">
          <a:xfrm>
            <a:off x="2514600" y="1676400"/>
            <a:ext cx="1042988" cy="1042988"/>
          </a:xfrm>
          <a:prstGeom prst="actionButtonBlank">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1379" name="AutoShape 3">
            <a:hlinkClick r:id="" action="ppaction://noaction" highlightClick="1"/>
          </p:cNvPr>
          <p:cNvSpPr>
            <a:spLocks noChangeArrowheads="1"/>
          </p:cNvSpPr>
          <p:nvPr/>
        </p:nvSpPr>
        <p:spPr bwMode="auto">
          <a:xfrm>
            <a:off x="609600" y="762000"/>
            <a:ext cx="1042988" cy="1042988"/>
          </a:xfrm>
          <a:prstGeom prst="actionButtonBlank">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1013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19475"/>
            <a:ext cx="9525" cy="1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138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19475"/>
            <a:ext cx="9525" cy="1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138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19475"/>
            <a:ext cx="9525" cy="1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138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19475"/>
            <a:ext cx="9525" cy="1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138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43200"/>
            <a:ext cx="4191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138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0"/>
            <a:ext cx="50292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1386"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4800" y="3200400"/>
            <a:ext cx="50292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1387"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41148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1388" name="Rectangle 12"/>
          <p:cNvSpPr>
            <a:spLocks noChangeArrowheads="1"/>
          </p:cNvSpPr>
          <p:nvPr/>
        </p:nvSpPr>
        <p:spPr bwMode="auto">
          <a:xfrm>
            <a:off x="2133600" y="2667000"/>
            <a:ext cx="5486400" cy="1447800"/>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lgn="l">
              <a:defRPr>
                <a:solidFill>
                  <a:schemeClr val="tx1"/>
                </a:solidFill>
                <a:latin typeface="Arial" charset="0"/>
              </a:defRPr>
            </a:lvl1pPr>
            <a:lvl2pPr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algn="ctr"/>
            <a:r>
              <a:rPr lang="en-US" altLang="en-US" sz="4800" b="1">
                <a:solidFill>
                  <a:srgbClr val="FFFF00"/>
                </a:solidFill>
                <a:effectLst>
                  <a:outerShdw blurRad="38100" dist="38100" dir="2700000" algn="tl">
                    <a:srgbClr val="000000"/>
                  </a:outerShdw>
                </a:effectLst>
              </a:rPr>
              <a:t>Turfgrass Diseases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533400" y="1676400"/>
            <a:ext cx="7924800"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buFontTx/>
              <a:buChar char="•"/>
            </a:pPr>
            <a:r>
              <a:rPr lang="en-US" altLang="en-US" sz="2400" b="1">
                <a:solidFill>
                  <a:schemeClr val="bg1"/>
                </a:solidFill>
                <a:effectLst>
                  <a:outerShdw blurRad="38100" dist="38100" dir="2700000" algn="tl">
                    <a:srgbClr val="C0C0C0"/>
                  </a:outerShdw>
                </a:effectLst>
              </a:rPr>
              <a:t>Adds  beauty and value to any property</a:t>
            </a:r>
          </a:p>
          <a:p>
            <a:pPr algn="l" eaLnBrk="0" hangingPunct="0">
              <a:buFontTx/>
              <a:buChar char="•"/>
            </a:pPr>
            <a:r>
              <a:rPr lang="en-US" altLang="en-US" sz="2400" b="1">
                <a:solidFill>
                  <a:schemeClr val="bg1"/>
                </a:solidFill>
                <a:effectLst>
                  <a:outerShdw blurRad="38100" dist="38100" dir="2700000" algn="tl">
                    <a:srgbClr val="C0C0C0"/>
                  </a:outerShdw>
                </a:effectLst>
              </a:rPr>
              <a:t>Versatile and functional plant in the landscape</a:t>
            </a:r>
          </a:p>
          <a:p>
            <a:pPr algn="l" eaLnBrk="0" hangingPunct="0">
              <a:buFontTx/>
              <a:buChar char="•"/>
            </a:pPr>
            <a:r>
              <a:rPr lang="en-US" altLang="en-US" sz="2400" b="1">
                <a:solidFill>
                  <a:schemeClr val="bg1"/>
                </a:solidFill>
                <a:effectLst>
                  <a:outerShdw blurRad="38100" dist="38100" dir="2700000" algn="tl">
                    <a:srgbClr val="C0C0C0"/>
                  </a:outerShdw>
                </a:effectLst>
              </a:rPr>
              <a:t>Most effective plant cover </a:t>
            </a:r>
          </a:p>
          <a:p>
            <a:pPr algn="l" eaLnBrk="0" hangingPunct="0">
              <a:buFontTx/>
              <a:buChar char="•"/>
            </a:pPr>
            <a:r>
              <a:rPr lang="en-US" altLang="en-US" sz="2400" b="1">
                <a:solidFill>
                  <a:schemeClr val="bg1"/>
                </a:solidFill>
                <a:effectLst>
                  <a:outerShdw blurRad="38100" dist="38100" dir="2700000" algn="tl">
                    <a:srgbClr val="C0C0C0"/>
                  </a:outerShdw>
                </a:effectLst>
              </a:rPr>
              <a:t>Reduces soil erosion and surface water run-off</a:t>
            </a:r>
          </a:p>
          <a:p>
            <a:pPr algn="l" eaLnBrk="0" hangingPunct="0">
              <a:buFontTx/>
              <a:buChar char="•"/>
            </a:pPr>
            <a:r>
              <a:rPr lang="en-US" altLang="en-US" sz="2400" b="1">
                <a:solidFill>
                  <a:schemeClr val="bg1"/>
                </a:solidFill>
                <a:effectLst>
                  <a:outerShdw blurRad="38100" dist="38100" dir="2700000" algn="tl">
                    <a:srgbClr val="C0C0C0"/>
                  </a:outerShdw>
                </a:effectLst>
              </a:rPr>
              <a:t>Recharges ground water</a:t>
            </a:r>
          </a:p>
          <a:p>
            <a:pPr algn="l" eaLnBrk="0" hangingPunct="0">
              <a:buFontTx/>
              <a:buChar char="•"/>
            </a:pPr>
            <a:r>
              <a:rPr lang="en-US" altLang="en-US" sz="2400" b="1">
                <a:solidFill>
                  <a:schemeClr val="bg1"/>
                </a:solidFill>
                <a:effectLst>
                  <a:outerShdw blurRad="38100" dist="38100" dir="2700000" algn="tl">
                    <a:srgbClr val="C0C0C0"/>
                  </a:outerShdw>
                </a:effectLst>
              </a:rPr>
              <a:t>Reduces heat  (30</a:t>
            </a:r>
            <a:r>
              <a:rPr lang="en-US" altLang="en-US" sz="2400" b="1">
                <a:solidFill>
                  <a:schemeClr val="bg1"/>
                </a:solidFill>
                <a:effectLst>
                  <a:outerShdw blurRad="38100" dist="38100" dir="2700000" algn="tl">
                    <a:srgbClr val="C0C0C0"/>
                  </a:outerShdw>
                </a:effectLst>
                <a:ea typeface="Arial" charset="0"/>
                <a:cs typeface="Arial" charset="0"/>
              </a:rPr>
              <a:t>º</a:t>
            </a:r>
            <a:r>
              <a:rPr lang="en-US" altLang="en-US" sz="2400" b="1">
                <a:solidFill>
                  <a:schemeClr val="bg1"/>
                </a:solidFill>
                <a:effectLst>
                  <a:outerShdw blurRad="38100" dist="38100" dir="2700000" algn="tl">
                    <a:srgbClr val="C0C0C0"/>
                  </a:outerShdw>
                </a:effectLst>
              </a:rPr>
              <a:t>F below that of asphalt area)</a:t>
            </a:r>
          </a:p>
          <a:p>
            <a:pPr algn="l" eaLnBrk="0" hangingPunct="0">
              <a:buFontTx/>
              <a:buChar char="•"/>
            </a:pPr>
            <a:r>
              <a:rPr lang="en-US" altLang="en-US" sz="2400" b="1">
                <a:solidFill>
                  <a:schemeClr val="bg1"/>
                </a:solidFill>
                <a:effectLst>
                  <a:outerShdw blurRad="38100" dist="38100" dir="2700000" algn="tl">
                    <a:srgbClr val="C0C0C0"/>
                  </a:outerShdw>
                </a:effectLst>
              </a:rPr>
              <a:t>Average lawn area has a cooling effect equals 8 ton  </a:t>
            </a:r>
          </a:p>
          <a:p>
            <a:pPr algn="l" eaLnBrk="0" hangingPunct="0"/>
            <a:r>
              <a:rPr lang="en-US" altLang="en-US" sz="2400" b="1">
                <a:solidFill>
                  <a:schemeClr val="bg1"/>
                </a:solidFill>
                <a:effectLst>
                  <a:outerShdw blurRad="38100" dist="38100" dir="2700000" algn="tl">
                    <a:srgbClr val="C0C0C0"/>
                  </a:outerShdw>
                </a:effectLst>
              </a:rPr>
              <a:t>of air conditioning </a:t>
            </a:r>
          </a:p>
          <a:p>
            <a:pPr algn="l" eaLnBrk="0" hangingPunct="0">
              <a:buFontTx/>
              <a:buChar char="•"/>
            </a:pPr>
            <a:r>
              <a:rPr lang="en-US" altLang="en-US" sz="2400" b="1">
                <a:solidFill>
                  <a:schemeClr val="bg1"/>
                </a:solidFill>
                <a:effectLst>
                  <a:outerShdw blurRad="38100" dist="38100" dir="2700000" algn="tl">
                    <a:srgbClr val="C0C0C0"/>
                  </a:outerShdw>
                </a:effectLst>
              </a:rPr>
              <a:t>Absorbs dust and other pollutants</a:t>
            </a:r>
          </a:p>
          <a:p>
            <a:pPr algn="l" eaLnBrk="0" hangingPunct="0">
              <a:buFontTx/>
              <a:buChar char="•"/>
            </a:pPr>
            <a:r>
              <a:rPr lang="en-US" altLang="en-US" sz="2400" b="1">
                <a:solidFill>
                  <a:schemeClr val="bg1"/>
                </a:solidFill>
                <a:effectLst>
                  <a:outerShdw blurRad="38100" dist="38100" dir="2700000" algn="tl">
                    <a:srgbClr val="C0C0C0"/>
                  </a:outerShdw>
                </a:effectLst>
              </a:rPr>
              <a:t>Produces oxygen</a:t>
            </a:r>
          </a:p>
        </p:txBody>
      </p:sp>
      <p:sp>
        <p:nvSpPr>
          <p:cNvPr id="103428" name="Rectangle 4"/>
          <p:cNvSpPr>
            <a:spLocks noGrp="1" noChangeArrowheads="1"/>
          </p:cNvSpPr>
          <p:nvPr>
            <p:ph type="title"/>
          </p:nvPr>
        </p:nvSpPr>
        <p:spPr>
          <a:xfrm>
            <a:off x="533400" y="533400"/>
            <a:ext cx="8229600" cy="1143000"/>
          </a:xfrm>
        </p:spPr>
        <p:txBody>
          <a:bodyPr/>
          <a:lstStyle/>
          <a:p>
            <a:r>
              <a:rPr lang="en-US" altLang="en-US" b="1">
                <a:solidFill>
                  <a:schemeClr val="bg1"/>
                </a:solidFill>
              </a:rPr>
              <a:t>Turfgrass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2"/>
          <p:cNvSpPr txBox="1">
            <a:spLocks noChangeArrowheads="1"/>
          </p:cNvSpPr>
          <p:nvPr/>
        </p:nvSpPr>
        <p:spPr bwMode="auto">
          <a:xfrm>
            <a:off x="4276725" y="1143000"/>
            <a:ext cx="4222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altLang="en-US" sz="6000">
                <a:solidFill>
                  <a:schemeClr val="bg1"/>
                </a:solidFill>
                <a:effectLst>
                  <a:outerShdw blurRad="38100" dist="38100" dir="2700000" algn="tl">
                    <a:srgbClr val="C0C0C0"/>
                  </a:outerShdw>
                </a:effectLst>
                <a:latin typeface="Tahoma" charset="0"/>
              </a:rPr>
              <a:t> </a:t>
            </a:r>
          </a:p>
        </p:txBody>
      </p:sp>
      <p:sp>
        <p:nvSpPr>
          <p:cNvPr id="105475" name="Rectangle 3"/>
          <p:cNvSpPr>
            <a:spLocks noChangeArrowheads="1"/>
          </p:cNvSpPr>
          <p:nvPr/>
        </p:nvSpPr>
        <p:spPr bwMode="auto">
          <a:xfrm>
            <a:off x="990600" y="2057400"/>
            <a:ext cx="7391400" cy="3525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buFontTx/>
              <a:buChar char="•"/>
            </a:pPr>
            <a:r>
              <a:rPr lang="en-US" altLang="en-US" sz="2400">
                <a:solidFill>
                  <a:schemeClr val="bg1"/>
                </a:solidFill>
              </a:rPr>
              <a:t>Due to diverse environmental conditions and clientele choices in GA there are a wide variety of turfgrass species grown</a:t>
            </a:r>
          </a:p>
          <a:p>
            <a:pPr algn="l">
              <a:spcBef>
                <a:spcPct val="20000"/>
              </a:spcBef>
            </a:pPr>
            <a:endParaRPr lang="en-US" altLang="en-US" sz="2400">
              <a:solidFill>
                <a:schemeClr val="bg1"/>
              </a:solidFill>
            </a:endParaRPr>
          </a:p>
          <a:p>
            <a:pPr algn="l">
              <a:spcBef>
                <a:spcPct val="20000"/>
              </a:spcBef>
              <a:buFontTx/>
              <a:buChar char="•"/>
            </a:pPr>
            <a:r>
              <a:rPr lang="en-US" altLang="en-US" sz="2400">
                <a:solidFill>
                  <a:schemeClr val="bg1"/>
                </a:solidFill>
              </a:rPr>
              <a:t>Variety of turfgrass pathogens flourish</a:t>
            </a:r>
          </a:p>
          <a:p>
            <a:pPr algn="l">
              <a:spcBef>
                <a:spcPct val="20000"/>
              </a:spcBef>
            </a:pPr>
            <a:endParaRPr lang="en-US" altLang="en-US" sz="2400">
              <a:solidFill>
                <a:schemeClr val="bg1"/>
              </a:solidFill>
            </a:endParaRPr>
          </a:p>
          <a:p>
            <a:pPr algn="l">
              <a:spcBef>
                <a:spcPct val="20000"/>
              </a:spcBef>
              <a:buFontTx/>
              <a:buChar char="•"/>
            </a:pPr>
            <a:r>
              <a:rPr lang="en-US" altLang="en-US" sz="2400">
                <a:solidFill>
                  <a:schemeClr val="bg1"/>
                </a:solidFill>
              </a:rPr>
              <a:t>In 2000,</a:t>
            </a:r>
            <a:r>
              <a:rPr lang="en-US" altLang="en-US" sz="3600" b="1">
                <a:solidFill>
                  <a:schemeClr val="bg1"/>
                </a:solidFill>
              </a:rPr>
              <a:t> </a:t>
            </a:r>
            <a:r>
              <a:rPr lang="en-US" altLang="en-US" sz="2400">
                <a:solidFill>
                  <a:schemeClr val="bg1"/>
                </a:solidFill>
              </a:rPr>
              <a:t>disease</a:t>
            </a:r>
            <a:r>
              <a:rPr lang="en-US" altLang="en-US" sz="3600" b="1">
                <a:solidFill>
                  <a:schemeClr val="bg1"/>
                </a:solidFill>
              </a:rPr>
              <a:t> </a:t>
            </a:r>
            <a:r>
              <a:rPr lang="en-US" altLang="en-US" sz="2400">
                <a:solidFill>
                  <a:schemeClr val="bg1"/>
                </a:solidFill>
              </a:rPr>
              <a:t>losses and control costs account for over $200 million</a:t>
            </a:r>
          </a:p>
        </p:txBody>
      </p:sp>
      <p:sp>
        <p:nvSpPr>
          <p:cNvPr id="105476" name="Rectangle 4"/>
          <p:cNvSpPr>
            <a:spLocks noGrp="1" noChangeArrowheads="1"/>
          </p:cNvSpPr>
          <p:nvPr>
            <p:ph type="title"/>
          </p:nvPr>
        </p:nvSpPr>
        <p:spPr/>
        <p:txBody>
          <a:bodyPr/>
          <a:lstStyle/>
          <a:p>
            <a:r>
              <a:rPr lang="en-US" altLang="en-US">
                <a:solidFill>
                  <a:schemeClr val="bg1"/>
                </a:solidFill>
              </a:rPr>
              <a:t>Diseases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2"/>
          <p:cNvSpPr txBox="1">
            <a:spLocks noChangeArrowheads="1"/>
          </p:cNvSpPr>
          <p:nvPr/>
        </p:nvSpPr>
        <p:spPr bwMode="auto">
          <a:xfrm>
            <a:off x="685800" y="658813"/>
            <a:ext cx="1841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endParaRPr lang="en-US" altLang="en-US" sz="2800">
              <a:solidFill>
                <a:schemeClr val="bg1"/>
              </a:solidFill>
              <a:effectLst>
                <a:outerShdw blurRad="38100" dist="38100" dir="2700000" algn="tl">
                  <a:srgbClr val="C0C0C0"/>
                </a:outerShdw>
              </a:effectLst>
              <a:latin typeface="Tahoma" charset="0"/>
            </a:endParaRPr>
          </a:p>
          <a:p>
            <a:pPr algn="l" eaLnBrk="0" hangingPunct="0"/>
            <a:endParaRPr lang="en-US" altLang="en-US" sz="3200">
              <a:solidFill>
                <a:schemeClr val="bg1"/>
              </a:solidFill>
              <a:effectLst>
                <a:outerShdw blurRad="38100" dist="38100" dir="2700000" algn="tl">
                  <a:srgbClr val="C0C0C0"/>
                </a:outerShdw>
              </a:effectLst>
              <a:latin typeface="Tahoma" charset="0"/>
            </a:endParaRPr>
          </a:p>
        </p:txBody>
      </p:sp>
      <p:sp>
        <p:nvSpPr>
          <p:cNvPr id="107524" name="Rectangle 4"/>
          <p:cNvSpPr>
            <a:spLocks noGrp="1" noChangeArrowheads="1"/>
          </p:cNvSpPr>
          <p:nvPr>
            <p:ph type="title"/>
          </p:nvPr>
        </p:nvSpPr>
        <p:spPr>
          <a:xfrm>
            <a:off x="0" y="533400"/>
            <a:ext cx="8915400" cy="2057400"/>
          </a:xfrm>
        </p:spPr>
        <p:txBody>
          <a:bodyPr/>
          <a:lstStyle/>
          <a:p>
            <a:r>
              <a:rPr lang="en-US" altLang="en-US" sz="4000">
                <a:solidFill>
                  <a:schemeClr val="bg1"/>
                </a:solidFill>
              </a:rPr>
              <a:t>Most turfgrass diseases can</a:t>
            </a:r>
            <a:br>
              <a:rPr lang="en-US" altLang="en-US" sz="4000">
                <a:solidFill>
                  <a:schemeClr val="bg1"/>
                </a:solidFill>
              </a:rPr>
            </a:br>
            <a:r>
              <a:rPr lang="en-US" altLang="en-US" sz="4000">
                <a:solidFill>
                  <a:schemeClr val="bg1"/>
                </a:solidFill>
              </a:rPr>
              <a:t>be avoided using proper management </a:t>
            </a:r>
            <a:br>
              <a:rPr lang="en-US" altLang="en-US" sz="4000">
                <a:solidFill>
                  <a:schemeClr val="bg1"/>
                </a:solidFill>
              </a:rPr>
            </a:br>
            <a:r>
              <a:rPr lang="en-US" altLang="en-US" sz="4000">
                <a:solidFill>
                  <a:schemeClr val="bg1"/>
                </a:solidFill>
              </a:rPr>
              <a:t>strategies </a:t>
            </a:r>
            <a:br>
              <a:rPr lang="en-US" altLang="en-US" sz="4000">
                <a:solidFill>
                  <a:schemeClr val="bg1"/>
                </a:solidFill>
              </a:rPr>
            </a:br>
            <a:endParaRPr lang="en-US" altLang="en-US" sz="4000">
              <a:solidFill>
                <a:schemeClr val="bg1"/>
              </a:solidFill>
            </a:endParaRPr>
          </a:p>
        </p:txBody>
      </p:sp>
      <p:sp>
        <p:nvSpPr>
          <p:cNvPr id="107525" name="Rectangle 5"/>
          <p:cNvSpPr>
            <a:spLocks noGrp="1" noChangeArrowheads="1"/>
          </p:cNvSpPr>
          <p:nvPr>
            <p:ph type="body" idx="1"/>
          </p:nvPr>
        </p:nvSpPr>
        <p:spPr>
          <a:xfrm>
            <a:off x="838200" y="3124200"/>
            <a:ext cx="7924800" cy="3001963"/>
          </a:xfrm>
        </p:spPr>
        <p:txBody>
          <a:bodyPr/>
          <a:lstStyle/>
          <a:p>
            <a:r>
              <a:rPr lang="en-US" altLang="en-US" b="0"/>
              <a:t>Reduction in expenses</a:t>
            </a:r>
          </a:p>
          <a:p>
            <a:r>
              <a:rPr lang="en-US" altLang="en-US" b="0"/>
              <a:t>Save water resources</a:t>
            </a:r>
          </a:p>
          <a:p>
            <a:r>
              <a:rPr lang="en-US" altLang="en-US" b="0"/>
              <a:t>Reduce pesticide use</a:t>
            </a:r>
          </a:p>
          <a:p>
            <a:r>
              <a:rPr lang="en-US" altLang="en-US" b="0"/>
              <a:t>Reduce negative impact on the environment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2"/>
          <p:cNvSpPr txBox="1">
            <a:spLocks noChangeArrowheads="1"/>
          </p:cNvSpPr>
          <p:nvPr/>
        </p:nvSpPr>
        <p:spPr bwMode="auto">
          <a:xfrm>
            <a:off x="0" y="304800"/>
            <a:ext cx="18415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endParaRPr lang="en-US" altLang="en-US" sz="3200" b="1">
              <a:solidFill>
                <a:srgbClr val="FFFF00"/>
              </a:solidFill>
              <a:effectLst>
                <a:outerShdw blurRad="38100" dist="38100" dir="2700000" algn="tl">
                  <a:srgbClr val="C0C0C0"/>
                </a:outerShdw>
              </a:effectLst>
            </a:endParaRPr>
          </a:p>
          <a:p>
            <a:pPr algn="l" eaLnBrk="0" hangingPunct="0"/>
            <a:endParaRPr lang="en-US" altLang="en-US" sz="3200" b="1">
              <a:solidFill>
                <a:schemeClr val="bg1"/>
              </a:solidFill>
              <a:effectLst>
                <a:outerShdw blurRad="38100" dist="38100" dir="2700000" algn="tl">
                  <a:srgbClr val="C0C0C0"/>
                </a:outerShdw>
              </a:effectLst>
            </a:endParaRPr>
          </a:p>
        </p:txBody>
      </p:sp>
      <p:sp>
        <p:nvSpPr>
          <p:cNvPr id="109571" name="Rectangle 3"/>
          <p:cNvSpPr>
            <a:spLocks noGrp="1" noChangeArrowheads="1"/>
          </p:cNvSpPr>
          <p:nvPr>
            <p:ph type="title"/>
          </p:nvPr>
        </p:nvSpPr>
        <p:spPr/>
        <p:txBody>
          <a:bodyPr/>
          <a:lstStyle/>
          <a:p>
            <a:r>
              <a:rPr lang="en-US" altLang="en-US" sz="4000" b="1"/>
              <a:t>Management practices to reduce turf disease problems</a:t>
            </a:r>
          </a:p>
        </p:txBody>
      </p:sp>
      <p:sp>
        <p:nvSpPr>
          <p:cNvPr id="109572" name="Rectangle 4"/>
          <p:cNvSpPr>
            <a:spLocks noGrp="1" noChangeArrowheads="1"/>
          </p:cNvSpPr>
          <p:nvPr>
            <p:ph type="body" idx="1"/>
          </p:nvPr>
        </p:nvSpPr>
        <p:spPr>
          <a:xfrm>
            <a:off x="457200" y="2286000"/>
            <a:ext cx="8229600" cy="3840163"/>
          </a:xfrm>
        </p:spPr>
        <p:txBody>
          <a:bodyPr/>
          <a:lstStyle/>
          <a:p>
            <a:pPr>
              <a:lnSpc>
                <a:spcPct val="90000"/>
              </a:lnSpc>
            </a:pPr>
            <a:r>
              <a:rPr lang="en-US" altLang="en-US" sz="2400"/>
              <a:t>Prepare the soil properly</a:t>
            </a:r>
          </a:p>
          <a:p>
            <a:pPr>
              <a:lnSpc>
                <a:spcPct val="90000"/>
              </a:lnSpc>
              <a:buFontTx/>
              <a:buNone/>
            </a:pPr>
            <a:r>
              <a:rPr lang="en-US" altLang="en-US" sz="2400"/>
              <a:t>	Take soil samples, remove debris, ensure p</a:t>
            </a:r>
            <a:r>
              <a:rPr lang="en-US" altLang="en-US" sz="2400" b="0"/>
              <a:t>roper water drainage</a:t>
            </a:r>
          </a:p>
          <a:p>
            <a:pPr lvl="4">
              <a:lnSpc>
                <a:spcPct val="90000"/>
              </a:lnSpc>
            </a:pPr>
            <a:endParaRPr lang="en-US" altLang="en-US" sz="1600" b="1">
              <a:solidFill>
                <a:schemeClr val="bg1"/>
              </a:solidFill>
              <a:effectLst>
                <a:outerShdw blurRad="38100" dist="38100" dir="2700000" algn="tl">
                  <a:srgbClr val="C0C0C0"/>
                </a:outerShdw>
              </a:effectLst>
            </a:endParaRPr>
          </a:p>
          <a:p>
            <a:pPr>
              <a:lnSpc>
                <a:spcPct val="90000"/>
              </a:lnSpc>
            </a:pPr>
            <a:r>
              <a:rPr lang="en-US" altLang="en-US" sz="2400"/>
              <a:t>Plant locally adapted turf species</a:t>
            </a:r>
          </a:p>
          <a:p>
            <a:pPr>
              <a:lnSpc>
                <a:spcPct val="90000"/>
              </a:lnSpc>
            </a:pPr>
            <a:endParaRPr lang="en-US" altLang="en-US" sz="2400"/>
          </a:p>
          <a:p>
            <a:pPr>
              <a:lnSpc>
                <a:spcPct val="90000"/>
              </a:lnSpc>
            </a:pPr>
            <a:r>
              <a:rPr lang="en-US" altLang="en-US" sz="2400"/>
              <a:t>Purchase high quality disease-free seed, sod or sprigs</a:t>
            </a:r>
          </a:p>
          <a:p>
            <a:pPr>
              <a:lnSpc>
                <a:spcPct val="90000"/>
              </a:lnSpc>
            </a:pPr>
            <a:endParaRPr lang="en-US" altLang="en-US" sz="2400"/>
          </a:p>
          <a:p>
            <a:pPr>
              <a:lnSpc>
                <a:spcPct val="90000"/>
              </a:lnSpc>
            </a:pPr>
            <a:r>
              <a:rPr lang="en-US" altLang="en-US" sz="2400"/>
              <a:t>Follow proper irrigation practices</a:t>
            </a:r>
          </a:p>
          <a:p>
            <a:pPr>
              <a:lnSpc>
                <a:spcPct val="90000"/>
              </a:lnSpc>
            </a:pPr>
            <a:endParaRPr lang="en-US" altLang="en-US" sz="24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3"/>
          <p:cNvSpPr>
            <a:spLocks noGrp="1" noChangeArrowheads="1"/>
          </p:cNvSpPr>
          <p:nvPr>
            <p:ph type="title"/>
          </p:nvPr>
        </p:nvSpPr>
        <p:spPr>
          <a:xfrm>
            <a:off x="609600" y="274638"/>
            <a:ext cx="8077200" cy="1143000"/>
          </a:xfrm>
        </p:spPr>
        <p:txBody>
          <a:bodyPr/>
          <a:lstStyle/>
          <a:p>
            <a:endParaRPr lang="en-US" altLang="en-US"/>
          </a:p>
        </p:txBody>
      </p:sp>
      <p:sp>
        <p:nvSpPr>
          <p:cNvPr id="111620" name="Rectangle 4"/>
          <p:cNvSpPr>
            <a:spLocks noGrp="1" noChangeArrowheads="1"/>
          </p:cNvSpPr>
          <p:nvPr>
            <p:ph type="body" idx="1"/>
          </p:nvPr>
        </p:nvSpPr>
        <p:spPr>
          <a:xfrm>
            <a:off x="381000" y="2057400"/>
            <a:ext cx="8229600" cy="4525963"/>
          </a:xfrm>
        </p:spPr>
        <p:txBody>
          <a:bodyPr/>
          <a:lstStyle/>
          <a:p>
            <a:pPr>
              <a:lnSpc>
                <a:spcPct val="80000"/>
              </a:lnSpc>
            </a:pPr>
            <a:r>
              <a:rPr lang="en-US" altLang="en-US" sz="2800"/>
              <a:t>Apply fertilizer according to soil analysis </a:t>
            </a:r>
          </a:p>
          <a:p>
            <a:pPr>
              <a:lnSpc>
                <a:spcPct val="80000"/>
              </a:lnSpc>
            </a:pPr>
            <a:endParaRPr lang="en-US" altLang="en-US" sz="2800"/>
          </a:p>
          <a:p>
            <a:pPr>
              <a:lnSpc>
                <a:spcPct val="80000"/>
              </a:lnSpc>
            </a:pPr>
            <a:r>
              <a:rPr lang="en-US" altLang="en-US" sz="2800"/>
              <a:t>Mow at recommended height</a:t>
            </a:r>
          </a:p>
          <a:p>
            <a:pPr>
              <a:lnSpc>
                <a:spcPct val="80000"/>
              </a:lnSpc>
            </a:pPr>
            <a:endParaRPr lang="en-US" altLang="en-US" sz="2800"/>
          </a:p>
          <a:p>
            <a:pPr>
              <a:lnSpc>
                <a:spcPct val="80000"/>
              </a:lnSpc>
            </a:pPr>
            <a:r>
              <a:rPr lang="en-US" altLang="en-US" sz="2800"/>
              <a:t>Remove excessive thatch</a:t>
            </a:r>
          </a:p>
          <a:p>
            <a:pPr>
              <a:lnSpc>
                <a:spcPct val="80000"/>
              </a:lnSpc>
            </a:pPr>
            <a:endParaRPr lang="en-US" altLang="en-US" sz="2800"/>
          </a:p>
          <a:p>
            <a:pPr>
              <a:lnSpc>
                <a:spcPct val="80000"/>
              </a:lnSpc>
            </a:pPr>
            <a:r>
              <a:rPr lang="en-US" altLang="en-US" sz="2800"/>
              <a:t>Allow for adequate light and air movement</a:t>
            </a:r>
          </a:p>
          <a:p>
            <a:pPr>
              <a:lnSpc>
                <a:spcPct val="80000"/>
              </a:lnSpc>
            </a:pPr>
            <a:endParaRPr lang="en-US" altLang="en-US" sz="2800"/>
          </a:p>
          <a:p>
            <a:pPr>
              <a:lnSpc>
                <a:spcPct val="80000"/>
              </a:lnSpc>
            </a:pPr>
            <a:r>
              <a:rPr lang="en-US" altLang="en-US" sz="2800"/>
              <a:t>Follow recommended disease control practices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p:txBody>
          <a:bodyPr/>
          <a:lstStyle/>
          <a:p>
            <a:r>
              <a:rPr lang="en-US" altLang="en-US"/>
              <a:t>Learning Objectives</a:t>
            </a:r>
          </a:p>
        </p:txBody>
      </p:sp>
      <p:sp>
        <p:nvSpPr>
          <p:cNvPr id="261123" name="Rectangle 3"/>
          <p:cNvSpPr>
            <a:spLocks noGrp="1" noChangeArrowheads="1"/>
          </p:cNvSpPr>
          <p:nvPr>
            <p:ph type="body" idx="1"/>
          </p:nvPr>
        </p:nvSpPr>
        <p:spPr/>
        <p:txBody>
          <a:bodyPr/>
          <a:lstStyle/>
          <a:p>
            <a:r>
              <a:rPr lang="en-US" altLang="en-US"/>
              <a:t>Insect-related injury in the lawn</a:t>
            </a:r>
          </a:p>
          <a:p>
            <a:r>
              <a:rPr lang="en-US" altLang="en-US"/>
              <a:t>Common insects affecting turfgrass in Georgia</a:t>
            </a:r>
          </a:p>
          <a:p>
            <a:r>
              <a:rPr lang="en-US" altLang="en-US"/>
              <a:t>Preventing or controlling insect damage to turfgrass</a:t>
            </a:r>
          </a:p>
          <a:p>
            <a:r>
              <a:rPr lang="en-US" altLang="en-US"/>
              <a:t>Symptoms of turfgrass diseases</a:t>
            </a:r>
          </a:p>
          <a:p>
            <a:r>
              <a:rPr lang="en-US" altLang="en-US"/>
              <a:t>Preventing or controllling turfgrass diseases</a:t>
            </a:r>
          </a:p>
          <a:p>
            <a:endParaRPr lang="en-US" alt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9" name="Rectangle 5"/>
          <p:cNvSpPr>
            <a:spLocks noGrp="1" noChangeArrowheads="1"/>
          </p:cNvSpPr>
          <p:nvPr>
            <p:ph type="title"/>
          </p:nvPr>
        </p:nvSpPr>
        <p:spPr/>
        <p:txBody>
          <a:bodyPr/>
          <a:lstStyle/>
          <a:p>
            <a:r>
              <a:rPr lang="en-US" altLang="en-US" b="1">
                <a:solidFill>
                  <a:schemeClr val="bg1"/>
                </a:solidFill>
              </a:rPr>
              <a:t>Specific diseases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Brown%20Patch%20on%20Tur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676400"/>
            <a:ext cx="4114800" cy="2743200"/>
          </a:xfrm>
          <a:prstGeom prst="rect">
            <a:avLst/>
          </a:prstGeom>
          <a:noFill/>
          <a:extLst>
            <a:ext uri="{909E8E84-426E-40DD-AFC4-6F175D3DCCD1}">
              <a14:hiddenFill xmlns:a14="http://schemas.microsoft.com/office/drawing/2010/main">
                <a:solidFill>
                  <a:srgbClr val="FFFFFF"/>
                </a:solidFill>
              </a14:hiddenFill>
            </a:ext>
          </a:extLst>
        </p:spPr>
      </p:pic>
      <p:sp>
        <p:nvSpPr>
          <p:cNvPr id="115715" name="Text Box 3"/>
          <p:cNvSpPr txBox="1">
            <a:spLocks noChangeArrowheads="1"/>
          </p:cNvSpPr>
          <p:nvPr/>
        </p:nvSpPr>
        <p:spPr bwMode="auto">
          <a:xfrm>
            <a:off x="4516438" y="533400"/>
            <a:ext cx="1841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endParaRPr lang="en-US" altLang="en-US" sz="3200" b="1">
              <a:solidFill>
                <a:srgbClr val="FFFF00"/>
              </a:solidFill>
              <a:effectLst>
                <a:outerShdw blurRad="38100" dist="38100" dir="2700000" algn="tl">
                  <a:srgbClr val="C0C0C0"/>
                </a:outerShdw>
              </a:effectLst>
            </a:endParaRPr>
          </a:p>
        </p:txBody>
      </p:sp>
      <p:sp>
        <p:nvSpPr>
          <p:cNvPr id="115716" name="Rectangle 4"/>
          <p:cNvSpPr>
            <a:spLocks noChangeArrowheads="1"/>
          </p:cNvSpPr>
          <p:nvPr/>
        </p:nvSpPr>
        <p:spPr bwMode="auto">
          <a:xfrm>
            <a:off x="228600" y="1752600"/>
            <a:ext cx="44196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90000"/>
              </a:lnSpc>
              <a:spcBef>
                <a:spcPct val="20000"/>
              </a:spcBef>
              <a:buFontTx/>
              <a:buChar char="•"/>
            </a:pPr>
            <a:r>
              <a:rPr lang="en-US" altLang="en-US" sz="2400" b="1">
                <a:solidFill>
                  <a:schemeClr val="bg1"/>
                </a:solidFill>
                <a:effectLst>
                  <a:outerShdw blurRad="38100" dist="38100" dir="2700000" algn="tl">
                    <a:srgbClr val="C0C0C0"/>
                  </a:outerShdw>
                </a:effectLst>
              </a:rPr>
              <a:t>Caused by the fungus </a:t>
            </a:r>
            <a:r>
              <a:rPr lang="en-US" altLang="en-US" sz="2400" b="1" i="1">
                <a:solidFill>
                  <a:schemeClr val="bg1"/>
                </a:solidFill>
                <a:effectLst>
                  <a:outerShdw blurRad="38100" dist="38100" dir="2700000" algn="tl">
                    <a:srgbClr val="C0C0C0"/>
                  </a:outerShdw>
                </a:effectLst>
              </a:rPr>
              <a:t>Rhizoctonia solani</a:t>
            </a:r>
          </a:p>
          <a:p>
            <a:pPr>
              <a:lnSpc>
                <a:spcPct val="90000"/>
              </a:lnSpc>
              <a:spcBef>
                <a:spcPct val="20000"/>
              </a:spcBef>
              <a:buFontTx/>
              <a:buChar char="•"/>
            </a:pPr>
            <a:endParaRPr lang="en-US" altLang="en-US" sz="2400" b="1">
              <a:solidFill>
                <a:schemeClr val="bg1"/>
              </a:solidFill>
              <a:effectLst>
                <a:outerShdw blurRad="38100" dist="38100" dir="2700000" algn="tl">
                  <a:srgbClr val="C0C0C0"/>
                </a:outerShdw>
              </a:effectLst>
            </a:endParaRPr>
          </a:p>
          <a:p>
            <a:pPr>
              <a:lnSpc>
                <a:spcPct val="90000"/>
              </a:lnSpc>
              <a:spcBef>
                <a:spcPct val="20000"/>
              </a:spcBef>
              <a:buFontTx/>
              <a:buChar char="•"/>
            </a:pPr>
            <a:r>
              <a:rPr lang="en-US" altLang="en-US" sz="2400" b="1">
                <a:solidFill>
                  <a:schemeClr val="bg1"/>
                </a:solidFill>
                <a:effectLst>
                  <a:outerShdw blurRad="38100" dist="38100" dir="2700000" algn="tl">
                    <a:srgbClr val="C0C0C0"/>
                  </a:outerShdw>
                </a:effectLst>
              </a:rPr>
              <a:t>Disease symptoms are circular patterns of dead grass </a:t>
            </a:r>
          </a:p>
          <a:p>
            <a:pPr>
              <a:lnSpc>
                <a:spcPct val="90000"/>
              </a:lnSpc>
              <a:spcBef>
                <a:spcPct val="20000"/>
              </a:spcBef>
              <a:buFontTx/>
              <a:buChar char="•"/>
            </a:pPr>
            <a:endParaRPr lang="en-US" altLang="en-US" sz="2400" b="1">
              <a:solidFill>
                <a:schemeClr val="bg1"/>
              </a:solidFill>
              <a:effectLst>
                <a:outerShdw blurRad="38100" dist="38100" dir="2700000" algn="tl">
                  <a:srgbClr val="C0C0C0"/>
                </a:outerShdw>
              </a:effectLst>
            </a:endParaRPr>
          </a:p>
          <a:p>
            <a:pPr>
              <a:lnSpc>
                <a:spcPct val="90000"/>
              </a:lnSpc>
              <a:spcBef>
                <a:spcPct val="20000"/>
              </a:spcBef>
              <a:buFontTx/>
              <a:buChar char="•"/>
            </a:pPr>
            <a:r>
              <a:rPr lang="en-US" altLang="en-US" sz="2400" b="1">
                <a:solidFill>
                  <a:schemeClr val="bg1"/>
                </a:solidFill>
                <a:effectLst>
                  <a:outerShdw blurRad="38100" dist="38100" dir="2700000" algn="tl">
                    <a:srgbClr val="C0C0C0"/>
                  </a:outerShdw>
                </a:effectLst>
              </a:rPr>
              <a:t>Turf turns brown and grass blades rot off</a:t>
            </a:r>
            <a:r>
              <a:rPr lang="en-US" altLang="en-US" sz="2400" b="1">
                <a:solidFill>
                  <a:srgbClr val="FFFF00"/>
                </a:solidFill>
                <a:effectLst>
                  <a:outerShdw blurRad="38100" dist="38100" dir="2700000" algn="tl">
                    <a:srgbClr val="C0C0C0"/>
                  </a:outerShdw>
                </a:effectLst>
              </a:rPr>
              <a:t> </a:t>
            </a:r>
          </a:p>
        </p:txBody>
      </p:sp>
      <p:sp>
        <p:nvSpPr>
          <p:cNvPr id="115717" name="Rectangle 5"/>
          <p:cNvSpPr>
            <a:spLocks noChangeArrowheads="1"/>
          </p:cNvSpPr>
          <p:nvPr/>
        </p:nvSpPr>
        <p:spPr bwMode="auto">
          <a:xfrm>
            <a:off x="4648200" y="228600"/>
            <a:ext cx="41910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5718" name="Rectangle 6"/>
          <p:cNvSpPr>
            <a:spLocks noChangeArrowheads="1"/>
          </p:cNvSpPr>
          <p:nvPr/>
        </p:nvSpPr>
        <p:spPr bwMode="auto">
          <a:xfrm>
            <a:off x="4724400" y="1676400"/>
            <a:ext cx="4114800" cy="2743200"/>
          </a:xfrm>
          <a:prstGeom prst="rect">
            <a:avLst/>
          </a:prstGeom>
          <a:noFill/>
          <a:ln w="28575">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5719" name="Rectangle 7"/>
          <p:cNvSpPr>
            <a:spLocks noChangeArrowheads="1"/>
          </p:cNvSpPr>
          <p:nvPr/>
        </p:nvSpPr>
        <p:spPr bwMode="auto">
          <a:xfrm>
            <a:off x="4800600" y="5334000"/>
            <a:ext cx="381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5720" name="Rectangle 8"/>
          <p:cNvSpPr>
            <a:spLocks noChangeArrowheads="1"/>
          </p:cNvSpPr>
          <p:nvPr/>
        </p:nvSpPr>
        <p:spPr bwMode="auto">
          <a:xfrm>
            <a:off x="2286000" y="2376488"/>
            <a:ext cx="4572000" cy="103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lvl="1" eaLnBrk="0" hangingPunct="0">
              <a:spcBef>
                <a:spcPct val="50000"/>
              </a:spcBef>
            </a:pPr>
            <a:endParaRPr lang="en-US" altLang="en-US" sz="2000">
              <a:solidFill>
                <a:srgbClr val="000000"/>
              </a:solidFill>
            </a:endParaRPr>
          </a:p>
          <a:p>
            <a:pPr lvl="1" eaLnBrk="0" hangingPunct="0">
              <a:spcBef>
                <a:spcPct val="50000"/>
              </a:spcBef>
            </a:pPr>
            <a:endParaRPr lang="en-US" altLang="en-US" sz="2800">
              <a:solidFill>
                <a:schemeClr val="bg1"/>
              </a:solidFill>
            </a:endParaRPr>
          </a:p>
        </p:txBody>
      </p:sp>
      <p:sp>
        <p:nvSpPr>
          <p:cNvPr id="115721" name="Rectangle 9"/>
          <p:cNvSpPr>
            <a:spLocks noChangeArrowheads="1"/>
          </p:cNvSpPr>
          <p:nvPr/>
        </p:nvSpPr>
        <p:spPr bwMode="auto">
          <a:xfrm>
            <a:off x="4191000" y="4724400"/>
            <a:ext cx="45720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en-US" sz="2000">
                <a:solidFill>
                  <a:srgbClr val="FFFF00"/>
                </a:solidFill>
                <a:effectLst>
                  <a:outerShdw blurRad="38100" dist="38100" dir="2700000" algn="tl">
                    <a:srgbClr val="C0C0C0"/>
                  </a:outerShdw>
                </a:effectLst>
              </a:rPr>
              <a:t>Most common in</a:t>
            </a:r>
          </a:p>
          <a:p>
            <a:pPr eaLnBrk="0" hangingPunct="0"/>
            <a:r>
              <a:rPr lang="en-US" altLang="en-US" sz="2000">
                <a:solidFill>
                  <a:srgbClr val="FFFF00"/>
                </a:solidFill>
                <a:effectLst>
                  <a:outerShdw blurRad="38100" dist="38100" dir="2700000" algn="tl">
                    <a:srgbClr val="C0C0C0"/>
                  </a:outerShdw>
                </a:effectLst>
              </a:rPr>
              <a:t>St. Augustine, Zosysiagrass</a:t>
            </a:r>
          </a:p>
          <a:p>
            <a:pPr eaLnBrk="0" hangingPunct="0"/>
            <a:r>
              <a:rPr lang="en-US" altLang="en-US" sz="2000">
                <a:solidFill>
                  <a:srgbClr val="FFFF00"/>
                </a:solidFill>
                <a:effectLst>
                  <a:outerShdw blurRad="38100" dist="38100" dir="2700000" algn="tl">
                    <a:srgbClr val="C0C0C0"/>
                  </a:outerShdw>
                </a:effectLst>
              </a:rPr>
              <a:t>Bentgrass</a:t>
            </a:r>
          </a:p>
          <a:p>
            <a:pPr eaLnBrk="0" hangingPunct="0"/>
            <a:r>
              <a:rPr lang="en-US" altLang="en-US" sz="2000">
                <a:solidFill>
                  <a:srgbClr val="FFFF00"/>
                </a:solidFill>
                <a:effectLst>
                  <a:outerShdw blurRad="38100" dist="38100" dir="2700000" algn="tl">
                    <a:srgbClr val="C0C0C0"/>
                  </a:outerShdw>
                </a:effectLst>
              </a:rPr>
              <a:t>Ryegrass</a:t>
            </a:r>
          </a:p>
          <a:p>
            <a:pPr eaLnBrk="0" hangingPunct="0"/>
            <a:r>
              <a:rPr lang="en-US" altLang="en-US" sz="2000">
                <a:solidFill>
                  <a:srgbClr val="FFFF00"/>
                </a:solidFill>
                <a:effectLst>
                  <a:outerShdw blurRad="38100" dist="38100" dir="2700000" algn="tl">
                    <a:srgbClr val="C0C0C0"/>
                  </a:outerShdw>
                </a:effectLst>
              </a:rPr>
              <a:t>Centipede</a:t>
            </a:r>
          </a:p>
          <a:p>
            <a:pPr eaLnBrk="0" hangingPunct="0"/>
            <a:r>
              <a:rPr lang="en-US" altLang="en-US" sz="2000">
                <a:solidFill>
                  <a:srgbClr val="FFFF00"/>
                </a:solidFill>
                <a:effectLst>
                  <a:outerShdw blurRad="38100" dist="38100" dir="2700000" algn="tl">
                    <a:srgbClr val="C0C0C0"/>
                  </a:outerShdw>
                </a:effectLst>
              </a:rPr>
              <a:t>Bermuda</a:t>
            </a:r>
          </a:p>
        </p:txBody>
      </p:sp>
      <p:sp>
        <p:nvSpPr>
          <p:cNvPr id="115724" name="Rectangle 12"/>
          <p:cNvSpPr>
            <a:spLocks noGrp="1" noChangeArrowheads="1"/>
          </p:cNvSpPr>
          <p:nvPr>
            <p:ph type="title"/>
          </p:nvPr>
        </p:nvSpPr>
        <p:spPr/>
        <p:txBody>
          <a:bodyPr/>
          <a:lstStyle/>
          <a:p>
            <a:r>
              <a:rPr lang="en-US" altLang="en-US" b="1"/>
              <a:t>Brown Patch</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ChangeArrowheads="1"/>
          </p:cNvSpPr>
          <p:nvPr/>
        </p:nvSpPr>
        <p:spPr bwMode="auto">
          <a:xfrm>
            <a:off x="76200" y="838200"/>
            <a:ext cx="45720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spcBef>
                <a:spcPct val="50000"/>
              </a:spcBef>
              <a:buFontTx/>
              <a:buChar char="•"/>
            </a:pPr>
            <a:r>
              <a:rPr lang="en-US" altLang="en-US" sz="2400" b="1">
                <a:solidFill>
                  <a:srgbClr val="FFFF00"/>
                </a:solidFill>
                <a:effectLst>
                  <a:outerShdw blurRad="38100" dist="38100" dir="2700000" algn="tl">
                    <a:srgbClr val="C0C0C0"/>
                  </a:outerShdw>
                </a:effectLst>
              </a:rPr>
              <a:t>Brown Patch can spread in an area from 1-50'.</a:t>
            </a:r>
          </a:p>
          <a:p>
            <a:pPr>
              <a:lnSpc>
                <a:spcPct val="90000"/>
              </a:lnSpc>
              <a:spcBef>
                <a:spcPct val="50000"/>
              </a:spcBef>
              <a:buFontTx/>
              <a:buChar char="•"/>
            </a:pPr>
            <a:endParaRPr lang="en-US" altLang="en-US" sz="2400" b="1">
              <a:solidFill>
                <a:srgbClr val="FFFF00"/>
              </a:solidFill>
              <a:effectLst>
                <a:outerShdw blurRad="38100" dist="38100" dir="2700000" algn="tl">
                  <a:srgbClr val="C0C0C0"/>
                </a:outerShdw>
              </a:effectLst>
            </a:endParaRPr>
          </a:p>
          <a:p>
            <a:pPr>
              <a:lnSpc>
                <a:spcPct val="90000"/>
              </a:lnSpc>
              <a:spcBef>
                <a:spcPct val="50000"/>
              </a:spcBef>
              <a:buFontTx/>
              <a:buChar char="•"/>
            </a:pPr>
            <a:r>
              <a:rPr lang="en-US" altLang="en-US" sz="2400" b="1">
                <a:solidFill>
                  <a:srgbClr val="FFFF00"/>
                </a:solidFill>
                <a:effectLst>
                  <a:outerShdw blurRad="38100" dist="38100" dir="2700000" algn="tl">
                    <a:srgbClr val="C0C0C0"/>
                  </a:outerShdw>
                </a:effectLst>
              </a:rPr>
              <a:t>New leaves may emerge in the center of the circular patch giving the diseased areas a doughnut-shaped appearance.</a:t>
            </a:r>
          </a:p>
        </p:txBody>
      </p:sp>
      <p:pic>
        <p:nvPicPr>
          <p:cNvPr id="117763" name="Picture 3" descr="Symptoms of Brown Pat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04800"/>
            <a:ext cx="4114800" cy="3657600"/>
          </a:xfrm>
          <a:prstGeom prst="rect">
            <a:avLst/>
          </a:prstGeom>
          <a:noFill/>
          <a:extLst>
            <a:ext uri="{909E8E84-426E-40DD-AFC4-6F175D3DCCD1}">
              <a14:hiddenFill xmlns:a14="http://schemas.microsoft.com/office/drawing/2010/main">
                <a:solidFill>
                  <a:srgbClr val="FFFFFF"/>
                </a:solidFill>
              </a14:hiddenFill>
            </a:ext>
          </a:extLst>
        </p:spPr>
      </p:pic>
      <p:sp>
        <p:nvSpPr>
          <p:cNvPr id="117764" name="Rectangle 4"/>
          <p:cNvSpPr>
            <a:spLocks noChangeArrowheads="1"/>
          </p:cNvSpPr>
          <p:nvPr/>
        </p:nvSpPr>
        <p:spPr bwMode="auto">
          <a:xfrm>
            <a:off x="4724400" y="304800"/>
            <a:ext cx="4114800" cy="3657600"/>
          </a:xfrm>
          <a:prstGeom prst="rect">
            <a:avLst/>
          </a:prstGeom>
          <a:noFill/>
          <a:ln w="2857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7765" name="Rectangle 5"/>
          <p:cNvSpPr>
            <a:spLocks noChangeArrowheads="1"/>
          </p:cNvSpPr>
          <p:nvPr/>
        </p:nvSpPr>
        <p:spPr bwMode="auto">
          <a:xfrm>
            <a:off x="762000" y="4827588"/>
            <a:ext cx="8077200" cy="116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altLang="en-US" sz="2800">
                <a:solidFill>
                  <a:srgbClr val="FFFF00"/>
                </a:solidFill>
                <a:effectLst>
                  <a:outerShdw blurRad="38100" dist="38100" dir="2700000" algn="tl">
                    <a:srgbClr val="C0C0C0"/>
                  </a:outerShdw>
                </a:effectLst>
              </a:rPr>
              <a:t>BP Accounts for 65% of UGA </a:t>
            </a:r>
          </a:p>
          <a:p>
            <a:pPr eaLnBrk="0" hangingPunct="0">
              <a:spcBef>
                <a:spcPct val="50000"/>
              </a:spcBef>
            </a:pPr>
            <a:r>
              <a:rPr lang="en-US" altLang="en-US" sz="2800">
                <a:solidFill>
                  <a:srgbClr val="FFFF00"/>
                </a:solidFill>
                <a:effectLst>
                  <a:outerShdw blurRad="38100" dist="38100" dir="2700000" algn="tl">
                    <a:srgbClr val="C0C0C0"/>
                  </a:outerShdw>
                </a:effectLst>
              </a:rPr>
              <a:t>Disease Clinic Turf Samples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BrownPatch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581400"/>
            <a:ext cx="4572000" cy="3051175"/>
          </a:xfrm>
          <a:prstGeom prst="rect">
            <a:avLst/>
          </a:prstGeom>
          <a:noFill/>
          <a:extLst>
            <a:ext uri="{909E8E84-426E-40DD-AFC4-6F175D3DCCD1}">
              <a14:hiddenFill xmlns:a14="http://schemas.microsoft.com/office/drawing/2010/main">
                <a:solidFill>
                  <a:srgbClr val="FFFFFF"/>
                </a:solidFill>
              </a14:hiddenFill>
            </a:ext>
          </a:extLst>
        </p:spPr>
      </p:pic>
      <p:pic>
        <p:nvPicPr>
          <p:cNvPr id="119811" name="Picture 3" descr="brownpat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57200"/>
            <a:ext cx="4572000" cy="3048000"/>
          </a:xfrm>
          <a:prstGeom prst="rect">
            <a:avLst/>
          </a:prstGeom>
          <a:noFill/>
          <a:extLst>
            <a:ext uri="{909E8E84-426E-40DD-AFC4-6F175D3DCCD1}">
              <a14:hiddenFill xmlns:a14="http://schemas.microsoft.com/office/drawing/2010/main">
                <a:solidFill>
                  <a:srgbClr val="FFFFFF"/>
                </a:solidFill>
              </a14:hiddenFill>
            </a:ext>
          </a:extLst>
        </p:spPr>
      </p:pic>
      <p:sp>
        <p:nvSpPr>
          <p:cNvPr id="119812" name="Rectangle 4"/>
          <p:cNvSpPr>
            <a:spLocks noChangeArrowheads="1"/>
          </p:cNvSpPr>
          <p:nvPr/>
        </p:nvSpPr>
        <p:spPr bwMode="auto">
          <a:xfrm>
            <a:off x="228600" y="457200"/>
            <a:ext cx="4572000" cy="3048000"/>
          </a:xfrm>
          <a:prstGeom prst="rect">
            <a:avLst/>
          </a:prstGeom>
          <a:noFill/>
          <a:ln w="28575">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9813" name="Rectangle 5"/>
          <p:cNvSpPr>
            <a:spLocks noChangeArrowheads="1"/>
          </p:cNvSpPr>
          <p:nvPr/>
        </p:nvSpPr>
        <p:spPr bwMode="auto">
          <a:xfrm>
            <a:off x="228600" y="3581400"/>
            <a:ext cx="4572000" cy="3048000"/>
          </a:xfrm>
          <a:prstGeom prst="rect">
            <a:avLst/>
          </a:prstGeom>
          <a:noFill/>
          <a:ln w="28575">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9814" name="Text Box 6"/>
          <p:cNvSpPr txBox="1">
            <a:spLocks noChangeArrowheads="1"/>
          </p:cNvSpPr>
          <p:nvPr/>
        </p:nvSpPr>
        <p:spPr bwMode="auto">
          <a:xfrm>
            <a:off x="5105400" y="762000"/>
            <a:ext cx="3624263"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r>
              <a:rPr lang="en-US" altLang="en-US" sz="2400" b="1">
                <a:solidFill>
                  <a:srgbClr val="FFFF00"/>
                </a:solidFill>
                <a:effectLst>
                  <a:outerShdw blurRad="38100" dist="38100" dir="2700000" algn="tl">
                    <a:srgbClr val="C0C0C0"/>
                  </a:outerShdw>
                </a:effectLst>
              </a:rPr>
              <a:t>Patches merge to affect</a:t>
            </a:r>
          </a:p>
          <a:p>
            <a:pPr algn="l" eaLnBrk="0" hangingPunct="0"/>
            <a:r>
              <a:rPr lang="en-US" altLang="en-US" sz="2400" b="1">
                <a:solidFill>
                  <a:srgbClr val="FFFF00"/>
                </a:solidFill>
                <a:effectLst>
                  <a:outerShdw blurRad="38100" dist="38100" dir="2700000" algn="tl">
                    <a:srgbClr val="C0C0C0"/>
                  </a:outerShdw>
                </a:effectLst>
              </a:rPr>
              <a:t>larger areas</a:t>
            </a:r>
          </a:p>
          <a:p>
            <a:pPr algn="l" eaLnBrk="0" hangingPunct="0"/>
            <a:r>
              <a:rPr lang="en-US" altLang="en-US" sz="2400" b="1">
                <a:solidFill>
                  <a:srgbClr val="FFFF00"/>
                </a:solidFill>
                <a:effectLst>
                  <a:outerShdw blurRad="38100" dist="38100" dir="2700000" algn="tl">
                    <a:srgbClr val="C0C0C0"/>
                  </a:outerShdw>
                </a:effectLst>
              </a:rPr>
              <a:t>Occasionally circular </a:t>
            </a:r>
          </a:p>
          <a:p>
            <a:pPr algn="l" eaLnBrk="0" hangingPunct="0"/>
            <a:r>
              <a:rPr lang="en-US" altLang="en-US" sz="2400" b="1">
                <a:solidFill>
                  <a:srgbClr val="FFFF00"/>
                </a:solidFill>
                <a:effectLst>
                  <a:outerShdw blurRad="38100" dist="38100" dir="2700000" algn="tl">
                    <a:srgbClr val="C0C0C0"/>
                  </a:outerShdw>
                </a:effectLst>
              </a:rPr>
              <a:t>patterns aren’t evident</a:t>
            </a:r>
          </a:p>
        </p:txBody>
      </p:sp>
      <p:sp>
        <p:nvSpPr>
          <p:cNvPr id="119815" name="Text Box 7"/>
          <p:cNvSpPr txBox="1">
            <a:spLocks noChangeArrowheads="1"/>
          </p:cNvSpPr>
          <p:nvPr/>
        </p:nvSpPr>
        <p:spPr bwMode="auto">
          <a:xfrm>
            <a:off x="5105400" y="4191000"/>
            <a:ext cx="3713163"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buFontTx/>
              <a:buChar char="•"/>
            </a:pPr>
            <a:r>
              <a:rPr lang="en-US" altLang="en-US" sz="2400" b="1">
                <a:solidFill>
                  <a:srgbClr val="FFFF00"/>
                </a:solidFill>
                <a:effectLst>
                  <a:outerShdw blurRad="38100" dist="38100" dir="2700000" algn="tl">
                    <a:srgbClr val="C0C0C0"/>
                  </a:outerShdw>
                </a:effectLst>
              </a:rPr>
              <a:t>Heavy/recent infections</a:t>
            </a:r>
          </a:p>
          <a:p>
            <a:pPr algn="l" eaLnBrk="0" hangingPunct="0"/>
            <a:r>
              <a:rPr lang="en-US" altLang="en-US" sz="2400" b="1">
                <a:solidFill>
                  <a:srgbClr val="FFFF00"/>
                </a:solidFill>
                <a:effectLst>
                  <a:outerShdw blurRad="38100" dist="38100" dir="2700000" algn="tl">
                    <a:srgbClr val="C0C0C0"/>
                  </a:outerShdw>
                </a:effectLst>
              </a:rPr>
              <a:t>produce foul smell</a:t>
            </a:r>
          </a:p>
          <a:p>
            <a:pPr algn="l" eaLnBrk="0" hangingPunct="0">
              <a:buFontTx/>
              <a:buChar char="•"/>
            </a:pPr>
            <a:endParaRPr lang="en-US" altLang="en-US" sz="2400" b="1">
              <a:solidFill>
                <a:srgbClr val="FFFF00"/>
              </a:solidFill>
              <a:effectLst>
                <a:outerShdw blurRad="38100" dist="38100" dir="2700000" algn="tl">
                  <a:srgbClr val="C0C0C0"/>
                </a:outerShdw>
              </a:effectLst>
            </a:endParaRPr>
          </a:p>
          <a:p>
            <a:pPr algn="l" eaLnBrk="0" hangingPunct="0">
              <a:buFontTx/>
              <a:buChar char="•"/>
            </a:pPr>
            <a:r>
              <a:rPr lang="en-US" altLang="en-US" sz="2400" b="1">
                <a:solidFill>
                  <a:srgbClr val="FFFF00"/>
                </a:solidFill>
                <a:effectLst>
                  <a:outerShdw blurRad="38100" dist="38100" dir="2700000" algn="tl">
                    <a:srgbClr val="C0C0C0"/>
                  </a:outerShdw>
                </a:effectLst>
              </a:rPr>
              <a:t>Leaves/runners</a:t>
            </a:r>
          </a:p>
          <a:p>
            <a:pPr algn="l" eaLnBrk="0" hangingPunct="0"/>
            <a:r>
              <a:rPr lang="en-US" altLang="en-US" sz="2400" b="1">
                <a:solidFill>
                  <a:srgbClr val="FFFF00"/>
                </a:solidFill>
                <a:effectLst>
                  <a:outerShdw blurRad="38100" dist="38100" dir="2700000" algn="tl">
                    <a:srgbClr val="C0C0C0"/>
                  </a:outerShdw>
                </a:effectLst>
              </a:rPr>
              <a:t>pull out easily</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ChangeArrowheads="1"/>
          </p:cNvSpPr>
          <p:nvPr/>
        </p:nvSpPr>
        <p:spPr bwMode="auto">
          <a:xfrm>
            <a:off x="3733800" y="609600"/>
            <a:ext cx="5181600" cy="576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lvl="1" algn="l" eaLnBrk="0" hangingPunct="0"/>
            <a:r>
              <a:rPr lang="en-US" altLang="en-US" sz="3200" b="1">
                <a:solidFill>
                  <a:srgbClr val="FFFF00"/>
                </a:solidFill>
                <a:effectLst>
                  <a:outerShdw blurRad="38100" dist="38100" dir="2700000" algn="tl">
                    <a:srgbClr val="C0C0C0"/>
                  </a:outerShdw>
                </a:effectLst>
              </a:rPr>
              <a:t>Infection requirements</a:t>
            </a:r>
          </a:p>
          <a:p>
            <a:pPr lvl="1" algn="l" eaLnBrk="0" hangingPunct="0"/>
            <a:endParaRPr lang="en-US" altLang="en-US" sz="3200" b="1">
              <a:solidFill>
                <a:srgbClr val="FFFF00"/>
              </a:solidFill>
              <a:effectLst>
                <a:outerShdw blurRad="38100" dist="38100" dir="2700000" algn="tl">
                  <a:srgbClr val="C0C0C0"/>
                </a:outerShdw>
              </a:effectLst>
            </a:endParaRPr>
          </a:p>
          <a:p>
            <a:pPr lvl="1" algn="l" eaLnBrk="0" hangingPunct="0"/>
            <a:r>
              <a:rPr lang="en-US" altLang="en-US" sz="2800" b="1">
                <a:solidFill>
                  <a:srgbClr val="FFFF00"/>
                </a:solidFill>
                <a:effectLst>
                  <a:outerShdw blurRad="38100" dist="38100" dir="2700000" algn="tl">
                    <a:srgbClr val="C0C0C0"/>
                  </a:outerShdw>
                </a:effectLst>
              </a:rPr>
              <a:t>--Brown Patch occurs from late Spring through Early Fall  (temperatures between 65-85 </a:t>
            </a:r>
            <a:r>
              <a:rPr lang="en-US" altLang="en-US" sz="2800" b="1">
                <a:solidFill>
                  <a:srgbClr val="FFFF00"/>
                </a:solidFill>
                <a:effectLst>
                  <a:outerShdw blurRad="38100" dist="38100" dir="2700000" algn="tl">
                    <a:srgbClr val="C0C0C0"/>
                  </a:outerShdw>
                </a:effectLst>
                <a:ea typeface="Arial" charset="0"/>
                <a:cs typeface="Arial" charset="0"/>
              </a:rPr>
              <a:t>º F</a:t>
            </a:r>
            <a:r>
              <a:rPr lang="en-US" altLang="en-US" sz="2800" b="1">
                <a:solidFill>
                  <a:srgbClr val="FFFF00"/>
                </a:solidFill>
                <a:effectLst>
                  <a:outerShdw blurRad="38100" dist="38100" dir="2700000" algn="tl">
                    <a:srgbClr val="C0C0C0"/>
                  </a:outerShdw>
                </a:effectLst>
              </a:rPr>
              <a:t>) </a:t>
            </a:r>
          </a:p>
          <a:p>
            <a:pPr lvl="1" algn="l" eaLnBrk="0" hangingPunct="0"/>
            <a:endParaRPr lang="en-US" altLang="en-US" sz="2800" b="1">
              <a:solidFill>
                <a:srgbClr val="FFFF00"/>
              </a:solidFill>
              <a:effectLst>
                <a:outerShdw blurRad="38100" dist="38100" dir="2700000" algn="tl">
                  <a:srgbClr val="C0C0C0"/>
                </a:outerShdw>
              </a:effectLst>
            </a:endParaRPr>
          </a:p>
          <a:p>
            <a:pPr lvl="1" algn="l" eaLnBrk="0" hangingPunct="0"/>
            <a:r>
              <a:rPr lang="en-US" altLang="en-US" sz="2800" b="1">
                <a:solidFill>
                  <a:srgbClr val="FFFF00"/>
                </a:solidFill>
                <a:effectLst>
                  <a:outerShdw blurRad="38100" dist="38100" dir="2700000" algn="tl">
                    <a:srgbClr val="C0C0C0"/>
                  </a:outerShdw>
                </a:effectLst>
              </a:rPr>
              <a:t>--High humidity contributes to rapid disease spread</a:t>
            </a:r>
          </a:p>
          <a:p>
            <a:pPr lvl="1" algn="l" eaLnBrk="0" hangingPunct="0"/>
            <a:endParaRPr lang="en-US" altLang="en-US" sz="2800" b="1">
              <a:solidFill>
                <a:srgbClr val="FFFF00"/>
              </a:solidFill>
              <a:effectLst>
                <a:outerShdw blurRad="38100" dist="38100" dir="2700000" algn="tl">
                  <a:srgbClr val="C0C0C0"/>
                </a:outerShdw>
              </a:effectLst>
            </a:endParaRPr>
          </a:p>
          <a:p>
            <a:pPr lvl="1" algn="l" eaLnBrk="0" hangingPunct="0"/>
            <a:r>
              <a:rPr lang="en-US" altLang="en-US" sz="2800" b="1">
                <a:solidFill>
                  <a:srgbClr val="FFFF00"/>
                </a:solidFill>
                <a:effectLst>
                  <a:outerShdw blurRad="38100" dist="38100" dir="2700000" algn="tl">
                    <a:srgbClr val="C0C0C0"/>
                  </a:outerShdw>
                </a:effectLst>
              </a:rPr>
              <a:t>--High Nitrogen</a:t>
            </a:r>
          </a:p>
          <a:p>
            <a:pPr lvl="1" algn="l" eaLnBrk="0" hangingPunct="0"/>
            <a:endParaRPr lang="en-US" altLang="en-US" sz="2800">
              <a:solidFill>
                <a:srgbClr val="FFFF00"/>
              </a:solidFill>
              <a:effectLst>
                <a:outerShdw blurRad="38100" dist="38100" dir="2700000" algn="tl">
                  <a:srgbClr val="C0C0C0"/>
                </a:outerShdw>
              </a:effectLst>
            </a:endParaRPr>
          </a:p>
        </p:txBody>
      </p:sp>
      <p:pic>
        <p:nvPicPr>
          <p:cNvPr id="121859" name="Picture 3" descr="brown pat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57200"/>
            <a:ext cx="3048000" cy="2413000"/>
          </a:xfrm>
          <a:prstGeom prst="rect">
            <a:avLst/>
          </a:prstGeom>
          <a:noFill/>
          <a:extLst>
            <a:ext uri="{909E8E84-426E-40DD-AFC4-6F175D3DCCD1}">
              <a14:hiddenFill xmlns:a14="http://schemas.microsoft.com/office/drawing/2010/main">
                <a:solidFill>
                  <a:srgbClr val="FFFFFF"/>
                </a:solidFill>
              </a14:hiddenFill>
            </a:ext>
          </a:extLst>
        </p:spPr>
      </p:pic>
      <p:pic>
        <p:nvPicPr>
          <p:cNvPr id="121860" name="Picture 4" descr="rsol1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895600"/>
            <a:ext cx="3048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121861" name="Rectangle 5"/>
          <p:cNvSpPr>
            <a:spLocks noChangeArrowheads="1"/>
          </p:cNvSpPr>
          <p:nvPr/>
        </p:nvSpPr>
        <p:spPr bwMode="auto">
          <a:xfrm>
            <a:off x="457200" y="457200"/>
            <a:ext cx="3048000" cy="2438400"/>
          </a:xfrm>
          <a:prstGeom prst="rect">
            <a:avLst/>
          </a:prstGeom>
          <a:noFill/>
          <a:ln w="2857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1862" name="Rectangle 6"/>
          <p:cNvSpPr>
            <a:spLocks noChangeArrowheads="1"/>
          </p:cNvSpPr>
          <p:nvPr/>
        </p:nvSpPr>
        <p:spPr bwMode="auto">
          <a:xfrm>
            <a:off x="457200" y="2895600"/>
            <a:ext cx="3048000" cy="3429000"/>
          </a:xfrm>
          <a:prstGeom prst="rect">
            <a:avLst/>
          </a:prstGeom>
          <a:noFill/>
          <a:ln w="2857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685800" y="0"/>
            <a:ext cx="7772400" cy="1143000"/>
          </a:xfrm>
        </p:spPr>
        <p:txBody>
          <a:bodyPr/>
          <a:lstStyle/>
          <a:p>
            <a:r>
              <a:rPr lang="en-US" altLang="en-US" sz="4000"/>
              <a:t>Control</a:t>
            </a:r>
          </a:p>
        </p:txBody>
      </p:sp>
      <p:sp>
        <p:nvSpPr>
          <p:cNvPr id="123907" name="Rectangle 3"/>
          <p:cNvSpPr>
            <a:spLocks noChangeArrowheads="1"/>
          </p:cNvSpPr>
          <p:nvPr/>
        </p:nvSpPr>
        <p:spPr bwMode="auto">
          <a:xfrm>
            <a:off x="0" y="1130300"/>
            <a:ext cx="9144000" cy="567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buFont typeface="Symbol" charset="2"/>
              <a:buNone/>
            </a:pPr>
            <a:r>
              <a:rPr lang="en-US" altLang="en-US" sz="2400" b="1">
                <a:solidFill>
                  <a:srgbClr val="FFFF00"/>
                </a:solidFill>
                <a:effectLst>
                  <a:outerShdw blurRad="38100" dist="38100" dir="2700000" algn="tl">
                    <a:srgbClr val="C0C0C0"/>
                  </a:outerShdw>
                </a:effectLst>
              </a:rPr>
              <a:t>1) Scout: Early detection is key for disease prevention/control</a:t>
            </a:r>
          </a:p>
          <a:p>
            <a:pPr algn="l" eaLnBrk="0" hangingPunct="0">
              <a:spcBef>
                <a:spcPct val="50000"/>
              </a:spcBef>
              <a:buFont typeface="Symbol" charset="2"/>
              <a:buNone/>
            </a:pPr>
            <a:r>
              <a:rPr lang="en-US" altLang="en-US" sz="2400" b="1">
                <a:solidFill>
                  <a:srgbClr val="FFFF00"/>
                </a:solidFill>
                <a:effectLst>
                  <a:outerShdw blurRad="38100" dist="38100" dir="2700000" algn="tl">
                    <a:srgbClr val="C0C0C0"/>
                  </a:outerShdw>
                </a:effectLst>
              </a:rPr>
              <a:t>	Look for abnormal appearance/spots on turf</a:t>
            </a:r>
          </a:p>
          <a:p>
            <a:pPr algn="l" eaLnBrk="0" hangingPunct="0">
              <a:spcBef>
                <a:spcPct val="50000"/>
              </a:spcBef>
              <a:buFont typeface="Symbol" charset="2"/>
              <a:buNone/>
            </a:pPr>
            <a:r>
              <a:rPr lang="en-US" altLang="en-US" sz="2400" b="1">
                <a:solidFill>
                  <a:srgbClr val="FFFF00"/>
                </a:solidFill>
                <a:effectLst>
                  <a:outerShdw blurRad="38100" dist="38100" dir="2700000" algn="tl">
                    <a:srgbClr val="C0C0C0"/>
                  </a:outerShdw>
                </a:effectLst>
              </a:rPr>
              <a:t>	Look closely for early symptoms/ signs of the disease</a:t>
            </a:r>
          </a:p>
          <a:p>
            <a:pPr algn="l" eaLnBrk="0" hangingPunct="0">
              <a:spcBef>
                <a:spcPct val="50000"/>
              </a:spcBef>
              <a:buFont typeface="Symbol" charset="2"/>
              <a:buNone/>
            </a:pPr>
            <a:r>
              <a:rPr lang="en-US" altLang="en-US" sz="2400" b="1">
                <a:solidFill>
                  <a:srgbClr val="FFFF00"/>
                </a:solidFill>
                <a:effectLst>
                  <a:outerShdw blurRad="38100" dist="38100" dir="2700000" algn="tl">
                    <a:srgbClr val="C0C0C0"/>
                  </a:outerShdw>
                </a:effectLst>
              </a:rPr>
              <a:t>	Note weather patterns</a:t>
            </a:r>
          </a:p>
          <a:p>
            <a:pPr algn="l" eaLnBrk="0" hangingPunct="0">
              <a:spcBef>
                <a:spcPct val="50000"/>
              </a:spcBef>
              <a:buFont typeface="Symbol" charset="2"/>
              <a:buNone/>
            </a:pPr>
            <a:r>
              <a:rPr lang="en-US" altLang="en-US" sz="2400" b="1">
                <a:solidFill>
                  <a:srgbClr val="FFFF00"/>
                </a:solidFill>
                <a:effectLst>
                  <a:outerShdw blurRad="38100" dist="38100" dir="2700000" algn="tl">
                    <a:srgbClr val="C0C0C0"/>
                  </a:outerShdw>
                </a:effectLst>
              </a:rPr>
              <a:t>	Keep notes of site changes</a:t>
            </a:r>
          </a:p>
          <a:p>
            <a:pPr algn="l" eaLnBrk="0" hangingPunct="0">
              <a:spcBef>
                <a:spcPct val="50000"/>
              </a:spcBef>
              <a:buFont typeface="Symbol" charset="2"/>
              <a:buNone/>
            </a:pPr>
            <a:r>
              <a:rPr lang="en-US" altLang="en-US" sz="2400" b="1">
                <a:solidFill>
                  <a:srgbClr val="FFFF00"/>
                </a:solidFill>
                <a:effectLst>
                  <a:outerShdw blurRad="38100" dist="38100" dir="2700000" algn="tl">
                    <a:srgbClr val="C0C0C0"/>
                  </a:outerShdw>
                </a:effectLst>
              </a:rPr>
              <a:t>	History of problems in the site </a:t>
            </a:r>
          </a:p>
          <a:p>
            <a:pPr algn="l" eaLnBrk="0" hangingPunct="0">
              <a:lnSpc>
                <a:spcPct val="120000"/>
              </a:lnSpc>
              <a:spcBef>
                <a:spcPct val="50000"/>
              </a:spcBef>
              <a:buFont typeface="Symbol" charset="2"/>
              <a:buNone/>
            </a:pPr>
            <a:r>
              <a:rPr lang="en-US" altLang="en-US" sz="2400" b="1">
                <a:solidFill>
                  <a:srgbClr val="FFFF00"/>
                </a:solidFill>
                <a:effectLst>
                  <a:outerShdw blurRad="38100" dist="38100" dir="2700000" algn="tl">
                    <a:srgbClr val="C0C0C0"/>
                  </a:outerShdw>
                </a:effectLst>
              </a:rPr>
              <a:t>2) Avoid excessive Nitrogen fertilization </a:t>
            </a:r>
          </a:p>
          <a:p>
            <a:pPr algn="l" eaLnBrk="0" hangingPunct="0">
              <a:lnSpc>
                <a:spcPct val="120000"/>
              </a:lnSpc>
              <a:spcBef>
                <a:spcPct val="50000"/>
              </a:spcBef>
              <a:buFont typeface="Symbol" charset="2"/>
              <a:buNone/>
            </a:pPr>
            <a:r>
              <a:rPr lang="en-US" altLang="en-US" sz="2400" b="1">
                <a:solidFill>
                  <a:srgbClr val="FFFF00"/>
                </a:solidFill>
                <a:effectLst>
                  <a:outerShdw blurRad="38100" dist="38100" dir="2700000" algn="tl">
                    <a:srgbClr val="C0C0C0"/>
                  </a:outerShdw>
                </a:effectLst>
              </a:rPr>
              <a:t>	Maintain adequate Nitrogen levels)</a:t>
            </a:r>
          </a:p>
          <a:p>
            <a:pPr algn="l" eaLnBrk="0" hangingPunct="0">
              <a:lnSpc>
                <a:spcPct val="120000"/>
              </a:lnSpc>
              <a:spcBef>
                <a:spcPct val="50000"/>
              </a:spcBef>
              <a:buFont typeface="Symbol" charset="2"/>
              <a:buNone/>
            </a:pPr>
            <a:r>
              <a:rPr lang="en-US" altLang="en-US" sz="2400" b="1">
                <a:solidFill>
                  <a:srgbClr val="FFFF00"/>
                </a:solidFill>
                <a:effectLst>
                  <a:outerShdw blurRad="38100" dist="38100" dir="2700000" algn="tl">
                    <a:srgbClr val="C0C0C0"/>
                  </a:outerShdw>
                </a:effectLst>
              </a:rPr>
              <a:t>3) Water Timely and Deeply (After midnight/before 11 AM)</a:t>
            </a:r>
            <a:r>
              <a:rPr lang="en-US" altLang="en-US" sz="2000">
                <a:solidFill>
                  <a:srgbClr val="FFFF00"/>
                </a:solidFill>
                <a:effectLst>
                  <a:outerShdw blurRad="38100" dist="38100" dir="2700000" algn="tl">
                    <a:srgbClr val="C0C0C0"/>
                  </a:outerShdw>
                </a:effectLst>
              </a:rPr>
              <a:t> </a:t>
            </a:r>
          </a:p>
          <a:p>
            <a:pPr algn="l" eaLnBrk="0" hangingPunct="0">
              <a:lnSpc>
                <a:spcPct val="120000"/>
              </a:lnSpc>
              <a:spcBef>
                <a:spcPct val="50000"/>
              </a:spcBef>
              <a:buFont typeface="Symbol" charset="2"/>
              <a:buNone/>
            </a:pPr>
            <a:r>
              <a:rPr lang="en-US" altLang="en-US" sz="2000">
                <a:solidFill>
                  <a:srgbClr val="FFFF00"/>
                </a:solidFill>
                <a:effectLst>
                  <a:outerShdw blurRad="38100" dist="38100" dir="2700000" algn="tl">
                    <a:srgbClr val="C0C0C0"/>
                  </a:outerShdw>
                </a:effectLst>
              </a:rPr>
              <a:t>	</a:t>
            </a:r>
            <a:r>
              <a:rPr lang="en-US" altLang="en-US" sz="2400" b="1">
                <a:solidFill>
                  <a:srgbClr val="FFFF00"/>
                </a:solidFill>
                <a:effectLst>
                  <a:outerShdw blurRad="38100" dist="38100" dir="2700000" algn="tl">
                    <a:srgbClr val="C0C0C0"/>
                  </a:outerShdw>
                </a:effectLst>
              </a:rPr>
              <a:t>5-6 inches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ChangeArrowheads="1"/>
          </p:cNvSpPr>
          <p:nvPr/>
        </p:nvSpPr>
        <p:spPr bwMode="auto">
          <a:xfrm>
            <a:off x="76200" y="676275"/>
            <a:ext cx="8910638" cy="549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lnSpc>
                <a:spcPct val="120000"/>
              </a:lnSpc>
              <a:spcBef>
                <a:spcPct val="50000"/>
              </a:spcBef>
              <a:buFont typeface="Symbol" charset="2"/>
              <a:buNone/>
            </a:pPr>
            <a:r>
              <a:rPr lang="en-US" altLang="en-US" sz="2400" b="1">
                <a:solidFill>
                  <a:srgbClr val="FFFF00"/>
                </a:solidFill>
                <a:effectLst>
                  <a:outerShdw blurRad="38100" dist="38100" dir="2700000" algn="tl">
                    <a:srgbClr val="C0C0C0"/>
                  </a:outerShdw>
                </a:effectLst>
              </a:rPr>
              <a:t>4) Avoid frequent light irrigation to reduce humidity</a:t>
            </a:r>
          </a:p>
          <a:p>
            <a:pPr algn="l" eaLnBrk="0" hangingPunct="0">
              <a:lnSpc>
                <a:spcPct val="120000"/>
              </a:lnSpc>
              <a:spcBef>
                <a:spcPct val="50000"/>
              </a:spcBef>
              <a:buFont typeface="Symbol" charset="2"/>
              <a:buNone/>
            </a:pPr>
            <a:r>
              <a:rPr lang="en-US" altLang="en-US" sz="2400" b="1">
                <a:solidFill>
                  <a:srgbClr val="FFFF00"/>
                </a:solidFill>
                <a:effectLst>
                  <a:outerShdw blurRad="38100" dist="38100" dir="2700000" algn="tl">
                    <a:srgbClr val="C0C0C0"/>
                  </a:outerShdw>
                </a:effectLst>
              </a:rPr>
              <a:t>	Allow time during the day to allow plant canopy to dry</a:t>
            </a:r>
          </a:p>
          <a:p>
            <a:pPr algn="l" eaLnBrk="0" hangingPunct="0">
              <a:lnSpc>
                <a:spcPct val="120000"/>
              </a:lnSpc>
              <a:spcBef>
                <a:spcPct val="50000"/>
              </a:spcBef>
              <a:buFont typeface="Symbol" charset="2"/>
              <a:buNone/>
            </a:pPr>
            <a:r>
              <a:rPr lang="en-US" altLang="en-US" sz="2400" b="1">
                <a:solidFill>
                  <a:srgbClr val="FFFF00"/>
                </a:solidFill>
                <a:effectLst>
                  <a:outerShdw blurRad="38100" dist="38100" dir="2700000" algn="tl">
                    <a:srgbClr val="C0C0C0"/>
                  </a:outerShdw>
                </a:effectLst>
              </a:rPr>
              <a:t>5) Increase air circulation</a:t>
            </a:r>
          </a:p>
          <a:p>
            <a:pPr algn="l" eaLnBrk="0" hangingPunct="0">
              <a:lnSpc>
                <a:spcPct val="120000"/>
              </a:lnSpc>
              <a:spcBef>
                <a:spcPct val="50000"/>
              </a:spcBef>
              <a:buFont typeface="Symbol" charset="2"/>
              <a:buNone/>
            </a:pPr>
            <a:r>
              <a:rPr lang="en-US" altLang="en-US" sz="2400" b="1">
                <a:solidFill>
                  <a:srgbClr val="FFFF00"/>
                </a:solidFill>
                <a:effectLst>
                  <a:outerShdw blurRad="38100" dist="38100" dir="2700000" algn="tl">
                    <a:srgbClr val="C0C0C0"/>
                  </a:outerShdw>
                </a:effectLst>
              </a:rPr>
              <a:t>	Shrub and tree barriers contribute to shade </a:t>
            </a:r>
          </a:p>
          <a:p>
            <a:pPr algn="l" eaLnBrk="0" hangingPunct="0">
              <a:lnSpc>
                <a:spcPct val="120000"/>
              </a:lnSpc>
              <a:spcBef>
                <a:spcPct val="50000"/>
              </a:spcBef>
              <a:buFont typeface="Symbol" charset="2"/>
              <a:buNone/>
            </a:pPr>
            <a:r>
              <a:rPr lang="en-US" altLang="en-US" sz="2400" b="1">
                <a:solidFill>
                  <a:srgbClr val="FFFF00"/>
                </a:solidFill>
                <a:effectLst>
                  <a:outerShdw blurRad="38100" dist="38100" dir="2700000" algn="tl">
                    <a:srgbClr val="C0C0C0"/>
                  </a:outerShdw>
                </a:effectLst>
              </a:rPr>
              <a:t>	and lack of air circulation	</a:t>
            </a:r>
          </a:p>
          <a:p>
            <a:pPr algn="l" eaLnBrk="0" hangingPunct="0">
              <a:lnSpc>
                <a:spcPct val="120000"/>
              </a:lnSpc>
              <a:spcBef>
                <a:spcPct val="50000"/>
              </a:spcBef>
              <a:buFont typeface="Symbol" charset="2"/>
              <a:buNone/>
            </a:pPr>
            <a:r>
              <a:rPr lang="en-US" altLang="en-US" sz="2400" b="1">
                <a:solidFill>
                  <a:srgbClr val="FFFF00"/>
                </a:solidFill>
                <a:effectLst>
                  <a:outerShdw blurRad="38100" dist="38100" dir="2700000" algn="tl">
                    <a:srgbClr val="C0C0C0"/>
                  </a:outerShdw>
                </a:effectLst>
              </a:rPr>
              <a:t>6) Reduce thatch (no more than 1 inch thick)</a:t>
            </a:r>
          </a:p>
          <a:p>
            <a:pPr algn="l" eaLnBrk="0" hangingPunct="0">
              <a:lnSpc>
                <a:spcPct val="120000"/>
              </a:lnSpc>
              <a:spcBef>
                <a:spcPct val="50000"/>
              </a:spcBef>
              <a:buFont typeface="Symbol" charset="2"/>
              <a:buNone/>
            </a:pPr>
            <a:r>
              <a:rPr lang="en-US" altLang="en-US" sz="2400" b="1">
                <a:solidFill>
                  <a:srgbClr val="FFFF00"/>
                </a:solidFill>
                <a:effectLst>
                  <a:outerShdw blurRad="38100" dist="38100" dir="2700000" algn="tl">
                    <a:srgbClr val="C0C0C0"/>
                  </a:outerShdw>
                </a:effectLst>
              </a:rPr>
              <a:t>	Excessive thatch: restricts water and air movement</a:t>
            </a:r>
          </a:p>
          <a:p>
            <a:pPr algn="l" eaLnBrk="0" hangingPunct="0">
              <a:lnSpc>
                <a:spcPct val="120000"/>
              </a:lnSpc>
              <a:spcBef>
                <a:spcPct val="50000"/>
              </a:spcBef>
              <a:buFont typeface="Symbol" charset="2"/>
              <a:buNone/>
            </a:pPr>
            <a:r>
              <a:rPr lang="en-US" altLang="en-US" sz="2400" b="1">
                <a:solidFill>
                  <a:srgbClr val="FFFF00"/>
                </a:solidFill>
                <a:effectLst>
                  <a:outerShdw blurRad="38100" dist="38100" dir="2700000" algn="tl">
                    <a:srgbClr val="C0C0C0"/>
                  </a:outerShdw>
                </a:effectLst>
              </a:rPr>
              <a:t>	Promote shallow root growth</a:t>
            </a:r>
          </a:p>
          <a:p>
            <a:pPr algn="l" eaLnBrk="0" hangingPunct="0">
              <a:lnSpc>
                <a:spcPct val="120000"/>
              </a:lnSpc>
              <a:spcBef>
                <a:spcPct val="50000"/>
              </a:spcBef>
              <a:buFont typeface="Symbol" charset="2"/>
              <a:buNone/>
            </a:pPr>
            <a:r>
              <a:rPr lang="en-US" altLang="en-US" sz="2400" b="1">
                <a:solidFill>
                  <a:srgbClr val="FFFF00"/>
                </a:solidFill>
                <a:effectLst>
                  <a:outerShdw blurRad="38100" dist="38100" dir="2700000" algn="tl">
                    <a:srgbClr val="C0C0C0"/>
                  </a:outerShdw>
                </a:effectLst>
              </a:rPr>
              <a:t>	Promotes an ideal environment for pathogens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ChangeArrowheads="1"/>
          </p:cNvSpPr>
          <p:nvPr/>
        </p:nvSpPr>
        <p:spPr bwMode="auto">
          <a:xfrm>
            <a:off x="685800" y="1524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lgn="l">
              <a:defRPr>
                <a:solidFill>
                  <a:schemeClr val="tx1"/>
                </a:solidFill>
                <a:latin typeface="Arial" charset="0"/>
              </a:defRPr>
            </a:lvl1pPr>
            <a:lvl2pPr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algn="ctr"/>
            <a:r>
              <a:rPr lang="en-US" altLang="en-US" sz="3600">
                <a:solidFill>
                  <a:srgbClr val="FFFF00"/>
                </a:solidFill>
                <a:effectLst>
                  <a:outerShdw blurRad="38100" dist="38100" dir="2700000" algn="tl">
                    <a:srgbClr val="C0C0C0"/>
                  </a:outerShdw>
                </a:effectLst>
              </a:rPr>
              <a:t>Chemical control for Brown Patch</a:t>
            </a:r>
          </a:p>
        </p:txBody>
      </p:sp>
      <p:sp>
        <p:nvSpPr>
          <p:cNvPr id="128003" name="Text Box 3"/>
          <p:cNvSpPr txBox="1">
            <a:spLocks noChangeArrowheads="1"/>
          </p:cNvSpPr>
          <p:nvPr/>
        </p:nvSpPr>
        <p:spPr bwMode="auto">
          <a:xfrm>
            <a:off x="914400" y="3429000"/>
            <a:ext cx="4403725"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r>
              <a:rPr lang="en-US" altLang="en-US" sz="2400">
                <a:solidFill>
                  <a:srgbClr val="FFFF00"/>
                </a:solidFill>
                <a:effectLst>
                  <a:outerShdw blurRad="38100" dist="38100" dir="2700000" algn="tl">
                    <a:srgbClr val="C0C0C0"/>
                  </a:outerShdw>
                </a:effectLst>
              </a:rPr>
              <a:t>Among others:</a:t>
            </a:r>
          </a:p>
          <a:p>
            <a:pPr algn="l" eaLnBrk="0" hangingPunct="0"/>
            <a:r>
              <a:rPr lang="en-US" altLang="en-US" sz="2400">
                <a:solidFill>
                  <a:srgbClr val="FFFF00"/>
                </a:solidFill>
                <a:effectLst>
                  <a:outerShdw blurRad="38100" dist="38100" dir="2700000" algn="tl">
                    <a:srgbClr val="C0C0C0"/>
                  </a:outerShdw>
                </a:effectLst>
              </a:rPr>
              <a:t>Azoxystrobin (Heritage 50 WG)</a:t>
            </a:r>
          </a:p>
          <a:p>
            <a:pPr algn="l" eaLnBrk="0" hangingPunct="0"/>
            <a:r>
              <a:rPr lang="en-US" altLang="en-US" sz="2400">
                <a:solidFill>
                  <a:srgbClr val="FFFF00"/>
                </a:solidFill>
                <a:effectLst>
                  <a:outerShdw blurRad="38100" dist="38100" dir="2700000" algn="tl">
                    <a:srgbClr val="C0C0C0"/>
                  </a:outerShdw>
                </a:effectLst>
              </a:rPr>
              <a:t>Propiconazole (Banner)</a:t>
            </a:r>
          </a:p>
          <a:p>
            <a:pPr algn="l" eaLnBrk="0" hangingPunct="0"/>
            <a:r>
              <a:rPr lang="en-US" altLang="en-US" sz="2400">
                <a:solidFill>
                  <a:srgbClr val="FFFF00"/>
                </a:solidFill>
                <a:effectLst>
                  <a:outerShdw blurRad="38100" dist="38100" dir="2700000" algn="tl">
                    <a:srgbClr val="C0C0C0"/>
                  </a:outerShdw>
                </a:effectLst>
              </a:rPr>
              <a:t>Triadimefon (Bayleton)</a:t>
            </a:r>
          </a:p>
          <a:p>
            <a:pPr algn="l" eaLnBrk="0" hangingPunct="0"/>
            <a:r>
              <a:rPr lang="en-US" altLang="en-US" sz="2400">
                <a:solidFill>
                  <a:srgbClr val="FFFF00"/>
                </a:solidFill>
                <a:effectLst>
                  <a:outerShdw blurRad="38100" dist="38100" dir="2700000" algn="tl">
                    <a:srgbClr val="C0C0C0"/>
                  </a:outerShdw>
                </a:effectLst>
              </a:rPr>
              <a:t>Ipropidione (Chipco 26091)</a:t>
            </a:r>
          </a:p>
          <a:p>
            <a:pPr algn="l" eaLnBrk="0" hangingPunct="0"/>
            <a:r>
              <a:rPr lang="en-US" altLang="en-US" sz="2400">
                <a:solidFill>
                  <a:srgbClr val="FFFF00"/>
                </a:solidFill>
                <a:effectLst>
                  <a:outerShdw blurRad="38100" dist="38100" dir="2700000" algn="tl">
                    <a:srgbClr val="C0C0C0"/>
                  </a:outerShdw>
                </a:effectLst>
              </a:rPr>
              <a:t>Trifloxystrobin (Compass)</a:t>
            </a:r>
          </a:p>
          <a:p>
            <a:pPr algn="l" eaLnBrk="0" hangingPunct="0"/>
            <a:r>
              <a:rPr lang="en-US" altLang="en-US" sz="2400">
                <a:solidFill>
                  <a:srgbClr val="FFFF00"/>
                </a:solidFill>
                <a:effectLst>
                  <a:outerShdw blurRad="38100" dist="38100" dir="2700000" algn="tl">
                    <a:srgbClr val="C0C0C0"/>
                  </a:outerShdw>
                </a:effectLst>
              </a:rPr>
              <a:t>Thiophanate Methyl (Cleary’s)</a:t>
            </a:r>
          </a:p>
        </p:txBody>
      </p:sp>
      <p:sp>
        <p:nvSpPr>
          <p:cNvPr id="128004" name="Text Box 4"/>
          <p:cNvSpPr txBox="1">
            <a:spLocks noChangeArrowheads="1"/>
          </p:cNvSpPr>
          <p:nvPr/>
        </p:nvSpPr>
        <p:spPr bwMode="auto">
          <a:xfrm>
            <a:off x="-61913" y="1371600"/>
            <a:ext cx="9205913"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altLang="en-US" sz="2800" b="1">
                <a:solidFill>
                  <a:schemeClr val="bg1"/>
                </a:solidFill>
                <a:effectLst>
                  <a:outerShdw blurRad="38100" dist="38100" dir="2700000" algn="tl">
                    <a:srgbClr val="C0C0C0"/>
                  </a:outerShdw>
                </a:effectLst>
              </a:rPr>
              <a:t>There are many fungicides available, become familiar</a:t>
            </a:r>
          </a:p>
          <a:p>
            <a:pPr eaLnBrk="0" hangingPunct="0"/>
            <a:r>
              <a:rPr lang="en-US" altLang="en-US" sz="2800" b="1">
                <a:solidFill>
                  <a:schemeClr val="bg1"/>
                </a:solidFill>
                <a:effectLst>
                  <a:outerShdw blurRad="38100" dist="38100" dir="2700000" algn="tl">
                    <a:srgbClr val="C0C0C0"/>
                  </a:outerShdw>
                </a:effectLst>
              </a:rPr>
              <a:t>with the “Georgia Pest Management Handbook</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381000" y="152400"/>
            <a:ext cx="4191000" cy="1143000"/>
          </a:xfrm>
        </p:spPr>
        <p:txBody>
          <a:bodyPr/>
          <a:lstStyle/>
          <a:p>
            <a:r>
              <a:rPr lang="en-US" altLang="en-US" sz="3600">
                <a:latin typeface="Tahoma" charset="0"/>
              </a:rPr>
              <a:t>Dollar Spot</a:t>
            </a:r>
          </a:p>
        </p:txBody>
      </p:sp>
      <p:sp>
        <p:nvSpPr>
          <p:cNvPr id="130051" name="Rectangle 3"/>
          <p:cNvSpPr>
            <a:spLocks noGrp="1" noChangeArrowheads="1"/>
          </p:cNvSpPr>
          <p:nvPr>
            <p:ph type="body" sz="half" idx="1"/>
          </p:nvPr>
        </p:nvSpPr>
        <p:spPr>
          <a:xfrm>
            <a:off x="0" y="1676400"/>
            <a:ext cx="4876800" cy="4191000"/>
          </a:xfrm>
        </p:spPr>
        <p:txBody>
          <a:bodyPr/>
          <a:lstStyle/>
          <a:p>
            <a:r>
              <a:rPr lang="en-US" altLang="en-US" sz="2800">
                <a:latin typeface="Tahoma" charset="0"/>
              </a:rPr>
              <a:t>Causal agent is </a:t>
            </a:r>
            <a:r>
              <a:rPr lang="en-US" altLang="en-US" sz="2800" i="1">
                <a:latin typeface="Tahoma" charset="0"/>
              </a:rPr>
              <a:t>Sclerotinia homoeocarpa</a:t>
            </a:r>
          </a:p>
          <a:p>
            <a:endParaRPr lang="en-US" altLang="en-US" sz="2800">
              <a:latin typeface="Tahoma" charset="0"/>
            </a:endParaRPr>
          </a:p>
          <a:p>
            <a:r>
              <a:rPr lang="en-US" altLang="en-US" sz="2800">
                <a:latin typeface="Tahoma" charset="0"/>
              </a:rPr>
              <a:t>White patches up to 2 inches in diameter</a:t>
            </a:r>
          </a:p>
          <a:p>
            <a:endParaRPr lang="en-US" altLang="en-US" sz="2800">
              <a:latin typeface="Tahoma" charset="0"/>
            </a:endParaRPr>
          </a:p>
          <a:p>
            <a:r>
              <a:rPr lang="en-US" altLang="en-US" sz="2800">
                <a:latin typeface="Tahoma" charset="0"/>
              </a:rPr>
              <a:t>All warm and cool season turfgrasses are susceptible.</a:t>
            </a:r>
          </a:p>
        </p:txBody>
      </p:sp>
      <p:pic>
        <p:nvPicPr>
          <p:cNvPr id="130052" name="Picture 4" descr="dollarspot"/>
          <p:cNvPicPr>
            <a:picLocks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5029200" y="762000"/>
            <a:ext cx="3962400" cy="297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130053" name="Picture 5" descr="037"/>
          <p:cNvPicPr>
            <a:picLocks noChangeAspect="1" noChangeArrowheads="1"/>
          </p:cNvPicPr>
          <p:nvPr/>
        </p:nvPicPr>
        <p:blipFill>
          <a:blip r:embed="rId4">
            <a:lum bright="-24000" contrast="12000"/>
            <a:extLst>
              <a:ext uri="{28A0092B-C50C-407E-A947-70E740481C1C}">
                <a14:useLocalDpi xmlns:a14="http://schemas.microsoft.com/office/drawing/2010/main" val="0"/>
              </a:ext>
            </a:extLst>
          </a:blip>
          <a:srcRect/>
          <a:stretch>
            <a:fillRect/>
          </a:stretch>
        </p:blipFill>
        <p:spPr bwMode="auto">
          <a:xfrm>
            <a:off x="5029200" y="3733800"/>
            <a:ext cx="3962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4" name="Rectangle 6"/>
          <p:cNvSpPr>
            <a:spLocks noChangeArrowheads="1"/>
          </p:cNvSpPr>
          <p:nvPr/>
        </p:nvSpPr>
        <p:spPr bwMode="auto">
          <a:xfrm>
            <a:off x="5029200" y="762000"/>
            <a:ext cx="3962400" cy="5791200"/>
          </a:xfrm>
          <a:prstGeom prst="rect">
            <a:avLst/>
          </a:prstGeom>
          <a:noFill/>
          <a:ln w="38100">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ChangeArrowheads="1"/>
          </p:cNvSpPr>
          <p:nvPr/>
        </p:nvSpPr>
        <p:spPr bwMode="auto">
          <a:xfrm>
            <a:off x="76200" y="1027113"/>
            <a:ext cx="4191000"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Char char="•"/>
            </a:pPr>
            <a:r>
              <a:rPr lang="en-US" altLang="en-US" sz="2800">
                <a:solidFill>
                  <a:schemeClr val="bg1"/>
                </a:solidFill>
                <a:effectLst>
                  <a:outerShdw blurRad="38100" dist="38100" dir="2700000" algn="tl">
                    <a:srgbClr val="C0C0C0"/>
                  </a:outerShdw>
                </a:effectLst>
                <a:latin typeface="Tahoma" charset="0"/>
              </a:rPr>
              <a:t>Infection requirements</a:t>
            </a:r>
          </a:p>
          <a:p>
            <a:pPr lvl="1">
              <a:spcBef>
                <a:spcPct val="50000"/>
              </a:spcBef>
              <a:buFont typeface="Wingdings" charset="2"/>
              <a:buNone/>
            </a:pPr>
            <a:r>
              <a:rPr lang="en-US" altLang="en-US" sz="2400">
                <a:solidFill>
                  <a:schemeClr val="bg1"/>
                </a:solidFill>
                <a:effectLst>
                  <a:outerShdw blurRad="38100" dist="38100" dir="2700000" algn="tl">
                    <a:srgbClr val="C0C0C0"/>
                  </a:outerShdw>
                </a:effectLst>
                <a:latin typeface="Tahoma" charset="0"/>
              </a:rPr>
              <a:t>50</a:t>
            </a:r>
            <a:r>
              <a:rPr lang="en-US" altLang="en-US" sz="2400" baseline="30000">
                <a:solidFill>
                  <a:schemeClr val="bg1"/>
                </a:solidFill>
                <a:effectLst>
                  <a:outerShdw blurRad="38100" dist="38100" dir="2700000" algn="tl">
                    <a:srgbClr val="C0C0C0"/>
                  </a:outerShdw>
                </a:effectLst>
                <a:latin typeface="Tahoma" charset="0"/>
              </a:rPr>
              <a:t>o</a:t>
            </a:r>
            <a:r>
              <a:rPr lang="en-US" altLang="en-US" sz="2400">
                <a:solidFill>
                  <a:schemeClr val="bg1"/>
                </a:solidFill>
                <a:effectLst>
                  <a:outerShdw blurRad="38100" dist="38100" dir="2700000" algn="tl">
                    <a:srgbClr val="C0C0C0"/>
                  </a:outerShdw>
                </a:effectLst>
                <a:latin typeface="Tahoma" charset="0"/>
              </a:rPr>
              <a:t>F - 85</a:t>
            </a:r>
            <a:r>
              <a:rPr lang="en-US" altLang="en-US" sz="2400" baseline="30000">
                <a:solidFill>
                  <a:schemeClr val="bg1"/>
                </a:solidFill>
                <a:effectLst>
                  <a:outerShdw blurRad="38100" dist="38100" dir="2700000" algn="tl">
                    <a:srgbClr val="C0C0C0"/>
                  </a:outerShdw>
                </a:effectLst>
                <a:latin typeface="Tahoma" charset="0"/>
              </a:rPr>
              <a:t>o</a:t>
            </a:r>
            <a:r>
              <a:rPr lang="en-US" altLang="en-US" sz="2400">
                <a:solidFill>
                  <a:schemeClr val="bg1"/>
                </a:solidFill>
                <a:effectLst>
                  <a:outerShdw blurRad="38100" dist="38100" dir="2700000" algn="tl">
                    <a:srgbClr val="C0C0C0"/>
                  </a:outerShdw>
                </a:effectLst>
                <a:latin typeface="Tahoma" charset="0"/>
              </a:rPr>
              <a:t>F (Early Spring Late Fall)</a:t>
            </a:r>
          </a:p>
          <a:p>
            <a:pPr lvl="1">
              <a:spcBef>
                <a:spcPct val="50000"/>
              </a:spcBef>
              <a:buFont typeface="Wingdings" charset="2"/>
              <a:buNone/>
            </a:pPr>
            <a:r>
              <a:rPr lang="en-US" altLang="en-US" sz="2400">
                <a:solidFill>
                  <a:schemeClr val="bg1"/>
                </a:solidFill>
                <a:effectLst>
                  <a:outerShdw blurRad="38100" dist="38100" dir="2700000" algn="tl">
                    <a:srgbClr val="C0C0C0"/>
                  </a:outerShdw>
                </a:effectLst>
                <a:latin typeface="Tahoma" charset="0"/>
              </a:rPr>
              <a:t>Cool nights/Warm days</a:t>
            </a:r>
          </a:p>
          <a:p>
            <a:pPr lvl="1">
              <a:spcBef>
                <a:spcPct val="50000"/>
              </a:spcBef>
              <a:buFont typeface="Wingdings" charset="2"/>
              <a:buChar char="§"/>
            </a:pPr>
            <a:r>
              <a:rPr lang="en-US" altLang="en-US" sz="2400">
                <a:solidFill>
                  <a:schemeClr val="bg1"/>
                </a:solidFill>
                <a:effectLst>
                  <a:outerShdw blurRad="38100" dist="38100" dir="2700000" algn="tl">
                    <a:srgbClr val="C0C0C0"/>
                  </a:outerShdw>
                </a:effectLst>
                <a:latin typeface="Tahoma" charset="0"/>
              </a:rPr>
              <a:t>&gt;10 hrs leaf wetness/day</a:t>
            </a:r>
          </a:p>
          <a:p>
            <a:pPr lvl="1">
              <a:spcBef>
                <a:spcPct val="50000"/>
              </a:spcBef>
              <a:buFont typeface="Wingdings" charset="2"/>
              <a:buChar char="§"/>
            </a:pPr>
            <a:r>
              <a:rPr lang="en-US" altLang="en-US" sz="2400">
                <a:solidFill>
                  <a:schemeClr val="bg1"/>
                </a:solidFill>
                <a:effectLst>
                  <a:outerShdw blurRad="38100" dist="38100" dir="2700000" algn="tl">
                    <a:srgbClr val="C0C0C0"/>
                  </a:outerShdw>
                </a:effectLst>
                <a:latin typeface="Tahoma" charset="0"/>
              </a:rPr>
              <a:t>Dry Soils</a:t>
            </a:r>
          </a:p>
          <a:p>
            <a:pPr lvl="1">
              <a:spcBef>
                <a:spcPct val="50000"/>
              </a:spcBef>
              <a:buFont typeface="Wingdings" charset="2"/>
              <a:buChar char="§"/>
            </a:pPr>
            <a:r>
              <a:rPr lang="en-US" altLang="en-US" sz="2400">
                <a:solidFill>
                  <a:schemeClr val="bg1"/>
                </a:solidFill>
                <a:effectLst>
                  <a:outerShdw blurRad="38100" dist="38100" dir="2700000" algn="tl">
                    <a:srgbClr val="C0C0C0"/>
                  </a:outerShdw>
                </a:effectLst>
                <a:latin typeface="Tahoma" charset="0"/>
              </a:rPr>
              <a:t>Low Nitrogen promotes growth of the fungus</a:t>
            </a:r>
          </a:p>
        </p:txBody>
      </p:sp>
      <p:graphicFrame>
        <p:nvGraphicFramePr>
          <p:cNvPr id="132099" name="Object 3"/>
          <p:cNvGraphicFramePr>
            <a:graphicFrameLocks noChangeAspect="1"/>
          </p:cNvGraphicFramePr>
          <p:nvPr/>
        </p:nvGraphicFramePr>
        <p:xfrm>
          <a:off x="4343400" y="152400"/>
          <a:ext cx="4800600" cy="4495800"/>
        </p:xfrm>
        <a:graphic>
          <a:graphicData uri="http://schemas.openxmlformats.org/presentationml/2006/ole">
            <mc:AlternateContent xmlns:mc="http://schemas.openxmlformats.org/markup-compatibility/2006">
              <mc:Choice xmlns:v="urn:schemas-microsoft-com:vml" Requires="v">
                <p:oleObj spid="_x0000_s132103" name="Drawing" r:id="rId4" imgW="8244449" imgH="6180127" progId="WPDraw30.Drawing">
                  <p:embed/>
                </p:oleObj>
              </mc:Choice>
              <mc:Fallback>
                <p:oleObj name="Drawing" r:id="rId4" imgW="8244449" imgH="6180127" progId="WPDraw30.Drawing">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152400"/>
                        <a:ext cx="4800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2100" name="Rectangle 4"/>
          <p:cNvSpPr>
            <a:spLocks noChangeArrowheads="1"/>
          </p:cNvSpPr>
          <p:nvPr/>
        </p:nvSpPr>
        <p:spPr bwMode="auto">
          <a:xfrm>
            <a:off x="4343400" y="152400"/>
            <a:ext cx="4800600" cy="4495800"/>
          </a:xfrm>
          <a:prstGeom prst="rect">
            <a:avLst/>
          </a:prstGeom>
          <a:noFill/>
          <a:ln w="28575">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132101" name="Picture 5" descr="shomeocarp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4598988"/>
            <a:ext cx="3276600" cy="2259012"/>
          </a:xfrm>
          <a:prstGeom prst="rect">
            <a:avLst/>
          </a:prstGeom>
          <a:noFill/>
          <a:extLst>
            <a:ext uri="{909E8E84-426E-40DD-AFC4-6F175D3DCCD1}">
              <a14:hiddenFill xmlns:a14="http://schemas.microsoft.com/office/drawing/2010/main">
                <a:solidFill>
                  <a:srgbClr val="FFFFFF"/>
                </a:solidFill>
              </a14:hiddenFill>
            </a:ext>
          </a:extLst>
        </p:spPr>
      </p:pic>
      <p:sp>
        <p:nvSpPr>
          <p:cNvPr id="132102" name="Rectangle 6"/>
          <p:cNvSpPr>
            <a:spLocks noChangeArrowheads="1"/>
          </p:cNvSpPr>
          <p:nvPr/>
        </p:nvSpPr>
        <p:spPr bwMode="auto">
          <a:xfrm>
            <a:off x="5105400" y="4572000"/>
            <a:ext cx="3276600" cy="2286000"/>
          </a:xfrm>
          <a:prstGeom prst="rect">
            <a:avLst/>
          </a:prstGeom>
          <a:noFill/>
          <a:ln w="28575">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762000" y="1143000"/>
            <a:ext cx="7772400" cy="1470025"/>
          </a:xfrm>
        </p:spPr>
        <p:txBody>
          <a:bodyPr anchor="ctr"/>
          <a:lstStyle/>
          <a:p>
            <a:r>
              <a:rPr lang="en-US" altLang="en-US" b="1"/>
              <a:t>Insects and Diseases of Turf</a:t>
            </a:r>
          </a:p>
        </p:txBody>
      </p:sp>
      <p:sp>
        <p:nvSpPr>
          <p:cNvPr id="4100" name="Rectangle 4"/>
          <p:cNvSpPr>
            <a:spLocks noGrp="1" noChangeArrowheads="1"/>
          </p:cNvSpPr>
          <p:nvPr>
            <p:ph type="subTitle" idx="1"/>
          </p:nvPr>
        </p:nvSpPr>
        <p:spPr>
          <a:xfrm>
            <a:off x="1371600" y="3810000"/>
            <a:ext cx="6400800" cy="1295400"/>
          </a:xfrm>
        </p:spPr>
        <p:txBody>
          <a:bodyPr/>
          <a:lstStyle/>
          <a:p>
            <a:r>
              <a:rPr lang="en-US" altLang="en-US" sz="3200"/>
              <a:t>Dr. Kris Braman </a:t>
            </a:r>
          </a:p>
          <a:p>
            <a:r>
              <a:rPr lang="en-US" altLang="en-US" sz="3200"/>
              <a:t>Dr. Alfredo Martinez</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1600200" y="152400"/>
            <a:ext cx="6477000" cy="1143000"/>
          </a:xfrm>
          <a:noFill/>
          <a:ln/>
        </p:spPr>
        <p:txBody>
          <a:bodyPr/>
          <a:lstStyle/>
          <a:p>
            <a:r>
              <a:rPr lang="en-US" altLang="en-US">
                <a:latin typeface="Tahoma" charset="0"/>
              </a:rPr>
              <a:t>Control for dollar spot</a:t>
            </a:r>
          </a:p>
        </p:txBody>
      </p:sp>
      <p:sp>
        <p:nvSpPr>
          <p:cNvPr id="134147" name="Rectangle 3"/>
          <p:cNvSpPr>
            <a:spLocks noChangeArrowheads="1"/>
          </p:cNvSpPr>
          <p:nvPr>
            <p:ph type="body" idx="1"/>
          </p:nvPr>
        </p:nvSpPr>
        <p:spPr>
          <a:xfrm>
            <a:off x="685800" y="1295400"/>
            <a:ext cx="8077200" cy="4114800"/>
          </a:xfrm>
          <a:noFill/>
          <a:ln/>
          <a:extLst>
            <a:ext uri="{91240B29-F687-4F45-9708-019B960494DF}">
              <a14:hiddenLine xmlns:a14="http://schemas.microsoft.com/office/drawing/2010/main" w="9525" cap="flat" cmpd="sng">
                <a:solidFill>
                  <a:schemeClr val="bg1"/>
                </a:solidFill>
                <a:prstDash val="solid"/>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lstStyle/>
          <a:p>
            <a:pPr eaLnBrk="0" hangingPunct="0">
              <a:lnSpc>
                <a:spcPct val="120000"/>
              </a:lnSpc>
              <a:spcBef>
                <a:spcPct val="50000"/>
              </a:spcBef>
              <a:buFont typeface="Symbol" charset="2"/>
              <a:buChar char="·"/>
            </a:pPr>
            <a:r>
              <a:rPr lang="en-US" altLang="en-US" sz="2800">
                <a:latin typeface="Tahoma" charset="0"/>
              </a:rPr>
              <a:t>Maintain adequate Nitrogen levels (Low Nitrogen)</a:t>
            </a:r>
          </a:p>
          <a:p>
            <a:pPr eaLnBrk="0" hangingPunct="0">
              <a:lnSpc>
                <a:spcPct val="120000"/>
              </a:lnSpc>
              <a:spcBef>
                <a:spcPct val="50000"/>
              </a:spcBef>
              <a:buFont typeface="Symbol" charset="2"/>
              <a:buChar char="·"/>
            </a:pPr>
            <a:r>
              <a:rPr lang="en-US" altLang="en-US" sz="2800">
                <a:latin typeface="Tahoma" charset="0"/>
              </a:rPr>
              <a:t>Avoid drought stress (dry soils promote the disease) </a:t>
            </a:r>
          </a:p>
          <a:p>
            <a:pPr eaLnBrk="0" hangingPunct="0">
              <a:lnSpc>
                <a:spcPct val="120000"/>
              </a:lnSpc>
              <a:spcBef>
                <a:spcPct val="50000"/>
              </a:spcBef>
              <a:buFont typeface="Symbol" charset="2"/>
              <a:buChar char="·"/>
            </a:pPr>
            <a:r>
              <a:rPr lang="en-US" altLang="en-US" sz="2800">
                <a:latin typeface="Tahoma" charset="0"/>
              </a:rPr>
              <a:t>Water deeply (….holding the hose for a few minutes in not watering appropriately)</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ChangeArrowheads="1"/>
          </p:cNvSpPr>
          <p:nvPr/>
        </p:nvSpPr>
        <p:spPr bwMode="auto">
          <a:xfrm>
            <a:off x="228600" y="914400"/>
            <a:ext cx="8610600" cy="291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lnSpc>
                <a:spcPct val="120000"/>
              </a:lnSpc>
              <a:spcBef>
                <a:spcPct val="50000"/>
              </a:spcBef>
              <a:buFont typeface="Symbol" charset="2"/>
              <a:buChar char="·"/>
            </a:pPr>
            <a:r>
              <a:rPr lang="en-US" altLang="en-US" sz="3200">
                <a:solidFill>
                  <a:schemeClr val="bg1"/>
                </a:solidFill>
                <a:effectLst>
                  <a:outerShdw blurRad="38100" dist="38100" dir="2700000" algn="tl">
                    <a:srgbClr val="C0C0C0"/>
                  </a:outerShdw>
                </a:effectLst>
                <a:latin typeface="Tahoma" charset="0"/>
              </a:rPr>
              <a:t>Avoid extended moisture on leaves /remove dew in morning</a:t>
            </a:r>
          </a:p>
          <a:p>
            <a:pPr algn="l" eaLnBrk="0" hangingPunct="0">
              <a:lnSpc>
                <a:spcPct val="120000"/>
              </a:lnSpc>
              <a:spcBef>
                <a:spcPct val="50000"/>
              </a:spcBef>
              <a:buFont typeface="Symbol" charset="2"/>
              <a:buChar char="·"/>
            </a:pPr>
            <a:r>
              <a:rPr lang="en-US" altLang="en-US" sz="3200">
                <a:solidFill>
                  <a:schemeClr val="bg1"/>
                </a:solidFill>
                <a:effectLst>
                  <a:outerShdw blurRad="38100" dist="38100" dir="2700000" algn="tl">
                    <a:srgbClr val="C0C0C0"/>
                  </a:outerShdw>
                </a:effectLst>
                <a:latin typeface="Tahoma" charset="0"/>
              </a:rPr>
              <a:t>Increase air circulation</a:t>
            </a:r>
          </a:p>
          <a:p>
            <a:pPr algn="l" eaLnBrk="0" hangingPunct="0">
              <a:lnSpc>
                <a:spcPct val="120000"/>
              </a:lnSpc>
              <a:spcBef>
                <a:spcPct val="50000"/>
              </a:spcBef>
              <a:buFont typeface="Symbol" charset="2"/>
              <a:buChar char="·"/>
            </a:pPr>
            <a:r>
              <a:rPr lang="en-US" altLang="en-US" sz="3200">
                <a:solidFill>
                  <a:schemeClr val="bg1"/>
                </a:solidFill>
                <a:effectLst>
                  <a:outerShdw blurRad="38100" dist="38100" dir="2700000" algn="tl">
                    <a:srgbClr val="C0C0C0"/>
                  </a:outerShdw>
                </a:effectLst>
                <a:latin typeface="Tahoma" charset="0"/>
              </a:rPr>
              <a:t>Mow at recommended height</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body" idx="1"/>
          </p:nvPr>
        </p:nvSpPr>
        <p:spPr>
          <a:xfrm>
            <a:off x="457200" y="3025775"/>
            <a:ext cx="8229600" cy="2932113"/>
          </a:xfrm>
        </p:spPr>
        <p:txBody>
          <a:bodyPr/>
          <a:lstStyle/>
          <a:p>
            <a:r>
              <a:rPr lang="en-US" altLang="en-US" sz="2800">
                <a:solidFill>
                  <a:srgbClr val="FFFF00"/>
                </a:solidFill>
              </a:rPr>
              <a:t>Chlorothalonil</a:t>
            </a:r>
          </a:p>
          <a:p>
            <a:r>
              <a:rPr lang="en-US" altLang="en-US" sz="2800">
                <a:solidFill>
                  <a:srgbClr val="FFFF00"/>
                </a:solidFill>
              </a:rPr>
              <a:t>Thiophanate-methyl</a:t>
            </a:r>
          </a:p>
          <a:p>
            <a:r>
              <a:rPr lang="en-US" altLang="en-US" sz="2800">
                <a:solidFill>
                  <a:srgbClr val="FFFF00"/>
                </a:solidFill>
              </a:rPr>
              <a:t>Iprodione, vinclozolin</a:t>
            </a:r>
          </a:p>
          <a:p>
            <a:r>
              <a:rPr lang="en-US" altLang="en-US" sz="2800">
                <a:solidFill>
                  <a:srgbClr val="FFFF00"/>
                </a:solidFill>
              </a:rPr>
              <a:t>Triadimefon, myclobutanil, fenarimol, propiconazole</a:t>
            </a:r>
          </a:p>
        </p:txBody>
      </p:sp>
      <p:sp>
        <p:nvSpPr>
          <p:cNvPr id="138243" name="Rectangle 3"/>
          <p:cNvSpPr>
            <a:spLocks noChangeArrowheads="1"/>
          </p:cNvSpPr>
          <p:nvPr/>
        </p:nvSpPr>
        <p:spPr bwMode="auto">
          <a:xfrm>
            <a:off x="685800" y="1524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lgn="l">
              <a:defRPr>
                <a:solidFill>
                  <a:schemeClr val="tx1"/>
                </a:solidFill>
                <a:latin typeface="Arial" charset="0"/>
              </a:defRPr>
            </a:lvl1pPr>
            <a:lvl2pPr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algn="ctr"/>
            <a:r>
              <a:rPr lang="en-US" altLang="en-US" sz="3600">
                <a:solidFill>
                  <a:srgbClr val="FFFF00"/>
                </a:solidFill>
                <a:effectLst>
                  <a:outerShdw blurRad="38100" dist="38100" dir="2700000" algn="tl">
                    <a:srgbClr val="C0C0C0"/>
                  </a:outerShdw>
                </a:effectLst>
              </a:rPr>
              <a:t>Chemical control for Dollar Spot</a:t>
            </a:r>
          </a:p>
        </p:txBody>
      </p:sp>
      <p:sp>
        <p:nvSpPr>
          <p:cNvPr id="138244" name="Text Box 4"/>
          <p:cNvSpPr txBox="1">
            <a:spLocks noChangeArrowheads="1"/>
          </p:cNvSpPr>
          <p:nvPr/>
        </p:nvSpPr>
        <p:spPr bwMode="auto">
          <a:xfrm>
            <a:off x="514350" y="1371600"/>
            <a:ext cx="8059738"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r>
              <a:rPr lang="en-US" altLang="en-US" sz="2800" b="1">
                <a:solidFill>
                  <a:schemeClr val="bg1"/>
                </a:solidFill>
                <a:effectLst>
                  <a:outerShdw blurRad="38100" dist="38100" dir="2700000" algn="tl">
                    <a:srgbClr val="C0C0C0"/>
                  </a:outerShdw>
                </a:effectLst>
              </a:rPr>
              <a:t>Use the “Georgia Pest Management Handbook</a:t>
            </a:r>
          </a:p>
          <a:p>
            <a:pPr algn="l" eaLnBrk="0" hangingPunct="0"/>
            <a:r>
              <a:rPr lang="en-US" altLang="en-US" sz="2800" b="1">
                <a:solidFill>
                  <a:schemeClr val="bg1"/>
                </a:solidFill>
                <a:effectLst>
                  <a:outerShdw blurRad="38100" dist="38100" dir="2700000" algn="tl">
                    <a:srgbClr val="C0C0C0"/>
                  </a:outerShdw>
                </a:effectLst>
              </a:rPr>
              <a:t>as reference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066800"/>
            <a:ext cx="37338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40291" name="Text Box 3"/>
          <p:cNvSpPr txBox="1">
            <a:spLocks noChangeArrowheads="1"/>
          </p:cNvSpPr>
          <p:nvPr/>
        </p:nvSpPr>
        <p:spPr bwMode="auto">
          <a:xfrm>
            <a:off x="5257800" y="228600"/>
            <a:ext cx="30813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altLang="en-US" sz="3600">
                <a:solidFill>
                  <a:srgbClr val="FFFF00"/>
                </a:solidFill>
                <a:effectLst>
                  <a:outerShdw blurRad="38100" dist="38100" dir="2700000" algn="tl">
                    <a:srgbClr val="C0C0C0"/>
                  </a:outerShdw>
                </a:effectLst>
                <a:latin typeface="Tahoma" charset="0"/>
              </a:rPr>
              <a:t>Pythium blight</a:t>
            </a:r>
          </a:p>
        </p:txBody>
      </p:sp>
      <p:sp>
        <p:nvSpPr>
          <p:cNvPr id="140292" name="Rectangle 4"/>
          <p:cNvSpPr>
            <a:spLocks noChangeArrowheads="1"/>
          </p:cNvSpPr>
          <p:nvPr/>
        </p:nvSpPr>
        <p:spPr bwMode="auto">
          <a:xfrm>
            <a:off x="228600" y="2286000"/>
            <a:ext cx="441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90000"/>
              </a:lnSpc>
              <a:spcBef>
                <a:spcPct val="20000"/>
              </a:spcBef>
              <a:buFontTx/>
              <a:buChar char="•"/>
            </a:pPr>
            <a:r>
              <a:rPr lang="en-US" altLang="en-US" sz="2800">
                <a:solidFill>
                  <a:srgbClr val="FFFF00"/>
                </a:solidFill>
                <a:effectLst>
                  <a:outerShdw blurRad="38100" dist="38100" dir="2700000" algn="tl">
                    <a:srgbClr val="C0C0C0"/>
                  </a:outerShdw>
                </a:effectLst>
                <a:latin typeface="Tahoma" charset="0"/>
              </a:rPr>
              <a:t>Causal agent </a:t>
            </a:r>
            <a:r>
              <a:rPr lang="en-US" altLang="en-US" sz="2800" i="1">
                <a:solidFill>
                  <a:srgbClr val="FFFF00"/>
                </a:solidFill>
                <a:effectLst>
                  <a:outerShdw blurRad="38100" dist="38100" dir="2700000" algn="tl">
                    <a:srgbClr val="C0C0C0"/>
                  </a:outerShdw>
                </a:effectLst>
                <a:latin typeface="Tahoma" charset="0"/>
              </a:rPr>
              <a:t>Pythium spp </a:t>
            </a:r>
          </a:p>
          <a:p>
            <a:pPr>
              <a:lnSpc>
                <a:spcPct val="90000"/>
              </a:lnSpc>
              <a:spcBef>
                <a:spcPct val="20000"/>
              </a:spcBef>
              <a:buFontTx/>
              <a:buChar char="•"/>
            </a:pPr>
            <a:endParaRPr lang="en-US" altLang="en-US" sz="2800">
              <a:solidFill>
                <a:srgbClr val="FFFF00"/>
              </a:solidFill>
              <a:effectLst>
                <a:outerShdw blurRad="38100" dist="38100" dir="2700000" algn="tl">
                  <a:srgbClr val="C0C0C0"/>
                </a:outerShdw>
              </a:effectLst>
              <a:latin typeface="Tahoma" charset="0"/>
            </a:endParaRPr>
          </a:p>
          <a:p>
            <a:pPr>
              <a:lnSpc>
                <a:spcPct val="90000"/>
              </a:lnSpc>
              <a:spcBef>
                <a:spcPct val="20000"/>
              </a:spcBef>
              <a:buFontTx/>
              <a:buChar char="•"/>
            </a:pPr>
            <a:r>
              <a:rPr lang="en-US" altLang="en-US" sz="2800">
                <a:solidFill>
                  <a:srgbClr val="FFFF00"/>
                </a:solidFill>
                <a:effectLst>
                  <a:outerShdw blurRad="38100" dist="38100" dir="2700000" algn="tl">
                    <a:srgbClr val="C0C0C0"/>
                  </a:outerShdw>
                </a:effectLst>
                <a:latin typeface="Tahoma" charset="0"/>
              </a:rPr>
              <a:t>Disease is characterized small, irregular water-soaked areas. Brown, orange/bronze, light/tan </a:t>
            </a:r>
          </a:p>
          <a:p>
            <a:pPr>
              <a:lnSpc>
                <a:spcPct val="90000"/>
              </a:lnSpc>
              <a:spcBef>
                <a:spcPct val="20000"/>
              </a:spcBef>
              <a:buFontTx/>
              <a:buChar char="•"/>
            </a:pPr>
            <a:endParaRPr lang="en-US" altLang="en-US" sz="2800">
              <a:solidFill>
                <a:srgbClr val="FFFF00"/>
              </a:solidFill>
              <a:effectLst>
                <a:outerShdw blurRad="38100" dist="38100" dir="2700000" algn="tl">
                  <a:srgbClr val="C0C0C0"/>
                </a:outerShdw>
              </a:effectLst>
              <a:latin typeface="Tahoma" charset="0"/>
            </a:endParaRPr>
          </a:p>
          <a:p>
            <a:pPr>
              <a:lnSpc>
                <a:spcPct val="90000"/>
              </a:lnSpc>
              <a:spcBef>
                <a:spcPct val="20000"/>
              </a:spcBef>
              <a:buFontTx/>
              <a:buChar char="•"/>
            </a:pPr>
            <a:r>
              <a:rPr lang="en-US" altLang="en-US" sz="2800">
                <a:solidFill>
                  <a:srgbClr val="FFFF00"/>
                </a:solidFill>
                <a:effectLst>
                  <a:outerShdw blurRad="38100" dist="38100" dir="2700000" algn="tl">
                    <a:srgbClr val="C0C0C0"/>
                  </a:outerShdw>
                </a:effectLst>
                <a:latin typeface="Tahoma" charset="0"/>
              </a:rPr>
              <a:t>Numerous spots, merge in wettest areas</a:t>
            </a:r>
          </a:p>
        </p:txBody>
      </p:sp>
      <p:sp>
        <p:nvSpPr>
          <p:cNvPr id="140293" name="Rectangle 5"/>
          <p:cNvSpPr>
            <a:spLocks noChangeArrowheads="1"/>
          </p:cNvSpPr>
          <p:nvPr/>
        </p:nvSpPr>
        <p:spPr bwMode="auto">
          <a:xfrm>
            <a:off x="5029200" y="1066800"/>
            <a:ext cx="3733800" cy="2971800"/>
          </a:xfrm>
          <a:prstGeom prst="rect">
            <a:avLst/>
          </a:prstGeom>
          <a:noFill/>
          <a:ln w="28575">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14029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4114800"/>
            <a:ext cx="37338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40295" name="Rectangle 7"/>
          <p:cNvSpPr>
            <a:spLocks noChangeArrowheads="1"/>
          </p:cNvSpPr>
          <p:nvPr/>
        </p:nvSpPr>
        <p:spPr bwMode="auto">
          <a:xfrm>
            <a:off x="5029200" y="4114800"/>
            <a:ext cx="3733800" cy="2590800"/>
          </a:xfrm>
          <a:prstGeom prst="rect">
            <a:avLst/>
          </a:prstGeom>
          <a:noFill/>
          <a:ln w="28575">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140296" name="Picture 8"/>
          <p:cNvPicPr>
            <a:picLocks noChangeAspect="1" noChangeArrowheads="1"/>
          </p:cNvPicPr>
          <p:nvPr>
            <p:ph/>
          </p:nvPr>
        </p:nvPicPr>
        <p:blipFill>
          <a:blip r:embed="rId5">
            <a:extLst>
              <a:ext uri="{28A0092B-C50C-407E-A947-70E740481C1C}">
                <a14:useLocalDpi xmlns:a14="http://schemas.microsoft.com/office/drawing/2010/main" val="0"/>
              </a:ext>
            </a:extLst>
          </a:blip>
          <a:srcRect/>
          <a:stretch>
            <a:fillRect/>
          </a:stretch>
        </p:blipFill>
        <p:spPr>
          <a:xfrm>
            <a:off x="304800" y="76200"/>
            <a:ext cx="3200400" cy="2079625"/>
          </a:xfrm>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ChangeArrowheads="1"/>
          </p:cNvSpPr>
          <p:nvPr/>
        </p:nvSpPr>
        <p:spPr bwMode="auto">
          <a:xfrm>
            <a:off x="304800" y="990600"/>
            <a:ext cx="4572000" cy="496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lnSpc>
                <a:spcPct val="90000"/>
              </a:lnSpc>
              <a:spcBef>
                <a:spcPct val="50000"/>
              </a:spcBef>
              <a:buFontTx/>
              <a:buChar char="•"/>
            </a:pPr>
            <a:r>
              <a:rPr lang="en-US" altLang="en-US" sz="3200">
                <a:solidFill>
                  <a:srgbClr val="FFFF00"/>
                </a:solidFill>
                <a:effectLst>
                  <a:outerShdw blurRad="38100" dist="38100" dir="2700000" algn="tl">
                    <a:srgbClr val="C0C0C0"/>
                  </a:outerShdw>
                </a:effectLst>
                <a:latin typeface="Tahoma" charset="0"/>
              </a:rPr>
              <a:t>Turf dies rapidly, collapses and appear matted</a:t>
            </a:r>
          </a:p>
          <a:p>
            <a:pPr algn="l">
              <a:lnSpc>
                <a:spcPct val="90000"/>
              </a:lnSpc>
              <a:spcBef>
                <a:spcPct val="50000"/>
              </a:spcBef>
              <a:buFontTx/>
              <a:buChar char="•"/>
            </a:pPr>
            <a:r>
              <a:rPr lang="en-US" altLang="en-US" sz="3200">
                <a:solidFill>
                  <a:srgbClr val="FFFF00"/>
                </a:solidFill>
                <a:effectLst>
                  <a:outerShdw blurRad="38100" dist="38100" dir="2700000" algn="tl">
                    <a:srgbClr val="C0C0C0"/>
                  </a:outerShdw>
                </a:effectLst>
                <a:latin typeface="Tahoma" charset="0"/>
              </a:rPr>
              <a:t>Infected tissue feels oily to touch</a:t>
            </a:r>
          </a:p>
          <a:p>
            <a:pPr algn="l">
              <a:lnSpc>
                <a:spcPct val="90000"/>
              </a:lnSpc>
              <a:spcBef>
                <a:spcPct val="50000"/>
              </a:spcBef>
              <a:buFontTx/>
              <a:buChar char="•"/>
            </a:pPr>
            <a:r>
              <a:rPr lang="en-US" altLang="en-US" sz="3200">
                <a:solidFill>
                  <a:srgbClr val="FFFF00"/>
                </a:solidFill>
                <a:effectLst>
                  <a:outerShdw blurRad="38100" dist="38100" dir="2700000" algn="tl">
                    <a:srgbClr val="C0C0C0"/>
                  </a:outerShdw>
                </a:effectLst>
                <a:latin typeface="Tahoma" charset="0"/>
              </a:rPr>
              <a:t>If high humidity present fluffy, cottony white mycelium present (can be seen early in the morning)</a:t>
            </a:r>
          </a:p>
        </p:txBody>
      </p:sp>
      <p:pic>
        <p:nvPicPr>
          <p:cNvPr id="142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657600"/>
            <a:ext cx="2693988" cy="2424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42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9800" y="228600"/>
            <a:ext cx="4394200" cy="295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ChangeArrowheads="1"/>
          </p:cNvSpPr>
          <p:nvPr/>
        </p:nvSpPr>
        <p:spPr bwMode="auto">
          <a:xfrm>
            <a:off x="1905000" y="228600"/>
            <a:ext cx="4876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lgn="l">
              <a:defRPr>
                <a:solidFill>
                  <a:schemeClr val="tx1"/>
                </a:solidFill>
                <a:latin typeface="Arial" charset="0"/>
              </a:defRPr>
            </a:lvl1pPr>
            <a:lvl2pPr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algn="ctr"/>
            <a:r>
              <a:rPr lang="en-US" altLang="en-US" sz="3600">
                <a:solidFill>
                  <a:srgbClr val="FFFF00"/>
                </a:solidFill>
                <a:effectLst>
                  <a:outerShdw blurRad="38100" dist="38100" dir="2700000" algn="tl">
                    <a:srgbClr val="C0C0C0"/>
                  </a:outerShdw>
                </a:effectLst>
                <a:latin typeface="Tahoma" charset="0"/>
              </a:rPr>
              <a:t>Control measures for Pythium Blight </a:t>
            </a:r>
          </a:p>
        </p:txBody>
      </p:sp>
      <p:sp>
        <p:nvSpPr>
          <p:cNvPr id="144387" name="Text Box 3"/>
          <p:cNvSpPr txBox="1">
            <a:spLocks noChangeArrowheads="1"/>
          </p:cNvSpPr>
          <p:nvPr/>
        </p:nvSpPr>
        <p:spPr bwMode="auto">
          <a:xfrm>
            <a:off x="1295400" y="1981200"/>
            <a:ext cx="670560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buFontTx/>
              <a:buChar char="•"/>
            </a:pPr>
            <a:r>
              <a:rPr lang="en-US" altLang="en-US" sz="2400">
                <a:solidFill>
                  <a:srgbClr val="FFFF00"/>
                </a:solidFill>
                <a:effectLst>
                  <a:outerShdw blurRad="38100" dist="38100" dir="2700000" algn="tl">
                    <a:srgbClr val="C0C0C0"/>
                  </a:outerShdw>
                </a:effectLst>
                <a:latin typeface="Tahoma" charset="0"/>
              </a:rPr>
              <a:t>Water management is essential</a:t>
            </a:r>
          </a:p>
          <a:p>
            <a:pPr algn="l" eaLnBrk="0" hangingPunct="0">
              <a:buFontTx/>
              <a:buChar char="•"/>
            </a:pPr>
            <a:endParaRPr lang="en-US" altLang="en-US" sz="2400">
              <a:solidFill>
                <a:srgbClr val="FFFF00"/>
              </a:solidFill>
              <a:effectLst>
                <a:outerShdw blurRad="38100" dist="38100" dir="2700000" algn="tl">
                  <a:srgbClr val="C0C0C0"/>
                </a:outerShdw>
              </a:effectLst>
              <a:latin typeface="Tahoma" charset="0"/>
            </a:endParaRPr>
          </a:p>
          <a:p>
            <a:pPr algn="l" eaLnBrk="0" hangingPunct="0">
              <a:buFontTx/>
              <a:buChar char="•"/>
            </a:pPr>
            <a:r>
              <a:rPr lang="en-US" altLang="en-US" sz="2400">
                <a:solidFill>
                  <a:srgbClr val="FFFF00"/>
                </a:solidFill>
                <a:effectLst>
                  <a:outerShdw blurRad="38100" dist="38100" dir="2700000" algn="tl">
                    <a:srgbClr val="C0C0C0"/>
                  </a:outerShdw>
                </a:effectLst>
                <a:latin typeface="Tahoma" charset="0"/>
              </a:rPr>
              <a:t>Correct over watering/drainage problems</a:t>
            </a:r>
          </a:p>
          <a:p>
            <a:pPr algn="l" eaLnBrk="0" hangingPunct="0">
              <a:buFontTx/>
              <a:buChar char="•"/>
            </a:pPr>
            <a:endParaRPr lang="en-US" altLang="en-US" sz="2400">
              <a:solidFill>
                <a:srgbClr val="FFFF00"/>
              </a:solidFill>
              <a:effectLst>
                <a:outerShdw blurRad="38100" dist="38100" dir="2700000" algn="tl">
                  <a:srgbClr val="C0C0C0"/>
                </a:outerShdw>
              </a:effectLst>
              <a:latin typeface="Tahoma" charset="0"/>
            </a:endParaRPr>
          </a:p>
          <a:p>
            <a:pPr algn="l" eaLnBrk="0" hangingPunct="0">
              <a:buFontTx/>
              <a:buChar char="•"/>
            </a:pPr>
            <a:r>
              <a:rPr lang="en-US" altLang="en-US" sz="2400">
                <a:solidFill>
                  <a:srgbClr val="FFFF00"/>
                </a:solidFill>
                <a:effectLst>
                  <a:outerShdw blurRad="38100" dist="38100" dir="2700000" algn="tl">
                    <a:srgbClr val="C0C0C0"/>
                  </a:outerShdw>
                </a:effectLst>
                <a:latin typeface="Tahoma" charset="0"/>
              </a:rPr>
              <a:t>Avoid pockets of excessive humidity</a:t>
            </a:r>
          </a:p>
          <a:p>
            <a:pPr algn="l" eaLnBrk="0" hangingPunct="0">
              <a:buFontTx/>
              <a:buChar char="•"/>
            </a:pPr>
            <a:endParaRPr lang="en-US" altLang="en-US" sz="2400">
              <a:solidFill>
                <a:srgbClr val="FFFF00"/>
              </a:solidFill>
              <a:effectLst>
                <a:outerShdw blurRad="38100" dist="38100" dir="2700000" algn="tl">
                  <a:srgbClr val="C0C0C0"/>
                </a:outerShdw>
              </a:effectLst>
              <a:latin typeface="Tahoma" charset="0"/>
            </a:endParaRPr>
          </a:p>
          <a:p>
            <a:pPr algn="l" eaLnBrk="0" hangingPunct="0">
              <a:buFontTx/>
              <a:buChar char="•"/>
            </a:pPr>
            <a:r>
              <a:rPr lang="en-US" altLang="en-US" sz="2400">
                <a:solidFill>
                  <a:srgbClr val="FFFF00"/>
                </a:solidFill>
                <a:effectLst>
                  <a:outerShdw blurRad="38100" dist="38100" dir="2700000" algn="tl">
                    <a:srgbClr val="C0C0C0"/>
                  </a:outerShdw>
                </a:effectLst>
              </a:rPr>
              <a:t>Use treated seed when Re-seeding</a:t>
            </a:r>
          </a:p>
          <a:p>
            <a:pPr algn="l" eaLnBrk="0" hangingPunct="0">
              <a:buFontTx/>
              <a:buChar char="•"/>
            </a:pPr>
            <a:endParaRPr lang="en-US" altLang="en-US" sz="2400">
              <a:solidFill>
                <a:srgbClr val="FFFF00"/>
              </a:solidFill>
              <a:effectLst>
                <a:outerShdw blurRad="38100" dist="38100" dir="2700000" algn="tl">
                  <a:srgbClr val="C0C0C0"/>
                </a:outerShdw>
              </a:effectLst>
            </a:endParaRPr>
          </a:p>
          <a:p>
            <a:pPr algn="l" eaLnBrk="0" hangingPunct="0">
              <a:buFontTx/>
              <a:buChar char="•"/>
            </a:pPr>
            <a:r>
              <a:rPr lang="en-US" altLang="en-US" sz="2400">
                <a:solidFill>
                  <a:srgbClr val="FFFF00"/>
                </a:solidFill>
                <a:effectLst>
                  <a:outerShdw blurRad="38100" dist="38100" dir="2700000" algn="tl">
                    <a:srgbClr val="C0C0C0"/>
                  </a:outerShdw>
                </a:effectLst>
              </a:rPr>
              <a:t>Do not over fertilize with Nitrogen</a:t>
            </a:r>
          </a:p>
          <a:p>
            <a:pPr algn="l" eaLnBrk="0" hangingPunct="0">
              <a:buFontTx/>
              <a:buChar char="•"/>
            </a:pPr>
            <a:endParaRPr lang="en-US" altLang="en-US" sz="2400">
              <a:solidFill>
                <a:srgbClr val="FFFF00"/>
              </a:solidFill>
              <a:effectLst>
                <a:outerShdw blurRad="38100" dist="38100" dir="2700000" algn="tl">
                  <a:srgbClr val="C0C0C0"/>
                </a:outerShdw>
              </a:effectLst>
            </a:endParaRPr>
          </a:p>
          <a:p>
            <a:pPr algn="l" eaLnBrk="0" hangingPunct="0">
              <a:buFontTx/>
              <a:buChar char="•"/>
            </a:pPr>
            <a:r>
              <a:rPr lang="en-US" altLang="en-US" sz="2400">
                <a:solidFill>
                  <a:srgbClr val="FFFF00"/>
                </a:solidFill>
                <a:effectLst>
                  <a:outerShdw blurRad="38100" dist="38100" dir="2700000" algn="tl">
                    <a:srgbClr val="C0C0C0"/>
                  </a:outerShdw>
                </a:effectLst>
              </a:rPr>
              <a:t>Promote light and air penetration</a:t>
            </a:r>
          </a:p>
        </p:txBody>
      </p:sp>
      <p:sp>
        <p:nvSpPr>
          <p:cNvPr id="144388" name="Rectangle 4"/>
          <p:cNvSpPr>
            <a:spLocks noChangeArrowheads="1"/>
          </p:cNvSpPr>
          <p:nvPr/>
        </p:nvSpPr>
        <p:spPr bwMode="auto">
          <a:xfrm>
            <a:off x="685800" y="3810000"/>
            <a:ext cx="7086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buFontTx/>
              <a:buChar char="•"/>
            </a:pPr>
            <a:endParaRPr lang="en-US" altLang="en-US" sz="2800">
              <a:solidFill>
                <a:srgbClr val="FFFF00"/>
              </a:solidFill>
              <a:effectLst>
                <a:outerShdw blurRad="38100" dist="38100" dir="2700000" algn="tl">
                  <a:srgbClr val="C0C0C0"/>
                </a:outerShdw>
              </a:effectLst>
              <a:latin typeface="Tahoma" charset="0"/>
            </a:endParaRPr>
          </a:p>
          <a:p>
            <a:pPr algn="l" eaLnBrk="0" hangingPunct="0">
              <a:buFontTx/>
              <a:buChar char="•"/>
            </a:pPr>
            <a:endParaRPr lang="en-US" altLang="en-US" sz="2800">
              <a:solidFill>
                <a:srgbClr val="FFFF00"/>
              </a:solidFill>
              <a:effectLst>
                <a:outerShdw blurRad="38100" dist="38100" dir="2700000" algn="tl">
                  <a:srgbClr val="C0C0C0"/>
                </a:outerShdw>
              </a:effectLst>
              <a:latin typeface="Tahoma"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ChangeArrowheads="1"/>
          </p:cNvSpPr>
          <p:nvPr/>
        </p:nvSpPr>
        <p:spPr bwMode="auto">
          <a:xfrm>
            <a:off x="533400" y="457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lgn="l">
              <a:defRPr>
                <a:solidFill>
                  <a:schemeClr val="tx1"/>
                </a:solidFill>
                <a:latin typeface="Arial" charset="0"/>
              </a:defRPr>
            </a:lvl1pPr>
            <a:lvl2pPr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algn="ctr"/>
            <a:r>
              <a:rPr lang="en-US" altLang="en-US" sz="3600">
                <a:solidFill>
                  <a:srgbClr val="FFFF00"/>
                </a:solidFill>
                <a:effectLst>
                  <a:outerShdw blurRad="38100" dist="38100" dir="2700000" algn="tl">
                    <a:srgbClr val="C0C0C0"/>
                  </a:outerShdw>
                </a:effectLst>
              </a:rPr>
              <a:t>Chemical control for Pythium </a:t>
            </a:r>
          </a:p>
        </p:txBody>
      </p:sp>
      <p:sp>
        <p:nvSpPr>
          <p:cNvPr id="146435" name="Text Box 3"/>
          <p:cNvSpPr txBox="1">
            <a:spLocks noChangeArrowheads="1"/>
          </p:cNvSpPr>
          <p:nvPr/>
        </p:nvSpPr>
        <p:spPr bwMode="auto">
          <a:xfrm>
            <a:off x="533400" y="2438400"/>
            <a:ext cx="8059738"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r>
              <a:rPr lang="en-US" altLang="en-US" sz="2800" b="1">
                <a:solidFill>
                  <a:schemeClr val="bg1"/>
                </a:solidFill>
                <a:effectLst>
                  <a:outerShdw blurRad="38100" dist="38100" dir="2700000" algn="tl">
                    <a:srgbClr val="C0C0C0"/>
                  </a:outerShdw>
                </a:effectLst>
              </a:rPr>
              <a:t>Use the “Georgia Pest Management Handbook</a:t>
            </a:r>
          </a:p>
          <a:p>
            <a:pPr algn="l" eaLnBrk="0" hangingPunct="0"/>
            <a:r>
              <a:rPr lang="en-US" altLang="en-US" sz="2800" b="1">
                <a:solidFill>
                  <a:schemeClr val="bg1"/>
                </a:solidFill>
                <a:effectLst>
                  <a:outerShdw blurRad="38100" dist="38100" dir="2700000" algn="tl">
                    <a:srgbClr val="C0C0C0"/>
                  </a:outerShdw>
                </a:effectLst>
              </a:rPr>
              <a:t>as reference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8482" name="Object 2"/>
          <p:cNvGraphicFramePr>
            <a:graphicFrameLocks noChangeAspect="1"/>
          </p:cNvGraphicFramePr>
          <p:nvPr/>
        </p:nvGraphicFramePr>
        <p:xfrm>
          <a:off x="5194300" y="0"/>
          <a:ext cx="3949700" cy="6858000"/>
        </p:xfrm>
        <a:graphic>
          <a:graphicData uri="http://schemas.openxmlformats.org/presentationml/2006/ole">
            <mc:AlternateContent xmlns:mc="http://schemas.openxmlformats.org/markup-compatibility/2006">
              <mc:Choice xmlns:v="urn:schemas-microsoft-com:vml" Requires="v">
                <p:oleObj spid="_x0000_s148485" name="Drawing" r:id="rId4" imgW="4732037" imgH="7201523" progId="WPDraw30.Drawing">
                  <p:embed/>
                </p:oleObj>
              </mc:Choice>
              <mc:Fallback>
                <p:oleObj name="Drawing" r:id="rId4" imgW="4732037" imgH="7201523" progId="WPDraw30.Drawing">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4300" y="0"/>
                        <a:ext cx="39497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48483" name="Rectangle 3"/>
          <p:cNvSpPr>
            <a:spLocks noGrp="1" noChangeArrowheads="1"/>
          </p:cNvSpPr>
          <p:nvPr>
            <p:ph type="title"/>
          </p:nvPr>
        </p:nvSpPr>
        <p:spPr>
          <a:xfrm>
            <a:off x="0" y="381000"/>
            <a:ext cx="5562600" cy="1143000"/>
          </a:xfrm>
        </p:spPr>
        <p:txBody>
          <a:bodyPr/>
          <a:lstStyle/>
          <a:p>
            <a:r>
              <a:rPr lang="en-US" altLang="en-US" sz="4800">
                <a:latin typeface="Tahoma" charset="0"/>
              </a:rPr>
              <a:t>Fairy ring</a:t>
            </a:r>
          </a:p>
        </p:txBody>
      </p:sp>
      <p:sp>
        <p:nvSpPr>
          <p:cNvPr id="148484" name="Rectangle 4"/>
          <p:cNvSpPr>
            <a:spLocks noGrp="1" noChangeArrowheads="1"/>
          </p:cNvSpPr>
          <p:nvPr>
            <p:ph type="body" idx="1"/>
          </p:nvPr>
        </p:nvSpPr>
        <p:spPr>
          <a:xfrm>
            <a:off x="0" y="1905000"/>
            <a:ext cx="8305800" cy="4114800"/>
          </a:xfrm>
        </p:spPr>
        <p:txBody>
          <a:bodyPr/>
          <a:lstStyle/>
          <a:p>
            <a:r>
              <a:rPr lang="en-US" altLang="en-US">
                <a:solidFill>
                  <a:srgbClr val="FFFF00"/>
                </a:solidFill>
                <a:latin typeface="Tahoma" charset="0"/>
              </a:rPr>
              <a:t>Different Basidiomycetous fungi</a:t>
            </a:r>
          </a:p>
          <a:p>
            <a:r>
              <a:rPr lang="en-US" altLang="en-US">
                <a:solidFill>
                  <a:srgbClr val="FFFF00"/>
                </a:solidFill>
                <a:latin typeface="Tahoma" charset="0"/>
              </a:rPr>
              <a:t>Mushroom (basidiocarp) producing fungi</a:t>
            </a:r>
          </a:p>
          <a:p>
            <a:r>
              <a:rPr lang="en-US" altLang="en-US">
                <a:solidFill>
                  <a:srgbClr val="FFFF00"/>
                </a:solidFill>
                <a:latin typeface="Tahoma" charset="0"/>
              </a:rPr>
              <a:t>In Nature, wood-rooting </a:t>
            </a:r>
          </a:p>
          <a:p>
            <a:r>
              <a:rPr lang="en-US" altLang="en-US">
                <a:solidFill>
                  <a:srgbClr val="FFFF00"/>
                </a:solidFill>
                <a:latin typeface="Tahoma" charset="0"/>
              </a:rPr>
              <a:t>Circular or semi-circular band</a:t>
            </a:r>
          </a:p>
          <a:p>
            <a:pPr>
              <a:buFontTx/>
              <a:buNone/>
            </a:pPr>
            <a:endParaRPr lang="en-US" altLang="en-US">
              <a:solidFill>
                <a:srgbClr val="FFFF00"/>
              </a:solidFill>
              <a:latin typeface="Tahoma"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0530" name="Object 2"/>
          <p:cNvGraphicFramePr>
            <a:graphicFrameLocks noChangeAspect="1"/>
          </p:cNvGraphicFramePr>
          <p:nvPr/>
        </p:nvGraphicFramePr>
        <p:xfrm>
          <a:off x="0" y="0"/>
          <a:ext cx="3949700" cy="6858000"/>
        </p:xfrm>
        <a:graphic>
          <a:graphicData uri="http://schemas.openxmlformats.org/presentationml/2006/ole">
            <mc:AlternateContent xmlns:mc="http://schemas.openxmlformats.org/markup-compatibility/2006">
              <mc:Choice xmlns:v="urn:schemas-microsoft-com:vml" Requires="v">
                <p:oleObj spid="_x0000_s150537" name="Drawing" r:id="rId4" imgW="4732037" imgH="7201523" progId="WPDraw30.Drawing">
                  <p:embed/>
                </p:oleObj>
              </mc:Choice>
              <mc:Fallback>
                <p:oleObj name="Drawing" r:id="rId4" imgW="4732037" imgH="7201523" progId="WPDraw30.Drawing">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9497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50531" name="Object 3"/>
          <p:cNvGraphicFramePr>
            <a:graphicFrameLocks noChangeAspect="1"/>
          </p:cNvGraphicFramePr>
          <p:nvPr/>
        </p:nvGraphicFramePr>
        <p:xfrm>
          <a:off x="3962400" y="0"/>
          <a:ext cx="5181600" cy="3429000"/>
        </p:xfrm>
        <a:graphic>
          <a:graphicData uri="http://schemas.openxmlformats.org/presentationml/2006/ole">
            <mc:AlternateContent xmlns:mc="http://schemas.openxmlformats.org/markup-compatibility/2006">
              <mc:Choice xmlns:v="urn:schemas-microsoft-com:vml" Requires="v">
                <p:oleObj spid="_x0000_s150538" name="Drawing" r:id="rId6" imgW="8244449" imgH="6180127" progId="WPDraw30.Drawing">
                  <p:embed/>
                </p:oleObj>
              </mc:Choice>
              <mc:Fallback>
                <p:oleObj name="Drawing" r:id="rId6" imgW="8244449" imgH="6180127" progId="WPDraw30.Drawing">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b="4439"/>
                      <a:stretch>
                        <a:fillRect/>
                      </a:stretch>
                    </p:blipFill>
                    <p:spPr bwMode="auto">
                      <a:xfrm>
                        <a:off x="3962400" y="0"/>
                        <a:ext cx="51816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50532" name="Picture 4" descr="fairring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2400" y="3429000"/>
            <a:ext cx="5181600" cy="3429000"/>
          </a:xfrm>
          <a:prstGeom prst="rect">
            <a:avLst/>
          </a:prstGeom>
          <a:noFill/>
          <a:extLst>
            <a:ext uri="{909E8E84-426E-40DD-AFC4-6F175D3DCCD1}">
              <a14:hiddenFill xmlns:a14="http://schemas.microsoft.com/office/drawing/2010/main">
                <a:solidFill>
                  <a:srgbClr val="FFFFFF"/>
                </a:solidFill>
              </a14:hiddenFill>
            </a:ext>
          </a:extLst>
        </p:spPr>
      </p:pic>
      <p:sp>
        <p:nvSpPr>
          <p:cNvPr id="150533" name="Rectangle 5"/>
          <p:cNvSpPr>
            <a:spLocks noChangeArrowheads="1"/>
          </p:cNvSpPr>
          <p:nvPr/>
        </p:nvSpPr>
        <p:spPr bwMode="auto">
          <a:xfrm>
            <a:off x="0" y="0"/>
            <a:ext cx="3962400" cy="6858000"/>
          </a:xfrm>
          <a:prstGeom prst="rect">
            <a:avLst/>
          </a:prstGeom>
          <a:noFill/>
          <a:ln w="28575">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0534" name="Rectangle 6"/>
          <p:cNvSpPr>
            <a:spLocks noChangeArrowheads="1"/>
          </p:cNvSpPr>
          <p:nvPr/>
        </p:nvSpPr>
        <p:spPr bwMode="auto">
          <a:xfrm>
            <a:off x="3962400" y="0"/>
            <a:ext cx="5181600" cy="3429000"/>
          </a:xfrm>
          <a:prstGeom prst="rect">
            <a:avLst/>
          </a:prstGeom>
          <a:noFill/>
          <a:ln w="28575">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0535" name="Rectangle 7"/>
          <p:cNvSpPr>
            <a:spLocks noChangeArrowheads="1"/>
          </p:cNvSpPr>
          <p:nvPr/>
        </p:nvSpPr>
        <p:spPr bwMode="auto">
          <a:xfrm>
            <a:off x="3962400" y="3429000"/>
            <a:ext cx="5181600" cy="3429000"/>
          </a:xfrm>
          <a:prstGeom prst="rect">
            <a:avLst/>
          </a:prstGeom>
          <a:noFill/>
          <a:ln w="28575">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0536" name="Rectangle 8"/>
          <p:cNvSpPr>
            <a:spLocks noChangeArrowheads="1"/>
          </p:cNvSpPr>
          <p:nvPr/>
        </p:nvSpPr>
        <p:spPr bwMode="auto">
          <a:xfrm>
            <a:off x="152400" y="1389063"/>
            <a:ext cx="7086600" cy="447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buFontTx/>
              <a:buChar char="•"/>
            </a:pPr>
            <a:r>
              <a:rPr lang="en-US" altLang="en-US" sz="3200" b="1">
                <a:solidFill>
                  <a:srgbClr val="FFFF00"/>
                </a:solidFill>
                <a:effectLst>
                  <a:outerShdw blurRad="38100" dist="38100" dir="2700000" algn="tl">
                    <a:srgbClr val="C0C0C0"/>
                  </a:outerShdw>
                </a:effectLst>
              </a:rPr>
              <a:t>Affects all turf types</a:t>
            </a:r>
          </a:p>
          <a:p>
            <a:pPr algn="l" eaLnBrk="0" hangingPunct="0">
              <a:buFontTx/>
              <a:buChar char="•"/>
            </a:pPr>
            <a:r>
              <a:rPr lang="en-US" altLang="en-US" sz="3200" b="1">
                <a:solidFill>
                  <a:srgbClr val="FFFF00"/>
                </a:solidFill>
                <a:effectLst>
                  <a:outerShdw blurRad="38100" dist="38100" dir="2700000" algn="tl">
                    <a:srgbClr val="C0C0C0"/>
                  </a:outerShdw>
                </a:effectLst>
              </a:rPr>
              <a:t>Most common and damaging on Centipede, Zoysiagrass and St. Augustinegrass.</a:t>
            </a:r>
          </a:p>
          <a:p>
            <a:pPr algn="l" eaLnBrk="0" hangingPunct="0">
              <a:buFontTx/>
              <a:buChar char="•"/>
            </a:pPr>
            <a:r>
              <a:rPr lang="en-US" altLang="en-US" sz="3200" b="1">
                <a:solidFill>
                  <a:srgbClr val="FFFF00"/>
                </a:solidFill>
                <a:effectLst>
                  <a:outerShdw blurRad="38100" dist="38100" dir="2700000" algn="tl">
                    <a:srgbClr val="C0C0C0"/>
                  </a:outerShdw>
                </a:effectLst>
              </a:rPr>
              <a:t>Most on sandy soils of low fertility</a:t>
            </a:r>
          </a:p>
          <a:p>
            <a:pPr algn="l" eaLnBrk="0" hangingPunct="0">
              <a:buFontTx/>
              <a:buChar char="•"/>
            </a:pPr>
            <a:r>
              <a:rPr lang="en-US" altLang="en-US" sz="3200" b="1">
                <a:solidFill>
                  <a:srgbClr val="FFFF00"/>
                </a:solidFill>
                <a:effectLst>
                  <a:outerShdw blurRad="38100" dist="38100" dir="2700000" algn="tl">
                    <a:srgbClr val="C0C0C0"/>
                  </a:outerShdw>
                </a:effectLst>
              </a:rPr>
              <a:t>Also favored by heavy thatch</a:t>
            </a:r>
          </a:p>
          <a:p>
            <a:pPr algn="l" eaLnBrk="0" hangingPunct="0">
              <a:buFontTx/>
              <a:buChar char="•"/>
            </a:pPr>
            <a:r>
              <a:rPr lang="en-US" altLang="en-US" sz="3200" b="1">
                <a:solidFill>
                  <a:srgbClr val="FFFF00"/>
                </a:solidFill>
                <a:effectLst>
                  <a:outerShdw blurRad="38100" dist="38100" dir="2700000" algn="tl">
                    <a:srgbClr val="C0C0C0"/>
                  </a:outerShdw>
                </a:effectLst>
              </a:rPr>
              <a:t>Sometimes associated with buried debris</a:t>
            </a:r>
          </a:p>
          <a:p>
            <a:pPr algn="l" eaLnBrk="0" hangingPunct="0">
              <a:buFontTx/>
              <a:buChar char="•"/>
            </a:pPr>
            <a:endParaRPr lang="en-US" altLang="en-US" sz="3200" b="1">
              <a:solidFill>
                <a:srgbClr val="FFFF00"/>
              </a:solidFill>
              <a:effectLst>
                <a:outerShdw blurRad="38100" dist="38100" dir="2700000" algn="tl">
                  <a:srgbClr val="C0C0C0"/>
                </a:outerShdw>
              </a:effectLst>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r>
              <a:rPr lang="en-US" altLang="en-US">
                <a:latin typeface="Tahoma" charset="0"/>
              </a:rPr>
              <a:t>Management for fairy ring</a:t>
            </a:r>
          </a:p>
        </p:txBody>
      </p:sp>
      <p:sp>
        <p:nvSpPr>
          <p:cNvPr id="152579" name="Rectangle 3"/>
          <p:cNvSpPr>
            <a:spLocks noGrp="1" noChangeArrowheads="1"/>
          </p:cNvSpPr>
          <p:nvPr>
            <p:ph type="body" idx="1"/>
          </p:nvPr>
        </p:nvSpPr>
        <p:spPr/>
        <p:txBody>
          <a:bodyPr/>
          <a:lstStyle/>
          <a:p>
            <a:r>
              <a:rPr lang="en-US" altLang="en-US">
                <a:solidFill>
                  <a:srgbClr val="FFFF00"/>
                </a:solidFill>
                <a:latin typeface="Tahoma" charset="0"/>
              </a:rPr>
              <a:t> Spike or aerate affected areas</a:t>
            </a:r>
          </a:p>
          <a:p>
            <a:r>
              <a:rPr lang="en-US" altLang="en-US">
                <a:solidFill>
                  <a:srgbClr val="FFFF00"/>
                </a:solidFill>
                <a:latin typeface="Tahoma" charset="0"/>
              </a:rPr>
              <a:t> If necessary for aesthetic purposes 	Water heavily</a:t>
            </a:r>
          </a:p>
          <a:p>
            <a:pPr>
              <a:buFontTx/>
              <a:buNone/>
            </a:pPr>
            <a:r>
              <a:rPr lang="en-US" altLang="en-US">
                <a:solidFill>
                  <a:srgbClr val="FFFF00"/>
                </a:solidFill>
                <a:latin typeface="Tahoma" charset="0"/>
              </a:rPr>
              <a:t>		Extra fertilizer where appropriate</a:t>
            </a:r>
          </a:p>
          <a:p>
            <a:r>
              <a:rPr lang="en-US" altLang="en-US">
                <a:solidFill>
                  <a:srgbClr val="FFFF00"/>
                </a:solidFill>
                <a:latin typeface="Tahoma" charset="0"/>
              </a:rPr>
              <a:t> Soil replacement  </a:t>
            </a:r>
          </a:p>
          <a:p>
            <a:r>
              <a:rPr lang="en-US" altLang="en-US">
                <a:solidFill>
                  <a:srgbClr val="FFFF00"/>
                </a:solidFill>
                <a:latin typeface="Tahoma" charset="0"/>
              </a:rPr>
              <a:t> Fungicide treatment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9" name="Rectangle 9"/>
          <p:cNvSpPr>
            <a:spLocks noGrp="1" noChangeArrowheads="1"/>
          </p:cNvSpPr>
          <p:nvPr>
            <p:ph type="title"/>
          </p:nvPr>
        </p:nvSpPr>
        <p:spPr/>
        <p:txBody>
          <a:bodyPr/>
          <a:lstStyle/>
          <a:p>
            <a:r>
              <a:rPr lang="en-US" altLang="en-US"/>
              <a:t>Turf insect damage</a:t>
            </a:r>
          </a:p>
        </p:txBody>
      </p:sp>
      <p:pic>
        <p:nvPicPr>
          <p:cNvPr id="5130" name="Picture 10" descr="whitegrubdamage"/>
          <p:cNvPicPr>
            <a:picLocks noChangeAspect="1" noChangeArrowheads="1"/>
          </p:cNvPicPr>
          <p:nvPr>
            <p:ph idx="1"/>
          </p:nvPr>
        </p:nvPicPr>
        <p:blipFill>
          <a:blip r:embed="rId3">
            <a:extLst>
              <a:ext uri="{28A0092B-C50C-407E-A947-70E740481C1C}">
                <a14:useLocalDpi xmlns:a14="http://schemas.microsoft.com/office/drawing/2010/main" val="0"/>
              </a:ext>
            </a:extLst>
          </a:blip>
          <a:srcRect t="21809"/>
          <a:stretch>
            <a:fillRect/>
          </a:stretch>
        </p:blipFill>
        <p:spPr>
          <a:xfrm>
            <a:off x="457200" y="1938338"/>
            <a:ext cx="5486400" cy="26908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5132" name="Text Box 12"/>
          <p:cNvSpPr txBox="1">
            <a:spLocks noChangeArrowheads="1"/>
          </p:cNvSpPr>
          <p:nvPr/>
        </p:nvSpPr>
        <p:spPr bwMode="auto">
          <a:xfrm>
            <a:off x="4419600" y="4495800"/>
            <a:ext cx="3581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altLang="en-US" b="1">
                <a:solidFill>
                  <a:srgbClr val="FFFF00"/>
                </a:solidFill>
                <a:effectLst>
                  <a:outerShdw blurRad="38100" dist="38100" dir="2700000" algn="tl">
                    <a:srgbClr val="C0C0C0"/>
                  </a:outerShdw>
                </a:effectLst>
              </a:rPr>
              <a:t>White grub damage</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ChangeArrowheads="1"/>
          </p:cNvSpPr>
          <p:nvPr/>
        </p:nvSpPr>
        <p:spPr bwMode="auto">
          <a:xfrm>
            <a:off x="685800" y="1219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lgn="l">
              <a:defRPr>
                <a:solidFill>
                  <a:schemeClr val="tx1"/>
                </a:solidFill>
                <a:latin typeface="Arial" charset="0"/>
              </a:defRPr>
            </a:lvl1pPr>
            <a:lvl2pPr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r>
              <a:rPr lang="en-US" altLang="en-US" sz="3600">
                <a:solidFill>
                  <a:srgbClr val="FFFF00"/>
                </a:solidFill>
                <a:effectLst>
                  <a:outerShdw blurRad="38100" dist="38100" dir="2700000" algn="tl">
                    <a:srgbClr val="C0C0C0"/>
                  </a:outerShdw>
                </a:effectLst>
              </a:rPr>
              <a:t>Fungicides for fairy ring control</a:t>
            </a:r>
          </a:p>
        </p:txBody>
      </p:sp>
      <p:sp>
        <p:nvSpPr>
          <p:cNvPr id="154627" name="Text Box 3"/>
          <p:cNvSpPr txBox="1">
            <a:spLocks noChangeArrowheads="1"/>
          </p:cNvSpPr>
          <p:nvPr/>
        </p:nvSpPr>
        <p:spPr bwMode="auto">
          <a:xfrm>
            <a:off x="1143000" y="2514600"/>
            <a:ext cx="640873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buFontTx/>
              <a:buChar char="•"/>
            </a:pPr>
            <a:r>
              <a:rPr lang="en-US" altLang="en-US" sz="3200">
                <a:solidFill>
                  <a:schemeClr val="bg1"/>
                </a:solidFill>
                <a:effectLst>
                  <a:outerShdw blurRad="38100" dist="38100" dir="2700000" algn="tl">
                    <a:srgbClr val="C0C0C0"/>
                  </a:outerShdw>
                </a:effectLst>
              </a:rPr>
              <a:t>Flutolanyl</a:t>
            </a:r>
          </a:p>
          <a:p>
            <a:pPr algn="l" eaLnBrk="0" hangingPunct="0"/>
            <a:r>
              <a:rPr lang="en-US" altLang="en-US" sz="3200">
                <a:solidFill>
                  <a:schemeClr val="bg1"/>
                </a:solidFill>
                <a:effectLst>
                  <a:outerShdw blurRad="38100" dist="38100" dir="2700000" algn="tl">
                    <a:srgbClr val="C0C0C0"/>
                  </a:outerShdw>
                </a:effectLst>
              </a:rPr>
              <a:t>Several others with marginal effect</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6674" name="Object 2"/>
          <p:cNvGraphicFramePr>
            <a:graphicFrameLocks noChangeAspect="1"/>
          </p:cNvGraphicFramePr>
          <p:nvPr/>
        </p:nvGraphicFramePr>
        <p:xfrm>
          <a:off x="0" y="0"/>
          <a:ext cx="5410200" cy="6858000"/>
        </p:xfrm>
        <a:graphic>
          <a:graphicData uri="http://schemas.openxmlformats.org/presentationml/2006/ole">
            <mc:AlternateContent xmlns:mc="http://schemas.openxmlformats.org/markup-compatibility/2006">
              <mc:Choice xmlns:v="urn:schemas-microsoft-com:vml" Requires="v">
                <p:oleObj spid="_x0000_s156680" name="Drawing" r:id="rId4" imgW="7262423" imgH="5486367" progId="WPDraw30.Drawing">
                  <p:embed/>
                </p:oleObj>
              </mc:Choice>
              <mc:Fallback>
                <p:oleObj name="Drawing" r:id="rId4" imgW="7262423" imgH="5486367" progId="WPDraw30.Drawing">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410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56675" name="Rectangle 3"/>
          <p:cNvSpPr>
            <a:spLocks noChangeArrowheads="1"/>
          </p:cNvSpPr>
          <p:nvPr/>
        </p:nvSpPr>
        <p:spPr bwMode="auto">
          <a:xfrm>
            <a:off x="0" y="0"/>
            <a:ext cx="4953000" cy="6858000"/>
          </a:xfrm>
          <a:prstGeom prst="rect">
            <a:avLst/>
          </a:prstGeom>
          <a:noFill/>
          <a:ln w="28575">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aphicFrame>
        <p:nvGraphicFramePr>
          <p:cNvPr id="156676" name="Object 4"/>
          <p:cNvGraphicFramePr>
            <a:graphicFrameLocks noChangeAspect="1"/>
          </p:cNvGraphicFramePr>
          <p:nvPr/>
        </p:nvGraphicFramePr>
        <p:xfrm>
          <a:off x="4648200" y="0"/>
          <a:ext cx="4495800" cy="6858000"/>
        </p:xfrm>
        <a:graphic>
          <a:graphicData uri="http://schemas.openxmlformats.org/presentationml/2006/ole">
            <mc:AlternateContent xmlns:mc="http://schemas.openxmlformats.org/markup-compatibility/2006">
              <mc:Choice xmlns:v="urn:schemas-microsoft-com:vml" Requires="v">
                <p:oleObj spid="_x0000_s156681" name="Drawing" r:id="rId6" imgW="8328188" imgH="5455929" progId="WPDraw30.Drawing">
                  <p:embed/>
                </p:oleObj>
              </mc:Choice>
              <mc:Fallback>
                <p:oleObj name="Drawing" r:id="rId6" imgW="8328188" imgH="5455929" progId="WPDraw30.Drawing">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8200" y="0"/>
                        <a:ext cx="44958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56677" name="Rectangle 5"/>
          <p:cNvSpPr>
            <a:spLocks noChangeArrowheads="1"/>
          </p:cNvSpPr>
          <p:nvPr/>
        </p:nvSpPr>
        <p:spPr bwMode="auto">
          <a:xfrm>
            <a:off x="4648200" y="0"/>
            <a:ext cx="4495800" cy="6858000"/>
          </a:xfrm>
          <a:prstGeom prst="rect">
            <a:avLst/>
          </a:prstGeom>
          <a:noFill/>
          <a:ln w="28575">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6678" name="Rectangle 6"/>
          <p:cNvSpPr>
            <a:spLocks noGrp="1" noChangeArrowheads="1"/>
          </p:cNvSpPr>
          <p:nvPr>
            <p:ph type="title"/>
          </p:nvPr>
        </p:nvSpPr>
        <p:spPr>
          <a:xfrm>
            <a:off x="685800" y="152400"/>
            <a:ext cx="8001000" cy="1143000"/>
          </a:xfrm>
          <a:solidFill>
            <a:srgbClr val="008000"/>
          </a:solidFill>
          <a:ln/>
        </p:spPr>
        <p:txBody>
          <a:bodyPr/>
          <a:lstStyle/>
          <a:p>
            <a:r>
              <a:rPr lang="en-US" altLang="en-US">
                <a:effectLst>
                  <a:outerShdw blurRad="38100" dist="38100" dir="2700000" algn="tl">
                    <a:srgbClr val="000000"/>
                  </a:outerShdw>
                </a:effectLst>
                <a:latin typeface="Tahoma" charset="0"/>
              </a:rPr>
              <a:t>‘Fading’ and ‘melting out’ </a:t>
            </a:r>
            <a:br>
              <a:rPr lang="en-US" altLang="en-US">
                <a:effectLst>
                  <a:outerShdw blurRad="38100" dist="38100" dir="2700000" algn="tl">
                    <a:srgbClr val="000000"/>
                  </a:outerShdw>
                </a:effectLst>
                <a:latin typeface="Tahoma" charset="0"/>
              </a:rPr>
            </a:br>
            <a:r>
              <a:rPr lang="en-US" altLang="en-US" sz="2400" i="1">
                <a:effectLst>
                  <a:outerShdw blurRad="38100" dist="38100" dir="2700000" algn="tl">
                    <a:srgbClr val="000000"/>
                  </a:outerShdw>
                </a:effectLst>
                <a:latin typeface="Tahoma" charset="0"/>
              </a:rPr>
              <a:t>Curvularia</a:t>
            </a:r>
            <a:r>
              <a:rPr lang="en-US" altLang="en-US" sz="2400">
                <a:effectLst>
                  <a:outerShdw blurRad="38100" dist="38100" dir="2700000" algn="tl">
                    <a:srgbClr val="000000"/>
                  </a:outerShdw>
                </a:effectLst>
                <a:latin typeface="Tahoma" charset="0"/>
              </a:rPr>
              <a:t> and </a:t>
            </a:r>
            <a:r>
              <a:rPr lang="en-US" altLang="en-US" sz="2400" i="1">
                <a:effectLst>
                  <a:outerShdw blurRad="38100" dist="38100" dir="2700000" algn="tl">
                    <a:srgbClr val="000000"/>
                  </a:outerShdw>
                </a:effectLst>
                <a:latin typeface="Tahoma" charset="0"/>
              </a:rPr>
              <a:t>Helminthosporium</a:t>
            </a:r>
            <a:r>
              <a:rPr lang="en-US" altLang="en-US" sz="2400">
                <a:effectLst>
                  <a:outerShdw blurRad="38100" dist="38100" dir="2700000" algn="tl">
                    <a:srgbClr val="000000"/>
                  </a:outerShdw>
                </a:effectLst>
                <a:latin typeface="Tahoma" charset="0"/>
              </a:rPr>
              <a:t> sp.</a:t>
            </a:r>
            <a:endParaRPr lang="en-US" altLang="en-US">
              <a:effectLst>
                <a:outerShdw blurRad="38100" dist="38100" dir="2700000" algn="tl">
                  <a:srgbClr val="000000"/>
                </a:outerShdw>
              </a:effectLst>
              <a:latin typeface="Tahoma" charset="0"/>
            </a:endParaRPr>
          </a:p>
        </p:txBody>
      </p:sp>
      <p:sp>
        <p:nvSpPr>
          <p:cNvPr id="156679" name="Rectangle 7"/>
          <p:cNvSpPr>
            <a:spLocks noGrp="1" noChangeArrowheads="1"/>
          </p:cNvSpPr>
          <p:nvPr>
            <p:ph type="body" idx="1"/>
          </p:nvPr>
        </p:nvSpPr>
        <p:spPr>
          <a:xfrm>
            <a:off x="533400" y="1981200"/>
            <a:ext cx="7696200" cy="4114800"/>
          </a:xfrm>
          <a:solidFill>
            <a:srgbClr val="008000"/>
          </a:solidFill>
          <a:ln/>
        </p:spPr>
        <p:txBody>
          <a:bodyPr/>
          <a:lstStyle/>
          <a:p>
            <a:r>
              <a:rPr lang="en-US" altLang="en-US">
                <a:solidFill>
                  <a:srgbClr val="FFFF00"/>
                </a:solidFill>
                <a:effectLst>
                  <a:outerShdw blurRad="38100" dist="38100" dir="2700000" algn="tl">
                    <a:srgbClr val="000000"/>
                  </a:outerShdw>
                </a:effectLst>
                <a:latin typeface="Tahoma" charset="0"/>
              </a:rPr>
              <a:t>Both fungi are common thatch and soil inhabitants</a:t>
            </a:r>
          </a:p>
          <a:p>
            <a:r>
              <a:rPr lang="en-US" altLang="en-US">
                <a:solidFill>
                  <a:srgbClr val="FFFF00"/>
                </a:solidFill>
                <a:effectLst>
                  <a:outerShdw blurRad="38100" dist="38100" dir="2700000" algn="tl">
                    <a:srgbClr val="000000"/>
                  </a:outerShdw>
                </a:effectLst>
                <a:latin typeface="Tahoma" charset="0"/>
              </a:rPr>
              <a:t>Can cause disease when K is low and drought stress occurs</a:t>
            </a:r>
          </a:p>
          <a:p>
            <a:r>
              <a:rPr lang="en-US" altLang="en-US">
                <a:solidFill>
                  <a:srgbClr val="FFFF00"/>
                </a:solidFill>
                <a:effectLst>
                  <a:outerShdw blurRad="38100" dist="38100" dir="2700000" algn="tl">
                    <a:srgbClr val="000000"/>
                  </a:outerShdw>
                </a:effectLst>
                <a:latin typeface="Tahoma" charset="0"/>
              </a:rPr>
              <a:t>Bermudagrass, zoysiagrass, centipedegrass</a:t>
            </a:r>
          </a:p>
          <a:p>
            <a:r>
              <a:rPr lang="en-US" altLang="en-US">
                <a:solidFill>
                  <a:srgbClr val="FFFF00"/>
                </a:solidFill>
                <a:effectLst>
                  <a:outerShdw blurRad="38100" dist="38100" dir="2700000" algn="tl">
                    <a:srgbClr val="000000"/>
                  </a:outerShdw>
                </a:effectLst>
                <a:latin typeface="Tahoma" charset="0"/>
              </a:rPr>
              <a:t>Common during the past 2 to 3 years</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8722" name="Object 2"/>
          <p:cNvGraphicFramePr>
            <a:graphicFrameLocks noChangeAspect="1"/>
          </p:cNvGraphicFramePr>
          <p:nvPr/>
        </p:nvGraphicFramePr>
        <p:xfrm>
          <a:off x="0" y="0"/>
          <a:ext cx="4953000" cy="3511550"/>
        </p:xfrm>
        <a:graphic>
          <a:graphicData uri="http://schemas.openxmlformats.org/presentationml/2006/ole">
            <mc:AlternateContent xmlns:mc="http://schemas.openxmlformats.org/markup-compatibility/2006">
              <mc:Choice xmlns:v="urn:schemas-microsoft-com:vml" Requires="v">
                <p:oleObj spid="_x0000_s158730" name="Drawing" r:id="rId4" imgW="7262423" imgH="5486367" progId="WPDraw30.Drawing">
                  <p:embed/>
                </p:oleObj>
              </mc:Choice>
              <mc:Fallback>
                <p:oleObj name="Drawing" r:id="rId4" imgW="7262423" imgH="5486367" progId="WPDraw30.Drawing">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953000" cy="351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58723" name="Object 3"/>
          <p:cNvGraphicFramePr>
            <a:graphicFrameLocks noChangeAspect="1"/>
          </p:cNvGraphicFramePr>
          <p:nvPr/>
        </p:nvGraphicFramePr>
        <p:xfrm>
          <a:off x="4191000" y="3505200"/>
          <a:ext cx="4953000" cy="3352800"/>
        </p:xfrm>
        <a:graphic>
          <a:graphicData uri="http://schemas.openxmlformats.org/presentationml/2006/ole">
            <mc:AlternateContent xmlns:mc="http://schemas.openxmlformats.org/markup-compatibility/2006">
              <mc:Choice xmlns:v="urn:schemas-microsoft-com:vml" Requires="v">
                <p:oleObj spid="_x0000_s158731" name="Drawing" r:id="rId6" imgW="8328188" imgH="5455929" progId="WPDraw30.Drawing">
                  <p:embed/>
                </p:oleObj>
              </mc:Choice>
              <mc:Fallback>
                <p:oleObj name="Drawing" r:id="rId6" imgW="8328188" imgH="5455929" progId="WPDraw30.Drawing">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1000" y="3505200"/>
                        <a:ext cx="49530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58724" name="Rectangle 4"/>
          <p:cNvSpPr>
            <a:spLocks noChangeArrowheads="1"/>
          </p:cNvSpPr>
          <p:nvPr/>
        </p:nvSpPr>
        <p:spPr bwMode="auto">
          <a:xfrm>
            <a:off x="0" y="0"/>
            <a:ext cx="4953000" cy="3505200"/>
          </a:xfrm>
          <a:prstGeom prst="rect">
            <a:avLst/>
          </a:prstGeom>
          <a:noFill/>
          <a:ln w="28575">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8725" name="Rectangle 5"/>
          <p:cNvSpPr>
            <a:spLocks noChangeArrowheads="1"/>
          </p:cNvSpPr>
          <p:nvPr/>
        </p:nvSpPr>
        <p:spPr bwMode="auto">
          <a:xfrm>
            <a:off x="4191000" y="3505200"/>
            <a:ext cx="4953000" cy="3352800"/>
          </a:xfrm>
          <a:prstGeom prst="rect">
            <a:avLst/>
          </a:prstGeom>
          <a:noFill/>
          <a:ln w="28575">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8726" name="Text Box 6"/>
          <p:cNvSpPr txBox="1">
            <a:spLocks noChangeArrowheads="1"/>
          </p:cNvSpPr>
          <p:nvPr/>
        </p:nvSpPr>
        <p:spPr bwMode="auto">
          <a:xfrm>
            <a:off x="5029200" y="76200"/>
            <a:ext cx="3606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r>
              <a:rPr lang="en-US" altLang="en-US" sz="2800" b="1">
                <a:solidFill>
                  <a:schemeClr val="bg1"/>
                </a:solidFill>
                <a:effectLst>
                  <a:outerShdw blurRad="38100" dist="38100" dir="2700000" algn="tl">
                    <a:srgbClr val="C0C0C0"/>
                  </a:outerShdw>
                </a:effectLst>
              </a:rPr>
              <a:t>Curvularia: </a:t>
            </a:r>
          </a:p>
          <a:p>
            <a:pPr algn="l" eaLnBrk="0" hangingPunct="0"/>
            <a:r>
              <a:rPr lang="en-US" altLang="en-US" sz="2800" b="1">
                <a:solidFill>
                  <a:schemeClr val="bg1"/>
                </a:solidFill>
                <a:effectLst>
                  <a:outerShdw blurRad="38100" dist="38100" dir="2700000" algn="tl">
                    <a:srgbClr val="C0C0C0"/>
                  </a:outerShdw>
                </a:effectLst>
              </a:rPr>
              <a:t>large overall decline</a:t>
            </a:r>
          </a:p>
        </p:txBody>
      </p:sp>
      <p:sp>
        <p:nvSpPr>
          <p:cNvPr id="158727" name="Text Box 7"/>
          <p:cNvSpPr txBox="1">
            <a:spLocks noChangeArrowheads="1"/>
          </p:cNvSpPr>
          <p:nvPr/>
        </p:nvSpPr>
        <p:spPr bwMode="auto">
          <a:xfrm>
            <a:off x="304800" y="5332413"/>
            <a:ext cx="3544888"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altLang="en-US" sz="2800" b="1">
                <a:solidFill>
                  <a:schemeClr val="bg1"/>
                </a:solidFill>
                <a:effectLst>
                  <a:outerShdw blurRad="38100" dist="38100" dir="2700000" algn="tl">
                    <a:srgbClr val="C0C0C0"/>
                  </a:outerShdw>
                </a:effectLst>
              </a:rPr>
              <a:t>Helminthosporium: </a:t>
            </a:r>
          </a:p>
          <a:p>
            <a:pPr eaLnBrk="0" hangingPunct="0"/>
            <a:r>
              <a:rPr lang="en-US" altLang="en-US" sz="2800" b="1">
                <a:solidFill>
                  <a:schemeClr val="bg1"/>
                </a:solidFill>
                <a:effectLst>
                  <a:outerShdw blurRad="38100" dist="38100" dir="2700000" algn="tl">
                    <a:srgbClr val="C0C0C0"/>
                  </a:outerShdw>
                </a:effectLst>
              </a:rPr>
              <a:t>light colored spots</a:t>
            </a:r>
          </a:p>
          <a:p>
            <a:pPr eaLnBrk="0" hangingPunct="0"/>
            <a:r>
              <a:rPr lang="en-US" altLang="en-US" sz="2800" b="1">
                <a:solidFill>
                  <a:schemeClr val="bg1"/>
                </a:solidFill>
                <a:effectLst>
                  <a:outerShdw blurRad="38100" dist="38100" dir="2700000" algn="tl">
                    <a:srgbClr val="C0C0C0"/>
                  </a:outerShdw>
                </a:effectLst>
              </a:rPr>
              <a:t>dark edges</a:t>
            </a:r>
          </a:p>
        </p:txBody>
      </p:sp>
      <p:pic>
        <p:nvPicPr>
          <p:cNvPr id="158728" name="Picture 8" descr="curvularia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5400" y="1219200"/>
            <a:ext cx="2514600" cy="1778000"/>
          </a:xfrm>
          <a:prstGeom prst="rect">
            <a:avLst/>
          </a:prstGeom>
          <a:noFill/>
          <a:extLst>
            <a:ext uri="{909E8E84-426E-40DD-AFC4-6F175D3DCCD1}">
              <a14:hiddenFill xmlns:a14="http://schemas.microsoft.com/office/drawing/2010/main">
                <a:solidFill>
                  <a:srgbClr val="FFFFFF"/>
                </a:solidFill>
              </a14:hiddenFill>
            </a:ext>
          </a:extLst>
        </p:spPr>
      </p:pic>
      <p:pic>
        <p:nvPicPr>
          <p:cNvPr id="158729" name="Picture 9" descr="helminthosporium con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 y="3733800"/>
            <a:ext cx="3048000" cy="16224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ext Box 2"/>
          <p:cNvSpPr txBox="1">
            <a:spLocks noChangeArrowheads="1"/>
          </p:cNvSpPr>
          <p:nvPr/>
        </p:nvSpPr>
        <p:spPr bwMode="auto">
          <a:xfrm>
            <a:off x="2563813" y="1970088"/>
            <a:ext cx="3995737"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altLang="en-US" sz="3600">
                <a:solidFill>
                  <a:schemeClr val="bg1"/>
                </a:solidFill>
                <a:effectLst>
                  <a:outerShdw blurRad="38100" dist="38100" dir="2700000" algn="tl">
                    <a:srgbClr val="C0C0C0"/>
                  </a:outerShdw>
                </a:effectLst>
                <a:latin typeface="Tahoma" charset="0"/>
              </a:rPr>
              <a:t>High Temperature </a:t>
            </a:r>
          </a:p>
          <a:p>
            <a:pPr eaLnBrk="0" hangingPunct="0"/>
            <a:r>
              <a:rPr lang="en-US" altLang="en-US" sz="3600">
                <a:solidFill>
                  <a:schemeClr val="bg1"/>
                </a:solidFill>
                <a:effectLst>
                  <a:outerShdw blurRad="38100" dist="38100" dir="2700000" algn="tl">
                    <a:srgbClr val="C0C0C0"/>
                  </a:outerShdw>
                </a:effectLst>
                <a:latin typeface="Tahoma" charset="0"/>
              </a:rPr>
              <a:t>Drought stress</a:t>
            </a:r>
          </a:p>
          <a:p>
            <a:pPr eaLnBrk="0" hangingPunct="0"/>
            <a:r>
              <a:rPr lang="en-US" altLang="en-US" sz="3600">
                <a:solidFill>
                  <a:schemeClr val="bg1"/>
                </a:solidFill>
                <a:effectLst>
                  <a:outerShdw blurRad="38100" dist="38100" dir="2700000" algn="tl">
                    <a:srgbClr val="C0C0C0"/>
                  </a:outerShdw>
                </a:effectLst>
                <a:latin typeface="Tahoma" charset="0"/>
              </a:rPr>
              <a:t>Low aeration</a:t>
            </a:r>
          </a:p>
          <a:p>
            <a:pPr eaLnBrk="0" hangingPunct="0"/>
            <a:r>
              <a:rPr lang="en-US" altLang="en-US" sz="3600">
                <a:solidFill>
                  <a:schemeClr val="bg1"/>
                </a:solidFill>
                <a:effectLst>
                  <a:outerShdw blurRad="38100" dist="38100" dir="2700000" algn="tl">
                    <a:srgbClr val="C0C0C0"/>
                  </a:outerShdw>
                </a:effectLst>
                <a:latin typeface="Tahoma" charset="0"/>
              </a:rPr>
              <a:t>Low light intensity</a:t>
            </a:r>
          </a:p>
          <a:p>
            <a:pPr eaLnBrk="0" hangingPunct="0"/>
            <a:r>
              <a:rPr lang="en-US" altLang="en-US" sz="3600">
                <a:solidFill>
                  <a:schemeClr val="bg1"/>
                </a:solidFill>
                <a:effectLst>
                  <a:outerShdw blurRad="38100" dist="38100" dir="2700000" algn="tl">
                    <a:srgbClr val="C0C0C0"/>
                  </a:outerShdw>
                </a:effectLst>
                <a:latin typeface="Tahoma" charset="0"/>
              </a:rPr>
              <a:t>Excessive Nitrogen</a:t>
            </a:r>
          </a:p>
        </p:txBody>
      </p:sp>
      <p:sp>
        <p:nvSpPr>
          <p:cNvPr id="160771" name="Text Box 3"/>
          <p:cNvSpPr txBox="1">
            <a:spLocks noChangeArrowheads="1"/>
          </p:cNvSpPr>
          <p:nvPr/>
        </p:nvSpPr>
        <p:spPr bwMode="auto">
          <a:xfrm>
            <a:off x="728663" y="598488"/>
            <a:ext cx="80724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altLang="en-US" sz="3600">
                <a:solidFill>
                  <a:schemeClr val="bg1"/>
                </a:solidFill>
                <a:effectLst>
                  <a:outerShdw blurRad="38100" dist="38100" dir="2700000" algn="tl">
                    <a:srgbClr val="C0C0C0"/>
                  </a:outerShdw>
                </a:effectLst>
                <a:latin typeface="Tahoma" charset="0"/>
              </a:rPr>
              <a:t>Factors that promote disease incidence</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r>
              <a:rPr lang="en-US" altLang="en-US" sz="4000">
                <a:latin typeface="Tahoma" charset="0"/>
              </a:rPr>
              <a:t>Management for Curvularia and Helminthosporium diseases</a:t>
            </a:r>
          </a:p>
        </p:txBody>
      </p:sp>
      <p:sp>
        <p:nvSpPr>
          <p:cNvPr id="162819" name="Rectangle 3"/>
          <p:cNvSpPr>
            <a:spLocks noGrp="1" noChangeArrowheads="1"/>
          </p:cNvSpPr>
          <p:nvPr>
            <p:ph type="body" idx="1"/>
          </p:nvPr>
        </p:nvSpPr>
        <p:spPr>
          <a:xfrm>
            <a:off x="685800" y="2286000"/>
            <a:ext cx="7772400" cy="4114800"/>
          </a:xfrm>
        </p:spPr>
        <p:txBody>
          <a:bodyPr/>
          <a:lstStyle/>
          <a:p>
            <a:r>
              <a:rPr lang="en-US" altLang="en-US">
                <a:latin typeface="Tahoma" charset="0"/>
              </a:rPr>
              <a:t>Prevent drought stress to the turf</a:t>
            </a:r>
          </a:p>
          <a:p>
            <a:r>
              <a:rPr lang="en-US" altLang="en-US">
                <a:latin typeface="Tahoma" charset="0"/>
              </a:rPr>
              <a:t>Water properly</a:t>
            </a:r>
          </a:p>
          <a:p>
            <a:r>
              <a:rPr lang="en-US" altLang="en-US">
                <a:latin typeface="Tahoma" charset="0"/>
              </a:rPr>
              <a:t>Soil test/insure adequate K</a:t>
            </a:r>
          </a:p>
          <a:p>
            <a:r>
              <a:rPr lang="en-US" altLang="en-US">
                <a:latin typeface="Tahoma" charset="0"/>
              </a:rPr>
              <a:t>Address excessive thatch</a:t>
            </a:r>
          </a:p>
          <a:p>
            <a:r>
              <a:rPr lang="en-US" altLang="en-US">
                <a:latin typeface="Tahoma" charset="0"/>
              </a:rPr>
              <a:t>Protectant fungicides available</a:t>
            </a:r>
          </a:p>
          <a:p>
            <a:r>
              <a:rPr lang="en-US" altLang="en-US">
                <a:latin typeface="Tahoma" charset="0"/>
              </a:rPr>
              <a:t>Consult the GA Pest Management Handbook for proper chemical control</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685800" y="228600"/>
            <a:ext cx="7772400" cy="1143000"/>
          </a:xfrm>
        </p:spPr>
        <p:txBody>
          <a:bodyPr/>
          <a:lstStyle/>
          <a:p>
            <a:r>
              <a:rPr lang="en-US" altLang="en-US">
                <a:latin typeface="Tahoma" charset="0"/>
              </a:rPr>
              <a:t>Gray leaf spot</a:t>
            </a:r>
            <a:br>
              <a:rPr lang="en-US" altLang="en-US">
                <a:latin typeface="Tahoma" charset="0"/>
              </a:rPr>
            </a:br>
            <a:r>
              <a:rPr lang="en-US" altLang="en-US" sz="2400" i="1">
                <a:latin typeface="Tahoma" charset="0"/>
              </a:rPr>
              <a:t>Pyricularia grisea</a:t>
            </a:r>
            <a:endParaRPr lang="en-US" altLang="en-US">
              <a:latin typeface="Tahoma" charset="0"/>
            </a:endParaRPr>
          </a:p>
        </p:txBody>
      </p:sp>
      <p:graphicFrame>
        <p:nvGraphicFramePr>
          <p:cNvPr id="164867" name="Object 3"/>
          <p:cNvGraphicFramePr>
            <a:graphicFrameLocks noChangeAspect="1"/>
          </p:cNvGraphicFramePr>
          <p:nvPr/>
        </p:nvGraphicFramePr>
        <p:xfrm>
          <a:off x="533400" y="1557338"/>
          <a:ext cx="8153400" cy="5037137"/>
        </p:xfrm>
        <a:graphic>
          <a:graphicData uri="http://schemas.openxmlformats.org/presentationml/2006/ole">
            <mc:AlternateContent xmlns:mc="http://schemas.openxmlformats.org/markup-compatibility/2006">
              <mc:Choice xmlns:v="urn:schemas-microsoft-com:vml" Requires="v">
                <p:oleObj spid="_x0000_s164869" name="Drawing" r:id="rId4" imgW="9700508" imgH="5989852" progId="WPDraw30.Drawing">
                  <p:embed/>
                </p:oleObj>
              </mc:Choice>
              <mc:Fallback>
                <p:oleObj name="Drawing" r:id="rId4" imgW="9700508" imgH="5989852" progId="WPDraw30.Drawing">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557338"/>
                        <a:ext cx="8153400" cy="5037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64868" name="Rectangle 4"/>
          <p:cNvSpPr>
            <a:spLocks noChangeArrowheads="1"/>
          </p:cNvSpPr>
          <p:nvPr/>
        </p:nvSpPr>
        <p:spPr bwMode="auto">
          <a:xfrm>
            <a:off x="533400" y="1524000"/>
            <a:ext cx="8153400" cy="5119688"/>
          </a:xfrm>
          <a:prstGeom prst="rect">
            <a:avLst/>
          </a:prstGeom>
          <a:noFill/>
          <a:ln w="28575">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ChangeArrowheads="1"/>
          </p:cNvSpPr>
          <p:nvPr/>
        </p:nvSpPr>
        <p:spPr bwMode="auto">
          <a:xfrm>
            <a:off x="228600" y="1524000"/>
            <a:ext cx="7010400" cy="447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buFontTx/>
              <a:buChar char="•"/>
            </a:pPr>
            <a:r>
              <a:rPr lang="en-US" altLang="en-US" sz="3200">
                <a:solidFill>
                  <a:srgbClr val="FFFF00"/>
                </a:solidFill>
                <a:effectLst>
                  <a:outerShdw blurRad="38100" dist="38100" dir="2700000" algn="tl">
                    <a:srgbClr val="C0C0C0"/>
                  </a:outerShdw>
                </a:effectLst>
              </a:rPr>
              <a:t>Leaf spot disease</a:t>
            </a:r>
          </a:p>
          <a:p>
            <a:pPr algn="l" eaLnBrk="0" hangingPunct="0">
              <a:buFontTx/>
              <a:buChar char="•"/>
            </a:pPr>
            <a:endParaRPr lang="en-US" altLang="en-US" sz="3200">
              <a:solidFill>
                <a:srgbClr val="FFFF00"/>
              </a:solidFill>
              <a:effectLst>
                <a:outerShdw blurRad="38100" dist="38100" dir="2700000" algn="tl">
                  <a:srgbClr val="C0C0C0"/>
                </a:outerShdw>
              </a:effectLst>
            </a:endParaRPr>
          </a:p>
          <a:p>
            <a:pPr algn="l" eaLnBrk="0" hangingPunct="0">
              <a:buFontTx/>
              <a:buChar char="•"/>
            </a:pPr>
            <a:r>
              <a:rPr lang="en-US" altLang="en-US" sz="3200">
                <a:solidFill>
                  <a:srgbClr val="FFFF00"/>
                </a:solidFill>
                <a:effectLst>
                  <a:outerShdw blurRad="38100" dist="38100" dir="2700000" algn="tl">
                    <a:srgbClr val="C0C0C0"/>
                  </a:outerShdw>
                </a:effectLst>
              </a:rPr>
              <a:t>Straw-gray lesions </a:t>
            </a:r>
          </a:p>
          <a:p>
            <a:pPr algn="l" eaLnBrk="0" hangingPunct="0">
              <a:buFontTx/>
              <a:buChar char="•"/>
            </a:pPr>
            <a:r>
              <a:rPr lang="en-US" altLang="en-US" sz="3200">
                <a:solidFill>
                  <a:srgbClr val="FFFF00"/>
                </a:solidFill>
                <a:effectLst>
                  <a:outerShdw blurRad="38100" dist="38100" dir="2700000" algn="tl">
                    <a:srgbClr val="C0C0C0"/>
                  </a:outerShdw>
                </a:effectLst>
              </a:rPr>
              <a:t>with purple/brown margins</a:t>
            </a:r>
          </a:p>
          <a:p>
            <a:pPr algn="l" eaLnBrk="0" hangingPunct="0">
              <a:buFontTx/>
              <a:buChar char="•"/>
            </a:pPr>
            <a:endParaRPr lang="en-US" altLang="en-US" sz="3200">
              <a:solidFill>
                <a:srgbClr val="FFFF00"/>
              </a:solidFill>
              <a:effectLst>
                <a:outerShdw blurRad="38100" dist="38100" dir="2700000" algn="tl">
                  <a:srgbClr val="C0C0C0"/>
                </a:outerShdw>
              </a:effectLst>
            </a:endParaRPr>
          </a:p>
          <a:p>
            <a:pPr algn="l" eaLnBrk="0" hangingPunct="0">
              <a:buFontTx/>
              <a:buChar char="•"/>
            </a:pPr>
            <a:r>
              <a:rPr lang="en-US" altLang="en-US" sz="3200">
                <a:solidFill>
                  <a:srgbClr val="FFFF00"/>
                </a:solidFill>
                <a:effectLst>
                  <a:outerShdw blurRad="38100" dist="38100" dir="2700000" algn="tl">
                    <a:srgbClr val="C0C0C0"/>
                  </a:outerShdw>
                </a:effectLst>
              </a:rPr>
              <a:t>Rapid spread</a:t>
            </a:r>
          </a:p>
          <a:p>
            <a:pPr algn="l" eaLnBrk="0" hangingPunct="0">
              <a:buFontTx/>
              <a:buChar char="•"/>
            </a:pPr>
            <a:endParaRPr lang="en-US" altLang="en-US" sz="3200">
              <a:solidFill>
                <a:srgbClr val="FFFF00"/>
              </a:solidFill>
              <a:effectLst>
                <a:outerShdw blurRad="38100" dist="38100" dir="2700000" algn="tl">
                  <a:srgbClr val="C0C0C0"/>
                </a:outerShdw>
              </a:effectLst>
            </a:endParaRPr>
          </a:p>
          <a:p>
            <a:pPr algn="l" eaLnBrk="0" hangingPunct="0">
              <a:buFontTx/>
              <a:buChar char="•"/>
            </a:pPr>
            <a:r>
              <a:rPr lang="en-US" altLang="en-US" sz="3200">
                <a:solidFill>
                  <a:srgbClr val="FFFF00"/>
                </a:solidFill>
                <a:effectLst>
                  <a:outerShdw blurRad="38100" dist="38100" dir="2700000" algn="tl">
                    <a:srgbClr val="C0C0C0"/>
                  </a:outerShdw>
                </a:effectLst>
              </a:rPr>
              <a:t>Severely affected leaf blades wither and turn brown</a:t>
            </a:r>
          </a:p>
        </p:txBody>
      </p:sp>
      <p:pic>
        <p:nvPicPr>
          <p:cNvPr id="166915" name="Picture 3" descr="graylea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66700"/>
            <a:ext cx="4114800" cy="2781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685800" y="21336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20000"/>
              </a:spcBef>
              <a:buFontTx/>
              <a:buChar char="•"/>
            </a:pPr>
            <a:r>
              <a:rPr lang="en-US" altLang="en-US" sz="3200">
                <a:solidFill>
                  <a:srgbClr val="FFFF00"/>
                </a:solidFill>
                <a:effectLst>
                  <a:outerShdw blurRad="38100" dist="38100" dir="2700000" algn="tl">
                    <a:srgbClr val="C0C0C0"/>
                  </a:outerShdw>
                </a:effectLst>
                <a:latin typeface="Tahoma" charset="0"/>
              </a:rPr>
              <a:t>Affects St. Augustinegrass and Tall Fescue</a:t>
            </a:r>
          </a:p>
          <a:p>
            <a:pPr>
              <a:spcBef>
                <a:spcPct val="20000"/>
              </a:spcBef>
              <a:buFontTx/>
              <a:buChar char="•"/>
            </a:pPr>
            <a:r>
              <a:rPr lang="en-US" altLang="en-US" sz="3200">
                <a:solidFill>
                  <a:srgbClr val="FFFF00"/>
                </a:solidFill>
                <a:effectLst>
                  <a:outerShdw blurRad="38100" dist="38100" dir="2700000" algn="tl">
                    <a:srgbClr val="C0C0C0"/>
                  </a:outerShdw>
                </a:effectLst>
                <a:latin typeface="Tahoma" charset="0"/>
              </a:rPr>
              <a:t>Favored by high N and excess moisture</a:t>
            </a:r>
          </a:p>
          <a:p>
            <a:pPr>
              <a:spcBef>
                <a:spcPct val="20000"/>
              </a:spcBef>
              <a:buFontTx/>
              <a:buChar char="•"/>
            </a:pPr>
            <a:r>
              <a:rPr lang="en-US" altLang="en-US" sz="3200">
                <a:solidFill>
                  <a:srgbClr val="FFFF00"/>
                </a:solidFill>
                <a:effectLst>
                  <a:outerShdw blurRad="38100" dist="38100" dir="2700000" algn="tl">
                    <a:srgbClr val="C0C0C0"/>
                  </a:outerShdw>
                </a:effectLst>
                <a:latin typeface="Tahoma" charset="0"/>
              </a:rPr>
              <a:t>Optimal temps 77 to 86˚F</a:t>
            </a:r>
          </a:p>
        </p:txBody>
      </p:sp>
      <p:sp>
        <p:nvSpPr>
          <p:cNvPr id="168963" name="Rectangle 3"/>
          <p:cNvSpPr>
            <a:spLocks noChangeArrowheads="1"/>
          </p:cNvSpPr>
          <p:nvPr/>
        </p:nvSpPr>
        <p:spPr bwMode="auto">
          <a:xfrm>
            <a:off x="685800" y="838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lgn="l">
              <a:defRPr>
                <a:solidFill>
                  <a:schemeClr val="tx1"/>
                </a:solidFill>
                <a:latin typeface="Arial" charset="0"/>
              </a:defRPr>
            </a:lvl1pPr>
            <a:lvl2pPr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algn="ctr"/>
            <a:r>
              <a:rPr lang="en-US" altLang="en-US" sz="4400">
                <a:solidFill>
                  <a:srgbClr val="FFFF00"/>
                </a:solidFill>
                <a:effectLst>
                  <a:outerShdw blurRad="38100" dist="38100" dir="2700000" algn="tl">
                    <a:srgbClr val="C0C0C0"/>
                  </a:outerShdw>
                </a:effectLst>
                <a:latin typeface="Tahoma" charset="0"/>
              </a:rPr>
              <a:t>Gray leaf spot</a:t>
            </a:r>
            <a:br>
              <a:rPr lang="en-US" altLang="en-US" sz="4400">
                <a:solidFill>
                  <a:srgbClr val="FFFF00"/>
                </a:solidFill>
                <a:effectLst>
                  <a:outerShdw blurRad="38100" dist="38100" dir="2700000" algn="tl">
                    <a:srgbClr val="C0C0C0"/>
                  </a:outerShdw>
                </a:effectLst>
                <a:latin typeface="Tahoma" charset="0"/>
              </a:rPr>
            </a:br>
            <a:endParaRPr lang="en-US" altLang="en-US" sz="4400">
              <a:solidFill>
                <a:srgbClr val="FFFF00"/>
              </a:solidFill>
              <a:effectLst>
                <a:outerShdw blurRad="38100" dist="38100" dir="2700000" algn="tl">
                  <a:srgbClr val="C0C0C0"/>
                </a:outerShdw>
              </a:effectLst>
              <a:latin typeface="Tahoma"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p:txBody>
          <a:bodyPr/>
          <a:lstStyle/>
          <a:p>
            <a:r>
              <a:rPr lang="en-US" altLang="en-US">
                <a:latin typeface="Tahoma" charset="0"/>
              </a:rPr>
              <a:t>Management of gray leaf spot</a:t>
            </a:r>
          </a:p>
        </p:txBody>
      </p:sp>
      <p:sp>
        <p:nvSpPr>
          <p:cNvPr id="171011" name="Rectangle 3"/>
          <p:cNvSpPr>
            <a:spLocks noGrp="1" noChangeArrowheads="1"/>
          </p:cNvSpPr>
          <p:nvPr>
            <p:ph type="body" idx="1"/>
          </p:nvPr>
        </p:nvSpPr>
        <p:spPr/>
        <p:txBody>
          <a:bodyPr/>
          <a:lstStyle/>
          <a:p>
            <a:r>
              <a:rPr lang="en-US" altLang="en-US" sz="2800">
                <a:solidFill>
                  <a:srgbClr val="FFFF00"/>
                </a:solidFill>
                <a:latin typeface="Tahoma" charset="0"/>
              </a:rPr>
              <a:t>‘Roselawn’ and ‘Tamlawn’ have some resistance</a:t>
            </a:r>
          </a:p>
          <a:p>
            <a:r>
              <a:rPr lang="en-US" altLang="en-US" sz="2800">
                <a:solidFill>
                  <a:srgbClr val="FFFF00"/>
                </a:solidFill>
                <a:latin typeface="Tahoma" charset="0"/>
              </a:rPr>
              <a:t>Avoid excessive applications of N</a:t>
            </a:r>
          </a:p>
          <a:p>
            <a:r>
              <a:rPr lang="en-US" altLang="en-US" sz="2800">
                <a:solidFill>
                  <a:srgbClr val="FFFF00"/>
                </a:solidFill>
                <a:latin typeface="Tahoma" charset="0"/>
              </a:rPr>
              <a:t>Proper watering practices</a:t>
            </a:r>
          </a:p>
          <a:p>
            <a:r>
              <a:rPr lang="en-US" altLang="en-US" sz="2800">
                <a:solidFill>
                  <a:srgbClr val="FFFF00"/>
                </a:solidFill>
                <a:latin typeface="Tahoma" charset="0"/>
              </a:rPr>
              <a:t>Reduce thatch when excessive</a:t>
            </a:r>
          </a:p>
          <a:p>
            <a:r>
              <a:rPr lang="en-US" altLang="en-US" sz="2800">
                <a:solidFill>
                  <a:srgbClr val="FFFF00"/>
                </a:solidFill>
                <a:latin typeface="Tahoma" charset="0"/>
              </a:rPr>
              <a:t>Reduce shade</a:t>
            </a:r>
          </a:p>
          <a:p>
            <a:r>
              <a:rPr lang="en-US" altLang="en-US" sz="2800">
                <a:solidFill>
                  <a:srgbClr val="FFFF00"/>
                </a:solidFill>
                <a:latin typeface="Tahoma" charset="0"/>
              </a:rPr>
              <a:t>Avoid herbicide use above 85 </a:t>
            </a:r>
            <a:r>
              <a:rPr lang="en-US" altLang="en-US" sz="2800">
                <a:solidFill>
                  <a:srgbClr val="FFFF00"/>
                </a:solidFill>
              </a:rPr>
              <a:t>˚</a:t>
            </a:r>
            <a:r>
              <a:rPr lang="en-US" altLang="en-US" sz="2800"/>
              <a:t> </a:t>
            </a:r>
            <a:r>
              <a:rPr lang="en-US" altLang="en-US" sz="2800">
                <a:solidFill>
                  <a:srgbClr val="FFFF00"/>
                </a:solidFill>
                <a:latin typeface="Tahoma" charset="0"/>
              </a:rPr>
              <a:t>F</a:t>
            </a:r>
          </a:p>
          <a:p>
            <a:r>
              <a:rPr lang="en-US" altLang="en-US" sz="2800">
                <a:solidFill>
                  <a:srgbClr val="FFFF00"/>
                </a:solidFill>
                <a:latin typeface="Tahoma" charset="0"/>
              </a:rPr>
              <a:t>Protectant fungicides available</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ChangeArrowheads="1"/>
          </p:cNvSpPr>
          <p:nvPr/>
        </p:nvSpPr>
        <p:spPr bwMode="auto">
          <a:xfrm>
            <a:off x="381000" y="457200"/>
            <a:ext cx="86106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4400" b="1">
                <a:solidFill>
                  <a:schemeClr val="bg1"/>
                </a:solidFill>
              </a:rPr>
              <a:t>Take-all root rot</a:t>
            </a:r>
            <a:r>
              <a:rPr lang="en-US" altLang="en-US" sz="4400"/>
              <a:t> </a:t>
            </a:r>
          </a:p>
          <a:p>
            <a:r>
              <a:rPr lang="en-US" altLang="en-US" sz="4400" i="1">
                <a:solidFill>
                  <a:schemeClr val="bg1"/>
                </a:solidFill>
              </a:rPr>
              <a:t>(Gaeummanomyces graminis</a:t>
            </a:r>
            <a:r>
              <a:rPr lang="en-US" altLang="en-US" sz="4400" i="1">
                <a:solidFill>
                  <a:schemeClr val="bg1"/>
                </a:solidFill>
                <a:latin typeface="Footlight MT Light" charset="0"/>
              </a:rPr>
              <a:t>)</a:t>
            </a:r>
          </a:p>
        </p:txBody>
      </p:sp>
      <p:graphicFrame>
        <p:nvGraphicFramePr>
          <p:cNvPr id="173059" name="Object 3"/>
          <p:cNvGraphicFramePr>
            <a:graphicFrameLocks noChangeAspect="1"/>
          </p:cNvGraphicFramePr>
          <p:nvPr/>
        </p:nvGraphicFramePr>
        <p:xfrm>
          <a:off x="2514600" y="2286000"/>
          <a:ext cx="4400550" cy="3581400"/>
        </p:xfrm>
        <a:graphic>
          <a:graphicData uri="http://schemas.openxmlformats.org/presentationml/2006/ole">
            <mc:AlternateContent xmlns:mc="http://schemas.openxmlformats.org/markup-compatibility/2006">
              <mc:Choice xmlns:v="urn:schemas-microsoft-com:vml" Requires="v">
                <p:oleObj spid="_x0000_s173060" name="Photo Editor Photo" r:id="rId4" imgW="5238095" imgH="3742857" progId="MSPhotoEd.3">
                  <p:embed/>
                </p:oleObj>
              </mc:Choice>
              <mc:Fallback>
                <p:oleObj name="Photo Editor Photo" r:id="rId4" imgW="5238095" imgH="3742857" progId="MSPhotoEd.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2286000"/>
                        <a:ext cx="440055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p:txBody>
          <a:bodyPr/>
          <a:lstStyle/>
          <a:p>
            <a:r>
              <a:rPr lang="en-US" altLang="en-US"/>
              <a:t>Insect Problems in Turf</a:t>
            </a:r>
          </a:p>
        </p:txBody>
      </p:sp>
      <p:sp>
        <p:nvSpPr>
          <p:cNvPr id="263171" name="Rectangle 3"/>
          <p:cNvSpPr>
            <a:spLocks noGrp="1" noChangeArrowheads="1"/>
          </p:cNvSpPr>
          <p:nvPr>
            <p:ph type="body" idx="1"/>
          </p:nvPr>
        </p:nvSpPr>
        <p:spPr/>
        <p:txBody>
          <a:bodyPr/>
          <a:lstStyle/>
          <a:p>
            <a:r>
              <a:rPr lang="en-US" altLang="en-US"/>
              <a:t>Soil Inhabitants</a:t>
            </a:r>
          </a:p>
          <a:p>
            <a:r>
              <a:rPr lang="en-US" altLang="en-US"/>
              <a:t>Thatch inhabitants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ext Box 2"/>
          <p:cNvSpPr txBox="1">
            <a:spLocks noChangeArrowheads="1"/>
          </p:cNvSpPr>
          <p:nvPr/>
        </p:nvSpPr>
        <p:spPr bwMode="auto">
          <a:xfrm>
            <a:off x="236538" y="831850"/>
            <a:ext cx="8275637"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r>
              <a:rPr lang="en-US" altLang="en-US" sz="2400" b="1">
                <a:solidFill>
                  <a:schemeClr val="bg1"/>
                </a:solidFill>
                <a:effectLst>
                  <a:outerShdw blurRad="38100" dist="38100" dir="2700000" algn="tl">
                    <a:srgbClr val="C0C0C0"/>
                  </a:outerShdw>
                </a:effectLst>
              </a:rPr>
              <a:t>Starts as small light brown-straw colored death patches</a:t>
            </a:r>
          </a:p>
          <a:p>
            <a:pPr algn="l" eaLnBrk="0" hangingPunct="0"/>
            <a:endParaRPr lang="en-US" altLang="en-US" sz="2400" b="1">
              <a:solidFill>
                <a:schemeClr val="bg1"/>
              </a:solidFill>
              <a:effectLst>
                <a:outerShdw blurRad="38100" dist="38100" dir="2700000" algn="tl">
                  <a:srgbClr val="C0C0C0"/>
                </a:outerShdw>
              </a:effectLst>
            </a:endParaRPr>
          </a:p>
          <a:p>
            <a:pPr algn="l" eaLnBrk="0" hangingPunct="0"/>
            <a:r>
              <a:rPr lang="en-US" altLang="en-US" sz="2400" b="1">
                <a:solidFill>
                  <a:schemeClr val="bg1"/>
                </a:solidFill>
                <a:effectLst>
                  <a:outerShdw blurRad="38100" dist="38100" dir="2700000" algn="tl">
                    <a:srgbClr val="C0C0C0"/>
                  </a:outerShdw>
                </a:effectLst>
              </a:rPr>
              <a:t>Circular (dead spots, few centimeters to</a:t>
            </a:r>
          </a:p>
          <a:p>
            <a:pPr algn="l" eaLnBrk="0" hangingPunct="0"/>
            <a:r>
              <a:rPr lang="en-US" altLang="en-US" sz="2400" b="1">
                <a:solidFill>
                  <a:schemeClr val="bg1"/>
                </a:solidFill>
                <a:effectLst>
                  <a:outerShdw blurRad="38100" dist="38100" dir="2700000" algn="tl">
                    <a:srgbClr val="C0C0C0"/>
                  </a:outerShdw>
                </a:effectLst>
              </a:rPr>
              <a:t>1 or more meters)</a:t>
            </a:r>
          </a:p>
          <a:p>
            <a:pPr algn="l" eaLnBrk="0" hangingPunct="0"/>
            <a:endParaRPr lang="en-US" altLang="en-US" sz="2400" b="1">
              <a:solidFill>
                <a:schemeClr val="bg1"/>
              </a:solidFill>
              <a:effectLst>
                <a:outerShdw blurRad="38100" dist="38100" dir="2700000" algn="tl">
                  <a:srgbClr val="C0C0C0"/>
                </a:outerShdw>
              </a:effectLst>
            </a:endParaRPr>
          </a:p>
          <a:p>
            <a:pPr algn="l" eaLnBrk="0" hangingPunct="0"/>
            <a:r>
              <a:rPr lang="en-US" altLang="en-US" sz="2400" b="1">
                <a:solidFill>
                  <a:schemeClr val="bg1"/>
                </a:solidFill>
                <a:effectLst>
                  <a:outerShdw blurRad="38100" dist="38100" dir="2700000" algn="tl">
                    <a:srgbClr val="C0C0C0"/>
                  </a:outerShdw>
                </a:effectLst>
              </a:rPr>
              <a:t>During hot dry weather turf appears bronze</a:t>
            </a:r>
          </a:p>
          <a:p>
            <a:pPr algn="l" eaLnBrk="0" hangingPunct="0"/>
            <a:r>
              <a:rPr lang="en-US" altLang="en-US" sz="2400" b="1">
                <a:solidFill>
                  <a:schemeClr val="bg1"/>
                </a:solidFill>
                <a:effectLst>
                  <a:outerShdw blurRad="38100" dist="38100" dir="2700000" algn="tl">
                    <a:srgbClr val="C0C0C0"/>
                  </a:outerShdw>
                </a:effectLst>
              </a:rPr>
              <a:t>to straw in color</a:t>
            </a:r>
          </a:p>
          <a:p>
            <a:pPr algn="l" eaLnBrk="0" hangingPunct="0"/>
            <a:endParaRPr lang="en-US" altLang="en-US" sz="2400" b="1">
              <a:solidFill>
                <a:schemeClr val="bg1"/>
              </a:solidFill>
              <a:effectLst>
                <a:outerShdw blurRad="38100" dist="38100" dir="2700000" algn="tl">
                  <a:srgbClr val="C0C0C0"/>
                </a:outerShdw>
              </a:effectLst>
            </a:endParaRPr>
          </a:p>
          <a:p>
            <a:pPr algn="l" eaLnBrk="0" hangingPunct="0"/>
            <a:endParaRPr lang="en-US" altLang="en-US" sz="2400" b="1">
              <a:solidFill>
                <a:schemeClr val="bg1"/>
              </a:solidFill>
              <a:effectLst>
                <a:outerShdw blurRad="38100" dist="38100" dir="2700000" algn="tl">
                  <a:srgbClr val="C0C0C0"/>
                </a:outerShdw>
              </a:effectLst>
            </a:endParaRPr>
          </a:p>
        </p:txBody>
      </p:sp>
      <p:sp>
        <p:nvSpPr>
          <p:cNvPr id="175107" name="Rectangle 3"/>
          <p:cNvSpPr>
            <a:spLocks noChangeArrowheads="1"/>
          </p:cNvSpPr>
          <p:nvPr/>
        </p:nvSpPr>
        <p:spPr bwMode="auto">
          <a:xfrm>
            <a:off x="3048000" y="0"/>
            <a:ext cx="27813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altLang="en-US" sz="4000" b="1">
                <a:solidFill>
                  <a:schemeClr val="bg1"/>
                </a:solidFill>
                <a:effectLst>
                  <a:outerShdw blurRad="38100" dist="38100" dir="2700000" algn="tl">
                    <a:srgbClr val="C0C0C0"/>
                  </a:outerShdw>
                </a:effectLst>
              </a:rPr>
              <a:t>Symptoms</a:t>
            </a:r>
          </a:p>
        </p:txBody>
      </p:sp>
      <p:pic>
        <p:nvPicPr>
          <p:cNvPr id="175108" name="Picture 4" descr="bermudaSDS1small"/>
          <p:cNvPicPr>
            <a:picLocks noChangeAspect="1" noChangeArrowheads="1"/>
          </p:cNvPicPr>
          <p:nvPr/>
        </p:nvPicPr>
        <p:blipFill>
          <a:blip r:embed="rId3">
            <a:extLst>
              <a:ext uri="{28A0092B-C50C-407E-A947-70E740481C1C}">
                <a14:useLocalDpi xmlns:a14="http://schemas.microsoft.com/office/drawing/2010/main" val="0"/>
              </a:ext>
            </a:extLst>
          </a:blip>
          <a:srcRect l="-3596" t="25000" r="4683"/>
          <a:stretch>
            <a:fillRect/>
          </a:stretch>
        </p:blipFill>
        <p:spPr bwMode="auto">
          <a:xfrm>
            <a:off x="0" y="4114800"/>
            <a:ext cx="47244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75109" name="Picture 5" descr="spring_dead_sp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276600"/>
            <a:ext cx="4191000" cy="3581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ChangeArrowheads="1"/>
          </p:cNvSpPr>
          <p:nvPr/>
        </p:nvSpPr>
        <p:spPr bwMode="auto">
          <a:xfrm>
            <a:off x="76200" y="0"/>
            <a:ext cx="7696200" cy="666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r>
              <a:rPr lang="en-US" altLang="en-US" sz="2400" b="1">
                <a:solidFill>
                  <a:schemeClr val="bg1"/>
                </a:solidFill>
                <a:effectLst>
                  <a:outerShdw blurRad="38100" dist="38100" dir="2700000" algn="tl">
                    <a:srgbClr val="C0C0C0"/>
                  </a:outerShdw>
                </a:effectLst>
              </a:rPr>
              <a:t>Many cases St. Augustinegrass turns tan, straw colored</a:t>
            </a:r>
          </a:p>
          <a:p>
            <a:pPr algn="l" eaLnBrk="0" hangingPunct="0"/>
            <a:endParaRPr lang="en-US" altLang="en-US" sz="2400" b="1">
              <a:solidFill>
                <a:schemeClr val="bg1"/>
              </a:solidFill>
              <a:effectLst>
                <a:outerShdw blurRad="38100" dist="38100" dir="2700000" algn="tl">
                  <a:srgbClr val="C0C0C0"/>
                </a:outerShdw>
              </a:effectLst>
            </a:endParaRPr>
          </a:p>
          <a:p>
            <a:pPr algn="l" eaLnBrk="0" hangingPunct="0"/>
            <a:r>
              <a:rPr lang="en-US" altLang="en-US" sz="2400" b="1">
                <a:solidFill>
                  <a:schemeClr val="bg1"/>
                </a:solidFill>
                <a:effectLst>
                  <a:outerShdw blurRad="38100" dist="38100" dir="2700000" algn="tl">
                    <a:srgbClr val="C0C0C0"/>
                  </a:outerShdw>
                </a:effectLst>
              </a:rPr>
              <a:t>Roots and bases of shoots</a:t>
            </a:r>
          </a:p>
          <a:p>
            <a:pPr algn="l" eaLnBrk="0" hangingPunct="0"/>
            <a:r>
              <a:rPr lang="en-US" altLang="en-US" sz="2400" b="1">
                <a:solidFill>
                  <a:schemeClr val="bg1"/>
                </a:solidFill>
                <a:effectLst>
                  <a:outerShdw blurRad="38100" dist="38100" dir="2700000" algn="tl">
                    <a:srgbClr val="C0C0C0"/>
                  </a:outerShdw>
                </a:effectLst>
              </a:rPr>
              <a:t>appear brown to dark</a:t>
            </a:r>
          </a:p>
          <a:p>
            <a:pPr algn="l" eaLnBrk="0" hangingPunct="0"/>
            <a:endParaRPr lang="en-US" altLang="en-US" sz="2400" b="1">
              <a:solidFill>
                <a:schemeClr val="bg1"/>
              </a:solidFill>
              <a:effectLst>
                <a:outerShdw blurRad="38100" dist="38100" dir="2700000" algn="tl">
                  <a:srgbClr val="C0C0C0"/>
                </a:outerShdw>
              </a:effectLst>
            </a:endParaRPr>
          </a:p>
          <a:p>
            <a:pPr algn="l" eaLnBrk="0" hangingPunct="0"/>
            <a:r>
              <a:rPr lang="en-US" altLang="en-US" sz="2400" b="1">
                <a:solidFill>
                  <a:schemeClr val="bg1"/>
                </a:solidFill>
                <a:effectLst>
                  <a:outerShdw blurRad="38100" dist="38100" dir="2700000" algn="tl">
                    <a:srgbClr val="C0C0C0"/>
                  </a:outerShdw>
                </a:effectLst>
              </a:rPr>
              <a:t>Leaves pull out easily from roots and crown, but entire plants pull out due to lack of roots (or rotten roots)</a:t>
            </a:r>
          </a:p>
          <a:p>
            <a:pPr algn="l" eaLnBrk="0" hangingPunct="0"/>
            <a:endParaRPr lang="en-US" altLang="en-US" sz="2400" b="1">
              <a:solidFill>
                <a:schemeClr val="bg1"/>
              </a:solidFill>
              <a:effectLst>
                <a:outerShdw blurRad="38100" dist="38100" dir="2700000" algn="tl">
                  <a:srgbClr val="C0C0C0"/>
                </a:outerShdw>
              </a:effectLst>
            </a:endParaRPr>
          </a:p>
          <a:p>
            <a:pPr algn="l" eaLnBrk="0" hangingPunct="0"/>
            <a:r>
              <a:rPr lang="en-US" altLang="en-US" sz="2400" b="1">
                <a:solidFill>
                  <a:schemeClr val="bg1"/>
                </a:solidFill>
                <a:effectLst>
                  <a:outerShdw blurRad="38100" dist="38100" dir="2700000" algn="tl">
                    <a:srgbClr val="C0C0C0"/>
                  </a:outerShdw>
                </a:effectLst>
              </a:rPr>
              <a:t>Dark roots</a:t>
            </a:r>
          </a:p>
          <a:p>
            <a:pPr algn="l" eaLnBrk="0" hangingPunct="0"/>
            <a:endParaRPr lang="en-US" altLang="en-US" sz="2400" b="1">
              <a:solidFill>
                <a:schemeClr val="bg1"/>
              </a:solidFill>
              <a:effectLst>
                <a:outerShdw blurRad="38100" dist="38100" dir="2700000" algn="tl">
                  <a:srgbClr val="C0C0C0"/>
                </a:outerShdw>
              </a:effectLst>
            </a:endParaRPr>
          </a:p>
          <a:p>
            <a:pPr algn="l" eaLnBrk="0" hangingPunct="0"/>
            <a:r>
              <a:rPr lang="en-US" altLang="en-US" sz="2400" b="1">
                <a:solidFill>
                  <a:schemeClr val="bg1"/>
                </a:solidFill>
                <a:effectLst>
                  <a:outerShdw blurRad="38100" dist="38100" dir="2700000" algn="tl">
                    <a:srgbClr val="C0C0C0"/>
                  </a:outerShdw>
                </a:effectLst>
              </a:rPr>
              <a:t>Yellow leaves</a:t>
            </a:r>
          </a:p>
          <a:p>
            <a:pPr algn="l" eaLnBrk="0" hangingPunct="0"/>
            <a:endParaRPr lang="en-US" altLang="en-US" sz="2400" b="1">
              <a:solidFill>
                <a:schemeClr val="bg1"/>
              </a:solidFill>
              <a:effectLst>
                <a:outerShdw blurRad="38100" dist="38100" dir="2700000" algn="tl">
                  <a:srgbClr val="C0C0C0"/>
                </a:outerShdw>
              </a:effectLst>
            </a:endParaRPr>
          </a:p>
          <a:p>
            <a:pPr algn="l" eaLnBrk="0" hangingPunct="0"/>
            <a:r>
              <a:rPr lang="en-US" altLang="en-US" sz="2400" b="1">
                <a:solidFill>
                  <a:schemeClr val="bg1"/>
                </a:solidFill>
                <a:effectLst>
                  <a:outerShdw blurRad="38100" dist="38100" dir="2700000" algn="tl">
                    <a:srgbClr val="C0C0C0"/>
                  </a:outerShdw>
                </a:effectLst>
              </a:rPr>
              <a:t>Thinning of turf</a:t>
            </a:r>
          </a:p>
          <a:p>
            <a:pPr algn="l" eaLnBrk="0" hangingPunct="0"/>
            <a:endParaRPr lang="en-US" altLang="en-US" sz="2400" b="1">
              <a:solidFill>
                <a:schemeClr val="bg1"/>
              </a:solidFill>
              <a:effectLst>
                <a:outerShdw blurRad="38100" dist="38100" dir="2700000" algn="tl">
                  <a:srgbClr val="C0C0C0"/>
                </a:outerShdw>
              </a:effectLst>
            </a:endParaRPr>
          </a:p>
          <a:p>
            <a:pPr algn="l" eaLnBrk="0" hangingPunct="0"/>
            <a:r>
              <a:rPr lang="en-US" altLang="en-US" sz="2400" b="1">
                <a:solidFill>
                  <a:schemeClr val="bg1"/>
                </a:solidFill>
                <a:effectLst>
                  <a:outerShdw blurRad="38100" dist="38100" dir="2700000" algn="tl">
                    <a:srgbClr val="C0C0C0"/>
                  </a:outerShdw>
                </a:effectLst>
              </a:rPr>
              <a:t>Necrotic areas on crown </a:t>
            </a:r>
          </a:p>
          <a:p>
            <a:pPr algn="l" eaLnBrk="0" hangingPunct="0"/>
            <a:endParaRPr lang="en-US" altLang="en-US" sz="2400" b="1">
              <a:solidFill>
                <a:schemeClr val="bg1"/>
              </a:solidFill>
              <a:effectLst>
                <a:outerShdw blurRad="38100" dist="38100" dir="2700000" algn="tl">
                  <a:srgbClr val="C0C0C0"/>
                </a:outerShdw>
              </a:effectLst>
            </a:endParaRPr>
          </a:p>
        </p:txBody>
      </p:sp>
      <p:pic>
        <p:nvPicPr>
          <p:cNvPr id="1771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3450" y="3352800"/>
            <a:ext cx="4400550" cy="3505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1"/>
          <p:cNvPicPr>
            <a:picLocks noChangeArrowheads="1"/>
          </p:cNvPicPr>
          <p:nvPr/>
        </p:nvPicPr>
        <p:blipFill>
          <a:blip r:embed="rId4">
            <a:lum contrast="12000"/>
            <a:extLst>
              <a:ext uri="{28A0092B-C50C-407E-A947-70E740481C1C}">
                <a14:useLocalDpi xmlns:a14="http://schemas.microsoft.com/office/drawing/2010/main" val="0"/>
              </a:ext>
            </a:extLst>
          </a:blip>
          <a:srcRect/>
          <a:stretch>
            <a:fillRect/>
          </a:stretch>
        </p:blipFill>
        <p:spPr bwMode="auto">
          <a:xfrm>
            <a:off x="0" y="0"/>
            <a:ext cx="39624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79203" name="Picture 3" descr="2"/>
          <p:cNvPicPr>
            <a:picLocks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4035425" y="3506788"/>
            <a:ext cx="5108575" cy="33512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79204" name="Object 4"/>
          <p:cNvGraphicFramePr>
            <a:graphicFrameLocks noChangeAspect="1"/>
          </p:cNvGraphicFramePr>
          <p:nvPr/>
        </p:nvGraphicFramePr>
        <p:xfrm>
          <a:off x="0" y="4495800"/>
          <a:ext cx="3962400" cy="2398713"/>
        </p:xfrm>
        <a:graphic>
          <a:graphicData uri="http://schemas.openxmlformats.org/presentationml/2006/ole">
            <mc:AlternateContent xmlns:mc="http://schemas.openxmlformats.org/markup-compatibility/2006">
              <mc:Choice xmlns:v="urn:schemas-microsoft-com:vml" Requires="v">
                <p:oleObj spid="_x0000_s179207" name="Photo Editor Photo" r:id="rId6" imgW="1828571" imgH="1209524" progId="MSPhotoEd.3">
                  <p:embed/>
                </p:oleObj>
              </mc:Choice>
              <mc:Fallback>
                <p:oleObj name="Photo Editor Photo" r:id="rId6" imgW="1828571" imgH="1209524" progId="MSPhotoEd.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495800"/>
                        <a:ext cx="3962400" cy="239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79205" name="Text Box 5"/>
          <p:cNvSpPr txBox="1">
            <a:spLocks noChangeArrowheads="1"/>
          </p:cNvSpPr>
          <p:nvPr/>
        </p:nvSpPr>
        <p:spPr bwMode="auto">
          <a:xfrm>
            <a:off x="5057775" y="228600"/>
            <a:ext cx="3613150" cy="106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altLang="en-US" sz="2800" b="1">
                <a:solidFill>
                  <a:schemeClr val="bg1"/>
                </a:solidFill>
                <a:effectLst>
                  <a:outerShdw blurRad="38100" dist="38100" dir="2700000" algn="tl">
                    <a:srgbClr val="C0C0C0"/>
                  </a:outerShdw>
                </a:effectLst>
              </a:rPr>
              <a:t>Factors Affecting </a:t>
            </a:r>
          </a:p>
          <a:p>
            <a:pPr eaLnBrk="0" hangingPunct="0"/>
            <a:r>
              <a:rPr lang="en-US" altLang="en-US" sz="3600" b="1">
                <a:solidFill>
                  <a:schemeClr val="bg1"/>
                </a:solidFill>
                <a:effectLst>
                  <a:outerShdw blurRad="38100" dist="38100" dir="2700000" algn="tl">
                    <a:srgbClr val="C0C0C0"/>
                  </a:outerShdw>
                </a:effectLst>
              </a:rPr>
              <a:t>Take all root rot</a:t>
            </a:r>
          </a:p>
        </p:txBody>
      </p:sp>
      <p:sp>
        <p:nvSpPr>
          <p:cNvPr id="179206" name="Text Box 6"/>
          <p:cNvSpPr txBox="1">
            <a:spLocks noChangeArrowheads="1"/>
          </p:cNvSpPr>
          <p:nvPr/>
        </p:nvSpPr>
        <p:spPr bwMode="auto">
          <a:xfrm>
            <a:off x="152400" y="1779588"/>
            <a:ext cx="8229600" cy="393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buFontTx/>
              <a:buChar char="•"/>
            </a:pPr>
            <a:r>
              <a:rPr lang="en-US" altLang="en-US" sz="2800" b="1">
                <a:solidFill>
                  <a:schemeClr val="bg1"/>
                </a:solidFill>
                <a:effectLst>
                  <a:outerShdw blurRad="38100" dist="38100" dir="2700000" algn="tl">
                    <a:srgbClr val="C0C0C0"/>
                  </a:outerShdw>
                </a:effectLst>
              </a:rPr>
              <a:t>Disease greatly enhanced in soils with high pH (alkaline soils), low organic content and Sandy soils</a:t>
            </a:r>
          </a:p>
          <a:p>
            <a:pPr algn="l" eaLnBrk="0" hangingPunct="0">
              <a:buFontTx/>
              <a:buChar char="•"/>
            </a:pPr>
            <a:endParaRPr lang="en-US" altLang="en-US" sz="2800" b="1">
              <a:solidFill>
                <a:schemeClr val="bg1"/>
              </a:solidFill>
              <a:effectLst>
                <a:outerShdw blurRad="38100" dist="38100" dir="2700000" algn="tl">
                  <a:srgbClr val="C0C0C0"/>
                </a:outerShdw>
              </a:effectLst>
            </a:endParaRPr>
          </a:p>
          <a:p>
            <a:pPr algn="l" eaLnBrk="0" hangingPunct="0">
              <a:buFontTx/>
              <a:buChar char="•"/>
            </a:pPr>
            <a:r>
              <a:rPr lang="en-US" altLang="en-US" sz="2800" b="1">
                <a:solidFill>
                  <a:schemeClr val="bg1"/>
                </a:solidFill>
                <a:effectLst>
                  <a:outerShdw blurRad="38100" dist="38100" dir="2700000" algn="tl">
                    <a:srgbClr val="C0C0C0"/>
                  </a:outerShdw>
                </a:effectLst>
              </a:rPr>
              <a:t>Unbalanced Fertility</a:t>
            </a:r>
          </a:p>
          <a:p>
            <a:pPr algn="l" eaLnBrk="0" hangingPunct="0"/>
            <a:endParaRPr lang="en-US" altLang="en-US" sz="2800" b="1">
              <a:solidFill>
                <a:schemeClr val="bg1"/>
              </a:solidFill>
              <a:effectLst>
                <a:outerShdw blurRad="38100" dist="38100" dir="2700000" algn="tl">
                  <a:srgbClr val="C0C0C0"/>
                </a:outerShdw>
              </a:effectLst>
            </a:endParaRPr>
          </a:p>
          <a:p>
            <a:pPr algn="l" eaLnBrk="0" hangingPunct="0">
              <a:buFontTx/>
              <a:buChar char="•"/>
            </a:pPr>
            <a:r>
              <a:rPr lang="en-US" altLang="en-US" sz="2800" b="1">
                <a:solidFill>
                  <a:schemeClr val="bg1"/>
                </a:solidFill>
                <a:effectLst>
                  <a:outerShdw blurRad="38100" dist="38100" dir="2700000" algn="tl">
                    <a:srgbClr val="C0C0C0"/>
                  </a:outerShdw>
                </a:effectLst>
              </a:rPr>
              <a:t>Excessive Thatch</a:t>
            </a:r>
          </a:p>
          <a:p>
            <a:pPr algn="l" eaLnBrk="0" hangingPunct="0">
              <a:buFontTx/>
              <a:buChar char="•"/>
            </a:pPr>
            <a:endParaRPr lang="en-US" altLang="en-US" sz="2800" b="1">
              <a:solidFill>
                <a:schemeClr val="bg1"/>
              </a:solidFill>
              <a:effectLst>
                <a:outerShdw blurRad="38100" dist="38100" dir="2700000" algn="tl">
                  <a:srgbClr val="C0C0C0"/>
                </a:outerShdw>
              </a:effectLst>
            </a:endParaRPr>
          </a:p>
          <a:p>
            <a:pPr algn="l" eaLnBrk="0" hangingPunct="0">
              <a:buFontTx/>
              <a:buChar char="•"/>
            </a:pPr>
            <a:r>
              <a:rPr lang="en-US" altLang="en-US" sz="2800" b="1">
                <a:solidFill>
                  <a:schemeClr val="bg1"/>
                </a:solidFill>
                <a:effectLst>
                  <a:outerShdw blurRad="38100" dist="38100" dir="2700000" algn="tl">
                    <a:srgbClr val="C0C0C0"/>
                  </a:outerShdw>
                </a:effectLst>
              </a:rPr>
              <a:t>Poorly drained, irrigated soils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ext Box 2"/>
          <p:cNvSpPr txBox="1">
            <a:spLocks noChangeArrowheads="1"/>
          </p:cNvSpPr>
          <p:nvPr/>
        </p:nvSpPr>
        <p:spPr bwMode="auto">
          <a:xfrm>
            <a:off x="3200400" y="0"/>
            <a:ext cx="19891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altLang="en-US" sz="4000" b="1">
                <a:solidFill>
                  <a:schemeClr val="bg1"/>
                </a:solidFill>
                <a:effectLst>
                  <a:outerShdw blurRad="38100" dist="38100" dir="2700000" algn="tl">
                    <a:srgbClr val="C0C0C0"/>
                  </a:outerShdw>
                </a:effectLst>
              </a:rPr>
              <a:t>Control</a:t>
            </a:r>
          </a:p>
        </p:txBody>
      </p:sp>
      <p:sp>
        <p:nvSpPr>
          <p:cNvPr id="181251" name="Text Box 3"/>
          <p:cNvSpPr txBox="1">
            <a:spLocks noChangeArrowheads="1"/>
          </p:cNvSpPr>
          <p:nvPr/>
        </p:nvSpPr>
        <p:spPr bwMode="auto">
          <a:xfrm>
            <a:off x="533400" y="914400"/>
            <a:ext cx="8264525"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buFontTx/>
              <a:buChar char="•"/>
            </a:pPr>
            <a:r>
              <a:rPr lang="en-US" altLang="en-US" sz="2400" b="1">
                <a:solidFill>
                  <a:schemeClr val="bg1"/>
                </a:solidFill>
                <a:effectLst>
                  <a:outerShdw blurRad="38100" dist="38100" dir="2700000" algn="tl">
                    <a:srgbClr val="C0C0C0"/>
                  </a:outerShdw>
                </a:effectLst>
              </a:rPr>
              <a:t>Use of acidifying fertilizers</a:t>
            </a:r>
          </a:p>
          <a:p>
            <a:pPr algn="l" eaLnBrk="0" hangingPunct="0">
              <a:buFontTx/>
              <a:buChar char="•"/>
            </a:pPr>
            <a:r>
              <a:rPr lang="en-US" altLang="en-US" sz="2400" b="1">
                <a:solidFill>
                  <a:schemeClr val="bg1"/>
                </a:solidFill>
                <a:effectLst>
                  <a:outerShdw blurRad="38100" dist="38100" dir="2700000" algn="tl">
                    <a:srgbClr val="C0C0C0"/>
                  </a:outerShdw>
                </a:effectLst>
              </a:rPr>
              <a:t> (Ammonium sulfate)</a:t>
            </a:r>
          </a:p>
          <a:p>
            <a:pPr algn="l" eaLnBrk="0" hangingPunct="0">
              <a:buFontTx/>
              <a:buChar char="•"/>
            </a:pPr>
            <a:endParaRPr lang="en-US" altLang="en-US" sz="2400" b="1">
              <a:solidFill>
                <a:schemeClr val="bg1"/>
              </a:solidFill>
              <a:effectLst>
                <a:outerShdw blurRad="38100" dist="38100" dir="2700000" algn="tl">
                  <a:srgbClr val="C0C0C0"/>
                </a:outerShdw>
              </a:effectLst>
            </a:endParaRPr>
          </a:p>
          <a:p>
            <a:pPr algn="l" eaLnBrk="0" hangingPunct="0">
              <a:buFontTx/>
              <a:buChar char="•"/>
            </a:pPr>
            <a:r>
              <a:rPr lang="en-US" altLang="en-US" sz="2400" b="1">
                <a:solidFill>
                  <a:schemeClr val="bg1"/>
                </a:solidFill>
                <a:effectLst>
                  <a:outerShdw blurRad="38100" dist="38100" dir="2700000" algn="tl">
                    <a:srgbClr val="C0C0C0"/>
                  </a:outerShdw>
                </a:effectLst>
              </a:rPr>
              <a:t>Phosphorous/potassium fertilizer</a:t>
            </a:r>
          </a:p>
          <a:p>
            <a:pPr algn="l" eaLnBrk="0" hangingPunct="0">
              <a:buFontTx/>
              <a:buChar char="•"/>
            </a:pPr>
            <a:endParaRPr lang="en-US" altLang="en-US" sz="2400" b="1">
              <a:solidFill>
                <a:schemeClr val="bg1"/>
              </a:solidFill>
              <a:effectLst>
                <a:outerShdw blurRad="38100" dist="38100" dir="2700000" algn="tl">
                  <a:srgbClr val="C0C0C0"/>
                </a:outerShdw>
              </a:effectLst>
            </a:endParaRPr>
          </a:p>
          <a:p>
            <a:pPr algn="l" eaLnBrk="0" hangingPunct="0">
              <a:buFontTx/>
              <a:buChar char="•"/>
            </a:pPr>
            <a:r>
              <a:rPr lang="en-US" altLang="en-US" sz="2400" b="1">
                <a:solidFill>
                  <a:schemeClr val="bg1"/>
                </a:solidFill>
                <a:effectLst>
                  <a:outerShdw blurRad="38100" dist="38100" dir="2700000" algn="tl">
                    <a:srgbClr val="C0C0C0"/>
                  </a:outerShdw>
                </a:effectLst>
              </a:rPr>
              <a:t>If liming necessary, use the coarsest ground material</a:t>
            </a:r>
          </a:p>
          <a:p>
            <a:pPr algn="l" eaLnBrk="0" hangingPunct="0">
              <a:buFontTx/>
              <a:buChar char="•"/>
            </a:pPr>
            <a:endParaRPr lang="en-US" altLang="en-US" sz="2400" b="1">
              <a:solidFill>
                <a:schemeClr val="bg1"/>
              </a:solidFill>
              <a:effectLst>
                <a:outerShdw blurRad="38100" dist="38100" dir="2700000" algn="tl">
                  <a:srgbClr val="C0C0C0"/>
                </a:outerShdw>
              </a:effectLst>
            </a:endParaRPr>
          </a:p>
          <a:p>
            <a:pPr algn="l" eaLnBrk="0" hangingPunct="0">
              <a:buFontTx/>
              <a:buChar char="•"/>
            </a:pPr>
            <a:r>
              <a:rPr lang="en-US" altLang="en-US" sz="2400" b="1">
                <a:solidFill>
                  <a:schemeClr val="bg1"/>
                </a:solidFill>
                <a:effectLst>
                  <a:outerShdw blurRad="38100" dist="38100" dir="2700000" algn="tl">
                    <a:srgbClr val="C0C0C0"/>
                  </a:outerShdw>
                </a:effectLst>
              </a:rPr>
              <a:t>Maintain adequate Nitrogen levels</a:t>
            </a:r>
          </a:p>
          <a:p>
            <a:pPr algn="l" eaLnBrk="0" hangingPunct="0">
              <a:buFontTx/>
              <a:buChar char="•"/>
            </a:pPr>
            <a:endParaRPr lang="en-US" altLang="en-US" sz="2400" b="1">
              <a:solidFill>
                <a:schemeClr val="bg1"/>
              </a:solidFill>
              <a:effectLst>
                <a:outerShdw blurRad="38100" dist="38100" dir="2700000" algn="tl">
                  <a:srgbClr val="C0C0C0"/>
                </a:outerShdw>
              </a:effectLst>
            </a:endParaRPr>
          </a:p>
          <a:p>
            <a:pPr algn="l" eaLnBrk="0" hangingPunct="0">
              <a:buFontTx/>
              <a:buChar char="•"/>
            </a:pPr>
            <a:r>
              <a:rPr lang="en-US" altLang="en-US" sz="2400" b="1">
                <a:solidFill>
                  <a:schemeClr val="bg1"/>
                </a:solidFill>
                <a:effectLst>
                  <a:outerShdw blurRad="38100" dist="38100" dir="2700000" algn="tl">
                    <a:srgbClr val="C0C0C0"/>
                  </a:outerShdw>
                </a:effectLst>
              </a:rPr>
              <a:t>Water Timely and Deeply (After midnight/before 11 AM)</a:t>
            </a:r>
          </a:p>
          <a:p>
            <a:pPr algn="l" eaLnBrk="0" hangingPunct="0">
              <a:buFontTx/>
              <a:buChar char="•"/>
            </a:pPr>
            <a:endParaRPr lang="en-US" altLang="en-US" sz="2400" b="1">
              <a:solidFill>
                <a:schemeClr val="bg1"/>
              </a:solidFill>
              <a:effectLst>
                <a:outerShdw blurRad="38100" dist="38100" dir="2700000" algn="tl">
                  <a:srgbClr val="C0C0C0"/>
                </a:outerShdw>
              </a:effectLst>
            </a:endParaRPr>
          </a:p>
          <a:p>
            <a:pPr algn="l" eaLnBrk="0" hangingPunct="0">
              <a:buFontTx/>
              <a:buChar char="•"/>
            </a:pPr>
            <a:r>
              <a:rPr lang="en-US" altLang="en-US" sz="2400" b="1">
                <a:solidFill>
                  <a:schemeClr val="bg1"/>
                </a:solidFill>
                <a:effectLst>
                  <a:outerShdw blurRad="38100" dist="38100" dir="2700000" algn="tl">
                    <a:srgbClr val="C0C0C0"/>
                  </a:outerShdw>
                </a:effectLst>
              </a:rPr>
              <a:t>Allow time during the day to allow plant canopy to dry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ChangeArrowheads="1"/>
          </p:cNvSpPr>
          <p:nvPr/>
        </p:nvSpPr>
        <p:spPr bwMode="auto">
          <a:xfrm>
            <a:off x="228600" y="533400"/>
            <a:ext cx="8610600" cy="629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buFontTx/>
              <a:buChar char="•"/>
            </a:pPr>
            <a:endParaRPr lang="en-US" altLang="en-US" sz="2400" b="1">
              <a:solidFill>
                <a:schemeClr val="bg1"/>
              </a:solidFill>
              <a:effectLst>
                <a:outerShdw blurRad="38100" dist="38100" dir="2700000" algn="tl">
                  <a:srgbClr val="C0C0C0"/>
                </a:outerShdw>
              </a:effectLst>
            </a:endParaRPr>
          </a:p>
          <a:p>
            <a:pPr algn="l">
              <a:buFontTx/>
              <a:buChar char="•"/>
            </a:pPr>
            <a:r>
              <a:rPr lang="en-US" altLang="en-US" sz="2400" b="1">
                <a:solidFill>
                  <a:schemeClr val="bg1"/>
                </a:solidFill>
                <a:effectLst>
                  <a:outerShdw blurRad="38100" dist="38100" dir="2700000" algn="tl">
                    <a:srgbClr val="C0C0C0"/>
                  </a:outerShdw>
                </a:effectLst>
              </a:rPr>
              <a:t>Increase air circulation (Shrub and tree barriers contribute to shade and lack of air circulation)	</a:t>
            </a:r>
          </a:p>
          <a:p>
            <a:pPr algn="l" eaLnBrk="0" hangingPunct="0">
              <a:buFontTx/>
              <a:buChar char="•"/>
            </a:pPr>
            <a:endParaRPr lang="en-US" altLang="en-US" sz="2400" b="1">
              <a:solidFill>
                <a:schemeClr val="bg1"/>
              </a:solidFill>
              <a:effectLst>
                <a:outerShdw blurRad="38100" dist="38100" dir="2700000" algn="tl">
                  <a:srgbClr val="C0C0C0"/>
                </a:outerShdw>
              </a:effectLst>
            </a:endParaRPr>
          </a:p>
          <a:p>
            <a:pPr algn="l" eaLnBrk="0" hangingPunct="0">
              <a:buFontTx/>
              <a:buChar char="•"/>
            </a:pPr>
            <a:r>
              <a:rPr lang="en-US" altLang="en-US" sz="2400" b="1">
                <a:solidFill>
                  <a:schemeClr val="bg1"/>
                </a:solidFill>
                <a:effectLst>
                  <a:outerShdw blurRad="38100" dist="38100" dir="2700000" algn="tl">
                    <a:srgbClr val="C0C0C0"/>
                  </a:outerShdw>
                </a:effectLst>
              </a:rPr>
              <a:t>Reduce thatch  (Excessive thatch restricts water and air movement. Promote shallow root growth. Promotes an ideal environment for pathogens)</a:t>
            </a:r>
          </a:p>
          <a:p>
            <a:pPr algn="l" eaLnBrk="0" hangingPunct="0">
              <a:buFontTx/>
              <a:buChar char="•"/>
            </a:pPr>
            <a:endParaRPr lang="en-US" altLang="en-US" sz="2400" b="1">
              <a:solidFill>
                <a:schemeClr val="bg1"/>
              </a:solidFill>
              <a:effectLst>
                <a:outerShdw blurRad="38100" dist="38100" dir="2700000" algn="tl">
                  <a:srgbClr val="C0C0C0"/>
                </a:outerShdw>
              </a:effectLst>
            </a:endParaRPr>
          </a:p>
          <a:p>
            <a:pPr algn="l" eaLnBrk="0" hangingPunct="0">
              <a:buFontTx/>
              <a:buChar char="•"/>
            </a:pPr>
            <a:r>
              <a:rPr lang="en-US" altLang="en-US" sz="2400" b="1">
                <a:solidFill>
                  <a:schemeClr val="bg1"/>
                </a:solidFill>
                <a:effectLst>
                  <a:outerShdw blurRad="38100" dist="38100" dir="2700000" algn="tl">
                    <a:srgbClr val="C0C0C0"/>
                  </a:outerShdw>
                </a:effectLst>
              </a:rPr>
              <a:t>Avoid late summer heavy fertilization</a:t>
            </a:r>
          </a:p>
          <a:p>
            <a:pPr algn="l" eaLnBrk="0" hangingPunct="0">
              <a:buFontTx/>
              <a:buChar char="•"/>
            </a:pPr>
            <a:endParaRPr lang="en-US" altLang="en-US" sz="2400" b="1">
              <a:solidFill>
                <a:schemeClr val="bg1"/>
              </a:solidFill>
              <a:effectLst>
                <a:outerShdw blurRad="38100" dist="38100" dir="2700000" algn="tl">
                  <a:srgbClr val="C0C0C0"/>
                </a:outerShdw>
              </a:effectLst>
            </a:endParaRPr>
          </a:p>
          <a:p>
            <a:pPr algn="l" eaLnBrk="0" hangingPunct="0">
              <a:buFontTx/>
              <a:buChar char="•"/>
            </a:pPr>
            <a:r>
              <a:rPr lang="en-US" altLang="en-US" sz="2400" b="1">
                <a:solidFill>
                  <a:schemeClr val="bg1"/>
                </a:solidFill>
                <a:effectLst>
                  <a:outerShdw blurRad="38100" dist="38100" dir="2700000" algn="tl">
                    <a:srgbClr val="C0C0C0"/>
                  </a:outerShdw>
                </a:effectLst>
              </a:rPr>
              <a:t>Aerification</a:t>
            </a:r>
          </a:p>
          <a:p>
            <a:pPr algn="l" eaLnBrk="0" hangingPunct="0">
              <a:buFontTx/>
              <a:buChar char="•"/>
            </a:pPr>
            <a:endParaRPr lang="en-US" altLang="en-US" sz="2400" b="1">
              <a:solidFill>
                <a:schemeClr val="bg1"/>
              </a:solidFill>
              <a:effectLst>
                <a:outerShdw blurRad="38100" dist="38100" dir="2700000" algn="tl">
                  <a:srgbClr val="C0C0C0"/>
                </a:outerShdw>
              </a:effectLst>
            </a:endParaRPr>
          </a:p>
          <a:p>
            <a:pPr algn="l" eaLnBrk="0" hangingPunct="0">
              <a:buFontTx/>
              <a:buChar char="•"/>
            </a:pPr>
            <a:r>
              <a:rPr lang="en-US" altLang="en-US" sz="2400" b="1">
                <a:solidFill>
                  <a:schemeClr val="bg1"/>
                </a:solidFill>
                <a:effectLst>
                  <a:outerShdw blurRad="38100" dist="38100" dir="2700000" algn="tl">
                    <a:srgbClr val="C0C0C0"/>
                  </a:outerShdw>
                </a:effectLst>
              </a:rPr>
              <a:t>Soil pH 5.5 - 6.0</a:t>
            </a:r>
          </a:p>
          <a:p>
            <a:pPr algn="l">
              <a:buFontTx/>
              <a:buChar char="•"/>
            </a:pPr>
            <a:endParaRPr lang="en-US" altLang="en-US" sz="2400" b="1">
              <a:solidFill>
                <a:schemeClr val="bg1"/>
              </a:solidFill>
              <a:effectLst>
                <a:outerShdw blurRad="38100" dist="38100" dir="2700000" algn="tl">
                  <a:srgbClr val="C0C0C0"/>
                </a:outerShdw>
              </a:effectLst>
            </a:endParaRPr>
          </a:p>
          <a:p>
            <a:pPr algn="l">
              <a:buFontTx/>
              <a:buChar char="•"/>
            </a:pPr>
            <a:r>
              <a:rPr lang="en-US" altLang="en-US" sz="2400" b="1">
                <a:solidFill>
                  <a:schemeClr val="bg1"/>
                </a:solidFill>
                <a:effectLst>
                  <a:outerShdw blurRad="38100" dist="38100" dir="2700000" algn="tl">
                    <a:srgbClr val="C0C0C0"/>
                  </a:outerShdw>
                </a:effectLst>
              </a:rPr>
              <a:t>Consult the GA Pest Management Control Handbook for proper chemical control</a:t>
            </a:r>
          </a:p>
          <a:p>
            <a:pPr algn="l">
              <a:buFontTx/>
              <a:buChar char="•"/>
            </a:pPr>
            <a:endParaRPr lang="en-US" altLang="en-US" sz="2400" b="1">
              <a:solidFill>
                <a:schemeClr val="bg1"/>
              </a:solidFill>
              <a:effectLst>
                <a:outerShdw blurRad="38100" dist="38100" dir="2700000" algn="tl">
                  <a:srgbClr val="C0C0C0"/>
                </a:outerShdw>
              </a:effectLst>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ChangeArrowheads="1"/>
          </p:cNvSpPr>
          <p:nvPr/>
        </p:nvSpPr>
        <p:spPr bwMode="auto">
          <a:xfrm>
            <a:off x="381000" y="762000"/>
            <a:ext cx="8505825" cy="301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lgn="l">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chemeClr val="tx1"/>
                </a:solidFill>
                <a:latin typeface="Arial" charset="0"/>
              </a:defRPr>
            </a:lvl1pPr>
            <a:lvl2pPr algn="l">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chemeClr val="tx1"/>
                </a:solidFill>
                <a:latin typeface="Arial" charset="0"/>
              </a:defRPr>
            </a:lvl2pPr>
            <a:lvl3pPr algn="l">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chemeClr val="tx1"/>
                </a:solidFill>
                <a:latin typeface="Arial" charset="0"/>
              </a:defRPr>
            </a:lvl3pPr>
            <a:lvl4pPr algn="l">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chemeClr val="tx1"/>
                </a:solidFill>
                <a:latin typeface="Arial" charset="0"/>
              </a:defRPr>
            </a:lvl4pPr>
            <a:lvl5pPr algn="l">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chemeClr val="tx1"/>
                </a:solidFill>
                <a:latin typeface="Arial" charset="0"/>
              </a:defRPr>
            </a:lvl5pPr>
            <a:lvl6pPr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chemeClr val="tx1"/>
                </a:solidFill>
                <a:latin typeface="Arial" charset="0"/>
              </a:defRPr>
            </a:lvl6pPr>
            <a:lvl7pPr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chemeClr val="tx1"/>
                </a:solidFill>
                <a:latin typeface="Arial" charset="0"/>
              </a:defRPr>
            </a:lvl7pPr>
            <a:lvl8pPr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chemeClr val="tx1"/>
                </a:solidFill>
                <a:latin typeface="Arial" charset="0"/>
              </a:defRPr>
            </a:lvl8pPr>
            <a:lvl9pPr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chemeClr val="tx1"/>
                </a:solidFill>
                <a:latin typeface="Arial" charset="0"/>
              </a:defRPr>
            </a:lvl9pPr>
          </a:lstStyle>
          <a:p>
            <a:pPr eaLnBrk="0" hangingPunct="0"/>
            <a:r>
              <a:rPr lang="en-US" altLang="en-US" sz="3200" b="1">
                <a:solidFill>
                  <a:schemeClr val="bg1"/>
                </a:solidFill>
              </a:rPr>
              <a:t>Slime mold </a:t>
            </a:r>
          </a:p>
          <a:p>
            <a:pPr eaLnBrk="0" hangingPunct="0"/>
            <a:endParaRPr lang="en-US" altLang="en-US" sz="3200" b="1">
              <a:solidFill>
                <a:schemeClr val="bg1"/>
              </a:solidFill>
            </a:endParaRPr>
          </a:p>
          <a:p>
            <a:pPr eaLnBrk="0" hangingPunct="0"/>
            <a:r>
              <a:rPr lang="en-US" altLang="en-US" sz="3200">
                <a:solidFill>
                  <a:schemeClr val="bg1"/>
                </a:solidFill>
              </a:rPr>
              <a:t>Caused by </a:t>
            </a:r>
            <a:r>
              <a:rPr lang="en-US" altLang="en-US" sz="3200" i="1">
                <a:solidFill>
                  <a:schemeClr val="bg1"/>
                </a:solidFill>
              </a:rPr>
              <a:t>Physarum spp</a:t>
            </a:r>
            <a:r>
              <a:rPr lang="en-US" altLang="en-US" sz="3200">
                <a:solidFill>
                  <a:schemeClr val="bg1"/>
                </a:solidFill>
              </a:rPr>
              <a:t> and </a:t>
            </a:r>
            <a:r>
              <a:rPr lang="en-US" altLang="en-US" sz="3200" i="1">
                <a:solidFill>
                  <a:schemeClr val="bg1"/>
                </a:solidFill>
              </a:rPr>
              <a:t>Fuligo spp</a:t>
            </a:r>
            <a:r>
              <a:rPr lang="en-US" altLang="en-US" sz="3200">
                <a:solidFill>
                  <a:schemeClr val="bg1"/>
                </a:solidFill>
              </a:rPr>
              <a:t>. </a:t>
            </a:r>
          </a:p>
          <a:p>
            <a:pPr eaLnBrk="0" hangingPunct="0"/>
            <a:r>
              <a:rPr lang="en-US" altLang="en-US" sz="3200">
                <a:solidFill>
                  <a:schemeClr val="bg1"/>
                </a:solidFill>
              </a:rPr>
              <a:t>There are other species causing slime mold. </a:t>
            </a:r>
          </a:p>
          <a:p>
            <a:pPr eaLnBrk="0" hangingPunct="0"/>
            <a:endParaRPr lang="en-US" altLang="en-US" sz="3200" b="1">
              <a:solidFill>
                <a:schemeClr val="bg1"/>
              </a:solidFill>
            </a:endParaRPr>
          </a:p>
          <a:p>
            <a:pPr eaLnBrk="0" hangingPunct="0"/>
            <a:r>
              <a:rPr lang="en-US" altLang="en-US" sz="3200">
                <a:solidFill>
                  <a:schemeClr val="bg1"/>
                </a:solidFill>
              </a:rPr>
              <a:t>Susceptible Turfgrass</a:t>
            </a:r>
            <a:r>
              <a:rPr lang="en-US" altLang="en-US" sz="3200" b="1">
                <a:solidFill>
                  <a:schemeClr val="bg1"/>
                </a:solidFill>
              </a:rPr>
              <a:t>: </a:t>
            </a:r>
            <a:r>
              <a:rPr lang="en-US" altLang="en-US" sz="3200">
                <a:solidFill>
                  <a:schemeClr val="bg1"/>
                </a:solidFill>
              </a:rPr>
              <a:t>Warm season grasses.</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ChangeArrowheads="1"/>
          </p:cNvSpPr>
          <p:nvPr/>
        </p:nvSpPr>
        <p:spPr bwMode="auto">
          <a:xfrm>
            <a:off x="76200" y="715963"/>
            <a:ext cx="8886825"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l">
              <a:buFontTx/>
              <a:buChar char="•"/>
            </a:pPr>
            <a:r>
              <a:rPr lang="en-US" altLang="en-US" sz="2400">
                <a:solidFill>
                  <a:schemeClr val="bg1"/>
                </a:solidFill>
              </a:rPr>
              <a:t>Fruiting bodies of these fungi may suddenly appear on </a:t>
            </a:r>
          </a:p>
          <a:p>
            <a:pPr algn="l"/>
            <a:r>
              <a:rPr lang="en-US" altLang="en-US" sz="2400">
                <a:solidFill>
                  <a:schemeClr val="bg1"/>
                </a:solidFill>
              </a:rPr>
              <a:t>grass blades and stems in circular to irregular patches </a:t>
            </a:r>
          </a:p>
          <a:p>
            <a:pPr algn="l"/>
            <a:r>
              <a:rPr lang="en-US" altLang="en-US" sz="2400">
                <a:solidFill>
                  <a:schemeClr val="bg1"/>
                </a:solidFill>
              </a:rPr>
              <a:t>1-30 inches in diameter. </a:t>
            </a:r>
          </a:p>
          <a:p>
            <a:pPr algn="l">
              <a:buFontTx/>
              <a:buChar char="•"/>
            </a:pPr>
            <a:endParaRPr lang="en-US" altLang="en-US" sz="2400">
              <a:solidFill>
                <a:schemeClr val="bg1"/>
              </a:solidFill>
            </a:endParaRPr>
          </a:p>
          <a:p>
            <a:pPr algn="l">
              <a:buFontTx/>
              <a:buChar char="•"/>
            </a:pPr>
            <a:r>
              <a:rPr lang="en-US" altLang="en-US" sz="2400">
                <a:solidFill>
                  <a:schemeClr val="bg1"/>
                </a:solidFill>
              </a:rPr>
              <a:t>Affected patches of grass do not normally die or turn yellow </a:t>
            </a:r>
          </a:p>
          <a:p>
            <a:pPr algn="l">
              <a:buFontTx/>
              <a:buChar char="•"/>
            </a:pPr>
            <a:endParaRPr lang="en-US" altLang="en-US" sz="2400">
              <a:solidFill>
                <a:schemeClr val="bg1"/>
              </a:solidFill>
            </a:endParaRPr>
          </a:p>
          <a:p>
            <a:pPr algn="l">
              <a:buFontTx/>
              <a:buChar char="•"/>
            </a:pPr>
            <a:r>
              <a:rPr lang="en-US" altLang="en-US" sz="2400">
                <a:solidFill>
                  <a:schemeClr val="bg1"/>
                </a:solidFill>
              </a:rPr>
              <a:t>Signs of the fungi usually disappear within 1-2 weeks.</a:t>
            </a:r>
          </a:p>
          <a:p>
            <a:pPr algn="l"/>
            <a:endParaRPr lang="en-US" altLang="en-US" sz="2400">
              <a:solidFill>
                <a:schemeClr val="bg1"/>
              </a:solidFill>
            </a:endParaRPr>
          </a:p>
          <a:p>
            <a:pPr algn="l">
              <a:buFontTx/>
              <a:buChar char="•"/>
            </a:pPr>
            <a:r>
              <a:rPr lang="en-US" altLang="en-US" sz="2400">
                <a:solidFill>
                  <a:schemeClr val="bg1"/>
                </a:solidFill>
              </a:rPr>
              <a:t>These fungi normally reproduce in the same location each year.</a:t>
            </a:r>
          </a:p>
          <a:p>
            <a:pPr algn="l">
              <a:buFontTx/>
              <a:buChar char="•"/>
            </a:pPr>
            <a:endParaRPr lang="en-US" altLang="en-US" sz="2400">
              <a:solidFill>
                <a:schemeClr val="bg1"/>
              </a:solidFill>
            </a:endParaRPr>
          </a:p>
          <a:p>
            <a:pPr algn="l">
              <a:buFontTx/>
              <a:buChar char="•"/>
            </a:pPr>
            <a:r>
              <a:rPr lang="en-US" altLang="en-US" sz="2400">
                <a:solidFill>
                  <a:schemeClr val="bg1"/>
                </a:solidFill>
              </a:rPr>
              <a:t>The fungi are not parasitic, but they may shade the individual </a:t>
            </a:r>
          </a:p>
          <a:p>
            <a:pPr algn="l"/>
            <a:r>
              <a:rPr lang="en-US" altLang="en-US" sz="2400">
                <a:solidFill>
                  <a:schemeClr val="bg1"/>
                </a:solidFill>
              </a:rPr>
              <a:t>grass leaves to the extent that leaves may be weakened by</a:t>
            </a:r>
          </a:p>
          <a:p>
            <a:pPr algn="l"/>
            <a:r>
              <a:rPr lang="en-US" altLang="en-US" sz="2400">
                <a:solidFill>
                  <a:schemeClr val="bg1"/>
                </a:solidFill>
              </a:rPr>
              <a:t>inefficient photosynthesis</a:t>
            </a:r>
            <a:r>
              <a:rPr lang="en-US" altLang="en-US" sz="2400" b="1">
                <a:solidFill>
                  <a:schemeClr val="bg1"/>
                </a:solidFill>
                <a:effectLst>
                  <a:outerShdw blurRad="38100" dist="38100" dir="2700000" algn="tl">
                    <a:srgbClr val="C0C0C0"/>
                  </a:outerShdw>
                </a:effectLst>
              </a:rPr>
              <a:t> </a:t>
            </a:r>
          </a:p>
        </p:txBody>
      </p:sp>
      <p:sp>
        <p:nvSpPr>
          <p:cNvPr id="187395" name="Rectangle 3"/>
          <p:cNvSpPr>
            <a:spLocks noGrp="1" noChangeArrowheads="1"/>
          </p:cNvSpPr>
          <p:nvPr>
            <p:ph type="title"/>
          </p:nvPr>
        </p:nvSpPr>
        <p:spPr>
          <a:xfrm>
            <a:off x="457200" y="274638"/>
            <a:ext cx="8229600" cy="258762"/>
          </a:xfrm>
        </p:spPr>
        <p:txBody>
          <a:bodyPr/>
          <a:lstStyle/>
          <a:p>
            <a:r>
              <a:rPr lang="en-US" altLang="en-US" sz="4000" b="1">
                <a:solidFill>
                  <a:schemeClr val="bg1"/>
                </a:solidFill>
                <a:effectLst/>
              </a:rPr>
              <a:t>Slime mold</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ChangeArrowheads="1"/>
          </p:cNvSpPr>
          <p:nvPr/>
        </p:nvSpPr>
        <p:spPr bwMode="auto">
          <a:xfrm>
            <a:off x="355600" y="1130300"/>
            <a:ext cx="8559800" cy="270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lgn="l">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chemeClr val="tx1"/>
                </a:solidFill>
                <a:latin typeface="Arial" charset="0"/>
              </a:defRPr>
            </a:lvl1pPr>
            <a:lvl2pPr algn="l">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chemeClr val="tx1"/>
                </a:solidFill>
                <a:latin typeface="Arial" charset="0"/>
              </a:defRPr>
            </a:lvl2pPr>
            <a:lvl3pPr algn="l">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chemeClr val="tx1"/>
                </a:solidFill>
                <a:latin typeface="Arial" charset="0"/>
              </a:defRPr>
            </a:lvl3pPr>
            <a:lvl4pPr algn="l">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chemeClr val="tx1"/>
                </a:solidFill>
                <a:latin typeface="Arial" charset="0"/>
              </a:defRPr>
            </a:lvl4pPr>
            <a:lvl5pPr algn="l">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chemeClr val="tx1"/>
                </a:solidFill>
                <a:latin typeface="Arial" charset="0"/>
              </a:defRPr>
            </a:lvl5pPr>
            <a:lvl6pPr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chemeClr val="tx1"/>
                </a:solidFill>
                <a:latin typeface="Arial" charset="0"/>
              </a:defRPr>
            </a:lvl6pPr>
            <a:lvl7pPr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chemeClr val="tx1"/>
                </a:solidFill>
                <a:latin typeface="Arial" charset="0"/>
              </a:defRPr>
            </a:lvl7pPr>
            <a:lvl8pPr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chemeClr val="tx1"/>
                </a:solidFill>
                <a:latin typeface="Arial" charset="0"/>
              </a:defRPr>
            </a:lvl8pPr>
            <a:lvl9pPr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chemeClr val="tx1"/>
                </a:solidFill>
                <a:latin typeface="Arial" charset="0"/>
              </a:defRPr>
            </a:lvl9pPr>
          </a:lstStyle>
          <a:p>
            <a:pPr eaLnBrk="0" hangingPunct="0"/>
            <a:r>
              <a:rPr lang="en-US" altLang="en-US" sz="2800" b="1">
                <a:solidFill>
                  <a:srgbClr val="FFFF00"/>
                </a:solidFill>
                <a:effectLst>
                  <a:outerShdw blurRad="38100" dist="38100" dir="2700000" algn="tl">
                    <a:srgbClr val="C0C0C0"/>
                  </a:outerShdw>
                </a:effectLst>
              </a:rPr>
              <a:t>Conditions Favoring Disease Development</a:t>
            </a:r>
            <a:r>
              <a:rPr lang="en-US" altLang="en-US" sz="2400" b="1">
                <a:solidFill>
                  <a:schemeClr val="bg1"/>
                </a:solidFill>
              </a:rPr>
              <a:t> </a:t>
            </a:r>
            <a:endParaRPr lang="en-US" altLang="en-US" sz="2400">
              <a:solidFill>
                <a:schemeClr val="bg1"/>
              </a:solidFill>
            </a:endParaRPr>
          </a:p>
          <a:p>
            <a:pPr eaLnBrk="0" hangingPunct="0"/>
            <a:endParaRPr lang="en-US" altLang="en-US" sz="2400">
              <a:solidFill>
                <a:schemeClr val="bg1"/>
              </a:solidFill>
            </a:endParaRPr>
          </a:p>
          <a:p>
            <a:pPr eaLnBrk="0" hangingPunct="0"/>
            <a:r>
              <a:rPr lang="en-US" altLang="en-US" sz="2400">
                <a:solidFill>
                  <a:schemeClr val="bg1"/>
                </a:solidFill>
              </a:rPr>
              <a:t>Slime molds are favored by cool temperatures and continuous</a:t>
            </a:r>
          </a:p>
          <a:p>
            <a:pPr eaLnBrk="0" hangingPunct="0"/>
            <a:r>
              <a:rPr lang="en-US" altLang="en-US" sz="2400">
                <a:solidFill>
                  <a:schemeClr val="bg1"/>
                </a:solidFill>
              </a:rPr>
              <a:t>high humidity.</a:t>
            </a:r>
          </a:p>
          <a:p>
            <a:pPr eaLnBrk="0" hangingPunct="0"/>
            <a:r>
              <a:rPr lang="en-US" altLang="en-US" sz="2400">
                <a:solidFill>
                  <a:schemeClr val="bg1"/>
                </a:solidFill>
              </a:rPr>
              <a:t> </a:t>
            </a:r>
          </a:p>
          <a:p>
            <a:pPr eaLnBrk="0" hangingPunct="0"/>
            <a:r>
              <a:rPr lang="en-US" altLang="en-US" sz="2400">
                <a:solidFill>
                  <a:schemeClr val="bg1"/>
                </a:solidFill>
              </a:rPr>
              <a:t>An abundance of thatch favors slime molds by</a:t>
            </a:r>
          </a:p>
          <a:p>
            <a:pPr eaLnBrk="0" hangingPunct="0"/>
            <a:r>
              <a:rPr lang="en-US" altLang="en-US" sz="2400">
                <a:solidFill>
                  <a:schemeClr val="bg1"/>
                </a:solidFill>
              </a:rPr>
              <a:t>providing food directly in the form of organic matter</a:t>
            </a:r>
            <a:r>
              <a:rPr lang="en-US" altLang="en-US" sz="2400" b="1">
                <a:solidFill>
                  <a:schemeClr val="bg1"/>
                </a:solidFill>
                <a:effectLst>
                  <a:outerShdw blurRad="38100" dist="38100" dir="2700000" algn="tl">
                    <a:srgbClr val="C0C0C0"/>
                  </a:outerShdw>
                </a:effectLst>
              </a:rPr>
              <a:t>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ChangeArrowheads="1"/>
          </p:cNvSpPr>
          <p:nvPr/>
        </p:nvSpPr>
        <p:spPr bwMode="auto">
          <a:xfrm>
            <a:off x="0" y="1141413"/>
            <a:ext cx="8169275" cy="350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lgn="l">
              <a:tabLst>
                <a:tab pos="457200" algn="l"/>
                <a:tab pos="6858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chemeClr val="tx1"/>
                </a:solidFill>
                <a:latin typeface="Arial" charset="0"/>
              </a:defRPr>
            </a:lvl1pPr>
            <a:lvl2pPr algn="l">
              <a:tabLst>
                <a:tab pos="457200" algn="l"/>
                <a:tab pos="6858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chemeClr val="tx1"/>
                </a:solidFill>
                <a:latin typeface="Arial" charset="0"/>
              </a:defRPr>
            </a:lvl2pPr>
            <a:lvl3pPr algn="l">
              <a:tabLst>
                <a:tab pos="457200" algn="l"/>
                <a:tab pos="6858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chemeClr val="tx1"/>
                </a:solidFill>
                <a:latin typeface="Arial" charset="0"/>
              </a:defRPr>
            </a:lvl3pPr>
            <a:lvl4pPr algn="l">
              <a:tabLst>
                <a:tab pos="457200" algn="l"/>
                <a:tab pos="6858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chemeClr val="tx1"/>
                </a:solidFill>
                <a:latin typeface="Arial" charset="0"/>
              </a:defRPr>
            </a:lvl4pPr>
            <a:lvl5pPr algn="l">
              <a:tabLst>
                <a:tab pos="457200" algn="l"/>
                <a:tab pos="6858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chemeClr val="tx1"/>
                </a:solidFill>
                <a:latin typeface="Arial" charset="0"/>
              </a:defRPr>
            </a:lvl5pPr>
            <a:lvl6pPr fontAlgn="base">
              <a:spcBef>
                <a:spcPct val="0"/>
              </a:spcBef>
              <a:spcAft>
                <a:spcPct val="0"/>
              </a:spcAft>
              <a:tabLst>
                <a:tab pos="457200" algn="l"/>
                <a:tab pos="6858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chemeClr val="tx1"/>
                </a:solidFill>
                <a:latin typeface="Arial" charset="0"/>
              </a:defRPr>
            </a:lvl6pPr>
            <a:lvl7pPr fontAlgn="base">
              <a:spcBef>
                <a:spcPct val="0"/>
              </a:spcBef>
              <a:spcAft>
                <a:spcPct val="0"/>
              </a:spcAft>
              <a:tabLst>
                <a:tab pos="457200" algn="l"/>
                <a:tab pos="6858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chemeClr val="tx1"/>
                </a:solidFill>
                <a:latin typeface="Arial" charset="0"/>
              </a:defRPr>
            </a:lvl7pPr>
            <a:lvl8pPr fontAlgn="base">
              <a:spcBef>
                <a:spcPct val="0"/>
              </a:spcBef>
              <a:spcAft>
                <a:spcPct val="0"/>
              </a:spcAft>
              <a:tabLst>
                <a:tab pos="457200" algn="l"/>
                <a:tab pos="6858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chemeClr val="tx1"/>
                </a:solidFill>
                <a:latin typeface="Arial" charset="0"/>
              </a:defRPr>
            </a:lvl8pPr>
            <a:lvl9pPr fontAlgn="base">
              <a:spcBef>
                <a:spcPct val="0"/>
              </a:spcBef>
              <a:spcAft>
                <a:spcPct val="0"/>
              </a:spcAft>
              <a:tabLst>
                <a:tab pos="457200" algn="l"/>
                <a:tab pos="6858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chemeClr val="tx1"/>
                </a:solidFill>
                <a:latin typeface="Arial" charset="0"/>
              </a:defRPr>
            </a:lvl9pPr>
          </a:lstStyle>
          <a:p>
            <a:pPr eaLnBrk="0" hangingPunct="0">
              <a:buFontTx/>
              <a:buChar char="•"/>
            </a:pPr>
            <a:endParaRPr lang="en-US" altLang="en-US" sz="2800" b="1">
              <a:solidFill>
                <a:schemeClr val="bg1"/>
              </a:solidFill>
            </a:endParaRPr>
          </a:p>
          <a:p>
            <a:pPr eaLnBrk="0" hangingPunct="0">
              <a:buFontTx/>
              <a:buChar char="•"/>
            </a:pPr>
            <a:r>
              <a:rPr lang="en-US" altLang="en-US" sz="2800">
                <a:solidFill>
                  <a:schemeClr val="bg1"/>
                </a:solidFill>
              </a:rPr>
              <a:t>Remove slime mold by mowing.</a:t>
            </a:r>
          </a:p>
          <a:p>
            <a:pPr eaLnBrk="0" hangingPunct="0">
              <a:buFontTx/>
              <a:buChar char="•"/>
            </a:pPr>
            <a:endParaRPr lang="en-US" altLang="en-US" sz="2800">
              <a:solidFill>
                <a:schemeClr val="bg1"/>
              </a:solidFill>
            </a:endParaRPr>
          </a:p>
          <a:p>
            <a:pPr eaLnBrk="0" hangingPunct="0">
              <a:buFontTx/>
              <a:buChar char="•"/>
            </a:pPr>
            <a:r>
              <a:rPr lang="en-US" altLang="en-US" sz="2800">
                <a:solidFill>
                  <a:schemeClr val="bg1"/>
                </a:solidFill>
              </a:rPr>
              <a:t>Raking and disposing of the slime mold is usually </a:t>
            </a:r>
          </a:p>
          <a:p>
            <a:pPr eaLnBrk="0" hangingPunct="0">
              <a:buFontTx/>
              <a:buChar char="•"/>
            </a:pPr>
            <a:r>
              <a:rPr lang="en-US" altLang="en-US" sz="2800">
                <a:solidFill>
                  <a:schemeClr val="bg1"/>
                </a:solidFill>
              </a:rPr>
              <a:t>all that is required.</a:t>
            </a:r>
          </a:p>
          <a:p>
            <a:pPr eaLnBrk="0" hangingPunct="0">
              <a:buFontTx/>
              <a:buChar char="•"/>
            </a:pPr>
            <a:endParaRPr lang="en-US" altLang="en-US" sz="2800">
              <a:solidFill>
                <a:schemeClr val="bg1"/>
              </a:solidFill>
            </a:endParaRPr>
          </a:p>
          <a:p>
            <a:pPr eaLnBrk="0" hangingPunct="0">
              <a:buFontTx/>
              <a:buChar char="•"/>
            </a:pPr>
            <a:r>
              <a:rPr lang="en-US" altLang="en-US" sz="2800">
                <a:solidFill>
                  <a:schemeClr val="bg1"/>
                </a:solidFill>
              </a:rPr>
              <a:t>The slime mold will go away in warm-dry weather</a:t>
            </a:r>
          </a:p>
          <a:p>
            <a:pPr eaLnBrk="0" hangingPunct="0"/>
            <a:r>
              <a:rPr lang="en-US" altLang="en-US" sz="2800">
                <a:solidFill>
                  <a:schemeClr val="bg1"/>
                </a:solidFill>
              </a:rPr>
              <a:t> conditions.</a:t>
            </a:r>
          </a:p>
        </p:txBody>
      </p:sp>
      <p:sp>
        <p:nvSpPr>
          <p:cNvPr id="191491" name="Rectangle 3"/>
          <p:cNvSpPr>
            <a:spLocks noChangeArrowheads="1"/>
          </p:cNvSpPr>
          <p:nvPr/>
        </p:nvSpPr>
        <p:spPr bwMode="auto">
          <a:xfrm>
            <a:off x="3576638" y="381000"/>
            <a:ext cx="17399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altLang="en-US" sz="3200" b="1">
                <a:solidFill>
                  <a:srgbClr val="FFFF00"/>
                </a:solidFill>
                <a:effectLst>
                  <a:outerShdw blurRad="38100" dist="38100" dir="2700000" algn="tl">
                    <a:srgbClr val="C0C0C0"/>
                  </a:outerShdw>
                </a:effectLst>
              </a:rPr>
              <a:t>Control</a:t>
            </a:r>
            <a:r>
              <a:rPr lang="en-US" altLang="en-US" sz="3200" b="1">
                <a:solidFill>
                  <a:schemeClr val="bg1"/>
                </a:solidFill>
                <a:effectLst>
                  <a:outerShdw blurRad="38100" dist="38100" dir="2700000" algn="tl">
                    <a:srgbClr val="C0C0C0"/>
                  </a:outerShdw>
                </a:effectLst>
              </a:rPr>
              <a:t>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3538" name="Object 2"/>
          <p:cNvGraphicFramePr>
            <a:graphicFrameLocks noChangeAspect="1"/>
          </p:cNvGraphicFramePr>
          <p:nvPr/>
        </p:nvGraphicFramePr>
        <p:xfrm>
          <a:off x="3756025" y="2895600"/>
          <a:ext cx="5311775" cy="3733800"/>
        </p:xfrm>
        <a:graphic>
          <a:graphicData uri="http://schemas.openxmlformats.org/presentationml/2006/ole">
            <mc:AlternateContent xmlns:mc="http://schemas.openxmlformats.org/markup-compatibility/2006">
              <mc:Choice xmlns:v="urn:schemas-microsoft-com:vml" Requires="v">
                <p:oleObj spid="_x0000_s193542" name="Drawing" r:id="rId4" imgW="9449239" imgH="6301903" progId="WPDraw30.Drawing">
                  <p:embed/>
                </p:oleObj>
              </mc:Choice>
              <mc:Fallback>
                <p:oleObj name="Drawing" r:id="rId4" imgW="9449239" imgH="6301903" progId="WPDraw30.Drawing">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6025" y="2895600"/>
                        <a:ext cx="5311775"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93539" name="Rectangle 3"/>
          <p:cNvSpPr>
            <a:spLocks noChangeArrowheads="1"/>
          </p:cNvSpPr>
          <p:nvPr/>
        </p:nvSpPr>
        <p:spPr bwMode="auto">
          <a:xfrm>
            <a:off x="3733800" y="2895600"/>
            <a:ext cx="5334000" cy="3733800"/>
          </a:xfrm>
          <a:prstGeom prst="rect">
            <a:avLst/>
          </a:prstGeom>
          <a:noFill/>
          <a:ln w="28575">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3540" name="Rectangle 4"/>
          <p:cNvSpPr>
            <a:spLocks noGrp="1" noChangeArrowheads="1"/>
          </p:cNvSpPr>
          <p:nvPr>
            <p:ph type="title"/>
          </p:nvPr>
        </p:nvSpPr>
        <p:spPr>
          <a:xfrm>
            <a:off x="685800" y="76200"/>
            <a:ext cx="7772400" cy="1143000"/>
          </a:xfrm>
        </p:spPr>
        <p:txBody>
          <a:bodyPr/>
          <a:lstStyle/>
          <a:p>
            <a:r>
              <a:rPr lang="en-US" altLang="en-US">
                <a:latin typeface="Tahoma" charset="0"/>
              </a:rPr>
              <a:t>Centipede decline</a:t>
            </a:r>
          </a:p>
        </p:txBody>
      </p:sp>
      <p:sp>
        <p:nvSpPr>
          <p:cNvPr id="193541" name="Rectangle 5"/>
          <p:cNvSpPr>
            <a:spLocks noGrp="1" noChangeArrowheads="1"/>
          </p:cNvSpPr>
          <p:nvPr>
            <p:ph type="body" idx="1"/>
          </p:nvPr>
        </p:nvSpPr>
        <p:spPr>
          <a:xfrm>
            <a:off x="76200" y="1524000"/>
            <a:ext cx="7772400" cy="4114800"/>
          </a:xfrm>
        </p:spPr>
        <p:txBody>
          <a:bodyPr/>
          <a:lstStyle/>
          <a:p>
            <a:r>
              <a:rPr lang="en-US" altLang="en-US">
                <a:solidFill>
                  <a:srgbClr val="FFFF00"/>
                </a:solidFill>
                <a:latin typeface="Tahoma" charset="0"/>
              </a:rPr>
              <a:t>Disorder not a disease</a:t>
            </a:r>
          </a:p>
          <a:p>
            <a:r>
              <a:rPr lang="en-US" altLang="en-US">
                <a:solidFill>
                  <a:srgbClr val="FFFF00"/>
                </a:solidFill>
                <a:latin typeface="Tahoma" charset="0"/>
              </a:rPr>
              <a:t>Improper and excessive fertility</a:t>
            </a:r>
          </a:p>
          <a:p>
            <a:pPr>
              <a:buFontTx/>
              <a:buNone/>
            </a:pPr>
            <a:r>
              <a:rPr lang="en-US" altLang="en-US">
                <a:solidFill>
                  <a:srgbClr val="FFFF00"/>
                </a:solidFill>
                <a:latin typeface="Tahoma" charset="0"/>
              </a:rPr>
              <a:t>	&gt;Light green color</a:t>
            </a:r>
          </a:p>
          <a:p>
            <a:pPr>
              <a:buFontTx/>
              <a:buNone/>
            </a:pPr>
            <a:r>
              <a:rPr lang="en-US" altLang="en-US">
                <a:solidFill>
                  <a:srgbClr val="FFFF00"/>
                </a:solidFill>
                <a:latin typeface="Tahoma" charset="0"/>
              </a:rPr>
              <a:t>	&gt;Can not tolerate high N</a:t>
            </a:r>
          </a:p>
          <a:p>
            <a:pPr>
              <a:buFontTx/>
              <a:buNone/>
            </a:pPr>
            <a:r>
              <a:rPr lang="en-US" altLang="en-US">
                <a:solidFill>
                  <a:srgbClr val="FFFF00"/>
                </a:solidFill>
                <a:latin typeface="Tahoma" charset="0"/>
              </a:rPr>
              <a:t>	&gt;Low maintenance</a:t>
            </a:r>
          </a:p>
          <a:p>
            <a:r>
              <a:rPr lang="en-US" altLang="en-US">
                <a:solidFill>
                  <a:srgbClr val="FFFF00"/>
                </a:solidFill>
                <a:latin typeface="Tahoma" charset="0"/>
              </a:rPr>
              <a:t>High pH</a:t>
            </a:r>
          </a:p>
          <a:p>
            <a:endParaRPr lang="en-US" altLang="en-US">
              <a:solidFill>
                <a:srgbClr val="FFFF00"/>
              </a:solidFill>
              <a:latin typeface="Tahoma"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Grp="1" noChangeArrowheads="1"/>
          </p:cNvSpPr>
          <p:nvPr>
            <p:ph type="title"/>
          </p:nvPr>
        </p:nvSpPr>
        <p:spPr/>
        <p:txBody>
          <a:bodyPr/>
          <a:lstStyle/>
          <a:p>
            <a:r>
              <a:rPr lang="en-US" altLang="en-US" sz="4000" b="1"/>
              <a:t>Steps to Managing Turf Pests</a:t>
            </a:r>
            <a:br>
              <a:rPr lang="en-US" altLang="en-US" sz="4000" b="1"/>
            </a:br>
            <a:endParaRPr lang="en-US" altLang="en-US" sz="4000" b="1"/>
          </a:p>
        </p:txBody>
      </p:sp>
      <p:sp>
        <p:nvSpPr>
          <p:cNvPr id="6149" name="Rectangle 5"/>
          <p:cNvSpPr>
            <a:spLocks noGrp="1" noChangeArrowheads="1"/>
          </p:cNvSpPr>
          <p:nvPr>
            <p:ph type="body" idx="1"/>
          </p:nvPr>
        </p:nvSpPr>
        <p:spPr>
          <a:xfrm>
            <a:off x="1143000" y="1752600"/>
            <a:ext cx="7239000" cy="3810000"/>
          </a:xfrm>
        </p:spPr>
        <p:txBody>
          <a:bodyPr/>
          <a:lstStyle/>
          <a:p>
            <a:r>
              <a:rPr lang="en-US" altLang="en-US"/>
              <a:t>Prevention</a:t>
            </a:r>
          </a:p>
          <a:p>
            <a:r>
              <a:rPr lang="en-US" altLang="en-US"/>
              <a:t>Thatch removal</a:t>
            </a:r>
          </a:p>
          <a:p>
            <a:r>
              <a:rPr lang="en-US" altLang="en-US"/>
              <a:t>Early detection</a:t>
            </a:r>
          </a:p>
          <a:p>
            <a:endParaRPr lang="en-US" altLang="en-US"/>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ChangeArrowheads="1"/>
          </p:cNvSpPr>
          <p:nvPr/>
        </p:nvSpPr>
        <p:spPr bwMode="auto">
          <a:xfrm>
            <a:off x="4114800" y="1905000"/>
            <a:ext cx="4572000" cy="252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buFontTx/>
              <a:buChar char="•"/>
            </a:pPr>
            <a:r>
              <a:rPr lang="en-US" altLang="en-US" sz="3200">
                <a:solidFill>
                  <a:srgbClr val="FFFF00"/>
                </a:solidFill>
                <a:effectLst>
                  <a:outerShdw blurRad="38100" dist="38100" dir="2700000" algn="tl">
                    <a:srgbClr val="C0C0C0"/>
                  </a:outerShdw>
                </a:effectLst>
                <a:latin typeface="Tahoma" charset="0"/>
              </a:rPr>
              <a:t>Heavy thatch</a:t>
            </a:r>
          </a:p>
          <a:p>
            <a:pPr algn="l" eaLnBrk="0" hangingPunct="0">
              <a:buFontTx/>
              <a:buChar char="•"/>
            </a:pPr>
            <a:endParaRPr lang="en-US" altLang="en-US" sz="3200">
              <a:solidFill>
                <a:srgbClr val="FFFF00"/>
              </a:solidFill>
              <a:effectLst>
                <a:outerShdw blurRad="38100" dist="38100" dir="2700000" algn="tl">
                  <a:srgbClr val="C0C0C0"/>
                </a:outerShdw>
              </a:effectLst>
              <a:latin typeface="Tahoma" charset="0"/>
            </a:endParaRPr>
          </a:p>
          <a:p>
            <a:pPr algn="l" eaLnBrk="0" hangingPunct="0">
              <a:buFontTx/>
              <a:buChar char="•"/>
            </a:pPr>
            <a:r>
              <a:rPr lang="en-US" altLang="en-US" sz="3200">
                <a:solidFill>
                  <a:srgbClr val="FFFF00"/>
                </a:solidFill>
                <a:effectLst>
                  <a:outerShdw blurRad="38100" dist="38100" dir="2700000" algn="tl">
                    <a:srgbClr val="C0C0C0"/>
                  </a:outerShdw>
                </a:effectLst>
                <a:latin typeface="Tahoma" charset="0"/>
              </a:rPr>
              <a:t>Compacted soils</a:t>
            </a:r>
          </a:p>
          <a:p>
            <a:pPr algn="l" eaLnBrk="0" hangingPunct="0">
              <a:buFontTx/>
              <a:buChar char="•"/>
            </a:pPr>
            <a:endParaRPr lang="en-US" altLang="en-US" sz="3200">
              <a:solidFill>
                <a:srgbClr val="FFFF00"/>
              </a:solidFill>
              <a:effectLst>
                <a:outerShdw blurRad="38100" dist="38100" dir="2700000" algn="tl">
                  <a:srgbClr val="C0C0C0"/>
                </a:outerShdw>
              </a:effectLst>
              <a:latin typeface="Tahoma" charset="0"/>
            </a:endParaRPr>
          </a:p>
          <a:p>
            <a:pPr algn="l" eaLnBrk="0" hangingPunct="0">
              <a:buFontTx/>
              <a:buChar char="•"/>
            </a:pPr>
            <a:r>
              <a:rPr lang="en-US" altLang="en-US" sz="3200">
                <a:solidFill>
                  <a:srgbClr val="FFFF00"/>
                </a:solidFill>
                <a:effectLst>
                  <a:outerShdw blurRad="38100" dist="38100" dir="2700000" algn="tl">
                    <a:srgbClr val="C0C0C0"/>
                  </a:outerShdw>
                </a:effectLst>
                <a:latin typeface="Tahoma" charset="0"/>
              </a:rPr>
              <a:t>Nematodes</a:t>
            </a:r>
          </a:p>
        </p:txBody>
      </p:sp>
      <p:pic>
        <p:nvPicPr>
          <p:cNvPr id="195587" name="Picture 3" descr="centdec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57400"/>
            <a:ext cx="3352800" cy="21669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xfrm>
            <a:off x="762000" y="609600"/>
            <a:ext cx="7772400" cy="1143000"/>
          </a:xfrm>
        </p:spPr>
        <p:txBody>
          <a:bodyPr/>
          <a:lstStyle/>
          <a:p>
            <a:r>
              <a:rPr lang="en-US" altLang="en-US">
                <a:latin typeface="Tahoma" charset="0"/>
              </a:rPr>
              <a:t>Management for centipede decline</a:t>
            </a:r>
          </a:p>
        </p:txBody>
      </p:sp>
      <p:sp>
        <p:nvSpPr>
          <p:cNvPr id="197635" name="Rectangle 3"/>
          <p:cNvSpPr>
            <a:spLocks noGrp="1" noChangeArrowheads="1"/>
          </p:cNvSpPr>
          <p:nvPr>
            <p:ph type="body" idx="1"/>
          </p:nvPr>
        </p:nvSpPr>
        <p:spPr>
          <a:xfrm>
            <a:off x="762000" y="2362200"/>
            <a:ext cx="7772400" cy="3276600"/>
          </a:xfrm>
        </p:spPr>
        <p:txBody>
          <a:bodyPr/>
          <a:lstStyle/>
          <a:p>
            <a:r>
              <a:rPr lang="en-US" altLang="en-US">
                <a:solidFill>
                  <a:srgbClr val="FFFF00"/>
                </a:solidFill>
                <a:latin typeface="Tahoma" charset="0"/>
              </a:rPr>
              <a:t>Soil test </a:t>
            </a:r>
          </a:p>
          <a:p>
            <a:r>
              <a:rPr lang="en-US" altLang="en-US">
                <a:solidFill>
                  <a:srgbClr val="FFFF00"/>
                </a:solidFill>
                <a:latin typeface="Tahoma" charset="0"/>
              </a:rPr>
              <a:t>Avoid over or improper fertilization</a:t>
            </a:r>
          </a:p>
          <a:p>
            <a:r>
              <a:rPr lang="en-US" altLang="en-US">
                <a:solidFill>
                  <a:srgbClr val="FFFF00"/>
                </a:solidFill>
                <a:latin typeface="Tahoma" charset="0"/>
              </a:rPr>
              <a:t>Use 3-1-2 fertilizer ratio</a:t>
            </a:r>
          </a:p>
          <a:p>
            <a:r>
              <a:rPr lang="en-US" altLang="en-US">
                <a:solidFill>
                  <a:srgbClr val="FFFF00"/>
                </a:solidFill>
                <a:latin typeface="Tahoma" charset="0"/>
              </a:rPr>
              <a:t>Aerate to improve root growth</a:t>
            </a:r>
          </a:p>
          <a:p>
            <a:r>
              <a:rPr lang="en-US" altLang="en-US">
                <a:solidFill>
                  <a:srgbClr val="FFFF00"/>
                </a:solidFill>
                <a:latin typeface="Tahoma" charset="0"/>
              </a:rPr>
              <a:t>Dethatch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4225" y="3257550"/>
            <a:ext cx="5819775"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996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5626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9968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2950" y="3424238"/>
            <a:ext cx="38100"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9968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2950" y="3424238"/>
            <a:ext cx="38100"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9968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2950" y="3424238"/>
            <a:ext cx="38100"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99687" name="Rectangle 7"/>
          <p:cNvSpPr>
            <a:spLocks noChangeArrowheads="1"/>
          </p:cNvSpPr>
          <p:nvPr/>
        </p:nvSpPr>
        <p:spPr bwMode="auto">
          <a:xfrm>
            <a:off x="0" y="0"/>
            <a:ext cx="8229600" cy="1554163"/>
          </a:xfrm>
          <a:prstGeom prst="rect">
            <a:avLst/>
          </a:prstGeom>
          <a:solidFill>
            <a:srgbClr val="00800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pPr>
            <a:r>
              <a:rPr lang="en-US" altLang="en-US" sz="3200">
                <a:solidFill>
                  <a:srgbClr val="FFFF00"/>
                </a:solidFill>
                <a:effectLst>
                  <a:outerShdw blurRad="38100" dist="38100" dir="2700000" algn="tl">
                    <a:srgbClr val="000000"/>
                  </a:outerShdw>
                </a:effectLst>
                <a:latin typeface="Tahoma" charset="0"/>
              </a:rPr>
              <a:t>Remember: Most of the diseases in turf can be avoided using </a:t>
            </a:r>
            <a:r>
              <a:rPr lang="en-US" altLang="en-US" sz="3200">
                <a:solidFill>
                  <a:srgbClr val="FFFF00"/>
                </a:solidFill>
                <a:effectLst>
                  <a:outerShdw blurRad="38100" dist="38100" dir="2700000" algn="tl">
                    <a:srgbClr val="000000"/>
                  </a:outerShdw>
                </a:effectLst>
              </a:rPr>
              <a:t>proper</a:t>
            </a:r>
            <a:r>
              <a:rPr lang="en-US" altLang="en-US" sz="3200">
                <a:solidFill>
                  <a:srgbClr val="FFFF00"/>
                </a:solidFill>
                <a:effectLst>
                  <a:outerShdw blurRad="38100" dist="38100" dir="2700000" algn="tl">
                    <a:srgbClr val="000000"/>
                  </a:outerShdw>
                </a:effectLst>
                <a:latin typeface="Tahoma" charset="0"/>
              </a:rPr>
              <a:t> management strategies</a:t>
            </a:r>
            <a:r>
              <a:rPr lang="en-US" altLang="en-US" sz="2800">
                <a:solidFill>
                  <a:srgbClr val="FFFF00"/>
                </a:solidFill>
                <a:effectLst>
                  <a:outerShdw blurRad="38100" dist="38100" dir="2700000" algn="tl">
                    <a:srgbClr val="000000"/>
                  </a:outerShdw>
                </a:effectLst>
                <a:latin typeface="Tahoma" charset="0"/>
              </a:rPr>
              <a:t> </a:t>
            </a:r>
          </a:p>
        </p:txBody>
      </p:sp>
      <p:sp>
        <p:nvSpPr>
          <p:cNvPr id="199688" name="Rectangle 8"/>
          <p:cNvSpPr>
            <a:spLocks noChangeArrowheads="1"/>
          </p:cNvSpPr>
          <p:nvPr/>
        </p:nvSpPr>
        <p:spPr bwMode="auto">
          <a:xfrm>
            <a:off x="0" y="2128838"/>
            <a:ext cx="5029200" cy="4664075"/>
          </a:xfrm>
          <a:prstGeom prst="rect">
            <a:avLst/>
          </a:prstGeom>
          <a:solidFill>
            <a:srgbClr val="969696">
              <a:alpha val="49001"/>
            </a:srgbClr>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buFontTx/>
              <a:buChar char="•"/>
            </a:pPr>
            <a:r>
              <a:rPr lang="en-US" altLang="en-US" sz="2000" b="1">
                <a:solidFill>
                  <a:schemeClr val="bg1"/>
                </a:solidFill>
                <a:effectLst>
                  <a:outerShdw blurRad="38100" dist="38100" dir="2700000" algn="tl">
                    <a:srgbClr val="000000"/>
                  </a:outerShdw>
                </a:effectLst>
              </a:rPr>
              <a:t>Prepare the soil properly</a:t>
            </a:r>
          </a:p>
          <a:p>
            <a:pPr algn="l" eaLnBrk="0" hangingPunct="0">
              <a:buFontTx/>
              <a:buChar char="•"/>
            </a:pPr>
            <a:endParaRPr lang="en-US" altLang="en-US" sz="2000" b="1">
              <a:solidFill>
                <a:schemeClr val="bg1"/>
              </a:solidFill>
              <a:effectLst>
                <a:outerShdw blurRad="38100" dist="38100" dir="2700000" algn="tl">
                  <a:srgbClr val="000000"/>
                </a:outerShdw>
              </a:effectLst>
            </a:endParaRPr>
          </a:p>
          <a:p>
            <a:pPr algn="l" eaLnBrk="0" hangingPunct="0">
              <a:buFontTx/>
              <a:buChar char="•"/>
            </a:pPr>
            <a:r>
              <a:rPr lang="en-US" altLang="en-US" sz="2000" b="1">
                <a:solidFill>
                  <a:schemeClr val="bg1"/>
                </a:solidFill>
                <a:effectLst>
                  <a:outerShdw blurRad="38100" dist="38100" dir="2700000" algn="tl">
                    <a:srgbClr val="000000"/>
                  </a:outerShdw>
                </a:effectLst>
              </a:rPr>
              <a:t>Proper water drainage</a:t>
            </a:r>
          </a:p>
          <a:p>
            <a:pPr lvl="4" algn="l" eaLnBrk="0" hangingPunct="0">
              <a:buFontTx/>
              <a:buChar char="•"/>
            </a:pPr>
            <a:endParaRPr lang="en-US" altLang="en-US" sz="2000" b="1">
              <a:solidFill>
                <a:schemeClr val="bg1"/>
              </a:solidFill>
              <a:effectLst>
                <a:outerShdw blurRad="38100" dist="38100" dir="2700000" algn="tl">
                  <a:srgbClr val="000000"/>
                </a:outerShdw>
              </a:effectLst>
            </a:endParaRPr>
          </a:p>
          <a:p>
            <a:pPr algn="l" eaLnBrk="0" hangingPunct="0">
              <a:buFontTx/>
              <a:buChar char="•"/>
            </a:pPr>
            <a:r>
              <a:rPr lang="en-US" altLang="en-US" sz="2000" b="1">
                <a:solidFill>
                  <a:schemeClr val="bg1"/>
                </a:solidFill>
                <a:effectLst>
                  <a:outerShdw blurRad="38100" dist="38100" dir="2700000" algn="tl">
                    <a:srgbClr val="000000"/>
                  </a:outerShdw>
                </a:effectLst>
              </a:rPr>
              <a:t>Plant locally adapted turf species</a:t>
            </a:r>
          </a:p>
          <a:p>
            <a:pPr algn="l" eaLnBrk="0" hangingPunct="0">
              <a:buFontTx/>
              <a:buChar char="•"/>
            </a:pPr>
            <a:endParaRPr lang="en-US" altLang="en-US" sz="2000" b="1">
              <a:solidFill>
                <a:schemeClr val="bg1"/>
              </a:solidFill>
              <a:effectLst>
                <a:outerShdw blurRad="38100" dist="38100" dir="2700000" algn="tl">
                  <a:srgbClr val="000000"/>
                </a:outerShdw>
              </a:effectLst>
            </a:endParaRPr>
          </a:p>
          <a:p>
            <a:pPr algn="l" eaLnBrk="0" hangingPunct="0">
              <a:buFontTx/>
              <a:buChar char="•"/>
            </a:pPr>
            <a:r>
              <a:rPr lang="en-US" altLang="en-US" sz="2000" b="1">
                <a:solidFill>
                  <a:schemeClr val="bg1"/>
                </a:solidFill>
                <a:effectLst>
                  <a:outerShdw blurRad="38100" dist="38100" dir="2700000" algn="tl">
                    <a:srgbClr val="000000"/>
                  </a:outerShdw>
                </a:effectLst>
              </a:rPr>
              <a:t>Purchase high quality disease-free </a:t>
            </a:r>
          </a:p>
          <a:p>
            <a:pPr algn="l" eaLnBrk="0" hangingPunct="0">
              <a:buFontTx/>
              <a:buChar char="•"/>
            </a:pPr>
            <a:r>
              <a:rPr lang="en-US" altLang="en-US" sz="2000" b="1">
                <a:solidFill>
                  <a:schemeClr val="bg1"/>
                </a:solidFill>
                <a:effectLst>
                  <a:outerShdw blurRad="38100" dist="38100" dir="2700000" algn="tl">
                    <a:srgbClr val="000000"/>
                  </a:outerShdw>
                </a:effectLst>
              </a:rPr>
              <a:t>seed, sod or sprigs</a:t>
            </a:r>
          </a:p>
          <a:p>
            <a:pPr algn="l" eaLnBrk="0" hangingPunct="0">
              <a:buFontTx/>
              <a:buChar char="•"/>
            </a:pPr>
            <a:endParaRPr lang="en-US" altLang="en-US" sz="2000" b="1">
              <a:solidFill>
                <a:schemeClr val="bg1"/>
              </a:solidFill>
              <a:effectLst>
                <a:outerShdw blurRad="38100" dist="38100" dir="2700000" algn="tl">
                  <a:srgbClr val="000000"/>
                </a:outerShdw>
              </a:effectLst>
            </a:endParaRPr>
          </a:p>
          <a:p>
            <a:pPr algn="l" eaLnBrk="0" hangingPunct="0">
              <a:buFontTx/>
              <a:buChar char="•"/>
            </a:pPr>
            <a:r>
              <a:rPr lang="en-US" altLang="en-US" sz="2000" b="1">
                <a:solidFill>
                  <a:schemeClr val="bg1"/>
                </a:solidFill>
                <a:effectLst>
                  <a:outerShdw blurRad="38100" dist="38100" dir="2700000" algn="tl">
                    <a:srgbClr val="000000"/>
                  </a:outerShdw>
                </a:effectLst>
              </a:rPr>
              <a:t>Follow proper irrigation practices</a:t>
            </a:r>
          </a:p>
          <a:p>
            <a:pPr algn="l" eaLnBrk="0" hangingPunct="0">
              <a:buFontTx/>
              <a:buChar char="•"/>
            </a:pPr>
            <a:endParaRPr lang="en-US" altLang="en-US" sz="2000" b="1">
              <a:solidFill>
                <a:schemeClr val="bg1"/>
              </a:solidFill>
              <a:effectLst>
                <a:outerShdw blurRad="38100" dist="38100" dir="2700000" algn="tl">
                  <a:srgbClr val="000000"/>
                </a:outerShdw>
              </a:effectLst>
            </a:endParaRPr>
          </a:p>
          <a:p>
            <a:pPr algn="l" eaLnBrk="0" hangingPunct="0">
              <a:buFontTx/>
              <a:buChar char="•"/>
            </a:pPr>
            <a:r>
              <a:rPr lang="en-US" altLang="en-US" sz="2000" b="1">
                <a:solidFill>
                  <a:schemeClr val="bg1"/>
                </a:solidFill>
                <a:effectLst>
                  <a:outerShdw blurRad="38100" dist="38100" dir="2700000" algn="tl">
                    <a:srgbClr val="000000"/>
                  </a:outerShdw>
                </a:effectLst>
              </a:rPr>
              <a:t>Apply fertilizer according to soil analysis </a:t>
            </a:r>
          </a:p>
          <a:p>
            <a:pPr algn="l" eaLnBrk="0" hangingPunct="0">
              <a:buFontTx/>
              <a:buChar char="•"/>
            </a:pPr>
            <a:endParaRPr lang="en-US" altLang="en-US" sz="2000" b="1">
              <a:solidFill>
                <a:schemeClr val="bg1"/>
              </a:solidFill>
              <a:effectLst>
                <a:outerShdw blurRad="38100" dist="38100" dir="2700000" algn="tl">
                  <a:srgbClr val="000000"/>
                </a:outerShdw>
              </a:effectLst>
            </a:endParaRPr>
          </a:p>
          <a:p>
            <a:pPr algn="l" eaLnBrk="0" hangingPunct="0">
              <a:buFontTx/>
              <a:buChar char="•"/>
            </a:pPr>
            <a:r>
              <a:rPr lang="en-US" altLang="en-US" sz="2000" b="1">
                <a:solidFill>
                  <a:schemeClr val="bg1"/>
                </a:solidFill>
                <a:effectLst>
                  <a:outerShdw blurRad="38100" dist="38100" dir="2700000" algn="tl">
                    <a:srgbClr val="000000"/>
                  </a:outerShdw>
                </a:effectLst>
              </a:rPr>
              <a:t>Mow at recommended height</a:t>
            </a:r>
          </a:p>
        </p:txBody>
      </p:sp>
      <p:sp>
        <p:nvSpPr>
          <p:cNvPr id="199689" name="Rectangle 9"/>
          <p:cNvSpPr>
            <a:spLocks noChangeArrowheads="1"/>
          </p:cNvSpPr>
          <p:nvPr/>
        </p:nvSpPr>
        <p:spPr bwMode="auto">
          <a:xfrm>
            <a:off x="5257800" y="2209800"/>
            <a:ext cx="3505200" cy="2500313"/>
          </a:xfrm>
          <a:prstGeom prst="rect">
            <a:avLst/>
          </a:prstGeom>
          <a:solidFill>
            <a:srgbClr val="969696">
              <a:alpha val="45000"/>
            </a:srgbClr>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buFontTx/>
              <a:buChar char="•"/>
            </a:pPr>
            <a:r>
              <a:rPr lang="en-US" altLang="en-US" sz="2000" b="1">
                <a:solidFill>
                  <a:schemeClr val="bg1"/>
                </a:solidFill>
                <a:effectLst>
                  <a:outerShdw blurRad="38100" dist="38100" dir="2700000" algn="tl">
                    <a:srgbClr val="000000"/>
                  </a:outerShdw>
                </a:effectLst>
              </a:rPr>
              <a:t>Remove excessive thatch</a:t>
            </a:r>
          </a:p>
          <a:p>
            <a:pPr algn="l" eaLnBrk="0" hangingPunct="0">
              <a:buFontTx/>
              <a:buChar char="•"/>
            </a:pPr>
            <a:endParaRPr lang="en-US" altLang="en-US" sz="2000" b="1">
              <a:solidFill>
                <a:schemeClr val="bg1"/>
              </a:solidFill>
              <a:effectLst>
                <a:outerShdw blurRad="38100" dist="38100" dir="2700000" algn="tl">
                  <a:srgbClr val="000000"/>
                </a:outerShdw>
              </a:effectLst>
            </a:endParaRPr>
          </a:p>
          <a:p>
            <a:pPr algn="l" eaLnBrk="0" hangingPunct="0">
              <a:buFontTx/>
              <a:buChar char="•"/>
            </a:pPr>
            <a:r>
              <a:rPr lang="en-US" altLang="en-US" sz="2000" b="1">
                <a:solidFill>
                  <a:schemeClr val="bg1"/>
                </a:solidFill>
                <a:effectLst>
                  <a:outerShdw blurRad="38100" dist="38100" dir="2700000" algn="tl">
                    <a:srgbClr val="000000"/>
                  </a:outerShdw>
                </a:effectLst>
              </a:rPr>
              <a:t>Allow for adequate light and air movement</a:t>
            </a:r>
          </a:p>
          <a:p>
            <a:pPr algn="l" eaLnBrk="0" hangingPunct="0">
              <a:buFontTx/>
              <a:buChar char="•"/>
            </a:pPr>
            <a:endParaRPr lang="en-US" altLang="en-US" sz="2000" b="1">
              <a:solidFill>
                <a:schemeClr val="bg1"/>
              </a:solidFill>
              <a:effectLst>
                <a:outerShdw blurRad="38100" dist="38100" dir="2700000" algn="tl">
                  <a:srgbClr val="000000"/>
                </a:outerShdw>
              </a:effectLst>
            </a:endParaRPr>
          </a:p>
          <a:p>
            <a:pPr algn="l" eaLnBrk="0" hangingPunct="0">
              <a:buFontTx/>
              <a:buChar char="•"/>
            </a:pPr>
            <a:r>
              <a:rPr lang="en-US" altLang="en-US" sz="2000" b="1">
                <a:solidFill>
                  <a:schemeClr val="bg1"/>
                </a:solidFill>
                <a:effectLst>
                  <a:outerShdw blurRad="38100" dist="38100" dir="2700000" algn="tl">
                    <a:srgbClr val="000000"/>
                  </a:outerShdw>
                </a:effectLst>
              </a:rPr>
              <a:t>Follow recommended disease control practices</a:t>
            </a:r>
            <a:r>
              <a:rPr lang="en-US" altLang="en-US" b="1">
                <a:solidFill>
                  <a:schemeClr val="bg1"/>
                </a:solidFill>
                <a:effectLst>
                  <a:outerShdw blurRad="38100" dist="38100" dir="2700000" algn="tl">
                    <a:srgbClr val="000000"/>
                  </a:outerShdw>
                </a:effectLst>
              </a:rPr>
              <a:t>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4" name="Rectangle 6"/>
          <p:cNvSpPr>
            <a:spLocks noGrp="1" noChangeArrowheads="1"/>
          </p:cNvSpPr>
          <p:nvPr>
            <p:ph type="title"/>
          </p:nvPr>
        </p:nvSpPr>
        <p:spPr/>
        <p:txBody>
          <a:bodyPr/>
          <a:lstStyle/>
          <a:p>
            <a:r>
              <a:rPr lang="en-US" altLang="en-US" b="1">
                <a:latin typeface="Tahoma" charset="0"/>
              </a:rPr>
              <a:t>Questions?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p:cNvSpPr>
            <a:spLocks noGrp="1" noChangeArrowheads="1"/>
          </p:cNvSpPr>
          <p:nvPr>
            <p:ph type="title"/>
          </p:nvPr>
        </p:nvSpPr>
        <p:spPr/>
        <p:txBody>
          <a:bodyPr/>
          <a:lstStyle/>
          <a:p>
            <a:r>
              <a:rPr lang="en-US" altLang="en-US"/>
              <a:t>Sampling: Sweep net</a:t>
            </a:r>
          </a:p>
        </p:txBody>
      </p:sp>
      <p:pic>
        <p:nvPicPr>
          <p:cNvPr id="7173" name="Picture 5" descr="sweep"/>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43000" y="1524000"/>
            <a:ext cx="3051175" cy="4419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7633</Words>
  <Application>Microsoft Macintosh PowerPoint</Application>
  <PresentationFormat>On-screen Show (4:3)</PresentationFormat>
  <Paragraphs>675</Paragraphs>
  <Slides>83</Slides>
  <Notes>83</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83</vt:i4>
      </vt:variant>
    </vt:vector>
  </HeadingPairs>
  <TitlesOfParts>
    <vt:vector size="93" baseType="lpstr">
      <vt:lpstr>Arial</vt:lpstr>
      <vt:lpstr>Times</vt:lpstr>
      <vt:lpstr>Times New Roman</vt:lpstr>
      <vt:lpstr>Tahoma</vt:lpstr>
      <vt:lpstr>Symbol</vt:lpstr>
      <vt:lpstr>Wingdings</vt:lpstr>
      <vt:lpstr>Footlight MT Light</vt:lpstr>
      <vt:lpstr>Default Design</vt:lpstr>
      <vt:lpstr>Corel Presentations 8 Drawing</vt:lpstr>
      <vt:lpstr>Microsoft Photo Editor 3.0 Photo</vt:lpstr>
      <vt:lpstr>PowerPoint Presentation</vt:lpstr>
      <vt:lpstr>PowerPoint Presentation</vt:lpstr>
      <vt:lpstr>PowerPoint Presentation</vt:lpstr>
      <vt:lpstr>Learning Objectives</vt:lpstr>
      <vt:lpstr>Insects and Diseases of Turf</vt:lpstr>
      <vt:lpstr>Turf insect damage</vt:lpstr>
      <vt:lpstr>Insect Problems in Turf</vt:lpstr>
      <vt:lpstr>Steps to Managing Turf Pests </vt:lpstr>
      <vt:lpstr>Sampling: Sweep net</vt:lpstr>
      <vt:lpstr>Sampling: Floatation</vt:lpstr>
      <vt:lpstr>Sampling: Irritation</vt:lpstr>
      <vt:lpstr>Monitor pest populations</vt:lpstr>
      <vt:lpstr>Correct Pest Identification</vt:lpstr>
      <vt:lpstr>Proper Selection of Control Materials</vt:lpstr>
      <vt:lpstr>Correct Application Methods</vt:lpstr>
      <vt:lpstr>When Applying Insecticides Consider:</vt:lpstr>
      <vt:lpstr>PESTS</vt:lpstr>
      <vt:lpstr>Ground Pearls</vt:lpstr>
      <vt:lpstr>Mole Crickets</vt:lpstr>
      <vt:lpstr>White Grubs</vt:lpstr>
      <vt:lpstr>Billbugs</vt:lpstr>
      <vt:lpstr>Leaf, Stem and Thatch  Inhabiting Insects</vt:lpstr>
      <vt:lpstr>Spittlebugs</vt:lpstr>
      <vt:lpstr>Chinchbugs</vt:lpstr>
      <vt:lpstr>Sod Webworms</vt:lpstr>
      <vt:lpstr>Armyworms</vt:lpstr>
      <vt:lpstr>Cutworms</vt:lpstr>
      <vt:lpstr>Non-harmful Turf Inhabitants</vt:lpstr>
      <vt:lpstr>Cicada Killer Wasp</vt:lpstr>
      <vt:lpstr>Earwigs</vt:lpstr>
      <vt:lpstr>Millipedes &amp; Centipedes</vt:lpstr>
      <vt:lpstr>Sowbugs &amp; Pillbugs</vt:lpstr>
      <vt:lpstr>Questions?</vt:lpstr>
      <vt:lpstr>PowerPoint Presentation</vt:lpstr>
      <vt:lpstr>Turfgrass</vt:lpstr>
      <vt:lpstr>Diseases</vt:lpstr>
      <vt:lpstr>Most turfgrass diseases can be avoided using proper management  strategies  </vt:lpstr>
      <vt:lpstr>Management practices to reduce turf disease problems</vt:lpstr>
      <vt:lpstr>PowerPoint Presentation</vt:lpstr>
      <vt:lpstr>Specific diseases</vt:lpstr>
      <vt:lpstr>Brown Patch</vt:lpstr>
      <vt:lpstr>PowerPoint Presentation</vt:lpstr>
      <vt:lpstr>PowerPoint Presentation</vt:lpstr>
      <vt:lpstr>PowerPoint Presentation</vt:lpstr>
      <vt:lpstr>Control</vt:lpstr>
      <vt:lpstr>PowerPoint Presentation</vt:lpstr>
      <vt:lpstr>PowerPoint Presentation</vt:lpstr>
      <vt:lpstr>Dollar Spot</vt:lpstr>
      <vt:lpstr>PowerPoint Presentation</vt:lpstr>
      <vt:lpstr>Control for dollar spot</vt:lpstr>
      <vt:lpstr>PowerPoint Presentation</vt:lpstr>
      <vt:lpstr>PowerPoint Presentation</vt:lpstr>
      <vt:lpstr>PowerPoint Presentation</vt:lpstr>
      <vt:lpstr>PowerPoint Presentation</vt:lpstr>
      <vt:lpstr>PowerPoint Presentation</vt:lpstr>
      <vt:lpstr>PowerPoint Presentation</vt:lpstr>
      <vt:lpstr>Fairy ring</vt:lpstr>
      <vt:lpstr>PowerPoint Presentation</vt:lpstr>
      <vt:lpstr>Management for fairy ring</vt:lpstr>
      <vt:lpstr>PowerPoint Presentation</vt:lpstr>
      <vt:lpstr>‘Fading’ and ‘melting out’  Curvularia and Helminthosporium sp.</vt:lpstr>
      <vt:lpstr>PowerPoint Presentation</vt:lpstr>
      <vt:lpstr>PowerPoint Presentation</vt:lpstr>
      <vt:lpstr>Management for Curvularia and Helminthosporium diseases</vt:lpstr>
      <vt:lpstr>Gray leaf spot Pyricularia grisea</vt:lpstr>
      <vt:lpstr>PowerPoint Presentation</vt:lpstr>
      <vt:lpstr>PowerPoint Presentation</vt:lpstr>
      <vt:lpstr>Management of gray leaf spot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Slime mold</vt:lpstr>
      <vt:lpstr>PowerPoint Presentation</vt:lpstr>
      <vt:lpstr>PowerPoint Presentation</vt:lpstr>
      <vt:lpstr>Centipede decline</vt:lpstr>
      <vt:lpstr>PowerPoint Presentation</vt:lpstr>
      <vt:lpstr>Management for centipede decline</vt:lpstr>
      <vt:lpstr>PowerPoint Presentation</vt:lpstr>
      <vt:lpstr>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George Braman</dc:creator>
  <cp:lastModifiedBy>George Braman</cp:lastModifiedBy>
  <cp:revision>1</cp:revision>
  <dcterms:created xsi:type="dcterms:W3CDTF">2015-09-08T05:32:44Z</dcterms:created>
  <dcterms:modified xsi:type="dcterms:W3CDTF">2015-09-08T05:32:52Z</dcterms:modified>
</cp:coreProperties>
</file>